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74" r:id="rId4"/>
    <p:sldId id="267" r:id="rId5"/>
    <p:sldId id="277" r:id="rId6"/>
    <p:sldId id="278" r:id="rId7"/>
    <p:sldId id="264" r:id="rId8"/>
    <p:sldId id="272" r:id="rId9"/>
    <p:sldId id="270" r:id="rId10"/>
    <p:sldId id="27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84" autoAdjust="0"/>
    <p:restoredTop sz="94660"/>
  </p:normalViewPr>
  <p:slideViewPr>
    <p:cSldViewPr snapToGrid="0">
      <p:cViewPr varScale="1">
        <p:scale>
          <a:sx n="84" d="100"/>
          <a:sy n="84" d="100"/>
        </p:scale>
        <p:origin x="96" y="19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976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143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860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667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925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292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253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096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864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65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637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ADE32-DBCE-40A3-95D7-9BDD44DED7E0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047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7268" y="751594"/>
            <a:ext cx="11130844" cy="238760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Summing up of instrumentation needs for primary and secondary beams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848" y="3602038"/>
            <a:ext cx="10972799" cy="1655762"/>
          </a:xfrm>
        </p:spPr>
        <p:txBody>
          <a:bodyPr/>
          <a:lstStyle/>
          <a:p>
            <a:r>
              <a:rPr lang="en-GB" dirty="0" smtClean="0"/>
              <a:t>J. Tan, I. Ortega, F. Roncarolo, L. Jensen, E. Effinger</a:t>
            </a:r>
          </a:p>
          <a:p>
            <a:r>
              <a:rPr lang="en-GB" dirty="0" smtClean="0"/>
              <a:t>L. </a:t>
            </a:r>
            <a:r>
              <a:rPr lang="en-GB" dirty="0" smtClean="0"/>
              <a:t>Gatignon, </a:t>
            </a:r>
            <a:r>
              <a:rPr lang="en-GB" dirty="0" smtClean="0"/>
              <a:t>N. </a:t>
            </a:r>
            <a:r>
              <a:rPr lang="en-GB" dirty="0" smtClean="0"/>
              <a:t>Charitonidis, </a:t>
            </a:r>
            <a:r>
              <a:rPr lang="en-GB" dirty="0" smtClean="0"/>
              <a:t>A. </a:t>
            </a:r>
            <a:r>
              <a:rPr lang="en-GB" dirty="0" smtClean="0"/>
              <a:t>Gerbershagen, </a:t>
            </a:r>
            <a:r>
              <a:rPr lang="en-GB" dirty="0" smtClean="0"/>
              <a:t>J. </a:t>
            </a:r>
            <a:r>
              <a:rPr lang="en-GB" dirty="0" smtClean="0"/>
              <a:t>Bernhard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181600" y="6362701"/>
            <a:ext cx="2202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February 15</a:t>
            </a:r>
            <a:r>
              <a:rPr lang="en-GB" baseline="30000" smtClean="0"/>
              <a:t>th</a:t>
            </a:r>
            <a:r>
              <a:rPr lang="en-GB" smtClean="0"/>
              <a:t> 2019 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9867900" y="6347461"/>
            <a:ext cx="2202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EA-BI-WG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079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" y="0"/>
            <a:ext cx="10515600" cy="1325563"/>
          </a:xfrm>
        </p:spPr>
        <p:txBody>
          <a:bodyPr/>
          <a:lstStyle/>
          <a:p>
            <a:r>
              <a:rPr lang="en-GB" b="1" dirty="0" smtClean="0">
                <a:solidFill>
                  <a:srgbClr val="0070C0"/>
                </a:solidFill>
              </a:rPr>
              <a:t>R&amp;D / Upcoming</a:t>
            </a:r>
            <a:endParaRPr lang="en-GB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77816"/>
              </p:ext>
            </p:extLst>
          </p:nvPr>
        </p:nvGraphicFramePr>
        <p:xfrm>
          <a:off x="411673" y="1379105"/>
          <a:ext cx="11317873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9679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2091558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3153104">
                  <a:extLst>
                    <a:ext uri="{9D8B030D-6E8A-4147-A177-3AD203B41FA5}">
                      <a16:colId xmlns:a16="http://schemas.microsoft.com/office/drawing/2014/main" val="2031456117"/>
                    </a:ext>
                  </a:extLst>
                </a:gridCol>
                <a:gridCol w="3678620">
                  <a:extLst>
                    <a:ext uri="{9D8B030D-6E8A-4147-A177-3AD203B41FA5}">
                      <a16:colId xmlns:a16="http://schemas.microsoft.com/office/drawing/2014/main" val="3639780684"/>
                    </a:ext>
                  </a:extLst>
                </a:gridCol>
                <a:gridCol w="924912">
                  <a:extLst>
                    <a:ext uri="{9D8B030D-6E8A-4147-A177-3AD203B41FA5}">
                      <a16:colId xmlns:a16="http://schemas.microsoft.com/office/drawing/2014/main" val="26396431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Location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observable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To do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Project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XBPF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Dowstream</a:t>
                      </a:r>
                      <a:r>
                        <a:rPr lang="en-GB" sz="1600" baseline="0" dirty="0" smtClean="0"/>
                        <a:t> NA targets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600" smtClean="0"/>
                        <a:t>profile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Radiation hard version + motorised IN/OUT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smtClean="0"/>
                        <a:t>NA cons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2701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XBPF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EHN1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Profile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Version for heavy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ions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/>
                        <a:t>NA cons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9010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???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TT20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600" smtClean="0"/>
                        <a:t>1%</a:t>
                      </a:r>
                      <a:r>
                        <a:rPr lang="en-GB" sz="1600" baseline="0" smtClean="0"/>
                        <a:t> level of absolute intensity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600" baseline="0" smtClean="0"/>
                        <a:t>Long. Spill (1MHz BW)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(CCC</a:t>
                      </a:r>
                      <a:r>
                        <a:rPr lang="en-GB" sz="1600" baseline="0" dirty="0" smtClean="0"/>
                        <a:t>-type?)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smtClean="0"/>
                        <a:t>NA Cons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5073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SE-</a:t>
                      </a:r>
                      <a:r>
                        <a:rPr lang="en-GB" sz="1600" dirty="0" err="1" smtClean="0"/>
                        <a:t>CpFM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TT20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600" smtClean="0"/>
                        <a:t>GHz range long. spill structure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BDF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0451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OTR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TT20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GHz range long. spill structure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BDF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974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CEDAR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NA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600" smtClean="0"/>
                        <a:t>Particle identification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High-rate</a:t>
                      </a:r>
                      <a:r>
                        <a:rPr lang="en-GB" sz="1600" baseline="0" dirty="0" smtClean="0"/>
                        <a:t> upgrade</a:t>
                      </a:r>
                      <a:endParaRPr lang="en-GB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/>
                        <a:t>NA cons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80898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BGP/BGM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TT20 / splitters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600" smtClean="0"/>
                        <a:t>Position/profile monitors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Beam position for un-bunched beams.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Cherenkov</a:t>
                      </a:r>
                      <a:r>
                        <a:rPr lang="en-GB" sz="1600" baseline="0" dirty="0" smtClean="0"/>
                        <a:t> radiator fibres?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/>
                        <a:t>NA cons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9807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BLM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TT20 / splitters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Beam loss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Cable-type</a:t>
                      </a:r>
                      <a:r>
                        <a:rPr lang="en-GB" sz="1600" baseline="0" dirty="0" smtClean="0"/>
                        <a:t> BLM?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BDF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7593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477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5434" t="15112" r="15870" b="2445"/>
          <a:stretch/>
        </p:blipFill>
        <p:spPr>
          <a:xfrm>
            <a:off x="1266663" y="182208"/>
            <a:ext cx="8989858" cy="6047574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5875284" y="1990278"/>
            <a:ext cx="1040524" cy="3745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824486" y="6238755"/>
            <a:ext cx="2131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Courtesy L. Gatignon</a:t>
            </a:r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2081048" y="2284568"/>
            <a:ext cx="1755227" cy="32199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16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Outline</a:t>
            </a:r>
            <a:endParaRPr lang="en-GB" b="1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East Area</a:t>
            </a:r>
            <a:endParaRPr lang="en-GB" i="1" smtClean="0">
              <a:solidFill>
                <a:srgbClr val="0070C0"/>
              </a:solidFill>
            </a:endParaRPr>
          </a:p>
          <a:p>
            <a:endParaRPr lang="en-GB" smtClean="0">
              <a:solidFill>
                <a:srgbClr val="0070C0"/>
              </a:solidFill>
            </a:endParaRPr>
          </a:p>
          <a:p>
            <a:r>
              <a:rPr lang="en-GB" b="1" smtClean="0">
                <a:solidFill>
                  <a:srgbClr val="0070C0"/>
                </a:solidFill>
              </a:rPr>
              <a:t>North Area</a:t>
            </a:r>
            <a:endParaRPr lang="en-GB" i="1" smtClean="0">
              <a:solidFill>
                <a:srgbClr val="0070C0"/>
              </a:solidFill>
            </a:endParaRPr>
          </a:p>
          <a:p>
            <a:endParaRPr lang="en-GB" smtClean="0">
              <a:solidFill>
                <a:srgbClr val="0070C0"/>
              </a:solidFill>
            </a:endParaRPr>
          </a:p>
          <a:p>
            <a:r>
              <a:rPr lang="en-GB" b="1" smtClean="0">
                <a:solidFill>
                  <a:srgbClr val="0070C0"/>
                </a:solidFill>
              </a:rPr>
              <a:t>Transfer lines of AD and ELENA</a:t>
            </a:r>
          </a:p>
          <a:p>
            <a:endParaRPr lang="en-GB">
              <a:solidFill>
                <a:srgbClr val="0070C0"/>
              </a:solidFill>
            </a:endParaRPr>
          </a:p>
          <a:p>
            <a:r>
              <a:rPr lang="en-GB" b="1" smtClean="0">
                <a:solidFill>
                  <a:srgbClr val="0070C0"/>
                </a:solidFill>
              </a:rPr>
              <a:t>R&amp;D</a:t>
            </a:r>
            <a:endParaRPr lang="en-GB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816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56" y="0"/>
            <a:ext cx="10968990" cy="1325563"/>
          </a:xfrm>
        </p:spPr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Needs for F61 </a:t>
            </a:r>
            <a:r>
              <a:rPr lang="en-GB" b="1">
                <a:solidFill>
                  <a:srgbClr val="0070C0"/>
                </a:solidFill>
              </a:rPr>
              <a:t>line and East </a:t>
            </a:r>
            <a:r>
              <a:rPr lang="en-GB" b="1" smtClean="0">
                <a:solidFill>
                  <a:srgbClr val="0070C0"/>
                </a:solidFill>
              </a:rPr>
              <a:t>Area</a:t>
            </a:r>
            <a:endParaRPr lang="en-GB" sz="4000" i="1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487529"/>
              </p:ext>
            </p:extLst>
          </p:nvPr>
        </p:nvGraphicFramePr>
        <p:xfrm>
          <a:off x="217231" y="980056"/>
          <a:ext cx="11328381" cy="317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251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2028497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31456117"/>
                    </a:ext>
                  </a:extLst>
                </a:gridCol>
                <a:gridCol w="1439917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4361793">
                  <a:extLst>
                    <a:ext uri="{9D8B030D-6E8A-4147-A177-3AD203B41FA5}">
                      <a16:colId xmlns:a16="http://schemas.microsoft.com/office/drawing/2014/main" val="3639780684"/>
                    </a:ext>
                  </a:extLst>
                </a:gridCol>
                <a:gridCol w="1040523">
                  <a:extLst>
                    <a:ext uri="{9D8B030D-6E8A-4147-A177-3AD203B41FA5}">
                      <a16:colId xmlns:a16="http://schemas.microsoft.com/office/drawing/2014/main" val="26396431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Location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Monitor#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 Need spare</a:t>
                      </a:r>
                    </a:p>
                    <a:p>
                      <a:pPr algn="ctr"/>
                      <a:r>
                        <a:rPr lang="en-GB" sz="1600" smtClean="0"/>
                        <a:t>monitor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To do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Priority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BCGAA (ex. LSD)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F61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1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Y (1)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/>
                        <a:t>new </a:t>
                      </a:r>
                      <a:r>
                        <a:rPr lang="en-GB" sz="1600" dirty="0" smtClean="0"/>
                        <a:t>monitor ??</a:t>
                      </a:r>
                      <a:endParaRPr lang="en-GB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/>
                        <a:t>LS2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2701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BCTF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F61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1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Y (1)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/>
                        <a:t>new </a:t>
                      </a:r>
                      <a:r>
                        <a:rPr lang="en-GB" sz="1600" dirty="0" smtClean="0"/>
                        <a:t>monitor ??</a:t>
                      </a:r>
                      <a:endParaRPr lang="en-GB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/>
                        <a:t>LS2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5073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XSEC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F61 – F62 – F63 – T08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5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N (1)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Cons. with new</a:t>
                      </a:r>
                      <a:r>
                        <a:rPr lang="en-GB" sz="1600" baseline="0" smtClean="0">
                          <a:solidFill>
                            <a:schemeClr val="tx1"/>
                          </a:solidFill>
                        </a:rPr>
                        <a:t> foils</a:t>
                      </a:r>
                      <a:endParaRPr lang="en-GB" sz="160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LS2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0451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XION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T08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1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smtClean="0">
                          <a:solidFill>
                            <a:schemeClr val="tx1"/>
                          </a:solidFill>
                        </a:rPr>
                        <a:t>N (3)</a:t>
                      </a:r>
                      <a:endParaRPr lang="en-GB" sz="160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Cons. with new</a:t>
                      </a:r>
                      <a:r>
                        <a:rPr lang="en-GB" sz="1600" baseline="0" smtClean="0">
                          <a:solidFill>
                            <a:schemeClr val="tx1"/>
                          </a:solidFill>
                        </a:rPr>
                        <a:t> foils + new IFC/scaler</a:t>
                      </a:r>
                      <a:endParaRPr lang="en-GB" sz="160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974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XTEL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F61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2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N (1)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Upgrade</a:t>
                      </a:r>
                      <a:r>
                        <a:rPr lang="en-GB" sz="1600" baseline="0" smtClean="0">
                          <a:solidFill>
                            <a:schemeClr val="tx1"/>
                          </a:solidFill>
                        </a:rPr>
                        <a:t> with new</a:t>
                      </a:r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 HV</a:t>
                      </a:r>
                      <a:r>
                        <a:rPr lang="en-GB" sz="1600" baseline="0" smtClean="0">
                          <a:solidFill>
                            <a:schemeClr val="tx1"/>
                          </a:solidFill>
                        </a:rPr>
                        <a:t> divider or BLM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LS2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80898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XSCI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T09-T10-T11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4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N (15)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Upgrade</a:t>
                      </a:r>
                      <a:r>
                        <a:rPr lang="en-GB" sz="1600" baseline="0" smtClean="0">
                          <a:solidFill>
                            <a:schemeClr val="tx1"/>
                          </a:solidFill>
                        </a:rPr>
                        <a:t> with new</a:t>
                      </a:r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 HV</a:t>
                      </a:r>
                      <a:r>
                        <a:rPr lang="en-GB" sz="1600" baseline="0" smtClean="0">
                          <a:solidFill>
                            <a:schemeClr val="tx1"/>
                          </a:solidFill>
                        </a:rPr>
                        <a:t> divider + new board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LS2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9807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XBPF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T09-T10-T11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New monitors,</a:t>
                      </a:r>
                      <a:r>
                        <a:rPr lang="en-GB" sz="1600" baseline="0" dirty="0" smtClean="0"/>
                        <a:t> T11 with 20cm x 20cm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LS2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9513097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762684"/>
              </p:ext>
            </p:extLst>
          </p:nvPr>
        </p:nvGraphicFramePr>
        <p:xfrm>
          <a:off x="209856" y="4329325"/>
          <a:ext cx="11328381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8507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1996965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945931">
                  <a:extLst>
                    <a:ext uri="{9D8B030D-6E8A-4147-A177-3AD203B41FA5}">
                      <a16:colId xmlns:a16="http://schemas.microsoft.com/office/drawing/2014/main" val="2031456117"/>
                    </a:ext>
                  </a:extLst>
                </a:gridCol>
                <a:gridCol w="1450428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4351283">
                  <a:extLst>
                    <a:ext uri="{9D8B030D-6E8A-4147-A177-3AD203B41FA5}">
                      <a16:colId xmlns:a16="http://schemas.microsoft.com/office/drawing/2014/main" val="3639780684"/>
                    </a:ext>
                  </a:extLst>
                </a:gridCol>
                <a:gridCol w="1035267">
                  <a:extLst>
                    <a:ext uri="{9D8B030D-6E8A-4147-A177-3AD203B41FA5}">
                      <a16:colId xmlns:a16="http://schemas.microsoft.com/office/drawing/2014/main" val="40493955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Instrument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Location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Monitor#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 Need spare</a:t>
                      </a:r>
                    </a:p>
                    <a:p>
                      <a:pPr algn="ctr"/>
                      <a:r>
                        <a:rPr lang="en-GB" sz="1600" smtClean="0"/>
                        <a:t>monitor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To do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Priority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BLM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F61-F62-T08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6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Y (1)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/>
                        <a:t>Get 40 </a:t>
                      </a:r>
                      <a:r>
                        <a:rPr lang="en-GB" sz="1600" dirty="0" err="1" smtClean="0"/>
                        <a:t>kCHF</a:t>
                      </a:r>
                      <a:r>
                        <a:rPr lang="en-GB" sz="1600" dirty="0" smtClean="0"/>
                        <a:t> for BLMs and </a:t>
                      </a:r>
                      <a:r>
                        <a:rPr lang="en-GB" sz="1600" dirty="0" err="1" smtClean="0"/>
                        <a:t>aqn</a:t>
                      </a:r>
                      <a:r>
                        <a:rPr lang="en-GB" sz="1600" dirty="0" smtClean="0"/>
                        <a:t> chain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/>
                        <a:t>LS2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2701808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311097"/>
              </p:ext>
            </p:extLst>
          </p:nvPr>
        </p:nvGraphicFramePr>
        <p:xfrm>
          <a:off x="195108" y="5410982"/>
          <a:ext cx="11328381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8507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1996965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945931">
                  <a:extLst>
                    <a:ext uri="{9D8B030D-6E8A-4147-A177-3AD203B41FA5}">
                      <a16:colId xmlns:a16="http://schemas.microsoft.com/office/drawing/2014/main" val="2031456117"/>
                    </a:ext>
                  </a:extLst>
                </a:gridCol>
                <a:gridCol w="1450428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4346028">
                  <a:extLst>
                    <a:ext uri="{9D8B030D-6E8A-4147-A177-3AD203B41FA5}">
                      <a16:colId xmlns:a16="http://schemas.microsoft.com/office/drawing/2014/main" val="3639780684"/>
                    </a:ext>
                  </a:extLst>
                </a:gridCol>
                <a:gridCol w="1040522">
                  <a:extLst>
                    <a:ext uri="{9D8B030D-6E8A-4147-A177-3AD203B41FA5}">
                      <a16:colId xmlns:a16="http://schemas.microsoft.com/office/drawing/2014/main" val="40493955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Instrument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Location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Monitor#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 Need spare</a:t>
                      </a:r>
                    </a:p>
                    <a:p>
                      <a:pPr algn="ctr"/>
                      <a:r>
                        <a:rPr lang="en-GB" sz="1600" smtClean="0"/>
                        <a:t>monitor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To do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Priority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XCET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T09-T10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4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Y (1)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Pipes and windows to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be produced, system to be upgraded according to NA standard (gas, controls)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LS2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2701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7812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21928" y="0"/>
            <a:ext cx="11338560" cy="1325563"/>
          </a:xfrm>
        </p:spPr>
        <p:txBody>
          <a:bodyPr/>
          <a:lstStyle/>
          <a:p>
            <a:r>
              <a:rPr lang="en-GB" b="1" dirty="0" smtClean="0">
                <a:solidFill>
                  <a:srgbClr val="0070C0"/>
                </a:solidFill>
              </a:rPr>
              <a:t>Needs for North Area – primary lines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913485"/>
              </p:ext>
            </p:extLst>
          </p:nvPr>
        </p:nvGraphicFramePr>
        <p:xfrm>
          <a:off x="321928" y="1459106"/>
          <a:ext cx="11671951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0055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2090018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1283779">
                  <a:extLst>
                    <a:ext uri="{9D8B030D-6E8A-4147-A177-3AD203B41FA5}">
                      <a16:colId xmlns:a16="http://schemas.microsoft.com/office/drawing/2014/main" val="2031456117"/>
                    </a:ext>
                  </a:extLst>
                </a:gridCol>
                <a:gridCol w="1141940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4006807">
                  <a:extLst>
                    <a:ext uri="{9D8B030D-6E8A-4147-A177-3AD203B41FA5}">
                      <a16:colId xmlns:a16="http://schemas.microsoft.com/office/drawing/2014/main" val="3639780684"/>
                    </a:ext>
                  </a:extLst>
                </a:gridCol>
                <a:gridCol w="1559352">
                  <a:extLst>
                    <a:ext uri="{9D8B030D-6E8A-4147-A177-3AD203B41FA5}">
                      <a16:colId xmlns:a16="http://schemas.microsoft.com/office/drawing/2014/main" val="2639643141"/>
                    </a:ext>
                  </a:extLst>
                </a:gridCol>
              </a:tblGrid>
              <a:tr h="297147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Location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Monitor#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 Need spare</a:t>
                      </a:r>
                    </a:p>
                    <a:p>
                      <a:pPr algn="ctr"/>
                      <a:r>
                        <a:rPr lang="en-GB" sz="1600" dirty="0" smtClean="0"/>
                        <a:t>monitor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To do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Priority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17203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BLM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TT20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Fast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er acquisition and interlocking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/>
                        <a:t>LS2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2701808"/>
                  </a:ext>
                </a:extLst>
              </a:tr>
              <a:tr h="17203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BSI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TT20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Study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of absolute calibration – precision and factors affecting it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/>
                        <a:t>LS2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6872120"/>
                  </a:ext>
                </a:extLst>
              </a:tr>
              <a:tr h="17203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BSG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TT20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New SEM-grid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detectors to replace BSPs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/>
                        <a:t>LS2</a:t>
                      </a:r>
                      <a:r>
                        <a:rPr lang="en-GB" sz="1600" baseline="0" dirty="0" smtClean="0"/>
                        <a:t>+</a:t>
                      </a:r>
                      <a:endParaRPr lang="en-GB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5122118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494958"/>
              </p:ext>
            </p:extLst>
          </p:nvPr>
        </p:nvGraphicFramePr>
        <p:xfrm>
          <a:off x="321929" y="4160396"/>
          <a:ext cx="11671951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0055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2090018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1283779">
                  <a:extLst>
                    <a:ext uri="{9D8B030D-6E8A-4147-A177-3AD203B41FA5}">
                      <a16:colId xmlns:a16="http://schemas.microsoft.com/office/drawing/2014/main" val="2031456117"/>
                    </a:ext>
                  </a:extLst>
                </a:gridCol>
                <a:gridCol w="1141940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4006807">
                  <a:extLst>
                    <a:ext uri="{9D8B030D-6E8A-4147-A177-3AD203B41FA5}">
                      <a16:colId xmlns:a16="http://schemas.microsoft.com/office/drawing/2014/main" val="3639780684"/>
                    </a:ext>
                  </a:extLst>
                </a:gridCol>
                <a:gridCol w="1559352">
                  <a:extLst>
                    <a:ext uri="{9D8B030D-6E8A-4147-A177-3AD203B41FA5}">
                      <a16:colId xmlns:a16="http://schemas.microsoft.com/office/drawing/2014/main" val="2639643141"/>
                    </a:ext>
                  </a:extLst>
                </a:gridCol>
              </a:tblGrid>
              <a:tr h="297147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Location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Monitor#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 Need spare</a:t>
                      </a:r>
                    </a:p>
                    <a:p>
                      <a:pPr algn="ctr"/>
                      <a:r>
                        <a:rPr lang="en-GB" sz="1600" dirty="0" smtClean="0"/>
                        <a:t>monitor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To do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Priority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17203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BLM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TT20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New BLMs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/>
                        <a:t>LS3+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0566271"/>
                  </a:ext>
                </a:extLst>
              </a:tr>
              <a:tr h="17203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BTV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SHiP target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New BTV to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monitor SHiP target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/>
                        <a:t>LS3</a:t>
                      </a:r>
                      <a:r>
                        <a:rPr lang="en-GB" sz="1600" baseline="0" dirty="0" smtClean="0"/>
                        <a:t>+</a:t>
                      </a:r>
                      <a:endParaRPr lang="en-GB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3761377"/>
                  </a:ext>
                </a:extLst>
              </a:tr>
              <a:tr h="17203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BSGV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TT20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Modify mechanics for BSGV.220075 (aperture)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/>
                        <a:t>LS3+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11326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8152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21928" y="0"/>
            <a:ext cx="11338560" cy="1325563"/>
          </a:xfrm>
        </p:spPr>
        <p:txBody>
          <a:bodyPr/>
          <a:lstStyle/>
          <a:p>
            <a:r>
              <a:rPr lang="en-GB" b="1" dirty="0" smtClean="0">
                <a:solidFill>
                  <a:srgbClr val="0070C0"/>
                </a:solidFill>
              </a:rPr>
              <a:t>Needs for North Area – primary lines – SPS LSS2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967583"/>
              </p:ext>
            </p:extLst>
          </p:nvPr>
        </p:nvGraphicFramePr>
        <p:xfrm>
          <a:off x="321928" y="1104776"/>
          <a:ext cx="11671951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0055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2090018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1283779">
                  <a:extLst>
                    <a:ext uri="{9D8B030D-6E8A-4147-A177-3AD203B41FA5}">
                      <a16:colId xmlns:a16="http://schemas.microsoft.com/office/drawing/2014/main" val="2031456117"/>
                    </a:ext>
                  </a:extLst>
                </a:gridCol>
                <a:gridCol w="1141940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4006807">
                  <a:extLst>
                    <a:ext uri="{9D8B030D-6E8A-4147-A177-3AD203B41FA5}">
                      <a16:colId xmlns:a16="http://schemas.microsoft.com/office/drawing/2014/main" val="3639780684"/>
                    </a:ext>
                  </a:extLst>
                </a:gridCol>
                <a:gridCol w="1559352">
                  <a:extLst>
                    <a:ext uri="{9D8B030D-6E8A-4147-A177-3AD203B41FA5}">
                      <a16:colId xmlns:a16="http://schemas.microsoft.com/office/drawing/2014/main" val="2639643141"/>
                    </a:ext>
                  </a:extLst>
                </a:gridCol>
              </a:tblGrid>
              <a:tr h="297147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Observable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Location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Monitor#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 Need spare</a:t>
                      </a:r>
                    </a:p>
                    <a:p>
                      <a:pPr algn="ctr"/>
                      <a:r>
                        <a:rPr lang="en-GB" sz="1600" dirty="0" smtClean="0"/>
                        <a:t>monitor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Function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Priority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17203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Position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LSS2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Position interlock in LSS2 –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done in software.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LS2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0561578"/>
                  </a:ext>
                </a:extLst>
              </a:tr>
              <a:tr h="17203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Longitudinal BLM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LSS2, MSSBs in TT20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R&amp;D needed.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Measure extraction efficiency and calibrate first BSI’s in TT20. 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100m longitudinal coverage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over MSSBs tunnel roof.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/>
                        <a:t>LS3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2701808"/>
                  </a:ext>
                </a:extLst>
              </a:tr>
              <a:tr h="17203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Position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LSS2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R&amp;D needed.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Measure circulating beam position with dynamic extraction bump RF is off, beam </a:t>
                      </a:r>
                      <a:r>
                        <a:rPr lang="en-GB" sz="1600" dirty="0" err="1" smtClean="0">
                          <a:solidFill>
                            <a:schemeClr val="tx1"/>
                          </a:solidFill>
                        </a:rPr>
                        <a:t>debunched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/>
                        <a:t>LS3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6872120"/>
                  </a:ext>
                </a:extLst>
              </a:tr>
              <a:tr h="17203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Profile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LSS2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R&amp;D needed.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Single shot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beam profiles in/around septa (ZS, MST, MSE)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/>
                        <a:t>LS3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5122118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1928" y="5703570"/>
            <a:ext cx="11794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A functional specification document from OP/ABT is needed for the SPS systems upstream </a:t>
            </a:r>
          </a:p>
          <a:p>
            <a:r>
              <a:rPr lang="en-GB" sz="2400" dirty="0" smtClean="0"/>
              <a:t>of the targets.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88240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55320" y="0"/>
            <a:ext cx="11338560" cy="1325563"/>
          </a:xfrm>
        </p:spPr>
        <p:txBody>
          <a:bodyPr/>
          <a:lstStyle/>
          <a:p>
            <a:r>
              <a:rPr lang="en-GB" b="1" dirty="0" smtClean="0">
                <a:solidFill>
                  <a:srgbClr val="0070C0"/>
                </a:solidFill>
              </a:rPr>
              <a:t>Needs for North Area- secondary line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539110"/>
              </p:ext>
            </p:extLst>
          </p:nvPr>
        </p:nvGraphicFramePr>
        <p:xfrm>
          <a:off x="380141" y="921896"/>
          <a:ext cx="11671951" cy="44780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0055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2090018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1283779">
                  <a:extLst>
                    <a:ext uri="{9D8B030D-6E8A-4147-A177-3AD203B41FA5}">
                      <a16:colId xmlns:a16="http://schemas.microsoft.com/office/drawing/2014/main" val="2031456117"/>
                    </a:ext>
                  </a:extLst>
                </a:gridCol>
                <a:gridCol w="1141940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4580711">
                  <a:extLst>
                    <a:ext uri="{9D8B030D-6E8A-4147-A177-3AD203B41FA5}">
                      <a16:colId xmlns:a16="http://schemas.microsoft.com/office/drawing/2014/main" val="3639780684"/>
                    </a:ext>
                  </a:extLst>
                </a:gridCol>
                <a:gridCol w="985448">
                  <a:extLst>
                    <a:ext uri="{9D8B030D-6E8A-4147-A177-3AD203B41FA5}">
                      <a16:colId xmlns:a16="http://schemas.microsoft.com/office/drawing/2014/main" val="2639643141"/>
                    </a:ext>
                  </a:extLst>
                </a:gridCol>
              </a:tblGrid>
              <a:tr h="297147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Location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Monitor#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 Need spare</a:t>
                      </a:r>
                    </a:p>
                    <a:p>
                      <a:pPr algn="ctr"/>
                      <a:r>
                        <a:rPr lang="en-GB" sz="1600" dirty="0" smtClean="0"/>
                        <a:t>monitor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To do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Priority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17203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M2</a:t>
                      </a:r>
                      <a:r>
                        <a:rPr lang="en-GB" sz="1600" dirty="0" smtClean="0"/>
                        <a:t>, K12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3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N (3)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Cons. with new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foils + new IFC/scaler, calibration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/>
                        <a:t>2021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2701808"/>
                  </a:ext>
                </a:extLst>
              </a:tr>
              <a:tr h="797606">
                <a:tc>
                  <a:txBody>
                    <a:bodyPr/>
                    <a:lstStyle/>
                    <a:p>
                      <a:r>
                        <a:rPr lang="en-GB" sz="1600" smtClean="0"/>
                        <a:t>XSCI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H2, H4, H6, H8, P42-62, M2, K12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32</a:t>
                      </a:r>
                    </a:p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To be confirmed.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N (10)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Upgrade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with new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 HV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divider, add ADC/PHA (1 for each H2,H4,H8). Check light tightness, coincidence units, improve performance/calibration for ions, </a:t>
                      </a:r>
                      <a:endParaRPr lang="en-GB" sz="1600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installation of one new monitor in PPE144.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Run 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5073002"/>
                  </a:ext>
                </a:extLst>
              </a:tr>
              <a:tr h="172033">
                <a:tc>
                  <a:txBody>
                    <a:bodyPr/>
                    <a:lstStyle/>
                    <a:p>
                      <a:r>
                        <a:rPr lang="en-GB" sz="1600" smtClean="0"/>
                        <a:t>XBTF + XBPF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Neutrino Platform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5 + 10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Y (1)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Spare parts: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planes + </a:t>
                      </a:r>
                      <a:r>
                        <a:rPr lang="en-GB" sz="1600" baseline="0" dirty="0" err="1" smtClean="0">
                          <a:solidFill>
                            <a:schemeClr val="tx1"/>
                          </a:solidFill>
                        </a:rPr>
                        <a:t>aqn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chain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0451059"/>
                  </a:ext>
                </a:extLst>
              </a:tr>
              <a:tr h="547377">
                <a:tc>
                  <a:txBody>
                    <a:bodyPr/>
                    <a:lstStyle/>
                    <a:p>
                      <a:r>
                        <a:rPr lang="en-GB" sz="1600" smtClean="0"/>
                        <a:t>XWCA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H2, </a:t>
                      </a:r>
                      <a:r>
                        <a:rPr lang="en-GB" sz="1600" dirty="0" smtClean="0"/>
                        <a:t>H4, H6, H8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3 in H2, 2 in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H4, 6 in H6 and 4 in H8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N (14)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Check wires + new board</a:t>
                      </a:r>
                      <a:r>
                        <a:rPr lang="en-GB" sz="1600" baseline="0" dirty="0" smtClean="0"/>
                        <a:t> u</a:t>
                      </a:r>
                      <a:r>
                        <a:rPr lang="en-GB" sz="1600" dirty="0" smtClean="0"/>
                        <a:t>nless replaced by a radiation-hard</a:t>
                      </a:r>
                      <a:r>
                        <a:rPr lang="en-GB" sz="1600" baseline="0" dirty="0" smtClean="0"/>
                        <a:t> version of XBPF. Add one for PPE144.</a:t>
                      </a:r>
                    </a:p>
                    <a:p>
                      <a:r>
                        <a:rPr lang="en-GB" sz="1600" baseline="0" dirty="0" smtClean="0"/>
                        <a:t>Additional XWCA in H8 at secondary target.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Run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3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7593260"/>
                  </a:ext>
                </a:extLst>
              </a:tr>
              <a:tr h="547377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XWCM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M2, K12,</a:t>
                      </a:r>
                      <a:r>
                        <a:rPr lang="en-GB" sz="1600" baseline="0" dirty="0" smtClean="0"/>
                        <a:t> H4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10/1/2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See XWCA.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Run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4498389"/>
                  </a:ext>
                </a:extLst>
              </a:tr>
              <a:tr h="547377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XDWC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H2, H4, H6, H8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3/1/1/3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Repair</a:t>
                      </a:r>
                      <a:r>
                        <a:rPr lang="en-GB" sz="1600" baseline="0" dirty="0" smtClean="0"/>
                        <a:t> until XBPF becomes available.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06592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7994462"/>
              </p:ext>
            </p:extLst>
          </p:nvPr>
        </p:nvGraphicFramePr>
        <p:xfrm>
          <a:off x="380141" y="5434360"/>
          <a:ext cx="11671950" cy="1277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5471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2057529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974619">
                  <a:extLst>
                    <a:ext uri="{9D8B030D-6E8A-4147-A177-3AD203B41FA5}">
                      <a16:colId xmlns:a16="http://schemas.microsoft.com/office/drawing/2014/main" val="2031456117"/>
                    </a:ext>
                  </a:extLst>
                </a:gridCol>
                <a:gridCol w="1494417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4564467">
                  <a:extLst>
                    <a:ext uri="{9D8B030D-6E8A-4147-A177-3AD203B41FA5}">
                      <a16:colId xmlns:a16="http://schemas.microsoft.com/office/drawing/2014/main" val="3639780684"/>
                    </a:ext>
                  </a:extLst>
                </a:gridCol>
                <a:gridCol w="985447">
                  <a:extLst>
                    <a:ext uri="{9D8B030D-6E8A-4147-A177-3AD203B41FA5}">
                      <a16:colId xmlns:a16="http://schemas.microsoft.com/office/drawing/2014/main" val="4049395507"/>
                    </a:ext>
                  </a:extLst>
                </a:gridCol>
              </a:tblGrid>
              <a:tr h="491132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Location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Monitor#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 Need spare</a:t>
                      </a:r>
                    </a:p>
                    <a:p>
                      <a:pPr algn="ctr"/>
                      <a:r>
                        <a:rPr lang="en-GB" sz="1600" smtClean="0"/>
                        <a:t>monitor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To do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Priority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697925">
                <a:tc>
                  <a:txBody>
                    <a:bodyPr/>
                    <a:lstStyle/>
                    <a:p>
                      <a:r>
                        <a:rPr lang="en-GB" sz="1600" smtClean="0"/>
                        <a:t>XBPF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North Area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65 (tbc)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Y (7)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Production – replace XWCA, XWCM, XDWC, XFISC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 smtClean="0"/>
                        <a:t>Motorised and</a:t>
                      </a:r>
                      <a:r>
                        <a:rPr lang="en-GB" sz="1600" baseline="0" dirty="0" smtClean="0"/>
                        <a:t> u</a:t>
                      </a:r>
                      <a:r>
                        <a:rPr lang="en-GB" sz="1600" dirty="0" smtClean="0"/>
                        <a:t>nder vacuum</a:t>
                      </a:r>
                      <a:r>
                        <a:rPr lang="en-GB" sz="1600" baseline="0" dirty="0" smtClean="0"/>
                        <a:t> for pure e- beams</a:t>
                      </a:r>
                      <a:endParaRPr lang="en-GB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/>
                        <a:t>LS3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2701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373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029" y="0"/>
            <a:ext cx="11671092" cy="1325563"/>
          </a:xfrm>
        </p:spPr>
        <p:txBody>
          <a:bodyPr/>
          <a:lstStyle/>
          <a:p>
            <a:r>
              <a:rPr lang="en-GB" b="1">
                <a:solidFill>
                  <a:srgbClr val="0070C0"/>
                </a:solidFill>
              </a:rPr>
              <a:t>North Area – </a:t>
            </a:r>
            <a:r>
              <a:rPr lang="en-GB" b="1" smtClean="0">
                <a:solidFill>
                  <a:srgbClr val="0070C0"/>
                </a:solidFill>
              </a:rPr>
              <a:t>secondary : </a:t>
            </a:r>
            <a:r>
              <a:rPr lang="en-GB" i="1" smtClean="0"/>
              <a:t>Particle identification</a:t>
            </a:r>
            <a:endParaRPr lang="en-GB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759729"/>
              </p:ext>
            </p:extLst>
          </p:nvPr>
        </p:nvGraphicFramePr>
        <p:xfrm>
          <a:off x="474734" y="1452675"/>
          <a:ext cx="11328381" cy="235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251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2028497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31456117"/>
                    </a:ext>
                  </a:extLst>
                </a:gridCol>
                <a:gridCol w="1439917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4361793">
                  <a:extLst>
                    <a:ext uri="{9D8B030D-6E8A-4147-A177-3AD203B41FA5}">
                      <a16:colId xmlns:a16="http://schemas.microsoft.com/office/drawing/2014/main" val="3639780684"/>
                    </a:ext>
                  </a:extLst>
                </a:gridCol>
                <a:gridCol w="1040523">
                  <a:extLst>
                    <a:ext uri="{9D8B030D-6E8A-4147-A177-3AD203B41FA5}">
                      <a16:colId xmlns:a16="http://schemas.microsoft.com/office/drawing/2014/main" val="26396431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Location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Monitor#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 Need spare</a:t>
                      </a:r>
                    </a:p>
                    <a:p>
                      <a:pPr algn="ctr"/>
                      <a:r>
                        <a:rPr lang="en-GB" sz="1600" smtClean="0"/>
                        <a:t>monitor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To do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Priority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XCET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H2, H4,</a:t>
                      </a:r>
                      <a:r>
                        <a:rPr lang="en-GB" sz="1600" baseline="0" smtClean="0"/>
                        <a:t> </a:t>
                      </a:r>
                      <a:r>
                        <a:rPr lang="en-GB" sz="1600" smtClean="0"/>
                        <a:t>H6, H8,</a:t>
                      </a:r>
                      <a:r>
                        <a:rPr lang="en-GB" sz="1600" baseline="0" smtClean="0"/>
                        <a:t> </a:t>
                      </a:r>
                    </a:p>
                    <a:p>
                      <a:r>
                        <a:rPr lang="en-GB" sz="1600" baseline="0" smtClean="0"/>
                        <a:t>Neutrino Platform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12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N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(??)</a:t>
                      </a:r>
                    </a:p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See talk of M. Lazzaroni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/>
                        <a:t>Mechanics, gas distribution, HV divider, sensor 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calibration, upgrade pressure control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Run 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2701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XCED North/West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H2, H6, M2, K12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5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/>
                        <a:t>Mechanics, gas distribution, HV divider, thermal housing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Run 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5073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XEMC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H4, H6, H8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3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N (2)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New XCSI board + ADC/PHA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04510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737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" y="0"/>
            <a:ext cx="10515600" cy="1325563"/>
          </a:xfrm>
        </p:spPr>
        <p:txBody>
          <a:bodyPr/>
          <a:lstStyle/>
          <a:p>
            <a:r>
              <a:rPr lang="en-GB" b="1">
                <a:solidFill>
                  <a:srgbClr val="0070C0"/>
                </a:solidFill>
              </a:rPr>
              <a:t>AD &amp; </a:t>
            </a:r>
            <a:r>
              <a:rPr lang="en-GB" b="1" smtClean="0">
                <a:solidFill>
                  <a:srgbClr val="0070C0"/>
                </a:solidFill>
              </a:rPr>
              <a:t>ELENA : </a:t>
            </a:r>
            <a:r>
              <a:rPr lang="en-GB" i="1" smtClean="0"/>
              <a:t>Profile measurement</a:t>
            </a:r>
            <a:endParaRPr lang="en-GB" i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918651"/>
              </p:ext>
            </p:extLst>
          </p:nvPr>
        </p:nvGraphicFramePr>
        <p:xfrm>
          <a:off x="231227" y="1599822"/>
          <a:ext cx="11445764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0635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1921574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955733">
                  <a:extLst>
                    <a:ext uri="{9D8B030D-6E8A-4147-A177-3AD203B41FA5}">
                      <a16:colId xmlns:a16="http://schemas.microsoft.com/office/drawing/2014/main" val="2031456117"/>
                    </a:ext>
                  </a:extLst>
                </a:gridCol>
                <a:gridCol w="1465457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4391061">
                  <a:extLst>
                    <a:ext uri="{9D8B030D-6E8A-4147-A177-3AD203B41FA5}">
                      <a16:colId xmlns:a16="http://schemas.microsoft.com/office/drawing/2014/main" val="3639780684"/>
                    </a:ext>
                  </a:extLst>
                </a:gridCol>
                <a:gridCol w="1051304">
                  <a:extLst>
                    <a:ext uri="{9D8B030D-6E8A-4147-A177-3AD203B41FA5}">
                      <a16:colId xmlns:a16="http://schemas.microsoft.com/office/drawing/2014/main" val="40493955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Location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Monitor#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 Need spare</a:t>
                      </a:r>
                    </a:p>
                    <a:p>
                      <a:pPr algn="ctr"/>
                      <a:r>
                        <a:rPr lang="en-GB" sz="1600" smtClean="0"/>
                        <a:t>monitor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To do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Priority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smtClean="0"/>
                        <a:t>SEM (Hori detector)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AD and ELENA Transfer lines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44</a:t>
                      </a:r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Y (5)</a:t>
                      </a:r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smtClean="0"/>
                        <a:t>Production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smtClean="0"/>
                        <a:t>LS2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2701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934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2831</TotalTime>
  <Words>939</Words>
  <Application>Microsoft Office PowerPoint</Application>
  <PresentationFormat>Widescreen</PresentationFormat>
  <Paragraphs>313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Summing up of instrumentation needs for primary and secondary beams</vt:lpstr>
      <vt:lpstr>PowerPoint Presentation</vt:lpstr>
      <vt:lpstr>Outline</vt:lpstr>
      <vt:lpstr>Needs for F61 line and East Area</vt:lpstr>
      <vt:lpstr>Needs for North Area – primary lines</vt:lpstr>
      <vt:lpstr>Needs for North Area – primary lines – SPS LSS2</vt:lpstr>
      <vt:lpstr>Needs for North Area- secondary line</vt:lpstr>
      <vt:lpstr>North Area – secondary : Particle identification</vt:lpstr>
      <vt:lpstr>AD &amp; ELENA : Profile measurement</vt:lpstr>
      <vt:lpstr>R&amp;D / Upcoming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situation</dc:title>
  <dc:creator>Jocelyn Tan</dc:creator>
  <cp:lastModifiedBy>Inaki Ortega Ruiz</cp:lastModifiedBy>
  <cp:revision>227</cp:revision>
  <dcterms:created xsi:type="dcterms:W3CDTF">2019-01-25T12:24:00Z</dcterms:created>
  <dcterms:modified xsi:type="dcterms:W3CDTF">2019-02-15T08:56:32Z</dcterms:modified>
</cp:coreProperties>
</file>