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73" r:id="rId5"/>
    <p:sldId id="258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3" r:id="rId15"/>
    <p:sldId id="269" r:id="rId16"/>
    <p:sldId id="270" r:id="rId17"/>
    <p:sldId id="271" r:id="rId18"/>
    <p:sldId id="272" r:id="rId19"/>
    <p:sldId id="274" r:id="rId20"/>
    <p:sldId id="275" r:id="rId21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6837" autoAdjust="0"/>
  </p:normalViewPr>
  <p:slideViewPr>
    <p:cSldViewPr snapToGrid="0">
      <p:cViewPr varScale="1">
        <p:scale>
          <a:sx n="70" d="100"/>
          <a:sy n="70" d="100"/>
        </p:scale>
        <p:origin x="90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15562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801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5059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459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879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5503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57805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0425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41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070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217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A54CB-6778-46BD-8C78-40C62B4C19A3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6943A7-33EB-49AC-818B-8C2BD6F8DB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7462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868314/1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Triplet%20Movememnt\01_MODELE\Product2%20Preview%20of%20ST0235385_01%20a.00.CATProduct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Triplet string kinematics reminder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47995"/>
            <a:ext cx="9144000" cy="1655762"/>
          </a:xfrm>
        </p:spPr>
        <p:txBody>
          <a:bodyPr/>
          <a:lstStyle/>
          <a:p>
            <a:r>
              <a:rPr lang="en-US" dirty="0" err="1" smtClean="0"/>
              <a:t>F.Micolon</a:t>
            </a:r>
            <a:r>
              <a:rPr lang="en-US" dirty="0" smtClean="0"/>
              <a:t> – 06/02/2019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093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triplet string – simplified axial kinematics</a:t>
            </a:r>
            <a:endParaRPr lang="en-GB" dirty="0"/>
          </a:p>
        </p:txBody>
      </p:sp>
      <p:sp>
        <p:nvSpPr>
          <p:cNvPr id="301" name="TextBox 300"/>
          <p:cNvSpPr txBox="1"/>
          <p:nvPr/>
        </p:nvSpPr>
        <p:spPr>
          <a:xfrm>
            <a:off x="3851920" y="792240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white"/>
                </a:solidFill>
                <a:latin typeface="Arial"/>
              </a:rPr>
              <a:t>Q1/Q2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543" name="Group 542"/>
          <p:cNvGrpSpPr/>
          <p:nvPr/>
        </p:nvGrpSpPr>
        <p:grpSpPr>
          <a:xfrm>
            <a:off x="422814" y="1516567"/>
            <a:ext cx="10876691" cy="1825887"/>
            <a:chOff x="162784" y="1241923"/>
            <a:chExt cx="8729696" cy="1409602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529987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3" name="Straight Connector 302"/>
            <p:cNvCxnSpPr/>
            <p:nvPr/>
          </p:nvCxnSpPr>
          <p:spPr>
            <a:xfrm>
              <a:off x="529987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4" name="Straight Connector 303"/>
            <p:cNvCxnSpPr/>
            <p:nvPr/>
          </p:nvCxnSpPr>
          <p:spPr>
            <a:xfrm>
              <a:off x="2762675" y="1417725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5" name="Straight Connector 304"/>
            <p:cNvCxnSpPr/>
            <p:nvPr/>
          </p:nvCxnSpPr>
          <p:spPr>
            <a:xfrm>
              <a:off x="2762675" y="1993789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6" name="Straight Connector 305"/>
            <p:cNvCxnSpPr/>
            <p:nvPr/>
          </p:nvCxnSpPr>
          <p:spPr>
            <a:xfrm>
              <a:off x="5426531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7" name="Straight Connector 306"/>
            <p:cNvCxnSpPr/>
            <p:nvPr/>
          </p:nvCxnSpPr>
          <p:spPr>
            <a:xfrm>
              <a:off x="5426531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08" name="Rectangle 307"/>
            <p:cNvSpPr/>
            <p:nvPr/>
          </p:nvSpPr>
          <p:spPr>
            <a:xfrm>
              <a:off x="7884368" y="1241923"/>
              <a:ext cx="1008112" cy="936104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15" name="Straight Connector 314"/>
            <p:cNvCxnSpPr/>
            <p:nvPr/>
          </p:nvCxnSpPr>
          <p:spPr>
            <a:xfrm>
              <a:off x="529987" y="1417725"/>
              <a:ext cx="0" cy="57606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16" name="Rectangle 315"/>
            <p:cNvSpPr/>
            <p:nvPr/>
          </p:nvSpPr>
          <p:spPr>
            <a:xfrm>
              <a:off x="602435" y="1561741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2978259" y="1552533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5446724" y="1553578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19" name="Group 318"/>
            <p:cNvGrpSpPr/>
            <p:nvPr/>
          </p:nvGrpSpPr>
          <p:grpSpPr>
            <a:xfrm>
              <a:off x="2515406" y="1541769"/>
              <a:ext cx="430194" cy="128762"/>
              <a:chOff x="2740068" y="2955140"/>
              <a:chExt cx="430194" cy="128762"/>
            </a:xfrm>
          </p:grpSpPr>
          <p:grpSp>
            <p:nvGrpSpPr>
              <p:cNvPr id="320" name="Group 319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3" name="Straight Connector 322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4" name="Straight Connector 323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5" name="Straight Connector 324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6" name="Straight Connector 325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7" name="Straight Connector 326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21" name="Straight Connector 320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28" name="Group 327"/>
            <p:cNvGrpSpPr/>
            <p:nvPr/>
          </p:nvGrpSpPr>
          <p:grpSpPr>
            <a:xfrm>
              <a:off x="2503883" y="1748462"/>
              <a:ext cx="430194" cy="128762"/>
              <a:chOff x="2740068" y="2955140"/>
              <a:chExt cx="430194" cy="128762"/>
            </a:xfrm>
          </p:grpSpPr>
          <p:grpSp>
            <p:nvGrpSpPr>
              <p:cNvPr id="329" name="Group 32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31" name="Straight Connector 33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2" name="Straight Connector 33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3" name="Straight Connector 33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4" name="Straight Connector 33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5" name="Straight Connector 33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6" name="Straight Connector 33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0" name="Straight Connector 32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37" name="Group 336"/>
            <p:cNvGrpSpPr/>
            <p:nvPr/>
          </p:nvGrpSpPr>
          <p:grpSpPr>
            <a:xfrm>
              <a:off x="4922035" y="1559954"/>
              <a:ext cx="430194" cy="128762"/>
              <a:chOff x="2740068" y="2955140"/>
              <a:chExt cx="430194" cy="128762"/>
            </a:xfrm>
          </p:grpSpPr>
          <p:grpSp>
            <p:nvGrpSpPr>
              <p:cNvPr id="338" name="Group 33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0" name="Straight Connector 33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1" name="Straight Connector 34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2" name="Straight Connector 34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3" name="Straight Connector 34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4" name="Straight Connector 34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5" name="Straight Connector 34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9" name="Straight Connector 33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46" name="Group 345"/>
            <p:cNvGrpSpPr/>
            <p:nvPr/>
          </p:nvGrpSpPr>
          <p:grpSpPr>
            <a:xfrm>
              <a:off x="4922035" y="1731674"/>
              <a:ext cx="430194" cy="128762"/>
              <a:chOff x="2740068" y="2955140"/>
              <a:chExt cx="430194" cy="128762"/>
            </a:xfrm>
          </p:grpSpPr>
          <p:grpSp>
            <p:nvGrpSpPr>
              <p:cNvPr id="347" name="Group 346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9" name="Straight Connector 348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0" name="Straight Connector 349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1" name="Straight Connector 350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2" name="Straight Connector 351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3" name="Straight Connector 352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4" name="Straight Connector 353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48" name="Straight Connector 347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55" name="Group 354"/>
            <p:cNvGrpSpPr/>
            <p:nvPr/>
          </p:nvGrpSpPr>
          <p:grpSpPr>
            <a:xfrm>
              <a:off x="7363397" y="1515608"/>
              <a:ext cx="430194" cy="128762"/>
              <a:chOff x="2740068" y="2955140"/>
              <a:chExt cx="430194" cy="128762"/>
            </a:xfrm>
          </p:grpSpPr>
          <p:grpSp>
            <p:nvGrpSpPr>
              <p:cNvPr id="356" name="Group 355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58" name="Straight Connector 357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9" name="Straight Connector 358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0" name="Straight Connector 359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1" name="Straight Connector 360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2" name="Straight Connector 361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3" name="Straight Connector 362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57" name="Straight Connector 356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64" name="Group 363"/>
            <p:cNvGrpSpPr/>
            <p:nvPr/>
          </p:nvGrpSpPr>
          <p:grpSpPr>
            <a:xfrm>
              <a:off x="7352951" y="1706424"/>
              <a:ext cx="430194" cy="128762"/>
              <a:chOff x="2740068" y="2955140"/>
              <a:chExt cx="430194" cy="128762"/>
            </a:xfrm>
          </p:grpSpPr>
          <p:grpSp>
            <p:nvGrpSpPr>
              <p:cNvPr id="365" name="Group 364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67" name="Straight Connector 366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8" name="Straight Connector 367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9" name="Straight Connector 368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0" name="Straight Connector 369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1" name="Straight Connector 370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2" name="Straight Connector 371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66" name="Straight Connector 365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398" name="Straight Connector 397"/>
            <p:cNvCxnSpPr>
              <a:stCxn id="308" idx="2"/>
            </p:cNvCxnSpPr>
            <p:nvPr/>
          </p:nvCxnSpPr>
          <p:spPr>
            <a:xfrm>
              <a:off x="8388424" y="217802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99" name="Straight Connector 398"/>
            <p:cNvCxnSpPr/>
            <p:nvPr/>
          </p:nvCxnSpPr>
          <p:spPr>
            <a:xfrm>
              <a:off x="8244408" y="2353829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0" name="Straight Connector 399"/>
            <p:cNvCxnSpPr/>
            <p:nvPr/>
          </p:nvCxnSpPr>
          <p:spPr>
            <a:xfrm>
              <a:off x="8244408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1" name="Straight Connector 400"/>
            <p:cNvCxnSpPr/>
            <p:nvPr/>
          </p:nvCxnSpPr>
          <p:spPr>
            <a:xfrm>
              <a:off x="8325610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2" name="Straight Connector 401"/>
            <p:cNvCxnSpPr/>
            <p:nvPr/>
          </p:nvCxnSpPr>
          <p:spPr>
            <a:xfrm>
              <a:off x="8387203" y="235382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3" name="Straight Connector 402"/>
            <p:cNvCxnSpPr/>
            <p:nvPr/>
          </p:nvCxnSpPr>
          <p:spPr>
            <a:xfrm>
              <a:off x="8451237" y="235216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4" name="Straight Connector 403"/>
            <p:cNvCxnSpPr/>
            <p:nvPr/>
          </p:nvCxnSpPr>
          <p:spPr>
            <a:xfrm>
              <a:off x="8517482" y="235049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5" name="Straight Connector 404"/>
            <p:cNvCxnSpPr/>
            <p:nvPr/>
          </p:nvCxnSpPr>
          <p:spPr>
            <a:xfrm>
              <a:off x="818019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6" name="Straight Connector 405"/>
            <p:cNvCxnSpPr/>
            <p:nvPr/>
          </p:nvCxnSpPr>
          <p:spPr>
            <a:xfrm>
              <a:off x="741819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7" name="Straight Connector 406"/>
            <p:cNvCxnSpPr/>
            <p:nvPr/>
          </p:nvCxnSpPr>
          <p:spPr>
            <a:xfrm>
              <a:off x="74601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8" name="Straight Connector 407"/>
            <p:cNvCxnSpPr/>
            <p:nvPr/>
          </p:nvCxnSpPr>
          <p:spPr>
            <a:xfrm>
              <a:off x="2042155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9" name="Straight Connector 408"/>
            <p:cNvCxnSpPr/>
            <p:nvPr/>
          </p:nvCxnSpPr>
          <p:spPr>
            <a:xfrm>
              <a:off x="2065620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0" name="Straight Connector 409"/>
            <p:cNvCxnSpPr/>
            <p:nvPr/>
          </p:nvCxnSpPr>
          <p:spPr>
            <a:xfrm>
              <a:off x="821690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1" name="Straight Connector 410"/>
            <p:cNvCxnSpPr/>
            <p:nvPr/>
          </p:nvCxnSpPr>
          <p:spPr>
            <a:xfrm>
              <a:off x="2114883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2" name="Straight Connector 411"/>
            <p:cNvCxnSpPr/>
            <p:nvPr/>
          </p:nvCxnSpPr>
          <p:spPr>
            <a:xfrm>
              <a:off x="2141820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3" name="Straight Connector 412"/>
            <p:cNvCxnSpPr/>
            <p:nvPr/>
          </p:nvCxnSpPr>
          <p:spPr>
            <a:xfrm>
              <a:off x="3190091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4" name="Straight Connector 413"/>
            <p:cNvCxnSpPr/>
            <p:nvPr/>
          </p:nvCxnSpPr>
          <p:spPr>
            <a:xfrm>
              <a:off x="3266291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5" name="Straight Connector 414"/>
            <p:cNvCxnSpPr/>
            <p:nvPr/>
          </p:nvCxnSpPr>
          <p:spPr>
            <a:xfrm>
              <a:off x="391017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6" name="Straight Connector 415"/>
            <p:cNvCxnSpPr/>
            <p:nvPr/>
          </p:nvCxnSpPr>
          <p:spPr>
            <a:xfrm>
              <a:off x="3986371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7" name="Straight Connector 416"/>
            <p:cNvCxnSpPr/>
            <p:nvPr/>
          </p:nvCxnSpPr>
          <p:spPr>
            <a:xfrm>
              <a:off x="4486235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8" name="Straight Connector 417"/>
            <p:cNvCxnSpPr/>
            <p:nvPr/>
          </p:nvCxnSpPr>
          <p:spPr>
            <a:xfrm>
              <a:off x="4562435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9" name="Straight Connector 418"/>
            <p:cNvCxnSpPr/>
            <p:nvPr/>
          </p:nvCxnSpPr>
          <p:spPr>
            <a:xfrm>
              <a:off x="3193563" y="151723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0" name="Straight Connector 419"/>
            <p:cNvCxnSpPr/>
            <p:nvPr/>
          </p:nvCxnSpPr>
          <p:spPr>
            <a:xfrm>
              <a:off x="3266291" y="1403774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1" name="Straight Connector 420"/>
            <p:cNvCxnSpPr/>
            <p:nvPr/>
          </p:nvCxnSpPr>
          <p:spPr>
            <a:xfrm>
              <a:off x="39136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2" name="Straight Connector 421"/>
            <p:cNvCxnSpPr/>
            <p:nvPr/>
          </p:nvCxnSpPr>
          <p:spPr>
            <a:xfrm>
              <a:off x="39863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3" name="Straight Connector 422"/>
            <p:cNvCxnSpPr/>
            <p:nvPr/>
          </p:nvCxnSpPr>
          <p:spPr>
            <a:xfrm>
              <a:off x="4489707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4" name="Straight Connector 423"/>
            <p:cNvCxnSpPr/>
            <p:nvPr/>
          </p:nvCxnSpPr>
          <p:spPr>
            <a:xfrm>
              <a:off x="4562435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5" name="Straight Connector 424"/>
            <p:cNvCxnSpPr/>
            <p:nvPr/>
          </p:nvCxnSpPr>
          <p:spPr>
            <a:xfrm>
              <a:off x="57138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6" name="Straight Connector 425"/>
            <p:cNvCxnSpPr/>
            <p:nvPr/>
          </p:nvCxnSpPr>
          <p:spPr>
            <a:xfrm>
              <a:off x="57865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7" name="Straight Connector 426"/>
            <p:cNvCxnSpPr/>
            <p:nvPr/>
          </p:nvCxnSpPr>
          <p:spPr>
            <a:xfrm>
              <a:off x="6937979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8" name="Straight Connector 427"/>
            <p:cNvCxnSpPr/>
            <p:nvPr/>
          </p:nvCxnSpPr>
          <p:spPr>
            <a:xfrm>
              <a:off x="7010707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9" name="Straight Connector 428"/>
            <p:cNvCxnSpPr/>
            <p:nvPr/>
          </p:nvCxnSpPr>
          <p:spPr>
            <a:xfrm>
              <a:off x="5710371" y="1888403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0" name="Straight Connector 429"/>
            <p:cNvCxnSpPr/>
            <p:nvPr/>
          </p:nvCxnSpPr>
          <p:spPr>
            <a:xfrm>
              <a:off x="5786571" y="1889046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1" name="Straight Connector 430"/>
            <p:cNvCxnSpPr/>
            <p:nvPr/>
          </p:nvCxnSpPr>
          <p:spPr>
            <a:xfrm>
              <a:off x="6934507" y="188131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2" name="Straight Connector 431"/>
            <p:cNvCxnSpPr/>
            <p:nvPr/>
          </p:nvCxnSpPr>
          <p:spPr>
            <a:xfrm>
              <a:off x="7010707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3" name="Straight Connector 432"/>
            <p:cNvCxnSpPr>
              <a:stCxn id="437" idx="4"/>
            </p:cNvCxnSpPr>
            <p:nvPr/>
          </p:nvCxnSpPr>
          <p:spPr>
            <a:xfrm>
              <a:off x="821690" y="2328399"/>
              <a:ext cx="0" cy="2543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34" name="Group 433"/>
            <p:cNvGrpSpPr/>
            <p:nvPr/>
          </p:nvGrpSpPr>
          <p:grpSpPr>
            <a:xfrm>
              <a:off x="755709" y="2037862"/>
              <a:ext cx="177006" cy="379591"/>
              <a:chOff x="765274" y="2399799"/>
              <a:chExt cx="177006" cy="379591"/>
            </a:xfrm>
          </p:grpSpPr>
          <p:sp>
            <p:nvSpPr>
              <p:cNvPr id="435" name="Oval 43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6" name="Straight Connector 435"/>
              <p:cNvCxnSpPr>
                <a:stCxn id="43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7" name="Oval 43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8" name="Straight Connector 43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39" name="Straight Connector 43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0" name="Straight Connector 43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1" name="Straight Connector 44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42" name="Group 441"/>
            <p:cNvGrpSpPr/>
            <p:nvPr/>
          </p:nvGrpSpPr>
          <p:grpSpPr>
            <a:xfrm>
              <a:off x="2074659" y="2016526"/>
              <a:ext cx="177006" cy="379591"/>
              <a:chOff x="765274" y="2399799"/>
              <a:chExt cx="177006" cy="379591"/>
            </a:xfrm>
          </p:grpSpPr>
          <p:sp>
            <p:nvSpPr>
              <p:cNvPr id="443" name="Oval 44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4" name="Straight Connector 443"/>
              <p:cNvCxnSpPr>
                <a:stCxn id="44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45" name="Oval 44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6" name="Straight Connector 44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7" name="Straight Connector 44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8" name="Straight Connector 44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9" name="Straight Connector 44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0" name="Group 449"/>
            <p:cNvGrpSpPr/>
            <p:nvPr/>
          </p:nvGrpSpPr>
          <p:grpSpPr>
            <a:xfrm>
              <a:off x="3206449" y="2017125"/>
              <a:ext cx="177006" cy="379591"/>
              <a:chOff x="765274" y="2399799"/>
              <a:chExt cx="177006" cy="379591"/>
            </a:xfrm>
          </p:grpSpPr>
          <p:sp>
            <p:nvSpPr>
              <p:cNvPr id="451" name="Oval 45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2" name="Straight Connector 451"/>
              <p:cNvCxnSpPr>
                <a:stCxn id="45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53" name="Oval 45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4" name="Straight Connector 45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5" name="Straight Connector 45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6" name="Straight Connector 45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7" name="Straight Connector 45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8" name="Group 457"/>
            <p:cNvGrpSpPr/>
            <p:nvPr/>
          </p:nvGrpSpPr>
          <p:grpSpPr>
            <a:xfrm>
              <a:off x="3924256" y="1999783"/>
              <a:ext cx="177006" cy="379591"/>
              <a:chOff x="765274" y="2399799"/>
              <a:chExt cx="177006" cy="379591"/>
            </a:xfrm>
          </p:grpSpPr>
          <p:sp>
            <p:nvSpPr>
              <p:cNvPr id="459" name="Oval 458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0" name="Straight Connector 459"/>
              <p:cNvCxnSpPr>
                <a:stCxn id="459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1" name="Oval 460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2" name="Straight Connector 461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3" name="Straight Connector 462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4" name="Straight Connector 463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5" name="Straight Connector 464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66" name="Group 465"/>
            <p:cNvGrpSpPr/>
            <p:nvPr/>
          </p:nvGrpSpPr>
          <p:grpSpPr>
            <a:xfrm>
              <a:off x="4496125" y="2018877"/>
              <a:ext cx="177006" cy="379591"/>
              <a:chOff x="765274" y="2399799"/>
              <a:chExt cx="177006" cy="379591"/>
            </a:xfrm>
          </p:grpSpPr>
          <p:sp>
            <p:nvSpPr>
              <p:cNvPr id="467" name="Oval 466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8" name="Straight Connector 467"/>
              <p:cNvCxnSpPr>
                <a:stCxn id="467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9" name="Oval 468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0" name="Straight Connector 469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1" name="Straight Connector 470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2" name="Straight Connector 471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3" name="Straight Connector 472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74" name="Group 473"/>
            <p:cNvGrpSpPr/>
            <p:nvPr/>
          </p:nvGrpSpPr>
          <p:grpSpPr>
            <a:xfrm>
              <a:off x="5733715" y="2012363"/>
              <a:ext cx="177006" cy="379591"/>
              <a:chOff x="765274" y="2399799"/>
              <a:chExt cx="177006" cy="379591"/>
            </a:xfrm>
          </p:grpSpPr>
          <p:sp>
            <p:nvSpPr>
              <p:cNvPr id="475" name="Oval 47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6" name="Straight Connector 475"/>
              <p:cNvCxnSpPr>
                <a:stCxn id="47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7" name="Oval 47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8" name="Straight Connector 47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9" name="Straight Connector 47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0" name="Straight Connector 47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1" name="Straight Connector 48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82" name="Group 481"/>
            <p:cNvGrpSpPr/>
            <p:nvPr/>
          </p:nvGrpSpPr>
          <p:grpSpPr>
            <a:xfrm>
              <a:off x="6954641" y="2012363"/>
              <a:ext cx="177006" cy="379591"/>
              <a:chOff x="765274" y="2399799"/>
              <a:chExt cx="177006" cy="379591"/>
            </a:xfrm>
          </p:grpSpPr>
          <p:sp>
            <p:nvSpPr>
              <p:cNvPr id="483" name="Oval 48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4" name="Straight Connector 483"/>
              <p:cNvCxnSpPr>
                <a:stCxn id="48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85" name="Oval 48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6" name="Straight Connector 48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7" name="Straight Connector 48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8" name="Straight Connector 48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9" name="Straight Connector 48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490" name="TextBox 489"/>
            <p:cNvSpPr txBox="1"/>
            <p:nvPr/>
          </p:nvSpPr>
          <p:spPr>
            <a:xfrm>
              <a:off x="1295708" y="1567257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Q1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1" name="TextBox 490"/>
            <p:cNvSpPr txBox="1"/>
            <p:nvPr/>
          </p:nvSpPr>
          <p:spPr>
            <a:xfrm>
              <a:off x="3817249" y="1574835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Q2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6165006" y="1559954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Q3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09" name="TextBox 508"/>
            <p:cNvSpPr txBox="1"/>
            <p:nvPr/>
          </p:nvSpPr>
          <p:spPr>
            <a:xfrm>
              <a:off x="8065565" y="1513716"/>
              <a:ext cx="686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dirty="0">
                  <a:solidFill>
                    <a:srgbClr val="005F8C"/>
                  </a:solidFill>
                  <a:latin typeface="Arial"/>
                </a:rPr>
                <a:t>DFXB</a:t>
              </a:r>
              <a:endParaRPr lang="en-GB" sz="14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162784" y="1537941"/>
              <a:ext cx="5028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dirty="0">
                  <a:solidFill>
                    <a:prstClr val="black"/>
                  </a:solidFill>
                  <a:latin typeface="Arial"/>
                </a:rPr>
                <a:t>IP</a:t>
              </a:r>
              <a:endParaRPr lang="en-GB" sz="11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30" name="TextBox 529"/>
            <p:cNvSpPr txBox="1"/>
            <p:nvPr/>
          </p:nvSpPr>
          <p:spPr>
            <a:xfrm>
              <a:off x="323542" y="2436081"/>
              <a:ext cx="10609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800" dirty="0">
                  <a:solidFill>
                    <a:srgbClr val="005F8C"/>
                  </a:solidFill>
                  <a:latin typeface="Arial"/>
                </a:rPr>
                <a:t>Legend</a:t>
              </a:r>
              <a:endParaRPr lang="en-GB" sz="800" dirty="0">
                <a:solidFill>
                  <a:srgbClr val="005F8C"/>
                </a:solidFill>
                <a:latin typeface="Arial"/>
              </a:endParaRPr>
            </a:p>
          </p:txBody>
        </p:sp>
        <p:cxnSp>
          <p:nvCxnSpPr>
            <p:cNvPr id="531" name="Straight Arrow Connector 530"/>
            <p:cNvCxnSpPr/>
            <p:nvPr/>
          </p:nvCxnSpPr>
          <p:spPr>
            <a:xfrm flipV="1">
              <a:off x="251520" y="1989700"/>
              <a:ext cx="0" cy="276228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2" name="Straight Arrow Connector 531"/>
            <p:cNvCxnSpPr/>
            <p:nvPr/>
          </p:nvCxnSpPr>
          <p:spPr>
            <a:xfrm flipV="1">
              <a:off x="235870" y="2267364"/>
              <a:ext cx="292854" cy="7389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534" name="Straight Connector 533"/>
          <p:cNvCxnSpPr/>
          <p:nvPr/>
        </p:nvCxnSpPr>
        <p:spPr>
          <a:xfrm>
            <a:off x="8316034" y="4181829"/>
            <a:ext cx="368401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541" name="Group 540"/>
          <p:cNvGrpSpPr/>
          <p:nvPr/>
        </p:nvGrpSpPr>
        <p:grpSpPr>
          <a:xfrm>
            <a:off x="392971" y="3808569"/>
            <a:ext cx="10646504" cy="2658906"/>
            <a:chOff x="373188" y="2643758"/>
            <a:chExt cx="8159252" cy="1809999"/>
          </a:xfrm>
        </p:grpSpPr>
        <p:cxnSp>
          <p:nvCxnSpPr>
            <p:cNvPr id="493" name="Straight Connector 492"/>
            <p:cNvCxnSpPr/>
            <p:nvPr/>
          </p:nvCxnSpPr>
          <p:spPr>
            <a:xfrm>
              <a:off x="4360839" y="2799666"/>
              <a:ext cx="453748" cy="1668"/>
            </a:xfrm>
            <a:prstGeom prst="line">
              <a:avLst/>
            </a:prstGeom>
            <a:noFill/>
            <a:ln w="25400" cap="flat" cmpd="sng" algn="ctr">
              <a:solidFill>
                <a:srgbClr val="FFC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94" name="Group 493"/>
            <p:cNvGrpSpPr/>
            <p:nvPr/>
          </p:nvGrpSpPr>
          <p:grpSpPr>
            <a:xfrm>
              <a:off x="4528739" y="3121812"/>
              <a:ext cx="144016" cy="190005"/>
              <a:chOff x="624965" y="3725475"/>
              <a:chExt cx="144016" cy="190005"/>
            </a:xfrm>
          </p:grpSpPr>
          <p:sp>
            <p:nvSpPr>
              <p:cNvPr id="495" name="Isosceles Triangle 494"/>
              <p:cNvSpPr/>
              <p:nvPr/>
            </p:nvSpPr>
            <p:spPr>
              <a:xfrm>
                <a:off x="624965" y="3771464"/>
                <a:ext cx="144016" cy="144016"/>
              </a:xfrm>
              <a:prstGeom prst="triangle">
                <a:avLst/>
              </a:prstGeom>
              <a:gradFill rotWithShape="1">
                <a:gsLst>
                  <a:gs pos="0">
                    <a:srgbClr val="64BCD9">
                      <a:tint val="100000"/>
                      <a:shade val="100000"/>
                      <a:satMod val="130000"/>
                    </a:srgbClr>
                  </a:gs>
                  <a:gs pos="100000">
                    <a:srgbClr val="64BCD9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64BCD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6" name="Oval 495"/>
              <p:cNvSpPr/>
              <p:nvPr/>
            </p:nvSpPr>
            <p:spPr>
              <a:xfrm>
                <a:off x="663859" y="3725475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rgbClr val="64BCD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97" name="Group 496"/>
            <p:cNvGrpSpPr/>
            <p:nvPr/>
          </p:nvGrpSpPr>
          <p:grpSpPr>
            <a:xfrm>
              <a:off x="4336206" y="3683279"/>
              <a:ext cx="430194" cy="128762"/>
              <a:chOff x="2740068" y="2955140"/>
              <a:chExt cx="430194" cy="128762"/>
            </a:xfrm>
          </p:grpSpPr>
          <p:grpSp>
            <p:nvGrpSpPr>
              <p:cNvPr id="498" name="Group 49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500" name="Straight Connector 49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1" name="Straight Connector 50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2" name="Straight Connector 50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3" name="Straight Connector 50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4" name="Straight Connector 50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5" name="Straight Connector 50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499" name="Straight Connector 49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506" name="Group 505"/>
            <p:cNvGrpSpPr/>
            <p:nvPr/>
          </p:nvGrpSpPr>
          <p:grpSpPr>
            <a:xfrm>
              <a:off x="4465432" y="4136265"/>
              <a:ext cx="152400" cy="113458"/>
              <a:chOff x="3345963" y="1556174"/>
              <a:chExt cx="152400" cy="113458"/>
            </a:xfrm>
          </p:grpSpPr>
          <p:cxnSp>
            <p:nvCxnSpPr>
              <p:cNvPr id="507" name="Straight Connector 506"/>
              <p:cNvCxnSpPr/>
              <p:nvPr/>
            </p:nvCxnSpPr>
            <p:spPr>
              <a:xfrm>
                <a:off x="3345963" y="1669632"/>
                <a:ext cx="1524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64BCD9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08" name="Straight Connector 507"/>
              <p:cNvCxnSpPr/>
              <p:nvPr/>
            </p:nvCxnSpPr>
            <p:spPr>
              <a:xfrm>
                <a:off x="3418691" y="1556174"/>
                <a:ext cx="0" cy="111834"/>
              </a:xfrm>
              <a:prstGeom prst="line">
                <a:avLst/>
              </a:prstGeom>
              <a:noFill/>
              <a:ln w="25400" cap="flat" cmpd="sng" algn="ctr">
                <a:solidFill>
                  <a:srgbClr val="64BCD9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510" name="Group 509"/>
            <p:cNvGrpSpPr/>
            <p:nvPr/>
          </p:nvGrpSpPr>
          <p:grpSpPr>
            <a:xfrm>
              <a:off x="564813" y="2679319"/>
              <a:ext cx="177006" cy="379591"/>
              <a:chOff x="765274" y="2399799"/>
              <a:chExt cx="177006" cy="379591"/>
            </a:xfrm>
          </p:grpSpPr>
          <p:sp>
            <p:nvSpPr>
              <p:cNvPr id="511" name="Oval 51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512" name="Straight Connector 511"/>
              <p:cNvCxnSpPr>
                <a:stCxn id="51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513" name="Oval 51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514" name="Straight Connector 51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5" name="Straight Connector 51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6" name="Straight Connector 51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7" name="Straight Connector 51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518" name="Straight Connector 517"/>
            <p:cNvCxnSpPr/>
            <p:nvPr/>
          </p:nvCxnSpPr>
          <p:spPr>
            <a:xfrm>
              <a:off x="545651" y="3370687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19" name="Straight Connector 518"/>
            <p:cNvCxnSpPr/>
            <p:nvPr/>
          </p:nvCxnSpPr>
          <p:spPr>
            <a:xfrm>
              <a:off x="545651" y="380273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20" name="Rectangle 519"/>
            <p:cNvSpPr/>
            <p:nvPr/>
          </p:nvSpPr>
          <p:spPr>
            <a:xfrm>
              <a:off x="486042" y="4058121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1" name="TextBox 520"/>
            <p:cNvSpPr txBox="1"/>
            <p:nvPr/>
          </p:nvSpPr>
          <p:spPr>
            <a:xfrm>
              <a:off x="5078364" y="2670176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Tie rods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2" name="TextBox 521"/>
            <p:cNvSpPr txBox="1"/>
            <p:nvPr/>
          </p:nvSpPr>
          <p:spPr>
            <a:xfrm>
              <a:off x="5078363" y="3106793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Tie rod ears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3" name="TextBox 522"/>
            <p:cNvSpPr txBox="1"/>
            <p:nvPr/>
          </p:nvSpPr>
          <p:spPr>
            <a:xfrm>
              <a:off x="5066491" y="3602819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Bellow (flexible)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4" name="TextBox 523"/>
            <p:cNvSpPr txBox="1"/>
            <p:nvPr/>
          </p:nvSpPr>
          <p:spPr>
            <a:xfrm>
              <a:off x="4990192" y="4123000"/>
              <a:ext cx="1754968" cy="293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Spiders</a:t>
              </a:r>
              <a:r>
                <a:rPr lang="en-US" sz="1100" dirty="0">
                  <a:solidFill>
                    <a:srgbClr val="005F8C"/>
                  </a:solidFill>
                  <a:latin typeface="Arial"/>
                </a:rPr>
                <a:t> (considered free longitudinally)</a:t>
              </a:r>
              <a:endParaRPr lang="en-GB" sz="11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5" name="TextBox 524"/>
            <p:cNvSpPr txBox="1"/>
            <p:nvPr/>
          </p:nvSpPr>
          <p:spPr>
            <a:xfrm>
              <a:off x="1113559" y="2720600"/>
              <a:ext cx="2234833" cy="25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b="1" dirty="0">
                  <a:solidFill>
                    <a:srgbClr val="005F8C"/>
                  </a:solidFill>
                  <a:latin typeface="Arial"/>
                </a:rPr>
                <a:t>Jacks</a:t>
              </a:r>
              <a:r>
                <a:rPr lang="en-US" dirty="0">
                  <a:solidFill>
                    <a:srgbClr val="005F8C"/>
                  </a:solidFill>
                  <a:latin typeface="Arial"/>
                </a:rPr>
                <a:t> </a:t>
              </a:r>
              <a:r>
                <a:rPr lang="en-US" sz="1100" dirty="0">
                  <a:solidFill>
                    <a:srgbClr val="005F8C"/>
                  </a:solidFill>
                  <a:latin typeface="Arial"/>
                </a:rPr>
                <a:t>(free in the longitudinal direction)</a:t>
              </a:r>
              <a:endParaRPr lang="en-GB" sz="11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2809981" y="3451690"/>
              <a:ext cx="1180716" cy="188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b="1" dirty="0">
                  <a:solidFill>
                    <a:srgbClr val="005F8C"/>
                  </a:solidFill>
                  <a:latin typeface="Arial"/>
                </a:rPr>
                <a:t>Vacuum vessel</a:t>
              </a:r>
              <a:endParaRPr lang="en-GB" sz="9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2787000" y="4059900"/>
              <a:ext cx="1317587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Magnet cold mass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9" name="Rectangle 528"/>
            <p:cNvSpPr/>
            <p:nvPr/>
          </p:nvSpPr>
          <p:spPr>
            <a:xfrm>
              <a:off x="373188" y="2643758"/>
              <a:ext cx="8159252" cy="1809999"/>
            </a:xfrm>
            <a:prstGeom prst="rect">
              <a:avLst/>
            </a:prstGeom>
            <a:noFill/>
            <a:ln w="9525" cap="flat" cmpd="sng" algn="ctr">
              <a:solidFill>
                <a:srgbClr val="005F8C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33" name="Straight Connector 532"/>
            <p:cNvCxnSpPr/>
            <p:nvPr/>
          </p:nvCxnSpPr>
          <p:spPr>
            <a:xfrm>
              <a:off x="6603182" y="272537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5" name="Straight Connector 534"/>
            <p:cNvCxnSpPr/>
            <p:nvPr/>
          </p:nvCxnSpPr>
          <p:spPr>
            <a:xfrm>
              <a:off x="6459166" y="290117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6" name="Straight Connector 535"/>
            <p:cNvCxnSpPr/>
            <p:nvPr/>
          </p:nvCxnSpPr>
          <p:spPr>
            <a:xfrm>
              <a:off x="6540368" y="290117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7" name="Straight Connector 536"/>
            <p:cNvCxnSpPr/>
            <p:nvPr/>
          </p:nvCxnSpPr>
          <p:spPr>
            <a:xfrm>
              <a:off x="6601961" y="290117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8" name="Straight Connector 537"/>
            <p:cNvCxnSpPr/>
            <p:nvPr/>
          </p:nvCxnSpPr>
          <p:spPr>
            <a:xfrm>
              <a:off x="6665995" y="289951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9" name="Straight Connector 538"/>
            <p:cNvCxnSpPr/>
            <p:nvPr/>
          </p:nvCxnSpPr>
          <p:spPr>
            <a:xfrm>
              <a:off x="6732240" y="289784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40" name="TextBox 539"/>
            <p:cNvSpPr txBox="1"/>
            <p:nvPr/>
          </p:nvSpPr>
          <p:spPr>
            <a:xfrm>
              <a:off x="6986924" y="2787578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Fixed point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</p:grpSp>
      <p:grpSp>
        <p:nvGrpSpPr>
          <p:cNvPr id="557" name="Group 556"/>
          <p:cNvGrpSpPr/>
          <p:nvPr/>
        </p:nvGrpSpPr>
        <p:grpSpPr>
          <a:xfrm>
            <a:off x="6496426" y="2454681"/>
            <a:ext cx="538897" cy="105903"/>
            <a:chOff x="6501705" y="2483178"/>
            <a:chExt cx="538897" cy="105903"/>
          </a:xfrm>
        </p:grpSpPr>
        <p:cxnSp>
          <p:nvCxnSpPr>
            <p:cNvPr id="544" name="Straight Connector 543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5" name="Straight Connector 544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6" name="Straight Connector 545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7" name="Straight Connector 546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8" name="Straight Connector 547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9" name="Straight Connector 548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0" name="Straight Connector 549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5" name="Straight Connector 55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6" name="Straight Connector 55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8" name="Group 557"/>
          <p:cNvGrpSpPr/>
          <p:nvPr/>
        </p:nvGrpSpPr>
        <p:grpSpPr>
          <a:xfrm>
            <a:off x="6488873" y="1700316"/>
            <a:ext cx="538897" cy="105903"/>
            <a:chOff x="6501705" y="2483178"/>
            <a:chExt cx="538897" cy="105903"/>
          </a:xfrm>
        </p:grpSpPr>
        <p:cxnSp>
          <p:nvCxnSpPr>
            <p:cNvPr id="559" name="Straight Connector 55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0" name="Straight Connector 55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1" name="Straight Connector 56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2" name="Straight Connector 56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3" name="Straight Connector 56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4" name="Straight Connector 56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5" name="Straight Connector 56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6" name="Straight Connector 56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7" name="Straight Connector 56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68" name="Group 567"/>
          <p:cNvGrpSpPr/>
          <p:nvPr/>
        </p:nvGrpSpPr>
        <p:grpSpPr>
          <a:xfrm>
            <a:off x="3220094" y="1692203"/>
            <a:ext cx="538897" cy="105903"/>
            <a:chOff x="6501705" y="2483178"/>
            <a:chExt cx="538897" cy="105903"/>
          </a:xfrm>
        </p:grpSpPr>
        <p:cxnSp>
          <p:nvCxnSpPr>
            <p:cNvPr id="569" name="Straight Connector 56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0" name="Straight Connector 56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1" name="Straight Connector 57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2" name="Straight Connector 57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3" name="Straight Connector 57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4" name="Straight Connector 57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5" name="Straight Connector 57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6" name="Straight Connector 57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7" name="Straight Connector 57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78" name="Group 577"/>
          <p:cNvGrpSpPr/>
          <p:nvPr/>
        </p:nvGrpSpPr>
        <p:grpSpPr>
          <a:xfrm>
            <a:off x="3188552" y="2454541"/>
            <a:ext cx="538897" cy="105903"/>
            <a:chOff x="6501705" y="2483178"/>
            <a:chExt cx="538897" cy="105903"/>
          </a:xfrm>
        </p:grpSpPr>
        <p:cxnSp>
          <p:nvCxnSpPr>
            <p:cNvPr id="579" name="Straight Connector 57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0" name="Straight Connector 57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1" name="Straight Connector 58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2" name="Straight Connector 58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3" name="Straight Connector 58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4" name="Straight Connector 58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5" name="Straight Connector 58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6" name="Straight Connector 58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7" name="Straight Connector 58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88" name="Group 587"/>
          <p:cNvGrpSpPr/>
          <p:nvPr/>
        </p:nvGrpSpPr>
        <p:grpSpPr>
          <a:xfrm>
            <a:off x="9412379" y="2444350"/>
            <a:ext cx="538897" cy="105903"/>
            <a:chOff x="6501705" y="2483178"/>
            <a:chExt cx="538897" cy="105903"/>
          </a:xfrm>
        </p:grpSpPr>
        <p:cxnSp>
          <p:nvCxnSpPr>
            <p:cNvPr id="589" name="Straight Connector 58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0" name="Straight Connector 58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1" name="Straight Connector 59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2" name="Straight Connector 59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3" name="Straight Connector 59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4" name="Straight Connector 59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5" name="Straight Connector 59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6" name="Straight Connector 59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7" name="Straight Connector 59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98" name="Group 597"/>
          <p:cNvGrpSpPr/>
          <p:nvPr/>
        </p:nvGrpSpPr>
        <p:grpSpPr>
          <a:xfrm>
            <a:off x="9404826" y="1689985"/>
            <a:ext cx="538897" cy="105903"/>
            <a:chOff x="6501705" y="2483178"/>
            <a:chExt cx="538897" cy="105903"/>
          </a:xfrm>
        </p:grpSpPr>
        <p:cxnSp>
          <p:nvCxnSpPr>
            <p:cNvPr id="599" name="Straight Connector 59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0" name="Straight Connector 59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1" name="Straight Connector 60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2" name="Straight Connector 60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3" name="Straight Connector 60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4" name="Straight Connector 60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5" name="Straight Connector 60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6" name="Straight Connector 60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7" name="Straight Connector 60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286" name="Straight Connector 285"/>
          <p:cNvCxnSpPr>
            <a:endCxn id="291" idx="2"/>
          </p:cNvCxnSpPr>
          <p:nvPr/>
        </p:nvCxnSpPr>
        <p:spPr>
          <a:xfrm>
            <a:off x="3293911" y="1582208"/>
            <a:ext cx="453748" cy="1668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87" name="Straight Connector 286"/>
          <p:cNvCxnSpPr/>
          <p:nvPr/>
        </p:nvCxnSpPr>
        <p:spPr>
          <a:xfrm>
            <a:off x="3264419" y="2663714"/>
            <a:ext cx="432048" cy="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88" name="Isosceles Triangle 287"/>
          <p:cNvSpPr/>
          <p:nvPr/>
        </p:nvSpPr>
        <p:spPr>
          <a:xfrm>
            <a:off x="318003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9" name="Isosceles Triangle 288"/>
          <p:cNvSpPr/>
          <p:nvPr/>
        </p:nvSpPr>
        <p:spPr>
          <a:xfrm>
            <a:off x="3714757" y="1591101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0" name="Oval 289"/>
          <p:cNvSpPr/>
          <p:nvPr/>
        </p:nvSpPr>
        <p:spPr>
          <a:xfrm>
            <a:off x="321892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1" name="Oval 290"/>
          <p:cNvSpPr/>
          <p:nvPr/>
        </p:nvSpPr>
        <p:spPr>
          <a:xfrm>
            <a:off x="3747659" y="1547606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92" name="Group 291"/>
          <p:cNvGrpSpPr/>
          <p:nvPr/>
        </p:nvGrpSpPr>
        <p:grpSpPr>
          <a:xfrm>
            <a:off x="3153517" y="2502070"/>
            <a:ext cx="144016" cy="197648"/>
            <a:chOff x="2151543" y="2626129"/>
            <a:chExt cx="144016" cy="197648"/>
          </a:xfrm>
        </p:grpSpPr>
        <p:sp>
          <p:nvSpPr>
            <p:cNvPr id="293" name="Isosceles Triangle 29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3662917" y="2502070"/>
            <a:ext cx="144016" cy="197648"/>
            <a:chOff x="2151543" y="2626129"/>
            <a:chExt cx="144016" cy="197648"/>
          </a:xfrm>
        </p:grpSpPr>
        <p:sp>
          <p:nvSpPr>
            <p:cNvPr id="296" name="Isosceles Triangle 29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7" name="Oval 29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298" name="Straight Connector 297"/>
          <p:cNvCxnSpPr>
            <a:stCxn id="310" idx="6"/>
            <a:endCxn id="311" idx="2"/>
          </p:cNvCxnSpPr>
          <p:nvPr/>
        </p:nvCxnSpPr>
        <p:spPr>
          <a:xfrm flipV="1">
            <a:off x="6517155" y="1583363"/>
            <a:ext cx="495250" cy="435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99" name="Straight Connector 298"/>
          <p:cNvCxnSpPr>
            <a:endCxn id="375" idx="6"/>
          </p:cNvCxnSpPr>
          <p:nvPr/>
        </p:nvCxnSpPr>
        <p:spPr>
          <a:xfrm flipV="1">
            <a:off x="6490639" y="2663550"/>
            <a:ext cx="525999" cy="164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00" name="Isosceles Triangle 299"/>
          <p:cNvSpPr/>
          <p:nvPr/>
        </p:nvSpPr>
        <p:spPr>
          <a:xfrm>
            <a:off x="640625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9" name="Isosceles Triangle 308"/>
          <p:cNvSpPr/>
          <p:nvPr/>
        </p:nvSpPr>
        <p:spPr>
          <a:xfrm>
            <a:off x="6979503" y="159058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0" name="Oval 309"/>
          <p:cNvSpPr/>
          <p:nvPr/>
        </p:nvSpPr>
        <p:spPr>
          <a:xfrm>
            <a:off x="644514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1" name="Oval 310"/>
          <p:cNvSpPr/>
          <p:nvPr/>
        </p:nvSpPr>
        <p:spPr>
          <a:xfrm>
            <a:off x="7012405" y="1547093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12" name="Group 311"/>
          <p:cNvGrpSpPr/>
          <p:nvPr/>
        </p:nvGrpSpPr>
        <p:grpSpPr>
          <a:xfrm>
            <a:off x="6379737" y="2502070"/>
            <a:ext cx="144016" cy="197648"/>
            <a:chOff x="2151543" y="2626129"/>
            <a:chExt cx="144016" cy="197648"/>
          </a:xfrm>
        </p:grpSpPr>
        <p:sp>
          <p:nvSpPr>
            <p:cNvPr id="313" name="Isosceles Triangle 31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4" name="Oval 31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977744" y="2501906"/>
            <a:ext cx="144016" cy="197648"/>
            <a:chOff x="2151543" y="2626129"/>
            <a:chExt cx="144016" cy="197648"/>
          </a:xfrm>
        </p:grpSpPr>
        <p:sp>
          <p:nvSpPr>
            <p:cNvPr id="374" name="Isosceles Triangle 373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5" name="Oval 374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376" name="Straight Connector 375"/>
          <p:cNvCxnSpPr>
            <a:stCxn id="379" idx="6"/>
          </p:cNvCxnSpPr>
          <p:nvPr/>
        </p:nvCxnSpPr>
        <p:spPr>
          <a:xfrm>
            <a:off x="9365526" y="1568301"/>
            <a:ext cx="678584" cy="13907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7" name="Straight Connector 376"/>
          <p:cNvCxnSpPr/>
          <p:nvPr/>
        </p:nvCxnSpPr>
        <p:spPr>
          <a:xfrm>
            <a:off x="9339010" y="2644302"/>
            <a:ext cx="708772" cy="162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78" name="Isosceles Triangle 377"/>
          <p:cNvSpPr/>
          <p:nvPr/>
        </p:nvSpPr>
        <p:spPr>
          <a:xfrm>
            <a:off x="9254624" y="157828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" name="Oval 378"/>
          <p:cNvSpPr/>
          <p:nvPr/>
        </p:nvSpPr>
        <p:spPr>
          <a:xfrm>
            <a:off x="9293518" y="153229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80" name="Group 379"/>
          <p:cNvGrpSpPr/>
          <p:nvPr/>
        </p:nvGrpSpPr>
        <p:grpSpPr>
          <a:xfrm>
            <a:off x="9228108" y="2482658"/>
            <a:ext cx="144016" cy="197648"/>
            <a:chOff x="2151543" y="2626129"/>
            <a:chExt cx="144016" cy="197648"/>
          </a:xfrm>
        </p:grpSpPr>
        <p:sp>
          <p:nvSpPr>
            <p:cNvPr id="381" name="Isosceles Triangle 380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2" name="Oval 381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84781" y="3142427"/>
            <a:ext cx="11568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Since the spiders were not strong enough longitudinally  – cartridges were added to link the Q1 &amp; Q3 cold mass to their vacuum vessel (not the case of Q2).</a:t>
            </a:r>
            <a:endParaRPr lang="en-GB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2986676" y="2418044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Straight Connector 382"/>
          <p:cNvCxnSpPr/>
          <p:nvPr/>
        </p:nvCxnSpPr>
        <p:spPr>
          <a:xfrm flipH="1" flipV="1">
            <a:off x="2987208" y="1869549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4" name="Straight Connector 383"/>
          <p:cNvCxnSpPr/>
          <p:nvPr/>
        </p:nvCxnSpPr>
        <p:spPr>
          <a:xfrm flipH="1" flipV="1">
            <a:off x="7005623" y="2299811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/>
          <p:nvPr/>
        </p:nvCxnSpPr>
        <p:spPr>
          <a:xfrm flipH="1" flipV="1">
            <a:off x="6978073" y="1751393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/>
          <p:nvPr/>
        </p:nvCxnSpPr>
        <p:spPr>
          <a:xfrm flipH="1">
            <a:off x="6999298" y="1812384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 flipH="1">
            <a:off x="7018944" y="235954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 flipH="1">
            <a:off x="2989941" y="175441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flipH="1">
            <a:off x="2992593" y="2316867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0" name="Straight Connector 389"/>
          <p:cNvCxnSpPr/>
          <p:nvPr/>
        </p:nvCxnSpPr>
        <p:spPr>
          <a:xfrm flipH="1" flipV="1">
            <a:off x="8397914" y="4747257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91" name="Straight Connector 390"/>
          <p:cNvCxnSpPr/>
          <p:nvPr/>
        </p:nvCxnSpPr>
        <p:spPr>
          <a:xfrm flipH="1">
            <a:off x="8400647" y="4632119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92" name="TextBox 391"/>
          <p:cNvSpPr txBox="1"/>
          <p:nvPr/>
        </p:nvSpPr>
        <p:spPr>
          <a:xfrm>
            <a:off x="9038423" y="4578393"/>
            <a:ext cx="162354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sz="1100" b="1" dirty="0" smtClean="0">
                <a:solidFill>
                  <a:srgbClr val="005F8C"/>
                </a:solidFill>
                <a:latin typeface="Arial"/>
              </a:rPr>
              <a:t>Cartridge</a:t>
            </a:r>
            <a:endParaRPr lang="en-GB" sz="1100" b="1" dirty="0">
              <a:solidFill>
                <a:srgbClr val="005F8C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725065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triplet string – simplified axial kinematics</a:t>
            </a:r>
            <a:endParaRPr lang="en-GB" dirty="0"/>
          </a:p>
        </p:txBody>
      </p:sp>
      <p:sp>
        <p:nvSpPr>
          <p:cNvPr id="301" name="TextBox 300"/>
          <p:cNvSpPr txBox="1"/>
          <p:nvPr/>
        </p:nvSpPr>
        <p:spPr>
          <a:xfrm>
            <a:off x="3851920" y="792240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white"/>
                </a:solidFill>
                <a:latin typeface="Arial"/>
              </a:rPr>
              <a:t>Q1/Q2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543" name="Group 542"/>
          <p:cNvGrpSpPr/>
          <p:nvPr/>
        </p:nvGrpSpPr>
        <p:grpSpPr>
          <a:xfrm>
            <a:off x="47581" y="1516567"/>
            <a:ext cx="11251924" cy="1615962"/>
            <a:chOff x="-138380" y="1241923"/>
            <a:chExt cx="9030860" cy="1247538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529987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3" name="Straight Connector 302"/>
            <p:cNvCxnSpPr/>
            <p:nvPr/>
          </p:nvCxnSpPr>
          <p:spPr>
            <a:xfrm>
              <a:off x="529987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4" name="Straight Connector 303"/>
            <p:cNvCxnSpPr/>
            <p:nvPr/>
          </p:nvCxnSpPr>
          <p:spPr>
            <a:xfrm>
              <a:off x="2762675" y="1417725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5" name="Straight Connector 304"/>
            <p:cNvCxnSpPr/>
            <p:nvPr/>
          </p:nvCxnSpPr>
          <p:spPr>
            <a:xfrm>
              <a:off x="2762675" y="1993789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6" name="Straight Connector 305"/>
            <p:cNvCxnSpPr/>
            <p:nvPr/>
          </p:nvCxnSpPr>
          <p:spPr>
            <a:xfrm>
              <a:off x="5426531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7" name="Straight Connector 306"/>
            <p:cNvCxnSpPr/>
            <p:nvPr/>
          </p:nvCxnSpPr>
          <p:spPr>
            <a:xfrm>
              <a:off x="5426531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08" name="Rectangle 307"/>
            <p:cNvSpPr/>
            <p:nvPr/>
          </p:nvSpPr>
          <p:spPr>
            <a:xfrm>
              <a:off x="7884368" y="1241923"/>
              <a:ext cx="1008112" cy="936104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15" name="Straight Connector 314"/>
            <p:cNvCxnSpPr/>
            <p:nvPr/>
          </p:nvCxnSpPr>
          <p:spPr>
            <a:xfrm>
              <a:off x="529987" y="1417725"/>
              <a:ext cx="0" cy="57606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16" name="Rectangle 315"/>
            <p:cNvSpPr/>
            <p:nvPr/>
          </p:nvSpPr>
          <p:spPr>
            <a:xfrm>
              <a:off x="602435" y="1561741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2978259" y="1552533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5446724" y="1553578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19" name="Group 318"/>
            <p:cNvGrpSpPr/>
            <p:nvPr/>
          </p:nvGrpSpPr>
          <p:grpSpPr>
            <a:xfrm>
              <a:off x="2515406" y="1541769"/>
              <a:ext cx="430194" cy="128762"/>
              <a:chOff x="2740068" y="2955140"/>
              <a:chExt cx="430194" cy="128762"/>
            </a:xfrm>
          </p:grpSpPr>
          <p:grpSp>
            <p:nvGrpSpPr>
              <p:cNvPr id="320" name="Group 319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3" name="Straight Connector 322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4" name="Straight Connector 323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5" name="Straight Connector 324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6" name="Straight Connector 325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7" name="Straight Connector 326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21" name="Straight Connector 320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28" name="Group 327"/>
            <p:cNvGrpSpPr/>
            <p:nvPr/>
          </p:nvGrpSpPr>
          <p:grpSpPr>
            <a:xfrm>
              <a:off x="2503883" y="1748462"/>
              <a:ext cx="430194" cy="128762"/>
              <a:chOff x="2740068" y="2955140"/>
              <a:chExt cx="430194" cy="128762"/>
            </a:xfrm>
          </p:grpSpPr>
          <p:grpSp>
            <p:nvGrpSpPr>
              <p:cNvPr id="329" name="Group 32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31" name="Straight Connector 33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2" name="Straight Connector 33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3" name="Straight Connector 33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4" name="Straight Connector 33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5" name="Straight Connector 33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6" name="Straight Connector 33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0" name="Straight Connector 32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37" name="Group 336"/>
            <p:cNvGrpSpPr/>
            <p:nvPr/>
          </p:nvGrpSpPr>
          <p:grpSpPr>
            <a:xfrm>
              <a:off x="4922035" y="1559954"/>
              <a:ext cx="430194" cy="128762"/>
              <a:chOff x="2740068" y="2955140"/>
              <a:chExt cx="430194" cy="128762"/>
            </a:xfrm>
          </p:grpSpPr>
          <p:grpSp>
            <p:nvGrpSpPr>
              <p:cNvPr id="338" name="Group 33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0" name="Straight Connector 33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1" name="Straight Connector 34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2" name="Straight Connector 34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3" name="Straight Connector 34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4" name="Straight Connector 34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5" name="Straight Connector 34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9" name="Straight Connector 33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46" name="Group 345"/>
            <p:cNvGrpSpPr/>
            <p:nvPr/>
          </p:nvGrpSpPr>
          <p:grpSpPr>
            <a:xfrm>
              <a:off x="4922035" y="1731674"/>
              <a:ext cx="430194" cy="128762"/>
              <a:chOff x="2740068" y="2955140"/>
              <a:chExt cx="430194" cy="128762"/>
            </a:xfrm>
          </p:grpSpPr>
          <p:grpSp>
            <p:nvGrpSpPr>
              <p:cNvPr id="347" name="Group 346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9" name="Straight Connector 348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0" name="Straight Connector 349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1" name="Straight Connector 350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2" name="Straight Connector 351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3" name="Straight Connector 352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4" name="Straight Connector 353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48" name="Straight Connector 347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55" name="Group 354"/>
            <p:cNvGrpSpPr/>
            <p:nvPr/>
          </p:nvGrpSpPr>
          <p:grpSpPr>
            <a:xfrm>
              <a:off x="7363397" y="1515608"/>
              <a:ext cx="430194" cy="128762"/>
              <a:chOff x="2740068" y="2955140"/>
              <a:chExt cx="430194" cy="128762"/>
            </a:xfrm>
          </p:grpSpPr>
          <p:grpSp>
            <p:nvGrpSpPr>
              <p:cNvPr id="356" name="Group 355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58" name="Straight Connector 357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9" name="Straight Connector 358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0" name="Straight Connector 359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1" name="Straight Connector 360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2" name="Straight Connector 361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3" name="Straight Connector 362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57" name="Straight Connector 356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64" name="Group 363"/>
            <p:cNvGrpSpPr/>
            <p:nvPr/>
          </p:nvGrpSpPr>
          <p:grpSpPr>
            <a:xfrm>
              <a:off x="7352951" y="1706424"/>
              <a:ext cx="430194" cy="128762"/>
              <a:chOff x="2740068" y="2955140"/>
              <a:chExt cx="430194" cy="128762"/>
            </a:xfrm>
          </p:grpSpPr>
          <p:grpSp>
            <p:nvGrpSpPr>
              <p:cNvPr id="365" name="Group 364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67" name="Straight Connector 366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8" name="Straight Connector 367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9" name="Straight Connector 368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0" name="Straight Connector 369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1" name="Straight Connector 370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2" name="Straight Connector 371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66" name="Straight Connector 365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398" name="Straight Connector 397"/>
            <p:cNvCxnSpPr>
              <a:stCxn id="308" idx="2"/>
            </p:cNvCxnSpPr>
            <p:nvPr/>
          </p:nvCxnSpPr>
          <p:spPr>
            <a:xfrm>
              <a:off x="8388424" y="217802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99" name="Straight Connector 398"/>
            <p:cNvCxnSpPr/>
            <p:nvPr/>
          </p:nvCxnSpPr>
          <p:spPr>
            <a:xfrm>
              <a:off x="8244408" y="2353829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0" name="Straight Connector 399"/>
            <p:cNvCxnSpPr/>
            <p:nvPr/>
          </p:nvCxnSpPr>
          <p:spPr>
            <a:xfrm>
              <a:off x="8244408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1" name="Straight Connector 400"/>
            <p:cNvCxnSpPr/>
            <p:nvPr/>
          </p:nvCxnSpPr>
          <p:spPr>
            <a:xfrm>
              <a:off x="8325610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2" name="Straight Connector 401"/>
            <p:cNvCxnSpPr/>
            <p:nvPr/>
          </p:nvCxnSpPr>
          <p:spPr>
            <a:xfrm>
              <a:off x="8387203" y="235382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3" name="Straight Connector 402"/>
            <p:cNvCxnSpPr/>
            <p:nvPr/>
          </p:nvCxnSpPr>
          <p:spPr>
            <a:xfrm>
              <a:off x="8451237" y="235216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4" name="Straight Connector 403"/>
            <p:cNvCxnSpPr/>
            <p:nvPr/>
          </p:nvCxnSpPr>
          <p:spPr>
            <a:xfrm>
              <a:off x="8517482" y="235049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5" name="Straight Connector 404"/>
            <p:cNvCxnSpPr/>
            <p:nvPr/>
          </p:nvCxnSpPr>
          <p:spPr>
            <a:xfrm>
              <a:off x="818019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6" name="Straight Connector 405"/>
            <p:cNvCxnSpPr/>
            <p:nvPr/>
          </p:nvCxnSpPr>
          <p:spPr>
            <a:xfrm>
              <a:off x="741819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7" name="Straight Connector 406"/>
            <p:cNvCxnSpPr/>
            <p:nvPr/>
          </p:nvCxnSpPr>
          <p:spPr>
            <a:xfrm>
              <a:off x="74601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8" name="Straight Connector 407"/>
            <p:cNvCxnSpPr/>
            <p:nvPr/>
          </p:nvCxnSpPr>
          <p:spPr>
            <a:xfrm>
              <a:off x="2042155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9" name="Straight Connector 408"/>
            <p:cNvCxnSpPr/>
            <p:nvPr/>
          </p:nvCxnSpPr>
          <p:spPr>
            <a:xfrm>
              <a:off x="2065620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0" name="Straight Connector 409"/>
            <p:cNvCxnSpPr/>
            <p:nvPr/>
          </p:nvCxnSpPr>
          <p:spPr>
            <a:xfrm>
              <a:off x="821690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1" name="Straight Connector 410"/>
            <p:cNvCxnSpPr/>
            <p:nvPr/>
          </p:nvCxnSpPr>
          <p:spPr>
            <a:xfrm>
              <a:off x="2114883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2" name="Straight Connector 411"/>
            <p:cNvCxnSpPr/>
            <p:nvPr/>
          </p:nvCxnSpPr>
          <p:spPr>
            <a:xfrm>
              <a:off x="2141820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3" name="Straight Connector 412"/>
            <p:cNvCxnSpPr/>
            <p:nvPr/>
          </p:nvCxnSpPr>
          <p:spPr>
            <a:xfrm>
              <a:off x="3190091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4" name="Straight Connector 413"/>
            <p:cNvCxnSpPr/>
            <p:nvPr/>
          </p:nvCxnSpPr>
          <p:spPr>
            <a:xfrm>
              <a:off x="3266291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5" name="Straight Connector 414"/>
            <p:cNvCxnSpPr/>
            <p:nvPr/>
          </p:nvCxnSpPr>
          <p:spPr>
            <a:xfrm>
              <a:off x="391017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6" name="Straight Connector 415"/>
            <p:cNvCxnSpPr/>
            <p:nvPr/>
          </p:nvCxnSpPr>
          <p:spPr>
            <a:xfrm>
              <a:off x="3986371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7" name="Straight Connector 416"/>
            <p:cNvCxnSpPr/>
            <p:nvPr/>
          </p:nvCxnSpPr>
          <p:spPr>
            <a:xfrm>
              <a:off x="4486235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8" name="Straight Connector 417"/>
            <p:cNvCxnSpPr/>
            <p:nvPr/>
          </p:nvCxnSpPr>
          <p:spPr>
            <a:xfrm>
              <a:off x="4562435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9" name="Straight Connector 418"/>
            <p:cNvCxnSpPr/>
            <p:nvPr/>
          </p:nvCxnSpPr>
          <p:spPr>
            <a:xfrm>
              <a:off x="3193563" y="151723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0" name="Straight Connector 419"/>
            <p:cNvCxnSpPr/>
            <p:nvPr/>
          </p:nvCxnSpPr>
          <p:spPr>
            <a:xfrm>
              <a:off x="3266291" y="1403774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1" name="Straight Connector 420"/>
            <p:cNvCxnSpPr/>
            <p:nvPr/>
          </p:nvCxnSpPr>
          <p:spPr>
            <a:xfrm>
              <a:off x="39136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2" name="Straight Connector 421"/>
            <p:cNvCxnSpPr/>
            <p:nvPr/>
          </p:nvCxnSpPr>
          <p:spPr>
            <a:xfrm>
              <a:off x="39863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3" name="Straight Connector 422"/>
            <p:cNvCxnSpPr/>
            <p:nvPr/>
          </p:nvCxnSpPr>
          <p:spPr>
            <a:xfrm>
              <a:off x="4489707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4" name="Straight Connector 423"/>
            <p:cNvCxnSpPr/>
            <p:nvPr/>
          </p:nvCxnSpPr>
          <p:spPr>
            <a:xfrm>
              <a:off x="4562435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5" name="Straight Connector 424"/>
            <p:cNvCxnSpPr/>
            <p:nvPr/>
          </p:nvCxnSpPr>
          <p:spPr>
            <a:xfrm>
              <a:off x="57138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6" name="Straight Connector 425"/>
            <p:cNvCxnSpPr/>
            <p:nvPr/>
          </p:nvCxnSpPr>
          <p:spPr>
            <a:xfrm>
              <a:off x="57865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7" name="Straight Connector 426"/>
            <p:cNvCxnSpPr/>
            <p:nvPr/>
          </p:nvCxnSpPr>
          <p:spPr>
            <a:xfrm>
              <a:off x="6937979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8" name="Straight Connector 427"/>
            <p:cNvCxnSpPr/>
            <p:nvPr/>
          </p:nvCxnSpPr>
          <p:spPr>
            <a:xfrm>
              <a:off x="7010707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9" name="Straight Connector 428"/>
            <p:cNvCxnSpPr/>
            <p:nvPr/>
          </p:nvCxnSpPr>
          <p:spPr>
            <a:xfrm>
              <a:off x="5710371" y="1888403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0" name="Straight Connector 429"/>
            <p:cNvCxnSpPr/>
            <p:nvPr/>
          </p:nvCxnSpPr>
          <p:spPr>
            <a:xfrm>
              <a:off x="5786571" y="1889046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1" name="Straight Connector 430"/>
            <p:cNvCxnSpPr/>
            <p:nvPr/>
          </p:nvCxnSpPr>
          <p:spPr>
            <a:xfrm>
              <a:off x="6934507" y="188131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2" name="Straight Connector 431"/>
            <p:cNvCxnSpPr/>
            <p:nvPr/>
          </p:nvCxnSpPr>
          <p:spPr>
            <a:xfrm>
              <a:off x="7010707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3" name="Straight Connector 432"/>
            <p:cNvCxnSpPr>
              <a:stCxn id="437" idx="4"/>
            </p:cNvCxnSpPr>
            <p:nvPr/>
          </p:nvCxnSpPr>
          <p:spPr>
            <a:xfrm>
              <a:off x="821690" y="2328399"/>
              <a:ext cx="0" cy="2543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34" name="Group 433"/>
            <p:cNvGrpSpPr/>
            <p:nvPr/>
          </p:nvGrpSpPr>
          <p:grpSpPr>
            <a:xfrm>
              <a:off x="755709" y="2037862"/>
              <a:ext cx="177006" cy="379591"/>
              <a:chOff x="765274" y="2399799"/>
              <a:chExt cx="177006" cy="379591"/>
            </a:xfrm>
          </p:grpSpPr>
          <p:sp>
            <p:nvSpPr>
              <p:cNvPr id="435" name="Oval 43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6" name="Straight Connector 435"/>
              <p:cNvCxnSpPr>
                <a:stCxn id="43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7" name="Oval 43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8" name="Straight Connector 43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39" name="Straight Connector 43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0" name="Straight Connector 43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1" name="Straight Connector 44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42" name="Group 441"/>
            <p:cNvGrpSpPr/>
            <p:nvPr/>
          </p:nvGrpSpPr>
          <p:grpSpPr>
            <a:xfrm>
              <a:off x="2074659" y="2016526"/>
              <a:ext cx="177006" cy="379591"/>
              <a:chOff x="765274" y="2399799"/>
              <a:chExt cx="177006" cy="379591"/>
            </a:xfrm>
          </p:grpSpPr>
          <p:sp>
            <p:nvSpPr>
              <p:cNvPr id="443" name="Oval 44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4" name="Straight Connector 443"/>
              <p:cNvCxnSpPr>
                <a:stCxn id="44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45" name="Oval 44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6" name="Straight Connector 44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7" name="Straight Connector 44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8" name="Straight Connector 44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9" name="Straight Connector 44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0" name="Group 449"/>
            <p:cNvGrpSpPr/>
            <p:nvPr/>
          </p:nvGrpSpPr>
          <p:grpSpPr>
            <a:xfrm>
              <a:off x="3206449" y="2017125"/>
              <a:ext cx="177006" cy="379591"/>
              <a:chOff x="765274" y="2399799"/>
              <a:chExt cx="177006" cy="379591"/>
            </a:xfrm>
          </p:grpSpPr>
          <p:sp>
            <p:nvSpPr>
              <p:cNvPr id="451" name="Oval 45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2" name="Straight Connector 451"/>
              <p:cNvCxnSpPr>
                <a:stCxn id="45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53" name="Oval 45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4" name="Straight Connector 45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5" name="Straight Connector 45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6" name="Straight Connector 45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7" name="Straight Connector 45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8" name="Group 457"/>
            <p:cNvGrpSpPr/>
            <p:nvPr/>
          </p:nvGrpSpPr>
          <p:grpSpPr>
            <a:xfrm>
              <a:off x="3924256" y="1999783"/>
              <a:ext cx="177006" cy="379591"/>
              <a:chOff x="765274" y="2399799"/>
              <a:chExt cx="177006" cy="379591"/>
            </a:xfrm>
          </p:grpSpPr>
          <p:sp>
            <p:nvSpPr>
              <p:cNvPr id="459" name="Oval 458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0" name="Straight Connector 459"/>
              <p:cNvCxnSpPr>
                <a:stCxn id="459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1" name="Oval 460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2" name="Straight Connector 461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3" name="Straight Connector 462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4" name="Straight Connector 463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5" name="Straight Connector 464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66" name="Group 465"/>
            <p:cNvGrpSpPr/>
            <p:nvPr/>
          </p:nvGrpSpPr>
          <p:grpSpPr>
            <a:xfrm>
              <a:off x="4496125" y="2018877"/>
              <a:ext cx="177006" cy="379591"/>
              <a:chOff x="765274" y="2399799"/>
              <a:chExt cx="177006" cy="379591"/>
            </a:xfrm>
          </p:grpSpPr>
          <p:sp>
            <p:nvSpPr>
              <p:cNvPr id="467" name="Oval 466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8" name="Straight Connector 467"/>
              <p:cNvCxnSpPr>
                <a:stCxn id="467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9" name="Oval 468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0" name="Straight Connector 469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1" name="Straight Connector 470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2" name="Straight Connector 471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3" name="Straight Connector 472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74" name="Group 473"/>
            <p:cNvGrpSpPr/>
            <p:nvPr/>
          </p:nvGrpSpPr>
          <p:grpSpPr>
            <a:xfrm>
              <a:off x="5733715" y="2012363"/>
              <a:ext cx="177006" cy="379591"/>
              <a:chOff x="765274" y="2399799"/>
              <a:chExt cx="177006" cy="379591"/>
            </a:xfrm>
          </p:grpSpPr>
          <p:sp>
            <p:nvSpPr>
              <p:cNvPr id="475" name="Oval 47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6" name="Straight Connector 475"/>
              <p:cNvCxnSpPr>
                <a:stCxn id="47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7" name="Oval 47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8" name="Straight Connector 47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9" name="Straight Connector 47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0" name="Straight Connector 47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1" name="Straight Connector 48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82" name="Group 481"/>
            <p:cNvGrpSpPr/>
            <p:nvPr/>
          </p:nvGrpSpPr>
          <p:grpSpPr>
            <a:xfrm>
              <a:off x="6954641" y="2012363"/>
              <a:ext cx="177006" cy="379591"/>
              <a:chOff x="765274" y="2399799"/>
              <a:chExt cx="177006" cy="379591"/>
            </a:xfrm>
          </p:grpSpPr>
          <p:sp>
            <p:nvSpPr>
              <p:cNvPr id="483" name="Oval 48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4" name="Straight Connector 483"/>
              <p:cNvCxnSpPr>
                <a:stCxn id="48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85" name="Oval 48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6" name="Straight Connector 48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7" name="Straight Connector 48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8" name="Straight Connector 48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9" name="Straight Connector 48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490" name="TextBox 489"/>
            <p:cNvSpPr txBox="1"/>
            <p:nvPr/>
          </p:nvSpPr>
          <p:spPr>
            <a:xfrm>
              <a:off x="1295708" y="1567257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Q1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1" name="TextBox 490"/>
            <p:cNvSpPr txBox="1"/>
            <p:nvPr/>
          </p:nvSpPr>
          <p:spPr>
            <a:xfrm>
              <a:off x="3817249" y="1574835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Q2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6165006" y="1559954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Q3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09" name="TextBox 508"/>
            <p:cNvSpPr txBox="1"/>
            <p:nvPr/>
          </p:nvSpPr>
          <p:spPr>
            <a:xfrm>
              <a:off x="8065565" y="1513716"/>
              <a:ext cx="686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dirty="0">
                  <a:solidFill>
                    <a:srgbClr val="005F8C"/>
                  </a:solidFill>
                  <a:latin typeface="Arial"/>
                </a:rPr>
                <a:t>DFXB</a:t>
              </a:r>
              <a:endParaRPr lang="en-GB" sz="14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-138380" y="1344295"/>
              <a:ext cx="5028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dirty="0">
                  <a:solidFill>
                    <a:prstClr val="black"/>
                  </a:solidFill>
                  <a:latin typeface="Arial"/>
                </a:rPr>
                <a:t>IP</a:t>
              </a:r>
              <a:endParaRPr lang="en-GB" sz="1100" dirty="0">
                <a:solidFill>
                  <a:prstClr val="black"/>
                </a:solidFill>
                <a:latin typeface="Arial"/>
              </a:endParaRPr>
            </a:p>
          </p:txBody>
        </p:sp>
        <p:cxnSp>
          <p:nvCxnSpPr>
            <p:cNvPr id="531" name="Straight Arrow Connector 530"/>
            <p:cNvCxnSpPr/>
            <p:nvPr/>
          </p:nvCxnSpPr>
          <p:spPr>
            <a:xfrm flipV="1">
              <a:off x="251520" y="1989700"/>
              <a:ext cx="0" cy="276228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2" name="Straight Arrow Connector 531"/>
            <p:cNvCxnSpPr/>
            <p:nvPr/>
          </p:nvCxnSpPr>
          <p:spPr>
            <a:xfrm flipV="1">
              <a:off x="235870" y="2267364"/>
              <a:ext cx="292854" cy="7389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7" name="Group 556"/>
          <p:cNvGrpSpPr/>
          <p:nvPr/>
        </p:nvGrpSpPr>
        <p:grpSpPr>
          <a:xfrm>
            <a:off x="6496426" y="2454681"/>
            <a:ext cx="538897" cy="105903"/>
            <a:chOff x="6501705" y="2483178"/>
            <a:chExt cx="538897" cy="105903"/>
          </a:xfrm>
        </p:grpSpPr>
        <p:cxnSp>
          <p:nvCxnSpPr>
            <p:cNvPr id="544" name="Straight Connector 543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5" name="Straight Connector 544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6" name="Straight Connector 545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7" name="Straight Connector 546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8" name="Straight Connector 547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9" name="Straight Connector 548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0" name="Straight Connector 549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5" name="Straight Connector 55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6" name="Straight Connector 55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8" name="Group 557"/>
          <p:cNvGrpSpPr/>
          <p:nvPr/>
        </p:nvGrpSpPr>
        <p:grpSpPr>
          <a:xfrm>
            <a:off x="6488873" y="1700316"/>
            <a:ext cx="538897" cy="105903"/>
            <a:chOff x="6501705" y="2483178"/>
            <a:chExt cx="538897" cy="105903"/>
          </a:xfrm>
        </p:grpSpPr>
        <p:cxnSp>
          <p:nvCxnSpPr>
            <p:cNvPr id="559" name="Straight Connector 55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0" name="Straight Connector 55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1" name="Straight Connector 56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2" name="Straight Connector 56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3" name="Straight Connector 56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4" name="Straight Connector 56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5" name="Straight Connector 56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6" name="Straight Connector 56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7" name="Straight Connector 56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68" name="Group 567"/>
          <p:cNvGrpSpPr/>
          <p:nvPr/>
        </p:nvGrpSpPr>
        <p:grpSpPr>
          <a:xfrm>
            <a:off x="3220094" y="1692203"/>
            <a:ext cx="538897" cy="105903"/>
            <a:chOff x="6501705" y="2483178"/>
            <a:chExt cx="538897" cy="105903"/>
          </a:xfrm>
        </p:grpSpPr>
        <p:cxnSp>
          <p:nvCxnSpPr>
            <p:cNvPr id="569" name="Straight Connector 56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0" name="Straight Connector 56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1" name="Straight Connector 57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2" name="Straight Connector 57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3" name="Straight Connector 57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4" name="Straight Connector 57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5" name="Straight Connector 57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6" name="Straight Connector 57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7" name="Straight Connector 57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78" name="Group 577"/>
          <p:cNvGrpSpPr/>
          <p:nvPr/>
        </p:nvGrpSpPr>
        <p:grpSpPr>
          <a:xfrm>
            <a:off x="3188552" y="2454541"/>
            <a:ext cx="538897" cy="105903"/>
            <a:chOff x="6501705" y="2483178"/>
            <a:chExt cx="538897" cy="105903"/>
          </a:xfrm>
        </p:grpSpPr>
        <p:cxnSp>
          <p:nvCxnSpPr>
            <p:cNvPr id="579" name="Straight Connector 57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0" name="Straight Connector 57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1" name="Straight Connector 58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2" name="Straight Connector 58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3" name="Straight Connector 58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4" name="Straight Connector 58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5" name="Straight Connector 58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6" name="Straight Connector 58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7" name="Straight Connector 58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88" name="Group 587"/>
          <p:cNvGrpSpPr/>
          <p:nvPr/>
        </p:nvGrpSpPr>
        <p:grpSpPr>
          <a:xfrm>
            <a:off x="9412379" y="2444350"/>
            <a:ext cx="538897" cy="105903"/>
            <a:chOff x="6501705" y="2483178"/>
            <a:chExt cx="538897" cy="105903"/>
          </a:xfrm>
        </p:grpSpPr>
        <p:cxnSp>
          <p:nvCxnSpPr>
            <p:cNvPr id="589" name="Straight Connector 58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0" name="Straight Connector 58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1" name="Straight Connector 59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2" name="Straight Connector 59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3" name="Straight Connector 59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4" name="Straight Connector 59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5" name="Straight Connector 59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6" name="Straight Connector 59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7" name="Straight Connector 59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98" name="Group 597"/>
          <p:cNvGrpSpPr/>
          <p:nvPr/>
        </p:nvGrpSpPr>
        <p:grpSpPr>
          <a:xfrm>
            <a:off x="9404826" y="1689985"/>
            <a:ext cx="538897" cy="105903"/>
            <a:chOff x="6501705" y="2483178"/>
            <a:chExt cx="538897" cy="105903"/>
          </a:xfrm>
        </p:grpSpPr>
        <p:cxnSp>
          <p:nvCxnSpPr>
            <p:cNvPr id="599" name="Straight Connector 59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0" name="Straight Connector 59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1" name="Straight Connector 60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2" name="Straight Connector 60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3" name="Straight Connector 60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4" name="Straight Connector 60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5" name="Straight Connector 60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6" name="Straight Connector 60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7" name="Straight Connector 60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286" name="Straight Connector 285"/>
          <p:cNvCxnSpPr>
            <a:endCxn id="291" idx="2"/>
          </p:cNvCxnSpPr>
          <p:nvPr/>
        </p:nvCxnSpPr>
        <p:spPr>
          <a:xfrm>
            <a:off x="3293911" y="1582208"/>
            <a:ext cx="453748" cy="1668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87" name="Straight Connector 286"/>
          <p:cNvCxnSpPr/>
          <p:nvPr/>
        </p:nvCxnSpPr>
        <p:spPr>
          <a:xfrm>
            <a:off x="3264419" y="2663714"/>
            <a:ext cx="432048" cy="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88" name="Isosceles Triangle 287"/>
          <p:cNvSpPr/>
          <p:nvPr/>
        </p:nvSpPr>
        <p:spPr>
          <a:xfrm>
            <a:off x="318003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9" name="Isosceles Triangle 288"/>
          <p:cNvSpPr/>
          <p:nvPr/>
        </p:nvSpPr>
        <p:spPr>
          <a:xfrm>
            <a:off x="3714757" y="1591101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0" name="Oval 289"/>
          <p:cNvSpPr/>
          <p:nvPr/>
        </p:nvSpPr>
        <p:spPr>
          <a:xfrm>
            <a:off x="321892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1" name="Oval 290"/>
          <p:cNvSpPr/>
          <p:nvPr/>
        </p:nvSpPr>
        <p:spPr>
          <a:xfrm>
            <a:off x="3747659" y="1547606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92" name="Group 291"/>
          <p:cNvGrpSpPr/>
          <p:nvPr/>
        </p:nvGrpSpPr>
        <p:grpSpPr>
          <a:xfrm>
            <a:off x="3153517" y="2502070"/>
            <a:ext cx="144016" cy="197648"/>
            <a:chOff x="2151543" y="2626129"/>
            <a:chExt cx="144016" cy="197648"/>
          </a:xfrm>
        </p:grpSpPr>
        <p:sp>
          <p:nvSpPr>
            <p:cNvPr id="293" name="Isosceles Triangle 29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3662917" y="2502070"/>
            <a:ext cx="144016" cy="197648"/>
            <a:chOff x="2151543" y="2626129"/>
            <a:chExt cx="144016" cy="197648"/>
          </a:xfrm>
        </p:grpSpPr>
        <p:sp>
          <p:nvSpPr>
            <p:cNvPr id="296" name="Isosceles Triangle 29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7" name="Oval 29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298" name="Straight Connector 297"/>
          <p:cNvCxnSpPr>
            <a:stCxn id="310" idx="6"/>
            <a:endCxn id="311" idx="2"/>
          </p:cNvCxnSpPr>
          <p:nvPr/>
        </p:nvCxnSpPr>
        <p:spPr>
          <a:xfrm flipV="1">
            <a:off x="6517155" y="1583363"/>
            <a:ext cx="495250" cy="435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99" name="Straight Connector 298"/>
          <p:cNvCxnSpPr>
            <a:endCxn id="375" idx="6"/>
          </p:cNvCxnSpPr>
          <p:nvPr/>
        </p:nvCxnSpPr>
        <p:spPr>
          <a:xfrm flipV="1">
            <a:off x="6490639" y="2663550"/>
            <a:ext cx="525999" cy="164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00" name="Isosceles Triangle 299"/>
          <p:cNvSpPr/>
          <p:nvPr/>
        </p:nvSpPr>
        <p:spPr>
          <a:xfrm>
            <a:off x="640625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9" name="Isosceles Triangle 308"/>
          <p:cNvSpPr/>
          <p:nvPr/>
        </p:nvSpPr>
        <p:spPr>
          <a:xfrm>
            <a:off x="6979503" y="159058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0" name="Oval 309"/>
          <p:cNvSpPr/>
          <p:nvPr/>
        </p:nvSpPr>
        <p:spPr>
          <a:xfrm>
            <a:off x="644514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1" name="Oval 310"/>
          <p:cNvSpPr/>
          <p:nvPr/>
        </p:nvSpPr>
        <p:spPr>
          <a:xfrm>
            <a:off x="7012405" y="1547093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12" name="Group 311"/>
          <p:cNvGrpSpPr/>
          <p:nvPr/>
        </p:nvGrpSpPr>
        <p:grpSpPr>
          <a:xfrm>
            <a:off x="6379737" y="2502070"/>
            <a:ext cx="144016" cy="197648"/>
            <a:chOff x="2151543" y="2626129"/>
            <a:chExt cx="144016" cy="197648"/>
          </a:xfrm>
        </p:grpSpPr>
        <p:sp>
          <p:nvSpPr>
            <p:cNvPr id="313" name="Isosceles Triangle 31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4" name="Oval 31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977744" y="2501906"/>
            <a:ext cx="144016" cy="197648"/>
            <a:chOff x="2151543" y="2626129"/>
            <a:chExt cx="144016" cy="197648"/>
          </a:xfrm>
        </p:grpSpPr>
        <p:sp>
          <p:nvSpPr>
            <p:cNvPr id="374" name="Isosceles Triangle 373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5" name="Oval 374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376" name="Straight Connector 375"/>
          <p:cNvCxnSpPr>
            <a:stCxn id="379" idx="6"/>
          </p:cNvCxnSpPr>
          <p:nvPr/>
        </p:nvCxnSpPr>
        <p:spPr>
          <a:xfrm>
            <a:off x="9365526" y="1568301"/>
            <a:ext cx="678584" cy="13907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7" name="Straight Connector 376"/>
          <p:cNvCxnSpPr/>
          <p:nvPr/>
        </p:nvCxnSpPr>
        <p:spPr>
          <a:xfrm>
            <a:off x="9339010" y="2644302"/>
            <a:ext cx="708772" cy="162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78" name="Isosceles Triangle 377"/>
          <p:cNvSpPr/>
          <p:nvPr/>
        </p:nvSpPr>
        <p:spPr>
          <a:xfrm>
            <a:off x="9254624" y="157828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" name="Oval 378"/>
          <p:cNvSpPr/>
          <p:nvPr/>
        </p:nvSpPr>
        <p:spPr>
          <a:xfrm>
            <a:off x="9293518" y="153229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80" name="Group 379"/>
          <p:cNvGrpSpPr/>
          <p:nvPr/>
        </p:nvGrpSpPr>
        <p:grpSpPr>
          <a:xfrm>
            <a:off x="9228108" y="2482658"/>
            <a:ext cx="144016" cy="197648"/>
            <a:chOff x="2151543" y="2626129"/>
            <a:chExt cx="144016" cy="197648"/>
          </a:xfrm>
        </p:grpSpPr>
        <p:sp>
          <p:nvSpPr>
            <p:cNvPr id="381" name="Isosceles Triangle 380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2" name="Oval 381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85858" y="4046843"/>
            <a:ext cx="115681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the insulation vacuum is emptied, the vacuum force applied to Q1 is 80 </a:t>
            </a:r>
            <a:r>
              <a:rPr lang="en-US" dirty="0" err="1" smtClean="0"/>
              <a:t>kN.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force is transmitted through the tie-rods to the DFBX.</a:t>
            </a:r>
          </a:p>
          <a:p>
            <a:endParaRPr lang="en-US" dirty="0" smtClean="0"/>
          </a:p>
          <a:p>
            <a:r>
              <a:rPr lang="en-US" dirty="0" smtClean="0"/>
              <a:t>This leads to a cumulative displacement of the vacuum vessels in the non-IP direction (with the top displacement on Q1).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2986676" y="2418044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Straight Connector 382"/>
          <p:cNvCxnSpPr/>
          <p:nvPr/>
        </p:nvCxnSpPr>
        <p:spPr>
          <a:xfrm flipH="1" flipV="1">
            <a:off x="2987208" y="1869549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4" name="Straight Connector 383"/>
          <p:cNvCxnSpPr/>
          <p:nvPr/>
        </p:nvCxnSpPr>
        <p:spPr>
          <a:xfrm flipH="1" flipV="1">
            <a:off x="7005623" y="2299811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/>
          <p:nvPr/>
        </p:nvCxnSpPr>
        <p:spPr>
          <a:xfrm flipH="1" flipV="1">
            <a:off x="6978073" y="1751393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/>
          <p:nvPr/>
        </p:nvCxnSpPr>
        <p:spPr>
          <a:xfrm flipH="1">
            <a:off x="6999298" y="1812384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 flipH="1">
            <a:off x="7018944" y="235954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 flipH="1">
            <a:off x="2989941" y="175441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flipH="1">
            <a:off x="2992593" y="2316867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841427" y="1745790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>
            <a:off x="285858" y="1911786"/>
            <a:ext cx="504872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85858" y="1161572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Vacuum force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80 kN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273" name="Straight Connector 272"/>
          <p:cNvCxnSpPr/>
          <p:nvPr/>
        </p:nvCxnSpPr>
        <p:spPr>
          <a:xfrm>
            <a:off x="11376044" y="1756894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4" name="Right Arrow 273"/>
          <p:cNvSpPr/>
          <p:nvPr/>
        </p:nvSpPr>
        <p:spPr>
          <a:xfrm flipH="1">
            <a:off x="11470224" y="1935142"/>
            <a:ext cx="530766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5" name="TextBox 274"/>
          <p:cNvSpPr txBox="1"/>
          <p:nvPr/>
        </p:nvSpPr>
        <p:spPr>
          <a:xfrm>
            <a:off x="10638984" y="952499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Vacuum force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80 kN**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76" name="TextBox 275"/>
          <p:cNvSpPr txBox="1"/>
          <p:nvPr/>
        </p:nvSpPr>
        <p:spPr>
          <a:xfrm>
            <a:off x="6328781" y="6202441"/>
            <a:ext cx="5929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r>
              <a:rPr lang="en-US" dirty="0" smtClean="0"/>
              <a:t>** Valid at point 1 and 5 (no superconducting D1)</a:t>
            </a:r>
            <a:endParaRPr lang="en-GB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878754" y="2511259"/>
            <a:ext cx="0" cy="8311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9" name="Straight Connector 278"/>
          <p:cNvCxnSpPr/>
          <p:nvPr/>
        </p:nvCxnSpPr>
        <p:spPr>
          <a:xfrm>
            <a:off x="3690145" y="2451616"/>
            <a:ext cx="0" cy="8311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0" name="Straight Connector 279"/>
          <p:cNvCxnSpPr/>
          <p:nvPr/>
        </p:nvCxnSpPr>
        <p:spPr>
          <a:xfrm>
            <a:off x="6989723" y="2475274"/>
            <a:ext cx="0" cy="831195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ight Arrow 6"/>
          <p:cNvSpPr/>
          <p:nvPr/>
        </p:nvSpPr>
        <p:spPr>
          <a:xfrm>
            <a:off x="878754" y="3128214"/>
            <a:ext cx="673821" cy="2142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2" name="Right Arrow 281"/>
          <p:cNvSpPr/>
          <p:nvPr/>
        </p:nvSpPr>
        <p:spPr>
          <a:xfrm>
            <a:off x="3708493" y="3099173"/>
            <a:ext cx="374266" cy="2402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" name="Right Arrow 282"/>
          <p:cNvSpPr/>
          <p:nvPr/>
        </p:nvSpPr>
        <p:spPr>
          <a:xfrm>
            <a:off x="7012405" y="3090264"/>
            <a:ext cx="180062" cy="23526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78754" y="3438525"/>
            <a:ext cx="1740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Q1 non-IP motion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3645889" y="3361872"/>
            <a:ext cx="1740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Q2 non-IP motion</a:t>
            </a:r>
            <a:endParaRPr lang="en-GB" sz="1200" dirty="0">
              <a:solidFill>
                <a:srgbClr val="0070C0"/>
              </a:solidFill>
            </a:endParaRPr>
          </a:p>
        </p:txBody>
      </p:sp>
      <p:sp>
        <p:nvSpPr>
          <p:cNvPr id="390" name="TextBox 389"/>
          <p:cNvSpPr txBox="1"/>
          <p:nvPr/>
        </p:nvSpPr>
        <p:spPr>
          <a:xfrm>
            <a:off x="6989723" y="3312129"/>
            <a:ext cx="17406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Q3 non-IP motion</a:t>
            </a:r>
            <a:endParaRPr lang="en-GB" sz="1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52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triplet string – simplified axial kinematics</a:t>
            </a:r>
            <a:endParaRPr lang="en-GB" dirty="0"/>
          </a:p>
        </p:txBody>
      </p:sp>
      <p:sp>
        <p:nvSpPr>
          <p:cNvPr id="301" name="TextBox 300"/>
          <p:cNvSpPr txBox="1"/>
          <p:nvPr/>
        </p:nvSpPr>
        <p:spPr>
          <a:xfrm>
            <a:off x="3851920" y="792240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white"/>
                </a:solidFill>
                <a:latin typeface="Arial"/>
              </a:rPr>
              <a:t>Q1/Q2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543" name="Group 542"/>
          <p:cNvGrpSpPr/>
          <p:nvPr/>
        </p:nvGrpSpPr>
        <p:grpSpPr>
          <a:xfrm>
            <a:off x="47581" y="1516567"/>
            <a:ext cx="11251924" cy="1825887"/>
            <a:chOff x="-138380" y="1241923"/>
            <a:chExt cx="9030860" cy="1409602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529987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3" name="Straight Connector 302"/>
            <p:cNvCxnSpPr/>
            <p:nvPr/>
          </p:nvCxnSpPr>
          <p:spPr>
            <a:xfrm>
              <a:off x="529987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4" name="Straight Connector 303"/>
            <p:cNvCxnSpPr/>
            <p:nvPr/>
          </p:nvCxnSpPr>
          <p:spPr>
            <a:xfrm>
              <a:off x="2762675" y="1417725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5" name="Straight Connector 304"/>
            <p:cNvCxnSpPr/>
            <p:nvPr/>
          </p:nvCxnSpPr>
          <p:spPr>
            <a:xfrm>
              <a:off x="2762675" y="1993789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6" name="Straight Connector 305"/>
            <p:cNvCxnSpPr/>
            <p:nvPr/>
          </p:nvCxnSpPr>
          <p:spPr>
            <a:xfrm>
              <a:off x="5426531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7" name="Straight Connector 306"/>
            <p:cNvCxnSpPr/>
            <p:nvPr/>
          </p:nvCxnSpPr>
          <p:spPr>
            <a:xfrm>
              <a:off x="5426531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08" name="Rectangle 307"/>
            <p:cNvSpPr/>
            <p:nvPr/>
          </p:nvSpPr>
          <p:spPr>
            <a:xfrm>
              <a:off x="7884368" y="1241923"/>
              <a:ext cx="1008112" cy="936104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15" name="Straight Connector 314"/>
            <p:cNvCxnSpPr/>
            <p:nvPr/>
          </p:nvCxnSpPr>
          <p:spPr>
            <a:xfrm>
              <a:off x="529987" y="1417725"/>
              <a:ext cx="0" cy="57606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16" name="Rectangle 315"/>
            <p:cNvSpPr/>
            <p:nvPr/>
          </p:nvSpPr>
          <p:spPr>
            <a:xfrm>
              <a:off x="602435" y="1561741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2978259" y="1552533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5446724" y="1553578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19" name="Group 318"/>
            <p:cNvGrpSpPr/>
            <p:nvPr/>
          </p:nvGrpSpPr>
          <p:grpSpPr>
            <a:xfrm>
              <a:off x="2515406" y="1541769"/>
              <a:ext cx="430194" cy="128762"/>
              <a:chOff x="2740068" y="2955140"/>
              <a:chExt cx="430194" cy="128762"/>
            </a:xfrm>
          </p:grpSpPr>
          <p:grpSp>
            <p:nvGrpSpPr>
              <p:cNvPr id="320" name="Group 319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3" name="Straight Connector 322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4" name="Straight Connector 323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5" name="Straight Connector 324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6" name="Straight Connector 325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7" name="Straight Connector 326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21" name="Straight Connector 320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28" name="Group 327"/>
            <p:cNvGrpSpPr/>
            <p:nvPr/>
          </p:nvGrpSpPr>
          <p:grpSpPr>
            <a:xfrm>
              <a:off x="2503883" y="1748462"/>
              <a:ext cx="430194" cy="128762"/>
              <a:chOff x="2740068" y="2955140"/>
              <a:chExt cx="430194" cy="128762"/>
            </a:xfrm>
          </p:grpSpPr>
          <p:grpSp>
            <p:nvGrpSpPr>
              <p:cNvPr id="329" name="Group 32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31" name="Straight Connector 33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2" name="Straight Connector 33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3" name="Straight Connector 33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4" name="Straight Connector 33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5" name="Straight Connector 33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6" name="Straight Connector 33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0" name="Straight Connector 32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37" name="Group 336"/>
            <p:cNvGrpSpPr/>
            <p:nvPr/>
          </p:nvGrpSpPr>
          <p:grpSpPr>
            <a:xfrm>
              <a:off x="4922035" y="1559954"/>
              <a:ext cx="430194" cy="128762"/>
              <a:chOff x="2740068" y="2955140"/>
              <a:chExt cx="430194" cy="128762"/>
            </a:xfrm>
          </p:grpSpPr>
          <p:grpSp>
            <p:nvGrpSpPr>
              <p:cNvPr id="338" name="Group 33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0" name="Straight Connector 33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1" name="Straight Connector 34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2" name="Straight Connector 34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3" name="Straight Connector 34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4" name="Straight Connector 34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5" name="Straight Connector 34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9" name="Straight Connector 33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46" name="Group 345"/>
            <p:cNvGrpSpPr/>
            <p:nvPr/>
          </p:nvGrpSpPr>
          <p:grpSpPr>
            <a:xfrm>
              <a:off x="4922035" y="1731674"/>
              <a:ext cx="430194" cy="128762"/>
              <a:chOff x="2740068" y="2955140"/>
              <a:chExt cx="430194" cy="128762"/>
            </a:xfrm>
          </p:grpSpPr>
          <p:grpSp>
            <p:nvGrpSpPr>
              <p:cNvPr id="347" name="Group 346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9" name="Straight Connector 348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0" name="Straight Connector 349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1" name="Straight Connector 350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2" name="Straight Connector 351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3" name="Straight Connector 352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4" name="Straight Connector 353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48" name="Straight Connector 347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55" name="Group 354"/>
            <p:cNvGrpSpPr/>
            <p:nvPr/>
          </p:nvGrpSpPr>
          <p:grpSpPr>
            <a:xfrm>
              <a:off x="7363397" y="1515608"/>
              <a:ext cx="430194" cy="128762"/>
              <a:chOff x="2740068" y="2955140"/>
              <a:chExt cx="430194" cy="128762"/>
            </a:xfrm>
          </p:grpSpPr>
          <p:grpSp>
            <p:nvGrpSpPr>
              <p:cNvPr id="356" name="Group 355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58" name="Straight Connector 357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9" name="Straight Connector 358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0" name="Straight Connector 359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1" name="Straight Connector 360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2" name="Straight Connector 361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3" name="Straight Connector 362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57" name="Straight Connector 356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64" name="Group 363"/>
            <p:cNvGrpSpPr/>
            <p:nvPr/>
          </p:nvGrpSpPr>
          <p:grpSpPr>
            <a:xfrm>
              <a:off x="7352951" y="1706424"/>
              <a:ext cx="430194" cy="128762"/>
              <a:chOff x="2740068" y="2955140"/>
              <a:chExt cx="430194" cy="128762"/>
            </a:xfrm>
          </p:grpSpPr>
          <p:grpSp>
            <p:nvGrpSpPr>
              <p:cNvPr id="365" name="Group 364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67" name="Straight Connector 366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8" name="Straight Connector 367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9" name="Straight Connector 368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0" name="Straight Connector 369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1" name="Straight Connector 370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2" name="Straight Connector 371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66" name="Straight Connector 365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398" name="Straight Connector 397"/>
            <p:cNvCxnSpPr>
              <a:stCxn id="308" idx="2"/>
            </p:cNvCxnSpPr>
            <p:nvPr/>
          </p:nvCxnSpPr>
          <p:spPr>
            <a:xfrm>
              <a:off x="8388424" y="217802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99" name="Straight Connector 398"/>
            <p:cNvCxnSpPr/>
            <p:nvPr/>
          </p:nvCxnSpPr>
          <p:spPr>
            <a:xfrm>
              <a:off x="8244408" y="2353829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0" name="Straight Connector 399"/>
            <p:cNvCxnSpPr/>
            <p:nvPr/>
          </p:nvCxnSpPr>
          <p:spPr>
            <a:xfrm>
              <a:off x="8244408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1" name="Straight Connector 400"/>
            <p:cNvCxnSpPr/>
            <p:nvPr/>
          </p:nvCxnSpPr>
          <p:spPr>
            <a:xfrm>
              <a:off x="8325610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2" name="Straight Connector 401"/>
            <p:cNvCxnSpPr/>
            <p:nvPr/>
          </p:nvCxnSpPr>
          <p:spPr>
            <a:xfrm>
              <a:off x="8387203" y="235382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3" name="Straight Connector 402"/>
            <p:cNvCxnSpPr/>
            <p:nvPr/>
          </p:nvCxnSpPr>
          <p:spPr>
            <a:xfrm>
              <a:off x="8451237" y="235216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4" name="Straight Connector 403"/>
            <p:cNvCxnSpPr/>
            <p:nvPr/>
          </p:nvCxnSpPr>
          <p:spPr>
            <a:xfrm>
              <a:off x="8517482" y="235049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5" name="Straight Connector 404"/>
            <p:cNvCxnSpPr/>
            <p:nvPr/>
          </p:nvCxnSpPr>
          <p:spPr>
            <a:xfrm>
              <a:off x="818019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6" name="Straight Connector 405"/>
            <p:cNvCxnSpPr/>
            <p:nvPr/>
          </p:nvCxnSpPr>
          <p:spPr>
            <a:xfrm>
              <a:off x="741819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7" name="Straight Connector 406"/>
            <p:cNvCxnSpPr/>
            <p:nvPr/>
          </p:nvCxnSpPr>
          <p:spPr>
            <a:xfrm>
              <a:off x="74601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8" name="Straight Connector 407"/>
            <p:cNvCxnSpPr/>
            <p:nvPr/>
          </p:nvCxnSpPr>
          <p:spPr>
            <a:xfrm>
              <a:off x="2042155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9" name="Straight Connector 408"/>
            <p:cNvCxnSpPr/>
            <p:nvPr/>
          </p:nvCxnSpPr>
          <p:spPr>
            <a:xfrm>
              <a:off x="2065620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0" name="Straight Connector 409"/>
            <p:cNvCxnSpPr/>
            <p:nvPr/>
          </p:nvCxnSpPr>
          <p:spPr>
            <a:xfrm>
              <a:off x="821690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1" name="Straight Connector 410"/>
            <p:cNvCxnSpPr/>
            <p:nvPr/>
          </p:nvCxnSpPr>
          <p:spPr>
            <a:xfrm>
              <a:off x="2114883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2" name="Straight Connector 411"/>
            <p:cNvCxnSpPr/>
            <p:nvPr/>
          </p:nvCxnSpPr>
          <p:spPr>
            <a:xfrm>
              <a:off x="2141820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3" name="Straight Connector 412"/>
            <p:cNvCxnSpPr/>
            <p:nvPr/>
          </p:nvCxnSpPr>
          <p:spPr>
            <a:xfrm>
              <a:off x="3190091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4" name="Straight Connector 413"/>
            <p:cNvCxnSpPr/>
            <p:nvPr/>
          </p:nvCxnSpPr>
          <p:spPr>
            <a:xfrm>
              <a:off x="3266291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5" name="Straight Connector 414"/>
            <p:cNvCxnSpPr/>
            <p:nvPr/>
          </p:nvCxnSpPr>
          <p:spPr>
            <a:xfrm>
              <a:off x="391017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6" name="Straight Connector 415"/>
            <p:cNvCxnSpPr/>
            <p:nvPr/>
          </p:nvCxnSpPr>
          <p:spPr>
            <a:xfrm>
              <a:off x="3986371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7" name="Straight Connector 416"/>
            <p:cNvCxnSpPr/>
            <p:nvPr/>
          </p:nvCxnSpPr>
          <p:spPr>
            <a:xfrm>
              <a:off x="4486235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8" name="Straight Connector 417"/>
            <p:cNvCxnSpPr/>
            <p:nvPr/>
          </p:nvCxnSpPr>
          <p:spPr>
            <a:xfrm>
              <a:off x="4562435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9" name="Straight Connector 418"/>
            <p:cNvCxnSpPr/>
            <p:nvPr/>
          </p:nvCxnSpPr>
          <p:spPr>
            <a:xfrm>
              <a:off x="3193563" y="151723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0" name="Straight Connector 419"/>
            <p:cNvCxnSpPr/>
            <p:nvPr/>
          </p:nvCxnSpPr>
          <p:spPr>
            <a:xfrm>
              <a:off x="3266291" y="1403774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1" name="Straight Connector 420"/>
            <p:cNvCxnSpPr/>
            <p:nvPr/>
          </p:nvCxnSpPr>
          <p:spPr>
            <a:xfrm>
              <a:off x="39136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2" name="Straight Connector 421"/>
            <p:cNvCxnSpPr/>
            <p:nvPr/>
          </p:nvCxnSpPr>
          <p:spPr>
            <a:xfrm>
              <a:off x="39863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3" name="Straight Connector 422"/>
            <p:cNvCxnSpPr/>
            <p:nvPr/>
          </p:nvCxnSpPr>
          <p:spPr>
            <a:xfrm>
              <a:off x="4489707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4" name="Straight Connector 423"/>
            <p:cNvCxnSpPr/>
            <p:nvPr/>
          </p:nvCxnSpPr>
          <p:spPr>
            <a:xfrm>
              <a:off x="4562435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5" name="Straight Connector 424"/>
            <p:cNvCxnSpPr/>
            <p:nvPr/>
          </p:nvCxnSpPr>
          <p:spPr>
            <a:xfrm>
              <a:off x="57138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6" name="Straight Connector 425"/>
            <p:cNvCxnSpPr/>
            <p:nvPr/>
          </p:nvCxnSpPr>
          <p:spPr>
            <a:xfrm>
              <a:off x="57865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7" name="Straight Connector 426"/>
            <p:cNvCxnSpPr/>
            <p:nvPr/>
          </p:nvCxnSpPr>
          <p:spPr>
            <a:xfrm>
              <a:off x="6937979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8" name="Straight Connector 427"/>
            <p:cNvCxnSpPr/>
            <p:nvPr/>
          </p:nvCxnSpPr>
          <p:spPr>
            <a:xfrm>
              <a:off x="7010707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9" name="Straight Connector 428"/>
            <p:cNvCxnSpPr/>
            <p:nvPr/>
          </p:nvCxnSpPr>
          <p:spPr>
            <a:xfrm>
              <a:off x="5710371" y="1888403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0" name="Straight Connector 429"/>
            <p:cNvCxnSpPr/>
            <p:nvPr/>
          </p:nvCxnSpPr>
          <p:spPr>
            <a:xfrm>
              <a:off x="5786571" y="1889046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1" name="Straight Connector 430"/>
            <p:cNvCxnSpPr/>
            <p:nvPr/>
          </p:nvCxnSpPr>
          <p:spPr>
            <a:xfrm>
              <a:off x="6934507" y="188131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2" name="Straight Connector 431"/>
            <p:cNvCxnSpPr/>
            <p:nvPr/>
          </p:nvCxnSpPr>
          <p:spPr>
            <a:xfrm>
              <a:off x="7010707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3" name="Straight Connector 432"/>
            <p:cNvCxnSpPr>
              <a:stCxn id="437" idx="4"/>
            </p:cNvCxnSpPr>
            <p:nvPr/>
          </p:nvCxnSpPr>
          <p:spPr>
            <a:xfrm>
              <a:off x="821690" y="2328399"/>
              <a:ext cx="0" cy="2543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34" name="Group 433"/>
            <p:cNvGrpSpPr/>
            <p:nvPr/>
          </p:nvGrpSpPr>
          <p:grpSpPr>
            <a:xfrm>
              <a:off x="755709" y="2037862"/>
              <a:ext cx="177006" cy="379591"/>
              <a:chOff x="765274" y="2399799"/>
              <a:chExt cx="177006" cy="379591"/>
            </a:xfrm>
          </p:grpSpPr>
          <p:sp>
            <p:nvSpPr>
              <p:cNvPr id="435" name="Oval 43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6" name="Straight Connector 435"/>
              <p:cNvCxnSpPr>
                <a:stCxn id="43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7" name="Oval 43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8" name="Straight Connector 43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39" name="Straight Connector 43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0" name="Straight Connector 43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1" name="Straight Connector 44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42" name="Group 441"/>
            <p:cNvGrpSpPr/>
            <p:nvPr/>
          </p:nvGrpSpPr>
          <p:grpSpPr>
            <a:xfrm>
              <a:off x="2074659" y="2016526"/>
              <a:ext cx="177006" cy="379591"/>
              <a:chOff x="765274" y="2399799"/>
              <a:chExt cx="177006" cy="379591"/>
            </a:xfrm>
          </p:grpSpPr>
          <p:sp>
            <p:nvSpPr>
              <p:cNvPr id="443" name="Oval 44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4" name="Straight Connector 443"/>
              <p:cNvCxnSpPr>
                <a:stCxn id="44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45" name="Oval 44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6" name="Straight Connector 44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7" name="Straight Connector 44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8" name="Straight Connector 44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9" name="Straight Connector 44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0" name="Group 449"/>
            <p:cNvGrpSpPr/>
            <p:nvPr/>
          </p:nvGrpSpPr>
          <p:grpSpPr>
            <a:xfrm>
              <a:off x="3206449" y="2017125"/>
              <a:ext cx="177006" cy="379591"/>
              <a:chOff x="765274" y="2399799"/>
              <a:chExt cx="177006" cy="379591"/>
            </a:xfrm>
          </p:grpSpPr>
          <p:sp>
            <p:nvSpPr>
              <p:cNvPr id="451" name="Oval 45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2" name="Straight Connector 451"/>
              <p:cNvCxnSpPr>
                <a:stCxn id="45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53" name="Oval 45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4" name="Straight Connector 45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5" name="Straight Connector 45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6" name="Straight Connector 45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7" name="Straight Connector 45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8" name="Group 457"/>
            <p:cNvGrpSpPr/>
            <p:nvPr/>
          </p:nvGrpSpPr>
          <p:grpSpPr>
            <a:xfrm>
              <a:off x="3924256" y="1999783"/>
              <a:ext cx="177006" cy="379591"/>
              <a:chOff x="765274" y="2399799"/>
              <a:chExt cx="177006" cy="379591"/>
            </a:xfrm>
          </p:grpSpPr>
          <p:sp>
            <p:nvSpPr>
              <p:cNvPr id="459" name="Oval 458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0" name="Straight Connector 459"/>
              <p:cNvCxnSpPr>
                <a:stCxn id="459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1" name="Oval 460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2" name="Straight Connector 461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3" name="Straight Connector 462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4" name="Straight Connector 463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5" name="Straight Connector 464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66" name="Group 465"/>
            <p:cNvGrpSpPr/>
            <p:nvPr/>
          </p:nvGrpSpPr>
          <p:grpSpPr>
            <a:xfrm>
              <a:off x="4496125" y="2018877"/>
              <a:ext cx="177006" cy="379591"/>
              <a:chOff x="765274" y="2399799"/>
              <a:chExt cx="177006" cy="379591"/>
            </a:xfrm>
          </p:grpSpPr>
          <p:sp>
            <p:nvSpPr>
              <p:cNvPr id="467" name="Oval 466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8" name="Straight Connector 467"/>
              <p:cNvCxnSpPr>
                <a:stCxn id="467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9" name="Oval 468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0" name="Straight Connector 469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1" name="Straight Connector 470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2" name="Straight Connector 471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3" name="Straight Connector 472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74" name="Group 473"/>
            <p:cNvGrpSpPr/>
            <p:nvPr/>
          </p:nvGrpSpPr>
          <p:grpSpPr>
            <a:xfrm>
              <a:off x="5733715" y="2012363"/>
              <a:ext cx="177006" cy="379591"/>
              <a:chOff x="765274" y="2399799"/>
              <a:chExt cx="177006" cy="379591"/>
            </a:xfrm>
          </p:grpSpPr>
          <p:sp>
            <p:nvSpPr>
              <p:cNvPr id="475" name="Oval 47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6" name="Straight Connector 475"/>
              <p:cNvCxnSpPr>
                <a:stCxn id="47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7" name="Oval 47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8" name="Straight Connector 47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9" name="Straight Connector 47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0" name="Straight Connector 47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1" name="Straight Connector 48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82" name="Group 481"/>
            <p:cNvGrpSpPr/>
            <p:nvPr/>
          </p:nvGrpSpPr>
          <p:grpSpPr>
            <a:xfrm>
              <a:off x="6954641" y="2012363"/>
              <a:ext cx="177006" cy="379591"/>
              <a:chOff x="765274" y="2399799"/>
              <a:chExt cx="177006" cy="379591"/>
            </a:xfrm>
          </p:grpSpPr>
          <p:sp>
            <p:nvSpPr>
              <p:cNvPr id="483" name="Oval 48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4" name="Straight Connector 483"/>
              <p:cNvCxnSpPr>
                <a:stCxn id="48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85" name="Oval 48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6" name="Straight Connector 48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7" name="Straight Connector 48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8" name="Straight Connector 48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9" name="Straight Connector 48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490" name="TextBox 489"/>
            <p:cNvSpPr txBox="1"/>
            <p:nvPr/>
          </p:nvSpPr>
          <p:spPr>
            <a:xfrm>
              <a:off x="1350193" y="1582600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Q1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1" name="TextBox 490"/>
            <p:cNvSpPr txBox="1"/>
            <p:nvPr/>
          </p:nvSpPr>
          <p:spPr>
            <a:xfrm>
              <a:off x="3817249" y="1574835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Q2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6165006" y="1559954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Q3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09" name="TextBox 508"/>
            <p:cNvSpPr txBox="1"/>
            <p:nvPr/>
          </p:nvSpPr>
          <p:spPr>
            <a:xfrm>
              <a:off x="8065565" y="1513716"/>
              <a:ext cx="686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dirty="0">
                  <a:solidFill>
                    <a:srgbClr val="005F8C"/>
                  </a:solidFill>
                  <a:latin typeface="Arial"/>
                </a:rPr>
                <a:t>DFXB</a:t>
              </a:r>
              <a:endParaRPr lang="en-GB" sz="14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-138380" y="1344295"/>
              <a:ext cx="5028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dirty="0">
                  <a:solidFill>
                    <a:prstClr val="black"/>
                  </a:solidFill>
                  <a:latin typeface="Arial"/>
                </a:rPr>
                <a:t>IP</a:t>
              </a:r>
              <a:endParaRPr lang="en-GB" sz="11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30" name="TextBox 529"/>
            <p:cNvSpPr txBox="1"/>
            <p:nvPr/>
          </p:nvSpPr>
          <p:spPr>
            <a:xfrm>
              <a:off x="323542" y="2436081"/>
              <a:ext cx="10609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800" dirty="0">
                  <a:solidFill>
                    <a:srgbClr val="005F8C"/>
                  </a:solidFill>
                  <a:latin typeface="Arial"/>
                </a:rPr>
                <a:t>Legend</a:t>
              </a:r>
              <a:endParaRPr lang="en-GB" sz="800" dirty="0">
                <a:solidFill>
                  <a:srgbClr val="005F8C"/>
                </a:solidFill>
                <a:latin typeface="Arial"/>
              </a:endParaRPr>
            </a:p>
          </p:txBody>
        </p:sp>
        <p:cxnSp>
          <p:nvCxnSpPr>
            <p:cNvPr id="531" name="Straight Arrow Connector 530"/>
            <p:cNvCxnSpPr/>
            <p:nvPr/>
          </p:nvCxnSpPr>
          <p:spPr>
            <a:xfrm flipV="1">
              <a:off x="251520" y="1989700"/>
              <a:ext cx="0" cy="276228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2" name="Straight Arrow Connector 531"/>
            <p:cNvCxnSpPr/>
            <p:nvPr/>
          </p:nvCxnSpPr>
          <p:spPr>
            <a:xfrm flipV="1">
              <a:off x="235870" y="2267364"/>
              <a:ext cx="292854" cy="7389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7" name="Group 556"/>
          <p:cNvGrpSpPr/>
          <p:nvPr/>
        </p:nvGrpSpPr>
        <p:grpSpPr>
          <a:xfrm>
            <a:off x="6496426" y="2454681"/>
            <a:ext cx="538897" cy="105903"/>
            <a:chOff x="6501705" y="2483178"/>
            <a:chExt cx="538897" cy="105903"/>
          </a:xfrm>
        </p:grpSpPr>
        <p:cxnSp>
          <p:nvCxnSpPr>
            <p:cNvPr id="544" name="Straight Connector 543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5" name="Straight Connector 544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6" name="Straight Connector 545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7" name="Straight Connector 546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8" name="Straight Connector 547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9" name="Straight Connector 548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0" name="Straight Connector 549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5" name="Straight Connector 55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6" name="Straight Connector 55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8" name="Group 557"/>
          <p:cNvGrpSpPr/>
          <p:nvPr/>
        </p:nvGrpSpPr>
        <p:grpSpPr>
          <a:xfrm>
            <a:off x="6488873" y="1700316"/>
            <a:ext cx="538897" cy="105903"/>
            <a:chOff x="6501705" y="2483178"/>
            <a:chExt cx="538897" cy="105903"/>
          </a:xfrm>
        </p:grpSpPr>
        <p:cxnSp>
          <p:nvCxnSpPr>
            <p:cNvPr id="559" name="Straight Connector 55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0" name="Straight Connector 55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1" name="Straight Connector 56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2" name="Straight Connector 56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3" name="Straight Connector 56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4" name="Straight Connector 56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5" name="Straight Connector 56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6" name="Straight Connector 56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7" name="Straight Connector 56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68" name="Group 567"/>
          <p:cNvGrpSpPr/>
          <p:nvPr/>
        </p:nvGrpSpPr>
        <p:grpSpPr>
          <a:xfrm>
            <a:off x="3220094" y="1692203"/>
            <a:ext cx="538897" cy="105903"/>
            <a:chOff x="6501705" y="2483178"/>
            <a:chExt cx="538897" cy="105903"/>
          </a:xfrm>
        </p:grpSpPr>
        <p:cxnSp>
          <p:nvCxnSpPr>
            <p:cNvPr id="569" name="Straight Connector 56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0" name="Straight Connector 56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1" name="Straight Connector 57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2" name="Straight Connector 57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3" name="Straight Connector 57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4" name="Straight Connector 57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5" name="Straight Connector 57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6" name="Straight Connector 57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7" name="Straight Connector 57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78" name="Group 577"/>
          <p:cNvGrpSpPr/>
          <p:nvPr/>
        </p:nvGrpSpPr>
        <p:grpSpPr>
          <a:xfrm>
            <a:off x="3188552" y="2454541"/>
            <a:ext cx="538897" cy="105903"/>
            <a:chOff x="6501705" y="2483178"/>
            <a:chExt cx="538897" cy="105903"/>
          </a:xfrm>
        </p:grpSpPr>
        <p:cxnSp>
          <p:nvCxnSpPr>
            <p:cNvPr id="579" name="Straight Connector 57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0" name="Straight Connector 57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1" name="Straight Connector 58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2" name="Straight Connector 58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3" name="Straight Connector 58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4" name="Straight Connector 58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5" name="Straight Connector 58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6" name="Straight Connector 58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7" name="Straight Connector 58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88" name="Group 587"/>
          <p:cNvGrpSpPr/>
          <p:nvPr/>
        </p:nvGrpSpPr>
        <p:grpSpPr>
          <a:xfrm>
            <a:off x="9412379" y="2444350"/>
            <a:ext cx="538897" cy="105903"/>
            <a:chOff x="6501705" y="2483178"/>
            <a:chExt cx="538897" cy="105903"/>
          </a:xfrm>
        </p:grpSpPr>
        <p:cxnSp>
          <p:nvCxnSpPr>
            <p:cNvPr id="589" name="Straight Connector 58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0" name="Straight Connector 58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1" name="Straight Connector 59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2" name="Straight Connector 59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3" name="Straight Connector 59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4" name="Straight Connector 59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5" name="Straight Connector 59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6" name="Straight Connector 59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7" name="Straight Connector 59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98" name="Group 597"/>
          <p:cNvGrpSpPr/>
          <p:nvPr/>
        </p:nvGrpSpPr>
        <p:grpSpPr>
          <a:xfrm>
            <a:off x="9404826" y="1689985"/>
            <a:ext cx="538897" cy="105903"/>
            <a:chOff x="6501705" y="2483178"/>
            <a:chExt cx="538897" cy="105903"/>
          </a:xfrm>
        </p:grpSpPr>
        <p:cxnSp>
          <p:nvCxnSpPr>
            <p:cNvPr id="599" name="Straight Connector 59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0" name="Straight Connector 59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1" name="Straight Connector 60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2" name="Straight Connector 60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3" name="Straight Connector 60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4" name="Straight Connector 60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5" name="Straight Connector 60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6" name="Straight Connector 60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7" name="Straight Connector 60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286" name="Straight Connector 285"/>
          <p:cNvCxnSpPr>
            <a:endCxn id="291" idx="2"/>
          </p:cNvCxnSpPr>
          <p:nvPr/>
        </p:nvCxnSpPr>
        <p:spPr>
          <a:xfrm>
            <a:off x="3293911" y="1582208"/>
            <a:ext cx="453748" cy="1668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87" name="Straight Connector 286"/>
          <p:cNvCxnSpPr/>
          <p:nvPr/>
        </p:nvCxnSpPr>
        <p:spPr>
          <a:xfrm>
            <a:off x="3264419" y="2663714"/>
            <a:ext cx="432048" cy="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88" name="Isosceles Triangle 287"/>
          <p:cNvSpPr/>
          <p:nvPr/>
        </p:nvSpPr>
        <p:spPr>
          <a:xfrm>
            <a:off x="318003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9" name="Isosceles Triangle 288"/>
          <p:cNvSpPr/>
          <p:nvPr/>
        </p:nvSpPr>
        <p:spPr>
          <a:xfrm>
            <a:off x="3714757" y="1591101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0" name="Oval 289"/>
          <p:cNvSpPr/>
          <p:nvPr/>
        </p:nvSpPr>
        <p:spPr>
          <a:xfrm>
            <a:off x="321892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1" name="Oval 290"/>
          <p:cNvSpPr/>
          <p:nvPr/>
        </p:nvSpPr>
        <p:spPr>
          <a:xfrm>
            <a:off x="3747659" y="1547606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92" name="Group 291"/>
          <p:cNvGrpSpPr/>
          <p:nvPr/>
        </p:nvGrpSpPr>
        <p:grpSpPr>
          <a:xfrm>
            <a:off x="3153517" y="2502070"/>
            <a:ext cx="144016" cy="197648"/>
            <a:chOff x="2151543" y="2626129"/>
            <a:chExt cx="144016" cy="197648"/>
          </a:xfrm>
        </p:grpSpPr>
        <p:sp>
          <p:nvSpPr>
            <p:cNvPr id="293" name="Isosceles Triangle 29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3662917" y="2502070"/>
            <a:ext cx="144016" cy="197648"/>
            <a:chOff x="2151543" y="2626129"/>
            <a:chExt cx="144016" cy="197648"/>
          </a:xfrm>
        </p:grpSpPr>
        <p:sp>
          <p:nvSpPr>
            <p:cNvPr id="296" name="Isosceles Triangle 29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7" name="Oval 29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298" name="Straight Connector 297"/>
          <p:cNvCxnSpPr>
            <a:stCxn id="310" idx="6"/>
            <a:endCxn id="311" idx="2"/>
          </p:cNvCxnSpPr>
          <p:nvPr/>
        </p:nvCxnSpPr>
        <p:spPr>
          <a:xfrm flipV="1">
            <a:off x="6517155" y="1583363"/>
            <a:ext cx="495250" cy="435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99" name="Straight Connector 298"/>
          <p:cNvCxnSpPr>
            <a:endCxn id="375" idx="6"/>
          </p:cNvCxnSpPr>
          <p:nvPr/>
        </p:nvCxnSpPr>
        <p:spPr>
          <a:xfrm flipV="1">
            <a:off x="6490639" y="2663550"/>
            <a:ext cx="525999" cy="164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00" name="Isosceles Triangle 299"/>
          <p:cNvSpPr/>
          <p:nvPr/>
        </p:nvSpPr>
        <p:spPr>
          <a:xfrm>
            <a:off x="640625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9" name="Isosceles Triangle 308"/>
          <p:cNvSpPr/>
          <p:nvPr/>
        </p:nvSpPr>
        <p:spPr>
          <a:xfrm>
            <a:off x="6979503" y="159058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0" name="Oval 309"/>
          <p:cNvSpPr/>
          <p:nvPr/>
        </p:nvSpPr>
        <p:spPr>
          <a:xfrm>
            <a:off x="644514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1" name="Oval 310"/>
          <p:cNvSpPr/>
          <p:nvPr/>
        </p:nvSpPr>
        <p:spPr>
          <a:xfrm>
            <a:off x="7012405" y="1547093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12" name="Group 311"/>
          <p:cNvGrpSpPr/>
          <p:nvPr/>
        </p:nvGrpSpPr>
        <p:grpSpPr>
          <a:xfrm>
            <a:off x="6379737" y="2502070"/>
            <a:ext cx="144016" cy="197648"/>
            <a:chOff x="2151543" y="2626129"/>
            <a:chExt cx="144016" cy="197648"/>
          </a:xfrm>
        </p:grpSpPr>
        <p:sp>
          <p:nvSpPr>
            <p:cNvPr id="313" name="Isosceles Triangle 31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4" name="Oval 31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977744" y="2501906"/>
            <a:ext cx="144016" cy="197648"/>
            <a:chOff x="2151543" y="2626129"/>
            <a:chExt cx="144016" cy="197648"/>
          </a:xfrm>
        </p:grpSpPr>
        <p:sp>
          <p:nvSpPr>
            <p:cNvPr id="374" name="Isosceles Triangle 373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5" name="Oval 374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376" name="Straight Connector 375"/>
          <p:cNvCxnSpPr>
            <a:stCxn id="379" idx="6"/>
          </p:cNvCxnSpPr>
          <p:nvPr/>
        </p:nvCxnSpPr>
        <p:spPr>
          <a:xfrm>
            <a:off x="9365526" y="1568301"/>
            <a:ext cx="678584" cy="13907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7" name="Straight Connector 376"/>
          <p:cNvCxnSpPr/>
          <p:nvPr/>
        </p:nvCxnSpPr>
        <p:spPr>
          <a:xfrm>
            <a:off x="9339010" y="2644302"/>
            <a:ext cx="708772" cy="162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78" name="Isosceles Triangle 377"/>
          <p:cNvSpPr/>
          <p:nvPr/>
        </p:nvSpPr>
        <p:spPr>
          <a:xfrm>
            <a:off x="9254624" y="157828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" name="Oval 378"/>
          <p:cNvSpPr/>
          <p:nvPr/>
        </p:nvSpPr>
        <p:spPr>
          <a:xfrm>
            <a:off x="9293518" y="153229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80" name="Group 379"/>
          <p:cNvGrpSpPr/>
          <p:nvPr/>
        </p:nvGrpSpPr>
        <p:grpSpPr>
          <a:xfrm>
            <a:off x="9228108" y="2482658"/>
            <a:ext cx="144016" cy="197648"/>
            <a:chOff x="2151543" y="2626129"/>
            <a:chExt cx="144016" cy="197648"/>
          </a:xfrm>
        </p:grpSpPr>
        <p:sp>
          <p:nvSpPr>
            <p:cNvPr id="381" name="Isosceles Triangle 380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2" name="Oval 381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285858" y="4046843"/>
            <a:ext cx="115681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the cold mass are filled with liquid Helium under pressure (nominal) pressure forces are generated when the cold mass flanges are not symmetrical (this is the case on Q1 &amp; Q3).</a:t>
            </a:r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2986676" y="2418044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Straight Connector 382"/>
          <p:cNvCxnSpPr/>
          <p:nvPr/>
        </p:nvCxnSpPr>
        <p:spPr>
          <a:xfrm flipH="1" flipV="1">
            <a:off x="2987208" y="1869549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4" name="Straight Connector 383"/>
          <p:cNvCxnSpPr/>
          <p:nvPr/>
        </p:nvCxnSpPr>
        <p:spPr>
          <a:xfrm flipH="1" flipV="1">
            <a:off x="7005623" y="2299811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/>
          <p:nvPr/>
        </p:nvCxnSpPr>
        <p:spPr>
          <a:xfrm flipH="1" flipV="1">
            <a:off x="6978073" y="1751393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/>
          <p:nvPr/>
        </p:nvCxnSpPr>
        <p:spPr>
          <a:xfrm flipH="1">
            <a:off x="6999298" y="1812384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 flipH="1">
            <a:off x="7018944" y="235954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 flipH="1">
            <a:off x="2989941" y="175441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flipH="1">
            <a:off x="2992593" y="2316867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841427" y="1745790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>
            <a:off x="285858" y="1911786"/>
            <a:ext cx="504872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85858" y="1161572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Vacuum force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80 kN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057275" y="1976942"/>
            <a:ext cx="2181433" cy="280984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Rectangle 273"/>
          <p:cNvSpPr/>
          <p:nvPr/>
        </p:nvSpPr>
        <p:spPr>
          <a:xfrm>
            <a:off x="4018872" y="1950807"/>
            <a:ext cx="2181433" cy="280984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5" name="Rectangle 274"/>
          <p:cNvSpPr/>
          <p:nvPr/>
        </p:nvSpPr>
        <p:spPr>
          <a:xfrm>
            <a:off x="7095132" y="1967440"/>
            <a:ext cx="2181433" cy="280984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eft Arrow 5"/>
          <p:cNvSpPr/>
          <p:nvPr/>
        </p:nvSpPr>
        <p:spPr>
          <a:xfrm>
            <a:off x="1062489" y="1962206"/>
            <a:ext cx="524002" cy="307815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7" name="Left Arrow 276"/>
          <p:cNvSpPr/>
          <p:nvPr/>
        </p:nvSpPr>
        <p:spPr>
          <a:xfrm flipH="1">
            <a:off x="8905002" y="2011739"/>
            <a:ext cx="327440" cy="201416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303832" y="2198553"/>
            <a:ext cx="184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Q1 He pressure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22 kN*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8305227" y="1036705"/>
            <a:ext cx="184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Q3 He pressure</a:t>
            </a:r>
          </a:p>
          <a:p>
            <a:r>
              <a:rPr lang="en-US" b="1" dirty="0">
                <a:solidFill>
                  <a:srgbClr val="FF0000"/>
                </a:solidFill>
              </a:rPr>
              <a:t>4</a:t>
            </a:r>
            <a:r>
              <a:rPr lang="en-US" b="1" dirty="0" smtClean="0">
                <a:solidFill>
                  <a:srgbClr val="FF0000"/>
                </a:solidFill>
              </a:rPr>
              <a:t> kN*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6328781" y="6202441"/>
            <a:ext cx="59294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*Forces corresponding to the nominal operational conditions</a:t>
            </a:r>
          </a:p>
          <a:p>
            <a:r>
              <a:rPr lang="en-US" dirty="0" smtClean="0"/>
              <a:t>** Valid at point 1 and 5 (no superconducting D1)</a:t>
            </a:r>
            <a:endParaRPr lang="en-GB" dirty="0"/>
          </a:p>
        </p:txBody>
      </p:sp>
      <p:cxnSp>
        <p:nvCxnSpPr>
          <p:cNvPr id="281" name="Straight Connector 280"/>
          <p:cNvCxnSpPr/>
          <p:nvPr/>
        </p:nvCxnSpPr>
        <p:spPr>
          <a:xfrm>
            <a:off x="11376044" y="1756894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Right Arrow 281"/>
          <p:cNvSpPr/>
          <p:nvPr/>
        </p:nvSpPr>
        <p:spPr>
          <a:xfrm flipH="1">
            <a:off x="11470224" y="1935142"/>
            <a:ext cx="530766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3" name="TextBox 282"/>
          <p:cNvSpPr txBox="1"/>
          <p:nvPr/>
        </p:nvSpPr>
        <p:spPr>
          <a:xfrm>
            <a:off x="10638984" y="952499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Vacuum force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80 kN**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49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Rectangle 282"/>
          <p:cNvSpPr/>
          <p:nvPr/>
        </p:nvSpPr>
        <p:spPr>
          <a:xfrm>
            <a:off x="1196632" y="1957007"/>
            <a:ext cx="1995032" cy="309155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2" name="Rectangle 281"/>
          <p:cNvSpPr/>
          <p:nvPr/>
        </p:nvSpPr>
        <p:spPr>
          <a:xfrm>
            <a:off x="7222325" y="1939447"/>
            <a:ext cx="1951258" cy="321728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1" name="Rectangle 280"/>
          <p:cNvSpPr/>
          <p:nvPr/>
        </p:nvSpPr>
        <p:spPr>
          <a:xfrm>
            <a:off x="4094876" y="1924217"/>
            <a:ext cx="2010329" cy="330311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triplet string – simplified axial kinematics</a:t>
            </a:r>
            <a:endParaRPr lang="en-GB" dirty="0"/>
          </a:p>
        </p:txBody>
      </p:sp>
      <p:sp>
        <p:nvSpPr>
          <p:cNvPr id="301" name="TextBox 300"/>
          <p:cNvSpPr txBox="1"/>
          <p:nvPr/>
        </p:nvSpPr>
        <p:spPr>
          <a:xfrm>
            <a:off x="3851920" y="792240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white"/>
                </a:solidFill>
                <a:latin typeface="Arial"/>
              </a:rPr>
              <a:t>Q1/Q2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543" name="Group 542"/>
          <p:cNvGrpSpPr/>
          <p:nvPr/>
        </p:nvGrpSpPr>
        <p:grpSpPr>
          <a:xfrm>
            <a:off x="47581" y="1516567"/>
            <a:ext cx="11251924" cy="1825887"/>
            <a:chOff x="-138380" y="1241923"/>
            <a:chExt cx="9030860" cy="1409602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529987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3" name="Straight Connector 302"/>
            <p:cNvCxnSpPr/>
            <p:nvPr/>
          </p:nvCxnSpPr>
          <p:spPr>
            <a:xfrm>
              <a:off x="529987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4" name="Straight Connector 303"/>
            <p:cNvCxnSpPr/>
            <p:nvPr/>
          </p:nvCxnSpPr>
          <p:spPr>
            <a:xfrm>
              <a:off x="2762675" y="1417725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5" name="Straight Connector 304"/>
            <p:cNvCxnSpPr/>
            <p:nvPr/>
          </p:nvCxnSpPr>
          <p:spPr>
            <a:xfrm>
              <a:off x="2762675" y="1993789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6" name="Straight Connector 305"/>
            <p:cNvCxnSpPr/>
            <p:nvPr/>
          </p:nvCxnSpPr>
          <p:spPr>
            <a:xfrm>
              <a:off x="5426531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7" name="Straight Connector 306"/>
            <p:cNvCxnSpPr/>
            <p:nvPr/>
          </p:nvCxnSpPr>
          <p:spPr>
            <a:xfrm>
              <a:off x="5426531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08" name="Rectangle 307"/>
            <p:cNvSpPr/>
            <p:nvPr/>
          </p:nvSpPr>
          <p:spPr>
            <a:xfrm>
              <a:off x="7884368" y="1241923"/>
              <a:ext cx="1008112" cy="936104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15" name="Straight Connector 314"/>
            <p:cNvCxnSpPr/>
            <p:nvPr/>
          </p:nvCxnSpPr>
          <p:spPr>
            <a:xfrm>
              <a:off x="529987" y="1417725"/>
              <a:ext cx="0" cy="57606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16" name="Rectangle 315"/>
            <p:cNvSpPr/>
            <p:nvPr/>
          </p:nvSpPr>
          <p:spPr>
            <a:xfrm>
              <a:off x="602435" y="1561741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2978259" y="1552533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5446724" y="1553578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19" name="Group 318"/>
            <p:cNvGrpSpPr/>
            <p:nvPr/>
          </p:nvGrpSpPr>
          <p:grpSpPr>
            <a:xfrm>
              <a:off x="2515406" y="1541769"/>
              <a:ext cx="430194" cy="128762"/>
              <a:chOff x="2740068" y="2955140"/>
              <a:chExt cx="430194" cy="128762"/>
            </a:xfrm>
          </p:grpSpPr>
          <p:grpSp>
            <p:nvGrpSpPr>
              <p:cNvPr id="320" name="Group 319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3" name="Straight Connector 322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4" name="Straight Connector 323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5" name="Straight Connector 324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6" name="Straight Connector 325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7" name="Straight Connector 326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21" name="Straight Connector 320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28" name="Group 327"/>
            <p:cNvGrpSpPr/>
            <p:nvPr/>
          </p:nvGrpSpPr>
          <p:grpSpPr>
            <a:xfrm>
              <a:off x="2503883" y="1748462"/>
              <a:ext cx="430194" cy="128762"/>
              <a:chOff x="2740068" y="2955140"/>
              <a:chExt cx="430194" cy="128762"/>
            </a:xfrm>
          </p:grpSpPr>
          <p:grpSp>
            <p:nvGrpSpPr>
              <p:cNvPr id="329" name="Group 32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31" name="Straight Connector 33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2" name="Straight Connector 33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3" name="Straight Connector 33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4" name="Straight Connector 33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5" name="Straight Connector 33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6" name="Straight Connector 33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0" name="Straight Connector 32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37" name="Group 336"/>
            <p:cNvGrpSpPr/>
            <p:nvPr/>
          </p:nvGrpSpPr>
          <p:grpSpPr>
            <a:xfrm>
              <a:off x="4922035" y="1559954"/>
              <a:ext cx="430194" cy="128762"/>
              <a:chOff x="2740068" y="2955140"/>
              <a:chExt cx="430194" cy="128762"/>
            </a:xfrm>
          </p:grpSpPr>
          <p:grpSp>
            <p:nvGrpSpPr>
              <p:cNvPr id="338" name="Group 33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0" name="Straight Connector 33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1" name="Straight Connector 34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2" name="Straight Connector 34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3" name="Straight Connector 34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4" name="Straight Connector 34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5" name="Straight Connector 34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9" name="Straight Connector 33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46" name="Group 345"/>
            <p:cNvGrpSpPr/>
            <p:nvPr/>
          </p:nvGrpSpPr>
          <p:grpSpPr>
            <a:xfrm>
              <a:off x="4922035" y="1731674"/>
              <a:ext cx="430194" cy="128762"/>
              <a:chOff x="2740068" y="2955140"/>
              <a:chExt cx="430194" cy="128762"/>
            </a:xfrm>
          </p:grpSpPr>
          <p:grpSp>
            <p:nvGrpSpPr>
              <p:cNvPr id="347" name="Group 346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9" name="Straight Connector 348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0" name="Straight Connector 349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1" name="Straight Connector 350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2" name="Straight Connector 351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3" name="Straight Connector 352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4" name="Straight Connector 353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48" name="Straight Connector 347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55" name="Group 354"/>
            <p:cNvGrpSpPr/>
            <p:nvPr/>
          </p:nvGrpSpPr>
          <p:grpSpPr>
            <a:xfrm>
              <a:off x="7363397" y="1515608"/>
              <a:ext cx="430194" cy="128762"/>
              <a:chOff x="2740068" y="2955140"/>
              <a:chExt cx="430194" cy="128762"/>
            </a:xfrm>
          </p:grpSpPr>
          <p:grpSp>
            <p:nvGrpSpPr>
              <p:cNvPr id="356" name="Group 355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58" name="Straight Connector 357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9" name="Straight Connector 358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0" name="Straight Connector 359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1" name="Straight Connector 360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2" name="Straight Connector 361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3" name="Straight Connector 362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57" name="Straight Connector 356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64" name="Group 363"/>
            <p:cNvGrpSpPr/>
            <p:nvPr/>
          </p:nvGrpSpPr>
          <p:grpSpPr>
            <a:xfrm>
              <a:off x="7352951" y="1706424"/>
              <a:ext cx="430194" cy="128762"/>
              <a:chOff x="2740068" y="2955140"/>
              <a:chExt cx="430194" cy="128762"/>
            </a:xfrm>
          </p:grpSpPr>
          <p:grpSp>
            <p:nvGrpSpPr>
              <p:cNvPr id="365" name="Group 364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67" name="Straight Connector 366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8" name="Straight Connector 367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9" name="Straight Connector 368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0" name="Straight Connector 369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1" name="Straight Connector 370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2" name="Straight Connector 371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66" name="Straight Connector 365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398" name="Straight Connector 397"/>
            <p:cNvCxnSpPr>
              <a:stCxn id="308" idx="2"/>
            </p:cNvCxnSpPr>
            <p:nvPr/>
          </p:nvCxnSpPr>
          <p:spPr>
            <a:xfrm>
              <a:off x="8388424" y="217802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99" name="Straight Connector 398"/>
            <p:cNvCxnSpPr/>
            <p:nvPr/>
          </p:nvCxnSpPr>
          <p:spPr>
            <a:xfrm>
              <a:off x="8244408" y="2353829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0" name="Straight Connector 399"/>
            <p:cNvCxnSpPr/>
            <p:nvPr/>
          </p:nvCxnSpPr>
          <p:spPr>
            <a:xfrm>
              <a:off x="8244408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1" name="Straight Connector 400"/>
            <p:cNvCxnSpPr/>
            <p:nvPr/>
          </p:nvCxnSpPr>
          <p:spPr>
            <a:xfrm>
              <a:off x="8325610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2" name="Straight Connector 401"/>
            <p:cNvCxnSpPr/>
            <p:nvPr/>
          </p:nvCxnSpPr>
          <p:spPr>
            <a:xfrm>
              <a:off x="8387203" y="235382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3" name="Straight Connector 402"/>
            <p:cNvCxnSpPr/>
            <p:nvPr/>
          </p:nvCxnSpPr>
          <p:spPr>
            <a:xfrm>
              <a:off x="8451237" y="235216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4" name="Straight Connector 403"/>
            <p:cNvCxnSpPr/>
            <p:nvPr/>
          </p:nvCxnSpPr>
          <p:spPr>
            <a:xfrm>
              <a:off x="8517482" y="235049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5" name="Straight Connector 404"/>
            <p:cNvCxnSpPr/>
            <p:nvPr/>
          </p:nvCxnSpPr>
          <p:spPr>
            <a:xfrm>
              <a:off x="818019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6" name="Straight Connector 405"/>
            <p:cNvCxnSpPr/>
            <p:nvPr/>
          </p:nvCxnSpPr>
          <p:spPr>
            <a:xfrm>
              <a:off x="741819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7" name="Straight Connector 406"/>
            <p:cNvCxnSpPr/>
            <p:nvPr/>
          </p:nvCxnSpPr>
          <p:spPr>
            <a:xfrm>
              <a:off x="74601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8" name="Straight Connector 407"/>
            <p:cNvCxnSpPr/>
            <p:nvPr/>
          </p:nvCxnSpPr>
          <p:spPr>
            <a:xfrm>
              <a:off x="2042155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9" name="Straight Connector 408"/>
            <p:cNvCxnSpPr/>
            <p:nvPr/>
          </p:nvCxnSpPr>
          <p:spPr>
            <a:xfrm>
              <a:off x="2065620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0" name="Straight Connector 409"/>
            <p:cNvCxnSpPr/>
            <p:nvPr/>
          </p:nvCxnSpPr>
          <p:spPr>
            <a:xfrm>
              <a:off x="821690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1" name="Straight Connector 410"/>
            <p:cNvCxnSpPr/>
            <p:nvPr/>
          </p:nvCxnSpPr>
          <p:spPr>
            <a:xfrm>
              <a:off x="2114883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2" name="Straight Connector 411"/>
            <p:cNvCxnSpPr/>
            <p:nvPr/>
          </p:nvCxnSpPr>
          <p:spPr>
            <a:xfrm>
              <a:off x="2141820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3" name="Straight Connector 412"/>
            <p:cNvCxnSpPr/>
            <p:nvPr/>
          </p:nvCxnSpPr>
          <p:spPr>
            <a:xfrm>
              <a:off x="3190091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4" name="Straight Connector 413"/>
            <p:cNvCxnSpPr/>
            <p:nvPr/>
          </p:nvCxnSpPr>
          <p:spPr>
            <a:xfrm>
              <a:off x="3266291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5" name="Straight Connector 414"/>
            <p:cNvCxnSpPr/>
            <p:nvPr/>
          </p:nvCxnSpPr>
          <p:spPr>
            <a:xfrm>
              <a:off x="391017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6" name="Straight Connector 415"/>
            <p:cNvCxnSpPr/>
            <p:nvPr/>
          </p:nvCxnSpPr>
          <p:spPr>
            <a:xfrm>
              <a:off x="3986371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7" name="Straight Connector 416"/>
            <p:cNvCxnSpPr/>
            <p:nvPr/>
          </p:nvCxnSpPr>
          <p:spPr>
            <a:xfrm>
              <a:off x="4486235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8" name="Straight Connector 417"/>
            <p:cNvCxnSpPr/>
            <p:nvPr/>
          </p:nvCxnSpPr>
          <p:spPr>
            <a:xfrm>
              <a:off x="4562435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9" name="Straight Connector 418"/>
            <p:cNvCxnSpPr/>
            <p:nvPr/>
          </p:nvCxnSpPr>
          <p:spPr>
            <a:xfrm>
              <a:off x="3193563" y="151723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0" name="Straight Connector 419"/>
            <p:cNvCxnSpPr/>
            <p:nvPr/>
          </p:nvCxnSpPr>
          <p:spPr>
            <a:xfrm>
              <a:off x="3266291" y="1403774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1" name="Straight Connector 420"/>
            <p:cNvCxnSpPr/>
            <p:nvPr/>
          </p:nvCxnSpPr>
          <p:spPr>
            <a:xfrm>
              <a:off x="39136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2" name="Straight Connector 421"/>
            <p:cNvCxnSpPr/>
            <p:nvPr/>
          </p:nvCxnSpPr>
          <p:spPr>
            <a:xfrm>
              <a:off x="39863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3" name="Straight Connector 422"/>
            <p:cNvCxnSpPr/>
            <p:nvPr/>
          </p:nvCxnSpPr>
          <p:spPr>
            <a:xfrm>
              <a:off x="4489707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4" name="Straight Connector 423"/>
            <p:cNvCxnSpPr/>
            <p:nvPr/>
          </p:nvCxnSpPr>
          <p:spPr>
            <a:xfrm>
              <a:off x="4562435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5" name="Straight Connector 424"/>
            <p:cNvCxnSpPr/>
            <p:nvPr/>
          </p:nvCxnSpPr>
          <p:spPr>
            <a:xfrm>
              <a:off x="57138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6" name="Straight Connector 425"/>
            <p:cNvCxnSpPr/>
            <p:nvPr/>
          </p:nvCxnSpPr>
          <p:spPr>
            <a:xfrm>
              <a:off x="57865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7" name="Straight Connector 426"/>
            <p:cNvCxnSpPr/>
            <p:nvPr/>
          </p:nvCxnSpPr>
          <p:spPr>
            <a:xfrm>
              <a:off x="6937979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8" name="Straight Connector 427"/>
            <p:cNvCxnSpPr/>
            <p:nvPr/>
          </p:nvCxnSpPr>
          <p:spPr>
            <a:xfrm>
              <a:off x="7010707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9" name="Straight Connector 428"/>
            <p:cNvCxnSpPr/>
            <p:nvPr/>
          </p:nvCxnSpPr>
          <p:spPr>
            <a:xfrm>
              <a:off x="5710371" y="1888403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0" name="Straight Connector 429"/>
            <p:cNvCxnSpPr/>
            <p:nvPr/>
          </p:nvCxnSpPr>
          <p:spPr>
            <a:xfrm>
              <a:off x="5786571" y="1889046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1" name="Straight Connector 430"/>
            <p:cNvCxnSpPr/>
            <p:nvPr/>
          </p:nvCxnSpPr>
          <p:spPr>
            <a:xfrm>
              <a:off x="6934507" y="188131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2" name="Straight Connector 431"/>
            <p:cNvCxnSpPr/>
            <p:nvPr/>
          </p:nvCxnSpPr>
          <p:spPr>
            <a:xfrm>
              <a:off x="7010707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3" name="Straight Connector 432"/>
            <p:cNvCxnSpPr>
              <a:stCxn id="437" idx="4"/>
            </p:cNvCxnSpPr>
            <p:nvPr/>
          </p:nvCxnSpPr>
          <p:spPr>
            <a:xfrm>
              <a:off x="821690" y="2328399"/>
              <a:ext cx="0" cy="2543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34" name="Group 433"/>
            <p:cNvGrpSpPr/>
            <p:nvPr/>
          </p:nvGrpSpPr>
          <p:grpSpPr>
            <a:xfrm>
              <a:off x="755709" y="2037862"/>
              <a:ext cx="177006" cy="379591"/>
              <a:chOff x="765274" y="2399799"/>
              <a:chExt cx="177006" cy="379591"/>
            </a:xfrm>
          </p:grpSpPr>
          <p:sp>
            <p:nvSpPr>
              <p:cNvPr id="435" name="Oval 43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6" name="Straight Connector 435"/>
              <p:cNvCxnSpPr>
                <a:stCxn id="43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7" name="Oval 43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8" name="Straight Connector 43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39" name="Straight Connector 43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0" name="Straight Connector 43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1" name="Straight Connector 44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42" name="Group 441"/>
            <p:cNvGrpSpPr/>
            <p:nvPr/>
          </p:nvGrpSpPr>
          <p:grpSpPr>
            <a:xfrm>
              <a:off x="2074659" y="2016526"/>
              <a:ext cx="177006" cy="379591"/>
              <a:chOff x="765274" y="2399799"/>
              <a:chExt cx="177006" cy="379591"/>
            </a:xfrm>
          </p:grpSpPr>
          <p:sp>
            <p:nvSpPr>
              <p:cNvPr id="443" name="Oval 44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4" name="Straight Connector 443"/>
              <p:cNvCxnSpPr>
                <a:stCxn id="44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45" name="Oval 44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6" name="Straight Connector 44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7" name="Straight Connector 44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8" name="Straight Connector 44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9" name="Straight Connector 44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0" name="Group 449"/>
            <p:cNvGrpSpPr/>
            <p:nvPr/>
          </p:nvGrpSpPr>
          <p:grpSpPr>
            <a:xfrm>
              <a:off x="3206449" y="2017125"/>
              <a:ext cx="177006" cy="379591"/>
              <a:chOff x="765274" y="2399799"/>
              <a:chExt cx="177006" cy="379591"/>
            </a:xfrm>
          </p:grpSpPr>
          <p:sp>
            <p:nvSpPr>
              <p:cNvPr id="451" name="Oval 45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2" name="Straight Connector 451"/>
              <p:cNvCxnSpPr>
                <a:stCxn id="45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53" name="Oval 45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4" name="Straight Connector 45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5" name="Straight Connector 45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6" name="Straight Connector 45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7" name="Straight Connector 45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8" name="Group 457"/>
            <p:cNvGrpSpPr/>
            <p:nvPr/>
          </p:nvGrpSpPr>
          <p:grpSpPr>
            <a:xfrm>
              <a:off x="3924256" y="1999783"/>
              <a:ext cx="177006" cy="379591"/>
              <a:chOff x="765274" y="2399799"/>
              <a:chExt cx="177006" cy="379591"/>
            </a:xfrm>
          </p:grpSpPr>
          <p:sp>
            <p:nvSpPr>
              <p:cNvPr id="459" name="Oval 458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0" name="Straight Connector 459"/>
              <p:cNvCxnSpPr>
                <a:stCxn id="459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1" name="Oval 460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2" name="Straight Connector 461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3" name="Straight Connector 462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4" name="Straight Connector 463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5" name="Straight Connector 464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66" name="Group 465"/>
            <p:cNvGrpSpPr/>
            <p:nvPr/>
          </p:nvGrpSpPr>
          <p:grpSpPr>
            <a:xfrm>
              <a:off x="4496125" y="2018877"/>
              <a:ext cx="177006" cy="379591"/>
              <a:chOff x="765274" y="2399799"/>
              <a:chExt cx="177006" cy="379591"/>
            </a:xfrm>
          </p:grpSpPr>
          <p:sp>
            <p:nvSpPr>
              <p:cNvPr id="467" name="Oval 466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8" name="Straight Connector 467"/>
              <p:cNvCxnSpPr>
                <a:stCxn id="467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9" name="Oval 468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0" name="Straight Connector 469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1" name="Straight Connector 470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2" name="Straight Connector 471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3" name="Straight Connector 472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74" name="Group 473"/>
            <p:cNvGrpSpPr/>
            <p:nvPr/>
          </p:nvGrpSpPr>
          <p:grpSpPr>
            <a:xfrm>
              <a:off x="5733715" y="2012363"/>
              <a:ext cx="177006" cy="379591"/>
              <a:chOff x="765274" y="2399799"/>
              <a:chExt cx="177006" cy="379591"/>
            </a:xfrm>
          </p:grpSpPr>
          <p:sp>
            <p:nvSpPr>
              <p:cNvPr id="475" name="Oval 47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6" name="Straight Connector 475"/>
              <p:cNvCxnSpPr>
                <a:stCxn id="47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7" name="Oval 47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8" name="Straight Connector 47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9" name="Straight Connector 47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0" name="Straight Connector 47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1" name="Straight Connector 48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82" name="Group 481"/>
            <p:cNvGrpSpPr/>
            <p:nvPr/>
          </p:nvGrpSpPr>
          <p:grpSpPr>
            <a:xfrm>
              <a:off x="6954641" y="2012363"/>
              <a:ext cx="177006" cy="379591"/>
              <a:chOff x="765274" y="2399799"/>
              <a:chExt cx="177006" cy="379591"/>
            </a:xfrm>
          </p:grpSpPr>
          <p:sp>
            <p:nvSpPr>
              <p:cNvPr id="483" name="Oval 48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4" name="Straight Connector 483"/>
              <p:cNvCxnSpPr>
                <a:stCxn id="48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85" name="Oval 48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6" name="Straight Connector 48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7" name="Straight Connector 48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8" name="Straight Connector 48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9" name="Straight Connector 48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490" name="TextBox 489"/>
            <p:cNvSpPr txBox="1"/>
            <p:nvPr/>
          </p:nvSpPr>
          <p:spPr>
            <a:xfrm>
              <a:off x="1350193" y="1582600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Q1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1" name="TextBox 490"/>
            <p:cNvSpPr txBox="1"/>
            <p:nvPr/>
          </p:nvSpPr>
          <p:spPr>
            <a:xfrm>
              <a:off x="3817249" y="1574835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Q2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6165006" y="1559954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Q3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09" name="TextBox 508"/>
            <p:cNvSpPr txBox="1"/>
            <p:nvPr/>
          </p:nvSpPr>
          <p:spPr>
            <a:xfrm>
              <a:off x="8065565" y="1513716"/>
              <a:ext cx="686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dirty="0">
                  <a:solidFill>
                    <a:srgbClr val="005F8C"/>
                  </a:solidFill>
                  <a:latin typeface="Arial"/>
                </a:rPr>
                <a:t>DFXB</a:t>
              </a:r>
              <a:endParaRPr lang="en-GB" sz="14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-138380" y="1344295"/>
              <a:ext cx="5028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dirty="0">
                  <a:solidFill>
                    <a:prstClr val="black"/>
                  </a:solidFill>
                  <a:latin typeface="Arial"/>
                </a:rPr>
                <a:t>IP</a:t>
              </a:r>
              <a:endParaRPr lang="en-GB" sz="11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30" name="TextBox 529"/>
            <p:cNvSpPr txBox="1"/>
            <p:nvPr/>
          </p:nvSpPr>
          <p:spPr>
            <a:xfrm>
              <a:off x="323542" y="2436081"/>
              <a:ext cx="10609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800" dirty="0">
                  <a:solidFill>
                    <a:srgbClr val="005F8C"/>
                  </a:solidFill>
                  <a:latin typeface="Arial"/>
                </a:rPr>
                <a:t>Legend</a:t>
              </a:r>
              <a:endParaRPr lang="en-GB" sz="800" dirty="0">
                <a:solidFill>
                  <a:srgbClr val="005F8C"/>
                </a:solidFill>
                <a:latin typeface="Arial"/>
              </a:endParaRPr>
            </a:p>
          </p:txBody>
        </p:sp>
        <p:cxnSp>
          <p:nvCxnSpPr>
            <p:cNvPr id="531" name="Straight Arrow Connector 530"/>
            <p:cNvCxnSpPr/>
            <p:nvPr/>
          </p:nvCxnSpPr>
          <p:spPr>
            <a:xfrm flipV="1">
              <a:off x="251520" y="1989700"/>
              <a:ext cx="0" cy="276228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2" name="Straight Arrow Connector 531"/>
            <p:cNvCxnSpPr/>
            <p:nvPr/>
          </p:nvCxnSpPr>
          <p:spPr>
            <a:xfrm flipV="1">
              <a:off x="235870" y="2267364"/>
              <a:ext cx="292854" cy="7389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7" name="Group 556"/>
          <p:cNvGrpSpPr/>
          <p:nvPr/>
        </p:nvGrpSpPr>
        <p:grpSpPr>
          <a:xfrm>
            <a:off x="6496426" y="2454681"/>
            <a:ext cx="538897" cy="105903"/>
            <a:chOff x="6501705" y="2483178"/>
            <a:chExt cx="538897" cy="105903"/>
          </a:xfrm>
        </p:grpSpPr>
        <p:cxnSp>
          <p:nvCxnSpPr>
            <p:cNvPr id="544" name="Straight Connector 543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5" name="Straight Connector 544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6" name="Straight Connector 545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7" name="Straight Connector 546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8" name="Straight Connector 547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9" name="Straight Connector 548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0" name="Straight Connector 549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5" name="Straight Connector 55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6" name="Straight Connector 55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8" name="Group 557"/>
          <p:cNvGrpSpPr/>
          <p:nvPr/>
        </p:nvGrpSpPr>
        <p:grpSpPr>
          <a:xfrm>
            <a:off x="6488873" y="1700316"/>
            <a:ext cx="538897" cy="105903"/>
            <a:chOff x="6501705" y="2483178"/>
            <a:chExt cx="538897" cy="105903"/>
          </a:xfrm>
        </p:grpSpPr>
        <p:cxnSp>
          <p:nvCxnSpPr>
            <p:cNvPr id="559" name="Straight Connector 55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0" name="Straight Connector 55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1" name="Straight Connector 56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2" name="Straight Connector 56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3" name="Straight Connector 56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4" name="Straight Connector 56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5" name="Straight Connector 56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6" name="Straight Connector 56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7" name="Straight Connector 56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68" name="Group 567"/>
          <p:cNvGrpSpPr/>
          <p:nvPr/>
        </p:nvGrpSpPr>
        <p:grpSpPr>
          <a:xfrm>
            <a:off x="3220094" y="1692203"/>
            <a:ext cx="538897" cy="105903"/>
            <a:chOff x="6501705" y="2483178"/>
            <a:chExt cx="538897" cy="105903"/>
          </a:xfrm>
        </p:grpSpPr>
        <p:cxnSp>
          <p:nvCxnSpPr>
            <p:cNvPr id="569" name="Straight Connector 56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0" name="Straight Connector 56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1" name="Straight Connector 57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2" name="Straight Connector 57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3" name="Straight Connector 57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4" name="Straight Connector 57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5" name="Straight Connector 57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6" name="Straight Connector 57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7" name="Straight Connector 57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78" name="Group 577"/>
          <p:cNvGrpSpPr/>
          <p:nvPr/>
        </p:nvGrpSpPr>
        <p:grpSpPr>
          <a:xfrm>
            <a:off x="3188552" y="2454541"/>
            <a:ext cx="538897" cy="105903"/>
            <a:chOff x="6501705" y="2483178"/>
            <a:chExt cx="538897" cy="105903"/>
          </a:xfrm>
        </p:grpSpPr>
        <p:cxnSp>
          <p:nvCxnSpPr>
            <p:cNvPr id="579" name="Straight Connector 57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0" name="Straight Connector 57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1" name="Straight Connector 58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2" name="Straight Connector 58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3" name="Straight Connector 58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4" name="Straight Connector 58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5" name="Straight Connector 58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6" name="Straight Connector 58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7" name="Straight Connector 58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88" name="Group 587"/>
          <p:cNvGrpSpPr/>
          <p:nvPr/>
        </p:nvGrpSpPr>
        <p:grpSpPr>
          <a:xfrm>
            <a:off x="9412379" y="2444350"/>
            <a:ext cx="538897" cy="105903"/>
            <a:chOff x="6501705" y="2483178"/>
            <a:chExt cx="538897" cy="105903"/>
          </a:xfrm>
        </p:grpSpPr>
        <p:cxnSp>
          <p:nvCxnSpPr>
            <p:cNvPr id="589" name="Straight Connector 58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0" name="Straight Connector 58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1" name="Straight Connector 59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2" name="Straight Connector 59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3" name="Straight Connector 59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4" name="Straight Connector 59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5" name="Straight Connector 59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6" name="Straight Connector 59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7" name="Straight Connector 59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98" name="Group 597"/>
          <p:cNvGrpSpPr/>
          <p:nvPr/>
        </p:nvGrpSpPr>
        <p:grpSpPr>
          <a:xfrm>
            <a:off x="9404826" y="1689985"/>
            <a:ext cx="538897" cy="105903"/>
            <a:chOff x="6501705" y="2483178"/>
            <a:chExt cx="538897" cy="105903"/>
          </a:xfrm>
        </p:grpSpPr>
        <p:cxnSp>
          <p:nvCxnSpPr>
            <p:cNvPr id="599" name="Straight Connector 59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0" name="Straight Connector 59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1" name="Straight Connector 60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2" name="Straight Connector 60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3" name="Straight Connector 60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4" name="Straight Connector 60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5" name="Straight Connector 60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6" name="Straight Connector 60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7" name="Straight Connector 60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286" name="Straight Connector 285"/>
          <p:cNvCxnSpPr>
            <a:endCxn id="291" idx="2"/>
          </p:cNvCxnSpPr>
          <p:nvPr/>
        </p:nvCxnSpPr>
        <p:spPr>
          <a:xfrm>
            <a:off x="3293911" y="1582208"/>
            <a:ext cx="453748" cy="1668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87" name="Straight Connector 286"/>
          <p:cNvCxnSpPr/>
          <p:nvPr/>
        </p:nvCxnSpPr>
        <p:spPr>
          <a:xfrm>
            <a:off x="3264419" y="2663714"/>
            <a:ext cx="432048" cy="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88" name="Isosceles Triangle 287"/>
          <p:cNvSpPr/>
          <p:nvPr/>
        </p:nvSpPr>
        <p:spPr>
          <a:xfrm>
            <a:off x="318003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9" name="Isosceles Triangle 288"/>
          <p:cNvSpPr/>
          <p:nvPr/>
        </p:nvSpPr>
        <p:spPr>
          <a:xfrm>
            <a:off x="3714757" y="1591101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0" name="Oval 289"/>
          <p:cNvSpPr/>
          <p:nvPr/>
        </p:nvSpPr>
        <p:spPr>
          <a:xfrm>
            <a:off x="321892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1" name="Oval 290"/>
          <p:cNvSpPr/>
          <p:nvPr/>
        </p:nvSpPr>
        <p:spPr>
          <a:xfrm>
            <a:off x="3747659" y="1547606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92" name="Group 291"/>
          <p:cNvGrpSpPr/>
          <p:nvPr/>
        </p:nvGrpSpPr>
        <p:grpSpPr>
          <a:xfrm>
            <a:off x="3153517" y="2502070"/>
            <a:ext cx="144016" cy="197648"/>
            <a:chOff x="2151543" y="2626129"/>
            <a:chExt cx="144016" cy="197648"/>
          </a:xfrm>
        </p:grpSpPr>
        <p:sp>
          <p:nvSpPr>
            <p:cNvPr id="293" name="Isosceles Triangle 29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3662917" y="2502070"/>
            <a:ext cx="144016" cy="197648"/>
            <a:chOff x="2151543" y="2626129"/>
            <a:chExt cx="144016" cy="197648"/>
          </a:xfrm>
        </p:grpSpPr>
        <p:sp>
          <p:nvSpPr>
            <p:cNvPr id="296" name="Isosceles Triangle 29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7" name="Oval 29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298" name="Straight Connector 297"/>
          <p:cNvCxnSpPr>
            <a:stCxn id="310" idx="6"/>
            <a:endCxn id="311" idx="2"/>
          </p:cNvCxnSpPr>
          <p:nvPr/>
        </p:nvCxnSpPr>
        <p:spPr>
          <a:xfrm flipV="1">
            <a:off x="6517155" y="1583363"/>
            <a:ext cx="495250" cy="435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99" name="Straight Connector 298"/>
          <p:cNvCxnSpPr>
            <a:endCxn id="375" idx="6"/>
          </p:cNvCxnSpPr>
          <p:nvPr/>
        </p:nvCxnSpPr>
        <p:spPr>
          <a:xfrm flipV="1">
            <a:off x="6490639" y="2663550"/>
            <a:ext cx="525999" cy="164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00" name="Isosceles Triangle 299"/>
          <p:cNvSpPr/>
          <p:nvPr/>
        </p:nvSpPr>
        <p:spPr>
          <a:xfrm>
            <a:off x="640625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9" name="Isosceles Triangle 308"/>
          <p:cNvSpPr/>
          <p:nvPr/>
        </p:nvSpPr>
        <p:spPr>
          <a:xfrm>
            <a:off x="6979503" y="159058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0" name="Oval 309"/>
          <p:cNvSpPr/>
          <p:nvPr/>
        </p:nvSpPr>
        <p:spPr>
          <a:xfrm>
            <a:off x="644514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1" name="Oval 310"/>
          <p:cNvSpPr/>
          <p:nvPr/>
        </p:nvSpPr>
        <p:spPr>
          <a:xfrm>
            <a:off x="7012405" y="1547093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12" name="Group 311"/>
          <p:cNvGrpSpPr/>
          <p:nvPr/>
        </p:nvGrpSpPr>
        <p:grpSpPr>
          <a:xfrm>
            <a:off x="6379737" y="2502070"/>
            <a:ext cx="144016" cy="197648"/>
            <a:chOff x="2151543" y="2626129"/>
            <a:chExt cx="144016" cy="197648"/>
          </a:xfrm>
        </p:grpSpPr>
        <p:sp>
          <p:nvSpPr>
            <p:cNvPr id="313" name="Isosceles Triangle 31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4" name="Oval 31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977744" y="2501906"/>
            <a:ext cx="144016" cy="197648"/>
            <a:chOff x="2151543" y="2626129"/>
            <a:chExt cx="144016" cy="197648"/>
          </a:xfrm>
        </p:grpSpPr>
        <p:sp>
          <p:nvSpPr>
            <p:cNvPr id="374" name="Isosceles Triangle 373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5" name="Oval 374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376" name="Straight Connector 375"/>
          <p:cNvCxnSpPr>
            <a:stCxn id="379" idx="6"/>
          </p:cNvCxnSpPr>
          <p:nvPr/>
        </p:nvCxnSpPr>
        <p:spPr>
          <a:xfrm>
            <a:off x="9365526" y="1568301"/>
            <a:ext cx="678584" cy="13907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7" name="Straight Connector 376"/>
          <p:cNvCxnSpPr/>
          <p:nvPr/>
        </p:nvCxnSpPr>
        <p:spPr>
          <a:xfrm>
            <a:off x="9339010" y="2644302"/>
            <a:ext cx="708772" cy="162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78" name="Isosceles Triangle 377"/>
          <p:cNvSpPr/>
          <p:nvPr/>
        </p:nvSpPr>
        <p:spPr>
          <a:xfrm>
            <a:off x="9254624" y="157828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" name="Oval 378"/>
          <p:cNvSpPr/>
          <p:nvPr/>
        </p:nvSpPr>
        <p:spPr>
          <a:xfrm>
            <a:off x="9293518" y="153229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80" name="Group 379"/>
          <p:cNvGrpSpPr/>
          <p:nvPr/>
        </p:nvGrpSpPr>
        <p:grpSpPr>
          <a:xfrm>
            <a:off x="9228108" y="2482658"/>
            <a:ext cx="144016" cy="197648"/>
            <a:chOff x="2151543" y="2626129"/>
            <a:chExt cx="144016" cy="197648"/>
          </a:xfrm>
        </p:grpSpPr>
        <p:sp>
          <p:nvSpPr>
            <p:cNvPr id="381" name="Isosceles Triangle 380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2" name="Oval 381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98429" y="3109311"/>
            <a:ext cx="115681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at cold, the cold mass will shrink</a:t>
            </a:r>
          </a:p>
          <a:p>
            <a:r>
              <a:rPr lang="en-US" dirty="0" smtClean="0"/>
              <a:t>	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This stretches the interconnection bellows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		 Which produces a pulling force on the cold mass </a:t>
            </a:r>
            <a:endParaRPr lang="en-US" dirty="0"/>
          </a:p>
          <a:p>
            <a:r>
              <a:rPr lang="en-US" dirty="0" smtClean="0"/>
              <a:t>When we sum up all operational forces acting on each cold mass :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H="1" flipV="1">
            <a:off x="2986676" y="2418044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3" name="Straight Connector 382"/>
          <p:cNvCxnSpPr/>
          <p:nvPr/>
        </p:nvCxnSpPr>
        <p:spPr>
          <a:xfrm flipH="1" flipV="1">
            <a:off x="2987208" y="1869549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4" name="Straight Connector 383"/>
          <p:cNvCxnSpPr/>
          <p:nvPr/>
        </p:nvCxnSpPr>
        <p:spPr>
          <a:xfrm flipH="1" flipV="1">
            <a:off x="7005623" y="2299811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5" name="Straight Connector 384"/>
          <p:cNvCxnSpPr/>
          <p:nvPr/>
        </p:nvCxnSpPr>
        <p:spPr>
          <a:xfrm flipH="1" flipV="1">
            <a:off x="6978073" y="1751393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6" name="Straight Connector 385"/>
          <p:cNvCxnSpPr/>
          <p:nvPr/>
        </p:nvCxnSpPr>
        <p:spPr>
          <a:xfrm flipH="1">
            <a:off x="6999298" y="1812384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7" name="Straight Connector 386"/>
          <p:cNvCxnSpPr/>
          <p:nvPr/>
        </p:nvCxnSpPr>
        <p:spPr>
          <a:xfrm flipH="1">
            <a:off x="7018944" y="235954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8" name="Straight Connector 387"/>
          <p:cNvCxnSpPr/>
          <p:nvPr/>
        </p:nvCxnSpPr>
        <p:spPr>
          <a:xfrm flipH="1">
            <a:off x="2989941" y="1754411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9" name="Straight Connector 388"/>
          <p:cNvCxnSpPr/>
          <p:nvPr/>
        </p:nvCxnSpPr>
        <p:spPr>
          <a:xfrm flipH="1">
            <a:off x="2992593" y="2316867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" name="Straight Connector 2"/>
          <p:cNvCxnSpPr/>
          <p:nvPr/>
        </p:nvCxnSpPr>
        <p:spPr>
          <a:xfrm>
            <a:off x="841427" y="1745790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ight Arrow 10"/>
          <p:cNvSpPr/>
          <p:nvPr/>
        </p:nvSpPr>
        <p:spPr>
          <a:xfrm>
            <a:off x="285858" y="1911786"/>
            <a:ext cx="504872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285858" y="1161572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Vacuum force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80 kN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525144" y="1982586"/>
            <a:ext cx="1221739" cy="263292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4" name="Rectangle 273"/>
          <p:cNvSpPr/>
          <p:nvPr/>
        </p:nvSpPr>
        <p:spPr>
          <a:xfrm>
            <a:off x="4375891" y="1967199"/>
            <a:ext cx="1585943" cy="268880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5" name="Rectangle 274"/>
          <p:cNvSpPr/>
          <p:nvPr/>
        </p:nvSpPr>
        <p:spPr>
          <a:xfrm>
            <a:off x="7428660" y="1961382"/>
            <a:ext cx="1512631" cy="280984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Left Arrow 5"/>
          <p:cNvSpPr/>
          <p:nvPr/>
        </p:nvSpPr>
        <p:spPr>
          <a:xfrm>
            <a:off x="1062489" y="1962206"/>
            <a:ext cx="524002" cy="307815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7" name="Left Arrow 276"/>
          <p:cNvSpPr/>
          <p:nvPr/>
        </p:nvSpPr>
        <p:spPr>
          <a:xfrm flipH="1">
            <a:off x="8524603" y="1991733"/>
            <a:ext cx="327440" cy="201416"/>
          </a:xfrm>
          <a:prstGeom prst="left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303832" y="2198553"/>
            <a:ext cx="184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Q1 He pressure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22 kN*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7581303" y="2503490"/>
            <a:ext cx="18457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Q3 He pressure</a:t>
            </a:r>
          </a:p>
          <a:p>
            <a:r>
              <a:rPr lang="en-US" b="1" dirty="0">
                <a:solidFill>
                  <a:srgbClr val="FF0000"/>
                </a:solidFill>
              </a:rPr>
              <a:t>4</a:t>
            </a:r>
            <a:r>
              <a:rPr lang="en-US" b="1" dirty="0" smtClean="0">
                <a:solidFill>
                  <a:srgbClr val="FF0000"/>
                </a:solidFill>
              </a:rPr>
              <a:t> kN*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0" name="Right Arrow 9"/>
          <p:cNvSpPr/>
          <p:nvPr/>
        </p:nvSpPr>
        <p:spPr>
          <a:xfrm>
            <a:off x="3208367" y="2016550"/>
            <a:ext cx="185272" cy="218629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5" name="Right Arrow 284"/>
          <p:cNvSpPr/>
          <p:nvPr/>
        </p:nvSpPr>
        <p:spPr>
          <a:xfrm>
            <a:off x="6133358" y="2007036"/>
            <a:ext cx="185272" cy="218629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0" name="Right Arrow 389"/>
          <p:cNvSpPr/>
          <p:nvPr/>
        </p:nvSpPr>
        <p:spPr>
          <a:xfrm>
            <a:off x="9191253" y="2006939"/>
            <a:ext cx="185272" cy="218629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1" name="Right Arrow 390"/>
          <p:cNvSpPr/>
          <p:nvPr/>
        </p:nvSpPr>
        <p:spPr>
          <a:xfrm flipH="1">
            <a:off x="3889664" y="1997722"/>
            <a:ext cx="186332" cy="23235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2" name="Right Arrow 391"/>
          <p:cNvSpPr/>
          <p:nvPr/>
        </p:nvSpPr>
        <p:spPr>
          <a:xfrm flipH="1">
            <a:off x="7012189" y="1997722"/>
            <a:ext cx="186332" cy="232350"/>
          </a:xfrm>
          <a:prstGeom prst="rightArrow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2867970" y="944318"/>
            <a:ext cx="1916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Bellow stretch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Q1Q2 – 22 kN*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93" name="TextBox 392"/>
          <p:cNvSpPr txBox="1"/>
          <p:nvPr/>
        </p:nvSpPr>
        <p:spPr>
          <a:xfrm>
            <a:off x="5982521" y="878606"/>
            <a:ext cx="1916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Bellow stretch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Q2Q3 – 22 kN*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94" name="TextBox 393"/>
          <p:cNvSpPr txBox="1"/>
          <p:nvPr/>
        </p:nvSpPr>
        <p:spPr>
          <a:xfrm>
            <a:off x="8711867" y="867835"/>
            <a:ext cx="19168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Bellow stretch</a:t>
            </a:r>
          </a:p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Q3DFBX – 10 kN*</a:t>
            </a:r>
            <a:endParaRPr lang="en-GB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00339" y="6487543"/>
            <a:ext cx="56883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 Force values corresponding to the operational conditions</a:t>
            </a:r>
            <a:endParaRPr lang="en-GB" dirty="0"/>
          </a:p>
        </p:txBody>
      </p:sp>
      <p:sp>
        <p:nvSpPr>
          <p:cNvPr id="677" name="Rectangle 676"/>
          <p:cNvSpPr/>
          <p:nvPr/>
        </p:nvSpPr>
        <p:spPr>
          <a:xfrm>
            <a:off x="1332670" y="5342105"/>
            <a:ext cx="1995032" cy="309155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8" name="Rectangle 677"/>
          <p:cNvSpPr/>
          <p:nvPr/>
        </p:nvSpPr>
        <p:spPr>
          <a:xfrm>
            <a:off x="7358363" y="5324545"/>
            <a:ext cx="1951258" cy="321728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79" name="Rectangle 678"/>
          <p:cNvSpPr/>
          <p:nvPr/>
        </p:nvSpPr>
        <p:spPr>
          <a:xfrm>
            <a:off x="4230914" y="5309315"/>
            <a:ext cx="2010329" cy="330311"/>
          </a:xfrm>
          <a:prstGeom prst="rect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80" name="TextBox 679"/>
          <p:cNvSpPr txBox="1"/>
          <p:nvPr/>
        </p:nvSpPr>
        <p:spPr>
          <a:xfrm>
            <a:off x="3987958" y="4177338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white"/>
                </a:solidFill>
                <a:latin typeface="Arial"/>
              </a:rPr>
              <a:t>Q1/Q2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681" name="Group 680"/>
          <p:cNvGrpSpPr/>
          <p:nvPr/>
        </p:nvGrpSpPr>
        <p:grpSpPr>
          <a:xfrm>
            <a:off x="183619" y="4901665"/>
            <a:ext cx="11251924" cy="1825887"/>
            <a:chOff x="-138380" y="1241923"/>
            <a:chExt cx="9030860" cy="1409602"/>
          </a:xfrm>
        </p:grpSpPr>
        <p:cxnSp>
          <p:nvCxnSpPr>
            <p:cNvPr id="682" name="Straight Connector 681"/>
            <p:cNvCxnSpPr/>
            <p:nvPr/>
          </p:nvCxnSpPr>
          <p:spPr>
            <a:xfrm>
              <a:off x="529987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3" name="Straight Connector 682"/>
            <p:cNvCxnSpPr/>
            <p:nvPr/>
          </p:nvCxnSpPr>
          <p:spPr>
            <a:xfrm>
              <a:off x="529987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4" name="Straight Connector 683"/>
            <p:cNvCxnSpPr/>
            <p:nvPr/>
          </p:nvCxnSpPr>
          <p:spPr>
            <a:xfrm>
              <a:off x="2762675" y="1417725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5" name="Straight Connector 684"/>
            <p:cNvCxnSpPr/>
            <p:nvPr/>
          </p:nvCxnSpPr>
          <p:spPr>
            <a:xfrm>
              <a:off x="2762675" y="1993789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6" name="Straight Connector 685"/>
            <p:cNvCxnSpPr/>
            <p:nvPr/>
          </p:nvCxnSpPr>
          <p:spPr>
            <a:xfrm>
              <a:off x="5426531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87" name="Straight Connector 686"/>
            <p:cNvCxnSpPr/>
            <p:nvPr/>
          </p:nvCxnSpPr>
          <p:spPr>
            <a:xfrm>
              <a:off x="5426531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688" name="Rectangle 687"/>
            <p:cNvSpPr/>
            <p:nvPr/>
          </p:nvSpPr>
          <p:spPr>
            <a:xfrm>
              <a:off x="7884368" y="1241923"/>
              <a:ext cx="1008112" cy="936104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689" name="Straight Connector 688"/>
            <p:cNvCxnSpPr/>
            <p:nvPr/>
          </p:nvCxnSpPr>
          <p:spPr>
            <a:xfrm>
              <a:off x="529987" y="1417725"/>
              <a:ext cx="0" cy="57606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690" name="Rectangle 689"/>
            <p:cNvSpPr/>
            <p:nvPr/>
          </p:nvSpPr>
          <p:spPr>
            <a:xfrm>
              <a:off x="602435" y="1561741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1" name="Rectangle 690"/>
            <p:cNvSpPr/>
            <p:nvPr/>
          </p:nvSpPr>
          <p:spPr>
            <a:xfrm>
              <a:off x="2978259" y="1552533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692" name="Rectangle 691"/>
            <p:cNvSpPr/>
            <p:nvPr/>
          </p:nvSpPr>
          <p:spPr>
            <a:xfrm>
              <a:off x="5446724" y="1553578"/>
              <a:ext cx="1871768" cy="288032"/>
            </a:xfrm>
            <a:prstGeom prst="rect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dash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693" name="Group 692"/>
            <p:cNvGrpSpPr/>
            <p:nvPr/>
          </p:nvGrpSpPr>
          <p:grpSpPr>
            <a:xfrm>
              <a:off x="2515406" y="1541769"/>
              <a:ext cx="430194" cy="128762"/>
              <a:chOff x="2740068" y="2955140"/>
              <a:chExt cx="430194" cy="128762"/>
            </a:xfrm>
          </p:grpSpPr>
          <p:grpSp>
            <p:nvGrpSpPr>
              <p:cNvPr id="839" name="Group 83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41" name="Straight Connector 84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2" name="Straight Connector 84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3" name="Straight Connector 84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4" name="Straight Connector 84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5" name="Straight Connector 84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46" name="Straight Connector 84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40" name="Straight Connector 83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4" name="Group 693"/>
            <p:cNvGrpSpPr/>
            <p:nvPr/>
          </p:nvGrpSpPr>
          <p:grpSpPr>
            <a:xfrm>
              <a:off x="2503883" y="1748462"/>
              <a:ext cx="430194" cy="128762"/>
              <a:chOff x="2740068" y="2955140"/>
              <a:chExt cx="430194" cy="128762"/>
            </a:xfrm>
          </p:grpSpPr>
          <p:grpSp>
            <p:nvGrpSpPr>
              <p:cNvPr id="831" name="Group 830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33" name="Straight Connector 832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4" name="Straight Connector 833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5" name="Straight Connector 834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6" name="Straight Connector 835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7" name="Straight Connector 836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8" name="Straight Connector 837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32" name="Straight Connector 831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5" name="Group 694"/>
            <p:cNvGrpSpPr/>
            <p:nvPr/>
          </p:nvGrpSpPr>
          <p:grpSpPr>
            <a:xfrm>
              <a:off x="4922035" y="1559954"/>
              <a:ext cx="430194" cy="128762"/>
              <a:chOff x="2740068" y="2955140"/>
              <a:chExt cx="430194" cy="128762"/>
            </a:xfrm>
          </p:grpSpPr>
          <p:grpSp>
            <p:nvGrpSpPr>
              <p:cNvPr id="823" name="Group 822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25" name="Straight Connector 824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6" name="Straight Connector 825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7" name="Straight Connector 826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8" name="Straight Connector 827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9" name="Straight Connector 828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30" name="Straight Connector 829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24" name="Straight Connector 823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6" name="Group 695"/>
            <p:cNvGrpSpPr/>
            <p:nvPr/>
          </p:nvGrpSpPr>
          <p:grpSpPr>
            <a:xfrm>
              <a:off x="4922035" y="1731674"/>
              <a:ext cx="430194" cy="128762"/>
              <a:chOff x="2740068" y="2955140"/>
              <a:chExt cx="430194" cy="128762"/>
            </a:xfrm>
          </p:grpSpPr>
          <p:grpSp>
            <p:nvGrpSpPr>
              <p:cNvPr id="815" name="Group 814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17" name="Straight Connector 816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8" name="Straight Connector 817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9" name="Straight Connector 818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0" name="Straight Connector 819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1" name="Straight Connector 820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22" name="Straight Connector 821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16" name="Straight Connector 815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7" name="Group 696"/>
            <p:cNvGrpSpPr/>
            <p:nvPr/>
          </p:nvGrpSpPr>
          <p:grpSpPr>
            <a:xfrm>
              <a:off x="7363397" y="1515608"/>
              <a:ext cx="430194" cy="128762"/>
              <a:chOff x="2740068" y="2955140"/>
              <a:chExt cx="430194" cy="128762"/>
            </a:xfrm>
          </p:grpSpPr>
          <p:grpSp>
            <p:nvGrpSpPr>
              <p:cNvPr id="807" name="Group 806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09" name="Straight Connector 808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0" name="Straight Connector 809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1" name="Straight Connector 810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2" name="Straight Connector 811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3" name="Straight Connector 812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14" name="Straight Connector 813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08" name="Straight Connector 807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698" name="Group 697"/>
            <p:cNvGrpSpPr/>
            <p:nvPr/>
          </p:nvGrpSpPr>
          <p:grpSpPr>
            <a:xfrm>
              <a:off x="7352951" y="1706424"/>
              <a:ext cx="430194" cy="128762"/>
              <a:chOff x="2740068" y="2955140"/>
              <a:chExt cx="430194" cy="128762"/>
            </a:xfrm>
          </p:grpSpPr>
          <p:grpSp>
            <p:nvGrpSpPr>
              <p:cNvPr id="799" name="Group 79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801" name="Straight Connector 80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2" name="Straight Connector 80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3" name="Straight Connector 80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4" name="Straight Connector 80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5" name="Straight Connector 80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806" name="Straight Connector 80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800" name="Straight Connector 79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699" name="Straight Connector 698"/>
            <p:cNvCxnSpPr>
              <a:stCxn id="688" idx="2"/>
            </p:cNvCxnSpPr>
            <p:nvPr/>
          </p:nvCxnSpPr>
          <p:spPr>
            <a:xfrm>
              <a:off x="8388424" y="217802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0" name="Straight Connector 699"/>
            <p:cNvCxnSpPr/>
            <p:nvPr/>
          </p:nvCxnSpPr>
          <p:spPr>
            <a:xfrm>
              <a:off x="8244408" y="2353829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1" name="Straight Connector 700"/>
            <p:cNvCxnSpPr/>
            <p:nvPr/>
          </p:nvCxnSpPr>
          <p:spPr>
            <a:xfrm>
              <a:off x="8244408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2" name="Straight Connector 701"/>
            <p:cNvCxnSpPr/>
            <p:nvPr/>
          </p:nvCxnSpPr>
          <p:spPr>
            <a:xfrm>
              <a:off x="8325610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3" name="Straight Connector 702"/>
            <p:cNvCxnSpPr/>
            <p:nvPr/>
          </p:nvCxnSpPr>
          <p:spPr>
            <a:xfrm>
              <a:off x="8387203" y="235382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4" name="Straight Connector 703"/>
            <p:cNvCxnSpPr/>
            <p:nvPr/>
          </p:nvCxnSpPr>
          <p:spPr>
            <a:xfrm>
              <a:off x="8451237" y="235216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5" name="Straight Connector 704"/>
            <p:cNvCxnSpPr/>
            <p:nvPr/>
          </p:nvCxnSpPr>
          <p:spPr>
            <a:xfrm>
              <a:off x="8517482" y="235049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6" name="Straight Connector 705"/>
            <p:cNvCxnSpPr/>
            <p:nvPr/>
          </p:nvCxnSpPr>
          <p:spPr>
            <a:xfrm>
              <a:off x="818019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7" name="Straight Connector 706"/>
            <p:cNvCxnSpPr/>
            <p:nvPr/>
          </p:nvCxnSpPr>
          <p:spPr>
            <a:xfrm>
              <a:off x="741819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8" name="Straight Connector 707"/>
            <p:cNvCxnSpPr/>
            <p:nvPr/>
          </p:nvCxnSpPr>
          <p:spPr>
            <a:xfrm>
              <a:off x="74601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09" name="Straight Connector 708"/>
            <p:cNvCxnSpPr/>
            <p:nvPr/>
          </p:nvCxnSpPr>
          <p:spPr>
            <a:xfrm>
              <a:off x="2042155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0" name="Straight Connector 709"/>
            <p:cNvCxnSpPr/>
            <p:nvPr/>
          </p:nvCxnSpPr>
          <p:spPr>
            <a:xfrm>
              <a:off x="2065620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1" name="Straight Connector 710"/>
            <p:cNvCxnSpPr/>
            <p:nvPr/>
          </p:nvCxnSpPr>
          <p:spPr>
            <a:xfrm>
              <a:off x="821690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2" name="Straight Connector 711"/>
            <p:cNvCxnSpPr/>
            <p:nvPr/>
          </p:nvCxnSpPr>
          <p:spPr>
            <a:xfrm>
              <a:off x="2114883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3" name="Straight Connector 712"/>
            <p:cNvCxnSpPr/>
            <p:nvPr/>
          </p:nvCxnSpPr>
          <p:spPr>
            <a:xfrm>
              <a:off x="2141820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4" name="Straight Connector 713"/>
            <p:cNvCxnSpPr/>
            <p:nvPr/>
          </p:nvCxnSpPr>
          <p:spPr>
            <a:xfrm>
              <a:off x="3190091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5" name="Straight Connector 714"/>
            <p:cNvCxnSpPr/>
            <p:nvPr/>
          </p:nvCxnSpPr>
          <p:spPr>
            <a:xfrm>
              <a:off x="3266291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6" name="Straight Connector 715"/>
            <p:cNvCxnSpPr/>
            <p:nvPr/>
          </p:nvCxnSpPr>
          <p:spPr>
            <a:xfrm>
              <a:off x="391017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7" name="Straight Connector 716"/>
            <p:cNvCxnSpPr/>
            <p:nvPr/>
          </p:nvCxnSpPr>
          <p:spPr>
            <a:xfrm>
              <a:off x="3986371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8" name="Straight Connector 717"/>
            <p:cNvCxnSpPr/>
            <p:nvPr/>
          </p:nvCxnSpPr>
          <p:spPr>
            <a:xfrm>
              <a:off x="4486235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19" name="Straight Connector 718"/>
            <p:cNvCxnSpPr/>
            <p:nvPr/>
          </p:nvCxnSpPr>
          <p:spPr>
            <a:xfrm>
              <a:off x="4562435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0" name="Straight Connector 719"/>
            <p:cNvCxnSpPr/>
            <p:nvPr/>
          </p:nvCxnSpPr>
          <p:spPr>
            <a:xfrm>
              <a:off x="3193563" y="151723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1" name="Straight Connector 720"/>
            <p:cNvCxnSpPr/>
            <p:nvPr/>
          </p:nvCxnSpPr>
          <p:spPr>
            <a:xfrm>
              <a:off x="3266291" y="1403774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2" name="Straight Connector 721"/>
            <p:cNvCxnSpPr/>
            <p:nvPr/>
          </p:nvCxnSpPr>
          <p:spPr>
            <a:xfrm>
              <a:off x="39136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3" name="Straight Connector 722"/>
            <p:cNvCxnSpPr/>
            <p:nvPr/>
          </p:nvCxnSpPr>
          <p:spPr>
            <a:xfrm>
              <a:off x="39863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4" name="Straight Connector 723"/>
            <p:cNvCxnSpPr/>
            <p:nvPr/>
          </p:nvCxnSpPr>
          <p:spPr>
            <a:xfrm>
              <a:off x="4489707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5" name="Straight Connector 724"/>
            <p:cNvCxnSpPr/>
            <p:nvPr/>
          </p:nvCxnSpPr>
          <p:spPr>
            <a:xfrm>
              <a:off x="4562435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6" name="Straight Connector 725"/>
            <p:cNvCxnSpPr/>
            <p:nvPr/>
          </p:nvCxnSpPr>
          <p:spPr>
            <a:xfrm>
              <a:off x="57138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7" name="Straight Connector 726"/>
            <p:cNvCxnSpPr/>
            <p:nvPr/>
          </p:nvCxnSpPr>
          <p:spPr>
            <a:xfrm>
              <a:off x="57865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8" name="Straight Connector 727"/>
            <p:cNvCxnSpPr/>
            <p:nvPr/>
          </p:nvCxnSpPr>
          <p:spPr>
            <a:xfrm>
              <a:off x="6937979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29" name="Straight Connector 728"/>
            <p:cNvCxnSpPr/>
            <p:nvPr/>
          </p:nvCxnSpPr>
          <p:spPr>
            <a:xfrm>
              <a:off x="7010707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0" name="Straight Connector 729"/>
            <p:cNvCxnSpPr/>
            <p:nvPr/>
          </p:nvCxnSpPr>
          <p:spPr>
            <a:xfrm>
              <a:off x="5710371" y="1888403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1" name="Straight Connector 730"/>
            <p:cNvCxnSpPr/>
            <p:nvPr/>
          </p:nvCxnSpPr>
          <p:spPr>
            <a:xfrm>
              <a:off x="5786571" y="1889046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2" name="Straight Connector 731"/>
            <p:cNvCxnSpPr/>
            <p:nvPr/>
          </p:nvCxnSpPr>
          <p:spPr>
            <a:xfrm>
              <a:off x="6934507" y="188131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3" name="Straight Connector 732"/>
            <p:cNvCxnSpPr/>
            <p:nvPr/>
          </p:nvCxnSpPr>
          <p:spPr>
            <a:xfrm>
              <a:off x="7010707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34" name="Straight Connector 733"/>
            <p:cNvCxnSpPr>
              <a:stCxn id="794" idx="4"/>
            </p:cNvCxnSpPr>
            <p:nvPr/>
          </p:nvCxnSpPr>
          <p:spPr>
            <a:xfrm>
              <a:off x="821690" y="2328399"/>
              <a:ext cx="0" cy="2543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735" name="Group 734"/>
            <p:cNvGrpSpPr/>
            <p:nvPr/>
          </p:nvGrpSpPr>
          <p:grpSpPr>
            <a:xfrm>
              <a:off x="755709" y="2037862"/>
              <a:ext cx="177006" cy="379591"/>
              <a:chOff x="765274" y="2399799"/>
              <a:chExt cx="177006" cy="379591"/>
            </a:xfrm>
          </p:grpSpPr>
          <p:sp>
            <p:nvSpPr>
              <p:cNvPr id="792" name="Oval 791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93" name="Straight Connector 792"/>
              <p:cNvCxnSpPr>
                <a:stCxn id="792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94" name="Oval 793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95" name="Straight Connector 794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6" name="Straight Connector 795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7" name="Straight Connector 796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8" name="Straight Connector 797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36" name="Group 735"/>
            <p:cNvGrpSpPr/>
            <p:nvPr/>
          </p:nvGrpSpPr>
          <p:grpSpPr>
            <a:xfrm>
              <a:off x="2074659" y="2016526"/>
              <a:ext cx="177006" cy="379591"/>
              <a:chOff x="765274" y="2399799"/>
              <a:chExt cx="177006" cy="379591"/>
            </a:xfrm>
          </p:grpSpPr>
          <p:sp>
            <p:nvSpPr>
              <p:cNvPr id="785" name="Oval 78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86" name="Straight Connector 785"/>
              <p:cNvCxnSpPr>
                <a:stCxn id="78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87" name="Oval 78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88" name="Straight Connector 78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89" name="Straight Connector 78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0" name="Straight Connector 78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91" name="Straight Connector 79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37" name="Group 736"/>
            <p:cNvGrpSpPr/>
            <p:nvPr/>
          </p:nvGrpSpPr>
          <p:grpSpPr>
            <a:xfrm>
              <a:off x="3206449" y="2017125"/>
              <a:ext cx="177006" cy="379591"/>
              <a:chOff x="765274" y="2399799"/>
              <a:chExt cx="177006" cy="379591"/>
            </a:xfrm>
          </p:grpSpPr>
          <p:sp>
            <p:nvSpPr>
              <p:cNvPr id="778" name="Oval 777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79" name="Straight Connector 778"/>
              <p:cNvCxnSpPr>
                <a:stCxn id="778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80" name="Oval 779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81" name="Straight Connector 780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82" name="Straight Connector 781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83" name="Straight Connector 782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84" name="Straight Connector 783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38" name="Group 737"/>
            <p:cNvGrpSpPr/>
            <p:nvPr/>
          </p:nvGrpSpPr>
          <p:grpSpPr>
            <a:xfrm>
              <a:off x="3924256" y="1999783"/>
              <a:ext cx="177006" cy="379591"/>
              <a:chOff x="765274" y="2399799"/>
              <a:chExt cx="177006" cy="379591"/>
            </a:xfrm>
          </p:grpSpPr>
          <p:sp>
            <p:nvSpPr>
              <p:cNvPr id="771" name="Oval 77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72" name="Straight Connector 771"/>
              <p:cNvCxnSpPr>
                <a:stCxn id="77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73" name="Oval 77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74" name="Straight Connector 77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75" name="Straight Connector 77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76" name="Straight Connector 77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77" name="Straight Connector 77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39" name="Group 738"/>
            <p:cNvGrpSpPr/>
            <p:nvPr/>
          </p:nvGrpSpPr>
          <p:grpSpPr>
            <a:xfrm>
              <a:off x="4496125" y="2018877"/>
              <a:ext cx="177006" cy="379591"/>
              <a:chOff x="765274" y="2399799"/>
              <a:chExt cx="177006" cy="379591"/>
            </a:xfrm>
          </p:grpSpPr>
          <p:sp>
            <p:nvSpPr>
              <p:cNvPr id="764" name="Oval 763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65" name="Straight Connector 764"/>
              <p:cNvCxnSpPr>
                <a:stCxn id="764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66" name="Oval 765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67" name="Straight Connector 766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8" name="Straight Connector 767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9" name="Straight Connector 768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70" name="Straight Connector 769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40" name="Group 739"/>
            <p:cNvGrpSpPr/>
            <p:nvPr/>
          </p:nvGrpSpPr>
          <p:grpSpPr>
            <a:xfrm>
              <a:off x="5733715" y="2012363"/>
              <a:ext cx="177006" cy="379591"/>
              <a:chOff x="765274" y="2399799"/>
              <a:chExt cx="177006" cy="379591"/>
            </a:xfrm>
          </p:grpSpPr>
          <p:sp>
            <p:nvSpPr>
              <p:cNvPr id="757" name="Oval 756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58" name="Straight Connector 757"/>
              <p:cNvCxnSpPr>
                <a:stCxn id="757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59" name="Oval 758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60" name="Straight Connector 759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1" name="Straight Connector 760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2" name="Straight Connector 761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63" name="Straight Connector 762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741" name="Group 740"/>
            <p:cNvGrpSpPr/>
            <p:nvPr/>
          </p:nvGrpSpPr>
          <p:grpSpPr>
            <a:xfrm>
              <a:off x="6954641" y="2012363"/>
              <a:ext cx="177006" cy="379591"/>
              <a:chOff x="765274" y="2399799"/>
              <a:chExt cx="177006" cy="379591"/>
            </a:xfrm>
          </p:grpSpPr>
          <p:sp>
            <p:nvSpPr>
              <p:cNvPr id="750" name="Oval 749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51" name="Straight Connector 750"/>
              <p:cNvCxnSpPr>
                <a:stCxn id="750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752" name="Oval 751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753" name="Straight Connector 752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54" name="Straight Connector 753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55" name="Straight Connector 754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756" name="Straight Connector 755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742" name="TextBox 741"/>
            <p:cNvSpPr txBox="1"/>
            <p:nvPr/>
          </p:nvSpPr>
          <p:spPr>
            <a:xfrm>
              <a:off x="1350193" y="1582600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Q1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743" name="TextBox 742"/>
            <p:cNvSpPr txBox="1"/>
            <p:nvPr/>
          </p:nvSpPr>
          <p:spPr>
            <a:xfrm>
              <a:off x="3817249" y="1574835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Q2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744" name="TextBox 743"/>
            <p:cNvSpPr txBox="1"/>
            <p:nvPr/>
          </p:nvSpPr>
          <p:spPr>
            <a:xfrm>
              <a:off x="6165006" y="1559954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Q3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745" name="TextBox 744"/>
            <p:cNvSpPr txBox="1"/>
            <p:nvPr/>
          </p:nvSpPr>
          <p:spPr>
            <a:xfrm>
              <a:off x="8065565" y="1513716"/>
              <a:ext cx="686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dirty="0">
                  <a:solidFill>
                    <a:srgbClr val="005F8C"/>
                  </a:solidFill>
                  <a:latin typeface="Arial"/>
                </a:rPr>
                <a:t>DFXB</a:t>
              </a:r>
              <a:endParaRPr lang="en-GB" sz="14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746" name="TextBox 745"/>
            <p:cNvSpPr txBox="1"/>
            <p:nvPr/>
          </p:nvSpPr>
          <p:spPr>
            <a:xfrm>
              <a:off x="-138380" y="1344295"/>
              <a:ext cx="5028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dirty="0">
                  <a:solidFill>
                    <a:prstClr val="black"/>
                  </a:solidFill>
                  <a:latin typeface="Arial"/>
                </a:rPr>
                <a:t>IP</a:t>
              </a:r>
              <a:endParaRPr lang="en-GB" sz="11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747" name="TextBox 746"/>
            <p:cNvSpPr txBox="1"/>
            <p:nvPr/>
          </p:nvSpPr>
          <p:spPr>
            <a:xfrm>
              <a:off x="323542" y="2436081"/>
              <a:ext cx="10609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800" dirty="0">
                  <a:solidFill>
                    <a:srgbClr val="005F8C"/>
                  </a:solidFill>
                  <a:latin typeface="Arial"/>
                </a:rPr>
                <a:t>Legend</a:t>
              </a:r>
              <a:endParaRPr lang="en-GB" sz="800" dirty="0">
                <a:solidFill>
                  <a:srgbClr val="005F8C"/>
                </a:solidFill>
                <a:latin typeface="Arial"/>
              </a:endParaRPr>
            </a:p>
          </p:txBody>
        </p:sp>
        <p:cxnSp>
          <p:nvCxnSpPr>
            <p:cNvPr id="748" name="Straight Arrow Connector 747"/>
            <p:cNvCxnSpPr/>
            <p:nvPr/>
          </p:nvCxnSpPr>
          <p:spPr>
            <a:xfrm flipV="1">
              <a:off x="251520" y="1989700"/>
              <a:ext cx="0" cy="276228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749" name="Straight Arrow Connector 748"/>
            <p:cNvCxnSpPr/>
            <p:nvPr/>
          </p:nvCxnSpPr>
          <p:spPr>
            <a:xfrm flipV="1">
              <a:off x="235870" y="2267364"/>
              <a:ext cx="292854" cy="7389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47" name="Group 846"/>
          <p:cNvGrpSpPr/>
          <p:nvPr/>
        </p:nvGrpSpPr>
        <p:grpSpPr>
          <a:xfrm>
            <a:off x="6632464" y="5839779"/>
            <a:ext cx="538897" cy="105903"/>
            <a:chOff x="6501705" y="2483178"/>
            <a:chExt cx="538897" cy="105903"/>
          </a:xfrm>
        </p:grpSpPr>
        <p:cxnSp>
          <p:nvCxnSpPr>
            <p:cNvPr id="848" name="Straight Connector 84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49" name="Straight Connector 84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0" name="Straight Connector 84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1" name="Straight Connector 85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2" name="Straight Connector 85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3" name="Straight Connector 85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4" name="Straight Connector 85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5" name="Straight Connector 85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6" name="Straight Connector 85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57" name="Group 856"/>
          <p:cNvGrpSpPr/>
          <p:nvPr/>
        </p:nvGrpSpPr>
        <p:grpSpPr>
          <a:xfrm>
            <a:off x="6624911" y="5085414"/>
            <a:ext cx="538897" cy="105903"/>
            <a:chOff x="6501705" y="2483178"/>
            <a:chExt cx="538897" cy="105903"/>
          </a:xfrm>
        </p:grpSpPr>
        <p:cxnSp>
          <p:nvCxnSpPr>
            <p:cNvPr id="858" name="Straight Connector 85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59" name="Straight Connector 85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0" name="Straight Connector 85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1" name="Straight Connector 86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2" name="Straight Connector 86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3" name="Straight Connector 86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4" name="Straight Connector 86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5" name="Straight Connector 86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6" name="Straight Connector 86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67" name="Group 866"/>
          <p:cNvGrpSpPr/>
          <p:nvPr/>
        </p:nvGrpSpPr>
        <p:grpSpPr>
          <a:xfrm>
            <a:off x="3356132" y="5077301"/>
            <a:ext cx="538897" cy="105903"/>
            <a:chOff x="6501705" y="2483178"/>
            <a:chExt cx="538897" cy="105903"/>
          </a:xfrm>
        </p:grpSpPr>
        <p:cxnSp>
          <p:nvCxnSpPr>
            <p:cNvPr id="868" name="Straight Connector 86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69" name="Straight Connector 86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0" name="Straight Connector 86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1" name="Straight Connector 87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2" name="Straight Connector 87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3" name="Straight Connector 87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4" name="Straight Connector 87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5" name="Straight Connector 87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6" name="Straight Connector 87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77" name="Group 876"/>
          <p:cNvGrpSpPr/>
          <p:nvPr/>
        </p:nvGrpSpPr>
        <p:grpSpPr>
          <a:xfrm>
            <a:off x="3324590" y="5839639"/>
            <a:ext cx="538897" cy="105903"/>
            <a:chOff x="6501705" y="2483178"/>
            <a:chExt cx="538897" cy="105903"/>
          </a:xfrm>
        </p:grpSpPr>
        <p:cxnSp>
          <p:nvCxnSpPr>
            <p:cNvPr id="878" name="Straight Connector 87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79" name="Straight Connector 87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0" name="Straight Connector 87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1" name="Straight Connector 88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2" name="Straight Connector 88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3" name="Straight Connector 88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4" name="Straight Connector 88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5" name="Straight Connector 88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6" name="Straight Connector 88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87" name="Group 886"/>
          <p:cNvGrpSpPr/>
          <p:nvPr/>
        </p:nvGrpSpPr>
        <p:grpSpPr>
          <a:xfrm>
            <a:off x="9548417" y="5829448"/>
            <a:ext cx="538897" cy="105903"/>
            <a:chOff x="6501705" y="2483178"/>
            <a:chExt cx="538897" cy="105903"/>
          </a:xfrm>
        </p:grpSpPr>
        <p:cxnSp>
          <p:nvCxnSpPr>
            <p:cNvPr id="888" name="Straight Connector 88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89" name="Straight Connector 88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0" name="Straight Connector 88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1" name="Straight Connector 89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2" name="Straight Connector 89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3" name="Straight Connector 89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4" name="Straight Connector 89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5" name="Straight Connector 89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6" name="Straight Connector 89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897" name="Group 896"/>
          <p:cNvGrpSpPr/>
          <p:nvPr/>
        </p:nvGrpSpPr>
        <p:grpSpPr>
          <a:xfrm>
            <a:off x="9540864" y="5075083"/>
            <a:ext cx="538897" cy="105903"/>
            <a:chOff x="6501705" y="2483178"/>
            <a:chExt cx="538897" cy="105903"/>
          </a:xfrm>
        </p:grpSpPr>
        <p:cxnSp>
          <p:nvCxnSpPr>
            <p:cNvPr id="898" name="Straight Connector 897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899" name="Straight Connector 898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0" name="Straight Connector 899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1" name="Straight Connector 900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2" name="Straight Connector 901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3" name="Straight Connector 902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4" name="Straight Connector 903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5" name="Straight Connector 90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906" name="Straight Connector 90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907" name="Straight Connector 906"/>
          <p:cNvCxnSpPr>
            <a:endCxn id="912" idx="2"/>
          </p:cNvCxnSpPr>
          <p:nvPr/>
        </p:nvCxnSpPr>
        <p:spPr>
          <a:xfrm>
            <a:off x="3429949" y="4967306"/>
            <a:ext cx="453748" cy="1668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08" name="Straight Connector 907"/>
          <p:cNvCxnSpPr/>
          <p:nvPr/>
        </p:nvCxnSpPr>
        <p:spPr>
          <a:xfrm>
            <a:off x="3400457" y="6048812"/>
            <a:ext cx="432048" cy="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09" name="Isosceles Triangle 908"/>
          <p:cNvSpPr/>
          <p:nvPr/>
        </p:nvSpPr>
        <p:spPr>
          <a:xfrm>
            <a:off x="3316071" y="498279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0" name="Isosceles Triangle 909"/>
          <p:cNvSpPr/>
          <p:nvPr/>
        </p:nvSpPr>
        <p:spPr>
          <a:xfrm>
            <a:off x="3850795" y="4976199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1" name="Oval 910"/>
          <p:cNvSpPr/>
          <p:nvPr/>
        </p:nvSpPr>
        <p:spPr>
          <a:xfrm>
            <a:off x="3354965" y="493680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2" name="Oval 911"/>
          <p:cNvSpPr/>
          <p:nvPr/>
        </p:nvSpPr>
        <p:spPr>
          <a:xfrm>
            <a:off x="3883697" y="4932704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13" name="Group 912"/>
          <p:cNvGrpSpPr/>
          <p:nvPr/>
        </p:nvGrpSpPr>
        <p:grpSpPr>
          <a:xfrm>
            <a:off x="3289555" y="5887168"/>
            <a:ext cx="144016" cy="197648"/>
            <a:chOff x="2151543" y="2626129"/>
            <a:chExt cx="144016" cy="197648"/>
          </a:xfrm>
        </p:grpSpPr>
        <p:sp>
          <p:nvSpPr>
            <p:cNvPr id="914" name="Isosceles Triangle 913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15" name="Oval 914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916" name="Group 915"/>
          <p:cNvGrpSpPr/>
          <p:nvPr/>
        </p:nvGrpSpPr>
        <p:grpSpPr>
          <a:xfrm>
            <a:off x="3798955" y="5887168"/>
            <a:ext cx="144016" cy="197648"/>
            <a:chOff x="2151543" y="2626129"/>
            <a:chExt cx="144016" cy="197648"/>
          </a:xfrm>
        </p:grpSpPr>
        <p:sp>
          <p:nvSpPr>
            <p:cNvPr id="917" name="Isosceles Triangle 916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18" name="Oval 917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919" name="Straight Connector 918"/>
          <p:cNvCxnSpPr>
            <a:stCxn id="923" idx="6"/>
            <a:endCxn id="924" idx="2"/>
          </p:cNvCxnSpPr>
          <p:nvPr/>
        </p:nvCxnSpPr>
        <p:spPr>
          <a:xfrm flipV="1">
            <a:off x="6653193" y="4968461"/>
            <a:ext cx="495250" cy="435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20" name="Straight Connector 919"/>
          <p:cNvCxnSpPr>
            <a:endCxn id="930" idx="6"/>
          </p:cNvCxnSpPr>
          <p:nvPr/>
        </p:nvCxnSpPr>
        <p:spPr>
          <a:xfrm flipV="1">
            <a:off x="6626677" y="6048648"/>
            <a:ext cx="525999" cy="164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21" name="Isosceles Triangle 920"/>
          <p:cNvSpPr/>
          <p:nvPr/>
        </p:nvSpPr>
        <p:spPr>
          <a:xfrm>
            <a:off x="6542291" y="498279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2" name="Isosceles Triangle 921"/>
          <p:cNvSpPr/>
          <p:nvPr/>
        </p:nvSpPr>
        <p:spPr>
          <a:xfrm>
            <a:off x="7115541" y="497568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3" name="Oval 922"/>
          <p:cNvSpPr/>
          <p:nvPr/>
        </p:nvSpPr>
        <p:spPr>
          <a:xfrm>
            <a:off x="6581185" y="493680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4" name="Oval 923"/>
          <p:cNvSpPr/>
          <p:nvPr/>
        </p:nvSpPr>
        <p:spPr>
          <a:xfrm>
            <a:off x="7148443" y="4932191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25" name="Group 924"/>
          <p:cNvGrpSpPr/>
          <p:nvPr/>
        </p:nvGrpSpPr>
        <p:grpSpPr>
          <a:xfrm>
            <a:off x="6515775" y="5887168"/>
            <a:ext cx="144016" cy="197648"/>
            <a:chOff x="2151543" y="2626129"/>
            <a:chExt cx="144016" cy="197648"/>
          </a:xfrm>
        </p:grpSpPr>
        <p:sp>
          <p:nvSpPr>
            <p:cNvPr id="926" name="Isosceles Triangle 92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27" name="Oval 92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928" name="Group 927"/>
          <p:cNvGrpSpPr/>
          <p:nvPr/>
        </p:nvGrpSpPr>
        <p:grpSpPr>
          <a:xfrm>
            <a:off x="7113782" y="5887004"/>
            <a:ext cx="144016" cy="197648"/>
            <a:chOff x="2151543" y="2626129"/>
            <a:chExt cx="144016" cy="197648"/>
          </a:xfrm>
        </p:grpSpPr>
        <p:sp>
          <p:nvSpPr>
            <p:cNvPr id="929" name="Isosceles Triangle 928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30" name="Oval 929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931" name="Straight Connector 930"/>
          <p:cNvCxnSpPr>
            <a:stCxn id="934" idx="6"/>
          </p:cNvCxnSpPr>
          <p:nvPr/>
        </p:nvCxnSpPr>
        <p:spPr>
          <a:xfrm>
            <a:off x="9501564" y="4953399"/>
            <a:ext cx="678584" cy="13907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932" name="Straight Connector 931"/>
          <p:cNvCxnSpPr/>
          <p:nvPr/>
        </p:nvCxnSpPr>
        <p:spPr>
          <a:xfrm>
            <a:off x="9475048" y="6029400"/>
            <a:ext cx="708772" cy="162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933" name="Isosceles Triangle 932"/>
          <p:cNvSpPr/>
          <p:nvPr/>
        </p:nvSpPr>
        <p:spPr>
          <a:xfrm>
            <a:off x="9390662" y="4963384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4" name="Oval 933"/>
          <p:cNvSpPr/>
          <p:nvPr/>
        </p:nvSpPr>
        <p:spPr>
          <a:xfrm>
            <a:off x="9429556" y="4917395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935" name="Group 934"/>
          <p:cNvGrpSpPr/>
          <p:nvPr/>
        </p:nvGrpSpPr>
        <p:grpSpPr>
          <a:xfrm>
            <a:off x="9364146" y="5867756"/>
            <a:ext cx="144016" cy="197648"/>
            <a:chOff x="2151543" y="2626129"/>
            <a:chExt cx="144016" cy="197648"/>
          </a:xfrm>
        </p:grpSpPr>
        <p:sp>
          <p:nvSpPr>
            <p:cNvPr id="936" name="Isosceles Triangle 93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37" name="Oval 93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938" name="Straight Connector 937"/>
          <p:cNvCxnSpPr/>
          <p:nvPr/>
        </p:nvCxnSpPr>
        <p:spPr>
          <a:xfrm flipH="1" flipV="1">
            <a:off x="3122714" y="5803142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39" name="Straight Connector 938"/>
          <p:cNvCxnSpPr/>
          <p:nvPr/>
        </p:nvCxnSpPr>
        <p:spPr>
          <a:xfrm flipH="1" flipV="1">
            <a:off x="3123246" y="5254647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0" name="Straight Connector 939"/>
          <p:cNvCxnSpPr/>
          <p:nvPr/>
        </p:nvCxnSpPr>
        <p:spPr>
          <a:xfrm flipH="1" flipV="1">
            <a:off x="7141661" y="5684909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1" name="Straight Connector 940"/>
          <p:cNvCxnSpPr/>
          <p:nvPr/>
        </p:nvCxnSpPr>
        <p:spPr>
          <a:xfrm flipH="1" flipV="1">
            <a:off x="7114111" y="5136491"/>
            <a:ext cx="307629" cy="6146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2" name="Straight Connector 941"/>
          <p:cNvCxnSpPr/>
          <p:nvPr/>
        </p:nvCxnSpPr>
        <p:spPr>
          <a:xfrm flipH="1">
            <a:off x="7135336" y="5197482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3" name="Straight Connector 942"/>
          <p:cNvCxnSpPr/>
          <p:nvPr/>
        </p:nvCxnSpPr>
        <p:spPr>
          <a:xfrm flipH="1">
            <a:off x="7154982" y="5744639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4" name="Straight Connector 943"/>
          <p:cNvCxnSpPr/>
          <p:nvPr/>
        </p:nvCxnSpPr>
        <p:spPr>
          <a:xfrm flipH="1">
            <a:off x="3125979" y="5139509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5" name="Straight Connector 944"/>
          <p:cNvCxnSpPr/>
          <p:nvPr/>
        </p:nvCxnSpPr>
        <p:spPr>
          <a:xfrm flipH="1">
            <a:off x="3128631" y="5701965"/>
            <a:ext cx="285135" cy="101419"/>
          </a:xfrm>
          <a:prstGeom prst="line">
            <a:avLst/>
          </a:prstGeom>
          <a:ln w="254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46" name="Straight Connector 945"/>
          <p:cNvCxnSpPr/>
          <p:nvPr/>
        </p:nvCxnSpPr>
        <p:spPr>
          <a:xfrm>
            <a:off x="977465" y="5130888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7" name="Right Arrow 946"/>
          <p:cNvSpPr/>
          <p:nvPr/>
        </p:nvSpPr>
        <p:spPr>
          <a:xfrm>
            <a:off x="421896" y="5296884"/>
            <a:ext cx="504872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48" name="TextBox 947"/>
          <p:cNvSpPr txBox="1"/>
          <p:nvPr/>
        </p:nvSpPr>
        <p:spPr>
          <a:xfrm>
            <a:off x="421896" y="4546670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Vacuum force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80 kN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949" name="Rectangle 948"/>
          <p:cNvSpPr/>
          <p:nvPr/>
        </p:nvSpPr>
        <p:spPr>
          <a:xfrm>
            <a:off x="1661182" y="5367684"/>
            <a:ext cx="1221739" cy="263292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0" name="Rectangle 949"/>
          <p:cNvSpPr/>
          <p:nvPr/>
        </p:nvSpPr>
        <p:spPr>
          <a:xfrm>
            <a:off x="4511929" y="5352297"/>
            <a:ext cx="1585943" cy="268880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1" name="Rectangle 950"/>
          <p:cNvSpPr/>
          <p:nvPr/>
        </p:nvSpPr>
        <p:spPr>
          <a:xfrm>
            <a:off x="7564698" y="5346480"/>
            <a:ext cx="1512631" cy="280984"/>
          </a:xfrm>
          <a:prstGeom prst="rect">
            <a:avLst/>
          </a:prstGeom>
          <a:solidFill>
            <a:srgbClr val="FF0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53" name="Left Arrow 952"/>
          <p:cNvSpPr/>
          <p:nvPr/>
        </p:nvSpPr>
        <p:spPr>
          <a:xfrm>
            <a:off x="7642573" y="5395056"/>
            <a:ext cx="272893" cy="166041"/>
          </a:xfrm>
          <a:prstGeom prst="lef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1" name="TextBox 960"/>
          <p:cNvSpPr txBox="1"/>
          <p:nvPr/>
        </p:nvSpPr>
        <p:spPr>
          <a:xfrm>
            <a:off x="1203892" y="4824805"/>
            <a:ext cx="21907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 net force = ~0 kN</a:t>
            </a:r>
            <a:endParaRPr lang="en-GB" dirty="0"/>
          </a:p>
        </p:txBody>
      </p:sp>
      <p:sp>
        <p:nvSpPr>
          <p:cNvPr id="962" name="TextBox 961"/>
          <p:cNvSpPr txBox="1"/>
          <p:nvPr/>
        </p:nvSpPr>
        <p:spPr>
          <a:xfrm>
            <a:off x="4242895" y="4795213"/>
            <a:ext cx="1997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Q2 net force ~0 kN</a:t>
            </a:r>
            <a:endParaRPr lang="en-GB" dirty="0"/>
          </a:p>
        </p:txBody>
      </p:sp>
      <p:sp>
        <p:nvSpPr>
          <p:cNvPr id="963" name="TextBox 962"/>
          <p:cNvSpPr txBox="1"/>
          <p:nvPr/>
        </p:nvSpPr>
        <p:spPr>
          <a:xfrm>
            <a:off x="7266972" y="4748431"/>
            <a:ext cx="2079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Q3 net force = -8kN</a:t>
            </a:r>
            <a:endParaRPr lang="en-GB" dirty="0"/>
          </a:p>
        </p:txBody>
      </p:sp>
      <p:cxnSp>
        <p:nvCxnSpPr>
          <p:cNvPr id="964" name="Straight Connector 963"/>
          <p:cNvCxnSpPr/>
          <p:nvPr/>
        </p:nvCxnSpPr>
        <p:spPr>
          <a:xfrm>
            <a:off x="11376044" y="1756894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5" name="Right Arrow 964"/>
          <p:cNvSpPr/>
          <p:nvPr/>
        </p:nvSpPr>
        <p:spPr>
          <a:xfrm flipH="1">
            <a:off x="11470224" y="1935142"/>
            <a:ext cx="530766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6" name="TextBox 965"/>
          <p:cNvSpPr txBox="1"/>
          <p:nvPr/>
        </p:nvSpPr>
        <p:spPr>
          <a:xfrm>
            <a:off x="10638984" y="952499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Vacuum force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80 kN**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967" name="Straight Connector 966"/>
          <p:cNvCxnSpPr/>
          <p:nvPr/>
        </p:nvCxnSpPr>
        <p:spPr>
          <a:xfrm>
            <a:off x="11500431" y="5147467"/>
            <a:ext cx="1474" cy="739388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68" name="Right Arrow 967"/>
          <p:cNvSpPr/>
          <p:nvPr/>
        </p:nvSpPr>
        <p:spPr>
          <a:xfrm flipH="1">
            <a:off x="11594611" y="5325715"/>
            <a:ext cx="530766" cy="404223"/>
          </a:xfrm>
          <a:prstGeom prst="right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69" name="TextBox 968"/>
          <p:cNvSpPr txBox="1"/>
          <p:nvPr/>
        </p:nvSpPr>
        <p:spPr>
          <a:xfrm>
            <a:off x="10763371" y="4343072"/>
            <a:ext cx="18507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B050"/>
                </a:solidFill>
              </a:rPr>
              <a:t>Vacuum force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80 kN**</a:t>
            </a:r>
            <a:endParaRPr lang="en-GB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0184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19075" y="1645510"/>
            <a:ext cx="11449050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The triplet kinematics results from a large set of operational factors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Insulation vacuum</a:t>
            </a:r>
          </a:p>
          <a:p>
            <a:pPr lvl="1"/>
            <a:r>
              <a:rPr lang="en-US" sz="2000" dirty="0" smtClean="0"/>
              <a:t>Cryogenic parameters (pressure and temperature)</a:t>
            </a:r>
          </a:p>
          <a:p>
            <a:pPr lvl="1"/>
            <a:r>
              <a:rPr lang="en-US" sz="2000" dirty="0" smtClean="0"/>
              <a:t>Bellow stiffness</a:t>
            </a:r>
          </a:p>
          <a:p>
            <a:pPr lvl="1"/>
            <a:r>
              <a:rPr lang="en-US" sz="2000" dirty="0" smtClean="0"/>
              <a:t>Tunnel temperature</a:t>
            </a:r>
          </a:p>
          <a:p>
            <a:pPr lvl="1"/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219075" y="4164813"/>
            <a:ext cx="11449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In the nominal operational conditions the cold mass pressure and bellow force cancel out – so the main contributor to the triplet kinematic is the vacuum.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32546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50666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5400" dirty="0" smtClean="0"/>
              <a:t>Spare slides</a:t>
            </a:r>
            <a:endParaRPr lang="en-GB" sz="5400" dirty="0"/>
          </a:p>
        </p:txBody>
      </p:sp>
    </p:spTree>
    <p:extLst>
      <p:ext uri="{BB962C8B-B14F-4D97-AF65-F5344CB8AC3E}">
        <p14:creationId xmlns:p14="http://schemas.microsoft.com/office/powerpoint/2010/main" val="34061654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128" y="736542"/>
            <a:ext cx="8661819" cy="5228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94951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Jack fixation to ground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319" y="2756985"/>
            <a:ext cx="8943413" cy="35074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7338" y="1456573"/>
            <a:ext cx="4591050" cy="1362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960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8584" y="302793"/>
            <a:ext cx="9573879" cy="2715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89871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312" y="257175"/>
            <a:ext cx="9324975" cy="600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2842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supporting scheme of the triplet is not common to the rest of the LHC </a:t>
            </a:r>
            <a:r>
              <a:rPr lang="en-US" dirty="0" smtClean="0"/>
              <a:t>cells</a:t>
            </a:r>
          </a:p>
          <a:p>
            <a:r>
              <a:rPr lang="en-US" dirty="0" smtClean="0"/>
              <a:t>The jacks of the triplets proposed by Survey are a modified version of the LHC jacks</a:t>
            </a:r>
            <a:endParaRPr lang="en-US" dirty="0" smtClean="0"/>
          </a:p>
          <a:p>
            <a:r>
              <a:rPr lang="en-US" dirty="0" smtClean="0"/>
              <a:t>The installation of the triplets</a:t>
            </a:r>
            <a:r>
              <a:rPr lang="en-US" dirty="0" smtClean="0"/>
              <a:t> </a:t>
            </a:r>
            <a:r>
              <a:rPr lang="en-US" dirty="0" smtClean="0"/>
              <a:t>was subject to several iterations until the </a:t>
            </a:r>
            <a:r>
              <a:rPr lang="en-US" dirty="0" smtClean="0"/>
              <a:t>very end</a:t>
            </a:r>
            <a:endParaRPr lang="en-US" sz="1800" dirty="0" smtClean="0"/>
          </a:p>
          <a:p>
            <a:r>
              <a:rPr lang="en-US" dirty="0" smtClean="0"/>
              <a:t>The aim of this presentation is to recall briefly what we have in the tunnel currently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512658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8887" y="747712"/>
            <a:ext cx="6529388" cy="401028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266825" y="5162550"/>
            <a:ext cx="8934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 in 2017 - From </a:t>
            </a:r>
            <a:r>
              <a:rPr lang="en-US" dirty="0" err="1" smtClean="0"/>
              <a:t>M.Guinchard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EDMS 868314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7728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 smtClean="0"/>
              <a:t>The LHC Jacks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142875" y="1028700"/>
            <a:ext cx="118967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The LHC jacks is based on a tilting column principle – with two bearing on each end.</a:t>
            </a:r>
          </a:p>
          <a:p>
            <a:r>
              <a:rPr lang="en-US" sz="2000" dirty="0" smtClean="0"/>
              <a:t>It allows the position control in the vertical direction and one transverse direction (the other transverse direction is free by design – see next slide).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8225" y="2003051"/>
            <a:ext cx="4486272" cy="44651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4499" y="2044363"/>
            <a:ext cx="4434357" cy="442384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925050" y="2611398"/>
            <a:ext cx="2114550" cy="923330"/>
          </a:xfrm>
          <a:prstGeom prst="rect">
            <a:avLst/>
          </a:prstGeom>
          <a:noFill/>
          <a:ln>
            <a:solidFill>
              <a:schemeClr val="dk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Tilting is controlled by tightening the side nut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9577856" y="3161804"/>
            <a:ext cx="381000" cy="1724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14350" y="6468212"/>
            <a:ext cx="10925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the LHC triplets, the side nut is removed. So this becomes a free transverse direction (no control).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1038225" y="5225412"/>
            <a:ext cx="1924050" cy="37496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271587" y="2388922"/>
            <a:ext cx="1819275" cy="3810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980317" y="3771400"/>
            <a:ext cx="1838704" cy="3930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00050" y="2037148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bearing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-9526" y="3361274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Tilting column</a:t>
            </a:r>
            <a:endParaRPr lang="en-GB" dirty="0"/>
          </a:p>
        </p:txBody>
      </p:sp>
      <p:sp>
        <p:nvSpPr>
          <p:cNvPr id="20" name="TextBox 19"/>
          <p:cNvSpPr txBox="1"/>
          <p:nvPr/>
        </p:nvSpPr>
        <p:spPr>
          <a:xfrm>
            <a:off x="-1" y="4820033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Bottom bearing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038224" y="2885149"/>
            <a:ext cx="2085975" cy="4538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0" y="2537185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Jack piston</a:t>
            </a:r>
            <a:endParaRPr lang="en-GB" dirty="0"/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872927" y="4270918"/>
            <a:ext cx="1476754" cy="33568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16056" y="3889715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Jack frame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412697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The LHC Jacks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38525" y="476250"/>
            <a:ext cx="5581650" cy="5431695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2557462" y="4847799"/>
            <a:ext cx="1924050" cy="37496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2376108" y="3592924"/>
            <a:ext cx="1838704" cy="393075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790700" y="1801813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Top bearing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1519237" y="3211721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Tilting column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519236" y="4442420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Bottom bearing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395537" y="2682654"/>
            <a:ext cx="2085975" cy="453849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519238" y="2326118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Jack piston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376108" y="4168281"/>
            <a:ext cx="1476754" cy="33568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19237" y="3787078"/>
            <a:ext cx="2562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Jack frame</a:t>
            </a:r>
            <a:endParaRPr lang="en-GB" dirty="0"/>
          </a:p>
        </p:txBody>
      </p:sp>
      <p:cxnSp>
        <p:nvCxnSpPr>
          <p:cNvPr id="15" name="Straight Arrow Connector 14"/>
          <p:cNvCxnSpPr>
            <a:stCxn id="8" idx="0"/>
          </p:cNvCxnSpPr>
          <p:nvPr/>
        </p:nvCxnSpPr>
        <p:spPr>
          <a:xfrm flipV="1">
            <a:off x="3071813" y="1480536"/>
            <a:ext cx="1485899" cy="321277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28625" y="6004764"/>
            <a:ext cx="11049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This transverse direction is free by design with a range of +/-10mm.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92453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0712651"/>
              </p:ext>
            </p:extLst>
          </p:nvPr>
        </p:nvGraphicFramePr>
        <p:xfrm>
          <a:off x="264210" y="84347"/>
          <a:ext cx="11502705" cy="669344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4" name="Product" r:id="rId3" imgW="8315280" imgH="4839120" progId="CATIA.Product">
                  <p:link updateAutomatic="1"/>
                </p:oleObj>
              </mc:Choice>
              <mc:Fallback>
                <p:oleObj name="Product" r:id="rId3" imgW="8315280" imgH="4839120" progId="CATIA.Product">
                  <p:link updateAutomatic="1"/>
                  <p:pic>
                    <p:nvPicPr>
                      <p:cNvPr id="9" name="Object 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4210" y="84347"/>
                        <a:ext cx="11502705" cy="669344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622"/>
            <a:ext cx="10515600" cy="1325563"/>
          </a:xfrm>
        </p:spPr>
        <p:txBody>
          <a:bodyPr/>
          <a:lstStyle/>
          <a:p>
            <a:r>
              <a:rPr lang="en-US" dirty="0" smtClean="0"/>
              <a:t>The triplet string – general layout</a:t>
            </a:r>
            <a:endParaRPr lang="en-GB" dirty="0"/>
          </a:p>
        </p:txBody>
      </p:sp>
      <p:sp>
        <p:nvSpPr>
          <p:cNvPr id="6" name="Multiply 5"/>
          <p:cNvSpPr/>
          <p:nvPr/>
        </p:nvSpPr>
        <p:spPr>
          <a:xfrm>
            <a:off x="-17756" y="5770112"/>
            <a:ext cx="432048" cy="360040"/>
          </a:xfrm>
          <a:prstGeom prst="mathMultiply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44329" y="5967750"/>
            <a:ext cx="3209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IP (Atlas, CMS, Alice, </a:t>
            </a:r>
            <a:r>
              <a:rPr lang="en-US" dirty="0" err="1" smtClean="0">
                <a:solidFill>
                  <a:srgbClr val="FF0000"/>
                </a:solidFill>
              </a:rPr>
              <a:t>LHCb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383613" y="4520562"/>
            <a:ext cx="243432" cy="2160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703422" y="3062434"/>
            <a:ext cx="216757" cy="1707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7430959" y="2047786"/>
            <a:ext cx="288033" cy="2176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166847" y="1334787"/>
            <a:ext cx="207024" cy="186339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1611031" y="2657211"/>
            <a:ext cx="7845839" cy="3254305"/>
          </a:xfrm>
          <a:prstGeom prst="straightConnector1">
            <a:avLst/>
          </a:prstGeom>
          <a:ln w="25400"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85138" y="4217719"/>
            <a:ext cx="14067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~35m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054179" y="4145754"/>
            <a:ext cx="55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4398338" y="2669496"/>
            <a:ext cx="55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Q2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7026058" y="1646249"/>
            <a:ext cx="55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Q3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8838670" y="961169"/>
            <a:ext cx="863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DFBX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 rot="20251649">
            <a:off x="2180660" y="3820434"/>
            <a:ext cx="1701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Q1Q2 Interconnection</a:t>
            </a:r>
            <a:endParaRPr lang="en-GB" sz="1200" dirty="0"/>
          </a:p>
        </p:txBody>
      </p:sp>
      <p:cxnSp>
        <p:nvCxnSpPr>
          <p:cNvPr id="4" name="Straight Arrow Connector 3"/>
          <p:cNvCxnSpPr/>
          <p:nvPr/>
        </p:nvCxnSpPr>
        <p:spPr>
          <a:xfrm flipV="1">
            <a:off x="2667000" y="4145754"/>
            <a:ext cx="428625" cy="1846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 rot="20189443">
            <a:off x="7578231" y="1517481"/>
            <a:ext cx="1902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Q3DFBX Interconnection</a:t>
            </a:r>
            <a:endParaRPr lang="en-GB" sz="1200" dirty="0"/>
          </a:p>
        </p:txBody>
      </p:sp>
      <p:cxnSp>
        <p:nvCxnSpPr>
          <p:cNvPr id="21" name="Straight Arrow Connector 20"/>
          <p:cNvCxnSpPr/>
          <p:nvPr/>
        </p:nvCxnSpPr>
        <p:spPr>
          <a:xfrm flipV="1">
            <a:off x="6171500" y="2635681"/>
            <a:ext cx="428625" cy="1846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8624357" y="1711069"/>
            <a:ext cx="214313" cy="10650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189443">
            <a:off x="5416261" y="2495960"/>
            <a:ext cx="17014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Q2Q3 Interconnection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232096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6376" y="3546211"/>
            <a:ext cx="9839325" cy="2126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" y="1093438"/>
            <a:ext cx="11520779" cy="2626911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triplet string – jack support scheme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10480985" y="3573016"/>
            <a:ext cx="43204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0913033" y="3200344"/>
            <a:ext cx="0" cy="36842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0372725" y="3607870"/>
            <a:ext cx="9239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Longitudinal</a:t>
            </a:r>
            <a:endParaRPr lang="en-GB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11034485" y="3261860"/>
            <a:ext cx="6211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Radial</a:t>
            </a:r>
            <a:endParaRPr lang="en-GB" sz="1000" dirty="0"/>
          </a:p>
        </p:txBody>
      </p:sp>
      <p:sp>
        <p:nvSpPr>
          <p:cNvPr id="18" name="Rectangle 17"/>
          <p:cNvSpPr/>
          <p:nvPr/>
        </p:nvSpPr>
        <p:spPr>
          <a:xfrm>
            <a:off x="685799" y="1672862"/>
            <a:ext cx="9001125" cy="1599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33400" y="2871527"/>
            <a:ext cx="9305925" cy="27061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4962214" y="1883939"/>
            <a:ext cx="4953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23850" y="5693827"/>
            <a:ext cx="110212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Jacks A&amp;B are used to adjust the radial position of the magnet.</a:t>
            </a:r>
          </a:p>
          <a:p>
            <a:r>
              <a:rPr lang="en-US" dirty="0" smtClean="0"/>
              <a:t>The magnet longitudinal position cannot be adjusted with the jacks (since the </a:t>
            </a:r>
            <a:r>
              <a:rPr lang="en-US" u="sng" dirty="0" smtClean="0"/>
              <a:t>nut of jack D are removed</a:t>
            </a:r>
            <a:r>
              <a:rPr lang="en-US" dirty="0" smtClean="0"/>
              <a:t>).</a:t>
            </a:r>
          </a:p>
          <a:p>
            <a:r>
              <a:rPr lang="en-US" dirty="0" smtClean="0"/>
              <a:t>All jacks can be used to adjust the vertical position of the magnet.</a:t>
            </a:r>
          </a:p>
          <a:p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2702563" y="3278725"/>
            <a:ext cx="202437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Longitudinal jack with nut removed</a:t>
            </a:r>
            <a:endParaRPr lang="en-GB" sz="1000" dirty="0"/>
          </a:p>
        </p:txBody>
      </p:sp>
      <p:cxnSp>
        <p:nvCxnSpPr>
          <p:cNvPr id="6" name="Straight Arrow Connector 5"/>
          <p:cNvCxnSpPr/>
          <p:nvPr/>
        </p:nvCxnSpPr>
        <p:spPr>
          <a:xfrm flipH="1">
            <a:off x="1197330" y="3420597"/>
            <a:ext cx="1505232" cy="45170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662957" y="3546211"/>
            <a:ext cx="51793" cy="2530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675145" y="3392547"/>
            <a:ext cx="2763880" cy="46154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89027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triplet string – simplified axial kinematics</a:t>
            </a:r>
            <a:endParaRPr lang="en-GB" dirty="0"/>
          </a:p>
        </p:txBody>
      </p:sp>
      <p:sp>
        <p:nvSpPr>
          <p:cNvPr id="301" name="TextBox 300"/>
          <p:cNvSpPr txBox="1"/>
          <p:nvPr/>
        </p:nvSpPr>
        <p:spPr>
          <a:xfrm>
            <a:off x="3851920" y="792240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white"/>
                </a:solidFill>
                <a:latin typeface="Arial"/>
              </a:rPr>
              <a:t>Q1/Q2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543" name="Group 542"/>
          <p:cNvGrpSpPr/>
          <p:nvPr/>
        </p:nvGrpSpPr>
        <p:grpSpPr>
          <a:xfrm>
            <a:off x="422814" y="1516567"/>
            <a:ext cx="10876691" cy="1825887"/>
            <a:chOff x="162784" y="1241923"/>
            <a:chExt cx="8729696" cy="1409602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529987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3" name="Straight Connector 302"/>
            <p:cNvCxnSpPr/>
            <p:nvPr/>
          </p:nvCxnSpPr>
          <p:spPr>
            <a:xfrm>
              <a:off x="529987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4" name="Straight Connector 303"/>
            <p:cNvCxnSpPr/>
            <p:nvPr/>
          </p:nvCxnSpPr>
          <p:spPr>
            <a:xfrm>
              <a:off x="2762675" y="1417725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5" name="Straight Connector 304"/>
            <p:cNvCxnSpPr/>
            <p:nvPr/>
          </p:nvCxnSpPr>
          <p:spPr>
            <a:xfrm>
              <a:off x="2762675" y="1993789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6" name="Straight Connector 305"/>
            <p:cNvCxnSpPr/>
            <p:nvPr/>
          </p:nvCxnSpPr>
          <p:spPr>
            <a:xfrm>
              <a:off x="5426531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7" name="Straight Connector 306"/>
            <p:cNvCxnSpPr/>
            <p:nvPr/>
          </p:nvCxnSpPr>
          <p:spPr>
            <a:xfrm>
              <a:off x="5426531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08" name="Rectangle 307"/>
            <p:cNvSpPr/>
            <p:nvPr/>
          </p:nvSpPr>
          <p:spPr>
            <a:xfrm>
              <a:off x="7884368" y="1241923"/>
              <a:ext cx="1008112" cy="936104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15" name="Straight Connector 314"/>
            <p:cNvCxnSpPr/>
            <p:nvPr/>
          </p:nvCxnSpPr>
          <p:spPr>
            <a:xfrm>
              <a:off x="529987" y="1417725"/>
              <a:ext cx="0" cy="57606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16" name="Rectangle 315"/>
            <p:cNvSpPr/>
            <p:nvPr/>
          </p:nvSpPr>
          <p:spPr>
            <a:xfrm>
              <a:off x="602435" y="1561741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2978259" y="1552533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5446724" y="1553578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19" name="Group 318"/>
            <p:cNvGrpSpPr/>
            <p:nvPr/>
          </p:nvGrpSpPr>
          <p:grpSpPr>
            <a:xfrm>
              <a:off x="2515406" y="1541769"/>
              <a:ext cx="430194" cy="128762"/>
              <a:chOff x="2740068" y="2955140"/>
              <a:chExt cx="430194" cy="128762"/>
            </a:xfrm>
          </p:grpSpPr>
          <p:grpSp>
            <p:nvGrpSpPr>
              <p:cNvPr id="320" name="Group 319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3" name="Straight Connector 322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4" name="Straight Connector 323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5" name="Straight Connector 324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6" name="Straight Connector 325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7" name="Straight Connector 326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21" name="Straight Connector 320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28" name="Group 327"/>
            <p:cNvGrpSpPr/>
            <p:nvPr/>
          </p:nvGrpSpPr>
          <p:grpSpPr>
            <a:xfrm>
              <a:off x="2503883" y="1748462"/>
              <a:ext cx="430194" cy="128762"/>
              <a:chOff x="2740068" y="2955140"/>
              <a:chExt cx="430194" cy="128762"/>
            </a:xfrm>
          </p:grpSpPr>
          <p:grpSp>
            <p:nvGrpSpPr>
              <p:cNvPr id="329" name="Group 32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31" name="Straight Connector 33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2" name="Straight Connector 33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3" name="Straight Connector 33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4" name="Straight Connector 33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5" name="Straight Connector 33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6" name="Straight Connector 33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0" name="Straight Connector 32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37" name="Group 336"/>
            <p:cNvGrpSpPr/>
            <p:nvPr/>
          </p:nvGrpSpPr>
          <p:grpSpPr>
            <a:xfrm>
              <a:off x="4922035" y="1559954"/>
              <a:ext cx="430194" cy="128762"/>
              <a:chOff x="2740068" y="2955140"/>
              <a:chExt cx="430194" cy="128762"/>
            </a:xfrm>
          </p:grpSpPr>
          <p:grpSp>
            <p:nvGrpSpPr>
              <p:cNvPr id="338" name="Group 33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0" name="Straight Connector 33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1" name="Straight Connector 34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2" name="Straight Connector 34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3" name="Straight Connector 34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4" name="Straight Connector 34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5" name="Straight Connector 34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9" name="Straight Connector 33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46" name="Group 345"/>
            <p:cNvGrpSpPr/>
            <p:nvPr/>
          </p:nvGrpSpPr>
          <p:grpSpPr>
            <a:xfrm>
              <a:off x="4922035" y="1731674"/>
              <a:ext cx="430194" cy="128762"/>
              <a:chOff x="2740068" y="2955140"/>
              <a:chExt cx="430194" cy="128762"/>
            </a:xfrm>
          </p:grpSpPr>
          <p:grpSp>
            <p:nvGrpSpPr>
              <p:cNvPr id="347" name="Group 346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9" name="Straight Connector 348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0" name="Straight Connector 349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1" name="Straight Connector 350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2" name="Straight Connector 351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3" name="Straight Connector 352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4" name="Straight Connector 353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48" name="Straight Connector 347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55" name="Group 354"/>
            <p:cNvGrpSpPr/>
            <p:nvPr/>
          </p:nvGrpSpPr>
          <p:grpSpPr>
            <a:xfrm>
              <a:off x="7363397" y="1515608"/>
              <a:ext cx="430194" cy="128762"/>
              <a:chOff x="2740068" y="2955140"/>
              <a:chExt cx="430194" cy="128762"/>
            </a:xfrm>
          </p:grpSpPr>
          <p:grpSp>
            <p:nvGrpSpPr>
              <p:cNvPr id="356" name="Group 355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58" name="Straight Connector 357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9" name="Straight Connector 358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0" name="Straight Connector 359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1" name="Straight Connector 360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2" name="Straight Connector 361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3" name="Straight Connector 362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57" name="Straight Connector 356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64" name="Group 363"/>
            <p:cNvGrpSpPr/>
            <p:nvPr/>
          </p:nvGrpSpPr>
          <p:grpSpPr>
            <a:xfrm>
              <a:off x="7352951" y="1706424"/>
              <a:ext cx="430194" cy="128762"/>
              <a:chOff x="2740068" y="2955140"/>
              <a:chExt cx="430194" cy="128762"/>
            </a:xfrm>
          </p:grpSpPr>
          <p:grpSp>
            <p:nvGrpSpPr>
              <p:cNvPr id="365" name="Group 364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67" name="Straight Connector 366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8" name="Straight Connector 367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9" name="Straight Connector 368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0" name="Straight Connector 369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1" name="Straight Connector 370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2" name="Straight Connector 371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66" name="Straight Connector 365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398" name="Straight Connector 397"/>
            <p:cNvCxnSpPr>
              <a:stCxn id="308" idx="2"/>
            </p:cNvCxnSpPr>
            <p:nvPr/>
          </p:nvCxnSpPr>
          <p:spPr>
            <a:xfrm>
              <a:off x="8388424" y="217802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99" name="Straight Connector 398"/>
            <p:cNvCxnSpPr/>
            <p:nvPr/>
          </p:nvCxnSpPr>
          <p:spPr>
            <a:xfrm>
              <a:off x="8244408" y="2353829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0" name="Straight Connector 399"/>
            <p:cNvCxnSpPr/>
            <p:nvPr/>
          </p:nvCxnSpPr>
          <p:spPr>
            <a:xfrm>
              <a:off x="8244408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1" name="Straight Connector 400"/>
            <p:cNvCxnSpPr/>
            <p:nvPr/>
          </p:nvCxnSpPr>
          <p:spPr>
            <a:xfrm>
              <a:off x="8325610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2" name="Straight Connector 401"/>
            <p:cNvCxnSpPr/>
            <p:nvPr/>
          </p:nvCxnSpPr>
          <p:spPr>
            <a:xfrm>
              <a:off x="8387203" y="235382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3" name="Straight Connector 402"/>
            <p:cNvCxnSpPr/>
            <p:nvPr/>
          </p:nvCxnSpPr>
          <p:spPr>
            <a:xfrm>
              <a:off x="8451237" y="235216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4" name="Straight Connector 403"/>
            <p:cNvCxnSpPr/>
            <p:nvPr/>
          </p:nvCxnSpPr>
          <p:spPr>
            <a:xfrm>
              <a:off x="8517482" y="235049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5" name="Straight Connector 404"/>
            <p:cNvCxnSpPr/>
            <p:nvPr/>
          </p:nvCxnSpPr>
          <p:spPr>
            <a:xfrm>
              <a:off x="818019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6" name="Straight Connector 405"/>
            <p:cNvCxnSpPr/>
            <p:nvPr/>
          </p:nvCxnSpPr>
          <p:spPr>
            <a:xfrm>
              <a:off x="741819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7" name="Straight Connector 406"/>
            <p:cNvCxnSpPr/>
            <p:nvPr/>
          </p:nvCxnSpPr>
          <p:spPr>
            <a:xfrm>
              <a:off x="74601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8" name="Straight Connector 407"/>
            <p:cNvCxnSpPr/>
            <p:nvPr/>
          </p:nvCxnSpPr>
          <p:spPr>
            <a:xfrm>
              <a:off x="2042155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9" name="Straight Connector 408"/>
            <p:cNvCxnSpPr/>
            <p:nvPr/>
          </p:nvCxnSpPr>
          <p:spPr>
            <a:xfrm>
              <a:off x="2065620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0" name="Straight Connector 409"/>
            <p:cNvCxnSpPr/>
            <p:nvPr/>
          </p:nvCxnSpPr>
          <p:spPr>
            <a:xfrm>
              <a:off x="821690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1" name="Straight Connector 410"/>
            <p:cNvCxnSpPr/>
            <p:nvPr/>
          </p:nvCxnSpPr>
          <p:spPr>
            <a:xfrm>
              <a:off x="2114883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2" name="Straight Connector 411"/>
            <p:cNvCxnSpPr/>
            <p:nvPr/>
          </p:nvCxnSpPr>
          <p:spPr>
            <a:xfrm>
              <a:off x="2141820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3" name="Straight Connector 412"/>
            <p:cNvCxnSpPr/>
            <p:nvPr/>
          </p:nvCxnSpPr>
          <p:spPr>
            <a:xfrm>
              <a:off x="3190091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4" name="Straight Connector 413"/>
            <p:cNvCxnSpPr/>
            <p:nvPr/>
          </p:nvCxnSpPr>
          <p:spPr>
            <a:xfrm>
              <a:off x="3266291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5" name="Straight Connector 414"/>
            <p:cNvCxnSpPr/>
            <p:nvPr/>
          </p:nvCxnSpPr>
          <p:spPr>
            <a:xfrm>
              <a:off x="391017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6" name="Straight Connector 415"/>
            <p:cNvCxnSpPr/>
            <p:nvPr/>
          </p:nvCxnSpPr>
          <p:spPr>
            <a:xfrm>
              <a:off x="3986371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7" name="Straight Connector 416"/>
            <p:cNvCxnSpPr/>
            <p:nvPr/>
          </p:nvCxnSpPr>
          <p:spPr>
            <a:xfrm>
              <a:off x="4486235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8" name="Straight Connector 417"/>
            <p:cNvCxnSpPr/>
            <p:nvPr/>
          </p:nvCxnSpPr>
          <p:spPr>
            <a:xfrm>
              <a:off x="4562435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9" name="Straight Connector 418"/>
            <p:cNvCxnSpPr/>
            <p:nvPr/>
          </p:nvCxnSpPr>
          <p:spPr>
            <a:xfrm>
              <a:off x="3193563" y="151723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0" name="Straight Connector 419"/>
            <p:cNvCxnSpPr/>
            <p:nvPr/>
          </p:nvCxnSpPr>
          <p:spPr>
            <a:xfrm>
              <a:off x="3266291" y="1403774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1" name="Straight Connector 420"/>
            <p:cNvCxnSpPr/>
            <p:nvPr/>
          </p:nvCxnSpPr>
          <p:spPr>
            <a:xfrm>
              <a:off x="39136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2" name="Straight Connector 421"/>
            <p:cNvCxnSpPr/>
            <p:nvPr/>
          </p:nvCxnSpPr>
          <p:spPr>
            <a:xfrm>
              <a:off x="39863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3" name="Straight Connector 422"/>
            <p:cNvCxnSpPr/>
            <p:nvPr/>
          </p:nvCxnSpPr>
          <p:spPr>
            <a:xfrm>
              <a:off x="4489707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4" name="Straight Connector 423"/>
            <p:cNvCxnSpPr/>
            <p:nvPr/>
          </p:nvCxnSpPr>
          <p:spPr>
            <a:xfrm>
              <a:off x="4562435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5" name="Straight Connector 424"/>
            <p:cNvCxnSpPr/>
            <p:nvPr/>
          </p:nvCxnSpPr>
          <p:spPr>
            <a:xfrm>
              <a:off x="57138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6" name="Straight Connector 425"/>
            <p:cNvCxnSpPr/>
            <p:nvPr/>
          </p:nvCxnSpPr>
          <p:spPr>
            <a:xfrm>
              <a:off x="57865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7" name="Straight Connector 426"/>
            <p:cNvCxnSpPr/>
            <p:nvPr/>
          </p:nvCxnSpPr>
          <p:spPr>
            <a:xfrm>
              <a:off x="6937979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8" name="Straight Connector 427"/>
            <p:cNvCxnSpPr/>
            <p:nvPr/>
          </p:nvCxnSpPr>
          <p:spPr>
            <a:xfrm>
              <a:off x="7010707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9" name="Straight Connector 428"/>
            <p:cNvCxnSpPr/>
            <p:nvPr/>
          </p:nvCxnSpPr>
          <p:spPr>
            <a:xfrm>
              <a:off x="5710371" y="1888403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0" name="Straight Connector 429"/>
            <p:cNvCxnSpPr/>
            <p:nvPr/>
          </p:nvCxnSpPr>
          <p:spPr>
            <a:xfrm>
              <a:off x="5786571" y="1889046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1" name="Straight Connector 430"/>
            <p:cNvCxnSpPr/>
            <p:nvPr/>
          </p:nvCxnSpPr>
          <p:spPr>
            <a:xfrm>
              <a:off x="6934507" y="188131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2" name="Straight Connector 431"/>
            <p:cNvCxnSpPr/>
            <p:nvPr/>
          </p:nvCxnSpPr>
          <p:spPr>
            <a:xfrm>
              <a:off x="7010707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3" name="Straight Connector 432"/>
            <p:cNvCxnSpPr>
              <a:stCxn id="437" idx="4"/>
            </p:cNvCxnSpPr>
            <p:nvPr/>
          </p:nvCxnSpPr>
          <p:spPr>
            <a:xfrm>
              <a:off x="821690" y="2328399"/>
              <a:ext cx="0" cy="2543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34" name="Group 433"/>
            <p:cNvGrpSpPr/>
            <p:nvPr/>
          </p:nvGrpSpPr>
          <p:grpSpPr>
            <a:xfrm>
              <a:off x="755709" y="2037862"/>
              <a:ext cx="177006" cy="379591"/>
              <a:chOff x="765274" y="2399799"/>
              <a:chExt cx="177006" cy="379591"/>
            </a:xfrm>
          </p:grpSpPr>
          <p:sp>
            <p:nvSpPr>
              <p:cNvPr id="435" name="Oval 43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6" name="Straight Connector 435"/>
              <p:cNvCxnSpPr>
                <a:stCxn id="43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7" name="Oval 43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8" name="Straight Connector 43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39" name="Straight Connector 43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0" name="Straight Connector 43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1" name="Straight Connector 44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42" name="Group 441"/>
            <p:cNvGrpSpPr/>
            <p:nvPr/>
          </p:nvGrpSpPr>
          <p:grpSpPr>
            <a:xfrm>
              <a:off x="2074659" y="2016526"/>
              <a:ext cx="177006" cy="379591"/>
              <a:chOff x="765274" y="2399799"/>
              <a:chExt cx="177006" cy="379591"/>
            </a:xfrm>
          </p:grpSpPr>
          <p:sp>
            <p:nvSpPr>
              <p:cNvPr id="443" name="Oval 44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4" name="Straight Connector 443"/>
              <p:cNvCxnSpPr>
                <a:stCxn id="44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45" name="Oval 44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6" name="Straight Connector 44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7" name="Straight Connector 44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8" name="Straight Connector 44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9" name="Straight Connector 44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0" name="Group 449"/>
            <p:cNvGrpSpPr/>
            <p:nvPr/>
          </p:nvGrpSpPr>
          <p:grpSpPr>
            <a:xfrm>
              <a:off x="3206449" y="2017125"/>
              <a:ext cx="177006" cy="379591"/>
              <a:chOff x="765274" y="2399799"/>
              <a:chExt cx="177006" cy="379591"/>
            </a:xfrm>
          </p:grpSpPr>
          <p:sp>
            <p:nvSpPr>
              <p:cNvPr id="451" name="Oval 45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2" name="Straight Connector 451"/>
              <p:cNvCxnSpPr>
                <a:stCxn id="45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53" name="Oval 45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4" name="Straight Connector 45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5" name="Straight Connector 45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6" name="Straight Connector 45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7" name="Straight Connector 45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8" name="Group 457"/>
            <p:cNvGrpSpPr/>
            <p:nvPr/>
          </p:nvGrpSpPr>
          <p:grpSpPr>
            <a:xfrm>
              <a:off x="3924256" y="1999783"/>
              <a:ext cx="177006" cy="379591"/>
              <a:chOff x="765274" y="2399799"/>
              <a:chExt cx="177006" cy="379591"/>
            </a:xfrm>
          </p:grpSpPr>
          <p:sp>
            <p:nvSpPr>
              <p:cNvPr id="459" name="Oval 458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0" name="Straight Connector 459"/>
              <p:cNvCxnSpPr>
                <a:stCxn id="459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1" name="Oval 460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2" name="Straight Connector 461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3" name="Straight Connector 462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4" name="Straight Connector 463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5" name="Straight Connector 464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66" name="Group 465"/>
            <p:cNvGrpSpPr/>
            <p:nvPr/>
          </p:nvGrpSpPr>
          <p:grpSpPr>
            <a:xfrm>
              <a:off x="4496125" y="2018877"/>
              <a:ext cx="177006" cy="379591"/>
              <a:chOff x="765274" y="2399799"/>
              <a:chExt cx="177006" cy="379591"/>
            </a:xfrm>
          </p:grpSpPr>
          <p:sp>
            <p:nvSpPr>
              <p:cNvPr id="467" name="Oval 466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8" name="Straight Connector 467"/>
              <p:cNvCxnSpPr>
                <a:stCxn id="467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9" name="Oval 468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0" name="Straight Connector 469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1" name="Straight Connector 470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2" name="Straight Connector 471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3" name="Straight Connector 472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74" name="Group 473"/>
            <p:cNvGrpSpPr/>
            <p:nvPr/>
          </p:nvGrpSpPr>
          <p:grpSpPr>
            <a:xfrm>
              <a:off x="5733715" y="2012363"/>
              <a:ext cx="177006" cy="379591"/>
              <a:chOff x="765274" y="2399799"/>
              <a:chExt cx="177006" cy="379591"/>
            </a:xfrm>
          </p:grpSpPr>
          <p:sp>
            <p:nvSpPr>
              <p:cNvPr id="475" name="Oval 47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6" name="Straight Connector 475"/>
              <p:cNvCxnSpPr>
                <a:stCxn id="47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7" name="Oval 47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8" name="Straight Connector 47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9" name="Straight Connector 47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0" name="Straight Connector 47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1" name="Straight Connector 48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82" name="Group 481"/>
            <p:cNvGrpSpPr/>
            <p:nvPr/>
          </p:nvGrpSpPr>
          <p:grpSpPr>
            <a:xfrm>
              <a:off x="6954641" y="2012363"/>
              <a:ext cx="177006" cy="379591"/>
              <a:chOff x="765274" y="2399799"/>
              <a:chExt cx="177006" cy="379591"/>
            </a:xfrm>
          </p:grpSpPr>
          <p:sp>
            <p:nvSpPr>
              <p:cNvPr id="483" name="Oval 48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4" name="Straight Connector 483"/>
              <p:cNvCxnSpPr>
                <a:stCxn id="48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85" name="Oval 48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6" name="Straight Connector 48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7" name="Straight Connector 48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8" name="Straight Connector 48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9" name="Straight Connector 48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490" name="TextBox 489"/>
            <p:cNvSpPr txBox="1"/>
            <p:nvPr/>
          </p:nvSpPr>
          <p:spPr>
            <a:xfrm>
              <a:off x="1295708" y="1567257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Q1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1" name="TextBox 490"/>
            <p:cNvSpPr txBox="1"/>
            <p:nvPr/>
          </p:nvSpPr>
          <p:spPr>
            <a:xfrm>
              <a:off x="3817249" y="1574835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Q2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6165006" y="1559954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Q3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09" name="TextBox 508"/>
            <p:cNvSpPr txBox="1"/>
            <p:nvPr/>
          </p:nvSpPr>
          <p:spPr>
            <a:xfrm>
              <a:off x="8065565" y="1513716"/>
              <a:ext cx="686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dirty="0">
                  <a:solidFill>
                    <a:srgbClr val="005F8C"/>
                  </a:solidFill>
                  <a:latin typeface="Arial"/>
                </a:rPr>
                <a:t>DFXB</a:t>
              </a:r>
              <a:endParaRPr lang="en-GB" sz="14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162784" y="1537941"/>
              <a:ext cx="5028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dirty="0">
                  <a:solidFill>
                    <a:prstClr val="black"/>
                  </a:solidFill>
                  <a:latin typeface="Arial"/>
                </a:rPr>
                <a:t>IP</a:t>
              </a:r>
              <a:endParaRPr lang="en-GB" sz="11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30" name="TextBox 529"/>
            <p:cNvSpPr txBox="1"/>
            <p:nvPr/>
          </p:nvSpPr>
          <p:spPr>
            <a:xfrm>
              <a:off x="323542" y="2436081"/>
              <a:ext cx="10609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800" dirty="0">
                  <a:solidFill>
                    <a:srgbClr val="005F8C"/>
                  </a:solidFill>
                  <a:latin typeface="Arial"/>
                </a:rPr>
                <a:t>Legend</a:t>
              </a:r>
              <a:endParaRPr lang="en-GB" sz="800" dirty="0">
                <a:solidFill>
                  <a:srgbClr val="005F8C"/>
                </a:solidFill>
                <a:latin typeface="Arial"/>
              </a:endParaRPr>
            </a:p>
          </p:txBody>
        </p:sp>
        <p:cxnSp>
          <p:nvCxnSpPr>
            <p:cNvPr id="531" name="Straight Arrow Connector 530"/>
            <p:cNvCxnSpPr/>
            <p:nvPr/>
          </p:nvCxnSpPr>
          <p:spPr>
            <a:xfrm flipV="1">
              <a:off x="251520" y="1989700"/>
              <a:ext cx="0" cy="276228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2" name="Straight Arrow Connector 531"/>
            <p:cNvCxnSpPr/>
            <p:nvPr/>
          </p:nvCxnSpPr>
          <p:spPr>
            <a:xfrm flipV="1">
              <a:off x="235870" y="2267364"/>
              <a:ext cx="292854" cy="7389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534" name="Straight Connector 533"/>
          <p:cNvCxnSpPr/>
          <p:nvPr/>
        </p:nvCxnSpPr>
        <p:spPr>
          <a:xfrm>
            <a:off x="8316034" y="4181829"/>
            <a:ext cx="368401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541" name="Group 540"/>
          <p:cNvGrpSpPr/>
          <p:nvPr/>
        </p:nvGrpSpPr>
        <p:grpSpPr>
          <a:xfrm>
            <a:off x="392971" y="3808569"/>
            <a:ext cx="10646504" cy="2658906"/>
            <a:chOff x="373188" y="2643758"/>
            <a:chExt cx="8159252" cy="1809999"/>
          </a:xfrm>
        </p:grpSpPr>
        <p:grpSp>
          <p:nvGrpSpPr>
            <p:cNvPr id="497" name="Group 496"/>
            <p:cNvGrpSpPr/>
            <p:nvPr/>
          </p:nvGrpSpPr>
          <p:grpSpPr>
            <a:xfrm>
              <a:off x="4336206" y="3683279"/>
              <a:ext cx="430194" cy="128762"/>
              <a:chOff x="2740068" y="2955140"/>
              <a:chExt cx="430194" cy="128762"/>
            </a:xfrm>
          </p:grpSpPr>
          <p:grpSp>
            <p:nvGrpSpPr>
              <p:cNvPr id="498" name="Group 49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500" name="Straight Connector 49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1" name="Straight Connector 50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2" name="Straight Connector 50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3" name="Straight Connector 50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4" name="Straight Connector 50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5" name="Straight Connector 50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499" name="Straight Connector 49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506" name="Group 505"/>
            <p:cNvGrpSpPr/>
            <p:nvPr/>
          </p:nvGrpSpPr>
          <p:grpSpPr>
            <a:xfrm>
              <a:off x="4465432" y="4136265"/>
              <a:ext cx="152400" cy="113458"/>
              <a:chOff x="3345963" y="1556174"/>
              <a:chExt cx="152400" cy="113458"/>
            </a:xfrm>
          </p:grpSpPr>
          <p:cxnSp>
            <p:nvCxnSpPr>
              <p:cNvPr id="507" name="Straight Connector 506"/>
              <p:cNvCxnSpPr/>
              <p:nvPr/>
            </p:nvCxnSpPr>
            <p:spPr>
              <a:xfrm>
                <a:off x="3345963" y="1669632"/>
                <a:ext cx="1524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64BCD9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08" name="Straight Connector 507"/>
              <p:cNvCxnSpPr/>
              <p:nvPr/>
            </p:nvCxnSpPr>
            <p:spPr>
              <a:xfrm>
                <a:off x="3418691" y="1556174"/>
                <a:ext cx="0" cy="111834"/>
              </a:xfrm>
              <a:prstGeom prst="line">
                <a:avLst/>
              </a:prstGeom>
              <a:noFill/>
              <a:ln w="25400" cap="flat" cmpd="sng" algn="ctr">
                <a:solidFill>
                  <a:srgbClr val="64BCD9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510" name="Group 509"/>
            <p:cNvGrpSpPr/>
            <p:nvPr/>
          </p:nvGrpSpPr>
          <p:grpSpPr>
            <a:xfrm>
              <a:off x="564813" y="2679319"/>
              <a:ext cx="177006" cy="379591"/>
              <a:chOff x="765274" y="2399799"/>
              <a:chExt cx="177006" cy="379591"/>
            </a:xfrm>
          </p:grpSpPr>
          <p:sp>
            <p:nvSpPr>
              <p:cNvPr id="511" name="Oval 51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512" name="Straight Connector 511"/>
              <p:cNvCxnSpPr>
                <a:stCxn id="51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513" name="Oval 51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514" name="Straight Connector 51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5" name="Straight Connector 51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6" name="Straight Connector 51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7" name="Straight Connector 51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518" name="Straight Connector 517"/>
            <p:cNvCxnSpPr/>
            <p:nvPr/>
          </p:nvCxnSpPr>
          <p:spPr>
            <a:xfrm>
              <a:off x="545651" y="3370687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19" name="Straight Connector 518"/>
            <p:cNvCxnSpPr/>
            <p:nvPr/>
          </p:nvCxnSpPr>
          <p:spPr>
            <a:xfrm>
              <a:off x="545651" y="380273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20" name="Rectangle 519"/>
            <p:cNvSpPr/>
            <p:nvPr/>
          </p:nvSpPr>
          <p:spPr>
            <a:xfrm>
              <a:off x="486042" y="4058121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3" name="TextBox 522"/>
            <p:cNvSpPr txBox="1"/>
            <p:nvPr/>
          </p:nvSpPr>
          <p:spPr>
            <a:xfrm>
              <a:off x="5066491" y="3602819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Bellow (flexible)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4" name="TextBox 523"/>
            <p:cNvSpPr txBox="1"/>
            <p:nvPr/>
          </p:nvSpPr>
          <p:spPr>
            <a:xfrm>
              <a:off x="4990192" y="4123000"/>
              <a:ext cx="1754968" cy="293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Spiders</a:t>
              </a:r>
              <a:r>
                <a:rPr lang="en-US" sz="1100" dirty="0">
                  <a:solidFill>
                    <a:srgbClr val="005F8C"/>
                  </a:solidFill>
                  <a:latin typeface="Arial"/>
                </a:rPr>
                <a:t> (considered free longitudinally)</a:t>
              </a:r>
              <a:endParaRPr lang="en-GB" sz="11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5" name="TextBox 524"/>
            <p:cNvSpPr txBox="1"/>
            <p:nvPr/>
          </p:nvSpPr>
          <p:spPr>
            <a:xfrm>
              <a:off x="1113559" y="2720600"/>
              <a:ext cx="2234833" cy="25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b="1" dirty="0">
                  <a:solidFill>
                    <a:srgbClr val="005F8C"/>
                  </a:solidFill>
                  <a:latin typeface="Arial"/>
                </a:rPr>
                <a:t>Jacks</a:t>
              </a:r>
              <a:r>
                <a:rPr lang="en-US" dirty="0">
                  <a:solidFill>
                    <a:srgbClr val="005F8C"/>
                  </a:solidFill>
                  <a:latin typeface="Arial"/>
                </a:rPr>
                <a:t> </a:t>
              </a:r>
              <a:r>
                <a:rPr lang="en-US" sz="1100" dirty="0" smtClean="0">
                  <a:solidFill>
                    <a:srgbClr val="005F8C"/>
                  </a:solidFill>
                  <a:latin typeface="Arial"/>
                </a:rPr>
                <a:t>(all free </a:t>
              </a:r>
              <a:r>
                <a:rPr lang="en-US" sz="1100" dirty="0">
                  <a:solidFill>
                    <a:srgbClr val="005F8C"/>
                  </a:solidFill>
                  <a:latin typeface="Arial"/>
                </a:rPr>
                <a:t>in the longitudinal direction)</a:t>
              </a:r>
              <a:endParaRPr lang="en-GB" sz="11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2809981" y="3451690"/>
              <a:ext cx="1180716" cy="188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b="1" dirty="0">
                  <a:solidFill>
                    <a:srgbClr val="005F8C"/>
                  </a:solidFill>
                  <a:latin typeface="Arial"/>
                </a:rPr>
                <a:t>Vacuum vessel</a:t>
              </a:r>
              <a:endParaRPr lang="en-GB" sz="9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2787000" y="4059900"/>
              <a:ext cx="1317587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Magnet cold mass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9" name="Rectangle 528"/>
            <p:cNvSpPr/>
            <p:nvPr/>
          </p:nvSpPr>
          <p:spPr>
            <a:xfrm>
              <a:off x="373188" y="2643758"/>
              <a:ext cx="8159252" cy="1809999"/>
            </a:xfrm>
            <a:prstGeom prst="rect">
              <a:avLst/>
            </a:prstGeom>
            <a:noFill/>
            <a:ln w="9525" cap="flat" cmpd="sng" algn="ctr">
              <a:solidFill>
                <a:srgbClr val="005F8C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33" name="Straight Connector 532"/>
            <p:cNvCxnSpPr/>
            <p:nvPr/>
          </p:nvCxnSpPr>
          <p:spPr>
            <a:xfrm>
              <a:off x="6603182" y="272537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5" name="Straight Connector 534"/>
            <p:cNvCxnSpPr/>
            <p:nvPr/>
          </p:nvCxnSpPr>
          <p:spPr>
            <a:xfrm>
              <a:off x="6459166" y="290117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6" name="Straight Connector 535"/>
            <p:cNvCxnSpPr/>
            <p:nvPr/>
          </p:nvCxnSpPr>
          <p:spPr>
            <a:xfrm>
              <a:off x="6540368" y="290117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7" name="Straight Connector 536"/>
            <p:cNvCxnSpPr/>
            <p:nvPr/>
          </p:nvCxnSpPr>
          <p:spPr>
            <a:xfrm>
              <a:off x="6601961" y="290117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8" name="Straight Connector 537"/>
            <p:cNvCxnSpPr/>
            <p:nvPr/>
          </p:nvCxnSpPr>
          <p:spPr>
            <a:xfrm>
              <a:off x="6665995" y="289951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9" name="Straight Connector 538"/>
            <p:cNvCxnSpPr/>
            <p:nvPr/>
          </p:nvCxnSpPr>
          <p:spPr>
            <a:xfrm>
              <a:off x="6732240" y="289784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40" name="TextBox 539"/>
            <p:cNvSpPr txBox="1"/>
            <p:nvPr/>
          </p:nvSpPr>
          <p:spPr>
            <a:xfrm>
              <a:off x="6986924" y="2787578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Fixed point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</p:grpSp>
      <p:grpSp>
        <p:nvGrpSpPr>
          <p:cNvPr id="557" name="Group 556"/>
          <p:cNvGrpSpPr/>
          <p:nvPr/>
        </p:nvGrpSpPr>
        <p:grpSpPr>
          <a:xfrm>
            <a:off x="6496426" y="2454681"/>
            <a:ext cx="538897" cy="105903"/>
            <a:chOff x="6501705" y="2483178"/>
            <a:chExt cx="538897" cy="105903"/>
          </a:xfrm>
        </p:grpSpPr>
        <p:cxnSp>
          <p:nvCxnSpPr>
            <p:cNvPr id="544" name="Straight Connector 543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5" name="Straight Connector 544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6" name="Straight Connector 545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7" name="Straight Connector 546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8" name="Straight Connector 547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9" name="Straight Connector 548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0" name="Straight Connector 549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5" name="Straight Connector 55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6" name="Straight Connector 55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8" name="Group 557"/>
          <p:cNvGrpSpPr/>
          <p:nvPr/>
        </p:nvGrpSpPr>
        <p:grpSpPr>
          <a:xfrm>
            <a:off x="6488873" y="1700316"/>
            <a:ext cx="538897" cy="105903"/>
            <a:chOff x="6501705" y="2483178"/>
            <a:chExt cx="538897" cy="105903"/>
          </a:xfrm>
        </p:grpSpPr>
        <p:cxnSp>
          <p:nvCxnSpPr>
            <p:cNvPr id="559" name="Straight Connector 55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0" name="Straight Connector 55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1" name="Straight Connector 56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2" name="Straight Connector 56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3" name="Straight Connector 56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4" name="Straight Connector 56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5" name="Straight Connector 56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6" name="Straight Connector 56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7" name="Straight Connector 56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68" name="Group 567"/>
          <p:cNvGrpSpPr/>
          <p:nvPr/>
        </p:nvGrpSpPr>
        <p:grpSpPr>
          <a:xfrm>
            <a:off x="3220094" y="1692203"/>
            <a:ext cx="538897" cy="105903"/>
            <a:chOff x="6501705" y="2483178"/>
            <a:chExt cx="538897" cy="105903"/>
          </a:xfrm>
        </p:grpSpPr>
        <p:cxnSp>
          <p:nvCxnSpPr>
            <p:cNvPr id="569" name="Straight Connector 56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0" name="Straight Connector 56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1" name="Straight Connector 57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2" name="Straight Connector 57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3" name="Straight Connector 57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4" name="Straight Connector 57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5" name="Straight Connector 57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6" name="Straight Connector 57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7" name="Straight Connector 57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78" name="Group 577"/>
          <p:cNvGrpSpPr/>
          <p:nvPr/>
        </p:nvGrpSpPr>
        <p:grpSpPr>
          <a:xfrm>
            <a:off x="3188552" y="2454541"/>
            <a:ext cx="538897" cy="105903"/>
            <a:chOff x="6501705" y="2483178"/>
            <a:chExt cx="538897" cy="105903"/>
          </a:xfrm>
        </p:grpSpPr>
        <p:cxnSp>
          <p:nvCxnSpPr>
            <p:cNvPr id="579" name="Straight Connector 57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0" name="Straight Connector 57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1" name="Straight Connector 58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2" name="Straight Connector 58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3" name="Straight Connector 58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4" name="Straight Connector 58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5" name="Straight Connector 58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6" name="Straight Connector 58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7" name="Straight Connector 58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88" name="Group 587"/>
          <p:cNvGrpSpPr/>
          <p:nvPr/>
        </p:nvGrpSpPr>
        <p:grpSpPr>
          <a:xfrm>
            <a:off x="9412379" y="2444350"/>
            <a:ext cx="538897" cy="105903"/>
            <a:chOff x="6501705" y="2483178"/>
            <a:chExt cx="538897" cy="105903"/>
          </a:xfrm>
        </p:grpSpPr>
        <p:cxnSp>
          <p:nvCxnSpPr>
            <p:cNvPr id="589" name="Straight Connector 58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0" name="Straight Connector 58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1" name="Straight Connector 59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2" name="Straight Connector 59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3" name="Straight Connector 59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4" name="Straight Connector 59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5" name="Straight Connector 59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6" name="Straight Connector 59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7" name="Straight Connector 59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98" name="Group 597"/>
          <p:cNvGrpSpPr/>
          <p:nvPr/>
        </p:nvGrpSpPr>
        <p:grpSpPr>
          <a:xfrm>
            <a:off x="9404826" y="1689985"/>
            <a:ext cx="538897" cy="105903"/>
            <a:chOff x="6501705" y="2483178"/>
            <a:chExt cx="538897" cy="105903"/>
          </a:xfrm>
        </p:grpSpPr>
        <p:cxnSp>
          <p:nvCxnSpPr>
            <p:cNvPr id="599" name="Straight Connector 59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0" name="Straight Connector 59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1" name="Straight Connector 60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2" name="Straight Connector 60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3" name="Straight Connector 60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4" name="Straight Connector 60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5" name="Straight Connector 60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6" name="Straight Connector 60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7" name="Straight Connector 60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sp>
        <p:nvSpPr>
          <p:cNvPr id="608" name="TextBox 607"/>
          <p:cNvSpPr txBox="1"/>
          <p:nvPr/>
        </p:nvSpPr>
        <p:spPr>
          <a:xfrm>
            <a:off x="1411424" y="1209469"/>
            <a:ext cx="38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Side view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90253" y="3442151"/>
            <a:ext cx="102289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When the jack nuts are removed the longitudinal position of the magnet is indeterminate (except for bellow stiffness)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633297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triplet string – simplified axial kinematics</a:t>
            </a:r>
            <a:endParaRPr lang="en-GB" dirty="0"/>
          </a:p>
        </p:txBody>
      </p:sp>
      <p:sp>
        <p:nvSpPr>
          <p:cNvPr id="301" name="TextBox 300"/>
          <p:cNvSpPr txBox="1"/>
          <p:nvPr/>
        </p:nvSpPr>
        <p:spPr>
          <a:xfrm>
            <a:off x="3851920" y="792240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white"/>
                </a:solidFill>
                <a:latin typeface="Arial"/>
              </a:rPr>
              <a:t>Q1/Q2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grpSp>
        <p:nvGrpSpPr>
          <p:cNvPr id="543" name="Group 542"/>
          <p:cNvGrpSpPr/>
          <p:nvPr/>
        </p:nvGrpSpPr>
        <p:grpSpPr>
          <a:xfrm>
            <a:off x="422814" y="1516567"/>
            <a:ext cx="10876691" cy="1825887"/>
            <a:chOff x="162784" y="1241923"/>
            <a:chExt cx="8729696" cy="1409602"/>
          </a:xfrm>
        </p:grpSpPr>
        <p:cxnSp>
          <p:nvCxnSpPr>
            <p:cNvPr id="302" name="Straight Connector 301"/>
            <p:cNvCxnSpPr/>
            <p:nvPr/>
          </p:nvCxnSpPr>
          <p:spPr>
            <a:xfrm>
              <a:off x="529987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3" name="Straight Connector 302"/>
            <p:cNvCxnSpPr/>
            <p:nvPr/>
          </p:nvCxnSpPr>
          <p:spPr>
            <a:xfrm>
              <a:off x="529987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4" name="Straight Connector 303"/>
            <p:cNvCxnSpPr/>
            <p:nvPr/>
          </p:nvCxnSpPr>
          <p:spPr>
            <a:xfrm>
              <a:off x="2762675" y="1417725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5" name="Straight Connector 304"/>
            <p:cNvCxnSpPr/>
            <p:nvPr/>
          </p:nvCxnSpPr>
          <p:spPr>
            <a:xfrm>
              <a:off x="2762675" y="1993789"/>
              <a:ext cx="23038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6" name="Straight Connector 305"/>
            <p:cNvCxnSpPr/>
            <p:nvPr/>
          </p:nvCxnSpPr>
          <p:spPr>
            <a:xfrm>
              <a:off x="5426531" y="141772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07" name="Straight Connector 306"/>
            <p:cNvCxnSpPr/>
            <p:nvPr/>
          </p:nvCxnSpPr>
          <p:spPr>
            <a:xfrm>
              <a:off x="5426531" y="1993789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08" name="Rectangle 307"/>
            <p:cNvSpPr/>
            <p:nvPr/>
          </p:nvSpPr>
          <p:spPr>
            <a:xfrm>
              <a:off x="7884368" y="1241923"/>
              <a:ext cx="1008112" cy="936104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315" name="Straight Connector 314"/>
            <p:cNvCxnSpPr/>
            <p:nvPr/>
          </p:nvCxnSpPr>
          <p:spPr>
            <a:xfrm>
              <a:off x="529987" y="1417725"/>
              <a:ext cx="0" cy="57606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316" name="Rectangle 315"/>
            <p:cNvSpPr/>
            <p:nvPr/>
          </p:nvSpPr>
          <p:spPr>
            <a:xfrm>
              <a:off x="602435" y="1561741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7" name="Rectangle 316"/>
            <p:cNvSpPr/>
            <p:nvPr/>
          </p:nvSpPr>
          <p:spPr>
            <a:xfrm>
              <a:off x="2978259" y="1552533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8" name="Rectangle 317"/>
            <p:cNvSpPr/>
            <p:nvPr/>
          </p:nvSpPr>
          <p:spPr>
            <a:xfrm>
              <a:off x="5446724" y="1553578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grpSp>
          <p:nvGrpSpPr>
            <p:cNvPr id="319" name="Group 318"/>
            <p:cNvGrpSpPr/>
            <p:nvPr/>
          </p:nvGrpSpPr>
          <p:grpSpPr>
            <a:xfrm>
              <a:off x="2515406" y="1541769"/>
              <a:ext cx="430194" cy="128762"/>
              <a:chOff x="2740068" y="2955140"/>
              <a:chExt cx="430194" cy="128762"/>
            </a:xfrm>
          </p:grpSpPr>
          <p:grpSp>
            <p:nvGrpSpPr>
              <p:cNvPr id="320" name="Group 319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22" name="Straight Connector 321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3" name="Straight Connector 322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4" name="Straight Connector 323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5" name="Straight Connector 324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6" name="Straight Connector 325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27" name="Straight Connector 326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21" name="Straight Connector 320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28" name="Group 327"/>
            <p:cNvGrpSpPr/>
            <p:nvPr/>
          </p:nvGrpSpPr>
          <p:grpSpPr>
            <a:xfrm>
              <a:off x="2503883" y="1748462"/>
              <a:ext cx="430194" cy="128762"/>
              <a:chOff x="2740068" y="2955140"/>
              <a:chExt cx="430194" cy="128762"/>
            </a:xfrm>
          </p:grpSpPr>
          <p:grpSp>
            <p:nvGrpSpPr>
              <p:cNvPr id="329" name="Group 328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31" name="Straight Connector 330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2" name="Straight Connector 331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3" name="Straight Connector 332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4" name="Straight Connector 333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5" name="Straight Connector 334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36" name="Straight Connector 335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0" name="Straight Connector 329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37" name="Group 336"/>
            <p:cNvGrpSpPr/>
            <p:nvPr/>
          </p:nvGrpSpPr>
          <p:grpSpPr>
            <a:xfrm>
              <a:off x="4922035" y="1559954"/>
              <a:ext cx="430194" cy="128762"/>
              <a:chOff x="2740068" y="2955140"/>
              <a:chExt cx="430194" cy="128762"/>
            </a:xfrm>
          </p:grpSpPr>
          <p:grpSp>
            <p:nvGrpSpPr>
              <p:cNvPr id="338" name="Group 33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0" name="Straight Connector 33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1" name="Straight Connector 34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2" name="Straight Connector 34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3" name="Straight Connector 34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4" name="Straight Connector 34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45" name="Straight Connector 34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39" name="Straight Connector 33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46" name="Group 345"/>
            <p:cNvGrpSpPr/>
            <p:nvPr/>
          </p:nvGrpSpPr>
          <p:grpSpPr>
            <a:xfrm>
              <a:off x="4922035" y="1731674"/>
              <a:ext cx="430194" cy="128762"/>
              <a:chOff x="2740068" y="2955140"/>
              <a:chExt cx="430194" cy="128762"/>
            </a:xfrm>
          </p:grpSpPr>
          <p:grpSp>
            <p:nvGrpSpPr>
              <p:cNvPr id="347" name="Group 346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49" name="Straight Connector 348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0" name="Straight Connector 349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1" name="Straight Connector 350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2" name="Straight Connector 351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3" name="Straight Connector 352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4" name="Straight Connector 353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48" name="Straight Connector 347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55" name="Group 354"/>
            <p:cNvGrpSpPr/>
            <p:nvPr/>
          </p:nvGrpSpPr>
          <p:grpSpPr>
            <a:xfrm>
              <a:off x="7363397" y="1515608"/>
              <a:ext cx="430194" cy="128762"/>
              <a:chOff x="2740068" y="2955140"/>
              <a:chExt cx="430194" cy="128762"/>
            </a:xfrm>
          </p:grpSpPr>
          <p:grpSp>
            <p:nvGrpSpPr>
              <p:cNvPr id="356" name="Group 355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58" name="Straight Connector 357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59" name="Straight Connector 358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0" name="Straight Connector 359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1" name="Straight Connector 360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2" name="Straight Connector 361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3" name="Straight Connector 362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57" name="Straight Connector 356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364" name="Group 363"/>
            <p:cNvGrpSpPr/>
            <p:nvPr/>
          </p:nvGrpSpPr>
          <p:grpSpPr>
            <a:xfrm>
              <a:off x="7352951" y="1706424"/>
              <a:ext cx="430194" cy="128762"/>
              <a:chOff x="2740068" y="2955140"/>
              <a:chExt cx="430194" cy="128762"/>
            </a:xfrm>
          </p:grpSpPr>
          <p:grpSp>
            <p:nvGrpSpPr>
              <p:cNvPr id="365" name="Group 364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367" name="Straight Connector 366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8" name="Straight Connector 367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69" name="Straight Connector 368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0" name="Straight Connector 369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1" name="Straight Connector 370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372" name="Straight Connector 371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366" name="Straight Connector 365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398" name="Straight Connector 397"/>
            <p:cNvCxnSpPr>
              <a:stCxn id="308" idx="2"/>
            </p:cNvCxnSpPr>
            <p:nvPr/>
          </p:nvCxnSpPr>
          <p:spPr>
            <a:xfrm>
              <a:off x="8388424" y="217802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399" name="Straight Connector 398"/>
            <p:cNvCxnSpPr/>
            <p:nvPr/>
          </p:nvCxnSpPr>
          <p:spPr>
            <a:xfrm>
              <a:off x="8244408" y="2353829"/>
              <a:ext cx="288032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0" name="Straight Connector 399"/>
            <p:cNvCxnSpPr/>
            <p:nvPr/>
          </p:nvCxnSpPr>
          <p:spPr>
            <a:xfrm>
              <a:off x="8244408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1" name="Straight Connector 400"/>
            <p:cNvCxnSpPr/>
            <p:nvPr/>
          </p:nvCxnSpPr>
          <p:spPr>
            <a:xfrm>
              <a:off x="8325610" y="235382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2" name="Straight Connector 401"/>
            <p:cNvCxnSpPr/>
            <p:nvPr/>
          </p:nvCxnSpPr>
          <p:spPr>
            <a:xfrm>
              <a:off x="8387203" y="235382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3" name="Straight Connector 402"/>
            <p:cNvCxnSpPr/>
            <p:nvPr/>
          </p:nvCxnSpPr>
          <p:spPr>
            <a:xfrm>
              <a:off x="8451237" y="235216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4" name="Straight Connector 403"/>
            <p:cNvCxnSpPr/>
            <p:nvPr/>
          </p:nvCxnSpPr>
          <p:spPr>
            <a:xfrm>
              <a:off x="8517482" y="235049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5" name="Straight Connector 404"/>
            <p:cNvCxnSpPr/>
            <p:nvPr/>
          </p:nvCxnSpPr>
          <p:spPr>
            <a:xfrm>
              <a:off x="818019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6" name="Straight Connector 405"/>
            <p:cNvCxnSpPr/>
            <p:nvPr/>
          </p:nvCxnSpPr>
          <p:spPr>
            <a:xfrm>
              <a:off x="741819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7" name="Straight Connector 406"/>
            <p:cNvCxnSpPr/>
            <p:nvPr/>
          </p:nvCxnSpPr>
          <p:spPr>
            <a:xfrm>
              <a:off x="74601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8" name="Straight Connector 407"/>
            <p:cNvCxnSpPr/>
            <p:nvPr/>
          </p:nvCxnSpPr>
          <p:spPr>
            <a:xfrm>
              <a:off x="2042155" y="152458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09" name="Straight Connector 408"/>
            <p:cNvCxnSpPr/>
            <p:nvPr/>
          </p:nvCxnSpPr>
          <p:spPr>
            <a:xfrm>
              <a:off x="2065620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0" name="Straight Connector 409"/>
            <p:cNvCxnSpPr/>
            <p:nvPr/>
          </p:nvCxnSpPr>
          <p:spPr>
            <a:xfrm>
              <a:off x="821690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1" name="Straight Connector 410"/>
            <p:cNvCxnSpPr/>
            <p:nvPr/>
          </p:nvCxnSpPr>
          <p:spPr>
            <a:xfrm>
              <a:off x="2114883" y="141112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2" name="Straight Connector 411"/>
            <p:cNvCxnSpPr/>
            <p:nvPr/>
          </p:nvCxnSpPr>
          <p:spPr>
            <a:xfrm>
              <a:off x="2141820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3" name="Straight Connector 412"/>
            <p:cNvCxnSpPr/>
            <p:nvPr/>
          </p:nvCxnSpPr>
          <p:spPr>
            <a:xfrm>
              <a:off x="3190091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4" name="Straight Connector 413"/>
            <p:cNvCxnSpPr/>
            <p:nvPr/>
          </p:nvCxnSpPr>
          <p:spPr>
            <a:xfrm>
              <a:off x="3266291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5" name="Straight Connector 414"/>
            <p:cNvCxnSpPr/>
            <p:nvPr/>
          </p:nvCxnSpPr>
          <p:spPr>
            <a:xfrm>
              <a:off x="3910171" y="1877224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6" name="Straight Connector 415"/>
            <p:cNvCxnSpPr/>
            <p:nvPr/>
          </p:nvCxnSpPr>
          <p:spPr>
            <a:xfrm>
              <a:off x="3986371" y="187786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7" name="Straight Connector 416"/>
            <p:cNvCxnSpPr/>
            <p:nvPr/>
          </p:nvCxnSpPr>
          <p:spPr>
            <a:xfrm>
              <a:off x="4486235" y="188904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8" name="Straight Connector 417"/>
            <p:cNvCxnSpPr/>
            <p:nvPr/>
          </p:nvCxnSpPr>
          <p:spPr>
            <a:xfrm>
              <a:off x="4562435" y="1889689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19" name="Straight Connector 418"/>
            <p:cNvCxnSpPr/>
            <p:nvPr/>
          </p:nvCxnSpPr>
          <p:spPr>
            <a:xfrm>
              <a:off x="3193563" y="151723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0" name="Straight Connector 419"/>
            <p:cNvCxnSpPr/>
            <p:nvPr/>
          </p:nvCxnSpPr>
          <p:spPr>
            <a:xfrm>
              <a:off x="3266291" y="1403774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1" name="Straight Connector 420"/>
            <p:cNvCxnSpPr/>
            <p:nvPr/>
          </p:nvCxnSpPr>
          <p:spPr>
            <a:xfrm>
              <a:off x="39136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2" name="Straight Connector 421"/>
            <p:cNvCxnSpPr/>
            <p:nvPr/>
          </p:nvCxnSpPr>
          <p:spPr>
            <a:xfrm>
              <a:off x="39863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3" name="Straight Connector 422"/>
            <p:cNvCxnSpPr/>
            <p:nvPr/>
          </p:nvCxnSpPr>
          <p:spPr>
            <a:xfrm>
              <a:off x="4489707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4" name="Straight Connector 423"/>
            <p:cNvCxnSpPr/>
            <p:nvPr/>
          </p:nvCxnSpPr>
          <p:spPr>
            <a:xfrm>
              <a:off x="4562435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5" name="Straight Connector 424"/>
            <p:cNvCxnSpPr/>
            <p:nvPr/>
          </p:nvCxnSpPr>
          <p:spPr>
            <a:xfrm>
              <a:off x="5713843" y="1518856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6" name="Straight Connector 425"/>
            <p:cNvCxnSpPr/>
            <p:nvPr/>
          </p:nvCxnSpPr>
          <p:spPr>
            <a:xfrm>
              <a:off x="5786571" y="1405398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7" name="Straight Connector 426"/>
            <p:cNvCxnSpPr/>
            <p:nvPr/>
          </p:nvCxnSpPr>
          <p:spPr>
            <a:xfrm>
              <a:off x="6937979" y="1516815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8" name="Straight Connector 427"/>
            <p:cNvCxnSpPr/>
            <p:nvPr/>
          </p:nvCxnSpPr>
          <p:spPr>
            <a:xfrm>
              <a:off x="7010707" y="1403357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29" name="Straight Connector 428"/>
            <p:cNvCxnSpPr/>
            <p:nvPr/>
          </p:nvCxnSpPr>
          <p:spPr>
            <a:xfrm>
              <a:off x="5710371" y="1888403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0" name="Straight Connector 429"/>
            <p:cNvCxnSpPr/>
            <p:nvPr/>
          </p:nvCxnSpPr>
          <p:spPr>
            <a:xfrm>
              <a:off x="5786571" y="1889046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1" name="Straight Connector 430"/>
            <p:cNvCxnSpPr/>
            <p:nvPr/>
          </p:nvCxnSpPr>
          <p:spPr>
            <a:xfrm>
              <a:off x="6934507" y="1881312"/>
              <a:ext cx="152400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2" name="Straight Connector 431"/>
            <p:cNvCxnSpPr/>
            <p:nvPr/>
          </p:nvCxnSpPr>
          <p:spPr>
            <a:xfrm>
              <a:off x="7010707" y="1881955"/>
              <a:ext cx="0" cy="111834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433" name="Straight Connector 432"/>
            <p:cNvCxnSpPr>
              <a:stCxn id="437" idx="4"/>
            </p:cNvCxnSpPr>
            <p:nvPr/>
          </p:nvCxnSpPr>
          <p:spPr>
            <a:xfrm>
              <a:off x="821690" y="2328399"/>
              <a:ext cx="0" cy="2543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34" name="Group 433"/>
            <p:cNvGrpSpPr/>
            <p:nvPr/>
          </p:nvGrpSpPr>
          <p:grpSpPr>
            <a:xfrm>
              <a:off x="755709" y="2037862"/>
              <a:ext cx="177006" cy="379591"/>
              <a:chOff x="765274" y="2399799"/>
              <a:chExt cx="177006" cy="379591"/>
            </a:xfrm>
          </p:grpSpPr>
          <p:sp>
            <p:nvSpPr>
              <p:cNvPr id="435" name="Oval 43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6" name="Straight Connector 435"/>
              <p:cNvCxnSpPr>
                <a:stCxn id="43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37" name="Oval 43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38" name="Straight Connector 43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39" name="Straight Connector 43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0" name="Straight Connector 43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1" name="Straight Connector 44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42" name="Group 441"/>
            <p:cNvGrpSpPr/>
            <p:nvPr/>
          </p:nvGrpSpPr>
          <p:grpSpPr>
            <a:xfrm>
              <a:off x="2074659" y="2016526"/>
              <a:ext cx="177006" cy="379591"/>
              <a:chOff x="765274" y="2399799"/>
              <a:chExt cx="177006" cy="379591"/>
            </a:xfrm>
          </p:grpSpPr>
          <p:sp>
            <p:nvSpPr>
              <p:cNvPr id="443" name="Oval 44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4" name="Straight Connector 443"/>
              <p:cNvCxnSpPr>
                <a:stCxn id="44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45" name="Oval 44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46" name="Straight Connector 44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7" name="Straight Connector 44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8" name="Straight Connector 44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49" name="Straight Connector 44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0" name="Group 449"/>
            <p:cNvGrpSpPr/>
            <p:nvPr/>
          </p:nvGrpSpPr>
          <p:grpSpPr>
            <a:xfrm>
              <a:off x="3206449" y="2017125"/>
              <a:ext cx="177006" cy="379591"/>
              <a:chOff x="765274" y="2399799"/>
              <a:chExt cx="177006" cy="379591"/>
            </a:xfrm>
          </p:grpSpPr>
          <p:sp>
            <p:nvSpPr>
              <p:cNvPr id="451" name="Oval 45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2" name="Straight Connector 451"/>
              <p:cNvCxnSpPr>
                <a:stCxn id="45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53" name="Oval 45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54" name="Straight Connector 45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5" name="Straight Connector 45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6" name="Straight Connector 45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57" name="Straight Connector 45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58" name="Group 457"/>
            <p:cNvGrpSpPr/>
            <p:nvPr/>
          </p:nvGrpSpPr>
          <p:grpSpPr>
            <a:xfrm>
              <a:off x="3924256" y="1999783"/>
              <a:ext cx="177006" cy="379591"/>
              <a:chOff x="765274" y="2399799"/>
              <a:chExt cx="177006" cy="379591"/>
            </a:xfrm>
          </p:grpSpPr>
          <p:sp>
            <p:nvSpPr>
              <p:cNvPr id="459" name="Oval 458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0" name="Straight Connector 459"/>
              <p:cNvCxnSpPr>
                <a:stCxn id="459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1" name="Oval 460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2" name="Straight Connector 461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3" name="Straight Connector 462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4" name="Straight Connector 463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65" name="Straight Connector 464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66" name="Group 465"/>
            <p:cNvGrpSpPr/>
            <p:nvPr/>
          </p:nvGrpSpPr>
          <p:grpSpPr>
            <a:xfrm>
              <a:off x="4496125" y="2018877"/>
              <a:ext cx="177006" cy="379591"/>
              <a:chOff x="765274" y="2399799"/>
              <a:chExt cx="177006" cy="379591"/>
            </a:xfrm>
          </p:grpSpPr>
          <p:sp>
            <p:nvSpPr>
              <p:cNvPr id="467" name="Oval 466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68" name="Straight Connector 467"/>
              <p:cNvCxnSpPr>
                <a:stCxn id="467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69" name="Oval 468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0" name="Straight Connector 469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1" name="Straight Connector 470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2" name="Straight Connector 471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3" name="Straight Connector 472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74" name="Group 473"/>
            <p:cNvGrpSpPr/>
            <p:nvPr/>
          </p:nvGrpSpPr>
          <p:grpSpPr>
            <a:xfrm>
              <a:off x="5733715" y="2012363"/>
              <a:ext cx="177006" cy="379591"/>
              <a:chOff x="765274" y="2399799"/>
              <a:chExt cx="177006" cy="379591"/>
            </a:xfrm>
          </p:grpSpPr>
          <p:sp>
            <p:nvSpPr>
              <p:cNvPr id="475" name="Oval 474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6" name="Straight Connector 475"/>
              <p:cNvCxnSpPr>
                <a:stCxn id="475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77" name="Oval 476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78" name="Straight Connector 477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79" name="Straight Connector 478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0" name="Straight Connector 479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1" name="Straight Connector 480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482" name="Group 481"/>
            <p:cNvGrpSpPr/>
            <p:nvPr/>
          </p:nvGrpSpPr>
          <p:grpSpPr>
            <a:xfrm>
              <a:off x="6954641" y="2012363"/>
              <a:ext cx="177006" cy="379591"/>
              <a:chOff x="765274" y="2399799"/>
              <a:chExt cx="177006" cy="379591"/>
            </a:xfrm>
          </p:grpSpPr>
          <p:sp>
            <p:nvSpPr>
              <p:cNvPr id="483" name="Oval 482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4" name="Straight Connector 483"/>
              <p:cNvCxnSpPr>
                <a:stCxn id="483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485" name="Oval 484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486" name="Straight Connector 485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7" name="Straight Connector 486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8" name="Straight Connector 487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489" name="Straight Connector 488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sp>
          <p:nvSpPr>
            <p:cNvPr id="490" name="TextBox 489"/>
            <p:cNvSpPr txBox="1"/>
            <p:nvPr/>
          </p:nvSpPr>
          <p:spPr>
            <a:xfrm>
              <a:off x="1295708" y="1567257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Q1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1" name="TextBox 490"/>
            <p:cNvSpPr txBox="1"/>
            <p:nvPr/>
          </p:nvSpPr>
          <p:spPr>
            <a:xfrm>
              <a:off x="3817249" y="1574835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Q2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492" name="TextBox 491"/>
            <p:cNvSpPr txBox="1"/>
            <p:nvPr/>
          </p:nvSpPr>
          <p:spPr>
            <a:xfrm>
              <a:off x="6165006" y="1559954"/>
              <a:ext cx="43987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dirty="0">
                  <a:solidFill>
                    <a:srgbClr val="005F8C"/>
                  </a:solidFill>
                  <a:latin typeface="Arial"/>
                </a:rPr>
                <a:t>Q3</a:t>
              </a:r>
              <a:endParaRPr lang="en-GB" sz="12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09" name="TextBox 508"/>
            <p:cNvSpPr txBox="1"/>
            <p:nvPr/>
          </p:nvSpPr>
          <p:spPr>
            <a:xfrm>
              <a:off x="8065565" y="1513716"/>
              <a:ext cx="686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400" dirty="0">
                  <a:solidFill>
                    <a:srgbClr val="005F8C"/>
                  </a:solidFill>
                  <a:latin typeface="Arial"/>
                </a:rPr>
                <a:t>DFXB</a:t>
              </a:r>
              <a:endParaRPr lang="en-GB" sz="14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8" name="TextBox 527"/>
            <p:cNvSpPr txBox="1"/>
            <p:nvPr/>
          </p:nvSpPr>
          <p:spPr>
            <a:xfrm>
              <a:off x="162784" y="1537941"/>
              <a:ext cx="50287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dirty="0">
                  <a:solidFill>
                    <a:prstClr val="black"/>
                  </a:solidFill>
                  <a:latin typeface="Arial"/>
                </a:rPr>
                <a:t>IP</a:t>
              </a:r>
              <a:endParaRPr lang="en-GB" sz="1100" dirty="0">
                <a:solidFill>
                  <a:prstClr val="black"/>
                </a:solidFill>
                <a:latin typeface="Arial"/>
              </a:endParaRPr>
            </a:p>
          </p:txBody>
        </p:sp>
        <p:sp>
          <p:nvSpPr>
            <p:cNvPr id="530" name="TextBox 529"/>
            <p:cNvSpPr txBox="1"/>
            <p:nvPr/>
          </p:nvSpPr>
          <p:spPr>
            <a:xfrm>
              <a:off x="323542" y="2436081"/>
              <a:ext cx="106096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800" dirty="0">
                  <a:solidFill>
                    <a:srgbClr val="005F8C"/>
                  </a:solidFill>
                  <a:latin typeface="Arial"/>
                </a:rPr>
                <a:t>Legend</a:t>
              </a:r>
              <a:endParaRPr lang="en-GB" sz="800" dirty="0">
                <a:solidFill>
                  <a:srgbClr val="005F8C"/>
                </a:solidFill>
                <a:latin typeface="Arial"/>
              </a:endParaRPr>
            </a:p>
          </p:txBody>
        </p:sp>
        <p:cxnSp>
          <p:nvCxnSpPr>
            <p:cNvPr id="531" name="Straight Arrow Connector 530"/>
            <p:cNvCxnSpPr/>
            <p:nvPr/>
          </p:nvCxnSpPr>
          <p:spPr>
            <a:xfrm flipV="1">
              <a:off x="251520" y="1989700"/>
              <a:ext cx="0" cy="276228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2" name="Straight Arrow Connector 531"/>
            <p:cNvCxnSpPr/>
            <p:nvPr/>
          </p:nvCxnSpPr>
          <p:spPr>
            <a:xfrm flipV="1">
              <a:off x="235870" y="2267364"/>
              <a:ext cx="292854" cy="7389"/>
            </a:xfrm>
            <a:prstGeom prst="straightConnector1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  <a:tailEnd type="triangle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534" name="Straight Connector 533"/>
          <p:cNvCxnSpPr/>
          <p:nvPr/>
        </p:nvCxnSpPr>
        <p:spPr>
          <a:xfrm>
            <a:off x="8316034" y="4181829"/>
            <a:ext cx="368401" cy="0"/>
          </a:xfrm>
          <a:prstGeom prst="line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grpSp>
        <p:nvGrpSpPr>
          <p:cNvPr id="541" name="Group 540"/>
          <p:cNvGrpSpPr/>
          <p:nvPr/>
        </p:nvGrpSpPr>
        <p:grpSpPr>
          <a:xfrm>
            <a:off x="392971" y="3808569"/>
            <a:ext cx="10646504" cy="2658906"/>
            <a:chOff x="373188" y="2643758"/>
            <a:chExt cx="8159252" cy="1809999"/>
          </a:xfrm>
        </p:grpSpPr>
        <p:cxnSp>
          <p:nvCxnSpPr>
            <p:cNvPr id="493" name="Straight Connector 492"/>
            <p:cNvCxnSpPr/>
            <p:nvPr/>
          </p:nvCxnSpPr>
          <p:spPr>
            <a:xfrm>
              <a:off x="4360839" y="2799666"/>
              <a:ext cx="453748" cy="1668"/>
            </a:xfrm>
            <a:prstGeom prst="line">
              <a:avLst/>
            </a:prstGeom>
            <a:noFill/>
            <a:ln w="25400" cap="flat" cmpd="sng" algn="ctr">
              <a:solidFill>
                <a:srgbClr val="FFC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grpSp>
          <p:nvGrpSpPr>
            <p:cNvPr id="494" name="Group 493"/>
            <p:cNvGrpSpPr/>
            <p:nvPr/>
          </p:nvGrpSpPr>
          <p:grpSpPr>
            <a:xfrm>
              <a:off x="4528739" y="3121812"/>
              <a:ext cx="144016" cy="190005"/>
              <a:chOff x="624965" y="3725475"/>
              <a:chExt cx="144016" cy="190005"/>
            </a:xfrm>
          </p:grpSpPr>
          <p:sp>
            <p:nvSpPr>
              <p:cNvPr id="495" name="Isosceles Triangle 494"/>
              <p:cNvSpPr/>
              <p:nvPr/>
            </p:nvSpPr>
            <p:spPr>
              <a:xfrm>
                <a:off x="624965" y="3771464"/>
                <a:ext cx="144016" cy="144016"/>
              </a:xfrm>
              <a:prstGeom prst="triangle">
                <a:avLst/>
              </a:prstGeom>
              <a:gradFill rotWithShape="1">
                <a:gsLst>
                  <a:gs pos="0">
                    <a:srgbClr val="64BCD9">
                      <a:tint val="100000"/>
                      <a:shade val="100000"/>
                      <a:satMod val="130000"/>
                    </a:srgbClr>
                  </a:gs>
                  <a:gs pos="100000">
                    <a:srgbClr val="64BCD9">
                      <a:tint val="50000"/>
                      <a:shade val="100000"/>
                      <a:satMod val="350000"/>
                    </a:srgbClr>
                  </a:gs>
                </a:gsLst>
                <a:lin ang="16200000" scaled="0"/>
              </a:gradFill>
              <a:ln w="9525" cap="flat" cmpd="sng" algn="ctr">
                <a:solidFill>
                  <a:srgbClr val="64BCD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496" name="Oval 495"/>
              <p:cNvSpPr/>
              <p:nvPr/>
            </p:nvSpPr>
            <p:spPr>
              <a:xfrm>
                <a:off x="663859" y="3725475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rgbClr val="64BCD9">
                    <a:shade val="95000"/>
                    <a:satMod val="105000"/>
                  </a:srgbClr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grpSp>
          <p:nvGrpSpPr>
            <p:cNvPr id="497" name="Group 496"/>
            <p:cNvGrpSpPr/>
            <p:nvPr/>
          </p:nvGrpSpPr>
          <p:grpSpPr>
            <a:xfrm>
              <a:off x="4336206" y="3683279"/>
              <a:ext cx="430194" cy="128762"/>
              <a:chOff x="2740068" y="2955140"/>
              <a:chExt cx="430194" cy="128762"/>
            </a:xfrm>
          </p:grpSpPr>
          <p:grpSp>
            <p:nvGrpSpPr>
              <p:cNvPr id="498" name="Group 497"/>
              <p:cNvGrpSpPr/>
              <p:nvPr/>
            </p:nvGrpSpPr>
            <p:grpSpPr>
              <a:xfrm>
                <a:off x="2740068" y="2955140"/>
                <a:ext cx="430194" cy="120336"/>
                <a:chOff x="2195736" y="3428579"/>
                <a:chExt cx="384762" cy="220594"/>
              </a:xfrm>
            </p:grpSpPr>
            <p:cxnSp>
              <p:nvCxnSpPr>
                <p:cNvPr id="500" name="Straight Connector 499"/>
                <p:cNvCxnSpPr/>
                <p:nvPr/>
              </p:nvCxnSpPr>
              <p:spPr>
                <a:xfrm>
                  <a:off x="2195736" y="3579862"/>
                  <a:ext cx="72008" cy="0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1" name="Straight Connector 500"/>
                <p:cNvCxnSpPr/>
                <p:nvPr/>
              </p:nvCxnSpPr>
              <p:spPr>
                <a:xfrm flipV="1">
                  <a:off x="2267744" y="3442060"/>
                  <a:ext cx="56102" cy="141266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2" name="Straight Connector 501"/>
                <p:cNvCxnSpPr/>
                <p:nvPr/>
              </p:nvCxnSpPr>
              <p:spPr>
                <a:xfrm flipV="1">
                  <a:off x="2364864" y="3428579"/>
                  <a:ext cx="69023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3" name="Straight Connector 502"/>
                <p:cNvCxnSpPr/>
                <p:nvPr/>
              </p:nvCxnSpPr>
              <p:spPr>
                <a:xfrm flipV="1">
                  <a:off x="2503003" y="3534768"/>
                  <a:ext cx="77495" cy="2383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4" name="Straight Connector 503"/>
                <p:cNvCxnSpPr/>
                <p:nvPr/>
              </p:nvCxnSpPr>
              <p:spPr>
                <a:xfrm>
                  <a:off x="2313203" y="3438234"/>
                  <a:ext cx="60511" cy="210939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  <p:cxnSp>
              <p:nvCxnSpPr>
                <p:cNvPr id="505" name="Straight Connector 504"/>
                <p:cNvCxnSpPr/>
                <p:nvPr/>
              </p:nvCxnSpPr>
              <p:spPr>
                <a:xfrm>
                  <a:off x="2425037" y="3430222"/>
                  <a:ext cx="58749" cy="218951"/>
                </a:xfrm>
                <a:prstGeom prst="line">
                  <a:avLst/>
                </a:prstGeom>
                <a:noFill/>
                <a:ln w="25400" cap="flat" cmpd="sng" algn="ctr">
                  <a:solidFill>
                    <a:sysClr val="windowText" lastClr="000000"/>
                  </a:solidFill>
                  <a:prstDash val="solid"/>
                </a:ln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p:spPr>
            </p:cxnSp>
          </p:grpSp>
          <p:cxnSp>
            <p:nvCxnSpPr>
              <p:cNvPr id="499" name="Straight Connector 498"/>
              <p:cNvCxnSpPr/>
              <p:nvPr/>
            </p:nvCxnSpPr>
            <p:spPr>
              <a:xfrm flipV="1">
                <a:off x="3054696" y="3012674"/>
                <a:ext cx="45682" cy="7122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506" name="Group 505"/>
            <p:cNvGrpSpPr/>
            <p:nvPr/>
          </p:nvGrpSpPr>
          <p:grpSpPr>
            <a:xfrm>
              <a:off x="4465432" y="4136265"/>
              <a:ext cx="152400" cy="113458"/>
              <a:chOff x="3345963" y="1556174"/>
              <a:chExt cx="152400" cy="113458"/>
            </a:xfrm>
          </p:grpSpPr>
          <p:cxnSp>
            <p:nvCxnSpPr>
              <p:cNvPr id="507" name="Straight Connector 506"/>
              <p:cNvCxnSpPr/>
              <p:nvPr/>
            </p:nvCxnSpPr>
            <p:spPr>
              <a:xfrm>
                <a:off x="3345963" y="1669632"/>
                <a:ext cx="1524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64BCD9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08" name="Straight Connector 507"/>
              <p:cNvCxnSpPr/>
              <p:nvPr/>
            </p:nvCxnSpPr>
            <p:spPr>
              <a:xfrm>
                <a:off x="3418691" y="1556174"/>
                <a:ext cx="0" cy="111834"/>
              </a:xfrm>
              <a:prstGeom prst="line">
                <a:avLst/>
              </a:prstGeom>
              <a:noFill/>
              <a:ln w="25400" cap="flat" cmpd="sng" algn="ctr">
                <a:solidFill>
                  <a:srgbClr val="64BCD9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grpSp>
          <p:nvGrpSpPr>
            <p:cNvPr id="510" name="Group 509"/>
            <p:cNvGrpSpPr/>
            <p:nvPr/>
          </p:nvGrpSpPr>
          <p:grpSpPr>
            <a:xfrm>
              <a:off x="564813" y="2679319"/>
              <a:ext cx="177006" cy="379591"/>
              <a:chOff x="765274" y="2399799"/>
              <a:chExt cx="177006" cy="379591"/>
            </a:xfrm>
          </p:grpSpPr>
          <p:sp>
            <p:nvSpPr>
              <p:cNvPr id="511" name="Oval 510"/>
              <p:cNvSpPr/>
              <p:nvPr/>
            </p:nvSpPr>
            <p:spPr>
              <a:xfrm>
                <a:off x="791580" y="2399799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512" name="Straight Connector 511"/>
              <p:cNvCxnSpPr>
                <a:stCxn id="511" idx="4"/>
              </p:cNvCxnSpPr>
              <p:nvPr/>
            </p:nvCxnSpPr>
            <p:spPr>
              <a:xfrm>
                <a:off x="827584" y="2471807"/>
                <a:ext cx="0" cy="156058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sp>
            <p:nvSpPr>
              <p:cNvPr id="513" name="Oval 512"/>
              <p:cNvSpPr/>
              <p:nvPr/>
            </p:nvSpPr>
            <p:spPr>
              <a:xfrm>
                <a:off x="795251" y="2618328"/>
                <a:ext cx="72008" cy="72008"/>
              </a:xfrm>
              <a:prstGeom prst="ellipse">
                <a:avLst/>
              </a:prstGeom>
              <a:noFill/>
              <a:ln w="9525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4572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cxnSp>
            <p:nvCxnSpPr>
              <p:cNvPr id="514" name="Straight Connector 513"/>
              <p:cNvCxnSpPr/>
              <p:nvPr/>
            </p:nvCxnSpPr>
            <p:spPr>
              <a:xfrm flipH="1">
                <a:off x="765274" y="2715766"/>
                <a:ext cx="131961" cy="0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5" name="Straight Connector 514"/>
              <p:cNvCxnSpPr/>
              <p:nvPr/>
            </p:nvCxnSpPr>
            <p:spPr>
              <a:xfrm flipH="1" flipV="1">
                <a:off x="76813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6" name="Straight Connector 515"/>
              <p:cNvCxnSpPr/>
              <p:nvPr/>
            </p:nvCxnSpPr>
            <p:spPr>
              <a:xfrm flipH="1" flipV="1">
                <a:off x="817310" y="2709252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  <p:cxnSp>
            <p:nvCxnSpPr>
              <p:cNvPr id="517" name="Straight Connector 516"/>
              <p:cNvCxnSpPr/>
              <p:nvPr/>
            </p:nvCxnSpPr>
            <p:spPr>
              <a:xfrm flipH="1" flipV="1">
                <a:off x="888355" y="2715766"/>
                <a:ext cx="53925" cy="63624"/>
              </a:xfrm>
              <a:prstGeom prst="line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>
                <a:outerShdw blurRad="40000" dist="20000" dir="5400000" rotWithShape="0">
                  <a:srgbClr val="000000">
                    <a:alpha val="38000"/>
                  </a:srgbClr>
                </a:outerShdw>
              </a:effectLst>
            </p:spPr>
          </p:cxnSp>
        </p:grpSp>
        <p:cxnSp>
          <p:nvCxnSpPr>
            <p:cNvPr id="518" name="Straight Connector 517"/>
            <p:cNvCxnSpPr/>
            <p:nvPr/>
          </p:nvCxnSpPr>
          <p:spPr>
            <a:xfrm>
              <a:off x="545651" y="3370687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19" name="Straight Connector 518"/>
            <p:cNvCxnSpPr/>
            <p:nvPr/>
          </p:nvCxnSpPr>
          <p:spPr>
            <a:xfrm>
              <a:off x="545651" y="3802735"/>
              <a:ext cx="1944216" cy="0"/>
            </a:xfrm>
            <a:prstGeom prst="line">
              <a:avLst/>
            </a:prstGeom>
            <a:noFill/>
            <a:ln w="25400" cap="flat" cmpd="sng" algn="ctr">
              <a:solidFill>
                <a:srgbClr val="64BCD9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20" name="Rectangle 519"/>
            <p:cNvSpPr/>
            <p:nvPr/>
          </p:nvSpPr>
          <p:spPr>
            <a:xfrm>
              <a:off x="486042" y="4058121"/>
              <a:ext cx="1871768" cy="288032"/>
            </a:xfrm>
            <a:prstGeom prst="rect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521" name="TextBox 520"/>
            <p:cNvSpPr txBox="1"/>
            <p:nvPr/>
          </p:nvSpPr>
          <p:spPr>
            <a:xfrm>
              <a:off x="5078364" y="2670176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Tie rods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2" name="TextBox 521"/>
            <p:cNvSpPr txBox="1"/>
            <p:nvPr/>
          </p:nvSpPr>
          <p:spPr>
            <a:xfrm>
              <a:off x="5078363" y="3106793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Tie rod ears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3" name="TextBox 522"/>
            <p:cNvSpPr txBox="1"/>
            <p:nvPr/>
          </p:nvSpPr>
          <p:spPr>
            <a:xfrm>
              <a:off x="5066491" y="3602819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Bellow (flexible)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4" name="TextBox 523"/>
            <p:cNvSpPr txBox="1"/>
            <p:nvPr/>
          </p:nvSpPr>
          <p:spPr>
            <a:xfrm>
              <a:off x="4990192" y="4123000"/>
              <a:ext cx="1754968" cy="293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Spiders</a:t>
              </a:r>
              <a:r>
                <a:rPr lang="en-US" sz="1100" dirty="0">
                  <a:solidFill>
                    <a:srgbClr val="005F8C"/>
                  </a:solidFill>
                  <a:latin typeface="Arial"/>
                </a:rPr>
                <a:t> (considered free longitudinally)</a:t>
              </a:r>
              <a:endParaRPr lang="en-GB" sz="11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5" name="TextBox 524"/>
            <p:cNvSpPr txBox="1"/>
            <p:nvPr/>
          </p:nvSpPr>
          <p:spPr>
            <a:xfrm>
              <a:off x="1113559" y="2720600"/>
              <a:ext cx="2234833" cy="2514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b="1" dirty="0">
                  <a:solidFill>
                    <a:srgbClr val="005F8C"/>
                  </a:solidFill>
                  <a:latin typeface="Arial"/>
                </a:rPr>
                <a:t>Jacks</a:t>
              </a:r>
              <a:r>
                <a:rPr lang="en-US" dirty="0">
                  <a:solidFill>
                    <a:srgbClr val="005F8C"/>
                  </a:solidFill>
                  <a:latin typeface="Arial"/>
                </a:rPr>
                <a:t> </a:t>
              </a:r>
              <a:r>
                <a:rPr lang="en-US" sz="1100" dirty="0">
                  <a:solidFill>
                    <a:srgbClr val="005F8C"/>
                  </a:solidFill>
                  <a:latin typeface="Arial"/>
                </a:rPr>
                <a:t>(free in the longitudinal direction)</a:t>
              </a:r>
              <a:endParaRPr lang="en-GB" sz="1100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6" name="TextBox 525"/>
            <p:cNvSpPr txBox="1"/>
            <p:nvPr/>
          </p:nvSpPr>
          <p:spPr>
            <a:xfrm>
              <a:off x="2809981" y="3451690"/>
              <a:ext cx="1180716" cy="1885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200" b="1" dirty="0">
                  <a:solidFill>
                    <a:srgbClr val="005F8C"/>
                  </a:solidFill>
                  <a:latin typeface="Arial"/>
                </a:rPr>
                <a:t>Vacuum vessel</a:t>
              </a:r>
              <a:endParaRPr lang="en-GB" sz="9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7" name="TextBox 526"/>
            <p:cNvSpPr txBox="1"/>
            <p:nvPr/>
          </p:nvSpPr>
          <p:spPr>
            <a:xfrm>
              <a:off x="2787000" y="4059900"/>
              <a:ext cx="1317587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Magnet cold mass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  <p:sp>
          <p:nvSpPr>
            <p:cNvPr id="529" name="Rectangle 528"/>
            <p:cNvSpPr/>
            <p:nvPr/>
          </p:nvSpPr>
          <p:spPr>
            <a:xfrm>
              <a:off x="373188" y="2643758"/>
              <a:ext cx="8159252" cy="1809999"/>
            </a:xfrm>
            <a:prstGeom prst="rect">
              <a:avLst/>
            </a:prstGeom>
            <a:noFill/>
            <a:ln w="9525" cap="flat" cmpd="sng" algn="ctr">
              <a:solidFill>
                <a:srgbClr val="005F8C"/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533" name="Straight Connector 532"/>
            <p:cNvCxnSpPr/>
            <p:nvPr/>
          </p:nvCxnSpPr>
          <p:spPr>
            <a:xfrm>
              <a:off x="6603182" y="2725377"/>
              <a:ext cx="0" cy="17580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5" name="Straight Connector 534"/>
            <p:cNvCxnSpPr/>
            <p:nvPr/>
          </p:nvCxnSpPr>
          <p:spPr>
            <a:xfrm>
              <a:off x="6459166" y="290117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6" name="Straight Connector 535"/>
            <p:cNvCxnSpPr/>
            <p:nvPr/>
          </p:nvCxnSpPr>
          <p:spPr>
            <a:xfrm>
              <a:off x="6540368" y="2901179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7" name="Straight Connector 536"/>
            <p:cNvCxnSpPr/>
            <p:nvPr/>
          </p:nvCxnSpPr>
          <p:spPr>
            <a:xfrm>
              <a:off x="6601961" y="290117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8" name="Straight Connector 537"/>
            <p:cNvCxnSpPr/>
            <p:nvPr/>
          </p:nvCxnSpPr>
          <p:spPr>
            <a:xfrm>
              <a:off x="6665995" y="2899513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39" name="Straight Connector 538"/>
            <p:cNvCxnSpPr/>
            <p:nvPr/>
          </p:nvCxnSpPr>
          <p:spPr>
            <a:xfrm>
              <a:off x="6732240" y="2897848"/>
              <a:ext cx="125627" cy="135632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sp>
          <p:nvSpPr>
            <p:cNvPr id="540" name="TextBox 539"/>
            <p:cNvSpPr txBox="1"/>
            <p:nvPr/>
          </p:nvSpPr>
          <p:spPr>
            <a:xfrm>
              <a:off x="6986924" y="2787578"/>
              <a:ext cx="1244251" cy="1780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457200"/>
              <a:r>
                <a:rPr lang="en-US" sz="1100" b="1" dirty="0">
                  <a:solidFill>
                    <a:srgbClr val="005F8C"/>
                  </a:solidFill>
                  <a:latin typeface="Arial"/>
                </a:rPr>
                <a:t>Fixed point</a:t>
              </a:r>
              <a:endParaRPr lang="en-GB" sz="1100" b="1" dirty="0">
                <a:solidFill>
                  <a:srgbClr val="005F8C"/>
                </a:solidFill>
                <a:latin typeface="Arial"/>
              </a:endParaRPr>
            </a:p>
          </p:txBody>
        </p:sp>
      </p:grpSp>
      <p:grpSp>
        <p:nvGrpSpPr>
          <p:cNvPr id="557" name="Group 556"/>
          <p:cNvGrpSpPr/>
          <p:nvPr/>
        </p:nvGrpSpPr>
        <p:grpSpPr>
          <a:xfrm>
            <a:off x="6496426" y="2454681"/>
            <a:ext cx="538897" cy="105903"/>
            <a:chOff x="6501705" y="2483178"/>
            <a:chExt cx="538897" cy="105903"/>
          </a:xfrm>
        </p:grpSpPr>
        <p:cxnSp>
          <p:nvCxnSpPr>
            <p:cNvPr id="544" name="Straight Connector 543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5" name="Straight Connector 544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6" name="Straight Connector 545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7" name="Straight Connector 546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8" name="Straight Connector 547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49" name="Straight Connector 548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0" name="Straight Connector 549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5" name="Straight Connector 554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56" name="Straight Connector 555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58" name="Group 557"/>
          <p:cNvGrpSpPr/>
          <p:nvPr/>
        </p:nvGrpSpPr>
        <p:grpSpPr>
          <a:xfrm>
            <a:off x="6488873" y="1700316"/>
            <a:ext cx="538897" cy="105903"/>
            <a:chOff x="6501705" y="2483178"/>
            <a:chExt cx="538897" cy="105903"/>
          </a:xfrm>
        </p:grpSpPr>
        <p:cxnSp>
          <p:nvCxnSpPr>
            <p:cNvPr id="559" name="Straight Connector 55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0" name="Straight Connector 55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1" name="Straight Connector 56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2" name="Straight Connector 56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3" name="Straight Connector 56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4" name="Straight Connector 56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5" name="Straight Connector 56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6" name="Straight Connector 56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67" name="Straight Connector 56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68" name="Group 567"/>
          <p:cNvGrpSpPr/>
          <p:nvPr/>
        </p:nvGrpSpPr>
        <p:grpSpPr>
          <a:xfrm>
            <a:off x="3220094" y="1692203"/>
            <a:ext cx="538897" cy="105903"/>
            <a:chOff x="6501705" y="2483178"/>
            <a:chExt cx="538897" cy="105903"/>
          </a:xfrm>
        </p:grpSpPr>
        <p:cxnSp>
          <p:nvCxnSpPr>
            <p:cNvPr id="569" name="Straight Connector 56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0" name="Straight Connector 56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1" name="Straight Connector 57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2" name="Straight Connector 57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3" name="Straight Connector 57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4" name="Straight Connector 57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5" name="Straight Connector 57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6" name="Straight Connector 57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77" name="Straight Connector 57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78" name="Group 577"/>
          <p:cNvGrpSpPr/>
          <p:nvPr/>
        </p:nvGrpSpPr>
        <p:grpSpPr>
          <a:xfrm>
            <a:off x="3188552" y="2454541"/>
            <a:ext cx="538897" cy="105903"/>
            <a:chOff x="6501705" y="2483178"/>
            <a:chExt cx="538897" cy="105903"/>
          </a:xfrm>
        </p:grpSpPr>
        <p:cxnSp>
          <p:nvCxnSpPr>
            <p:cNvPr id="579" name="Straight Connector 57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0" name="Straight Connector 57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1" name="Straight Connector 58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2" name="Straight Connector 58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3" name="Straight Connector 58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4" name="Straight Connector 58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5" name="Straight Connector 58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6" name="Straight Connector 58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87" name="Straight Connector 58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88" name="Group 587"/>
          <p:cNvGrpSpPr/>
          <p:nvPr/>
        </p:nvGrpSpPr>
        <p:grpSpPr>
          <a:xfrm>
            <a:off x="9412379" y="2444350"/>
            <a:ext cx="538897" cy="105903"/>
            <a:chOff x="6501705" y="2483178"/>
            <a:chExt cx="538897" cy="105903"/>
          </a:xfrm>
        </p:grpSpPr>
        <p:cxnSp>
          <p:nvCxnSpPr>
            <p:cNvPr id="589" name="Straight Connector 58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0" name="Straight Connector 58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1" name="Straight Connector 59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2" name="Straight Connector 59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3" name="Straight Connector 59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4" name="Straight Connector 59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5" name="Straight Connector 59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6" name="Straight Connector 59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597" name="Straight Connector 59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grpSp>
        <p:nvGrpSpPr>
          <p:cNvPr id="598" name="Group 597"/>
          <p:cNvGrpSpPr/>
          <p:nvPr/>
        </p:nvGrpSpPr>
        <p:grpSpPr>
          <a:xfrm>
            <a:off x="9404826" y="1689985"/>
            <a:ext cx="538897" cy="105903"/>
            <a:chOff x="6501705" y="2483178"/>
            <a:chExt cx="538897" cy="105903"/>
          </a:xfrm>
        </p:grpSpPr>
        <p:cxnSp>
          <p:nvCxnSpPr>
            <p:cNvPr id="599" name="Straight Connector 598"/>
            <p:cNvCxnSpPr/>
            <p:nvPr/>
          </p:nvCxnSpPr>
          <p:spPr>
            <a:xfrm>
              <a:off x="6501705" y="2539896"/>
              <a:ext cx="100312" cy="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0" name="Straight Connector 599"/>
            <p:cNvCxnSpPr/>
            <p:nvPr/>
          </p:nvCxnSpPr>
          <p:spPr>
            <a:xfrm flipV="1">
              <a:off x="6602017" y="2490444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1" name="Straight Connector 600"/>
            <p:cNvCxnSpPr/>
            <p:nvPr/>
          </p:nvCxnSpPr>
          <p:spPr>
            <a:xfrm flipV="1">
              <a:off x="6692066" y="2490444"/>
              <a:ext cx="50910" cy="91605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2" name="Straight Connector 601"/>
            <p:cNvCxnSpPr/>
            <p:nvPr/>
          </p:nvCxnSpPr>
          <p:spPr>
            <a:xfrm flipV="1">
              <a:off x="6932647" y="2525287"/>
              <a:ext cx="107955" cy="1684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3" name="Straight Connector 602"/>
            <p:cNvCxnSpPr/>
            <p:nvPr/>
          </p:nvCxnSpPr>
          <p:spPr>
            <a:xfrm>
              <a:off x="6641284" y="248317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4" name="Straight Connector 603"/>
            <p:cNvCxnSpPr/>
            <p:nvPr/>
          </p:nvCxnSpPr>
          <p:spPr>
            <a:xfrm>
              <a:off x="6742697" y="2490444"/>
              <a:ext cx="45138" cy="9649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5" name="Straight Connector 604"/>
            <p:cNvCxnSpPr/>
            <p:nvPr/>
          </p:nvCxnSpPr>
          <p:spPr>
            <a:xfrm flipV="1">
              <a:off x="6787821" y="2490634"/>
              <a:ext cx="56917" cy="9226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6" name="Straight Connector 605"/>
            <p:cNvCxnSpPr/>
            <p:nvPr/>
          </p:nvCxnSpPr>
          <p:spPr>
            <a:xfrm>
              <a:off x="6843985" y="2494898"/>
              <a:ext cx="49762" cy="94183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  <p:cxnSp>
          <p:nvCxnSpPr>
            <p:cNvPr id="607" name="Straight Connector 606"/>
            <p:cNvCxnSpPr/>
            <p:nvPr/>
          </p:nvCxnSpPr>
          <p:spPr>
            <a:xfrm flipV="1">
              <a:off x="6890944" y="2530269"/>
              <a:ext cx="36556" cy="51900"/>
            </a:xfrm>
            <a:prstGeom prst="line">
              <a:avLst/>
            </a:prstGeom>
            <a:noFill/>
            <a:ln w="12700" cap="flat" cmpd="sng" algn="ctr">
              <a:solidFill>
                <a:schemeClr val="bg2">
                  <a:lumMod val="10000"/>
                </a:scheme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</p:cxnSp>
      </p:grpSp>
      <p:cxnSp>
        <p:nvCxnSpPr>
          <p:cNvPr id="286" name="Straight Connector 285"/>
          <p:cNvCxnSpPr>
            <a:endCxn id="291" idx="2"/>
          </p:cNvCxnSpPr>
          <p:nvPr/>
        </p:nvCxnSpPr>
        <p:spPr>
          <a:xfrm>
            <a:off x="3293911" y="1582208"/>
            <a:ext cx="453748" cy="1668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87" name="Straight Connector 286"/>
          <p:cNvCxnSpPr/>
          <p:nvPr/>
        </p:nvCxnSpPr>
        <p:spPr>
          <a:xfrm>
            <a:off x="3264419" y="2663714"/>
            <a:ext cx="432048" cy="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288" name="Isosceles Triangle 287"/>
          <p:cNvSpPr/>
          <p:nvPr/>
        </p:nvSpPr>
        <p:spPr>
          <a:xfrm>
            <a:off x="318003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9" name="Isosceles Triangle 288"/>
          <p:cNvSpPr/>
          <p:nvPr/>
        </p:nvSpPr>
        <p:spPr>
          <a:xfrm>
            <a:off x="3714757" y="1591101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0" name="Oval 289"/>
          <p:cNvSpPr/>
          <p:nvPr/>
        </p:nvSpPr>
        <p:spPr>
          <a:xfrm>
            <a:off x="321892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91" name="Oval 290"/>
          <p:cNvSpPr/>
          <p:nvPr/>
        </p:nvSpPr>
        <p:spPr>
          <a:xfrm>
            <a:off x="3747659" y="1547606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292" name="Group 291"/>
          <p:cNvGrpSpPr/>
          <p:nvPr/>
        </p:nvGrpSpPr>
        <p:grpSpPr>
          <a:xfrm>
            <a:off x="3153517" y="2502070"/>
            <a:ext cx="144016" cy="197648"/>
            <a:chOff x="2151543" y="2626129"/>
            <a:chExt cx="144016" cy="197648"/>
          </a:xfrm>
        </p:grpSpPr>
        <p:sp>
          <p:nvSpPr>
            <p:cNvPr id="293" name="Isosceles Triangle 29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4" name="Oval 29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95" name="Group 294"/>
          <p:cNvGrpSpPr/>
          <p:nvPr/>
        </p:nvGrpSpPr>
        <p:grpSpPr>
          <a:xfrm>
            <a:off x="3662917" y="2502070"/>
            <a:ext cx="144016" cy="197648"/>
            <a:chOff x="2151543" y="2626129"/>
            <a:chExt cx="144016" cy="197648"/>
          </a:xfrm>
        </p:grpSpPr>
        <p:sp>
          <p:nvSpPr>
            <p:cNvPr id="296" name="Isosceles Triangle 295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7" name="Oval 296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298" name="Straight Connector 297"/>
          <p:cNvCxnSpPr>
            <a:stCxn id="310" idx="6"/>
            <a:endCxn id="311" idx="2"/>
          </p:cNvCxnSpPr>
          <p:nvPr/>
        </p:nvCxnSpPr>
        <p:spPr>
          <a:xfrm flipV="1">
            <a:off x="6517155" y="1583363"/>
            <a:ext cx="495250" cy="435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299" name="Straight Connector 298"/>
          <p:cNvCxnSpPr>
            <a:endCxn id="375" idx="6"/>
          </p:cNvCxnSpPr>
          <p:nvPr/>
        </p:nvCxnSpPr>
        <p:spPr>
          <a:xfrm flipV="1">
            <a:off x="6490639" y="2663550"/>
            <a:ext cx="525999" cy="164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00" name="Isosceles Triangle 299"/>
          <p:cNvSpPr/>
          <p:nvPr/>
        </p:nvSpPr>
        <p:spPr>
          <a:xfrm>
            <a:off x="6406253" y="159769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09" name="Isosceles Triangle 308"/>
          <p:cNvSpPr/>
          <p:nvPr/>
        </p:nvSpPr>
        <p:spPr>
          <a:xfrm>
            <a:off x="6979503" y="1590588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0" name="Oval 309"/>
          <p:cNvSpPr/>
          <p:nvPr/>
        </p:nvSpPr>
        <p:spPr>
          <a:xfrm>
            <a:off x="6445147" y="1551709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11" name="Oval 310"/>
          <p:cNvSpPr/>
          <p:nvPr/>
        </p:nvSpPr>
        <p:spPr>
          <a:xfrm>
            <a:off x="7012405" y="1547093"/>
            <a:ext cx="67119" cy="72540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12" name="Group 311"/>
          <p:cNvGrpSpPr/>
          <p:nvPr/>
        </p:nvGrpSpPr>
        <p:grpSpPr>
          <a:xfrm>
            <a:off x="6379737" y="2502070"/>
            <a:ext cx="144016" cy="197648"/>
            <a:chOff x="2151543" y="2626129"/>
            <a:chExt cx="144016" cy="197648"/>
          </a:xfrm>
        </p:grpSpPr>
        <p:sp>
          <p:nvSpPr>
            <p:cNvPr id="313" name="Isosceles Triangle 312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4" name="Oval 313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73" name="Group 372"/>
          <p:cNvGrpSpPr/>
          <p:nvPr/>
        </p:nvGrpSpPr>
        <p:grpSpPr>
          <a:xfrm>
            <a:off x="6977744" y="2501906"/>
            <a:ext cx="144016" cy="197648"/>
            <a:chOff x="2151543" y="2626129"/>
            <a:chExt cx="144016" cy="197648"/>
          </a:xfrm>
        </p:grpSpPr>
        <p:sp>
          <p:nvSpPr>
            <p:cNvPr id="374" name="Isosceles Triangle 373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5" name="Oval 374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cxnSp>
        <p:nvCxnSpPr>
          <p:cNvPr id="376" name="Straight Connector 375"/>
          <p:cNvCxnSpPr>
            <a:stCxn id="379" idx="6"/>
          </p:cNvCxnSpPr>
          <p:nvPr/>
        </p:nvCxnSpPr>
        <p:spPr>
          <a:xfrm>
            <a:off x="9365526" y="1568301"/>
            <a:ext cx="678584" cy="13907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377" name="Straight Connector 376"/>
          <p:cNvCxnSpPr/>
          <p:nvPr/>
        </p:nvCxnSpPr>
        <p:spPr>
          <a:xfrm>
            <a:off x="9339010" y="2644302"/>
            <a:ext cx="708772" cy="1620"/>
          </a:xfrm>
          <a:prstGeom prst="line">
            <a:avLst/>
          </a:prstGeom>
          <a:noFill/>
          <a:ln w="25400" cap="flat" cmpd="sng" algn="ctr">
            <a:solidFill>
              <a:srgbClr val="FFC000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378" name="Isosceles Triangle 377"/>
          <p:cNvSpPr/>
          <p:nvPr/>
        </p:nvSpPr>
        <p:spPr>
          <a:xfrm>
            <a:off x="9254624" y="1578286"/>
            <a:ext cx="144016" cy="144016"/>
          </a:xfrm>
          <a:prstGeom prst="triangle">
            <a:avLst/>
          </a:prstGeom>
          <a:gradFill rotWithShape="1">
            <a:gsLst>
              <a:gs pos="0">
                <a:srgbClr val="64BCD9">
                  <a:tint val="100000"/>
                  <a:shade val="100000"/>
                  <a:satMod val="130000"/>
                </a:srgbClr>
              </a:gs>
              <a:gs pos="100000">
                <a:srgbClr val="64BCD9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79" name="Oval 378"/>
          <p:cNvSpPr/>
          <p:nvPr/>
        </p:nvSpPr>
        <p:spPr>
          <a:xfrm>
            <a:off x="9293518" y="1532297"/>
            <a:ext cx="72008" cy="72008"/>
          </a:xfrm>
          <a:prstGeom prst="ellipse">
            <a:avLst/>
          </a:prstGeom>
          <a:noFill/>
          <a:ln w="9525" cap="flat" cmpd="sng" algn="ctr">
            <a:solidFill>
              <a:srgbClr val="64BCD9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80" name="Group 379"/>
          <p:cNvGrpSpPr/>
          <p:nvPr/>
        </p:nvGrpSpPr>
        <p:grpSpPr>
          <a:xfrm>
            <a:off x="9228108" y="2482658"/>
            <a:ext cx="144016" cy="197648"/>
            <a:chOff x="2151543" y="2626129"/>
            <a:chExt cx="144016" cy="197648"/>
          </a:xfrm>
        </p:grpSpPr>
        <p:sp>
          <p:nvSpPr>
            <p:cNvPr id="381" name="Isosceles Triangle 380"/>
            <p:cNvSpPr/>
            <p:nvPr/>
          </p:nvSpPr>
          <p:spPr>
            <a:xfrm rot="10800000">
              <a:off x="2151543" y="2626129"/>
              <a:ext cx="144016" cy="144016"/>
            </a:xfrm>
            <a:prstGeom prst="triangle">
              <a:avLst/>
            </a:prstGeom>
            <a:gradFill rotWithShape="1">
              <a:gsLst>
                <a:gs pos="0">
                  <a:srgbClr val="64BCD9">
                    <a:tint val="100000"/>
                    <a:shade val="100000"/>
                    <a:satMod val="130000"/>
                  </a:srgbClr>
                </a:gs>
                <a:gs pos="100000">
                  <a:srgbClr val="64BCD9">
                    <a:tint val="50000"/>
                    <a:shade val="100000"/>
                    <a:satMod val="350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82" name="Oval 381"/>
            <p:cNvSpPr/>
            <p:nvPr/>
          </p:nvSpPr>
          <p:spPr>
            <a:xfrm rot="10800000">
              <a:off x="2190437" y="2751769"/>
              <a:ext cx="72008" cy="72008"/>
            </a:xfrm>
            <a:prstGeom prst="ellipse">
              <a:avLst/>
            </a:prstGeom>
            <a:noFill/>
            <a:ln w="9525" cap="flat" cmpd="sng" algn="ctr">
              <a:solidFill>
                <a:srgbClr val="64BCD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328542" y="3389029"/>
            <a:ext cx="113115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Tie-rods are added at the interconnection level to transmit any longitudinal load to the DFBX (=longitudinal fixed point).</a:t>
            </a:r>
            <a:endParaRPr lang="en-GB" dirty="0"/>
          </a:p>
        </p:txBody>
      </p:sp>
      <p:sp>
        <p:nvSpPr>
          <p:cNvPr id="383" name="TextBox 382"/>
          <p:cNvSpPr txBox="1"/>
          <p:nvPr/>
        </p:nvSpPr>
        <p:spPr>
          <a:xfrm>
            <a:off x="1411424" y="1209469"/>
            <a:ext cx="3854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Side 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35393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562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The triplet string – simplified axial kinematics</a:t>
            </a:r>
            <a:endParaRPr lang="en-GB" dirty="0"/>
          </a:p>
        </p:txBody>
      </p:sp>
      <p:sp>
        <p:nvSpPr>
          <p:cNvPr id="301" name="TextBox 300"/>
          <p:cNvSpPr txBox="1"/>
          <p:nvPr/>
        </p:nvSpPr>
        <p:spPr>
          <a:xfrm>
            <a:off x="3851920" y="792240"/>
            <a:ext cx="864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dirty="0">
                <a:solidFill>
                  <a:prstClr val="white"/>
                </a:solidFill>
                <a:latin typeface="Arial"/>
              </a:rPr>
              <a:t>Q1/Q2</a:t>
            </a:r>
            <a:endParaRPr lang="en-GB" dirty="0">
              <a:solidFill>
                <a:prstClr val="white"/>
              </a:solidFill>
              <a:latin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5975" y="1142044"/>
            <a:ext cx="6772275" cy="49577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311657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Tie-rod ear</a:t>
            </a:r>
            <a:endParaRPr lang="en-GB" dirty="0"/>
          </a:p>
        </p:txBody>
      </p:sp>
      <p:sp>
        <p:nvSpPr>
          <p:cNvPr id="383" name="TextBox 382"/>
          <p:cNvSpPr txBox="1"/>
          <p:nvPr/>
        </p:nvSpPr>
        <p:spPr>
          <a:xfrm>
            <a:off x="295275" y="2050322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Tie-rod</a:t>
            </a:r>
            <a:endParaRPr lang="en-GB" dirty="0"/>
          </a:p>
        </p:txBody>
      </p:sp>
      <p:sp>
        <p:nvSpPr>
          <p:cNvPr id="384" name="TextBox 383"/>
          <p:cNvSpPr txBox="1"/>
          <p:nvPr/>
        </p:nvSpPr>
        <p:spPr>
          <a:xfrm>
            <a:off x="104775" y="3006552"/>
            <a:ext cx="1790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 bellow</a:t>
            </a:r>
            <a:endParaRPr lang="en-GB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1190625" y="1496323"/>
            <a:ext cx="1247775" cy="115909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5" name="Straight Arrow Connector 384"/>
          <p:cNvCxnSpPr/>
          <p:nvPr/>
        </p:nvCxnSpPr>
        <p:spPr>
          <a:xfrm flipV="1">
            <a:off x="1190625" y="1699627"/>
            <a:ext cx="2130091" cy="53593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6" name="Straight Arrow Connector 385"/>
          <p:cNvCxnSpPr/>
          <p:nvPr/>
        </p:nvCxnSpPr>
        <p:spPr>
          <a:xfrm flipV="1">
            <a:off x="1190625" y="2793142"/>
            <a:ext cx="2332684" cy="383143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858250" y="1052613"/>
            <a:ext cx="33337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Tie-rods transmit the load in the compressive direction only (non-IP direction).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073" y="2601829"/>
            <a:ext cx="3435652" cy="4055486"/>
          </a:xfrm>
          <a:prstGeom prst="rect">
            <a:avLst/>
          </a:prstGeom>
          <a:ln w="25400">
            <a:solidFill>
              <a:srgbClr val="FF0000"/>
            </a:solidFill>
            <a:prstDash val="dash"/>
          </a:ln>
        </p:spPr>
      </p:pic>
      <p:sp>
        <p:nvSpPr>
          <p:cNvPr id="9" name="Rectangle 8"/>
          <p:cNvSpPr/>
          <p:nvPr/>
        </p:nvSpPr>
        <p:spPr>
          <a:xfrm>
            <a:off x="6713621" y="1331185"/>
            <a:ext cx="1438202" cy="1461957"/>
          </a:xfrm>
          <a:prstGeom prst="rect">
            <a:avLst/>
          </a:prstGeom>
          <a:noFill/>
          <a:ln w="254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45919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1308</TotalTime>
  <Words>863</Words>
  <Application>Microsoft Office PowerPoint</Application>
  <PresentationFormat>Widescreen</PresentationFormat>
  <Paragraphs>192</Paragraphs>
  <Slides>20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Calibri Light</vt:lpstr>
      <vt:lpstr>Wingdings</vt:lpstr>
      <vt:lpstr>Office Theme</vt:lpstr>
      <vt:lpstr>file:///C:\Triplet%20Movememnt\01_MODELE\Product2%20Preview%20of%20ST0235385_01%20a.00.CATProduct</vt:lpstr>
      <vt:lpstr>Triplet string kinematics reminder</vt:lpstr>
      <vt:lpstr>Introduction</vt:lpstr>
      <vt:lpstr>The LHC Jacks</vt:lpstr>
      <vt:lpstr>PowerPoint Presentation</vt:lpstr>
      <vt:lpstr>The triplet string – general layout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Jack fixation to ground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Triplet string kinematics reminder</dc:title>
  <dc:creator>Frederic Micolon</dc:creator>
  <cp:lastModifiedBy>Frederic Micolon</cp:lastModifiedBy>
  <cp:revision>43</cp:revision>
  <cp:lastPrinted>2019-02-01T15:00:28Z</cp:lastPrinted>
  <dcterms:created xsi:type="dcterms:W3CDTF">2019-02-01T10:13:19Z</dcterms:created>
  <dcterms:modified xsi:type="dcterms:W3CDTF">2019-02-06T11:00:20Z</dcterms:modified>
</cp:coreProperties>
</file>