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4" r:id="rId2"/>
  </p:sldMasterIdLst>
  <p:notesMasterIdLst>
    <p:notesMasterId r:id="rId22"/>
  </p:notesMasterIdLst>
  <p:handoutMasterIdLst>
    <p:handoutMasterId r:id="rId23"/>
  </p:handoutMasterIdLst>
  <p:sldIdLst>
    <p:sldId id="268" r:id="rId3"/>
    <p:sldId id="272" r:id="rId4"/>
    <p:sldId id="273" r:id="rId5"/>
    <p:sldId id="274" r:id="rId6"/>
    <p:sldId id="275" r:id="rId7"/>
    <p:sldId id="277" r:id="rId8"/>
    <p:sldId id="278" r:id="rId9"/>
    <p:sldId id="284" r:id="rId10"/>
    <p:sldId id="282" r:id="rId11"/>
    <p:sldId id="283" r:id="rId12"/>
    <p:sldId id="286" r:id="rId13"/>
    <p:sldId id="287" r:id="rId14"/>
    <p:sldId id="288" r:id="rId15"/>
    <p:sldId id="289" r:id="rId16"/>
    <p:sldId id="285" r:id="rId17"/>
    <p:sldId id="271" r:id="rId18"/>
    <p:sldId id="279" r:id="rId19"/>
    <p:sldId id="281" r:id="rId20"/>
    <p:sldId id="280" r:id="rId21"/>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5AAE"/>
    <a:srgbClr val="6EA68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61" autoAdjust="0"/>
    <p:restoredTop sz="94660"/>
  </p:normalViewPr>
  <p:slideViewPr>
    <p:cSldViewPr>
      <p:cViewPr>
        <p:scale>
          <a:sx n="130" d="100"/>
          <a:sy n="130" d="100"/>
        </p:scale>
        <p:origin x="77" y="-150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02F9892C-0CF5-423C-9177-DD22E871BCED}" type="datetimeFigureOut">
              <a:rPr lang="en-GB" smtClean="0"/>
              <a:t>06/02/2019</a:t>
            </a:fld>
            <a:endParaRPr lang="en-GB"/>
          </a:p>
        </p:txBody>
      </p:sp>
      <p:sp>
        <p:nvSpPr>
          <p:cNvPr id="4" name="Footer Placeholder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556F8CBC-66E2-451E-B3E4-0F2F6F6EB7F9}" type="slidenum">
              <a:rPr lang="en-GB" smtClean="0"/>
              <a:t>‹#›</a:t>
            </a:fld>
            <a:endParaRPr lang="en-GB"/>
          </a:p>
        </p:txBody>
      </p:sp>
    </p:spTree>
    <p:extLst>
      <p:ext uri="{BB962C8B-B14F-4D97-AF65-F5344CB8AC3E}">
        <p14:creationId xmlns:p14="http://schemas.microsoft.com/office/powerpoint/2010/main" val="13188084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306B3426-F6D5-4414-926F-77AB671A91AD}" type="datetimeFigureOut">
              <a:rPr lang="en-GB" smtClean="0"/>
              <a:t>06/02/2019</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ED4B4EBD-649E-48E5-9B58-D5DAA06BCC5D}" type="slidenum">
              <a:rPr lang="en-GB" smtClean="0"/>
              <a:t>‹#›</a:t>
            </a:fld>
            <a:endParaRPr lang="en-GB"/>
          </a:p>
        </p:txBody>
      </p:sp>
    </p:spTree>
    <p:extLst>
      <p:ext uri="{BB962C8B-B14F-4D97-AF65-F5344CB8AC3E}">
        <p14:creationId xmlns:p14="http://schemas.microsoft.com/office/powerpoint/2010/main" val="86986795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4B4EBD-649E-48E5-9B58-D5DAA06BCC5D}"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188520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Footer Placeholder 4"/>
          <p:cNvSpPr>
            <a:spLocks noGrp="1"/>
          </p:cNvSpPr>
          <p:nvPr>
            <p:ph type="ftr" sz="quarter" idx="10"/>
          </p:nvPr>
        </p:nvSpPr>
        <p:spPr/>
        <p:txBody>
          <a:bodyPr/>
          <a:lstStyle>
            <a:lvl1pPr>
              <a:defRPr b="1">
                <a:solidFill>
                  <a:schemeClr val="bg1"/>
                </a:solidFill>
              </a:defRPr>
            </a:lvl1pPr>
          </a:lstStyle>
          <a:p>
            <a:endParaRPr lang="en-GB"/>
          </a:p>
        </p:txBody>
      </p:sp>
      <p:sp>
        <p:nvSpPr>
          <p:cNvPr id="6" name="Slide Number Placeholder 5"/>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dirty="0" smtClean="0"/>
              <a:t>Click to edit Master title style</a:t>
            </a:r>
            <a:endParaRPr kumimoji="0" lang="en-US" dirty="0"/>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Footer Placeholder 3"/>
          <p:cNvSpPr>
            <a:spLocks noGrp="1"/>
          </p:cNvSpPr>
          <p:nvPr>
            <p:ph type="ftr" sz="quarter" idx="10"/>
          </p:nvPr>
        </p:nvSpPr>
        <p:spPr/>
        <p:txBody>
          <a:bodyPr/>
          <a:lstStyle>
            <a:lvl1pPr>
              <a:defRPr b="1">
                <a:solidFill>
                  <a:schemeClr val="bg1"/>
                </a:solidFill>
              </a:defRPr>
            </a:lvl1pPr>
          </a:lstStyle>
          <a:p>
            <a:endParaRPr lang="en-GB"/>
          </a:p>
        </p:txBody>
      </p:sp>
      <p:sp>
        <p:nvSpPr>
          <p:cNvPr id="5" name="Slide Number Placeholder 4"/>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dirty="0" smtClean="0"/>
              <a:t>Click to edit Master title style</a:t>
            </a:r>
            <a:endParaRPr kumimoji="0" lang="en-US" dirty="0"/>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noProof="0" dirty="0" smtClean="0"/>
              <a:t>Click to edit Master text styles</a:t>
            </a:r>
          </a:p>
          <a:p>
            <a:pPr lvl="1" eaLnBrk="1" latinLnBrk="0" hangingPunct="1"/>
            <a:r>
              <a:rPr lang="en-US" noProof="0" dirty="0" smtClean="0"/>
              <a:t>Second level</a:t>
            </a:r>
          </a:p>
          <a:p>
            <a:pPr lvl="2" eaLnBrk="1" latinLnBrk="0" hangingPunct="1"/>
            <a:r>
              <a:rPr lang="en-US" noProof="0" dirty="0" smtClean="0"/>
              <a:t>Third level</a:t>
            </a:r>
          </a:p>
          <a:p>
            <a:pPr lvl="3" eaLnBrk="1" latinLnBrk="0" hangingPunct="1"/>
            <a:r>
              <a:rPr lang="en-US" noProof="0" dirty="0" smtClean="0"/>
              <a:t>Fourth level</a:t>
            </a:r>
          </a:p>
          <a:p>
            <a:pPr lvl="4" eaLnBrk="1" latinLnBrk="0" hangingPunct="1"/>
            <a:r>
              <a:rPr lang="en-US" noProof="0" dirty="0" smtClean="0"/>
              <a:t>Fifth level</a:t>
            </a:r>
            <a:endParaRPr kumimoji="0" lang="en-US" noProof="0" dirty="0"/>
          </a:p>
        </p:txBody>
      </p:sp>
      <p:sp>
        <p:nvSpPr>
          <p:cNvPr id="4" name="Footer Placeholder 3"/>
          <p:cNvSpPr>
            <a:spLocks noGrp="1"/>
          </p:cNvSpPr>
          <p:nvPr>
            <p:ph type="ftr" sz="quarter" idx="10"/>
          </p:nvPr>
        </p:nvSpPr>
        <p:spPr/>
        <p:txBody>
          <a:bodyPr/>
          <a:lstStyle>
            <a:lvl1pPr>
              <a:defRPr b="1">
                <a:solidFill>
                  <a:schemeClr val="bg1"/>
                </a:solidFill>
              </a:defRPr>
            </a:lvl1pPr>
          </a:lstStyle>
          <a:p>
            <a:endParaRPr lang="en-GB"/>
          </a:p>
        </p:txBody>
      </p:sp>
      <p:sp>
        <p:nvSpPr>
          <p:cNvPr id="5" name="Slide Number Placeholder 4"/>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extLst>
      <p:ext uri="{BB962C8B-B14F-4D97-AF65-F5344CB8AC3E}">
        <p14:creationId xmlns:p14="http://schemas.microsoft.com/office/powerpoint/2010/main" val="3236237959"/>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1342605228"/>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lvl1pPr algn="l">
              <a:defRPr sz="3200"/>
            </a:lvl1pPr>
          </a:lstStyle>
          <a:p>
            <a:r>
              <a:rPr kumimoji="0" lang="en-US" dirty="0"/>
              <a:t>Click to edit Master title style</a:t>
            </a:r>
          </a:p>
        </p:txBody>
      </p:sp>
      <p:sp>
        <p:nvSpPr>
          <p:cNvPr id="3" name="Espace réservé du contenu 2"/>
          <p:cNvSpPr>
            <a:spLocks noGrp="1"/>
          </p:cNvSpPr>
          <p:nvPr>
            <p:ph idx="1"/>
          </p:nvPr>
        </p:nvSpPr>
        <p:spPr/>
        <p:txBody>
          <a:bodyPr>
            <a:normAutofit/>
          </a:bodyPr>
          <a:lstStyle>
            <a:lvl1pPr>
              <a:defRPr sz="2400"/>
            </a:lvl1pPr>
            <a:lvl2pPr>
              <a:defRPr sz="2400"/>
            </a:lvl2pPr>
            <a:lvl3pPr>
              <a:defRPr sz="2000"/>
            </a:lvl3pPr>
            <a:lvl4pPr>
              <a:defRPr sz="1800"/>
            </a:lvl4pPr>
            <a:lvl5pPr>
              <a:defRPr sz="18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5" name="Footer Placeholder 4"/>
          <p:cNvSpPr>
            <a:spLocks noGrp="1"/>
          </p:cNvSpPr>
          <p:nvPr>
            <p:ph type="ftr" sz="quarter" idx="10"/>
          </p:nvPr>
        </p:nvSpPr>
        <p:spPr/>
        <p:txBody>
          <a:bodyPr anchor="b"/>
          <a:lstStyle>
            <a:lvl1pPr algn="r">
              <a:defRPr b="1">
                <a:solidFill>
                  <a:schemeClr val="bg1">
                    <a:lumMod val="85000"/>
                  </a:schemeClr>
                </a:solidFill>
              </a:defRPr>
            </a:lvl1pPr>
          </a:lstStyle>
          <a:p>
            <a:r>
              <a:rPr lang="en-GB"/>
              <a:t>S. Le Naour</a:t>
            </a:r>
            <a:endParaRPr lang="en-GB" dirty="0"/>
          </a:p>
        </p:txBody>
      </p:sp>
      <p:sp>
        <p:nvSpPr>
          <p:cNvPr id="6" name="Slide Number Placeholder 5"/>
          <p:cNvSpPr>
            <a:spLocks noGrp="1"/>
          </p:cNvSpPr>
          <p:nvPr>
            <p:ph type="sldNum" sz="quarter" idx="11"/>
          </p:nvPr>
        </p:nvSpPr>
        <p:spPr/>
        <p:txBody>
          <a:bodyPr anchor="b"/>
          <a:lstStyle>
            <a:lvl1pPr>
              <a:defRPr b="1">
                <a:solidFill>
                  <a:schemeClr val="bg1">
                    <a:lumMod val="85000"/>
                  </a:schemeClr>
                </a:solidFill>
              </a:defRPr>
            </a:lvl1pPr>
          </a:lstStyle>
          <a:p>
            <a:fld id="{493862C1-9057-4122-A60D-1A0066E50FF2}" type="slidenum">
              <a:rPr lang="en-GB" smtClean="0"/>
              <a:pPr/>
              <a:t>‹#›</a:t>
            </a:fld>
            <a:endParaRPr lang="en-GB" dirty="0"/>
          </a:p>
        </p:txBody>
      </p:sp>
    </p:spTree>
    <p:extLst>
      <p:ext uri="{BB962C8B-B14F-4D97-AF65-F5344CB8AC3E}">
        <p14:creationId xmlns:p14="http://schemas.microsoft.com/office/powerpoint/2010/main" val="14129254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39552" y="1772816"/>
            <a:ext cx="8265984" cy="1826363"/>
          </a:xfrm>
        </p:spPr>
        <p:txBody>
          <a:bodyPr tIns="0" bIns="0" anchor="ctr"/>
          <a:lstStyle>
            <a:lvl1pPr algn="l">
              <a:buNone/>
              <a:defRPr kumimoji="0" lang="en-US" sz="4600" b="1" kern="1200" cap="none" spc="0" baseline="0" dirty="0">
                <a:ln w="12700">
                  <a:solidFill>
                    <a:srgbClr val="1E5AAE"/>
                  </a:solidFill>
                  <a:prstDash val="solid"/>
                </a:ln>
                <a:solidFill>
                  <a:srgbClr val="1E5AAE"/>
                </a:solidFill>
                <a:effectLst/>
                <a:latin typeface="+mj-lt"/>
                <a:ea typeface="+mj-ea"/>
                <a:cs typeface="+mj-cs"/>
              </a:defRPr>
            </a:lvl1pPr>
          </a:lstStyle>
          <a:p>
            <a:r>
              <a:rPr kumimoji="0" lang="en-US" dirty="0"/>
              <a:t>Click to edit Master title style</a:t>
            </a:r>
          </a:p>
        </p:txBody>
      </p:sp>
      <p:sp>
        <p:nvSpPr>
          <p:cNvPr id="3" name="Espace réservé du texte 2"/>
          <p:cNvSpPr>
            <a:spLocks noGrp="1"/>
          </p:cNvSpPr>
          <p:nvPr>
            <p:ph type="body" idx="1"/>
          </p:nvPr>
        </p:nvSpPr>
        <p:spPr>
          <a:xfrm>
            <a:off x="2176136" y="4653136"/>
            <a:ext cx="6629400" cy="1066688"/>
          </a:xfrm>
        </p:spPr>
        <p:txBody>
          <a:bodyPr lIns="45720" tIns="0" rIns="45720" bIns="0" anchor="b"/>
          <a:lstStyle>
            <a:lvl1pPr marL="0" indent="0" algn="r">
              <a:buNone/>
              <a:defRPr sz="2000">
                <a:solidFill>
                  <a:srgbClr val="1E5AAE"/>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dirty="0"/>
              <a:t>Click to edit Master text styles</a:t>
            </a:r>
          </a:p>
        </p:txBody>
      </p:sp>
    </p:spTree>
    <p:extLst>
      <p:ext uri="{BB962C8B-B14F-4D97-AF65-F5344CB8AC3E}">
        <p14:creationId xmlns:p14="http://schemas.microsoft.com/office/powerpoint/2010/main" val="35058185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44000" cy="820800"/>
          </a:xfrm>
        </p:spPr>
        <p:txBody>
          <a:bodyPr/>
          <a:lstStyle/>
          <a:p>
            <a:r>
              <a:rPr kumimoji="0" lang="en-US" dirty="0"/>
              <a:t>Click to edit Master title style</a:t>
            </a:r>
          </a:p>
        </p:txBody>
      </p:sp>
      <p:sp>
        <p:nvSpPr>
          <p:cNvPr id="3" name="Espace réservé du contenu 2"/>
          <p:cNvSpPr>
            <a:spLocks noGrp="1"/>
          </p:cNvSpPr>
          <p:nvPr>
            <p:ph sz="half" idx="1"/>
          </p:nvPr>
        </p:nvSpPr>
        <p:spPr>
          <a:xfrm>
            <a:off x="457200" y="1196752"/>
            <a:ext cx="3657600" cy="4929411"/>
          </a:xfrm>
        </p:spPr>
        <p:txBody>
          <a:bodyPr/>
          <a:lstStyle>
            <a:lvl1pPr>
              <a:defRPr sz="2600"/>
            </a:lvl1pPr>
            <a:lvl2pPr>
              <a:defRPr sz="2200"/>
            </a:lvl2pPr>
            <a:lvl3pPr>
              <a:defRPr sz="2000"/>
            </a:lvl3pPr>
            <a:lvl4pPr>
              <a:defRPr sz="1800"/>
            </a:lvl4pPr>
            <a:lvl5pPr>
              <a:defRPr sz="18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Espace réservé du contenu 3"/>
          <p:cNvSpPr>
            <a:spLocks noGrp="1"/>
          </p:cNvSpPr>
          <p:nvPr>
            <p:ph sz="half" idx="2"/>
          </p:nvPr>
        </p:nvSpPr>
        <p:spPr>
          <a:xfrm>
            <a:off x="5043600" y="1196752"/>
            <a:ext cx="3657600" cy="4929411"/>
          </a:xfrm>
        </p:spPr>
        <p:txBody>
          <a:bodyPr/>
          <a:lstStyle>
            <a:lvl1pPr>
              <a:defRPr sz="2600"/>
            </a:lvl1pPr>
            <a:lvl2pPr>
              <a:defRPr sz="2200"/>
            </a:lvl2pPr>
            <a:lvl3pPr>
              <a:defRPr sz="2000"/>
            </a:lvl3pPr>
            <a:lvl4pPr>
              <a:defRPr sz="1800"/>
            </a:lvl4pPr>
            <a:lvl5pPr>
              <a:defRPr sz="18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5" name="Footer Placeholder 4"/>
          <p:cNvSpPr>
            <a:spLocks noGrp="1"/>
          </p:cNvSpPr>
          <p:nvPr>
            <p:ph type="ftr" sz="quarter" idx="10"/>
          </p:nvPr>
        </p:nvSpPr>
        <p:spPr/>
        <p:txBody>
          <a:bodyPr/>
          <a:lstStyle>
            <a:lvl1pPr>
              <a:defRPr b="1">
                <a:solidFill>
                  <a:schemeClr val="bg1"/>
                </a:solidFill>
              </a:defRPr>
            </a:lvl1pPr>
          </a:lstStyle>
          <a:p>
            <a:endParaRPr lang="en-GB"/>
          </a:p>
        </p:txBody>
      </p:sp>
      <p:sp>
        <p:nvSpPr>
          <p:cNvPr id="6" name="Slide Number Placeholder 5"/>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extLst>
      <p:ext uri="{BB962C8B-B14F-4D97-AF65-F5344CB8AC3E}">
        <p14:creationId xmlns:p14="http://schemas.microsoft.com/office/powerpoint/2010/main" val="10816016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20800"/>
          </a:xfrm>
        </p:spPr>
        <p:txBody>
          <a:bodyPr anchor="t"/>
          <a:lstStyle>
            <a:lvl1pPr>
              <a:defRPr/>
            </a:lvl1pPr>
          </a:lstStyle>
          <a:p>
            <a:r>
              <a:rPr kumimoji="0" lang="en-US" dirty="0"/>
              <a:t>Click to edit Master title style</a:t>
            </a:r>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1196753"/>
            <a:ext cx="4040188" cy="375968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6" name="Espace réservé du contenu 5"/>
          <p:cNvSpPr>
            <a:spLocks noGrp="1"/>
          </p:cNvSpPr>
          <p:nvPr>
            <p:ph sz="quarter" idx="4"/>
          </p:nvPr>
        </p:nvSpPr>
        <p:spPr>
          <a:xfrm>
            <a:off x="4645025" y="1196753"/>
            <a:ext cx="4041775" cy="3759679"/>
          </a:xfrm>
        </p:spPr>
        <p:txBody>
          <a:bodyPr/>
          <a:lstStyle>
            <a:lvl1pPr>
              <a:defRPr sz="2400"/>
            </a:lvl1pPr>
            <a:lvl2pPr>
              <a:defRPr sz="2000"/>
            </a:lvl2pPr>
            <a:lvl3pPr>
              <a:defRPr sz="1800"/>
            </a:lvl3pPr>
            <a:lvl4pPr>
              <a:defRPr sz="1600"/>
            </a:lvl4pPr>
            <a:lvl5pPr>
              <a:defRPr sz="16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7" name="Footer Placeholder 6"/>
          <p:cNvSpPr>
            <a:spLocks noGrp="1"/>
          </p:cNvSpPr>
          <p:nvPr>
            <p:ph type="ftr" sz="quarter" idx="10"/>
          </p:nvPr>
        </p:nvSpPr>
        <p:spPr/>
        <p:txBody>
          <a:bodyPr/>
          <a:lstStyle>
            <a:lvl1pPr>
              <a:defRPr b="1">
                <a:solidFill>
                  <a:schemeClr val="bg1"/>
                </a:solidFill>
              </a:defRPr>
            </a:lvl1pPr>
          </a:lstStyle>
          <a:p>
            <a:endParaRPr lang="en-GB"/>
          </a:p>
        </p:txBody>
      </p:sp>
      <p:sp>
        <p:nvSpPr>
          <p:cNvPr id="8" name="Slide Number Placeholder 7"/>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extLst>
      <p:ext uri="{BB962C8B-B14F-4D97-AF65-F5344CB8AC3E}">
        <p14:creationId xmlns:p14="http://schemas.microsoft.com/office/powerpoint/2010/main" val="3216115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8226000" cy="820800"/>
          </a:xfrm>
        </p:spPr>
        <p:txBody>
          <a:bodyPr anchor="t">
            <a:normAutofit/>
          </a:bodyPr>
          <a:lstStyle>
            <a:lvl1pPr algn="l">
              <a:defRPr sz="4000"/>
            </a:lvl1pPr>
          </a:lstStyle>
          <a:p>
            <a:r>
              <a:rPr kumimoji="0" lang="en-US" dirty="0"/>
              <a:t>Click to edit Master title style</a:t>
            </a:r>
          </a:p>
        </p:txBody>
      </p:sp>
      <p:sp>
        <p:nvSpPr>
          <p:cNvPr id="3" name="Footer Placeholder 2"/>
          <p:cNvSpPr>
            <a:spLocks noGrp="1"/>
          </p:cNvSpPr>
          <p:nvPr>
            <p:ph type="ftr" sz="quarter" idx="10"/>
          </p:nvPr>
        </p:nvSpPr>
        <p:spPr/>
        <p:txBody>
          <a:bodyPr/>
          <a:lstStyle>
            <a:lvl1pPr>
              <a:defRPr b="1">
                <a:solidFill>
                  <a:schemeClr val="bg1"/>
                </a:solidFill>
              </a:defRPr>
            </a:lvl1pPr>
          </a:lstStyle>
          <a:p>
            <a:endParaRPr lang="en-GB"/>
          </a:p>
        </p:txBody>
      </p:sp>
      <p:sp>
        <p:nvSpPr>
          <p:cNvPr id="4" name="Slide Number Placeholder 3"/>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extLst>
      <p:ext uri="{BB962C8B-B14F-4D97-AF65-F5344CB8AC3E}">
        <p14:creationId xmlns:p14="http://schemas.microsoft.com/office/powerpoint/2010/main" val="856919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b="1">
                <a:solidFill>
                  <a:schemeClr val="bg1"/>
                </a:solidFill>
              </a:defRPr>
            </a:lvl1pPr>
          </a:lstStyle>
          <a:p>
            <a:endParaRPr lang="en-GB"/>
          </a:p>
        </p:txBody>
      </p:sp>
      <p:sp>
        <p:nvSpPr>
          <p:cNvPr id="3" name="Slide Number Placeholder 2"/>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extLst>
      <p:ext uri="{BB962C8B-B14F-4D97-AF65-F5344CB8AC3E}">
        <p14:creationId xmlns:p14="http://schemas.microsoft.com/office/powerpoint/2010/main" val="42682317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Footer Placeholder 4"/>
          <p:cNvSpPr>
            <a:spLocks noGrp="1"/>
          </p:cNvSpPr>
          <p:nvPr>
            <p:ph type="ftr" sz="quarter" idx="10"/>
          </p:nvPr>
        </p:nvSpPr>
        <p:spPr/>
        <p:txBody>
          <a:bodyPr/>
          <a:lstStyle>
            <a:lvl1pPr>
              <a:defRPr b="1">
                <a:solidFill>
                  <a:schemeClr val="bg1"/>
                </a:solidFill>
              </a:defRPr>
            </a:lvl1pPr>
          </a:lstStyle>
          <a:p>
            <a:endParaRPr lang="en-GB" dirty="0"/>
          </a:p>
        </p:txBody>
      </p:sp>
      <p:sp>
        <p:nvSpPr>
          <p:cNvPr id="6" name="Slide Number Placeholder 5"/>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extLst>
      <p:ext uri="{BB962C8B-B14F-4D97-AF65-F5344CB8AC3E}">
        <p14:creationId xmlns:p14="http://schemas.microsoft.com/office/powerpoint/2010/main" val="18217711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Footer Placeholder 4"/>
          <p:cNvSpPr>
            <a:spLocks noGrp="1"/>
          </p:cNvSpPr>
          <p:nvPr>
            <p:ph type="ftr" sz="quarter" idx="10"/>
          </p:nvPr>
        </p:nvSpPr>
        <p:spPr/>
        <p:txBody>
          <a:bodyPr/>
          <a:lstStyle>
            <a:lvl1pPr>
              <a:defRPr b="1">
                <a:solidFill>
                  <a:schemeClr val="bg1"/>
                </a:solidFill>
              </a:defRPr>
            </a:lvl1pPr>
          </a:lstStyle>
          <a:p>
            <a:endParaRPr lang="en-GB"/>
          </a:p>
        </p:txBody>
      </p:sp>
      <p:sp>
        <p:nvSpPr>
          <p:cNvPr id="6" name="Slide Number Placeholder 5"/>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extLst>
      <p:ext uri="{BB962C8B-B14F-4D97-AF65-F5344CB8AC3E}">
        <p14:creationId xmlns:p14="http://schemas.microsoft.com/office/powerpoint/2010/main" val="5831495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dirty="0"/>
              <a:t>Click to edit Master title style</a:t>
            </a:r>
          </a:p>
        </p:txBody>
      </p:sp>
      <p:sp>
        <p:nvSpPr>
          <p:cNvPr id="3" name="Espace réservé du texte vertical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Footer Placeholder 3"/>
          <p:cNvSpPr>
            <a:spLocks noGrp="1"/>
          </p:cNvSpPr>
          <p:nvPr>
            <p:ph type="ftr" sz="quarter" idx="10"/>
          </p:nvPr>
        </p:nvSpPr>
        <p:spPr/>
        <p:txBody>
          <a:bodyPr/>
          <a:lstStyle>
            <a:lvl1pPr>
              <a:defRPr b="1">
                <a:solidFill>
                  <a:schemeClr val="bg1"/>
                </a:solidFill>
              </a:defRPr>
            </a:lvl1pPr>
          </a:lstStyle>
          <a:p>
            <a:endParaRPr lang="en-GB"/>
          </a:p>
        </p:txBody>
      </p:sp>
      <p:sp>
        <p:nvSpPr>
          <p:cNvPr id="5" name="Slide Number Placeholder 4"/>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extLst>
      <p:ext uri="{BB962C8B-B14F-4D97-AF65-F5344CB8AC3E}">
        <p14:creationId xmlns:p14="http://schemas.microsoft.com/office/powerpoint/2010/main" val="20177777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dirty="0"/>
              <a:t>Click to edit Master title style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Footer Placeholder 3"/>
          <p:cNvSpPr>
            <a:spLocks noGrp="1"/>
          </p:cNvSpPr>
          <p:nvPr>
            <p:ph type="ftr" sz="quarter" idx="10"/>
          </p:nvPr>
        </p:nvSpPr>
        <p:spPr/>
        <p:txBody>
          <a:bodyPr/>
          <a:lstStyle>
            <a:lvl1pPr>
              <a:defRPr b="1">
                <a:solidFill>
                  <a:schemeClr val="bg1"/>
                </a:solidFill>
              </a:defRPr>
            </a:lvl1pPr>
          </a:lstStyle>
          <a:p>
            <a:endParaRPr lang="en-GB"/>
          </a:p>
        </p:txBody>
      </p:sp>
      <p:sp>
        <p:nvSpPr>
          <p:cNvPr id="5" name="Slide Number Placeholder 4"/>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extLst>
      <p:ext uri="{BB962C8B-B14F-4D97-AF65-F5344CB8AC3E}">
        <p14:creationId xmlns:p14="http://schemas.microsoft.com/office/powerpoint/2010/main" val="24130231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646084426"/>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lvl1pPr algn="l">
              <a:defRPr sz="3200"/>
            </a:lvl1pPr>
          </a:lstStyle>
          <a:p>
            <a:r>
              <a:rPr kumimoji="0" lang="en-US" noProof="0" dirty="0" smtClean="0"/>
              <a:t>Click to edit Master title style</a:t>
            </a:r>
            <a:endParaRPr kumimoji="0" lang="en-US" noProof="0" dirty="0"/>
          </a:p>
        </p:txBody>
      </p:sp>
      <p:sp>
        <p:nvSpPr>
          <p:cNvPr id="3" name="Espace réservé du contenu 2"/>
          <p:cNvSpPr>
            <a:spLocks noGrp="1"/>
          </p:cNvSpPr>
          <p:nvPr>
            <p:ph idx="1"/>
          </p:nvPr>
        </p:nvSpPr>
        <p:spPr/>
        <p:txBody>
          <a:bodyPr>
            <a:normAutofit/>
          </a:bodyPr>
          <a:lstStyle>
            <a:lvl1pPr>
              <a:defRPr sz="2400"/>
            </a:lvl1pPr>
            <a:lvl2pPr>
              <a:defRPr sz="2400"/>
            </a:lvl2pPr>
            <a:lvl3pPr>
              <a:defRPr sz="2000"/>
            </a:lvl3pPr>
            <a:lvl4pPr>
              <a:defRPr sz="1800"/>
            </a:lvl4pPr>
            <a:lvl5pPr>
              <a:defRPr sz="1800"/>
            </a:lvl5pPr>
          </a:lstStyle>
          <a:p>
            <a:pPr lvl="0" eaLnBrk="1" latinLnBrk="0" hangingPunct="1"/>
            <a:r>
              <a:rPr lang="en-US" noProof="0" dirty="0" smtClean="0"/>
              <a:t>Click to edit Master text styles</a:t>
            </a:r>
          </a:p>
          <a:p>
            <a:pPr lvl="1" eaLnBrk="1" latinLnBrk="0" hangingPunct="1"/>
            <a:r>
              <a:rPr lang="en-US" noProof="0" dirty="0" smtClean="0"/>
              <a:t>Second level</a:t>
            </a:r>
          </a:p>
          <a:p>
            <a:pPr lvl="2" eaLnBrk="1" latinLnBrk="0" hangingPunct="1"/>
            <a:r>
              <a:rPr lang="en-US" noProof="0" dirty="0" smtClean="0"/>
              <a:t>Third level</a:t>
            </a:r>
          </a:p>
          <a:p>
            <a:pPr lvl="3" eaLnBrk="1" latinLnBrk="0" hangingPunct="1"/>
            <a:r>
              <a:rPr lang="en-US" noProof="0" dirty="0" smtClean="0"/>
              <a:t>Fourth level</a:t>
            </a:r>
          </a:p>
          <a:p>
            <a:pPr lvl="4" eaLnBrk="1" latinLnBrk="0" hangingPunct="1"/>
            <a:r>
              <a:rPr lang="en-US" noProof="0" dirty="0" smtClean="0"/>
              <a:t>Fifth level</a:t>
            </a:r>
            <a:endParaRPr kumimoji="0" lang="en-US" noProof="0" dirty="0"/>
          </a:p>
        </p:txBody>
      </p:sp>
      <p:sp>
        <p:nvSpPr>
          <p:cNvPr id="5" name="Footer Placeholder 4"/>
          <p:cNvSpPr>
            <a:spLocks noGrp="1"/>
          </p:cNvSpPr>
          <p:nvPr>
            <p:ph type="ftr" sz="quarter" idx="10"/>
          </p:nvPr>
        </p:nvSpPr>
        <p:spPr/>
        <p:txBody>
          <a:bodyPr anchor="b"/>
          <a:lstStyle>
            <a:lvl1pPr algn="r">
              <a:defRPr b="1">
                <a:solidFill>
                  <a:schemeClr val="bg1">
                    <a:lumMod val="85000"/>
                  </a:schemeClr>
                </a:solidFill>
              </a:defRPr>
            </a:lvl1pPr>
          </a:lstStyle>
          <a:p>
            <a:r>
              <a:rPr lang="en-GB" smtClean="0"/>
              <a:t>S. Le Naour</a:t>
            </a:r>
            <a:endParaRPr lang="en-GB" dirty="0"/>
          </a:p>
        </p:txBody>
      </p:sp>
      <p:sp>
        <p:nvSpPr>
          <p:cNvPr id="6" name="Slide Number Placeholder 5"/>
          <p:cNvSpPr>
            <a:spLocks noGrp="1"/>
          </p:cNvSpPr>
          <p:nvPr>
            <p:ph type="sldNum" sz="quarter" idx="11"/>
          </p:nvPr>
        </p:nvSpPr>
        <p:spPr/>
        <p:txBody>
          <a:bodyPr anchor="b"/>
          <a:lstStyle>
            <a:lvl1pPr>
              <a:defRPr b="1">
                <a:solidFill>
                  <a:schemeClr val="bg1">
                    <a:lumMod val="85000"/>
                  </a:schemeClr>
                </a:solidFill>
              </a:defRPr>
            </a:lvl1pPr>
          </a:lstStyle>
          <a:p>
            <a:fld id="{493862C1-9057-4122-A60D-1A0066E50FF2}" type="slidenum">
              <a:rPr lang="en-GB" smtClean="0"/>
              <a:pPr/>
              <a:t>‹#›</a:t>
            </a:fld>
            <a:endParaRPr lang="en-GB"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39552" y="1772816"/>
            <a:ext cx="8265984" cy="1826363"/>
          </a:xfrm>
        </p:spPr>
        <p:txBody>
          <a:bodyPr tIns="0" bIns="0" anchor="ctr"/>
          <a:lstStyle>
            <a:lvl1pPr algn="l">
              <a:buNone/>
              <a:defRPr kumimoji="0" lang="en-US" sz="4600" b="1" kern="1200" cap="none" spc="0" baseline="0" dirty="0">
                <a:ln w="12700">
                  <a:solidFill>
                    <a:srgbClr val="1E5AAE"/>
                  </a:solidFill>
                  <a:prstDash val="solid"/>
                </a:ln>
                <a:solidFill>
                  <a:srgbClr val="1E5AAE"/>
                </a:solidFill>
                <a:effectLst/>
                <a:latin typeface="+mj-lt"/>
                <a:ea typeface="+mj-ea"/>
                <a:cs typeface="+mj-cs"/>
              </a:defRPr>
            </a:lvl1pPr>
          </a:lstStyle>
          <a:p>
            <a:r>
              <a:rPr kumimoji="0" lang="en-US" noProof="0" dirty="0" smtClean="0"/>
              <a:t>Click to edit Master title style</a:t>
            </a:r>
            <a:endParaRPr kumimoji="0" lang="en-US" noProof="0" dirty="0"/>
          </a:p>
        </p:txBody>
      </p:sp>
      <p:sp>
        <p:nvSpPr>
          <p:cNvPr id="3" name="Espace réservé du texte 2"/>
          <p:cNvSpPr>
            <a:spLocks noGrp="1"/>
          </p:cNvSpPr>
          <p:nvPr>
            <p:ph type="body" idx="1"/>
          </p:nvPr>
        </p:nvSpPr>
        <p:spPr>
          <a:xfrm>
            <a:off x="2176136" y="4653136"/>
            <a:ext cx="6629400" cy="1066688"/>
          </a:xfrm>
        </p:spPr>
        <p:txBody>
          <a:bodyPr lIns="45720" tIns="0" rIns="45720" bIns="0" anchor="b"/>
          <a:lstStyle>
            <a:lvl1pPr marL="0" indent="0" algn="r">
              <a:buNone/>
              <a:defRPr sz="2000">
                <a:solidFill>
                  <a:srgbClr val="1E5AAE"/>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dirty="0" smtClean="0"/>
              <a:t>Click to edit Master text styles</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44000" cy="820800"/>
          </a:xfrm>
        </p:spPr>
        <p:txBody>
          <a:bodyPr/>
          <a:lstStyle/>
          <a:p>
            <a:r>
              <a:rPr kumimoji="0" lang="en-US" noProof="0" dirty="0" smtClean="0"/>
              <a:t>Click to edit Master title style</a:t>
            </a:r>
            <a:endParaRPr kumimoji="0" lang="en-US" noProof="0" dirty="0"/>
          </a:p>
        </p:txBody>
      </p:sp>
      <p:sp>
        <p:nvSpPr>
          <p:cNvPr id="3" name="Espace réservé du contenu 2"/>
          <p:cNvSpPr>
            <a:spLocks noGrp="1"/>
          </p:cNvSpPr>
          <p:nvPr>
            <p:ph sz="half" idx="1"/>
          </p:nvPr>
        </p:nvSpPr>
        <p:spPr>
          <a:xfrm>
            <a:off x="457200" y="1196752"/>
            <a:ext cx="3657600" cy="4929411"/>
          </a:xfrm>
        </p:spPr>
        <p:txBody>
          <a:bodyPr/>
          <a:lstStyle>
            <a:lvl1pPr>
              <a:defRPr sz="2600"/>
            </a:lvl1pPr>
            <a:lvl2pPr>
              <a:defRPr sz="2200"/>
            </a:lvl2pPr>
            <a:lvl3pPr>
              <a:defRPr sz="2000"/>
            </a:lvl3pPr>
            <a:lvl4pPr>
              <a:defRPr sz="1800"/>
            </a:lvl4pPr>
            <a:lvl5pPr>
              <a:defRPr sz="18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Espace réservé du contenu 3"/>
          <p:cNvSpPr>
            <a:spLocks noGrp="1"/>
          </p:cNvSpPr>
          <p:nvPr>
            <p:ph sz="half" idx="2"/>
          </p:nvPr>
        </p:nvSpPr>
        <p:spPr>
          <a:xfrm>
            <a:off x="5043600" y="1196752"/>
            <a:ext cx="3657600" cy="4929411"/>
          </a:xfrm>
        </p:spPr>
        <p:txBody>
          <a:bodyPr/>
          <a:lstStyle>
            <a:lvl1pPr>
              <a:defRPr sz="2600"/>
            </a:lvl1pPr>
            <a:lvl2pPr>
              <a:defRPr sz="2200"/>
            </a:lvl2pPr>
            <a:lvl3pPr>
              <a:defRPr sz="2000"/>
            </a:lvl3pPr>
            <a:lvl4pPr>
              <a:defRPr sz="1800"/>
            </a:lvl4pPr>
            <a:lvl5pPr>
              <a:defRPr sz="18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0"/>
          </p:nvPr>
        </p:nvSpPr>
        <p:spPr/>
        <p:txBody>
          <a:bodyPr/>
          <a:lstStyle>
            <a:lvl1pPr>
              <a:defRPr b="1">
                <a:solidFill>
                  <a:schemeClr val="bg1"/>
                </a:solidFill>
              </a:defRPr>
            </a:lvl1pPr>
          </a:lstStyle>
          <a:p>
            <a:endParaRPr lang="en-GB"/>
          </a:p>
        </p:txBody>
      </p:sp>
      <p:sp>
        <p:nvSpPr>
          <p:cNvPr id="6" name="Slide Number Placeholder 5"/>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20800"/>
          </a:xfrm>
        </p:spPr>
        <p:txBody>
          <a:bodyPr anchor="t"/>
          <a:lstStyle>
            <a:lvl1pPr>
              <a:defRPr/>
            </a:lvl1pPr>
          </a:lstStyle>
          <a:p>
            <a:r>
              <a:rPr kumimoji="0" lang="en-US" dirty="0" smtClean="0"/>
              <a:t>Click to edit Master title style</a:t>
            </a:r>
            <a:endParaRPr kumimoji="0" lang="en-US" dirty="0"/>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196753"/>
            <a:ext cx="4040188" cy="375968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6" name="Espace réservé du contenu 5"/>
          <p:cNvSpPr>
            <a:spLocks noGrp="1"/>
          </p:cNvSpPr>
          <p:nvPr>
            <p:ph sz="quarter" idx="4"/>
          </p:nvPr>
        </p:nvSpPr>
        <p:spPr>
          <a:xfrm>
            <a:off x="4645025" y="1196753"/>
            <a:ext cx="4041775" cy="3759679"/>
          </a:xfrm>
        </p:spPr>
        <p:txBody>
          <a:bodyPr/>
          <a:lstStyle>
            <a:lvl1pPr>
              <a:defRPr sz="2400"/>
            </a:lvl1pPr>
            <a:lvl2pPr>
              <a:defRPr sz="2000"/>
            </a:lvl2pPr>
            <a:lvl3pPr>
              <a:defRPr sz="1800"/>
            </a:lvl3pPr>
            <a:lvl4pPr>
              <a:defRPr sz="1600"/>
            </a:lvl4pPr>
            <a:lvl5pPr>
              <a:defRPr sz="16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7" name="Footer Placeholder 6"/>
          <p:cNvSpPr>
            <a:spLocks noGrp="1"/>
          </p:cNvSpPr>
          <p:nvPr>
            <p:ph type="ftr" sz="quarter" idx="10"/>
          </p:nvPr>
        </p:nvSpPr>
        <p:spPr/>
        <p:txBody>
          <a:bodyPr/>
          <a:lstStyle>
            <a:lvl1pPr>
              <a:defRPr b="1">
                <a:solidFill>
                  <a:schemeClr val="bg1"/>
                </a:solidFill>
              </a:defRPr>
            </a:lvl1pPr>
          </a:lstStyle>
          <a:p>
            <a:endParaRPr lang="en-GB"/>
          </a:p>
        </p:txBody>
      </p:sp>
      <p:sp>
        <p:nvSpPr>
          <p:cNvPr id="8" name="Slide Number Placeholder 7"/>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8226000" cy="820800"/>
          </a:xfrm>
        </p:spPr>
        <p:txBody>
          <a:bodyPr anchor="t">
            <a:normAutofit/>
          </a:bodyPr>
          <a:lstStyle>
            <a:lvl1pPr algn="l">
              <a:defRPr sz="4000"/>
            </a:lvl1pPr>
          </a:lstStyle>
          <a:p>
            <a:r>
              <a:rPr kumimoji="0" lang="en-US" noProof="0" dirty="0" smtClean="0"/>
              <a:t>Click to edit Master title style</a:t>
            </a:r>
            <a:endParaRPr kumimoji="0" lang="en-US" noProof="0" dirty="0"/>
          </a:p>
        </p:txBody>
      </p:sp>
      <p:sp>
        <p:nvSpPr>
          <p:cNvPr id="3" name="Footer Placeholder 2"/>
          <p:cNvSpPr>
            <a:spLocks noGrp="1"/>
          </p:cNvSpPr>
          <p:nvPr>
            <p:ph type="ftr" sz="quarter" idx="10"/>
          </p:nvPr>
        </p:nvSpPr>
        <p:spPr/>
        <p:txBody>
          <a:bodyPr/>
          <a:lstStyle>
            <a:lvl1pPr>
              <a:defRPr b="1">
                <a:solidFill>
                  <a:schemeClr val="bg1"/>
                </a:solidFill>
              </a:defRPr>
            </a:lvl1pPr>
          </a:lstStyle>
          <a:p>
            <a:endParaRPr lang="en-GB"/>
          </a:p>
        </p:txBody>
      </p:sp>
      <p:sp>
        <p:nvSpPr>
          <p:cNvPr id="4" name="Slide Number Placeholder 3"/>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b="1">
                <a:solidFill>
                  <a:schemeClr val="bg1"/>
                </a:solidFill>
              </a:defRPr>
            </a:lvl1pPr>
          </a:lstStyle>
          <a:p>
            <a:endParaRPr lang="en-GB"/>
          </a:p>
        </p:txBody>
      </p:sp>
      <p:sp>
        <p:nvSpPr>
          <p:cNvPr id="3" name="Slide Number Placeholder 2"/>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Footer Placeholder 4"/>
          <p:cNvSpPr>
            <a:spLocks noGrp="1"/>
          </p:cNvSpPr>
          <p:nvPr>
            <p:ph type="ftr" sz="quarter" idx="10"/>
          </p:nvPr>
        </p:nvSpPr>
        <p:spPr/>
        <p:txBody>
          <a:bodyPr/>
          <a:lstStyle>
            <a:lvl1pPr>
              <a:defRPr b="1">
                <a:solidFill>
                  <a:schemeClr val="bg1"/>
                </a:solidFill>
              </a:defRPr>
            </a:lvl1pPr>
          </a:lstStyle>
          <a:p>
            <a:endParaRPr lang="en-GB" dirty="0"/>
          </a:p>
        </p:txBody>
      </p:sp>
      <p:sp>
        <p:nvSpPr>
          <p:cNvPr id="6" name="Slide Number Placeholder 5"/>
          <p:cNvSpPr>
            <a:spLocks noGrp="1"/>
          </p:cNvSpPr>
          <p:nvPr>
            <p:ph type="sldNum" sz="quarter" idx="11"/>
          </p:nvPr>
        </p:nvSpPr>
        <p:spPr/>
        <p:txBody>
          <a:bodyPr/>
          <a:lstStyle>
            <a:lvl1pPr>
              <a:defRPr b="1">
                <a:solidFill>
                  <a:schemeClr val="bg1"/>
                </a:solidFill>
              </a:defRPr>
            </a:lvl1pPr>
          </a:lstStyle>
          <a:p>
            <a:fld id="{493862C1-9057-4122-A60D-1A0066E50FF2}" type="slidenum">
              <a:rPr lang="en-GB" smtClean="0"/>
              <a:pPr/>
              <a:t>‹#›</a:t>
            </a:fld>
            <a:endParaRPr lang="en-GB"/>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1.emf"/><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12227"/>
            <a:ext cx="8226854" cy="819244"/>
          </a:xfrm>
          <a:prstGeom prst="rect">
            <a:avLst/>
          </a:prstGeom>
        </p:spPr>
        <p:txBody>
          <a:bodyPr vert="horz" lIns="45720" rIns="45720" anchor="t">
            <a:normAutofit/>
          </a:bodyPr>
          <a:lstStyle/>
          <a:p>
            <a:r>
              <a:rPr kumimoji="0" lang="en-GB" noProof="0" dirty="0" err="1" smtClean="0"/>
              <a:t>Cliquez</a:t>
            </a:r>
            <a:r>
              <a:rPr kumimoji="0" lang="en-GB" noProof="0" dirty="0" smtClean="0"/>
              <a:t> et </a:t>
            </a:r>
            <a:r>
              <a:rPr kumimoji="0" lang="en-GB" noProof="0" dirty="0" err="1" smtClean="0"/>
              <a:t>modifiez</a:t>
            </a:r>
            <a:r>
              <a:rPr kumimoji="0" lang="en-GB" noProof="0" dirty="0" smtClean="0"/>
              <a:t> le titre</a:t>
            </a:r>
            <a:endParaRPr kumimoji="0" lang="en-GB" noProof="0" dirty="0"/>
          </a:p>
        </p:txBody>
      </p:sp>
      <p:sp>
        <p:nvSpPr>
          <p:cNvPr id="30" name="Espace réservé du texte 29"/>
          <p:cNvSpPr>
            <a:spLocks noGrp="1"/>
          </p:cNvSpPr>
          <p:nvPr>
            <p:ph type="body" idx="1"/>
          </p:nvPr>
        </p:nvSpPr>
        <p:spPr>
          <a:xfrm>
            <a:off x="457200" y="1124744"/>
            <a:ext cx="8226854" cy="4868283"/>
          </a:xfrm>
          <a:prstGeom prst="rect">
            <a:avLst/>
          </a:prstGeom>
          <a:ln>
            <a:noFill/>
          </a:ln>
        </p:spPr>
        <p:txBody>
          <a:bodyPr vert="horz">
            <a:normAutofit/>
          </a:bodyPr>
          <a:lstStyle/>
          <a:p>
            <a:pPr lvl="0" eaLnBrk="1" latinLnBrk="0" hangingPunct="1"/>
            <a:r>
              <a:rPr kumimoji="0" lang="en-GB" noProof="0" dirty="0" err="1" smtClean="0"/>
              <a:t>Cliquez</a:t>
            </a:r>
            <a:r>
              <a:rPr kumimoji="0" lang="en-GB" noProof="0" dirty="0" smtClean="0"/>
              <a:t> pour modifier les styles du </a:t>
            </a:r>
            <a:r>
              <a:rPr kumimoji="0" lang="en-GB" noProof="0" dirty="0" err="1" smtClean="0"/>
              <a:t>texte</a:t>
            </a:r>
            <a:r>
              <a:rPr kumimoji="0" lang="en-GB" noProof="0" dirty="0" smtClean="0"/>
              <a:t> du masque</a:t>
            </a:r>
          </a:p>
          <a:p>
            <a:pPr lvl="1" eaLnBrk="1" latinLnBrk="0" hangingPunct="1"/>
            <a:r>
              <a:rPr kumimoji="0" lang="en-GB" noProof="0" dirty="0" err="1" smtClean="0"/>
              <a:t>Deuxième</a:t>
            </a:r>
            <a:r>
              <a:rPr kumimoji="0" lang="en-GB" noProof="0" dirty="0" smtClean="0"/>
              <a:t> </a:t>
            </a:r>
            <a:r>
              <a:rPr kumimoji="0" lang="en-GB" noProof="0" dirty="0" err="1" smtClean="0"/>
              <a:t>niveau</a:t>
            </a:r>
            <a:endParaRPr kumimoji="0" lang="en-GB" noProof="0" dirty="0" smtClean="0"/>
          </a:p>
          <a:p>
            <a:pPr lvl="2" eaLnBrk="1" latinLnBrk="0" hangingPunct="1"/>
            <a:r>
              <a:rPr kumimoji="0" lang="en-GB" noProof="0" dirty="0" err="1" smtClean="0"/>
              <a:t>Troisième</a:t>
            </a:r>
            <a:r>
              <a:rPr kumimoji="0" lang="en-GB" noProof="0" dirty="0" smtClean="0"/>
              <a:t> </a:t>
            </a:r>
            <a:r>
              <a:rPr kumimoji="0" lang="en-GB" noProof="0" dirty="0" err="1" smtClean="0"/>
              <a:t>niveau</a:t>
            </a:r>
            <a:endParaRPr kumimoji="0" lang="en-GB" noProof="0" dirty="0" smtClean="0"/>
          </a:p>
          <a:p>
            <a:pPr lvl="3" eaLnBrk="1" latinLnBrk="0" hangingPunct="1"/>
            <a:r>
              <a:rPr kumimoji="0" lang="en-GB" noProof="0" dirty="0" err="1" smtClean="0"/>
              <a:t>Quatrième</a:t>
            </a:r>
            <a:r>
              <a:rPr kumimoji="0" lang="en-GB" noProof="0" dirty="0" smtClean="0"/>
              <a:t> </a:t>
            </a:r>
            <a:r>
              <a:rPr kumimoji="0" lang="en-GB" noProof="0" dirty="0" err="1" smtClean="0"/>
              <a:t>niveau</a:t>
            </a:r>
            <a:endParaRPr kumimoji="0" lang="en-GB" noProof="0" dirty="0" smtClean="0"/>
          </a:p>
          <a:p>
            <a:pPr lvl="4" eaLnBrk="1" latinLnBrk="0" hangingPunct="1"/>
            <a:r>
              <a:rPr kumimoji="0" lang="en-GB" noProof="0" dirty="0" err="1" smtClean="0"/>
              <a:t>Cinquième</a:t>
            </a:r>
            <a:r>
              <a:rPr kumimoji="0" lang="en-GB" noProof="0" dirty="0" smtClean="0"/>
              <a:t> </a:t>
            </a:r>
            <a:r>
              <a:rPr kumimoji="0" lang="en-GB" noProof="0" dirty="0" err="1" smtClean="0"/>
              <a:t>niveau</a:t>
            </a:r>
            <a:endParaRPr kumimoji="0" lang="en-GB" noProof="0" dirty="0"/>
          </a:p>
        </p:txBody>
      </p:sp>
      <p:pic>
        <p:nvPicPr>
          <p:cNvPr id="5" name="Image 4" descr="bande-01.eps"/>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Footer Placeholder 1"/>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r"/>
            <a:r>
              <a:rPr lang="en-GB" dirty="0" smtClean="0"/>
              <a:t>S. Le Naour</a:t>
            </a:r>
            <a:endParaRPr lang="en-GB" dirty="0"/>
          </a:p>
        </p:txBody>
      </p:sp>
      <p:sp>
        <p:nvSpPr>
          <p:cNvPr id="3" name="Slide Number Placeholder 2"/>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3862C1-9057-4122-A60D-1A0066E50FF2}"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iming>
    <p:tnLst>
      <p:par>
        <p:cTn id="1" dur="indefinite" restart="never" nodeType="tmRoot"/>
      </p:par>
    </p:tnLst>
  </p:timing>
  <p:hf hdr="0" ftr="0" dt="0"/>
  <p:txStyles>
    <p:titleStyle>
      <a:lvl1pPr algn="l" rtl="0" eaLnBrk="1" latinLnBrk="0" hangingPunct="1">
        <a:spcBef>
          <a:spcPct val="0"/>
        </a:spcBef>
        <a:buNone/>
        <a:defRPr kumimoji="0" sz="3200" kern="1200">
          <a:solidFill>
            <a:srgbClr val="1E5AAE"/>
          </a:solidFill>
          <a:latin typeface="+mj-lt"/>
          <a:ea typeface="+mj-ea"/>
          <a:cs typeface="+mj-cs"/>
        </a:defRPr>
      </a:lvl1pPr>
    </p:titleStyle>
    <p:bodyStyle>
      <a:lvl1pPr marL="493776" indent="-457200" algn="l" rtl="0" eaLnBrk="1" latinLnBrk="0" hangingPunct="1">
        <a:spcBef>
          <a:spcPct val="20000"/>
        </a:spcBef>
        <a:buClr>
          <a:srgbClr val="C00000"/>
        </a:buClr>
        <a:buSzPct val="80000"/>
        <a:buFont typeface="Wingdings" panose="05000000000000000000" pitchFamily="2" charset="2"/>
        <a:buChar char="Ø"/>
        <a:defRPr kumimoji="0" sz="2400" kern="1200">
          <a:solidFill>
            <a:srgbClr val="1E5AAE"/>
          </a:solidFill>
          <a:latin typeface="+mn-lt"/>
          <a:ea typeface="+mn-ea"/>
          <a:cs typeface="+mn-cs"/>
        </a:defRPr>
      </a:lvl1pPr>
      <a:lvl2pPr marL="905256" indent="-457200" algn="l" rtl="0" eaLnBrk="1" latinLnBrk="0" hangingPunct="1">
        <a:spcBef>
          <a:spcPct val="20000"/>
        </a:spcBef>
        <a:buClr>
          <a:srgbClr val="C00000"/>
        </a:buClr>
        <a:buSzPct val="90000"/>
        <a:buFont typeface="Wingdings" panose="05000000000000000000" pitchFamily="2" charset="2"/>
        <a:buChar char="§"/>
        <a:defRPr kumimoji="0" sz="2400" kern="1200">
          <a:solidFill>
            <a:srgbClr val="1E5AAE"/>
          </a:solidFill>
          <a:latin typeface="+mn-lt"/>
          <a:ea typeface="+mn-ea"/>
          <a:cs typeface="+mn-cs"/>
        </a:defRPr>
      </a:lvl2pPr>
      <a:lvl3pPr marL="1092708" indent="-342900" algn="l" rtl="0" eaLnBrk="1" latinLnBrk="0" hangingPunct="1">
        <a:spcBef>
          <a:spcPct val="20000"/>
        </a:spcBef>
        <a:buClr>
          <a:srgbClr val="C00000"/>
        </a:buClr>
        <a:buSzPct val="85000"/>
        <a:buFont typeface="Arial"/>
        <a:buChar char="•"/>
        <a:defRPr kumimoji="0" sz="2000" kern="1200">
          <a:solidFill>
            <a:srgbClr val="1E5AAE"/>
          </a:solidFill>
          <a:latin typeface="+mn-lt"/>
          <a:ea typeface="+mn-ea"/>
          <a:cs typeface="+mn-cs"/>
        </a:defRPr>
      </a:lvl3pPr>
      <a:lvl4pPr marL="1385316" indent="-342900" algn="l" rtl="0" eaLnBrk="1" latinLnBrk="0" hangingPunct="1">
        <a:spcBef>
          <a:spcPct val="20000"/>
        </a:spcBef>
        <a:buClr>
          <a:srgbClr val="C00000"/>
        </a:buClr>
        <a:buSzPct val="90000"/>
        <a:buFont typeface="Arial" panose="020B0604020202020204" pitchFamily="34" charset="0"/>
        <a:buChar char="−"/>
        <a:defRPr kumimoji="0" sz="1800" kern="1200">
          <a:solidFill>
            <a:srgbClr val="1E5AAE"/>
          </a:solidFill>
          <a:latin typeface="+mn-lt"/>
          <a:ea typeface="+mn-ea"/>
          <a:cs typeface="+mn-cs"/>
        </a:defRPr>
      </a:lvl4pPr>
      <a:lvl5pPr marL="1650492" indent="-342900" algn="l" rtl="0" eaLnBrk="1" latinLnBrk="0" hangingPunct="1">
        <a:spcBef>
          <a:spcPct val="20000"/>
        </a:spcBef>
        <a:buClr>
          <a:srgbClr val="C00000"/>
        </a:buClr>
        <a:buSzPct val="100000"/>
        <a:buFont typeface="Arial" panose="020B0604020202020204" pitchFamily="34" charset="0"/>
        <a:buChar char="−"/>
        <a:defRPr kumimoji="0" sz="1800" kern="1200">
          <a:solidFill>
            <a:srgbClr val="1E5AAE"/>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3"/>
            <a:ext cx="8226854" cy="819244"/>
          </a:xfrm>
          <a:prstGeom prst="rect">
            <a:avLst/>
          </a:prstGeom>
        </p:spPr>
        <p:txBody>
          <a:bodyPr vert="horz" lIns="45720" rIns="45720" anchor="t">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124744"/>
            <a:ext cx="8226854" cy="4868283"/>
          </a:xfrm>
          <a:prstGeom prst="rect">
            <a:avLst/>
          </a:prstGeom>
          <a:ln>
            <a:noFill/>
          </a:ln>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Footer Placeholder 1"/>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r"/>
            <a:r>
              <a:rPr lang="en-GB" dirty="0"/>
              <a:t>S. Le Naour</a:t>
            </a:r>
          </a:p>
        </p:txBody>
      </p:sp>
      <p:sp>
        <p:nvSpPr>
          <p:cNvPr id="3" name="Slide Number Placeholder 2"/>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3862C1-9057-4122-A60D-1A0066E50FF2}" type="slidenum">
              <a:rPr lang="en-GB" smtClean="0"/>
              <a:t>‹#›</a:t>
            </a:fld>
            <a:endParaRPr lang="en-GB"/>
          </a:p>
        </p:txBody>
      </p:sp>
    </p:spTree>
    <p:extLst>
      <p:ext uri="{BB962C8B-B14F-4D97-AF65-F5344CB8AC3E}">
        <p14:creationId xmlns:p14="http://schemas.microsoft.com/office/powerpoint/2010/main" val="166469572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hf hdr="0" ftr="0" dt="0"/>
  <p:txStyles>
    <p:titleStyle>
      <a:lvl1pPr algn="l" rtl="0" eaLnBrk="1" latinLnBrk="0" hangingPunct="1">
        <a:spcBef>
          <a:spcPct val="0"/>
        </a:spcBef>
        <a:buNone/>
        <a:defRPr kumimoji="0" sz="3200" kern="1200">
          <a:solidFill>
            <a:srgbClr val="1E5AAE"/>
          </a:solidFill>
          <a:latin typeface="+mj-lt"/>
          <a:ea typeface="+mj-ea"/>
          <a:cs typeface="+mj-cs"/>
        </a:defRPr>
      </a:lvl1pPr>
    </p:titleStyle>
    <p:bodyStyle>
      <a:lvl1pPr marL="493776" indent="-457200" algn="l" rtl="0" eaLnBrk="1" latinLnBrk="0" hangingPunct="1">
        <a:spcBef>
          <a:spcPct val="20000"/>
        </a:spcBef>
        <a:buClr>
          <a:srgbClr val="C00000"/>
        </a:buClr>
        <a:buSzPct val="80000"/>
        <a:buFont typeface="Wingdings" panose="05000000000000000000" pitchFamily="2" charset="2"/>
        <a:buChar char="Ø"/>
        <a:defRPr kumimoji="0" sz="2400" kern="1200">
          <a:solidFill>
            <a:srgbClr val="1E5AAE"/>
          </a:solidFill>
          <a:latin typeface="+mn-lt"/>
          <a:ea typeface="+mn-ea"/>
          <a:cs typeface="+mn-cs"/>
        </a:defRPr>
      </a:lvl1pPr>
      <a:lvl2pPr marL="905256" indent="-457200" algn="l" rtl="0" eaLnBrk="1" latinLnBrk="0" hangingPunct="1">
        <a:spcBef>
          <a:spcPct val="20000"/>
        </a:spcBef>
        <a:buClr>
          <a:srgbClr val="C00000"/>
        </a:buClr>
        <a:buSzPct val="90000"/>
        <a:buFont typeface="Wingdings" panose="05000000000000000000" pitchFamily="2" charset="2"/>
        <a:buChar char="§"/>
        <a:defRPr kumimoji="0" sz="2400" kern="1200">
          <a:solidFill>
            <a:srgbClr val="1E5AAE"/>
          </a:solidFill>
          <a:latin typeface="+mn-lt"/>
          <a:ea typeface="+mn-ea"/>
          <a:cs typeface="+mn-cs"/>
        </a:defRPr>
      </a:lvl2pPr>
      <a:lvl3pPr marL="1092708" indent="-342900" algn="l" rtl="0" eaLnBrk="1" latinLnBrk="0" hangingPunct="1">
        <a:spcBef>
          <a:spcPct val="20000"/>
        </a:spcBef>
        <a:buClr>
          <a:srgbClr val="C00000"/>
        </a:buClr>
        <a:buSzPct val="85000"/>
        <a:buFont typeface="Arial"/>
        <a:buChar char="•"/>
        <a:defRPr kumimoji="0" sz="2000" kern="1200">
          <a:solidFill>
            <a:srgbClr val="1E5AAE"/>
          </a:solidFill>
          <a:latin typeface="+mn-lt"/>
          <a:ea typeface="+mn-ea"/>
          <a:cs typeface="+mn-cs"/>
        </a:defRPr>
      </a:lvl3pPr>
      <a:lvl4pPr marL="1385316" indent="-342900" algn="l" rtl="0" eaLnBrk="1" latinLnBrk="0" hangingPunct="1">
        <a:spcBef>
          <a:spcPct val="20000"/>
        </a:spcBef>
        <a:buClr>
          <a:srgbClr val="C00000"/>
        </a:buClr>
        <a:buSzPct val="90000"/>
        <a:buFont typeface="Arial" panose="020B0604020202020204" pitchFamily="34" charset="0"/>
        <a:buChar char="−"/>
        <a:defRPr kumimoji="0" sz="1800" kern="1200">
          <a:solidFill>
            <a:srgbClr val="1E5AAE"/>
          </a:solidFill>
          <a:latin typeface="+mn-lt"/>
          <a:ea typeface="+mn-ea"/>
          <a:cs typeface="+mn-cs"/>
        </a:defRPr>
      </a:lvl4pPr>
      <a:lvl5pPr marL="1650492" indent="-342900" algn="l" rtl="0" eaLnBrk="1" latinLnBrk="0" hangingPunct="1">
        <a:spcBef>
          <a:spcPct val="20000"/>
        </a:spcBef>
        <a:buClr>
          <a:srgbClr val="C00000"/>
        </a:buClr>
        <a:buSzPct val="100000"/>
        <a:buFont typeface="Arial" panose="020B0604020202020204" pitchFamily="34" charset="0"/>
        <a:buChar char="−"/>
        <a:defRPr kumimoji="0" sz="1800" kern="1200">
          <a:solidFill>
            <a:srgbClr val="1E5AAE"/>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edms.cern.ch/document/1848902/1"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15.xml"/><Relationship Id="rId5" Type="http://schemas.openxmlformats.org/officeDocument/2006/relationships/image" Target="../media/image13.jpe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CH" dirty="0" err="1" smtClean="0"/>
              <a:t>Outcome</a:t>
            </a:r>
            <a:r>
              <a:rPr lang="fr-CH" dirty="0" smtClean="0"/>
              <a:t> </a:t>
            </a:r>
            <a:r>
              <a:rPr lang="fr-CH" dirty="0" err="1" smtClean="0"/>
              <a:t>from</a:t>
            </a:r>
            <a:r>
              <a:rPr lang="fr-CH" dirty="0" smtClean="0"/>
              <a:t> the triplet </a:t>
            </a:r>
            <a:r>
              <a:rPr lang="fr-CH" dirty="0" err="1" smtClean="0"/>
              <a:t>alignment</a:t>
            </a:r>
            <a:r>
              <a:rPr lang="fr-CH" dirty="0" smtClean="0"/>
              <a:t> </a:t>
            </a:r>
            <a:r>
              <a:rPr lang="fr-CH" dirty="0" err="1" smtClean="0"/>
              <a:t>task</a:t>
            </a:r>
            <a:r>
              <a:rPr lang="fr-CH" dirty="0" smtClean="0"/>
              <a:t> force</a:t>
            </a:r>
            <a:endParaRPr lang="en-GB" dirty="0"/>
          </a:p>
        </p:txBody>
      </p:sp>
      <p:sp>
        <p:nvSpPr>
          <p:cNvPr id="6" name="Text Placeholder 5"/>
          <p:cNvSpPr>
            <a:spLocks noGrp="1"/>
          </p:cNvSpPr>
          <p:nvPr>
            <p:ph type="body" idx="1"/>
          </p:nvPr>
        </p:nvSpPr>
        <p:spPr/>
        <p:txBody>
          <a:bodyPr/>
          <a:lstStyle/>
          <a:p>
            <a:r>
              <a:rPr lang="fr-CH" dirty="0" smtClean="0"/>
              <a:t>S. Le </a:t>
            </a:r>
            <a:r>
              <a:rPr lang="fr-CH" dirty="0" smtClean="0"/>
              <a:t>Naour</a:t>
            </a:r>
          </a:p>
          <a:p>
            <a:r>
              <a:rPr lang="fr-CH" dirty="0" smtClean="0"/>
              <a:t>2019-02-06</a:t>
            </a:r>
            <a:endParaRPr lang="en-GB" dirty="0"/>
          </a:p>
        </p:txBody>
      </p:sp>
      <p:sp>
        <p:nvSpPr>
          <p:cNvPr id="4" name="Slide Number Placeholder 3"/>
          <p:cNvSpPr>
            <a:spLocks noGrp="1"/>
          </p:cNvSpPr>
          <p:nvPr>
            <p:ph type="sldNum" sz="quarter" idx="4294967295"/>
          </p:nvPr>
        </p:nvSpPr>
        <p:spPr>
          <a:xfrm>
            <a:off x="7086600" y="6356350"/>
            <a:ext cx="2057400" cy="365125"/>
          </a:xfrm>
        </p:spPr>
        <p:txBody>
          <a:bodyPr/>
          <a:lstStyle/>
          <a:p>
            <a:fld id="{493862C1-9057-4122-A60D-1A0066E50FF2}" type="slidenum">
              <a:rPr lang="en-GB" smtClean="0"/>
              <a:pPr/>
              <a:t>1</a:t>
            </a:fld>
            <a:endParaRPr lang="en-GB" dirty="0"/>
          </a:p>
        </p:txBody>
      </p:sp>
    </p:spTree>
    <p:extLst>
      <p:ext uri="{BB962C8B-B14F-4D97-AF65-F5344CB8AC3E}">
        <p14:creationId xmlns:p14="http://schemas.microsoft.com/office/powerpoint/2010/main" val="13749928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fr-CH" dirty="0" smtClean="0"/>
              <a:t>Can </a:t>
            </a:r>
            <a:r>
              <a:rPr lang="fr-CH" dirty="0" err="1" smtClean="0"/>
              <a:t>we</a:t>
            </a:r>
            <a:r>
              <a:rPr lang="fr-CH" dirty="0" smtClean="0"/>
              <a:t> survive </a:t>
            </a:r>
            <a:r>
              <a:rPr lang="fr-CH" dirty="0" err="1" smtClean="0"/>
              <a:t>until</a:t>
            </a:r>
            <a:r>
              <a:rPr lang="fr-CH" dirty="0" smtClean="0"/>
              <a:t> </a:t>
            </a:r>
            <a:r>
              <a:rPr lang="fr-CH" dirty="0" err="1" smtClean="0"/>
              <a:t>dec</a:t>
            </a:r>
            <a:r>
              <a:rPr lang="fr-CH" dirty="0" smtClean="0"/>
              <a:t>. 2018 </a:t>
            </a:r>
            <a:r>
              <a:rPr lang="fr-CH" dirty="0" err="1" smtClean="0"/>
              <a:t>without</a:t>
            </a:r>
            <a:r>
              <a:rPr lang="fr-CH" dirty="0" smtClean="0"/>
              <a:t> a triplet </a:t>
            </a:r>
            <a:r>
              <a:rPr lang="fr-CH" dirty="0" err="1" smtClean="0"/>
              <a:t>re-alignment</a:t>
            </a:r>
            <a:r>
              <a:rPr lang="fr-CH" dirty="0" smtClean="0"/>
              <a:t> ?</a:t>
            </a:r>
            <a:endParaRPr lang="en-GB" dirty="0"/>
          </a:p>
        </p:txBody>
      </p:sp>
      <p:sp>
        <p:nvSpPr>
          <p:cNvPr id="7" name="Content Placeholder 6"/>
          <p:cNvSpPr>
            <a:spLocks noGrp="1"/>
          </p:cNvSpPr>
          <p:nvPr>
            <p:ph idx="1"/>
          </p:nvPr>
        </p:nvSpPr>
        <p:spPr>
          <a:xfrm>
            <a:off x="457200" y="1268760"/>
            <a:ext cx="8226854" cy="4943574"/>
          </a:xfrm>
        </p:spPr>
        <p:txBody>
          <a:bodyPr>
            <a:normAutofit fontScale="77500" lnSpcReduction="20000"/>
          </a:bodyPr>
          <a:lstStyle/>
          <a:p>
            <a:pPr marL="36576" indent="0">
              <a:buNone/>
            </a:pPr>
            <a:r>
              <a:rPr lang="en-GB" dirty="0" smtClean="0">
                <a:solidFill>
                  <a:schemeClr val="tx1"/>
                </a:solidFill>
              </a:rPr>
              <a:t>Point 2 and 8 </a:t>
            </a:r>
            <a:r>
              <a:rPr lang="en-GB" dirty="0" smtClean="0"/>
              <a:t>: </a:t>
            </a:r>
          </a:p>
          <a:p>
            <a:pPr marL="448056" lvl="1" indent="0">
              <a:buNone/>
            </a:pPr>
            <a:r>
              <a:rPr lang="en-GB" dirty="0" smtClean="0"/>
              <a:t>Margin is big enough to continue physics without triplet re-alignment</a:t>
            </a:r>
          </a:p>
          <a:p>
            <a:pPr marL="36576" indent="0">
              <a:spcBef>
                <a:spcPts val="1200"/>
              </a:spcBef>
              <a:buNone/>
            </a:pPr>
            <a:r>
              <a:rPr lang="en-GB" dirty="0" smtClean="0">
                <a:solidFill>
                  <a:schemeClr val="tx1"/>
                </a:solidFill>
              </a:rPr>
              <a:t>Point 1 </a:t>
            </a:r>
            <a:r>
              <a:rPr lang="en-GB" dirty="0" smtClean="0"/>
              <a:t>: </a:t>
            </a:r>
          </a:p>
          <a:p>
            <a:pPr marL="448056" lvl="1" indent="0">
              <a:buNone/>
            </a:pPr>
            <a:r>
              <a:rPr lang="en-GB" dirty="0" smtClean="0"/>
              <a:t>None of the jack is in abutment (not far, but still free), so a re-alignment of the triplet can be performed during YETS 2017/18</a:t>
            </a:r>
          </a:p>
          <a:p>
            <a:pPr marL="36576" indent="0">
              <a:spcBef>
                <a:spcPts val="1200"/>
              </a:spcBef>
              <a:buNone/>
            </a:pPr>
            <a:r>
              <a:rPr lang="en-GB" dirty="0" smtClean="0">
                <a:solidFill>
                  <a:schemeClr val="tx1"/>
                </a:solidFill>
              </a:rPr>
              <a:t>Point 5 </a:t>
            </a:r>
            <a:r>
              <a:rPr lang="en-GB" dirty="0" smtClean="0"/>
              <a:t>: </a:t>
            </a:r>
          </a:p>
          <a:p>
            <a:pPr marL="448056" lvl="1" indent="0">
              <a:buNone/>
            </a:pPr>
            <a:r>
              <a:rPr lang="en-GB" dirty="0" smtClean="0"/>
              <a:t>This year a magnetic bump of -1.5 mm was applied for CMS. A total margin of -2.5 mm is available limited by the corrector strength (so it is still possible to increase the magnetic bump for CMS – J. Wenninger at LMC yesterday).  </a:t>
            </a:r>
          </a:p>
          <a:p>
            <a:pPr marL="448056" lvl="1" indent="0">
              <a:buNone/>
            </a:pPr>
            <a:r>
              <a:rPr lang="en-GB" dirty="0" smtClean="0"/>
              <a:t>Concerning the ground motion at the level of the LSS and the triplet, </a:t>
            </a:r>
            <a:r>
              <a:rPr lang="en-GB" dirty="0"/>
              <a:t>5 µrad </a:t>
            </a:r>
            <a:r>
              <a:rPr lang="en-GB" dirty="0" smtClean="0"/>
              <a:t>of deflexion was used for the last 3.5 months and we have a margin of 100-120 </a:t>
            </a:r>
            <a:r>
              <a:rPr lang="en-GB" dirty="0"/>
              <a:t>µ</a:t>
            </a:r>
            <a:r>
              <a:rPr lang="en-GB" dirty="0" smtClean="0"/>
              <a:t>rad with the Q4, Q5 correctors (even more with the MCBX)</a:t>
            </a:r>
          </a:p>
          <a:p>
            <a:pPr marL="448056" lvl="1" indent="0">
              <a:buNone/>
            </a:pPr>
            <a:r>
              <a:rPr lang="en-GB" dirty="0" smtClean="0"/>
              <a:t>If the ground motion continue in the same way for the next 15 months and the number of abrupt </a:t>
            </a:r>
            <a:r>
              <a:rPr lang="en-GB" dirty="0" err="1" smtClean="0"/>
              <a:t>cryo</a:t>
            </a:r>
            <a:r>
              <a:rPr lang="en-GB" dirty="0"/>
              <a:t>-</a:t>
            </a:r>
            <a:r>
              <a:rPr lang="en-GB" dirty="0" smtClean="0"/>
              <a:t>stops or </a:t>
            </a:r>
            <a:r>
              <a:rPr lang="en-GB" dirty="0" err="1" smtClean="0"/>
              <a:t>quenchs</a:t>
            </a:r>
            <a:r>
              <a:rPr lang="en-GB" dirty="0" smtClean="0"/>
              <a:t> is limited, the triplet re-alignment can be cancelled in YETS 2017/18.</a:t>
            </a:r>
          </a:p>
          <a:p>
            <a:pPr marL="448056" lvl="1" indent="0">
              <a:buNone/>
            </a:pPr>
            <a:r>
              <a:rPr lang="en-GB" dirty="0" smtClean="0"/>
              <a:t>CMS is not insisting on beamline re-</a:t>
            </a:r>
            <a:r>
              <a:rPr lang="en-GB" dirty="0" err="1" smtClean="0"/>
              <a:t>alignement</a:t>
            </a:r>
            <a:r>
              <a:rPr lang="en-GB" dirty="0" smtClean="0"/>
              <a:t> in YETS 2017-18</a:t>
            </a:r>
            <a:endParaRPr lang="en-GB" dirty="0"/>
          </a:p>
        </p:txBody>
      </p:sp>
      <p:sp>
        <p:nvSpPr>
          <p:cNvPr id="5" name="Slide Number Placeholder 4"/>
          <p:cNvSpPr>
            <a:spLocks noGrp="1"/>
          </p:cNvSpPr>
          <p:nvPr>
            <p:ph type="sldNum" sz="quarter" idx="11"/>
          </p:nvPr>
        </p:nvSpPr>
        <p:spPr/>
        <p:txBody>
          <a:bodyPr/>
          <a:lstStyle/>
          <a:p>
            <a:fld id="{493862C1-9057-4122-A60D-1A0066E50FF2}" type="slidenum">
              <a:rPr lang="en-GB" smtClean="0"/>
              <a:pPr/>
              <a:t>10</a:t>
            </a:fld>
            <a:endParaRPr lang="en-GB"/>
          </a:p>
        </p:txBody>
      </p:sp>
    </p:spTree>
    <p:extLst>
      <p:ext uri="{BB962C8B-B14F-4D97-AF65-F5344CB8AC3E}">
        <p14:creationId xmlns:p14="http://schemas.microsoft.com/office/powerpoint/2010/main" val="34334962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GB" sz="3600" dirty="0" smtClean="0"/>
              <a:t>Warm-up of Inner Triplet in sector 12</a:t>
            </a:r>
            <a:br>
              <a:rPr lang="en-GB" sz="3600" dirty="0" smtClean="0"/>
            </a:br>
            <a:r>
              <a:rPr lang="en-GB" sz="3600" dirty="0" smtClean="0"/>
              <a:t>Effect on </a:t>
            </a:r>
            <a:r>
              <a:rPr lang="en-GB" sz="3600" dirty="0" err="1" smtClean="0"/>
              <a:t>cryo</a:t>
            </a:r>
            <a:r>
              <a:rPr lang="en-GB" sz="3600" dirty="0" smtClean="0"/>
              <a:t>-magnets alignment</a:t>
            </a:r>
            <a:endParaRPr lang="en-GB" sz="3600" dirty="0"/>
          </a:p>
        </p:txBody>
      </p:sp>
      <p:sp>
        <p:nvSpPr>
          <p:cNvPr id="9" name="Text Placeholder 8"/>
          <p:cNvSpPr>
            <a:spLocks noGrp="1"/>
          </p:cNvSpPr>
          <p:nvPr>
            <p:ph type="body" idx="1"/>
          </p:nvPr>
        </p:nvSpPr>
        <p:spPr/>
        <p:txBody>
          <a:bodyPr/>
          <a:lstStyle/>
          <a:p>
            <a:r>
              <a:rPr lang="en-GB" dirty="0" smtClean="0"/>
              <a:t>S. Le Naour on behalf of Triplet Alignment Task Force</a:t>
            </a:r>
          </a:p>
          <a:p>
            <a:r>
              <a:rPr lang="en-GB" dirty="0" smtClean="0"/>
              <a:t>LMC, 01/11/2017</a:t>
            </a:r>
            <a:endParaRPr lang="en-GB" dirty="0"/>
          </a:p>
        </p:txBody>
      </p:sp>
      <p:sp>
        <p:nvSpPr>
          <p:cNvPr id="4" name="Slide Number Placeholder 3"/>
          <p:cNvSpPr>
            <a:spLocks noGrp="1"/>
          </p:cNvSpPr>
          <p:nvPr>
            <p:ph type="sldNum" sz="quarter" idx="4294967295"/>
          </p:nvPr>
        </p:nvSpPr>
        <p:spPr>
          <a:xfrm>
            <a:off x="7086600" y="6356350"/>
            <a:ext cx="2057400" cy="365125"/>
          </a:xfrm>
        </p:spPr>
        <p:txBody>
          <a:bodyPr/>
          <a:lstStyle/>
          <a:p>
            <a:fld id="{493862C1-9057-4122-A60D-1A0066E50FF2}" type="slidenum">
              <a:rPr lang="en-GB" smtClean="0"/>
              <a:pPr/>
              <a:t>11</a:t>
            </a:fld>
            <a:endParaRPr lang="en-GB" dirty="0"/>
          </a:p>
        </p:txBody>
      </p:sp>
    </p:spTree>
    <p:extLst>
      <p:ext uri="{BB962C8B-B14F-4D97-AF65-F5344CB8AC3E}">
        <p14:creationId xmlns:p14="http://schemas.microsoft.com/office/powerpoint/2010/main" val="39488209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Triplet movements in R1 (eYETS16/17)</a:t>
            </a:r>
            <a:endParaRPr lang="en-GB" dirty="0"/>
          </a:p>
        </p:txBody>
      </p:sp>
      <p:sp>
        <p:nvSpPr>
          <p:cNvPr id="3" name="Content Placeholder 2"/>
          <p:cNvSpPr>
            <a:spLocks noGrp="1"/>
          </p:cNvSpPr>
          <p:nvPr>
            <p:ph idx="1"/>
          </p:nvPr>
        </p:nvSpPr>
        <p:spPr/>
        <p:txBody>
          <a:bodyPr/>
          <a:lstStyle/>
          <a:p>
            <a:pPr marL="36576" indent="0">
              <a:buNone/>
            </a:pPr>
            <a:r>
              <a:rPr lang="fr-CH" dirty="0" smtClean="0">
                <a:solidFill>
                  <a:srgbClr val="00B0F0"/>
                </a:solidFill>
              </a:rPr>
              <a:t>Vertical </a:t>
            </a:r>
            <a:r>
              <a:rPr lang="fr-CH" dirty="0" err="1" smtClean="0"/>
              <a:t>movements</a:t>
            </a:r>
            <a:r>
              <a:rPr lang="fr-CH" dirty="0" smtClean="0"/>
              <a:t> (Q1, Q2, Q3) </a:t>
            </a:r>
            <a:r>
              <a:rPr lang="fr-CH" dirty="0" err="1" smtClean="0"/>
              <a:t>from</a:t>
            </a:r>
            <a:r>
              <a:rPr lang="fr-CH" dirty="0" smtClean="0"/>
              <a:t> 6/12/16 to 15/04/17</a:t>
            </a:r>
            <a:endParaRPr lang="fr-CH" dirty="0"/>
          </a:p>
        </p:txBody>
      </p:sp>
      <p:sp>
        <p:nvSpPr>
          <p:cNvPr id="4" name="Slide Number Placeholder 3"/>
          <p:cNvSpPr>
            <a:spLocks noGrp="1"/>
          </p:cNvSpPr>
          <p:nvPr>
            <p:ph type="sldNum" sz="quarter" idx="11"/>
          </p:nvPr>
        </p:nvSpPr>
        <p:spPr/>
        <p:txBody>
          <a:bodyPr/>
          <a:lstStyle/>
          <a:p>
            <a:fld id="{493862C1-9057-4122-A60D-1A0066E50FF2}" type="slidenum">
              <a:rPr lang="en-GB" smtClean="0"/>
              <a:pPr/>
              <a:t>12</a:t>
            </a:fld>
            <a:endParaRPr lang="en-GB" dirty="0"/>
          </a:p>
        </p:txBody>
      </p:sp>
      <p:pic>
        <p:nvPicPr>
          <p:cNvPr id="25" name="Picture 24"/>
          <p:cNvPicPr>
            <a:picLocks noChangeAspect="1"/>
          </p:cNvPicPr>
          <p:nvPr/>
        </p:nvPicPr>
        <p:blipFill>
          <a:blip r:embed="rId2"/>
          <a:stretch>
            <a:fillRect/>
          </a:stretch>
        </p:blipFill>
        <p:spPr>
          <a:xfrm>
            <a:off x="79791" y="1644866"/>
            <a:ext cx="7469856" cy="4405440"/>
          </a:xfrm>
          <a:prstGeom prst="rect">
            <a:avLst/>
          </a:prstGeom>
        </p:spPr>
      </p:pic>
      <p:pic>
        <p:nvPicPr>
          <p:cNvPr id="6" name="Picture 5"/>
          <p:cNvPicPr>
            <a:picLocks noChangeAspect="1"/>
          </p:cNvPicPr>
          <p:nvPr/>
        </p:nvPicPr>
        <p:blipFill>
          <a:blip r:embed="rId3"/>
          <a:stretch>
            <a:fillRect/>
          </a:stretch>
        </p:blipFill>
        <p:spPr>
          <a:xfrm>
            <a:off x="173460" y="1628799"/>
            <a:ext cx="8970540" cy="4364227"/>
          </a:xfrm>
          <a:prstGeom prst="rect">
            <a:avLst/>
          </a:prstGeom>
        </p:spPr>
      </p:pic>
      <p:sp>
        <p:nvSpPr>
          <p:cNvPr id="15" name="TextBox 14"/>
          <p:cNvSpPr txBox="1"/>
          <p:nvPr/>
        </p:nvSpPr>
        <p:spPr>
          <a:xfrm>
            <a:off x="3059832" y="1988840"/>
            <a:ext cx="662361" cy="307777"/>
          </a:xfrm>
          <a:prstGeom prst="rect">
            <a:avLst/>
          </a:prstGeom>
          <a:noFill/>
        </p:spPr>
        <p:txBody>
          <a:bodyPr wrap="none" rtlCol="0">
            <a:spAutoFit/>
          </a:bodyPr>
          <a:lstStyle/>
          <a:p>
            <a:r>
              <a:rPr lang="fr-CH" sz="1400" b="1" dirty="0" smtClean="0">
                <a:solidFill>
                  <a:srgbClr val="0070C0"/>
                </a:solidFill>
              </a:rPr>
              <a:t>300 K</a:t>
            </a:r>
            <a:endParaRPr lang="fr-CH" sz="1400" b="1" dirty="0">
              <a:solidFill>
                <a:srgbClr val="0070C0"/>
              </a:solidFill>
            </a:endParaRPr>
          </a:p>
        </p:txBody>
      </p:sp>
      <p:sp>
        <p:nvSpPr>
          <p:cNvPr id="16" name="TextBox 15"/>
          <p:cNvSpPr txBox="1"/>
          <p:nvPr/>
        </p:nvSpPr>
        <p:spPr>
          <a:xfrm>
            <a:off x="7092280" y="5301208"/>
            <a:ext cx="612668" cy="307777"/>
          </a:xfrm>
          <a:prstGeom prst="rect">
            <a:avLst/>
          </a:prstGeom>
          <a:noFill/>
        </p:spPr>
        <p:txBody>
          <a:bodyPr wrap="none" rtlCol="0">
            <a:spAutoFit/>
          </a:bodyPr>
          <a:lstStyle/>
          <a:p>
            <a:r>
              <a:rPr lang="fr-CH" sz="1400" b="1" dirty="0" smtClean="0">
                <a:solidFill>
                  <a:srgbClr val="0070C0"/>
                </a:solidFill>
              </a:rPr>
              <a:t>1.9 K</a:t>
            </a:r>
            <a:endParaRPr lang="fr-CH" sz="1400" b="1" dirty="0">
              <a:solidFill>
                <a:srgbClr val="0070C0"/>
              </a:solidFill>
            </a:endParaRPr>
          </a:p>
        </p:txBody>
      </p:sp>
      <p:sp>
        <p:nvSpPr>
          <p:cNvPr id="17" name="TextBox 16"/>
          <p:cNvSpPr txBox="1"/>
          <p:nvPr/>
        </p:nvSpPr>
        <p:spPr>
          <a:xfrm>
            <a:off x="2051720" y="2142728"/>
            <a:ext cx="861133" cy="307777"/>
          </a:xfrm>
          <a:prstGeom prst="rect">
            <a:avLst/>
          </a:prstGeom>
          <a:noFill/>
        </p:spPr>
        <p:txBody>
          <a:bodyPr wrap="none" rtlCol="0">
            <a:spAutoFit/>
          </a:bodyPr>
          <a:lstStyle/>
          <a:p>
            <a:r>
              <a:rPr lang="fr-CH" sz="1400" b="1" dirty="0" smtClean="0">
                <a:solidFill>
                  <a:srgbClr val="FF0000"/>
                </a:solidFill>
              </a:rPr>
              <a:t>6.5 bars</a:t>
            </a:r>
            <a:endParaRPr lang="fr-CH" sz="1400" b="1" dirty="0">
              <a:solidFill>
                <a:srgbClr val="FF0000"/>
              </a:solidFill>
            </a:endParaRPr>
          </a:p>
        </p:txBody>
      </p:sp>
      <p:sp>
        <p:nvSpPr>
          <p:cNvPr id="18" name="TextBox 17"/>
          <p:cNvSpPr txBox="1"/>
          <p:nvPr/>
        </p:nvSpPr>
        <p:spPr>
          <a:xfrm>
            <a:off x="2699792" y="5007764"/>
            <a:ext cx="612668" cy="307777"/>
          </a:xfrm>
          <a:prstGeom prst="rect">
            <a:avLst/>
          </a:prstGeom>
          <a:noFill/>
        </p:spPr>
        <p:txBody>
          <a:bodyPr wrap="none" rtlCol="0">
            <a:spAutoFit/>
          </a:bodyPr>
          <a:lstStyle/>
          <a:p>
            <a:r>
              <a:rPr lang="fr-CH" sz="1400" b="1" dirty="0" smtClean="0">
                <a:solidFill>
                  <a:srgbClr val="FF0000"/>
                </a:solidFill>
              </a:rPr>
              <a:t>1 bar</a:t>
            </a:r>
            <a:endParaRPr lang="fr-CH" sz="1400" b="1" dirty="0">
              <a:solidFill>
                <a:srgbClr val="FF0000"/>
              </a:solidFill>
            </a:endParaRPr>
          </a:p>
        </p:txBody>
      </p:sp>
      <p:cxnSp>
        <p:nvCxnSpPr>
          <p:cNvPr id="20" name="Straight Arrow Connector 19"/>
          <p:cNvCxnSpPr/>
          <p:nvPr/>
        </p:nvCxnSpPr>
        <p:spPr>
          <a:xfrm>
            <a:off x="5004048" y="2450505"/>
            <a:ext cx="0" cy="546447"/>
          </a:xfrm>
          <a:prstGeom prst="straightConnector1">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21" name="TextBox 20"/>
          <p:cNvSpPr txBox="1"/>
          <p:nvPr/>
        </p:nvSpPr>
        <p:spPr>
          <a:xfrm>
            <a:off x="5004048" y="2569839"/>
            <a:ext cx="853119" cy="307777"/>
          </a:xfrm>
          <a:prstGeom prst="rect">
            <a:avLst/>
          </a:prstGeom>
          <a:noFill/>
        </p:spPr>
        <p:txBody>
          <a:bodyPr wrap="none" rtlCol="0">
            <a:spAutoFit/>
          </a:bodyPr>
          <a:lstStyle/>
          <a:p>
            <a:r>
              <a:rPr lang="fr-CH" sz="1400" b="1" dirty="0" smtClean="0"/>
              <a:t>0.15mm</a:t>
            </a:r>
            <a:endParaRPr lang="fr-CH" sz="1400" b="1" dirty="0"/>
          </a:p>
        </p:txBody>
      </p:sp>
      <p:cxnSp>
        <p:nvCxnSpPr>
          <p:cNvPr id="22" name="Straight Arrow Connector 21"/>
          <p:cNvCxnSpPr/>
          <p:nvPr/>
        </p:nvCxnSpPr>
        <p:spPr>
          <a:xfrm>
            <a:off x="8100392" y="1988840"/>
            <a:ext cx="0" cy="3816424"/>
          </a:xfrm>
          <a:prstGeom prst="straightConnector1">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24" name="TextBox 23"/>
          <p:cNvSpPr txBox="1"/>
          <p:nvPr/>
        </p:nvSpPr>
        <p:spPr>
          <a:xfrm>
            <a:off x="7812360" y="3558885"/>
            <a:ext cx="400110" cy="562013"/>
          </a:xfrm>
          <a:prstGeom prst="rect">
            <a:avLst/>
          </a:prstGeom>
          <a:noFill/>
        </p:spPr>
        <p:txBody>
          <a:bodyPr vert="vert270" wrap="none" rtlCol="0">
            <a:spAutoFit/>
          </a:bodyPr>
          <a:lstStyle/>
          <a:p>
            <a:r>
              <a:rPr lang="fr-CH" sz="1400" b="1" dirty="0" smtClean="0"/>
              <a:t>1 mm</a:t>
            </a:r>
            <a:endParaRPr lang="fr-CH" sz="1400" b="1" dirty="0"/>
          </a:p>
        </p:txBody>
      </p:sp>
      <p:grpSp>
        <p:nvGrpSpPr>
          <p:cNvPr id="30" name="Group 29"/>
          <p:cNvGrpSpPr/>
          <p:nvPr/>
        </p:nvGrpSpPr>
        <p:grpSpPr>
          <a:xfrm>
            <a:off x="1331640" y="1816562"/>
            <a:ext cx="984308" cy="4353759"/>
            <a:chOff x="1331640" y="1816562"/>
            <a:chExt cx="984308" cy="4353759"/>
          </a:xfrm>
        </p:grpSpPr>
        <p:sp>
          <p:nvSpPr>
            <p:cNvPr id="26" name="Oval 25"/>
            <p:cNvSpPr/>
            <p:nvPr/>
          </p:nvSpPr>
          <p:spPr>
            <a:xfrm>
              <a:off x="1704198" y="1816562"/>
              <a:ext cx="535648" cy="3988702"/>
            </a:xfrm>
            <a:prstGeom prst="ellipse">
              <a:avLst/>
            </a:prstGeom>
            <a:noFill/>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sp>
          <p:nvSpPr>
            <p:cNvPr id="27" name="TextBox 26"/>
            <p:cNvSpPr txBox="1"/>
            <p:nvPr/>
          </p:nvSpPr>
          <p:spPr>
            <a:xfrm>
              <a:off x="1331640" y="5862544"/>
              <a:ext cx="984308" cy="307777"/>
            </a:xfrm>
            <a:prstGeom prst="rect">
              <a:avLst/>
            </a:prstGeom>
            <a:noFill/>
          </p:spPr>
          <p:txBody>
            <a:bodyPr wrap="none" rtlCol="0">
              <a:spAutoFit/>
            </a:bodyPr>
            <a:lstStyle/>
            <a:p>
              <a:r>
                <a:rPr lang="fr-CH" sz="1400" b="1" dirty="0" err="1" smtClean="0"/>
                <a:t>ElQA</a:t>
              </a:r>
              <a:r>
                <a:rPr lang="fr-CH" sz="1400" b="1" dirty="0" smtClean="0"/>
                <a:t> test</a:t>
              </a:r>
              <a:endParaRPr lang="fr-CH" sz="1400" b="1" dirty="0"/>
            </a:p>
          </p:txBody>
        </p:sp>
      </p:grpSp>
      <p:grpSp>
        <p:nvGrpSpPr>
          <p:cNvPr id="31" name="Group 30"/>
          <p:cNvGrpSpPr/>
          <p:nvPr/>
        </p:nvGrpSpPr>
        <p:grpSpPr>
          <a:xfrm>
            <a:off x="2455500" y="2368624"/>
            <a:ext cx="1266693" cy="4017140"/>
            <a:chOff x="2455500" y="2368624"/>
            <a:chExt cx="1266693" cy="4017140"/>
          </a:xfrm>
        </p:grpSpPr>
        <p:sp>
          <p:nvSpPr>
            <p:cNvPr id="28" name="Oval 27"/>
            <p:cNvSpPr/>
            <p:nvPr/>
          </p:nvSpPr>
          <p:spPr>
            <a:xfrm>
              <a:off x="2760823" y="2368624"/>
              <a:ext cx="535648" cy="2461846"/>
            </a:xfrm>
            <a:prstGeom prst="ellipse">
              <a:avLst/>
            </a:prstGeom>
            <a:noFill/>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sp>
          <p:nvSpPr>
            <p:cNvPr id="29" name="TextBox 28"/>
            <p:cNvSpPr txBox="1"/>
            <p:nvPr/>
          </p:nvSpPr>
          <p:spPr>
            <a:xfrm>
              <a:off x="2455500" y="5862544"/>
              <a:ext cx="1266693" cy="523220"/>
            </a:xfrm>
            <a:prstGeom prst="rect">
              <a:avLst/>
            </a:prstGeom>
            <a:noFill/>
          </p:spPr>
          <p:txBody>
            <a:bodyPr wrap="none" rtlCol="0">
              <a:spAutoFit/>
            </a:bodyPr>
            <a:lstStyle/>
            <a:p>
              <a:r>
                <a:rPr lang="fr-CH" sz="1400" b="1" dirty="0" smtClean="0"/>
                <a:t>Survey </a:t>
              </a:r>
            </a:p>
            <a:p>
              <a:r>
                <a:rPr lang="fr-CH" sz="1400" b="1" dirty="0" smtClean="0"/>
                <a:t>Maintenance</a:t>
              </a:r>
              <a:endParaRPr lang="fr-CH" sz="1400" b="1" dirty="0"/>
            </a:p>
          </p:txBody>
        </p:sp>
      </p:grpSp>
      <p:sp>
        <p:nvSpPr>
          <p:cNvPr id="32" name="TextBox 31"/>
          <p:cNvSpPr txBox="1"/>
          <p:nvPr/>
        </p:nvSpPr>
        <p:spPr>
          <a:xfrm>
            <a:off x="3563888" y="6188887"/>
            <a:ext cx="3499676" cy="646331"/>
          </a:xfrm>
          <a:prstGeom prst="rect">
            <a:avLst/>
          </a:prstGeom>
          <a:noFill/>
        </p:spPr>
        <p:txBody>
          <a:bodyPr wrap="none" rtlCol="0">
            <a:spAutoFit/>
          </a:bodyPr>
          <a:lstStyle/>
          <a:p>
            <a:r>
              <a:rPr lang="en-GB" dirty="0" smtClean="0">
                <a:solidFill>
                  <a:schemeClr val="bg1"/>
                </a:solidFill>
              </a:rPr>
              <a:t>From 1.9 K  to 1.9 K , </a:t>
            </a:r>
          </a:p>
          <a:p>
            <a:r>
              <a:rPr lang="en-GB" dirty="0" smtClean="0">
                <a:solidFill>
                  <a:schemeClr val="bg1"/>
                </a:solidFill>
              </a:rPr>
              <a:t>vertical displacement &lt; 0.15 mm</a:t>
            </a:r>
            <a:endParaRPr lang="en-GB" dirty="0">
              <a:solidFill>
                <a:schemeClr val="bg1"/>
              </a:solidFill>
            </a:endParaRPr>
          </a:p>
        </p:txBody>
      </p:sp>
      <p:grpSp>
        <p:nvGrpSpPr>
          <p:cNvPr id="36" name="Group 35"/>
          <p:cNvGrpSpPr/>
          <p:nvPr/>
        </p:nvGrpSpPr>
        <p:grpSpPr>
          <a:xfrm>
            <a:off x="6613927" y="2296615"/>
            <a:ext cx="1059906" cy="4017141"/>
            <a:chOff x="6613927" y="2296615"/>
            <a:chExt cx="1059906" cy="4017141"/>
          </a:xfrm>
        </p:grpSpPr>
        <p:sp>
          <p:nvSpPr>
            <p:cNvPr id="34" name="Oval 33"/>
            <p:cNvSpPr/>
            <p:nvPr/>
          </p:nvSpPr>
          <p:spPr>
            <a:xfrm>
              <a:off x="7092280" y="2296615"/>
              <a:ext cx="194654" cy="3493919"/>
            </a:xfrm>
            <a:prstGeom prst="ellipse">
              <a:avLst/>
            </a:prstGeom>
            <a:noFill/>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sp>
          <p:nvSpPr>
            <p:cNvPr id="35" name="TextBox 34"/>
            <p:cNvSpPr txBox="1"/>
            <p:nvPr/>
          </p:nvSpPr>
          <p:spPr>
            <a:xfrm>
              <a:off x="6613927" y="5790536"/>
              <a:ext cx="1059906" cy="523220"/>
            </a:xfrm>
            <a:prstGeom prst="rect">
              <a:avLst/>
            </a:prstGeom>
            <a:noFill/>
          </p:spPr>
          <p:txBody>
            <a:bodyPr wrap="none" rtlCol="0">
              <a:spAutoFit/>
            </a:bodyPr>
            <a:lstStyle/>
            <a:p>
              <a:r>
                <a:rPr lang="fr-CH" sz="1400" b="1" dirty="0" smtClean="0"/>
                <a:t>Survey </a:t>
              </a:r>
            </a:p>
            <a:p>
              <a:r>
                <a:rPr lang="fr-CH" sz="1400" b="1" dirty="0" err="1" smtClean="0"/>
                <a:t>Alignment</a:t>
              </a:r>
              <a:endParaRPr lang="fr-CH" sz="1400" b="1" dirty="0"/>
            </a:p>
          </p:txBody>
        </p:sp>
      </p:grpSp>
    </p:spTree>
    <p:extLst>
      <p:ext uri="{BB962C8B-B14F-4D97-AF65-F5344CB8AC3E}">
        <p14:creationId xmlns:p14="http://schemas.microsoft.com/office/powerpoint/2010/main" val="15491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4" grpId="0"/>
      <p:bldP spid="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79512" y="1627102"/>
            <a:ext cx="8765229" cy="4434613"/>
          </a:xfrm>
          <a:prstGeom prst="rect">
            <a:avLst/>
          </a:prstGeom>
        </p:spPr>
      </p:pic>
      <p:sp>
        <p:nvSpPr>
          <p:cNvPr id="3" name="Content Placeholder 2"/>
          <p:cNvSpPr>
            <a:spLocks noGrp="1"/>
          </p:cNvSpPr>
          <p:nvPr>
            <p:ph idx="1"/>
          </p:nvPr>
        </p:nvSpPr>
        <p:spPr/>
        <p:txBody>
          <a:bodyPr/>
          <a:lstStyle/>
          <a:p>
            <a:pPr marL="36576" indent="0">
              <a:buNone/>
            </a:pPr>
            <a:r>
              <a:rPr lang="en-GB" dirty="0" smtClean="0">
                <a:solidFill>
                  <a:srgbClr val="00B0F0"/>
                </a:solidFill>
              </a:rPr>
              <a:t>Radial </a:t>
            </a:r>
            <a:r>
              <a:rPr lang="en-GB" dirty="0" smtClean="0"/>
              <a:t>movements (Q1, Q2, Q3) from 6/12/16 to 15/04/17</a:t>
            </a:r>
            <a:endParaRPr lang="en-GB" dirty="0"/>
          </a:p>
        </p:txBody>
      </p:sp>
      <p:sp>
        <p:nvSpPr>
          <p:cNvPr id="2" name="Title 1"/>
          <p:cNvSpPr>
            <a:spLocks noGrp="1"/>
          </p:cNvSpPr>
          <p:nvPr>
            <p:ph type="title"/>
          </p:nvPr>
        </p:nvSpPr>
        <p:spPr/>
        <p:txBody>
          <a:bodyPr/>
          <a:lstStyle/>
          <a:p>
            <a:r>
              <a:rPr lang="fr-CH" dirty="0" smtClean="0"/>
              <a:t>Triplet </a:t>
            </a:r>
            <a:r>
              <a:rPr lang="fr-CH" dirty="0" err="1" smtClean="0"/>
              <a:t>movements</a:t>
            </a:r>
            <a:r>
              <a:rPr lang="fr-CH" dirty="0" smtClean="0"/>
              <a:t> in R1 (eYETS16/17)</a:t>
            </a:r>
            <a:endParaRPr lang="fr-CH" dirty="0"/>
          </a:p>
        </p:txBody>
      </p:sp>
      <p:sp>
        <p:nvSpPr>
          <p:cNvPr id="4" name="Slide Number Placeholder 3"/>
          <p:cNvSpPr>
            <a:spLocks noGrp="1"/>
          </p:cNvSpPr>
          <p:nvPr>
            <p:ph type="sldNum" sz="quarter" idx="11"/>
          </p:nvPr>
        </p:nvSpPr>
        <p:spPr/>
        <p:txBody>
          <a:bodyPr/>
          <a:lstStyle/>
          <a:p>
            <a:fld id="{493862C1-9057-4122-A60D-1A0066E50FF2}" type="slidenum">
              <a:rPr lang="en-GB" smtClean="0"/>
              <a:pPr/>
              <a:t>13</a:t>
            </a:fld>
            <a:endParaRPr lang="en-GB" dirty="0"/>
          </a:p>
        </p:txBody>
      </p:sp>
      <p:sp>
        <p:nvSpPr>
          <p:cNvPr id="15" name="TextBox 14"/>
          <p:cNvSpPr txBox="1"/>
          <p:nvPr/>
        </p:nvSpPr>
        <p:spPr>
          <a:xfrm>
            <a:off x="3059832" y="1988840"/>
            <a:ext cx="662361" cy="307777"/>
          </a:xfrm>
          <a:prstGeom prst="rect">
            <a:avLst/>
          </a:prstGeom>
          <a:noFill/>
        </p:spPr>
        <p:txBody>
          <a:bodyPr wrap="none" rtlCol="0">
            <a:spAutoFit/>
          </a:bodyPr>
          <a:lstStyle/>
          <a:p>
            <a:r>
              <a:rPr lang="fr-CH" sz="1400" b="1" dirty="0" smtClean="0">
                <a:solidFill>
                  <a:srgbClr val="0070C0"/>
                </a:solidFill>
              </a:rPr>
              <a:t>300 K</a:t>
            </a:r>
            <a:endParaRPr lang="fr-CH" sz="1400" b="1" dirty="0">
              <a:solidFill>
                <a:srgbClr val="0070C0"/>
              </a:solidFill>
            </a:endParaRPr>
          </a:p>
        </p:txBody>
      </p:sp>
      <p:sp>
        <p:nvSpPr>
          <p:cNvPr id="16" name="TextBox 15"/>
          <p:cNvSpPr txBox="1"/>
          <p:nvPr/>
        </p:nvSpPr>
        <p:spPr>
          <a:xfrm>
            <a:off x="7092280" y="5301208"/>
            <a:ext cx="612668" cy="307777"/>
          </a:xfrm>
          <a:prstGeom prst="rect">
            <a:avLst/>
          </a:prstGeom>
          <a:noFill/>
        </p:spPr>
        <p:txBody>
          <a:bodyPr wrap="none" rtlCol="0">
            <a:spAutoFit/>
          </a:bodyPr>
          <a:lstStyle/>
          <a:p>
            <a:r>
              <a:rPr lang="fr-CH" sz="1400" b="1" dirty="0" smtClean="0">
                <a:solidFill>
                  <a:srgbClr val="0070C0"/>
                </a:solidFill>
              </a:rPr>
              <a:t>1.9 K</a:t>
            </a:r>
            <a:endParaRPr lang="fr-CH" sz="1400" b="1" dirty="0">
              <a:solidFill>
                <a:srgbClr val="0070C0"/>
              </a:solidFill>
            </a:endParaRPr>
          </a:p>
        </p:txBody>
      </p:sp>
      <p:sp>
        <p:nvSpPr>
          <p:cNvPr id="17" name="TextBox 16"/>
          <p:cNvSpPr txBox="1"/>
          <p:nvPr/>
        </p:nvSpPr>
        <p:spPr>
          <a:xfrm>
            <a:off x="2051720" y="2142728"/>
            <a:ext cx="861133" cy="307777"/>
          </a:xfrm>
          <a:prstGeom prst="rect">
            <a:avLst/>
          </a:prstGeom>
          <a:noFill/>
        </p:spPr>
        <p:txBody>
          <a:bodyPr wrap="none" rtlCol="0">
            <a:spAutoFit/>
          </a:bodyPr>
          <a:lstStyle/>
          <a:p>
            <a:r>
              <a:rPr lang="fr-CH" sz="1400" b="1" dirty="0" smtClean="0">
                <a:solidFill>
                  <a:srgbClr val="FF0000"/>
                </a:solidFill>
              </a:rPr>
              <a:t>6.5 bars</a:t>
            </a:r>
            <a:endParaRPr lang="fr-CH" sz="1400" b="1" dirty="0">
              <a:solidFill>
                <a:srgbClr val="FF0000"/>
              </a:solidFill>
            </a:endParaRPr>
          </a:p>
        </p:txBody>
      </p:sp>
      <p:sp>
        <p:nvSpPr>
          <p:cNvPr id="18" name="TextBox 17"/>
          <p:cNvSpPr txBox="1"/>
          <p:nvPr/>
        </p:nvSpPr>
        <p:spPr>
          <a:xfrm>
            <a:off x="2699792" y="5007764"/>
            <a:ext cx="612668" cy="307777"/>
          </a:xfrm>
          <a:prstGeom prst="rect">
            <a:avLst/>
          </a:prstGeom>
          <a:noFill/>
        </p:spPr>
        <p:txBody>
          <a:bodyPr wrap="none" rtlCol="0">
            <a:spAutoFit/>
          </a:bodyPr>
          <a:lstStyle/>
          <a:p>
            <a:r>
              <a:rPr lang="fr-CH" sz="1400" b="1" dirty="0" smtClean="0">
                <a:solidFill>
                  <a:srgbClr val="FF0000"/>
                </a:solidFill>
              </a:rPr>
              <a:t>1 bar</a:t>
            </a:r>
            <a:endParaRPr lang="fr-CH" sz="1400" b="1" dirty="0">
              <a:solidFill>
                <a:srgbClr val="FF0000"/>
              </a:solidFill>
            </a:endParaRPr>
          </a:p>
        </p:txBody>
      </p:sp>
      <p:cxnSp>
        <p:nvCxnSpPr>
          <p:cNvPr id="20" name="Straight Arrow Connector 19"/>
          <p:cNvCxnSpPr/>
          <p:nvPr/>
        </p:nvCxnSpPr>
        <p:spPr>
          <a:xfrm>
            <a:off x="5004048" y="2450505"/>
            <a:ext cx="0" cy="546447"/>
          </a:xfrm>
          <a:prstGeom prst="straightConnector1">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21" name="TextBox 20"/>
          <p:cNvSpPr txBox="1"/>
          <p:nvPr/>
        </p:nvSpPr>
        <p:spPr>
          <a:xfrm>
            <a:off x="5004048" y="2569839"/>
            <a:ext cx="853119" cy="307777"/>
          </a:xfrm>
          <a:prstGeom prst="rect">
            <a:avLst/>
          </a:prstGeom>
          <a:noFill/>
        </p:spPr>
        <p:txBody>
          <a:bodyPr wrap="none" rtlCol="0">
            <a:spAutoFit/>
          </a:bodyPr>
          <a:lstStyle/>
          <a:p>
            <a:r>
              <a:rPr lang="fr-CH" sz="1400" b="1" dirty="0" smtClean="0"/>
              <a:t>0.15mm</a:t>
            </a:r>
            <a:endParaRPr lang="fr-CH" sz="1400" b="1" dirty="0"/>
          </a:p>
        </p:txBody>
      </p:sp>
      <p:cxnSp>
        <p:nvCxnSpPr>
          <p:cNvPr id="22" name="Straight Arrow Connector 21"/>
          <p:cNvCxnSpPr/>
          <p:nvPr/>
        </p:nvCxnSpPr>
        <p:spPr>
          <a:xfrm>
            <a:off x="8100392" y="1988840"/>
            <a:ext cx="0" cy="3816424"/>
          </a:xfrm>
          <a:prstGeom prst="straightConnector1">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24" name="TextBox 23"/>
          <p:cNvSpPr txBox="1"/>
          <p:nvPr/>
        </p:nvSpPr>
        <p:spPr>
          <a:xfrm>
            <a:off x="7812360" y="3558885"/>
            <a:ext cx="400110" cy="562013"/>
          </a:xfrm>
          <a:prstGeom prst="rect">
            <a:avLst/>
          </a:prstGeom>
          <a:noFill/>
        </p:spPr>
        <p:txBody>
          <a:bodyPr vert="vert270" wrap="none" rtlCol="0">
            <a:spAutoFit/>
          </a:bodyPr>
          <a:lstStyle/>
          <a:p>
            <a:r>
              <a:rPr lang="fr-CH" sz="1400" b="1" dirty="0" smtClean="0"/>
              <a:t>1 mm</a:t>
            </a:r>
            <a:endParaRPr lang="fr-CH" sz="1400" b="1" dirty="0"/>
          </a:p>
        </p:txBody>
      </p:sp>
      <p:grpSp>
        <p:nvGrpSpPr>
          <p:cNvPr id="30" name="Group 29"/>
          <p:cNvGrpSpPr/>
          <p:nvPr/>
        </p:nvGrpSpPr>
        <p:grpSpPr>
          <a:xfrm>
            <a:off x="1331640" y="1816562"/>
            <a:ext cx="984308" cy="4353759"/>
            <a:chOff x="1331640" y="1816562"/>
            <a:chExt cx="984308" cy="4353759"/>
          </a:xfrm>
        </p:grpSpPr>
        <p:sp>
          <p:nvSpPr>
            <p:cNvPr id="26" name="Oval 25"/>
            <p:cNvSpPr/>
            <p:nvPr/>
          </p:nvSpPr>
          <p:spPr>
            <a:xfrm>
              <a:off x="1704198" y="1816562"/>
              <a:ext cx="535648" cy="3988702"/>
            </a:xfrm>
            <a:prstGeom prst="ellipse">
              <a:avLst/>
            </a:prstGeom>
            <a:noFill/>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sp>
          <p:nvSpPr>
            <p:cNvPr id="27" name="TextBox 26"/>
            <p:cNvSpPr txBox="1"/>
            <p:nvPr/>
          </p:nvSpPr>
          <p:spPr>
            <a:xfrm>
              <a:off x="1331640" y="5862544"/>
              <a:ext cx="984308" cy="307777"/>
            </a:xfrm>
            <a:prstGeom prst="rect">
              <a:avLst/>
            </a:prstGeom>
            <a:noFill/>
          </p:spPr>
          <p:txBody>
            <a:bodyPr wrap="none" rtlCol="0">
              <a:spAutoFit/>
            </a:bodyPr>
            <a:lstStyle/>
            <a:p>
              <a:r>
                <a:rPr lang="fr-CH" sz="1400" b="1" dirty="0" err="1" smtClean="0"/>
                <a:t>ElQA</a:t>
              </a:r>
              <a:r>
                <a:rPr lang="fr-CH" sz="1400" b="1" dirty="0" smtClean="0"/>
                <a:t> test</a:t>
              </a:r>
              <a:endParaRPr lang="fr-CH" sz="1400" b="1" dirty="0"/>
            </a:p>
          </p:txBody>
        </p:sp>
      </p:grpSp>
      <p:grpSp>
        <p:nvGrpSpPr>
          <p:cNvPr id="31" name="Group 30"/>
          <p:cNvGrpSpPr/>
          <p:nvPr/>
        </p:nvGrpSpPr>
        <p:grpSpPr>
          <a:xfrm>
            <a:off x="2455500" y="2370741"/>
            <a:ext cx="1266693" cy="4017140"/>
            <a:chOff x="2455500" y="2368624"/>
            <a:chExt cx="1266693" cy="4017140"/>
          </a:xfrm>
        </p:grpSpPr>
        <p:sp>
          <p:nvSpPr>
            <p:cNvPr id="28" name="Oval 27"/>
            <p:cNvSpPr/>
            <p:nvPr/>
          </p:nvSpPr>
          <p:spPr>
            <a:xfrm>
              <a:off x="2760823" y="2368624"/>
              <a:ext cx="535648" cy="2461846"/>
            </a:xfrm>
            <a:prstGeom prst="ellipse">
              <a:avLst/>
            </a:prstGeom>
            <a:noFill/>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sp>
          <p:nvSpPr>
            <p:cNvPr id="29" name="TextBox 28"/>
            <p:cNvSpPr txBox="1"/>
            <p:nvPr/>
          </p:nvSpPr>
          <p:spPr>
            <a:xfrm>
              <a:off x="2455500" y="5862544"/>
              <a:ext cx="1266693" cy="523220"/>
            </a:xfrm>
            <a:prstGeom prst="rect">
              <a:avLst/>
            </a:prstGeom>
            <a:noFill/>
          </p:spPr>
          <p:txBody>
            <a:bodyPr wrap="none" rtlCol="0">
              <a:spAutoFit/>
            </a:bodyPr>
            <a:lstStyle/>
            <a:p>
              <a:r>
                <a:rPr lang="fr-CH" sz="1400" b="1" dirty="0" smtClean="0"/>
                <a:t>Survey </a:t>
              </a:r>
            </a:p>
            <a:p>
              <a:r>
                <a:rPr lang="fr-CH" sz="1400" b="1" dirty="0" smtClean="0"/>
                <a:t>Maintenance</a:t>
              </a:r>
              <a:endParaRPr lang="fr-CH" sz="1400" b="1" dirty="0"/>
            </a:p>
          </p:txBody>
        </p:sp>
      </p:grpSp>
      <p:sp>
        <p:nvSpPr>
          <p:cNvPr id="32" name="TextBox 31"/>
          <p:cNvSpPr txBox="1"/>
          <p:nvPr/>
        </p:nvSpPr>
        <p:spPr>
          <a:xfrm>
            <a:off x="3826287" y="6172219"/>
            <a:ext cx="3332964" cy="646331"/>
          </a:xfrm>
          <a:prstGeom prst="rect">
            <a:avLst/>
          </a:prstGeom>
          <a:noFill/>
        </p:spPr>
        <p:txBody>
          <a:bodyPr wrap="none" rtlCol="0">
            <a:spAutoFit/>
          </a:bodyPr>
          <a:lstStyle/>
          <a:p>
            <a:r>
              <a:rPr lang="en-GB" dirty="0" smtClean="0">
                <a:solidFill>
                  <a:schemeClr val="bg1"/>
                </a:solidFill>
              </a:rPr>
              <a:t>From 1.9 K  to 1.9 K , </a:t>
            </a:r>
          </a:p>
          <a:p>
            <a:r>
              <a:rPr lang="en-GB" dirty="0" smtClean="0">
                <a:solidFill>
                  <a:schemeClr val="bg1"/>
                </a:solidFill>
              </a:rPr>
              <a:t>radial displacement &lt; 0.15 mm</a:t>
            </a:r>
            <a:endParaRPr lang="en-GB" dirty="0">
              <a:solidFill>
                <a:schemeClr val="bg1"/>
              </a:solidFill>
            </a:endParaRPr>
          </a:p>
        </p:txBody>
      </p:sp>
      <p:grpSp>
        <p:nvGrpSpPr>
          <p:cNvPr id="7" name="Group 6"/>
          <p:cNvGrpSpPr/>
          <p:nvPr/>
        </p:nvGrpSpPr>
        <p:grpSpPr>
          <a:xfrm>
            <a:off x="6573927" y="1988841"/>
            <a:ext cx="1059906" cy="4384263"/>
            <a:chOff x="6573927" y="1988841"/>
            <a:chExt cx="1059906" cy="4384263"/>
          </a:xfrm>
        </p:grpSpPr>
        <p:sp>
          <p:nvSpPr>
            <p:cNvPr id="38" name="Oval 37"/>
            <p:cNvSpPr/>
            <p:nvPr/>
          </p:nvSpPr>
          <p:spPr>
            <a:xfrm>
              <a:off x="7020272" y="1988841"/>
              <a:ext cx="226662" cy="3861042"/>
            </a:xfrm>
            <a:prstGeom prst="ellipse">
              <a:avLst/>
            </a:prstGeom>
            <a:noFill/>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sp>
          <p:nvSpPr>
            <p:cNvPr id="39" name="TextBox 38"/>
            <p:cNvSpPr txBox="1"/>
            <p:nvPr/>
          </p:nvSpPr>
          <p:spPr>
            <a:xfrm>
              <a:off x="6573927" y="5849884"/>
              <a:ext cx="1059906" cy="523220"/>
            </a:xfrm>
            <a:prstGeom prst="rect">
              <a:avLst/>
            </a:prstGeom>
            <a:noFill/>
          </p:spPr>
          <p:txBody>
            <a:bodyPr wrap="none" rtlCol="0">
              <a:spAutoFit/>
            </a:bodyPr>
            <a:lstStyle/>
            <a:p>
              <a:r>
                <a:rPr lang="fr-CH" sz="1400" b="1" dirty="0" smtClean="0"/>
                <a:t>Survey </a:t>
              </a:r>
            </a:p>
            <a:p>
              <a:r>
                <a:rPr lang="fr-CH" sz="1400" b="1" dirty="0" err="1" smtClean="0"/>
                <a:t>Alignment</a:t>
              </a:r>
              <a:endParaRPr lang="fr-CH" sz="1400" b="1" dirty="0"/>
            </a:p>
          </p:txBody>
        </p:sp>
      </p:grpSp>
    </p:spTree>
    <p:extLst>
      <p:ext uri="{BB962C8B-B14F-4D97-AF65-F5344CB8AC3E}">
        <p14:creationId xmlns:p14="http://schemas.microsoft.com/office/powerpoint/2010/main" val="1399410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Triplet </a:t>
            </a:r>
            <a:r>
              <a:rPr lang="fr-CH" dirty="0" err="1" smtClean="0"/>
              <a:t>movements</a:t>
            </a:r>
            <a:r>
              <a:rPr lang="fr-CH" dirty="0" smtClean="0"/>
              <a:t> (eYETS16/17)</a:t>
            </a:r>
            <a:endParaRPr lang="fr-CH" dirty="0"/>
          </a:p>
        </p:txBody>
      </p:sp>
      <p:sp>
        <p:nvSpPr>
          <p:cNvPr id="3" name="Content Placeholder 2"/>
          <p:cNvSpPr>
            <a:spLocks noGrp="1"/>
          </p:cNvSpPr>
          <p:nvPr>
            <p:ph idx="1"/>
          </p:nvPr>
        </p:nvSpPr>
        <p:spPr/>
        <p:txBody>
          <a:bodyPr>
            <a:normAutofit/>
          </a:bodyPr>
          <a:lstStyle/>
          <a:p>
            <a:r>
              <a:rPr lang="en-GB" sz="2000" dirty="0" smtClean="0"/>
              <a:t>Similar displacement amplitude (radial and vertical) occurred in L2 (graphs available on spare slides)</a:t>
            </a:r>
          </a:p>
          <a:p>
            <a:r>
              <a:rPr lang="en-GB" sz="2000" dirty="0" smtClean="0"/>
              <a:t>Corrective alignment of the triplets (smoothing with LSS magnets) was </a:t>
            </a:r>
            <a:r>
              <a:rPr lang="en-GB" sz="2000" dirty="0" smtClean="0">
                <a:solidFill>
                  <a:srgbClr val="00B0F0"/>
                </a:solidFill>
              </a:rPr>
              <a:t>0.26 mm </a:t>
            </a:r>
            <a:r>
              <a:rPr lang="en-GB" sz="2000" dirty="0" smtClean="0"/>
              <a:t> for Q3.R1-rad</a:t>
            </a:r>
            <a:r>
              <a:rPr lang="en-GB" sz="2000" dirty="0"/>
              <a:t> </a:t>
            </a:r>
            <a:r>
              <a:rPr lang="en-GB" sz="2000" dirty="0" smtClean="0"/>
              <a:t>and </a:t>
            </a:r>
            <a:r>
              <a:rPr lang="en-GB" sz="2000" dirty="0" smtClean="0">
                <a:solidFill>
                  <a:srgbClr val="00B0F0"/>
                </a:solidFill>
              </a:rPr>
              <a:t>less than 0.15 mm </a:t>
            </a:r>
            <a:r>
              <a:rPr lang="en-GB" sz="2000" dirty="0" smtClean="0"/>
              <a:t>for triplets in sector 12. The correction was larger after the </a:t>
            </a:r>
            <a:r>
              <a:rPr lang="en-GB" sz="2000" dirty="0" smtClean="0">
                <a:solidFill>
                  <a:srgbClr val="7030A0"/>
                </a:solidFill>
              </a:rPr>
              <a:t>YETS 15/16 </a:t>
            </a:r>
            <a:r>
              <a:rPr lang="en-GB" sz="2000" dirty="0" smtClean="0"/>
              <a:t>(no warm-up). The correction was up to </a:t>
            </a:r>
            <a:r>
              <a:rPr lang="en-GB" sz="2000" dirty="0" smtClean="0">
                <a:solidFill>
                  <a:srgbClr val="7030A0"/>
                </a:solidFill>
              </a:rPr>
              <a:t>0.5 mm in vertical and up to 0.4 mm in radial</a:t>
            </a:r>
          </a:p>
          <a:p>
            <a:r>
              <a:rPr lang="en-GB" sz="2000" dirty="0" smtClean="0"/>
              <a:t>No information concerning the longitudinal displacement of the </a:t>
            </a:r>
            <a:r>
              <a:rPr lang="en-GB" sz="2000" dirty="0" err="1" smtClean="0"/>
              <a:t>cryo</a:t>
            </a:r>
            <a:r>
              <a:rPr lang="en-GB" sz="2000" dirty="0" smtClean="0"/>
              <a:t>-magnets with the cold mass temperature or pressure.</a:t>
            </a:r>
          </a:p>
          <a:p>
            <a:endParaRPr lang="en-GB" sz="2000" dirty="0"/>
          </a:p>
          <a:p>
            <a:r>
              <a:rPr lang="en-GB" sz="2000" dirty="0" smtClean="0"/>
              <a:t>For triplets in point 5 (T &lt; 80K), the corrective alignment was less than 0.15 mm in vertical and less than 0.45 mm in radial. </a:t>
            </a:r>
            <a:endParaRPr lang="en-GB" sz="2000" dirty="0"/>
          </a:p>
        </p:txBody>
      </p:sp>
      <p:sp>
        <p:nvSpPr>
          <p:cNvPr id="4" name="Slide Number Placeholder 3"/>
          <p:cNvSpPr>
            <a:spLocks noGrp="1"/>
          </p:cNvSpPr>
          <p:nvPr>
            <p:ph type="sldNum" sz="quarter" idx="11"/>
          </p:nvPr>
        </p:nvSpPr>
        <p:spPr/>
        <p:txBody>
          <a:bodyPr/>
          <a:lstStyle/>
          <a:p>
            <a:fld id="{493862C1-9057-4122-A60D-1A0066E50FF2}" type="slidenum">
              <a:rPr lang="en-GB" smtClean="0"/>
              <a:pPr/>
              <a:t>14</a:t>
            </a:fld>
            <a:endParaRPr lang="en-GB" dirty="0"/>
          </a:p>
        </p:txBody>
      </p:sp>
    </p:spTree>
    <p:extLst>
      <p:ext uri="{BB962C8B-B14F-4D97-AF65-F5344CB8AC3E}">
        <p14:creationId xmlns:p14="http://schemas.microsoft.com/office/powerpoint/2010/main" val="29133964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a:t>Task</a:t>
            </a:r>
            <a:r>
              <a:rPr lang="fr-CH" dirty="0"/>
              <a:t> Force </a:t>
            </a:r>
            <a:r>
              <a:rPr lang="fr-CH" dirty="0" err="1"/>
              <a:t>Recommendations</a:t>
            </a:r>
            <a:endParaRPr lang="en-GB" dirty="0"/>
          </a:p>
        </p:txBody>
      </p:sp>
      <p:sp>
        <p:nvSpPr>
          <p:cNvPr id="3" name="Content Placeholder 2"/>
          <p:cNvSpPr>
            <a:spLocks noGrp="1"/>
          </p:cNvSpPr>
          <p:nvPr>
            <p:ph idx="1"/>
          </p:nvPr>
        </p:nvSpPr>
        <p:spPr>
          <a:xfrm>
            <a:off x="457200" y="1124745"/>
            <a:ext cx="8226854" cy="4248471"/>
          </a:xfrm>
        </p:spPr>
        <p:txBody>
          <a:bodyPr>
            <a:normAutofit lnSpcReduction="10000"/>
          </a:bodyPr>
          <a:lstStyle/>
          <a:p>
            <a:r>
              <a:rPr lang="en-GB" sz="2000" dirty="0"/>
              <a:t>Following the re-alignment issues of 2011 and 2017 and after the visual inspection of the jacks, </a:t>
            </a:r>
            <a:r>
              <a:rPr lang="en-GB" sz="2000" dirty="0">
                <a:solidFill>
                  <a:srgbClr val="00B0F0"/>
                </a:solidFill>
              </a:rPr>
              <a:t>it is not recommended to perform the yearly re-alignment of the triplets in YETS 2017/18</a:t>
            </a:r>
            <a:endParaRPr lang="en-GB" sz="2000" dirty="0"/>
          </a:p>
          <a:p>
            <a:pPr>
              <a:spcBef>
                <a:spcPts val="1200"/>
              </a:spcBef>
            </a:pPr>
            <a:r>
              <a:rPr lang="en-GB" sz="2000" dirty="0"/>
              <a:t>The Task Force </a:t>
            </a:r>
            <a:r>
              <a:rPr lang="en-GB" sz="2000" dirty="0">
                <a:solidFill>
                  <a:srgbClr val="00B0F0"/>
                </a:solidFill>
              </a:rPr>
              <a:t>recommends to install the “Longitudinal Monitoring System on Low Beta Triplet</a:t>
            </a:r>
            <a:r>
              <a:rPr lang="en-GB" sz="2000" dirty="0"/>
              <a:t>” (LHC-G-EC-0003 and LHC-G-EC-0006) at least on each Q1 vessel to follow the longitudinal movement of the </a:t>
            </a:r>
            <a:r>
              <a:rPr lang="en-GB" sz="2000" dirty="0" err="1"/>
              <a:t>cryo</a:t>
            </a:r>
            <a:r>
              <a:rPr lang="en-GB" sz="2000" dirty="0"/>
              <a:t>-magnets (pressure and temperature dependant)</a:t>
            </a:r>
          </a:p>
          <a:p>
            <a:pPr>
              <a:spcBef>
                <a:spcPts val="1200"/>
              </a:spcBef>
            </a:pPr>
            <a:r>
              <a:rPr lang="en-GB" sz="2000" dirty="0"/>
              <a:t>The Task Force </a:t>
            </a:r>
            <a:r>
              <a:rPr lang="en-GB" sz="2000" dirty="0">
                <a:solidFill>
                  <a:srgbClr val="00B0F0"/>
                </a:solidFill>
              </a:rPr>
              <a:t>recommends to reconsider the </a:t>
            </a:r>
            <a:r>
              <a:rPr lang="en-GB" sz="2000" dirty="0" err="1">
                <a:solidFill>
                  <a:srgbClr val="00B0F0"/>
                </a:solidFill>
              </a:rPr>
              <a:t>cryo</a:t>
            </a:r>
            <a:r>
              <a:rPr lang="en-GB" sz="2000" dirty="0">
                <a:solidFill>
                  <a:srgbClr val="00B0F0"/>
                </a:solidFill>
              </a:rPr>
              <a:t>-magnet support system with an anchoring of the Q1 </a:t>
            </a:r>
            <a:r>
              <a:rPr lang="en-GB" sz="2000" dirty="0" err="1">
                <a:solidFill>
                  <a:srgbClr val="00B0F0"/>
                </a:solidFill>
              </a:rPr>
              <a:t>cryo</a:t>
            </a:r>
            <a:r>
              <a:rPr lang="en-GB" sz="2000" dirty="0">
                <a:solidFill>
                  <a:srgbClr val="00B0F0"/>
                </a:solidFill>
              </a:rPr>
              <a:t>-magnets</a:t>
            </a:r>
            <a:r>
              <a:rPr lang="en-GB" sz="2000" dirty="0"/>
              <a:t> in the floor, but still with a the possibility to align the magnet. The new solution needs to be implemented on all triplets before the end of LS2</a:t>
            </a:r>
          </a:p>
        </p:txBody>
      </p:sp>
      <p:sp>
        <p:nvSpPr>
          <p:cNvPr id="4" name="Slide Number Placeholder 3"/>
          <p:cNvSpPr>
            <a:spLocks noGrp="1"/>
          </p:cNvSpPr>
          <p:nvPr>
            <p:ph type="sldNum" sz="quarter" idx="11"/>
          </p:nvPr>
        </p:nvSpPr>
        <p:spPr/>
        <p:txBody>
          <a:bodyPr/>
          <a:lstStyle/>
          <a:p>
            <a:fld id="{493862C1-9057-4122-A60D-1A0066E50FF2}" type="slidenum">
              <a:rPr lang="en-GB" smtClean="0"/>
              <a:pPr/>
              <a:t>15</a:t>
            </a:fld>
            <a:endParaRPr lang="en-GB" dirty="0"/>
          </a:p>
        </p:txBody>
      </p:sp>
    </p:spTree>
    <p:extLst>
      <p:ext uri="{BB962C8B-B14F-4D97-AF65-F5344CB8AC3E}">
        <p14:creationId xmlns:p14="http://schemas.microsoft.com/office/powerpoint/2010/main" val="27637680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1326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Bumpers</a:t>
            </a:r>
            <a:endParaRPr lang="en-GB" dirty="0"/>
          </a:p>
        </p:txBody>
      </p:sp>
      <p:sp>
        <p:nvSpPr>
          <p:cNvPr id="7" name="Content Placeholder 6"/>
          <p:cNvSpPr>
            <a:spLocks noGrp="1"/>
          </p:cNvSpPr>
          <p:nvPr>
            <p:ph sz="half" idx="1"/>
          </p:nvPr>
        </p:nvSpPr>
        <p:spPr>
          <a:xfrm>
            <a:off x="2771800" y="1171390"/>
            <a:ext cx="5929400" cy="2516718"/>
          </a:xfrm>
        </p:spPr>
        <p:txBody>
          <a:bodyPr>
            <a:normAutofit fontScale="70000" lnSpcReduction="20000"/>
          </a:bodyPr>
          <a:lstStyle/>
          <a:p>
            <a:pPr marL="36576" indent="0">
              <a:buNone/>
            </a:pPr>
            <a:r>
              <a:rPr lang="en-GB" dirty="0" smtClean="0"/>
              <a:t>Only present for safety, Q1 </a:t>
            </a:r>
            <a:r>
              <a:rPr lang="en-GB" dirty="0"/>
              <a:t>and Q3 bumpers are installed to </a:t>
            </a:r>
            <a:r>
              <a:rPr lang="en-GB" dirty="0" smtClean="0"/>
              <a:t>limit </a:t>
            </a:r>
            <a:r>
              <a:rPr lang="en-GB" dirty="0"/>
              <a:t>magnet movement (toward IP for Q1 or DFBX for Q3) in case of a large inner pressure variation </a:t>
            </a:r>
            <a:r>
              <a:rPr lang="en-GB" dirty="0" smtClean="0"/>
              <a:t>event.</a:t>
            </a:r>
            <a:endParaRPr lang="en-GB" dirty="0"/>
          </a:p>
          <a:p>
            <a:pPr marL="36576" indent="0">
              <a:spcBef>
                <a:spcPts val="1200"/>
              </a:spcBef>
              <a:buNone/>
            </a:pPr>
            <a:r>
              <a:rPr lang="en-GB" dirty="0" smtClean="0"/>
              <a:t>Following the incident in sector 3-4, the Maximum Credible Incident (MCI) has been re-evaluate leading to a reinforcement of the bumpers in 2009 (ECR LHC-LQX-EC-0003 and EDMS 1000582) and additional pressure relief devices.</a:t>
            </a:r>
          </a:p>
          <a:p>
            <a:pPr marL="36576" indent="0">
              <a:buNone/>
            </a:pPr>
            <a:endParaRPr lang="en-GB" dirty="0"/>
          </a:p>
        </p:txBody>
      </p:sp>
      <p:sp>
        <p:nvSpPr>
          <p:cNvPr id="2" name="Content Placeholder 1"/>
          <p:cNvSpPr>
            <a:spLocks noGrp="1"/>
          </p:cNvSpPr>
          <p:nvPr>
            <p:ph sz="half" idx="2"/>
          </p:nvPr>
        </p:nvSpPr>
        <p:spPr>
          <a:xfrm>
            <a:off x="457200" y="3688108"/>
            <a:ext cx="5626968" cy="2473252"/>
          </a:xfrm>
        </p:spPr>
        <p:txBody>
          <a:bodyPr>
            <a:normAutofit fontScale="70000" lnSpcReduction="20000"/>
          </a:bodyPr>
          <a:lstStyle/>
          <a:p>
            <a:pPr marL="36576" indent="0">
              <a:buNone/>
            </a:pPr>
            <a:r>
              <a:rPr lang="en-GB" dirty="0" smtClean="0"/>
              <a:t>The range of movement is given by the bumpers</a:t>
            </a:r>
          </a:p>
          <a:p>
            <a:pPr>
              <a:buFont typeface="Wingdings" panose="05000000000000000000" pitchFamily="2" charset="2"/>
              <a:buChar char="§"/>
            </a:pPr>
            <a:r>
              <a:rPr lang="en-GB" dirty="0" smtClean="0"/>
              <a:t>For Q1 : At room temperature and atmospheric pressure in the vacuum vessel.</a:t>
            </a:r>
            <a:endParaRPr lang="en-GB" dirty="0"/>
          </a:p>
          <a:p>
            <a:pPr>
              <a:buFont typeface="Wingdings" panose="05000000000000000000" pitchFamily="2" charset="2"/>
              <a:buChar char="§"/>
            </a:pPr>
            <a:r>
              <a:rPr lang="en-GB" dirty="0" smtClean="0"/>
              <a:t>With a clearance on Q3 when the triplet are in operational condition (1.9K</a:t>
            </a:r>
            <a:r>
              <a:rPr lang="en-GB" dirty="0"/>
              <a:t>; </a:t>
            </a:r>
            <a:r>
              <a:rPr lang="en-GB" dirty="0" smtClean="0"/>
              <a:t>pumped in vacuum vessels)</a:t>
            </a:r>
            <a:endParaRPr lang="en-GB" dirty="0"/>
          </a:p>
          <a:p>
            <a:pPr marL="36576" indent="0">
              <a:buNone/>
            </a:pPr>
            <a:r>
              <a:rPr lang="en-GB" dirty="0" smtClean="0"/>
              <a:t>Note a special configuration for Q3.R5 with a bumper limiting the Q3 magnet displacement toward DFBX via a tie-rod.</a:t>
            </a:r>
            <a:endParaRPr lang="en-GB" dirty="0"/>
          </a:p>
          <a:p>
            <a:endParaRPr lang="en-GB" dirty="0"/>
          </a:p>
        </p:txBody>
      </p:sp>
      <p:sp>
        <p:nvSpPr>
          <p:cNvPr id="5" name="Slide Number Placeholder 4"/>
          <p:cNvSpPr>
            <a:spLocks noGrp="1"/>
          </p:cNvSpPr>
          <p:nvPr>
            <p:ph type="sldNum" sz="quarter" idx="11"/>
          </p:nvPr>
        </p:nvSpPr>
        <p:spPr/>
        <p:txBody>
          <a:bodyPr/>
          <a:lstStyle/>
          <a:p>
            <a:fld id="{493862C1-9057-4122-A60D-1A0066E50FF2}" type="slidenum">
              <a:rPr lang="en-GB" smtClean="0"/>
              <a:pPr/>
              <a:t>17</a:t>
            </a:fld>
            <a:endParaRPr lang="en-GB"/>
          </a:p>
        </p:txBody>
      </p:sp>
      <p:pic>
        <p:nvPicPr>
          <p:cNvPr id="8" name="Picture 7"/>
          <p:cNvPicPr>
            <a:picLocks noChangeAspect="1"/>
          </p:cNvPicPr>
          <p:nvPr/>
        </p:nvPicPr>
        <p:blipFill>
          <a:blip r:embed="rId2"/>
          <a:stretch>
            <a:fillRect/>
          </a:stretch>
        </p:blipFill>
        <p:spPr>
          <a:xfrm>
            <a:off x="6106383" y="4142708"/>
            <a:ext cx="3032893" cy="2208899"/>
          </a:xfrm>
          <a:prstGeom prst="rect">
            <a:avLst/>
          </a:prstGeom>
        </p:spPr>
      </p:pic>
      <p:pic>
        <p:nvPicPr>
          <p:cNvPr id="9" name="Picture 8" descr="Pictures Point 8 00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7783" y="1268760"/>
            <a:ext cx="2555776" cy="1997099"/>
          </a:xfrm>
          <a:prstGeom prst="rect">
            <a:avLst/>
          </a:prstGeom>
          <a:noFill/>
          <a:ln>
            <a:noFill/>
          </a:ln>
        </p:spPr>
      </p:pic>
    </p:spTree>
    <p:extLst>
      <p:ext uri="{BB962C8B-B14F-4D97-AF65-F5344CB8AC3E}">
        <p14:creationId xmlns:p14="http://schemas.microsoft.com/office/powerpoint/2010/main" val="33969221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Magnets</a:t>
            </a:r>
            <a:r>
              <a:rPr lang="fr-CH" dirty="0" smtClean="0"/>
              <a:t> longitudinal position in point 5</a:t>
            </a:r>
            <a:endParaRPr lang="en-GB" dirty="0"/>
          </a:p>
        </p:txBody>
      </p:sp>
      <p:sp>
        <p:nvSpPr>
          <p:cNvPr id="3" name="Content Placeholder 2"/>
          <p:cNvSpPr>
            <a:spLocks noGrp="1"/>
          </p:cNvSpPr>
          <p:nvPr>
            <p:ph idx="1"/>
          </p:nvPr>
        </p:nvSpPr>
        <p:spPr>
          <a:xfrm>
            <a:off x="457200" y="861366"/>
            <a:ext cx="8291264" cy="5591970"/>
          </a:xfrm>
        </p:spPr>
        <p:txBody>
          <a:bodyPr>
            <a:noAutofit/>
          </a:bodyPr>
          <a:lstStyle/>
          <a:p>
            <a:pPr marL="36576" indent="0">
              <a:buNone/>
            </a:pPr>
            <a:r>
              <a:rPr lang="en-GB" sz="2000" dirty="0" smtClean="0"/>
              <a:t>Never considered as an issue, only few statements </a:t>
            </a:r>
            <a:r>
              <a:rPr lang="en-GB" sz="2000" dirty="0"/>
              <a:t>of triplet </a:t>
            </a:r>
            <a:r>
              <a:rPr lang="en-GB" sz="2000" dirty="0" err="1"/>
              <a:t>cryo</a:t>
            </a:r>
            <a:r>
              <a:rPr lang="en-GB" sz="2000" dirty="0"/>
              <a:t>-magnet </a:t>
            </a:r>
            <a:r>
              <a:rPr lang="en-GB" sz="2000" dirty="0" smtClean="0"/>
              <a:t>position were performed.</a:t>
            </a:r>
          </a:p>
          <a:p>
            <a:pPr marL="36576" indent="0">
              <a:buNone/>
            </a:pPr>
            <a:endParaRPr lang="en-GB" sz="2000" dirty="0"/>
          </a:p>
          <a:p>
            <a:pPr marL="36576" indent="0">
              <a:buNone/>
            </a:pPr>
            <a:endParaRPr lang="en-GB" sz="2000" dirty="0" smtClean="0"/>
          </a:p>
          <a:p>
            <a:pPr marL="36576" indent="0">
              <a:buNone/>
            </a:pPr>
            <a:endParaRPr lang="en-GB" sz="2000" dirty="0"/>
          </a:p>
          <a:p>
            <a:pPr marL="36576" indent="0">
              <a:buNone/>
            </a:pPr>
            <a:endParaRPr lang="en-GB" sz="2000" dirty="0" smtClean="0"/>
          </a:p>
          <a:p>
            <a:pPr marL="36576" indent="0">
              <a:buNone/>
            </a:pPr>
            <a:endParaRPr lang="en-GB" sz="2000" dirty="0"/>
          </a:p>
          <a:p>
            <a:pPr marL="36576" indent="0">
              <a:buNone/>
            </a:pPr>
            <a:endParaRPr lang="en-GB" sz="2000" dirty="0" smtClean="0"/>
          </a:p>
          <a:p>
            <a:pPr marL="36576" indent="0">
              <a:buNone/>
            </a:pPr>
            <a:endParaRPr lang="en-GB" sz="2000" dirty="0"/>
          </a:p>
          <a:p>
            <a:pPr marL="36576" indent="0">
              <a:buNone/>
            </a:pPr>
            <a:endParaRPr lang="en-GB" sz="2000" dirty="0" smtClean="0"/>
          </a:p>
          <a:p>
            <a:pPr marL="36576" indent="0">
              <a:buNone/>
            </a:pPr>
            <a:endParaRPr lang="en-GB" sz="2000" dirty="0"/>
          </a:p>
          <a:p>
            <a:pPr marL="36576" indent="0">
              <a:buNone/>
            </a:pPr>
            <a:endParaRPr lang="en-GB" sz="2000" dirty="0" smtClean="0"/>
          </a:p>
          <a:p>
            <a:pPr marL="36576" indent="0">
              <a:buNone/>
            </a:pPr>
            <a:r>
              <a:rPr lang="en-GB" sz="2000" dirty="0" smtClean="0"/>
              <a:t>For Q1.R5, the total displacement is 10 mm at cold compared with the initial position at warm. This situation looks to be the same in 2012 (@cold) </a:t>
            </a:r>
          </a:p>
          <a:p>
            <a:endParaRPr lang="en-GB" sz="2000" dirty="0" smtClean="0"/>
          </a:p>
          <a:p>
            <a:endParaRPr lang="en-GB" sz="2000" dirty="0"/>
          </a:p>
        </p:txBody>
      </p:sp>
      <p:sp>
        <p:nvSpPr>
          <p:cNvPr id="4" name="Slide Number Placeholder 3"/>
          <p:cNvSpPr>
            <a:spLocks noGrp="1"/>
          </p:cNvSpPr>
          <p:nvPr>
            <p:ph type="sldNum" sz="quarter" idx="11"/>
          </p:nvPr>
        </p:nvSpPr>
        <p:spPr/>
        <p:txBody>
          <a:bodyPr/>
          <a:lstStyle/>
          <a:p>
            <a:fld id="{493862C1-9057-4122-A60D-1A0066E50FF2}" type="slidenum">
              <a:rPr lang="en-GB" smtClean="0"/>
              <a:pPr/>
              <a:t>18</a:t>
            </a:fld>
            <a:endParaRPr lang="en-GB" dirty="0"/>
          </a:p>
        </p:txBody>
      </p:sp>
      <p:pic>
        <p:nvPicPr>
          <p:cNvPr id="6" name="Picture 5"/>
          <p:cNvPicPr>
            <a:picLocks noChangeAspect="1"/>
          </p:cNvPicPr>
          <p:nvPr/>
        </p:nvPicPr>
        <p:blipFill rotWithShape="1">
          <a:blip r:embed="rId2"/>
          <a:srcRect b="8658"/>
          <a:stretch/>
        </p:blipFill>
        <p:spPr>
          <a:xfrm>
            <a:off x="683568" y="1484784"/>
            <a:ext cx="7655715" cy="3672408"/>
          </a:xfrm>
          <a:prstGeom prst="rect">
            <a:avLst/>
          </a:prstGeom>
        </p:spPr>
      </p:pic>
      <p:sp>
        <p:nvSpPr>
          <p:cNvPr id="7" name="TextBox 6"/>
          <p:cNvSpPr txBox="1"/>
          <p:nvPr/>
        </p:nvSpPr>
        <p:spPr>
          <a:xfrm>
            <a:off x="2051720" y="1916832"/>
            <a:ext cx="861133" cy="307777"/>
          </a:xfrm>
          <a:prstGeom prst="rect">
            <a:avLst/>
          </a:prstGeom>
          <a:noFill/>
        </p:spPr>
        <p:txBody>
          <a:bodyPr wrap="none" rtlCol="0">
            <a:spAutoFit/>
          </a:bodyPr>
          <a:lstStyle/>
          <a:p>
            <a:r>
              <a:rPr lang="en-GB" sz="1400" dirty="0" smtClean="0">
                <a:solidFill>
                  <a:schemeClr val="accent1"/>
                </a:solidFill>
              </a:rPr>
              <a:t>Left side</a:t>
            </a:r>
            <a:endParaRPr lang="en-GB" sz="1400" dirty="0">
              <a:solidFill>
                <a:schemeClr val="accent1"/>
              </a:solidFill>
            </a:endParaRPr>
          </a:p>
        </p:txBody>
      </p:sp>
      <p:sp>
        <p:nvSpPr>
          <p:cNvPr id="8" name="TextBox 7"/>
          <p:cNvSpPr txBox="1"/>
          <p:nvPr/>
        </p:nvSpPr>
        <p:spPr>
          <a:xfrm>
            <a:off x="5580112" y="4869160"/>
            <a:ext cx="981359" cy="307777"/>
          </a:xfrm>
          <a:prstGeom prst="rect">
            <a:avLst/>
          </a:prstGeom>
          <a:noFill/>
        </p:spPr>
        <p:txBody>
          <a:bodyPr wrap="none" rtlCol="0">
            <a:spAutoFit/>
          </a:bodyPr>
          <a:lstStyle/>
          <a:p>
            <a:r>
              <a:rPr lang="en-GB" sz="1400" dirty="0" smtClean="0">
                <a:solidFill>
                  <a:schemeClr val="accent1"/>
                </a:solidFill>
              </a:rPr>
              <a:t>Right side</a:t>
            </a:r>
            <a:endParaRPr lang="en-GB" sz="1400" dirty="0">
              <a:solidFill>
                <a:schemeClr val="accent1"/>
              </a:solidFill>
            </a:endParaRPr>
          </a:p>
        </p:txBody>
      </p:sp>
    </p:spTree>
    <p:extLst>
      <p:ext uri="{BB962C8B-B14F-4D97-AF65-F5344CB8AC3E}">
        <p14:creationId xmlns:p14="http://schemas.microsoft.com/office/powerpoint/2010/main" val="16645723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Present</a:t>
            </a:r>
            <a:r>
              <a:rPr lang="fr-CH" dirty="0" smtClean="0"/>
              <a:t> situation</a:t>
            </a:r>
            <a:endParaRPr lang="en-GB" dirty="0"/>
          </a:p>
        </p:txBody>
      </p:sp>
      <p:sp>
        <p:nvSpPr>
          <p:cNvPr id="3" name="Content Placeholder 2"/>
          <p:cNvSpPr>
            <a:spLocks noGrp="1"/>
          </p:cNvSpPr>
          <p:nvPr>
            <p:ph sz="half" idx="1"/>
          </p:nvPr>
        </p:nvSpPr>
        <p:spPr>
          <a:xfrm>
            <a:off x="457200" y="1048874"/>
            <a:ext cx="8244000" cy="3384376"/>
          </a:xfrm>
        </p:spPr>
        <p:txBody>
          <a:bodyPr>
            <a:noAutofit/>
          </a:bodyPr>
          <a:lstStyle/>
          <a:p>
            <a:pPr marL="36576" indent="0">
              <a:buNone/>
            </a:pPr>
            <a:r>
              <a:rPr lang="en-GB" sz="2000" dirty="0" smtClean="0"/>
              <a:t>Difficult to say since when the triplet jacks are at the end of the longitudinal range (0.5mm difference between 2009 and 2017) , but </a:t>
            </a:r>
          </a:p>
          <a:p>
            <a:pPr marL="36576" indent="0">
              <a:buNone/>
            </a:pPr>
            <a:endParaRPr lang="en-GB" sz="2000" dirty="0"/>
          </a:p>
          <a:p>
            <a:pPr marL="36576" indent="0">
              <a:buNone/>
            </a:pPr>
            <a:endParaRPr lang="en-GB" sz="2000" dirty="0" smtClean="0"/>
          </a:p>
          <a:p>
            <a:pPr marL="36576" indent="0">
              <a:buNone/>
            </a:pPr>
            <a:endParaRPr lang="en-GB" sz="2000" dirty="0"/>
          </a:p>
          <a:p>
            <a:pPr marL="36576" indent="0">
              <a:lnSpc>
                <a:spcPct val="90000"/>
              </a:lnSpc>
              <a:buNone/>
            </a:pPr>
            <a:r>
              <a:rPr lang="en-GB" sz="2000" dirty="0"/>
              <a:t>a</a:t>
            </a:r>
            <a:r>
              <a:rPr lang="en-GB" sz="2000" dirty="0" smtClean="0"/>
              <a:t>s observed in point 5, remote movement of the triplets is now critical with several  jacks (stick-slip effect on the jack in abutment).</a:t>
            </a:r>
          </a:p>
          <a:p>
            <a:pPr marL="36576" indent="0">
              <a:buNone/>
            </a:pPr>
            <a:r>
              <a:rPr lang="en-GB" sz="2000" dirty="0" smtClean="0"/>
              <a:t>In some cases, the tie-rods stiffness is sufficient to maintain Q1 in place, but in other cases a part of longitudinal forces are now transmitted to the jacks which stop the longitudinal progress (if any).</a:t>
            </a:r>
          </a:p>
        </p:txBody>
      </p:sp>
      <p:sp>
        <p:nvSpPr>
          <p:cNvPr id="7" name="Content Placeholder 6"/>
          <p:cNvSpPr>
            <a:spLocks noGrp="1"/>
          </p:cNvSpPr>
          <p:nvPr>
            <p:ph sz="half" idx="2"/>
          </p:nvPr>
        </p:nvSpPr>
        <p:spPr>
          <a:xfrm>
            <a:off x="457200" y="4581128"/>
            <a:ext cx="6203032" cy="1545035"/>
          </a:xfrm>
        </p:spPr>
        <p:txBody>
          <a:bodyPr>
            <a:noAutofit/>
          </a:bodyPr>
          <a:lstStyle/>
          <a:p>
            <a:pPr marL="36576" indent="0">
              <a:lnSpc>
                <a:spcPct val="90000"/>
              </a:lnSpc>
              <a:buNone/>
            </a:pPr>
            <a:r>
              <a:rPr lang="en-GB" sz="2000" dirty="0"/>
              <a:t>In L8, adjustment nuts </a:t>
            </a:r>
            <a:r>
              <a:rPr lang="en-GB" sz="2000" dirty="0" smtClean="0"/>
              <a:t>for longitudinal movement are </a:t>
            </a:r>
            <a:r>
              <a:rPr lang="en-GB" sz="2000" dirty="0"/>
              <a:t>still inside the jacks </a:t>
            </a:r>
            <a:r>
              <a:rPr lang="en-GB" sz="2000" dirty="0" smtClean="0"/>
              <a:t>D, </a:t>
            </a:r>
            <a:r>
              <a:rPr lang="en-GB" sz="2000" dirty="0"/>
              <a:t>so all the forces are transmitted to the </a:t>
            </a:r>
            <a:r>
              <a:rPr lang="en-GB" sz="2000" dirty="0" smtClean="0"/>
              <a:t>jacks. This situation is not the desire one, as the jacks and jack fixations are not foreseen for that conditions</a:t>
            </a:r>
          </a:p>
          <a:p>
            <a:pPr>
              <a:lnSpc>
                <a:spcPct val="90000"/>
              </a:lnSpc>
            </a:pPr>
            <a:endParaRPr lang="en-GB" sz="2000" dirty="0"/>
          </a:p>
          <a:p>
            <a:pPr>
              <a:lnSpc>
                <a:spcPct val="90000"/>
              </a:lnSpc>
            </a:pPr>
            <a:endParaRPr lang="en-GB" sz="1800" dirty="0"/>
          </a:p>
        </p:txBody>
      </p:sp>
      <p:sp>
        <p:nvSpPr>
          <p:cNvPr id="4" name="Slide Number Placeholder 3"/>
          <p:cNvSpPr>
            <a:spLocks noGrp="1"/>
          </p:cNvSpPr>
          <p:nvPr>
            <p:ph type="sldNum" sz="quarter" idx="11"/>
          </p:nvPr>
        </p:nvSpPr>
        <p:spPr/>
        <p:txBody>
          <a:bodyPr/>
          <a:lstStyle/>
          <a:p>
            <a:fld id="{493862C1-9057-4122-A60D-1A0066E50FF2}" type="slidenum">
              <a:rPr lang="en-GB" smtClean="0"/>
              <a:pPr/>
              <a:t>19</a:t>
            </a:fld>
            <a:endParaRPr lang="en-GB" dirty="0"/>
          </a:p>
        </p:txBody>
      </p:sp>
      <p:graphicFrame>
        <p:nvGraphicFramePr>
          <p:cNvPr id="5" name="Table 4"/>
          <p:cNvGraphicFramePr>
            <a:graphicFrameLocks noGrp="1"/>
          </p:cNvGraphicFramePr>
          <p:nvPr>
            <p:extLst/>
          </p:nvPr>
        </p:nvGraphicFramePr>
        <p:xfrm>
          <a:off x="1095085" y="1772816"/>
          <a:ext cx="6968230" cy="972000"/>
        </p:xfrm>
        <a:graphic>
          <a:graphicData uri="http://schemas.openxmlformats.org/drawingml/2006/table">
            <a:tbl>
              <a:tblPr firstRow="1" bandRow="1">
                <a:tableStyleId>{5C22544A-7EE6-4342-B048-85BDC9FD1C3A}</a:tableStyleId>
              </a:tblPr>
              <a:tblGrid>
                <a:gridCol w="1080120">
                  <a:extLst>
                    <a:ext uri="{9D8B030D-6E8A-4147-A177-3AD203B41FA5}">
                      <a16:colId xmlns:a16="http://schemas.microsoft.com/office/drawing/2014/main" val="3151462342"/>
                    </a:ext>
                  </a:extLst>
                </a:gridCol>
                <a:gridCol w="694318">
                  <a:extLst>
                    <a:ext uri="{9D8B030D-6E8A-4147-A177-3AD203B41FA5}">
                      <a16:colId xmlns:a16="http://schemas.microsoft.com/office/drawing/2014/main" val="20000"/>
                    </a:ext>
                  </a:extLst>
                </a:gridCol>
                <a:gridCol w="649224">
                  <a:extLst>
                    <a:ext uri="{9D8B030D-6E8A-4147-A177-3AD203B41FA5}">
                      <a16:colId xmlns:a16="http://schemas.microsoft.com/office/drawing/2014/main" val="20001"/>
                    </a:ext>
                  </a:extLst>
                </a:gridCol>
                <a:gridCol w="649224">
                  <a:extLst>
                    <a:ext uri="{9D8B030D-6E8A-4147-A177-3AD203B41FA5}">
                      <a16:colId xmlns:a16="http://schemas.microsoft.com/office/drawing/2014/main" val="20002"/>
                    </a:ext>
                  </a:extLst>
                </a:gridCol>
                <a:gridCol w="649224">
                  <a:extLst>
                    <a:ext uri="{9D8B030D-6E8A-4147-A177-3AD203B41FA5}">
                      <a16:colId xmlns:a16="http://schemas.microsoft.com/office/drawing/2014/main" val="20003"/>
                    </a:ext>
                  </a:extLst>
                </a:gridCol>
                <a:gridCol w="649224">
                  <a:extLst>
                    <a:ext uri="{9D8B030D-6E8A-4147-A177-3AD203B41FA5}">
                      <a16:colId xmlns:a16="http://schemas.microsoft.com/office/drawing/2014/main" val="20004"/>
                    </a:ext>
                  </a:extLst>
                </a:gridCol>
                <a:gridCol w="649224">
                  <a:extLst>
                    <a:ext uri="{9D8B030D-6E8A-4147-A177-3AD203B41FA5}">
                      <a16:colId xmlns:a16="http://schemas.microsoft.com/office/drawing/2014/main" val="20005"/>
                    </a:ext>
                  </a:extLst>
                </a:gridCol>
                <a:gridCol w="649224">
                  <a:extLst>
                    <a:ext uri="{9D8B030D-6E8A-4147-A177-3AD203B41FA5}">
                      <a16:colId xmlns:a16="http://schemas.microsoft.com/office/drawing/2014/main" val="20006"/>
                    </a:ext>
                  </a:extLst>
                </a:gridCol>
                <a:gridCol w="649224">
                  <a:extLst>
                    <a:ext uri="{9D8B030D-6E8A-4147-A177-3AD203B41FA5}">
                      <a16:colId xmlns:a16="http://schemas.microsoft.com/office/drawing/2014/main" val="20007"/>
                    </a:ext>
                  </a:extLst>
                </a:gridCol>
                <a:gridCol w="649224">
                  <a:extLst>
                    <a:ext uri="{9D8B030D-6E8A-4147-A177-3AD203B41FA5}">
                      <a16:colId xmlns:a16="http://schemas.microsoft.com/office/drawing/2014/main" val="20008"/>
                    </a:ext>
                  </a:extLst>
                </a:gridCol>
              </a:tblGrid>
              <a:tr h="324000">
                <a:tc gridSpan="2">
                  <a:txBody>
                    <a:bodyPr/>
                    <a:lstStyle/>
                    <a:p>
                      <a:r>
                        <a:rPr lang="en-GB" sz="1400" dirty="0" smtClean="0"/>
                        <a:t>Bumper gap  [mm]</a:t>
                      </a:r>
                      <a:endParaRPr lang="en-GB" sz="1400" dirty="0"/>
                    </a:p>
                  </a:txBody>
                  <a:tcPr/>
                </a:tc>
                <a:tc hMerge="1">
                  <a:txBody>
                    <a:bodyPr/>
                    <a:lstStyle/>
                    <a:p>
                      <a:endParaRPr lang="en-GB" sz="1400" dirty="0"/>
                    </a:p>
                  </a:txBody>
                  <a:tcPr/>
                </a:tc>
                <a:tc>
                  <a:txBody>
                    <a:bodyPr/>
                    <a:lstStyle/>
                    <a:p>
                      <a:r>
                        <a:rPr lang="en-GB" sz="1400" dirty="0" smtClean="0"/>
                        <a:t>L1</a:t>
                      </a:r>
                      <a:endParaRPr lang="en-GB" sz="1400" dirty="0"/>
                    </a:p>
                  </a:txBody>
                  <a:tcPr/>
                </a:tc>
                <a:tc>
                  <a:txBody>
                    <a:bodyPr/>
                    <a:lstStyle/>
                    <a:p>
                      <a:r>
                        <a:rPr lang="en-GB" sz="1400" dirty="0" smtClean="0"/>
                        <a:t>R1</a:t>
                      </a:r>
                      <a:endParaRPr lang="en-GB" sz="1400" dirty="0"/>
                    </a:p>
                  </a:txBody>
                  <a:tcPr/>
                </a:tc>
                <a:tc>
                  <a:txBody>
                    <a:bodyPr/>
                    <a:lstStyle/>
                    <a:p>
                      <a:r>
                        <a:rPr lang="en-GB" sz="1400" dirty="0" smtClean="0"/>
                        <a:t>L2</a:t>
                      </a:r>
                      <a:endParaRPr lang="en-GB" sz="1400" dirty="0"/>
                    </a:p>
                  </a:txBody>
                  <a:tcPr/>
                </a:tc>
                <a:tc>
                  <a:txBody>
                    <a:bodyPr/>
                    <a:lstStyle/>
                    <a:p>
                      <a:r>
                        <a:rPr lang="en-GB" sz="1400" dirty="0" smtClean="0"/>
                        <a:t>R2</a:t>
                      </a:r>
                      <a:endParaRPr lang="en-GB" sz="1400" dirty="0"/>
                    </a:p>
                  </a:txBody>
                  <a:tcPr/>
                </a:tc>
                <a:tc>
                  <a:txBody>
                    <a:bodyPr/>
                    <a:lstStyle/>
                    <a:p>
                      <a:r>
                        <a:rPr lang="en-GB" sz="1400" dirty="0" smtClean="0"/>
                        <a:t>L5</a:t>
                      </a:r>
                      <a:endParaRPr lang="en-GB" sz="1400" dirty="0"/>
                    </a:p>
                  </a:txBody>
                  <a:tcPr/>
                </a:tc>
                <a:tc>
                  <a:txBody>
                    <a:bodyPr/>
                    <a:lstStyle/>
                    <a:p>
                      <a:r>
                        <a:rPr lang="en-GB" sz="1400" dirty="0" smtClean="0"/>
                        <a:t>R5</a:t>
                      </a:r>
                      <a:endParaRPr lang="en-GB" sz="1400" dirty="0"/>
                    </a:p>
                  </a:txBody>
                  <a:tcPr/>
                </a:tc>
                <a:tc>
                  <a:txBody>
                    <a:bodyPr/>
                    <a:lstStyle/>
                    <a:p>
                      <a:r>
                        <a:rPr lang="en-GB" sz="1400" dirty="0" smtClean="0"/>
                        <a:t>L8</a:t>
                      </a:r>
                      <a:endParaRPr lang="en-GB" sz="1400" dirty="0"/>
                    </a:p>
                  </a:txBody>
                  <a:tcPr/>
                </a:tc>
                <a:tc>
                  <a:txBody>
                    <a:bodyPr/>
                    <a:lstStyle/>
                    <a:p>
                      <a:r>
                        <a:rPr lang="en-GB" sz="1400" dirty="0" smtClean="0"/>
                        <a:t>R8</a:t>
                      </a:r>
                      <a:endParaRPr lang="en-GB" sz="1400" dirty="0"/>
                    </a:p>
                  </a:txBody>
                  <a:tcPr/>
                </a:tc>
                <a:extLst>
                  <a:ext uri="{0D108BD9-81ED-4DB2-BD59-A6C34878D82A}">
                    <a16:rowId xmlns:a16="http://schemas.microsoft.com/office/drawing/2014/main" val="10000"/>
                  </a:ext>
                </a:extLst>
              </a:tr>
              <a:tr h="324000">
                <a:tc>
                  <a:txBody>
                    <a:bodyPr/>
                    <a:lstStyle/>
                    <a:p>
                      <a:r>
                        <a:rPr lang="fr-CH" sz="1400" dirty="0" smtClean="0"/>
                        <a:t>2009 (T?)</a:t>
                      </a:r>
                    </a:p>
                  </a:txBody>
                  <a:tcPr/>
                </a:tc>
                <a:tc>
                  <a:txBody>
                    <a:bodyPr/>
                    <a:lstStyle/>
                    <a:p>
                      <a:pPr algn="ctr"/>
                      <a:r>
                        <a:rPr lang="fr-CH" sz="1400" b="1" dirty="0" smtClean="0">
                          <a:solidFill>
                            <a:srgbClr val="7030A0"/>
                          </a:solidFill>
                        </a:rPr>
                        <a:t>Q1</a:t>
                      </a:r>
                    </a:p>
                  </a:txBody>
                  <a:tcPr/>
                </a:tc>
                <a:tc>
                  <a:txBody>
                    <a:bodyPr/>
                    <a:lstStyle/>
                    <a:p>
                      <a:r>
                        <a:rPr lang="fr-CH" sz="1400" b="1" dirty="0" smtClean="0">
                          <a:solidFill>
                            <a:srgbClr val="7030A0"/>
                          </a:solidFill>
                        </a:rPr>
                        <a:t>-5.1</a:t>
                      </a:r>
                      <a:endParaRPr lang="en-GB" sz="1400" b="1" dirty="0">
                        <a:solidFill>
                          <a:srgbClr val="7030A0"/>
                        </a:solidFill>
                      </a:endParaRPr>
                    </a:p>
                  </a:txBody>
                  <a:tcPr/>
                </a:tc>
                <a:tc>
                  <a:txBody>
                    <a:bodyPr/>
                    <a:lstStyle/>
                    <a:p>
                      <a:r>
                        <a:rPr lang="fr-CH" sz="1400" b="1" dirty="0" smtClean="0">
                          <a:solidFill>
                            <a:srgbClr val="7030A0"/>
                          </a:solidFill>
                        </a:rPr>
                        <a:t>3</a:t>
                      </a:r>
                      <a:endParaRPr lang="en-GB" sz="1400" b="1" dirty="0">
                        <a:solidFill>
                          <a:srgbClr val="7030A0"/>
                        </a:solidFill>
                      </a:endParaRPr>
                    </a:p>
                  </a:txBody>
                  <a:tcPr/>
                </a:tc>
                <a:tc>
                  <a:txBody>
                    <a:bodyPr/>
                    <a:lstStyle/>
                    <a:p>
                      <a:r>
                        <a:rPr lang="fr-CH" sz="1400" b="1" dirty="0" smtClean="0">
                          <a:solidFill>
                            <a:srgbClr val="7030A0"/>
                          </a:solidFill>
                        </a:rPr>
                        <a:t>-6.1</a:t>
                      </a:r>
                      <a:endParaRPr lang="en-GB" sz="1400" b="1" dirty="0">
                        <a:solidFill>
                          <a:srgbClr val="7030A0"/>
                        </a:solidFill>
                      </a:endParaRPr>
                    </a:p>
                  </a:txBody>
                  <a:tcPr/>
                </a:tc>
                <a:tc>
                  <a:txBody>
                    <a:bodyPr/>
                    <a:lstStyle/>
                    <a:p>
                      <a:r>
                        <a:rPr lang="fr-CH" sz="1400" b="1" dirty="0" smtClean="0">
                          <a:solidFill>
                            <a:srgbClr val="7030A0"/>
                          </a:solidFill>
                        </a:rPr>
                        <a:t>6.2</a:t>
                      </a:r>
                      <a:endParaRPr lang="en-GB" sz="1400" b="1" dirty="0">
                        <a:solidFill>
                          <a:srgbClr val="7030A0"/>
                        </a:solidFill>
                      </a:endParaRPr>
                    </a:p>
                  </a:txBody>
                  <a:tcPr/>
                </a:tc>
                <a:tc>
                  <a:txBody>
                    <a:bodyPr/>
                    <a:lstStyle/>
                    <a:p>
                      <a:r>
                        <a:rPr lang="fr-CH" sz="1400" b="1" dirty="0" smtClean="0">
                          <a:solidFill>
                            <a:srgbClr val="7030A0"/>
                          </a:solidFill>
                        </a:rPr>
                        <a:t>-7.2</a:t>
                      </a:r>
                      <a:endParaRPr lang="en-GB" sz="1400" b="1" dirty="0">
                        <a:solidFill>
                          <a:srgbClr val="7030A0"/>
                        </a:solidFill>
                      </a:endParaRPr>
                    </a:p>
                  </a:txBody>
                  <a:tcPr/>
                </a:tc>
                <a:tc>
                  <a:txBody>
                    <a:bodyPr/>
                    <a:lstStyle/>
                    <a:p>
                      <a:r>
                        <a:rPr lang="fr-CH" sz="1400" b="1" dirty="0" smtClean="0">
                          <a:solidFill>
                            <a:srgbClr val="7030A0"/>
                          </a:solidFill>
                        </a:rPr>
                        <a:t>4.2</a:t>
                      </a:r>
                      <a:endParaRPr lang="en-GB" sz="1400" b="1" dirty="0">
                        <a:solidFill>
                          <a:srgbClr val="7030A0"/>
                        </a:solidFill>
                      </a:endParaRPr>
                    </a:p>
                  </a:txBody>
                  <a:tcPr/>
                </a:tc>
                <a:tc>
                  <a:txBody>
                    <a:bodyPr/>
                    <a:lstStyle/>
                    <a:p>
                      <a:r>
                        <a:rPr lang="fr-CH" sz="1400" b="1" dirty="0" smtClean="0">
                          <a:solidFill>
                            <a:srgbClr val="7030A0"/>
                          </a:solidFill>
                        </a:rPr>
                        <a:t>-2.8</a:t>
                      </a:r>
                      <a:endParaRPr lang="en-GB" sz="1400" b="1" dirty="0">
                        <a:solidFill>
                          <a:srgbClr val="7030A0"/>
                        </a:solidFill>
                      </a:endParaRPr>
                    </a:p>
                  </a:txBody>
                  <a:tcPr/>
                </a:tc>
                <a:tc>
                  <a:txBody>
                    <a:bodyPr/>
                    <a:lstStyle/>
                    <a:p>
                      <a:r>
                        <a:rPr lang="fr-CH" sz="1400" b="1" dirty="0" smtClean="0">
                          <a:solidFill>
                            <a:srgbClr val="7030A0"/>
                          </a:solidFill>
                        </a:rPr>
                        <a:t>4.9</a:t>
                      </a:r>
                      <a:endParaRPr lang="en-GB" sz="1400" b="1" dirty="0">
                        <a:solidFill>
                          <a:srgbClr val="7030A0"/>
                        </a:solidFill>
                      </a:endParaRPr>
                    </a:p>
                  </a:txBody>
                  <a:tcPr/>
                </a:tc>
                <a:extLst>
                  <a:ext uri="{0D108BD9-81ED-4DB2-BD59-A6C34878D82A}">
                    <a16:rowId xmlns:a16="http://schemas.microsoft.com/office/drawing/2014/main" val="3005622641"/>
                  </a:ext>
                </a:extLst>
              </a:tr>
              <a:tr h="324000">
                <a:tc>
                  <a:txBody>
                    <a:bodyPr/>
                    <a:lstStyle/>
                    <a:p>
                      <a:r>
                        <a:rPr lang="fr-CH" sz="1400" dirty="0" smtClean="0"/>
                        <a:t>2017 (20K)</a:t>
                      </a:r>
                      <a:endParaRPr lang="en-GB" sz="1400" dirty="0"/>
                    </a:p>
                  </a:txBody>
                  <a:tcPr/>
                </a:tc>
                <a:tc>
                  <a:txBody>
                    <a:bodyPr/>
                    <a:lstStyle/>
                    <a:p>
                      <a:pPr algn="ctr"/>
                      <a:r>
                        <a:rPr lang="fr-CH" sz="1400" b="1" dirty="0" smtClean="0">
                          <a:solidFill>
                            <a:srgbClr val="7030A0"/>
                          </a:solidFill>
                        </a:rPr>
                        <a:t>Q1</a:t>
                      </a:r>
                    </a:p>
                  </a:txBody>
                  <a:tcPr/>
                </a:tc>
                <a:tc>
                  <a:txBody>
                    <a:bodyPr/>
                    <a:lstStyle/>
                    <a:p>
                      <a:r>
                        <a:rPr lang="fr-CH" sz="1400" b="1" dirty="0" smtClean="0">
                          <a:solidFill>
                            <a:srgbClr val="7030A0"/>
                          </a:solidFill>
                        </a:rPr>
                        <a:t>-5.6</a:t>
                      </a:r>
                      <a:endParaRPr lang="en-GB" sz="1400" b="1" dirty="0">
                        <a:solidFill>
                          <a:srgbClr val="7030A0"/>
                        </a:solidFill>
                      </a:endParaRPr>
                    </a:p>
                  </a:txBody>
                  <a:tcPr/>
                </a:tc>
                <a:tc>
                  <a:txBody>
                    <a:bodyPr/>
                    <a:lstStyle/>
                    <a:p>
                      <a:r>
                        <a:rPr lang="fr-CH" sz="1400" b="1" dirty="0" smtClean="0">
                          <a:solidFill>
                            <a:srgbClr val="7030A0"/>
                          </a:solidFill>
                        </a:rPr>
                        <a:t>3.6</a:t>
                      </a:r>
                      <a:endParaRPr lang="en-GB" sz="1400" b="1" dirty="0">
                        <a:solidFill>
                          <a:srgbClr val="7030A0"/>
                        </a:solidFill>
                      </a:endParaRPr>
                    </a:p>
                  </a:txBody>
                  <a:tcPr/>
                </a:tc>
                <a:tc>
                  <a:txBody>
                    <a:bodyPr/>
                    <a:lstStyle/>
                    <a:p>
                      <a:r>
                        <a:rPr lang="fr-CH" sz="1400" b="1" dirty="0" smtClean="0">
                          <a:solidFill>
                            <a:srgbClr val="7030A0"/>
                          </a:solidFill>
                        </a:rPr>
                        <a:t>-8.5</a:t>
                      </a:r>
                      <a:endParaRPr lang="en-GB" sz="1400" b="1" dirty="0">
                        <a:solidFill>
                          <a:srgbClr val="7030A0"/>
                        </a:solidFill>
                      </a:endParaRPr>
                    </a:p>
                  </a:txBody>
                  <a:tcPr/>
                </a:tc>
                <a:tc>
                  <a:txBody>
                    <a:bodyPr/>
                    <a:lstStyle/>
                    <a:p>
                      <a:r>
                        <a:rPr lang="fr-CH" sz="1400" b="1" dirty="0" smtClean="0">
                          <a:solidFill>
                            <a:srgbClr val="7030A0"/>
                          </a:solidFill>
                        </a:rPr>
                        <a:t>6.7</a:t>
                      </a:r>
                      <a:endParaRPr lang="en-GB" sz="1400" b="1" dirty="0">
                        <a:solidFill>
                          <a:srgbClr val="7030A0"/>
                        </a:solidFill>
                      </a:endParaRPr>
                    </a:p>
                  </a:txBody>
                  <a:tcPr/>
                </a:tc>
                <a:tc>
                  <a:txBody>
                    <a:bodyPr/>
                    <a:lstStyle/>
                    <a:p>
                      <a:r>
                        <a:rPr lang="fr-CH" sz="1400" b="1" dirty="0" smtClean="0">
                          <a:solidFill>
                            <a:srgbClr val="7030A0"/>
                          </a:solidFill>
                        </a:rPr>
                        <a:t>-7.7</a:t>
                      </a:r>
                      <a:endParaRPr lang="en-GB" sz="1400" b="1" dirty="0">
                        <a:solidFill>
                          <a:srgbClr val="7030A0"/>
                        </a:solidFill>
                      </a:endParaRPr>
                    </a:p>
                  </a:txBody>
                  <a:tcPr/>
                </a:tc>
                <a:tc>
                  <a:txBody>
                    <a:bodyPr/>
                    <a:lstStyle/>
                    <a:p>
                      <a:r>
                        <a:rPr lang="fr-CH" sz="1400" b="1" dirty="0" smtClean="0">
                          <a:solidFill>
                            <a:srgbClr val="7030A0"/>
                          </a:solidFill>
                        </a:rPr>
                        <a:t>9.6</a:t>
                      </a:r>
                      <a:endParaRPr lang="en-GB" sz="1400" b="1" dirty="0">
                        <a:solidFill>
                          <a:srgbClr val="7030A0"/>
                        </a:solidFill>
                      </a:endParaRPr>
                    </a:p>
                  </a:txBody>
                  <a:tcPr/>
                </a:tc>
                <a:tc>
                  <a:txBody>
                    <a:bodyPr/>
                    <a:lstStyle/>
                    <a:p>
                      <a:r>
                        <a:rPr lang="fr-CH" sz="1400" b="1" dirty="0" smtClean="0">
                          <a:solidFill>
                            <a:srgbClr val="7030A0"/>
                          </a:solidFill>
                        </a:rPr>
                        <a:t>-1</a:t>
                      </a:r>
                      <a:endParaRPr lang="en-GB" sz="1400" b="1" dirty="0">
                        <a:solidFill>
                          <a:srgbClr val="7030A0"/>
                        </a:solidFill>
                      </a:endParaRPr>
                    </a:p>
                  </a:txBody>
                  <a:tcPr/>
                </a:tc>
                <a:tc>
                  <a:txBody>
                    <a:bodyPr/>
                    <a:lstStyle/>
                    <a:p>
                      <a:r>
                        <a:rPr lang="fr-CH" sz="1400" b="1" dirty="0" smtClean="0">
                          <a:solidFill>
                            <a:srgbClr val="7030A0"/>
                          </a:solidFill>
                        </a:rPr>
                        <a:t>4.8</a:t>
                      </a:r>
                      <a:endParaRPr lang="en-GB" sz="1400" b="1" dirty="0">
                        <a:solidFill>
                          <a:srgbClr val="7030A0"/>
                        </a:solidFill>
                      </a:endParaRPr>
                    </a:p>
                  </a:txBody>
                  <a:tcPr/>
                </a:tc>
                <a:extLst>
                  <a:ext uri="{0D108BD9-81ED-4DB2-BD59-A6C34878D82A}">
                    <a16:rowId xmlns:a16="http://schemas.microsoft.com/office/drawing/2014/main" val="1370218846"/>
                  </a:ext>
                </a:extLst>
              </a:tr>
            </a:tbl>
          </a:graphicData>
        </a:graphic>
      </p:graphicFrame>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7997811" y="8608446"/>
            <a:ext cx="4140308" cy="3105231"/>
          </a:xfrm>
          <a:prstGeom prst="rect">
            <a:avLst/>
          </a:prstGeom>
        </p:spPr>
      </p:pic>
      <p:pic>
        <p:nvPicPr>
          <p:cNvPr id="8" name="Content Placeholder 6"/>
          <p:cNvPicPr>
            <a:picLocks noChangeAspect="1"/>
          </p:cNvPicPr>
          <p:nvPr/>
        </p:nvPicPr>
        <p:blipFill rotWithShape="1">
          <a:blip r:embed="rId3" cstate="print">
            <a:extLst>
              <a:ext uri="{28A0092B-C50C-407E-A947-70E740481C1C}">
                <a14:useLocalDpi xmlns:a14="http://schemas.microsoft.com/office/drawing/2010/main" val="0"/>
              </a:ext>
            </a:extLst>
          </a:blip>
          <a:srcRect l="19215" r="3855"/>
          <a:stretch/>
        </p:blipFill>
        <p:spPr>
          <a:xfrm rot="5400000">
            <a:off x="6527826" y="4854967"/>
            <a:ext cx="2592289" cy="1895430"/>
          </a:xfrm>
          <a:prstGeom prst="rect">
            <a:avLst/>
          </a:prstGeom>
          <a:ln>
            <a:noFill/>
          </a:ln>
        </p:spPr>
      </p:pic>
    </p:spTree>
    <p:extLst>
      <p:ext uri="{BB962C8B-B14F-4D97-AF65-F5344CB8AC3E}">
        <p14:creationId xmlns:p14="http://schemas.microsoft.com/office/powerpoint/2010/main" val="452643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Task</a:t>
            </a:r>
            <a:r>
              <a:rPr lang="fr-CH" dirty="0" smtClean="0"/>
              <a:t> force </a:t>
            </a:r>
            <a:r>
              <a:rPr lang="fr-CH" dirty="0" err="1" smtClean="0"/>
              <a:t>set-up</a:t>
            </a:r>
            <a:r>
              <a:rPr lang="fr-CH" dirty="0" smtClean="0"/>
              <a:t> </a:t>
            </a:r>
            <a:r>
              <a:rPr lang="fr-CH" dirty="0" smtClean="0"/>
              <a:t>and mandate</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Following the request to re-align the triplets magnets from CMS and considering the limitation of longitudinal displacement (</a:t>
            </a:r>
            <a:r>
              <a:rPr lang="en-GB" sz="2000" dirty="0" smtClean="0"/>
              <a:t>LMC 10/5/2017</a:t>
            </a:r>
            <a:r>
              <a:rPr lang="en-GB" dirty="0" smtClean="0"/>
              <a:t>), a Triplet Alignment Task Force has been set up in June 2017 to understand the movement of the LHC triplet magnets and to define how to achieve satisfactory the alignment of the magnets. </a:t>
            </a:r>
          </a:p>
          <a:p>
            <a:pPr>
              <a:spcBef>
                <a:spcPts val="1200"/>
              </a:spcBef>
            </a:pPr>
            <a:r>
              <a:rPr lang="en-GB" dirty="0" smtClean="0"/>
              <a:t>The mandate is available on EDMS 1848902</a:t>
            </a:r>
          </a:p>
          <a:p>
            <a:pPr lvl="1">
              <a:spcBef>
                <a:spcPts val="0"/>
              </a:spcBef>
            </a:pPr>
            <a:r>
              <a:rPr lang="en-GB" dirty="0" smtClean="0"/>
              <a:t>Chair : Sandrine Le Naour</a:t>
            </a:r>
          </a:p>
          <a:p>
            <a:pPr lvl="1">
              <a:spcBef>
                <a:spcPts val="0"/>
              </a:spcBef>
            </a:pPr>
            <a:r>
              <a:rPr lang="en-GB" dirty="0" smtClean="0"/>
              <a:t>Scientific secretary : Frederic Micolon</a:t>
            </a:r>
          </a:p>
          <a:p>
            <a:pPr>
              <a:spcBef>
                <a:spcPts val="1200"/>
              </a:spcBef>
            </a:pPr>
            <a:r>
              <a:rPr lang="en-GB" dirty="0" smtClean="0"/>
              <a:t>Interdepartmental contribution. Thanks to </a:t>
            </a:r>
          </a:p>
          <a:p>
            <a:pPr lvl="1">
              <a:spcBef>
                <a:spcPts val="600"/>
              </a:spcBef>
            </a:pPr>
            <a:r>
              <a:rPr lang="en-GB" sz="2100" dirty="0" smtClean="0"/>
              <a:t>EN-ACE : D. Missiaen, J.F Fuchs, A. Herty, M. Sosin ;  M. Bernardini</a:t>
            </a:r>
          </a:p>
          <a:p>
            <a:pPr lvl="1">
              <a:spcBef>
                <a:spcPts val="600"/>
              </a:spcBef>
            </a:pPr>
            <a:r>
              <a:rPr lang="en-GB" sz="2100" dirty="0" smtClean="0"/>
              <a:t>TE-MSC : H. Prin, F. Micolon, D. Duarte Ramos, V. Parma</a:t>
            </a:r>
          </a:p>
          <a:p>
            <a:pPr lvl="1">
              <a:spcBef>
                <a:spcPts val="600"/>
              </a:spcBef>
            </a:pPr>
            <a:r>
              <a:rPr lang="en-GB" sz="2100" dirty="0" smtClean="0"/>
              <a:t>TE-VSC : P. Cruikshank, C. Garion</a:t>
            </a:r>
          </a:p>
          <a:p>
            <a:pPr lvl="1">
              <a:spcBef>
                <a:spcPts val="600"/>
              </a:spcBef>
            </a:pPr>
            <a:r>
              <a:rPr lang="en-GB" sz="2100" dirty="0" smtClean="0"/>
              <a:t>TE-CRG : </a:t>
            </a:r>
            <a:r>
              <a:rPr lang="en-GB" sz="2100" dirty="0" err="1" smtClean="0"/>
              <a:t>K.Brodzinski</a:t>
            </a:r>
            <a:endParaRPr lang="en-GB" sz="2100" dirty="0" smtClean="0"/>
          </a:p>
          <a:p>
            <a:pPr lvl="1">
              <a:spcBef>
                <a:spcPts val="600"/>
              </a:spcBef>
            </a:pPr>
            <a:r>
              <a:rPr lang="en-GB" sz="2100" dirty="0" smtClean="0"/>
              <a:t>BE-OP : J. Wenninger</a:t>
            </a:r>
            <a:r>
              <a:rPr lang="en-GB" dirty="0" smtClean="0"/>
              <a:t> </a:t>
            </a:r>
          </a:p>
          <a:p>
            <a:pPr>
              <a:spcBef>
                <a:spcPts val="0"/>
              </a:spcBef>
            </a:pPr>
            <a:endParaRPr lang="en-GB" dirty="0" smtClean="0"/>
          </a:p>
          <a:p>
            <a:endParaRPr lang="en-GB" dirty="0" smtClean="0"/>
          </a:p>
          <a:p>
            <a:endParaRPr lang="en-GB" dirty="0"/>
          </a:p>
        </p:txBody>
      </p:sp>
      <p:sp>
        <p:nvSpPr>
          <p:cNvPr id="4" name="Slide Number Placeholder 3"/>
          <p:cNvSpPr>
            <a:spLocks noGrp="1"/>
          </p:cNvSpPr>
          <p:nvPr>
            <p:ph type="sldNum" sz="quarter" idx="11"/>
          </p:nvPr>
        </p:nvSpPr>
        <p:spPr/>
        <p:txBody>
          <a:bodyPr/>
          <a:lstStyle/>
          <a:p>
            <a:fld id="{493862C1-9057-4122-A60D-1A0066E50FF2}" type="slidenum">
              <a:rPr lang="en-GB" smtClean="0"/>
              <a:pPr/>
              <a:t>2</a:t>
            </a:fld>
            <a:endParaRPr lang="en-GB" dirty="0"/>
          </a:p>
        </p:txBody>
      </p:sp>
    </p:spTree>
    <p:extLst>
      <p:ext uri="{BB962C8B-B14F-4D97-AF65-F5344CB8AC3E}">
        <p14:creationId xmlns:p14="http://schemas.microsoft.com/office/powerpoint/2010/main" val="20849517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hlinkClick r:id="rId2"/>
              </a:rPr>
              <a:t>https://edms.cern.ch/document/1848902/1</a:t>
            </a:r>
            <a:endParaRPr lang="en-GB" dirty="0"/>
          </a:p>
        </p:txBody>
      </p:sp>
      <p:pic>
        <p:nvPicPr>
          <p:cNvPr id="4" name="Content Placeholder 3"/>
          <p:cNvPicPr>
            <a:picLocks noGrp="1" noChangeAspect="1"/>
          </p:cNvPicPr>
          <p:nvPr>
            <p:ph idx="1"/>
          </p:nvPr>
        </p:nvPicPr>
        <p:blipFill>
          <a:blip r:embed="rId3"/>
          <a:stretch>
            <a:fillRect/>
          </a:stretch>
        </p:blipFill>
        <p:spPr>
          <a:xfrm>
            <a:off x="827584" y="836712"/>
            <a:ext cx="7615497" cy="5884703"/>
          </a:xfrm>
          <a:prstGeom prst="rect">
            <a:avLst/>
          </a:prstGeom>
        </p:spPr>
      </p:pic>
    </p:spTree>
    <p:extLst>
      <p:ext uri="{BB962C8B-B14F-4D97-AF65-F5344CB8AC3E}">
        <p14:creationId xmlns:p14="http://schemas.microsoft.com/office/powerpoint/2010/main" val="1501807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Triplet configuration : supporting system</a:t>
            </a:r>
          </a:p>
        </p:txBody>
      </p:sp>
      <p:sp>
        <p:nvSpPr>
          <p:cNvPr id="3" name="Content Placeholder 2"/>
          <p:cNvSpPr>
            <a:spLocks noGrp="1"/>
          </p:cNvSpPr>
          <p:nvPr>
            <p:ph idx="1"/>
          </p:nvPr>
        </p:nvSpPr>
        <p:spPr>
          <a:xfrm>
            <a:off x="457200" y="2841388"/>
            <a:ext cx="8226854" cy="3251908"/>
          </a:xfrm>
        </p:spPr>
        <p:txBody>
          <a:bodyPr>
            <a:normAutofit/>
          </a:bodyPr>
          <a:lstStyle/>
          <a:p>
            <a:pPr marL="36576" indent="0">
              <a:buNone/>
            </a:pPr>
            <a:r>
              <a:rPr lang="en-GB" sz="2000" dirty="0"/>
              <a:t>Triplet is an assembly of three </a:t>
            </a:r>
            <a:r>
              <a:rPr lang="en-GB" sz="2000" dirty="0" err="1"/>
              <a:t>cryo</a:t>
            </a:r>
            <a:r>
              <a:rPr lang="en-GB" sz="2000" dirty="0"/>
              <a:t>-quadrupoles connected to a DFBX (electric and cryogenic feed box). </a:t>
            </a:r>
          </a:p>
          <a:p>
            <a:r>
              <a:rPr lang="en-GB" sz="2000" dirty="0"/>
              <a:t>Each </a:t>
            </a:r>
            <a:r>
              <a:rPr lang="en-GB" sz="2000" dirty="0" err="1"/>
              <a:t>cryo</a:t>
            </a:r>
            <a:r>
              <a:rPr lang="en-GB" sz="2000" dirty="0"/>
              <a:t>-magnet sits on 3 or 4 jacks.</a:t>
            </a:r>
          </a:p>
          <a:p>
            <a:r>
              <a:rPr lang="en-GB" sz="2000" dirty="0"/>
              <a:t>The DFBX is maintained anchored in the floor and represents the fixe point of the assembly</a:t>
            </a:r>
          </a:p>
          <a:p>
            <a:r>
              <a:rPr lang="en-GB" sz="2000" dirty="0"/>
              <a:t>Rigid tie-rods link the vacuum vessels to limit the</a:t>
            </a:r>
            <a:r>
              <a:rPr lang="en-GB" sz="2000" dirty="0">
                <a:solidFill>
                  <a:srgbClr val="FF0000"/>
                </a:solidFill>
              </a:rPr>
              <a:t> </a:t>
            </a:r>
            <a:r>
              <a:rPr lang="en-GB" sz="2000" dirty="0"/>
              <a:t>interconnection bellows flexibility and transfer longitudinal forces to the DFBX </a:t>
            </a:r>
          </a:p>
          <a:p>
            <a:r>
              <a:rPr lang="en-GB" sz="2000" dirty="0"/>
              <a:t>Q1 and Q3 bumpers are safety end-stoppers.</a:t>
            </a:r>
          </a:p>
        </p:txBody>
      </p:sp>
      <p:sp>
        <p:nvSpPr>
          <p:cNvPr id="4" name="Slide Number Placeholder 3"/>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3862C1-9057-4122-A60D-1A0066E50FF2}" type="slidenum">
              <a:rPr kumimoji="0" lang="en-GB" sz="1200" b="1" i="0" u="none" strike="noStrike" kern="1200" cap="none" spc="0" normalizeH="0" baseline="0" noProof="0" smtClean="0">
                <a:ln>
                  <a:noFill/>
                </a:ln>
                <a:solidFill>
                  <a:prstClr val="white">
                    <a:lumMod val="8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1" i="0" u="none" strike="noStrike" kern="1200" cap="none" spc="0" normalizeH="0" baseline="0" noProof="0" dirty="0">
              <a:ln>
                <a:noFill/>
              </a:ln>
              <a:solidFill>
                <a:prstClr val="white">
                  <a:lumMod val="85000"/>
                </a:prstClr>
              </a:solidFill>
              <a:effectLst/>
              <a:uLnTx/>
              <a:uFillTx/>
              <a:latin typeface="Arial"/>
              <a:ea typeface="+mn-ea"/>
              <a:cs typeface="+mn-cs"/>
            </a:endParaRPr>
          </a:p>
        </p:txBody>
      </p:sp>
      <p:grpSp>
        <p:nvGrpSpPr>
          <p:cNvPr id="5" name="Group 4"/>
          <p:cNvGrpSpPr/>
          <p:nvPr/>
        </p:nvGrpSpPr>
        <p:grpSpPr>
          <a:xfrm>
            <a:off x="1044466" y="1159104"/>
            <a:ext cx="7357368" cy="1549816"/>
            <a:chOff x="932248" y="1505788"/>
            <a:chExt cx="7357368" cy="1411570"/>
          </a:xfrm>
        </p:grpSpPr>
        <p:pic>
          <p:nvPicPr>
            <p:cNvPr id="6"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4657" t="15672"/>
            <a:stretch/>
          </p:blipFill>
          <p:spPr bwMode="auto">
            <a:xfrm>
              <a:off x="932248" y="1505788"/>
              <a:ext cx="6556961" cy="141157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Rounded Rectangle 6"/>
            <p:cNvSpPr/>
            <p:nvPr/>
          </p:nvSpPr>
          <p:spPr>
            <a:xfrm>
              <a:off x="7124078" y="1540468"/>
              <a:ext cx="1165538" cy="818612"/>
            </a:xfrm>
            <a:prstGeom prst="roundRect">
              <a:avLst/>
            </a:prstGeom>
            <a:solidFill>
              <a:schemeClr val="bg1">
                <a:lumMod val="50000"/>
              </a:schemeClr>
            </a:solid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rial"/>
                  <a:ea typeface="+mn-ea"/>
                  <a:cs typeface="+mn-cs"/>
                </a:rPr>
                <a:t>DFBX</a:t>
              </a:r>
            </a:p>
          </p:txBody>
        </p:sp>
      </p:grpSp>
      <p:grpSp>
        <p:nvGrpSpPr>
          <p:cNvPr id="10" name="Group 9"/>
          <p:cNvGrpSpPr/>
          <p:nvPr/>
        </p:nvGrpSpPr>
        <p:grpSpPr>
          <a:xfrm>
            <a:off x="8388424" y="1484784"/>
            <a:ext cx="200359" cy="324480"/>
            <a:chOff x="8352141" y="1599594"/>
            <a:chExt cx="349038" cy="324480"/>
          </a:xfrm>
          <a:effectLst/>
        </p:grpSpPr>
        <p:cxnSp>
          <p:nvCxnSpPr>
            <p:cNvPr id="11" name="Straight Connector 10"/>
            <p:cNvCxnSpPr/>
            <p:nvPr/>
          </p:nvCxnSpPr>
          <p:spPr>
            <a:xfrm>
              <a:off x="8352141" y="1725832"/>
              <a:ext cx="179859" cy="0"/>
            </a:xfrm>
            <a:prstGeom prst="line">
              <a:avLst/>
            </a:prstGeom>
            <a:ln w="2857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V="1">
              <a:off x="8532000" y="1599594"/>
              <a:ext cx="0" cy="292310"/>
            </a:xfrm>
            <a:prstGeom prst="line">
              <a:avLst/>
            </a:prstGeom>
            <a:ln w="2857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8533323" y="1627888"/>
              <a:ext cx="167856" cy="64340"/>
            </a:xfrm>
            <a:prstGeom prst="line">
              <a:avLst/>
            </a:prstGeom>
            <a:ln w="2857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8533323" y="1736133"/>
              <a:ext cx="167856" cy="64340"/>
            </a:xfrm>
            <a:prstGeom prst="line">
              <a:avLst/>
            </a:prstGeom>
            <a:ln w="2857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8533323" y="1859734"/>
              <a:ext cx="167856" cy="64340"/>
            </a:xfrm>
            <a:prstGeom prst="line">
              <a:avLst/>
            </a:prstGeom>
            <a:ln w="2857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a:off x="-59850" y="1385911"/>
            <a:ext cx="1273839" cy="677108"/>
            <a:chOff x="-218770" y="1498256"/>
            <a:chExt cx="1273839" cy="677108"/>
          </a:xfrm>
        </p:grpSpPr>
        <p:cxnSp>
          <p:nvCxnSpPr>
            <p:cNvPr id="16" name="Straight Arrow Connector 15"/>
            <p:cNvCxnSpPr/>
            <p:nvPr/>
          </p:nvCxnSpPr>
          <p:spPr>
            <a:xfrm>
              <a:off x="494333" y="1841752"/>
              <a:ext cx="520777" cy="0"/>
            </a:xfrm>
            <a:prstGeom prst="straightConnector1">
              <a:avLst/>
            </a:prstGeom>
            <a:ln w="57150">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a:off x="-218770" y="1498256"/>
              <a:ext cx="1273839" cy="677108"/>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0000"/>
                  </a:solidFill>
                  <a:effectLst/>
                  <a:uLnTx/>
                  <a:uFillTx/>
                  <a:latin typeface="Arial"/>
                  <a:ea typeface="+mn-ea"/>
                  <a:cs typeface="+mn-cs"/>
                </a:rPr>
                <a:t>Vacuum force</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FF0000"/>
                </a:solidFill>
                <a:effectLst/>
                <a:uLnTx/>
                <a:uFillTx/>
                <a:latin typeface="Arial"/>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0000"/>
                  </a:solidFill>
                  <a:effectLst/>
                  <a:uLnTx/>
                  <a:uFillTx/>
                  <a:latin typeface="Arial"/>
                  <a:ea typeface="+mn-ea"/>
                  <a:cs typeface="+mn-cs"/>
                </a:rPr>
                <a:t>(~ 80 </a:t>
              </a:r>
              <a:r>
                <a:rPr kumimoji="0" lang="en-GB" sz="1400" b="0" i="0" u="none" strike="noStrike" kern="1200" cap="none" spc="0" normalizeH="0" baseline="0" noProof="0" dirty="0" err="1">
                  <a:ln>
                    <a:noFill/>
                  </a:ln>
                  <a:solidFill>
                    <a:srgbClr val="FF0000"/>
                  </a:solidFill>
                  <a:effectLst/>
                  <a:uLnTx/>
                  <a:uFillTx/>
                  <a:latin typeface="Arial"/>
                  <a:ea typeface="+mn-ea"/>
                  <a:cs typeface="+mn-cs"/>
                </a:rPr>
                <a:t>kN</a:t>
              </a:r>
              <a:r>
                <a:rPr kumimoji="0" lang="en-GB" sz="1400" b="0" i="0" u="none" strike="noStrike" kern="1200" cap="none" spc="0" normalizeH="0" baseline="0" noProof="0" dirty="0">
                  <a:ln>
                    <a:noFill/>
                  </a:ln>
                  <a:solidFill>
                    <a:srgbClr val="FF0000"/>
                  </a:solidFill>
                  <a:effectLst/>
                  <a:uLnTx/>
                  <a:uFillTx/>
                  <a:latin typeface="Arial"/>
                  <a:ea typeface="+mn-ea"/>
                  <a:cs typeface="+mn-cs"/>
                </a:rPr>
                <a:t>)</a:t>
              </a:r>
            </a:p>
          </p:txBody>
        </p:sp>
      </p:grpSp>
      <p:grpSp>
        <p:nvGrpSpPr>
          <p:cNvPr id="61" name="Group 60"/>
          <p:cNvGrpSpPr/>
          <p:nvPr/>
        </p:nvGrpSpPr>
        <p:grpSpPr>
          <a:xfrm>
            <a:off x="2821807" y="1392307"/>
            <a:ext cx="4414489" cy="576128"/>
            <a:chOff x="2821807" y="1412776"/>
            <a:chExt cx="4414489" cy="576128"/>
          </a:xfrm>
        </p:grpSpPr>
        <p:grpSp>
          <p:nvGrpSpPr>
            <p:cNvPr id="46" name="Group 45"/>
            <p:cNvGrpSpPr/>
            <p:nvPr/>
          </p:nvGrpSpPr>
          <p:grpSpPr>
            <a:xfrm>
              <a:off x="7012401" y="1412776"/>
              <a:ext cx="223895" cy="576128"/>
              <a:chOff x="3181488" y="4043141"/>
              <a:chExt cx="1286160" cy="1152128"/>
            </a:xfrm>
          </p:grpSpPr>
          <p:grpSp>
            <p:nvGrpSpPr>
              <p:cNvPr id="47" name="Group 46"/>
              <p:cNvGrpSpPr/>
              <p:nvPr/>
            </p:nvGrpSpPr>
            <p:grpSpPr>
              <a:xfrm>
                <a:off x="3181488" y="4043141"/>
                <a:ext cx="644744" cy="1152128"/>
                <a:chOff x="3181488" y="4043141"/>
                <a:chExt cx="644744" cy="1152128"/>
              </a:xfrm>
            </p:grpSpPr>
            <p:sp>
              <p:nvSpPr>
                <p:cNvPr id="52" name="Trapezoid 51"/>
                <p:cNvSpPr/>
                <p:nvPr/>
              </p:nvSpPr>
              <p:spPr>
                <a:xfrm rot="5400000">
                  <a:off x="2713436" y="4511193"/>
                  <a:ext cx="1152128" cy="216024"/>
                </a:xfrm>
                <a:prstGeom prst="trapezoid">
                  <a:avLst>
                    <a:gd name="adj" fmla="val 90386"/>
                  </a:avLst>
                </a:prstGeom>
                <a:solidFill>
                  <a:schemeClr val="bg1">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53" name="Trapezoid 52"/>
                <p:cNvSpPr/>
                <p:nvPr/>
              </p:nvSpPr>
              <p:spPr>
                <a:xfrm rot="16200000" flipH="1">
                  <a:off x="2926132" y="4511193"/>
                  <a:ext cx="1152128" cy="216024"/>
                </a:xfrm>
                <a:prstGeom prst="trapezoid">
                  <a:avLst>
                    <a:gd name="adj" fmla="val 90386"/>
                  </a:avLst>
                </a:prstGeom>
                <a:solidFill>
                  <a:schemeClr val="bg1">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54" name="Trapezoid 53"/>
                <p:cNvSpPr/>
                <p:nvPr/>
              </p:nvSpPr>
              <p:spPr>
                <a:xfrm rot="5400000">
                  <a:off x="3142156" y="4511193"/>
                  <a:ext cx="1152128" cy="216024"/>
                </a:xfrm>
                <a:prstGeom prst="trapezoid">
                  <a:avLst>
                    <a:gd name="adj" fmla="val 90386"/>
                  </a:avLst>
                </a:prstGeom>
                <a:solidFill>
                  <a:schemeClr val="bg1">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48" name="Group 47"/>
              <p:cNvGrpSpPr/>
              <p:nvPr/>
            </p:nvGrpSpPr>
            <p:grpSpPr>
              <a:xfrm flipH="1">
                <a:off x="3822904" y="4043141"/>
                <a:ext cx="644744" cy="1152128"/>
                <a:chOff x="3181488" y="4043141"/>
                <a:chExt cx="644744" cy="1152128"/>
              </a:xfrm>
            </p:grpSpPr>
            <p:sp>
              <p:nvSpPr>
                <p:cNvPr id="49" name="Trapezoid 48"/>
                <p:cNvSpPr/>
                <p:nvPr/>
              </p:nvSpPr>
              <p:spPr>
                <a:xfrm rot="5400000">
                  <a:off x="2713436" y="4511193"/>
                  <a:ext cx="1152128" cy="216024"/>
                </a:xfrm>
                <a:prstGeom prst="trapezoid">
                  <a:avLst>
                    <a:gd name="adj" fmla="val 90386"/>
                  </a:avLst>
                </a:prstGeom>
                <a:solidFill>
                  <a:schemeClr val="bg1">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50" name="Trapezoid 49"/>
                <p:cNvSpPr/>
                <p:nvPr/>
              </p:nvSpPr>
              <p:spPr>
                <a:xfrm rot="16200000" flipH="1">
                  <a:off x="2926132" y="4511193"/>
                  <a:ext cx="1152128" cy="216024"/>
                </a:xfrm>
                <a:prstGeom prst="trapezoid">
                  <a:avLst>
                    <a:gd name="adj" fmla="val 90386"/>
                  </a:avLst>
                </a:prstGeom>
                <a:solidFill>
                  <a:schemeClr val="bg1">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51" name="Trapezoid 50"/>
                <p:cNvSpPr/>
                <p:nvPr/>
              </p:nvSpPr>
              <p:spPr>
                <a:xfrm rot="5400000">
                  <a:off x="3142156" y="4511193"/>
                  <a:ext cx="1152128" cy="216024"/>
                </a:xfrm>
                <a:prstGeom prst="trapezoid">
                  <a:avLst>
                    <a:gd name="adj" fmla="val 90386"/>
                  </a:avLst>
                </a:prstGeom>
                <a:solidFill>
                  <a:schemeClr val="bg1">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grpSp>
          <p:nvGrpSpPr>
            <p:cNvPr id="36" name="Group 35"/>
            <p:cNvGrpSpPr/>
            <p:nvPr/>
          </p:nvGrpSpPr>
          <p:grpSpPr>
            <a:xfrm>
              <a:off x="2821807" y="1412840"/>
              <a:ext cx="215999" cy="576000"/>
              <a:chOff x="3181488" y="4043141"/>
              <a:chExt cx="1286160" cy="1152128"/>
            </a:xfrm>
          </p:grpSpPr>
          <p:grpSp>
            <p:nvGrpSpPr>
              <p:cNvPr id="31" name="Group 30"/>
              <p:cNvGrpSpPr/>
              <p:nvPr/>
            </p:nvGrpSpPr>
            <p:grpSpPr>
              <a:xfrm>
                <a:off x="3181488" y="4043141"/>
                <a:ext cx="644744" cy="1152128"/>
                <a:chOff x="3181488" y="4043141"/>
                <a:chExt cx="644744" cy="1152128"/>
              </a:xfrm>
            </p:grpSpPr>
            <p:sp>
              <p:nvSpPr>
                <p:cNvPr id="23" name="Trapezoid 22"/>
                <p:cNvSpPr/>
                <p:nvPr/>
              </p:nvSpPr>
              <p:spPr>
                <a:xfrm rot="5400000">
                  <a:off x="2713436" y="4511193"/>
                  <a:ext cx="1152128" cy="216024"/>
                </a:xfrm>
                <a:prstGeom prst="trapezoid">
                  <a:avLst>
                    <a:gd name="adj" fmla="val 90386"/>
                  </a:avLst>
                </a:prstGeom>
                <a:solidFill>
                  <a:schemeClr val="bg1">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6" name="Trapezoid 25"/>
                <p:cNvSpPr/>
                <p:nvPr/>
              </p:nvSpPr>
              <p:spPr>
                <a:xfrm rot="16200000" flipH="1">
                  <a:off x="2926132" y="4511193"/>
                  <a:ext cx="1152128" cy="216024"/>
                </a:xfrm>
                <a:prstGeom prst="trapezoid">
                  <a:avLst>
                    <a:gd name="adj" fmla="val 90386"/>
                  </a:avLst>
                </a:prstGeom>
                <a:solidFill>
                  <a:schemeClr val="bg1">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7" name="Trapezoid 26"/>
                <p:cNvSpPr/>
                <p:nvPr/>
              </p:nvSpPr>
              <p:spPr>
                <a:xfrm rot="5400000">
                  <a:off x="3142156" y="4511193"/>
                  <a:ext cx="1152128" cy="216024"/>
                </a:xfrm>
                <a:prstGeom prst="trapezoid">
                  <a:avLst>
                    <a:gd name="adj" fmla="val 90386"/>
                  </a:avLst>
                </a:prstGeom>
                <a:solidFill>
                  <a:schemeClr val="bg1">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32" name="Group 31"/>
              <p:cNvGrpSpPr/>
              <p:nvPr/>
            </p:nvGrpSpPr>
            <p:grpSpPr>
              <a:xfrm flipH="1">
                <a:off x="3822904" y="4043141"/>
                <a:ext cx="644744" cy="1152128"/>
                <a:chOff x="3181488" y="4043141"/>
                <a:chExt cx="644744" cy="1152128"/>
              </a:xfrm>
            </p:grpSpPr>
            <p:sp>
              <p:nvSpPr>
                <p:cNvPr id="33" name="Trapezoid 32"/>
                <p:cNvSpPr/>
                <p:nvPr/>
              </p:nvSpPr>
              <p:spPr>
                <a:xfrm rot="5400000">
                  <a:off x="2713436" y="4511193"/>
                  <a:ext cx="1152128" cy="216024"/>
                </a:xfrm>
                <a:prstGeom prst="trapezoid">
                  <a:avLst>
                    <a:gd name="adj" fmla="val 90386"/>
                  </a:avLst>
                </a:prstGeom>
                <a:solidFill>
                  <a:schemeClr val="bg1">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34" name="Trapezoid 33"/>
                <p:cNvSpPr/>
                <p:nvPr/>
              </p:nvSpPr>
              <p:spPr>
                <a:xfrm rot="16200000" flipH="1">
                  <a:off x="2926132" y="4511193"/>
                  <a:ext cx="1152128" cy="216024"/>
                </a:xfrm>
                <a:prstGeom prst="trapezoid">
                  <a:avLst>
                    <a:gd name="adj" fmla="val 90386"/>
                  </a:avLst>
                </a:prstGeom>
                <a:solidFill>
                  <a:schemeClr val="bg1">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35" name="Trapezoid 34"/>
                <p:cNvSpPr/>
                <p:nvPr/>
              </p:nvSpPr>
              <p:spPr>
                <a:xfrm rot="5400000">
                  <a:off x="3142156" y="4511193"/>
                  <a:ext cx="1152128" cy="216024"/>
                </a:xfrm>
                <a:prstGeom prst="trapezoid">
                  <a:avLst>
                    <a:gd name="adj" fmla="val 90386"/>
                  </a:avLst>
                </a:prstGeom>
                <a:solidFill>
                  <a:schemeClr val="bg1">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grpSp>
          <p:nvGrpSpPr>
            <p:cNvPr id="37" name="Group 36"/>
            <p:cNvGrpSpPr/>
            <p:nvPr/>
          </p:nvGrpSpPr>
          <p:grpSpPr>
            <a:xfrm>
              <a:off x="5168836" y="1412840"/>
              <a:ext cx="223200" cy="576000"/>
              <a:chOff x="3181488" y="4043141"/>
              <a:chExt cx="1286160" cy="1152128"/>
            </a:xfrm>
          </p:grpSpPr>
          <p:grpSp>
            <p:nvGrpSpPr>
              <p:cNvPr id="38" name="Group 37"/>
              <p:cNvGrpSpPr/>
              <p:nvPr/>
            </p:nvGrpSpPr>
            <p:grpSpPr>
              <a:xfrm>
                <a:off x="3181488" y="4043141"/>
                <a:ext cx="644744" cy="1152128"/>
                <a:chOff x="3181488" y="4043141"/>
                <a:chExt cx="644744" cy="1152128"/>
              </a:xfrm>
            </p:grpSpPr>
            <p:sp>
              <p:nvSpPr>
                <p:cNvPr id="43" name="Trapezoid 42"/>
                <p:cNvSpPr/>
                <p:nvPr/>
              </p:nvSpPr>
              <p:spPr>
                <a:xfrm rot="5400000">
                  <a:off x="2713436" y="4511193"/>
                  <a:ext cx="1152128" cy="216024"/>
                </a:xfrm>
                <a:prstGeom prst="trapezoid">
                  <a:avLst>
                    <a:gd name="adj" fmla="val 90386"/>
                  </a:avLst>
                </a:prstGeom>
                <a:solidFill>
                  <a:schemeClr val="bg1">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4" name="Trapezoid 43"/>
                <p:cNvSpPr/>
                <p:nvPr/>
              </p:nvSpPr>
              <p:spPr>
                <a:xfrm rot="16200000" flipH="1">
                  <a:off x="2926132" y="4511193"/>
                  <a:ext cx="1152128" cy="216024"/>
                </a:xfrm>
                <a:prstGeom prst="trapezoid">
                  <a:avLst>
                    <a:gd name="adj" fmla="val 90386"/>
                  </a:avLst>
                </a:prstGeom>
                <a:solidFill>
                  <a:schemeClr val="bg1">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5" name="Trapezoid 44"/>
                <p:cNvSpPr/>
                <p:nvPr/>
              </p:nvSpPr>
              <p:spPr>
                <a:xfrm rot="5400000">
                  <a:off x="3142156" y="4511193"/>
                  <a:ext cx="1152128" cy="216024"/>
                </a:xfrm>
                <a:prstGeom prst="trapezoid">
                  <a:avLst>
                    <a:gd name="adj" fmla="val 90386"/>
                  </a:avLst>
                </a:prstGeom>
                <a:solidFill>
                  <a:schemeClr val="bg1">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39" name="Group 38"/>
              <p:cNvGrpSpPr/>
              <p:nvPr/>
            </p:nvGrpSpPr>
            <p:grpSpPr>
              <a:xfrm flipH="1">
                <a:off x="3822904" y="4043141"/>
                <a:ext cx="644744" cy="1152128"/>
                <a:chOff x="3181488" y="4043141"/>
                <a:chExt cx="644744" cy="1152128"/>
              </a:xfrm>
            </p:grpSpPr>
            <p:sp>
              <p:nvSpPr>
                <p:cNvPr id="40" name="Trapezoid 39"/>
                <p:cNvSpPr/>
                <p:nvPr/>
              </p:nvSpPr>
              <p:spPr>
                <a:xfrm rot="5400000">
                  <a:off x="2713436" y="4511193"/>
                  <a:ext cx="1152128" cy="216024"/>
                </a:xfrm>
                <a:prstGeom prst="trapezoid">
                  <a:avLst>
                    <a:gd name="adj" fmla="val 90386"/>
                  </a:avLst>
                </a:prstGeom>
                <a:solidFill>
                  <a:schemeClr val="bg1">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1" name="Trapezoid 40"/>
                <p:cNvSpPr/>
                <p:nvPr/>
              </p:nvSpPr>
              <p:spPr>
                <a:xfrm rot="16200000" flipH="1">
                  <a:off x="2926132" y="4511193"/>
                  <a:ext cx="1152128" cy="216024"/>
                </a:xfrm>
                <a:prstGeom prst="trapezoid">
                  <a:avLst>
                    <a:gd name="adj" fmla="val 90386"/>
                  </a:avLst>
                </a:prstGeom>
                <a:solidFill>
                  <a:schemeClr val="bg1">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2" name="Trapezoid 41"/>
                <p:cNvSpPr/>
                <p:nvPr/>
              </p:nvSpPr>
              <p:spPr>
                <a:xfrm rot="5400000">
                  <a:off x="3142156" y="4511193"/>
                  <a:ext cx="1152128" cy="216024"/>
                </a:xfrm>
                <a:prstGeom prst="trapezoid">
                  <a:avLst>
                    <a:gd name="adj" fmla="val 90386"/>
                  </a:avLst>
                </a:prstGeom>
                <a:solidFill>
                  <a:schemeClr val="bg1">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grpSp>
      <p:cxnSp>
        <p:nvCxnSpPr>
          <p:cNvPr id="59" name="Straight Connector 58"/>
          <p:cNvCxnSpPr/>
          <p:nvPr/>
        </p:nvCxnSpPr>
        <p:spPr>
          <a:xfrm>
            <a:off x="6928332" y="1999245"/>
            <a:ext cx="354387" cy="3348"/>
          </a:xfrm>
          <a:prstGeom prst="line">
            <a:avLst/>
          </a:prstGeom>
          <a:ln w="41275">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6928332" y="1360865"/>
            <a:ext cx="354387" cy="3348"/>
          </a:xfrm>
          <a:prstGeom prst="line">
            <a:avLst/>
          </a:prstGeom>
          <a:ln w="41275">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3617264" y="974438"/>
            <a:ext cx="111671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800" b="0" i="0" u="none" strike="noStrike" kern="1200" cap="none" spc="0" normalizeH="0" baseline="0" noProof="0" dirty="0">
                <a:ln>
                  <a:noFill/>
                </a:ln>
                <a:solidFill>
                  <a:prstClr val="black"/>
                </a:solidFill>
                <a:effectLst/>
                <a:uLnTx/>
                <a:uFillTx/>
                <a:latin typeface="Arial"/>
                <a:ea typeface="+mn-ea"/>
                <a:cs typeface="+mn-cs"/>
              </a:rPr>
              <a:t>Top </a:t>
            </a:r>
            <a:r>
              <a:rPr kumimoji="0" lang="fr-CH" sz="1800" b="0" i="0" u="none" strike="noStrike" kern="1200" cap="none" spc="0" normalizeH="0" baseline="0" noProof="0" dirty="0" err="1">
                <a:ln>
                  <a:noFill/>
                </a:ln>
                <a:solidFill>
                  <a:prstClr val="black"/>
                </a:solidFill>
                <a:effectLst/>
                <a:uLnTx/>
                <a:uFillTx/>
                <a:latin typeface="Arial"/>
                <a:ea typeface="+mn-ea"/>
                <a:cs typeface="+mn-cs"/>
              </a:rPr>
              <a:t>View</a:t>
            </a:r>
            <a:endParaRPr kumimoji="0" lang="en-GB" sz="18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628855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Longitudinal displacement</a:t>
            </a:r>
          </a:p>
        </p:txBody>
      </p:sp>
      <p:sp>
        <p:nvSpPr>
          <p:cNvPr id="3" name="Content Placeholder 2"/>
          <p:cNvSpPr>
            <a:spLocks noGrp="1"/>
          </p:cNvSpPr>
          <p:nvPr>
            <p:ph idx="1"/>
          </p:nvPr>
        </p:nvSpPr>
        <p:spPr>
          <a:xfrm>
            <a:off x="395536" y="908720"/>
            <a:ext cx="8507288" cy="5447630"/>
          </a:xfrm>
        </p:spPr>
        <p:txBody>
          <a:bodyPr>
            <a:normAutofit/>
          </a:bodyPr>
          <a:lstStyle/>
          <a:p>
            <a:pPr marL="36576" indent="0">
              <a:buNone/>
            </a:pPr>
            <a:r>
              <a:rPr lang="en-GB" sz="1900" dirty="0"/>
              <a:t>After pumping in vacuum vessels, a force of 80 </a:t>
            </a:r>
            <a:r>
              <a:rPr lang="en-GB" sz="1900" dirty="0" err="1"/>
              <a:t>kN</a:t>
            </a:r>
            <a:r>
              <a:rPr lang="en-GB" sz="1900" dirty="0"/>
              <a:t> appears on Q1 and a longitudinal displacement of </a:t>
            </a:r>
            <a:r>
              <a:rPr lang="en-GB" sz="1900" dirty="0" err="1"/>
              <a:t>cryo</a:t>
            </a:r>
            <a:r>
              <a:rPr lang="en-GB" sz="1900" dirty="0"/>
              <a:t>-magnets is observed. The </a:t>
            </a:r>
            <a:r>
              <a:rPr lang="en-GB" sz="1900" dirty="0" err="1"/>
              <a:t>cryo</a:t>
            </a:r>
            <a:r>
              <a:rPr lang="en-GB" sz="1900" dirty="0"/>
              <a:t>-magnet Q1 presents the largest displacement of the assembly.</a:t>
            </a:r>
          </a:p>
          <a:p>
            <a:pPr marL="36576" indent="0">
              <a:buNone/>
            </a:pPr>
            <a:endParaRPr lang="fr-CH" sz="1900" dirty="0"/>
          </a:p>
          <a:p>
            <a:pPr marL="36576" indent="0">
              <a:buNone/>
            </a:pPr>
            <a:endParaRPr lang="fr-CH" sz="1900" dirty="0"/>
          </a:p>
          <a:p>
            <a:pPr marL="36576" indent="0">
              <a:buNone/>
            </a:pPr>
            <a:endParaRPr lang="fr-CH" sz="1900" dirty="0"/>
          </a:p>
          <a:p>
            <a:pPr marL="36576" indent="0">
              <a:buNone/>
            </a:pPr>
            <a:endParaRPr lang="fr-CH" sz="1900" dirty="0"/>
          </a:p>
          <a:p>
            <a:pPr marL="36576" indent="0">
              <a:buNone/>
            </a:pPr>
            <a:endParaRPr lang="en-GB" sz="1900" dirty="0"/>
          </a:p>
          <a:p>
            <a:pPr marL="36576" indent="0">
              <a:buNone/>
            </a:pPr>
            <a:endParaRPr lang="fr-CH" sz="1600" dirty="0"/>
          </a:p>
          <a:p>
            <a:pPr marL="36576" indent="0">
              <a:buNone/>
            </a:pPr>
            <a:endParaRPr lang="en-GB" sz="2000" dirty="0"/>
          </a:p>
          <a:p>
            <a:pPr marL="36576" indent="0">
              <a:buNone/>
            </a:pPr>
            <a:endParaRPr lang="fr-CH" sz="2000" dirty="0"/>
          </a:p>
          <a:p>
            <a:pPr marL="36576" indent="0">
              <a:buNone/>
            </a:pPr>
            <a:endParaRPr lang="en-GB" sz="2000" dirty="0"/>
          </a:p>
          <a:p>
            <a:pPr marL="36576" indent="0">
              <a:buNone/>
            </a:pPr>
            <a:endParaRPr lang="en-GB" sz="1200" dirty="0"/>
          </a:p>
          <a:p>
            <a:pPr marL="648000" lvl="1" indent="-252000"/>
            <a:r>
              <a:rPr lang="en-GB" sz="1900" dirty="0"/>
              <a:t>Longitudinal movement from 3 to 9.6 mm, but a mechanical measurement report in 2007 gave a range of 4 – 5.5mm </a:t>
            </a:r>
            <a:r>
              <a:rPr lang="en-GB" sz="1700" dirty="0"/>
              <a:t>(EDMS 868314)</a:t>
            </a:r>
          </a:p>
          <a:p>
            <a:pPr marL="648000" lvl="1" indent="-252000"/>
            <a:r>
              <a:rPr lang="en-GB" sz="1900" dirty="0"/>
              <a:t>Rather stable from 2009  with at least 1 warm-up in between.</a:t>
            </a:r>
          </a:p>
          <a:p>
            <a:pPr marL="36576" indent="0">
              <a:buNone/>
            </a:pPr>
            <a:endParaRPr lang="en-GB" sz="2000" dirty="0"/>
          </a:p>
          <a:p>
            <a:pPr marL="36576" indent="0">
              <a:buNone/>
            </a:pPr>
            <a:endParaRPr lang="en-GB" sz="2000" dirty="0"/>
          </a:p>
        </p:txBody>
      </p:sp>
      <p:sp>
        <p:nvSpPr>
          <p:cNvPr id="4" name="Slide Number Placeholder 3"/>
          <p:cNvSpPr>
            <a:spLocks noGrp="1"/>
          </p:cNvSpPr>
          <p:nvPr>
            <p:ph type="sldNum" sz="quarter" idx="11"/>
          </p:nvPr>
        </p:nvSpPr>
        <p:spPr/>
        <p:txBody>
          <a:bodyPr/>
          <a:lstStyle/>
          <a:p>
            <a:fld id="{493862C1-9057-4122-A60D-1A0066E50FF2}" type="slidenum">
              <a:rPr lang="en-GB" smtClean="0"/>
              <a:pPr/>
              <a:t>5</a:t>
            </a:fld>
            <a:endParaRPr lang="en-GB" dirty="0"/>
          </a:p>
        </p:txBody>
      </p:sp>
      <p:graphicFrame>
        <p:nvGraphicFramePr>
          <p:cNvPr id="5" name="Table 4"/>
          <p:cNvGraphicFramePr>
            <a:graphicFrameLocks noGrp="1"/>
          </p:cNvGraphicFramePr>
          <p:nvPr>
            <p:extLst/>
          </p:nvPr>
        </p:nvGraphicFramePr>
        <p:xfrm>
          <a:off x="1047328" y="4148337"/>
          <a:ext cx="6896222" cy="868680"/>
        </p:xfrm>
        <a:graphic>
          <a:graphicData uri="http://schemas.openxmlformats.org/drawingml/2006/table">
            <a:tbl>
              <a:tblPr firstRow="1" bandRow="1">
                <a:tableStyleId>{5C22544A-7EE6-4342-B048-85BDC9FD1C3A}</a:tableStyleId>
              </a:tblPr>
              <a:tblGrid>
                <a:gridCol w="1068959">
                  <a:extLst>
                    <a:ext uri="{9D8B030D-6E8A-4147-A177-3AD203B41FA5}">
                      <a16:colId xmlns:a16="http://schemas.microsoft.com/office/drawing/2014/main" val="3151462342"/>
                    </a:ext>
                  </a:extLst>
                </a:gridCol>
                <a:gridCol w="687143">
                  <a:extLst>
                    <a:ext uri="{9D8B030D-6E8A-4147-A177-3AD203B41FA5}">
                      <a16:colId xmlns:a16="http://schemas.microsoft.com/office/drawing/2014/main" val="20000"/>
                    </a:ext>
                  </a:extLst>
                </a:gridCol>
                <a:gridCol w="642515">
                  <a:extLst>
                    <a:ext uri="{9D8B030D-6E8A-4147-A177-3AD203B41FA5}">
                      <a16:colId xmlns:a16="http://schemas.microsoft.com/office/drawing/2014/main" val="20001"/>
                    </a:ext>
                  </a:extLst>
                </a:gridCol>
                <a:gridCol w="642515">
                  <a:extLst>
                    <a:ext uri="{9D8B030D-6E8A-4147-A177-3AD203B41FA5}">
                      <a16:colId xmlns:a16="http://schemas.microsoft.com/office/drawing/2014/main" val="20002"/>
                    </a:ext>
                  </a:extLst>
                </a:gridCol>
                <a:gridCol w="642515">
                  <a:extLst>
                    <a:ext uri="{9D8B030D-6E8A-4147-A177-3AD203B41FA5}">
                      <a16:colId xmlns:a16="http://schemas.microsoft.com/office/drawing/2014/main" val="20003"/>
                    </a:ext>
                  </a:extLst>
                </a:gridCol>
                <a:gridCol w="642515">
                  <a:extLst>
                    <a:ext uri="{9D8B030D-6E8A-4147-A177-3AD203B41FA5}">
                      <a16:colId xmlns:a16="http://schemas.microsoft.com/office/drawing/2014/main" val="20004"/>
                    </a:ext>
                  </a:extLst>
                </a:gridCol>
                <a:gridCol w="642515">
                  <a:extLst>
                    <a:ext uri="{9D8B030D-6E8A-4147-A177-3AD203B41FA5}">
                      <a16:colId xmlns:a16="http://schemas.microsoft.com/office/drawing/2014/main" val="20005"/>
                    </a:ext>
                  </a:extLst>
                </a:gridCol>
                <a:gridCol w="642515">
                  <a:extLst>
                    <a:ext uri="{9D8B030D-6E8A-4147-A177-3AD203B41FA5}">
                      <a16:colId xmlns:a16="http://schemas.microsoft.com/office/drawing/2014/main" val="20006"/>
                    </a:ext>
                  </a:extLst>
                </a:gridCol>
                <a:gridCol w="642515">
                  <a:extLst>
                    <a:ext uri="{9D8B030D-6E8A-4147-A177-3AD203B41FA5}">
                      <a16:colId xmlns:a16="http://schemas.microsoft.com/office/drawing/2014/main" val="20007"/>
                    </a:ext>
                  </a:extLst>
                </a:gridCol>
                <a:gridCol w="642515">
                  <a:extLst>
                    <a:ext uri="{9D8B030D-6E8A-4147-A177-3AD203B41FA5}">
                      <a16:colId xmlns:a16="http://schemas.microsoft.com/office/drawing/2014/main" val="20008"/>
                    </a:ext>
                  </a:extLst>
                </a:gridCol>
              </a:tblGrid>
              <a:tr h="140091">
                <a:tc gridSpan="2">
                  <a:txBody>
                    <a:bodyPr/>
                    <a:lstStyle/>
                    <a:p>
                      <a:endParaRPr lang="en-GB" sz="1300" dirty="0"/>
                    </a:p>
                  </a:txBody>
                  <a:tcPr/>
                </a:tc>
                <a:tc hMerge="1">
                  <a:txBody>
                    <a:bodyPr/>
                    <a:lstStyle/>
                    <a:p>
                      <a:endParaRPr lang="en-GB" sz="1400" dirty="0"/>
                    </a:p>
                  </a:txBody>
                  <a:tcPr/>
                </a:tc>
                <a:tc>
                  <a:txBody>
                    <a:bodyPr/>
                    <a:lstStyle/>
                    <a:p>
                      <a:r>
                        <a:rPr lang="en-GB" sz="1300" dirty="0"/>
                        <a:t>L1</a:t>
                      </a:r>
                    </a:p>
                  </a:txBody>
                  <a:tcPr/>
                </a:tc>
                <a:tc>
                  <a:txBody>
                    <a:bodyPr/>
                    <a:lstStyle/>
                    <a:p>
                      <a:r>
                        <a:rPr lang="en-GB" sz="1300" dirty="0"/>
                        <a:t>R1</a:t>
                      </a:r>
                    </a:p>
                  </a:txBody>
                  <a:tcPr/>
                </a:tc>
                <a:tc>
                  <a:txBody>
                    <a:bodyPr/>
                    <a:lstStyle/>
                    <a:p>
                      <a:r>
                        <a:rPr lang="en-GB" sz="1300" dirty="0"/>
                        <a:t>L2</a:t>
                      </a:r>
                    </a:p>
                  </a:txBody>
                  <a:tcPr/>
                </a:tc>
                <a:tc>
                  <a:txBody>
                    <a:bodyPr/>
                    <a:lstStyle/>
                    <a:p>
                      <a:r>
                        <a:rPr lang="en-GB" sz="1300" dirty="0"/>
                        <a:t>R2</a:t>
                      </a:r>
                    </a:p>
                  </a:txBody>
                  <a:tcPr/>
                </a:tc>
                <a:tc>
                  <a:txBody>
                    <a:bodyPr/>
                    <a:lstStyle/>
                    <a:p>
                      <a:r>
                        <a:rPr lang="en-GB" sz="1300" dirty="0"/>
                        <a:t>L5</a:t>
                      </a:r>
                    </a:p>
                  </a:txBody>
                  <a:tcPr/>
                </a:tc>
                <a:tc>
                  <a:txBody>
                    <a:bodyPr/>
                    <a:lstStyle/>
                    <a:p>
                      <a:r>
                        <a:rPr lang="en-GB" sz="1300" dirty="0"/>
                        <a:t>R5</a:t>
                      </a:r>
                    </a:p>
                  </a:txBody>
                  <a:tcPr/>
                </a:tc>
                <a:tc>
                  <a:txBody>
                    <a:bodyPr/>
                    <a:lstStyle/>
                    <a:p>
                      <a:r>
                        <a:rPr lang="en-GB" sz="1300" dirty="0"/>
                        <a:t>L8</a:t>
                      </a:r>
                    </a:p>
                  </a:txBody>
                  <a:tcPr/>
                </a:tc>
                <a:tc>
                  <a:txBody>
                    <a:bodyPr/>
                    <a:lstStyle/>
                    <a:p>
                      <a:r>
                        <a:rPr lang="en-GB" sz="1300" dirty="0"/>
                        <a:t>R8</a:t>
                      </a:r>
                    </a:p>
                  </a:txBody>
                  <a:tcPr/>
                </a:tc>
                <a:extLst>
                  <a:ext uri="{0D108BD9-81ED-4DB2-BD59-A6C34878D82A}">
                    <a16:rowId xmlns:a16="http://schemas.microsoft.com/office/drawing/2014/main" val="10000"/>
                  </a:ext>
                </a:extLst>
              </a:tr>
              <a:tr h="260263">
                <a:tc>
                  <a:txBody>
                    <a:bodyPr/>
                    <a:lstStyle/>
                    <a:p>
                      <a:r>
                        <a:rPr lang="fr-CH" sz="1300" dirty="0"/>
                        <a:t>2009</a:t>
                      </a:r>
                    </a:p>
                  </a:txBody>
                  <a:tcPr/>
                </a:tc>
                <a:tc>
                  <a:txBody>
                    <a:bodyPr/>
                    <a:lstStyle/>
                    <a:p>
                      <a:pPr algn="ctr"/>
                      <a:r>
                        <a:rPr lang="fr-CH" sz="1300" b="1" dirty="0">
                          <a:solidFill>
                            <a:srgbClr val="7030A0"/>
                          </a:solidFill>
                        </a:rPr>
                        <a:t>Q1</a:t>
                      </a:r>
                    </a:p>
                  </a:txBody>
                  <a:tcPr/>
                </a:tc>
                <a:tc>
                  <a:txBody>
                    <a:bodyPr/>
                    <a:lstStyle/>
                    <a:p>
                      <a:r>
                        <a:rPr lang="fr-CH" sz="1300" b="1" dirty="0">
                          <a:solidFill>
                            <a:srgbClr val="7030A0"/>
                          </a:solidFill>
                        </a:rPr>
                        <a:t>5.1</a:t>
                      </a:r>
                      <a:endParaRPr lang="en-GB" sz="1300" b="1" dirty="0">
                        <a:solidFill>
                          <a:srgbClr val="7030A0"/>
                        </a:solidFill>
                      </a:endParaRPr>
                    </a:p>
                  </a:txBody>
                  <a:tcPr/>
                </a:tc>
                <a:tc>
                  <a:txBody>
                    <a:bodyPr/>
                    <a:lstStyle/>
                    <a:p>
                      <a:r>
                        <a:rPr lang="fr-CH" sz="1300" b="1" dirty="0">
                          <a:solidFill>
                            <a:srgbClr val="7030A0"/>
                          </a:solidFill>
                        </a:rPr>
                        <a:t>3</a:t>
                      </a:r>
                      <a:endParaRPr lang="en-GB" sz="1300" b="1" dirty="0">
                        <a:solidFill>
                          <a:srgbClr val="7030A0"/>
                        </a:solidFill>
                      </a:endParaRPr>
                    </a:p>
                  </a:txBody>
                  <a:tcPr/>
                </a:tc>
                <a:tc>
                  <a:txBody>
                    <a:bodyPr/>
                    <a:lstStyle/>
                    <a:p>
                      <a:r>
                        <a:rPr lang="fr-CH" sz="1300" b="1" dirty="0">
                          <a:solidFill>
                            <a:srgbClr val="7030A0"/>
                          </a:solidFill>
                        </a:rPr>
                        <a:t>6.1</a:t>
                      </a:r>
                      <a:endParaRPr lang="en-GB" sz="1300" b="1" dirty="0">
                        <a:solidFill>
                          <a:srgbClr val="7030A0"/>
                        </a:solidFill>
                      </a:endParaRPr>
                    </a:p>
                  </a:txBody>
                  <a:tcPr/>
                </a:tc>
                <a:tc>
                  <a:txBody>
                    <a:bodyPr/>
                    <a:lstStyle/>
                    <a:p>
                      <a:r>
                        <a:rPr lang="fr-CH" sz="1300" b="1" dirty="0">
                          <a:solidFill>
                            <a:srgbClr val="7030A0"/>
                          </a:solidFill>
                        </a:rPr>
                        <a:t>6.2</a:t>
                      </a:r>
                      <a:endParaRPr lang="en-GB" sz="1300" b="1" dirty="0">
                        <a:solidFill>
                          <a:srgbClr val="7030A0"/>
                        </a:solidFill>
                      </a:endParaRPr>
                    </a:p>
                  </a:txBody>
                  <a:tcPr/>
                </a:tc>
                <a:tc>
                  <a:txBody>
                    <a:bodyPr/>
                    <a:lstStyle/>
                    <a:p>
                      <a:r>
                        <a:rPr lang="fr-CH" sz="1300" b="1" dirty="0">
                          <a:solidFill>
                            <a:srgbClr val="7030A0"/>
                          </a:solidFill>
                        </a:rPr>
                        <a:t>7.2</a:t>
                      </a:r>
                      <a:endParaRPr lang="en-GB" sz="1300" b="1" dirty="0">
                        <a:solidFill>
                          <a:srgbClr val="7030A0"/>
                        </a:solidFill>
                      </a:endParaRPr>
                    </a:p>
                  </a:txBody>
                  <a:tcPr/>
                </a:tc>
                <a:tc>
                  <a:txBody>
                    <a:bodyPr/>
                    <a:lstStyle/>
                    <a:p>
                      <a:r>
                        <a:rPr lang="fr-CH" sz="1300" b="0" i="1" dirty="0">
                          <a:solidFill>
                            <a:srgbClr val="7030A0"/>
                          </a:solidFill>
                        </a:rPr>
                        <a:t>4.2 </a:t>
                      </a:r>
                      <a:r>
                        <a:rPr lang="fr-CH" sz="1300" b="1" dirty="0">
                          <a:solidFill>
                            <a:srgbClr val="7030A0"/>
                          </a:solidFill>
                        </a:rPr>
                        <a:t>*</a:t>
                      </a:r>
                      <a:endParaRPr lang="en-GB" sz="1300" b="1" dirty="0">
                        <a:solidFill>
                          <a:srgbClr val="7030A0"/>
                        </a:solidFill>
                      </a:endParaRPr>
                    </a:p>
                  </a:txBody>
                  <a:tcPr/>
                </a:tc>
                <a:tc>
                  <a:txBody>
                    <a:bodyPr/>
                    <a:lstStyle/>
                    <a:p>
                      <a:r>
                        <a:rPr lang="fr-CH" sz="1300" b="1" dirty="0">
                          <a:solidFill>
                            <a:srgbClr val="7030A0"/>
                          </a:solidFill>
                        </a:rPr>
                        <a:t>2.8</a:t>
                      </a:r>
                      <a:endParaRPr lang="en-GB" sz="1300" b="1" dirty="0">
                        <a:solidFill>
                          <a:srgbClr val="7030A0"/>
                        </a:solidFill>
                      </a:endParaRPr>
                    </a:p>
                  </a:txBody>
                  <a:tcPr/>
                </a:tc>
                <a:tc>
                  <a:txBody>
                    <a:bodyPr/>
                    <a:lstStyle/>
                    <a:p>
                      <a:r>
                        <a:rPr lang="fr-CH" sz="1300" b="1" dirty="0">
                          <a:solidFill>
                            <a:srgbClr val="7030A0"/>
                          </a:solidFill>
                        </a:rPr>
                        <a:t>4.9</a:t>
                      </a:r>
                      <a:endParaRPr lang="en-GB" sz="1300" b="1" dirty="0">
                        <a:solidFill>
                          <a:srgbClr val="7030A0"/>
                        </a:solidFill>
                      </a:endParaRPr>
                    </a:p>
                  </a:txBody>
                  <a:tcPr/>
                </a:tc>
                <a:extLst>
                  <a:ext uri="{0D108BD9-81ED-4DB2-BD59-A6C34878D82A}">
                    <a16:rowId xmlns:a16="http://schemas.microsoft.com/office/drawing/2014/main" val="3005622641"/>
                  </a:ext>
                </a:extLst>
              </a:tr>
              <a:tr h="186727">
                <a:tc>
                  <a:txBody>
                    <a:bodyPr/>
                    <a:lstStyle/>
                    <a:p>
                      <a:r>
                        <a:rPr lang="fr-CH" sz="1300" dirty="0"/>
                        <a:t>2017</a:t>
                      </a:r>
                      <a:endParaRPr lang="en-GB" sz="1300" dirty="0"/>
                    </a:p>
                  </a:txBody>
                  <a:tcPr/>
                </a:tc>
                <a:tc>
                  <a:txBody>
                    <a:bodyPr/>
                    <a:lstStyle/>
                    <a:p>
                      <a:pPr algn="ctr"/>
                      <a:r>
                        <a:rPr lang="fr-CH" sz="1300" b="1" dirty="0">
                          <a:solidFill>
                            <a:srgbClr val="7030A0"/>
                          </a:solidFill>
                        </a:rPr>
                        <a:t>Q1</a:t>
                      </a:r>
                    </a:p>
                  </a:txBody>
                  <a:tcPr/>
                </a:tc>
                <a:tc>
                  <a:txBody>
                    <a:bodyPr/>
                    <a:lstStyle/>
                    <a:p>
                      <a:r>
                        <a:rPr lang="fr-CH" sz="1300" b="1" dirty="0">
                          <a:solidFill>
                            <a:srgbClr val="7030A0"/>
                          </a:solidFill>
                        </a:rPr>
                        <a:t>5.6</a:t>
                      </a:r>
                      <a:endParaRPr lang="en-GB" sz="1300" b="1" dirty="0">
                        <a:solidFill>
                          <a:srgbClr val="7030A0"/>
                        </a:solidFill>
                      </a:endParaRPr>
                    </a:p>
                  </a:txBody>
                  <a:tcPr/>
                </a:tc>
                <a:tc>
                  <a:txBody>
                    <a:bodyPr/>
                    <a:lstStyle/>
                    <a:p>
                      <a:r>
                        <a:rPr lang="fr-CH" sz="1300" b="1" dirty="0">
                          <a:solidFill>
                            <a:srgbClr val="7030A0"/>
                          </a:solidFill>
                        </a:rPr>
                        <a:t>3.6</a:t>
                      </a:r>
                      <a:endParaRPr lang="en-GB" sz="1300" b="1" dirty="0">
                        <a:solidFill>
                          <a:srgbClr val="7030A0"/>
                        </a:solidFill>
                      </a:endParaRPr>
                    </a:p>
                  </a:txBody>
                  <a:tcPr/>
                </a:tc>
                <a:tc>
                  <a:txBody>
                    <a:bodyPr/>
                    <a:lstStyle/>
                    <a:p>
                      <a:r>
                        <a:rPr lang="fr-CH" sz="1300" b="1" dirty="0">
                          <a:solidFill>
                            <a:srgbClr val="7030A0"/>
                          </a:solidFill>
                        </a:rPr>
                        <a:t>8.5</a:t>
                      </a:r>
                      <a:endParaRPr lang="en-GB" sz="1300" b="1" dirty="0">
                        <a:solidFill>
                          <a:srgbClr val="7030A0"/>
                        </a:solidFill>
                      </a:endParaRPr>
                    </a:p>
                  </a:txBody>
                  <a:tcPr/>
                </a:tc>
                <a:tc>
                  <a:txBody>
                    <a:bodyPr/>
                    <a:lstStyle/>
                    <a:p>
                      <a:r>
                        <a:rPr lang="fr-CH" sz="1300" b="1" dirty="0">
                          <a:solidFill>
                            <a:srgbClr val="7030A0"/>
                          </a:solidFill>
                        </a:rPr>
                        <a:t>6.7</a:t>
                      </a:r>
                      <a:endParaRPr lang="en-GB" sz="1300" b="1" dirty="0">
                        <a:solidFill>
                          <a:srgbClr val="7030A0"/>
                        </a:solidFill>
                      </a:endParaRPr>
                    </a:p>
                  </a:txBody>
                  <a:tcPr/>
                </a:tc>
                <a:tc>
                  <a:txBody>
                    <a:bodyPr/>
                    <a:lstStyle/>
                    <a:p>
                      <a:r>
                        <a:rPr lang="fr-CH" sz="1300" b="1" dirty="0">
                          <a:solidFill>
                            <a:srgbClr val="7030A0"/>
                          </a:solidFill>
                        </a:rPr>
                        <a:t>7.7</a:t>
                      </a:r>
                      <a:endParaRPr lang="en-GB" sz="1300" b="1" dirty="0">
                        <a:solidFill>
                          <a:srgbClr val="7030A0"/>
                        </a:solidFill>
                      </a:endParaRPr>
                    </a:p>
                  </a:txBody>
                  <a:tcPr/>
                </a:tc>
                <a:tc>
                  <a:txBody>
                    <a:bodyPr/>
                    <a:lstStyle/>
                    <a:p>
                      <a:r>
                        <a:rPr lang="fr-CH" sz="1300" b="1" dirty="0">
                          <a:solidFill>
                            <a:srgbClr val="7030A0"/>
                          </a:solidFill>
                        </a:rPr>
                        <a:t>9.6</a:t>
                      </a:r>
                      <a:endParaRPr lang="en-GB" sz="1300" b="1" dirty="0">
                        <a:solidFill>
                          <a:srgbClr val="7030A0"/>
                        </a:solidFill>
                      </a:endParaRPr>
                    </a:p>
                  </a:txBody>
                  <a:tcPr/>
                </a:tc>
                <a:tc>
                  <a:txBody>
                    <a:bodyPr/>
                    <a:lstStyle/>
                    <a:p>
                      <a:r>
                        <a:rPr lang="fr-CH" sz="1300" b="1" dirty="0">
                          <a:solidFill>
                            <a:srgbClr val="7030A0"/>
                          </a:solidFill>
                        </a:rPr>
                        <a:t>1</a:t>
                      </a:r>
                      <a:endParaRPr lang="en-GB" sz="1300" b="1" dirty="0">
                        <a:solidFill>
                          <a:srgbClr val="7030A0"/>
                        </a:solidFill>
                      </a:endParaRPr>
                    </a:p>
                  </a:txBody>
                  <a:tcPr/>
                </a:tc>
                <a:tc>
                  <a:txBody>
                    <a:bodyPr/>
                    <a:lstStyle/>
                    <a:p>
                      <a:r>
                        <a:rPr lang="fr-CH" sz="1300" b="1" dirty="0">
                          <a:solidFill>
                            <a:srgbClr val="7030A0"/>
                          </a:solidFill>
                        </a:rPr>
                        <a:t>4.8</a:t>
                      </a:r>
                      <a:endParaRPr lang="en-GB" sz="1300" b="1" dirty="0">
                        <a:solidFill>
                          <a:srgbClr val="7030A0"/>
                        </a:solidFill>
                      </a:endParaRPr>
                    </a:p>
                  </a:txBody>
                  <a:tcPr/>
                </a:tc>
                <a:extLst>
                  <a:ext uri="{0D108BD9-81ED-4DB2-BD59-A6C34878D82A}">
                    <a16:rowId xmlns:a16="http://schemas.microsoft.com/office/drawing/2014/main" val="1370218846"/>
                  </a:ext>
                </a:extLst>
              </a:tr>
            </a:tbl>
          </a:graphicData>
        </a:graphic>
      </p:graphicFrame>
      <p:sp>
        <p:nvSpPr>
          <p:cNvPr id="6" name="TextBox 5"/>
          <p:cNvSpPr txBox="1"/>
          <p:nvPr/>
        </p:nvSpPr>
        <p:spPr>
          <a:xfrm>
            <a:off x="5254995" y="4956486"/>
            <a:ext cx="2701381" cy="307777"/>
          </a:xfrm>
          <a:prstGeom prst="rect">
            <a:avLst/>
          </a:prstGeom>
          <a:noFill/>
        </p:spPr>
        <p:txBody>
          <a:bodyPr wrap="none" rtlCol="0">
            <a:spAutoFit/>
          </a:bodyPr>
          <a:lstStyle/>
          <a:p>
            <a:r>
              <a:rPr lang="en-US" sz="1400" i="1" dirty="0">
                <a:solidFill>
                  <a:srgbClr val="7030A0"/>
                </a:solidFill>
              </a:rPr>
              <a:t>* Possible error in the reference</a:t>
            </a:r>
          </a:p>
        </p:txBody>
      </p:sp>
      <p:sp>
        <p:nvSpPr>
          <p:cNvPr id="9" name="TextBox 8"/>
          <p:cNvSpPr txBox="1"/>
          <p:nvPr/>
        </p:nvSpPr>
        <p:spPr>
          <a:xfrm>
            <a:off x="985650" y="3861048"/>
            <a:ext cx="5008102" cy="338554"/>
          </a:xfrm>
          <a:prstGeom prst="rect">
            <a:avLst/>
          </a:prstGeom>
          <a:noFill/>
        </p:spPr>
        <p:txBody>
          <a:bodyPr wrap="none" rtlCol="0">
            <a:spAutoFit/>
          </a:bodyPr>
          <a:lstStyle/>
          <a:p>
            <a:r>
              <a:rPr lang="en-US" sz="1600" dirty="0"/>
              <a:t>Longitudinal displacement of Q1 towards DFBX [mm]</a:t>
            </a:r>
          </a:p>
        </p:txBody>
      </p:sp>
      <p:grpSp>
        <p:nvGrpSpPr>
          <p:cNvPr id="22" name="Group 21"/>
          <p:cNvGrpSpPr/>
          <p:nvPr/>
        </p:nvGrpSpPr>
        <p:grpSpPr>
          <a:xfrm>
            <a:off x="-59322" y="1849804"/>
            <a:ext cx="9109522" cy="2016224"/>
            <a:chOff x="-73026" y="1124744"/>
            <a:chExt cx="9109522" cy="2016224"/>
          </a:xfrm>
        </p:grpSpPr>
        <p:grpSp>
          <p:nvGrpSpPr>
            <p:cNvPr id="24" name="Group 23"/>
            <p:cNvGrpSpPr/>
            <p:nvPr/>
          </p:nvGrpSpPr>
          <p:grpSpPr>
            <a:xfrm>
              <a:off x="971600" y="1124744"/>
              <a:ext cx="8064896" cy="2016224"/>
              <a:chOff x="803366" y="1124744"/>
              <a:chExt cx="8233130" cy="2232248"/>
            </a:xfrm>
          </p:grpSpPr>
          <p:grpSp>
            <p:nvGrpSpPr>
              <p:cNvPr id="31" name="Group 30"/>
              <p:cNvGrpSpPr/>
              <p:nvPr/>
            </p:nvGrpSpPr>
            <p:grpSpPr>
              <a:xfrm>
                <a:off x="803366" y="1124744"/>
                <a:ext cx="8228811" cy="973752"/>
                <a:chOff x="1044466" y="1159104"/>
                <a:chExt cx="7205854" cy="973752"/>
              </a:xfrm>
            </p:grpSpPr>
            <p:grpSp>
              <p:nvGrpSpPr>
                <p:cNvPr id="59" name="Group 58"/>
                <p:cNvGrpSpPr/>
                <p:nvPr/>
              </p:nvGrpSpPr>
              <p:grpSpPr>
                <a:xfrm>
                  <a:off x="1044466" y="1159104"/>
                  <a:ext cx="7205854" cy="973752"/>
                  <a:chOff x="932248" y="1505788"/>
                  <a:chExt cx="7205854" cy="886892"/>
                </a:xfrm>
              </p:grpSpPr>
              <p:pic>
                <p:nvPicPr>
                  <p:cNvPr id="66"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4657" t="15672" b="31345"/>
                  <a:stretch/>
                </p:blipFill>
                <p:spPr bwMode="auto">
                  <a:xfrm>
                    <a:off x="932248" y="1505788"/>
                    <a:ext cx="6556961" cy="88689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7" name="Rounded Rectangle 66"/>
                  <p:cNvSpPr/>
                  <p:nvPr/>
                </p:nvSpPr>
                <p:spPr>
                  <a:xfrm>
                    <a:off x="7124078" y="1540468"/>
                    <a:ext cx="1014024" cy="818612"/>
                  </a:xfrm>
                  <a:prstGeom prst="roundRect">
                    <a:avLst/>
                  </a:prstGeom>
                  <a:solidFill>
                    <a:schemeClr val="bg1">
                      <a:lumMod val="50000"/>
                    </a:schemeClr>
                  </a:solid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DFBX</a:t>
                    </a:r>
                  </a:p>
                </p:txBody>
              </p:sp>
            </p:grpSp>
            <p:sp>
              <p:nvSpPr>
                <p:cNvPr id="60" name="Rectangle 59"/>
                <p:cNvSpPr/>
                <p:nvPr/>
              </p:nvSpPr>
              <p:spPr>
                <a:xfrm>
                  <a:off x="7020272" y="1218456"/>
                  <a:ext cx="201168" cy="914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1" name="Rectangle 60"/>
                <p:cNvSpPr/>
                <p:nvPr/>
              </p:nvSpPr>
              <p:spPr>
                <a:xfrm rot="5400000">
                  <a:off x="2157480" y="1806568"/>
                  <a:ext cx="148520" cy="5040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2" name="Rectangle 61"/>
                <p:cNvSpPr/>
                <p:nvPr/>
              </p:nvSpPr>
              <p:spPr>
                <a:xfrm rot="5400000">
                  <a:off x="2149444" y="1027448"/>
                  <a:ext cx="164592" cy="5040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3" name="Rectangle 62"/>
                <p:cNvSpPr/>
                <p:nvPr/>
              </p:nvSpPr>
              <p:spPr>
                <a:xfrm rot="5400000">
                  <a:off x="3996658" y="1806568"/>
                  <a:ext cx="148520" cy="5040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64" name="Straight Connector 63"/>
                <p:cNvCxnSpPr/>
                <p:nvPr/>
              </p:nvCxnSpPr>
              <p:spPr>
                <a:xfrm>
                  <a:off x="6876256" y="1279476"/>
                  <a:ext cx="356616" cy="0"/>
                </a:xfrm>
                <a:prstGeom prst="line">
                  <a:avLst/>
                </a:prstGeom>
                <a:ln w="38100">
                  <a:solidFill>
                    <a:srgbClr val="FFC000"/>
                  </a:solidFill>
                </a:ln>
                <a:effectLst/>
              </p:spPr>
              <p:style>
                <a:lnRef idx="2">
                  <a:schemeClr val="accent6"/>
                </a:lnRef>
                <a:fillRef idx="0">
                  <a:schemeClr val="accent6"/>
                </a:fillRef>
                <a:effectRef idx="1">
                  <a:schemeClr val="accent6"/>
                </a:effectRef>
                <a:fontRef idx="minor">
                  <a:schemeClr val="tx1"/>
                </a:fontRef>
              </p:style>
            </p:cxnSp>
            <p:cxnSp>
              <p:nvCxnSpPr>
                <p:cNvPr id="65" name="Straight Connector 64"/>
                <p:cNvCxnSpPr/>
                <p:nvPr/>
              </p:nvCxnSpPr>
              <p:spPr>
                <a:xfrm>
                  <a:off x="6892006" y="2049130"/>
                  <a:ext cx="356616" cy="0"/>
                </a:xfrm>
                <a:prstGeom prst="line">
                  <a:avLst/>
                </a:prstGeom>
                <a:ln w="38100">
                  <a:solidFill>
                    <a:srgbClr val="FFC000"/>
                  </a:solidFill>
                </a:ln>
                <a:effectLst/>
              </p:spPr>
              <p:style>
                <a:lnRef idx="2">
                  <a:schemeClr val="accent6"/>
                </a:lnRef>
                <a:fillRef idx="0">
                  <a:schemeClr val="accent6"/>
                </a:fillRef>
                <a:effectRef idx="1">
                  <a:schemeClr val="accent6"/>
                </a:effectRef>
                <a:fontRef idx="minor">
                  <a:schemeClr val="tx1"/>
                </a:fontRef>
              </p:style>
            </p:cxnSp>
          </p:grpSp>
          <p:grpSp>
            <p:nvGrpSpPr>
              <p:cNvPr id="32" name="Group 31"/>
              <p:cNvGrpSpPr/>
              <p:nvPr/>
            </p:nvGrpSpPr>
            <p:grpSpPr>
              <a:xfrm>
                <a:off x="1871381" y="2109929"/>
                <a:ext cx="7165115" cy="973752"/>
                <a:chOff x="1979712" y="1159104"/>
                <a:chExt cx="6274390" cy="973752"/>
              </a:xfrm>
            </p:grpSpPr>
            <p:grpSp>
              <p:nvGrpSpPr>
                <p:cNvPr id="50" name="Group 49"/>
                <p:cNvGrpSpPr/>
                <p:nvPr/>
              </p:nvGrpSpPr>
              <p:grpSpPr>
                <a:xfrm>
                  <a:off x="7007940" y="1159104"/>
                  <a:ext cx="1246162" cy="973752"/>
                  <a:chOff x="6895722" y="1505788"/>
                  <a:chExt cx="1246162" cy="886892"/>
                </a:xfrm>
              </p:grpSpPr>
              <p:pic>
                <p:nvPicPr>
                  <p:cNvPr id="57"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91370" t="15672" b="31345"/>
                  <a:stretch/>
                </p:blipFill>
                <p:spPr bwMode="auto">
                  <a:xfrm>
                    <a:off x="6895722" y="1505788"/>
                    <a:ext cx="593487" cy="88689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8" name="Rounded Rectangle 57"/>
                  <p:cNvSpPr/>
                  <p:nvPr/>
                </p:nvSpPr>
                <p:spPr>
                  <a:xfrm>
                    <a:off x="7124078" y="1540468"/>
                    <a:ext cx="1017806" cy="818612"/>
                  </a:xfrm>
                  <a:prstGeom prst="roundRect">
                    <a:avLst/>
                  </a:prstGeom>
                  <a:solidFill>
                    <a:schemeClr val="bg1">
                      <a:lumMod val="50000"/>
                    </a:schemeClr>
                  </a:solid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DFBX</a:t>
                    </a:r>
                  </a:p>
                </p:txBody>
              </p:sp>
            </p:grpSp>
            <p:sp>
              <p:nvSpPr>
                <p:cNvPr id="51" name="Rectangle 50"/>
                <p:cNvSpPr/>
                <p:nvPr/>
              </p:nvSpPr>
              <p:spPr>
                <a:xfrm>
                  <a:off x="6937839" y="1218456"/>
                  <a:ext cx="283601" cy="914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 name="Rectangle 51"/>
                <p:cNvSpPr/>
                <p:nvPr/>
              </p:nvSpPr>
              <p:spPr>
                <a:xfrm rot="5400000">
                  <a:off x="2157480" y="1806568"/>
                  <a:ext cx="148520" cy="5040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 name="Rectangle 52"/>
                <p:cNvSpPr/>
                <p:nvPr/>
              </p:nvSpPr>
              <p:spPr>
                <a:xfrm rot="5400000">
                  <a:off x="2149444" y="1027448"/>
                  <a:ext cx="164592" cy="5040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 name="Rectangle 53"/>
                <p:cNvSpPr/>
                <p:nvPr/>
              </p:nvSpPr>
              <p:spPr>
                <a:xfrm rot="5400000">
                  <a:off x="3996658" y="1806568"/>
                  <a:ext cx="148520" cy="5040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55" name="Straight Connector 54"/>
                <p:cNvCxnSpPr/>
                <p:nvPr/>
              </p:nvCxnSpPr>
              <p:spPr>
                <a:xfrm>
                  <a:off x="6892006" y="2049130"/>
                  <a:ext cx="356616" cy="0"/>
                </a:xfrm>
                <a:prstGeom prst="line">
                  <a:avLst/>
                </a:prstGeom>
                <a:ln w="38100">
                  <a:solidFill>
                    <a:srgbClr val="FFC000"/>
                  </a:solidFill>
                </a:ln>
                <a:effectLst/>
              </p:spPr>
              <p:style>
                <a:lnRef idx="2">
                  <a:schemeClr val="accent6"/>
                </a:lnRef>
                <a:fillRef idx="0">
                  <a:schemeClr val="accent6"/>
                </a:fillRef>
                <a:effectRef idx="1">
                  <a:schemeClr val="accent6"/>
                </a:effectRef>
                <a:fontRef idx="minor">
                  <a:schemeClr val="tx1"/>
                </a:fontRef>
              </p:style>
            </p:cxnSp>
            <p:cxnSp>
              <p:nvCxnSpPr>
                <p:cNvPr id="56" name="Straight Connector 55"/>
                <p:cNvCxnSpPr/>
                <p:nvPr/>
              </p:nvCxnSpPr>
              <p:spPr>
                <a:xfrm>
                  <a:off x="6876256" y="1279476"/>
                  <a:ext cx="356616" cy="0"/>
                </a:xfrm>
                <a:prstGeom prst="line">
                  <a:avLst/>
                </a:prstGeom>
                <a:ln w="38100">
                  <a:solidFill>
                    <a:srgbClr val="FFC000"/>
                  </a:solidFill>
                </a:ln>
                <a:effectLst/>
              </p:spPr>
              <p:style>
                <a:lnRef idx="2">
                  <a:schemeClr val="accent6"/>
                </a:lnRef>
                <a:fillRef idx="0">
                  <a:schemeClr val="accent6"/>
                </a:fillRef>
                <a:effectRef idx="1">
                  <a:schemeClr val="accent6"/>
                </a:effectRef>
                <a:fontRef idx="minor">
                  <a:schemeClr val="tx1"/>
                </a:fontRef>
              </p:style>
            </p:cxnSp>
          </p:grpSp>
          <p:pic>
            <p:nvPicPr>
              <p:cNvPr id="33"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65331" t="15672" r="8079" b="31345"/>
              <a:stretch/>
            </p:blipFill>
            <p:spPr bwMode="auto">
              <a:xfrm>
                <a:off x="5669210" y="2109929"/>
                <a:ext cx="2088232" cy="973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4"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30505" t="15672" r="34653" b="31345"/>
              <a:stretch/>
            </p:blipFill>
            <p:spPr bwMode="auto">
              <a:xfrm>
                <a:off x="2967252" y="2109929"/>
                <a:ext cx="2736303" cy="973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5"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4657" t="15672" r="69144" b="31345"/>
              <a:stretch/>
            </p:blipFill>
            <p:spPr bwMode="auto">
              <a:xfrm>
                <a:off x="1019390" y="2117383"/>
                <a:ext cx="2028777" cy="973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36" name="Group 35"/>
              <p:cNvGrpSpPr/>
              <p:nvPr/>
            </p:nvGrpSpPr>
            <p:grpSpPr>
              <a:xfrm>
                <a:off x="1000609" y="1836618"/>
                <a:ext cx="219224" cy="1520374"/>
                <a:chOff x="479463" y="2802801"/>
                <a:chExt cx="132097" cy="1520374"/>
              </a:xfrm>
            </p:grpSpPr>
            <p:cxnSp>
              <p:nvCxnSpPr>
                <p:cNvPr id="48" name="Straight Connector 47"/>
                <p:cNvCxnSpPr/>
                <p:nvPr/>
              </p:nvCxnSpPr>
              <p:spPr>
                <a:xfrm>
                  <a:off x="479463" y="2802801"/>
                  <a:ext cx="0" cy="1512168"/>
                </a:xfrm>
                <a:prstGeom prst="line">
                  <a:avLst/>
                </a:prstGeom>
                <a:ln w="285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611560" y="2811007"/>
                  <a:ext cx="0" cy="1512168"/>
                </a:xfrm>
                <a:prstGeom prst="line">
                  <a:avLst/>
                </a:prstGeom>
                <a:ln w="285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grpSp>
            <p:nvGrpSpPr>
              <p:cNvPr id="37" name="Group 36"/>
              <p:cNvGrpSpPr/>
              <p:nvPr/>
            </p:nvGrpSpPr>
            <p:grpSpPr>
              <a:xfrm>
                <a:off x="3098543" y="1836618"/>
                <a:ext cx="132097" cy="1520374"/>
                <a:chOff x="479463" y="2802801"/>
                <a:chExt cx="132097" cy="1520374"/>
              </a:xfrm>
            </p:grpSpPr>
            <p:cxnSp>
              <p:nvCxnSpPr>
                <p:cNvPr id="46" name="Straight Connector 45"/>
                <p:cNvCxnSpPr/>
                <p:nvPr/>
              </p:nvCxnSpPr>
              <p:spPr>
                <a:xfrm>
                  <a:off x="479463" y="2802801"/>
                  <a:ext cx="0" cy="1512168"/>
                </a:xfrm>
                <a:prstGeom prst="line">
                  <a:avLst/>
                </a:prstGeom>
                <a:ln w="285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611560" y="2811007"/>
                  <a:ext cx="0" cy="1512168"/>
                </a:xfrm>
                <a:prstGeom prst="line">
                  <a:avLst/>
                </a:prstGeom>
                <a:ln w="285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grpSp>
            <p:nvGrpSpPr>
              <p:cNvPr id="38" name="Group 37"/>
              <p:cNvGrpSpPr/>
              <p:nvPr/>
            </p:nvGrpSpPr>
            <p:grpSpPr>
              <a:xfrm>
                <a:off x="5787963" y="1836618"/>
                <a:ext cx="80053" cy="1520374"/>
                <a:chOff x="479463" y="2802801"/>
                <a:chExt cx="132097" cy="1520374"/>
              </a:xfrm>
            </p:grpSpPr>
            <p:cxnSp>
              <p:nvCxnSpPr>
                <p:cNvPr id="44" name="Straight Connector 43"/>
                <p:cNvCxnSpPr/>
                <p:nvPr/>
              </p:nvCxnSpPr>
              <p:spPr>
                <a:xfrm>
                  <a:off x="479463" y="2802801"/>
                  <a:ext cx="0" cy="1512168"/>
                </a:xfrm>
                <a:prstGeom prst="line">
                  <a:avLst/>
                </a:prstGeom>
                <a:ln w="285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611560" y="2811007"/>
                  <a:ext cx="0" cy="1512168"/>
                </a:xfrm>
                <a:prstGeom prst="line">
                  <a:avLst/>
                </a:prstGeom>
                <a:ln w="285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sp>
            <p:nvSpPr>
              <p:cNvPr id="39" name="Rectangle 38"/>
              <p:cNvSpPr/>
              <p:nvPr/>
            </p:nvSpPr>
            <p:spPr>
              <a:xfrm rot="5400000">
                <a:off x="2279410" y="2729069"/>
                <a:ext cx="148520" cy="57561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Rectangle 39"/>
              <p:cNvSpPr/>
              <p:nvPr/>
            </p:nvSpPr>
            <p:spPr>
              <a:xfrm rot="5400000">
                <a:off x="2271374" y="1949949"/>
                <a:ext cx="164592" cy="57561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 name="Rectangle 40"/>
              <p:cNvSpPr/>
              <p:nvPr/>
            </p:nvSpPr>
            <p:spPr>
              <a:xfrm rot="5400000">
                <a:off x="4260740" y="2729069"/>
                <a:ext cx="148520" cy="57561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2" name="Straight Connector 41"/>
              <p:cNvCxnSpPr/>
              <p:nvPr/>
            </p:nvCxnSpPr>
            <p:spPr>
              <a:xfrm>
                <a:off x="7449993" y="2233823"/>
                <a:ext cx="407242" cy="0"/>
              </a:xfrm>
              <a:prstGeom prst="line">
                <a:avLst/>
              </a:prstGeom>
              <a:ln w="38100">
                <a:solidFill>
                  <a:srgbClr val="FFC000"/>
                </a:solidFill>
              </a:ln>
              <a:effectLst/>
            </p:spPr>
            <p:style>
              <a:lnRef idx="2">
                <a:schemeClr val="accent6"/>
              </a:lnRef>
              <a:fillRef idx="0">
                <a:schemeClr val="accent6"/>
              </a:fillRef>
              <a:effectRef idx="1">
                <a:schemeClr val="accent6"/>
              </a:effectRef>
              <a:fontRef idx="minor">
                <a:schemeClr val="tx1"/>
              </a:fontRef>
            </p:style>
          </p:cxnSp>
          <p:cxnSp>
            <p:nvCxnSpPr>
              <p:cNvPr id="43" name="Straight Connector 42"/>
              <p:cNvCxnSpPr/>
              <p:nvPr/>
            </p:nvCxnSpPr>
            <p:spPr>
              <a:xfrm>
                <a:off x="7463048" y="3003477"/>
                <a:ext cx="407242" cy="0"/>
              </a:xfrm>
              <a:prstGeom prst="line">
                <a:avLst/>
              </a:prstGeom>
              <a:ln w="38100">
                <a:solidFill>
                  <a:srgbClr val="FFC000"/>
                </a:solidFill>
              </a:ln>
              <a:effectLst/>
            </p:spPr>
            <p:style>
              <a:lnRef idx="2">
                <a:schemeClr val="accent6"/>
              </a:lnRef>
              <a:fillRef idx="0">
                <a:schemeClr val="accent6"/>
              </a:fillRef>
              <a:effectRef idx="1">
                <a:schemeClr val="accent6"/>
              </a:effectRef>
              <a:fontRef idx="minor">
                <a:schemeClr val="tx1"/>
              </a:fontRef>
            </p:style>
          </p:cxnSp>
        </p:grpSp>
        <p:grpSp>
          <p:nvGrpSpPr>
            <p:cNvPr id="25" name="Group 24"/>
            <p:cNvGrpSpPr/>
            <p:nvPr/>
          </p:nvGrpSpPr>
          <p:grpSpPr>
            <a:xfrm>
              <a:off x="-73026" y="2139657"/>
              <a:ext cx="1273839" cy="611581"/>
              <a:chOff x="-218770" y="1481146"/>
              <a:chExt cx="1273839" cy="677108"/>
            </a:xfrm>
          </p:grpSpPr>
          <p:cxnSp>
            <p:nvCxnSpPr>
              <p:cNvPr id="29" name="Straight Arrow Connector 28"/>
              <p:cNvCxnSpPr/>
              <p:nvPr/>
            </p:nvCxnSpPr>
            <p:spPr>
              <a:xfrm>
                <a:off x="494333" y="1841752"/>
                <a:ext cx="520777" cy="0"/>
              </a:xfrm>
              <a:prstGeom prst="straightConnector1">
                <a:avLst/>
              </a:prstGeom>
              <a:ln w="57150">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0" name="Rectangle 29"/>
              <p:cNvSpPr/>
              <p:nvPr/>
            </p:nvSpPr>
            <p:spPr>
              <a:xfrm>
                <a:off x="-218770" y="1481146"/>
                <a:ext cx="1273839" cy="677108"/>
              </a:xfrm>
              <a:prstGeom prst="rect">
                <a:avLst/>
              </a:prstGeom>
            </p:spPr>
            <p:txBody>
              <a:bodyPr wrap="square">
                <a:spAutoFit/>
              </a:bodyPr>
              <a:lstStyle/>
              <a:p>
                <a:pPr algn="r"/>
                <a:r>
                  <a:rPr lang="en-GB" sz="1400" dirty="0">
                    <a:solidFill>
                      <a:srgbClr val="FF0000"/>
                    </a:solidFill>
                  </a:rPr>
                  <a:t>Vacuum force</a:t>
                </a:r>
              </a:p>
              <a:p>
                <a:pPr algn="r"/>
                <a:endParaRPr lang="en-GB" sz="1000" dirty="0">
                  <a:solidFill>
                    <a:srgbClr val="FF0000"/>
                  </a:solidFill>
                </a:endParaRPr>
              </a:p>
              <a:p>
                <a:pPr algn="r"/>
                <a:r>
                  <a:rPr lang="en-GB" sz="1400" dirty="0">
                    <a:solidFill>
                      <a:srgbClr val="FF0000"/>
                    </a:solidFill>
                  </a:rPr>
                  <a:t>(~ 80 </a:t>
                </a:r>
                <a:r>
                  <a:rPr lang="en-GB" sz="1400" dirty="0" err="1">
                    <a:solidFill>
                      <a:srgbClr val="FF0000"/>
                    </a:solidFill>
                  </a:rPr>
                  <a:t>kN</a:t>
                </a:r>
                <a:r>
                  <a:rPr lang="en-GB" sz="1400" dirty="0">
                    <a:solidFill>
                      <a:srgbClr val="FF0000"/>
                    </a:solidFill>
                  </a:rPr>
                  <a:t>)</a:t>
                </a:r>
              </a:p>
            </p:txBody>
          </p:sp>
        </p:grpSp>
      </p:grpSp>
    </p:spTree>
    <p:extLst>
      <p:ext uri="{BB962C8B-B14F-4D97-AF65-F5344CB8AC3E}">
        <p14:creationId xmlns:p14="http://schemas.microsoft.com/office/powerpoint/2010/main" val="35788953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Alignment issues</a:t>
            </a:r>
          </a:p>
        </p:txBody>
      </p:sp>
      <p:sp>
        <p:nvSpPr>
          <p:cNvPr id="3" name="Content Placeholder 2"/>
          <p:cNvSpPr>
            <a:spLocks noGrp="1"/>
          </p:cNvSpPr>
          <p:nvPr>
            <p:ph idx="1"/>
          </p:nvPr>
        </p:nvSpPr>
        <p:spPr>
          <a:xfrm>
            <a:off x="457200" y="948639"/>
            <a:ext cx="7571184" cy="958457"/>
          </a:xfrm>
        </p:spPr>
        <p:txBody>
          <a:bodyPr>
            <a:normAutofit/>
          </a:bodyPr>
          <a:lstStyle/>
          <a:p>
            <a:pPr marL="36576" indent="0">
              <a:buNone/>
            </a:pPr>
            <a:r>
              <a:rPr lang="en-GB" sz="2000" dirty="0"/>
              <a:t>During a YETS or a LS, the </a:t>
            </a:r>
            <a:r>
              <a:rPr lang="en-GB" sz="2000" dirty="0" err="1"/>
              <a:t>cryo</a:t>
            </a:r>
            <a:r>
              <a:rPr lang="en-GB" sz="2000" dirty="0"/>
              <a:t>-magnets position is measured and they are re-aligned on the best fitted curve.</a:t>
            </a:r>
          </a:p>
        </p:txBody>
      </p:sp>
      <p:sp>
        <p:nvSpPr>
          <p:cNvPr id="4" name="Slide Number Placeholder 3"/>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3862C1-9057-4122-A60D-1A0066E50FF2}" type="slidenum">
              <a:rPr kumimoji="0" lang="en-GB" sz="1200" b="1" i="0" u="none" strike="noStrike" kern="1200" cap="none" spc="0" normalizeH="0" baseline="0" noProof="0" smtClean="0">
                <a:ln>
                  <a:noFill/>
                </a:ln>
                <a:solidFill>
                  <a:prstClr val="white">
                    <a:lumMod val="8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1" i="0" u="none" strike="noStrike" kern="1200" cap="none" spc="0" normalizeH="0" baseline="0" noProof="0" dirty="0">
              <a:ln>
                <a:noFill/>
              </a:ln>
              <a:solidFill>
                <a:prstClr val="white">
                  <a:lumMod val="85000"/>
                </a:prstClr>
              </a:solidFill>
              <a:effectLst/>
              <a:uLnTx/>
              <a:uFillTx/>
              <a:latin typeface="Arial"/>
              <a:ea typeface="+mn-ea"/>
              <a:cs typeface="+mn-cs"/>
            </a:endParaRPr>
          </a:p>
        </p:txBody>
      </p:sp>
      <p:pic>
        <p:nvPicPr>
          <p:cNvPr id="5" name="Picture 4"/>
          <p:cNvPicPr>
            <a:picLocks noChangeAspect="1"/>
          </p:cNvPicPr>
          <p:nvPr/>
        </p:nvPicPr>
        <p:blipFill rotWithShape="1">
          <a:blip r:embed="rId2"/>
          <a:srcRect l="30122" t="13402" r="5286" b="28647"/>
          <a:stretch/>
        </p:blipFill>
        <p:spPr>
          <a:xfrm>
            <a:off x="6662255" y="1268760"/>
            <a:ext cx="2491082" cy="1432761"/>
          </a:xfrm>
          <a:prstGeom prst="rect">
            <a:avLst/>
          </a:prstGeom>
        </p:spPr>
      </p:pic>
      <p:graphicFrame>
        <p:nvGraphicFramePr>
          <p:cNvPr id="6" name="Table 5"/>
          <p:cNvGraphicFramePr>
            <a:graphicFrameLocks noGrp="1"/>
          </p:cNvGraphicFramePr>
          <p:nvPr>
            <p:extLst/>
          </p:nvPr>
        </p:nvGraphicFramePr>
        <p:xfrm>
          <a:off x="480430" y="3427942"/>
          <a:ext cx="8484058" cy="3169410"/>
        </p:xfrm>
        <a:graphic>
          <a:graphicData uri="http://schemas.openxmlformats.org/drawingml/2006/table">
            <a:tbl>
              <a:tblPr firstRow="1" bandRow="1">
                <a:tableStyleId>{5C22544A-7EE6-4342-B048-85BDC9FD1C3A}</a:tableStyleId>
              </a:tblPr>
              <a:tblGrid>
                <a:gridCol w="792657">
                  <a:extLst>
                    <a:ext uri="{9D8B030D-6E8A-4147-A177-3AD203B41FA5}">
                      <a16:colId xmlns:a16="http://schemas.microsoft.com/office/drawing/2014/main" val="3553439"/>
                    </a:ext>
                  </a:extLst>
                </a:gridCol>
                <a:gridCol w="994657">
                  <a:extLst>
                    <a:ext uri="{9D8B030D-6E8A-4147-A177-3AD203B41FA5}">
                      <a16:colId xmlns:a16="http://schemas.microsoft.com/office/drawing/2014/main" val="37966946"/>
                    </a:ext>
                  </a:extLst>
                </a:gridCol>
                <a:gridCol w="3168352">
                  <a:extLst>
                    <a:ext uri="{9D8B030D-6E8A-4147-A177-3AD203B41FA5}">
                      <a16:colId xmlns:a16="http://schemas.microsoft.com/office/drawing/2014/main" val="4293978575"/>
                    </a:ext>
                  </a:extLst>
                </a:gridCol>
                <a:gridCol w="3528392">
                  <a:extLst>
                    <a:ext uri="{9D8B030D-6E8A-4147-A177-3AD203B41FA5}">
                      <a16:colId xmlns:a16="http://schemas.microsoft.com/office/drawing/2014/main" val="3788743113"/>
                    </a:ext>
                  </a:extLst>
                </a:gridCol>
              </a:tblGrid>
              <a:tr h="356066">
                <a:tc>
                  <a:txBody>
                    <a:bodyPr/>
                    <a:lstStyle/>
                    <a:p>
                      <a:r>
                        <a:rPr lang="en-GB" dirty="0"/>
                        <a:t>Date</a:t>
                      </a:r>
                    </a:p>
                  </a:txBody>
                  <a:tcPr/>
                </a:tc>
                <a:tc>
                  <a:txBody>
                    <a:bodyPr/>
                    <a:lstStyle/>
                    <a:p>
                      <a:r>
                        <a:rPr lang="en-GB" dirty="0"/>
                        <a:t>Magnet</a:t>
                      </a:r>
                    </a:p>
                  </a:txBody>
                  <a:tcPr/>
                </a:tc>
                <a:tc>
                  <a:txBody>
                    <a:bodyPr/>
                    <a:lstStyle/>
                    <a:p>
                      <a:r>
                        <a:rPr lang="en-GB" dirty="0"/>
                        <a:t>Event </a:t>
                      </a:r>
                    </a:p>
                  </a:txBody>
                  <a:tcPr/>
                </a:tc>
                <a:tc>
                  <a:txBody>
                    <a:bodyPr/>
                    <a:lstStyle/>
                    <a:p>
                      <a:r>
                        <a:rPr lang="en-GB" dirty="0"/>
                        <a:t>Diagnostic and Action</a:t>
                      </a:r>
                    </a:p>
                  </a:txBody>
                  <a:tcPr/>
                </a:tc>
                <a:extLst>
                  <a:ext uri="{0D108BD9-81ED-4DB2-BD59-A6C34878D82A}">
                    <a16:rowId xmlns:a16="http://schemas.microsoft.com/office/drawing/2014/main" val="2041640615"/>
                  </a:ext>
                </a:extLst>
              </a:tr>
              <a:tr h="1038525">
                <a:tc>
                  <a:txBody>
                    <a:bodyPr/>
                    <a:lstStyle/>
                    <a:p>
                      <a:r>
                        <a:rPr lang="en-GB" sz="1600" dirty="0"/>
                        <a:t>March 2011</a:t>
                      </a:r>
                    </a:p>
                  </a:txBody>
                  <a:tcPr/>
                </a:tc>
                <a:tc>
                  <a:txBody>
                    <a:bodyPr/>
                    <a:lstStyle/>
                    <a:p>
                      <a:r>
                        <a:rPr lang="en-GB" sz="1600" dirty="0"/>
                        <a:t>Q3R5</a:t>
                      </a:r>
                    </a:p>
                  </a:txBody>
                  <a:tcPr/>
                </a:tc>
                <a:tc>
                  <a:txBody>
                    <a:bodyPr/>
                    <a:lstStyle/>
                    <a:p>
                      <a:r>
                        <a:rPr lang="en-GB" sz="1600" dirty="0"/>
                        <a:t>Large displacement measured </a:t>
                      </a:r>
                      <a:r>
                        <a:rPr lang="en-GB" sz="1400" dirty="0"/>
                        <a:t>(rad:800 µm, vert:400 µm) </a:t>
                      </a:r>
                      <a:r>
                        <a:rPr lang="en-GB" sz="1600" dirty="0"/>
                        <a:t>for a command of 25 µm (rad)</a:t>
                      </a:r>
                    </a:p>
                  </a:txBody>
                  <a:tcPr/>
                </a:tc>
                <a:tc>
                  <a:txBody>
                    <a:bodyPr/>
                    <a:lstStyle/>
                    <a:p>
                      <a:r>
                        <a:rPr lang="fr-CH" sz="1600" dirty="0" err="1"/>
                        <a:t>Repositionning</a:t>
                      </a:r>
                      <a:r>
                        <a:rPr lang="fr-CH" sz="1600" dirty="0"/>
                        <a:t> of the </a:t>
                      </a:r>
                      <a:r>
                        <a:rPr lang="fr-CH" sz="1600" dirty="0" err="1"/>
                        <a:t>load</a:t>
                      </a:r>
                      <a:r>
                        <a:rPr lang="fr-CH" sz="1600" dirty="0"/>
                        <a:t> on the jacks ? </a:t>
                      </a:r>
                      <a:endParaRPr lang="en-GB" sz="1600" dirty="0"/>
                    </a:p>
                    <a:p>
                      <a:r>
                        <a:rPr lang="en-GB" sz="1600" dirty="0">
                          <a:sym typeface="Wingdings" panose="05000000000000000000" pitchFamily="2" charset="2"/>
                        </a:rPr>
                        <a:t> </a:t>
                      </a:r>
                      <a:r>
                        <a:rPr lang="en-GB" sz="1600" dirty="0"/>
                        <a:t>Installation of load</a:t>
                      </a:r>
                      <a:r>
                        <a:rPr lang="en-GB" sz="1600" baseline="0" dirty="0"/>
                        <a:t> sensors on each jack</a:t>
                      </a:r>
                      <a:endParaRPr lang="en-GB" sz="1600" dirty="0"/>
                    </a:p>
                  </a:txBody>
                  <a:tcPr/>
                </a:tc>
                <a:extLst>
                  <a:ext uri="{0D108BD9-81ED-4DB2-BD59-A6C34878D82A}">
                    <a16:rowId xmlns:a16="http://schemas.microsoft.com/office/drawing/2014/main" val="711996791"/>
                  </a:ext>
                </a:extLst>
              </a:tr>
              <a:tr h="801148">
                <a:tc>
                  <a:txBody>
                    <a:bodyPr/>
                    <a:lstStyle/>
                    <a:p>
                      <a:r>
                        <a:rPr lang="en-GB" sz="1600" dirty="0"/>
                        <a:t>June 2012</a:t>
                      </a:r>
                    </a:p>
                  </a:txBody>
                  <a:tcPr/>
                </a:tc>
                <a:tc>
                  <a:txBody>
                    <a:bodyPr/>
                    <a:lstStyle/>
                    <a:p>
                      <a:r>
                        <a:rPr lang="en-GB" sz="1600" dirty="0"/>
                        <a:t>Q2R5</a:t>
                      </a:r>
                    </a:p>
                  </a:txBody>
                  <a:tcPr/>
                </a:tc>
                <a:tc>
                  <a:txBody>
                    <a:bodyPr/>
                    <a:lstStyle/>
                    <a:p>
                      <a:r>
                        <a:rPr lang="en-GB" sz="1600" dirty="0"/>
                        <a:t>Measured</a:t>
                      </a:r>
                      <a:r>
                        <a:rPr lang="en-GB" sz="1600" baseline="0" dirty="0"/>
                        <a:t> displacement smaller than the command </a:t>
                      </a:r>
                      <a:r>
                        <a:rPr lang="en-GB" sz="1400" baseline="0" dirty="0"/>
                        <a:t>(</a:t>
                      </a:r>
                      <a:r>
                        <a:rPr lang="en-GB" sz="1400" baseline="0" dirty="0" err="1"/>
                        <a:t>vert</a:t>
                      </a:r>
                      <a:r>
                        <a:rPr lang="en-GB" sz="1400" baseline="0" dirty="0"/>
                        <a:t> : </a:t>
                      </a:r>
                      <a:r>
                        <a:rPr lang="en-GB" sz="1400" dirty="0"/>
                        <a:t>-170 µm)</a:t>
                      </a:r>
                      <a:r>
                        <a:rPr lang="en-GB" sz="1400" baseline="0" dirty="0"/>
                        <a:t>  </a:t>
                      </a:r>
                      <a:r>
                        <a:rPr lang="en-GB" sz="1600" baseline="0" dirty="0"/>
                        <a:t>and h</a:t>
                      </a:r>
                      <a:r>
                        <a:rPr lang="en-GB" sz="1600" dirty="0"/>
                        <a:t>alf of the load</a:t>
                      </a:r>
                      <a:r>
                        <a:rPr lang="en-GB" sz="1600" baseline="0" dirty="0"/>
                        <a:t> lost.</a:t>
                      </a:r>
                      <a:endParaRPr lang="en-GB" sz="1600" dirty="0"/>
                    </a:p>
                  </a:txBody>
                  <a:tcPr/>
                </a:tc>
                <a:tc>
                  <a:txBody>
                    <a:bodyPr/>
                    <a:lstStyle/>
                    <a:p>
                      <a:r>
                        <a:rPr lang="en-GB" sz="1600" dirty="0"/>
                        <a:t>Jack in contact on</a:t>
                      </a:r>
                      <a:r>
                        <a:rPr lang="en-GB" sz="1600" baseline="0" dirty="0"/>
                        <a:t> its frame </a:t>
                      </a:r>
                      <a:r>
                        <a:rPr lang="en-GB" sz="1400" baseline="0" dirty="0"/>
                        <a:t>(DFBX side). </a:t>
                      </a:r>
                      <a:r>
                        <a:rPr lang="en-GB" sz="1600" baseline="0" dirty="0"/>
                        <a:t>During LS1 (@warm), </a:t>
                      </a:r>
                      <a:r>
                        <a:rPr lang="en-GB" sz="1600" baseline="0" dirty="0" err="1"/>
                        <a:t>d</a:t>
                      </a:r>
                      <a:r>
                        <a:rPr lang="en-GB" sz="1600" dirty="0" err="1"/>
                        <a:t>ispla</a:t>
                      </a:r>
                      <a:r>
                        <a:rPr lang="en-GB" sz="1600" dirty="0"/>
                        <a:t>-cement of 2.8mm of Q2R5</a:t>
                      </a:r>
                      <a:r>
                        <a:rPr lang="en-GB" sz="1600" baseline="0" dirty="0"/>
                        <a:t> toward IP</a:t>
                      </a:r>
                      <a:endParaRPr lang="en-GB" sz="1600" dirty="0"/>
                    </a:p>
                  </a:txBody>
                  <a:tcPr/>
                </a:tc>
                <a:extLst>
                  <a:ext uri="{0D108BD9-81ED-4DB2-BD59-A6C34878D82A}">
                    <a16:rowId xmlns:a16="http://schemas.microsoft.com/office/drawing/2014/main" val="1448850943"/>
                  </a:ext>
                </a:extLst>
              </a:tr>
              <a:tr h="913890">
                <a:tc>
                  <a:txBody>
                    <a:bodyPr/>
                    <a:lstStyle/>
                    <a:p>
                      <a:r>
                        <a:rPr lang="en-GB" sz="1600" dirty="0"/>
                        <a:t>May 2017</a:t>
                      </a:r>
                    </a:p>
                  </a:txBody>
                  <a:tcPr/>
                </a:tc>
                <a:tc>
                  <a:txBody>
                    <a:bodyPr/>
                    <a:lstStyle/>
                    <a:p>
                      <a:r>
                        <a:rPr lang="en-GB" sz="1600" dirty="0"/>
                        <a:t>Q1L5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Measured</a:t>
                      </a:r>
                      <a:r>
                        <a:rPr lang="en-GB" sz="1600" baseline="0" dirty="0"/>
                        <a:t> displacement smaller than the command </a:t>
                      </a:r>
                      <a:r>
                        <a:rPr lang="en-GB" sz="1400" baseline="0" dirty="0"/>
                        <a:t>(</a:t>
                      </a:r>
                      <a:r>
                        <a:rPr lang="en-GB" sz="1400" baseline="0" dirty="0" err="1"/>
                        <a:t>vert</a:t>
                      </a:r>
                      <a:r>
                        <a:rPr lang="en-GB" sz="1400" baseline="0" dirty="0"/>
                        <a:t> : </a:t>
                      </a:r>
                      <a:r>
                        <a:rPr lang="en-GB" sz="1400" dirty="0"/>
                        <a:t>-120 µm)</a:t>
                      </a:r>
                      <a:r>
                        <a:rPr lang="en-GB" sz="1400" baseline="0" dirty="0"/>
                        <a:t>  </a:t>
                      </a:r>
                      <a:r>
                        <a:rPr lang="en-GB" sz="1600" baseline="0" dirty="0"/>
                        <a:t>and part of the</a:t>
                      </a:r>
                      <a:r>
                        <a:rPr lang="en-GB" sz="1600" dirty="0"/>
                        <a:t> load</a:t>
                      </a:r>
                      <a:r>
                        <a:rPr lang="en-GB" sz="1600" baseline="0" dirty="0"/>
                        <a:t> lost.</a:t>
                      </a:r>
                      <a:endParaRPr lang="en-GB" sz="1600" dirty="0"/>
                    </a:p>
                  </a:txBody>
                  <a:tcPr/>
                </a:tc>
                <a:tc>
                  <a:txBody>
                    <a:bodyPr/>
                    <a:lstStyle/>
                    <a:p>
                      <a:r>
                        <a:rPr lang="en-GB" sz="1600" dirty="0"/>
                        <a:t>General jack inspection.</a:t>
                      </a:r>
                    </a:p>
                    <a:p>
                      <a:r>
                        <a:rPr lang="en-GB" sz="1600" dirty="0"/>
                        <a:t>Task force was set up</a:t>
                      </a:r>
                    </a:p>
                    <a:p>
                      <a:r>
                        <a:rPr lang="en-GB" sz="1600" dirty="0"/>
                        <a:t>Mandate</a:t>
                      </a:r>
                      <a:r>
                        <a:rPr lang="en-GB" sz="1600" baseline="0" dirty="0"/>
                        <a:t> : </a:t>
                      </a:r>
                      <a:r>
                        <a:rPr lang="en-GB" sz="1400" baseline="0" dirty="0"/>
                        <a:t>EDMS</a:t>
                      </a:r>
                      <a:r>
                        <a:rPr lang="en-GB" sz="1400" dirty="0"/>
                        <a:t>1848902</a:t>
                      </a:r>
                      <a:endParaRPr lang="en-GB" sz="1600" dirty="0"/>
                    </a:p>
                  </a:txBody>
                  <a:tcPr/>
                </a:tc>
                <a:extLst>
                  <a:ext uri="{0D108BD9-81ED-4DB2-BD59-A6C34878D82A}">
                    <a16:rowId xmlns:a16="http://schemas.microsoft.com/office/drawing/2014/main" val="2730994297"/>
                  </a:ext>
                </a:extLst>
              </a:tr>
            </a:tbl>
          </a:graphicData>
        </a:graphic>
      </p:graphicFrame>
      <p:sp>
        <p:nvSpPr>
          <p:cNvPr id="7" name="TextBox 6"/>
          <p:cNvSpPr txBox="1"/>
          <p:nvPr/>
        </p:nvSpPr>
        <p:spPr>
          <a:xfrm>
            <a:off x="503203" y="1783030"/>
            <a:ext cx="6374081"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1E5AAE"/>
                </a:solidFill>
                <a:effectLst/>
                <a:uLnTx/>
                <a:uFillTx/>
                <a:latin typeface="Arial"/>
                <a:ea typeface="+mn-ea"/>
                <a:cs typeface="+mn-cs"/>
              </a:rPr>
              <a:t>An adjustment up to 0.5 mm can be performed on a jack in radial or vertical direction. This adjustment can be followed with the WPS </a:t>
            </a:r>
            <a:r>
              <a:rPr kumimoji="0" lang="en-GB" sz="1600" b="0" i="0" u="none" strike="noStrike" kern="1200" cap="none" spc="0" normalizeH="0" baseline="0" noProof="0" dirty="0">
                <a:ln>
                  <a:noFill/>
                </a:ln>
                <a:solidFill>
                  <a:srgbClr val="1E5AAE"/>
                </a:solidFill>
                <a:effectLst/>
                <a:uLnTx/>
                <a:uFillTx/>
                <a:latin typeface="Arial"/>
                <a:ea typeface="+mn-ea"/>
                <a:cs typeface="+mn-cs"/>
              </a:rPr>
              <a:t>(Wire Positioning System).</a:t>
            </a:r>
            <a:endParaRPr kumimoji="0" lang="en-GB" sz="2000" b="0" i="0" u="none" strike="noStrike" kern="1200" cap="none" spc="0" normalizeH="0" baseline="0" noProof="0" dirty="0">
              <a:ln>
                <a:noFill/>
              </a:ln>
              <a:solidFill>
                <a:srgbClr val="1E5AAE"/>
              </a:solidFill>
              <a:effectLst/>
              <a:uLnTx/>
              <a:uFillTx/>
              <a:latin typeface="Arial"/>
              <a:ea typeface="+mn-ea"/>
              <a:cs typeface="+mn-cs"/>
            </a:endParaRPr>
          </a:p>
        </p:txBody>
      </p:sp>
      <p:sp>
        <p:nvSpPr>
          <p:cNvPr id="8" name="TextBox 7"/>
          <p:cNvSpPr txBox="1"/>
          <p:nvPr/>
        </p:nvSpPr>
        <p:spPr>
          <a:xfrm>
            <a:off x="457200" y="2974077"/>
            <a:ext cx="7971143" cy="400110"/>
          </a:xfrm>
          <a:prstGeom prst="rect">
            <a:avLst/>
          </a:prstGeom>
          <a:noFill/>
        </p:spPr>
        <p:txBody>
          <a:bodyPr wrap="square" rtlCol="0">
            <a:spAutoFit/>
          </a:bodyPr>
          <a:lstStyle/>
          <a:p>
            <a:pPr marL="36576"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1E5AAE"/>
                </a:solidFill>
                <a:effectLst/>
                <a:uLnTx/>
                <a:uFillTx/>
                <a:latin typeface="Arial"/>
                <a:ea typeface="+mn-ea"/>
                <a:cs typeface="+mn-cs"/>
              </a:rPr>
              <a:t>Last years, 3 issues occurred during the remote alignment</a:t>
            </a:r>
          </a:p>
        </p:txBody>
      </p:sp>
    </p:spTree>
    <p:extLst>
      <p:ext uri="{BB962C8B-B14F-4D97-AF65-F5344CB8AC3E}">
        <p14:creationId xmlns:p14="http://schemas.microsoft.com/office/powerpoint/2010/main" val="7859009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Jack issues</a:t>
            </a:r>
          </a:p>
        </p:txBody>
      </p:sp>
      <p:sp>
        <p:nvSpPr>
          <p:cNvPr id="4" name="Slide Number Placeholder 3"/>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3862C1-9057-4122-A60D-1A0066E50FF2}" type="slidenum">
              <a:rPr kumimoji="0" lang="en-GB" sz="1200" b="1" i="0" u="none" strike="noStrike" kern="1200" cap="none" spc="0" normalizeH="0" baseline="0" noProof="0" smtClean="0">
                <a:ln>
                  <a:noFill/>
                </a:ln>
                <a:solidFill>
                  <a:prstClr val="white">
                    <a:lumMod val="8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1" i="0" u="none" strike="noStrike" kern="1200" cap="none" spc="0" normalizeH="0" baseline="0" noProof="0" dirty="0">
              <a:ln>
                <a:noFill/>
              </a:ln>
              <a:solidFill>
                <a:prstClr val="white">
                  <a:lumMod val="85000"/>
                </a:prstClr>
              </a:solidFill>
              <a:effectLst/>
              <a:uLnTx/>
              <a:uFillTx/>
              <a:latin typeface="Arial"/>
              <a:ea typeface="+mn-ea"/>
              <a:cs typeface="+mn-cs"/>
            </a:endParaRPr>
          </a:p>
        </p:txBody>
      </p:sp>
      <p:sp>
        <p:nvSpPr>
          <p:cNvPr id="5" name="Title 1"/>
          <p:cNvSpPr txBox="1">
            <a:spLocks/>
          </p:cNvSpPr>
          <p:nvPr/>
        </p:nvSpPr>
        <p:spPr>
          <a:xfrm>
            <a:off x="457200" y="233493"/>
            <a:ext cx="8226854" cy="819244"/>
          </a:xfrm>
          <a:prstGeom prst="rect">
            <a:avLst/>
          </a:prstGeom>
        </p:spPr>
        <p:txBody>
          <a:bodyPr vert="horz" lIns="45720" rIns="45720" anchor="t">
            <a:normAutofit/>
          </a:bodyPr>
          <a:lstStyle>
            <a:lvl1pPr algn="l" rtl="0" eaLnBrk="1" latinLnBrk="0" hangingPunct="1">
              <a:spcBef>
                <a:spcPct val="0"/>
              </a:spcBef>
              <a:buNone/>
              <a:defRPr kumimoji="0" sz="3200" kern="1200">
                <a:solidFill>
                  <a:srgbClr val="1E5AAE"/>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GB" sz="3200" b="0" i="0" u="none" strike="noStrike" kern="1200" cap="none" spc="0" normalizeH="0" baseline="0" noProof="0" dirty="0">
              <a:ln>
                <a:noFill/>
              </a:ln>
              <a:solidFill>
                <a:srgbClr val="1E5AAE"/>
              </a:solidFill>
              <a:effectLst/>
              <a:uLnTx/>
              <a:uFillTx/>
              <a:latin typeface="Arial"/>
              <a:ea typeface="+mj-ea"/>
              <a:cs typeface="+mj-cs"/>
            </a:endParaRPr>
          </a:p>
        </p:txBody>
      </p:sp>
      <p:sp>
        <p:nvSpPr>
          <p:cNvPr id="6" name="Content Placeholder 2"/>
          <p:cNvSpPr txBox="1">
            <a:spLocks/>
          </p:cNvSpPr>
          <p:nvPr/>
        </p:nvSpPr>
        <p:spPr>
          <a:xfrm>
            <a:off x="457913" y="908720"/>
            <a:ext cx="8226854" cy="2376263"/>
          </a:xfrm>
          <a:prstGeom prst="rect">
            <a:avLst/>
          </a:prstGeom>
          <a:ln>
            <a:noFill/>
          </a:ln>
        </p:spPr>
        <p:txBody>
          <a:bodyPr vert="horz" anchor="t">
            <a:normAutofit/>
          </a:bodyPr>
          <a:lstStyle>
            <a:lvl1pPr marL="493776" indent="-457200" algn="l" rtl="0" eaLnBrk="1" latinLnBrk="0" hangingPunct="1">
              <a:spcBef>
                <a:spcPct val="20000"/>
              </a:spcBef>
              <a:buClr>
                <a:srgbClr val="C00000"/>
              </a:buClr>
              <a:buSzPct val="80000"/>
              <a:buFont typeface="Wingdings" panose="05000000000000000000" pitchFamily="2" charset="2"/>
              <a:buChar char="Ø"/>
              <a:defRPr kumimoji="0" sz="2400" kern="1200">
                <a:solidFill>
                  <a:srgbClr val="1E5AAE"/>
                </a:solidFill>
                <a:latin typeface="+mn-lt"/>
                <a:ea typeface="+mn-ea"/>
                <a:cs typeface="+mn-cs"/>
              </a:defRPr>
            </a:lvl1pPr>
            <a:lvl2pPr marL="905256" indent="-457200" algn="l" rtl="0" eaLnBrk="1" latinLnBrk="0" hangingPunct="1">
              <a:spcBef>
                <a:spcPct val="20000"/>
              </a:spcBef>
              <a:buClr>
                <a:srgbClr val="C00000"/>
              </a:buClr>
              <a:buSzPct val="90000"/>
              <a:buFont typeface="Wingdings" panose="05000000000000000000" pitchFamily="2" charset="2"/>
              <a:buChar char="§"/>
              <a:defRPr kumimoji="0" sz="2400" kern="1200">
                <a:solidFill>
                  <a:srgbClr val="1E5AAE"/>
                </a:solidFill>
                <a:latin typeface="+mn-lt"/>
                <a:ea typeface="+mn-ea"/>
                <a:cs typeface="+mn-cs"/>
              </a:defRPr>
            </a:lvl2pPr>
            <a:lvl3pPr marL="1092708" indent="-342900" algn="l" rtl="0" eaLnBrk="1" latinLnBrk="0" hangingPunct="1">
              <a:spcBef>
                <a:spcPct val="20000"/>
              </a:spcBef>
              <a:buClr>
                <a:srgbClr val="C00000"/>
              </a:buClr>
              <a:buSzPct val="85000"/>
              <a:buFont typeface="Arial"/>
              <a:buChar char="•"/>
              <a:defRPr kumimoji="0" sz="2000" kern="1200">
                <a:solidFill>
                  <a:srgbClr val="1E5AAE"/>
                </a:solidFill>
                <a:latin typeface="+mn-lt"/>
                <a:ea typeface="+mn-ea"/>
                <a:cs typeface="+mn-cs"/>
              </a:defRPr>
            </a:lvl3pPr>
            <a:lvl4pPr marL="1385316" indent="-342900" algn="l" rtl="0" eaLnBrk="1" latinLnBrk="0" hangingPunct="1">
              <a:spcBef>
                <a:spcPct val="20000"/>
              </a:spcBef>
              <a:buClr>
                <a:srgbClr val="C00000"/>
              </a:buClr>
              <a:buSzPct val="90000"/>
              <a:buFont typeface="Arial" panose="020B0604020202020204" pitchFamily="34" charset="0"/>
              <a:buChar char="−"/>
              <a:defRPr kumimoji="0" sz="1800" kern="1200">
                <a:solidFill>
                  <a:srgbClr val="1E5AAE"/>
                </a:solidFill>
                <a:latin typeface="+mn-lt"/>
                <a:ea typeface="+mn-ea"/>
                <a:cs typeface="+mn-cs"/>
              </a:defRPr>
            </a:lvl4pPr>
            <a:lvl5pPr marL="1650492" indent="-342900" algn="l" rtl="0" eaLnBrk="1" latinLnBrk="0" hangingPunct="1">
              <a:spcBef>
                <a:spcPct val="20000"/>
              </a:spcBef>
              <a:buClr>
                <a:srgbClr val="C00000"/>
              </a:buClr>
              <a:buSzPct val="100000"/>
              <a:buFont typeface="Arial" panose="020B0604020202020204" pitchFamily="34" charset="0"/>
              <a:buChar char="−"/>
              <a:defRPr kumimoji="0" sz="1800" kern="1200">
                <a:solidFill>
                  <a:srgbClr val="1E5AAE"/>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448056" marR="0" lvl="1" indent="0" algn="l" defTabSz="914400" rtl="0" eaLnBrk="1" fontAlgn="auto" latinLnBrk="0" hangingPunct="1">
              <a:lnSpc>
                <a:spcPct val="100000"/>
              </a:lnSpc>
              <a:spcBef>
                <a:spcPct val="20000"/>
              </a:spcBef>
              <a:spcAft>
                <a:spcPts val="0"/>
              </a:spcAft>
              <a:buClr>
                <a:srgbClr val="C00000"/>
              </a:buClr>
              <a:buSzPct val="90000"/>
              <a:buFont typeface="Wingdings" panose="05000000000000000000" pitchFamily="2" charset="2"/>
              <a:buNone/>
              <a:tabLst/>
              <a:defRPr/>
            </a:pPr>
            <a:endParaRPr kumimoji="0" lang="EN-GB" sz="2400" b="0" i="1" u="none" strike="noStrike" kern="1200" cap="none" spc="0" normalizeH="0" baseline="0" noProof="0" dirty="0">
              <a:ln>
                <a:noFill/>
              </a:ln>
              <a:solidFill>
                <a:srgbClr val="F79646"/>
              </a:solidFill>
              <a:effectLst/>
              <a:uLnTx/>
              <a:uFillTx/>
              <a:latin typeface="Arial"/>
              <a:ea typeface="+mn-ea"/>
              <a:cs typeface="+mn-cs"/>
            </a:endParaRPr>
          </a:p>
        </p:txBody>
      </p:sp>
      <p:sp>
        <p:nvSpPr>
          <p:cNvPr id="7" name="TextBox 6"/>
          <p:cNvSpPr txBox="1"/>
          <p:nvPr/>
        </p:nvSpPr>
        <p:spPr>
          <a:xfrm>
            <a:off x="604517" y="2480164"/>
            <a:ext cx="5396029"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a:ea typeface="+mn-ea"/>
                <a:cs typeface="+mn-cs"/>
              </a:rPr>
              <a:t>Present gap toward DFBX remaining on Q1 and Q2 jacks</a:t>
            </a:r>
          </a:p>
        </p:txBody>
      </p:sp>
      <p:graphicFrame>
        <p:nvGraphicFramePr>
          <p:cNvPr id="8" name="Table 7"/>
          <p:cNvGraphicFramePr>
            <a:graphicFrameLocks noGrp="1"/>
          </p:cNvGraphicFramePr>
          <p:nvPr>
            <p:extLst/>
          </p:nvPr>
        </p:nvGraphicFramePr>
        <p:xfrm>
          <a:off x="641178" y="2777535"/>
          <a:ext cx="6804000" cy="2320824"/>
        </p:xfrm>
        <a:graphic>
          <a:graphicData uri="http://schemas.openxmlformats.org/drawingml/2006/table">
            <a:tbl>
              <a:tblPr firstRow="1" bandRow="1">
                <a:tableStyleId>{5C22544A-7EE6-4342-B048-85BDC9FD1C3A}</a:tableStyleId>
              </a:tblPr>
              <a:tblGrid>
                <a:gridCol w="756000">
                  <a:extLst>
                    <a:ext uri="{9D8B030D-6E8A-4147-A177-3AD203B41FA5}">
                      <a16:colId xmlns:a16="http://schemas.microsoft.com/office/drawing/2014/main" val="20000"/>
                    </a:ext>
                  </a:extLst>
                </a:gridCol>
                <a:gridCol w="756000">
                  <a:extLst>
                    <a:ext uri="{9D8B030D-6E8A-4147-A177-3AD203B41FA5}">
                      <a16:colId xmlns:a16="http://schemas.microsoft.com/office/drawing/2014/main" val="20001"/>
                    </a:ext>
                  </a:extLst>
                </a:gridCol>
                <a:gridCol w="756000">
                  <a:extLst>
                    <a:ext uri="{9D8B030D-6E8A-4147-A177-3AD203B41FA5}">
                      <a16:colId xmlns:a16="http://schemas.microsoft.com/office/drawing/2014/main" val="20002"/>
                    </a:ext>
                  </a:extLst>
                </a:gridCol>
                <a:gridCol w="756000">
                  <a:extLst>
                    <a:ext uri="{9D8B030D-6E8A-4147-A177-3AD203B41FA5}">
                      <a16:colId xmlns:a16="http://schemas.microsoft.com/office/drawing/2014/main" val="20003"/>
                    </a:ext>
                  </a:extLst>
                </a:gridCol>
                <a:gridCol w="756000">
                  <a:extLst>
                    <a:ext uri="{9D8B030D-6E8A-4147-A177-3AD203B41FA5}">
                      <a16:colId xmlns:a16="http://schemas.microsoft.com/office/drawing/2014/main" val="20004"/>
                    </a:ext>
                  </a:extLst>
                </a:gridCol>
                <a:gridCol w="756000">
                  <a:extLst>
                    <a:ext uri="{9D8B030D-6E8A-4147-A177-3AD203B41FA5}">
                      <a16:colId xmlns:a16="http://schemas.microsoft.com/office/drawing/2014/main" val="20005"/>
                    </a:ext>
                  </a:extLst>
                </a:gridCol>
                <a:gridCol w="756000">
                  <a:extLst>
                    <a:ext uri="{9D8B030D-6E8A-4147-A177-3AD203B41FA5}">
                      <a16:colId xmlns:a16="http://schemas.microsoft.com/office/drawing/2014/main" val="20006"/>
                    </a:ext>
                  </a:extLst>
                </a:gridCol>
                <a:gridCol w="756000">
                  <a:extLst>
                    <a:ext uri="{9D8B030D-6E8A-4147-A177-3AD203B41FA5}">
                      <a16:colId xmlns:a16="http://schemas.microsoft.com/office/drawing/2014/main" val="20007"/>
                    </a:ext>
                  </a:extLst>
                </a:gridCol>
                <a:gridCol w="756000">
                  <a:extLst>
                    <a:ext uri="{9D8B030D-6E8A-4147-A177-3AD203B41FA5}">
                      <a16:colId xmlns:a16="http://schemas.microsoft.com/office/drawing/2014/main" val="20008"/>
                    </a:ext>
                  </a:extLst>
                </a:gridCol>
              </a:tblGrid>
              <a:tr h="151860">
                <a:tc>
                  <a:txBody>
                    <a:bodyPr/>
                    <a:lstStyle/>
                    <a:p>
                      <a:endParaRPr lang="en-GB" sz="1400" dirty="0"/>
                    </a:p>
                  </a:txBody>
                  <a:tcPr marL="91437" marR="91437" marT="45732" marB="45732"/>
                </a:tc>
                <a:tc>
                  <a:txBody>
                    <a:bodyPr/>
                    <a:lstStyle/>
                    <a:p>
                      <a:pPr algn="ctr"/>
                      <a:r>
                        <a:rPr lang="fr-CH" sz="1400" dirty="0"/>
                        <a:t>1L</a:t>
                      </a:r>
                      <a:endParaRPr lang="en-GB" sz="1400" dirty="0"/>
                    </a:p>
                  </a:txBody>
                  <a:tcPr marL="91437" marR="91437" marT="45732" marB="45732"/>
                </a:tc>
                <a:tc>
                  <a:txBody>
                    <a:bodyPr/>
                    <a:lstStyle/>
                    <a:p>
                      <a:pPr algn="ctr"/>
                      <a:r>
                        <a:rPr lang="fr-CH" sz="1400" dirty="0"/>
                        <a:t>1R</a:t>
                      </a:r>
                      <a:endParaRPr lang="en-GB" sz="1400" dirty="0"/>
                    </a:p>
                  </a:txBody>
                  <a:tcPr marL="91437" marR="91437" marT="45732" marB="45732"/>
                </a:tc>
                <a:tc>
                  <a:txBody>
                    <a:bodyPr/>
                    <a:lstStyle/>
                    <a:p>
                      <a:pPr algn="ctr"/>
                      <a:r>
                        <a:rPr lang="fr-CH" sz="1400" dirty="0"/>
                        <a:t>2L</a:t>
                      </a:r>
                      <a:endParaRPr lang="en-GB" sz="1400" dirty="0"/>
                    </a:p>
                  </a:txBody>
                  <a:tcPr marL="91437" marR="91437" marT="45732" marB="45732"/>
                </a:tc>
                <a:tc>
                  <a:txBody>
                    <a:bodyPr/>
                    <a:lstStyle/>
                    <a:p>
                      <a:pPr algn="ctr"/>
                      <a:r>
                        <a:rPr lang="fr-CH" sz="1400" dirty="0"/>
                        <a:t>2R</a:t>
                      </a:r>
                      <a:endParaRPr lang="en-GB" sz="1400" dirty="0"/>
                    </a:p>
                  </a:txBody>
                  <a:tcPr marL="91437" marR="91437" marT="45732" marB="45732"/>
                </a:tc>
                <a:tc>
                  <a:txBody>
                    <a:bodyPr/>
                    <a:lstStyle/>
                    <a:p>
                      <a:pPr algn="ctr"/>
                      <a:r>
                        <a:rPr lang="fr-CH" sz="1400" dirty="0"/>
                        <a:t>5L</a:t>
                      </a:r>
                      <a:endParaRPr lang="en-GB" sz="1400" dirty="0"/>
                    </a:p>
                  </a:txBody>
                  <a:tcPr marL="91437" marR="91437" marT="45732" marB="45732"/>
                </a:tc>
                <a:tc>
                  <a:txBody>
                    <a:bodyPr/>
                    <a:lstStyle/>
                    <a:p>
                      <a:pPr algn="ctr"/>
                      <a:r>
                        <a:rPr lang="fr-CH" sz="1400" dirty="0"/>
                        <a:t>5R</a:t>
                      </a:r>
                      <a:endParaRPr lang="en-GB" sz="1400" dirty="0"/>
                    </a:p>
                  </a:txBody>
                  <a:tcPr marL="91437" marR="91437" marT="45732" marB="45732"/>
                </a:tc>
                <a:tc>
                  <a:txBody>
                    <a:bodyPr/>
                    <a:lstStyle/>
                    <a:p>
                      <a:pPr algn="ctr"/>
                      <a:r>
                        <a:rPr lang="fr-CH" sz="1400" dirty="0"/>
                        <a:t>8L</a:t>
                      </a:r>
                      <a:endParaRPr lang="en-GB" sz="1400" dirty="0"/>
                    </a:p>
                  </a:txBody>
                  <a:tcPr marL="91437" marR="91437" marT="45732" marB="45732"/>
                </a:tc>
                <a:tc>
                  <a:txBody>
                    <a:bodyPr/>
                    <a:lstStyle/>
                    <a:p>
                      <a:pPr algn="ctr"/>
                      <a:r>
                        <a:rPr lang="fr-CH" sz="1400" dirty="0"/>
                        <a:t>8R</a:t>
                      </a:r>
                      <a:endParaRPr lang="en-GB" sz="1400" dirty="0"/>
                    </a:p>
                  </a:txBody>
                  <a:tcPr marL="91437" marR="91437" marT="45732" marB="45732"/>
                </a:tc>
                <a:extLst>
                  <a:ext uri="{0D108BD9-81ED-4DB2-BD59-A6C34878D82A}">
                    <a16:rowId xmlns:a16="http://schemas.microsoft.com/office/drawing/2014/main" val="10000"/>
                  </a:ext>
                </a:extLst>
              </a:tr>
              <a:tr h="288000">
                <a:tc>
                  <a:txBody>
                    <a:bodyPr/>
                    <a:lstStyle/>
                    <a:p>
                      <a:pP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Q1A</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6.6</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b="1"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rPr>
                        <a:t>1.7</a:t>
                      </a:r>
                      <a:endParaRPr lang="en-GB" sz="800"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b="1" dirty="0">
                          <a:solidFill>
                            <a:srgbClr val="FF0000"/>
                          </a:solidFill>
                          <a:effectLst/>
                          <a:latin typeface="Tahoma" panose="020B0604030504040204" pitchFamily="34" charset="0"/>
                          <a:ea typeface="Times New Roman" panose="02020603050405020304" pitchFamily="18" charset="0"/>
                          <a:cs typeface="Times New Roman" panose="02020603050405020304" pitchFamily="18" charset="0"/>
                        </a:rPr>
                        <a:t>0</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solidFill>
                      <a:srgbClr val="FFC000"/>
                    </a:solidFill>
                  </a:tcPr>
                </a:tc>
                <a:tc>
                  <a:txBody>
                    <a:bodyPr/>
                    <a:lstStyle/>
                    <a:p>
                      <a:pPr algn="ct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3.5</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b="1" dirty="0">
                          <a:solidFill>
                            <a:schemeClr val="tx1"/>
                          </a:solidFill>
                          <a:effectLst/>
                          <a:latin typeface="Tahoma" panose="020B0604030504040204" pitchFamily="34" charset="0"/>
                          <a:ea typeface="Times New Roman" panose="02020603050405020304" pitchFamily="18" charset="0"/>
                          <a:cs typeface="Times New Roman" panose="02020603050405020304" pitchFamily="18" charset="0"/>
                        </a:rPr>
                        <a:t>2.3</a:t>
                      </a:r>
                      <a:endParaRPr lang="en-GB" sz="800" dirty="0">
                        <a:solidFill>
                          <a:schemeClr val="tx1"/>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b="1" dirty="0">
                          <a:solidFill>
                            <a:srgbClr val="FF0000"/>
                          </a:solidFill>
                          <a:effectLst/>
                          <a:latin typeface="Tahoma" panose="020B0604030504040204" pitchFamily="34" charset="0"/>
                          <a:ea typeface="Times New Roman" panose="02020603050405020304" pitchFamily="18" charset="0"/>
                          <a:cs typeface="Times New Roman" panose="02020603050405020304" pitchFamily="18" charset="0"/>
                        </a:rPr>
                        <a:t>0</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solidFill>
                      <a:srgbClr val="FFC000"/>
                    </a:solidFill>
                  </a:tcPr>
                </a:tc>
                <a:tc>
                  <a:txBody>
                    <a:bodyPr/>
                    <a:lstStyle/>
                    <a:p>
                      <a:pPr algn="ct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3.9</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b="1" dirty="0">
                          <a:solidFill>
                            <a:srgbClr val="FF0000"/>
                          </a:solidFill>
                          <a:effectLst/>
                          <a:latin typeface="Tahoma" panose="020B0604030504040204" pitchFamily="34" charset="0"/>
                          <a:ea typeface="Times New Roman" panose="02020603050405020304" pitchFamily="18" charset="0"/>
                          <a:cs typeface="Times New Roman" panose="02020603050405020304" pitchFamily="18" charset="0"/>
                        </a:rPr>
                        <a:t>0</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solidFill>
                      <a:srgbClr val="FFC000"/>
                    </a:solidFill>
                  </a:tcPr>
                </a:tc>
                <a:extLst>
                  <a:ext uri="{0D108BD9-81ED-4DB2-BD59-A6C34878D82A}">
                    <a16:rowId xmlns:a16="http://schemas.microsoft.com/office/drawing/2014/main" val="10001"/>
                  </a:ext>
                </a:extLst>
              </a:tr>
              <a:tr h="288000">
                <a:tc>
                  <a:txBody>
                    <a:bodyPr/>
                    <a:lstStyle/>
                    <a:p>
                      <a:pP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Q1B</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4.8</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b="1" dirty="0">
                          <a:solidFill>
                            <a:schemeClr val="tx1"/>
                          </a:solidFill>
                          <a:effectLst/>
                          <a:latin typeface="Tahoma" panose="020B0604030504040204" pitchFamily="34" charset="0"/>
                          <a:ea typeface="Times New Roman" panose="02020603050405020304" pitchFamily="18" charset="0"/>
                          <a:cs typeface="Times New Roman" panose="02020603050405020304" pitchFamily="18" charset="0"/>
                        </a:rPr>
                        <a:t>2.5</a:t>
                      </a:r>
                      <a:endParaRPr lang="en-GB" sz="800" b="1" dirty="0">
                        <a:solidFill>
                          <a:schemeClr val="tx1"/>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b="1" dirty="0">
                          <a:solidFill>
                            <a:schemeClr val="tx1"/>
                          </a:solidFill>
                          <a:effectLst/>
                          <a:latin typeface="Tahoma" panose="020B0604030504040204" pitchFamily="34" charset="0"/>
                          <a:ea typeface="Times New Roman" panose="02020603050405020304" pitchFamily="18" charset="0"/>
                          <a:cs typeface="Times New Roman" panose="02020603050405020304" pitchFamily="18" charset="0"/>
                        </a:rPr>
                        <a:t>2.1</a:t>
                      </a:r>
                      <a:endParaRPr lang="en-GB" sz="800" b="1" dirty="0">
                        <a:solidFill>
                          <a:schemeClr val="tx1"/>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b="1" dirty="0">
                          <a:solidFill>
                            <a:srgbClr val="FF0000"/>
                          </a:solidFill>
                          <a:effectLst/>
                          <a:latin typeface="Tahoma" panose="020B0604030504040204" pitchFamily="34" charset="0"/>
                          <a:ea typeface="Times New Roman" panose="02020603050405020304" pitchFamily="18" charset="0"/>
                          <a:cs typeface="Times New Roman" panose="02020603050405020304" pitchFamily="18" charset="0"/>
                        </a:rPr>
                        <a:t>0 </a:t>
                      </a:r>
                    </a:p>
                  </a:txBody>
                  <a:tcPr marL="68578" marR="68578" marT="0" marB="0" anchor="ctr">
                    <a:solidFill>
                      <a:srgbClr val="FFC000"/>
                    </a:solidFill>
                  </a:tcPr>
                </a:tc>
                <a:tc>
                  <a:txBody>
                    <a:bodyPr/>
                    <a:lstStyle/>
                    <a:p>
                      <a:pPr algn="ctr">
                        <a:lnSpc>
                          <a:spcPct val="110000"/>
                        </a:lnSpc>
                        <a:spcAft>
                          <a:spcPts val="0"/>
                        </a:spcAft>
                      </a:pPr>
                      <a:r>
                        <a:rPr lang="fr-FR" sz="1100" b="1"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rPr>
                        <a:t>1.7</a:t>
                      </a:r>
                      <a:endParaRPr lang="en-GB" sz="800"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b="1" dirty="0">
                          <a:solidFill>
                            <a:srgbClr val="FF0000"/>
                          </a:solidFill>
                          <a:effectLst/>
                          <a:latin typeface="Tahoma" panose="020B0604030504040204" pitchFamily="34" charset="0"/>
                          <a:ea typeface="Times New Roman" panose="02020603050405020304" pitchFamily="18" charset="0"/>
                          <a:cs typeface="Times New Roman" panose="02020603050405020304" pitchFamily="18" charset="0"/>
                        </a:rPr>
                        <a:t>0 </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solidFill>
                      <a:srgbClr val="FFC000"/>
                    </a:solidFill>
                  </a:tcPr>
                </a:tc>
                <a:tc>
                  <a:txBody>
                    <a:bodyPr/>
                    <a:lstStyle/>
                    <a:p>
                      <a:pPr algn="ctr">
                        <a:lnSpc>
                          <a:spcPct val="110000"/>
                        </a:lnSpc>
                        <a:spcAft>
                          <a:spcPts val="0"/>
                        </a:spcAft>
                      </a:pPr>
                      <a:r>
                        <a:rPr lang="FR-FR" sz="1100" dirty="0">
                          <a:effectLst/>
                          <a:latin typeface="Tahoma"/>
                          <a:ea typeface="Times New Roman" panose="02020603050405020304" pitchFamily="18" charset="0"/>
                          <a:cs typeface="Times New Roman"/>
                        </a:rPr>
                        <a:t>3.6</a:t>
                      </a:r>
                      <a:endParaRPr lang="FR-FR" sz="800" dirty="0">
                        <a:effectLst/>
                        <a:latin typeface="Tahoma"/>
                        <a:ea typeface="Times New Roman" panose="02020603050405020304" pitchFamily="18" charset="0"/>
                        <a:cs typeface="Times New Roman"/>
                      </a:endParaRPr>
                    </a:p>
                  </a:txBody>
                  <a:tcPr marL="68578" marR="68578" marT="0" marB="0" anchor="ctr"/>
                </a:tc>
                <a:tc>
                  <a:txBody>
                    <a:bodyPr/>
                    <a:lstStyle/>
                    <a:p>
                      <a:pPr algn="ctr">
                        <a:lnSpc>
                          <a:spcPct val="110000"/>
                        </a:lnSpc>
                        <a:spcAft>
                          <a:spcPts val="0"/>
                        </a:spcAft>
                      </a:pPr>
                      <a:r>
                        <a:rPr lang="fr-FR" sz="1100" b="1"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rPr>
                        <a:t>1.6</a:t>
                      </a:r>
                      <a:endParaRPr lang="en-GB" sz="800"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extLst>
                  <a:ext uri="{0D108BD9-81ED-4DB2-BD59-A6C34878D82A}">
                    <a16:rowId xmlns:a16="http://schemas.microsoft.com/office/drawing/2014/main" val="10002"/>
                  </a:ext>
                </a:extLst>
              </a:tr>
              <a:tr h="288000">
                <a:tc>
                  <a:txBody>
                    <a:bodyPr/>
                    <a:lstStyle/>
                    <a:p>
                      <a:pP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Q1D</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pl-PL" sz="1100" b="1" strike="noStrike"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rPr>
                        <a:t>1.1</a:t>
                      </a:r>
                      <a:endParaRPr lang="en-GB" sz="800" strike="noStrike"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b="1" dirty="0">
                          <a:solidFill>
                            <a:srgbClr val="FF0000"/>
                          </a:solidFill>
                          <a:effectLst/>
                          <a:latin typeface="Tahoma" panose="020B0604030504040204" pitchFamily="34" charset="0"/>
                          <a:ea typeface="Times New Roman" panose="02020603050405020304" pitchFamily="18" charset="0"/>
                          <a:cs typeface="Times New Roman" panose="02020603050405020304" pitchFamily="18" charset="0"/>
                        </a:rPr>
                        <a:t>0.5</a:t>
                      </a:r>
                      <a:endParaRPr lang="en-GB" sz="800" dirty="0">
                        <a:solidFill>
                          <a:srgbClr val="FF0000"/>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solidFill>
                      <a:srgbClr val="FFC000"/>
                    </a:solidFill>
                  </a:tcPr>
                </a:tc>
                <a:tc>
                  <a:txBody>
                    <a:bodyPr/>
                    <a:lstStyle/>
                    <a:p>
                      <a:pPr algn="ctr">
                        <a:lnSpc>
                          <a:spcPct val="110000"/>
                        </a:lnSpc>
                        <a:spcAft>
                          <a:spcPts val="0"/>
                        </a:spcAft>
                      </a:pPr>
                      <a:r>
                        <a:rPr lang="pl-PL" sz="1100" b="1" strike="noStrike"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rPr>
                        <a:t>1.2</a:t>
                      </a:r>
                      <a:endParaRPr lang="en-GB" sz="800" strike="noStrike"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b="1" dirty="0">
                          <a:solidFill>
                            <a:schemeClr val="tx1"/>
                          </a:solidFill>
                          <a:effectLst/>
                          <a:latin typeface="Tahoma" panose="020B0604030504040204" pitchFamily="34" charset="0"/>
                          <a:ea typeface="Times New Roman" panose="02020603050405020304" pitchFamily="18" charset="0"/>
                          <a:cs typeface="Times New Roman" panose="02020603050405020304" pitchFamily="18" charset="0"/>
                        </a:rPr>
                        <a:t>2.7</a:t>
                      </a:r>
                      <a:endParaRPr lang="en-GB" sz="800" b="1" dirty="0">
                        <a:solidFill>
                          <a:schemeClr val="tx1"/>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en-GB" sz="1100" b="1" dirty="0">
                          <a:solidFill>
                            <a:srgbClr val="FF0000"/>
                          </a:solidFill>
                          <a:effectLst/>
                          <a:latin typeface="Tahoma" panose="020B0604030504040204" pitchFamily="34" charset="0"/>
                          <a:ea typeface="Times New Roman" panose="02020603050405020304" pitchFamily="18" charset="0"/>
                          <a:cs typeface="Times New Roman" panose="02020603050405020304" pitchFamily="18" charset="0"/>
                        </a:rPr>
                        <a:t>0</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solidFill>
                      <a:srgbClr val="FFC000"/>
                    </a:solidFill>
                  </a:tcPr>
                </a:tc>
                <a:tc>
                  <a:txBody>
                    <a:bodyPr/>
                    <a:lstStyle/>
                    <a:p>
                      <a:pPr algn="ctr">
                        <a:lnSpc>
                          <a:spcPct val="110000"/>
                        </a:lnSpc>
                        <a:spcAft>
                          <a:spcPts val="0"/>
                        </a:spcAft>
                      </a:pPr>
                      <a:r>
                        <a:rPr lang="fr-FR" sz="1100" b="1" dirty="0">
                          <a:solidFill>
                            <a:srgbClr val="FF0000"/>
                          </a:solidFill>
                          <a:effectLst/>
                          <a:latin typeface="Tahoma" panose="020B0604030504040204" pitchFamily="34" charset="0"/>
                          <a:ea typeface="Times New Roman" panose="02020603050405020304" pitchFamily="18" charset="0"/>
                          <a:cs typeface="Times New Roman" panose="02020603050405020304" pitchFamily="18" charset="0"/>
                        </a:rPr>
                        <a:t>0</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solidFill>
                      <a:srgbClr val="FFC000"/>
                    </a:solidFill>
                  </a:tcPr>
                </a:tc>
                <a:tc>
                  <a:txBody>
                    <a:bodyPr/>
                    <a:lstStyle/>
                    <a:p>
                      <a:pPr algn="ct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6.4</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b="1" dirty="0">
                          <a:solidFill>
                            <a:srgbClr val="FF0000"/>
                          </a:solidFill>
                          <a:effectLst/>
                          <a:latin typeface="Tahoma" panose="020B0604030504040204" pitchFamily="34" charset="0"/>
                          <a:ea typeface="Times New Roman" panose="02020603050405020304" pitchFamily="18" charset="0"/>
                          <a:cs typeface="Times New Roman" panose="02020603050405020304" pitchFamily="18" charset="0"/>
                        </a:rPr>
                        <a:t>0.5</a:t>
                      </a:r>
                      <a:endParaRPr lang="en-GB" sz="800" dirty="0">
                        <a:solidFill>
                          <a:srgbClr val="FF0000"/>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solidFill>
                      <a:srgbClr val="FFC000"/>
                    </a:solidFill>
                  </a:tcPr>
                </a:tc>
                <a:extLst>
                  <a:ext uri="{0D108BD9-81ED-4DB2-BD59-A6C34878D82A}">
                    <a16:rowId xmlns:a16="http://schemas.microsoft.com/office/drawing/2014/main" val="10003"/>
                  </a:ext>
                </a:extLst>
              </a:tr>
              <a:tr h="288000">
                <a:tc>
                  <a:txBody>
                    <a:bodyPr/>
                    <a:lstStyle/>
                    <a:p>
                      <a:pP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Q2A</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4.5</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dirty="0">
                          <a:effectLst/>
                          <a:latin typeface="Tahoma"/>
                          <a:ea typeface="Times New Roman" panose="02020603050405020304" pitchFamily="18" charset="0"/>
                          <a:cs typeface="Times New Roman"/>
                        </a:rPr>
                        <a:t>6.7</a:t>
                      </a:r>
                      <a:endParaRPr lang="FR-FR" sz="800" dirty="0">
                        <a:effectLst/>
                        <a:latin typeface="Tahoma"/>
                        <a:ea typeface="Times New Roman" panose="02020603050405020304" pitchFamily="18" charset="0"/>
                        <a:cs typeface="Times New Roman"/>
                      </a:endParaRPr>
                    </a:p>
                  </a:txBody>
                  <a:tcPr marL="68578" marR="68578" marT="0" marB="0" anchor="ctr"/>
                </a:tc>
                <a:tc>
                  <a:txBody>
                    <a:bodyPr/>
                    <a:lstStyle/>
                    <a:p>
                      <a:pPr algn="ctr">
                        <a:lnSpc>
                          <a:spcPct val="110000"/>
                        </a:lnSpc>
                        <a:spcAft>
                          <a:spcPts val="0"/>
                        </a:spcAft>
                      </a:pPr>
                      <a:r>
                        <a:rPr lang="fr-FR" sz="1100" b="1" dirty="0">
                          <a:solidFill>
                            <a:schemeClr val="tx1"/>
                          </a:solidFill>
                          <a:effectLst/>
                          <a:latin typeface="Tahoma" panose="020B0604030504040204" pitchFamily="34" charset="0"/>
                          <a:ea typeface="Times New Roman" panose="02020603050405020304" pitchFamily="18" charset="0"/>
                          <a:cs typeface="Times New Roman" panose="02020603050405020304" pitchFamily="18" charset="0"/>
                        </a:rPr>
                        <a:t>2.1</a:t>
                      </a:r>
                      <a:endParaRPr lang="en-GB" sz="800" dirty="0">
                        <a:solidFill>
                          <a:schemeClr val="tx1"/>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dirty="0">
                          <a:effectLst/>
                          <a:latin typeface="Tahoma"/>
                          <a:ea typeface="Times New Roman" panose="02020603050405020304" pitchFamily="18" charset="0"/>
                          <a:cs typeface="Times New Roman"/>
                        </a:rPr>
                        <a:t>3.2</a:t>
                      </a:r>
                      <a:endParaRPr lang="FR-FR" sz="800" dirty="0">
                        <a:effectLst/>
                        <a:latin typeface="Tahoma"/>
                        <a:ea typeface="Times New Roman" panose="02020603050405020304" pitchFamily="18" charset="0"/>
                        <a:cs typeface="Times New Roman"/>
                      </a:endParaRPr>
                    </a:p>
                  </a:txBody>
                  <a:tcPr marL="68578" marR="68578" marT="0" marB="0" anchor="ctr"/>
                </a:tc>
                <a:tc>
                  <a:txBody>
                    <a:bodyPr/>
                    <a:lstStyle/>
                    <a:p>
                      <a:pPr algn="ct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8.9</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b="1"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rPr>
                        <a:t>1.3</a:t>
                      </a:r>
                      <a:endParaRPr lang="en-GB" sz="800"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14</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b="1"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rPr>
                        <a:t>1.8</a:t>
                      </a:r>
                      <a:endParaRPr lang="en-GB" sz="800"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extLst>
                  <a:ext uri="{0D108BD9-81ED-4DB2-BD59-A6C34878D82A}">
                    <a16:rowId xmlns:a16="http://schemas.microsoft.com/office/drawing/2014/main" val="10004"/>
                  </a:ext>
                </a:extLst>
              </a:tr>
              <a:tr h="288000">
                <a:tc>
                  <a:txBody>
                    <a:bodyPr/>
                    <a:lstStyle/>
                    <a:p>
                      <a:pP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Q2B</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3.5</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dirty="0">
                          <a:effectLst/>
                          <a:latin typeface="Tahoma"/>
                          <a:ea typeface="Times New Roman" panose="02020603050405020304" pitchFamily="18" charset="0"/>
                          <a:cs typeface="Times New Roman"/>
                        </a:rPr>
                        <a:t>9.5</a:t>
                      </a:r>
                      <a:endParaRPr lang="FR-FR" sz="800" dirty="0">
                        <a:effectLst/>
                        <a:latin typeface="Tahoma"/>
                        <a:ea typeface="Times New Roman" panose="02020603050405020304" pitchFamily="18" charset="0"/>
                        <a:cs typeface="Times New Roman"/>
                      </a:endParaRPr>
                    </a:p>
                  </a:txBody>
                  <a:tcPr marL="68578" marR="68578" marT="0" marB="0" anchor="ctr"/>
                </a:tc>
                <a:tc>
                  <a:txBody>
                    <a:bodyPr/>
                    <a:lstStyle/>
                    <a:p>
                      <a:pPr algn="ctr">
                        <a:lnSpc>
                          <a:spcPct val="110000"/>
                        </a:lnSpc>
                        <a:spcAft>
                          <a:spcPts val="0"/>
                        </a:spcAft>
                      </a:pPr>
                      <a:r>
                        <a:rPr lang="fr-FR" sz="1100" b="1"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rPr>
                        <a:t>1.3</a:t>
                      </a:r>
                      <a:endParaRPr lang="en-GB" sz="800"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7.3</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9.5</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b="1"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rPr>
                        <a:t>1</a:t>
                      </a:r>
                      <a:endParaRPr lang="en-GB" sz="800"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12.5</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b="1"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rPr>
                        <a:t>1.8</a:t>
                      </a:r>
                      <a:endParaRPr lang="en-GB" sz="800"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extLst>
                  <a:ext uri="{0D108BD9-81ED-4DB2-BD59-A6C34878D82A}">
                    <a16:rowId xmlns:a16="http://schemas.microsoft.com/office/drawing/2014/main" val="10005"/>
                  </a:ext>
                </a:extLst>
              </a:tr>
              <a:tr h="288000">
                <a:tc>
                  <a:txBody>
                    <a:bodyPr/>
                    <a:lstStyle/>
                    <a:p>
                      <a:pP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Q2C</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dirty="0">
                          <a:effectLst/>
                          <a:latin typeface="Tahoma"/>
                          <a:ea typeface="Times New Roman" panose="02020603050405020304" pitchFamily="18" charset="0"/>
                          <a:cs typeface="Times New Roman"/>
                        </a:rPr>
                        <a:t>22.5/25.5</a:t>
                      </a:r>
                      <a:endParaRPr lang="FR-FR" sz="800" dirty="0">
                        <a:effectLst/>
                        <a:latin typeface="Tahoma"/>
                        <a:ea typeface="Times New Roman" panose="02020603050405020304" pitchFamily="18" charset="0"/>
                        <a:cs typeface="Times New Roman"/>
                      </a:endParaRPr>
                    </a:p>
                  </a:txBody>
                  <a:tcPr marL="68578" marR="68578" marT="0" marB="0" anchor="ctr"/>
                </a:tc>
                <a:tc>
                  <a:txBody>
                    <a:bodyPr/>
                    <a:lstStyle/>
                    <a:p>
                      <a:pPr algn="ctr">
                        <a:lnSpc>
                          <a:spcPct val="110000"/>
                        </a:lnSpc>
                        <a:spcAft>
                          <a:spcPts val="0"/>
                        </a:spcAft>
                      </a:pPr>
                      <a:r>
                        <a:rPr lang="FR-FR" sz="1100" dirty="0">
                          <a:effectLst/>
                          <a:latin typeface="Tahoma"/>
                          <a:ea typeface="Times New Roman" panose="02020603050405020304" pitchFamily="18" charset="0"/>
                          <a:cs typeface="Times New Roman"/>
                        </a:rPr>
                        <a:t>21.6/27.1</a:t>
                      </a:r>
                      <a:endParaRPr lang="FR-FR" sz="800" dirty="0">
                        <a:effectLst/>
                        <a:latin typeface="Tahoma"/>
                        <a:ea typeface="Times New Roman" panose="02020603050405020304" pitchFamily="18" charset="0"/>
                        <a:cs typeface="Times New Roman"/>
                      </a:endParaRPr>
                    </a:p>
                  </a:txBody>
                  <a:tcPr marL="68578" marR="68578" marT="0" marB="0" anchor="ctr"/>
                </a:tc>
                <a:tc>
                  <a:txBody>
                    <a:bodyPr/>
                    <a:lstStyle/>
                    <a:p>
                      <a:pPr algn="ct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19.6/26.6</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19.3/27.7</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20.5/26.6</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b="1"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rPr>
                        <a:t>16.5/30</a:t>
                      </a:r>
                      <a:endParaRPr lang="en-GB" sz="800"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23.5/24.7</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18.6/29.6</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extLst>
                  <a:ext uri="{0D108BD9-81ED-4DB2-BD59-A6C34878D82A}">
                    <a16:rowId xmlns:a16="http://schemas.microsoft.com/office/drawing/2014/main" val="10006"/>
                  </a:ext>
                </a:extLst>
              </a:tr>
              <a:tr h="288000">
                <a:tc>
                  <a:txBody>
                    <a:bodyPr/>
                    <a:lstStyle/>
                    <a:p>
                      <a:pP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Q2D</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pl-PL" sz="1100" b="1" strike="noStrike" dirty="0">
                          <a:solidFill>
                            <a:schemeClr val="tx1"/>
                          </a:solidFill>
                          <a:effectLst/>
                          <a:latin typeface="Tahoma" panose="020B0604030504040204" pitchFamily="34" charset="0"/>
                          <a:ea typeface="Times New Roman" panose="02020603050405020304" pitchFamily="18" charset="0"/>
                          <a:cs typeface="Times New Roman" panose="02020603050405020304" pitchFamily="18" charset="0"/>
                        </a:rPr>
                        <a:t>2.2</a:t>
                      </a:r>
                      <a:endParaRPr lang="en-GB" sz="800" b="1" strike="noStrike" dirty="0">
                        <a:solidFill>
                          <a:schemeClr val="tx1"/>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dirty="0">
                          <a:effectLst/>
                          <a:latin typeface="Tahoma"/>
                          <a:ea typeface="Times New Roman" panose="02020603050405020304" pitchFamily="18" charset="0"/>
                          <a:cs typeface="Times New Roman"/>
                        </a:rPr>
                        <a:t>6.6</a:t>
                      </a:r>
                      <a:endParaRPr lang="FR-FR" sz="800" dirty="0">
                        <a:effectLst/>
                        <a:latin typeface="Tahoma"/>
                        <a:ea typeface="Times New Roman" panose="02020603050405020304" pitchFamily="18" charset="0"/>
                        <a:cs typeface="Times New Roman"/>
                      </a:endParaRPr>
                    </a:p>
                  </a:txBody>
                  <a:tcPr marL="68578" marR="68578" marT="0" marB="0" anchor="ctr"/>
                </a:tc>
                <a:tc>
                  <a:txBody>
                    <a:bodyPr/>
                    <a:lstStyle/>
                    <a:p>
                      <a:pPr algn="ctr">
                        <a:lnSpc>
                          <a:spcPct val="110000"/>
                        </a:lnSpc>
                        <a:spcAft>
                          <a:spcPts val="0"/>
                        </a:spcAft>
                      </a:pPr>
                      <a:r>
                        <a:rPr lang="pl-PL" sz="1100" b="1" strike="noStrike"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rPr>
                        <a:t>0.6</a:t>
                      </a:r>
                      <a:endParaRPr lang="en-GB" sz="800" strike="noStrike"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b="1" dirty="0">
                          <a:solidFill>
                            <a:schemeClr val="tx1"/>
                          </a:solidFill>
                          <a:effectLst/>
                          <a:latin typeface="Tahoma" panose="020B0604030504040204" pitchFamily="34" charset="0"/>
                          <a:ea typeface="Times New Roman" panose="02020603050405020304" pitchFamily="18" charset="0"/>
                          <a:cs typeface="Times New Roman" panose="02020603050405020304" pitchFamily="18" charset="0"/>
                        </a:rPr>
                        <a:t>2.7</a:t>
                      </a:r>
                      <a:endParaRPr lang="en-GB" sz="800" dirty="0">
                        <a:solidFill>
                          <a:schemeClr val="tx1"/>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6.3</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fr-FR" sz="1100" b="1" dirty="0">
                          <a:solidFill>
                            <a:srgbClr val="FF0000"/>
                          </a:solidFill>
                          <a:effectLst/>
                          <a:latin typeface="Tahoma" panose="020B0604030504040204" pitchFamily="34" charset="0"/>
                          <a:ea typeface="Times New Roman" panose="02020603050405020304" pitchFamily="18" charset="0"/>
                          <a:cs typeface="Times New Roman" panose="02020603050405020304" pitchFamily="18" charset="0"/>
                        </a:rPr>
                        <a:t>0</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solidFill>
                      <a:srgbClr val="FFC000"/>
                    </a:solidFill>
                  </a:tcPr>
                </a:tc>
                <a:tc>
                  <a:txBody>
                    <a:bodyPr/>
                    <a:lstStyle/>
                    <a:p>
                      <a:pPr algn="ctr">
                        <a:lnSpc>
                          <a:spcPct val="110000"/>
                        </a:lnSpc>
                        <a:spcAft>
                          <a:spcPts val="0"/>
                        </a:spcAft>
                      </a:pPr>
                      <a:r>
                        <a:rPr lang="fr-FR" sz="1100" dirty="0">
                          <a:effectLst/>
                          <a:latin typeface="Tahoma" panose="020B0604030504040204" pitchFamily="34" charset="0"/>
                          <a:ea typeface="Times New Roman" panose="02020603050405020304" pitchFamily="18" charset="0"/>
                          <a:cs typeface="Times New Roman" panose="02020603050405020304" pitchFamily="18" charset="0"/>
                        </a:rPr>
                        <a:t>10.2</a:t>
                      </a:r>
                      <a:endParaRPr lang="en-GB" sz="8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tc>
                  <a:txBody>
                    <a:bodyPr/>
                    <a:lstStyle/>
                    <a:p>
                      <a:pPr algn="ctr">
                        <a:lnSpc>
                          <a:spcPct val="110000"/>
                        </a:lnSpc>
                        <a:spcAft>
                          <a:spcPts val="0"/>
                        </a:spcAft>
                      </a:pPr>
                      <a:r>
                        <a:rPr lang="pl-PL" sz="1100" b="1"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rPr>
                        <a:t>1.6</a:t>
                      </a:r>
                      <a:endParaRPr lang="en-GB" sz="800" dirty="0">
                        <a:solidFill>
                          <a:schemeClr val="accent6">
                            <a:lumMod val="75000"/>
                          </a:schemeClr>
                        </a:solidFill>
                        <a:effectLst/>
                        <a:latin typeface="Tahoma" panose="020B0604030504040204" pitchFamily="34" charset="0"/>
                        <a:ea typeface="Times New Roman" panose="02020603050405020304" pitchFamily="18" charset="0"/>
                        <a:cs typeface="Times New Roman" panose="02020603050405020304" pitchFamily="18" charset="0"/>
                      </a:endParaRPr>
                    </a:p>
                  </a:txBody>
                  <a:tcPr marL="68578" marR="68578" marT="0" marB="0" anchor="ctr"/>
                </a:tc>
                <a:extLst>
                  <a:ext uri="{0D108BD9-81ED-4DB2-BD59-A6C34878D82A}">
                    <a16:rowId xmlns:a16="http://schemas.microsoft.com/office/drawing/2014/main" val="10007"/>
                  </a:ext>
                </a:extLst>
              </a:tr>
            </a:tbl>
          </a:graphicData>
        </a:graphic>
      </p:graphicFrame>
      <p:grpSp>
        <p:nvGrpSpPr>
          <p:cNvPr id="13" name="Group 12"/>
          <p:cNvGrpSpPr/>
          <p:nvPr/>
        </p:nvGrpSpPr>
        <p:grpSpPr>
          <a:xfrm>
            <a:off x="7555136" y="2780928"/>
            <a:ext cx="1149674" cy="1142024"/>
            <a:chOff x="7994326" y="3562834"/>
            <a:chExt cx="1149674" cy="1142024"/>
          </a:xfrm>
        </p:grpSpPr>
        <p:sp>
          <p:nvSpPr>
            <p:cNvPr id="9" name="TextBox 8"/>
            <p:cNvSpPr txBox="1"/>
            <p:nvPr/>
          </p:nvSpPr>
          <p:spPr>
            <a:xfrm>
              <a:off x="8341179" y="3862494"/>
              <a:ext cx="685750" cy="261610"/>
            </a:xfrm>
            <a:prstGeom prst="rect">
              <a:avLst/>
            </a:prstGeom>
            <a:solidFill>
              <a:srgbClr val="FFC000"/>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100" b="1"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rPr>
                <a:t>&lt; 0.5</a:t>
              </a:r>
              <a:endParaRPr kumimoji="0" lang="en-GB" sz="1100" b="1"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0" name="TextBox 9"/>
            <p:cNvSpPr txBox="1"/>
            <p:nvPr/>
          </p:nvSpPr>
          <p:spPr>
            <a:xfrm>
              <a:off x="8341179" y="4148462"/>
              <a:ext cx="685750" cy="261610"/>
            </a:xfrm>
            <a:prstGeom prst="rect">
              <a:avLst/>
            </a:prstGeom>
            <a:solidFill>
              <a:schemeClr val="tx2">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100" b="1" i="0" u="none" strike="noStrike" kern="1200" cap="none" spc="0" normalizeH="0" baseline="0" noProof="0" dirty="0">
                  <a:ln>
                    <a:noFill/>
                  </a:ln>
                  <a:solidFill>
                    <a:srgbClr val="F79646">
                      <a:lumMod val="75000"/>
                    </a:srgbClr>
                  </a:solidFill>
                  <a:effectLst/>
                  <a:uLnTx/>
                  <a:uFillTx/>
                  <a:latin typeface="Tahoma" panose="020B0604030504040204" pitchFamily="34" charset="0"/>
                  <a:ea typeface="Tahoma" panose="020B0604030504040204" pitchFamily="34" charset="0"/>
                  <a:cs typeface="Tahoma" panose="020B0604030504040204" pitchFamily="34" charset="0"/>
                </a:rPr>
                <a:t>&lt; 2</a:t>
              </a:r>
              <a:endParaRPr kumimoji="0" lang="en-GB" sz="1100" b="1" i="0" u="none" strike="noStrike" kern="1200" cap="none" spc="0" normalizeH="0" baseline="0" noProof="0" dirty="0">
                <a:ln>
                  <a:noFill/>
                </a:ln>
                <a:solidFill>
                  <a:srgbClr val="F79646">
                    <a:lumMod val="75000"/>
                  </a:srgbClr>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1" name="TextBox 10"/>
            <p:cNvSpPr txBox="1"/>
            <p:nvPr/>
          </p:nvSpPr>
          <p:spPr>
            <a:xfrm>
              <a:off x="7994326" y="3562834"/>
              <a:ext cx="114967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400" b="0" i="0" u="none" strike="noStrike" kern="1200" cap="none" spc="0" normalizeH="0" baseline="0" noProof="0" dirty="0" err="1">
                  <a:ln>
                    <a:noFill/>
                  </a:ln>
                  <a:solidFill>
                    <a:prstClr val="black"/>
                  </a:solidFill>
                  <a:effectLst/>
                  <a:uLnTx/>
                  <a:uFillTx/>
                  <a:latin typeface="Arial"/>
                  <a:ea typeface="+mn-ea"/>
                  <a:cs typeface="+mn-cs"/>
                </a:rPr>
                <a:t>Colour</a:t>
              </a:r>
              <a:r>
                <a:rPr kumimoji="0" lang="fr-CH" sz="1400" b="0" i="0" u="none" strike="noStrike" kern="1200" cap="none" spc="0" normalizeH="0" baseline="0" noProof="0" dirty="0">
                  <a:ln>
                    <a:noFill/>
                  </a:ln>
                  <a:solidFill>
                    <a:prstClr val="black"/>
                  </a:solidFill>
                  <a:effectLst/>
                  <a:uLnTx/>
                  <a:uFillTx/>
                  <a:latin typeface="Arial"/>
                  <a:ea typeface="+mn-ea"/>
                  <a:cs typeface="+mn-cs"/>
                </a:rPr>
                <a:t> code</a:t>
              </a:r>
              <a:endParaRPr kumimoji="0" lang="en-GB" sz="1400" b="0" i="0" u="none" strike="noStrike" kern="1200" cap="none" spc="0" normalizeH="0" baseline="0" noProof="0" dirty="0">
                <a:ln>
                  <a:noFill/>
                </a:ln>
                <a:solidFill>
                  <a:prstClr val="black"/>
                </a:solidFill>
                <a:effectLst/>
                <a:uLnTx/>
                <a:uFillTx/>
                <a:latin typeface="Arial"/>
                <a:ea typeface="+mn-ea"/>
                <a:cs typeface="+mn-cs"/>
              </a:endParaRPr>
            </a:p>
          </p:txBody>
        </p:sp>
        <p:sp>
          <p:nvSpPr>
            <p:cNvPr id="12" name="TextBox 11"/>
            <p:cNvSpPr txBox="1"/>
            <p:nvPr/>
          </p:nvSpPr>
          <p:spPr>
            <a:xfrm>
              <a:off x="8341179" y="4443248"/>
              <a:ext cx="685750" cy="261610"/>
            </a:xfrm>
            <a:prstGeom prst="rect">
              <a:avLst/>
            </a:prstGeom>
            <a:solidFill>
              <a:schemeClr val="tx2">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10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&lt; 3</a:t>
              </a:r>
              <a:endParaRPr kumimoji="0" lang="en-GB" sz="110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grpSp>
        <p:nvGrpSpPr>
          <p:cNvPr id="14" name="Group 13"/>
          <p:cNvGrpSpPr/>
          <p:nvPr/>
        </p:nvGrpSpPr>
        <p:grpSpPr>
          <a:xfrm>
            <a:off x="179512" y="2915433"/>
            <a:ext cx="461666" cy="2191237"/>
            <a:chOff x="267240" y="3687502"/>
            <a:chExt cx="461666" cy="2191237"/>
          </a:xfrm>
        </p:grpSpPr>
        <p:sp>
          <p:nvSpPr>
            <p:cNvPr id="15" name="TextBox 14"/>
            <p:cNvSpPr txBox="1"/>
            <p:nvPr/>
          </p:nvSpPr>
          <p:spPr>
            <a:xfrm>
              <a:off x="267241" y="3687502"/>
              <a:ext cx="461665" cy="1054135"/>
            </a:xfrm>
            <a:prstGeom prst="rect">
              <a:avLst/>
            </a:prstGeom>
            <a:noFill/>
          </p:spPr>
          <p:txBody>
            <a:bodyPr vert="vert270"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800" b="0" i="0" u="none" strike="noStrike" kern="1200" cap="none" spc="0" normalizeH="0" baseline="0" noProof="0" dirty="0">
                  <a:ln>
                    <a:noFill/>
                  </a:ln>
                  <a:solidFill>
                    <a:prstClr val="black"/>
                  </a:solidFill>
                  <a:effectLst/>
                  <a:uLnTx/>
                  <a:uFillTx/>
                  <a:latin typeface="Arial"/>
                  <a:ea typeface="+mn-ea"/>
                  <a:cs typeface="+mn-cs"/>
                </a:rPr>
                <a:t>Q1 Jacks</a:t>
              </a:r>
            </a:p>
          </p:txBody>
        </p:sp>
        <p:sp>
          <p:nvSpPr>
            <p:cNvPr id="16" name="TextBox 15"/>
            <p:cNvSpPr txBox="1"/>
            <p:nvPr/>
          </p:nvSpPr>
          <p:spPr>
            <a:xfrm>
              <a:off x="267240" y="4824604"/>
              <a:ext cx="461665" cy="1054135"/>
            </a:xfrm>
            <a:prstGeom prst="rect">
              <a:avLst/>
            </a:prstGeom>
            <a:noFill/>
          </p:spPr>
          <p:txBody>
            <a:bodyPr vert="vert270"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800" b="0" i="0" u="none" strike="noStrike" kern="1200" cap="none" spc="0" normalizeH="0" baseline="0" noProof="0" dirty="0">
                  <a:ln>
                    <a:noFill/>
                  </a:ln>
                  <a:solidFill>
                    <a:prstClr val="black"/>
                  </a:solidFill>
                  <a:effectLst/>
                  <a:uLnTx/>
                  <a:uFillTx/>
                  <a:latin typeface="Arial"/>
                  <a:ea typeface="+mn-ea"/>
                  <a:cs typeface="+mn-cs"/>
                </a:rPr>
                <a:t>Q2 Jacks</a:t>
              </a:r>
            </a:p>
          </p:txBody>
        </p:sp>
        <p:cxnSp>
          <p:nvCxnSpPr>
            <p:cNvPr id="17" name="Straight Connector 16"/>
            <p:cNvCxnSpPr/>
            <p:nvPr/>
          </p:nvCxnSpPr>
          <p:spPr>
            <a:xfrm>
              <a:off x="267240" y="4727888"/>
              <a:ext cx="461666" cy="0"/>
            </a:xfrm>
            <a:prstGeom prst="line">
              <a:avLst/>
            </a:prstGeom>
          </p:spPr>
          <p:style>
            <a:lnRef idx="2">
              <a:schemeClr val="accent1"/>
            </a:lnRef>
            <a:fillRef idx="0">
              <a:schemeClr val="accent1"/>
            </a:fillRef>
            <a:effectRef idx="1">
              <a:schemeClr val="accent1"/>
            </a:effectRef>
            <a:fontRef idx="minor">
              <a:schemeClr val="tx1"/>
            </a:fontRef>
          </p:style>
        </p:cxnSp>
      </p:grpSp>
      <p:pic>
        <p:nvPicPr>
          <p:cNvPr id="18" name="Picture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57950" y="521659"/>
            <a:ext cx="2605549" cy="1954162"/>
          </a:xfrm>
          <a:prstGeom prst="rect">
            <a:avLst/>
          </a:prstGeom>
        </p:spPr>
      </p:pic>
      <p:sp>
        <p:nvSpPr>
          <p:cNvPr id="20" name="TextBox 19"/>
          <p:cNvSpPr txBox="1"/>
          <p:nvPr/>
        </p:nvSpPr>
        <p:spPr>
          <a:xfrm>
            <a:off x="456487" y="1008406"/>
            <a:ext cx="6001463"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1E5AAE"/>
                </a:solidFill>
                <a:effectLst/>
                <a:uLnTx/>
                <a:uFillTx/>
                <a:latin typeface="Arial"/>
                <a:ea typeface="+mn-ea"/>
                <a:cs typeface="+mn-cs"/>
              </a:rPr>
              <a:t>A general inspection of the jacks reveals that most of the jacks were stopped at the end of their longitudinal range (lying on their frame).</a:t>
            </a:r>
          </a:p>
        </p:txBody>
      </p:sp>
      <p:grpSp>
        <p:nvGrpSpPr>
          <p:cNvPr id="23" name="Group 22"/>
          <p:cNvGrpSpPr/>
          <p:nvPr/>
        </p:nvGrpSpPr>
        <p:grpSpPr>
          <a:xfrm>
            <a:off x="574351" y="2743735"/>
            <a:ext cx="8693931" cy="4101041"/>
            <a:chOff x="574351" y="2743735"/>
            <a:chExt cx="8693931" cy="4101041"/>
          </a:xfrm>
        </p:grpSpPr>
        <p:pic>
          <p:nvPicPr>
            <p:cNvPr id="19" name="Content Placeholder 6"/>
            <p:cNvPicPr>
              <a:picLocks noChangeAspect="1"/>
            </p:cNvPicPr>
            <p:nvPr/>
          </p:nvPicPr>
          <p:blipFill rotWithShape="1">
            <a:blip r:embed="rId3" cstate="print">
              <a:extLst>
                <a:ext uri="{28A0092B-C50C-407E-A947-70E740481C1C}">
                  <a14:useLocalDpi xmlns:a14="http://schemas.microsoft.com/office/drawing/2010/main" val="0"/>
                </a:ext>
              </a:extLst>
            </a:blip>
            <a:srcRect l="23966" r="3855"/>
            <a:stretch/>
          </p:blipFill>
          <p:spPr>
            <a:xfrm rot="5400000">
              <a:off x="7237293" y="4873146"/>
              <a:ext cx="2216176" cy="1727083"/>
            </a:xfrm>
            <a:prstGeom prst="rect">
              <a:avLst/>
            </a:prstGeom>
            <a:ln>
              <a:noFill/>
            </a:ln>
          </p:spPr>
        </p:pic>
        <p:sp>
          <p:nvSpPr>
            <p:cNvPr id="3" name="TextBox 2"/>
            <p:cNvSpPr txBox="1"/>
            <p:nvPr/>
          </p:nvSpPr>
          <p:spPr>
            <a:xfrm flipH="1">
              <a:off x="7513801" y="4542974"/>
              <a:ext cx="175448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a:ea typeface="+mn-ea"/>
                  <a:cs typeface="+mn-cs"/>
                </a:rPr>
                <a:t>Jacks D in L8</a:t>
              </a:r>
            </a:p>
          </p:txBody>
        </p:sp>
        <p:sp>
          <p:nvSpPr>
            <p:cNvPr id="22" name="TextBox 21"/>
            <p:cNvSpPr txBox="1"/>
            <p:nvPr/>
          </p:nvSpPr>
          <p:spPr>
            <a:xfrm>
              <a:off x="574351" y="5455854"/>
              <a:ext cx="6870827"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1E5AAE"/>
                  </a:solidFill>
                  <a:effectLst/>
                  <a:uLnTx/>
                  <a:uFillTx/>
                  <a:latin typeface="Arial"/>
                  <a:ea typeface="+mn-ea"/>
                  <a:cs typeface="+mn-cs"/>
                </a:rPr>
                <a:t>In L8, the situation is different. The jacks are not allowed to move longitudinally (jack </a:t>
              </a:r>
              <a:r>
                <a:rPr kumimoji="0" lang="en-GB" sz="2000" b="0" i="0" u="none" strike="noStrike" kern="1200" cap="none" spc="0" normalizeH="0" baseline="0" noProof="0" dirty="0" err="1">
                  <a:ln>
                    <a:noFill/>
                  </a:ln>
                  <a:solidFill>
                    <a:srgbClr val="1E5AAE"/>
                  </a:solidFill>
                  <a:effectLst/>
                  <a:uLnTx/>
                  <a:uFillTx/>
                  <a:latin typeface="Arial"/>
                  <a:ea typeface="+mn-ea"/>
                  <a:cs typeface="+mn-cs"/>
                </a:rPr>
                <a:t>adjustement</a:t>
              </a:r>
              <a:r>
                <a:rPr kumimoji="0" lang="en-GB" sz="2000" b="0" i="0" u="none" strike="noStrike" kern="1200" cap="none" spc="0" normalizeH="0" baseline="0" noProof="0" dirty="0">
                  <a:ln>
                    <a:noFill/>
                  </a:ln>
                  <a:solidFill>
                    <a:srgbClr val="1E5AAE"/>
                  </a:solidFill>
                  <a:effectLst/>
                  <a:uLnTx/>
                  <a:uFillTx/>
                  <a:latin typeface="Arial"/>
                  <a:ea typeface="+mn-ea"/>
                  <a:cs typeface="+mn-cs"/>
                </a:rPr>
                <a:t> nuts still present)</a:t>
              </a:r>
            </a:p>
          </p:txBody>
        </p:sp>
        <p:sp>
          <p:nvSpPr>
            <p:cNvPr id="21" name="Rectangle 20"/>
            <p:cNvSpPr/>
            <p:nvPr/>
          </p:nvSpPr>
          <p:spPr>
            <a:xfrm>
              <a:off x="5930774" y="2743735"/>
              <a:ext cx="792088" cy="2451665"/>
            </a:xfrm>
            <a:prstGeom prst="rect">
              <a:avLst/>
            </a:prstGeom>
            <a:noFill/>
            <a:ln w="57150">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spTree>
    <p:extLst>
      <p:ext uri="{BB962C8B-B14F-4D97-AF65-F5344CB8AC3E}">
        <p14:creationId xmlns:p14="http://schemas.microsoft.com/office/powerpoint/2010/main" val="3082991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Tie-rod stiffness</a:t>
            </a:r>
          </a:p>
        </p:txBody>
      </p:sp>
      <p:sp>
        <p:nvSpPr>
          <p:cNvPr id="4" name="Slide Number Placeholder 3"/>
          <p:cNvSpPr>
            <a:spLocks noGrp="1"/>
          </p:cNvSpPr>
          <p:nvPr>
            <p:ph type="sldNum" sz="quarter" idx="11"/>
          </p:nvPr>
        </p:nvSpPr>
        <p:spPr/>
        <p:txBody>
          <a:bodyPr/>
          <a:lstStyle/>
          <a:p>
            <a:fld id="{493862C1-9057-4122-A60D-1A0066E50FF2}" type="slidenum">
              <a:rPr lang="en-GB" smtClean="0"/>
              <a:pPr/>
              <a:t>8</a:t>
            </a:fld>
            <a:endParaRPr lang="en-GB" dirty="0"/>
          </a:p>
        </p:txBody>
      </p:sp>
      <p:pic>
        <p:nvPicPr>
          <p:cNvPr id="8" name="Picture 7"/>
          <p:cNvPicPr>
            <a:picLocks noChangeAspect="1"/>
          </p:cNvPicPr>
          <p:nvPr/>
        </p:nvPicPr>
        <p:blipFill>
          <a:blip r:embed="rId2"/>
          <a:stretch>
            <a:fillRect/>
          </a:stretch>
        </p:blipFill>
        <p:spPr>
          <a:xfrm>
            <a:off x="827583" y="883205"/>
            <a:ext cx="5294553" cy="1969346"/>
          </a:xfrm>
          <a:prstGeom prst="rect">
            <a:avLst/>
          </a:prstGeom>
        </p:spPr>
      </p:pic>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2200" y="558289"/>
            <a:ext cx="1728192" cy="2304256"/>
          </a:xfrm>
          <a:prstGeom prst="rect">
            <a:avLst/>
          </a:prstGeom>
        </p:spPr>
      </p:pic>
      <p:sp>
        <p:nvSpPr>
          <p:cNvPr id="15" name="Content Placeholder 14"/>
          <p:cNvSpPr>
            <a:spLocks noGrp="1"/>
          </p:cNvSpPr>
          <p:nvPr>
            <p:ph idx="1"/>
          </p:nvPr>
        </p:nvSpPr>
        <p:spPr>
          <a:xfrm>
            <a:off x="457200" y="2975817"/>
            <a:ext cx="8226854" cy="784258"/>
          </a:xfrm>
        </p:spPr>
        <p:txBody>
          <a:bodyPr>
            <a:normAutofit fontScale="70000" lnSpcReduction="20000"/>
          </a:bodyPr>
          <a:lstStyle/>
          <a:p>
            <a:pPr marL="36576" indent="0">
              <a:buNone/>
            </a:pPr>
            <a:r>
              <a:rPr lang="en-GB" dirty="0"/>
              <a:t>The role of the tie-rods is to rigidify longitudinally the interconnections by cancelling the bellows flexibility, but the tie-rod supports slightly withstand the longitudinal forces</a:t>
            </a:r>
          </a:p>
        </p:txBody>
      </p:sp>
      <p:sp>
        <p:nvSpPr>
          <p:cNvPr id="21" name="Content Placeholder 14"/>
          <p:cNvSpPr txBox="1">
            <a:spLocks/>
          </p:cNvSpPr>
          <p:nvPr/>
        </p:nvSpPr>
        <p:spPr>
          <a:xfrm>
            <a:off x="455865" y="3661204"/>
            <a:ext cx="4988901" cy="2581874"/>
          </a:xfrm>
          <a:prstGeom prst="rect">
            <a:avLst/>
          </a:prstGeom>
          <a:ln>
            <a:noFill/>
          </a:ln>
        </p:spPr>
        <p:txBody>
          <a:bodyPr vert="horz">
            <a:normAutofit fontScale="70000" lnSpcReduction="20000"/>
          </a:bodyPr>
          <a:lstStyle>
            <a:lvl1pPr marL="493776" indent="-457200" algn="l" rtl="0" eaLnBrk="1" latinLnBrk="0" hangingPunct="1">
              <a:spcBef>
                <a:spcPct val="20000"/>
              </a:spcBef>
              <a:buClr>
                <a:srgbClr val="C00000"/>
              </a:buClr>
              <a:buSzPct val="80000"/>
              <a:buFont typeface="Wingdings" panose="05000000000000000000" pitchFamily="2" charset="2"/>
              <a:buChar char="Ø"/>
              <a:defRPr kumimoji="0" sz="2400" kern="1200">
                <a:solidFill>
                  <a:srgbClr val="1E5AAE"/>
                </a:solidFill>
                <a:latin typeface="+mn-lt"/>
                <a:ea typeface="+mn-ea"/>
                <a:cs typeface="+mn-cs"/>
              </a:defRPr>
            </a:lvl1pPr>
            <a:lvl2pPr marL="905256" indent="-457200" algn="l" rtl="0" eaLnBrk="1" latinLnBrk="0" hangingPunct="1">
              <a:spcBef>
                <a:spcPct val="20000"/>
              </a:spcBef>
              <a:buClr>
                <a:srgbClr val="C00000"/>
              </a:buClr>
              <a:buSzPct val="90000"/>
              <a:buFont typeface="Wingdings" panose="05000000000000000000" pitchFamily="2" charset="2"/>
              <a:buChar char="§"/>
              <a:defRPr kumimoji="0" sz="2400" kern="1200">
                <a:solidFill>
                  <a:srgbClr val="1E5AAE"/>
                </a:solidFill>
                <a:latin typeface="+mn-lt"/>
                <a:ea typeface="+mn-ea"/>
                <a:cs typeface="+mn-cs"/>
              </a:defRPr>
            </a:lvl2pPr>
            <a:lvl3pPr marL="1092708" indent="-342900" algn="l" rtl="0" eaLnBrk="1" latinLnBrk="0" hangingPunct="1">
              <a:spcBef>
                <a:spcPct val="20000"/>
              </a:spcBef>
              <a:buClr>
                <a:srgbClr val="C00000"/>
              </a:buClr>
              <a:buSzPct val="85000"/>
              <a:buFont typeface="Arial"/>
              <a:buChar char="•"/>
              <a:defRPr kumimoji="0" sz="2000" kern="1200">
                <a:solidFill>
                  <a:srgbClr val="1E5AAE"/>
                </a:solidFill>
                <a:latin typeface="+mn-lt"/>
                <a:ea typeface="+mn-ea"/>
                <a:cs typeface="+mn-cs"/>
              </a:defRPr>
            </a:lvl3pPr>
            <a:lvl4pPr marL="1385316" indent="-342900" algn="l" rtl="0" eaLnBrk="1" latinLnBrk="0" hangingPunct="1">
              <a:spcBef>
                <a:spcPct val="20000"/>
              </a:spcBef>
              <a:buClr>
                <a:srgbClr val="C00000"/>
              </a:buClr>
              <a:buSzPct val="90000"/>
              <a:buFont typeface="Arial" panose="020B0604020202020204" pitchFamily="34" charset="0"/>
              <a:buChar char="−"/>
              <a:defRPr kumimoji="0" sz="1800" kern="1200">
                <a:solidFill>
                  <a:srgbClr val="1E5AAE"/>
                </a:solidFill>
                <a:latin typeface="+mn-lt"/>
                <a:ea typeface="+mn-ea"/>
                <a:cs typeface="+mn-cs"/>
              </a:defRPr>
            </a:lvl4pPr>
            <a:lvl5pPr marL="1650492" indent="-342900" algn="l" rtl="0" eaLnBrk="1" latinLnBrk="0" hangingPunct="1">
              <a:spcBef>
                <a:spcPct val="20000"/>
              </a:spcBef>
              <a:buClr>
                <a:srgbClr val="C00000"/>
              </a:buClr>
              <a:buSzPct val="100000"/>
              <a:buFont typeface="Arial" panose="020B0604020202020204" pitchFamily="34" charset="0"/>
              <a:buChar char="−"/>
              <a:defRPr kumimoji="0" sz="1800" kern="1200">
                <a:solidFill>
                  <a:srgbClr val="1E5AAE"/>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nSpc>
                <a:spcPct val="110000"/>
              </a:lnSpc>
              <a:buFont typeface="Wingdings" panose="05000000000000000000" pitchFamily="2" charset="2"/>
              <a:buNone/>
            </a:pPr>
            <a:r>
              <a:rPr lang="en-GB" dirty="0"/>
              <a:t>In point 5, a dye-penetrant test was performed (</a:t>
            </a:r>
            <a:r>
              <a:rPr lang="en-GB" sz="2000" dirty="0"/>
              <a:t>TS2-2017</a:t>
            </a:r>
            <a:r>
              <a:rPr lang="en-GB" dirty="0"/>
              <a:t>) on the tie-rod supports of 3 interconnections. </a:t>
            </a:r>
          </a:p>
          <a:p>
            <a:pPr marL="360000" indent="-360000">
              <a:lnSpc>
                <a:spcPct val="110000"/>
              </a:lnSpc>
              <a:buFont typeface="Wingdings" panose="05000000000000000000" pitchFamily="2" charset="2"/>
              <a:buChar char="§"/>
            </a:pPr>
            <a:r>
              <a:rPr lang="en-GB" dirty="0"/>
              <a:t>Rounded indications : Identified as crater pipe and surface pores – The defect comes from the welding operation</a:t>
            </a:r>
          </a:p>
          <a:p>
            <a:pPr marL="360000" indent="-360000">
              <a:lnSpc>
                <a:spcPct val="110000"/>
              </a:lnSpc>
              <a:buFont typeface="Wingdings" panose="05000000000000000000" pitchFamily="2" charset="2"/>
              <a:buChar char="§"/>
            </a:pPr>
            <a:r>
              <a:rPr lang="en-GB" dirty="0"/>
              <a:t>Linear indication (&lt; 10mm) : Identified as cracks -  but without initial inspection, we can not conclude if they are progressing or present from the first movement </a:t>
            </a:r>
          </a:p>
        </p:txBody>
      </p:sp>
      <p:pic>
        <p:nvPicPr>
          <p:cNvPr id="23" name="Picture 22"/>
          <p:cNvPicPr>
            <a:picLocks noChangeAspect="1"/>
          </p:cNvPicPr>
          <p:nvPr/>
        </p:nvPicPr>
        <p:blipFill rotWithShape="1">
          <a:blip r:embed="rId4"/>
          <a:srcRect l="12393"/>
          <a:stretch/>
        </p:blipFill>
        <p:spPr>
          <a:xfrm>
            <a:off x="5508104" y="3572391"/>
            <a:ext cx="3563292" cy="2670687"/>
          </a:xfrm>
          <a:prstGeom prst="rect">
            <a:avLst/>
          </a:prstGeom>
        </p:spPr>
      </p:pic>
      <p:pic>
        <p:nvPicPr>
          <p:cNvPr id="25" name="Picture 24"/>
          <p:cNvPicPr>
            <a:picLocks noChangeAspect="1"/>
          </p:cNvPicPr>
          <p:nvPr/>
        </p:nvPicPr>
        <p:blipFill rotWithShape="1">
          <a:blip r:embed="rId5" cstate="print">
            <a:extLst>
              <a:ext uri="{28A0092B-C50C-407E-A947-70E740481C1C}">
                <a14:useLocalDpi xmlns:a14="http://schemas.microsoft.com/office/drawing/2010/main" val="0"/>
              </a:ext>
            </a:extLst>
          </a:blip>
          <a:srcRect l="7630" t="29399" r="23771" b="18101"/>
          <a:stretch/>
        </p:blipFill>
        <p:spPr>
          <a:xfrm>
            <a:off x="3899098" y="3581649"/>
            <a:ext cx="3091336" cy="3154425"/>
          </a:xfrm>
          <a:prstGeom prst="rect">
            <a:avLst/>
          </a:prstGeom>
        </p:spPr>
      </p:pic>
    </p:spTree>
    <p:extLst>
      <p:ext uri="{BB962C8B-B14F-4D97-AF65-F5344CB8AC3E}">
        <p14:creationId xmlns:p14="http://schemas.microsoft.com/office/powerpoint/2010/main" val="422275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Triplet </a:t>
            </a:r>
            <a:r>
              <a:rPr lang="fr-CH" dirty="0" err="1" smtClean="0"/>
              <a:t>alignment</a:t>
            </a:r>
            <a:r>
              <a:rPr lang="fr-CH" dirty="0" smtClean="0"/>
              <a:t> range </a:t>
            </a:r>
            <a:endParaRPr lang="en-GB" dirty="0"/>
          </a:p>
        </p:txBody>
      </p:sp>
      <p:sp>
        <p:nvSpPr>
          <p:cNvPr id="3" name="Content Placeholder 2"/>
          <p:cNvSpPr>
            <a:spLocks noGrp="1"/>
          </p:cNvSpPr>
          <p:nvPr>
            <p:ph sz="half" idx="1"/>
          </p:nvPr>
        </p:nvSpPr>
        <p:spPr>
          <a:xfrm>
            <a:off x="323006" y="1628852"/>
            <a:ext cx="4162554" cy="1483373"/>
          </a:xfrm>
        </p:spPr>
        <p:txBody>
          <a:bodyPr>
            <a:normAutofit fontScale="77500" lnSpcReduction="20000"/>
          </a:bodyPr>
          <a:lstStyle/>
          <a:p>
            <a:pPr marL="36576" indent="0">
              <a:buNone/>
            </a:pPr>
            <a:r>
              <a:rPr lang="fr-CH" dirty="0" smtClean="0"/>
              <a:t>Point 1 </a:t>
            </a:r>
          </a:p>
          <a:p>
            <a:pPr marL="252000" indent="-252000">
              <a:buFont typeface="Wingdings" panose="05000000000000000000" pitchFamily="2" charset="2"/>
              <a:buChar char="§"/>
            </a:pPr>
            <a:r>
              <a:rPr lang="fr-CH" dirty="0" smtClean="0"/>
              <a:t>20 </a:t>
            </a:r>
            <a:r>
              <a:rPr lang="fr-CH" dirty="0" smtClean="0">
                <a:sym typeface="Wingdings" panose="05000000000000000000" pitchFamily="2" charset="2"/>
              </a:rPr>
              <a:t> 500 </a:t>
            </a:r>
            <a:r>
              <a:rPr lang="en-GB" dirty="0" smtClean="0"/>
              <a:t>µm in radial direction</a:t>
            </a:r>
          </a:p>
          <a:p>
            <a:pPr marL="252000" indent="-252000">
              <a:buFont typeface="Wingdings" panose="05000000000000000000" pitchFamily="2" charset="2"/>
              <a:buChar char="§"/>
            </a:pPr>
            <a:r>
              <a:rPr lang="fr-CH" dirty="0" smtClean="0"/>
              <a:t>40 </a:t>
            </a:r>
            <a:r>
              <a:rPr lang="fr-CH" dirty="0" smtClean="0">
                <a:sym typeface="Wingdings" panose="05000000000000000000" pitchFamily="2" charset="2"/>
              </a:rPr>
              <a:t> 300 </a:t>
            </a:r>
            <a:r>
              <a:rPr lang="en-GB" dirty="0" smtClean="0"/>
              <a:t>µm in vertical direction</a:t>
            </a:r>
          </a:p>
        </p:txBody>
      </p:sp>
      <p:sp>
        <p:nvSpPr>
          <p:cNvPr id="10" name="Content Placeholder 9"/>
          <p:cNvSpPr>
            <a:spLocks noGrp="1"/>
          </p:cNvSpPr>
          <p:nvPr>
            <p:ph sz="half" idx="2"/>
          </p:nvPr>
        </p:nvSpPr>
        <p:spPr>
          <a:xfrm>
            <a:off x="4679504" y="1609501"/>
            <a:ext cx="4464496" cy="1152987"/>
          </a:xfrm>
        </p:spPr>
        <p:txBody>
          <a:bodyPr>
            <a:normAutofit fontScale="77500" lnSpcReduction="20000"/>
          </a:bodyPr>
          <a:lstStyle/>
          <a:p>
            <a:pPr marL="36576" indent="0">
              <a:buNone/>
            </a:pPr>
            <a:r>
              <a:rPr lang="en-GB" dirty="0" smtClean="0"/>
              <a:t>Point 5</a:t>
            </a:r>
          </a:p>
          <a:p>
            <a:pPr marL="252000" indent="-252000">
              <a:buFont typeface="Wingdings" panose="05000000000000000000" pitchFamily="2" charset="2"/>
              <a:buChar char="§"/>
            </a:pPr>
            <a:r>
              <a:rPr lang="fr-CH" dirty="0" smtClean="0"/>
              <a:t>70 </a:t>
            </a:r>
            <a:r>
              <a:rPr lang="fr-CH" dirty="0">
                <a:sym typeface="Wingdings" panose="05000000000000000000" pitchFamily="2" charset="2"/>
              </a:rPr>
              <a:t> 400 </a:t>
            </a:r>
            <a:r>
              <a:rPr lang="en-GB" dirty="0"/>
              <a:t>µm in radial direction</a:t>
            </a:r>
          </a:p>
          <a:p>
            <a:pPr marL="252000" indent="-252000">
              <a:buFont typeface="Wingdings" panose="05000000000000000000" pitchFamily="2" charset="2"/>
              <a:buChar char="§"/>
            </a:pPr>
            <a:r>
              <a:rPr lang="fr-CH" dirty="0"/>
              <a:t>04 </a:t>
            </a:r>
            <a:r>
              <a:rPr lang="fr-CH" dirty="0">
                <a:sym typeface="Wingdings" panose="05000000000000000000" pitchFamily="2" charset="2"/>
              </a:rPr>
              <a:t> 200 </a:t>
            </a:r>
            <a:r>
              <a:rPr lang="en-GB" dirty="0"/>
              <a:t>µm in vertical direction</a:t>
            </a:r>
          </a:p>
          <a:p>
            <a:pPr lvl="2"/>
            <a:endParaRPr lang="fr-CH" dirty="0"/>
          </a:p>
          <a:p>
            <a:pPr marL="36576" indent="0">
              <a:buNone/>
            </a:pPr>
            <a:endParaRPr lang="en-GB" dirty="0"/>
          </a:p>
        </p:txBody>
      </p:sp>
      <p:sp>
        <p:nvSpPr>
          <p:cNvPr id="4" name="Slide Number Placeholder 3"/>
          <p:cNvSpPr>
            <a:spLocks noGrp="1"/>
          </p:cNvSpPr>
          <p:nvPr>
            <p:ph type="sldNum" sz="quarter" idx="11"/>
          </p:nvPr>
        </p:nvSpPr>
        <p:spPr/>
        <p:txBody>
          <a:bodyPr/>
          <a:lstStyle/>
          <a:p>
            <a:fld id="{493862C1-9057-4122-A60D-1A0066E50FF2}" type="slidenum">
              <a:rPr lang="en-GB" smtClean="0"/>
              <a:pPr/>
              <a:t>9</a:t>
            </a:fld>
            <a:endParaRPr lang="en-GB" dirty="0"/>
          </a:p>
        </p:txBody>
      </p:sp>
      <p:pic>
        <p:nvPicPr>
          <p:cNvPr id="1026" name="Picture 2" descr="https://espace.cern.ch/slenaour/CERN%20doc/triplet1.PNG"/>
          <p:cNvPicPr>
            <a:picLocks noChangeAspect="1" noChangeArrowheads="1"/>
          </p:cNvPicPr>
          <p:nvPr/>
        </p:nvPicPr>
        <p:blipFill rotWithShape="1">
          <a:blip r:embed="rId2">
            <a:extLst>
              <a:ext uri="{28A0092B-C50C-407E-A947-70E740481C1C}">
                <a14:useLocalDpi xmlns:a14="http://schemas.microsoft.com/office/drawing/2010/main" val="0"/>
              </a:ext>
            </a:extLst>
          </a:blip>
          <a:srcRect r="51820"/>
          <a:stretch/>
        </p:blipFill>
        <p:spPr bwMode="auto">
          <a:xfrm>
            <a:off x="-113556" y="2927259"/>
            <a:ext cx="2309292" cy="279647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323006" y="1076501"/>
            <a:ext cx="7057306" cy="430887"/>
          </a:xfrm>
          <a:prstGeom prst="rect">
            <a:avLst/>
          </a:prstGeom>
          <a:noFill/>
        </p:spPr>
        <p:txBody>
          <a:bodyPr wrap="square" rtlCol="0">
            <a:spAutoFit/>
          </a:bodyPr>
          <a:lstStyle/>
          <a:p>
            <a:r>
              <a:rPr lang="fr-CH" sz="2200" dirty="0" smtClean="0">
                <a:solidFill>
                  <a:srgbClr val="1E5AAE"/>
                </a:solidFill>
              </a:rPr>
              <a:t>For the last </a:t>
            </a:r>
            <a:r>
              <a:rPr lang="fr-CH" sz="2200" dirty="0" err="1" smtClean="0">
                <a:solidFill>
                  <a:srgbClr val="1E5AAE"/>
                </a:solidFill>
              </a:rPr>
              <a:t>two</a:t>
            </a:r>
            <a:r>
              <a:rPr lang="fr-CH" sz="2200" dirty="0" smtClean="0">
                <a:solidFill>
                  <a:srgbClr val="1E5AAE"/>
                </a:solidFill>
              </a:rPr>
              <a:t> </a:t>
            </a:r>
            <a:r>
              <a:rPr lang="fr-CH" sz="2200" dirty="0">
                <a:solidFill>
                  <a:srgbClr val="1E5AAE"/>
                </a:solidFill>
              </a:rPr>
              <a:t>YETS the triplet </a:t>
            </a:r>
            <a:r>
              <a:rPr lang="fr-CH" sz="2200" dirty="0" err="1">
                <a:solidFill>
                  <a:srgbClr val="1E5AAE"/>
                </a:solidFill>
              </a:rPr>
              <a:t>alignment</a:t>
            </a:r>
            <a:r>
              <a:rPr lang="fr-CH" sz="2200" dirty="0">
                <a:solidFill>
                  <a:srgbClr val="1E5AAE"/>
                </a:solidFill>
              </a:rPr>
              <a:t> range </a:t>
            </a:r>
            <a:r>
              <a:rPr lang="fr-CH" sz="2200" dirty="0" err="1">
                <a:solidFill>
                  <a:srgbClr val="1E5AAE"/>
                </a:solidFill>
              </a:rPr>
              <a:t>was</a:t>
            </a:r>
            <a:r>
              <a:rPr lang="fr-CH" sz="2200" dirty="0">
                <a:solidFill>
                  <a:srgbClr val="1E5AAE"/>
                </a:solidFill>
              </a:rPr>
              <a:t> :</a:t>
            </a:r>
          </a:p>
        </p:txBody>
      </p:sp>
      <p:pic>
        <p:nvPicPr>
          <p:cNvPr id="13" name="Picture 12"/>
          <p:cNvPicPr>
            <a:picLocks noChangeAspect="1"/>
          </p:cNvPicPr>
          <p:nvPr/>
        </p:nvPicPr>
        <p:blipFill rotWithShape="1">
          <a:blip r:embed="rId3"/>
          <a:srcRect r="51974"/>
          <a:stretch/>
        </p:blipFill>
        <p:spPr>
          <a:xfrm>
            <a:off x="4251884" y="2919003"/>
            <a:ext cx="2520280" cy="2804726"/>
          </a:xfrm>
          <a:prstGeom prst="rect">
            <a:avLst/>
          </a:prstGeom>
        </p:spPr>
      </p:pic>
      <p:pic>
        <p:nvPicPr>
          <p:cNvPr id="16" name="Picture 2" descr="https://espace.cern.ch/slenaour/CERN%20doc/triplet1.PNG"/>
          <p:cNvPicPr>
            <a:picLocks noChangeAspect="1" noChangeArrowheads="1"/>
          </p:cNvPicPr>
          <p:nvPr/>
        </p:nvPicPr>
        <p:blipFill rotWithShape="1">
          <a:blip r:embed="rId2">
            <a:extLst>
              <a:ext uri="{28A0092B-C50C-407E-A947-70E740481C1C}">
                <a14:useLocalDpi xmlns:a14="http://schemas.microsoft.com/office/drawing/2010/main" val="0"/>
              </a:ext>
            </a:extLst>
          </a:blip>
          <a:srcRect l="54650"/>
          <a:stretch/>
        </p:blipFill>
        <p:spPr bwMode="auto">
          <a:xfrm>
            <a:off x="2121773" y="2936786"/>
            <a:ext cx="2173660" cy="279647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p:cNvPicPr>
            <a:picLocks noChangeAspect="1"/>
          </p:cNvPicPr>
          <p:nvPr/>
        </p:nvPicPr>
        <p:blipFill rotWithShape="1">
          <a:blip r:embed="rId3"/>
          <a:srcRect l="54727"/>
          <a:stretch/>
        </p:blipFill>
        <p:spPr>
          <a:xfrm>
            <a:off x="6726659" y="2909476"/>
            <a:ext cx="2375768" cy="2804726"/>
          </a:xfrm>
          <a:prstGeom prst="rect">
            <a:avLst/>
          </a:prstGeom>
        </p:spPr>
      </p:pic>
    </p:spTree>
    <p:extLst>
      <p:ext uri="{BB962C8B-B14F-4D97-AF65-F5344CB8AC3E}">
        <p14:creationId xmlns:p14="http://schemas.microsoft.com/office/powerpoint/2010/main" val="4117757694"/>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Pre¦üsentation1">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ERNPre¦üsentation1">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22607</TotalTime>
  <Words>1804</Words>
  <Application>Microsoft Office PowerPoint</Application>
  <PresentationFormat>On-screen Show (4:3)</PresentationFormat>
  <Paragraphs>324</Paragraphs>
  <Slides>19</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19</vt:i4>
      </vt:variant>
    </vt:vector>
  </HeadingPairs>
  <TitlesOfParts>
    <vt:vector size="26" baseType="lpstr">
      <vt:lpstr>Arial</vt:lpstr>
      <vt:lpstr>Calibri</vt:lpstr>
      <vt:lpstr>Tahoma</vt:lpstr>
      <vt:lpstr>Times New Roman</vt:lpstr>
      <vt:lpstr>Wingdings</vt:lpstr>
      <vt:lpstr>CERNPre¦üsentation1</vt:lpstr>
      <vt:lpstr>1_CERNPre¦üsentation1</vt:lpstr>
      <vt:lpstr>Outcome from the triplet alignment task force</vt:lpstr>
      <vt:lpstr>Task force set-up and mandate</vt:lpstr>
      <vt:lpstr>https://edms.cern.ch/document/1848902/1</vt:lpstr>
      <vt:lpstr>Triplet configuration : supporting system</vt:lpstr>
      <vt:lpstr>Longitudinal displacement</vt:lpstr>
      <vt:lpstr>Alignment issues</vt:lpstr>
      <vt:lpstr>Jack issues</vt:lpstr>
      <vt:lpstr>Tie-rod stiffness</vt:lpstr>
      <vt:lpstr>Triplet alignment range </vt:lpstr>
      <vt:lpstr>Can we survive until dec. 2018 without a triplet re-alignment ?</vt:lpstr>
      <vt:lpstr>Warm-up of Inner Triplet in sector 12 Effect on cryo-magnets alignment</vt:lpstr>
      <vt:lpstr>Triplet movements in R1 (eYETS16/17)</vt:lpstr>
      <vt:lpstr>Triplet movements in R1 (eYETS16/17)</vt:lpstr>
      <vt:lpstr>Triplet movements (eYETS16/17)</vt:lpstr>
      <vt:lpstr>Task Force Recommendations</vt:lpstr>
      <vt:lpstr>PowerPoint Presentation</vt:lpstr>
      <vt:lpstr>Bumpers</vt:lpstr>
      <vt:lpstr>Magnets longitudinal position in point 5</vt:lpstr>
      <vt:lpstr>Present situation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slenaour</dc:creator>
  <cp:lastModifiedBy>Sandrine Le Naour</cp:lastModifiedBy>
  <cp:revision>238</cp:revision>
  <cp:lastPrinted>2017-08-03T11:39:59Z</cp:lastPrinted>
  <dcterms:created xsi:type="dcterms:W3CDTF">2012-11-05T16:17:41Z</dcterms:created>
  <dcterms:modified xsi:type="dcterms:W3CDTF">2019-02-06T11:26:34Z</dcterms:modified>
</cp:coreProperties>
</file>