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7" r:id="rId3"/>
    <p:sldId id="258" r:id="rId4"/>
    <p:sldId id="259" r:id="rId5"/>
    <p:sldId id="264" r:id="rId6"/>
    <p:sldId id="260" r:id="rId7"/>
    <p:sldId id="263" r:id="rId8"/>
    <p:sldId id="261" r:id="rId9"/>
    <p:sldId id="270" r:id="rId10"/>
    <p:sldId id="269" r:id="rId11"/>
    <p:sldId id="265" r:id="rId12"/>
    <p:sldId id="271" r:id="rId13"/>
    <p:sldId id="273" r:id="rId14"/>
    <p:sldId id="275" r:id="rId15"/>
    <p:sldId id="276" r:id="rId16"/>
    <p:sldId id="277" r:id="rId17"/>
    <p:sldId id="272" r:id="rId18"/>
    <p:sldId id="278" r:id="rId19"/>
    <p:sldId id="268" r:id="rId20"/>
    <p:sldId id="274" r:id="rId21"/>
    <p:sldId id="279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20" autoAdjust="0"/>
    <p:restoredTop sz="94660"/>
  </p:normalViewPr>
  <p:slideViewPr>
    <p:cSldViewPr snapToGrid="0">
      <p:cViewPr varScale="1">
        <p:scale>
          <a:sx n="124" d="100"/>
          <a:sy n="124" d="100"/>
        </p:scale>
        <p:origin x="102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D19B2A6-85EF-49ED-895F-DBDCB06A57C4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A6DEC6-9AD5-4A86-8600-196F748799C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165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74412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68187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4600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867"/>
            </a:lvl1pPr>
            <a:lvl2pPr marL="609585" indent="0">
              <a:buNone/>
              <a:defRPr sz="1600"/>
            </a:lvl2pPr>
            <a:lvl3pPr marL="1219170" indent="0">
              <a:buNone/>
              <a:defRPr sz="1333"/>
            </a:lvl3pPr>
            <a:lvl4pPr marL="1828754" indent="0">
              <a:buNone/>
              <a:defRPr sz="1200"/>
            </a:lvl4pPr>
            <a:lvl5pPr marL="2438339" indent="0">
              <a:buNone/>
              <a:defRPr sz="1200"/>
            </a:lvl5pPr>
            <a:lvl6pPr marL="3047924" indent="0">
              <a:buNone/>
              <a:defRPr sz="1200"/>
            </a:lvl6pPr>
            <a:lvl7pPr marL="3657509" indent="0">
              <a:buNone/>
              <a:defRPr sz="1200"/>
            </a:lvl7pPr>
            <a:lvl8pPr marL="4267093" indent="0">
              <a:buNone/>
              <a:defRPr sz="1200"/>
            </a:lvl8pPr>
            <a:lvl9pPr marL="4876678" indent="0">
              <a:buNone/>
              <a:defRPr sz="12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1"/>
            <a:ext cx="8734400" cy="360000"/>
          </a:xfrm>
        </p:spPr>
        <p:txBody>
          <a:bodyPr/>
          <a:lstStyle/>
          <a:p>
            <a:r>
              <a:rPr lang="fr-FR" noProof="0" smtClean="0"/>
              <a:t>F.Micolon - CMI meeting - 30/05/17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24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930400" y="6106755"/>
            <a:ext cx="609600" cy="6096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2400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1200" dirty="0" smtClean="0"/>
                <a:t>logo</a:t>
              </a:r>
            </a:p>
            <a:p>
              <a:pPr algn="ctr"/>
              <a:r>
                <a:rPr lang="en-GB" sz="1200" dirty="0" smtClean="0"/>
                <a:t>area</a:t>
              </a:r>
              <a:endParaRPr lang="en-GB" sz="1200" dirty="0"/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12200" y="6085252"/>
            <a:ext cx="649152" cy="6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41619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4583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6264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79685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22411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356816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99178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7342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10804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7CDD68-FA7A-4471-8607-6BA0D1A5D7F7}" type="datetimeFigureOut">
              <a:rPr lang="en-GB" smtClean="0"/>
              <a:t>06/02/2019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4B38C4-008F-4A2D-BFFE-71F9F717A34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98893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2019573/1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1892268/1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406672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Triplet string test</a:t>
            </a:r>
            <a:br>
              <a:rPr lang="en-US" dirty="0" smtClean="0"/>
            </a:br>
            <a:r>
              <a:rPr lang="en-US" dirty="0" smtClean="0"/>
              <a:t>Understanding the issue – first investigations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700855"/>
            <a:ext cx="9144000" cy="1655762"/>
          </a:xfrm>
        </p:spPr>
        <p:txBody>
          <a:bodyPr/>
          <a:lstStyle/>
          <a:p>
            <a:r>
              <a:rPr lang="en-US" dirty="0" err="1" smtClean="0"/>
              <a:t>F.Micolon</a:t>
            </a:r>
            <a:r>
              <a:rPr lang="en-US" dirty="0" smtClean="0"/>
              <a:t> – 02/2019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507949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7" name="TextBox 6"/>
          <p:cNvSpPr txBox="1"/>
          <p:nvPr/>
        </p:nvSpPr>
        <p:spPr>
          <a:xfrm>
            <a:off x="718064" y="209317"/>
            <a:ext cx="1086433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At a given setup force (vertical, transverse) the jack piston is moved up and down to see the load variation.</a:t>
            </a:r>
          </a:p>
          <a:p>
            <a:r>
              <a:rPr lang="en-US" sz="1400" dirty="0" smtClean="0">
                <a:sym typeface="Wingdings" panose="05000000000000000000" pitchFamily="2" charset="2"/>
              </a:rPr>
              <a:t>The load at which the jack piston starts moving up is retained.</a:t>
            </a:r>
          </a:p>
          <a:p>
            <a:r>
              <a:rPr lang="en-US" sz="1400" dirty="0">
                <a:sym typeface="Wingdings" panose="05000000000000000000" pitchFamily="2" charset="2"/>
              </a:rPr>
              <a:t>The load at which the jack </a:t>
            </a:r>
            <a:r>
              <a:rPr lang="en-US" sz="1400" dirty="0" smtClean="0">
                <a:sym typeface="Wingdings" panose="05000000000000000000" pitchFamily="2" charset="2"/>
              </a:rPr>
              <a:t>piston starts moving down </a:t>
            </a:r>
            <a:r>
              <a:rPr lang="en-US" sz="1400" dirty="0">
                <a:sym typeface="Wingdings" panose="05000000000000000000" pitchFamily="2" charset="2"/>
              </a:rPr>
              <a:t>is retained</a:t>
            </a:r>
            <a:r>
              <a:rPr lang="en-US" sz="1400" dirty="0" smtClean="0">
                <a:sym typeface="Wingdings" panose="05000000000000000000" pitchFamily="2" charset="2"/>
              </a:rPr>
              <a:t>.</a:t>
            </a:r>
          </a:p>
          <a:p>
            <a:r>
              <a:rPr lang="en-US" sz="1600" dirty="0" smtClean="0">
                <a:sym typeface="Wingdings" panose="05000000000000000000" pitchFamily="2" charset="2"/>
              </a:rPr>
              <a:t>The difference between these two loads is the “</a:t>
            </a:r>
            <a:r>
              <a:rPr lang="en-US" sz="1600" b="1" dirty="0" smtClean="0">
                <a:sym typeface="Wingdings" panose="05000000000000000000" pitchFamily="2" charset="2"/>
              </a:rPr>
              <a:t>friction load range</a:t>
            </a:r>
            <a:r>
              <a:rPr lang="en-US" sz="1600" dirty="0" smtClean="0">
                <a:sym typeface="Wingdings" panose="05000000000000000000" pitchFamily="2" charset="2"/>
              </a:rPr>
              <a:t>” </a:t>
            </a:r>
            <a:r>
              <a:rPr lang="en-US" sz="1600" dirty="0" smtClean="0">
                <a:sym typeface="Wingdings" panose="05000000000000000000" pitchFamily="2" charset="2"/>
              </a:rPr>
              <a:t>within which there is </a:t>
            </a:r>
            <a:r>
              <a:rPr lang="en-US" sz="1600" dirty="0">
                <a:sym typeface="Wingdings" panose="05000000000000000000" pitchFamily="2" charset="2"/>
              </a:rPr>
              <a:t>no movement </a:t>
            </a:r>
            <a:r>
              <a:rPr lang="en-US" sz="1600" dirty="0" smtClean="0">
                <a:sym typeface="Wingdings" panose="05000000000000000000" pitchFamily="2" charset="2"/>
              </a:rPr>
              <a:t>of jack </a:t>
            </a:r>
            <a:r>
              <a:rPr lang="en-US" sz="1600" dirty="0">
                <a:sym typeface="Wingdings" panose="05000000000000000000" pitchFamily="2" charset="2"/>
              </a:rPr>
              <a:t>piston.</a:t>
            </a:r>
            <a:endParaRPr lang="en-US" sz="1600" dirty="0" smtClean="0"/>
          </a:p>
        </p:txBody>
      </p:sp>
      <p:pic>
        <p:nvPicPr>
          <p:cNvPr id="8" name="Picture 7"/>
          <p:cNvPicPr/>
          <p:nvPr/>
        </p:nvPicPr>
        <p:blipFill>
          <a:blip r:embed="rId2"/>
          <a:stretch>
            <a:fillRect/>
          </a:stretch>
        </p:blipFill>
        <p:spPr>
          <a:xfrm>
            <a:off x="4727121" y="1286535"/>
            <a:ext cx="6947808" cy="477742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03296" y="6046912"/>
            <a:ext cx="64252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Note: the load cell used for this work was not calibrated. Actual value may differ.</a:t>
            </a:r>
            <a:endParaRPr lang="en-GB" sz="1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579904" y="1543450"/>
            <a:ext cx="4123392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dirty="0" smtClean="0"/>
              <a:t>It is not </a:t>
            </a:r>
            <a:r>
              <a:rPr lang="en-US" b="1" dirty="0" smtClean="0"/>
              <a:t>stick-slip</a:t>
            </a:r>
            <a:r>
              <a:rPr lang="en-US" dirty="0" smtClean="0"/>
              <a:t> but </a:t>
            </a:r>
            <a:r>
              <a:rPr lang="en-US" b="1" dirty="0" smtClean="0"/>
              <a:t>friction</a:t>
            </a:r>
          </a:p>
          <a:p>
            <a:r>
              <a:rPr lang="en-US" sz="1600" dirty="0" smtClean="0"/>
              <a:t>The jack movement is readily controllable once the friction is overcome.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79904" y="2662139"/>
            <a:ext cx="412339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US" sz="1600" dirty="0" smtClean="0"/>
              <a:t>A load variation in the order of </a:t>
            </a:r>
            <a:r>
              <a:rPr lang="en-US" sz="1600" b="1" dirty="0" smtClean="0"/>
              <a:t>1T or more</a:t>
            </a:r>
            <a:r>
              <a:rPr lang="en-US" sz="1600" dirty="0" smtClean="0"/>
              <a:t> before the onset of jack movement is </a:t>
            </a:r>
            <a:r>
              <a:rPr lang="en-US" sz="1600" b="1" dirty="0" smtClean="0"/>
              <a:t>credible</a:t>
            </a:r>
            <a:r>
              <a:rPr lang="en-US" sz="1600" dirty="0" smtClean="0"/>
              <a:t> (depending on the transverse force applied).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endParaRPr lang="en-US" sz="1600" dirty="0"/>
          </a:p>
          <a:p>
            <a:r>
              <a:rPr lang="en-US" sz="1600" dirty="0" smtClean="0">
                <a:sym typeface="Wingdings" panose="05000000000000000000" pitchFamily="2" charset="2"/>
              </a:rPr>
              <a:t> </a:t>
            </a:r>
            <a:r>
              <a:rPr lang="en-US" sz="1600" u="sng" dirty="0" smtClean="0">
                <a:sym typeface="Wingdings" panose="05000000000000000000" pitchFamily="2" charset="2"/>
              </a:rPr>
              <a:t>Could explain the effect seen in the LHC.</a:t>
            </a:r>
            <a:endParaRPr lang="en-US" sz="1600" u="sng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8440518" y="6522693"/>
            <a:ext cx="41233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Detailed report EDMS: </a:t>
            </a:r>
            <a:r>
              <a:rPr lang="en-US" sz="1400" dirty="0" smtClean="0">
                <a:hlinkClick r:id="rId3"/>
              </a:rPr>
              <a:t>2019573</a:t>
            </a:r>
            <a:endParaRPr lang="en-US" sz="1400" dirty="0" smtClean="0"/>
          </a:p>
        </p:txBody>
      </p:sp>
    </p:spTree>
    <p:extLst>
      <p:ext uri="{BB962C8B-B14F-4D97-AF65-F5344CB8AC3E}">
        <p14:creationId xmlns:p14="http://schemas.microsoft.com/office/powerpoint/2010/main" val="25351556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7356" y="2424446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>
                <a:sym typeface="Wingdings" panose="05000000000000000000" pitchFamily="2" charset="2"/>
              </a:rPr>
              <a:t>What does the realignment of point 8L looks like from the load cells Point of view ?</a:t>
            </a:r>
            <a:br>
              <a:rPr lang="en-US" dirty="0">
                <a:sym typeface="Wingdings" panose="05000000000000000000" pitchFamily="2" charset="2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9596859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8L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We have seen that trying to realign with a transverse load on the jack leads to potentially high levels of friction on the jack piston.</a:t>
            </a:r>
          </a:p>
          <a:p>
            <a:r>
              <a:rPr lang="en-US" sz="2400" dirty="0" smtClean="0"/>
              <a:t>We know that the triplet 8L is still equipped with the nuts in the longitudinal jack</a:t>
            </a:r>
          </a:p>
          <a:p>
            <a:pPr marL="0" indent="0">
              <a:buNone/>
            </a:pPr>
            <a:r>
              <a:rPr lang="en-US" dirty="0" smtClean="0">
                <a:sym typeface="Wingdings" panose="05000000000000000000" pitchFamily="2" charset="2"/>
              </a:rPr>
              <a:t>	 </a:t>
            </a:r>
            <a:r>
              <a:rPr lang="en-US" sz="2400" dirty="0" smtClean="0">
                <a:sym typeface="Wingdings" panose="05000000000000000000" pitchFamily="2" charset="2"/>
              </a:rPr>
              <a:t>So it must be loaded transversally</a:t>
            </a: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en-US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What’s the load evolution on the load cells during a realignment of 8L Q1D (longitudinal jack) ?</a:t>
            </a:r>
            <a:endParaRPr lang="en-US" sz="24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971830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111" y="916724"/>
            <a:ext cx="11518983" cy="572511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61737" y="0"/>
            <a:ext cx="10515600" cy="934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Point 8L Q1D – LS1 2014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113263" y="911360"/>
            <a:ext cx="41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28/05/14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88086" y="1806053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-60um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1190" y="3568784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-350um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60713" y="4956922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-420um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62279" y="5936697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-470um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911561" y="3977147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-320kg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188086" y="4995199"/>
            <a:ext cx="8059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-460kg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383630" y="5478752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-530kg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22914" y="6120010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-620kg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952832" y="1926173"/>
            <a:ext cx="5261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Pressure cold mass= N/A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Temperature cold mass = N/A</a:t>
            </a:r>
            <a:endParaRPr kumimoji="0" lang="en-US" sz="1800" b="0" i="0" u="none" strike="noStrike" kern="120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Tunnel temp = 19.1C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17972" y="1274096"/>
            <a:ext cx="3792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HLS </a:t>
            </a:r>
            <a:r>
              <a:rPr lang="en-US" dirty="0" smtClean="0">
                <a:solidFill>
                  <a:srgbClr val="FF0000"/>
                </a:solidFill>
              </a:rPr>
              <a:t>Q1D (i.e. height of the cryostat)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7972" y="1926173"/>
            <a:ext cx="353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FF"/>
                </a:solidFill>
              </a:rPr>
              <a:t>Load </a:t>
            </a:r>
            <a:r>
              <a:rPr lang="en-US" b="1" dirty="0" smtClean="0">
                <a:solidFill>
                  <a:srgbClr val="0066FF"/>
                </a:solidFill>
              </a:rPr>
              <a:t>Q1D (i.e. load on the jack)</a:t>
            </a:r>
            <a:endParaRPr lang="en-GB" b="1" dirty="0">
              <a:solidFill>
                <a:srgbClr val="0066FF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980016" y="2849503"/>
            <a:ext cx="490579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P&amp;T unavailable – all other magnets had room temp and P&gt;</a:t>
            </a:r>
            <a:r>
              <a:rPr lang="en-US" sz="1400" dirty="0" err="1" smtClean="0"/>
              <a:t>Pamb</a:t>
            </a:r>
            <a:endParaRPr lang="en-GB" sz="1400" dirty="0"/>
          </a:p>
        </p:txBody>
      </p:sp>
      <p:sp>
        <p:nvSpPr>
          <p:cNvPr id="31" name="Action Button: Information 30">
            <a:hlinkClick r:id="" action="ppaction://noaction" highlightClick="1"/>
          </p:cNvPr>
          <p:cNvSpPr/>
          <p:nvPr/>
        </p:nvSpPr>
        <p:spPr>
          <a:xfrm>
            <a:off x="4364152" y="5361745"/>
            <a:ext cx="343265" cy="376598"/>
          </a:xfrm>
          <a:prstGeom prst="actionButtonInformat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>
            <a:off x="2765856" y="1686364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2.75T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063537" y="5302976"/>
            <a:ext cx="7156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2.2T</a:t>
            </a:r>
            <a:endParaRPr kumimoji="0" lang="en-GB" sz="1400" b="1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210191" y="354680"/>
            <a:ext cx="3541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Command: -0.470 mm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6655134" y="3400269"/>
            <a:ext cx="497157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Level of</a:t>
            </a:r>
            <a:r>
              <a:rPr lang="en-US" dirty="0" smtClean="0"/>
              <a:t> loading </a:t>
            </a:r>
            <a:r>
              <a:rPr lang="en-US" dirty="0" smtClean="0"/>
              <a:t>on the </a:t>
            </a:r>
            <a:r>
              <a:rPr lang="en-US" dirty="0" smtClean="0"/>
              <a:t>jack </a:t>
            </a:r>
            <a:r>
              <a:rPr lang="en-US" dirty="0" smtClean="0"/>
              <a:t>depends highly on P/T </a:t>
            </a:r>
            <a:r>
              <a:rPr lang="en-US" dirty="0" err="1" smtClean="0"/>
              <a:t>cryo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6410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19" y="822690"/>
            <a:ext cx="11691436" cy="572268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61737" y="0"/>
            <a:ext cx="10515600" cy="934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Point 8L Q1D – YETS15-16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68653" y="934286"/>
            <a:ext cx="41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23/03/16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62010" y="2444667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-50um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84438" y="3662853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-130um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08363" y="4408140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-200um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13608" y="5757141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-250um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27851" y="4262825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-800kg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862010" y="4793320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-960kg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38285" y="5337415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-1150kg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51808" y="6031376"/>
            <a:ext cx="13525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-1360kg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915521" y="1829306"/>
            <a:ext cx="5261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Pressure cold mass=1.2bar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Temperature cold mass=1.9K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Tunnel temp = 19.4C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8210191" y="354680"/>
            <a:ext cx="3541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Command: -0.250 mm</a:t>
            </a:r>
            <a:endParaRPr lang="en-GB" dirty="0"/>
          </a:p>
        </p:txBody>
      </p:sp>
      <p:sp>
        <p:nvSpPr>
          <p:cNvPr id="3" name="Right Brace 2"/>
          <p:cNvSpPr/>
          <p:nvPr/>
        </p:nvSpPr>
        <p:spPr>
          <a:xfrm>
            <a:off x="8804358" y="1756976"/>
            <a:ext cx="276626" cy="1082943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9289883" y="2057084"/>
            <a:ext cx="21675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Operation conditions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02604" y="1872418"/>
            <a:ext cx="3792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HLS </a:t>
            </a:r>
            <a:r>
              <a:rPr lang="en-US" dirty="0" smtClean="0">
                <a:solidFill>
                  <a:srgbClr val="FF0000"/>
                </a:solidFill>
              </a:rPr>
              <a:t>Q1D (i.e. height of the cryostat)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48815" y="1373420"/>
            <a:ext cx="353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FF"/>
                </a:solidFill>
              </a:rPr>
              <a:t>Load </a:t>
            </a:r>
            <a:r>
              <a:rPr lang="en-US" b="1" dirty="0" smtClean="0">
                <a:solidFill>
                  <a:srgbClr val="0066FF"/>
                </a:solidFill>
              </a:rPr>
              <a:t>Q1D (i.e. load on the jack)</a:t>
            </a:r>
            <a:endParaRPr lang="en-GB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388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396" y="684816"/>
            <a:ext cx="12087809" cy="5884426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61737" y="0"/>
            <a:ext cx="10515600" cy="934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Point 8L Q1D – EYETS 1617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465261" y="864524"/>
            <a:ext cx="41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06/04/17</a:t>
            </a: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7259053" y="3023937"/>
            <a:ext cx="304924" cy="41869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619154" y="2938493"/>
            <a:ext cx="1352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 -20um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912645" y="1091131"/>
            <a:ext cx="1352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2.07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0839450" y="4736345"/>
            <a:ext cx="1352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1.72T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811533" y="4489292"/>
            <a:ext cx="1352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-350kg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439321" y="1617402"/>
            <a:ext cx="32331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Pressure cold mass=1.2bar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Temperature cold mass=1.9K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Tunnel temp = 18.7C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65195" y="3304009"/>
            <a:ext cx="1352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-210kg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34683" y="4354438"/>
            <a:ext cx="1352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-320kg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19030" y="5975907"/>
            <a:ext cx="1352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-530kg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971704" y="158639"/>
            <a:ext cx="35419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Command: -0.017 mm</a:t>
            </a:r>
            <a:endParaRPr lang="en-GB" dirty="0"/>
          </a:p>
        </p:txBody>
      </p:sp>
      <p:sp>
        <p:nvSpPr>
          <p:cNvPr id="25" name="Right Brace 24"/>
          <p:cNvSpPr/>
          <p:nvPr/>
        </p:nvSpPr>
        <p:spPr>
          <a:xfrm>
            <a:off x="8186936" y="1562435"/>
            <a:ext cx="276626" cy="1082943"/>
          </a:xfrm>
          <a:prstGeom prst="rightBrac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8672461" y="1862543"/>
            <a:ext cx="31415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Nominal operation conditions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354375" y="2753827"/>
            <a:ext cx="3792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HLS </a:t>
            </a:r>
            <a:r>
              <a:rPr lang="en-US" dirty="0" smtClean="0">
                <a:solidFill>
                  <a:srgbClr val="FF0000"/>
                </a:solidFill>
              </a:rPr>
              <a:t>Q1D (i.e. height of the cryostat)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54375" y="1565149"/>
            <a:ext cx="35393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66FF"/>
                </a:solidFill>
              </a:rPr>
              <a:t>Load </a:t>
            </a:r>
            <a:r>
              <a:rPr lang="en-US" b="1" dirty="0" smtClean="0">
                <a:solidFill>
                  <a:srgbClr val="0066FF"/>
                </a:solidFill>
              </a:rPr>
              <a:t>Q1D (i.e. load on the jack)</a:t>
            </a:r>
            <a:endParaRPr lang="en-GB" b="1" dirty="0">
              <a:solidFill>
                <a:srgbClr val="0066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908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Point 8L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986990"/>
            <a:ext cx="10515600" cy="4351338"/>
          </a:xfrm>
        </p:spPr>
        <p:txBody>
          <a:bodyPr/>
          <a:lstStyle/>
          <a:p>
            <a:r>
              <a:rPr lang="en-US" sz="2400" dirty="0" smtClean="0"/>
              <a:t>Friction effects on the jack are visible on jack Q1D of point 8L through the realignments of run 2</a:t>
            </a:r>
          </a:p>
          <a:p>
            <a:endParaRPr lang="en-US" sz="2400" dirty="0">
              <a:sym typeface="Wingdings" panose="05000000000000000000" pitchFamily="2" charset="2"/>
            </a:endParaRPr>
          </a:p>
          <a:p>
            <a:r>
              <a:rPr lang="en-US" sz="2400" dirty="0" smtClean="0">
                <a:sym typeface="Wingdings" panose="05000000000000000000" pitchFamily="2" charset="2"/>
              </a:rPr>
              <a:t>After investigating of every Q1 realignment of Run 2, similar behavior has been observed in </a:t>
            </a:r>
            <a:r>
              <a:rPr lang="en-US" sz="2400" dirty="0" smtClean="0">
                <a:sym typeface="Wingdings" panose="05000000000000000000" pitchFamily="2" charset="2"/>
              </a:rPr>
              <a:t>Q1 jacks of triplets </a:t>
            </a:r>
            <a:r>
              <a:rPr lang="en-US" sz="2400" dirty="0" smtClean="0">
                <a:sym typeface="Wingdings" panose="05000000000000000000" pitchFamily="2" charset="2"/>
              </a:rPr>
              <a:t>8R, 1L, 1R, 5L and 5R.</a:t>
            </a:r>
          </a:p>
          <a:p>
            <a:pPr marL="0" indent="0">
              <a:buNone/>
            </a:pPr>
            <a:r>
              <a:rPr lang="en-US" sz="2400" dirty="0">
                <a:sym typeface="Wingdings" panose="05000000000000000000" pitchFamily="2" charset="2"/>
              </a:rPr>
              <a:t>	</a:t>
            </a:r>
            <a:r>
              <a:rPr lang="en-US" sz="2000" dirty="0" smtClean="0">
                <a:sym typeface="Wingdings" panose="05000000000000000000" pitchFamily="2" charset="2"/>
              </a:rPr>
              <a:t>During these “forced” realignment, no sudden/uncontrolled motion of the magnet has 	been seen when the friction is overcome.</a:t>
            </a:r>
            <a:endParaRPr lang="en-US" sz="2000" dirty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endParaRPr lang="en-US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6158525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2984" y="1615313"/>
            <a:ext cx="11778985" cy="4351338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The stiffness of the tie-rod ears setup alone would allow a displacement of Q1 of 18mm before reaching a standstill</a:t>
            </a:r>
          </a:p>
          <a:p>
            <a:pPr marL="0" indent="0">
              <a:spcAft>
                <a:spcPts val="1800"/>
              </a:spcAft>
              <a:buNone/>
            </a:pPr>
            <a:r>
              <a:rPr lang="en-US" sz="1600" i="1" dirty="0"/>
              <a:t> </a:t>
            </a:r>
            <a:r>
              <a:rPr lang="en-US" sz="1600" i="1" dirty="0" smtClean="0"/>
              <a:t>    Note: This will be repeated with the triplet string interconnection bellows closed to confirm this stiffness value.</a:t>
            </a:r>
          </a:p>
          <a:p>
            <a:r>
              <a:rPr lang="en-US" sz="2400" dirty="0" smtClean="0"/>
              <a:t>The strength of the tie-rod setup should not lead to a structural failure with the expected operating </a:t>
            </a:r>
            <a:r>
              <a:rPr lang="en-US" sz="2400" dirty="0" smtClean="0"/>
              <a:t>loads </a:t>
            </a:r>
            <a:r>
              <a:rPr lang="en-US" sz="2000" dirty="0" smtClean="0"/>
              <a:t>(given their intrinsic flexibility we should have a relatively good sharing of load)</a:t>
            </a:r>
            <a:endParaRPr lang="en-US" sz="2000" dirty="0" smtClean="0"/>
          </a:p>
          <a:p>
            <a:pPr marL="0" indent="0">
              <a:spcAft>
                <a:spcPts val="1800"/>
              </a:spcAft>
              <a:buNone/>
            </a:pPr>
            <a:r>
              <a:rPr lang="en-US" sz="1600" i="1" dirty="0"/>
              <a:t> </a:t>
            </a:r>
            <a:r>
              <a:rPr lang="en-US" sz="1600" i="1" dirty="0" smtClean="0"/>
              <a:t>    Note</a:t>
            </a:r>
            <a:r>
              <a:rPr lang="en-US" sz="1600" i="1" dirty="0"/>
              <a:t>: </a:t>
            </a:r>
            <a:r>
              <a:rPr lang="en-US" sz="1600" i="1" dirty="0" smtClean="0"/>
              <a:t>Actual mounting of the flange in the tunnel shows non-conformities which weaken the strength of the assembly.</a:t>
            </a:r>
            <a:endParaRPr lang="en-US" sz="1600" dirty="0" smtClean="0"/>
          </a:p>
          <a:p>
            <a:pPr>
              <a:spcAft>
                <a:spcPts val="1800"/>
              </a:spcAft>
            </a:pPr>
            <a:r>
              <a:rPr lang="en-US" sz="2400" dirty="0" smtClean="0"/>
              <a:t>When loaded transversely, the jack shows high levels of friction at the level of the piston but the movement stays readily controllable once the friction is overcome.</a:t>
            </a:r>
          </a:p>
          <a:p>
            <a:r>
              <a:rPr lang="en-US" sz="2400" dirty="0" smtClean="0"/>
              <a:t>Investigations of past realignment show that high load </a:t>
            </a:r>
            <a:r>
              <a:rPr lang="en-US" sz="2400" dirty="0" smtClean="0"/>
              <a:t>variations are </a:t>
            </a:r>
            <a:r>
              <a:rPr lang="en-US" sz="2400" dirty="0" smtClean="0"/>
              <a:t>not uncommon on the jacks in contact and no uncontrolled magnet movement has been witnessed during run 2</a:t>
            </a:r>
          </a:p>
          <a:p>
            <a:endParaRPr lang="en-US" sz="2400" dirty="0" smtClean="0"/>
          </a:p>
          <a:p>
            <a:endParaRPr lang="en-US" sz="2400" dirty="0"/>
          </a:p>
          <a:p>
            <a:endParaRPr lang="en-GB" sz="1800" i="1" dirty="0"/>
          </a:p>
        </p:txBody>
      </p:sp>
    </p:spTree>
    <p:extLst>
      <p:ext uri="{BB962C8B-B14F-4D97-AF65-F5344CB8AC3E}">
        <p14:creationId xmlns:p14="http://schemas.microsoft.com/office/powerpoint/2010/main" val="225543732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95698" y="2339921"/>
            <a:ext cx="2996772" cy="1325563"/>
          </a:xfrm>
        </p:spPr>
        <p:txBody>
          <a:bodyPr/>
          <a:lstStyle/>
          <a:p>
            <a:r>
              <a:rPr lang="en-US" dirty="0" smtClean="0"/>
              <a:t>Spare slides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9173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F.Micolon - CMI meeting - 30/05/17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7" name="Picture 6"/>
          <p:cNvPicPr/>
          <p:nvPr/>
        </p:nvPicPr>
        <p:blipFill>
          <a:blip r:embed="rId2"/>
          <a:stretch>
            <a:fillRect/>
          </a:stretch>
        </p:blipFill>
        <p:spPr>
          <a:xfrm>
            <a:off x="5382865" y="225379"/>
            <a:ext cx="6679535" cy="451424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5382865" y="4739623"/>
                <a:ext cx="6026922" cy="7936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200" kern="1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Upon upward movement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𝑙𝑜𝑎𝑑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_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𝑐𝑒𝑙𝑙</m:t>
                        </m:r>
                      </m:sub>
                    </m:sSub>
                    <m:r>
                      <a:rPr lang="en-GB" sz="1200" i="1" kern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𝑠𝑒𝑡𝑢𝑝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_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𝑓𝑜𝑟𝑐𝑒</m:t>
                        </m:r>
                      </m:sub>
                    </m:sSub>
                    <m:r>
                      <a:rPr lang="en-GB" sz="1200" i="1" kern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+</m:t>
                    </m:r>
                    <m:sSub>
                      <m:sSubPr>
                        <m:ctrlP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𝑓𝑟𝑖𝑐𝑡𝑖𝑜𝑛</m:t>
                        </m:r>
                      </m:sub>
                    </m:sSub>
                  </m:oMath>
                </a14:m>
                <a:endParaRPr lang="en-GB" sz="1200" kern="1400" dirty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200" kern="1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Upon downward movement	</a:t>
                </a:r>
                <a:r>
                  <a:rPr lang="en-GB" sz="1200" kern="1400" dirty="0" smtClean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𝑙𝑜𝑎𝑑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_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𝑐𝑒𝑙𝑙</m:t>
                        </m:r>
                      </m:sub>
                    </m:sSub>
                    <m:r>
                      <a:rPr lang="en-GB" sz="1200" i="1" kern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 </m:t>
                    </m:r>
                    <m:sSub>
                      <m:sSubPr>
                        <m:ctrlP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𝑠𝑒𝑡𝑢𝑝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_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𝑓𝑜𝑟𝑐𝑒</m:t>
                        </m:r>
                      </m:sub>
                    </m:sSub>
                    <m:r>
                      <a:rPr lang="en-GB" sz="1200" i="1" kern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−</m:t>
                    </m:r>
                    <m:sSub>
                      <m:sSubPr>
                        <m:ctrlP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𝑓𝑟𝑖𝑐𝑡𝑖𝑜𝑛</m:t>
                        </m:r>
                      </m:sub>
                    </m:sSub>
                  </m:oMath>
                </a14:m>
                <a:endParaRPr lang="en-GB" sz="1200" kern="1400" dirty="0"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algn="just">
                  <a:spcBef>
                    <a:spcPts val="200"/>
                  </a:spcBef>
                  <a:spcAft>
                    <a:spcPts val="200"/>
                  </a:spcAft>
                </a:pPr>
                <a:r>
                  <a:rPr lang="en-GB" sz="1200" kern="1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Friction load range		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𝐹𝑟𝑖𝑐𝑡𝑖𝑜𝑛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_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𝑙𝑜𝑎𝑑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_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𝑟𝑎𝑛𝑔𝑒</m:t>
                        </m:r>
                      </m:sub>
                    </m:sSub>
                    <m:r>
                      <a:rPr lang="en-GB" sz="1200" i="1" kern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=∆</m:t>
                    </m:r>
                    <m:sSub>
                      <m:sSubPr>
                        <m:ctrlP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𝑙𝑜𝑎𝑑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_</m:t>
                        </m:r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𝑐𝑒𝑙𝑙</m:t>
                        </m:r>
                      </m:sub>
                    </m:sSub>
                    <m:r>
                      <a:rPr lang="en-GB" sz="1200" i="1" kern="1400">
                        <a:latin typeface="Cambria Math" panose="020405030504060302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rPr>
                      <m:t>=2.</m:t>
                    </m:r>
                    <m:sSub>
                      <m:sSubPr>
                        <m:ctrlP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𝐹</m:t>
                        </m:r>
                      </m:e>
                      <m:sub>
                        <m:r>
                          <a:rPr lang="en-GB" sz="1200" i="1" kern="1400"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𝑓𝑟𝑖𝑐𝑡𝑖𝑜𝑛</m:t>
                        </m:r>
                      </m:sub>
                    </m:sSub>
                  </m:oMath>
                </a14:m>
                <a:r>
                  <a:rPr lang="en-GB" sz="1200" kern="1400" dirty="0">
                    <a:latin typeface="Calibri" panose="020F0502020204030204" pitchFamily="34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82865" y="4739623"/>
                <a:ext cx="6026922" cy="793615"/>
              </a:xfrm>
              <a:prstGeom prst="rect">
                <a:avLst/>
              </a:prstGeom>
              <a:blipFill>
                <a:blip r:embed="rId3"/>
                <a:stretch>
                  <a:fillRect b="-305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/>
          <p:cNvSpPr txBox="1"/>
          <p:nvPr/>
        </p:nvSpPr>
        <p:spPr>
          <a:xfrm>
            <a:off x="849086" y="73479"/>
            <a:ext cx="38208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</a:rPr>
              <a:t>Friction load range 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5115" y="813412"/>
            <a:ext cx="4857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/>
                </a:solidFill>
              </a:rPr>
              <a:t>Step 1: </a:t>
            </a:r>
            <a:r>
              <a:rPr lang="en-US" dirty="0" smtClean="0">
                <a:solidFill>
                  <a:schemeClr val="tx2"/>
                </a:solidFill>
              </a:rPr>
              <a:t>The </a:t>
            </a:r>
            <a:r>
              <a:rPr lang="en-US" dirty="0" smtClean="0">
                <a:solidFill>
                  <a:schemeClr val="tx2"/>
                </a:solidFill>
              </a:rPr>
              <a:t>jack is loaded vertically and transversally.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5115" y="1413097"/>
            <a:ext cx="4857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Step </a:t>
            </a:r>
            <a:r>
              <a:rPr lang="en-US" b="1" dirty="0" smtClean="0">
                <a:solidFill>
                  <a:schemeClr val="tx2"/>
                </a:solidFill>
              </a:rPr>
              <a:t>2: </a:t>
            </a:r>
            <a:r>
              <a:rPr lang="en-US" dirty="0" smtClean="0">
                <a:solidFill>
                  <a:schemeClr val="tx2"/>
                </a:solidFill>
              </a:rPr>
              <a:t>the load is increased on the auxiliary jack until the onset of jack movement.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25115" y="2065118"/>
            <a:ext cx="4857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tx2"/>
                </a:solidFill>
              </a:rPr>
              <a:t>Step </a:t>
            </a:r>
            <a:r>
              <a:rPr lang="en-US" b="1" dirty="0" smtClean="0">
                <a:solidFill>
                  <a:schemeClr val="tx2"/>
                </a:solidFill>
              </a:rPr>
              <a:t>3:</a:t>
            </a:r>
            <a:r>
              <a:rPr lang="en-US" dirty="0" smtClean="0">
                <a:solidFill>
                  <a:schemeClr val="tx2"/>
                </a:solidFill>
              </a:rPr>
              <a:t> </a:t>
            </a:r>
            <a:r>
              <a:rPr lang="en-US" dirty="0" smtClean="0">
                <a:solidFill>
                  <a:schemeClr val="tx2"/>
                </a:solidFill>
              </a:rPr>
              <a:t>the load is decreased on the auxiliary jack until the onset of jack movement.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25115" y="3123006"/>
            <a:ext cx="48577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The friction load range is the difference between these two loads</a:t>
            </a:r>
          </a:p>
        </p:txBody>
      </p:sp>
      <p:pic>
        <p:nvPicPr>
          <p:cNvPr id="15" name="Picture 14"/>
          <p:cNvPicPr/>
          <p:nvPr/>
        </p:nvPicPr>
        <p:blipFill>
          <a:blip r:embed="rId4"/>
          <a:stretch>
            <a:fillRect/>
          </a:stretch>
        </p:blipFill>
        <p:spPr>
          <a:xfrm>
            <a:off x="148712" y="3884300"/>
            <a:ext cx="4430606" cy="28320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241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 question at this stage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1390911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/>
              <a:t>The triplet magnets seem to have drifted back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Is there any clear structural weakness that could lead to a system failure ?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Why the magnet drift (if any) ?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838200" y="3753037"/>
            <a:ext cx="10515600" cy="181942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dirty="0" smtClean="0"/>
              <a:t>The realignment system is malfunctioning 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Is this an issue related to the jack or the actuators </a:t>
            </a:r>
            <a:r>
              <a:rPr lang="en-US" smtClean="0">
                <a:sym typeface="Wingdings" panose="05000000000000000000" pitchFamily="2" charset="2"/>
              </a:rPr>
              <a:t>or both </a:t>
            </a:r>
            <a:r>
              <a:rPr lang="en-US" dirty="0" smtClean="0">
                <a:sym typeface="Wingdings" panose="05000000000000000000" pitchFamily="2" charset="2"/>
              </a:rPr>
              <a:t>?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Should we expect any hazardous behavior of the jack when pressed in contact with its frame ?</a:t>
            </a:r>
          </a:p>
          <a:p>
            <a:pPr lvl="1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What does the realignment of point 8L looks like from the load cells Point of view ?</a:t>
            </a:r>
          </a:p>
          <a:p>
            <a:pPr lvl="1">
              <a:buFont typeface="Wingdings" panose="05000000000000000000" pitchFamily="2" charset="2"/>
              <a:buChar char="à"/>
            </a:pPr>
            <a:endParaRPr lang="en-US" dirty="0" smtClean="0">
              <a:sym typeface="Wingdings" panose="05000000000000000000" pitchFamily="2" charset="2"/>
            </a:endParaRPr>
          </a:p>
          <a:p>
            <a:pPr lvl="1">
              <a:buFont typeface="Wingdings" panose="05000000000000000000" pitchFamily="2" charset="2"/>
              <a:buChar char="à"/>
            </a:pPr>
            <a:endParaRPr lang="en-US" dirty="0" smtClean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225872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46073"/>
            <a:ext cx="12192000" cy="5945239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661737" y="0"/>
            <a:ext cx="10515600" cy="93428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Point 8L Q1D – LS1 2014</a:t>
            </a:r>
            <a:endParaRPr kumimoji="0" lang="en-GB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68653" y="934286"/>
            <a:ext cx="41950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28/05/14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265572" y="4731671"/>
            <a:ext cx="13525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Load Q1B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79609" y="1544774"/>
            <a:ext cx="14954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66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Load Q1D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66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Action Button: Home 8">
            <a:hlinkClick r:id="rId3" action="ppaction://hlinksldjump" highlightClick="1"/>
          </p:cNvPr>
          <p:cNvSpPr/>
          <p:nvPr/>
        </p:nvSpPr>
        <p:spPr>
          <a:xfrm>
            <a:off x="10677846" y="183210"/>
            <a:ext cx="499491" cy="499491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756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6549" y="907475"/>
            <a:ext cx="7143750" cy="498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85883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897" y="2721050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Is there any clear structural weakness that could lead to a system failure ?</a:t>
            </a:r>
            <a:br>
              <a:rPr lang="en-US" dirty="0" smtClean="0">
                <a:sym typeface="Wingdings" panose="05000000000000000000" pitchFamily="2" charset="2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12077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r>
              <a:rPr lang="en-US" dirty="0" smtClean="0"/>
              <a:t>Tie-rod ears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927530"/>
            <a:ext cx="10515600" cy="4351338"/>
          </a:xfrm>
        </p:spPr>
        <p:txBody>
          <a:bodyPr/>
          <a:lstStyle/>
          <a:p>
            <a:r>
              <a:rPr lang="en-US" dirty="0" smtClean="0"/>
              <a:t>The system longitudinal stiffness is driven by the tie-rod ears stiffness mostly. What stiffness do they have ? Could they possibly break ?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396" y="1929927"/>
            <a:ext cx="3851239" cy="466288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89439" y="1929927"/>
            <a:ext cx="72076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 test stand was setup in December 2017 to apply a 2T force on the tie-rod ear of the spare Q2.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4689439" y="5992009"/>
            <a:ext cx="6304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Reference </a:t>
            </a:r>
            <a:r>
              <a:rPr lang="en-US" dirty="0" smtClean="0">
                <a:hlinkClick r:id="rId3"/>
              </a:rPr>
              <a:t>EDMS 1892268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89439" y="2857457"/>
            <a:ext cx="7207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At </a:t>
            </a:r>
            <a:r>
              <a:rPr lang="en-US" b="1" dirty="0" smtClean="0">
                <a:solidFill>
                  <a:srgbClr val="FF0000"/>
                </a:solidFill>
              </a:rPr>
              <a:t>2T</a:t>
            </a:r>
            <a:r>
              <a:rPr lang="en-US" dirty="0" smtClean="0"/>
              <a:t> pulling force (nominal case) </a:t>
            </a:r>
            <a:r>
              <a:rPr lang="en-US" dirty="0" smtClean="0"/>
              <a:t>the longitudinal </a:t>
            </a:r>
            <a:r>
              <a:rPr lang="en-US" dirty="0" smtClean="0"/>
              <a:t>deflection at the tie-rod position was in the order of </a:t>
            </a:r>
            <a:r>
              <a:rPr lang="en-US" b="1" dirty="0" smtClean="0">
                <a:solidFill>
                  <a:srgbClr val="FF0000"/>
                </a:solidFill>
              </a:rPr>
              <a:t>3.7mm</a:t>
            </a:r>
            <a:r>
              <a:rPr lang="en-US" dirty="0" smtClean="0"/>
              <a:t> (cycled and repeated on 2 ears).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689439" y="3791428"/>
            <a:ext cx="72076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If cumulated on all 5 successive tie-rod ear flange, this would equate to a Q1 displacement of </a:t>
            </a:r>
            <a:r>
              <a:rPr lang="en-US" b="1" dirty="0" smtClean="0">
                <a:solidFill>
                  <a:srgbClr val="FF0000"/>
                </a:solidFill>
              </a:rPr>
              <a:t>18,5mm</a:t>
            </a:r>
            <a:r>
              <a:rPr lang="en-US" dirty="0" smtClean="0"/>
              <a:t> before reaching a steady position.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65638" y="4744122"/>
            <a:ext cx="731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 smtClean="0">
                <a:sym typeface="Wingdings" panose="05000000000000000000" pitchFamily="2" charset="2"/>
              </a:rPr>
              <a:t>The measured displacement when under vacuum are smaller (3 to 7mm).</a:t>
            </a:r>
          </a:p>
        </p:txBody>
      </p:sp>
    </p:spTree>
    <p:extLst>
      <p:ext uri="{BB962C8B-B14F-4D97-AF65-F5344CB8AC3E}">
        <p14:creationId xmlns:p14="http://schemas.microsoft.com/office/powerpoint/2010/main" val="8248594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838200" y="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Tie-rod ears</a:t>
            </a:r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9262" y="1113179"/>
            <a:ext cx="6232157" cy="524439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34670" y="1238413"/>
            <a:ext cx="5236099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Dedicated FE simulations show that up to a load of </a:t>
            </a:r>
            <a:r>
              <a:rPr lang="en-US" b="1" dirty="0" smtClean="0">
                <a:solidFill>
                  <a:srgbClr val="FF0000"/>
                </a:solidFill>
              </a:rPr>
              <a:t>4T</a:t>
            </a:r>
            <a:r>
              <a:rPr lang="en-US" dirty="0" smtClean="0"/>
              <a:t> on each tie-rod the resulting stress is marginal but  still within the plastic domain (650 MPa vs. 700 MPa for the ultimate strength).</a:t>
            </a:r>
          </a:p>
          <a:p>
            <a:r>
              <a:rPr lang="en-US" dirty="0" smtClean="0"/>
              <a:t>The tie-rod displacement in this case is ~20mm.</a:t>
            </a:r>
          </a:p>
          <a:p>
            <a:endParaRPr lang="en-US" dirty="0"/>
          </a:p>
          <a:p>
            <a:r>
              <a:rPr lang="en-US" dirty="0" smtClean="0"/>
              <a:t>The highest stress is found on the </a:t>
            </a:r>
            <a:r>
              <a:rPr lang="en-US" smtClean="0"/>
              <a:t>heavily plasticized </a:t>
            </a:r>
            <a:r>
              <a:rPr lang="en-US" dirty="0" smtClean="0"/>
              <a:t>M12 flange screws.</a:t>
            </a:r>
          </a:p>
          <a:p>
            <a:endParaRPr lang="en-US" dirty="0"/>
          </a:p>
          <a:p>
            <a:r>
              <a:rPr lang="en-US" sz="1400" dirty="0" smtClean="0"/>
              <a:t>The risk at this stage is to lose the compression of the vacuum seals however.</a:t>
            </a:r>
            <a:endParaRPr lang="en-US" sz="1400" dirty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34670" y="4532972"/>
            <a:ext cx="5173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Note : The stiffness predicted by the FE model was 25% higher than in reality. So the actual situation may be more marginal even.</a:t>
            </a:r>
            <a:endParaRPr lang="en-GB" sz="14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234670" y="5119733"/>
            <a:ext cx="5173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Note 2: Some tie-rod ear flange were found to be assembled with </a:t>
            </a:r>
            <a:r>
              <a:rPr lang="en-US" sz="1400" i="1" dirty="0" smtClean="0"/>
              <a:t>non-conformities </a:t>
            </a:r>
            <a:r>
              <a:rPr lang="en-US" sz="1400" i="1" dirty="0" smtClean="0"/>
              <a:t>(screw missing, M10 screws instead of M12). </a:t>
            </a:r>
            <a:endParaRPr lang="en-GB" sz="1400" i="1" dirty="0"/>
          </a:p>
        </p:txBody>
      </p:sp>
      <p:sp>
        <p:nvSpPr>
          <p:cNvPr id="10" name="TextBox 9"/>
          <p:cNvSpPr txBox="1"/>
          <p:nvPr/>
        </p:nvSpPr>
        <p:spPr>
          <a:xfrm>
            <a:off x="234670" y="5770035"/>
            <a:ext cx="5173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/>
              <a:t>Note 3: The W-bellow may add some level of stiffness to this assembly – not simulated here.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33841239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897" y="2721050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Why the magnet drift (if any) ?</a:t>
            </a:r>
            <a:br>
              <a:rPr lang="en-US" dirty="0" smtClean="0">
                <a:sym typeface="Wingdings" panose="05000000000000000000" pitchFamily="2" charset="2"/>
              </a:rPr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522196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Monitoring the magnets longitudinal position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72159"/>
            <a:ext cx="11102788" cy="4362452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Following the triplet task force – longitudinal position sensors were installed on each Q1 magnet to see the evolution of their longitudinal position.</a:t>
            </a:r>
          </a:p>
          <a:p>
            <a:endParaRPr lang="en-US" dirty="0"/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No observable non-IP drift (several point are already blocked however)</a:t>
            </a:r>
          </a:p>
          <a:p>
            <a:pPr>
              <a:buFont typeface="Wingdings" panose="05000000000000000000" pitchFamily="2" charset="2"/>
              <a:buChar char="à"/>
            </a:pPr>
            <a:r>
              <a:rPr lang="en-US" sz="2400" dirty="0" smtClean="0">
                <a:sym typeface="Wingdings" panose="05000000000000000000" pitchFamily="2" charset="2"/>
              </a:rPr>
              <a:t>Magnet quench leads to IP-motion between 1.5mm to 3mm (</a:t>
            </a:r>
            <a:r>
              <a:rPr lang="en-US" sz="2400" dirty="0" err="1" smtClean="0">
                <a:sym typeface="Wingdings" panose="05000000000000000000" pitchFamily="2" charset="2"/>
              </a:rPr>
              <a:t>P</a:t>
            </a:r>
            <a:r>
              <a:rPr lang="en-US" sz="2400" baseline="-25000" dirty="0" err="1" smtClean="0">
                <a:sym typeface="Wingdings" panose="05000000000000000000" pitchFamily="2" charset="2"/>
              </a:rPr>
              <a:t>cold_mass</a:t>
            </a:r>
            <a:r>
              <a:rPr lang="en-US" sz="2400" dirty="0" smtClean="0">
                <a:sym typeface="Wingdings" panose="05000000000000000000" pitchFamily="2" charset="2"/>
              </a:rPr>
              <a:t>=16bars)</a:t>
            </a:r>
          </a:p>
          <a:p>
            <a:pPr>
              <a:buFont typeface="Wingdings" panose="05000000000000000000" pitchFamily="2" charset="2"/>
              <a:buChar char="à"/>
            </a:pPr>
            <a:endParaRPr lang="en-US" sz="24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600" dirty="0" smtClean="0">
                <a:sym typeface="Wingdings" panose="05000000000000000000" pitchFamily="2" charset="2"/>
              </a:rPr>
              <a:t>Past longitudinal triplet position assessment were done without reference to the operational aspects (</a:t>
            </a:r>
            <a:r>
              <a:rPr lang="en-US" sz="2600" dirty="0" err="1" smtClean="0">
                <a:sym typeface="Wingdings" panose="05000000000000000000" pitchFamily="2" charset="2"/>
              </a:rPr>
              <a:t>cryo</a:t>
            </a:r>
            <a:r>
              <a:rPr lang="en-US" sz="2600" dirty="0" smtClean="0">
                <a:sym typeface="Wingdings" panose="05000000000000000000" pitchFamily="2" charset="2"/>
              </a:rPr>
              <a:t> pressure, temperature). </a:t>
            </a:r>
          </a:p>
          <a:p>
            <a:pPr marL="0" indent="0">
              <a:buNone/>
            </a:pPr>
            <a:endParaRPr lang="en-US" sz="26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600" dirty="0" smtClean="0">
                <a:sym typeface="Wingdings" panose="05000000000000000000" pitchFamily="2" charset="2"/>
              </a:rPr>
              <a:t> Often difficult to compare the values.</a:t>
            </a:r>
          </a:p>
          <a:p>
            <a:pPr marL="0" indent="0">
              <a:buNone/>
            </a:pPr>
            <a:endParaRPr lang="en-US" sz="26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r>
              <a:rPr lang="en-US" sz="2400" dirty="0" smtClean="0">
                <a:sym typeface="Wingdings" panose="05000000000000000000" pitchFamily="2" charset="2"/>
              </a:rPr>
              <a:t>	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u="sng" dirty="0" smtClean="0">
                <a:sym typeface="Wingdings" panose="05000000000000000000" pitchFamily="2" charset="2"/>
              </a:rPr>
              <a:t>Was there a position drift at all ?</a:t>
            </a:r>
            <a:endParaRPr lang="en-GB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975107" y="5834611"/>
            <a:ext cx="106509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 hope the triplet string test will bring us more insight on this point.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25321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7953" y="2983279"/>
            <a:ext cx="10515600" cy="1325563"/>
          </a:xfrm>
        </p:spPr>
        <p:txBody>
          <a:bodyPr>
            <a:noAutofit/>
          </a:bodyPr>
          <a:lstStyle/>
          <a:p>
            <a:pPr lvl="1"/>
            <a:r>
              <a:rPr lang="en-US" sz="3200" dirty="0" smtClean="0">
                <a:latin typeface="+mj-lt"/>
                <a:sym typeface="Wingdings" panose="05000000000000000000" pitchFamily="2" charset="2"/>
              </a:rPr>
              <a:t>Is this an issue related to the jack or the actuators ?</a:t>
            </a:r>
            <a:br>
              <a:rPr lang="en-US" sz="3200" dirty="0" smtClean="0">
                <a:latin typeface="+mj-lt"/>
                <a:sym typeface="Wingdings" panose="05000000000000000000" pitchFamily="2" charset="2"/>
              </a:rPr>
            </a:br>
            <a:r>
              <a:rPr lang="en-US" sz="3200" dirty="0" smtClean="0">
                <a:latin typeface="+mj-lt"/>
                <a:sym typeface="Wingdings" panose="05000000000000000000" pitchFamily="2" charset="2"/>
              </a:rPr>
              <a:t/>
            </a:r>
            <a:br>
              <a:rPr lang="en-US" sz="3200" dirty="0" smtClean="0">
                <a:latin typeface="+mj-lt"/>
                <a:sym typeface="Wingdings" panose="05000000000000000000" pitchFamily="2" charset="2"/>
              </a:rPr>
            </a:br>
            <a:r>
              <a:rPr lang="en-US" sz="3200" dirty="0" smtClean="0">
                <a:latin typeface="+mj-lt"/>
                <a:sym typeface="Wingdings" panose="05000000000000000000" pitchFamily="2" charset="2"/>
              </a:rPr>
              <a:t>Should we expect any hazardous behavior of the jack when pressed in contact with its frame ?</a:t>
            </a:r>
            <a:r>
              <a:rPr lang="en-US" sz="2800" dirty="0" smtClean="0">
                <a:sym typeface="Wingdings" panose="05000000000000000000" pitchFamily="2" charset="2"/>
              </a:rPr>
              <a:t/>
            </a:r>
            <a:br>
              <a:rPr lang="en-US" sz="2800" dirty="0" smtClean="0">
                <a:sym typeface="Wingdings" panose="05000000000000000000" pitchFamily="2" charset="2"/>
              </a:rPr>
            </a:br>
            <a:r>
              <a:rPr lang="en-US" sz="2800" dirty="0">
                <a:sym typeface="Wingdings" panose="05000000000000000000" pitchFamily="2" charset="2"/>
              </a:rPr>
              <a:t/>
            </a:r>
            <a:br>
              <a:rPr lang="en-US" sz="2800" dirty="0">
                <a:sym typeface="Wingdings" panose="05000000000000000000" pitchFamily="2" charset="2"/>
              </a:rPr>
            </a:b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26571895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4569" y="0"/>
            <a:ext cx="10515600" cy="1325563"/>
          </a:xfrm>
        </p:spPr>
        <p:txBody>
          <a:bodyPr/>
          <a:lstStyle/>
          <a:p>
            <a:r>
              <a:rPr lang="en-US" dirty="0" smtClean="0"/>
              <a:t>Jack test setup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20162" y="375238"/>
            <a:ext cx="6371838" cy="42203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72147" y="1120354"/>
            <a:ext cx="56300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order to probe for possible malfunction of the jack itself a dedicated test bench was setup in spring 18.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314569" y="1876780"/>
            <a:ext cx="67845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Purpose:</a:t>
            </a:r>
            <a:r>
              <a:rPr lang="en-US" dirty="0" smtClean="0"/>
              <a:t> probe for possible jack malfunction when in contact with its frame and loaded transversally (outside of the specifications).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4569" y="2704996"/>
            <a:ext cx="6505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jack could be loaded to up to 8T vertically and 4T transversally.</a:t>
            </a:r>
          </a:p>
        </p:txBody>
      </p:sp>
      <p:pic>
        <p:nvPicPr>
          <p:cNvPr id="8" name="Picture 7"/>
          <p:cNvPicPr/>
          <p:nvPr/>
        </p:nvPicPr>
        <p:blipFill>
          <a:blip r:embed="rId3"/>
          <a:stretch>
            <a:fillRect/>
          </a:stretch>
        </p:blipFill>
        <p:spPr>
          <a:xfrm>
            <a:off x="372147" y="3416920"/>
            <a:ext cx="5990053" cy="310772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666523" y="4970784"/>
            <a:ext cx="505655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ym typeface="Wingdings" panose="05000000000000000000" pitchFamily="2" charset="2"/>
              </a:rPr>
              <a:t> At a given force (vertical, transverse) the jack piston is moved up and down to see the load variation.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876659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402</TotalTime>
  <Words>1277</Words>
  <Application>Microsoft Office PowerPoint</Application>
  <PresentationFormat>Widescreen</PresentationFormat>
  <Paragraphs>148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Times New Roman</vt:lpstr>
      <vt:lpstr>Wingdings</vt:lpstr>
      <vt:lpstr>Office Theme</vt:lpstr>
      <vt:lpstr>Triplet string test Understanding the issue – first investigations</vt:lpstr>
      <vt:lpstr>Open question at this stage</vt:lpstr>
      <vt:lpstr>Is there any clear structural weakness that could lead to a system failure ? </vt:lpstr>
      <vt:lpstr>Tie-rod ears</vt:lpstr>
      <vt:lpstr>PowerPoint Presentation</vt:lpstr>
      <vt:lpstr>Why the magnet drift (if any) ? </vt:lpstr>
      <vt:lpstr>Monitoring the magnets longitudinal position</vt:lpstr>
      <vt:lpstr>Is this an issue related to the jack or the actuators ?  Should we expect any hazardous behavior of the jack when pressed in contact with its frame ?  </vt:lpstr>
      <vt:lpstr>Jack test setup</vt:lpstr>
      <vt:lpstr>PowerPoint Presentation</vt:lpstr>
      <vt:lpstr>What does the realignment of point 8L looks like from the load cells Point of view ? </vt:lpstr>
      <vt:lpstr>Point 8L</vt:lpstr>
      <vt:lpstr>PowerPoint Presentation</vt:lpstr>
      <vt:lpstr>PowerPoint Presentation</vt:lpstr>
      <vt:lpstr>PowerPoint Presentation</vt:lpstr>
      <vt:lpstr>Point 8L</vt:lpstr>
      <vt:lpstr>Conclusion</vt:lpstr>
      <vt:lpstr>Spare slides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Triplet string test Understanding the issue – first investigations</dc:title>
  <dc:creator>Frederic Micolon</dc:creator>
  <cp:lastModifiedBy>Frederic Micolon</cp:lastModifiedBy>
  <cp:revision>34</cp:revision>
  <dcterms:created xsi:type="dcterms:W3CDTF">2019-02-04T16:16:55Z</dcterms:created>
  <dcterms:modified xsi:type="dcterms:W3CDTF">2019-02-06T11:35:15Z</dcterms:modified>
</cp:coreProperties>
</file>