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5" r:id="rId10"/>
    <p:sldId id="264" r:id="rId11"/>
    <p:sldId id="269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8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20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02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16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37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735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70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73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14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252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651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468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DEF42-89C1-4BFB-B4F8-E7CC40F9612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A056F-4CEE-4063-9684-87DB26041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79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micolon\AppData\Local\Temp\PreView\Product1%20Preview%20of%20ST0987648_01%20a.00.CATProduc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micolon\AppData\Local\Temp\PreView\Product1%20Preview%20of%20ST0987648_01%20a.00.CATProduc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micolon\AppData\Local\Temp\PreView\Product1%20Preview%20of%20ST0987648_01%20a.00.CATProduc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micolon\AppData\Local\Temp\PreView\Product1%20Preview%20of%20ST0987648_01%20a.00.CATProduc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triplet string test design </a:t>
            </a:r>
            <a:br>
              <a:rPr lang="en-US" dirty="0" smtClean="0"/>
            </a:br>
            <a:r>
              <a:rPr lang="en-US" sz="4400" dirty="0" smtClean="0"/>
              <a:t>What it can/cannot do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28206"/>
            <a:ext cx="9144000" cy="1655762"/>
          </a:xfrm>
        </p:spPr>
        <p:txBody>
          <a:bodyPr/>
          <a:lstStyle/>
          <a:p>
            <a:r>
              <a:rPr lang="en-US" dirty="0" err="1" smtClean="0"/>
              <a:t>F.Micolon</a:t>
            </a:r>
            <a:r>
              <a:rPr lang="en-US" dirty="0" smtClean="0"/>
              <a:t> – 02/2019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801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20843" y="1812758"/>
            <a:ext cx="113738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triplet string test will allow a better understanding of the longitudinal load sharing in the triplets and overall triplet kinematic.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It is designed for vacuum only (no feeding of the cryogenic lines) with the idea in mind that vacuum is the main longitudinal force contributor.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This test requires multiple input from various specialist (Instrumentation, acquisition, survey, vacuum, transport).</a:t>
            </a:r>
          </a:p>
          <a:p>
            <a:endParaRPr lang="en-US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461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355432" y="2518611"/>
            <a:ext cx="30800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Spare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25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Rectangle 282"/>
          <p:cNvSpPr/>
          <p:nvPr/>
        </p:nvSpPr>
        <p:spPr>
          <a:xfrm>
            <a:off x="1196632" y="1957007"/>
            <a:ext cx="1995032" cy="309155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2" name="Rectangle 281"/>
          <p:cNvSpPr/>
          <p:nvPr/>
        </p:nvSpPr>
        <p:spPr>
          <a:xfrm>
            <a:off x="7222325" y="1939447"/>
            <a:ext cx="1951258" cy="321728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4094876" y="1924217"/>
            <a:ext cx="2010329" cy="330311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6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The triplet string – simplified axial kinematics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3851920" y="792240"/>
            <a:ext cx="8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Q1/Q2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43" name="Group 542"/>
          <p:cNvGrpSpPr/>
          <p:nvPr/>
        </p:nvGrpSpPr>
        <p:grpSpPr>
          <a:xfrm>
            <a:off x="47581" y="1516567"/>
            <a:ext cx="11251924" cy="1825887"/>
            <a:chOff x="-138380" y="1241923"/>
            <a:chExt cx="9030860" cy="1409602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529987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3" name="Straight Connector 302"/>
            <p:cNvCxnSpPr/>
            <p:nvPr/>
          </p:nvCxnSpPr>
          <p:spPr>
            <a:xfrm>
              <a:off x="529987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4" name="Straight Connector 303"/>
            <p:cNvCxnSpPr/>
            <p:nvPr/>
          </p:nvCxnSpPr>
          <p:spPr>
            <a:xfrm>
              <a:off x="2762675" y="1417725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5" name="Straight Connector 304"/>
            <p:cNvCxnSpPr/>
            <p:nvPr/>
          </p:nvCxnSpPr>
          <p:spPr>
            <a:xfrm>
              <a:off x="2762675" y="1993789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6" name="Straight Connector 305"/>
            <p:cNvCxnSpPr/>
            <p:nvPr/>
          </p:nvCxnSpPr>
          <p:spPr>
            <a:xfrm>
              <a:off x="5426531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7" name="Straight Connector 306"/>
            <p:cNvCxnSpPr/>
            <p:nvPr/>
          </p:nvCxnSpPr>
          <p:spPr>
            <a:xfrm>
              <a:off x="5426531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08" name="Rectangle 307"/>
            <p:cNvSpPr/>
            <p:nvPr/>
          </p:nvSpPr>
          <p:spPr>
            <a:xfrm>
              <a:off x="7884368" y="1241923"/>
              <a:ext cx="1008112" cy="936104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15" name="Straight Connector 314"/>
            <p:cNvCxnSpPr/>
            <p:nvPr/>
          </p:nvCxnSpPr>
          <p:spPr>
            <a:xfrm>
              <a:off x="529987" y="1417725"/>
              <a:ext cx="0" cy="57606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16" name="Rectangle 315"/>
            <p:cNvSpPr/>
            <p:nvPr/>
          </p:nvSpPr>
          <p:spPr>
            <a:xfrm>
              <a:off x="602435" y="1561741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2978259" y="1552533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5446724" y="1553578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19" name="Group 318"/>
            <p:cNvGrpSpPr/>
            <p:nvPr/>
          </p:nvGrpSpPr>
          <p:grpSpPr>
            <a:xfrm>
              <a:off x="2515406" y="1541769"/>
              <a:ext cx="430194" cy="128762"/>
              <a:chOff x="2740068" y="2955140"/>
              <a:chExt cx="430194" cy="128762"/>
            </a:xfrm>
          </p:grpSpPr>
          <p:grpSp>
            <p:nvGrpSpPr>
              <p:cNvPr id="320" name="Group 319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3" name="Straight Connector 322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4" name="Straight Connector 323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5" name="Straight Connector 324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6" name="Straight Connector 325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7" name="Straight Connector 326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21" name="Straight Connector 320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28" name="Group 327"/>
            <p:cNvGrpSpPr/>
            <p:nvPr/>
          </p:nvGrpSpPr>
          <p:grpSpPr>
            <a:xfrm>
              <a:off x="2503883" y="1748462"/>
              <a:ext cx="430194" cy="128762"/>
              <a:chOff x="2740068" y="2955140"/>
              <a:chExt cx="430194" cy="128762"/>
            </a:xfrm>
          </p:grpSpPr>
          <p:grpSp>
            <p:nvGrpSpPr>
              <p:cNvPr id="329" name="Group 32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31" name="Straight Connector 33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2" name="Straight Connector 33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3" name="Straight Connector 33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4" name="Straight Connector 33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5" name="Straight Connector 33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6" name="Straight Connector 33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0" name="Straight Connector 32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37" name="Group 336"/>
            <p:cNvGrpSpPr/>
            <p:nvPr/>
          </p:nvGrpSpPr>
          <p:grpSpPr>
            <a:xfrm>
              <a:off x="4922035" y="1559954"/>
              <a:ext cx="430194" cy="128762"/>
              <a:chOff x="2740068" y="2955140"/>
              <a:chExt cx="430194" cy="128762"/>
            </a:xfrm>
          </p:grpSpPr>
          <p:grpSp>
            <p:nvGrpSpPr>
              <p:cNvPr id="338" name="Group 337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0" name="Straight Connector 339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1" name="Straight Connector 340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2" name="Straight Connector 341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3" name="Straight Connector 342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4" name="Straight Connector 343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5" name="Straight Connector 344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9" name="Straight Connector 338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46" name="Group 345"/>
            <p:cNvGrpSpPr/>
            <p:nvPr/>
          </p:nvGrpSpPr>
          <p:grpSpPr>
            <a:xfrm>
              <a:off x="4922035" y="1731674"/>
              <a:ext cx="430194" cy="128762"/>
              <a:chOff x="2740068" y="2955140"/>
              <a:chExt cx="430194" cy="128762"/>
            </a:xfrm>
          </p:grpSpPr>
          <p:grpSp>
            <p:nvGrpSpPr>
              <p:cNvPr id="347" name="Group 346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9" name="Straight Connector 348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0" name="Straight Connector 349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1" name="Straight Connector 350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2" name="Straight Connector 351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3" name="Straight Connector 352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4" name="Straight Connector 353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48" name="Straight Connector 347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55" name="Group 354"/>
            <p:cNvGrpSpPr/>
            <p:nvPr/>
          </p:nvGrpSpPr>
          <p:grpSpPr>
            <a:xfrm>
              <a:off x="7363397" y="1515608"/>
              <a:ext cx="430194" cy="128762"/>
              <a:chOff x="2740068" y="2955140"/>
              <a:chExt cx="430194" cy="128762"/>
            </a:xfrm>
          </p:grpSpPr>
          <p:grpSp>
            <p:nvGrpSpPr>
              <p:cNvPr id="356" name="Group 355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58" name="Straight Connector 357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9" name="Straight Connector 358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0" name="Straight Connector 359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1" name="Straight Connector 360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2" name="Straight Connector 361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3" name="Straight Connector 362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57" name="Straight Connector 356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64" name="Group 363"/>
            <p:cNvGrpSpPr/>
            <p:nvPr/>
          </p:nvGrpSpPr>
          <p:grpSpPr>
            <a:xfrm>
              <a:off x="7352951" y="1706424"/>
              <a:ext cx="430194" cy="128762"/>
              <a:chOff x="2740068" y="2955140"/>
              <a:chExt cx="430194" cy="128762"/>
            </a:xfrm>
          </p:grpSpPr>
          <p:grpSp>
            <p:nvGrpSpPr>
              <p:cNvPr id="365" name="Group 364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67" name="Straight Connector 366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8" name="Straight Connector 367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9" name="Straight Connector 368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0" name="Straight Connector 369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1" name="Straight Connector 370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2" name="Straight Connector 371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66" name="Straight Connector 365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398" name="Straight Connector 397"/>
            <p:cNvCxnSpPr>
              <a:stCxn id="308" idx="2"/>
            </p:cNvCxnSpPr>
            <p:nvPr/>
          </p:nvCxnSpPr>
          <p:spPr>
            <a:xfrm>
              <a:off x="8388424" y="217802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99" name="Straight Connector 398"/>
            <p:cNvCxnSpPr/>
            <p:nvPr/>
          </p:nvCxnSpPr>
          <p:spPr>
            <a:xfrm>
              <a:off x="8244408" y="2353829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0" name="Straight Connector 399"/>
            <p:cNvCxnSpPr/>
            <p:nvPr/>
          </p:nvCxnSpPr>
          <p:spPr>
            <a:xfrm>
              <a:off x="8244408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1" name="Straight Connector 400"/>
            <p:cNvCxnSpPr/>
            <p:nvPr/>
          </p:nvCxnSpPr>
          <p:spPr>
            <a:xfrm>
              <a:off x="8325610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2" name="Straight Connector 401"/>
            <p:cNvCxnSpPr/>
            <p:nvPr/>
          </p:nvCxnSpPr>
          <p:spPr>
            <a:xfrm>
              <a:off x="8387203" y="235382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3" name="Straight Connector 402"/>
            <p:cNvCxnSpPr/>
            <p:nvPr/>
          </p:nvCxnSpPr>
          <p:spPr>
            <a:xfrm>
              <a:off x="8451237" y="235216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4" name="Straight Connector 403"/>
            <p:cNvCxnSpPr/>
            <p:nvPr/>
          </p:nvCxnSpPr>
          <p:spPr>
            <a:xfrm>
              <a:off x="8517482" y="235049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5" name="Straight Connector 404"/>
            <p:cNvCxnSpPr/>
            <p:nvPr/>
          </p:nvCxnSpPr>
          <p:spPr>
            <a:xfrm>
              <a:off x="818019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6" name="Straight Connector 405"/>
            <p:cNvCxnSpPr/>
            <p:nvPr/>
          </p:nvCxnSpPr>
          <p:spPr>
            <a:xfrm>
              <a:off x="741819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7" name="Straight Connector 406"/>
            <p:cNvCxnSpPr/>
            <p:nvPr/>
          </p:nvCxnSpPr>
          <p:spPr>
            <a:xfrm>
              <a:off x="74601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8" name="Straight Connector 407"/>
            <p:cNvCxnSpPr/>
            <p:nvPr/>
          </p:nvCxnSpPr>
          <p:spPr>
            <a:xfrm>
              <a:off x="2042155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9" name="Straight Connector 408"/>
            <p:cNvCxnSpPr/>
            <p:nvPr/>
          </p:nvCxnSpPr>
          <p:spPr>
            <a:xfrm>
              <a:off x="2065620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0" name="Straight Connector 409"/>
            <p:cNvCxnSpPr/>
            <p:nvPr/>
          </p:nvCxnSpPr>
          <p:spPr>
            <a:xfrm>
              <a:off x="821690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1" name="Straight Connector 410"/>
            <p:cNvCxnSpPr/>
            <p:nvPr/>
          </p:nvCxnSpPr>
          <p:spPr>
            <a:xfrm>
              <a:off x="2114883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2" name="Straight Connector 411"/>
            <p:cNvCxnSpPr/>
            <p:nvPr/>
          </p:nvCxnSpPr>
          <p:spPr>
            <a:xfrm>
              <a:off x="2141820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3" name="Straight Connector 412"/>
            <p:cNvCxnSpPr/>
            <p:nvPr/>
          </p:nvCxnSpPr>
          <p:spPr>
            <a:xfrm>
              <a:off x="3190091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4" name="Straight Connector 413"/>
            <p:cNvCxnSpPr/>
            <p:nvPr/>
          </p:nvCxnSpPr>
          <p:spPr>
            <a:xfrm>
              <a:off x="3266291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5" name="Straight Connector 414"/>
            <p:cNvCxnSpPr/>
            <p:nvPr/>
          </p:nvCxnSpPr>
          <p:spPr>
            <a:xfrm>
              <a:off x="391017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6" name="Straight Connector 415"/>
            <p:cNvCxnSpPr/>
            <p:nvPr/>
          </p:nvCxnSpPr>
          <p:spPr>
            <a:xfrm>
              <a:off x="3986371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7" name="Straight Connector 416"/>
            <p:cNvCxnSpPr/>
            <p:nvPr/>
          </p:nvCxnSpPr>
          <p:spPr>
            <a:xfrm>
              <a:off x="4486235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8" name="Straight Connector 417"/>
            <p:cNvCxnSpPr/>
            <p:nvPr/>
          </p:nvCxnSpPr>
          <p:spPr>
            <a:xfrm>
              <a:off x="4562435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9" name="Straight Connector 418"/>
            <p:cNvCxnSpPr/>
            <p:nvPr/>
          </p:nvCxnSpPr>
          <p:spPr>
            <a:xfrm>
              <a:off x="3193563" y="151723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0" name="Straight Connector 419"/>
            <p:cNvCxnSpPr/>
            <p:nvPr/>
          </p:nvCxnSpPr>
          <p:spPr>
            <a:xfrm>
              <a:off x="3266291" y="1403774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1" name="Straight Connector 420"/>
            <p:cNvCxnSpPr/>
            <p:nvPr/>
          </p:nvCxnSpPr>
          <p:spPr>
            <a:xfrm>
              <a:off x="39136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2" name="Straight Connector 421"/>
            <p:cNvCxnSpPr/>
            <p:nvPr/>
          </p:nvCxnSpPr>
          <p:spPr>
            <a:xfrm>
              <a:off x="39863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3" name="Straight Connector 422"/>
            <p:cNvCxnSpPr/>
            <p:nvPr/>
          </p:nvCxnSpPr>
          <p:spPr>
            <a:xfrm>
              <a:off x="4489707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4" name="Straight Connector 423"/>
            <p:cNvCxnSpPr/>
            <p:nvPr/>
          </p:nvCxnSpPr>
          <p:spPr>
            <a:xfrm>
              <a:off x="4562435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5" name="Straight Connector 424"/>
            <p:cNvCxnSpPr/>
            <p:nvPr/>
          </p:nvCxnSpPr>
          <p:spPr>
            <a:xfrm>
              <a:off x="57138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6" name="Straight Connector 425"/>
            <p:cNvCxnSpPr/>
            <p:nvPr/>
          </p:nvCxnSpPr>
          <p:spPr>
            <a:xfrm>
              <a:off x="57865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7" name="Straight Connector 426"/>
            <p:cNvCxnSpPr/>
            <p:nvPr/>
          </p:nvCxnSpPr>
          <p:spPr>
            <a:xfrm>
              <a:off x="6937979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8" name="Straight Connector 427"/>
            <p:cNvCxnSpPr/>
            <p:nvPr/>
          </p:nvCxnSpPr>
          <p:spPr>
            <a:xfrm>
              <a:off x="7010707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9" name="Straight Connector 428"/>
            <p:cNvCxnSpPr/>
            <p:nvPr/>
          </p:nvCxnSpPr>
          <p:spPr>
            <a:xfrm>
              <a:off x="5710371" y="1888403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0" name="Straight Connector 429"/>
            <p:cNvCxnSpPr/>
            <p:nvPr/>
          </p:nvCxnSpPr>
          <p:spPr>
            <a:xfrm>
              <a:off x="5786571" y="1889046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1" name="Straight Connector 430"/>
            <p:cNvCxnSpPr/>
            <p:nvPr/>
          </p:nvCxnSpPr>
          <p:spPr>
            <a:xfrm>
              <a:off x="6934507" y="188131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2" name="Straight Connector 431"/>
            <p:cNvCxnSpPr/>
            <p:nvPr/>
          </p:nvCxnSpPr>
          <p:spPr>
            <a:xfrm>
              <a:off x="7010707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3" name="Straight Connector 432"/>
            <p:cNvCxnSpPr>
              <a:stCxn id="437" idx="4"/>
            </p:cNvCxnSpPr>
            <p:nvPr/>
          </p:nvCxnSpPr>
          <p:spPr>
            <a:xfrm>
              <a:off x="821690" y="2328399"/>
              <a:ext cx="0" cy="2543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434" name="Group 433"/>
            <p:cNvGrpSpPr/>
            <p:nvPr/>
          </p:nvGrpSpPr>
          <p:grpSpPr>
            <a:xfrm>
              <a:off x="755709" y="2037862"/>
              <a:ext cx="177006" cy="379591"/>
              <a:chOff x="765274" y="2399799"/>
              <a:chExt cx="177006" cy="379591"/>
            </a:xfrm>
          </p:grpSpPr>
          <p:sp>
            <p:nvSpPr>
              <p:cNvPr id="435" name="Oval 43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6" name="Straight Connector 435"/>
              <p:cNvCxnSpPr>
                <a:stCxn id="43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37" name="Oval 43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8" name="Straight Connector 43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39" name="Straight Connector 43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0" name="Straight Connector 43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1" name="Straight Connector 44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42" name="Group 441"/>
            <p:cNvGrpSpPr/>
            <p:nvPr/>
          </p:nvGrpSpPr>
          <p:grpSpPr>
            <a:xfrm>
              <a:off x="2074659" y="2016526"/>
              <a:ext cx="177006" cy="379591"/>
              <a:chOff x="765274" y="2399799"/>
              <a:chExt cx="177006" cy="379591"/>
            </a:xfrm>
          </p:grpSpPr>
          <p:sp>
            <p:nvSpPr>
              <p:cNvPr id="443" name="Oval 44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4" name="Straight Connector 443"/>
              <p:cNvCxnSpPr>
                <a:stCxn id="44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45" name="Oval 44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6" name="Straight Connector 44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7" name="Straight Connector 44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8" name="Straight Connector 44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9" name="Straight Connector 44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0" name="Group 449"/>
            <p:cNvGrpSpPr/>
            <p:nvPr/>
          </p:nvGrpSpPr>
          <p:grpSpPr>
            <a:xfrm>
              <a:off x="3206449" y="2017125"/>
              <a:ext cx="177006" cy="379591"/>
              <a:chOff x="765274" y="2399799"/>
              <a:chExt cx="177006" cy="379591"/>
            </a:xfrm>
          </p:grpSpPr>
          <p:sp>
            <p:nvSpPr>
              <p:cNvPr id="451" name="Oval 45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2" name="Straight Connector 451"/>
              <p:cNvCxnSpPr>
                <a:stCxn id="45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53" name="Oval 45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4" name="Straight Connector 45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5" name="Straight Connector 45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6" name="Straight Connector 45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7" name="Straight Connector 45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8" name="Group 457"/>
            <p:cNvGrpSpPr/>
            <p:nvPr/>
          </p:nvGrpSpPr>
          <p:grpSpPr>
            <a:xfrm>
              <a:off x="3924256" y="1999783"/>
              <a:ext cx="177006" cy="379591"/>
              <a:chOff x="765274" y="2399799"/>
              <a:chExt cx="177006" cy="379591"/>
            </a:xfrm>
          </p:grpSpPr>
          <p:sp>
            <p:nvSpPr>
              <p:cNvPr id="459" name="Oval 458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0" name="Straight Connector 459"/>
              <p:cNvCxnSpPr>
                <a:stCxn id="459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1" name="Oval 460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2" name="Straight Connector 461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3" name="Straight Connector 462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4" name="Straight Connector 463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5" name="Straight Connector 464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66" name="Group 465"/>
            <p:cNvGrpSpPr/>
            <p:nvPr/>
          </p:nvGrpSpPr>
          <p:grpSpPr>
            <a:xfrm>
              <a:off x="4496125" y="2018877"/>
              <a:ext cx="177006" cy="379591"/>
              <a:chOff x="765274" y="2399799"/>
              <a:chExt cx="177006" cy="379591"/>
            </a:xfrm>
          </p:grpSpPr>
          <p:sp>
            <p:nvSpPr>
              <p:cNvPr id="467" name="Oval 466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8" name="Straight Connector 467"/>
              <p:cNvCxnSpPr>
                <a:stCxn id="467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9" name="Oval 468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0" name="Straight Connector 469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1" name="Straight Connector 470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2" name="Straight Connector 471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3" name="Straight Connector 472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74" name="Group 473"/>
            <p:cNvGrpSpPr/>
            <p:nvPr/>
          </p:nvGrpSpPr>
          <p:grpSpPr>
            <a:xfrm>
              <a:off x="5733715" y="2012363"/>
              <a:ext cx="177006" cy="379591"/>
              <a:chOff x="765274" y="2399799"/>
              <a:chExt cx="177006" cy="379591"/>
            </a:xfrm>
          </p:grpSpPr>
          <p:sp>
            <p:nvSpPr>
              <p:cNvPr id="475" name="Oval 47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6" name="Straight Connector 475"/>
              <p:cNvCxnSpPr>
                <a:stCxn id="47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77" name="Oval 47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8" name="Straight Connector 47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9" name="Straight Connector 47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0" name="Straight Connector 47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1" name="Straight Connector 48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82" name="Group 481"/>
            <p:cNvGrpSpPr/>
            <p:nvPr/>
          </p:nvGrpSpPr>
          <p:grpSpPr>
            <a:xfrm>
              <a:off x="6954641" y="2012363"/>
              <a:ext cx="177006" cy="379591"/>
              <a:chOff x="765274" y="2399799"/>
              <a:chExt cx="177006" cy="379591"/>
            </a:xfrm>
          </p:grpSpPr>
          <p:sp>
            <p:nvSpPr>
              <p:cNvPr id="483" name="Oval 48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4" name="Straight Connector 483"/>
              <p:cNvCxnSpPr>
                <a:stCxn id="48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85" name="Oval 48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6" name="Straight Connector 48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7" name="Straight Connector 48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8" name="Straight Connector 48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9" name="Straight Connector 48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490" name="TextBox 489"/>
            <p:cNvSpPr txBox="1"/>
            <p:nvPr/>
          </p:nvSpPr>
          <p:spPr>
            <a:xfrm>
              <a:off x="1350193" y="1582600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Q1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1" name="TextBox 490"/>
            <p:cNvSpPr txBox="1"/>
            <p:nvPr/>
          </p:nvSpPr>
          <p:spPr>
            <a:xfrm>
              <a:off x="3817249" y="1574835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Q2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2" name="TextBox 491"/>
            <p:cNvSpPr txBox="1"/>
            <p:nvPr/>
          </p:nvSpPr>
          <p:spPr>
            <a:xfrm>
              <a:off x="6165006" y="1559954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Q3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9" name="TextBox 508"/>
            <p:cNvSpPr txBox="1"/>
            <p:nvPr/>
          </p:nvSpPr>
          <p:spPr>
            <a:xfrm>
              <a:off x="8065565" y="1513716"/>
              <a:ext cx="686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DFXB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-138380" y="1344295"/>
              <a:ext cx="5028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IP</a:t>
              </a:r>
              <a:endPara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30" name="TextBox 529"/>
            <p:cNvSpPr txBox="1"/>
            <p:nvPr/>
          </p:nvSpPr>
          <p:spPr>
            <a:xfrm>
              <a:off x="323542" y="2436081"/>
              <a:ext cx="10609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31" name="Straight Arrow Connector 530"/>
            <p:cNvCxnSpPr/>
            <p:nvPr/>
          </p:nvCxnSpPr>
          <p:spPr>
            <a:xfrm flipV="1">
              <a:off x="251520" y="1989700"/>
              <a:ext cx="0" cy="276228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2" name="Straight Arrow Connector 531"/>
            <p:cNvCxnSpPr/>
            <p:nvPr/>
          </p:nvCxnSpPr>
          <p:spPr>
            <a:xfrm flipV="1">
              <a:off x="235870" y="2267364"/>
              <a:ext cx="292854" cy="7389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7" name="Group 556"/>
          <p:cNvGrpSpPr/>
          <p:nvPr/>
        </p:nvGrpSpPr>
        <p:grpSpPr>
          <a:xfrm>
            <a:off x="6496426" y="2454681"/>
            <a:ext cx="538897" cy="105903"/>
            <a:chOff x="6501705" y="2483178"/>
            <a:chExt cx="538897" cy="105903"/>
          </a:xfrm>
        </p:grpSpPr>
        <p:cxnSp>
          <p:nvCxnSpPr>
            <p:cNvPr id="544" name="Straight Connector 543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5" name="Straight Connector 544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6" name="Straight Connector 545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7" name="Straight Connector 546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8" name="Straight Connector 547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9" name="Straight Connector 548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0" name="Straight Connector 549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5" name="Straight Connector 55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6" name="Straight Connector 55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8" name="Group 557"/>
          <p:cNvGrpSpPr/>
          <p:nvPr/>
        </p:nvGrpSpPr>
        <p:grpSpPr>
          <a:xfrm>
            <a:off x="6488873" y="1700316"/>
            <a:ext cx="538897" cy="105903"/>
            <a:chOff x="6501705" y="2483178"/>
            <a:chExt cx="538897" cy="105903"/>
          </a:xfrm>
        </p:grpSpPr>
        <p:cxnSp>
          <p:nvCxnSpPr>
            <p:cNvPr id="559" name="Straight Connector 55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0" name="Straight Connector 55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1" name="Straight Connector 56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2" name="Straight Connector 56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3" name="Straight Connector 56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4" name="Straight Connector 56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5" name="Straight Connector 56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6" name="Straight Connector 56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7" name="Straight Connector 56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68" name="Group 567"/>
          <p:cNvGrpSpPr/>
          <p:nvPr/>
        </p:nvGrpSpPr>
        <p:grpSpPr>
          <a:xfrm>
            <a:off x="3220094" y="1692203"/>
            <a:ext cx="538897" cy="105903"/>
            <a:chOff x="6501705" y="2483178"/>
            <a:chExt cx="538897" cy="105903"/>
          </a:xfrm>
        </p:grpSpPr>
        <p:cxnSp>
          <p:nvCxnSpPr>
            <p:cNvPr id="569" name="Straight Connector 56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0" name="Straight Connector 56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1" name="Straight Connector 57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2" name="Straight Connector 57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3" name="Straight Connector 57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4" name="Straight Connector 57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5" name="Straight Connector 57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6" name="Straight Connector 57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7" name="Straight Connector 57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78" name="Group 577"/>
          <p:cNvGrpSpPr/>
          <p:nvPr/>
        </p:nvGrpSpPr>
        <p:grpSpPr>
          <a:xfrm>
            <a:off x="3188552" y="2454541"/>
            <a:ext cx="538897" cy="105903"/>
            <a:chOff x="6501705" y="2483178"/>
            <a:chExt cx="538897" cy="105903"/>
          </a:xfrm>
        </p:grpSpPr>
        <p:cxnSp>
          <p:nvCxnSpPr>
            <p:cNvPr id="579" name="Straight Connector 57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0" name="Straight Connector 57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1" name="Straight Connector 58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2" name="Straight Connector 58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3" name="Straight Connector 58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4" name="Straight Connector 58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5" name="Straight Connector 58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6" name="Straight Connector 58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7" name="Straight Connector 58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88" name="Group 587"/>
          <p:cNvGrpSpPr/>
          <p:nvPr/>
        </p:nvGrpSpPr>
        <p:grpSpPr>
          <a:xfrm>
            <a:off x="9412379" y="2444350"/>
            <a:ext cx="538897" cy="105903"/>
            <a:chOff x="6501705" y="2483178"/>
            <a:chExt cx="538897" cy="105903"/>
          </a:xfrm>
        </p:grpSpPr>
        <p:cxnSp>
          <p:nvCxnSpPr>
            <p:cNvPr id="589" name="Straight Connector 58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0" name="Straight Connector 58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1" name="Straight Connector 59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2" name="Straight Connector 59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3" name="Straight Connector 59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4" name="Straight Connector 59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5" name="Straight Connector 59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6" name="Straight Connector 59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7" name="Straight Connector 59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98" name="Group 597"/>
          <p:cNvGrpSpPr/>
          <p:nvPr/>
        </p:nvGrpSpPr>
        <p:grpSpPr>
          <a:xfrm>
            <a:off x="9404826" y="1689985"/>
            <a:ext cx="538897" cy="105903"/>
            <a:chOff x="6501705" y="2483178"/>
            <a:chExt cx="538897" cy="105903"/>
          </a:xfrm>
        </p:grpSpPr>
        <p:cxnSp>
          <p:nvCxnSpPr>
            <p:cNvPr id="599" name="Straight Connector 59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0" name="Straight Connector 59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1" name="Straight Connector 60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2" name="Straight Connector 60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3" name="Straight Connector 60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4" name="Straight Connector 60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5" name="Straight Connector 60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6" name="Straight Connector 60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7" name="Straight Connector 60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286" name="Straight Connector 285"/>
          <p:cNvCxnSpPr>
            <a:endCxn id="291" idx="2"/>
          </p:cNvCxnSpPr>
          <p:nvPr/>
        </p:nvCxnSpPr>
        <p:spPr>
          <a:xfrm>
            <a:off x="3293911" y="1582208"/>
            <a:ext cx="453748" cy="1668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87" name="Straight Connector 286"/>
          <p:cNvCxnSpPr/>
          <p:nvPr/>
        </p:nvCxnSpPr>
        <p:spPr>
          <a:xfrm>
            <a:off x="3264419" y="2663714"/>
            <a:ext cx="432048" cy="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88" name="Isosceles Triangle 287"/>
          <p:cNvSpPr/>
          <p:nvPr/>
        </p:nvSpPr>
        <p:spPr>
          <a:xfrm>
            <a:off x="318003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9" name="Isosceles Triangle 288"/>
          <p:cNvSpPr/>
          <p:nvPr/>
        </p:nvSpPr>
        <p:spPr>
          <a:xfrm>
            <a:off x="3714757" y="1591101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0" name="Oval 289"/>
          <p:cNvSpPr/>
          <p:nvPr/>
        </p:nvSpPr>
        <p:spPr>
          <a:xfrm>
            <a:off x="321892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1" name="Oval 290"/>
          <p:cNvSpPr/>
          <p:nvPr/>
        </p:nvSpPr>
        <p:spPr>
          <a:xfrm>
            <a:off x="3747659" y="1547606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92" name="Group 291"/>
          <p:cNvGrpSpPr/>
          <p:nvPr/>
        </p:nvGrpSpPr>
        <p:grpSpPr>
          <a:xfrm>
            <a:off x="3153517" y="2502070"/>
            <a:ext cx="144016" cy="197648"/>
            <a:chOff x="2151543" y="2626129"/>
            <a:chExt cx="144016" cy="197648"/>
          </a:xfrm>
        </p:grpSpPr>
        <p:sp>
          <p:nvSpPr>
            <p:cNvPr id="293" name="Isosceles Triangle 29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4" name="Oval 29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3662917" y="2502070"/>
            <a:ext cx="144016" cy="197648"/>
            <a:chOff x="2151543" y="2626129"/>
            <a:chExt cx="144016" cy="197648"/>
          </a:xfrm>
        </p:grpSpPr>
        <p:sp>
          <p:nvSpPr>
            <p:cNvPr id="296" name="Isosceles Triangle 295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7" name="Oval 296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298" name="Straight Connector 297"/>
          <p:cNvCxnSpPr>
            <a:stCxn id="310" idx="6"/>
            <a:endCxn id="311" idx="2"/>
          </p:cNvCxnSpPr>
          <p:nvPr/>
        </p:nvCxnSpPr>
        <p:spPr>
          <a:xfrm flipV="1">
            <a:off x="6517155" y="1583363"/>
            <a:ext cx="495250" cy="435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99" name="Straight Connector 298"/>
          <p:cNvCxnSpPr>
            <a:endCxn id="375" idx="6"/>
          </p:cNvCxnSpPr>
          <p:nvPr/>
        </p:nvCxnSpPr>
        <p:spPr>
          <a:xfrm flipV="1">
            <a:off x="6490639" y="2663550"/>
            <a:ext cx="525999" cy="164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00" name="Isosceles Triangle 299"/>
          <p:cNvSpPr/>
          <p:nvPr/>
        </p:nvSpPr>
        <p:spPr>
          <a:xfrm>
            <a:off x="640625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9" name="Isosceles Triangle 308"/>
          <p:cNvSpPr/>
          <p:nvPr/>
        </p:nvSpPr>
        <p:spPr>
          <a:xfrm>
            <a:off x="6979503" y="159058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0" name="Oval 309"/>
          <p:cNvSpPr/>
          <p:nvPr/>
        </p:nvSpPr>
        <p:spPr>
          <a:xfrm>
            <a:off x="644514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1" name="Oval 310"/>
          <p:cNvSpPr/>
          <p:nvPr/>
        </p:nvSpPr>
        <p:spPr>
          <a:xfrm>
            <a:off x="7012405" y="1547093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12" name="Group 311"/>
          <p:cNvGrpSpPr/>
          <p:nvPr/>
        </p:nvGrpSpPr>
        <p:grpSpPr>
          <a:xfrm>
            <a:off x="6379737" y="2502070"/>
            <a:ext cx="144016" cy="197648"/>
            <a:chOff x="2151543" y="2626129"/>
            <a:chExt cx="144016" cy="197648"/>
          </a:xfrm>
        </p:grpSpPr>
        <p:sp>
          <p:nvSpPr>
            <p:cNvPr id="313" name="Isosceles Triangle 31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4" name="Oval 31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6977744" y="2501906"/>
            <a:ext cx="144016" cy="197648"/>
            <a:chOff x="2151543" y="2626129"/>
            <a:chExt cx="144016" cy="197648"/>
          </a:xfrm>
        </p:grpSpPr>
        <p:sp>
          <p:nvSpPr>
            <p:cNvPr id="374" name="Isosceles Triangle 373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5" name="Oval 374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376" name="Straight Connector 375"/>
          <p:cNvCxnSpPr>
            <a:stCxn id="379" idx="6"/>
          </p:cNvCxnSpPr>
          <p:nvPr/>
        </p:nvCxnSpPr>
        <p:spPr>
          <a:xfrm>
            <a:off x="9365526" y="1568301"/>
            <a:ext cx="678584" cy="13907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7" name="Straight Connector 376"/>
          <p:cNvCxnSpPr/>
          <p:nvPr/>
        </p:nvCxnSpPr>
        <p:spPr>
          <a:xfrm>
            <a:off x="9339010" y="2644302"/>
            <a:ext cx="708772" cy="162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78" name="Isosceles Triangle 377"/>
          <p:cNvSpPr/>
          <p:nvPr/>
        </p:nvSpPr>
        <p:spPr>
          <a:xfrm>
            <a:off x="9254624" y="157828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" name="Oval 378"/>
          <p:cNvSpPr/>
          <p:nvPr/>
        </p:nvSpPr>
        <p:spPr>
          <a:xfrm>
            <a:off x="9293518" y="1532297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80" name="Group 379"/>
          <p:cNvGrpSpPr/>
          <p:nvPr/>
        </p:nvGrpSpPr>
        <p:grpSpPr>
          <a:xfrm>
            <a:off x="9228108" y="2482658"/>
            <a:ext cx="144016" cy="197648"/>
            <a:chOff x="2151543" y="2626129"/>
            <a:chExt cx="144016" cy="197648"/>
          </a:xfrm>
        </p:grpSpPr>
        <p:sp>
          <p:nvSpPr>
            <p:cNvPr id="381" name="Isosceles Triangle 380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2" name="Oval 381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98429" y="3109311"/>
            <a:ext cx="11568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When at cold, the cold mass will shrink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This stretches the interconnection bellows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		 Which produces a pulling force on the cold mass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When we sum up all operational forces acting on each cold mass 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2986676" y="2418044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3" name="Straight Connector 382"/>
          <p:cNvCxnSpPr/>
          <p:nvPr/>
        </p:nvCxnSpPr>
        <p:spPr>
          <a:xfrm flipH="1" flipV="1">
            <a:off x="2987208" y="1869549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4" name="Straight Connector 383"/>
          <p:cNvCxnSpPr/>
          <p:nvPr/>
        </p:nvCxnSpPr>
        <p:spPr>
          <a:xfrm flipH="1" flipV="1">
            <a:off x="7005623" y="2299811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5" name="Straight Connector 384"/>
          <p:cNvCxnSpPr/>
          <p:nvPr/>
        </p:nvCxnSpPr>
        <p:spPr>
          <a:xfrm flipH="1" flipV="1">
            <a:off x="6978073" y="1751393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/>
          <p:nvPr/>
        </p:nvCxnSpPr>
        <p:spPr>
          <a:xfrm flipH="1">
            <a:off x="6999298" y="1812384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/>
        </p:nvCxnSpPr>
        <p:spPr>
          <a:xfrm flipH="1">
            <a:off x="7018944" y="2359541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 flipH="1">
            <a:off x="2989941" y="1754411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flipH="1">
            <a:off x="2992593" y="2316867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841427" y="1745790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Arrow 10"/>
          <p:cNvSpPr/>
          <p:nvPr/>
        </p:nvSpPr>
        <p:spPr>
          <a:xfrm>
            <a:off x="285858" y="1911786"/>
            <a:ext cx="504872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858" y="1161572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 force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 kN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5144" y="1982586"/>
            <a:ext cx="1221739" cy="263292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4" name="Rectangle 273"/>
          <p:cNvSpPr/>
          <p:nvPr/>
        </p:nvSpPr>
        <p:spPr>
          <a:xfrm>
            <a:off x="4375891" y="1967199"/>
            <a:ext cx="1585943" cy="268880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5" name="Rectangle 274"/>
          <p:cNvSpPr/>
          <p:nvPr/>
        </p:nvSpPr>
        <p:spPr>
          <a:xfrm>
            <a:off x="7428660" y="1961382"/>
            <a:ext cx="1512631" cy="280984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1062489" y="1962206"/>
            <a:ext cx="524002" cy="307815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7" name="Left Arrow 276"/>
          <p:cNvSpPr/>
          <p:nvPr/>
        </p:nvSpPr>
        <p:spPr>
          <a:xfrm flipH="1">
            <a:off x="8524603" y="1991733"/>
            <a:ext cx="327440" cy="201416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3832" y="2198553"/>
            <a:ext cx="184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Q1 He pressure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 kN*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7581303" y="2503490"/>
            <a:ext cx="184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Q3 He pressure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kN*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208367" y="2016550"/>
            <a:ext cx="185272" cy="218629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5" name="Right Arrow 284"/>
          <p:cNvSpPr/>
          <p:nvPr/>
        </p:nvSpPr>
        <p:spPr>
          <a:xfrm>
            <a:off x="6133358" y="2007036"/>
            <a:ext cx="185272" cy="218629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0" name="Right Arrow 389"/>
          <p:cNvSpPr/>
          <p:nvPr/>
        </p:nvSpPr>
        <p:spPr>
          <a:xfrm>
            <a:off x="9191253" y="2006939"/>
            <a:ext cx="185272" cy="218629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1" name="Right Arrow 390"/>
          <p:cNvSpPr/>
          <p:nvPr/>
        </p:nvSpPr>
        <p:spPr>
          <a:xfrm flipH="1">
            <a:off x="3889664" y="1997722"/>
            <a:ext cx="186332" cy="23235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2" name="Right Arrow 391"/>
          <p:cNvSpPr/>
          <p:nvPr/>
        </p:nvSpPr>
        <p:spPr>
          <a:xfrm flipH="1">
            <a:off x="7012189" y="1997722"/>
            <a:ext cx="186332" cy="23235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67970" y="944318"/>
            <a:ext cx="1916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Bellow stretch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Q1Q2 – 22 kN*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5982521" y="878606"/>
            <a:ext cx="1916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Bellow stretch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Q2Q3 – 22 kN*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8711867" y="867835"/>
            <a:ext cx="1916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Bellow stretch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Q3DFBX – 10 kN*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00339" y="6487543"/>
            <a:ext cx="568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Force values corresponding to the operational conditions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7" name="Rectangle 676"/>
          <p:cNvSpPr/>
          <p:nvPr/>
        </p:nvSpPr>
        <p:spPr>
          <a:xfrm>
            <a:off x="1332670" y="5342105"/>
            <a:ext cx="1995032" cy="309155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8" name="Rectangle 677"/>
          <p:cNvSpPr/>
          <p:nvPr/>
        </p:nvSpPr>
        <p:spPr>
          <a:xfrm>
            <a:off x="7358363" y="5324545"/>
            <a:ext cx="1951258" cy="321728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9" name="Rectangle 678"/>
          <p:cNvSpPr/>
          <p:nvPr/>
        </p:nvSpPr>
        <p:spPr>
          <a:xfrm>
            <a:off x="4230914" y="5309315"/>
            <a:ext cx="2010329" cy="330311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80" name="TextBox 679"/>
          <p:cNvSpPr txBox="1"/>
          <p:nvPr/>
        </p:nvSpPr>
        <p:spPr>
          <a:xfrm>
            <a:off x="3987958" y="4177338"/>
            <a:ext cx="8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Q1/Q2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81" name="Group 680"/>
          <p:cNvGrpSpPr/>
          <p:nvPr/>
        </p:nvGrpSpPr>
        <p:grpSpPr>
          <a:xfrm>
            <a:off x="183619" y="4901665"/>
            <a:ext cx="11251924" cy="1825887"/>
            <a:chOff x="-138380" y="1241923"/>
            <a:chExt cx="9030860" cy="1409602"/>
          </a:xfrm>
        </p:grpSpPr>
        <p:cxnSp>
          <p:nvCxnSpPr>
            <p:cNvPr id="682" name="Straight Connector 681"/>
            <p:cNvCxnSpPr/>
            <p:nvPr/>
          </p:nvCxnSpPr>
          <p:spPr>
            <a:xfrm>
              <a:off x="529987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83" name="Straight Connector 682"/>
            <p:cNvCxnSpPr/>
            <p:nvPr/>
          </p:nvCxnSpPr>
          <p:spPr>
            <a:xfrm>
              <a:off x="529987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84" name="Straight Connector 683"/>
            <p:cNvCxnSpPr/>
            <p:nvPr/>
          </p:nvCxnSpPr>
          <p:spPr>
            <a:xfrm>
              <a:off x="2762675" y="1417725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85" name="Straight Connector 684"/>
            <p:cNvCxnSpPr/>
            <p:nvPr/>
          </p:nvCxnSpPr>
          <p:spPr>
            <a:xfrm>
              <a:off x="2762675" y="1993789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86" name="Straight Connector 685"/>
            <p:cNvCxnSpPr/>
            <p:nvPr/>
          </p:nvCxnSpPr>
          <p:spPr>
            <a:xfrm>
              <a:off x="5426531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87" name="Straight Connector 686"/>
            <p:cNvCxnSpPr/>
            <p:nvPr/>
          </p:nvCxnSpPr>
          <p:spPr>
            <a:xfrm>
              <a:off x="5426531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688" name="Rectangle 687"/>
            <p:cNvSpPr/>
            <p:nvPr/>
          </p:nvSpPr>
          <p:spPr>
            <a:xfrm>
              <a:off x="7884368" y="1241923"/>
              <a:ext cx="1008112" cy="936104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689" name="Straight Connector 688"/>
            <p:cNvCxnSpPr/>
            <p:nvPr/>
          </p:nvCxnSpPr>
          <p:spPr>
            <a:xfrm>
              <a:off x="529987" y="1417725"/>
              <a:ext cx="0" cy="57606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690" name="Rectangle 689"/>
            <p:cNvSpPr/>
            <p:nvPr/>
          </p:nvSpPr>
          <p:spPr>
            <a:xfrm>
              <a:off x="602435" y="1561741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91" name="Rectangle 690"/>
            <p:cNvSpPr/>
            <p:nvPr/>
          </p:nvSpPr>
          <p:spPr>
            <a:xfrm>
              <a:off x="2978259" y="1552533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92" name="Rectangle 691"/>
            <p:cNvSpPr/>
            <p:nvPr/>
          </p:nvSpPr>
          <p:spPr>
            <a:xfrm>
              <a:off x="5446724" y="1553578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693" name="Group 692"/>
            <p:cNvGrpSpPr/>
            <p:nvPr/>
          </p:nvGrpSpPr>
          <p:grpSpPr>
            <a:xfrm>
              <a:off x="2515406" y="1541769"/>
              <a:ext cx="430194" cy="128762"/>
              <a:chOff x="2740068" y="2955140"/>
              <a:chExt cx="430194" cy="128762"/>
            </a:xfrm>
          </p:grpSpPr>
          <p:grpSp>
            <p:nvGrpSpPr>
              <p:cNvPr id="839" name="Group 83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41" name="Straight Connector 84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42" name="Straight Connector 84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43" name="Straight Connector 84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44" name="Straight Connector 84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45" name="Straight Connector 84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46" name="Straight Connector 84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40" name="Straight Connector 83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94" name="Group 693"/>
            <p:cNvGrpSpPr/>
            <p:nvPr/>
          </p:nvGrpSpPr>
          <p:grpSpPr>
            <a:xfrm>
              <a:off x="2503883" y="1748462"/>
              <a:ext cx="430194" cy="128762"/>
              <a:chOff x="2740068" y="2955140"/>
              <a:chExt cx="430194" cy="128762"/>
            </a:xfrm>
          </p:grpSpPr>
          <p:grpSp>
            <p:nvGrpSpPr>
              <p:cNvPr id="831" name="Group 830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33" name="Straight Connector 832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4" name="Straight Connector 833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5" name="Straight Connector 834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6" name="Straight Connector 835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7" name="Straight Connector 836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8" name="Straight Connector 837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32" name="Straight Connector 831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95" name="Group 694"/>
            <p:cNvGrpSpPr/>
            <p:nvPr/>
          </p:nvGrpSpPr>
          <p:grpSpPr>
            <a:xfrm>
              <a:off x="4922035" y="1559954"/>
              <a:ext cx="430194" cy="128762"/>
              <a:chOff x="2740068" y="2955140"/>
              <a:chExt cx="430194" cy="128762"/>
            </a:xfrm>
          </p:grpSpPr>
          <p:grpSp>
            <p:nvGrpSpPr>
              <p:cNvPr id="823" name="Group 822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25" name="Straight Connector 824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6" name="Straight Connector 825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7" name="Straight Connector 826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8" name="Straight Connector 827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9" name="Straight Connector 828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0" name="Straight Connector 829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24" name="Straight Connector 823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96" name="Group 695"/>
            <p:cNvGrpSpPr/>
            <p:nvPr/>
          </p:nvGrpSpPr>
          <p:grpSpPr>
            <a:xfrm>
              <a:off x="4922035" y="1731674"/>
              <a:ext cx="430194" cy="128762"/>
              <a:chOff x="2740068" y="2955140"/>
              <a:chExt cx="430194" cy="128762"/>
            </a:xfrm>
          </p:grpSpPr>
          <p:grpSp>
            <p:nvGrpSpPr>
              <p:cNvPr id="815" name="Group 814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17" name="Straight Connector 816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8" name="Straight Connector 817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9" name="Straight Connector 818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0" name="Straight Connector 819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1" name="Straight Connector 820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2" name="Straight Connector 821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16" name="Straight Connector 815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97" name="Group 696"/>
            <p:cNvGrpSpPr/>
            <p:nvPr/>
          </p:nvGrpSpPr>
          <p:grpSpPr>
            <a:xfrm>
              <a:off x="7363397" y="1515608"/>
              <a:ext cx="430194" cy="128762"/>
              <a:chOff x="2740068" y="2955140"/>
              <a:chExt cx="430194" cy="128762"/>
            </a:xfrm>
          </p:grpSpPr>
          <p:grpSp>
            <p:nvGrpSpPr>
              <p:cNvPr id="807" name="Group 806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09" name="Straight Connector 808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0" name="Straight Connector 809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1" name="Straight Connector 810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2" name="Straight Connector 811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3" name="Straight Connector 812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4" name="Straight Connector 813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08" name="Straight Connector 807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98" name="Group 697"/>
            <p:cNvGrpSpPr/>
            <p:nvPr/>
          </p:nvGrpSpPr>
          <p:grpSpPr>
            <a:xfrm>
              <a:off x="7352951" y="1706424"/>
              <a:ext cx="430194" cy="128762"/>
              <a:chOff x="2740068" y="2955140"/>
              <a:chExt cx="430194" cy="128762"/>
            </a:xfrm>
          </p:grpSpPr>
          <p:grpSp>
            <p:nvGrpSpPr>
              <p:cNvPr id="799" name="Group 79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01" name="Straight Connector 80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02" name="Straight Connector 80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03" name="Straight Connector 80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04" name="Straight Connector 80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05" name="Straight Connector 80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06" name="Straight Connector 80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00" name="Straight Connector 79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699" name="Straight Connector 698"/>
            <p:cNvCxnSpPr>
              <a:stCxn id="688" idx="2"/>
            </p:cNvCxnSpPr>
            <p:nvPr/>
          </p:nvCxnSpPr>
          <p:spPr>
            <a:xfrm>
              <a:off x="8388424" y="217802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0" name="Straight Connector 699"/>
            <p:cNvCxnSpPr/>
            <p:nvPr/>
          </p:nvCxnSpPr>
          <p:spPr>
            <a:xfrm>
              <a:off x="8244408" y="2353829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1" name="Straight Connector 700"/>
            <p:cNvCxnSpPr/>
            <p:nvPr/>
          </p:nvCxnSpPr>
          <p:spPr>
            <a:xfrm>
              <a:off x="8244408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2" name="Straight Connector 701"/>
            <p:cNvCxnSpPr/>
            <p:nvPr/>
          </p:nvCxnSpPr>
          <p:spPr>
            <a:xfrm>
              <a:off x="8325610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3" name="Straight Connector 702"/>
            <p:cNvCxnSpPr/>
            <p:nvPr/>
          </p:nvCxnSpPr>
          <p:spPr>
            <a:xfrm>
              <a:off x="8387203" y="235382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4" name="Straight Connector 703"/>
            <p:cNvCxnSpPr/>
            <p:nvPr/>
          </p:nvCxnSpPr>
          <p:spPr>
            <a:xfrm>
              <a:off x="8451237" y="235216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5" name="Straight Connector 704"/>
            <p:cNvCxnSpPr/>
            <p:nvPr/>
          </p:nvCxnSpPr>
          <p:spPr>
            <a:xfrm>
              <a:off x="8517482" y="235049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6" name="Straight Connector 705"/>
            <p:cNvCxnSpPr/>
            <p:nvPr/>
          </p:nvCxnSpPr>
          <p:spPr>
            <a:xfrm>
              <a:off x="818019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7" name="Straight Connector 706"/>
            <p:cNvCxnSpPr/>
            <p:nvPr/>
          </p:nvCxnSpPr>
          <p:spPr>
            <a:xfrm>
              <a:off x="741819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8" name="Straight Connector 707"/>
            <p:cNvCxnSpPr/>
            <p:nvPr/>
          </p:nvCxnSpPr>
          <p:spPr>
            <a:xfrm>
              <a:off x="74601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9" name="Straight Connector 708"/>
            <p:cNvCxnSpPr/>
            <p:nvPr/>
          </p:nvCxnSpPr>
          <p:spPr>
            <a:xfrm>
              <a:off x="2042155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0" name="Straight Connector 709"/>
            <p:cNvCxnSpPr/>
            <p:nvPr/>
          </p:nvCxnSpPr>
          <p:spPr>
            <a:xfrm>
              <a:off x="2065620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1" name="Straight Connector 710"/>
            <p:cNvCxnSpPr/>
            <p:nvPr/>
          </p:nvCxnSpPr>
          <p:spPr>
            <a:xfrm>
              <a:off x="821690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2" name="Straight Connector 711"/>
            <p:cNvCxnSpPr/>
            <p:nvPr/>
          </p:nvCxnSpPr>
          <p:spPr>
            <a:xfrm>
              <a:off x="2114883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3" name="Straight Connector 712"/>
            <p:cNvCxnSpPr/>
            <p:nvPr/>
          </p:nvCxnSpPr>
          <p:spPr>
            <a:xfrm>
              <a:off x="2141820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4" name="Straight Connector 713"/>
            <p:cNvCxnSpPr/>
            <p:nvPr/>
          </p:nvCxnSpPr>
          <p:spPr>
            <a:xfrm>
              <a:off x="3190091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5" name="Straight Connector 714"/>
            <p:cNvCxnSpPr/>
            <p:nvPr/>
          </p:nvCxnSpPr>
          <p:spPr>
            <a:xfrm>
              <a:off x="3266291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6" name="Straight Connector 715"/>
            <p:cNvCxnSpPr/>
            <p:nvPr/>
          </p:nvCxnSpPr>
          <p:spPr>
            <a:xfrm>
              <a:off x="391017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7" name="Straight Connector 716"/>
            <p:cNvCxnSpPr/>
            <p:nvPr/>
          </p:nvCxnSpPr>
          <p:spPr>
            <a:xfrm>
              <a:off x="3986371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8" name="Straight Connector 717"/>
            <p:cNvCxnSpPr/>
            <p:nvPr/>
          </p:nvCxnSpPr>
          <p:spPr>
            <a:xfrm>
              <a:off x="4486235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9" name="Straight Connector 718"/>
            <p:cNvCxnSpPr/>
            <p:nvPr/>
          </p:nvCxnSpPr>
          <p:spPr>
            <a:xfrm>
              <a:off x="4562435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0" name="Straight Connector 719"/>
            <p:cNvCxnSpPr/>
            <p:nvPr/>
          </p:nvCxnSpPr>
          <p:spPr>
            <a:xfrm>
              <a:off x="3193563" y="151723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1" name="Straight Connector 720"/>
            <p:cNvCxnSpPr/>
            <p:nvPr/>
          </p:nvCxnSpPr>
          <p:spPr>
            <a:xfrm>
              <a:off x="3266291" y="1403774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2" name="Straight Connector 721"/>
            <p:cNvCxnSpPr/>
            <p:nvPr/>
          </p:nvCxnSpPr>
          <p:spPr>
            <a:xfrm>
              <a:off x="39136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3" name="Straight Connector 722"/>
            <p:cNvCxnSpPr/>
            <p:nvPr/>
          </p:nvCxnSpPr>
          <p:spPr>
            <a:xfrm>
              <a:off x="39863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4" name="Straight Connector 723"/>
            <p:cNvCxnSpPr/>
            <p:nvPr/>
          </p:nvCxnSpPr>
          <p:spPr>
            <a:xfrm>
              <a:off x="4489707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5" name="Straight Connector 724"/>
            <p:cNvCxnSpPr/>
            <p:nvPr/>
          </p:nvCxnSpPr>
          <p:spPr>
            <a:xfrm>
              <a:off x="4562435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6" name="Straight Connector 725"/>
            <p:cNvCxnSpPr/>
            <p:nvPr/>
          </p:nvCxnSpPr>
          <p:spPr>
            <a:xfrm>
              <a:off x="57138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7" name="Straight Connector 726"/>
            <p:cNvCxnSpPr/>
            <p:nvPr/>
          </p:nvCxnSpPr>
          <p:spPr>
            <a:xfrm>
              <a:off x="57865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8" name="Straight Connector 727"/>
            <p:cNvCxnSpPr/>
            <p:nvPr/>
          </p:nvCxnSpPr>
          <p:spPr>
            <a:xfrm>
              <a:off x="6937979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9" name="Straight Connector 728"/>
            <p:cNvCxnSpPr/>
            <p:nvPr/>
          </p:nvCxnSpPr>
          <p:spPr>
            <a:xfrm>
              <a:off x="7010707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30" name="Straight Connector 729"/>
            <p:cNvCxnSpPr/>
            <p:nvPr/>
          </p:nvCxnSpPr>
          <p:spPr>
            <a:xfrm>
              <a:off x="5710371" y="1888403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31" name="Straight Connector 730"/>
            <p:cNvCxnSpPr/>
            <p:nvPr/>
          </p:nvCxnSpPr>
          <p:spPr>
            <a:xfrm>
              <a:off x="5786571" y="1889046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32" name="Straight Connector 731"/>
            <p:cNvCxnSpPr/>
            <p:nvPr/>
          </p:nvCxnSpPr>
          <p:spPr>
            <a:xfrm>
              <a:off x="6934507" y="188131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33" name="Straight Connector 732"/>
            <p:cNvCxnSpPr/>
            <p:nvPr/>
          </p:nvCxnSpPr>
          <p:spPr>
            <a:xfrm>
              <a:off x="7010707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34" name="Straight Connector 733"/>
            <p:cNvCxnSpPr>
              <a:stCxn id="794" idx="4"/>
            </p:cNvCxnSpPr>
            <p:nvPr/>
          </p:nvCxnSpPr>
          <p:spPr>
            <a:xfrm>
              <a:off x="821690" y="2328399"/>
              <a:ext cx="0" cy="2543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735" name="Group 734"/>
            <p:cNvGrpSpPr/>
            <p:nvPr/>
          </p:nvGrpSpPr>
          <p:grpSpPr>
            <a:xfrm>
              <a:off x="755709" y="2037862"/>
              <a:ext cx="177006" cy="379591"/>
              <a:chOff x="765274" y="2399799"/>
              <a:chExt cx="177006" cy="379591"/>
            </a:xfrm>
          </p:grpSpPr>
          <p:sp>
            <p:nvSpPr>
              <p:cNvPr id="792" name="Oval 791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93" name="Straight Connector 792"/>
              <p:cNvCxnSpPr>
                <a:stCxn id="792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94" name="Oval 793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95" name="Straight Connector 794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96" name="Straight Connector 795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97" name="Straight Connector 796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98" name="Straight Connector 797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36" name="Group 735"/>
            <p:cNvGrpSpPr/>
            <p:nvPr/>
          </p:nvGrpSpPr>
          <p:grpSpPr>
            <a:xfrm>
              <a:off x="2074659" y="2016526"/>
              <a:ext cx="177006" cy="379591"/>
              <a:chOff x="765274" y="2399799"/>
              <a:chExt cx="177006" cy="379591"/>
            </a:xfrm>
          </p:grpSpPr>
          <p:sp>
            <p:nvSpPr>
              <p:cNvPr id="785" name="Oval 78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86" name="Straight Connector 785"/>
              <p:cNvCxnSpPr>
                <a:stCxn id="78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87" name="Oval 78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88" name="Straight Connector 78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89" name="Straight Connector 78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90" name="Straight Connector 78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91" name="Straight Connector 79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37" name="Group 736"/>
            <p:cNvGrpSpPr/>
            <p:nvPr/>
          </p:nvGrpSpPr>
          <p:grpSpPr>
            <a:xfrm>
              <a:off x="3206449" y="2017125"/>
              <a:ext cx="177006" cy="379591"/>
              <a:chOff x="765274" y="2399799"/>
              <a:chExt cx="177006" cy="379591"/>
            </a:xfrm>
          </p:grpSpPr>
          <p:sp>
            <p:nvSpPr>
              <p:cNvPr id="778" name="Oval 777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79" name="Straight Connector 778"/>
              <p:cNvCxnSpPr>
                <a:stCxn id="778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80" name="Oval 779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81" name="Straight Connector 780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82" name="Straight Connector 781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83" name="Straight Connector 782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84" name="Straight Connector 783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38" name="Group 737"/>
            <p:cNvGrpSpPr/>
            <p:nvPr/>
          </p:nvGrpSpPr>
          <p:grpSpPr>
            <a:xfrm>
              <a:off x="3924256" y="1999783"/>
              <a:ext cx="177006" cy="379591"/>
              <a:chOff x="765274" y="2399799"/>
              <a:chExt cx="177006" cy="379591"/>
            </a:xfrm>
          </p:grpSpPr>
          <p:sp>
            <p:nvSpPr>
              <p:cNvPr id="771" name="Oval 77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72" name="Straight Connector 771"/>
              <p:cNvCxnSpPr>
                <a:stCxn id="77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73" name="Oval 77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74" name="Straight Connector 77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75" name="Straight Connector 77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76" name="Straight Connector 77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77" name="Straight Connector 77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39" name="Group 738"/>
            <p:cNvGrpSpPr/>
            <p:nvPr/>
          </p:nvGrpSpPr>
          <p:grpSpPr>
            <a:xfrm>
              <a:off x="4496125" y="2018877"/>
              <a:ext cx="177006" cy="379591"/>
              <a:chOff x="765274" y="2399799"/>
              <a:chExt cx="177006" cy="379591"/>
            </a:xfrm>
          </p:grpSpPr>
          <p:sp>
            <p:nvSpPr>
              <p:cNvPr id="764" name="Oval 763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65" name="Straight Connector 764"/>
              <p:cNvCxnSpPr>
                <a:stCxn id="764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66" name="Oval 765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67" name="Straight Connector 766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68" name="Straight Connector 767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69" name="Straight Connector 768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70" name="Straight Connector 769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40" name="Group 739"/>
            <p:cNvGrpSpPr/>
            <p:nvPr/>
          </p:nvGrpSpPr>
          <p:grpSpPr>
            <a:xfrm>
              <a:off x="5733715" y="2012363"/>
              <a:ext cx="177006" cy="379591"/>
              <a:chOff x="765274" y="2399799"/>
              <a:chExt cx="177006" cy="379591"/>
            </a:xfrm>
          </p:grpSpPr>
          <p:sp>
            <p:nvSpPr>
              <p:cNvPr id="757" name="Oval 756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58" name="Straight Connector 757"/>
              <p:cNvCxnSpPr>
                <a:stCxn id="757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59" name="Oval 758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60" name="Straight Connector 759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61" name="Straight Connector 760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62" name="Straight Connector 761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63" name="Straight Connector 762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41" name="Group 740"/>
            <p:cNvGrpSpPr/>
            <p:nvPr/>
          </p:nvGrpSpPr>
          <p:grpSpPr>
            <a:xfrm>
              <a:off x="6954641" y="2012363"/>
              <a:ext cx="177006" cy="379591"/>
              <a:chOff x="765274" y="2399799"/>
              <a:chExt cx="177006" cy="379591"/>
            </a:xfrm>
          </p:grpSpPr>
          <p:sp>
            <p:nvSpPr>
              <p:cNvPr id="750" name="Oval 749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51" name="Straight Connector 750"/>
              <p:cNvCxnSpPr>
                <a:stCxn id="750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52" name="Oval 751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53" name="Straight Connector 752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54" name="Straight Connector 753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55" name="Straight Connector 754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56" name="Straight Connector 755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742" name="TextBox 741"/>
            <p:cNvSpPr txBox="1"/>
            <p:nvPr/>
          </p:nvSpPr>
          <p:spPr>
            <a:xfrm>
              <a:off x="1350193" y="1582600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Q1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43" name="TextBox 742"/>
            <p:cNvSpPr txBox="1"/>
            <p:nvPr/>
          </p:nvSpPr>
          <p:spPr>
            <a:xfrm>
              <a:off x="3817249" y="1574835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Q2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44" name="TextBox 743"/>
            <p:cNvSpPr txBox="1"/>
            <p:nvPr/>
          </p:nvSpPr>
          <p:spPr>
            <a:xfrm>
              <a:off x="6165006" y="1559954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Q3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45" name="TextBox 744"/>
            <p:cNvSpPr txBox="1"/>
            <p:nvPr/>
          </p:nvSpPr>
          <p:spPr>
            <a:xfrm>
              <a:off x="8065565" y="1513716"/>
              <a:ext cx="686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DFXB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46" name="TextBox 745"/>
            <p:cNvSpPr txBox="1"/>
            <p:nvPr/>
          </p:nvSpPr>
          <p:spPr>
            <a:xfrm>
              <a:off x="-138380" y="1344295"/>
              <a:ext cx="5028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IP</a:t>
              </a:r>
              <a:endPara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47" name="TextBox 746"/>
            <p:cNvSpPr txBox="1"/>
            <p:nvPr/>
          </p:nvSpPr>
          <p:spPr>
            <a:xfrm>
              <a:off x="323542" y="2436081"/>
              <a:ext cx="10609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Legend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748" name="Straight Arrow Connector 747"/>
            <p:cNvCxnSpPr/>
            <p:nvPr/>
          </p:nvCxnSpPr>
          <p:spPr>
            <a:xfrm flipV="1">
              <a:off x="251520" y="1989700"/>
              <a:ext cx="0" cy="276228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49" name="Straight Arrow Connector 748"/>
            <p:cNvCxnSpPr/>
            <p:nvPr/>
          </p:nvCxnSpPr>
          <p:spPr>
            <a:xfrm flipV="1">
              <a:off x="235870" y="2267364"/>
              <a:ext cx="292854" cy="7389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47" name="Group 846"/>
          <p:cNvGrpSpPr/>
          <p:nvPr/>
        </p:nvGrpSpPr>
        <p:grpSpPr>
          <a:xfrm>
            <a:off x="6632464" y="5839779"/>
            <a:ext cx="538897" cy="105903"/>
            <a:chOff x="6501705" y="2483178"/>
            <a:chExt cx="538897" cy="105903"/>
          </a:xfrm>
        </p:grpSpPr>
        <p:cxnSp>
          <p:nvCxnSpPr>
            <p:cNvPr id="848" name="Straight Connector 84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49" name="Straight Connector 84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0" name="Straight Connector 84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1" name="Straight Connector 85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2" name="Straight Connector 85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3" name="Straight Connector 85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4" name="Straight Connector 85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5" name="Straight Connector 85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6" name="Straight Connector 85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57" name="Group 856"/>
          <p:cNvGrpSpPr/>
          <p:nvPr/>
        </p:nvGrpSpPr>
        <p:grpSpPr>
          <a:xfrm>
            <a:off x="6624911" y="5085414"/>
            <a:ext cx="538897" cy="105903"/>
            <a:chOff x="6501705" y="2483178"/>
            <a:chExt cx="538897" cy="105903"/>
          </a:xfrm>
        </p:grpSpPr>
        <p:cxnSp>
          <p:nvCxnSpPr>
            <p:cNvPr id="858" name="Straight Connector 85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9" name="Straight Connector 85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0" name="Straight Connector 85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1" name="Straight Connector 86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2" name="Straight Connector 86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3" name="Straight Connector 86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4" name="Straight Connector 86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5" name="Straight Connector 86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6" name="Straight Connector 86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67" name="Group 866"/>
          <p:cNvGrpSpPr/>
          <p:nvPr/>
        </p:nvGrpSpPr>
        <p:grpSpPr>
          <a:xfrm>
            <a:off x="3356132" y="5077301"/>
            <a:ext cx="538897" cy="105903"/>
            <a:chOff x="6501705" y="2483178"/>
            <a:chExt cx="538897" cy="105903"/>
          </a:xfrm>
        </p:grpSpPr>
        <p:cxnSp>
          <p:nvCxnSpPr>
            <p:cNvPr id="868" name="Straight Connector 86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9" name="Straight Connector 86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0" name="Straight Connector 86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1" name="Straight Connector 87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2" name="Straight Connector 87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3" name="Straight Connector 87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4" name="Straight Connector 87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5" name="Straight Connector 87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6" name="Straight Connector 87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77" name="Group 876"/>
          <p:cNvGrpSpPr/>
          <p:nvPr/>
        </p:nvGrpSpPr>
        <p:grpSpPr>
          <a:xfrm>
            <a:off x="3324590" y="5839639"/>
            <a:ext cx="538897" cy="105903"/>
            <a:chOff x="6501705" y="2483178"/>
            <a:chExt cx="538897" cy="105903"/>
          </a:xfrm>
        </p:grpSpPr>
        <p:cxnSp>
          <p:nvCxnSpPr>
            <p:cNvPr id="878" name="Straight Connector 87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9" name="Straight Connector 87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0" name="Straight Connector 87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1" name="Straight Connector 88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2" name="Straight Connector 88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3" name="Straight Connector 88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4" name="Straight Connector 88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5" name="Straight Connector 88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6" name="Straight Connector 88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87" name="Group 886"/>
          <p:cNvGrpSpPr/>
          <p:nvPr/>
        </p:nvGrpSpPr>
        <p:grpSpPr>
          <a:xfrm>
            <a:off x="9548417" y="5829448"/>
            <a:ext cx="538897" cy="105903"/>
            <a:chOff x="6501705" y="2483178"/>
            <a:chExt cx="538897" cy="105903"/>
          </a:xfrm>
        </p:grpSpPr>
        <p:cxnSp>
          <p:nvCxnSpPr>
            <p:cNvPr id="888" name="Straight Connector 88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9" name="Straight Connector 88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0" name="Straight Connector 88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1" name="Straight Connector 89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2" name="Straight Connector 89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3" name="Straight Connector 89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4" name="Straight Connector 89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5" name="Straight Connector 89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6" name="Straight Connector 89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97" name="Group 896"/>
          <p:cNvGrpSpPr/>
          <p:nvPr/>
        </p:nvGrpSpPr>
        <p:grpSpPr>
          <a:xfrm>
            <a:off x="9540864" y="5075083"/>
            <a:ext cx="538897" cy="105903"/>
            <a:chOff x="6501705" y="2483178"/>
            <a:chExt cx="538897" cy="105903"/>
          </a:xfrm>
        </p:grpSpPr>
        <p:cxnSp>
          <p:nvCxnSpPr>
            <p:cNvPr id="898" name="Straight Connector 89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9" name="Straight Connector 89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0" name="Straight Connector 89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1" name="Straight Connector 90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2" name="Straight Connector 90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3" name="Straight Connector 90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4" name="Straight Connector 90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5" name="Straight Connector 90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6" name="Straight Connector 90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907" name="Straight Connector 906"/>
          <p:cNvCxnSpPr>
            <a:endCxn id="912" idx="2"/>
          </p:cNvCxnSpPr>
          <p:nvPr/>
        </p:nvCxnSpPr>
        <p:spPr>
          <a:xfrm>
            <a:off x="3429949" y="4967306"/>
            <a:ext cx="453748" cy="1668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08" name="Straight Connector 907"/>
          <p:cNvCxnSpPr/>
          <p:nvPr/>
        </p:nvCxnSpPr>
        <p:spPr>
          <a:xfrm>
            <a:off x="3400457" y="6048812"/>
            <a:ext cx="432048" cy="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09" name="Isosceles Triangle 908"/>
          <p:cNvSpPr/>
          <p:nvPr/>
        </p:nvSpPr>
        <p:spPr>
          <a:xfrm>
            <a:off x="3316071" y="498279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0" name="Isosceles Triangle 909"/>
          <p:cNvSpPr/>
          <p:nvPr/>
        </p:nvSpPr>
        <p:spPr>
          <a:xfrm>
            <a:off x="3850795" y="4976199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1" name="Oval 910"/>
          <p:cNvSpPr/>
          <p:nvPr/>
        </p:nvSpPr>
        <p:spPr>
          <a:xfrm>
            <a:off x="3354965" y="4936807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2" name="Oval 911"/>
          <p:cNvSpPr/>
          <p:nvPr/>
        </p:nvSpPr>
        <p:spPr>
          <a:xfrm>
            <a:off x="3883697" y="4932704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13" name="Group 912"/>
          <p:cNvGrpSpPr/>
          <p:nvPr/>
        </p:nvGrpSpPr>
        <p:grpSpPr>
          <a:xfrm>
            <a:off x="3289555" y="5887168"/>
            <a:ext cx="144016" cy="197648"/>
            <a:chOff x="2151543" y="2626129"/>
            <a:chExt cx="144016" cy="197648"/>
          </a:xfrm>
        </p:grpSpPr>
        <p:sp>
          <p:nvSpPr>
            <p:cNvPr id="914" name="Isosceles Triangle 913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15" name="Oval 914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916" name="Group 915"/>
          <p:cNvGrpSpPr/>
          <p:nvPr/>
        </p:nvGrpSpPr>
        <p:grpSpPr>
          <a:xfrm>
            <a:off x="3798955" y="5887168"/>
            <a:ext cx="144016" cy="197648"/>
            <a:chOff x="2151543" y="2626129"/>
            <a:chExt cx="144016" cy="197648"/>
          </a:xfrm>
        </p:grpSpPr>
        <p:sp>
          <p:nvSpPr>
            <p:cNvPr id="917" name="Isosceles Triangle 916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18" name="Oval 917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919" name="Straight Connector 918"/>
          <p:cNvCxnSpPr>
            <a:stCxn id="923" idx="6"/>
            <a:endCxn id="924" idx="2"/>
          </p:cNvCxnSpPr>
          <p:nvPr/>
        </p:nvCxnSpPr>
        <p:spPr>
          <a:xfrm flipV="1">
            <a:off x="6653193" y="4968461"/>
            <a:ext cx="495250" cy="435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20" name="Straight Connector 919"/>
          <p:cNvCxnSpPr>
            <a:endCxn id="930" idx="6"/>
          </p:cNvCxnSpPr>
          <p:nvPr/>
        </p:nvCxnSpPr>
        <p:spPr>
          <a:xfrm flipV="1">
            <a:off x="6626677" y="6048648"/>
            <a:ext cx="525999" cy="164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21" name="Isosceles Triangle 920"/>
          <p:cNvSpPr/>
          <p:nvPr/>
        </p:nvSpPr>
        <p:spPr>
          <a:xfrm>
            <a:off x="6542291" y="498279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2" name="Isosceles Triangle 921"/>
          <p:cNvSpPr/>
          <p:nvPr/>
        </p:nvSpPr>
        <p:spPr>
          <a:xfrm>
            <a:off x="7115541" y="497568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3" name="Oval 922"/>
          <p:cNvSpPr/>
          <p:nvPr/>
        </p:nvSpPr>
        <p:spPr>
          <a:xfrm>
            <a:off x="6581185" y="4936807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4" name="Oval 923"/>
          <p:cNvSpPr/>
          <p:nvPr/>
        </p:nvSpPr>
        <p:spPr>
          <a:xfrm>
            <a:off x="7148443" y="4932191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25" name="Group 924"/>
          <p:cNvGrpSpPr/>
          <p:nvPr/>
        </p:nvGrpSpPr>
        <p:grpSpPr>
          <a:xfrm>
            <a:off x="6515775" y="5887168"/>
            <a:ext cx="144016" cy="197648"/>
            <a:chOff x="2151543" y="2626129"/>
            <a:chExt cx="144016" cy="197648"/>
          </a:xfrm>
        </p:grpSpPr>
        <p:sp>
          <p:nvSpPr>
            <p:cNvPr id="926" name="Isosceles Triangle 925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27" name="Oval 926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928" name="Group 927"/>
          <p:cNvGrpSpPr/>
          <p:nvPr/>
        </p:nvGrpSpPr>
        <p:grpSpPr>
          <a:xfrm>
            <a:off x="7113782" y="5887004"/>
            <a:ext cx="144016" cy="197648"/>
            <a:chOff x="2151543" y="2626129"/>
            <a:chExt cx="144016" cy="197648"/>
          </a:xfrm>
        </p:grpSpPr>
        <p:sp>
          <p:nvSpPr>
            <p:cNvPr id="929" name="Isosceles Triangle 928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30" name="Oval 929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931" name="Straight Connector 930"/>
          <p:cNvCxnSpPr>
            <a:stCxn id="934" idx="6"/>
          </p:cNvCxnSpPr>
          <p:nvPr/>
        </p:nvCxnSpPr>
        <p:spPr>
          <a:xfrm>
            <a:off x="9501564" y="4953399"/>
            <a:ext cx="678584" cy="13907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32" name="Straight Connector 931"/>
          <p:cNvCxnSpPr/>
          <p:nvPr/>
        </p:nvCxnSpPr>
        <p:spPr>
          <a:xfrm>
            <a:off x="9475048" y="6029400"/>
            <a:ext cx="708772" cy="162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33" name="Isosceles Triangle 932"/>
          <p:cNvSpPr/>
          <p:nvPr/>
        </p:nvSpPr>
        <p:spPr>
          <a:xfrm>
            <a:off x="9390662" y="4963384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34" name="Oval 933"/>
          <p:cNvSpPr/>
          <p:nvPr/>
        </p:nvSpPr>
        <p:spPr>
          <a:xfrm>
            <a:off x="9429556" y="4917395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35" name="Group 934"/>
          <p:cNvGrpSpPr/>
          <p:nvPr/>
        </p:nvGrpSpPr>
        <p:grpSpPr>
          <a:xfrm>
            <a:off x="9364146" y="5867756"/>
            <a:ext cx="144016" cy="197648"/>
            <a:chOff x="2151543" y="2626129"/>
            <a:chExt cx="144016" cy="197648"/>
          </a:xfrm>
        </p:grpSpPr>
        <p:sp>
          <p:nvSpPr>
            <p:cNvPr id="936" name="Isosceles Triangle 935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37" name="Oval 936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938" name="Straight Connector 937"/>
          <p:cNvCxnSpPr/>
          <p:nvPr/>
        </p:nvCxnSpPr>
        <p:spPr>
          <a:xfrm flipH="1" flipV="1">
            <a:off x="3122714" y="5803142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39" name="Straight Connector 938"/>
          <p:cNvCxnSpPr/>
          <p:nvPr/>
        </p:nvCxnSpPr>
        <p:spPr>
          <a:xfrm flipH="1" flipV="1">
            <a:off x="3123246" y="5254647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0" name="Straight Connector 939"/>
          <p:cNvCxnSpPr/>
          <p:nvPr/>
        </p:nvCxnSpPr>
        <p:spPr>
          <a:xfrm flipH="1" flipV="1">
            <a:off x="7141661" y="5684909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1" name="Straight Connector 940"/>
          <p:cNvCxnSpPr/>
          <p:nvPr/>
        </p:nvCxnSpPr>
        <p:spPr>
          <a:xfrm flipH="1" flipV="1">
            <a:off x="7114111" y="5136491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2" name="Straight Connector 941"/>
          <p:cNvCxnSpPr/>
          <p:nvPr/>
        </p:nvCxnSpPr>
        <p:spPr>
          <a:xfrm flipH="1">
            <a:off x="7135336" y="5197482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3" name="Straight Connector 942"/>
          <p:cNvCxnSpPr/>
          <p:nvPr/>
        </p:nvCxnSpPr>
        <p:spPr>
          <a:xfrm flipH="1">
            <a:off x="7154982" y="5744639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4" name="Straight Connector 943"/>
          <p:cNvCxnSpPr/>
          <p:nvPr/>
        </p:nvCxnSpPr>
        <p:spPr>
          <a:xfrm flipH="1">
            <a:off x="3125979" y="5139509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5" name="Straight Connector 944"/>
          <p:cNvCxnSpPr/>
          <p:nvPr/>
        </p:nvCxnSpPr>
        <p:spPr>
          <a:xfrm flipH="1">
            <a:off x="3128631" y="5701965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6" name="Straight Connector 945"/>
          <p:cNvCxnSpPr/>
          <p:nvPr/>
        </p:nvCxnSpPr>
        <p:spPr>
          <a:xfrm>
            <a:off x="977465" y="5130888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7" name="Right Arrow 946"/>
          <p:cNvSpPr/>
          <p:nvPr/>
        </p:nvSpPr>
        <p:spPr>
          <a:xfrm>
            <a:off x="421896" y="5296884"/>
            <a:ext cx="504872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8" name="TextBox 947"/>
          <p:cNvSpPr txBox="1"/>
          <p:nvPr/>
        </p:nvSpPr>
        <p:spPr>
          <a:xfrm>
            <a:off x="421896" y="4546670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 force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 kN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9" name="Rectangle 948"/>
          <p:cNvSpPr/>
          <p:nvPr/>
        </p:nvSpPr>
        <p:spPr>
          <a:xfrm>
            <a:off x="1661182" y="5367684"/>
            <a:ext cx="1221739" cy="263292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0" name="Rectangle 949"/>
          <p:cNvSpPr/>
          <p:nvPr/>
        </p:nvSpPr>
        <p:spPr>
          <a:xfrm>
            <a:off x="4511929" y="5352297"/>
            <a:ext cx="1585943" cy="268880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1" name="Rectangle 950"/>
          <p:cNvSpPr/>
          <p:nvPr/>
        </p:nvSpPr>
        <p:spPr>
          <a:xfrm>
            <a:off x="7564698" y="5346480"/>
            <a:ext cx="1512631" cy="280984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3" name="Left Arrow 952"/>
          <p:cNvSpPr/>
          <p:nvPr/>
        </p:nvSpPr>
        <p:spPr>
          <a:xfrm>
            <a:off x="7642573" y="5395056"/>
            <a:ext cx="272893" cy="166041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1" name="TextBox 960"/>
          <p:cNvSpPr txBox="1"/>
          <p:nvPr/>
        </p:nvSpPr>
        <p:spPr>
          <a:xfrm>
            <a:off x="1203892" y="4824805"/>
            <a:ext cx="2190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Q1 net force = ~0 kN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2" name="TextBox 961"/>
          <p:cNvSpPr txBox="1"/>
          <p:nvPr/>
        </p:nvSpPr>
        <p:spPr>
          <a:xfrm>
            <a:off x="4242895" y="4795213"/>
            <a:ext cx="1997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Q2 net force ~0 kN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3" name="TextBox 962"/>
          <p:cNvSpPr txBox="1"/>
          <p:nvPr/>
        </p:nvSpPr>
        <p:spPr>
          <a:xfrm>
            <a:off x="7266972" y="4748431"/>
            <a:ext cx="2079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Q3 net force = -8kN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64" name="Straight Connector 963"/>
          <p:cNvCxnSpPr/>
          <p:nvPr/>
        </p:nvCxnSpPr>
        <p:spPr>
          <a:xfrm>
            <a:off x="11376044" y="1756894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5" name="Right Arrow 964"/>
          <p:cNvSpPr/>
          <p:nvPr/>
        </p:nvSpPr>
        <p:spPr>
          <a:xfrm flipH="1">
            <a:off x="11470224" y="1935142"/>
            <a:ext cx="530766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6" name="TextBox 965"/>
          <p:cNvSpPr txBox="1"/>
          <p:nvPr/>
        </p:nvSpPr>
        <p:spPr>
          <a:xfrm>
            <a:off x="10638984" y="952499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 force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 kN**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67" name="Straight Connector 966"/>
          <p:cNvCxnSpPr/>
          <p:nvPr/>
        </p:nvCxnSpPr>
        <p:spPr>
          <a:xfrm>
            <a:off x="11500431" y="5147467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8" name="Right Arrow 967"/>
          <p:cNvSpPr/>
          <p:nvPr/>
        </p:nvSpPr>
        <p:spPr>
          <a:xfrm flipH="1">
            <a:off x="11594611" y="5325715"/>
            <a:ext cx="530766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9" name="TextBox 968"/>
          <p:cNvSpPr txBox="1"/>
          <p:nvPr/>
        </p:nvSpPr>
        <p:spPr>
          <a:xfrm>
            <a:off x="10763371" y="4343072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 force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 kN**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1901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257547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The triplet string test was designed for two purpose :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spcAft>
                <a:spcPts val="2400"/>
              </a:spcAft>
              <a:buFont typeface="+mj-lt"/>
              <a:buAutoNum type="arabicPeriod"/>
            </a:pPr>
            <a:r>
              <a:rPr lang="en-US" dirty="0" smtClean="0"/>
              <a:t>To understand the issue encountered in the tunnel </a:t>
            </a:r>
            <a:r>
              <a:rPr lang="en-US" sz="2400" i="1" dirty="0" smtClean="0"/>
              <a:t>(without making “risky” test on the LHC hardware itself)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study the consolidation solutions in order to mitigate the associated risks of implementation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The purpose of this presentation is to detail the main design features of the triplet string test before discussing the test program.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738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8787091"/>
              </p:ext>
            </p:extLst>
          </p:nvPr>
        </p:nvGraphicFramePr>
        <p:xfrm>
          <a:off x="135857" y="61832"/>
          <a:ext cx="11687175" cy="6796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oduct" r:id="rId3" imgW="7215840" imgH="4231800" progId="CATIA.Product">
                  <p:link updateAutomatic="1"/>
                </p:oleObj>
              </mc:Choice>
              <mc:Fallback>
                <p:oleObj name="Product" r:id="rId3" imgW="7215840" imgH="4231800" progId="CATIA.Product">
                  <p:link updateAutomatic="1"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5857" y="61832"/>
                        <a:ext cx="11687175" cy="6796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Triplet string test setup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04084" y="5596116"/>
            <a:ext cx="82451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?   What are the main contributors to the triplet longitudinal Stiffness </a:t>
            </a:r>
          </a:p>
          <a:p>
            <a:r>
              <a:rPr lang="en-US" sz="1900" dirty="0" smtClean="0"/>
              <a:t>?   Why did we see a drift in the longitudinal position (if any)</a:t>
            </a:r>
          </a:p>
          <a:p>
            <a:r>
              <a:rPr lang="en-US" sz="1900" dirty="0" smtClean="0"/>
              <a:t>?   Why do we see high load variation during realignment ?</a:t>
            </a:r>
          </a:p>
          <a:p>
            <a:r>
              <a:rPr lang="en-US" sz="1900" dirty="0" smtClean="0"/>
              <a:t>?   How can we consolidate the triplet so they can be realigned in the future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67676" y="5244629"/>
            <a:ext cx="7011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We make a string test to try to answer the following questions :</a:t>
            </a:r>
            <a:endParaRPr lang="en-GB" sz="2000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0477502" y="1042713"/>
            <a:ext cx="357190" cy="418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477502" y="1411082"/>
            <a:ext cx="183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‘DFBX’ skeleton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67650" y="42078"/>
            <a:ext cx="1276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End cover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371725" y="4056946"/>
            <a:ext cx="266700" cy="343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76438" y="3734372"/>
            <a:ext cx="561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210175" y="2390071"/>
            <a:ext cx="266700" cy="343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14888" y="2067497"/>
            <a:ext cx="561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Q2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929562" y="932174"/>
            <a:ext cx="266700" cy="343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34275" y="609600"/>
            <a:ext cx="561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Q3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9705979" y="2014281"/>
            <a:ext cx="1981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WPS/DOMS structure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9525000" y="1489037"/>
            <a:ext cx="419105" cy="476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62112" y="6233607"/>
            <a:ext cx="3548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WPS structure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18" idx="1"/>
          </p:cNvCxnSpPr>
          <p:nvPr/>
        </p:nvCxnSpPr>
        <p:spPr>
          <a:xfrm flipH="1" flipV="1">
            <a:off x="1381125" y="5998300"/>
            <a:ext cx="280987" cy="419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9097" y="4499528"/>
            <a:ext cx="1276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End cover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648699" y="353080"/>
            <a:ext cx="631157" cy="58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971042" y="4830284"/>
            <a:ext cx="472747" cy="166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448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The “DFBX” skeleton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6252" y="1122947"/>
            <a:ext cx="11534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 act as a fixed point for the triplet string test.</a:t>
            </a:r>
          </a:p>
          <a:p>
            <a:r>
              <a:rPr lang="en-US" dirty="0"/>
              <a:t>	</a:t>
            </a:r>
            <a:r>
              <a:rPr lang="en-US" dirty="0" smtClean="0">
                <a:sym typeface="Wingdings" panose="05000000000000000000" pitchFamily="2" charset="2"/>
              </a:rPr>
              <a:t> Same role as the DFBX in the tunnel</a:t>
            </a:r>
            <a:endParaRPr lang="en-US" dirty="0" smtClean="0"/>
          </a:p>
          <a:p>
            <a:r>
              <a:rPr lang="en-US" dirty="0" smtClean="0"/>
              <a:t>Designed so it can withstand the full 8T of vacuum force pushing on the vacuum end cover with limited deflection.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787" y="2175985"/>
            <a:ext cx="4558465" cy="44012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5305" y="2175984"/>
            <a:ext cx="3792463" cy="4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612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Magnet realignment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999" y="1600535"/>
            <a:ext cx="11032958" cy="3460248"/>
          </a:xfrm>
        </p:spPr>
        <p:txBody>
          <a:bodyPr/>
          <a:lstStyle/>
          <a:p>
            <a:r>
              <a:rPr lang="en-US" dirty="0" smtClean="0"/>
              <a:t>The Q1 magnets will be equipped with the spare motorized adapters</a:t>
            </a:r>
          </a:p>
          <a:p>
            <a:r>
              <a:rPr lang="en-US" dirty="0" smtClean="0"/>
              <a:t>In order to make vertical realignment on the other magnets, simplified manual realignment systems were designed and procured.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All magnet can be realigned with precision.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Q1 with the motorized actuators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Q2 and Q3 with the manual actuators</a:t>
            </a:r>
          </a:p>
        </p:txBody>
      </p:sp>
    </p:spTree>
    <p:extLst>
      <p:ext uri="{BB962C8B-B14F-4D97-AF65-F5344CB8AC3E}">
        <p14:creationId xmlns:p14="http://schemas.microsoft.com/office/powerpoint/2010/main" val="405082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267139"/>
              </p:ext>
            </p:extLst>
          </p:nvPr>
        </p:nvGraphicFramePr>
        <p:xfrm>
          <a:off x="0" y="61832"/>
          <a:ext cx="11687175" cy="6796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roduct" r:id="rId3" imgW="7215840" imgH="4231800" progId="CATIA.Product">
                  <p:link updateAutomatic="1"/>
                </p:oleObj>
              </mc:Choice>
              <mc:Fallback>
                <p:oleObj name="Product" r:id="rId3" imgW="7215840" imgH="4231800" progId="CATIA.Product">
                  <p:link updateAutomatic="1"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61832"/>
                        <a:ext cx="11687175" cy="6796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In-situ Instrumentation</a:t>
            </a:r>
            <a:br>
              <a:rPr lang="en-US" dirty="0" smtClean="0"/>
            </a:br>
            <a:r>
              <a:rPr lang="en-US" dirty="0" smtClean="0"/>
              <a:t>Position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21106" y="4423110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16456" y="3862805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73756" y="3106990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659606" y="2469357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61008" y="1909052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36106" y="1149100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118685" y="565611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9766897">
            <a:off x="3155755" y="4081842"/>
            <a:ext cx="8610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Measurement of magnet longitudinal position with 3x </a:t>
            </a:r>
            <a:r>
              <a:rPr lang="en-US" dirty="0" smtClean="0">
                <a:solidFill>
                  <a:srgbClr val="0070C0"/>
                </a:solidFill>
              </a:rPr>
              <a:t>DOMS sensors </a:t>
            </a:r>
            <a:r>
              <a:rPr lang="en-US" dirty="0" smtClean="0">
                <a:solidFill>
                  <a:srgbClr val="0070C0"/>
                </a:solidFill>
              </a:rPr>
              <a:t>(EN/SMM)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890163">
            <a:off x="126125" y="1706936"/>
            <a:ext cx="741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Measurement of magnet vertical/radial position</a:t>
            </a:r>
          </a:p>
          <a:p>
            <a:r>
              <a:rPr lang="en-US" dirty="0" smtClean="0"/>
              <a:t>At each jack plane with the WPS system (14x sensors - 2x wires) – EN/SMM</a:t>
            </a:r>
            <a:endParaRPr lang="en-GB" dirty="0"/>
          </a:p>
        </p:txBody>
      </p:sp>
      <p:cxnSp>
        <p:nvCxnSpPr>
          <p:cNvPr id="18" name="Straight Arrow Connector 17"/>
          <p:cNvCxnSpPr>
            <a:stCxn id="15" idx="1"/>
          </p:cNvCxnSpPr>
          <p:nvPr/>
        </p:nvCxnSpPr>
        <p:spPr>
          <a:xfrm flipH="1" flipV="1">
            <a:off x="2317444" y="5359531"/>
            <a:ext cx="1436030" cy="109549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4729664" y="3966077"/>
            <a:ext cx="1237512" cy="98335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981950" y="2085515"/>
            <a:ext cx="599071" cy="134706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939585" y="6411273"/>
            <a:ext cx="4911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punctual measurements using dial gauges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10037638" y="812501"/>
            <a:ext cx="446457" cy="109655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608283" y="1891992"/>
            <a:ext cx="2316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The DFBX skeleton deflection will be measured with DOMS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8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9644470"/>
              </p:ext>
            </p:extLst>
          </p:nvPr>
        </p:nvGraphicFramePr>
        <p:xfrm>
          <a:off x="0" y="61832"/>
          <a:ext cx="11687175" cy="6796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Product" r:id="rId3" imgW="7215840" imgH="4231800" progId="CATIA.Product">
                  <p:link updateAutomatic="1"/>
                </p:oleObj>
              </mc:Choice>
              <mc:Fallback>
                <p:oleObj name="Product" r:id="rId3" imgW="7215840" imgH="4231800" progId="CATIA.Product">
                  <p:link updateAutomatic="1"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61832"/>
                        <a:ext cx="11687175" cy="6796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In-situ Instrumentation</a:t>
            </a:r>
            <a:br>
              <a:rPr lang="en-US" dirty="0" smtClean="0"/>
            </a:br>
            <a:r>
              <a:rPr lang="en-US" dirty="0" smtClean="0"/>
              <a:t>Force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25711" y="3508120"/>
            <a:ext cx="1637881" cy="27739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53527" y="1502026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598442" y="203661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9766897">
            <a:off x="4549065" y="3927597"/>
            <a:ext cx="625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Measurement of the magnet load on each jack (EN/SMM)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19911854">
            <a:off x="305982" y="1557538"/>
            <a:ext cx="7534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Measurement of the longitudinal force transmitted by each tie-rod ear (12x)</a:t>
            </a:r>
          </a:p>
          <a:p>
            <a:r>
              <a:rPr lang="en-US" dirty="0" smtClean="0"/>
              <a:t>Using strain gauges (EN/MME)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04844" y="5461873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000194" y="4901568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257494" y="4145753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43344" y="3508120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544746" y="2947815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819844" y="2187863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802423" y="1604374"/>
            <a:ext cx="1965158" cy="352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463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9644470"/>
              </p:ext>
            </p:extLst>
          </p:nvPr>
        </p:nvGraphicFramePr>
        <p:xfrm>
          <a:off x="0" y="61832"/>
          <a:ext cx="11687175" cy="6796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Product" r:id="rId3" imgW="7215840" imgH="4231800" progId="CATIA.Product">
                  <p:link updateAutomatic="1"/>
                </p:oleObj>
              </mc:Choice>
              <mc:Fallback>
                <p:oleObj name="Product" r:id="rId3" imgW="7215840" imgH="4231800" progId="CATIA.Product">
                  <p:link updateAutomatic="1"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61832"/>
                        <a:ext cx="11687175" cy="6796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In-situ Instrumentation</a:t>
            </a:r>
            <a:br>
              <a:rPr lang="en-US" dirty="0" smtClean="0"/>
            </a:br>
            <a:r>
              <a:rPr lang="en-US" dirty="0" smtClean="0"/>
              <a:t>Acquisition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843587" y="5277853"/>
            <a:ext cx="6223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data (position, load) + a vacuum gauge shall be stored on Timber through an acquisition system currently being prepared by EN/SMM (Adriaan, Kevin).</a:t>
            </a:r>
          </a:p>
          <a:p>
            <a:endParaRPr lang="en-US" dirty="0"/>
          </a:p>
          <a:p>
            <a:r>
              <a:rPr lang="en-US" dirty="0" smtClean="0"/>
              <a:t>This will be highly useful for future investigation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772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A glimpse of </a:t>
            </a:r>
            <a:r>
              <a:rPr lang="en-US" dirty="0" smtClean="0"/>
              <a:t>B181 as of today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1153985"/>
            <a:ext cx="12017100" cy="50848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5" y="6238875"/>
            <a:ext cx="1201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are welcome to come and take a look anytime in building 181 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16518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555</Words>
  <Application>Microsoft Office PowerPoint</Application>
  <PresentationFormat>Widescreen</PresentationFormat>
  <Paragraphs>98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file:///C:\Users\fmicolon\AppData\Local\Temp\PreView\Product1%20Preview%20of%20ST0987648_01%20a.00.CATProduct</vt:lpstr>
      <vt:lpstr>file:///C:\Users\fmicolon\AppData\Local\Temp\PreView\Product1%20Preview%20of%20ST0987648_01%20a.00.CATProduct</vt:lpstr>
      <vt:lpstr>file:///C:\Users\fmicolon\AppData\Local\Temp\PreView\Product1%20Preview%20of%20ST0987648_01%20a.00.CATProduct</vt:lpstr>
      <vt:lpstr>file:///C:\Users\fmicolon\AppData\Local\Temp\PreView\Product1%20Preview%20of%20ST0987648_01%20a.00.CATProduct</vt:lpstr>
      <vt:lpstr>The triplet string test design  What it can/cannot do</vt:lpstr>
      <vt:lpstr>Introduction</vt:lpstr>
      <vt:lpstr>Triplet string test setup</vt:lpstr>
      <vt:lpstr>The “DFBX” skeleton</vt:lpstr>
      <vt:lpstr>Magnet realignment</vt:lpstr>
      <vt:lpstr>In-situ Instrumentation Position</vt:lpstr>
      <vt:lpstr>In-situ Instrumentation Force</vt:lpstr>
      <vt:lpstr>In-situ Instrumentation Acquisition</vt:lpstr>
      <vt:lpstr>A glimpse of B181 as of today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triplet string test design  What it can/cannot do</dc:title>
  <dc:creator>Frederic Micolon</dc:creator>
  <cp:lastModifiedBy>Frederic Micolon</cp:lastModifiedBy>
  <cp:revision>12</cp:revision>
  <dcterms:created xsi:type="dcterms:W3CDTF">2019-02-05T14:38:53Z</dcterms:created>
  <dcterms:modified xsi:type="dcterms:W3CDTF">2019-02-06T11:59:23Z</dcterms:modified>
</cp:coreProperties>
</file>