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5" r:id="rId4"/>
  </p:sldMasterIdLst>
  <p:notesMasterIdLst>
    <p:notesMasterId r:id="rId10"/>
  </p:notesMasterIdLst>
  <p:handoutMasterIdLst>
    <p:handoutMasterId r:id="rId11"/>
  </p:handoutMasterIdLst>
  <p:sldIdLst>
    <p:sldId id="658" r:id="rId5"/>
    <p:sldId id="619" r:id="rId6"/>
    <p:sldId id="708" r:id="rId7"/>
    <p:sldId id="709" r:id="rId8"/>
    <p:sldId id="615" r:id="rId9"/>
  </p:sldIdLst>
  <p:sldSz cx="12192000" cy="6858000"/>
  <p:notesSz cx="6797675" cy="9872663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36" userDrawn="1">
          <p15:clr>
            <a:srgbClr val="A4A3A4"/>
          </p15:clr>
        </p15:guide>
        <p15:guide id="2" pos="170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ł Maciejewski" initials="MM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207"/>
    <a:srgbClr val="FFC000"/>
    <a:srgbClr val="0000FF"/>
    <a:srgbClr val="1E5AAE"/>
    <a:srgbClr val="ED7D31"/>
    <a:srgbClr val="FF3D01"/>
    <a:srgbClr val="7230A0"/>
    <a:srgbClr val="851B37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73" autoAdjust="0"/>
    <p:restoredTop sz="95930" autoAdjust="0"/>
  </p:normalViewPr>
  <p:slideViewPr>
    <p:cSldViewPr snapToGrid="0">
      <p:cViewPr varScale="1">
        <p:scale>
          <a:sx n="110" d="100"/>
          <a:sy n="110" d="100"/>
        </p:scale>
        <p:origin x="558" y="114"/>
      </p:cViewPr>
      <p:guideLst>
        <p:guide orient="horz" pos="2636"/>
        <p:guide pos="17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098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B04E44-8265-4C2A-B0D0-95F0E9C90E23}" type="datetimeFigureOut">
              <a:rPr lang="en-GB" smtClean="0"/>
              <a:t>14/02/2019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477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098" y="9378477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7D3042-2027-48FE-8184-12148C099CE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1834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9C2151-9297-43A2-9253-6E824DD48D89}" type="datetimeFigureOut">
              <a:rPr lang="pl-PL" smtClean="0"/>
              <a:t>14.02.2019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51220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377319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3" y="9377319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ED1AAC-F55D-4054-8591-620842FBD7B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82966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2429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9C6187-3421-4FE3-8B6E-B792E8EB4E70}" type="datetime1">
              <a:rPr lang="pl-PL" smtClean="0"/>
              <a:t>14.02.2019</a:t>
            </a:fld>
            <a:endParaRPr lang="pl-PL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Co-Simulation of Transient Effects in Superconducting Accelerator Magnets</a:t>
            </a:r>
            <a:endParaRPr lang="pl-PL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2457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34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0F558-BE1C-431C-B448-2D8EAD046293}" type="datetime1">
              <a:rPr lang="pl-PL" smtClean="0"/>
              <a:t>14.02.2019</a:t>
            </a:fld>
            <a:endParaRPr lang="pl-PL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Co-Simulation of Transient Effects in Superconducting Accelerator Magnets</a:t>
            </a:r>
            <a:endParaRPr lang="pl-PL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7187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5" y="802203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80" y="2998771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BF36D-9CA4-4691-9700-CFF7B8ABF5B9}" type="datetime1">
              <a:rPr lang="pl-PL" smtClean="0"/>
              <a:t>14.02.2019</a:t>
            </a:fld>
            <a:endParaRPr lang="pl-PL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Co-Simulation of Transient Effects in Superconducting Accelerator Magnets</a:t>
            </a:r>
            <a:endParaRPr lang="pl-PL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49124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61" y="2444452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2467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E991C-3608-4642-9529-26C7D672F4B5}" type="datetimeFigureOut">
              <a:rPr lang="en-GB"/>
              <a:pPr>
                <a:defRPr/>
              </a:pPr>
              <a:t>14/02/2019</a:t>
            </a:fld>
            <a:endParaRPr lang="en-GB"/>
          </a:p>
        </p:txBody>
      </p:sp>
      <p:sp>
        <p:nvSpPr>
          <p:cNvPr id="4" name="Footer Placeholder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322A9-3535-4537-A4DE-EFDA89924B4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083748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12C3D-00E8-4AF4-99E9-DD35B3D1D432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98FF6-CAB2-4FB2-BE73-68086972FD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8174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61" y="2444452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7525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7835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256" y="2406826"/>
            <a:ext cx="1629261" cy="204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0436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44821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67FC7D-61BE-408C-869E-3B70DF864867}" type="datetime1">
              <a:rPr lang="pl-PL" smtClean="0"/>
              <a:t>14.02.2019</a:t>
            </a:fld>
            <a:endParaRPr lang="pl-PL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Co-Simulation of Transient Effects in Superconducting Accelerator Magnets</a:t>
            </a:r>
            <a:endParaRPr lang="pl-PL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30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95556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44821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609603" y="1972061"/>
            <a:ext cx="5648108" cy="471352"/>
          </a:xfrm>
          <a:prstGeom prst="rect">
            <a:avLst/>
          </a:prstGeom>
        </p:spPr>
        <p:txBody>
          <a:bodyPr vert="horz" lIns="60960" tIns="0" rIns="6096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400" dirty="0" smtClean="0"/>
              <a:t>Click to edit Master title style</a:t>
            </a:r>
            <a:endParaRPr lang="en-US" sz="240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30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741193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BCF78C-439C-45D1-8F58-993C62AF9E00}" type="datetime1">
              <a:rPr lang="pl-PL" smtClean="0"/>
              <a:t>14.02.2019</a:t>
            </a:fld>
            <a:endParaRPr lang="pl-PL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Co-Simulation of Transient Effects in Superconducting Accelerator Magnets</a:t>
            </a:r>
            <a:endParaRPr lang="pl-PL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11636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7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0EC76B-2679-4894-997D-A4B1F16AE88F}" type="datetime1">
              <a:rPr lang="pl-PL" smtClean="0"/>
              <a:t>14.02.2019</a:t>
            </a:fld>
            <a:endParaRPr lang="pl-PL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Co-Simulation of Transient Effects in Superconducting Accelerator Magnets</a:t>
            </a:r>
            <a:endParaRPr lang="pl-PL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25840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8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7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84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73" y="1269784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3E81F-6270-4F14-A32E-4A60D3430DF4}" type="datetime1">
              <a:rPr lang="pl-PL" smtClean="0"/>
              <a:t>14.02.2019</a:t>
            </a:fld>
            <a:endParaRPr lang="pl-PL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Co-Simulation of Transient Effects in Superconducting Accelerator Magnets</a:t>
            </a:r>
            <a:endParaRPr lang="pl-PL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196320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3531"/>
            <a:ext cx="12192000" cy="94293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499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09FF7-D61F-4B06-859A-79DAFCEB99C7}" type="datetime1">
              <a:rPr lang="pl-PL" smtClean="0"/>
              <a:t>14.02.2019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Co-Simulation of Transient Effects in Superconducting Accelerator Magnets</a:t>
            </a:r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94617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36" indent="-60957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48" indent="-60957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872" indent="-457178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6996" indent="-457178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546" indent="-457178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598" indent="-243829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192" indent="-243829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786" indent="-243829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05" indent="-243829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65285" y="139383"/>
            <a:ext cx="9144000" cy="2387600"/>
          </a:xfrm>
        </p:spPr>
        <p:txBody>
          <a:bodyPr>
            <a:normAutofit/>
          </a:bodyPr>
          <a:lstStyle/>
          <a:p>
            <a:r>
              <a:rPr lang="en-GB" sz="4000" dirty="0" smtClean="0"/>
              <a:t>Technical Student Programme:</a:t>
            </a:r>
            <a:br>
              <a:rPr lang="en-GB" sz="4000" dirty="0" smtClean="0"/>
            </a:br>
            <a:r>
              <a:rPr lang="en-GB" sz="4000" dirty="0" smtClean="0"/>
              <a:t>February 2019 – January 2020</a:t>
            </a:r>
            <a:endParaRPr lang="en-GB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9030" y="2807759"/>
            <a:ext cx="9144000" cy="1655762"/>
          </a:xfrm>
        </p:spPr>
        <p:txBody>
          <a:bodyPr/>
          <a:lstStyle/>
          <a:p>
            <a:r>
              <a:rPr lang="en-GB" dirty="0"/>
              <a:t>Author:	Michał Wilczek</a:t>
            </a:r>
          </a:p>
          <a:p>
            <a:r>
              <a:rPr lang="en-GB" dirty="0"/>
              <a:t>Supervisor: 	Michał Maciejewski </a:t>
            </a: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2668" y="4518719"/>
            <a:ext cx="4014368" cy="1083936"/>
          </a:xfrm>
          <a:prstGeom prst="rect">
            <a:avLst/>
          </a:prstGeom>
        </p:spPr>
      </p:pic>
      <p:pic>
        <p:nvPicPr>
          <p:cNvPr id="6" name="Obraz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265"/>
          <a:stretch/>
        </p:blipFill>
        <p:spPr bwMode="auto">
          <a:xfrm>
            <a:off x="8893505" y="4744297"/>
            <a:ext cx="3123258" cy="831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RÃ©sultat de recherche d'images pour &quot;lodz university of technology logo&quot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665" y="4411685"/>
            <a:ext cx="3401535" cy="1190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581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-224555" y="1096821"/>
            <a:ext cx="138564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7" name="Title 1"/>
          <p:cNvSpPr>
            <a:spLocks noGrp="1"/>
          </p:cNvSpPr>
          <p:nvPr>
            <p:ph type="title"/>
          </p:nvPr>
        </p:nvSpPr>
        <p:spPr>
          <a:xfrm>
            <a:off x="173715" y="0"/>
            <a:ext cx="11656543" cy="590799"/>
          </a:xfrm>
        </p:spPr>
        <p:txBody>
          <a:bodyPr>
            <a:noAutofit/>
          </a:bodyPr>
          <a:lstStyle/>
          <a:p>
            <a:r>
              <a:rPr lang="pl-PL" sz="3200" dirty="0" err="1" smtClean="0"/>
              <a:t>Academic</a:t>
            </a:r>
            <a:r>
              <a:rPr lang="pl-PL" sz="3200" dirty="0" smtClean="0"/>
              <a:t> </a:t>
            </a:r>
            <a:r>
              <a:rPr lang="pl-PL" sz="3200" dirty="0" err="1" smtClean="0"/>
              <a:t>Background</a:t>
            </a:r>
            <a:endParaRPr lang="en-GB" sz="3200" dirty="0"/>
          </a:p>
        </p:txBody>
      </p:sp>
      <p:grpSp>
        <p:nvGrpSpPr>
          <p:cNvPr id="9" name="Group 8"/>
          <p:cNvGrpSpPr/>
          <p:nvPr/>
        </p:nvGrpSpPr>
        <p:grpSpPr>
          <a:xfrm>
            <a:off x="636856" y="1017792"/>
            <a:ext cx="10730259" cy="4352715"/>
            <a:chOff x="506115" y="634334"/>
            <a:chExt cx="10730259" cy="4352715"/>
          </a:xfrm>
        </p:grpSpPr>
        <p:sp>
          <p:nvSpPr>
            <p:cNvPr id="2" name="Prostokąt 1"/>
            <p:cNvSpPr/>
            <p:nvPr/>
          </p:nvSpPr>
          <p:spPr>
            <a:xfrm>
              <a:off x="5160993" y="1112990"/>
              <a:ext cx="5788829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dirty="0" err="1" smtClean="0"/>
                <a:t>Currently</a:t>
              </a:r>
              <a:r>
                <a:rPr lang="pl-PL" b="1" dirty="0" smtClean="0"/>
                <a:t>: </a:t>
              </a:r>
              <a:r>
                <a:rPr lang="pl-PL" dirty="0" err="1" smtClean="0"/>
                <a:t>M.Sc</a:t>
              </a:r>
              <a:r>
                <a:rPr lang="pl-PL" dirty="0" smtClean="0"/>
                <a:t>.</a:t>
              </a:r>
              <a:r>
                <a:rPr lang="en-US" dirty="0" smtClean="0"/>
                <a:t> in Advanced Mechanical Engineering</a:t>
              </a:r>
              <a:endParaRPr lang="pl-PL" dirty="0" smtClean="0"/>
            </a:p>
            <a:p>
              <a:endParaRPr lang="pl-PL" dirty="0"/>
            </a:p>
            <a:p>
              <a:r>
                <a:rPr lang="pl-PL" dirty="0" err="1" smtClean="0"/>
                <a:t>B.Sc</a:t>
              </a:r>
              <a:r>
                <a:rPr lang="pl-PL" dirty="0" smtClean="0"/>
                <a:t>. in </a:t>
              </a:r>
              <a:r>
                <a:rPr lang="pl-PL" dirty="0" err="1" smtClean="0"/>
                <a:t>Mechanical</a:t>
              </a:r>
              <a:r>
                <a:rPr lang="pl-PL" dirty="0" smtClean="0"/>
                <a:t> Engineering and </a:t>
              </a:r>
            </a:p>
            <a:p>
              <a:r>
                <a:rPr lang="pl-PL" dirty="0" smtClean="0"/>
                <a:t>Applied </a:t>
              </a:r>
              <a:r>
                <a:rPr lang="pl-PL" dirty="0" err="1" smtClean="0"/>
                <a:t>Computer</a:t>
              </a:r>
              <a:r>
                <a:rPr lang="pl-PL" dirty="0" smtClean="0"/>
                <a:t> Science</a:t>
              </a:r>
              <a:endParaRPr lang="en-US" dirty="0" smtClean="0"/>
            </a:p>
          </p:txBody>
        </p:sp>
        <p:pic>
          <p:nvPicPr>
            <p:cNvPr id="13" name="Obraz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2115"/>
            <a:stretch/>
          </p:blipFill>
          <p:spPr bwMode="auto">
            <a:xfrm>
              <a:off x="506115" y="2313319"/>
              <a:ext cx="3306917" cy="893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6" name="Picture 2" descr="RÃ©sultat de recherche d'images pour &quot;lodz university of technology logo&quot;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115" y="634334"/>
              <a:ext cx="3401535" cy="11909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Znalezione obrazy dla zapytania cern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2477" y="3695196"/>
              <a:ext cx="1134191" cy="1291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5160993" y="2224199"/>
              <a:ext cx="4839786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pl-PL" dirty="0" smtClean="0"/>
            </a:p>
            <a:p>
              <a:r>
                <a:rPr lang="en-GB" dirty="0" smtClean="0"/>
                <a:t>Engineer’s double </a:t>
              </a:r>
              <a:r>
                <a:rPr lang="pl-PL" dirty="0" smtClean="0"/>
                <a:t>D</a:t>
              </a:r>
              <a:r>
                <a:rPr lang="en-GB" dirty="0" err="1" smtClean="0"/>
                <a:t>egree</a:t>
              </a:r>
              <a:r>
                <a:rPr lang="en-GB" dirty="0" smtClean="0"/>
                <a:t> programme</a:t>
              </a:r>
              <a:r>
                <a:rPr lang="pl-PL" dirty="0" smtClean="0"/>
                <a:t> </a:t>
              </a:r>
            </a:p>
            <a:p>
              <a:r>
                <a:rPr lang="pl-PL" dirty="0" smtClean="0"/>
                <a:t>in General Engineering; 2-year </a:t>
              </a:r>
              <a:r>
                <a:rPr lang="pl-PL" dirty="0" err="1" smtClean="0"/>
                <a:t>stay</a:t>
              </a:r>
              <a:r>
                <a:rPr lang="pl-PL" dirty="0" smtClean="0"/>
                <a:t> in France</a:t>
              </a:r>
              <a:endParaRPr lang="en-GB" dirty="0"/>
            </a:p>
          </p:txBody>
        </p:sp>
        <p:cxnSp>
          <p:nvCxnSpPr>
            <p:cNvPr id="5" name="Straight Arrow Connector 4"/>
            <p:cNvCxnSpPr/>
            <p:nvPr/>
          </p:nvCxnSpPr>
          <p:spPr>
            <a:xfrm>
              <a:off x="4041059" y="1297656"/>
              <a:ext cx="792000" cy="0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3999524" y="2853345"/>
              <a:ext cx="792000" cy="0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V="1">
              <a:off x="3014640" y="4366884"/>
              <a:ext cx="4140000" cy="0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7276989" y="4176754"/>
              <a:ext cx="155683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/>
                <a:t>Master thesis</a:t>
              </a:r>
              <a:endParaRPr lang="en-GB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5090842" y="963561"/>
              <a:ext cx="6145532" cy="2286650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>
              <a:off x="8055407" y="3347418"/>
              <a:ext cx="0" cy="900000"/>
            </a:xfrm>
            <a:prstGeom prst="straightConnector1">
              <a:avLst/>
            </a:prstGeom>
            <a:ln w="57150">
              <a:solidFill>
                <a:srgbClr val="FF0207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0055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-224555" y="1096821"/>
            <a:ext cx="138564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7" name="Title 1"/>
          <p:cNvSpPr>
            <a:spLocks noGrp="1"/>
          </p:cNvSpPr>
          <p:nvPr>
            <p:ph type="title"/>
          </p:nvPr>
        </p:nvSpPr>
        <p:spPr>
          <a:xfrm>
            <a:off x="173715" y="0"/>
            <a:ext cx="11656543" cy="590799"/>
          </a:xfrm>
        </p:spPr>
        <p:txBody>
          <a:bodyPr>
            <a:noAutofit/>
          </a:bodyPr>
          <a:lstStyle/>
          <a:p>
            <a:r>
              <a:rPr lang="pl-PL" sz="3200" dirty="0" err="1" smtClean="0"/>
              <a:t>Scientific</a:t>
            </a:r>
            <a:r>
              <a:rPr lang="pl-PL" sz="3200" dirty="0" smtClean="0"/>
              <a:t> </a:t>
            </a:r>
            <a:r>
              <a:rPr lang="pl-PL" sz="3200" dirty="0" err="1" smtClean="0"/>
              <a:t>Projects</a:t>
            </a:r>
            <a:endParaRPr lang="en-GB" sz="3200" dirty="0"/>
          </a:p>
        </p:txBody>
      </p:sp>
      <p:pic>
        <p:nvPicPr>
          <p:cNvPr id="13" name="Obraz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15"/>
          <a:stretch/>
        </p:blipFill>
        <p:spPr bwMode="auto">
          <a:xfrm>
            <a:off x="173715" y="2473679"/>
            <a:ext cx="3306917" cy="89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RÃ©sultat de recherche d'images pour &quot;lodz university of technology logo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766" y="739588"/>
            <a:ext cx="3401535" cy="1190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3769998" y="1423203"/>
            <a:ext cx="360000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3480632" y="2991122"/>
            <a:ext cx="540000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Prostokąt 1"/>
          <p:cNvSpPr/>
          <p:nvPr/>
        </p:nvSpPr>
        <p:spPr>
          <a:xfrm>
            <a:off x="4221695" y="376341"/>
            <a:ext cx="72255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 err="1" smtClean="0"/>
              <a:t>Bachelor</a:t>
            </a:r>
            <a:r>
              <a:rPr lang="pl-PL" b="1" dirty="0" smtClean="0"/>
              <a:t> </a:t>
            </a:r>
            <a:r>
              <a:rPr lang="pl-PL" b="1" dirty="0" err="1" smtClean="0"/>
              <a:t>thesis</a:t>
            </a:r>
            <a:r>
              <a:rPr lang="pl-PL" b="1" dirty="0" smtClean="0"/>
              <a:t>: </a:t>
            </a:r>
            <a:r>
              <a:rPr lang="pl-PL" dirty="0" smtClean="0"/>
              <a:t>Design of a </a:t>
            </a:r>
            <a:r>
              <a:rPr lang="pl-PL" dirty="0" err="1" smtClean="0"/>
              <a:t>modular</a:t>
            </a:r>
            <a:r>
              <a:rPr lang="pl-PL" dirty="0" smtClean="0"/>
              <a:t> </a:t>
            </a:r>
            <a:r>
              <a:rPr lang="pl-PL" dirty="0" err="1" smtClean="0"/>
              <a:t>apparatus</a:t>
            </a:r>
            <a:r>
              <a:rPr lang="pl-PL" dirty="0" smtClean="0"/>
              <a:t> for the </a:t>
            </a:r>
            <a:r>
              <a:rPr lang="pl-PL" dirty="0" err="1" smtClean="0"/>
              <a:t>production</a:t>
            </a:r>
            <a:r>
              <a:rPr lang="pl-PL" dirty="0" smtClean="0"/>
              <a:t> of </a:t>
            </a:r>
            <a:r>
              <a:rPr lang="pl-PL" dirty="0" err="1" smtClean="0"/>
              <a:t>nitric</a:t>
            </a:r>
            <a:r>
              <a:rPr lang="pl-PL" dirty="0" smtClean="0"/>
              <a:t> </a:t>
            </a:r>
            <a:r>
              <a:rPr lang="pl-PL" dirty="0" err="1" smtClean="0"/>
              <a:t>acid</a:t>
            </a:r>
            <a:r>
              <a:rPr lang="pl-PL" dirty="0" smtClean="0"/>
              <a:t> in </a:t>
            </a:r>
            <a:r>
              <a:rPr lang="pl-PL" dirty="0" err="1" smtClean="0"/>
              <a:t>electric</a:t>
            </a:r>
            <a:r>
              <a:rPr lang="pl-PL" dirty="0" smtClean="0"/>
              <a:t> </a:t>
            </a:r>
            <a:r>
              <a:rPr lang="pl-PL" dirty="0" err="1" smtClean="0"/>
              <a:t>discharge</a:t>
            </a:r>
            <a:r>
              <a:rPr lang="pl-PL" dirty="0" smtClean="0"/>
              <a:t> </a:t>
            </a:r>
            <a:r>
              <a:rPr lang="pl-PL" dirty="0" err="1" smtClean="0"/>
              <a:t>phenomena</a:t>
            </a:r>
            <a:endParaRPr lang="pl-PL" dirty="0" smtClean="0"/>
          </a:p>
          <a:p>
            <a:endParaRPr lang="pl-PL" dirty="0"/>
          </a:p>
          <a:p>
            <a:r>
              <a:rPr lang="pl-PL" dirty="0" smtClean="0"/>
              <a:t>Fluid-</a:t>
            </a:r>
            <a:r>
              <a:rPr lang="pl-PL" dirty="0" err="1" smtClean="0"/>
              <a:t>Structure</a:t>
            </a:r>
            <a:r>
              <a:rPr lang="pl-PL" dirty="0" smtClean="0"/>
              <a:t> </a:t>
            </a:r>
            <a:r>
              <a:rPr lang="pl-PL" dirty="0" err="1" smtClean="0"/>
              <a:t>Interaction</a:t>
            </a:r>
            <a:r>
              <a:rPr lang="pl-PL" dirty="0" smtClean="0"/>
              <a:t> modeling to </a:t>
            </a:r>
            <a:r>
              <a:rPr lang="pl-PL" dirty="0" err="1" smtClean="0"/>
              <a:t>estimate</a:t>
            </a:r>
            <a:r>
              <a:rPr lang="pl-PL" dirty="0" smtClean="0"/>
              <a:t> the </a:t>
            </a:r>
            <a:r>
              <a:rPr lang="pl-PL" dirty="0" err="1" smtClean="0"/>
              <a:t>lifetime</a:t>
            </a:r>
            <a:r>
              <a:rPr lang="pl-PL" dirty="0" smtClean="0"/>
              <a:t> of a </a:t>
            </a:r>
            <a:r>
              <a:rPr lang="pl-PL" dirty="0" err="1" smtClean="0"/>
              <a:t>centrifugal</a:t>
            </a:r>
            <a:r>
              <a:rPr lang="pl-PL" dirty="0" smtClean="0"/>
              <a:t> </a:t>
            </a:r>
            <a:r>
              <a:rPr lang="pl-PL" dirty="0" err="1" smtClean="0"/>
              <a:t>compressor</a:t>
            </a:r>
            <a:r>
              <a:rPr lang="pl-PL" dirty="0" smtClean="0"/>
              <a:t>  </a:t>
            </a:r>
            <a:endParaRPr lang="en-US" dirty="0" smtClean="0"/>
          </a:p>
        </p:txBody>
      </p:sp>
      <p:pic>
        <p:nvPicPr>
          <p:cNvPr id="18" name="Picture 2" descr="Znalezione obrazy dla zapytania cer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577" y="3936181"/>
            <a:ext cx="1134191" cy="1291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" name="Straight Arrow Connector 18"/>
          <p:cNvCxnSpPr/>
          <p:nvPr/>
        </p:nvCxnSpPr>
        <p:spPr>
          <a:xfrm flipV="1">
            <a:off x="2379406" y="4602046"/>
            <a:ext cx="1620000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Prostokąt 1"/>
          <p:cNvSpPr/>
          <p:nvPr/>
        </p:nvSpPr>
        <p:spPr>
          <a:xfrm>
            <a:off x="4221695" y="2510094"/>
            <a:ext cx="423725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 err="1" smtClean="0"/>
              <a:t>Experimental</a:t>
            </a:r>
            <a:r>
              <a:rPr lang="pl-PL" dirty="0" smtClean="0"/>
              <a:t> and </a:t>
            </a:r>
            <a:r>
              <a:rPr lang="pl-PL" dirty="0" err="1" smtClean="0"/>
              <a:t>theoretical</a:t>
            </a:r>
            <a:r>
              <a:rPr lang="pl-PL" dirty="0" smtClean="0"/>
              <a:t> </a:t>
            </a:r>
            <a:r>
              <a:rPr lang="pl-PL" dirty="0" err="1" smtClean="0"/>
              <a:t>modal</a:t>
            </a:r>
            <a:r>
              <a:rPr lang="pl-PL" dirty="0" smtClean="0"/>
              <a:t> </a:t>
            </a:r>
            <a:r>
              <a:rPr lang="pl-PL" dirty="0" err="1" smtClean="0"/>
              <a:t>analysis</a:t>
            </a:r>
            <a:r>
              <a:rPr lang="pl-PL" dirty="0" smtClean="0"/>
              <a:t> of the Solar </a:t>
            </a:r>
            <a:r>
              <a:rPr lang="pl-PL" dirty="0" err="1" smtClean="0"/>
              <a:t>Impulse</a:t>
            </a:r>
            <a:r>
              <a:rPr lang="pl-PL" dirty="0" smtClean="0"/>
              <a:t> </a:t>
            </a:r>
            <a:r>
              <a:rPr lang="pl-PL" dirty="0" err="1" smtClean="0"/>
              <a:t>plane</a:t>
            </a:r>
            <a:r>
              <a:rPr lang="pl-PL" dirty="0" smtClean="0"/>
              <a:t> model in </a:t>
            </a:r>
            <a:r>
              <a:rPr lang="pl-PL" dirty="0" err="1" smtClean="0"/>
              <a:t>scale</a:t>
            </a:r>
            <a:endParaRPr lang="pl-PL" dirty="0" smtClean="0"/>
          </a:p>
          <a:p>
            <a:endParaRPr lang="pl-PL" dirty="0"/>
          </a:p>
        </p:txBody>
      </p:sp>
      <p:sp>
        <p:nvSpPr>
          <p:cNvPr id="21" name="Prostokąt 1"/>
          <p:cNvSpPr/>
          <p:nvPr/>
        </p:nvSpPr>
        <p:spPr>
          <a:xfrm>
            <a:off x="4265794" y="4057635"/>
            <a:ext cx="780962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 err="1" smtClean="0"/>
              <a:t>Simulation</a:t>
            </a:r>
            <a:r>
              <a:rPr lang="pl-PL" dirty="0" smtClean="0"/>
              <a:t> of a </a:t>
            </a:r>
            <a:r>
              <a:rPr lang="pl-PL" dirty="0" err="1" smtClean="0"/>
              <a:t>mechanical</a:t>
            </a:r>
            <a:r>
              <a:rPr lang="pl-PL" dirty="0" smtClean="0"/>
              <a:t> </a:t>
            </a:r>
            <a:r>
              <a:rPr lang="pl-PL" dirty="0" err="1" smtClean="0"/>
              <a:t>response</a:t>
            </a:r>
            <a:r>
              <a:rPr lang="pl-PL" dirty="0" smtClean="0"/>
              <a:t> to </a:t>
            </a:r>
            <a:r>
              <a:rPr lang="pl-PL" dirty="0" err="1" smtClean="0"/>
              <a:t>unbalanced</a:t>
            </a:r>
            <a:r>
              <a:rPr lang="pl-PL" dirty="0" smtClean="0"/>
              <a:t> </a:t>
            </a:r>
            <a:r>
              <a:rPr lang="pl-PL" dirty="0" err="1" smtClean="0"/>
              <a:t>currents</a:t>
            </a:r>
            <a:r>
              <a:rPr lang="pl-PL" dirty="0" smtClean="0"/>
              <a:t> in the 11T magnet </a:t>
            </a:r>
            <a:r>
              <a:rPr lang="pl-PL" dirty="0" err="1" smtClean="0"/>
              <a:t>protected</a:t>
            </a:r>
            <a:r>
              <a:rPr lang="pl-PL" dirty="0" smtClean="0"/>
              <a:t> by CLIQ system:</a:t>
            </a:r>
          </a:p>
          <a:p>
            <a:r>
              <a:rPr lang="pl-PL" dirty="0" smtClean="0">
                <a:sym typeface="Wingdings" panose="05000000000000000000" pitchFamily="2" charset="2"/>
              </a:rPr>
              <a:t> One-</a:t>
            </a:r>
            <a:r>
              <a:rPr lang="pl-PL" dirty="0" err="1" smtClean="0">
                <a:sym typeface="Wingdings" panose="05000000000000000000" pitchFamily="2" charset="2"/>
              </a:rPr>
              <a:t>way</a:t>
            </a:r>
            <a:r>
              <a:rPr lang="pl-PL" dirty="0" smtClean="0">
                <a:sym typeface="Wingdings" panose="05000000000000000000" pitchFamily="2" charset="2"/>
              </a:rPr>
              <a:t> </a:t>
            </a:r>
            <a:r>
              <a:rPr lang="pl-PL" dirty="0" err="1" smtClean="0">
                <a:sym typeface="Wingdings" panose="05000000000000000000" pitchFamily="2" charset="2"/>
              </a:rPr>
              <a:t>coupling</a:t>
            </a:r>
            <a:r>
              <a:rPr lang="pl-PL" dirty="0" smtClean="0">
                <a:sym typeface="Wingdings" panose="05000000000000000000" pitchFamily="2" charset="2"/>
              </a:rPr>
              <a:t> of ANSYS with </a:t>
            </a:r>
            <a:r>
              <a:rPr lang="pl-PL" dirty="0" err="1" smtClean="0">
                <a:sym typeface="Wingdings" panose="05000000000000000000" pitchFamily="2" charset="2"/>
              </a:rPr>
              <a:t>Comsol</a:t>
            </a:r>
            <a:r>
              <a:rPr lang="pl-PL" dirty="0" smtClean="0">
                <a:sym typeface="Wingdings" panose="05000000000000000000" pitchFamily="2" charset="2"/>
              </a:rPr>
              <a:t> </a:t>
            </a:r>
            <a:r>
              <a:rPr lang="pl-PL" dirty="0" err="1" smtClean="0">
                <a:sym typeface="Wingdings" panose="05000000000000000000" pitchFamily="2" charset="2"/>
              </a:rPr>
              <a:t>modules</a:t>
            </a:r>
            <a:r>
              <a:rPr lang="pl-PL" dirty="0" smtClean="0">
                <a:sym typeface="Wingdings" panose="05000000000000000000" pitchFamily="2" charset="2"/>
              </a:rPr>
              <a:t> via </a:t>
            </a:r>
            <a:r>
              <a:rPr lang="pl-PL" dirty="0" err="1" smtClean="0">
                <a:sym typeface="Wingdings" panose="05000000000000000000" pitchFamily="2" charset="2"/>
              </a:rPr>
              <a:t>MpCCI</a:t>
            </a:r>
            <a:r>
              <a:rPr lang="pl-PL" dirty="0" smtClean="0">
                <a:sym typeface="Wingdings" panose="05000000000000000000" pitchFamily="2" charset="2"/>
              </a:rPr>
              <a:t> </a:t>
            </a:r>
            <a:r>
              <a:rPr lang="pl-PL" dirty="0" err="1" smtClean="0">
                <a:sym typeface="Wingdings" panose="05000000000000000000" pitchFamily="2" charset="2"/>
              </a:rPr>
              <a:t>interface</a:t>
            </a:r>
            <a:endParaRPr lang="pl-PL" dirty="0" smtClean="0"/>
          </a:p>
          <a:p>
            <a:r>
              <a:rPr lang="pl-PL" dirty="0" smtClean="0">
                <a:sym typeface="Wingdings" panose="05000000000000000000" pitchFamily="2" charset="2"/>
              </a:rPr>
              <a:t> Project </a:t>
            </a:r>
            <a:r>
              <a:rPr lang="pl-PL" dirty="0" err="1" smtClean="0">
                <a:sym typeface="Wingdings" panose="05000000000000000000" pitchFamily="2" charset="2"/>
              </a:rPr>
              <a:t>carried</a:t>
            </a:r>
            <a:r>
              <a:rPr lang="pl-PL" dirty="0" smtClean="0">
                <a:sym typeface="Wingdings" panose="05000000000000000000" pitchFamily="2" charset="2"/>
              </a:rPr>
              <a:t> out in the STEAM</a:t>
            </a:r>
            <a:endParaRPr lang="pl-PL" dirty="0" smtClean="0"/>
          </a:p>
          <a:p>
            <a:endParaRPr lang="pl-PL" dirty="0"/>
          </a:p>
          <a:p>
            <a:endParaRPr lang="en-US" dirty="0"/>
          </a:p>
        </p:txBody>
      </p:sp>
      <p:pic>
        <p:nvPicPr>
          <p:cNvPr id="2050" name="Picture 2" descr="https://www.quelleenergie.fr/magazine/wp-content/uploads/2016/07/solar-impulse-avion-energie-solaire-mi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0607" y="2576108"/>
            <a:ext cx="2324079" cy="830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752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-224555" y="1096821"/>
            <a:ext cx="138564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7" name="Title 1"/>
          <p:cNvSpPr>
            <a:spLocks noGrp="1"/>
          </p:cNvSpPr>
          <p:nvPr>
            <p:ph type="title"/>
          </p:nvPr>
        </p:nvSpPr>
        <p:spPr>
          <a:xfrm>
            <a:off x="173715" y="0"/>
            <a:ext cx="11656543" cy="590799"/>
          </a:xfrm>
        </p:spPr>
        <p:txBody>
          <a:bodyPr>
            <a:noAutofit/>
          </a:bodyPr>
          <a:lstStyle/>
          <a:p>
            <a:r>
              <a:rPr lang="pl-PL" sz="3200" dirty="0" smtClean="0"/>
              <a:t>Project </a:t>
            </a:r>
            <a:r>
              <a:rPr lang="pl-PL" sz="3200" dirty="0" err="1" smtClean="0"/>
              <a:t>at</a:t>
            </a:r>
            <a:r>
              <a:rPr lang="pl-PL" sz="3200" dirty="0" smtClean="0"/>
              <a:t> CERN</a:t>
            </a:r>
            <a:endParaRPr lang="en-GB" sz="3200" dirty="0"/>
          </a:p>
        </p:txBody>
      </p:sp>
      <p:grpSp>
        <p:nvGrpSpPr>
          <p:cNvPr id="5" name="Group 4"/>
          <p:cNvGrpSpPr/>
          <p:nvPr/>
        </p:nvGrpSpPr>
        <p:grpSpPr>
          <a:xfrm>
            <a:off x="173715" y="1440517"/>
            <a:ext cx="11951124" cy="4113229"/>
            <a:chOff x="259058" y="467093"/>
            <a:chExt cx="11951124" cy="4113229"/>
          </a:xfrm>
        </p:grpSpPr>
        <p:sp>
          <p:nvSpPr>
            <p:cNvPr id="2" name="Rectangle 1"/>
            <p:cNvSpPr/>
            <p:nvPr/>
          </p:nvSpPr>
          <p:spPr>
            <a:xfrm>
              <a:off x="259058" y="3872436"/>
              <a:ext cx="1153202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734550" indent="-685783">
                <a:buFont typeface="Arial" panose="020B0604020202020204" pitchFamily="34" charset="0"/>
                <a:buChar char="•"/>
              </a:pPr>
              <a:r>
                <a:rPr lang="pl-PL" sz="2000" dirty="0" err="1"/>
                <a:t>Rerun</a:t>
              </a:r>
              <a:r>
                <a:rPr lang="pl-PL" sz="2000" dirty="0"/>
                <a:t> </a:t>
              </a:r>
              <a:r>
                <a:rPr lang="pl-PL" sz="2000" dirty="0" err="1"/>
                <a:t>standalone</a:t>
              </a:r>
              <a:r>
                <a:rPr lang="pl-PL" sz="2000" dirty="0"/>
                <a:t> </a:t>
              </a:r>
              <a:r>
                <a:rPr lang="en-US" sz="2000" dirty="0" smtClean="0"/>
                <a:t>2D </a:t>
              </a:r>
              <a:r>
                <a:rPr lang="pl-PL" sz="2000" dirty="0" smtClean="0"/>
                <a:t>ANSYS </a:t>
              </a:r>
              <a:r>
                <a:rPr lang="pl-PL" sz="2000" dirty="0" err="1"/>
                <a:t>models</a:t>
              </a:r>
              <a:r>
                <a:rPr lang="pl-PL" sz="2000" dirty="0"/>
                <a:t> from Lu</a:t>
              </a:r>
              <a:r>
                <a:rPr lang="en-GB" sz="2000" dirty="0"/>
                <a:t>c</a:t>
              </a:r>
              <a:r>
                <a:rPr lang="pl-PL" sz="2000" dirty="0"/>
                <a:t>as</a:t>
              </a:r>
              <a:r>
                <a:rPr lang="en-GB" sz="2000" dirty="0"/>
                <a:t> </a:t>
              </a:r>
              <a:r>
                <a:rPr lang="en-GB" sz="2000" dirty="0" err="1"/>
                <a:t>Brouwer</a:t>
              </a:r>
              <a:r>
                <a:rPr lang="en-GB" sz="2000" dirty="0"/>
                <a:t> from </a:t>
              </a:r>
              <a:r>
                <a:rPr lang="en-GB" sz="2000" dirty="0" smtClean="0"/>
                <a:t>Berkeley National Laboratory</a:t>
              </a:r>
              <a:endParaRPr lang="en-GB" sz="2000" dirty="0"/>
            </a:p>
            <a:p>
              <a:pPr marL="734550" indent="-685783">
                <a:buFont typeface="Arial" panose="020B0604020202020204" pitchFamily="34" charset="0"/>
                <a:buChar char="•"/>
              </a:pPr>
              <a:r>
                <a:rPr lang="en-US" sz="2000" dirty="0" smtClean="0"/>
                <a:t>Automatic model generation of different model types </a:t>
              </a:r>
              <a:r>
                <a:rPr lang="pl-PL" sz="2000" dirty="0" smtClean="0"/>
                <a:t>(</a:t>
              </a:r>
              <a:r>
                <a:rPr lang="pl-PL" sz="2000" dirty="0" err="1"/>
                <a:t>starting</a:t>
              </a:r>
              <a:r>
                <a:rPr lang="pl-PL" sz="2000" dirty="0"/>
                <a:t> from </a:t>
              </a:r>
              <a:r>
                <a:rPr lang="pl-PL" sz="2000" dirty="0" err="1"/>
                <a:t>existing</a:t>
              </a:r>
              <a:r>
                <a:rPr lang="pl-PL" sz="2000" dirty="0"/>
                <a:t> </a:t>
              </a:r>
              <a:r>
                <a:rPr lang="pl-PL" sz="2000" dirty="0" err="1"/>
                <a:t>tests</a:t>
              </a:r>
              <a:r>
                <a:rPr lang="pl-PL" sz="2000" dirty="0" smtClean="0"/>
                <a:t>)</a:t>
              </a:r>
              <a:endParaRPr lang="en-GB" sz="2000" dirty="0"/>
            </a:p>
          </p:txBody>
        </p:sp>
        <p:sp>
          <p:nvSpPr>
            <p:cNvPr id="3" name="Rectangle 2"/>
            <p:cNvSpPr/>
            <p:nvPr/>
          </p:nvSpPr>
          <p:spPr>
            <a:xfrm>
              <a:off x="379287" y="873758"/>
              <a:ext cx="4723655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dirty="0"/>
                <a:t>MIT </a:t>
              </a:r>
              <a:r>
                <a:rPr lang="pl-PL" dirty="0" err="1" smtClean="0"/>
                <a:t>thesis</a:t>
              </a:r>
              <a:r>
                <a:rPr lang="pl-PL" dirty="0" smtClean="0"/>
                <a:t> – </a:t>
              </a:r>
              <a:r>
                <a:rPr lang="pl-PL" dirty="0" err="1" smtClean="0"/>
                <a:t>Quench</a:t>
              </a:r>
              <a:r>
                <a:rPr lang="pl-PL" dirty="0" smtClean="0"/>
                <a:t> </a:t>
              </a:r>
              <a:r>
                <a:rPr lang="pl-PL" dirty="0" err="1" smtClean="0"/>
                <a:t>Modelling</a:t>
              </a:r>
              <a:r>
                <a:rPr lang="pl-PL" dirty="0" smtClean="0"/>
                <a:t> in Cable-In-</a:t>
              </a:r>
              <a:r>
                <a:rPr lang="pl-PL" dirty="0" err="1" smtClean="0"/>
                <a:t>Conduit</a:t>
              </a:r>
              <a:r>
                <a:rPr lang="pl-PL" dirty="0"/>
                <a:t> </a:t>
              </a:r>
              <a:r>
                <a:rPr lang="pl-PL" dirty="0" err="1" smtClean="0"/>
                <a:t>Superconducting</a:t>
              </a:r>
              <a:r>
                <a:rPr lang="pl-PL" dirty="0" smtClean="0"/>
                <a:t> </a:t>
              </a:r>
              <a:r>
                <a:rPr lang="pl-PL" dirty="0" err="1" smtClean="0"/>
                <a:t>Magnets</a:t>
              </a:r>
              <a:endParaRPr lang="pl-PL" dirty="0" smtClean="0"/>
            </a:p>
            <a:p>
              <a:endParaRPr lang="pl-PL" dirty="0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97692" y="1497848"/>
              <a:ext cx="2793283" cy="1924590"/>
            </a:xfrm>
            <a:prstGeom prst="rect">
              <a:avLst/>
            </a:prstGeom>
          </p:spPr>
        </p:pic>
        <p:sp>
          <p:nvSpPr>
            <p:cNvPr id="17" name="Rounded Rectangle 16"/>
            <p:cNvSpPr/>
            <p:nvPr/>
          </p:nvSpPr>
          <p:spPr>
            <a:xfrm>
              <a:off x="259058" y="785044"/>
              <a:ext cx="4843884" cy="2656444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5187329" y="2182110"/>
              <a:ext cx="900000" cy="0"/>
            </a:xfrm>
            <a:prstGeom prst="straightConnector1">
              <a:avLst/>
            </a:prstGeom>
            <a:ln w="76200">
              <a:solidFill>
                <a:srgbClr val="FFC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6"/>
            <p:cNvGrpSpPr/>
            <p:nvPr/>
          </p:nvGrpSpPr>
          <p:grpSpPr>
            <a:xfrm>
              <a:off x="6114182" y="590799"/>
              <a:ext cx="6096000" cy="2771897"/>
              <a:chOff x="6001986" y="526309"/>
              <a:chExt cx="6096000" cy="2771897"/>
            </a:xfrm>
          </p:grpSpPr>
          <p:pic>
            <p:nvPicPr>
              <p:cNvPr id="4098" name="Picture 2" descr="RÃ©sultat de recherche d'images pour &quot;iter logo&quot;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19836" b="15256"/>
              <a:stretch/>
            </p:blipFill>
            <p:spPr bwMode="auto">
              <a:xfrm>
                <a:off x="9864268" y="526309"/>
                <a:ext cx="1821876" cy="91676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" name="Rectangle 5"/>
              <p:cNvSpPr/>
              <p:nvPr/>
            </p:nvSpPr>
            <p:spPr>
              <a:xfrm>
                <a:off x="6001986" y="928326"/>
                <a:ext cx="6096000" cy="236988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48767"/>
                <a:r>
                  <a:rPr lang="pl-PL" sz="2000" dirty="0" err="1"/>
                  <a:t>Based</a:t>
                </a:r>
                <a:r>
                  <a:rPr lang="pl-PL" sz="2000" dirty="0"/>
                  <a:t> on </a:t>
                </a:r>
                <a:r>
                  <a:rPr lang="en-US" sz="2000" dirty="0" smtClean="0"/>
                  <a:t>the </a:t>
                </a:r>
                <a:r>
                  <a:rPr lang="pl-PL" sz="2000" dirty="0" err="1" smtClean="0"/>
                  <a:t>implementation</a:t>
                </a:r>
                <a:r>
                  <a:rPr lang="pl-PL" sz="2000" dirty="0" smtClean="0"/>
                  <a:t> </a:t>
                </a:r>
                <a:r>
                  <a:rPr lang="pl-PL" sz="2000" dirty="0" err="1"/>
                  <a:t>at</a:t>
                </a:r>
                <a:r>
                  <a:rPr lang="pl-PL" sz="2000" dirty="0"/>
                  <a:t> </a:t>
                </a:r>
                <a:endParaRPr lang="en-US" sz="2000" dirty="0" smtClean="0"/>
              </a:p>
              <a:p>
                <a:pPr marL="48767"/>
                <a:endParaRPr lang="en-US" sz="2000" dirty="0" smtClean="0"/>
              </a:p>
              <a:p>
                <a:pPr marL="334517" indent="-28575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m</a:t>
                </a:r>
                <a:r>
                  <a:rPr lang="pl-PL" dirty="0" err="1"/>
                  <a:t>ake</a:t>
                </a:r>
                <a:r>
                  <a:rPr lang="pl-PL" dirty="0"/>
                  <a:t> 1D </a:t>
                </a:r>
                <a:r>
                  <a:rPr lang="pl-PL" dirty="0" err="1"/>
                  <a:t>heat</a:t>
                </a:r>
                <a:r>
                  <a:rPr lang="pl-PL" dirty="0"/>
                  <a:t> </a:t>
                </a:r>
                <a:r>
                  <a:rPr lang="pl-PL" dirty="0" err="1"/>
                  <a:t>propagation</a:t>
                </a:r>
                <a:r>
                  <a:rPr lang="pl-PL" dirty="0"/>
                  <a:t> </a:t>
                </a:r>
                <a:r>
                  <a:rPr lang="pl-PL" dirty="0" err="1" smtClean="0"/>
                  <a:t>models</a:t>
                </a:r>
                <a:endParaRPr lang="en-US" dirty="0" smtClean="0"/>
              </a:p>
              <a:p>
                <a:pPr marL="334517" indent="-28575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m</a:t>
                </a:r>
                <a:r>
                  <a:rPr lang="pl-PL" dirty="0" err="1"/>
                  <a:t>ake</a:t>
                </a:r>
                <a:r>
                  <a:rPr lang="pl-PL" dirty="0"/>
                  <a:t> 2D </a:t>
                </a:r>
                <a:r>
                  <a:rPr lang="pl-PL" dirty="0" err="1"/>
                  <a:t>heat</a:t>
                </a:r>
                <a:r>
                  <a:rPr lang="pl-PL" dirty="0"/>
                  <a:t> </a:t>
                </a:r>
                <a:r>
                  <a:rPr lang="pl-PL" dirty="0" err="1"/>
                  <a:t>propagation</a:t>
                </a:r>
                <a:r>
                  <a:rPr lang="pl-PL" dirty="0"/>
                  <a:t> </a:t>
                </a:r>
                <a:r>
                  <a:rPr lang="pl-PL" dirty="0" err="1" smtClean="0"/>
                  <a:t>models</a:t>
                </a:r>
                <a:endParaRPr lang="en-US" dirty="0" smtClean="0"/>
              </a:p>
              <a:p>
                <a:pPr marL="334517" indent="-28575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m</a:t>
                </a:r>
                <a:r>
                  <a:rPr lang="pl-PL" dirty="0" err="1"/>
                  <a:t>ake</a:t>
                </a:r>
                <a:r>
                  <a:rPr lang="pl-PL" dirty="0"/>
                  <a:t> 3D (</a:t>
                </a:r>
                <a:r>
                  <a:rPr lang="pl-PL" dirty="0" err="1"/>
                  <a:t>extruded</a:t>
                </a:r>
                <a:r>
                  <a:rPr lang="pl-PL" dirty="0"/>
                  <a:t> 2D) </a:t>
                </a:r>
                <a:r>
                  <a:rPr lang="pl-PL" dirty="0" err="1"/>
                  <a:t>heat</a:t>
                </a:r>
                <a:r>
                  <a:rPr lang="pl-PL" dirty="0"/>
                  <a:t> </a:t>
                </a:r>
                <a:r>
                  <a:rPr lang="pl-PL" dirty="0" err="1"/>
                  <a:t>propagation</a:t>
                </a:r>
                <a:r>
                  <a:rPr lang="pl-PL" dirty="0"/>
                  <a:t> </a:t>
                </a:r>
                <a:r>
                  <a:rPr lang="pl-PL" dirty="0" err="1" smtClean="0"/>
                  <a:t>models</a:t>
                </a:r>
                <a:endParaRPr lang="en-US" dirty="0" smtClean="0"/>
              </a:p>
              <a:p>
                <a:pPr marL="334517" indent="-28575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c</a:t>
                </a:r>
                <a:r>
                  <a:rPr lang="pl-PL" dirty="0" err="1" smtClean="0"/>
                  <a:t>ouple</a:t>
                </a:r>
                <a:r>
                  <a:rPr lang="pl-PL" dirty="0" smtClean="0"/>
                  <a:t> </a:t>
                </a:r>
                <a:r>
                  <a:rPr lang="pl-PL" dirty="0"/>
                  <a:t>2D </a:t>
                </a:r>
                <a:r>
                  <a:rPr lang="pl-PL" dirty="0" err="1"/>
                  <a:t>models</a:t>
                </a:r>
                <a:r>
                  <a:rPr lang="pl-PL" dirty="0"/>
                  <a:t> from </a:t>
                </a:r>
                <a:r>
                  <a:rPr lang="en-US" dirty="0" smtClean="0"/>
                  <a:t>Lucas </a:t>
                </a:r>
                <a:r>
                  <a:rPr lang="en-US" dirty="0" err="1" smtClean="0"/>
                  <a:t>Brouwer</a:t>
                </a:r>
                <a:r>
                  <a:rPr lang="en-US" dirty="0" smtClean="0"/>
                  <a:t> from Berkeley National Laboratory </a:t>
                </a:r>
                <a:r>
                  <a:rPr lang="pl-PL" dirty="0" smtClean="0"/>
                  <a:t>to </a:t>
                </a:r>
                <a:r>
                  <a:rPr lang="pl-PL" dirty="0"/>
                  <a:t>3D </a:t>
                </a:r>
                <a:r>
                  <a:rPr lang="pl-PL" dirty="0" err="1"/>
                  <a:t>heat</a:t>
                </a:r>
                <a:r>
                  <a:rPr lang="pl-PL" dirty="0"/>
                  <a:t> </a:t>
                </a:r>
                <a:r>
                  <a:rPr lang="pl-PL" dirty="0" err="1"/>
                  <a:t>propagation</a:t>
                </a:r>
                <a:r>
                  <a:rPr lang="pl-PL" dirty="0"/>
                  <a:t> </a:t>
                </a:r>
                <a:r>
                  <a:rPr lang="pl-PL" dirty="0" err="1" smtClean="0"/>
                  <a:t>models</a:t>
                </a:r>
                <a:endParaRPr lang="en-US" dirty="0" smtClean="0"/>
              </a:p>
              <a:p>
                <a:pPr marL="334517" indent="-285750"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v</a:t>
                </a:r>
                <a:r>
                  <a:rPr lang="pl-PL" dirty="0" err="1"/>
                  <a:t>alidate</a:t>
                </a:r>
                <a:r>
                  <a:rPr lang="pl-PL" dirty="0"/>
                  <a:t> </a:t>
                </a:r>
                <a:r>
                  <a:rPr lang="pl-PL" dirty="0" err="1"/>
                  <a:t>against</a:t>
                </a:r>
                <a:r>
                  <a:rPr lang="pl-PL" dirty="0"/>
                  <a:t> </a:t>
                </a:r>
                <a:r>
                  <a:rPr lang="pl-PL" dirty="0" err="1"/>
                  <a:t>exsiting</a:t>
                </a:r>
                <a:r>
                  <a:rPr lang="pl-PL" dirty="0"/>
                  <a:t> </a:t>
                </a:r>
                <a:r>
                  <a:rPr lang="pl-PL" dirty="0" err="1"/>
                  <a:t>measurements</a:t>
                </a:r>
                <a:endParaRPr lang="en-GB" dirty="0"/>
              </a:p>
            </p:txBody>
          </p:sp>
        </p:grpSp>
        <p:sp>
          <p:nvSpPr>
            <p:cNvPr id="24" name="Rounded Rectangle 23"/>
            <p:cNvSpPr/>
            <p:nvPr/>
          </p:nvSpPr>
          <p:spPr>
            <a:xfrm>
              <a:off x="6143819" y="467093"/>
              <a:ext cx="5969803" cy="3173089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235976" y="619634"/>
            <a:ext cx="115320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34550" indent="-685783">
              <a:buFont typeface="Arial" panose="020B0604020202020204" pitchFamily="34" charset="0"/>
              <a:buChar char="•"/>
            </a:pPr>
            <a:r>
              <a:rPr lang="en-US" sz="2000" b="1" dirty="0" smtClean="0"/>
              <a:t>Warm up task:</a:t>
            </a:r>
            <a:r>
              <a:rPr lang="en-US" sz="2000" dirty="0" smtClean="0"/>
              <a:t> automatic stress data extraction from ANSYS for further analysis of critical parameters during quench in Nb</a:t>
            </a:r>
            <a:r>
              <a:rPr lang="en-US" sz="1200" dirty="0" smtClean="0"/>
              <a:t>3</a:t>
            </a:r>
            <a:r>
              <a:rPr lang="en-US" sz="2000" dirty="0" smtClean="0"/>
              <a:t>Sn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273233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ymbol zastępczy zawartości 3">
            <a:extLst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0913" y="1811061"/>
            <a:ext cx="4768870" cy="3166576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493" y="1811061"/>
            <a:ext cx="4222101" cy="3166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564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zn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7109F9D4B78346B4AE976AE1BEB3EE" ma:contentTypeVersion="0" ma:contentTypeDescription="Create a new document." ma:contentTypeScope="" ma:versionID="607db0f5464ee89518f28504cef8cd3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6EB9DF9-E23B-49C2-9DAB-47EFE8B47D0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AF5924D-FE46-423B-8B35-DCCE8C9D1B0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2951B51-57E2-4DCA-B5DB-E10BC0D2C2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20288</TotalTime>
  <Words>226</Words>
  <Application>Microsoft Office PowerPoint</Application>
  <PresentationFormat>Widescreen</PresentationFormat>
  <Paragraphs>32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CERNCorporate16-9</vt:lpstr>
      <vt:lpstr>Technical Student Programme: February 2019 – January 2020</vt:lpstr>
      <vt:lpstr>Academic Background</vt:lpstr>
      <vt:lpstr>Scientific Projects</vt:lpstr>
      <vt:lpstr>Project at CERN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STEAM in a nutshell</dc:title>
  <dc:creator>Michał Maciejewski</dc:creator>
  <cp:lastModifiedBy>Michal Wilczek</cp:lastModifiedBy>
  <cp:revision>1267</cp:revision>
  <cp:lastPrinted>2017-06-28T07:07:55Z</cp:lastPrinted>
  <dcterms:created xsi:type="dcterms:W3CDTF">2014-04-13T10:01:50Z</dcterms:created>
  <dcterms:modified xsi:type="dcterms:W3CDTF">2019-02-14T08:15:56Z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0x010100A87109F9D4B78346B4AE976AE1BEB3EE</vt:lpwstr>
  </property>
  <property fmtid="{D5CDD505-2E9C-101B-9397-08002B2CF9AE}" pid="3" name="IsMyDocuments">
    <vt:bool>true</vt:bool>
  </property>
</Properties>
</file>