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8.xml" ContentType="application/vnd.openxmlformats-officedocument.theme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9.xml" ContentType="application/vnd.openxmlformats-officedocument.theme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0.xml" ContentType="application/vnd.openxmlformats-officedocument.theme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83" r:id="rId2"/>
    <p:sldMasterId id="2147483695" r:id="rId3"/>
    <p:sldMasterId id="2147483705" r:id="rId4"/>
    <p:sldMasterId id="2147483715" r:id="rId5"/>
    <p:sldMasterId id="2147483727" r:id="rId6"/>
    <p:sldMasterId id="2147483743" r:id="rId7"/>
    <p:sldMasterId id="2147483755" r:id="rId8"/>
    <p:sldMasterId id="2147483770" r:id="rId9"/>
    <p:sldMasterId id="2147483782" r:id="rId10"/>
    <p:sldMasterId id="2147483796" r:id="rId11"/>
  </p:sldMasterIdLst>
  <p:notesMasterIdLst>
    <p:notesMasterId r:id="rId47"/>
  </p:notesMasterIdLst>
  <p:handoutMasterIdLst>
    <p:handoutMasterId r:id="rId48"/>
  </p:handoutMasterIdLst>
  <p:sldIdLst>
    <p:sldId id="274" r:id="rId12"/>
    <p:sldId id="710" r:id="rId13"/>
    <p:sldId id="737" r:id="rId14"/>
    <p:sldId id="738" r:id="rId15"/>
    <p:sldId id="742" r:id="rId16"/>
    <p:sldId id="741" r:id="rId17"/>
    <p:sldId id="740" r:id="rId18"/>
    <p:sldId id="764" r:id="rId19"/>
    <p:sldId id="743" r:id="rId20"/>
    <p:sldId id="744" r:id="rId21"/>
    <p:sldId id="749" r:id="rId22"/>
    <p:sldId id="748" r:id="rId23"/>
    <p:sldId id="717" r:id="rId24"/>
    <p:sldId id="750" r:id="rId25"/>
    <p:sldId id="718" r:id="rId26"/>
    <p:sldId id="753" r:id="rId27"/>
    <p:sldId id="719" r:id="rId28"/>
    <p:sldId id="720" r:id="rId29"/>
    <p:sldId id="723" r:id="rId30"/>
    <p:sldId id="759" r:id="rId31"/>
    <p:sldId id="760" r:id="rId32"/>
    <p:sldId id="758" r:id="rId33"/>
    <p:sldId id="728" r:id="rId34"/>
    <p:sldId id="761" r:id="rId35"/>
    <p:sldId id="762" r:id="rId36"/>
    <p:sldId id="763" r:id="rId37"/>
    <p:sldId id="708" r:id="rId38"/>
    <p:sldId id="765" r:id="rId39"/>
    <p:sldId id="658" r:id="rId40"/>
    <p:sldId id="751" r:id="rId41"/>
    <p:sldId id="752" r:id="rId42"/>
    <p:sldId id="754" r:id="rId43"/>
    <p:sldId id="755" r:id="rId44"/>
    <p:sldId id="756" r:id="rId45"/>
    <p:sldId id="757" r:id="rId46"/>
  </p:sldIdLst>
  <p:sldSz cx="9144000" cy="6858000" type="screen4x3"/>
  <p:notesSz cx="9872663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toph Wiesner" initials="CW" lastIdx="1" clrIdx="0">
    <p:extLst>
      <p:ext uri="{19B8F6BF-5375-455C-9EA6-DF929625EA0E}">
        <p15:presenceInfo xmlns:p15="http://schemas.microsoft.com/office/powerpoint/2012/main" userId="S-1-5-21-1526224874-1540688658-1361462980-403826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0000"/>
    <a:srgbClr val="0000FF"/>
    <a:srgbClr val="FF9900"/>
    <a:srgbClr val="006600"/>
    <a:srgbClr val="800000"/>
    <a:srgbClr val="00FFFF"/>
    <a:srgbClr val="FFFFFF"/>
    <a:srgbClr val="FF00FF"/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48" autoAdjust="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121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slide" Target="slides/slide2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slide" Target="slides/slide31.xml"/><Relationship Id="rId47" Type="http://schemas.openxmlformats.org/officeDocument/2006/relationships/notesMaster" Target="notesMasters/notesMaster1.xml"/><Relationship Id="rId50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slide" Target="slides/slide3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41" Type="http://schemas.openxmlformats.org/officeDocument/2006/relationships/slide" Target="slides/slide3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slide" Target="slides/slide34.xml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49" Type="http://schemas.openxmlformats.org/officeDocument/2006/relationships/commentAuthors" Target="commentAuthor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4" Type="http://schemas.openxmlformats.org/officeDocument/2006/relationships/slide" Target="slides/slide33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slide" Target="slides/slide32.xml"/><Relationship Id="rId48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Relationship Id="rId51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1532177738751"/>
          <c:y val="4.5153014723924301E-2"/>
          <c:w val="0.74327493027256097"/>
          <c:h val="0.82210989378268295"/>
        </c:manualLayout>
      </c:layout>
      <c:barChart>
        <c:barDir val="col"/>
        <c:grouping val="clustered"/>
        <c:varyColors val="0"/>
        <c:ser>
          <c:idx val="0"/>
          <c:order val="0"/>
          <c:tx>
            <c:v>MKD</c:v>
          </c:tx>
          <c:spPr>
            <a:solidFill>
              <a:srgbClr val="FF0000"/>
            </a:solidFill>
            <a:ln w="19050">
              <a:solidFill>
                <a:srgbClr val="FF0000"/>
              </a:solidFill>
            </a:ln>
            <a:effectLst/>
          </c:spPr>
          <c:invertIfNegative val="0"/>
          <c:cat>
            <c:strRef>
              <c:f>Sheet1!$C$7:$C$15</c:f>
              <c:strCache>
                <c:ptCount val="9"/>
                <c:pt idx="0">
                  <c:v>2010*</c:v>
                </c:pt>
                <c:pt idx="1">
                  <c:v>2011</c:v>
                </c:pt>
                <c:pt idx="2">
                  <c:v>2012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</c:strCache>
            </c:strRef>
          </c:cat>
          <c:val>
            <c:numRef>
              <c:f>Sheet1!$F$7:$F$15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5">
                  <c:v>1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BBC-49CA-A42F-F547FF75F1F0}"/>
            </c:ext>
          </c:extLst>
        </c:ser>
        <c:ser>
          <c:idx val="1"/>
          <c:order val="1"/>
          <c:tx>
            <c:v>MKBH/V</c:v>
          </c:tx>
          <c:spPr>
            <a:solidFill>
              <a:srgbClr val="FFC000"/>
            </a:solidFill>
            <a:ln>
              <a:solidFill>
                <a:srgbClr val="FFC000"/>
              </a:solidFill>
            </a:ln>
            <a:effectLst/>
          </c:spPr>
          <c:invertIfNegative val="0"/>
          <c:val>
            <c:numRef>
              <c:f>Sheet1!$H$7:$H$15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5">
                  <c:v>5</c:v>
                </c:pt>
                <c:pt idx="6">
                  <c:v>2</c:v>
                </c:pt>
                <c:pt idx="7">
                  <c:v>0</c:v>
                </c:pt>
                <c:pt idx="8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BBC-49CA-A42F-F547FF75F1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0561752"/>
        <c:axId val="-2109962616"/>
      </c:barChart>
      <c:scatterChart>
        <c:scatterStyle val="lineMarker"/>
        <c:varyColors val="0"/>
        <c:ser>
          <c:idx val="2"/>
          <c:order val="2"/>
          <c:spPr>
            <a:ln w="19050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chemeClr val="accent1"/>
              </a:solidFill>
              <a:ln w="9525">
                <a:solidFill>
                  <a:schemeClr val="accent3"/>
                </a:solidFill>
              </a:ln>
              <a:effectLst/>
            </c:spPr>
          </c:marker>
          <c:yVal>
            <c:numRef>
              <c:f>Sheet1!$D$7:$D$15</c:f>
              <c:numCache>
                <c:formatCode>General</c:formatCode>
                <c:ptCount val="9"/>
                <c:pt idx="0">
                  <c:v>3.5</c:v>
                </c:pt>
                <c:pt idx="1">
                  <c:v>3.5</c:v>
                </c:pt>
                <c:pt idx="2">
                  <c:v>4</c:v>
                </c:pt>
                <c:pt idx="5">
                  <c:v>6.5</c:v>
                </c:pt>
                <c:pt idx="6">
                  <c:v>6.5</c:v>
                </c:pt>
                <c:pt idx="7">
                  <c:v>6.5</c:v>
                </c:pt>
                <c:pt idx="8">
                  <c:v>6.5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7BBC-49CA-A42F-F547FF75F1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10573656"/>
        <c:axId val="-2110260312"/>
      </c:scatterChart>
      <c:catAx>
        <c:axId val="-2110561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-210996261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210996261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  <a:ea typeface="+mn-ea"/>
                    <a:cs typeface="+mn-cs"/>
                  </a:defRPr>
                </a:pPr>
                <a:r>
                  <a:rPr lang="en-GB" sz="1200"/>
                  <a:t># Failures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in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-2110561752"/>
        <c:crosses val="autoZero"/>
        <c:crossBetween val="between"/>
        <c:minorUnit val="1"/>
      </c:valAx>
      <c:valAx>
        <c:axId val="-2110260312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  <a:ea typeface="+mn-ea"/>
                    <a:cs typeface="+mn-cs"/>
                  </a:defRPr>
                </a:pPr>
                <a:r>
                  <a:rPr lang="en-GB" sz="1200" dirty="0"/>
                  <a:t>Beam </a:t>
                </a:r>
                <a:r>
                  <a:rPr lang="en-GB" sz="1200" dirty="0" smtClean="0"/>
                  <a:t>Energy [</a:t>
                </a:r>
                <a:r>
                  <a:rPr lang="en-GB" sz="1200" dirty="0" err="1"/>
                  <a:t>TeV</a:t>
                </a:r>
                <a:r>
                  <a:rPr lang="en-GB" sz="1200" dirty="0"/>
                  <a:t>]</a:t>
                </a:r>
              </a:p>
            </c:rich>
          </c:tx>
          <c:layout>
            <c:manualLayout>
              <c:xMode val="edge"/>
              <c:yMode val="edge"/>
              <c:x val="0.92200691623763598"/>
              <c:y val="0.1987306362095029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in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-2110573656"/>
        <c:crosses val="max"/>
        <c:crossBetween val="midCat"/>
        <c:minorUnit val="0.5"/>
      </c:valAx>
      <c:valAx>
        <c:axId val="-211057365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2110260312"/>
        <c:crosses val="autoZero"/>
        <c:crossBetween val="midCat"/>
      </c:valAx>
      <c:spPr>
        <a:noFill/>
        <a:ln>
          <a:solidFill>
            <a:schemeClr val="bg1">
              <a:lumMod val="85000"/>
            </a:schemeClr>
          </a:solidFill>
        </a:ln>
        <a:effectLst/>
      </c:spPr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134658874842703"/>
          <c:y val="6.87952831045094E-2"/>
          <c:w val="0.18914331655101899"/>
          <c:h val="0.190637821609521"/>
        </c:manualLayout>
      </c:layout>
      <c:overlay val="0"/>
      <c:spPr>
        <a:solidFill>
          <a:schemeClr val="bg1"/>
        </a:solidFill>
        <a:ln>
          <a:solidFill>
            <a:schemeClr val="bg1">
              <a:lumMod val="50000"/>
            </a:schemeClr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latin typeface="+mj-lt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Safety Factor Against Yielding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9BA-448E-BA1D-23A7E23279CF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9BA-448E-BA1D-23A7E23279CF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19BA-448E-BA1D-23A7E23279CF}"/>
              </c:ext>
            </c:extLst>
          </c:dPt>
          <c:dLbls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1.87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9BA-448E-BA1D-23A7E23279C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HiLumi - 1.8E+11 p+/bunch - Normal Operation</c:v>
                </c:pt>
                <c:pt idx="1">
                  <c:v>HiLumi - 1.8E+11 p+/bunch - Failure Scenario 6V2H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2.2799999999999998</c:v>
                </c:pt>
                <c:pt idx="1">
                  <c:v>1.0900000000000001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9BA-448E-BA1D-23A7E23279C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134775552"/>
        <c:axId val="134777088"/>
      </c:barChart>
      <c:catAx>
        <c:axId val="1347755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4777088"/>
        <c:crosses val="autoZero"/>
        <c:auto val="1"/>
        <c:lblAlgn val="ctr"/>
        <c:lblOffset val="100"/>
        <c:noMultiLvlLbl val="0"/>
      </c:catAx>
      <c:valAx>
        <c:axId val="1347770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134775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QPS availability</c:v>
                </c:pt>
              </c:strCache>
            </c:strRef>
          </c:tx>
          <c:spPr>
            <a:solidFill>
              <a:srgbClr val="185CEC">
                <a:alpha val="60000"/>
              </a:srgbClr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2017</c:v>
                </c:pt>
                <c:pt idx="1">
                  <c:v>2018</c:v>
                </c:pt>
              </c:numCache>
            </c:numRef>
          </c:cat>
          <c:val>
            <c:numRef>
              <c:f>Sheet1!$B$2:$B$3</c:f>
              <c:numCache>
                <c:formatCode>0.00%</c:formatCode>
                <c:ptCount val="2"/>
                <c:pt idx="0">
                  <c:v>0.98740000000000006</c:v>
                </c:pt>
                <c:pt idx="1">
                  <c:v>0.98109999999999997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C15-4F53-8E24-4147B940D3D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R2E faults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2017</c:v>
                </c:pt>
                <c:pt idx="1">
                  <c:v>2018</c:v>
                </c:pt>
              </c:numCache>
            </c:numRef>
          </c:cat>
          <c:val>
            <c:numRef>
              <c:f>Sheet1!$C$2:$C$3</c:f>
              <c:numCache>
                <c:formatCode>0.00%</c:formatCode>
                <c:ptCount val="2"/>
                <c:pt idx="0">
                  <c:v>4.7879999999999787E-4</c:v>
                </c:pt>
                <c:pt idx="1">
                  <c:v>6.4449000000000103E-3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C15-4F53-8E24-4147B940D3D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General faults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2017</c:v>
                </c:pt>
                <c:pt idx="1">
                  <c:v>2018</c:v>
                </c:pt>
              </c:numCache>
            </c:numRef>
          </c:cat>
          <c:val>
            <c:numRef>
              <c:f>Sheet1!$D$2:$D$3</c:f>
              <c:numCache>
                <c:formatCode>0.00%</c:formatCode>
                <c:ptCount val="2"/>
                <c:pt idx="0">
                  <c:v>1.2121199999999947E-2</c:v>
                </c:pt>
                <c:pt idx="1">
                  <c:v>1.2455100000000018E-2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C15-4F53-8E24-4147B940D3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643834576"/>
        <c:axId val="643835560"/>
      </c:barChart>
      <c:catAx>
        <c:axId val="6438345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D9D9D9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rgbClr val="001B53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3835560"/>
        <c:crosses val="autoZero"/>
        <c:auto val="1"/>
        <c:lblAlgn val="ctr"/>
        <c:lblOffset val="100"/>
        <c:noMultiLvlLbl val="0"/>
      </c:catAx>
      <c:valAx>
        <c:axId val="643835560"/>
        <c:scaling>
          <c:orientation val="minMax"/>
          <c:max val="1"/>
          <c:min val="0.93"/>
        </c:scaling>
        <c:delete val="0"/>
        <c:axPos val="l"/>
        <c:majorGridlines>
          <c:spPr>
            <a:ln w="9525" cap="flat" cmpd="sng" algn="ctr">
              <a:solidFill>
                <a:srgbClr val="D9D9D9"/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rgbClr val="001B53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38345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9430733585918378"/>
          <c:y val="0.86308956974691764"/>
          <c:w val="0.69356684655090817"/>
          <c:h val="0.1177945377716990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rgbClr val="001B53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4279048" cy="34127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1380" y="3"/>
            <a:ext cx="4279048" cy="34127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AC25AF-BD5E-455B-BE6A-5604CC7F8CF6}" type="datetimeFigureOut">
              <a:rPr lang="en-GB" smtClean="0"/>
              <a:t>28/02/2019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56401"/>
            <a:ext cx="4279048" cy="34127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1380" y="6456401"/>
            <a:ext cx="4279048" cy="34127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9B93A4-D8F9-47DC-B3B9-F0370600DD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67628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225" y="0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4AD3DD-33A7-4BD5-B316-230B7EB2A87E}" type="datetimeFigureOut">
              <a:rPr lang="en-US" smtClean="0"/>
              <a:t>28-Feb-19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08363" y="849313"/>
            <a:ext cx="3055937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268" y="3271384"/>
            <a:ext cx="789813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4"/>
            <a:ext cx="4278154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225" y="6456614"/>
            <a:ext cx="4278154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11BA81-89BE-49D7-B69C-AE0877599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582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393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4C5A4A6-DE72-4430-BE8B-BA17AF6C206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73473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Marcador de posición de imagen de diapositiva 1">
            <a:extLst>
              <a:ext uri="{FF2B5EF4-FFF2-40B4-BE49-F238E27FC236}">
                <a16:creationId xmlns:a16="http://schemas.microsoft.com/office/drawing/2014/main" id="{E46D1239-6B03-164E-A5C9-D0EE5D3F26C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6" name="Marcador de posición de notas 2">
            <a:extLst>
              <a:ext uri="{FF2B5EF4-FFF2-40B4-BE49-F238E27FC236}">
                <a16:creationId xmlns:a16="http://schemas.microsoft.com/office/drawing/2014/main" id="{3741B941-D31F-5B4B-832C-D71C2097F7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altLang="es-ES" dirty="0"/>
              <a:t>No quenches from circulating </a:t>
            </a:r>
            <a:r>
              <a:rPr lang="en-AU" altLang="es-ES" dirty="0" err="1"/>
              <a:t>beam</a:t>
            </a:r>
            <a:r>
              <a:rPr lang="en-AU" sz="1200" b="1" dirty="0" err="1">
                <a:solidFill>
                  <a:srgbClr val="0432FF"/>
                </a:solidFill>
              </a:rPr>
              <a:t>No</a:t>
            </a:r>
            <a:r>
              <a:rPr lang="en-AU" sz="1200" b="1" dirty="0">
                <a:solidFill>
                  <a:srgbClr val="0432FF"/>
                </a:solidFill>
              </a:rPr>
              <a:t> quenches from circulating proton beam  with stored energy close to 300 MJ!</a:t>
            </a:r>
          </a:p>
          <a:p>
            <a:pPr>
              <a:spcBef>
                <a:spcPct val="0"/>
              </a:spcBef>
            </a:pPr>
            <a:endParaRPr lang="en-AU" altLang="es-ES" dirty="0"/>
          </a:p>
          <a:p>
            <a:pPr>
              <a:spcBef>
                <a:spcPct val="0"/>
              </a:spcBef>
            </a:pPr>
            <a:r>
              <a:rPr lang="en-AU" altLang="es-ES" dirty="0"/>
              <a:t>What is limiting the intensity now?</a:t>
            </a:r>
          </a:p>
        </p:txBody>
      </p:sp>
      <p:sp>
        <p:nvSpPr>
          <p:cNvPr id="21507" name="Marcador de posición de número de diapositiva 3">
            <a:extLst>
              <a:ext uri="{FF2B5EF4-FFF2-40B4-BE49-F238E27FC236}">
                <a16:creationId xmlns:a16="http://schemas.microsoft.com/office/drawing/2014/main" id="{D9308AA8-D4A4-154C-9BCE-5F6F86C2935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41B1010-8740-034D-8DFB-8E3057AB6105}" type="slidenum">
              <a:rPr kumimoji="0" lang="es-ES_tradnl" alt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s-ES_tradnl" alt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3632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1700" y="739775"/>
            <a:ext cx="4910138" cy="36814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fld id="{22DC7467-A0CF-48B2-95A7-5379D17A5F82}" type="slidenum">
              <a:rPr kumimoji="0" lang="en-US" altLang="x-non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2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t>16</a:t>
            </a:fld>
            <a:endParaRPr kumimoji="0" lang="en-US" altLang="x-non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2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17259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E940D1-CC6C-4546-9086-3F5A346F132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09916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251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11/12/2018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Workshop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E962B-8D73-CA42-BAB0-1B0981F5612C}" type="datetimeFigureOut">
              <a:rPr lang="en-US" smtClean="0"/>
              <a:t>28-Feb-19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A234-5499-FA4E-A9A9-C693A9262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27712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E962B-8D73-CA42-BAB0-1B0981F5612C}" type="datetimeFigureOut">
              <a:rPr lang="en-US" smtClean="0"/>
              <a:t>28-Feb-19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A234-5499-FA4E-A9A9-C693A9262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39828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E962B-8D73-CA42-BAB0-1B0981F5612C}" type="datetimeFigureOut">
              <a:rPr lang="en-US" smtClean="0"/>
              <a:t>28-Feb-19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A234-5499-FA4E-A9A9-C693A9262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052226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E962B-8D73-CA42-BAB0-1B0981F5612C}" type="datetimeFigureOut">
              <a:rPr lang="en-US" smtClean="0"/>
              <a:t>28-Feb-19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A234-5499-FA4E-A9A9-C693A9262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690741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E962B-8D73-CA42-BAB0-1B0981F5612C}" type="datetimeFigureOut">
              <a:rPr lang="en-US" smtClean="0"/>
              <a:t>28-Feb-19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A234-5499-FA4E-A9A9-C693A9262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92073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847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6827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7715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4603157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9F5990-4C51-C04B-9673-4CD8682A647F}" type="datetime1">
              <a:rPr lang="en-GB" smtClean="0"/>
              <a:t>28/02/2019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31313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11/12/2018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Workshop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59620136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AA28E-42CC-B04A-9876-A9918462B66A}" type="datetime1">
              <a:rPr lang="en-GB" smtClean="0"/>
              <a:t>28/02/2019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31241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9201A-9CB2-FC4D-B963-3FDC20AA9F1E}" type="datetime1">
              <a:rPr lang="en-GB" smtClean="0"/>
              <a:t>28/02/2019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185413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00CB2-BEEB-D84B-A34D-0C97BD2AF3DE}" type="datetime1">
              <a:rPr lang="en-GB" smtClean="0"/>
              <a:t>28/02/2019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246049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117DC-40B3-DD4B-A18B-3A65F2A54148}" type="datetime1">
              <a:rPr lang="en-GB" smtClean="0"/>
              <a:t>28/02/2019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476469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2B0E5-B268-164B-ACA7-28BBE63B60F7}" type="datetime1">
              <a:rPr lang="en-GB" smtClean="0"/>
              <a:t>28/02/2019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22237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9F1ED-5724-F741-9A24-0886E493CD8B}" type="datetime1">
              <a:rPr lang="en-GB" smtClean="0"/>
              <a:t>28/02/2019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065028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3934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81000"/>
            <a:ext cx="1752600" cy="1734987"/>
          </a:xfrm>
          <a:prstGeom prst="rect">
            <a:avLst/>
          </a:prstGeom>
        </p:spPr>
      </p:pic>
      <p:sp>
        <p:nvSpPr>
          <p:cNvPr id="3" name="Rectangle 8"/>
          <p:cNvSpPr>
            <a:spLocks noChangeArrowheads="1"/>
          </p:cNvSpPr>
          <p:nvPr userDrawn="1"/>
        </p:nvSpPr>
        <p:spPr bwMode="auto">
          <a:xfrm>
            <a:off x="7239000" y="6581001"/>
            <a:ext cx="1905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200" baseline="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Jan 30, 2019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969881" y="2713910"/>
            <a:ext cx="5204373" cy="954107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2800" b="1" kern="1200" dirty="0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Systems overview:</a:t>
            </a:r>
            <a:endParaRPr lang="en-US" sz="2800" b="1" kern="1200" baseline="0" dirty="0" smtClean="0">
              <a:solidFill>
                <a:schemeClr val="bg1"/>
              </a:solidFill>
              <a:latin typeface="Calibri" pitchFamily="34" charset="0"/>
              <a:ea typeface="+mn-ea"/>
              <a:cs typeface="+mn-cs"/>
            </a:endParaRPr>
          </a:p>
          <a:p>
            <a:r>
              <a:rPr lang="en-US" sz="2800" b="1" kern="1200" dirty="0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Power Converter</a:t>
            </a:r>
            <a:r>
              <a:rPr lang="en-US" sz="2800" b="1" kern="1200" baseline="0" dirty="0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 &amp; Their Controls</a:t>
            </a:r>
            <a:endParaRPr lang="en-US" sz="2800" b="1" kern="1200" dirty="0" smtClean="0">
              <a:solidFill>
                <a:schemeClr val="bg1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6" name="Rectangle 8"/>
          <p:cNvSpPr>
            <a:spLocks noChangeArrowheads="1"/>
          </p:cNvSpPr>
          <p:nvPr userDrawn="1"/>
        </p:nvSpPr>
        <p:spPr bwMode="auto">
          <a:xfrm>
            <a:off x="0" y="6581001"/>
            <a:ext cx="1905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200" baseline="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slawosz.uznanski@cern.ch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1623602" y="3801070"/>
            <a:ext cx="6004080" cy="92333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1800" b="0" kern="1200" dirty="0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Slawosz Uznanski, Valerie </a:t>
            </a:r>
            <a:r>
              <a:rPr lang="en-US" sz="1800" b="0" kern="1200" dirty="0" err="1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Montabonnet</a:t>
            </a:r>
            <a:r>
              <a:rPr lang="en-US" sz="1800" b="0" kern="1200" dirty="0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, Yves </a:t>
            </a:r>
            <a:r>
              <a:rPr lang="en-US" sz="1800" b="0" kern="1200" dirty="0" err="1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Thurel</a:t>
            </a:r>
            <a:r>
              <a:rPr lang="en-US" sz="1800" b="0" kern="1200" dirty="0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, </a:t>
            </a:r>
          </a:p>
          <a:p>
            <a:r>
              <a:rPr lang="en-US" sz="1800" b="0" kern="1200" dirty="0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Benjamin Todd, Ruben Garcia Alia, Ivan </a:t>
            </a:r>
            <a:r>
              <a:rPr lang="en-US" sz="1800" b="0" kern="1200" dirty="0" err="1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Romera</a:t>
            </a:r>
            <a:r>
              <a:rPr lang="en-US" sz="1800" b="0" kern="1200" dirty="0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, Alain</a:t>
            </a:r>
            <a:r>
              <a:rPr lang="en-US" sz="1800" b="0" kern="1200" baseline="0" dirty="0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 Antoine,</a:t>
            </a:r>
            <a:endParaRPr lang="en-US" sz="1800" b="0" kern="1200" dirty="0" smtClean="0">
              <a:solidFill>
                <a:schemeClr val="bg1"/>
              </a:solidFill>
              <a:latin typeface="Calibri" pitchFamily="34" charset="0"/>
              <a:ea typeface="+mn-ea"/>
              <a:cs typeface="+mn-cs"/>
            </a:endParaRPr>
          </a:p>
          <a:p>
            <a:r>
              <a:rPr lang="en-US" sz="1800" b="0" kern="1200" dirty="0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and many more</a:t>
            </a:r>
          </a:p>
        </p:txBody>
      </p:sp>
    </p:spTree>
    <p:extLst>
      <p:ext uri="{BB962C8B-B14F-4D97-AF65-F5344CB8AC3E}">
        <p14:creationId xmlns:p14="http://schemas.microsoft.com/office/powerpoint/2010/main" val="34178008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f F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>
              <a:defRPr sz="1100" b="0"/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57616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11/12/2018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Workshop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5794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717973" y="3451101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717973" y="4689351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B608604A-8197-4AFC-9B83-B0A40588DB9A}" type="datetimeFigureOut">
              <a:rPr lang="en-GB" smtClean="0"/>
              <a:t>28/02/2019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EFBDFC5D-847A-4E06-8C4B-BAA0C487B2C9}" type="slidenum">
              <a:rPr lang="en-GB" smtClean="0"/>
              <a:t>‹#›</a:t>
            </a:fld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1403648" y="3212976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1413173" y="4613151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1403648" y="3212976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1413173" y="4613151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51214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53"/>
            <a:ext cx="8229600" cy="759751"/>
          </a:xfrm>
        </p:spPr>
        <p:txBody>
          <a:bodyPr anchor="ctr"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B608604A-8197-4AFC-9B83-B0A40588DB9A}" type="datetimeFigureOut">
              <a:rPr lang="en-GB" smtClean="0"/>
              <a:pPr/>
              <a:t>28/02/2019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EFBDFC5D-847A-4E06-8C4B-BAA0C487B2C9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052692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B608604A-8197-4AFC-9B83-B0A40588DB9A}" type="datetimeFigureOut">
              <a:rPr lang="en-GB" smtClean="0"/>
              <a:t>28/02/2019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EFBDFC5D-847A-4E06-8C4B-BAA0C487B2C9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699639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8604A-8197-4AFC-9B83-B0A40588DB9A}" type="datetimeFigureOut">
              <a:rPr lang="en-GB" smtClean="0"/>
              <a:t>28/02/2019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FC5D-847A-4E06-8C4B-BAA0C487B2C9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224519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8604A-8197-4AFC-9B83-B0A40588DB9A}" type="datetimeFigureOut">
              <a:rPr lang="en-GB" smtClean="0"/>
              <a:t>28/02/2019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FC5D-847A-4E06-8C4B-BAA0C487B2C9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796304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8604A-8197-4AFC-9B83-B0A40588DB9A}" type="datetimeFigureOut">
              <a:rPr lang="en-GB" smtClean="0"/>
              <a:t>28/02/2019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FC5D-847A-4E06-8C4B-BAA0C487B2C9}" type="slidenum">
              <a:rPr lang="en-GB" smtClean="0"/>
              <a:t>‹#›</a:t>
            </a:fld>
            <a:endParaRPr lang="en-GB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08171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8604A-8197-4AFC-9B83-B0A40588DB9A}" type="datetimeFigureOut">
              <a:rPr lang="en-GB" smtClean="0"/>
              <a:t>28/02/2019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FC5D-847A-4E06-8C4B-BAA0C487B2C9}" type="slidenum">
              <a:rPr lang="en-GB" smtClean="0"/>
              <a:t>‹#›</a:t>
            </a:fld>
            <a:endParaRPr lang="en-GB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816278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8604A-8197-4AFC-9B83-B0A40588DB9A}" type="datetimeFigureOut">
              <a:rPr lang="en-GB" smtClean="0"/>
              <a:t>28/02/2019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FC5D-847A-4E06-8C4B-BAA0C487B2C9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822545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8604A-8197-4AFC-9B83-B0A40588DB9A}" type="datetimeFigureOut">
              <a:rPr lang="en-GB" smtClean="0"/>
              <a:t>28/02/2019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FC5D-847A-4E06-8C4B-BAA0C487B2C9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203025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8604A-8197-4AFC-9B83-B0A40588DB9A}" type="datetimeFigureOut">
              <a:rPr lang="en-GB" smtClean="0"/>
              <a:t>28/02/2019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FC5D-847A-4E06-8C4B-BAA0C487B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6957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8604A-8197-4AFC-9B83-B0A40588DB9A}" type="datetimeFigureOut">
              <a:rPr lang="en-GB" smtClean="0"/>
              <a:t>28/02/2019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FC5D-847A-4E06-8C4B-BAA0C487B2C9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649928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04" y="5472114"/>
            <a:ext cx="230624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292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727790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7219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31/01/2019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A. Perillo-Marcone - TDE Operational Feedback and Future Prospective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D17DB-3DE7-4ACD-8784-7E38DA0EF2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7135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7219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31/01/2019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A. Perillo-Marcone - TDE Operational Feedback and Future Prospective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7A2B6-681A-4BCE-B382-DD3B128C86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4695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7219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0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31/01/2019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A. Perillo-Marcone - TDE Operational Feedback and Future Prospective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5FD972-4F5D-4F70-A69A-C16ED18C21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65350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7219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910" y="1438275"/>
            <a:ext cx="4112419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810" y="1438275"/>
            <a:ext cx="4113609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82"/>
            <a:ext cx="4073702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82"/>
            <a:ext cx="4071135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31/01/2019</a:t>
            </a: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A. Perillo-Marcone - TDE Operational Feedback and Future Prospective</a:t>
            </a:r>
            <a:endParaRPr lang="en-US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318DA-6F4A-4E22-AC3A-159BEFF1C0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649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00" y="1060450"/>
            <a:ext cx="8227219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31/01/2019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A. Perillo-Marcone - TDE Operational Feedback and Future Prospective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CFF4E-2E97-4CE0-91E4-E542E1F830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1108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31/01/2019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A. Perillo-Marcone - TDE Operational Feedback and Future Prospective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0A853-6121-4BD2-A6A4-8F5AF033D9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4229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73287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2015-01-13_CERN_ENdept 36% h32mm 300dpi.png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797176"/>
            <a:ext cx="2306241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5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23475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770399"/>
            <a:ext cx="252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935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155267"/>
            <a:ext cx="8226854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solidFill>
                  <a:schemeClr val="tx1"/>
                </a:solidFill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2" y="2408918"/>
            <a:ext cx="1545657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2288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re et contenu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57200" y="1784741"/>
            <a:ext cx="8226854" cy="940443"/>
          </a:xfrm>
        </p:spPr>
        <p:txBody>
          <a:bodyPr/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GB" noProof="0" dirty="0" smtClean="0"/>
              <a:t>Click to edit Master title style</a:t>
            </a:r>
            <a:endParaRPr kumimoji="0" lang="en-GB" noProof="0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0"/>
          </p:nvPr>
        </p:nvSpPr>
        <p:spPr>
          <a:xfrm>
            <a:off x="819808" y="2815133"/>
            <a:ext cx="7864247" cy="1573987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Gill Sans MT" panose="020B0502020104020203" pitchFamily="34" charset="0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GB" noProof="0" dirty="0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262088" y="5133691"/>
            <a:ext cx="8638071" cy="905877"/>
          </a:xfrm>
        </p:spPr>
        <p:txBody>
          <a:bodyPr anchor="b">
            <a:normAutofit/>
          </a:bodyPr>
          <a:lstStyle>
            <a:lvl1pPr marL="36576" indent="0" algn="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endParaRPr lang="en-GB" noProof="0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262088" y="6049443"/>
            <a:ext cx="8638071" cy="736948"/>
          </a:xfrm>
        </p:spPr>
        <p:txBody>
          <a:bodyPr>
            <a:normAutofit/>
          </a:bodyPr>
          <a:lstStyle>
            <a:lvl1pPr marL="36576" indent="0" algn="r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19547674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3F1CC88-CCA3-400B-852B-28B25E4674E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457200" y="1784741"/>
            <a:ext cx="8226854" cy="940443"/>
          </a:xfrm>
        </p:spPr>
        <p:txBody>
          <a:bodyPr/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GB" noProof="0" dirty="0" smtClean="0"/>
              <a:t>Click to edit Master title style</a:t>
            </a:r>
            <a:endParaRPr kumimoji="0" lang="en-GB" noProof="0" dirty="0"/>
          </a:p>
        </p:txBody>
      </p:sp>
      <p:sp>
        <p:nvSpPr>
          <p:cNvPr id="8" name="Espace réservé du texte 2"/>
          <p:cNvSpPr>
            <a:spLocks noGrp="1"/>
          </p:cNvSpPr>
          <p:nvPr>
            <p:ph type="body" idx="10"/>
          </p:nvPr>
        </p:nvSpPr>
        <p:spPr>
          <a:xfrm>
            <a:off x="819808" y="2815133"/>
            <a:ext cx="7864247" cy="1565579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Gill Sans MT" panose="020B0502020104020203" pitchFamily="34" charset="0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GB" noProof="0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60565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001B53"/>
              </a:buClr>
              <a:defRPr/>
            </a:lvl1pPr>
            <a:lvl2pPr>
              <a:buClr>
                <a:srgbClr val="001B53"/>
              </a:buClr>
              <a:defRPr/>
            </a:lvl2pPr>
            <a:lvl3pPr>
              <a:buClr>
                <a:srgbClr val="001B53"/>
              </a:buClr>
              <a:defRPr/>
            </a:lvl3pPr>
            <a:lvl4pPr>
              <a:buClr>
                <a:srgbClr val="001B53"/>
              </a:buClr>
              <a:defRPr/>
            </a:lvl4pPr>
            <a:lvl5pPr>
              <a:buClr>
                <a:srgbClr val="001B53"/>
              </a:buClr>
              <a:defRPr/>
            </a:lvl5pPr>
          </a:lstStyle>
          <a:p>
            <a:pPr lvl="0" eaLnBrk="1" latinLnBrk="0" hangingPunct="1"/>
            <a:r>
              <a:rPr lang="en-GB" noProof="0" dirty="0" smtClean="0"/>
              <a:t>Click to edit Master text styles</a:t>
            </a:r>
          </a:p>
          <a:p>
            <a:pPr lvl="1" eaLnBrk="1" latinLnBrk="0" hangingPunct="1"/>
            <a:r>
              <a:rPr lang="en-GB" noProof="0" dirty="0" smtClean="0"/>
              <a:t>Second level</a:t>
            </a:r>
          </a:p>
          <a:p>
            <a:pPr lvl="2" eaLnBrk="1" latinLnBrk="0" hangingPunct="1"/>
            <a:r>
              <a:rPr lang="en-GB" noProof="0" dirty="0" smtClean="0"/>
              <a:t>Third level</a:t>
            </a:r>
          </a:p>
          <a:p>
            <a:pPr lvl="3" eaLnBrk="1" latinLnBrk="0" hangingPunct="1"/>
            <a:r>
              <a:rPr lang="en-GB" noProof="0" dirty="0" smtClean="0"/>
              <a:t>Fourth level</a:t>
            </a:r>
          </a:p>
          <a:p>
            <a:pPr lvl="4" eaLnBrk="1" latinLnBrk="0" hangingPunct="1"/>
            <a:r>
              <a:rPr lang="en-GB" noProof="0" dirty="0" smtClean="0"/>
              <a:t>Fifth level</a:t>
            </a:r>
            <a:endParaRPr kumimoji="0"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1CC88-CCA3-400B-852B-28B25E4674E7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 wrap="square"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71710780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457200" y="1034218"/>
            <a:ext cx="4175760" cy="531578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200"/>
            </a:lvl3pPr>
            <a:lvl4pPr>
              <a:defRPr sz="1000"/>
            </a:lvl4pPr>
            <a:lvl5pPr marL="1162050" indent="0">
              <a:buNone/>
              <a:defRPr sz="1200"/>
            </a:lvl5pPr>
          </a:lstStyle>
          <a:p>
            <a:pPr lvl="0" eaLnBrk="1" latinLnBrk="0" hangingPunct="1"/>
            <a:r>
              <a:rPr lang="en-GB" noProof="0" dirty="0" smtClean="0"/>
              <a:t>Click to edit Master text styles</a:t>
            </a:r>
          </a:p>
          <a:p>
            <a:pPr lvl="1" eaLnBrk="1" latinLnBrk="0" hangingPunct="1"/>
            <a:r>
              <a:rPr lang="en-GB" noProof="0" dirty="0" smtClean="0"/>
              <a:t>Second level</a:t>
            </a:r>
          </a:p>
          <a:p>
            <a:pPr lvl="2" eaLnBrk="1" latinLnBrk="0" hangingPunct="1"/>
            <a:r>
              <a:rPr lang="en-GB" noProof="0" dirty="0" smtClean="0"/>
              <a:t>Third level</a:t>
            </a:r>
          </a:p>
          <a:p>
            <a:pPr lvl="3" eaLnBrk="1" latinLnBrk="0" hangingPunct="1"/>
            <a:r>
              <a:rPr lang="en-GB" noProof="0" dirty="0" smtClean="0"/>
              <a:t>Fourth level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sz="half" idx="11" hasCustomPrompt="1"/>
          </p:nvPr>
        </p:nvSpPr>
        <p:spPr>
          <a:xfrm>
            <a:off x="4714240" y="1034218"/>
            <a:ext cx="4175760" cy="531578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200"/>
            </a:lvl3pPr>
            <a:lvl4pPr>
              <a:defRPr sz="1000"/>
            </a:lvl4pPr>
            <a:lvl5pPr marL="1162050" indent="0">
              <a:buNone/>
              <a:defRPr sz="1200"/>
            </a:lvl5pPr>
          </a:lstStyle>
          <a:p>
            <a:pPr lvl="0" eaLnBrk="1" latinLnBrk="0" hangingPunct="1"/>
            <a:r>
              <a:rPr lang="en-GB" noProof="0" dirty="0" smtClean="0"/>
              <a:t>Click to edit Master text styles</a:t>
            </a:r>
          </a:p>
          <a:p>
            <a:pPr lvl="1" eaLnBrk="1" latinLnBrk="0" hangingPunct="1"/>
            <a:r>
              <a:rPr lang="en-GB" noProof="0" dirty="0" smtClean="0"/>
              <a:t>Second level</a:t>
            </a:r>
          </a:p>
          <a:p>
            <a:pPr lvl="2" eaLnBrk="1" latinLnBrk="0" hangingPunct="1"/>
            <a:r>
              <a:rPr lang="en-GB" noProof="0" dirty="0" smtClean="0"/>
              <a:t>Third level</a:t>
            </a:r>
          </a:p>
          <a:p>
            <a:pPr lvl="3" eaLnBrk="1" latinLnBrk="0" hangingPunct="1"/>
            <a:r>
              <a:rPr lang="en-GB" noProof="0" dirty="0" smtClean="0"/>
              <a:t>Fourth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1CC88-CCA3-400B-852B-28B25E4674E7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481374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4" y="5101968"/>
            <a:ext cx="8436927" cy="1197233"/>
          </a:xfrm>
        </p:spPr>
        <p:txBody>
          <a:bodyPr anchor="t"/>
          <a:lstStyle>
            <a:lvl1pPr marL="0" indent="0">
              <a:buNone/>
              <a:defRPr sz="1800" b="0">
                <a:solidFill>
                  <a:srgbClr val="001B53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GB" noProof="0" dirty="0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 hasCustomPrompt="1"/>
          </p:nvPr>
        </p:nvSpPr>
        <p:spPr>
          <a:xfrm>
            <a:off x="457200" y="1028701"/>
            <a:ext cx="4175760" cy="3927732"/>
          </a:xfrm>
        </p:spPr>
        <p:txBody>
          <a:bodyPr/>
          <a:lstStyle>
            <a:lvl1pPr>
              <a:defRPr sz="1800">
                <a:solidFill>
                  <a:srgbClr val="001B53"/>
                </a:solidFill>
              </a:defRPr>
            </a:lvl1pPr>
            <a:lvl2pPr>
              <a:defRPr sz="1600"/>
            </a:lvl2pPr>
            <a:lvl3pPr>
              <a:defRPr sz="1200"/>
            </a:lvl3pPr>
            <a:lvl4pPr>
              <a:defRPr sz="1000"/>
            </a:lvl4pPr>
            <a:lvl5pPr marL="1162050" indent="0">
              <a:buNone/>
              <a:defRPr sz="1200"/>
            </a:lvl5pPr>
          </a:lstStyle>
          <a:p>
            <a:pPr lvl="0" eaLnBrk="1" latinLnBrk="0" hangingPunct="1"/>
            <a:r>
              <a:rPr lang="en-GB" noProof="0" dirty="0" smtClean="0"/>
              <a:t>Click to edit Master text styles</a:t>
            </a:r>
          </a:p>
          <a:p>
            <a:pPr lvl="1" eaLnBrk="1" latinLnBrk="0" hangingPunct="1"/>
            <a:r>
              <a:rPr lang="en-GB" noProof="0" dirty="0" smtClean="0"/>
              <a:t>Second level</a:t>
            </a:r>
          </a:p>
          <a:p>
            <a:pPr lvl="2" eaLnBrk="1" latinLnBrk="0" hangingPunct="1"/>
            <a:r>
              <a:rPr lang="en-GB" noProof="0" dirty="0" smtClean="0"/>
              <a:t>Third level</a:t>
            </a:r>
          </a:p>
          <a:p>
            <a:pPr lvl="3" eaLnBrk="1" latinLnBrk="0" hangingPunct="1"/>
            <a:r>
              <a:rPr lang="en-GB" noProof="0" dirty="0" smtClean="0"/>
              <a:t>Fourth level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724400" y="1028701"/>
            <a:ext cx="4168140" cy="3927732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200"/>
            </a:lvl3pPr>
            <a:lvl4pPr>
              <a:defRPr sz="1000"/>
            </a:lvl4pPr>
            <a:lvl5pPr>
              <a:defRPr sz="1200"/>
            </a:lvl5pPr>
          </a:lstStyle>
          <a:p>
            <a:pPr lvl="0" eaLnBrk="1" latinLnBrk="0" hangingPunct="1"/>
            <a:r>
              <a:rPr lang="en-GB" noProof="0" dirty="0" smtClean="0"/>
              <a:t>Click to edit Master text styles</a:t>
            </a:r>
          </a:p>
          <a:p>
            <a:pPr lvl="1" eaLnBrk="1" latinLnBrk="0" hangingPunct="1"/>
            <a:r>
              <a:rPr lang="en-GB" noProof="0" dirty="0" smtClean="0"/>
              <a:t>Second level</a:t>
            </a:r>
          </a:p>
          <a:p>
            <a:pPr lvl="2" eaLnBrk="1" latinLnBrk="0" hangingPunct="1"/>
            <a:r>
              <a:rPr lang="en-GB" noProof="0" dirty="0" smtClean="0"/>
              <a:t>Third level</a:t>
            </a:r>
          </a:p>
          <a:p>
            <a:pPr lvl="3" eaLnBrk="1" latinLnBrk="0" hangingPunct="1"/>
            <a:r>
              <a:rPr lang="en-GB" noProof="0" dirty="0" smtClean="0"/>
              <a:t>Fourth level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1CC88-CCA3-400B-852B-28B25E4674E7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0104942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1CC88-CCA3-400B-852B-28B25E4674E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136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1CC88-CCA3-400B-852B-28B25E4674E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Rectangle 3"/>
          <p:cNvSpPr/>
          <p:nvPr userDrawn="1"/>
        </p:nvSpPr>
        <p:spPr>
          <a:xfrm>
            <a:off x="980502" y="558188"/>
            <a:ext cx="1432192" cy="1894901"/>
          </a:xfrm>
          <a:prstGeom prst="rect">
            <a:avLst/>
          </a:prstGeom>
          <a:solidFill>
            <a:srgbClr val="001B5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6" name="Rectangle 5"/>
          <p:cNvSpPr/>
          <p:nvPr userDrawn="1"/>
        </p:nvSpPr>
        <p:spPr>
          <a:xfrm>
            <a:off x="2412694" y="558188"/>
            <a:ext cx="1432192" cy="1894901"/>
          </a:xfrm>
          <a:prstGeom prst="rect">
            <a:avLst/>
          </a:prstGeom>
          <a:solidFill>
            <a:srgbClr val="185CE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844886" y="558188"/>
            <a:ext cx="1432192" cy="1894901"/>
          </a:xfrm>
          <a:prstGeom prst="rect">
            <a:avLst/>
          </a:pr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8" name="Rectangle 7"/>
          <p:cNvSpPr/>
          <p:nvPr userDrawn="1"/>
        </p:nvSpPr>
        <p:spPr>
          <a:xfrm>
            <a:off x="5277078" y="558188"/>
            <a:ext cx="1432192" cy="1894901"/>
          </a:xfrm>
          <a:prstGeom prst="rect">
            <a:avLst/>
          </a:prstGeom>
          <a:solidFill>
            <a:srgbClr val="533A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9" name="Rectangle 8"/>
          <p:cNvSpPr/>
          <p:nvPr userDrawn="1"/>
        </p:nvSpPr>
        <p:spPr>
          <a:xfrm>
            <a:off x="6709270" y="558188"/>
            <a:ext cx="1432192" cy="1894901"/>
          </a:xfrm>
          <a:prstGeom prst="rect">
            <a:avLst/>
          </a:prstGeom>
          <a:solidFill>
            <a:srgbClr val="A06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09117448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94856A-246E-834A-B277-0EF9A0D731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AU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7873B84-603F-5340-97A0-83914DEE67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AU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2C117DE-9D16-9540-B676-7E4E65FAF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13D43-6E9E-5F4D-A38C-B700DB1F5ABD}" type="datetime1">
              <a:rPr lang="es-ES" smtClean="0"/>
              <a:t>28/02/2019</a:t>
            </a:fld>
            <a:endParaRPr lang="en-AU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BB0CC83-0613-514C-BC0F-8577A3751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D9BEBB0-AFB6-DE44-93D6-832215CA5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7E56C-C269-3647-94B7-A2D368222CC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2715214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46BD9D7-EF82-A945-90C8-AEF95C0F0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AU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1F91ADE-CEA1-5E47-A310-D22D7DA080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n-AU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5C14BB4-9DBD-3844-BFEF-85145DF08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A8FE8-0436-2142-8A51-EBEB074CBC03}" type="datetime1">
              <a:rPr lang="es-ES" smtClean="0"/>
              <a:t>28/02/2019</a:t>
            </a:fld>
            <a:endParaRPr lang="en-AU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40A057D-6BE8-8E48-9B71-64F2CAAC6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9AFF61C-4833-094F-965A-E826262B9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7E56C-C269-3647-94B7-A2D368222CC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2153519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8BD759-6AE5-7443-9A36-3D525FA7A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AU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BBF806C-E900-1341-B040-EDA10DE613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n-AU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780A477-5193-2545-98BE-34C4FAD25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FABD7-99DE-0147-9E3B-E47DA352BB6B}" type="datetime1">
              <a:rPr lang="es-ES" smtClean="0"/>
              <a:t>28/02/2019</a:t>
            </a:fld>
            <a:endParaRPr lang="en-AU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222FE3C-EEC9-D847-8D1E-49E6151AA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9D267A1-364D-1644-AF7B-BFB07FF51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7E56C-C269-3647-94B7-A2D368222CC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9487857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EF51B8-35F1-5942-96DB-3E7474CC1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AU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CDAB2BB-7143-004E-9829-8A99C0C6D6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n-AU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C5875C3-63CD-F942-98BD-F0E721B9DF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n-AU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DEE22D2-A01C-9E41-A71A-C787B3D25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6C3C6-CD6C-D34B-B404-EF7C57808EE0}" type="datetime1">
              <a:rPr lang="es-ES" smtClean="0"/>
              <a:t>28/02/2019</a:t>
            </a:fld>
            <a:endParaRPr lang="en-AU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CF2F326-14B0-A948-A1C5-E27E59304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00D8EF6-16F6-9946-A9EE-29EA00A08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7E56C-C269-3647-94B7-A2D368222CC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6249385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04F825-5292-F840-8477-8F378575F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AU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F2B9AA1-B859-FD46-BF41-7028D0EC1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n-AU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2F0D123-C143-7444-B33C-A04433389C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n-AU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F54D579-683F-2949-8171-2693D50C71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n-AU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A9473E72-7E80-7B45-BE55-02FFB90C0E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n-AU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27EB2B2E-FC33-DA42-9C97-D280FF998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F51C2-DF96-124D-8917-691DB17EC7D4}" type="datetime1">
              <a:rPr lang="es-ES" smtClean="0"/>
              <a:t>28/02/2019</a:t>
            </a:fld>
            <a:endParaRPr lang="en-AU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B18606B-AEF8-2344-9F97-208A1CD81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6C62C3A-4303-844E-A272-2FDC2D38B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7E56C-C269-3647-94B7-A2D368222CC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0250614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DBF96-0A72-8C49-BD58-D7DB4AFE3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AU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5B45D77-94A5-CC4E-94CA-4BBB48EC3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713E3-8F4D-AC4C-9B0B-437132E0EAAD}" type="datetime1">
              <a:rPr lang="es-ES" smtClean="0"/>
              <a:t>28/02/2019</a:t>
            </a:fld>
            <a:endParaRPr lang="en-AU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EC86DAB-58D0-C941-BCF2-62E230441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431D912-2994-DD42-BB60-13C142B42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7E56C-C269-3647-94B7-A2D368222CC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2720144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C64F8E8-E16E-BA48-A1D3-333699B99A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D8BE-A6C2-1242-A066-AA51AA5FB08E}" type="datetime1">
              <a:rPr lang="es-ES" smtClean="0"/>
              <a:t>28/02/2019</a:t>
            </a:fld>
            <a:endParaRPr lang="en-AU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66EBD8B-B608-4E4D-A2B2-DF6F599E1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CE27B27-C6F2-F54F-8C06-07418867D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7E56C-C269-3647-94B7-A2D368222CC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1523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11/12/2018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Workshop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744444-F5CE-E14E-B8CC-9B770964C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AU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E3AEB0A-77E7-F24F-B76B-473C19FA22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n-AU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8508272-DBAC-5540-9ECB-BAC509E33C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n-AU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4E69FA0-B804-F44A-B551-81972FEA9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28F2B-FB62-5F42-93EC-743C2338A400}" type="datetime1">
              <a:rPr lang="es-ES" smtClean="0"/>
              <a:t>28/02/2019</a:t>
            </a:fld>
            <a:endParaRPr lang="en-AU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184074B-E2E0-AA4B-91DA-1216D7C67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6B71413-9F31-BC48-AED1-881CB4581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7E56C-C269-3647-94B7-A2D368222CC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60418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64A917-4A77-E547-8E50-D59B9FAE0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AU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31A758E2-C398-E947-9994-59A36CBBB5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AU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98829B2-08EE-B746-8F1B-954A6E364B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n-AU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094C2E6-28A3-5640-A01B-E2EF189E4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D793B-4E7B-364D-B0F7-844D11DB07B1}" type="datetime1">
              <a:rPr lang="es-ES" smtClean="0"/>
              <a:t>28/02/2019</a:t>
            </a:fld>
            <a:endParaRPr lang="en-AU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5C708E3-9F41-DF43-8E71-82966F258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48ABC37-9239-3049-8C0E-6BB0DD6E5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7E56C-C269-3647-94B7-A2D368222CC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9645637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0412F9-41CA-3343-A4FA-8C65FAE45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AU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3DE2830-56F5-5140-96CC-4C3176CABD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n-AU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38172AA-E4B3-AD45-B153-3B6E24DF0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3ECF9-64B0-EC46-B275-9B2BBEE49D6D}" type="datetime1">
              <a:rPr lang="es-ES" smtClean="0"/>
              <a:t>28/02/2019</a:t>
            </a:fld>
            <a:endParaRPr lang="en-AU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0698407-0233-1A4E-B179-28AE6BA96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89353D8-3008-E04D-92EA-DEC85B594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7E56C-C269-3647-94B7-A2D368222CC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7641277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1860249-2F42-D04E-BE28-F4771CEDD6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AU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A4A4650-4D5F-DE47-9548-06AB25E615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n-AU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579C533-2757-114C-A502-AF0953CB14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5057B-DA0A-9241-BD33-B7AE21458518}" type="datetime1">
              <a:rPr lang="es-ES" smtClean="0"/>
              <a:t>28/02/2019</a:t>
            </a:fld>
            <a:endParaRPr lang="en-AU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A63885B-3464-0E4D-88A9-35CF55529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BCC5B11-F18C-0444-8548-A58A905FB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7E56C-C269-3647-94B7-A2D368222CC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0762133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4761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8639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9252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7136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6BA2D-13A8-4E49-8EE1-BC08A65429AD}" type="datetime3">
              <a:rPr lang="en-US" smtClean="0"/>
              <a:t>28 February 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4184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2BB58-2435-9E4E-9B6F-F526F46604E9}" type="datetime3">
              <a:rPr lang="en-US" smtClean="0"/>
              <a:t>28 February 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464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EC438-744F-E84E-8CCC-DCEA1C79FDB1}" type="datetime3">
              <a:rPr lang="en-US" smtClean="0"/>
              <a:t>28 February 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115703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DAFF52-0F3D-F744-9728-B020682C6B26}" type="datetime3">
              <a:rPr lang="en-US" smtClean="0"/>
              <a:t>28 February 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75732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20 </a:t>
            </a:r>
            <a:fld id="{64D4C56B-B168-2A49-9B1D-CC59D395BACA}" type="datetime3">
              <a:rPr lang="en-US" smtClean="0"/>
              <a:t>28 February 2019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33991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79749D-607E-FC43-907F-1A1BA38304E0}" type="datetime3">
              <a:rPr lang="en-US" smtClean="0"/>
              <a:t>28 February 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14888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74B916-6785-B94F-AFCE-F39230F75EF6}" type="datetime3">
              <a:rPr lang="en-US" smtClean="0"/>
              <a:t>28 February 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3168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28-Feb-19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19338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28-Feb-19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09049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28-Feb-19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91722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3663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2019.01.31</a:t>
            </a:r>
            <a:endParaRPr lang="en-US" altLang="x-none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DE914-F7B0-46C7-92AC-1C5844EDE809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788862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11/12/2018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Workshop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2019.01.31</a:t>
            </a:r>
            <a:endParaRPr lang="en-US" altLang="x-none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A07BE2-CD9C-4218-81CB-9E7A0AB756ED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726207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2019.01.31</a:t>
            </a:r>
            <a:endParaRPr lang="en-US" altLang="x-none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C36B2-9E66-450B-8D15-D9F29CA74D4A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177509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4335463" cy="4967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263" y="1143000"/>
            <a:ext cx="4335462" cy="4967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2019.01.31</a:t>
            </a:r>
            <a:endParaRPr lang="en-US" altLang="x-none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CCF1A-3C02-44DA-88E4-B450D8AB7ADB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92235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2019.01.31</a:t>
            </a:r>
            <a:endParaRPr lang="en-US" altLang="x-none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FC6A4E-517B-4A89-9603-0EDADB4B7041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79335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8763000" cy="4967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2019.01.31</a:t>
            </a:r>
            <a:endParaRPr lang="en-US" altLang="x-none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ADCBF7-9E35-4637-B8D2-D3A3CDEC8376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07525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4" descr="bande-01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07202"/>
          </a:xfrm>
          <a:prstGeom prst="rect">
            <a:avLst/>
          </a:prstGeom>
        </p:spPr>
      </p:pic>
      <p:sp>
        <p:nvSpPr>
          <p:cNvPr id="6" name="Text Box 2"/>
          <p:cNvSpPr txBox="1">
            <a:spLocks noChangeArrowheads="1"/>
          </p:cNvSpPr>
          <p:nvPr userDrawn="1"/>
        </p:nvSpPr>
        <p:spPr bwMode="auto">
          <a:xfrm rot="10800000">
            <a:off x="1066800" y="0"/>
            <a:ext cx="7010400" cy="762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9pPr>
          </a:lstStyle>
          <a:p>
            <a:pPr algn="ctr">
              <a:buSzPct val="100000"/>
              <a:defRPr/>
            </a:pPr>
            <a:endParaRPr lang="en-US" altLang="x-none" sz="3200" b="1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-228600"/>
            <a:ext cx="9144000" cy="10509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152400" y="976312"/>
            <a:ext cx="8763000" cy="4967288"/>
          </a:xfrm>
        </p:spPr>
        <p:txBody>
          <a:bodyPr/>
          <a:lstStyle>
            <a:lvl1pPr marL="457200" indent="-457200">
              <a:buFont typeface="Arial" pitchFamily="34" charset="0"/>
              <a:buChar char="•"/>
              <a:defRPr sz="2400" b="0">
                <a:latin typeface="Corbel" pitchFamily="34" charset="0"/>
                <a:ea typeface="Cambria Math" pitchFamily="18" charset="0"/>
                <a:cs typeface="Arial" pitchFamily="34" charset="0"/>
              </a:defRPr>
            </a:lvl1pPr>
            <a:lvl2pPr marL="800100" indent="-342900">
              <a:buFont typeface="Arial" pitchFamily="34" charset="0"/>
              <a:buChar char="–"/>
              <a:defRPr sz="2000">
                <a:latin typeface="Corbel" pitchFamily="34" charset="0"/>
                <a:ea typeface="Cambria Math" pitchFamily="18" charset="0"/>
                <a:cs typeface="Arial" pitchFamily="34" charset="0"/>
              </a:defRPr>
            </a:lvl2pPr>
            <a:lvl3pPr marL="1257300" indent="-342900">
              <a:buFont typeface="Arial" pitchFamily="34" charset="0"/>
              <a:buChar char="•"/>
              <a:defRPr sz="2000">
                <a:latin typeface="Corbel" pitchFamily="34" charset="0"/>
                <a:ea typeface="Cambria Math" pitchFamily="18" charset="0"/>
                <a:cs typeface="Arial" pitchFamily="34" charset="0"/>
              </a:defRPr>
            </a:lvl3pPr>
            <a:lvl4pPr marL="1657350" indent="-285750">
              <a:buFont typeface="Arial" pitchFamily="34" charset="0"/>
              <a:buChar char="–"/>
              <a:defRPr sz="1600">
                <a:latin typeface="Corbel" pitchFamily="34" charset="0"/>
                <a:ea typeface="Cambria Math" pitchFamily="18" charset="0"/>
                <a:cs typeface="Arial" pitchFamily="34" charset="0"/>
              </a:defRPr>
            </a:lvl4pPr>
            <a:lvl5pPr marL="2114550" indent="-285750">
              <a:buFont typeface="Arial" pitchFamily="34" charset="0"/>
              <a:buChar char="•"/>
              <a:defRPr sz="1600">
                <a:latin typeface="Corbel" pitchFamily="34" charset="0"/>
                <a:ea typeface="Cambria Math" pitchFamily="18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 smtClean="0">
                <a:latin typeface="Corbel" pitchFamily="34" charset="0"/>
              </a:defRPr>
            </a:lvl1pPr>
          </a:lstStyle>
          <a:p>
            <a:pPr>
              <a:defRPr/>
            </a:pPr>
            <a:r>
              <a:rPr lang="en-US" altLang="x-none" dirty="0" smtClean="0"/>
              <a:t>R. Bruce, 2019.01.31</a:t>
            </a:r>
            <a:endParaRPr lang="en-US" altLang="x-none" dirty="0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 algn="r">
              <a:defRPr smtClean="0">
                <a:latin typeface="Corbel" pitchFamily="34" charset="0"/>
              </a:defRPr>
            </a:lvl1pPr>
          </a:lstStyle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‹#›</a:t>
            </a:fld>
            <a:endParaRPr lang="en-US" altLang="x-none" dirty="0"/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-2" y="457200"/>
            <a:ext cx="9143427" cy="25000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5672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2019.01.31</a:t>
            </a:r>
            <a:endParaRPr lang="en-US" altLang="x-none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60C920-4882-4A9D-960E-B0386117EE34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103678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2019.01.31</a:t>
            </a:r>
            <a:endParaRPr lang="en-US" altLang="x-none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6ACDF-3493-4E69-AB6A-6CA69C5738AE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680523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2019.01.31</a:t>
            </a:r>
            <a:endParaRPr lang="en-US" altLang="x-none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C45077-3BA7-4E06-842D-50F88A18742E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085378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0688" y="0"/>
            <a:ext cx="2205037" cy="61102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465888" cy="61102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2019.01.31</a:t>
            </a:r>
            <a:endParaRPr lang="en-US" altLang="x-none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64F064-0F2D-4B38-91EA-1BFA2B6CBBB3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835802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11/12/2018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Workshop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spcBef>
                  <a:spcPct val="0"/>
                </a:spcBef>
              </a:pPr>
              <a:endParaRPr lang="en-US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5604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>
                <a:spcBef>
                  <a:spcPct val="0"/>
                </a:spcBef>
              </a:pPr>
              <a:endParaRPr lang="en-US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grpSp>
          <p:nvGrpSpPr>
            <p:cNvPr id="25605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25606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7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8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9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0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1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2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3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4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5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25616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Evian 2019, 1/2/2019</a:t>
            </a:r>
            <a:endParaRPr lang="en-US"/>
          </a:p>
        </p:txBody>
      </p:sp>
      <p:sp>
        <p:nvSpPr>
          <p:cNvPr id="25617" name="Rectangle 17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Machine Development, Jan Uythoven</a:t>
            </a:r>
            <a:endParaRPr lang="en-US"/>
          </a:p>
        </p:txBody>
      </p:sp>
      <p:sp>
        <p:nvSpPr>
          <p:cNvPr id="25618" name="Rectangle 18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fld id="{42080964-D815-4D51-9BE1-AC88875DFBA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561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38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62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426448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570" y="116540"/>
            <a:ext cx="8229600" cy="52387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</p:spPr>
        <p:txBody>
          <a:bodyPr/>
          <a:lstStyle/>
          <a:p>
            <a:fld id="{57C3E7D3-E8A8-4E1B-881E-DBC7929F15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915770" y="6632575"/>
            <a:ext cx="4032560" cy="252413"/>
          </a:xfrm>
        </p:spPr>
        <p:txBody>
          <a:bodyPr/>
          <a:lstStyle/>
          <a:p>
            <a:r>
              <a:rPr lang="en-US" smtClean="0"/>
              <a:t>Machine Development, Jan Uythoven</a:t>
            </a:r>
            <a:endParaRPr lang="en-US" dirty="0"/>
          </a:p>
        </p:txBody>
      </p:sp>
      <p:sp>
        <p:nvSpPr>
          <p:cNvPr id="8" name="Date Placeholder 5"/>
          <p:cNvSpPr>
            <a:spLocks noGrp="1"/>
          </p:cNvSpPr>
          <p:nvPr>
            <p:ph type="dt" sz="half" idx="12"/>
          </p:nvPr>
        </p:nvSpPr>
        <p:spPr>
          <a:xfrm>
            <a:off x="34924" y="6616700"/>
            <a:ext cx="3456926" cy="268288"/>
          </a:xfrm>
        </p:spPr>
        <p:txBody>
          <a:bodyPr/>
          <a:lstStyle/>
          <a:p>
            <a:r>
              <a:rPr lang="en-US" smtClean="0"/>
              <a:t>Evian 2019, 1/2/2019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00684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Machine Development, Jan Uythoven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E0ED20-7A76-4972-AE92-35B37E63204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Evian 2019, 1/2/2019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855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Machine Development, Jan Uythoven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8C3C834-58DF-41D7-88B7-80F9B44404A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Evian 2019, 1/2/2019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22646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Machine Development, Jan Uythoven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5E1D296-40C6-4194-BE1B-ED8CF69751C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Evian 2019, 1/2/2019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7161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Machine Development, Jan Uythoven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0D66058-8582-419F-AA3B-A79C8D77E78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Evian 2019, 1/2/2019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32839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Machine Development, Jan Uythoven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627ED7-E218-4887-B885-6131837B135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Evian 2019, 1/2/2019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91381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Machine Development, Jan Uythoven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55E8A60-F04D-4DB5-AB5E-D47017D00F3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Evian 2019, 1/2/2019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025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Machine Development, Jan Uythoven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76E6735-74B0-4165-999F-8C826942DD7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Evian 2019, 1/2/2019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5238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Machine Development, Jan Uythoven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9DD70A9-BAE9-49B5-BB4A-4022358022C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Evian 2019, 1/2/2019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540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11/12/2018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Workshop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5400"/>
            <a:ext cx="2112963" cy="6283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400"/>
            <a:ext cx="6191250" cy="6283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Machine Development, Jan Uythoven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E8FBF62-69F5-429E-9AEA-628EF2B2989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Evian 2019, 1/2/2019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88461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632575"/>
            <a:ext cx="2895600" cy="25241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Machine Development, Jan Uythoven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</p:spPr>
        <p:txBody>
          <a:bodyPr/>
          <a:lstStyle>
            <a:lvl1pPr>
              <a:defRPr/>
            </a:lvl1pPr>
          </a:lstStyle>
          <a:p>
            <a:fld id="{C49955D0-AFF1-4FD6-B1E6-F241286C4CD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34925" y="6616700"/>
            <a:ext cx="2133600" cy="2682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Evian 2019, 1/2/2019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62341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196975"/>
            <a:ext cx="8229600" cy="511175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632575"/>
            <a:ext cx="2895600" cy="25241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Machine Development, Jan Uythoven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</p:spPr>
        <p:txBody>
          <a:bodyPr/>
          <a:lstStyle>
            <a:lvl1pPr>
              <a:defRPr/>
            </a:lvl1pPr>
          </a:lstStyle>
          <a:p>
            <a:fld id="{4F3283CE-86ED-4A5A-9952-48D6A180EE0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34925" y="6616700"/>
            <a:ext cx="2133600" cy="2682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Evian 2019, 1/2/2019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15557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wlhc logo1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597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>
          <a:xfrm>
            <a:off x="204788" y="6553200"/>
            <a:ext cx="1199009" cy="198438"/>
          </a:xfr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Evian 2019, 1/2/2019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764402" y="6553200"/>
            <a:ext cx="5615189" cy="198438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Machine Development, Jan Uythoven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433851" y="6553200"/>
            <a:ext cx="495837" cy="198438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F5548BC7-4E35-4494-AD1E-CD52997EA5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46419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E962B-8D73-CA42-BAB0-1B0981F5612C}" type="datetimeFigureOut">
              <a:rPr lang="en-US" smtClean="0"/>
              <a:t>28-Feb-19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A234-5499-FA4E-A9A9-C693A9262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7166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E962B-8D73-CA42-BAB0-1B0981F5612C}" type="datetimeFigureOut">
              <a:rPr lang="en-US" smtClean="0"/>
              <a:t>28-Feb-19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A234-5499-FA4E-A9A9-C693A9262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38729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E962B-8D73-CA42-BAB0-1B0981F5612C}" type="datetimeFigureOut">
              <a:rPr lang="en-US" smtClean="0"/>
              <a:t>28-Feb-19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A234-5499-FA4E-A9A9-C693A9262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165780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E962B-8D73-CA42-BAB0-1B0981F5612C}" type="datetimeFigureOut">
              <a:rPr lang="en-US" smtClean="0"/>
              <a:t>28-Feb-19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A234-5499-FA4E-A9A9-C693A9262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09029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E962B-8D73-CA42-BAB0-1B0981F5612C}" type="datetimeFigureOut">
              <a:rPr lang="en-US" smtClean="0"/>
              <a:t>28-Feb-19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A234-5499-FA4E-A9A9-C693A9262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22427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E962B-8D73-CA42-BAB0-1B0981F5612C}" type="datetimeFigureOut">
              <a:rPr lang="en-US" smtClean="0"/>
              <a:t>28-Feb-19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A234-5499-FA4E-A9A9-C693A9262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04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2.xml"/><Relationship Id="rId13" Type="http://schemas.openxmlformats.org/officeDocument/2006/relationships/slideLayout" Target="../slideLayouts/slideLayout117.xml"/><Relationship Id="rId3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111.xml"/><Relationship Id="rId12" Type="http://schemas.openxmlformats.org/officeDocument/2006/relationships/slideLayout" Target="../slideLayouts/slideLayout116.xml"/><Relationship Id="rId2" Type="http://schemas.openxmlformats.org/officeDocument/2006/relationships/slideLayout" Target="../slideLayouts/slideLayout106.xml"/><Relationship Id="rId1" Type="http://schemas.openxmlformats.org/officeDocument/2006/relationships/slideLayout" Target="../slideLayouts/slideLayout105.xml"/><Relationship Id="rId6" Type="http://schemas.openxmlformats.org/officeDocument/2006/relationships/slideLayout" Target="../slideLayouts/slideLayout110.xml"/><Relationship Id="rId11" Type="http://schemas.openxmlformats.org/officeDocument/2006/relationships/slideLayout" Target="../slideLayouts/slideLayout115.xml"/><Relationship Id="rId5" Type="http://schemas.openxmlformats.org/officeDocument/2006/relationships/slideLayout" Target="../slideLayouts/slideLayout109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14.xml"/><Relationship Id="rId4" Type="http://schemas.openxmlformats.org/officeDocument/2006/relationships/slideLayout" Target="../slideLayouts/slideLayout108.xml"/><Relationship Id="rId9" Type="http://schemas.openxmlformats.org/officeDocument/2006/relationships/slideLayout" Target="../slideLayouts/slideLayout113.xml"/><Relationship Id="rId1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18.xml"/><Relationship Id="rId5" Type="http://schemas.openxmlformats.org/officeDocument/2006/relationships/image" Target="../media/image2.emf"/><Relationship Id="rId4" Type="http://schemas.openxmlformats.org/officeDocument/2006/relationships/theme" Target="../theme/theme1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29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image" Target="../media/image2.emf"/><Relationship Id="rId5" Type="http://schemas.openxmlformats.org/officeDocument/2006/relationships/slideLayout" Target="../slideLayouts/slideLayout38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13" Type="http://schemas.openxmlformats.org/officeDocument/2006/relationships/slideLayout" Target="../slideLayouts/slideLayout66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slideLayout" Target="../slideLayouts/slideLayout65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55.xml"/><Relationship Id="rId16" Type="http://schemas.openxmlformats.org/officeDocument/2006/relationships/theme" Target="../theme/theme6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5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Relationship Id="rId14" Type="http://schemas.openxmlformats.org/officeDocument/2006/relationships/slideLayout" Target="../slideLayouts/slideLayout6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image" Target="../media/image9.png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image" Target="../media/image1.emf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13" Type="http://schemas.openxmlformats.org/officeDocument/2006/relationships/slideLayout" Target="../slideLayouts/slideLayout92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slideLayout" Target="../slideLayouts/slideLayout91.xml"/><Relationship Id="rId2" Type="http://schemas.openxmlformats.org/officeDocument/2006/relationships/slideLayout" Target="../slideLayouts/slideLayout81.xml"/><Relationship Id="rId16" Type="http://schemas.openxmlformats.org/officeDocument/2006/relationships/image" Target="../media/image10.jpeg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5" Type="http://schemas.openxmlformats.org/officeDocument/2006/relationships/theme" Target="../theme/theme8.xml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Relationship Id="rId14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96.xml"/><Relationship Id="rId7" Type="http://schemas.openxmlformats.org/officeDocument/2006/relationships/slideLayout" Target="../slideLayouts/slideLayout100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5.xml"/><Relationship Id="rId1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9.xml"/><Relationship Id="rId11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97.xml"/><Relationship Id="rId9" Type="http://schemas.openxmlformats.org/officeDocument/2006/relationships/slideLayout" Target="../slideLayouts/slideLayout10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11/12/2018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D062D-5F30-A449-BBC6-7EB391BC3C3B}" type="datetime1">
              <a:rPr lang="en-GB" smtClean="0"/>
              <a:t>28/02/2019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502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  <p:sldLayoutId id="2147483794" r:id="rId12"/>
    <p:sldLayoutId id="2147483795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421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slawosz.uznanski@cern.ch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25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CERN </a:t>
            </a:r>
            <a:r>
              <a:rPr lang="en-US" sz="1200" baseline="0" dirty="0" smtClean="0">
                <a:solidFill>
                  <a:schemeClr val="bg1"/>
                </a:solidFill>
                <a:latin typeface="Calibri" pitchFamily="34" charset="0"/>
              </a:rPr>
              <a:t>2019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2" name="Image 4" descr="logooutline.eps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846709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645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buNone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None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4953"/>
            <a:ext cx="8229600" cy="766953"/>
          </a:xfrm>
          <a:prstGeom prst="rect">
            <a:avLst/>
          </a:prstGeom>
        </p:spPr>
        <p:txBody>
          <a:bodyPr vert="horz" anchor="ctr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608604A-8197-4AFC-9B83-B0A40588DB9A}" type="datetimeFigureOut">
              <a:rPr lang="en-GB" smtClean="0"/>
              <a:t>28/02/2019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FBDFC5D-847A-4E06-8C4B-BAA0C487B2C9}" type="slidenum">
              <a:rPr lang="en-GB" smtClean="0"/>
              <a:t>‹#›</a:t>
            </a:fld>
            <a:endParaRPr lang="en-GB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4367" y="778918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06682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2015-01-13_CERN_ENdept 13% h12mm 300dpi.png"/>
          <p:cNvPicPr>
            <a:picLocks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479" y="6335713"/>
            <a:ext cx="864394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525" y="6356351"/>
            <a:ext cx="1370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/>
              <a:t>31/01/2019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5935" y="6356351"/>
            <a:ext cx="42910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GB"/>
              <a:t>A. Perillo-Marcone - TDE Operational Feedback and Future Prospective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48" y="6356351"/>
            <a:ext cx="7298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14B092F0-3F68-4671-A09D-9D5FBCAF19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131888"/>
            <a:ext cx="8227219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/>
              <a:t>Slide text first level</a:t>
            </a:r>
          </a:p>
          <a:p>
            <a:pPr lvl="1"/>
            <a:r>
              <a:rPr lang="fr-CH" altLang="en-US"/>
              <a:t>Slide text second level</a:t>
            </a:r>
          </a:p>
          <a:p>
            <a:pPr lvl="2"/>
            <a:r>
              <a:rPr lang="fr-CH" altLang="en-US"/>
              <a:t>Slide text third level</a:t>
            </a:r>
          </a:p>
          <a:p>
            <a:pPr lvl="3"/>
            <a:r>
              <a:rPr lang="fr-CH" altLang="en-US"/>
              <a:t>Slide text fourth level</a:t>
            </a:r>
          </a:p>
          <a:p>
            <a:pPr lvl="4"/>
            <a:r>
              <a:rPr lang="fr-CH" altLang="en-US"/>
              <a:t>Slide text fifth level</a:t>
            </a:r>
            <a:endParaRPr lang="en-US" altLang="en-US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7219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6500"/>
            <a:ext cx="8227219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630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Ubuntu Light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5pPr>
      <a:lvl6pPr marL="3429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6pPr>
      <a:lvl7pPr marL="685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7pPr>
      <a:lvl8pPr marL="10287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8pPr>
      <a:lvl9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9pPr>
    </p:titleStyle>
    <p:bodyStyle>
      <a:lvl1pPr marL="169069" indent="-169069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50" kern="1200">
          <a:solidFill>
            <a:srgbClr val="0C377B"/>
          </a:solidFill>
          <a:latin typeface="+mn-lt"/>
          <a:ea typeface="Ubuntu Light"/>
          <a:cs typeface="Ubuntu Light"/>
        </a:defRPr>
      </a:lvl1pPr>
      <a:lvl2pPr marL="345281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/>
          <a:cs typeface="Ubuntu Light"/>
        </a:defRPr>
      </a:lvl2pPr>
      <a:lvl3pPr marL="514350" indent="-169069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sz="1800" kern="1200">
          <a:solidFill>
            <a:srgbClr val="0C377B"/>
          </a:solidFill>
          <a:latin typeface="+mn-lt"/>
          <a:ea typeface="Ubuntu Light"/>
          <a:cs typeface="Ubuntu Light"/>
        </a:defRPr>
      </a:lvl3pPr>
      <a:lvl4pPr marL="682229" indent="-167879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sz="1800" kern="1200">
          <a:solidFill>
            <a:srgbClr val="0C377B"/>
          </a:solidFill>
          <a:latin typeface="+mn-lt"/>
          <a:ea typeface="Ubuntu Light"/>
          <a:cs typeface="Ubuntu Light"/>
        </a:defRPr>
      </a:lvl4pPr>
      <a:lvl5pPr marL="859631" indent="-177404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sz="1800" kern="1200">
          <a:solidFill>
            <a:srgbClr val="0C377B"/>
          </a:solidFill>
          <a:latin typeface="+mn-lt"/>
          <a:ea typeface="Ubuntu Light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-1"/>
            <a:ext cx="375996" cy="6860231"/>
          </a:xfrm>
          <a:prstGeom prst="rect">
            <a:avLst/>
          </a:pr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3473"/>
            <a:ext cx="8435340" cy="767355"/>
          </a:xfrm>
          <a:prstGeom prst="rect">
            <a:avLst/>
          </a:prstGeom>
        </p:spPr>
        <p:txBody>
          <a:bodyPr vert="horz" wrap="none" lIns="45720" rIns="45720" anchor="ctr">
            <a:noAutofit/>
          </a:bodyPr>
          <a:lstStyle/>
          <a:p>
            <a:r>
              <a:rPr kumimoji="0" lang="en-GB" noProof="0" dirty="0" err="1" smtClean="0"/>
              <a:t>Cliquez</a:t>
            </a:r>
            <a:r>
              <a:rPr kumimoji="0" lang="en-GB" noProof="0" dirty="0" smtClean="0"/>
              <a:t> et </a:t>
            </a:r>
            <a:r>
              <a:rPr kumimoji="0" lang="en-GB" noProof="0" dirty="0" err="1" smtClean="0"/>
              <a:t>modifiez</a:t>
            </a:r>
            <a:r>
              <a:rPr kumimoji="0" lang="en-GB" noProof="0" dirty="0" smtClean="0"/>
              <a:t> le titre</a:t>
            </a:r>
            <a:endParaRPr kumimoji="0" lang="en-GB" noProof="0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034219"/>
            <a:ext cx="8435340" cy="532816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en-US" noProof="0" dirty="0" err="1" smtClean="0"/>
              <a:t>Cinquième</a:t>
            </a:r>
            <a:r>
              <a:rPr kumimoji="0" lang="fr-CH" dirty="0" smtClean="0"/>
              <a:t> niveau</a:t>
            </a:r>
            <a:endParaRPr kumimoji="0" lang="en-US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442" y="6362378"/>
            <a:ext cx="375554" cy="497853"/>
            <a:chOff x="46162" y="4577832"/>
            <a:chExt cx="532308" cy="529241"/>
          </a:xfrm>
        </p:grpSpPr>
        <p:sp>
          <p:nvSpPr>
            <p:cNvPr id="5" name="Rectangle 4"/>
            <p:cNvSpPr/>
            <p:nvPr userDrawn="1"/>
          </p:nvSpPr>
          <p:spPr>
            <a:xfrm>
              <a:off x="46162" y="4577832"/>
              <a:ext cx="532308" cy="529241"/>
            </a:xfrm>
            <a:prstGeom prst="rect">
              <a:avLst/>
            </a:prstGeom>
            <a:solidFill>
              <a:srgbClr val="0033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 dirty="0"/>
            </a:p>
          </p:txBody>
        </p:sp>
        <p:pic>
          <p:nvPicPr>
            <p:cNvPr id="11" name="Image 2" descr="logooutline.eps"/>
            <p:cNvPicPr>
              <a:picLocks noChangeAspect="1"/>
            </p:cNvPicPr>
            <p:nvPr userDrawn="1"/>
          </p:nvPicPr>
          <p:blipFill>
            <a:blip r:embed="rId11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543" y="4603931"/>
              <a:ext cx="480615" cy="475784"/>
            </a:xfrm>
            <a:prstGeom prst="rect">
              <a:avLst/>
            </a:prstGeom>
            <a:noFill/>
            <a:effectLst/>
          </p:spPr>
        </p:pic>
      </p:grp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xfrm>
            <a:off x="8374304" y="6427619"/>
            <a:ext cx="70485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rgbClr val="185CEC"/>
                </a:solidFill>
                <a:latin typeface="Gill Sans MT" panose="020B0502020104020203" pitchFamily="34" charset="0"/>
              </a:defRPr>
            </a:lvl1pPr>
          </a:lstStyle>
          <a:p>
            <a:fld id="{B3F1CC88-CCA3-400B-852B-28B25E4674E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2760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rgbClr val="185CEC"/>
          </a:solidFill>
          <a:latin typeface="Gill Sans MT" panose="020B0502020104020203" pitchFamily="34" charset="0"/>
          <a:ea typeface="+mj-ea"/>
          <a:cs typeface="+mj-cs"/>
        </a:defRPr>
      </a:lvl1pPr>
    </p:titleStyle>
    <p:bodyStyle>
      <a:lvl1pPr marL="361950" indent="-325438" algn="l" rtl="0" eaLnBrk="1" latinLnBrk="0" hangingPunct="1">
        <a:spcBef>
          <a:spcPct val="20000"/>
        </a:spcBef>
        <a:buClr>
          <a:srgbClr val="001B53"/>
        </a:buClr>
        <a:buSzPct val="120000"/>
        <a:buFont typeface="Arial"/>
        <a:buChar char="•"/>
        <a:defRPr kumimoji="0" sz="2200" kern="1200">
          <a:solidFill>
            <a:srgbClr val="001B53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23888" indent="-261938" algn="l" rtl="0" eaLnBrk="1" latinLnBrk="0" hangingPunct="1">
        <a:spcBef>
          <a:spcPct val="20000"/>
        </a:spcBef>
        <a:buClr>
          <a:srgbClr val="001B53"/>
        </a:buClr>
        <a:buSzPct val="110000"/>
        <a:buFont typeface="Arial"/>
        <a:buChar char="•"/>
        <a:tabLst/>
        <a:defRPr kumimoji="0" sz="1800" kern="1200">
          <a:solidFill>
            <a:srgbClr val="001B53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900113" indent="-276225" algn="l" rtl="0" eaLnBrk="1" latinLnBrk="0" hangingPunct="1">
        <a:spcBef>
          <a:spcPct val="20000"/>
        </a:spcBef>
        <a:buClr>
          <a:srgbClr val="001B53"/>
        </a:buClr>
        <a:buSzPct val="110000"/>
        <a:buFont typeface="Arial"/>
        <a:buChar char="•"/>
        <a:tabLst/>
        <a:defRPr kumimoji="0" sz="1400" kern="1200">
          <a:solidFill>
            <a:srgbClr val="001B53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162050" indent="-261938" algn="l" rtl="0" eaLnBrk="1" latinLnBrk="0" hangingPunct="1">
        <a:spcBef>
          <a:spcPct val="20000"/>
        </a:spcBef>
        <a:buClr>
          <a:srgbClr val="001B53"/>
        </a:buClr>
        <a:buSzPct val="110000"/>
        <a:buFont typeface="Arial"/>
        <a:buChar char="•"/>
        <a:tabLst/>
        <a:defRPr kumimoji="0" sz="1200" kern="1200">
          <a:solidFill>
            <a:srgbClr val="001B53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1431925" indent="-269875" algn="l" rtl="0" eaLnBrk="1" latinLnBrk="0" hangingPunct="1">
        <a:spcBef>
          <a:spcPct val="20000"/>
        </a:spcBef>
        <a:buClr>
          <a:srgbClr val="001B53"/>
        </a:buClr>
        <a:buSzPct val="110000"/>
        <a:buFont typeface="Arial"/>
        <a:buChar char="•"/>
        <a:defRPr kumimoji="0" sz="1000" kern="1200">
          <a:solidFill>
            <a:srgbClr val="001B53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06F21F7-F89F-4045-BE4F-C7F7EC03E7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AU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D5C0D82-54EB-004E-B1A2-168F6BD0E5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n-AU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79FAAEB-D012-404E-8219-F182CE5A2A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26B2A-E1E8-3F46-844C-EA90BFE742A9}" type="datetime1">
              <a:rPr lang="es-ES" smtClean="0"/>
              <a:t>28/02/2019</a:t>
            </a:fld>
            <a:endParaRPr lang="en-AU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7CEA905-7D94-9048-863B-7EF2527739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A5A38C6-E42E-2A41-BE4C-B408044970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7E56C-C269-3647-94B7-A2D368222CC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11610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93650-4D9A-FE46-94E9-4B9812153A56}" type="datetime3">
              <a:rPr lang="en-US" smtClean="0"/>
              <a:t>28 February 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071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  <p:sldLayoutId id="2147483740" r:id="rId13"/>
    <p:sldLayoutId id="2147483741" r:id="rId14"/>
    <p:sldLayoutId id="2147483742" r:id="rId15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" y="6400800"/>
            <a:ext cx="9143427" cy="457200"/>
          </a:xfrm>
          <a:prstGeom prst="rect">
            <a:avLst/>
          </a:prstGeom>
        </p:spPr>
      </p:pic>
      <p:pic>
        <p:nvPicPr>
          <p:cNvPr id="8" name="Image 4" descr="bande-01.eps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07202"/>
          </a:xfrm>
          <a:prstGeom prst="rect">
            <a:avLst/>
          </a:prstGeom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158875" y="-228600"/>
            <a:ext cx="6994525" cy="105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 smtClean="0"/>
              <a:t>Click to edit the title text format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43000"/>
            <a:ext cx="8823325" cy="496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 smtClean="0"/>
              <a:t>Click to edit the outline text format</a:t>
            </a:r>
          </a:p>
          <a:p>
            <a:pPr lvl="1"/>
            <a:r>
              <a:rPr lang="en-GB" altLang="en-US" dirty="0" smtClean="0"/>
              <a:t>Second Outline Level</a:t>
            </a:r>
          </a:p>
          <a:p>
            <a:pPr lvl="2"/>
            <a:r>
              <a:rPr lang="en-GB" altLang="en-US" dirty="0" smtClean="0"/>
              <a:t>Third Outline Level</a:t>
            </a:r>
          </a:p>
          <a:p>
            <a:pPr lvl="3"/>
            <a:r>
              <a:rPr lang="en-GB" altLang="en-US" dirty="0" smtClean="0"/>
              <a:t>Fourth Outline Level</a:t>
            </a:r>
          </a:p>
          <a:p>
            <a:pPr lvl="4"/>
            <a:r>
              <a:rPr lang="en-GB" altLang="en-US" dirty="0" smtClean="0"/>
              <a:t>Fifth Outline Level</a:t>
            </a:r>
          </a:p>
          <a:p>
            <a:pPr lvl="4"/>
            <a:r>
              <a:rPr lang="en-GB" altLang="en-US" dirty="0" smtClean="0"/>
              <a:t>Sixth Outline Level</a:t>
            </a:r>
          </a:p>
          <a:p>
            <a:pPr lvl="4"/>
            <a:r>
              <a:rPr lang="en-GB" altLang="en-US" dirty="0" smtClean="0"/>
              <a:t>Seventh Outline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76200" y="6553200"/>
            <a:ext cx="211772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smtClean="0">
                <a:solidFill>
                  <a:schemeClr val="bg1"/>
                </a:solidFill>
                <a:latin typeface="Corbel" pitchFamily="34" charset="0"/>
                <a:ea typeface="DejaVu Serif Condensed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altLang="x-none" dirty="0" smtClean="0"/>
              <a:t>R. Bruce, 2019.01.31</a:t>
            </a:r>
            <a:endParaRPr lang="en-US" altLang="x-none" dirty="0"/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3124200" y="6537325"/>
            <a:ext cx="2895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934200" y="6553200"/>
            <a:ext cx="211772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smtClean="0">
                <a:solidFill>
                  <a:schemeClr val="bg1"/>
                </a:solidFill>
                <a:latin typeface="Corbel" pitchFamily="34" charset="0"/>
                <a:ea typeface="DejaVu Serif Condensed" pitchFamily="18" charset="0"/>
                <a:cs typeface="+mn-cs"/>
              </a:defRPr>
            </a:lvl1pPr>
          </a:lstStyle>
          <a:p>
            <a:pPr>
              <a:defRPr/>
            </a:pPr>
            <a:fld id="{A9F30245-818E-4651-8A69-C30D4377874C}" type="slidenum">
              <a:rPr lang="en-US" altLang="x-none" smtClean="0"/>
              <a:pPr>
                <a:defRPr/>
              </a:pPr>
              <a:t>‹#›</a:t>
            </a:fld>
            <a:endParaRPr lang="en-US" altLang="x-none" dirty="0"/>
          </a:p>
        </p:txBody>
      </p:sp>
      <p:sp>
        <p:nvSpPr>
          <p:cNvPr id="3" name="Rectangle 2"/>
          <p:cNvSpPr/>
          <p:nvPr/>
        </p:nvSpPr>
        <p:spPr bwMode="auto">
          <a:xfrm>
            <a:off x="286" y="6400800"/>
            <a:ext cx="9143427" cy="33496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-2" y="457200"/>
            <a:ext cx="9143427" cy="25000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47336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chemeClr val="bg1"/>
          </a:solidFill>
          <a:latin typeface="Corbel" pitchFamily="34" charset="0"/>
          <a:ea typeface="DejaVu Serif Condensed" pitchFamily="18" charset="0"/>
          <a:cs typeface="Corbel" pitchFamily="34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DejaVu Serif Condensed" pitchFamily="18" charset="0"/>
          <a:ea typeface="DejaVu Serif Condensed" pitchFamily="18" charset="0"/>
          <a:cs typeface="DejaVu Serif Condensed" pitchFamily="18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DejaVu Serif Condensed" pitchFamily="18" charset="0"/>
          <a:ea typeface="DejaVu Serif Condensed" pitchFamily="18" charset="0"/>
          <a:cs typeface="DejaVu Serif Condensed" pitchFamily="18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DejaVu Serif Condensed" pitchFamily="18" charset="0"/>
          <a:ea typeface="DejaVu Serif Condensed" pitchFamily="18" charset="0"/>
          <a:cs typeface="DejaVu Serif Condensed" pitchFamily="18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DejaVu Serif Condensed" pitchFamily="18" charset="0"/>
          <a:ea typeface="DejaVu Serif Condensed" pitchFamily="18" charset="0"/>
          <a:cs typeface="DejaVu Serif Condensed" pitchFamily="18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9pPr>
    </p:titleStyle>
    <p:bodyStyle>
      <a:lvl1pPr marL="342900" indent="-342900" algn="l" defTabSz="457200" rtl="0" eaLnBrk="0" fontAlgn="base" hangingPunct="0">
        <a:lnSpc>
          <a:spcPct val="105000"/>
        </a:lnSpc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b="1">
          <a:solidFill>
            <a:srgbClr val="000000"/>
          </a:solidFill>
          <a:latin typeface="Corbel" pitchFamily="34" charset="0"/>
          <a:ea typeface="DejaVu Serif Condensed" pitchFamily="18" charset="0"/>
          <a:cs typeface="Corbel" pitchFamily="34" charset="0"/>
        </a:defRPr>
      </a:lvl1pPr>
      <a:lvl2pPr marL="742950" indent="-285750" algn="l" defTabSz="457200" rtl="0" eaLnBrk="0" fontAlgn="base" hangingPunct="0">
        <a:lnSpc>
          <a:spcPct val="105000"/>
        </a:lnSpc>
        <a:spcBef>
          <a:spcPts val="1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Corbel" pitchFamily="34" charset="0"/>
          <a:ea typeface="DejaVu Serif Condensed" pitchFamily="18" charset="0"/>
          <a:cs typeface="Corbel" pitchFamily="34" charset="0"/>
        </a:defRPr>
      </a:lvl2pPr>
      <a:lvl3pPr marL="1143000" indent="-228600" algn="l" defTabSz="457200" rtl="0" eaLnBrk="0" fontAlgn="base" hangingPunct="0">
        <a:lnSpc>
          <a:spcPct val="105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Corbel" pitchFamily="34" charset="0"/>
          <a:ea typeface="DejaVu Serif Condensed" pitchFamily="18" charset="0"/>
          <a:cs typeface="Corbel" pitchFamily="34" charset="0"/>
        </a:defRPr>
      </a:lvl3pPr>
      <a:lvl4pPr marL="16002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Corbel" pitchFamily="34" charset="0"/>
          <a:ea typeface="DejaVu Serif Condensed" pitchFamily="18" charset="0"/>
          <a:cs typeface="Corbel" pitchFamily="34" charset="0"/>
        </a:defRPr>
      </a:lvl4pPr>
      <a:lvl5pPr marL="20574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Corbel" pitchFamily="34" charset="0"/>
          <a:ea typeface="DejaVu Serif Condensed" pitchFamily="18" charset="0"/>
          <a:cs typeface="Corbel" pitchFamily="34" charset="0"/>
        </a:defRPr>
      </a:lvl5pPr>
      <a:lvl6pPr marL="25146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6pPr>
      <a:lvl7pPr marL="29718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7pPr>
      <a:lvl8pPr marL="34290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8pPr>
      <a:lvl9pPr marL="38862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2895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/>
            </a:lvl1pPr>
          </a:lstStyle>
          <a:p>
            <a:r>
              <a:rPr lang="en-US" smtClean="0"/>
              <a:t>Machine Development, Jan Uythoven</a:t>
            </a: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fld id="{212BBE4B-11BF-433F-B4D5-C48334632EB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459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1403559" y="25400"/>
            <a:ext cx="751025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459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459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" y="6616700"/>
            <a:ext cx="2133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/>
            </a:lvl1pPr>
          </a:lstStyle>
          <a:p>
            <a:r>
              <a:rPr lang="en-US" smtClean="0"/>
              <a:t>Evian 2019, 1/2/2019</a:t>
            </a:r>
            <a:endParaRPr lang="en-US" dirty="0"/>
          </a:p>
        </p:txBody>
      </p:sp>
      <p:sp>
        <p:nvSpPr>
          <p:cNvPr id="24593" name="Line 17"/>
          <p:cNvSpPr>
            <a:spLocks noChangeShapeType="1"/>
          </p:cNvSpPr>
          <p:nvPr/>
        </p:nvSpPr>
        <p:spPr bwMode="auto">
          <a:xfrm>
            <a:off x="684213" y="620713"/>
            <a:ext cx="8280400" cy="0"/>
          </a:xfrm>
          <a:prstGeom prst="line">
            <a:avLst/>
          </a:prstGeom>
          <a:noFill/>
          <a:ln w="25400" cap="sq">
            <a:solidFill>
              <a:schemeClr val="bg2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1" y="1"/>
            <a:ext cx="1224169" cy="590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119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  <p:sldLayoutId id="2147483769" r:id="rId14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4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000">
          <a:solidFill>
            <a:srgbClr val="0000FF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3E962B-8D73-CA42-BAB0-1B0981F5612C}" type="datetimeFigureOut">
              <a:rPr lang="en-US" smtClean="0"/>
              <a:t>28-Feb-19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3A234-5499-FA4E-A9A9-C693A9262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479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4.xml"/><Relationship Id="rId5" Type="http://schemas.openxmlformats.org/officeDocument/2006/relationships/image" Target="../media/image31.jp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95.xml"/><Relationship Id="rId4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5.xml"/><Relationship Id="rId4" Type="http://schemas.openxmlformats.org/officeDocument/2006/relationships/image" Target="../media/image45.gi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8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11.xml"/><Relationship Id="rId9" Type="http://schemas.openxmlformats.org/officeDocument/2006/relationships/image" Target="../media/image6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11.xml"/><Relationship Id="rId10" Type="http://schemas.openxmlformats.org/officeDocument/2006/relationships/image" Target="../media/image8.png"/><Relationship Id="rId9" Type="http://schemas.openxmlformats.org/officeDocument/2006/relationships/image" Target="../media/image7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gi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tiff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em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4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220" y="1867577"/>
            <a:ext cx="7621903" cy="940443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Highlights from the </a:t>
            </a:r>
            <a:br>
              <a:rPr lang="en-US" sz="2800" b="1" dirty="0" smtClean="0"/>
            </a:br>
            <a:r>
              <a:rPr lang="en-GB" sz="2800" b="1" dirty="0" smtClean="0"/>
              <a:t>9th </a:t>
            </a:r>
            <a:r>
              <a:rPr lang="en-GB" sz="2800" b="1" dirty="0"/>
              <a:t>LHC Operations Evian Workshop (January 30th to February 1st, </a:t>
            </a:r>
            <a:r>
              <a:rPr lang="en-GB" sz="2800" b="1" dirty="0" smtClean="0"/>
              <a:t>2019</a:t>
            </a:r>
            <a:r>
              <a:rPr lang="en-GB" sz="2800" b="1" dirty="0"/>
              <a:t>)</a:t>
            </a:r>
            <a:br>
              <a:rPr lang="en-GB" sz="2800" b="1" dirty="0"/>
            </a:br>
            <a:endParaRPr lang="en-US" sz="2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36258" y="2931770"/>
            <a:ext cx="7999830" cy="592928"/>
          </a:xfrm>
        </p:spPr>
        <p:txBody>
          <a:bodyPr>
            <a:normAutofit/>
          </a:bodyPr>
          <a:lstStyle/>
          <a:p>
            <a:r>
              <a:rPr lang="en-GB" dirty="0"/>
              <a:t>C. </a:t>
            </a:r>
            <a:r>
              <a:rPr lang="en-GB" dirty="0" smtClean="0"/>
              <a:t>Wiesner, M. </a:t>
            </a:r>
            <a:r>
              <a:rPr lang="en-GB" dirty="0" err="1" smtClean="0"/>
              <a:t>Mentik</a:t>
            </a:r>
            <a:r>
              <a:rPr lang="en-GB" dirty="0" smtClean="0"/>
              <a:t>, D. Wollmann</a:t>
            </a:r>
            <a:endParaRPr lang="en-GB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36258" y="3604338"/>
            <a:ext cx="2180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February, 28</a:t>
            </a:r>
            <a:r>
              <a:rPr lang="en-GB" baseline="30000" dirty="0" smtClean="0"/>
              <a:t>th</a:t>
            </a:r>
            <a:r>
              <a:rPr lang="en-GB" dirty="0" smtClean="0"/>
              <a:t>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85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1CC88-CCA3-400B-852B-28B25E4674E7}" type="slidenum">
              <a:rPr lang="en-GB"/>
              <a:pPr/>
              <a:t>10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QPS availability</a:t>
            </a:r>
            <a:endParaRPr lang="en-GB" dirty="0"/>
          </a:p>
        </p:txBody>
      </p:sp>
      <p:graphicFrame>
        <p:nvGraphicFramePr>
          <p:cNvPr id="8" name="Content Placeholder 12"/>
          <p:cNvGraphicFramePr>
            <a:graphicFrameLocks/>
          </p:cNvGraphicFramePr>
          <p:nvPr>
            <p:extLst/>
          </p:nvPr>
        </p:nvGraphicFramePr>
        <p:xfrm>
          <a:off x="457201" y="1654615"/>
          <a:ext cx="3399779" cy="39862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Rectangle 8"/>
          <p:cNvSpPr/>
          <p:nvPr/>
        </p:nvSpPr>
        <p:spPr>
          <a:xfrm>
            <a:off x="642536" y="6333563"/>
            <a:ext cx="48570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From T</a:t>
            </a:r>
            <a:r>
              <a:rPr lang="en-GB" dirty="0" smtClean="0"/>
              <a:t>. Podzorny, Quench Protection System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603207" y="784668"/>
            <a:ext cx="80098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6600"/>
                </a:solidFill>
              </a:rPr>
              <a:t>Overall, excellent availability of QPS</a:t>
            </a:r>
            <a:endParaRPr lang="en-GB" dirty="0" smtClean="0">
              <a:solidFill>
                <a:srgbClr val="FF66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6600"/>
                </a:solidFill>
              </a:rPr>
              <a:t>TCL </a:t>
            </a:r>
            <a:r>
              <a:rPr lang="en-GB" dirty="0">
                <a:solidFill>
                  <a:srgbClr val="FF6600"/>
                </a:solidFill>
              </a:rPr>
              <a:t>collimator settings </a:t>
            </a:r>
            <a:r>
              <a:rPr lang="en-GB" dirty="0" smtClean="0">
                <a:solidFill>
                  <a:srgbClr val="FF6600"/>
                </a:solidFill>
              </a:rPr>
              <a:t>in 2018 significantly </a:t>
            </a:r>
            <a:r>
              <a:rPr lang="en-GB" dirty="0">
                <a:solidFill>
                  <a:srgbClr val="FF6600"/>
                </a:solidFill>
              </a:rPr>
              <a:t>affected QPS downtime</a:t>
            </a:r>
          </a:p>
        </p:txBody>
      </p:sp>
      <p:sp>
        <p:nvSpPr>
          <p:cNvPr id="3" name="Rectangle 2"/>
          <p:cNvSpPr/>
          <p:nvPr/>
        </p:nvSpPr>
        <p:spPr>
          <a:xfrm>
            <a:off x="4232050" y="233983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Comment Rende: “Before </a:t>
            </a:r>
            <a:r>
              <a:rPr lang="en-GB" dirty="0"/>
              <a:t>LS1 everybody was impressed about the number of faults now we are all impressed by the excellent </a:t>
            </a:r>
            <a:r>
              <a:rPr lang="en-GB" dirty="0" smtClean="0"/>
              <a:t>availability”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5156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Imagen 81">
            <a:extLst>
              <a:ext uri="{FF2B5EF4-FFF2-40B4-BE49-F238E27FC236}">
                <a16:creationId xmlns:a16="http://schemas.microsoft.com/office/drawing/2014/main" id="{58C69696-F4C3-6C4B-A3DF-5E148156E9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8291" y="1596875"/>
            <a:ext cx="6485613" cy="2120401"/>
          </a:xfrm>
          <a:prstGeom prst="rect">
            <a:avLst/>
          </a:prstGeom>
        </p:spPr>
      </p:pic>
      <p:grpSp>
        <p:nvGrpSpPr>
          <p:cNvPr id="79" name="Grupo 78">
            <a:extLst>
              <a:ext uri="{FF2B5EF4-FFF2-40B4-BE49-F238E27FC236}">
                <a16:creationId xmlns:a16="http://schemas.microsoft.com/office/drawing/2014/main" id="{60EB73C4-845F-E241-88BF-07D30B6F86BF}"/>
              </a:ext>
            </a:extLst>
          </p:cNvPr>
          <p:cNvGrpSpPr/>
          <p:nvPr/>
        </p:nvGrpSpPr>
        <p:grpSpPr>
          <a:xfrm>
            <a:off x="3342196" y="1407874"/>
            <a:ext cx="5703230" cy="2009456"/>
            <a:chOff x="743023" y="3651606"/>
            <a:chExt cx="7304988" cy="2387087"/>
          </a:xfrm>
        </p:grpSpPr>
        <p:sp>
          <p:nvSpPr>
            <p:cNvPr id="2" name="CuadroTexto 1">
              <a:extLst>
                <a:ext uri="{FF2B5EF4-FFF2-40B4-BE49-F238E27FC236}">
                  <a16:creationId xmlns:a16="http://schemas.microsoft.com/office/drawing/2014/main" id="{6603149D-9DE4-E644-942F-656CF2617350}"/>
                </a:ext>
              </a:extLst>
            </p:cNvPr>
            <p:cNvSpPr txBox="1"/>
            <p:nvPr/>
          </p:nvSpPr>
          <p:spPr>
            <a:xfrm>
              <a:off x="743023" y="4125543"/>
              <a:ext cx="7304988" cy="3564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/>
              <a:r>
                <a:rPr lang="en-AU" sz="1350" b="1" dirty="0">
                  <a:solidFill>
                    <a:srgbClr val="0432FF"/>
                  </a:solidFill>
                  <a:latin typeface="Calibri" panose="020F0502020204030204"/>
                </a:rPr>
                <a:t>Protons</a:t>
              </a:r>
            </a:p>
          </p:txBody>
        </p:sp>
        <p:cxnSp>
          <p:nvCxnSpPr>
            <p:cNvPr id="7" name="Conector recto 6">
              <a:extLst>
                <a:ext uri="{FF2B5EF4-FFF2-40B4-BE49-F238E27FC236}">
                  <a16:creationId xmlns:a16="http://schemas.microsoft.com/office/drawing/2014/main" id="{9D45F827-98CC-1448-AC14-CA8F38AE3B87}"/>
                </a:ext>
              </a:extLst>
            </p:cNvPr>
            <p:cNvCxnSpPr/>
            <p:nvPr/>
          </p:nvCxnSpPr>
          <p:spPr>
            <a:xfrm flipV="1">
              <a:off x="2236573" y="3934880"/>
              <a:ext cx="0" cy="970752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ector recto 77">
              <a:extLst>
                <a:ext uri="{FF2B5EF4-FFF2-40B4-BE49-F238E27FC236}">
                  <a16:creationId xmlns:a16="http://schemas.microsoft.com/office/drawing/2014/main" id="{6D22D744-0FA3-D240-9971-AE779D3E4F2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72549" y="3934880"/>
              <a:ext cx="0" cy="2103813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ector recto 79">
              <a:extLst>
                <a:ext uri="{FF2B5EF4-FFF2-40B4-BE49-F238E27FC236}">
                  <a16:creationId xmlns:a16="http://schemas.microsoft.com/office/drawing/2014/main" id="{F4BE93C6-7B79-764E-9CCD-3B70D36C0DB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19506" y="3934880"/>
              <a:ext cx="0" cy="2103813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ector recto 80">
              <a:extLst>
                <a:ext uri="{FF2B5EF4-FFF2-40B4-BE49-F238E27FC236}">
                  <a16:creationId xmlns:a16="http://schemas.microsoft.com/office/drawing/2014/main" id="{19F2833F-5703-4744-881F-CE1EA0DC1FC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82091" y="3934880"/>
              <a:ext cx="0" cy="2103813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0596150A-E23B-8142-BE86-17AA9A8CE257}"/>
                </a:ext>
              </a:extLst>
            </p:cNvPr>
            <p:cNvSpPr txBox="1"/>
            <p:nvPr/>
          </p:nvSpPr>
          <p:spPr>
            <a:xfrm>
              <a:off x="1227770" y="3655572"/>
              <a:ext cx="702959" cy="329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/>
              <a:r>
                <a:rPr lang="en-AU" sz="1200" dirty="0">
                  <a:solidFill>
                    <a:prstClr val="black"/>
                  </a:solidFill>
                  <a:latin typeface="Calibri" panose="020F0502020204030204"/>
                </a:rPr>
                <a:t>2012</a:t>
              </a:r>
            </a:p>
          </p:txBody>
        </p:sp>
        <p:sp>
          <p:nvSpPr>
            <p:cNvPr id="84" name="CuadroTexto 83">
              <a:extLst>
                <a:ext uri="{FF2B5EF4-FFF2-40B4-BE49-F238E27FC236}">
                  <a16:creationId xmlns:a16="http://schemas.microsoft.com/office/drawing/2014/main" id="{95AB4146-6C95-8B4E-9AFD-A6F805B08F15}"/>
                </a:ext>
              </a:extLst>
            </p:cNvPr>
            <p:cNvSpPr txBox="1"/>
            <p:nvPr/>
          </p:nvSpPr>
          <p:spPr>
            <a:xfrm>
              <a:off x="4196260" y="3655572"/>
              <a:ext cx="702959" cy="329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/>
              <a:r>
                <a:rPr lang="en-AU" sz="1200" dirty="0">
                  <a:solidFill>
                    <a:prstClr val="black"/>
                  </a:solidFill>
                  <a:latin typeface="Calibri" panose="020F0502020204030204"/>
                </a:rPr>
                <a:t>2015</a:t>
              </a:r>
            </a:p>
          </p:txBody>
        </p:sp>
        <p:sp>
          <p:nvSpPr>
            <p:cNvPr id="85" name="CuadroTexto 84">
              <a:extLst>
                <a:ext uri="{FF2B5EF4-FFF2-40B4-BE49-F238E27FC236}">
                  <a16:creationId xmlns:a16="http://schemas.microsoft.com/office/drawing/2014/main" id="{FA11E360-49DC-5849-8CD3-576FD1BE24FB}"/>
                </a:ext>
              </a:extLst>
            </p:cNvPr>
            <p:cNvSpPr txBox="1"/>
            <p:nvPr/>
          </p:nvSpPr>
          <p:spPr>
            <a:xfrm>
              <a:off x="5079032" y="3657282"/>
              <a:ext cx="702959" cy="329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/>
              <a:r>
                <a:rPr lang="en-AU" sz="1200" dirty="0">
                  <a:solidFill>
                    <a:prstClr val="black"/>
                  </a:solidFill>
                  <a:latin typeface="Calibri" panose="020F0502020204030204"/>
                </a:rPr>
                <a:t>2016</a:t>
              </a:r>
            </a:p>
          </p:txBody>
        </p:sp>
        <p:sp>
          <p:nvSpPr>
            <p:cNvPr id="86" name="CuadroTexto 85">
              <a:extLst>
                <a:ext uri="{FF2B5EF4-FFF2-40B4-BE49-F238E27FC236}">
                  <a16:creationId xmlns:a16="http://schemas.microsoft.com/office/drawing/2014/main" id="{E909EB8D-9F42-CA4D-9543-EBE257C4D39E}"/>
                </a:ext>
              </a:extLst>
            </p:cNvPr>
            <p:cNvSpPr txBox="1"/>
            <p:nvPr/>
          </p:nvSpPr>
          <p:spPr>
            <a:xfrm>
              <a:off x="6088240" y="3661807"/>
              <a:ext cx="702959" cy="329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/>
              <a:r>
                <a:rPr lang="en-AU" sz="1200" dirty="0">
                  <a:solidFill>
                    <a:prstClr val="black"/>
                  </a:solidFill>
                  <a:latin typeface="Calibri" panose="020F0502020204030204"/>
                </a:rPr>
                <a:t>2017</a:t>
              </a:r>
            </a:p>
          </p:txBody>
        </p:sp>
        <p:sp>
          <p:nvSpPr>
            <p:cNvPr id="87" name="CuadroTexto 86">
              <a:extLst>
                <a:ext uri="{FF2B5EF4-FFF2-40B4-BE49-F238E27FC236}">
                  <a16:creationId xmlns:a16="http://schemas.microsoft.com/office/drawing/2014/main" id="{FA20975D-8448-CC4E-AFF4-43B836AC0CF6}"/>
                </a:ext>
              </a:extLst>
            </p:cNvPr>
            <p:cNvSpPr txBox="1"/>
            <p:nvPr/>
          </p:nvSpPr>
          <p:spPr>
            <a:xfrm>
              <a:off x="7065076" y="3651606"/>
              <a:ext cx="702959" cy="329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/>
              <a:r>
                <a:rPr lang="en-AU" sz="1200" dirty="0">
                  <a:solidFill>
                    <a:prstClr val="black"/>
                  </a:solidFill>
                  <a:latin typeface="Calibri" panose="020F0502020204030204"/>
                </a:rPr>
                <a:t>2018</a:t>
              </a:r>
            </a:p>
          </p:txBody>
        </p:sp>
      </p:grpSp>
      <p:sp>
        <p:nvSpPr>
          <p:cNvPr id="4" name="Marcador de posición de número de diapositiva 3">
            <a:extLst>
              <a:ext uri="{FF2B5EF4-FFF2-40B4-BE49-F238E27FC236}">
                <a16:creationId xmlns:a16="http://schemas.microsoft.com/office/drawing/2014/main" id="{4CFE3F33-8C6B-5A4A-8851-2097C4121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defRPr/>
            </a:pPr>
            <a:fld id="{86B8CCD3-2FB5-7A48-8E3F-716AA2FB2F71}" type="slidenum">
              <a:rPr lang="es-ES_tradnl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>
                <a:defRPr/>
              </a:pPr>
              <a:t>11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Rectangle 72">
            <a:extLst>
              <a:ext uri="{FF2B5EF4-FFF2-40B4-BE49-F238E27FC236}">
                <a16:creationId xmlns:a16="http://schemas.microsoft.com/office/drawing/2014/main" id="{3622686D-2C78-8344-9977-AF4F4CFFC005}"/>
              </a:ext>
            </a:extLst>
          </p:cNvPr>
          <p:cNvSpPr/>
          <p:nvPr/>
        </p:nvSpPr>
        <p:spPr>
          <a:xfrm>
            <a:off x="642937" y="852658"/>
            <a:ext cx="7872413" cy="402054"/>
          </a:xfrm>
          <a:prstGeom prst="rect">
            <a:avLst/>
          </a:prstGeom>
          <a:solidFill>
            <a:srgbClr val="0000FF">
              <a:alpha val="9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r>
              <a:rPr lang="en-AU" sz="2250" b="1" dirty="0">
                <a:solidFill>
                  <a:prstClr val="white"/>
                </a:solidFill>
                <a:latin typeface="Calibri" panose="020F0502020204030204"/>
              </a:rPr>
              <a:t>Introduction</a:t>
            </a:r>
          </a:p>
        </p:txBody>
      </p:sp>
      <p:pic>
        <p:nvPicPr>
          <p:cNvPr id="20483" name="Picture 1" descr="lcoll_logo3_small.gif">
            <a:extLst>
              <a:ext uri="{FF2B5EF4-FFF2-40B4-BE49-F238E27FC236}">
                <a16:creationId xmlns:a16="http://schemas.microsoft.com/office/drawing/2014/main" id="{06C9DA23-7943-564E-9BA7-1DE8284CB3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5350" y="846534"/>
            <a:ext cx="616744" cy="653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14" descr="CERN_logo_white.jpg">
            <a:extLst>
              <a:ext uri="{FF2B5EF4-FFF2-40B4-BE49-F238E27FC236}">
                <a16:creationId xmlns:a16="http://schemas.microsoft.com/office/drawing/2014/main" id="{CB5D6266-4458-744F-BEB4-BF1AFE98D7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2658"/>
            <a:ext cx="642938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Marcador de contenido 2">
            <a:extLst>
              <a:ext uri="{FF2B5EF4-FFF2-40B4-BE49-F238E27FC236}">
                <a16:creationId xmlns:a16="http://schemas.microsoft.com/office/drawing/2014/main" id="{1B83812E-3443-BE45-BCE8-610DAC3421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7160" y="1241049"/>
            <a:ext cx="2285718" cy="191677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en" sz="1200" dirty="0"/>
          </a:p>
          <a:p>
            <a:pPr marL="0" indent="0" algn="just">
              <a:buNone/>
            </a:pPr>
            <a:r>
              <a:rPr lang="en-AU" sz="1800" b="1" dirty="0">
                <a:solidFill>
                  <a:schemeClr val="accent6"/>
                </a:solidFill>
              </a:rPr>
              <a:t>The multi-stage LHC collimation system</a:t>
            </a:r>
            <a:r>
              <a:rPr lang="en-AU" sz="1350" b="1" dirty="0">
                <a:solidFill>
                  <a:schemeClr val="accent6"/>
                </a:solidFill>
              </a:rPr>
              <a:t> </a:t>
            </a:r>
            <a:r>
              <a:rPr lang="en-AU" sz="1350" dirty="0"/>
              <a:t>aims to control the regular and abnormal losses </a:t>
            </a:r>
            <a:r>
              <a:rPr lang="en-GB" sz="1350" dirty="0"/>
              <a:t>to reduce the risk of quenches of the superconducting magnets.</a:t>
            </a:r>
            <a:endParaRPr lang="en-AU" sz="1350" dirty="0"/>
          </a:p>
        </p:txBody>
      </p:sp>
      <p:grpSp>
        <p:nvGrpSpPr>
          <p:cNvPr id="11" name="Grupo 10">
            <a:extLst>
              <a:ext uri="{FF2B5EF4-FFF2-40B4-BE49-F238E27FC236}">
                <a16:creationId xmlns:a16="http://schemas.microsoft.com/office/drawing/2014/main" id="{07B6D414-85EE-284F-943B-EBD758678004}"/>
              </a:ext>
            </a:extLst>
          </p:cNvPr>
          <p:cNvGrpSpPr/>
          <p:nvPr/>
        </p:nvGrpSpPr>
        <p:grpSpPr>
          <a:xfrm>
            <a:off x="272140" y="3946249"/>
            <a:ext cx="5562974" cy="1946001"/>
            <a:chOff x="232464" y="1133054"/>
            <a:chExt cx="8843337" cy="2280314"/>
          </a:xfrm>
        </p:grpSpPr>
        <p:sp>
          <p:nvSpPr>
            <p:cNvPr id="13" name="Rectangle 27">
              <a:extLst>
                <a:ext uri="{FF2B5EF4-FFF2-40B4-BE49-F238E27FC236}">
                  <a16:creationId xmlns:a16="http://schemas.microsoft.com/office/drawing/2014/main" id="{FEEADA8C-0EAB-DF43-BA4F-25F332C18F5D}"/>
                </a:ext>
              </a:extLst>
            </p:cNvPr>
            <p:cNvSpPr/>
            <p:nvPr/>
          </p:nvSpPr>
          <p:spPr>
            <a:xfrm>
              <a:off x="8287175" y="2727785"/>
              <a:ext cx="455477" cy="124171"/>
            </a:xfrm>
            <a:prstGeom prst="rect">
              <a:avLst/>
            </a:prstGeom>
            <a:solidFill>
              <a:srgbClr val="FF6600"/>
            </a:solidFill>
            <a:ln>
              <a:solidFill>
                <a:srgbClr val="FF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9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4" name="Rectangle 35">
              <a:extLst>
                <a:ext uri="{FF2B5EF4-FFF2-40B4-BE49-F238E27FC236}">
                  <a16:creationId xmlns:a16="http://schemas.microsoft.com/office/drawing/2014/main" id="{A5F86CB9-E581-5D4B-8D13-3C1BB236ABD1}"/>
                </a:ext>
              </a:extLst>
            </p:cNvPr>
            <p:cNvSpPr/>
            <p:nvPr/>
          </p:nvSpPr>
          <p:spPr>
            <a:xfrm>
              <a:off x="8287175" y="1143343"/>
              <a:ext cx="455477" cy="124171"/>
            </a:xfrm>
            <a:prstGeom prst="rect">
              <a:avLst/>
            </a:prstGeom>
            <a:solidFill>
              <a:srgbClr val="FF6600"/>
            </a:solidFill>
            <a:ln>
              <a:solidFill>
                <a:srgbClr val="FF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9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15" name="Straight Connector 36">
              <a:extLst>
                <a:ext uri="{FF2B5EF4-FFF2-40B4-BE49-F238E27FC236}">
                  <a16:creationId xmlns:a16="http://schemas.microsoft.com/office/drawing/2014/main" id="{469FB43F-AA52-3442-9EAB-C8BDA1F65ACD}"/>
                </a:ext>
              </a:extLst>
            </p:cNvPr>
            <p:cNvCxnSpPr/>
            <p:nvPr/>
          </p:nvCxnSpPr>
          <p:spPr>
            <a:xfrm>
              <a:off x="283815" y="1942861"/>
              <a:ext cx="8468159" cy="0"/>
            </a:xfrm>
            <a:prstGeom prst="line">
              <a:avLst/>
            </a:prstGeom>
            <a:ln w="9525" cmpd="sng">
              <a:solidFill>
                <a:srgbClr val="FF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ight Arrow 37">
              <a:extLst>
                <a:ext uri="{FF2B5EF4-FFF2-40B4-BE49-F238E27FC236}">
                  <a16:creationId xmlns:a16="http://schemas.microsoft.com/office/drawing/2014/main" id="{1F734256-2BC2-324F-BD8E-06D5EBFF9D41}"/>
                </a:ext>
              </a:extLst>
            </p:cNvPr>
            <p:cNvSpPr/>
            <p:nvPr/>
          </p:nvSpPr>
          <p:spPr>
            <a:xfrm>
              <a:off x="401986" y="1824414"/>
              <a:ext cx="1007212" cy="236894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9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7" name="TextBox 38">
              <a:extLst>
                <a:ext uri="{FF2B5EF4-FFF2-40B4-BE49-F238E27FC236}">
                  <a16:creationId xmlns:a16="http://schemas.microsoft.com/office/drawing/2014/main" id="{9B498BD0-1508-C94F-BAB9-A6562257600B}"/>
                </a:ext>
              </a:extLst>
            </p:cNvPr>
            <p:cNvSpPr txBox="1"/>
            <p:nvPr/>
          </p:nvSpPr>
          <p:spPr>
            <a:xfrm>
              <a:off x="255834" y="1959226"/>
              <a:ext cx="1098809" cy="43278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 defTabSz="685800"/>
              <a:r>
                <a:rPr lang="en-GB" sz="900" i="1" dirty="0">
                  <a:solidFill>
                    <a:srgbClr val="FF0000"/>
                  </a:solidFill>
                  <a:latin typeface="Calibri" panose="020F0502020204030204"/>
                </a:rPr>
                <a:t>Circulating</a:t>
              </a:r>
            </a:p>
            <a:p>
              <a:pPr algn="ctr" defTabSz="685800"/>
              <a:r>
                <a:rPr lang="en-GB" sz="900" i="1" dirty="0">
                  <a:solidFill>
                    <a:srgbClr val="FF0000"/>
                  </a:solidFill>
                  <a:latin typeface="Calibri" panose="020F0502020204030204"/>
                </a:rPr>
                <a:t>beam</a:t>
              </a:r>
            </a:p>
          </p:txBody>
        </p:sp>
        <p:cxnSp>
          <p:nvCxnSpPr>
            <p:cNvPr id="18" name="Straight Connector 41">
              <a:extLst>
                <a:ext uri="{FF2B5EF4-FFF2-40B4-BE49-F238E27FC236}">
                  <a16:creationId xmlns:a16="http://schemas.microsoft.com/office/drawing/2014/main" id="{5F5C3C01-3B2D-4E40-876D-B875BC3615C9}"/>
                </a:ext>
              </a:extLst>
            </p:cNvPr>
            <p:cNvCxnSpPr/>
            <p:nvPr/>
          </p:nvCxnSpPr>
          <p:spPr>
            <a:xfrm>
              <a:off x="6765527" y="1143343"/>
              <a:ext cx="0" cy="1717485"/>
            </a:xfrm>
            <a:prstGeom prst="line">
              <a:avLst/>
            </a:prstGeom>
            <a:ln>
              <a:solidFill>
                <a:schemeClr val="tx1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uppo 52">
              <a:extLst>
                <a:ext uri="{FF2B5EF4-FFF2-40B4-BE49-F238E27FC236}">
                  <a16:creationId xmlns:a16="http://schemas.microsoft.com/office/drawing/2014/main" id="{AA1A7695-147D-9A40-B224-6F83C395356B}"/>
                </a:ext>
              </a:extLst>
            </p:cNvPr>
            <p:cNvGrpSpPr/>
            <p:nvPr/>
          </p:nvGrpSpPr>
          <p:grpSpPr>
            <a:xfrm>
              <a:off x="1422792" y="1605505"/>
              <a:ext cx="2010467" cy="686649"/>
              <a:chOff x="1422792" y="1605505"/>
              <a:chExt cx="2010467" cy="686649"/>
            </a:xfrm>
          </p:grpSpPr>
          <p:cxnSp>
            <p:nvCxnSpPr>
              <p:cNvPr id="70" name="Straight Arrow Connector 42">
                <a:extLst>
                  <a:ext uri="{FF2B5EF4-FFF2-40B4-BE49-F238E27FC236}">
                    <a16:creationId xmlns:a16="http://schemas.microsoft.com/office/drawing/2014/main" id="{83522FCF-9C53-E748-8F4C-449AFC287A5F}"/>
                  </a:ext>
                </a:extLst>
              </p:cNvPr>
              <p:cNvCxnSpPr/>
              <p:nvPr/>
            </p:nvCxnSpPr>
            <p:spPr>
              <a:xfrm flipV="1">
                <a:off x="1422792" y="1605505"/>
                <a:ext cx="515532" cy="204618"/>
              </a:xfrm>
              <a:prstGeom prst="straightConnector1">
                <a:avLst/>
              </a:prstGeom>
              <a:ln w="19050" cmpd="sng">
                <a:solidFill>
                  <a:srgbClr val="FF92BB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Arrow Connector 43">
                <a:extLst>
                  <a:ext uri="{FF2B5EF4-FFF2-40B4-BE49-F238E27FC236}">
                    <a16:creationId xmlns:a16="http://schemas.microsoft.com/office/drawing/2014/main" id="{CC28F825-D8A4-6942-88FF-A8E964E2AAD3}"/>
                  </a:ext>
                </a:extLst>
              </p:cNvPr>
              <p:cNvCxnSpPr/>
              <p:nvPr/>
            </p:nvCxnSpPr>
            <p:spPr>
              <a:xfrm flipV="1">
                <a:off x="1811061" y="1605505"/>
                <a:ext cx="515532" cy="204618"/>
              </a:xfrm>
              <a:prstGeom prst="straightConnector1">
                <a:avLst/>
              </a:prstGeom>
              <a:ln w="19050" cmpd="sng">
                <a:solidFill>
                  <a:srgbClr val="FF92BB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Arrow Connector 44">
                <a:extLst>
                  <a:ext uri="{FF2B5EF4-FFF2-40B4-BE49-F238E27FC236}">
                    <a16:creationId xmlns:a16="http://schemas.microsoft.com/office/drawing/2014/main" id="{22AD4692-2A24-554E-8539-6B770F474474}"/>
                  </a:ext>
                </a:extLst>
              </p:cNvPr>
              <p:cNvCxnSpPr/>
              <p:nvPr/>
            </p:nvCxnSpPr>
            <p:spPr>
              <a:xfrm>
                <a:off x="1422792" y="2087536"/>
                <a:ext cx="515532" cy="204618"/>
              </a:xfrm>
              <a:prstGeom prst="straightConnector1">
                <a:avLst/>
              </a:prstGeom>
              <a:ln w="19050" cmpd="sng">
                <a:solidFill>
                  <a:srgbClr val="FF92BB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Arrow Connector 45">
                <a:extLst>
                  <a:ext uri="{FF2B5EF4-FFF2-40B4-BE49-F238E27FC236}">
                    <a16:creationId xmlns:a16="http://schemas.microsoft.com/office/drawing/2014/main" id="{8EEDC873-FD37-7D4D-A672-7589D718827F}"/>
                  </a:ext>
                </a:extLst>
              </p:cNvPr>
              <p:cNvCxnSpPr/>
              <p:nvPr/>
            </p:nvCxnSpPr>
            <p:spPr>
              <a:xfrm>
                <a:off x="1811061" y="2087536"/>
                <a:ext cx="515532" cy="204618"/>
              </a:xfrm>
              <a:prstGeom prst="straightConnector1">
                <a:avLst/>
              </a:prstGeom>
              <a:ln w="19050" cmpd="sng">
                <a:solidFill>
                  <a:srgbClr val="FF92BB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TextBox 46">
                <a:extLst>
                  <a:ext uri="{FF2B5EF4-FFF2-40B4-BE49-F238E27FC236}">
                    <a16:creationId xmlns:a16="http://schemas.microsoft.com/office/drawing/2014/main" id="{6B92D752-7DB7-614F-998F-FEFC21DDD36B}"/>
                  </a:ext>
                </a:extLst>
              </p:cNvPr>
              <p:cNvSpPr txBox="1"/>
              <p:nvPr/>
            </p:nvSpPr>
            <p:spPr>
              <a:xfrm>
                <a:off x="2186651" y="2008057"/>
                <a:ext cx="1246608" cy="270488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/>
              <a:p>
                <a:pPr defTabSz="685800"/>
                <a:r>
                  <a:rPr lang="en-GB" sz="900" i="1">
                    <a:solidFill>
                      <a:srgbClr val="FF92BB"/>
                    </a:solidFill>
                    <a:latin typeface="Calibri" panose="020F0502020204030204"/>
                  </a:rPr>
                  <a:t>Primary halo</a:t>
                </a:r>
              </a:p>
            </p:txBody>
          </p:sp>
        </p:grpSp>
        <p:grpSp>
          <p:nvGrpSpPr>
            <p:cNvPr id="20" name="Gruppo 61">
              <a:extLst>
                <a:ext uri="{FF2B5EF4-FFF2-40B4-BE49-F238E27FC236}">
                  <a16:creationId xmlns:a16="http://schemas.microsoft.com/office/drawing/2014/main" id="{898CA88E-C026-9145-8578-F5FED67169AA}"/>
                </a:ext>
              </a:extLst>
            </p:cNvPr>
            <p:cNvGrpSpPr/>
            <p:nvPr/>
          </p:nvGrpSpPr>
          <p:grpSpPr>
            <a:xfrm>
              <a:off x="232464" y="1402629"/>
              <a:ext cx="8519510" cy="1188366"/>
              <a:chOff x="232464" y="1402629"/>
              <a:chExt cx="8519510" cy="1188366"/>
            </a:xfrm>
          </p:grpSpPr>
          <p:cxnSp>
            <p:nvCxnSpPr>
              <p:cNvPr id="66" name="Straight Connector 47">
                <a:extLst>
                  <a:ext uri="{FF2B5EF4-FFF2-40B4-BE49-F238E27FC236}">
                    <a16:creationId xmlns:a16="http://schemas.microsoft.com/office/drawing/2014/main" id="{C055E2CF-C654-AF4E-884D-3166F9F440BF}"/>
                  </a:ext>
                </a:extLst>
              </p:cNvPr>
              <p:cNvCxnSpPr/>
              <p:nvPr/>
            </p:nvCxnSpPr>
            <p:spPr>
              <a:xfrm>
                <a:off x="241786" y="1402629"/>
                <a:ext cx="8510188" cy="58002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  <a:prstDash val="dash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78">
                <a:extLst>
                  <a:ext uri="{FF2B5EF4-FFF2-40B4-BE49-F238E27FC236}">
                    <a16:creationId xmlns:a16="http://schemas.microsoft.com/office/drawing/2014/main" id="{D44022DC-65E6-0B4B-A110-7F6CBC36368C}"/>
                  </a:ext>
                </a:extLst>
              </p:cNvPr>
              <p:cNvCxnSpPr/>
              <p:nvPr/>
            </p:nvCxnSpPr>
            <p:spPr>
              <a:xfrm>
                <a:off x="232464" y="2532993"/>
                <a:ext cx="8510188" cy="58002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  <a:prstDash val="dash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1" name="Straight Connector 39">
              <a:extLst>
                <a:ext uri="{FF2B5EF4-FFF2-40B4-BE49-F238E27FC236}">
                  <a16:creationId xmlns:a16="http://schemas.microsoft.com/office/drawing/2014/main" id="{E83965E1-035A-244B-B526-7D195929AE93}"/>
                </a:ext>
              </a:extLst>
            </p:cNvPr>
            <p:cNvCxnSpPr/>
            <p:nvPr/>
          </p:nvCxnSpPr>
          <p:spPr>
            <a:xfrm>
              <a:off x="2196147" y="1143343"/>
              <a:ext cx="0" cy="1717485"/>
            </a:xfrm>
            <a:prstGeom prst="line">
              <a:avLst/>
            </a:prstGeom>
            <a:ln>
              <a:solidFill>
                <a:schemeClr val="tx1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40">
              <a:extLst>
                <a:ext uri="{FF2B5EF4-FFF2-40B4-BE49-F238E27FC236}">
                  <a16:creationId xmlns:a16="http://schemas.microsoft.com/office/drawing/2014/main" id="{190FA322-5423-774B-AD27-F0F760D37E2D}"/>
                </a:ext>
              </a:extLst>
            </p:cNvPr>
            <p:cNvCxnSpPr/>
            <p:nvPr/>
          </p:nvCxnSpPr>
          <p:spPr>
            <a:xfrm>
              <a:off x="5483759" y="1143343"/>
              <a:ext cx="0" cy="1717485"/>
            </a:xfrm>
            <a:prstGeom prst="line">
              <a:avLst/>
            </a:prstGeom>
            <a:ln>
              <a:solidFill>
                <a:schemeClr val="tx1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uppo 69">
              <a:extLst>
                <a:ext uri="{FF2B5EF4-FFF2-40B4-BE49-F238E27FC236}">
                  <a16:creationId xmlns:a16="http://schemas.microsoft.com/office/drawing/2014/main" id="{11E453E3-77C0-2245-8907-5688AD42BD03}"/>
                </a:ext>
              </a:extLst>
            </p:cNvPr>
            <p:cNvGrpSpPr/>
            <p:nvPr/>
          </p:nvGrpSpPr>
          <p:grpSpPr>
            <a:xfrm>
              <a:off x="1632453" y="1142500"/>
              <a:ext cx="3867991" cy="2270868"/>
              <a:chOff x="1632453" y="1142500"/>
              <a:chExt cx="3867991" cy="2270868"/>
            </a:xfrm>
          </p:grpSpPr>
          <p:sp>
            <p:nvSpPr>
              <p:cNvPr id="41" name="Rectangle 30">
                <a:extLst>
                  <a:ext uri="{FF2B5EF4-FFF2-40B4-BE49-F238E27FC236}">
                    <a16:creationId xmlns:a16="http://schemas.microsoft.com/office/drawing/2014/main" id="{C4474F44-5507-4C48-BEA0-746ADC49C422}"/>
                  </a:ext>
                </a:extLst>
              </p:cNvPr>
              <p:cNvSpPr/>
              <p:nvPr/>
            </p:nvSpPr>
            <p:spPr>
              <a:xfrm>
                <a:off x="4590682" y="2636517"/>
                <a:ext cx="455477" cy="20444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GB" sz="90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2" name="Rectangle 31">
                <a:extLst>
                  <a:ext uri="{FF2B5EF4-FFF2-40B4-BE49-F238E27FC236}">
                    <a16:creationId xmlns:a16="http://schemas.microsoft.com/office/drawing/2014/main" id="{B50F9A32-A0F8-C94E-B983-AD6224B43C34}"/>
                  </a:ext>
                </a:extLst>
              </p:cNvPr>
              <p:cNvSpPr/>
              <p:nvPr/>
            </p:nvSpPr>
            <p:spPr>
              <a:xfrm>
                <a:off x="3483781" y="1143343"/>
                <a:ext cx="455477" cy="315544"/>
              </a:xfrm>
              <a:prstGeom prst="rect">
                <a:avLst/>
              </a:prstGeom>
              <a:solidFill>
                <a:srgbClr val="A6A6A6"/>
              </a:solidFill>
              <a:ln>
                <a:solidFill>
                  <a:srgbClr val="A6A6A6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GB" sz="90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3" name="Rectangle 32">
                <a:extLst>
                  <a:ext uri="{FF2B5EF4-FFF2-40B4-BE49-F238E27FC236}">
                    <a16:creationId xmlns:a16="http://schemas.microsoft.com/office/drawing/2014/main" id="{88441428-1D68-9242-B06A-A959F24EFA13}"/>
                  </a:ext>
                </a:extLst>
              </p:cNvPr>
              <p:cNvSpPr/>
              <p:nvPr/>
            </p:nvSpPr>
            <p:spPr>
              <a:xfrm>
                <a:off x="2430243" y="1143343"/>
                <a:ext cx="245835" cy="462162"/>
              </a:xfrm>
              <a:prstGeom prst="rect">
                <a:avLst/>
              </a:prstGeom>
              <a:solidFill>
                <a:srgbClr val="BFBFBF"/>
              </a:solidFill>
              <a:ln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GB" sz="90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4" name="Rectangle 33">
                <a:extLst>
                  <a:ext uri="{FF2B5EF4-FFF2-40B4-BE49-F238E27FC236}">
                    <a16:creationId xmlns:a16="http://schemas.microsoft.com/office/drawing/2014/main" id="{643EE2F6-A69E-AA4A-A15C-C25038A40CBD}"/>
                  </a:ext>
                </a:extLst>
              </p:cNvPr>
              <p:cNvSpPr/>
              <p:nvPr/>
            </p:nvSpPr>
            <p:spPr>
              <a:xfrm>
                <a:off x="3388607" y="2521850"/>
                <a:ext cx="455477" cy="31554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GB" sz="90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5" name="Rectangle 34">
                <a:extLst>
                  <a:ext uri="{FF2B5EF4-FFF2-40B4-BE49-F238E27FC236}">
                    <a16:creationId xmlns:a16="http://schemas.microsoft.com/office/drawing/2014/main" id="{2641490C-5EF8-484D-8358-DA14005AFCFB}"/>
                  </a:ext>
                </a:extLst>
              </p:cNvPr>
              <p:cNvSpPr/>
              <p:nvPr/>
            </p:nvSpPr>
            <p:spPr>
              <a:xfrm>
                <a:off x="2432814" y="2379871"/>
                <a:ext cx="245835" cy="46216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GB" sz="90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6" name="Rectangle 48">
                <a:extLst>
                  <a:ext uri="{FF2B5EF4-FFF2-40B4-BE49-F238E27FC236}">
                    <a16:creationId xmlns:a16="http://schemas.microsoft.com/office/drawing/2014/main" id="{AD5A3E8F-8683-1149-9492-95594EDEE61B}"/>
                  </a:ext>
                </a:extLst>
              </p:cNvPr>
              <p:cNvSpPr/>
              <p:nvPr/>
            </p:nvSpPr>
            <p:spPr>
              <a:xfrm>
                <a:off x="4590682" y="1142500"/>
                <a:ext cx="455477" cy="204440"/>
              </a:xfrm>
              <a:prstGeom prst="rect">
                <a:avLst/>
              </a:prstGeom>
              <a:solidFill>
                <a:srgbClr val="7F7F7F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GB" sz="90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cxnSp>
            <p:nvCxnSpPr>
              <p:cNvPr id="47" name="Straight Arrow Connector 50">
                <a:extLst>
                  <a:ext uri="{FF2B5EF4-FFF2-40B4-BE49-F238E27FC236}">
                    <a16:creationId xmlns:a16="http://schemas.microsoft.com/office/drawing/2014/main" id="{F49065A3-3355-CB49-A342-5B1C0150035A}"/>
                  </a:ext>
                </a:extLst>
              </p:cNvPr>
              <p:cNvCxnSpPr/>
              <p:nvPr/>
            </p:nvCxnSpPr>
            <p:spPr>
              <a:xfrm flipV="1">
                <a:off x="2676078" y="1458887"/>
                <a:ext cx="712528" cy="147483"/>
              </a:xfrm>
              <a:prstGeom prst="straightConnector1">
                <a:avLst/>
              </a:prstGeom>
              <a:ln w="19050" cmpd="sng">
                <a:solidFill>
                  <a:srgbClr val="DC4ECC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51">
                <a:extLst>
                  <a:ext uri="{FF2B5EF4-FFF2-40B4-BE49-F238E27FC236}">
                    <a16:creationId xmlns:a16="http://schemas.microsoft.com/office/drawing/2014/main" id="{2A31398C-E2F3-B349-84D0-4A37D09B1F00}"/>
                  </a:ext>
                </a:extLst>
              </p:cNvPr>
              <p:cNvCxnSpPr/>
              <p:nvPr/>
            </p:nvCxnSpPr>
            <p:spPr>
              <a:xfrm flipV="1">
                <a:off x="2676078" y="1511410"/>
                <a:ext cx="1073734" cy="95837"/>
              </a:xfrm>
              <a:prstGeom prst="straightConnector1">
                <a:avLst/>
              </a:prstGeom>
              <a:ln w="19050" cmpd="sng">
                <a:solidFill>
                  <a:srgbClr val="DC4ECC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52">
                <a:extLst>
                  <a:ext uri="{FF2B5EF4-FFF2-40B4-BE49-F238E27FC236}">
                    <a16:creationId xmlns:a16="http://schemas.microsoft.com/office/drawing/2014/main" id="{A7BACFF1-7C2C-A647-BD75-02B569F85C2B}"/>
                  </a:ext>
                </a:extLst>
              </p:cNvPr>
              <p:cNvCxnSpPr/>
              <p:nvPr/>
            </p:nvCxnSpPr>
            <p:spPr>
              <a:xfrm flipV="1">
                <a:off x="2676078" y="1605505"/>
                <a:ext cx="1517698" cy="1742"/>
              </a:xfrm>
              <a:prstGeom prst="straightConnector1">
                <a:avLst/>
              </a:prstGeom>
              <a:ln w="19050" cmpd="sng">
                <a:solidFill>
                  <a:srgbClr val="DC4ECC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53">
                <a:extLst>
                  <a:ext uri="{FF2B5EF4-FFF2-40B4-BE49-F238E27FC236}">
                    <a16:creationId xmlns:a16="http://schemas.microsoft.com/office/drawing/2014/main" id="{D8BE99B7-C8FD-6F4E-AFD5-62A73114648E}"/>
                  </a:ext>
                </a:extLst>
              </p:cNvPr>
              <p:cNvCxnSpPr/>
              <p:nvPr/>
            </p:nvCxnSpPr>
            <p:spPr>
              <a:xfrm flipV="1">
                <a:off x="2676078" y="1402629"/>
                <a:ext cx="530739" cy="202877"/>
              </a:xfrm>
              <a:prstGeom prst="straightConnector1">
                <a:avLst/>
              </a:prstGeom>
              <a:ln w="19050" cmpd="sng">
                <a:solidFill>
                  <a:schemeClr val="accent2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4">
                <a:extLst>
                  <a:ext uri="{FF2B5EF4-FFF2-40B4-BE49-F238E27FC236}">
                    <a16:creationId xmlns:a16="http://schemas.microsoft.com/office/drawing/2014/main" id="{9F293DD0-368A-3249-A1C1-9F53644F0C96}"/>
                  </a:ext>
                </a:extLst>
              </p:cNvPr>
              <p:cNvCxnSpPr/>
              <p:nvPr/>
            </p:nvCxnSpPr>
            <p:spPr>
              <a:xfrm flipV="1">
                <a:off x="2676078" y="1267514"/>
                <a:ext cx="530739" cy="339733"/>
              </a:xfrm>
              <a:prstGeom prst="straightConnector1">
                <a:avLst/>
              </a:prstGeom>
              <a:ln w="19050" cmpd="sng">
                <a:solidFill>
                  <a:schemeClr val="accent2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5">
                <a:extLst>
                  <a:ext uri="{FF2B5EF4-FFF2-40B4-BE49-F238E27FC236}">
                    <a16:creationId xmlns:a16="http://schemas.microsoft.com/office/drawing/2014/main" id="{D5C9A1FD-2F81-3140-8749-CE08D495A60B}"/>
                  </a:ext>
                </a:extLst>
              </p:cNvPr>
              <p:cNvCxnSpPr/>
              <p:nvPr/>
            </p:nvCxnSpPr>
            <p:spPr>
              <a:xfrm flipV="1">
                <a:off x="2676078" y="1143343"/>
                <a:ext cx="530739" cy="463905"/>
              </a:xfrm>
              <a:prstGeom prst="straightConnector1">
                <a:avLst/>
              </a:prstGeom>
              <a:ln w="19050" cmpd="sng">
                <a:solidFill>
                  <a:schemeClr val="accent2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Box 56">
                <a:extLst>
                  <a:ext uri="{FF2B5EF4-FFF2-40B4-BE49-F238E27FC236}">
                    <a16:creationId xmlns:a16="http://schemas.microsoft.com/office/drawing/2014/main" id="{4A511DC0-A40D-E44D-96FA-83A960CA1738}"/>
                  </a:ext>
                </a:extLst>
              </p:cNvPr>
              <p:cNvSpPr txBox="1"/>
              <p:nvPr/>
            </p:nvSpPr>
            <p:spPr>
              <a:xfrm>
                <a:off x="2678648" y="1541295"/>
                <a:ext cx="1430082" cy="270488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/>
              <a:p>
                <a:pPr defTabSz="685800"/>
                <a:r>
                  <a:rPr lang="en-GB" sz="900" i="1" dirty="0">
                    <a:solidFill>
                      <a:srgbClr val="DC4ECC"/>
                    </a:solidFill>
                    <a:latin typeface="Calibri" panose="020F0502020204030204"/>
                  </a:rPr>
                  <a:t>Secondary halo</a:t>
                </a:r>
              </a:p>
            </p:txBody>
          </p:sp>
          <p:cxnSp>
            <p:nvCxnSpPr>
              <p:cNvPr id="54" name="Straight Arrow Connector 57">
                <a:extLst>
                  <a:ext uri="{FF2B5EF4-FFF2-40B4-BE49-F238E27FC236}">
                    <a16:creationId xmlns:a16="http://schemas.microsoft.com/office/drawing/2014/main" id="{1732AB43-13DB-F342-B626-31B2C33F1FB5}"/>
                  </a:ext>
                </a:extLst>
              </p:cNvPr>
              <p:cNvCxnSpPr/>
              <p:nvPr/>
            </p:nvCxnSpPr>
            <p:spPr>
              <a:xfrm flipV="1">
                <a:off x="3939258" y="1364792"/>
                <a:ext cx="737493" cy="94960"/>
              </a:xfrm>
              <a:prstGeom prst="straightConnector1">
                <a:avLst/>
              </a:prstGeom>
              <a:ln w="19050" cmpd="sng">
                <a:solidFill>
                  <a:srgbClr val="A509DC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8">
                <a:extLst>
                  <a:ext uri="{FF2B5EF4-FFF2-40B4-BE49-F238E27FC236}">
                    <a16:creationId xmlns:a16="http://schemas.microsoft.com/office/drawing/2014/main" id="{0C528A91-EAC7-5646-9AA2-27D9D65D716A}"/>
                  </a:ext>
                </a:extLst>
              </p:cNvPr>
              <p:cNvCxnSpPr/>
              <p:nvPr/>
            </p:nvCxnSpPr>
            <p:spPr>
              <a:xfrm flipV="1">
                <a:off x="3939258" y="1364792"/>
                <a:ext cx="1073734" cy="95837"/>
              </a:xfrm>
              <a:prstGeom prst="straightConnector1">
                <a:avLst/>
              </a:prstGeom>
              <a:ln w="19050" cmpd="sng">
                <a:solidFill>
                  <a:srgbClr val="A509DC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Arrow Connector 59">
                <a:extLst>
                  <a:ext uri="{FF2B5EF4-FFF2-40B4-BE49-F238E27FC236}">
                    <a16:creationId xmlns:a16="http://schemas.microsoft.com/office/drawing/2014/main" id="{CDC36D2F-5C62-6640-8C13-DF3C5BB917D8}"/>
                  </a:ext>
                </a:extLst>
              </p:cNvPr>
              <p:cNvCxnSpPr/>
              <p:nvPr/>
            </p:nvCxnSpPr>
            <p:spPr>
              <a:xfrm flipV="1">
                <a:off x="3939258" y="1402629"/>
                <a:ext cx="1544501" cy="58000"/>
              </a:xfrm>
              <a:prstGeom prst="straightConnector1">
                <a:avLst/>
              </a:prstGeom>
              <a:ln w="19050" cmpd="sng">
                <a:solidFill>
                  <a:srgbClr val="A509DC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Arrow Connector 60">
                <a:extLst>
                  <a:ext uri="{FF2B5EF4-FFF2-40B4-BE49-F238E27FC236}">
                    <a16:creationId xmlns:a16="http://schemas.microsoft.com/office/drawing/2014/main" id="{FFC4433E-F061-3941-8F60-0A809D14CE41}"/>
                  </a:ext>
                </a:extLst>
              </p:cNvPr>
              <p:cNvCxnSpPr/>
              <p:nvPr/>
            </p:nvCxnSpPr>
            <p:spPr>
              <a:xfrm flipV="1">
                <a:off x="3939258" y="1337494"/>
                <a:ext cx="530739" cy="121393"/>
              </a:xfrm>
              <a:prstGeom prst="straightConnector1">
                <a:avLst/>
              </a:prstGeom>
              <a:ln w="19050" cmpd="sng">
                <a:solidFill>
                  <a:schemeClr val="accent2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Arrow Connector 61">
                <a:extLst>
                  <a:ext uri="{FF2B5EF4-FFF2-40B4-BE49-F238E27FC236}">
                    <a16:creationId xmlns:a16="http://schemas.microsoft.com/office/drawing/2014/main" id="{E0DDE7F5-70FF-314B-8589-E8351789E84E}"/>
                  </a:ext>
                </a:extLst>
              </p:cNvPr>
              <p:cNvCxnSpPr/>
              <p:nvPr/>
            </p:nvCxnSpPr>
            <p:spPr>
              <a:xfrm flipV="1">
                <a:off x="3939258" y="1267514"/>
                <a:ext cx="530739" cy="193116"/>
              </a:xfrm>
              <a:prstGeom prst="straightConnector1">
                <a:avLst/>
              </a:prstGeom>
              <a:ln w="19050" cmpd="sng">
                <a:solidFill>
                  <a:schemeClr val="accent2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62">
                <a:extLst>
                  <a:ext uri="{FF2B5EF4-FFF2-40B4-BE49-F238E27FC236}">
                    <a16:creationId xmlns:a16="http://schemas.microsoft.com/office/drawing/2014/main" id="{E5682BDC-1EBA-8744-AA84-488CC91E39B2}"/>
                  </a:ext>
                </a:extLst>
              </p:cNvPr>
              <p:cNvCxnSpPr/>
              <p:nvPr/>
            </p:nvCxnSpPr>
            <p:spPr>
              <a:xfrm flipV="1">
                <a:off x="3939258" y="1209513"/>
                <a:ext cx="530739" cy="251118"/>
              </a:xfrm>
              <a:prstGeom prst="straightConnector1">
                <a:avLst/>
              </a:prstGeom>
              <a:ln w="19050" cmpd="sng">
                <a:solidFill>
                  <a:schemeClr val="accent2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TextBox 63">
                <a:extLst>
                  <a:ext uri="{FF2B5EF4-FFF2-40B4-BE49-F238E27FC236}">
                    <a16:creationId xmlns:a16="http://schemas.microsoft.com/office/drawing/2014/main" id="{75840B11-C96A-7D41-8A0D-34584D94B677}"/>
                  </a:ext>
                </a:extLst>
              </p:cNvPr>
              <p:cNvSpPr txBox="1"/>
              <p:nvPr/>
            </p:nvSpPr>
            <p:spPr>
              <a:xfrm>
                <a:off x="4256383" y="1384623"/>
                <a:ext cx="1244061" cy="270488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/>
              <a:p>
                <a:pPr defTabSz="685800"/>
                <a:r>
                  <a:rPr lang="en-GB" sz="900" i="1">
                    <a:solidFill>
                      <a:srgbClr val="A509DC"/>
                    </a:solidFill>
                    <a:latin typeface="Calibri" panose="020F0502020204030204"/>
                  </a:rPr>
                  <a:t>Tertiary halo</a:t>
                </a:r>
              </a:p>
            </p:txBody>
          </p:sp>
          <p:sp>
            <p:nvSpPr>
              <p:cNvPr id="61" name="TextBox 64">
                <a:extLst>
                  <a:ext uri="{FF2B5EF4-FFF2-40B4-BE49-F238E27FC236}">
                    <a16:creationId xmlns:a16="http://schemas.microsoft.com/office/drawing/2014/main" id="{8B78B30D-A8E1-A441-90CD-4207277B7915}"/>
                  </a:ext>
                </a:extLst>
              </p:cNvPr>
              <p:cNvSpPr txBox="1"/>
              <p:nvPr/>
            </p:nvSpPr>
            <p:spPr>
              <a:xfrm>
                <a:off x="2668196" y="1687087"/>
                <a:ext cx="1702747" cy="270488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/>
              <a:p>
                <a:pPr defTabSz="685800"/>
                <a:r>
                  <a:rPr lang="en-GB" sz="900" i="1" dirty="0">
                    <a:solidFill>
                      <a:srgbClr val="ED7D31"/>
                    </a:solidFill>
                    <a:latin typeface="Calibri" panose="020F0502020204030204"/>
                  </a:rPr>
                  <a:t>+ hadronic shower </a:t>
                </a:r>
              </a:p>
            </p:txBody>
          </p:sp>
          <p:sp>
            <p:nvSpPr>
              <p:cNvPr id="62" name="TextBox 80">
                <a:extLst>
                  <a:ext uri="{FF2B5EF4-FFF2-40B4-BE49-F238E27FC236}">
                    <a16:creationId xmlns:a16="http://schemas.microsoft.com/office/drawing/2014/main" id="{B3DE9D72-9E1A-F84A-A2C4-E1F9AF3BAB94}"/>
                  </a:ext>
                </a:extLst>
              </p:cNvPr>
              <p:cNvSpPr txBox="1"/>
              <p:nvPr/>
            </p:nvSpPr>
            <p:spPr>
              <a:xfrm>
                <a:off x="1632453" y="2818294"/>
                <a:ext cx="1144679" cy="5950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685800"/>
                <a:r>
                  <a:rPr lang="en-GB" sz="900" i="1" dirty="0">
                    <a:solidFill>
                      <a:prstClr val="white">
                        <a:lumMod val="75000"/>
                      </a:prstClr>
                    </a:solidFill>
                    <a:latin typeface="Calibri" panose="020F0502020204030204"/>
                  </a:rPr>
                  <a:t>Primary</a:t>
                </a:r>
              </a:p>
              <a:p>
                <a:pPr algn="ctr" defTabSz="685800"/>
                <a:r>
                  <a:rPr lang="en-GB" sz="900" i="1" dirty="0">
                    <a:solidFill>
                      <a:prstClr val="white">
                        <a:lumMod val="75000"/>
                      </a:prstClr>
                    </a:solidFill>
                    <a:latin typeface="Calibri" panose="020F0502020204030204"/>
                  </a:rPr>
                  <a:t>Collimators</a:t>
                </a:r>
              </a:p>
              <a:p>
                <a:pPr algn="ctr" defTabSz="685800"/>
                <a:r>
                  <a:rPr lang="en-GB" sz="900" i="1" dirty="0">
                    <a:solidFill>
                      <a:prstClr val="white">
                        <a:lumMod val="75000"/>
                      </a:prstClr>
                    </a:solidFill>
                    <a:latin typeface="Calibri" panose="020F0502020204030204"/>
                  </a:rPr>
                  <a:t>(TCP)</a:t>
                </a:r>
              </a:p>
            </p:txBody>
          </p:sp>
          <p:sp>
            <p:nvSpPr>
              <p:cNvPr id="63" name="TextBox 81">
                <a:extLst>
                  <a:ext uri="{FF2B5EF4-FFF2-40B4-BE49-F238E27FC236}">
                    <a16:creationId xmlns:a16="http://schemas.microsoft.com/office/drawing/2014/main" id="{93A0DC54-5D45-8A41-BD09-BB06F33F7954}"/>
                  </a:ext>
                </a:extLst>
              </p:cNvPr>
              <p:cNvSpPr txBox="1"/>
              <p:nvPr/>
            </p:nvSpPr>
            <p:spPr>
              <a:xfrm>
                <a:off x="3032408" y="2794294"/>
                <a:ext cx="1144680" cy="5950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685800"/>
                <a:r>
                  <a:rPr lang="en-GB" sz="900" i="1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/>
                  </a:rPr>
                  <a:t>Secondary</a:t>
                </a:r>
              </a:p>
              <a:p>
                <a:pPr algn="ctr" defTabSz="685800"/>
                <a:r>
                  <a:rPr lang="en-GB" sz="900" i="1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/>
                  </a:rPr>
                  <a:t>Collimators</a:t>
                </a:r>
              </a:p>
              <a:p>
                <a:pPr algn="ctr" defTabSz="685800"/>
                <a:r>
                  <a:rPr lang="en-GB" sz="900" i="1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/>
                  </a:rPr>
                  <a:t>(TCSG)</a:t>
                </a:r>
              </a:p>
            </p:txBody>
          </p:sp>
          <p:sp>
            <p:nvSpPr>
              <p:cNvPr id="64" name="TextBox 82">
                <a:extLst>
                  <a:ext uri="{FF2B5EF4-FFF2-40B4-BE49-F238E27FC236}">
                    <a16:creationId xmlns:a16="http://schemas.microsoft.com/office/drawing/2014/main" id="{3041ABBD-82FD-5548-92ED-DA5DD4E772DA}"/>
                  </a:ext>
                </a:extLst>
              </p:cNvPr>
              <p:cNvSpPr txBox="1"/>
              <p:nvPr/>
            </p:nvSpPr>
            <p:spPr>
              <a:xfrm>
                <a:off x="4262708" y="2779025"/>
                <a:ext cx="1040200" cy="4327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685800"/>
                <a:r>
                  <a:rPr lang="en-GB" sz="900" i="1" dirty="0">
                    <a:solidFill>
                      <a:prstClr val="white">
                        <a:lumMod val="50000"/>
                      </a:prstClr>
                    </a:solidFill>
                    <a:latin typeface="Calibri" panose="020F0502020204030204"/>
                  </a:rPr>
                  <a:t>Absorbers</a:t>
                </a:r>
              </a:p>
              <a:p>
                <a:pPr algn="ctr" defTabSz="685800"/>
                <a:r>
                  <a:rPr lang="en-GB" sz="900" i="1" dirty="0">
                    <a:solidFill>
                      <a:prstClr val="white">
                        <a:lumMod val="50000"/>
                      </a:prstClr>
                    </a:solidFill>
                    <a:latin typeface="Calibri" panose="020F0502020204030204"/>
                  </a:rPr>
                  <a:t>(TCLA)</a:t>
                </a:r>
              </a:p>
            </p:txBody>
          </p:sp>
        </p:grpSp>
        <p:grpSp>
          <p:nvGrpSpPr>
            <p:cNvPr id="24" name="Gruppo 98">
              <a:extLst>
                <a:ext uri="{FF2B5EF4-FFF2-40B4-BE49-F238E27FC236}">
                  <a16:creationId xmlns:a16="http://schemas.microsoft.com/office/drawing/2014/main" id="{219ECAD9-16FF-FF43-9826-F7ED58A7B3D7}"/>
                </a:ext>
              </a:extLst>
            </p:cNvPr>
            <p:cNvGrpSpPr/>
            <p:nvPr/>
          </p:nvGrpSpPr>
          <p:grpSpPr>
            <a:xfrm>
              <a:off x="6937010" y="1133054"/>
              <a:ext cx="1327502" cy="2256313"/>
              <a:chOff x="6937010" y="1133054"/>
              <a:chExt cx="1327502" cy="2256313"/>
            </a:xfrm>
          </p:grpSpPr>
          <p:sp>
            <p:nvSpPr>
              <p:cNvPr id="35" name="Rectangle 29">
                <a:extLst>
                  <a:ext uri="{FF2B5EF4-FFF2-40B4-BE49-F238E27FC236}">
                    <a16:creationId xmlns:a16="http://schemas.microsoft.com/office/drawing/2014/main" id="{FD0FA0F5-DD20-BE44-8747-E9C261E2EF64}"/>
                  </a:ext>
                </a:extLst>
              </p:cNvPr>
              <p:cNvSpPr/>
              <p:nvPr/>
            </p:nvSpPr>
            <p:spPr>
              <a:xfrm>
                <a:off x="7287791" y="2621343"/>
                <a:ext cx="455477" cy="239484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GB" sz="90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6" name="Rectangle 49">
                <a:extLst>
                  <a:ext uri="{FF2B5EF4-FFF2-40B4-BE49-F238E27FC236}">
                    <a16:creationId xmlns:a16="http://schemas.microsoft.com/office/drawing/2014/main" id="{A328D3E1-11E2-394C-8D7C-B2CC14E65BBC}"/>
                  </a:ext>
                </a:extLst>
              </p:cNvPr>
              <p:cNvSpPr/>
              <p:nvPr/>
            </p:nvSpPr>
            <p:spPr>
              <a:xfrm>
                <a:off x="7290558" y="1133054"/>
                <a:ext cx="455477" cy="269575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GB" sz="90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cxnSp>
            <p:nvCxnSpPr>
              <p:cNvPr id="37" name="Straight Arrow Connector 65">
                <a:extLst>
                  <a:ext uri="{FF2B5EF4-FFF2-40B4-BE49-F238E27FC236}">
                    <a16:creationId xmlns:a16="http://schemas.microsoft.com/office/drawing/2014/main" id="{34F59C0D-1263-4F40-9266-E6F50A5A92D1}"/>
                  </a:ext>
                </a:extLst>
              </p:cNvPr>
              <p:cNvCxnSpPr/>
              <p:nvPr/>
            </p:nvCxnSpPr>
            <p:spPr>
              <a:xfrm flipV="1">
                <a:off x="7733773" y="1279493"/>
                <a:ext cx="530739" cy="121393"/>
              </a:xfrm>
              <a:prstGeom prst="straightConnector1">
                <a:avLst/>
              </a:prstGeom>
              <a:ln w="19050" cmpd="sng">
                <a:solidFill>
                  <a:schemeClr val="accent2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66">
                <a:extLst>
                  <a:ext uri="{FF2B5EF4-FFF2-40B4-BE49-F238E27FC236}">
                    <a16:creationId xmlns:a16="http://schemas.microsoft.com/office/drawing/2014/main" id="{9EDE5A74-A8DF-BB40-8592-D4D08812B0C7}"/>
                  </a:ext>
                </a:extLst>
              </p:cNvPr>
              <p:cNvCxnSpPr/>
              <p:nvPr/>
            </p:nvCxnSpPr>
            <p:spPr>
              <a:xfrm flipV="1">
                <a:off x="7733773" y="1209513"/>
                <a:ext cx="530739" cy="193116"/>
              </a:xfrm>
              <a:prstGeom prst="straightConnector1">
                <a:avLst/>
              </a:prstGeom>
              <a:ln w="19050" cmpd="sng">
                <a:solidFill>
                  <a:schemeClr val="accent2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67">
                <a:extLst>
                  <a:ext uri="{FF2B5EF4-FFF2-40B4-BE49-F238E27FC236}">
                    <a16:creationId xmlns:a16="http://schemas.microsoft.com/office/drawing/2014/main" id="{357CDE9F-16F6-424A-8758-38CA57DF7102}"/>
                  </a:ext>
                </a:extLst>
              </p:cNvPr>
              <p:cNvCxnSpPr/>
              <p:nvPr/>
            </p:nvCxnSpPr>
            <p:spPr>
              <a:xfrm flipV="1">
                <a:off x="7733773" y="1133054"/>
                <a:ext cx="530739" cy="269576"/>
              </a:xfrm>
              <a:prstGeom prst="straightConnector1">
                <a:avLst/>
              </a:prstGeom>
              <a:ln w="19050" cmpd="sng">
                <a:solidFill>
                  <a:schemeClr val="accent2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83">
                <a:extLst>
                  <a:ext uri="{FF2B5EF4-FFF2-40B4-BE49-F238E27FC236}">
                    <a16:creationId xmlns:a16="http://schemas.microsoft.com/office/drawing/2014/main" id="{5C73F53A-F699-C64D-BD92-02FAEBC8FCC6}"/>
                  </a:ext>
                </a:extLst>
              </p:cNvPr>
              <p:cNvSpPr txBox="1"/>
              <p:nvPr/>
            </p:nvSpPr>
            <p:spPr>
              <a:xfrm>
                <a:off x="6937010" y="2794293"/>
                <a:ext cx="1144680" cy="5950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685800"/>
                <a:r>
                  <a:rPr lang="en-GB" sz="900" i="1" dirty="0">
                    <a:solidFill>
                      <a:prstClr val="white">
                        <a:lumMod val="50000"/>
                      </a:prstClr>
                    </a:solidFill>
                    <a:latin typeface="Calibri" panose="020F0502020204030204"/>
                  </a:rPr>
                  <a:t>Tertiary</a:t>
                </a:r>
              </a:p>
              <a:p>
                <a:pPr algn="ctr" defTabSz="685800"/>
                <a:r>
                  <a:rPr lang="en-GB" sz="900" i="1" dirty="0">
                    <a:solidFill>
                      <a:prstClr val="white">
                        <a:lumMod val="50000"/>
                      </a:prstClr>
                    </a:solidFill>
                    <a:latin typeface="Calibri" panose="020F0502020204030204"/>
                  </a:rPr>
                  <a:t>Collimators</a:t>
                </a:r>
              </a:p>
              <a:p>
                <a:pPr algn="ctr" defTabSz="685800"/>
                <a:r>
                  <a:rPr lang="en-GB" sz="900" i="1" dirty="0">
                    <a:solidFill>
                      <a:prstClr val="white">
                        <a:lumMod val="50000"/>
                      </a:prstClr>
                    </a:solidFill>
                    <a:latin typeface="Calibri" panose="020F0502020204030204"/>
                  </a:rPr>
                  <a:t>(TCT)</a:t>
                </a:r>
              </a:p>
            </p:txBody>
          </p:sp>
        </p:grpSp>
        <p:sp>
          <p:nvSpPr>
            <p:cNvPr id="25" name="TextBox 84">
              <a:extLst>
                <a:ext uri="{FF2B5EF4-FFF2-40B4-BE49-F238E27FC236}">
                  <a16:creationId xmlns:a16="http://schemas.microsoft.com/office/drawing/2014/main" id="{EF573DA1-373C-4843-88A7-4C5156141CB3}"/>
                </a:ext>
              </a:extLst>
            </p:cNvPr>
            <p:cNvSpPr txBox="1"/>
            <p:nvPr/>
          </p:nvSpPr>
          <p:spPr>
            <a:xfrm>
              <a:off x="7994829" y="2852078"/>
              <a:ext cx="1080972" cy="2704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/>
              <a:r>
                <a:rPr lang="en-GB" sz="900" i="1">
                  <a:solidFill>
                    <a:srgbClr val="FF6600"/>
                  </a:solidFill>
                  <a:latin typeface="Calibri" panose="020F0502020204030204"/>
                </a:rPr>
                <a:t>Bottleneck</a:t>
              </a:r>
            </a:p>
          </p:txBody>
        </p:sp>
        <p:sp>
          <p:nvSpPr>
            <p:cNvPr id="26" name="TextBox 85">
              <a:extLst>
                <a:ext uri="{FF2B5EF4-FFF2-40B4-BE49-F238E27FC236}">
                  <a16:creationId xmlns:a16="http://schemas.microsoft.com/office/drawing/2014/main" id="{B707B0CB-1E2F-7C48-B3E9-1B3F2FFF6F01}"/>
                </a:ext>
              </a:extLst>
            </p:cNvPr>
            <p:cNvSpPr txBox="1"/>
            <p:nvPr/>
          </p:nvSpPr>
          <p:spPr>
            <a:xfrm>
              <a:off x="7640686" y="2071058"/>
              <a:ext cx="438812" cy="2704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/>
              <a:r>
                <a:rPr lang="en-GB" sz="900" b="1" i="1">
                  <a:solidFill>
                    <a:prstClr val="black"/>
                  </a:solidFill>
                  <a:latin typeface="Calibri" panose="020F0502020204030204"/>
                </a:rPr>
                <a:t>IP</a:t>
              </a:r>
            </a:p>
          </p:txBody>
        </p:sp>
        <p:sp>
          <p:nvSpPr>
            <p:cNvPr id="27" name="TextBox 86">
              <a:extLst>
                <a:ext uri="{FF2B5EF4-FFF2-40B4-BE49-F238E27FC236}">
                  <a16:creationId xmlns:a16="http://schemas.microsoft.com/office/drawing/2014/main" id="{A66380F1-F9E3-9F43-BC74-F4F926A0307B}"/>
                </a:ext>
              </a:extLst>
            </p:cNvPr>
            <p:cNvSpPr txBox="1"/>
            <p:nvPr/>
          </p:nvSpPr>
          <p:spPr>
            <a:xfrm>
              <a:off x="5860603" y="2046134"/>
              <a:ext cx="545838" cy="2704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/>
              <a:r>
                <a:rPr lang="en-GB" sz="900" b="1" i="1">
                  <a:solidFill>
                    <a:prstClr val="black"/>
                  </a:solidFill>
                  <a:latin typeface="Calibri" panose="020F0502020204030204"/>
                </a:rPr>
                <a:t>Arc</a:t>
              </a:r>
            </a:p>
          </p:txBody>
        </p:sp>
        <p:sp>
          <p:nvSpPr>
            <p:cNvPr id="28" name="TextBox 87">
              <a:extLst>
                <a:ext uri="{FF2B5EF4-FFF2-40B4-BE49-F238E27FC236}">
                  <a16:creationId xmlns:a16="http://schemas.microsoft.com/office/drawing/2014/main" id="{1F87C716-55AE-DF49-A77B-C03A6CCAA18C}"/>
                </a:ext>
              </a:extLst>
            </p:cNvPr>
            <p:cNvSpPr txBox="1"/>
            <p:nvPr/>
          </p:nvSpPr>
          <p:spPr>
            <a:xfrm>
              <a:off x="4009059" y="2046134"/>
              <a:ext cx="966300" cy="2704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/>
              <a:r>
                <a:rPr lang="en-GB" sz="900" b="1" i="1" dirty="0">
                  <a:solidFill>
                    <a:prstClr val="black"/>
                  </a:solidFill>
                  <a:latin typeface="Calibri" panose="020F0502020204030204"/>
                </a:rPr>
                <a:t>Insertion</a:t>
              </a:r>
            </a:p>
          </p:txBody>
        </p:sp>
        <p:cxnSp>
          <p:nvCxnSpPr>
            <p:cNvPr id="29" name="Straight Connector 69">
              <a:extLst>
                <a:ext uri="{FF2B5EF4-FFF2-40B4-BE49-F238E27FC236}">
                  <a16:creationId xmlns:a16="http://schemas.microsoft.com/office/drawing/2014/main" id="{BE53C261-09F0-0840-B823-9A9914562B10}"/>
                </a:ext>
              </a:extLst>
            </p:cNvPr>
            <p:cNvCxnSpPr/>
            <p:nvPr/>
          </p:nvCxnSpPr>
          <p:spPr>
            <a:xfrm flipH="1">
              <a:off x="241786" y="1143343"/>
              <a:ext cx="1954361" cy="0"/>
            </a:xfrm>
            <a:prstGeom prst="line">
              <a:avLst/>
            </a:prstGeom>
            <a:ln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71">
              <a:extLst>
                <a:ext uri="{FF2B5EF4-FFF2-40B4-BE49-F238E27FC236}">
                  <a16:creationId xmlns:a16="http://schemas.microsoft.com/office/drawing/2014/main" id="{CD4C149D-3D11-1443-9A73-C6657EF0BCB8}"/>
                </a:ext>
              </a:extLst>
            </p:cNvPr>
            <p:cNvCxnSpPr/>
            <p:nvPr/>
          </p:nvCxnSpPr>
          <p:spPr>
            <a:xfrm flipH="1">
              <a:off x="5483759" y="1133054"/>
              <a:ext cx="3268215" cy="10289"/>
            </a:xfrm>
            <a:prstGeom prst="line">
              <a:avLst/>
            </a:prstGeom>
            <a:ln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75">
              <a:extLst>
                <a:ext uri="{FF2B5EF4-FFF2-40B4-BE49-F238E27FC236}">
                  <a16:creationId xmlns:a16="http://schemas.microsoft.com/office/drawing/2014/main" id="{33A0C8E1-0A50-3C40-83C3-6055C4C4C28A}"/>
                </a:ext>
              </a:extLst>
            </p:cNvPr>
            <p:cNvCxnSpPr/>
            <p:nvPr/>
          </p:nvCxnSpPr>
          <p:spPr>
            <a:xfrm flipH="1">
              <a:off x="267995" y="2844507"/>
              <a:ext cx="1954361" cy="0"/>
            </a:xfrm>
            <a:prstGeom prst="line">
              <a:avLst/>
            </a:prstGeom>
            <a:ln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77">
              <a:extLst>
                <a:ext uri="{FF2B5EF4-FFF2-40B4-BE49-F238E27FC236}">
                  <a16:creationId xmlns:a16="http://schemas.microsoft.com/office/drawing/2014/main" id="{5F35B7B6-F3B4-F94E-BBFD-D7E26886CF71}"/>
                </a:ext>
              </a:extLst>
            </p:cNvPr>
            <p:cNvCxnSpPr/>
            <p:nvPr/>
          </p:nvCxnSpPr>
          <p:spPr>
            <a:xfrm flipH="1" flipV="1">
              <a:off x="5509970" y="2844507"/>
              <a:ext cx="3242004" cy="16320"/>
            </a:xfrm>
            <a:prstGeom prst="line">
              <a:avLst/>
            </a:prstGeom>
            <a:ln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70">
              <a:extLst>
                <a:ext uri="{FF2B5EF4-FFF2-40B4-BE49-F238E27FC236}">
                  <a16:creationId xmlns:a16="http://schemas.microsoft.com/office/drawing/2014/main" id="{C7F77CE3-43EA-9B40-B71F-6B55F30899DF}"/>
                </a:ext>
              </a:extLst>
            </p:cNvPr>
            <p:cNvCxnSpPr/>
            <p:nvPr/>
          </p:nvCxnSpPr>
          <p:spPr>
            <a:xfrm flipH="1">
              <a:off x="2196148" y="1143343"/>
              <a:ext cx="3287611" cy="0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76">
              <a:extLst>
                <a:ext uri="{FF2B5EF4-FFF2-40B4-BE49-F238E27FC236}">
                  <a16:creationId xmlns:a16="http://schemas.microsoft.com/office/drawing/2014/main" id="{5770412B-4941-A34D-9F62-FFFC5B47BA90}"/>
                </a:ext>
              </a:extLst>
            </p:cNvPr>
            <p:cNvCxnSpPr/>
            <p:nvPr/>
          </p:nvCxnSpPr>
          <p:spPr>
            <a:xfrm flipH="1">
              <a:off x="2222357" y="2844507"/>
              <a:ext cx="3287611" cy="0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CuadroTexto 74">
            <a:extLst>
              <a:ext uri="{FF2B5EF4-FFF2-40B4-BE49-F238E27FC236}">
                <a16:creationId xmlns:a16="http://schemas.microsoft.com/office/drawing/2014/main" id="{E9392662-C28F-CD42-878A-32AA486D590C}"/>
              </a:ext>
            </a:extLst>
          </p:cNvPr>
          <p:cNvSpPr txBox="1"/>
          <p:nvPr/>
        </p:nvSpPr>
        <p:spPr>
          <a:xfrm>
            <a:off x="310916" y="3541661"/>
            <a:ext cx="207863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AU" sz="1050" i="1" dirty="0">
                <a:solidFill>
                  <a:prstClr val="black"/>
                </a:solidFill>
                <a:latin typeface="Calibri" panose="020F0502020204030204"/>
              </a:rPr>
              <a:t>Thanks to D. </a:t>
            </a:r>
            <a:r>
              <a:rPr lang="en-AU" sz="1050" i="1" dirty="0" err="1">
                <a:solidFill>
                  <a:prstClr val="black"/>
                </a:solidFill>
                <a:latin typeface="Calibri" panose="020F0502020204030204"/>
              </a:rPr>
              <a:t>Mirarchi</a:t>
            </a:r>
            <a:endParaRPr lang="en-AU" sz="1050" i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1B33DB57-C66C-A342-A548-DD26498743CD}"/>
              </a:ext>
            </a:extLst>
          </p:cNvPr>
          <p:cNvSpPr/>
          <p:nvPr/>
        </p:nvSpPr>
        <p:spPr>
          <a:xfrm>
            <a:off x="5995785" y="4142741"/>
            <a:ext cx="2935937" cy="17543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algn="ctr" defTabSz="685800"/>
            <a:r>
              <a:rPr lang="en-AU" sz="1350" b="1" dirty="0">
                <a:solidFill>
                  <a:srgbClr val="0432FF"/>
                </a:solidFill>
                <a:latin typeface="Calibri" panose="020F0502020204030204"/>
              </a:rPr>
              <a:t>No magnet quenches from circulating proton beams with stored energy close to 300 MJ accommodating all machine configurations! Thanks to the good performance of the collimation system </a:t>
            </a:r>
          </a:p>
          <a:p>
            <a:pPr algn="ctr" defTabSz="685800"/>
            <a:r>
              <a:rPr lang="en-AU" sz="1350" dirty="0">
                <a:solidFill>
                  <a:prstClr val="black"/>
                </a:solidFill>
                <a:latin typeface="Calibri" panose="020F0502020204030204"/>
              </a:rPr>
              <a:t>and also to the very good beam lifetime and orbit stability!</a:t>
            </a:r>
          </a:p>
        </p:txBody>
      </p:sp>
      <p:sp>
        <p:nvSpPr>
          <p:cNvPr id="8" name="Flecha abajo 7">
            <a:extLst>
              <a:ext uri="{FF2B5EF4-FFF2-40B4-BE49-F238E27FC236}">
                <a16:creationId xmlns:a16="http://schemas.microsoft.com/office/drawing/2014/main" id="{FC122EDF-FDDA-334D-A1B9-D95A5D2BB0F5}"/>
              </a:ext>
            </a:extLst>
          </p:cNvPr>
          <p:cNvSpPr/>
          <p:nvPr/>
        </p:nvSpPr>
        <p:spPr>
          <a:xfrm>
            <a:off x="8326711" y="3706237"/>
            <a:ext cx="225719" cy="341640"/>
          </a:xfrm>
          <a:prstGeom prst="downArrow">
            <a:avLst/>
          </a:prstGeom>
          <a:solidFill>
            <a:srgbClr val="0432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AU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9492" y="6206544"/>
            <a:ext cx="31247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N. </a:t>
            </a:r>
            <a:r>
              <a:rPr lang="en-GB" dirty="0" smtClean="0"/>
              <a:t>Fuster-</a:t>
            </a:r>
            <a:r>
              <a:rPr lang="en-GB" dirty="0" err="1" smtClean="0"/>
              <a:t>Martínez</a:t>
            </a:r>
            <a:r>
              <a:rPr lang="en-GB" dirty="0" smtClean="0"/>
              <a:t>, Collimation</a:t>
            </a:r>
            <a:endParaRPr lang="en-GB" dirty="0"/>
          </a:p>
        </p:txBody>
      </p:sp>
      <p:sp>
        <p:nvSpPr>
          <p:cNvPr id="90" name="Title 1"/>
          <p:cNvSpPr txBox="1">
            <a:spLocks/>
          </p:cNvSpPr>
          <p:nvPr/>
        </p:nvSpPr>
        <p:spPr>
          <a:xfrm>
            <a:off x="319189" y="-90267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0" i="0" u="none" strike="noStrike" kern="120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Collimation</a:t>
            </a:r>
            <a:endParaRPr kumimoji="0" lang="en-GB" sz="46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2936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Collimation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054B567-2BC2-B64D-969E-98198103FF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95" y="1890645"/>
            <a:ext cx="3230895" cy="2325196"/>
          </a:xfrm>
          <a:prstGeom prst="rect">
            <a:avLst/>
          </a:prstGeom>
        </p:spPr>
      </p:pic>
      <p:cxnSp>
        <p:nvCxnSpPr>
          <p:cNvPr id="7" name="Conector recto de flecha 15">
            <a:extLst>
              <a:ext uri="{FF2B5EF4-FFF2-40B4-BE49-F238E27FC236}">
                <a16:creationId xmlns:a16="http://schemas.microsoft.com/office/drawing/2014/main" id="{41E37442-681E-F649-A29E-D47C22253887}"/>
              </a:ext>
            </a:extLst>
          </p:cNvPr>
          <p:cNvCxnSpPr/>
          <p:nvPr/>
        </p:nvCxnSpPr>
        <p:spPr>
          <a:xfrm>
            <a:off x="1189025" y="2320986"/>
            <a:ext cx="922565" cy="111469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24">
            <a:extLst>
              <a:ext uri="{FF2B5EF4-FFF2-40B4-BE49-F238E27FC236}">
                <a16:creationId xmlns:a16="http://schemas.microsoft.com/office/drawing/2014/main" id="{17F5BBF6-B287-1B46-A597-6DF27D413E65}"/>
              </a:ext>
            </a:extLst>
          </p:cNvPr>
          <p:cNvSpPr txBox="1"/>
          <p:nvPr/>
        </p:nvSpPr>
        <p:spPr>
          <a:xfrm>
            <a:off x="1591490" y="2463201"/>
            <a:ext cx="15650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AU" sz="1350" b="1" dirty="0">
                <a:solidFill>
                  <a:srgbClr val="FF0000"/>
                </a:solidFill>
                <a:latin typeface="Calibri" panose="020F0502020204030204"/>
              </a:rPr>
              <a:t>Commissioning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1673" y="5734595"/>
            <a:ext cx="36660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 panose="020F0502020204030204"/>
              </a:rPr>
              <a:t>From</a:t>
            </a:r>
            <a:r>
              <a:rPr lang="en-GB" dirty="0" smtClean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dirty="0" smtClean="0">
                <a:solidFill>
                  <a:prstClr val="black"/>
                </a:solidFill>
                <a:latin typeface="Calibri" panose="020F0502020204030204"/>
              </a:rPr>
              <a:t>N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. </a:t>
            </a:r>
            <a:r>
              <a:rPr lang="en-GB" dirty="0" smtClean="0">
                <a:solidFill>
                  <a:prstClr val="black"/>
                </a:solidFill>
                <a:latin typeface="Calibri" panose="020F0502020204030204"/>
              </a:rPr>
              <a:t>Fuster-</a:t>
            </a:r>
            <a:r>
              <a:rPr lang="en-GB" dirty="0" err="1" smtClean="0">
                <a:solidFill>
                  <a:prstClr val="black"/>
                </a:solidFill>
                <a:latin typeface="Calibri" panose="020F0502020204030204"/>
              </a:rPr>
              <a:t>Martínez</a:t>
            </a:r>
            <a:r>
              <a:rPr lang="en-GB" dirty="0" smtClean="0">
                <a:solidFill>
                  <a:prstClr val="black"/>
                </a:solidFill>
                <a:latin typeface="Calibri" panose="020F0502020204030204"/>
              </a:rPr>
              <a:t>, Collimation</a:t>
            </a:r>
            <a:endParaRPr lang="en-GB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0EBBB75-1781-6547-9F50-D34A6E2E9079}"/>
              </a:ext>
            </a:extLst>
          </p:cNvPr>
          <p:cNvSpPr txBox="1"/>
          <p:nvPr/>
        </p:nvSpPr>
        <p:spPr>
          <a:xfrm>
            <a:off x="480048" y="1332247"/>
            <a:ext cx="30114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Collimator Alignment</a:t>
            </a:r>
          </a:p>
        </p:txBody>
      </p:sp>
      <p:grpSp>
        <p:nvGrpSpPr>
          <p:cNvPr id="13" name="Grupo 2">
            <a:extLst>
              <a:ext uri="{FF2B5EF4-FFF2-40B4-BE49-F238E27FC236}">
                <a16:creationId xmlns:a16="http://schemas.microsoft.com/office/drawing/2014/main" id="{5FB44DE6-1B25-4549-95E0-F42495322798}"/>
              </a:ext>
            </a:extLst>
          </p:cNvPr>
          <p:cNvGrpSpPr/>
          <p:nvPr/>
        </p:nvGrpSpPr>
        <p:grpSpPr>
          <a:xfrm>
            <a:off x="3415813" y="2074997"/>
            <a:ext cx="5425683" cy="1841450"/>
            <a:chOff x="3170646" y="612260"/>
            <a:chExt cx="8755665" cy="2313492"/>
          </a:xfrm>
        </p:grpSpPr>
        <p:sp>
          <p:nvSpPr>
            <p:cNvPr id="14" name="Rectangle 155">
              <a:extLst>
                <a:ext uri="{FF2B5EF4-FFF2-40B4-BE49-F238E27FC236}">
                  <a16:creationId xmlns:a16="http://schemas.microsoft.com/office/drawing/2014/main" id="{B5B17D8F-728D-3245-860B-79F88974BE72}"/>
                </a:ext>
              </a:extLst>
            </p:cNvPr>
            <p:cNvSpPr/>
            <p:nvPr/>
          </p:nvSpPr>
          <p:spPr>
            <a:xfrm>
              <a:off x="11451671" y="2777884"/>
              <a:ext cx="465121" cy="138008"/>
            </a:xfrm>
            <a:prstGeom prst="rect">
              <a:avLst/>
            </a:prstGeom>
            <a:solidFill>
              <a:srgbClr val="FF6600"/>
            </a:solidFill>
            <a:ln>
              <a:solidFill>
                <a:srgbClr val="FF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00"/>
            </a:p>
          </p:txBody>
        </p:sp>
        <p:sp>
          <p:nvSpPr>
            <p:cNvPr id="15" name="Rectangle 156">
              <a:extLst>
                <a:ext uri="{FF2B5EF4-FFF2-40B4-BE49-F238E27FC236}">
                  <a16:creationId xmlns:a16="http://schemas.microsoft.com/office/drawing/2014/main" id="{B5701959-7157-2943-8DE1-9BBE8A3C9405}"/>
                </a:ext>
              </a:extLst>
            </p:cNvPr>
            <p:cNvSpPr/>
            <p:nvPr/>
          </p:nvSpPr>
          <p:spPr>
            <a:xfrm>
              <a:off x="3466947" y="2570218"/>
              <a:ext cx="465121" cy="33739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00"/>
            </a:p>
          </p:txBody>
        </p:sp>
        <p:sp>
          <p:nvSpPr>
            <p:cNvPr id="16" name="Rectangle 157">
              <a:extLst>
                <a:ext uri="{FF2B5EF4-FFF2-40B4-BE49-F238E27FC236}">
                  <a16:creationId xmlns:a16="http://schemas.microsoft.com/office/drawing/2014/main" id="{62D64D0F-43A0-E44D-9268-EB2646437270}"/>
                </a:ext>
              </a:extLst>
            </p:cNvPr>
            <p:cNvSpPr/>
            <p:nvPr/>
          </p:nvSpPr>
          <p:spPr>
            <a:xfrm>
              <a:off x="10431128" y="2659581"/>
              <a:ext cx="465121" cy="26617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00"/>
            </a:p>
          </p:txBody>
        </p:sp>
        <p:sp>
          <p:nvSpPr>
            <p:cNvPr id="17" name="Rectangle 163">
              <a:extLst>
                <a:ext uri="{FF2B5EF4-FFF2-40B4-BE49-F238E27FC236}">
                  <a16:creationId xmlns:a16="http://schemas.microsoft.com/office/drawing/2014/main" id="{E6EF4E72-8817-FB4C-970A-5D86C06E9EAF}"/>
                </a:ext>
              </a:extLst>
            </p:cNvPr>
            <p:cNvSpPr/>
            <p:nvPr/>
          </p:nvSpPr>
          <p:spPr>
            <a:xfrm>
              <a:off x="11451671" y="1016881"/>
              <a:ext cx="465121" cy="138008"/>
            </a:xfrm>
            <a:prstGeom prst="rect">
              <a:avLst/>
            </a:prstGeom>
            <a:solidFill>
              <a:srgbClr val="FF6600"/>
            </a:solidFill>
            <a:ln>
              <a:solidFill>
                <a:srgbClr val="FF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00"/>
            </a:p>
          </p:txBody>
        </p:sp>
        <p:cxnSp>
          <p:nvCxnSpPr>
            <p:cNvPr id="18" name="Straight Connector 164">
              <a:extLst>
                <a:ext uri="{FF2B5EF4-FFF2-40B4-BE49-F238E27FC236}">
                  <a16:creationId xmlns:a16="http://schemas.microsoft.com/office/drawing/2014/main" id="{F384F743-9DB9-0644-A873-910DB8CDFE47}"/>
                </a:ext>
              </a:extLst>
            </p:cNvPr>
            <p:cNvCxnSpPr/>
            <p:nvPr/>
          </p:nvCxnSpPr>
          <p:spPr>
            <a:xfrm>
              <a:off x="3278864" y="1905493"/>
              <a:ext cx="8647447" cy="0"/>
            </a:xfrm>
            <a:prstGeom prst="line">
              <a:avLst/>
            </a:prstGeom>
            <a:ln w="9525" cmpd="sng">
              <a:solidFill>
                <a:srgbClr val="FF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ight Arrow 165">
              <a:extLst>
                <a:ext uri="{FF2B5EF4-FFF2-40B4-BE49-F238E27FC236}">
                  <a16:creationId xmlns:a16="http://schemas.microsoft.com/office/drawing/2014/main" id="{8154C7CB-EDB6-E84F-ACE9-9D65916F3B8E}"/>
                </a:ext>
              </a:extLst>
            </p:cNvPr>
            <p:cNvSpPr/>
            <p:nvPr/>
          </p:nvSpPr>
          <p:spPr>
            <a:xfrm>
              <a:off x="3399538" y="1773847"/>
              <a:ext cx="1028537" cy="263293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00"/>
            </a:p>
          </p:txBody>
        </p:sp>
        <p:sp>
          <p:nvSpPr>
            <p:cNvPr id="20" name="TextBox 166">
              <a:extLst>
                <a:ext uri="{FF2B5EF4-FFF2-40B4-BE49-F238E27FC236}">
                  <a16:creationId xmlns:a16="http://schemas.microsoft.com/office/drawing/2014/main" id="{07245D1E-122C-5843-B7F1-BFA97CE92216}"/>
                </a:ext>
              </a:extLst>
            </p:cNvPr>
            <p:cNvSpPr txBox="1"/>
            <p:nvPr/>
          </p:nvSpPr>
          <p:spPr>
            <a:xfrm>
              <a:off x="3170646" y="1923680"/>
              <a:ext cx="1281366" cy="556493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300" i="1" dirty="0">
                  <a:solidFill>
                    <a:srgbClr val="FF0000"/>
                  </a:solidFill>
                </a:rPr>
                <a:t>Circulating</a:t>
              </a:r>
            </a:p>
            <a:p>
              <a:pPr algn="ctr"/>
              <a:r>
                <a:rPr lang="en-GB" sz="1300" i="1" dirty="0">
                  <a:solidFill>
                    <a:srgbClr val="FF0000"/>
                  </a:solidFill>
                </a:rPr>
                <a:t>beam</a:t>
              </a:r>
            </a:p>
          </p:txBody>
        </p:sp>
        <p:cxnSp>
          <p:nvCxnSpPr>
            <p:cNvPr id="21" name="Straight Connector 167">
              <a:extLst>
                <a:ext uri="{FF2B5EF4-FFF2-40B4-BE49-F238E27FC236}">
                  <a16:creationId xmlns:a16="http://schemas.microsoft.com/office/drawing/2014/main" id="{5CC04972-B972-3544-988D-FCDBF529534F}"/>
                </a:ext>
              </a:extLst>
            </p:cNvPr>
            <p:cNvCxnSpPr/>
            <p:nvPr/>
          </p:nvCxnSpPr>
          <p:spPr>
            <a:xfrm>
              <a:off x="5231684" y="1016881"/>
              <a:ext cx="0" cy="1908871"/>
            </a:xfrm>
            <a:prstGeom prst="line">
              <a:avLst/>
            </a:prstGeom>
            <a:ln>
              <a:solidFill>
                <a:schemeClr val="tx1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168">
              <a:extLst>
                <a:ext uri="{FF2B5EF4-FFF2-40B4-BE49-F238E27FC236}">
                  <a16:creationId xmlns:a16="http://schemas.microsoft.com/office/drawing/2014/main" id="{97D80EE6-DB14-5949-AC74-6983F6890BC8}"/>
                </a:ext>
              </a:extLst>
            </p:cNvPr>
            <p:cNvCxnSpPr/>
            <p:nvPr/>
          </p:nvCxnSpPr>
          <p:spPr>
            <a:xfrm>
              <a:off x="8588902" y="1016881"/>
              <a:ext cx="0" cy="1908871"/>
            </a:xfrm>
            <a:prstGeom prst="line">
              <a:avLst/>
            </a:prstGeom>
            <a:ln>
              <a:solidFill>
                <a:schemeClr val="tx1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169">
              <a:extLst>
                <a:ext uri="{FF2B5EF4-FFF2-40B4-BE49-F238E27FC236}">
                  <a16:creationId xmlns:a16="http://schemas.microsoft.com/office/drawing/2014/main" id="{F97164C0-3742-324C-9BB1-379C12A94B65}"/>
                </a:ext>
              </a:extLst>
            </p:cNvPr>
            <p:cNvCxnSpPr/>
            <p:nvPr/>
          </p:nvCxnSpPr>
          <p:spPr>
            <a:xfrm>
              <a:off x="9897806" y="1016881"/>
              <a:ext cx="0" cy="1908871"/>
            </a:xfrm>
            <a:prstGeom prst="line">
              <a:avLst/>
            </a:prstGeom>
            <a:ln>
              <a:solidFill>
                <a:schemeClr val="tx1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176">
              <a:extLst>
                <a:ext uri="{FF2B5EF4-FFF2-40B4-BE49-F238E27FC236}">
                  <a16:creationId xmlns:a16="http://schemas.microsoft.com/office/drawing/2014/main" id="{A87484AB-EA90-9644-87CE-8330D2E9D890}"/>
                </a:ext>
              </a:extLst>
            </p:cNvPr>
            <p:cNvCxnSpPr/>
            <p:nvPr/>
          </p:nvCxnSpPr>
          <p:spPr>
            <a:xfrm flipV="1">
              <a:off x="4441956" y="1530544"/>
              <a:ext cx="526447" cy="227420"/>
            </a:xfrm>
            <a:prstGeom prst="straightConnector1">
              <a:avLst/>
            </a:prstGeom>
            <a:ln w="19050" cmpd="sng">
              <a:solidFill>
                <a:srgbClr val="FF92BB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177">
              <a:extLst>
                <a:ext uri="{FF2B5EF4-FFF2-40B4-BE49-F238E27FC236}">
                  <a16:creationId xmlns:a16="http://schemas.microsoft.com/office/drawing/2014/main" id="{D293545E-74BD-B24A-9865-EB05A3DE40AB}"/>
                </a:ext>
              </a:extLst>
            </p:cNvPr>
            <p:cNvCxnSpPr/>
            <p:nvPr/>
          </p:nvCxnSpPr>
          <p:spPr>
            <a:xfrm flipV="1">
              <a:off x="4838445" y="1530544"/>
              <a:ext cx="526447" cy="227420"/>
            </a:xfrm>
            <a:prstGeom prst="straightConnector1">
              <a:avLst/>
            </a:prstGeom>
            <a:ln w="19050" cmpd="sng">
              <a:solidFill>
                <a:srgbClr val="FF92BB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178">
              <a:extLst>
                <a:ext uri="{FF2B5EF4-FFF2-40B4-BE49-F238E27FC236}">
                  <a16:creationId xmlns:a16="http://schemas.microsoft.com/office/drawing/2014/main" id="{43BB0F8F-3356-0F47-A4D3-D5A400498EC6}"/>
                </a:ext>
              </a:extLst>
            </p:cNvPr>
            <p:cNvCxnSpPr/>
            <p:nvPr/>
          </p:nvCxnSpPr>
          <p:spPr>
            <a:xfrm>
              <a:off x="4441956" y="2066290"/>
              <a:ext cx="526447" cy="227420"/>
            </a:xfrm>
            <a:prstGeom prst="straightConnector1">
              <a:avLst/>
            </a:prstGeom>
            <a:ln w="19050" cmpd="sng">
              <a:solidFill>
                <a:srgbClr val="FF92BB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179">
              <a:extLst>
                <a:ext uri="{FF2B5EF4-FFF2-40B4-BE49-F238E27FC236}">
                  <a16:creationId xmlns:a16="http://schemas.microsoft.com/office/drawing/2014/main" id="{3CED5BE7-F95B-F440-9547-71255026C190}"/>
                </a:ext>
              </a:extLst>
            </p:cNvPr>
            <p:cNvCxnSpPr/>
            <p:nvPr/>
          </p:nvCxnSpPr>
          <p:spPr>
            <a:xfrm>
              <a:off x="4838445" y="2066290"/>
              <a:ext cx="526447" cy="227420"/>
            </a:xfrm>
            <a:prstGeom prst="straightConnector1">
              <a:avLst/>
            </a:prstGeom>
            <a:ln w="19050" cmpd="sng">
              <a:solidFill>
                <a:srgbClr val="FF92BB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180">
              <a:extLst>
                <a:ext uri="{FF2B5EF4-FFF2-40B4-BE49-F238E27FC236}">
                  <a16:creationId xmlns:a16="http://schemas.microsoft.com/office/drawing/2014/main" id="{FE22ED3D-8713-794B-A27D-D859470639CD}"/>
                </a:ext>
              </a:extLst>
            </p:cNvPr>
            <p:cNvSpPr txBox="1"/>
            <p:nvPr/>
          </p:nvSpPr>
          <p:spPr>
            <a:xfrm>
              <a:off x="5221987" y="1977954"/>
              <a:ext cx="1479174" cy="330418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GB" sz="1300" i="1" dirty="0">
                  <a:solidFill>
                    <a:srgbClr val="FF92BB"/>
                  </a:solidFill>
                </a:rPr>
                <a:t>Primary halo</a:t>
              </a:r>
            </a:p>
          </p:txBody>
        </p:sp>
        <p:cxnSp>
          <p:nvCxnSpPr>
            <p:cNvPr id="29" name="Straight Connector 181">
              <a:extLst>
                <a:ext uri="{FF2B5EF4-FFF2-40B4-BE49-F238E27FC236}">
                  <a16:creationId xmlns:a16="http://schemas.microsoft.com/office/drawing/2014/main" id="{E21DC64B-F455-8E42-BCA1-2EF972934946}"/>
                </a:ext>
              </a:extLst>
            </p:cNvPr>
            <p:cNvCxnSpPr/>
            <p:nvPr/>
          </p:nvCxnSpPr>
          <p:spPr>
            <a:xfrm>
              <a:off x="3235945" y="1305060"/>
              <a:ext cx="8690366" cy="64466"/>
            </a:xfrm>
            <a:prstGeom prst="line">
              <a:avLst/>
            </a:prstGeom>
            <a:ln w="9525" cmpd="sng">
              <a:solidFill>
                <a:schemeClr val="tx1"/>
              </a:solidFill>
              <a:prstDash val="dash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183">
              <a:extLst>
                <a:ext uri="{FF2B5EF4-FFF2-40B4-BE49-F238E27FC236}">
                  <a16:creationId xmlns:a16="http://schemas.microsoft.com/office/drawing/2014/main" id="{EBC15D22-4E5B-2641-BFFC-C99E71E31859}"/>
                </a:ext>
              </a:extLst>
            </p:cNvPr>
            <p:cNvSpPr/>
            <p:nvPr/>
          </p:nvSpPr>
          <p:spPr>
            <a:xfrm>
              <a:off x="10433953" y="1005445"/>
              <a:ext cx="465121" cy="29961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00"/>
            </a:p>
          </p:txBody>
        </p:sp>
        <p:cxnSp>
          <p:nvCxnSpPr>
            <p:cNvPr id="31" name="Straight Arrow Connector 200">
              <a:extLst>
                <a:ext uri="{FF2B5EF4-FFF2-40B4-BE49-F238E27FC236}">
                  <a16:creationId xmlns:a16="http://schemas.microsoft.com/office/drawing/2014/main" id="{602C0C35-B733-7344-9C58-5041A8E665E0}"/>
                </a:ext>
              </a:extLst>
            </p:cNvPr>
            <p:cNvCxnSpPr/>
            <p:nvPr/>
          </p:nvCxnSpPr>
          <p:spPr>
            <a:xfrm flipV="1">
              <a:off x="10886552" y="1168202"/>
              <a:ext cx="541976" cy="134920"/>
            </a:xfrm>
            <a:prstGeom prst="straightConnector1">
              <a:avLst/>
            </a:prstGeom>
            <a:ln w="19050" cmpd="sng">
              <a:solidFill>
                <a:schemeClr val="accent2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201">
              <a:extLst>
                <a:ext uri="{FF2B5EF4-FFF2-40B4-BE49-F238E27FC236}">
                  <a16:creationId xmlns:a16="http://schemas.microsoft.com/office/drawing/2014/main" id="{B61DFEB3-9A73-2C4B-95FB-CB528D825D27}"/>
                </a:ext>
              </a:extLst>
            </p:cNvPr>
            <p:cNvCxnSpPr/>
            <p:nvPr/>
          </p:nvCxnSpPr>
          <p:spPr>
            <a:xfrm flipV="1">
              <a:off x="10886552" y="1090424"/>
              <a:ext cx="541976" cy="214636"/>
            </a:xfrm>
            <a:prstGeom prst="straightConnector1">
              <a:avLst/>
            </a:prstGeom>
            <a:ln w="19050" cmpd="sng">
              <a:solidFill>
                <a:schemeClr val="accent2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202">
              <a:extLst>
                <a:ext uri="{FF2B5EF4-FFF2-40B4-BE49-F238E27FC236}">
                  <a16:creationId xmlns:a16="http://schemas.microsoft.com/office/drawing/2014/main" id="{8D163161-C666-7F46-83AE-966ACC64A5BE}"/>
                </a:ext>
              </a:extLst>
            </p:cNvPr>
            <p:cNvCxnSpPr/>
            <p:nvPr/>
          </p:nvCxnSpPr>
          <p:spPr>
            <a:xfrm flipV="1">
              <a:off x="10886552" y="1005445"/>
              <a:ext cx="541976" cy="299616"/>
            </a:xfrm>
            <a:prstGeom prst="straightConnector1">
              <a:avLst/>
            </a:prstGeom>
            <a:ln w="19050" cmpd="sng">
              <a:solidFill>
                <a:schemeClr val="accent2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203">
              <a:extLst>
                <a:ext uri="{FF2B5EF4-FFF2-40B4-BE49-F238E27FC236}">
                  <a16:creationId xmlns:a16="http://schemas.microsoft.com/office/drawing/2014/main" id="{F8F925AB-91A4-C04B-81AD-21B01373145D}"/>
                </a:ext>
              </a:extLst>
            </p:cNvPr>
            <p:cNvSpPr/>
            <p:nvPr/>
          </p:nvSpPr>
          <p:spPr>
            <a:xfrm>
              <a:off x="3466947" y="1028081"/>
              <a:ext cx="465121" cy="29961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00"/>
            </a:p>
          </p:txBody>
        </p:sp>
        <p:cxnSp>
          <p:nvCxnSpPr>
            <p:cNvPr id="35" name="Straight Connector 204">
              <a:extLst>
                <a:ext uri="{FF2B5EF4-FFF2-40B4-BE49-F238E27FC236}">
                  <a16:creationId xmlns:a16="http://schemas.microsoft.com/office/drawing/2014/main" id="{C7D23D38-BC7A-9645-9752-5D2699892673}"/>
                </a:ext>
              </a:extLst>
            </p:cNvPr>
            <p:cNvCxnSpPr/>
            <p:nvPr/>
          </p:nvCxnSpPr>
          <p:spPr>
            <a:xfrm flipH="1">
              <a:off x="3235945" y="1016881"/>
              <a:ext cx="1995739" cy="0"/>
            </a:xfrm>
            <a:prstGeom prst="line">
              <a:avLst/>
            </a:prstGeom>
            <a:ln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206">
              <a:extLst>
                <a:ext uri="{FF2B5EF4-FFF2-40B4-BE49-F238E27FC236}">
                  <a16:creationId xmlns:a16="http://schemas.microsoft.com/office/drawing/2014/main" id="{0C01E05B-2649-7A47-B4D9-196A1F3A83B2}"/>
                </a:ext>
              </a:extLst>
            </p:cNvPr>
            <p:cNvCxnSpPr/>
            <p:nvPr/>
          </p:nvCxnSpPr>
          <p:spPr>
            <a:xfrm flipH="1">
              <a:off x="8588902" y="1005445"/>
              <a:ext cx="3337409" cy="11436"/>
            </a:xfrm>
            <a:prstGeom prst="line">
              <a:avLst/>
            </a:prstGeom>
            <a:ln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210">
              <a:extLst>
                <a:ext uri="{FF2B5EF4-FFF2-40B4-BE49-F238E27FC236}">
                  <a16:creationId xmlns:a16="http://schemas.microsoft.com/office/drawing/2014/main" id="{0736D807-2432-9444-949F-840398CAC404}"/>
                </a:ext>
              </a:extLst>
            </p:cNvPr>
            <p:cNvCxnSpPr/>
            <p:nvPr/>
          </p:nvCxnSpPr>
          <p:spPr>
            <a:xfrm flipH="1">
              <a:off x="3262709" y="2907613"/>
              <a:ext cx="1995739" cy="0"/>
            </a:xfrm>
            <a:prstGeom prst="line">
              <a:avLst/>
            </a:prstGeom>
            <a:ln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211">
              <a:extLst>
                <a:ext uri="{FF2B5EF4-FFF2-40B4-BE49-F238E27FC236}">
                  <a16:creationId xmlns:a16="http://schemas.microsoft.com/office/drawing/2014/main" id="{82C94254-CF78-3243-869E-16981BA606B7}"/>
                </a:ext>
              </a:extLst>
            </p:cNvPr>
            <p:cNvCxnSpPr/>
            <p:nvPr/>
          </p:nvCxnSpPr>
          <p:spPr>
            <a:xfrm flipH="1">
              <a:off x="5258449" y="2907613"/>
              <a:ext cx="3357216" cy="0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212">
              <a:extLst>
                <a:ext uri="{FF2B5EF4-FFF2-40B4-BE49-F238E27FC236}">
                  <a16:creationId xmlns:a16="http://schemas.microsoft.com/office/drawing/2014/main" id="{4C6CA71C-D327-F645-89BF-383B5ED6B468}"/>
                </a:ext>
              </a:extLst>
            </p:cNvPr>
            <p:cNvCxnSpPr/>
            <p:nvPr/>
          </p:nvCxnSpPr>
          <p:spPr>
            <a:xfrm flipH="1" flipV="1">
              <a:off x="8615667" y="2907613"/>
              <a:ext cx="3310644" cy="18139"/>
            </a:xfrm>
            <a:prstGeom prst="line">
              <a:avLst/>
            </a:prstGeom>
            <a:ln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213">
              <a:extLst>
                <a:ext uri="{FF2B5EF4-FFF2-40B4-BE49-F238E27FC236}">
                  <a16:creationId xmlns:a16="http://schemas.microsoft.com/office/drawing/2014/main" id="{ED7BD28D-F9D9-DB4E-94E2-10F7D83D8700}"/>
                </a:ext>
              </a:extLst>
            </p:cNvPr>
            <p:cNvCxnSpPr/>
            <p:nvPr/>
          </p:nvCxnSpPr>
          <p:spPr>
            <a:xfrm>
              <a:off x="3226426" y="2561385"/>
              <a:ext cx="8690366" cy="64466"/>
            </a:xfrm>
            <a:prstGeom prst="line">
              <a:avLst/>
            </a:prstGeom>
            <a:ln w="9525" cmpd="sng">
              <a:solidFill>
                <a:schemeClr val="tx1"/>
              </a:solidFill>
              <a:prstDash val="dash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220">
              <a:extLst>
                <a:ext uri="{FF2B5EF4-FFF2-40B4-BE49-F238E27FC236}">
                  <a16:creationId xmlns:a16="http://schemas.microsoft.com/office/drawing/2014/main" id="{23129E2F-3455-5444-9021-F81710B978F9}"/>
                </a:ext>
              </a:extLst>
            </p:cNvPr>
            <p:cNvSpPr txBox="1"/>
            <p:nvPr/>
          </p:nvSpPr>
          <p:spPr>
            <a:xfrm>
              <a:off x="10791493" y="2047975"/>
              <a:ext cx="447756" cy="3304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00" b="1" i="1"/>
                <a:t>IP</a:t>
              </a:r>
            </a:p>
          </p:txBody>
        </p:sp>
        <p:sp>
          <p:nvSpPr>
            <p:cNvPr id="42" name="TextBox 221">
              <a:extLst>
                <a:ext uri="{FF2B5EF4-FFF2-40B4-BE49-F238E27FC236}">
                  <a16:creationId xmlns:a16="http://schemas.microsoft.com/office/drawing/2014/main" id="{631898CD-420E-414F-9F09-DA4176C9D9E2}"/>
                </a:ext>
              </a:extLst>
            </p:cNvPr>
            <p:cNvSpPr txBox="1"/>
            <p:nvPr/>
          </p:nvSpPr>
          <p:spPr>
            <a:xfrm>
              <a:off x="8973723" y="2020274"/>
              <a:ext cx="583302" cy="3304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00" b="1" i="1"/>
                <a:t>Arc</a:t>
              </a:r>
            </a:p>
          </p:txBody>
        </p:sp>
        <p:sp>
          <p:nvSpPr>
            <p:cNvPr id="43" name="TextBox 222">
              <a:extLst>
                <a:ext uri="{FF2B5EF4-FFF2-40B4-BE49-F238E27FC236}">
                  <a16:creationId xmlns:a16="http://schemas.microsoft.com/office/drawing/2014/main" id="{74CEB915-2A9A-5842-9CDF-1C6CCBADEBB1}"/>
                </a:ext>
              </a:extLst>
            </p:cNvPr>
            <p:cNvSpPr txBox="1"/>
            <p:nvPr/>
          </p:nvSpPr>
          <p:spPr>
            <a:xfrm>
              <a:off x="6884551" y="2031110"/>
              <a:ext cx="1127746" cy="3304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00" b="1" i="1" dirty="0"/>
                <a:t>Insertion</a:t>
              </a:r>
            </a:p>
          </p:txBody>
        </p:sp>
        <p:grpSp>
          <p:nvGrpSpPr>
            <p:cNvPr id="44" name="Gruppo 170">
              <a:extLst>
                <a:ext uri="{FF2B5EF4-FFF2-40B4-BE49-F238E27FC236}">
                  <a16:creationId xmlns:a16="http://schemas.microsoft.com/office/drawing/2014/main" id="{D195BD12-8D14-E249-800A-E936D3DAD4B7}"/>
                </a:ext>
              </a:extLst>
            </p:cNvPr>
            <p:cNvGrpSpPr/>
            <p:nvPr/>
          </p:nvGrpSpPr>
          <p:grpSpPr>
            <a:xfrm>
              <a:off x="5546124" y="666652"/>
              <a:ext cx="4418651" cy="1230023"/>
              <a:chOff x="2548924" y="816664"/>
              <a:chExt cx="4418651" cy="1230023"/>
            </a:xfrm>
          </p:grpSpPr>
          <p:sp>
            <p:nvSpPr>
              <p:cNvPr id="49" name="Trapezoid 227">
                <a:extLst>
                  <a:ext uri="{FF2B5EF4-FFF2-40B4-BE49-F238E27FC236}">
                    <a16:creationId xmlns:a16="http://schemas.microsoft.com/office/drawing/2014/main" id="{AA860B9D-AE4D-B643-9F47-B84398077B48}"/>
                  </a:ext>
                </a:extLst>
              </p:cNvPr>
              <p:cNvSpPr/>
              <p:nvPr/>
            </p:nvSpPr>
            <p:spPr>
              <a:xfrm rot="15723399">
                <a:off x="3701179" y="311104"/>
                <a:ext cx="49174" cy="2212587"/>
              </a:xfrm>
              <a:prstGeom prst="trapezoid">
                <a:avLst/>
              </a:prstGeom>
              <a:solidFill>
                <a:srgbClr val="1EF2F7"/>
              </a:solidFill>
              <a:ln>
                <a:solidFill>
                  <a:srgbClr val="1EF2F7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00"/>
              </a:p>
            </p:txBody>
          </p:sp>
          <p:sp>
            <p:nvSpPr>
              <p:cNvPr id="50" name="Rectangle 182">
                <a:extLst>
                  <a:ext uri="{FF2B5EF4-FFF2-40B4-BE49-F238E27FC236}">
                    <a16:creationId xmlns:a16="http://schemas.microsoft.com/office/drawing/2014/main" id="{0ED49E52-457D-7440-9922-93B3ECE88EFD}"/>
                  </a:ext>
                </a:extLst>
              </p:cNvPr>
              <p:cNvSpPr/>
              <p:nvPr/>
            </p:nvSpPr>
            <p:spPr>
              <a:xfrm>
                <a:off x="4679716" y="1173848"/>
                <a:ext cx="465121" cy="227222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00"/>
              </a:p>
            </p:txBody>
          </p:sp>
          <p:cxnSp>
            <p:nvCxnSpPr>
              <p:cNvPr id="51" name="Straight Arrow Connector 185">
                <a:extLst>
                  <a:ext uri="{FF2B5EF4-FFF2-40B4-BE49-F238E27FC236}">
                    <a16:creationId xmlns:a16="http://schemas.microsoft.com/office/drawing/2014/main" id="{BF02D898-A3C6-A041-9DFE-6A652EDFB5CA}"/>
                  </a:ext>
                </a:extLst>
              </p:cNvPr>
              <p:cNvCxnSpPr/>
              <p:nvPr/>
            </p:nvCxnSpPr>
            <p:spPr>
              <a:xfrm>
                <a:off x="2659291" y="1567110"/>
                <a:ext cx="1132077" cy="0"/>
              </a:xfrm>
              <a:prstGeom prst="straightConnector1">
                <a:avLst/>
              </a:prstGeom>
              <a:ln w="19050" cmpd="sng">
                <a:solidFill>
                  <a:srgbClr val="DC4ECC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TextBox 190">
                <a:extLst>
                  <a:ext uri="{FF2B5EF4-FFF2-40B4-BE49-F238E27FC236}">
                    <a16:creationId xmlns:a16="http://schemas.microsoft.com/office/drawing/2014/main" id="{03FB0AD7-60F6-9C43-951F-519DE28F9B95}"/>
                  </a:ext>
                </a:extLst>
              </p:cNvPr>
              <p:cNvSpPr txBox="1"/>
              <p:nvPr/>
            </p:nvSpPr>
            <p:spPr>
              <a:xfrm>
                <a:off x="2595177" y="1534963"/>
                <a:ext cx="1709873" cy="330418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/>
              <a:p>
                <a:r>
                  <a:rPr lang="en-GB" sz="1300" i="1">
                    <a:solidFill>
                      <a:srgbClr val="DC4ECC"/>
                    </a:solidFill>
                  </a:rPr>
                  <a:t>Secondary halo</a:t>
                </a:r>
              </a:p>
            </p:txBody>
          </p:sp>
          <p:sp>
            <p:nvSpPr>
              <p:cNvPr id="53" name="TextBox 198">
                <a:extLst>
                  <a:ext uri="{FF2B5EF4-FFF2-40B4-BE49-F238E27FC236}">
                    <a16:creationId xmlns:a16="http://schemas.microsoft.com/office/drawing/2014/main" id="{1CB5AB2E-901B-6E45-9699-1F3C2F99B4F8}"/>
                  </a:ext>
                </a:extLst>
              </p:cNvPr>
              <p:cNvSpPr txBox="1"/>
              <p:nvPr/>
            </p:nvSpPr>
            <p:spPr>
              <a:xfrm>
                <a:off x="2548924" y="1716269"/>
                <a:ext cx="3625143" cy="330418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/>
              <a:p>
                <a:r>
                  <a:rPr lang="en-GB" sz="1300" i="1" dirty="0">
                    <a:solidFill>
                      <a:schemeClr val="accent2"/>
                    </a:solidFill>
                  </a:rPr>
                  <a:t>+ </a:t>
                </a:r>
                <a:r>
                  <a:rPr lang="en-GB" sz="1300" i="1" dirty="0" err="1">
                    <a:solidFill>
                      <a:schemeClr val="accent2"/>
                    </a:solidFill>
                  </a:rPr>
                  <a:t>hadronic</a:t>
                </a:r>
                <a:r>
                  <a:rPr lang="en-GB" sz="1300" i="1" dirty="0">
                    <a:solidFill>
                      <a:schemeClr val="accent2"/>
                    </a:solidFill>
                  </a:rPr>
                  <a:t> shower &amp; </a:t>
                </a:r>
                <a:r>
                  <a:rPr lang="en-GB" sz="1300" i="1" dirty="0" err="1">
                    <a:solidFill>
                      <a:schemeClr val="accent2"/>
                    </a:solidFill>
                  </a:rPr>
                  <a:t>Dechanneling</a:t>
                </a:r>
                <a:r>
                  <a:rPr lang="en-GB" sz="1300" i="1" dirty="0">
                    <a:solidFill>
                      <a:schemeClr val="accent2"/>
                    </a:solidFill>
                  </a:rPr>
                  <a:t> </a:t>
                </a:r>
              </a:p>
            </p:txBody>
          </p:sp>
          <p:cxnSp>
            <p:nvCxnSpPr>
              <p:cNvPr id="54" name="Straight Arrow Connector 233">
                <a:extLst>
                  <a:ext uri="{FF2B5EF4-FFF2-40B4-BE49-F238E27FC236}">
                    <a16:creationId xmlns:a16="http://schemas.microsoft.com/office/drawing/2014/main" id="{223F8E66-B9BA-C645-96AF-9D8E26E8429C}"/>
                  </a:ext>
                </a:extLst>
              </p:cNvPr>
              <p:cNvCxnSpPr/>
              <p:nvPr/>
            </p:nvCxnSpPr>
            <p:spPr>
              <a:xfrm flipV="1">
                <a:off x="2659291" y="1535060"/>
                <a:ext cx="779750" cy="32050"/>
              </a:xfrm>
              <a:prstGeom prst="straightConnector1">
                <a:avLst/>
              </a:prstGeom>
              <a:ln w="19050" cmpd="sng">
                <a:solidFill>
                  <a:schemeClr val="accent2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238">
                <a:extLst>
                  <a:ext uri="{FF2B5EF4-FFF2-40B4-BE49-F238E27FC236}">
                    <a16:creationId xmlns:a16="http://schemas.microsoft.com/office/drawing/2014/main" id="{F1FE11F3-7389-E442-98C0-F29B01DB0467}"/>
                  </a:ext>
                </a:extLst>
              </p:cNvPr>
              <p:cNvSpPr txBox="1"/>
              <p:nvPr/>
            </p:nvSpPr>
            <p:spPr>
              <a:xfrm>
                <a:off x="3218020" y="816664"/>
                <a:ext cx="1630986" cy="3304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300" i="1" dirty="0">
                    <a:solidFill>
                      <a:srgbClr val="1EF2F7"/>
                    </a:solidFill>
                  </a:rPr>
                  <a:t>Deflected halo</a:t>
                </a:r>
              </a:p>
            </p:txBody>
          </p:sp>
          <p:sp>
            <p:nvSpPr>
              <p:cNvPr id="56" name="TextBox 239">
                <a:extLst>
                  <a:ext uri="{FF2B5EF4-FFF2-40B4-BE49-F238E27FC236}">
                    <a16:creationId xmlns:a16="http://schemas.microsoft.com/office/drawing/2014/main" id="{D79AA6A5-6B82-F246-BE92-4EA2404AB281}"/>
                  </a:ext>
                </a:extLst>
              </p:cNvPr>
              <p:cNvSpPr txBox="1"/>
              <p:nvPr/>
            </p:nvSpPr>
            <p:spPr>
              <a:xfrm>
                <a:off x="5020947" y="849494"/>
                <a:ext cx="1946628" cy="3304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300" i="1" dirty="0"/>
                  <a:t>Massive Absorber</a:t>
                </a:r>
              </a:p>
            </p:txBody>
          </p:sp>
        </p:grpSp>
        <p:grpSp>
          <p:nvGrpSpPr>
            <p:cNvPr id="45" name="Gruppo 179">
              <a:extLst>
                <a:ext uri="{FF2B5EF4-FFF2-40B4-BE49-F238E27FC236}">
                  <a16:creationId xmlns:a16="http://schemas.microsoft.com/office/drawing/2014/main" id="{61EF3AF5-E055-8543-AB15-562246A8329A}"/>
                </a:ext>
              </a:extLst>
            </p:cNvPr>
            <p:cNvGrpSpPr/>
            <p:nvPr/>
          </p:nvGrpSpPr>
          <p:grpSpPr>
            <a:xfrm>
              <a:off x="4733229" y="612260"/>
              <a:ext cx="1376158" cy="872391"/>
              <a:chOff x="1736029" y="762272"/>
              <a:chExt cx="1376158" cy="872391"/>
            </a:xfrm>
          </p:grpSpPr>
          <p:sp>
            <p:nvSpPr>
              <p:cNvPr id="47" name="TextBox 237">
                <a:extLst>
                  <a:ext uri="{FF2B5EF4-FFF2-40B4-BE49-F238E27FC236}">
                    <a16:creationId xmlns:a16="http://schemas.microsoft.com/office/drawing/2014/main" id="{E80E6C95-2436-D743-ADFB-AC97BAAFCFDA}"/>
                  </a:ext>
                </a:extLst>
              </p:cNvPr>
              <p:cNvSpPr txBox="1"/>
              <p:nvPr/>
            </p:nvSpPr>
            <p:spPr>
              <a:xfrm>
                <a:off x="1736029" y="830474"/>
                <a:ext cx="1376158" cy="3304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300" i="1" dirty="0">
                    <a:solidFill>
                      <a:srgbClr val="008000"/>
                    </a:solidFill>
                  </a:rPr>
                  <a:t>Bent crystal</a:t>
                </a:r>
              </a:p>
            </p:txBody>
          </p:sp>
          <p:sp>
            <p:nvSpPr>
              <p:cNvPr id="48" name="Block Arc 224">
                <a:extLst>
                  <a:ext uri="{FF2B5EF4-FFF2-40B4-BE49-F238E27FC236}">
                    <a16:creationId xmlns:a16="http://schemas.microsoft.com/office/drawing/2014/main" id="{54F3A065-A9B9-534B-9A98-BEBEB3BF4458}"/>
                  </a:ext>
                </a:extLst>
              </p:cNvPr>
              <p:cNvSpPr/>
              <p:nvPr/>
            </p:nvSpPr>
            <p:spPr>
              <a:xfrm rot="12732584">
                <a:off x="1999786" y="762272"/>
                <a:ext cx="893017" cy="872391"/>
              </a:xfrm>
              <a:prstGeom prst="blockArc">
                <a:avLst>
                  <a:gd name="adj1" fmla="val 12404204"/>
                  <a:gd name="adj2" fmla="val 14249730"/>
                  <a:gd name="adj3" fmla="val 16467"/>
                </a:avLst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00">
                  <a:solidFill>
                    <a:srgbClr val="008000"/>
                  </a:solidFill>
                </a:endParaRPr>
              </a:p>
            </p:txBody>
          </p:sp>
        </p:grpSp>
        <p:cxnSp>
          <p:nvCxnSpPr>
            <p:cNvPr id="46" name="Straight Connector 205">
              <a:extLst>
                <a:ext uri="{FF2B5EF4-FFF2-40B4-BE49-F238E27FC236}">
                  <a16:creationId xmlns:a16="http://schemas.microsoft.com/office/drawing/2014/main" id="{F220BA4B-5283-2741-B54B-0A31DA073034}"/>
                </a:ext>
              </a:extLst>
            </p:cNvPr>
            <p:cNvCxnSpPr/>
            <p:nvPr/>
          </p:nvCxnSpPr>
          <p:spPr>
            <a:xfrm flipH="1">
              <a:off x="5231685" y="1016881"/>
              <a:ext cx="3357216" cy="0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D0EBBB75-1781-6547-9F50-D34A6E2E9079}"/>
              </a:ext>
            </a:extLst>
          </p:cNvPr>
          <p:cNvSpPr txBox="1"/>
          <p:nvPr/>
        </p:nvSpPr>
        <p:spPr>
          <a:xfrm>
            <a:off x="4916504" y="1330526"/>
            <a:ext cx="27542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Crystal Collimation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15844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6CCFD-7939-854D-A9DA-98DBF8E9F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29637"/>
            <a:ext cx="8226854" cy="940443"/>
          </a:xfrm>
        </p:spPr>
        <p:txBody>
          <a:bodyPr/>
          <a:lstStyle/>
          <a:p>
            <a:r>
              <a:rPr lang="en-US" dirty="0"/>
              <a:t>Machine Protection System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131C13-37CD-6449-9DCD-723EDE65904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9th LHC Operations Workshop Evian                             30 Jan. - 1 Feb.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071324-C813-234C-BEA3-0DE463B477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Rende Steerenberg CERN - BE/OP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160C81-25C8-9543-B498-1FBF030107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9129DBA-8C5B-1E48-BE88-830A97856F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098" y="902799"/>
            <a:ext cx="5907697" cy="10292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4302072-1D8D-EA40-9FD2-3F55808DE3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098" y="2040272"/>
            <a:ext cx="5907697" cy="39527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D60C2A6-ECDA-E64D-8902-CBF2914701BB}"/>
              </a:ext>
            </a:extLst>
          </p:cNvPr>
          <p:cNvSpPr txBox="1"/>
          <p:nvPr/>
        </p:nvSpPr>
        <p:spPr>
          <a:xfrm>
            <a:off x="6292546" y="2278220"/>
            <a:ext cx="2485292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For most cases we lost only 1 protection layer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A3C4283-C3FD-6F49-8B5D-2ED116B312AF}"/>
              </a:ext>
            </a:extLst>
          </p:cNvPr>
          <p:cNvSpPr txBox="1"/>
          <p:nvPr/>
        </p:nvSpPr>
        <p:spPr>
          <a:xfrm>
            <a:off x="6292546" y="3659086"/>
            <a:ext cx="2485292" cy="14773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We should become more rigorous and in the future for each such case produce a “major event report”</a:t>
            </a:r>
          </a:p>
        </p:txBody>
      </p:sp>
    </p:spTree>
    <p:extLst>
      <p:ext uri="{BB962C8B-B14F-4D97-AF65-F5344CB8AC3E}">
        <p14:creationId xmlns:p14="http://schemas.microsoft.com/office/powerpoint/2010/main" val="234174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B1256-1FC9-3C45-865E-F82E703C9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558245"/>
          </a:xfrm>
        </p:spPr>
        <p:txBody>
          <a:bodyPr>
            <a:normAutofit fontScale="90000"/>
          </a:bodyPr>
          <a:lstStyle/>
          <a:p>
            <a:r>
              <a:rPr lang="en-GB" dirty="0"/>
              <a:t>Intensity ramp-ups Run 2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9E5DFF-2012-0743-A7E0-5B82935F1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03250"/>
            <a:ext cx="8226854" cy="2453267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2015: commissioning year</a:t>
            </a:r>
          </a:p>
          <a:p>
            <a:pPr lvl="2"/>
            <a:r>
              <a:rPr lang="en-GB" dirty="0"/>
              <a:t>50 ns &amp; 25 ns ramp-up</a:t>
            </a:r>
          </a:p>
          <a:p>
            <a:pPr lvl="2"/>
            <a:r>
              <a:rPr lang="en-GB" dirty="0"/>
              <a:t>Increase of intensity until end of proton run</a:t>
            </a:r>
          </a:p>
          <a:p>
            <a:r>
              <a:rPr lang="en-GB" dirty="0"/>
              <a:t>2016/17/18: 7 steps to reach 2000+ bunches</a:t>
            </a:r>
          </a:p>
          <a:p>
            <a:pPr lvl="2"/>
            <a:r>
              <a:rPr lang="en-US" sz="2200" dirty="0">
                <a:solidFill>
                  <a:srgbClr val="E76725"/>
                </a:solidFill>
              </a:rPr>
              <a:t>3/12 - 75 </a:t>
            </a:r>
            <a:r>
              <a:rPr lang="en-US" sz="2200" dirty="0"/>
              <a:t>- </a:t>
            </a:r>
            <a:r>
              <a:rPr lang="en-US" sz="2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300 - 600 - 900 - 1200</a:t>
            </a:r>
            <a:r>
              <a:rPr lang="en-US" sz="2200" dirty="0"/>
              <a:t> – </a:t>
            </a:r>
            <a:r>
              <a:rPr lang="en-US" sz="2200" dirty="0">
                <a:solidFill>
                  <a:srgbClr val="7C0000"/>
                </a:solidFill>
              </a:rPr>
              <a:t>1800</a:t>
            </a:r>
          </a:p>
          <a:p>
            <a:pPr lvl="2"/>
            <a:r>
              <a:rPr lang="en-GB" dirty="0"/>
              <a:t>2016 </a:t>
            </a:r>
            <a:r>
              <a:rPr lang="en-GB" dirty="0">
                <a:sym typeface="Wingdings" pitchFamily="2" charset="2"/>
              </a:rPr>
              <a:t> 2018: r</a:t>
            </a:r>
            <a:r>
              <a:rPr lang="en-GB" dirty="0"/>
              <a:t>eduction ramp-up length by 35 %</a:t>
            </a:r>
          </a:p>
          <a:p>
            <a:pPr lvl="2"/>
            <a:endParaRPr lang="en-GB" dirty="0"/>
          </a:p>
          <a:p>
            <a:pPr lvl="2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9E57AD-E585-2D4A-A3C4-3B074861152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E6BA2D-13A8-4E49-8EE1-BC08A65429AD}" type="datetime3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 February 2019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D34AA8-9F75-1244-8976-169EB5EB52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Daniel Wollmann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28BC76-7AF1-D642-9D17-C24C0FCACC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F640D01-6917-BC41-A087-613286F052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101" y="3356517"/>
            <a:ext cx="4008472" cy="266631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30D0A17-A270-F048-ACD8-8BCBC48CD0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356517"/>
            <a:ext cx="3984714" cy="264456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D0B2544-A990-3647-9098-9AD257B932D2}"/>
              </a:ext>
            </a:extLst>
          </p:cNvPr>
          <p:cNvSpPr txBox="1"/>
          <p:nvPr/>
        </p:nvSpPr>
        <p:spPr>
          <a:xfrm>
            <a:off x="1137424" y="6155965"/>
            <a:ext cx="3066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 2015: 25 ns up to 1825 b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4DA9EE5-DF3E-AF4F-B56F-6F669E3B3589}"/>
              </a:ext>
            </a:extLst>
          </p:cNvPr>
          <p:cNvCxnSpPr/>
          <p:nvPr/>
        </p:nvCxnSpPr>
        <p:spPr>
          <a:xfrm>
            <a:off x="5809785" y="4761571"/>
            <a:ext cx="3165293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A155D92-CED2-8446-A671-EFF886F30CAA}"/>
              </a:ext>
            </a:extLst>
          </p:cNvPr>
          <p:cNvSpPr txBox="1"/>
          <p:nvPr/>
        </p:nvSpPr>
        <p:spPr>
          <a:xfrm>
            <a:off x="7721600" y="2589592"/>
            <a:ext cx="1428976" cy="6001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E7672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Establish cycle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56A3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MP dominated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Intensity dominated</a:t>
            </a:r>
          </a:p>
        </p:txBody>
      </p:sp>
    </p:spTree>
    <p:extLst>
      <p:ext uri="{BB962C8B-B14F-4D97-AF65-F5344CB8AC3E}">
        <p14:creationId xmlns:p14="http://schemas.microsoft.com/office/powerpoint/2010/main" val="381813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44CEC56-252E-814B-8D9E-92DBF6D61F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143" y="1385210"/>
            <a:ext cx="6201508" cy="402401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D0C15C4-AA1D-084E-99C9-C0BC955C763A}"/>
              </a:ext>
            </a:extLst>
          </p:cNvPr>
          <p:cNvSpPr/>
          <p:nvPr/>
        </p:nvSpPr>
        <p:spPr>
          <a:xfrm rot="1801015">
            <a:off x="5319878" y="840989"/>
            <a:ext cx="1334743" cy="90606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A7B286-520B-D044-A333-CDBE0DBB7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Machine Configuration 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89599-7D2D-E746-9FFE-16B05E398F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88185" y="1173935"/>
            <a:ext cx="2883875" cy="1225582"/>
          </a:xfrm>
          <a:solidFill>
            <a:srgbClr val="FFFF00"/>
          </a:solidFill>
        </p:spPr>
        <p:txBody>
          <a:bodyPr>
            <a:normAutofit fontScale="92500" lnSpcReduction="20000"/>
          </a:bodyPr>
          <a:lstStyle/>
          <a:p>
            <a:pPr marL="36576" indent="0" algn="ctr">
              <a:buNone/>
            </a:pPr>
            <a:r>
              <a:rPr lang="en-GB" sz="2000" dirty="0">
                <a:solidFill>
                  <a:srgbClr val="FF0000"/>
                </a:solidFill>
              </a:rPr>
              <a:t>The Run 1 </a:t>
            </a:r>
          </a:p>
          <a:p>
            <a:pPr marL="36576" indent="0" algn="ctr">
              <a:buNone/>
            </a:pPr>
            <a:r>
              <a:rPr lang="en-GB" sz="2000" dirty="0">
                <a:solidFill>
                  <a:srgbClr val="FF0000"/>
                </a:solidFill>
              </a:rPr>
              <a:t>“Aperture Platinum Mine”</a:t>
            </a:r>
          </a:p>
          <a:p>
            <a:pPr marL="36576" indent="0" algn="ctr">
              <a:buNone/>
            </a:pPr>
            <a:r>
              <a:rPr lang="en-GB" sz="2000" dirty="0">
                <a:solidFill>
                  <a:srgbClr val="FF0000"/>
                </a:solidFill>
              </a:rPr>
              <a:t>is depleted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7D7342-6A16-E447-9651-F5878F6AEFA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9th LHC Operations Workshop Evian                             30 Jan. - 1 Feb.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0ECE56-9902-114D-BF91-1F543D8AD5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Rende Steerenberg CERN - BE/OP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D89AE2-86DA-314C-B7E6-F998485563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04800" y="5620497"/>
            <a:ext cx="1312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R. Bruce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537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Comparison: 2018 vs LHC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" y="900112"/>
            <a:ext cx="2819400" cy="4967288"/>
          </a:xfrm>
        </p:spPr>
        <p:txBody>
          <a:bodyPr/>
          <a:lstStyle/>
          <a:p>
            <a:endParaRPr lang="en-US" sz="2000" dirty="0" smtClean="0"/>
          </a:p>
          <a:p>
            <a:r>
              <a:rPr lang="en-US" sz="2000" dirty="0" smtClean="0"/>
              <a:t>Some keys to good peak performance:</a:t>
            </a:r>
          </a:p>
          <a:p>
            <a:pPr lvl="1"/>
            <a:r>
              <a:rPr lang="en-US" sz="1800" dirty="0" smtClean="0"/>
              <a:t>Small </a:t>
            </a:r>
            <a:r>
              <a:rPr lang="en-US" sz="1800" dirty="0" err="1" smtClean="0"/>
              <a:t>emittance</a:t>
            </a:r>
            <a:endParaRPr lang="en-US" sz="1800" dirty="0" smtClean="0"/>
          </a:p>
          <a:p>
            <a:pPr lvl="2"/>
            <a:r>
              <a:rPr lang="en-US" sz="1800" dirty="0" smtClean="0"/>
              <a:t>See talks H. </a:t>
            </a:r>
            <a:r>
              <a:rPr lang="en-US" sz="1800" dirty="0" err="1" smtClean="0"/>
              <a:t>Bartosik</a:t>
            </a:r>
            <a:r>
              <a:rPr lang="en-US" sz="1800" dirty="0" smtClean="0"/>
              <a:t>, S</a:t>
            </a:r>
            <a:r>
              <a:rPr lang="en-US" sz="1800" dirty="0"/>
              <a:t>. </a:t>
            </a:r>
            <a:r>
              <a:rPr lang="en-US" sz="1800" dirty="0" err="1"/>
              <a:t>Papadopoulou</a:t>
            </a:r>
            <a:endParaRPr lang="en-US" sz="1800" dirty="0" smtClean="0"/>
          </a:p>
          <a:p>
            <a:pPr lvl="1"/>
            <a:r>
              <a:rPr lang="en-US" sz="1800" dirty="0" smtClean="0"/>
              <a:t>Small </a:t>
            </a:r>
            <a:r>
              <a:rPr lang="el-GR" sz="1800" dirty="0" smtClean="0"/>
              <a:t>β</a:t>
            </a:r>
            <a:r>
              <a:rPr lang="en-US" sz="1800" dirty="0" smtClean="0"/>
              <a:t>* at collision point</a:t>
            </a:r>
          </a:p>
          <a:p>
            <a:pPr lvl="2"/>
            <a:r>
              <a:rPr lang="en-US" sz="1800" dirty="0" smtClean="0"/>
              <a:t>Focus of </a:t>
            </a:r>
            <a:br>
              <a:rPr lang="en-US" sz="1800" dirty="0" smtClean="0"/>
            </a:br>
            <a:r>
              <a:rPr lang="en-US" sz="1800" dirty="0" smtClean="0"/>
              <a:t>this talk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x-none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rbel" pitchFamily="34" charset="0"/>
                <a:cs typeface="+mn-cs"/>
              </a:rPr>
              <a:t>R. Bruce, 2019.01.31</a:t>
            </a:r>
            <a:endParaRPr kumimoji="0" lang="en-US" altLang="x-none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itchFamily="34" charset="0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fld id="{F4D996D1-F0EF-4C15-8E19-59D891AD643E}" type="slidenum">
              <a:rPr kumimoji="0" lang="en-US" altLang="x-none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rbel" pitchFamily="34" charset="0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t>16</a:t>
            </a:fld>
            <a:endParaRPr kumimoji="0" lang="en-US" altLang="x-none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itchFamily="34" charset="0"/>
              <a:cs typeface="+mn-cs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3048000" y="938212"/>
          <a:ext cx="5961563" cy="532927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5142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07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65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r>
                        <a:rPr kumimoji="0" lang="en-US" sz="2000" kern="1200" dirty="0" smtClean="0"/>
                        <a:t>Parameter</a:t>
                      </a:r>
                      <a:endParaRPr kumimoji="0" lang="en-US" sz="2000" b="0" kern="1200" dirty="0">
                        <a:solidFill>
                          <a:schemeClr val="bg1"/>
                        </a:solidFill>
                        <a:latin typeface="Calibri" pitchFamily="34" charset="0"/>
                        <a:ea typeface="+mn-ea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2018</a:t>
                      </a:r>
                      <a:endParaRPr lang="en-US" sz="2000" b="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LHC Design</a:t>
                      </a:r>
                      <a:endParaRPr lang="en-US" sz="1800" b="0" dirty="0">
                        <a:solidFill>
                          <a:schemeClr val="tx2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625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Energy [</a:t>
                      </a:r>
                      <a:r>
                        <a:rPr lang="en-US" sz="1800" dirty="0" err="1" smtClean="0"/>
                        <a:t>TeV</a:t>
                      </a:r>
                      <a:r>
                        <a:rPr lang="en-US" sz="1800" dirty="0" smtClean="0"/>
                        <a:t>]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6.5</a:t>
                      </a:r>
                      <a:endParaRPr lang="en-US" sz="2000" b="0" dirty="0">
                        <a:solidFill>
                          <a:schemeClr val="tx2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7.0</a:t>
                      </a:r>
                      <a:endParaRPr lang="en-US" sz="1800" b="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6250"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No. of</a:t>
                      </a:r>
                      <a:r>
                        <a:rPr lang="en-US" sz="1800" dirty="0" smtClean="0"/>
                        <a:t> bunches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 smtClean="0"/>
                        <a:t>2556</a:t>
                      </a:r>
                      <a:endParaRPr lang="en-US" sz="2000" b="0" baseline="0" dirty="0" smtClean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0" dirty="0" smtClean="0"/>
                        <a:t>2808</a:t>
                      </a:r>
                      <a:endParaRPr lang="en-US" sz="1800" b="0" baseline="0" dirty="0" smtClean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625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Max. stored</a:t>
                      </a:r>
                      <a:r>
                        <a:rPr lang="en-US" sz="1800" baseline="0" dirty="0" smtClean="0"/>
                        <a:t> energy </a:t>
                      </a:r>
                      <a:br>
                        <a:rPr lang="en-US" sz="1800" baseline="0" dirty="0" smtClean="0"/>
                      </a:br>
                      <a:r>
                        <a:rPr lang="en-US" sz="1800" baseline="0" dirty="0" smtClean="0"/>
                        <a:t>per beam (MJ)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 smtClean="0"/>
                        <a:t>312</a:t>
                      </a:r>
                      <a:endParaRPr lang="en-US" sz="2000" b="0" baseline="0" dirty="0" smtClean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0" dirty="0" smtClean="0"/>
                        <a:t>362</a:t>
                      </a:r>
                      <a:endParaRPr lang="en-US" sz="1800" b="0" baseline="0" dirty="0" smtClean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6250">
                <a:tc>
                  <a:txBody>
                    <a:bodyPr/>
                    <a:lstStyle/>
                    <a:p>
                      <a:r>
                        <a:rPr lang="el-GR" sz="1800" dirty="0" smtClean="0"/>
                        <a:t>β</a:t>
                      </a:r>
                      <a:r>
                        <a:rPr lang="en-US" sz="1800" dirty="0" smtClean="0"/>
                        <a:t>* IR1/5 [cm]</a:t>
                      </a:r>
                      <a:endParaRPr lang="en-US" sz="1800" b="0" dirty="0" smtClean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3030FA"/>
                          </a:solidFill>
                        </a:rPr>
                        <a:t>30</a:t>
                      </a:r>
                      <a:r>
                        <a:rPr lang="en-US" sz="2000" b="1" dirty="0" smtClean="0">
                          <a:solidFill>
                            <a:srgbClr val="3030FA"/>
                          </a:solidFill>
                          <a:sym typeface="Wingdings" pitchFamily="2" charset="2"/>
                        </a:rPr>
                        <a:t>25</a:t>
                      </a:r>
                      <a:endParaRPr lang="en-US" sz="2000" b="1" dirty="0">
                        <a:solidFill>
                          <a:srgbClr val="3030FA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3030FA"/>
                          </a:solidFill>
                        </a:rPr>
                        <a:t>55</a:t>
                      </a:r>
                      <a:endParaRPr lang="en-US" sz="1800" b="1" dirty="0">
                        <a:solidFill>
                          <a:srgbClr val="3030FA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625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Half crossing angle IR1/5 [µrad]</a:t>
                      </a:r>
                      <a:endParaRPr lang="en-US" sz="1800" b="0" dirty="0" smtClean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160</a:t>
                      </a:r>
                      <a:r>
                        <a:rPr lang="en-US" sz="2000" dirty="0" smtClean="0">
                          <a:sym typeface="Wingdings" panose="05000000000000000000" pitchFamily="2" charset="2"/>
                        </a:rPr>
                        <a:t>130</a:t>
                      </a:r>
                      <a:endParaRPr lang="en-US" sz="2000" b="0" dirty="0">
                        <a:solidFill>
                          <a:schemeClr val="tx2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142.5</a:t>
                      </a:r>
                      <a:endParaRPr lang="en-US" sz="1800" b="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126329"/>
                  </a:ext>
                </a:extLst>
              </a:tr>
              <a:tr h="45625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Normalized beam-beam separation</a:t>
                      </a:r>
                      <a:endParaRPr lang="en-US" sz="1800" b="0" dirty="0" smtClean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10.6</a:t>
                      </a:r>
                      <a:r>
                        <a:rPr lang="en-US" sz="2000" dirty="0" smtClean="0">
                          <a:sym typeface="Wingdings" panose="05000000000000000000" pitchFamily="2" charset="2"/>
                        </a:rPr>
                        <a:t>7.9</a:t>
                      </a:r>
                      <a:endParaRPr lang="en-US" sz="2000" b="0" dirty="0">
                        <a:solidFill>
                          <a:schemeClr val="tx2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9.4</a:t>
                      </a:r>
                      <a:endParaRPr lang="en-US" sz="1800" b="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56869251"/>
                  </a:ext>
                </a:extLst>
              </a:tr>
              <a:tr h="456250"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p/b</a:t>
                      </a:r>
                      <a:r>
                        <a:rPr lang="en-US" sz="1800" dirty="0" smtClean="0"/>
                        <a:t>unch (typical value) [10</a:t>
                      </a:r>
                      <a:r>
                        <a:rPr lang="en-US" sz="1800" baseline="30000" dirty="0" smtClean="0"/>
                        <a:t>11</a:t>
                      </a:r>
                      <a:r>
                        <a:rPr lang="en-US" sz="1800" baseline="0" dirty="0" smtClean="0"/>
                        <a:t>]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kern="1200" baseline="0" dirty="0" smtClean="0"/>
                        <a:t>1.1</a:t>
                      </a:r>
                      <a:endParaRPr lang="en-US" sz="2000" b="0" kern="1200" baseline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0" dirty="0" smtClean="0"/>
                        <a:t>1.15</a:t>
                      </a:r>
                      <a:endParaRPr lang="en-US" sz="1800" b="0" baseline="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625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Typical normalized</a:t>
                      </a:r>
                      <a:r>
                        <a:rPr lang="en-US" sz="1800" baseline="0" dirty="0" smtClean="0"/>
                        <a:t> </a:t>
                      </a:r>
                      <a:br>
                        <a:rPr lang="en-US" sz="1800" baseline="0" dirty="0" smtClean="0"/>
                      </a:br>
                      <a:r>
                        <a:rPr lang="en-US" sz="1800" baseline="0" dirty="0" smtClean="0"/>
                        <a:t>e</a:t>
                      </a:r>
                      <a:r>
                        <a:rPr lang="en-US" sz="1800" dirty="0" smtClean="0"/>
                        <a:t>mittance [</a:t>
                      </a:r>
                      <a:r>
                        <a:rPr lang="el-GR" sz="1800" dirty="0" smtClean="0"/>
                        <a:t>μ</a:t>
                      </a:r>
                      <a:r>
                        <a:rPr lang="en-US" sz="1800" dirty="0" smtClean="0"/>
                        <a:t>m]</a:t>
                      </a:r>
                      <a:endParaRPr lang="en-US" sz="1800" b="0" dirty="0" smtClean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baseline="0" dirty="0" smtClean="0">
                          <a:solidFill>
                            <a:srgbClr val="3030FA"/>
                          </a:solidFill>
                        </a:rPr>
                        <a:t>~1.9</a:t>
                      </a:r>
                      <a:endParaRPr lang="en-US" sz="2000" b="1" kern="1200" baseline="0" dirty="0">
                        <a:solidFill>
                          <a:srgbClr val="3030FA"/>
                        </a:solidFill>
                        <a:latin typeface="Calibri" pitchFamily="34" charset="0"/>
                        <a:ea typeface="+mn-ea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3030FA"/>
                          </a:solidFill>
                        </a:rPr>
                        <a:t>3.75</a:t>
                      </a:r>
                      <a:endParaRPr lang="en-US" sz="1800" b="1" dirty="0">
                        <a:solidFill>
                          <a:srgbClr val="3030FA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7707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Peak luminosity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[</a:t>
                      </a:r>
                      <a:r>
                        <a:rPr lang="en-US" sz="1800" baseline="0" dirty="0" smtClean="0"/>
                        <a:t>10</a:t>
                      </a:r>
                      <a:r>
                        <a:rPr lang="en-US" sz="1800" baseline="30000" dirty="0" smtClean="0"/>
                        <a:t>34 </a:t>
                      </a:r>
                      <a:r>
                        <a:rPr lang="en-US" sz="1800" dirty="0" smtClean="0"/>
                        <a:t>cm</a:t>
                      </a:r>
                      <a:r>
                        <a:rPr lang="en-US" sz="1800" baseline="30000" dirty="0" smtClean="0"/>
                        <a:t>-2</a:t>
                      </a:r>
                      <a:r>
                        <a:rPr lang="en-US" sz="1800" dirty="0" smtClean="0"/>
                        <a:t>s</a:t>
                      </a:r>
                      <a:r>
                        <a:rPr lang="en-US" sz="1800" baseline="30000" dirty="0" smtClean="0"/>
                        <a:t>-1</a:t>
                      </a:r>
                      <a:r>
                        <a:rPr lang="en-US" sz="1800" dirty="0" smtClean="0"/>
                        <a:t>]</a:t>
                      </a:r>
                      <a:endParaRPr lang="en-US" sz="1800" b="0" dirty="0" smtClean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baseline="0" dirty="0" smtClean="0">
                          <a:solidFill>
                            <a:srgbClr val="3030FA"/>
                          </a:solidFill>
                        </a:rPr>
                        <a:t>2.1</a:t>
                      </a:r>
                      <a:endParaRPr lang="en-US" sz="2000" b="1" kern="1200" baseline="0" dirty="0">
                        <a:solidFill>
                          <a:srgbClr val="3030FA"/>
                        </a:solidFill>
                        <a:latin typeface="Calibri" pitchFamily="34" charset="0"/>
                        <a:ea typeface="+mn-ea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baseline="0" dirty="0" smtClean="0">
                          <a:solidFill>
                            <a:srgbClr val="3030FA"/>
                          </a:solidFill>
                        </a:rPr>
                        <a:t>1.0</a:t>
                      </a:r>
                      <a:endParaRPr lang="en-US" sz="1800" b="1" baseline="30000" dirty="0" smtClean="0">
                        <a:solidFill>
                          <a:srgbClr val="3030FA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8347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CBD6DA-3520-0743-ADC7-115BB560F26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9th LHC Operations Workshop Evian                             30 Jan. - 1 Feb.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0143EE-6E7F-F749-8A18-5DE0424BD6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Rende Steerenberg CERN - BE/OP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98DA5F-7CBE-5444-9705-2C6BD118E6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75FD41E-F11C-1B43-BAFD-8FD222BDF2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139" y="952500"/>
            <a:ext cx="5981700" cy="51562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19D160-50DC-664F-8E6E-FB19EE94A2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Machine Configuration 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EC3D5A8-DD2F-514C-BBAF-33F46C3BC30A}"/>
              </a:ext>
            </a:extLst>
          </p:cNvPr>
          <p:cNvCxnSpPr/>
          <p:nvPr/>
        </p:nvCxnSpPr>
        <p:spPr>
          <a:xfrm>
            <a:off x="2566844" y="2524369"/>
            <a:ext cx="1231434" cy="1805354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BD7EE83-04E7-B541-985F-6FCC61166F77}"/>
              </a:ext>
            </a:extLst>
          </p:cNvPr>
          <p:cNvCxnSpPr>
            <a:cxnSpLocks/>
          </p:cNvCxnSpPr>
          <p:nvPr/>
        </p:nvCxnSpPr>
        <p:spPr>
          <a:xfrm flipH="1">
            <a:off x="2836985" y="4439140"/>
            <a:ext cx="899925" cy="0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B01531A-CC08-6348-BED0-A897BF7ED0FF}"/>
              </a:ext>
            </a:extLst>
          </p:cNvPr>
          <p:cNvCxnSpPr>
            <a:cxnSpLocks/>
          </p:cNvCxnSpPr>
          <p:nvPr/>
        </p:nvCxnSpPr>
        <p:spPr>
          <a:xfrm>
            <a:off x="2766647" y="4548558"/>
            <a:ext cx="203200" cy="304796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D960587-54C7-124A-A6FD-4D00BAB08B45}"/>
              </a:ext>
            </a:extLst>
          </p:cNvPr>
          <p:cNvCxnSpPr>
            <a:cxnSpLocks/>
          </p:cNvCxnSpPr>
          <p:nvPr/>
        </p:nvCxnSpPr>
        <p:spPr>
          <a:xfrm flipV="1">
            <a:off x="2438401" y="2524370"/>
            <a:ext cx="62523" cy="1006230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7315" y="5758149"/>
            <a:ext cx="1312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R. Bruce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693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62259-5D9A-E149-8F2D-271BD17DA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5586"/>
            <a:ext cx="8226854" cy="940443"/>
          </a:xfrm>
        </p:spPr>
        <p:txBody>
          <a:bodyPr/>
          <a:lstStyle/>
          <a:p>
            <a:r>
              <a:rPr lang="en-US" dirty="0"/>
              <a:t>Transverse Emittance Blow-up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463B3D-43A4-FA4F-B311-7801A7FA1AC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9th LHC Operations Workshop Evian                             30 Jan. - 1 Feb.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A316E9-1ECB-9246-8941-1F04D43ADE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Rende Steerenberg CERN - BE/OP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E06811-47ED-1342-8C79-ECEAB7A23C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C3C143F-940C-5948-AF4C-41406E808B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869" y="1466749"/>
            <a:ext cx="6432062" cy="20790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1921C76-821B-5542-B16C-BAD64559D232}"/>
              </a:ext>
            </a:extLst>
          </p:cNvPr>
          <p:cNvSpPr txBox="1"/>
          <p:nvPr/>
        </p:nvSpPr>
        <p:spPr>
          <a:xfrm>
            <a:off x="296985" y="888201"/>
            <a:ext cx="81045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Emittance growth studies well advanced as simulations and calculations can be compared to measurements. </a:t>
            </a:r>
            <a:r>
              <a:rPr lang="en-GB" b="1" dirty="0"/>
              <a:t>No measurement available for the ramp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CB000B-A711-734B-999C-76F76CA63304}"/>
              </a:ext>
            </a:extLst>
          </p:cNvPr>
          <p:cNvSpPr txBox="1"/>
          <p:nvPr/>
        </p:nvSpPr>
        <p:spPr>
          <a:xfrm>
            <a:off x="6630556" y="1636905"/>
            <a:ext cx="23191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Largest blow up during ramp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3FD5D0F-6D25-824D-9681-2C3381FCDF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0556" y="2303491"/>
            <a:ext cx="2412000" cy="63251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3C806B1-ABA9-1A41-BE57-EF06A9F378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585" y="3721935"/>
            <a:ext cx="7636120" cy="22849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930334E-2E42-4A4D-B472-42D75F9B6CCC}"/>
              </a:ext>
            </a:extLst>
          </p:cNvPr>
          <p:cNvSpPr txBox="1"/>
          <p:nvPr/>
        </p:nvSpPr>
        <p:spPr>
          <a:xfrm>
            <a:off x="6997879" y="3043244"/>
            <a:ext cx="1800493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A potential </a:t>
            </a:r>
          </a:p>
          <a:p>
            <a:pPr algn="ctr"/>
            <a:r>
              <a:rPr lang="en-GB" dirty="0" err="1">
                <a:solidFill>
                  <a:srgbClr val="FF0000"/>
                </a:solidFill>
              </a:rPr>
              <a:t>Lumi</a:t>
            </a:r>
            <a:r>
              <a:rPr lang="en-GB" dirty="0">
                <a:solidFill>
                  <a:srgbClr val="FF0000"/>
                </a:solidFill>
              </a:rPr>
              <a:t> Gold Mine</a:t>
            </a:r>
          </a:p>
        </p:txBody>
      </p:sp>
    </p:spTree>
    <p:extLst>
      <p:ext uri="{BB962C8B-B14F-4D97-AF65-F5344CB8AC3E}">
        <p14:creationId xmlns:p14="http://schemas.microsoft.com/office/powerpoint/2010/main" val="214610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76AF1-48A3-7241-961F-9D83802D9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60" y="-139092"/>
            <a:ext cx="9080090" cy="940443"/>
          </a:xfrm>
        </p:spPr>
        <p:txBody>
          <a:bodyPr>
            <a:normAutofit fontScale="90000"/>
          </a:bodyPr>
          <a:lstStyle/>
          <a:p>
            <a:r>
              <a:rPr lang="en-US" dirty="0"/>
              <a:t>Special Losses </a:t>
            </a:r>
            <a:r>
              <a:rPr lang="en-GB" sz="3600" dirty="0"/>
              <a:t>(UFO – ULO – 16L2 – 10 Hz)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268DE6-8D3D-2948-97E6-3603F713E0F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9th LHC Operations Workshop Evian                             30 Jan. - 1 Feb.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99EB2-0B89-6141-8BD9-CCB1B22EC7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Rende Steerenberg CERN - BE/OP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492B5D-F8D1-D64E-9FE1-FC3933DE9E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DB0A83-8D10-824E-A8A6-53FDE5D215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088" y="794973"/>
            <a:ext cx="5785924" cy="245737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71803BE-874A-294C-BEF8-B56873C18E49}"/>
              </a:ext>
            </a:extLst>
          </p:cNvPr>
          <p:cNvSpPr txBox="1"/>
          <p:nvPr/>
        </p:nvSpPr>
        <p:spPr>
          <a:xfrm>
            <a:off x="6158526" y="1473062"/>
            <a:ext cx="28760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What about the deconditioning and  level of UFOs in 2021 ?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718C117-9BBE-1C43-A3B8-E66EA942F0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034347"/>
            <a:ext cx="3811954" cy="19519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F1A2B6F-AA07-4D4A-BBB7-E37266915F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3745" y="3814551"/>
            <a:ext cx="4038600" cy="21717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179155E-55BE-7C4C-9E60-6C67ED5626EE}"/>
              </a:ext>
            </a:extLst>
          </p:cNvPr>
          <p:cNvSpPr txBox="1"/>
          <p:nvPr/>
        </p:nvSpPr>
        <p:spPr>
          <a:xfrm>
            <a:off x="1398954" y="3533783"/>
            <a:ext cx="6609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10 Hz: origins of phase shift identified, but real cause not yet !!!</a:t>
            </a:r>
          </a:p>
        </p:txBody>
      </p:sp>
    </p:spTree>
    <p:extLst>
      <p:ext uri="{BB962C8B-B14F-4D97-AF65-F5344CB8AC3E}">
        <p14:creationId xmlns:p14="http://schemas.microsoft.com/office/powerpoint/2010/main" val="40238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0B2DDD-4BAA-3444-B022-D8DB788EEF1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9th LHC Operations Workshop Evian                             30 Jan. - 1 Feb. 2019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F3EA3F-D025-9945-9854-922CE76EEB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5F6D01-13C4-454D-B859-E317376EB66E}"/>
              </a:ext>
            </a:extLst>
          </p:cNvPr>
          <p:cNvSpPr txBox="1"/>
          <p:nvPr/>
        </p:nvSpPr>
        <p:spPr>
          <a:xfrm>
            <a:off x="789575" y="970773"/>
            <a:ext cx="7576113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Five Sessions: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/>
              <a:t>Overview </a:t>
            </a:r>
            <a:r>
              <a:rPr lang="en-US" sz="2400" dirty="0"/>
              <a:t>of Run 2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/>
              <a:t>Systems Overview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>
                <a:solidFill>
                  <a:srgbClr val="FF6600"/>
                </a:solidFill>
              </a:rPr>
              <a:t>Systems Overview (with some beam dynamics)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>
                <a:solidFill>
                  <a:srgbClr val="FF6600"/>
                </a:solidFill>
              </a:rPr>
              <a:t>Beam Performance during Run 2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>
                <a:solidFill>
                  <a:srgbClr val="FF6600"/>
                </a:solidFill>
              </a:rPr>
              <a:t>A Preliminary Look Ahead</a:t>
            </a:r>
          </a:p>
          <a:p>
            <a:pPr marL="914400" lvl="1" indent="-457200">
              <a:buFont typeface="+mj-lt"/>
              <a:buAutoNum type="arabicPeriod"/>
            </a:pPr>
            <a:endParaRPr lang="en-US" sz="2400" dirty="0"/>
          </a:p>
          <a:p>
            <a:pPr algn="ctr"/>
            <a:r>
              <a:rPr lang="en-US" sz="2400" dirty="0"/>
              <a:t>33 Presentations accumulating to 11 hours </a:t>
            </a:r>
          </a:p>
          <a:p>
            <a:pPr algn="ctr"/>
            <a:r>
              <a:rPr lang="en-US" sz="2400" dirty="0"/>
              <a:t>6 hours of discussions </a:t>
            </a:r>
          </a:p>
        </p:txBody>
      </p:sp>
      <p:sp>
        <p:nvSpPr>
          <p:cNvPr id="2" name="Rectangle 1"/>
          <p:cNvSpPr/>
          <p:nvPr/>
        </p:nvSpPr>
        <p:spPr>
          <a:xfrm>
            <a:off x="1002889" y="5215290"/>
            <a:ext cx="7564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FF6600"/>
                </a:solidFill>
              </a:rPr>
              <a:t>Slides </a:t>
            </a:r>
            <a:r>
              <a:rPr lang="en-GB" dirty="0" smtClean="0">
                <a:solidFill>
                  <a:srgbClr val="FF6600"/>
                </a:solidFill>
              </a:rPr>
              <a:t>for all presentations (and proceedings/minutes) </a:t>
            </a:r>
            <a:r>
              <a:rPr lang="en-GB" dirty="0">
                <a:solidFill>
                  <a:srgbClr val="FF6600"/>
                </a:solidFill>
              </a:rPr>
              <a:t>can be found at: https://indico.cern.ch/event/751857/timetable/#20190130.detailed</a:t>
            </a:r>
          </a:p>
        </p:txBody>
      </p:sp>
      <p:sp>
        <p:nvSpPr>
          <p:cNvPr id="3" name="Rectangle 2"/>
          <p:cNvSpPr/>
          <p:nvPr/>
        </p:nvSpPr>
        <p:spPr>
          <a:xfrm>
            <a:off x="623335" y="304821"/>
            <a:ext cx="73490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/>
              <a:t>9th LHC Operations Evian Workshop</a:t>
            </a:r>
            <a:endParaRPr lang="en-GB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-934065" y="308732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002889" y="4399212"/>
            <a:ext cx="53192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6600"/>
                </a:solidFill>
              </a:rPr>
              <a:t>Personal, not complete, summary focusing on </a:t>
            </a:r>
            <a:r>
              <a:rPr lang="en-US" sz="2000" dirty="0" smtClean="0">
                <a:solidFill>
                  <a:srgbClr val="FF6600"/>
                </a:solidFill>
              </a:rPr>
              <a:t>machine-protection </a:t>
            </a:r>
            <a:r>
              <a:rPr lang="en-US" sz="2000" dirty="0" smtClean="0">
                <a:solidFill>
                  <a:srgbClr val="FF6600"/>
                </a:solidFill>
              </a:rPr>
              <a:t>relevant questions</a:t>
            </a:r>
            <a:endParaRPr lang="en-GB" sz="20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37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o 29">
            <a:extLst>
              <a:ext uri="{FF2B5EF4-FFF2-40B4-BE49-F238E27FC236}">
                <a16:creationId xmlns:a16="http://schemas.microsoft.com/office/drawing/2014/main" id="{0F540815-87FF-7C48-BEBD-DC33163DEB7D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4004166-C659-174E-92A9-208C08A0EE76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35987708-1F11-EB4F-8F16-04E8A691B2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7DCF7FC-0EFE-5B46-A7F5-7C8557B77C3A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5851079E-149F-9148-9C92-B9EDCED658CB}"/>
              </a:ext>
            </a:extLst>
          </p:cNvPr>
          <p:cNvGrpSpPr/>
          <p:nvPr/>
        </p:nvGrpSpPr>
        <p:grpSpPr>
          <a:xfrm>
            <a:off x="1433879" y="3018577"/>
            <a:ext cx="6276243" cy="3732591"/>
            <a:chOff x="282550" y="3078866"/>
            <a:chExt cx="6276243" cy="3732591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83925EE-8FE4-B74C-93C9-58641858564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82550" y="3148315"/>
              <a:ext cx="6276243" cy="3663142"/>
              <a:chOff x="282550" y="3090440"/>
              <a:chExt cx="6276243" cy="3663142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97430115-FEE5-9744-957E-C63E9A086ED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3924" t="45587" r="58355" b="2420"/>
              <a:stretch/>
            </p:blipFill>
            <p:spPr>
              <a:xfrm>
                <a:off x="1481559" y="3090440"/>
                <a:ext cx="5077234" cy="3663142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28614A65-5CD6-E144-8D19-385E63AB549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81853" t="48784" r="9151" b="18665"/>
              <a:stretch/>
            </p:blipFill>
            <p:spPr>
              <a:xfrm>
                <a:off x="282550" y="3309156"/>
                <a:ext cx="1211485" cy="2294515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9DF65C4-682D-914C-BAE9-737898680730}"/>
                  </a:ext>
                </a:extLst>
              </p:cNvPr>
              <p:cNvSpPr txBox="1"/>
              <p:nvPr/>
            </p:nvSpPr>
            <p:spPr>
              <a:xfrm>
                <a:off x="2137351" y="3397526"/>
                <a:ext cx="614271" cy="3231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5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2015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754283C-E940-CE49-B55E-B141DA6A3255}"/>
                  </a:ext>
                </a:extLst>
              </p:cNvPr>
              <p:cNvSpPr txBox="1"/>
              <p:nvPr/>
            </p:nvSpPr>
            <p:spPr>
              <a:xfrm>
                <a:off x="4120587" y="3397526"/>
                <a:ext cx="648183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5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2017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4308511-4BCD-0F43-87FC-B90195358F6E}"/>
                  </a:ext>
                </a:extLst>
              </p:cNvPr>
              <p:cNvSpPr txBox="1"/>
              <p:nvPr/>
            </p:nvSpPr>
            <p:spPr>
              <a:xfrm>
                <a:off x="2916820" y="3397526"/>
                <a:ext cx="775504" cy="3231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5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2016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312A9F2-936F-F64E-BBBD-DB3F05E8C32E}"/>
                  </a:ext>
                </a:extLst>
              </p:cNvPr>
              <p:cNvSpPr txBox="1"/>
              <p:nvPr/>
            </p:nvSpPr>
            <p:spPr>
              <a:xfrm>
                <a:off x="5324354" y="3397526"/>
                <a:ext cx="1064871" cy="3231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5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2018</a:t>
                </a:r>
              </a:p>
            </p:txBody>
          </p:sp>
        </p:grp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7FA016A8-0883-4946-8A87-81B4587E0A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73347" y="4745620"/>
              <a:ext cx="393539" cy="34724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6411E1D-6887-5A4E-B34A-72FFB5676771}"/>
                </a:ext>
              </a:extLst>
            </p:cNvPr>
            <p:cNvSpPr txBox="1"/>
            <p:nvPr/>
          </p:nvSpPr>
          <p:spPr>
            <a:xfrm rot="19080000">
              <a:off x="3416462" y="4360155"/>
              <a:ext cx="84302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S12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vented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3716D38-0E7C-9840-A452-DF07C2D1E65A}"/>
                </a:ext>
              </a:extLst>
            </p:cNvPr>
            <p:cNvSpPr txBox="1"/>
            <p:nvPr/>
          </p:nvSpPr>
          <p:spPr>
            <a:xfrm>
              <a:off x="2025570" y="3078866"/>
              <a:ext cx="43868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25 ns physics fills with &gt;600b 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1C2F98CE-B7CE-B043-99A7-227F982F362F}"/>
              </a:ext>
            </a:extLst>
          </p:cNvPr>
          <p:cNvSpPr txBox="1"/>
          <p:nvPr/>
        </p:nvSpPr>
        <p:spPr>
          <a:xfrm>
            <a:off x="1290257" y="562896"/>
            <a:ext cx="7662823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4546A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Heat loads in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S12, S23, S81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much larger than for the other sectors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4546A"/>
              </a:buClr>
              <a:buSzTx/>
              <a:buFont typeface="Wingdings" pitchFamily="2" charset="2"/>
              <a:buChar char="à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close to cryo-plant design capacity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4546A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These differences are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very reproducible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 were observed in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all 25 ns fills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over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4 years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(2015-18)</a:t>
            </a:r>
          </a:p>
        </p:txBody>
      </p:sp>
      <p:sp>
        <p:nvSpPr>
          <p:cNvPr id="20" name="TextBox 7">
            <a:extLst>
              <a:ext uri="{FF2B5EF4-FFF2-40B4-BE49-F238E27FC236}">
                <a16:creationId xmlns:a16="http://schemas.microsoft.com/office/drawing/2014/main" id="{AFD235D0-781D-8043-9F33-8C63112C8350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Heat loads: differences among sectors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6901759-85AD-1747-85A5-CF9902B826D8}"/>
              </a:ext>
            </a:extLst>
          </p:cNvPr>
          <p:cNvCxnSpPr>
            <a:cxnSpLocks/>
          </p:cNvCxnSpPr>
          <p:nvPr/>
        </p:nvCxnSpPr>
        <p:spPr>
          <a:xfrm flipH="1" flipV="1">
            <a:off x="7626699" y="5195019"/>
            <a:ext cx="585463" cy="1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5A69C5F-D14F-7241-9A9B-F69292C2F42C}"/>
              </a:ext>
            </a:extLst>
          </p:cNvPr>
          <p:cNvCxnSpPr>
            <a:cxnSpLocks/>
          </p:cNvCxnSpPr>
          <p:nvPr/>
        </p:nvCxnSpPr>
        <p:spPr>
          <a:xfrm flipH="1" flipV="1">
            <a:off x="7638422" y="5326485"/>
            <a:ext cx="585463" cy="1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71C61A4-6D3F-C74D-89F7-240CCF01E86A}"/>
              </a:ext>
            </a:extLst>
          </p:cNvPr>
          <p:cNvCxnSpPr>
            <a:cxnSpLocks/>
          </p:cNvCxnSpPr>
          <p:nvPr/>
        </p:nvCxnSpPr>
        <p:spPr>
          <a:xfrm flipH="1" flipV="1">
            <a:off x="7638422" y="5457952"/>
            <a:ext cx="585463" cy="1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-7547" y="6488668"/>
            <a:ext cx="42533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Calibri" pitchFamily="34" charset="0"/>
              </a:rPr>
              <a:t>G. </a:t>
            </a: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Iadarola, Electron clouds and heat loads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760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D7B5DFAC-0199-EB46-9994-CC000366E5D8}"/>
              </a:ext>
            </a:extLst>
          </p:cNvPr>
          <p:cNvSpPr/>
          <p:nvPr/>
        </p:nvSpPr>
        <p:spPr>
          <a:xfrm>
            <a:off x="1469253" y="6123791"/>
            <a:ext cx="6406457" cy="24713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CA53C24-7644-764E-A273-D717CE99D9B6}"/>
              </a:ext>
            </a:extLst>
          </p:cNvPr>
          <p:cNvSpPr/>
          <p:nvPr/>
        </p:nvSpPr>
        <p:spPr>
          <a:xfrm>
            <a:off x="1469253" y="5112627"/>
            <a:ext cx="6406457" cy="24713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6406F1-DBB3-7E46-A15B-E709B35680A4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Heat loads: distribution along the ring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EF7398B-219C-DE42-A102-75B9C34643A9}"/>
              </a:ext>
            </a:extLst>
          </p:cNvPr>
          <p:cNvGrpSpPr/>
          <p:nvPr/>
        </p:nvGrpSpPr>
        <p:grpSpPr>
          <a:xfrm>
            <a:off x="-22375" y="2098253"/>
            <a:ext cx="9171509" cy="2464232"/>
            <a:chOff x="-22375" y="1534747"/>
            <a:chExt cx="9171509" cy="246423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7542946-859E-514F-AF8F-B82BD998FB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525" t="6850" r="3221" b="44975"/>
            <a:stretch/>
          </p:blipFill>
          <p:spPr>
            <a:xfrm>
              <a:off x="-22375" y="1534747"/>
              <a:ext cx="9171509" cy="2464232"/>
            </a:xfrm>
            <a:prstGeom prst="rect">
              <a:avLst/>
            </a:prstGeom>
          </p:spPr>
        </p:pic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CDB057B1-35F3-454A-BF6F-B3A1F3371B0D}"/>
                </a:ext>
              </a:extLst>
            </p:cNvPr>
            <p:cNvGrpSpPr/>
            <p:nvPr/>
          </p:nvGrpSpPr>
          <p:grpSpPr>
            <a:xfrm>
              <a:off x="424686" y="1702691"/>
              <a:ext cx="8627874" cy="323165"/>
              <a:chOff x="439420" y="2786381"/>
              <a:chExt cx="8627874" cy="323165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F79FA7A-81F3-1A41-959F-FC3EBFA76802}"/>
                  </a:ext>
                </a:extLst>
              </p:cNvPr>
              <p:cNvSpPr txBox="1"/>
              <p:nvPr/>
            </p:nvSpPr>
            <p:spPr>
              <a:xfrm>
                <a:off x="6487741" y="2786381"/>
                <a:ext cx="2579553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5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7376E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B1 alone </a:t>
                </a:r>
                <a:r>
                  <a:rPr kumimoji="0" lang="en-US" sz="15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D808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B2 alone </a:t>
                </a:r>
                <a:r>
                  <a:rPr kumimoji="0" lang="en-US" sz="15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81BE8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B1&amp;B2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896B774-D565-5B4E-9B18-82E31F341EE2}"/>
                  </a:ext>
                </a:extLst>
              </p:cNvPr>
              <p:cNvSpPr txBox="1"/>
              <p:nvPr/>
            </p:nvSpPr>
            <p:spPr>
              <a:xfrm>
                <a:off x="439420" y="2786381"/>
                <a:ext cx="2270388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5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Sector 12 (MD 2018)</a:t>
                </a:r>
              </a:p>
            </p:txBody>
          </p:sp>
        </p:grp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4A51B784-C9FC-EA47-8B15-FA43EAA303B1}"/>
              </a:ext>
            </a:extLst>
          </p:cNvPr>
          <p:cNvSpPr/>
          <p:nvPr/>
        </p:nvSpPr>
        <p:spPr>
          <a:xfrm>
            <a:off x="2949268" y="5407956"/>
            <a:ext cx="265334" cy="642030"/>
          </a:xfrm>
          <a:prstGeom prst="rect">
            <a:avLst/>
          </a:prstGeom>
          <a:solidFill>
            <a:schemeClr val="accent6">
              <a:lumMod val="75000"/>
              <a:alpha val="57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72A6F55-7716-E645-8538-9623BC2C2F81}"/>
              </a:ext>
            </a:extLst>
          </p:cNvPr>
          <p:cNvSpPr/>
          <p:nvPr/>
        </p:nvSpPr>
        <p:spPr>
          <a:xfrm>
            <a:off x="3416236" y="5407956"/>
            <a:ext cx="1348782" cy="642030"/>
          </a:xfrm>
          <a:prstGeom prst="rect">
            <a:avLst/>
          </a:prstGeom>
          <a:solidFill>
            <a:schemeClr val="accent1"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Dipole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D6B82D3-C222-8147-A3A0-E3738AD4C03A}"/>
              </a:ext>
            </a:extLst>
          </p:cNvPr>
          <p:cNvSpPr/>
          <p:nvPr/>
        </p:nvSpPr>
        <p:spPr>
          <a:xfrm>
            <a:off x="4966651" y="5407956"/>
            <a:ext cx="1348782" cy="642030"/>
          </a:xfrm>
          <a:prstGeom prst="rect">
            <a:avLst/>
          </a:prstGeom>
          <a:solidFill>
            <a:schemeClr val="accent1"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Dipole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1F6C626-F0F2-6142-9CD9-ECF8A3E07C02}"/>
              </a:ext>
            </a:extLst>
          </p:cNvPr>
          <p:cNvSpPr/>
          <p:nvPr/>
        </p:nvSpPr>
        <p:spPr>
          <a:xfrm>
            <a:off x="6517067" y="5407956"/>
            <a:ext cx="1348782" cy="642030"/>
          </a:xfrm>
          <a:prstGeom prst="rect">
            <a:avLst/>
          </a:prstGeom>
          <a:solidFill>
            <a:schemeClr val="accent1"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Dipole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BB3FE5-44B1-C143-90F6-E09DE080C478}"/>
              </a:ext>
            </a:extLst>
          </p:cNvPr>
          <p:cNvSpPr txBox="1"/>
          <p:nvPr/>
        </p:nvSpPr>
        <p:spPr>
          <a:xfrm>
            <a:off x="5309060" y="5062086"/>
            <a:ext cx="663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50 W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243751-EEE1-5F46-A972-A93688C54713}"/>
              </a:ext>
            </a:extLst>
          </p:cNvPr>
          <p:cNvSpPr txBox="1"/>
          <p:nvPr/>
        </p:nvSpPr>
        <p:spPr>
          <a:xfrm>
            <a:off x="3758645" y="5062086"/>
            <a:ext cx="663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 W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E09E2EC-358D-9343-AC58-6604F69C5657}"/>
              </a:ext>
            </a:extLst>
          </p:cNvPr>
          <p:cNvSpPr txBox="1"/>
          <p:nvPr/>
        </p:nvSpPr>
        <p:spPr>
          <a:xfrm>
            <a:off x="6916383" y="5062086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 W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854C4C9-1A0A-2143-8E1B-0DD628A2C0BE}"/>
              </a:ext>
            </a:extLst>
          </p:cNvPr>
          <p:cNvSpPr txBox="1"/>
          <p:nvPr/>
        </p:nvSpPr>
        <p:spPr>
          <a:xfrm>
            <a:off x="5309060" y="6072714"/>
            <a:ext cx="663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70 W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F5D26D-E79F-4841-B416-58EA6E318E6D}"/>
              </a:ext>
            </a:extLst>
          </p:cNvPr>
          <p:cNvSpPr txBox="1"/>
          <p:nvPr/>
        </p:nvSpPr>
        <p:spPr>
          <a:xfrm>
            <a:off x="3758645" y="6072714"/>
            <a:ext cx="663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30 W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FEA603-ECFF-2141-8AB1-0106450FE2E7}"/>
              </a:ext>
            </a:extLst>
          </p:cNvPr>
          <p:cNvSpPr txBox="1"/>
          <p:nvPr/>
        </p:nvSpPr>
        <p:spPr>
          <a:xfrm>
            <a:off x="6916383" y="6072714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8 W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C8265E2-D00B-2942-952D-26C824DFE232}"/>
              </a:ext>
            </a:extLst>
          </p:cNvPr>
          <p:cNvSpPr txBox="1"/>
          <p:nvPr/>
        </p:nvSpPr>
        <p:spPr>
          <a:xfrm>
            <a:off x="1421378" y="6072714"/>
            <a:ext cx="12192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At 6.5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TeV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D683E23-8C34-F942-99FE-A40B0CFF91CF}"/>
              </a:ext>
            </a:extLst>
          </p:cNvPr>
          <p:cNvSpPr txBox="1"/>
          <p:nvPr/>
        </p:nvSpPr>
        <p:spPr>
          <a:xfrm>
            <a:off x="1421378" y="5062086"/>
            <a:ext cx="13258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At 450 GeV: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F2CC875-5AC5-E449-A6E3-7F7D5D36D1A3}"/>
              </a:ext>
            </a:extLst>
          </p:cNvPr>
          <p:cNvSpPr txBox="1"/>
          <p:nvPr/>
        </p:nvSpPr>
        <p:spPr>
          <a:xfrm>
            <a:off x="2761866" y="5062086"/>
            <a:ext cx="663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25 W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C259A8B-A2D5-AB46-9A3E-F2B84E29CD6B}"/>
              </a:ext>
            </a:extLst>
          </p:cNvPr>
          <p:cNvSpPr txBox="1"/>
          <p:nvPr/>
        </p:nvSpPr>
        <p:spPr>
          <a:xfrm>
            <a:off x="2803056" y="6072714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 W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35A5FF6-A60F-534F-BD85-854E3992C7EC}"/>
              </a:ext>
            </a:extLst>
          </p:cNvPr>
          <p:cNvSpPr txBox="1"/>
          <p:nvPr/>
        </p:nvSpPr>
        <p:spPr>
          <a:xfrm>
            <a:off x="1477108" y="4761337"/>
            <a:ext cx="63907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Cell 31L2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(equipped with extra thermometers)</a:t>
            </a:r>
            <a:r>
              <a:rPr kumimoji="0" lang="en-US" sz="16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B1C6E3E-7438-0D44-B994-E02F858BF8DB}"/>
              </a:ext>
            </a:extLst>
          </p:cNvPr>
          <p:cNvSpPr/>
          <p:nvPr/>
        </p:nvSpPr>
        <p:spPr>
          <a:xfrm>
            <a:off x="5276335" y="2985431"/>
            <a:ext cx="222422" cy="1507525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2" name="Gruppo 29">
            <a:extLst>
              <a:ext uri="{FF2B5EF4-FFF2-40B4-BE49-F238E27FC236}">
                <a16:creationId xmlns:a16="http://schemas.microsoft.com/office/drawing/2014/main" id="{6A6C3E0E-4257-7E4D-B53F-7BA330580AC2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6D7AB83B-615C-7E4A-81E5-945671A6C0A7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3" name="Picture 2" descr="C:\Octavio\CERN\cern_logo_white.gif">
              <a:extLst>
                <a:ext uri="{FF2B5EF4-FFF2-40B4-BE49-F238E27FC236}">
                  <a16:creationId xmlns:a16="http://schemas.microsoft.com/office/drawing/2014/main" id="{045172B0-1A0E-744E-AB86-F32FA3365A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0E5CA9C0-E6B2-0D4E-8D07-B4260F0E720D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C3454865-C28A-AB40-8068-D86DC8414C78}"/>
              </a:ext>
            </a:extLst>
          </p:cNvPr>
          <p:cNvSpPr/>
          <p:nvPr/>
        </p:nvSpPr>
        <p:spPr>
          <a:xfrm>
            <a:off x="1174152" y="559696"/>
            <a:ext cx="7909560" cy="106734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2984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Especially in the high load sectors, we observe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large differences from cell to cell</a:t>
            </a:r>
          </a:p>
          <a:p>
            <a:pPr marL="2984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Heat loads can be different for the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two apertures of the same cell</a:t>
            </a:r>
          </a:p>
          <a:p>
            <a:pPr marL="2984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Tx/>
              <a:buFont typeface="Arial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Differences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are present even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among magnets of the same cell</a:t>
            </a:r>
          </a:p>
        </p:txBody>
      </p:sp>
      <p:sp>
        <p:nvSpPr>
          <p:cNvPr id="39" name="Rectangle 38"/>
          <p:cNvSpPr/>
          <p:nvPr/>
        </p:nvSpPr>
        <p:spPr>
          <a:xfrm>
            <a:off x="-7547" y="6488668"/>
            <a:ext cx="42533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Calibri" pitchFamily="34" charset="0"/>
              </a:rPr>
              <a:t>G. </a:t>
            </a: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Iadarola, Electron clouds and heat loads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71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4400" y="729460"/>
            <a:ext cx="6995200" cy="41787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MDs per category [hours]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00110"/>
            <a:ext cx="8229600" cy="1151485"/>
          </a:xfrm>
        </p:spPr>
        <p:txBody>
          <a:bodyPr/>
          <a:lstStyle/>
          <a:p>
            <a:r>
              <a:rPr lang="en-GB" sz="2000" dirty="0" smtClean="0"/>
              <a:t>Collimation wins – lots of new hardware in prep for HL</a:t>
            </a:r>
          </a:p>
          <a:p>
            <a:r>
              <a:rPr lang="en-GB" sz="2000" dirty="0" smtClean="0"/>
              <a:t>Followed by collective instabilities, </a:t>
            </a:r>
            <a:r>
              <a:rPr lang="en-GB" sz="2000" dirty="0" err="1" smtClean="0"/>
              <a:t>lumi</a:t>
            </a:r>
            <a:r>
              <a:rPr lang="en-GB" sz="2000" dirty="0" smtClean="0"/>
              <a:t> and lifetime, 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7C3E7D3-E8A8-4E1B-881E-DBC7929F1526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00007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Machine Development, Jan Uythoven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7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Evian 2019, 1/2/2019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7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28201" y="1663970"/>
            <a:ext cx="30964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2015, 2016, 2017, 2018</a:t>
            </a:r>
            <a:endParaRPr kumimoji="0" lang="en-GB" sz="2000" b="0" i="1" u="none" strike="noStrike" kern="1200" cap="none" spc="0" normalizeH="0" baseline="0" noProof="0" dirty="0">
              <a:ln>
                <a:noFill/>
              </a:ln>
              <a:solidFill>
                <a:srgbClr val="00007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5046573" y="3677265"/>
            <a:ext cx="656137" cy="980259"/>
          </a:xfrm>
          <a:prstGeom prst="ellipse">
            <a:avLst/>
          </a:prstGeom>
          <a:noFill/>
          <a:ln w="28575" cap="sq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8A49883-6AE4-B843-A0D4-469A5F662721}"/>
              </a:ext>
            </a:extLst>
          </p:cNvPr>
          <p:cNvSpPr txBox="1"/>
          <p:nvPr/>
        </p:nvSpPr>
        <p:spPr>
          <a:xfrm>
            <a:off x="6324631" y="925306"/>
            <a:ext cx="2585565" cy="14773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Comment Rende: “MDs </a:t>
            </a:r>
            <a:r>
              <a:rPr lang="en-GB" b="1" dirty="0">
                <a:solidFill>
                  <a:srgbClr val="FF0000"/>
                </a:solidFill>
              </a:rPr>
              <a:t>are an excellent investment for (future) machine </a:t>
            </a:r>
            <a:r>
              <a:rPr lang="en-GB" b="1" dirty="0" smtClean="0">
                <a:solidFill>
                  <a:srgbClr val="FF0000"/>
                </a:solidFill>
              </a:rPr>
              <a:t>performance”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29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376AD-6EF6-BC42-B64F-712A6E86A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928" y="-21330"/>
            <a:ext cx="9033072" cy="940443"/>
          </a:xfrm>
        </p:spPr>
        <p:txBody>
          <a:bodyPr>
            <a:noAutofit/>
          </a:bodyPr>
          <a:lstStyle/>
          <a:p>
            <a:r>
              <a:rPr lang="en-US" sz="3400" dirty="0"/>
              <a:t>What to expect from the injectors during Run 3</a:t>
            </a:r>
            <a:endParaRPr lang="en-GB" sz="3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1AE927-E44B-F443-98AA-2606FE3EB62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9th LHC Operations Workshop Evian                             30 Jan. - 1 Feb.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6A8007-F339-D947-9F8A-072F2E8ED6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Rende Steerenberg CERN - BE/OP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708358-1854-A54F-9549-E72E837B08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2F88E6E-4182-FA4B-9607-B89EF11094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754" y="1689438"/>
            <a:ext cx="7080738" cy="38289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CB1D060-F214-8740-9FF7-1FF7E5FBFA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6768" y="806617"/>
            <a:ext cx="2469661" cy="23489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ight Arrow 8">
            <a:extLst>
              <a:ext uri="{FF2B5EF4-FFF2-40B4-BE49-F238E27FC236}">
                <a16:creationId xmlns:a16="http://schemas.microsoft.com/office/drawing/2014/main" id="{372D3792-96D9-2846-A794-9D84B8DE0C94}"/>
              </a:ext>
            </a:extLst>
          </p:cNvPr>
          <p:cNvSpPr/>
          <p:nvPr/>
        </p:nvSpPr>
        <p:spPr>
          <a:xfrm rot="19465894">
            <a:off x="7722452" y="1654263"/>
            <a:ext cx="609600" cy="226646"/>
          </a:xfrm>
          <a:prstGeom prst="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067DDC9-57EF-3244-A349-9CD40879ADB0}"/>
              </a:ext>
            </a:extLst>
          </p:cNvPr>
          <p:cNvSpPr/>
          <p:nvPr/>
        </p:nvSpPr>
        <p:spPr>
          <a:xfrm>
            <a:off x="1723288" y="4696230"/>
            <a:ext cx="5560649" cy="38295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4EC84D-C042-014B-B9E4-2B92C278E4F6}"/>
              </a:ext>
            </a:extLst>
          </p:cNvPr>
          <p:cNvSpPr txBox="1"/>
          <p:nvPr/>
        </p:nvSpPr>
        <p:spPr>
          <a:xfrm>
            <a:off x="745674" y="5701206"/>
            <a:ext cx="769954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What will the LHC and Experiments be able to swallow during run 3 ?</a:t>
            </a:r>
          </a:p>
        </p:txBody>
      </p:sp>
    </p:spTree>
    <p:extLst>
      <p:ext uri="{BB962C8B-B14F-4D97-AF65-F5344CB8AC3E}">
        <p14:creationId xmlns:p14="http://schemas.microsoft.com/office/powerpoint/2010/main" val="3199228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218951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28D98A-C3CE-3741-8C2C-75A8F5ED2A33}"/>
              </a:ext>
            </a:extLst>
          </p:cNvPr>
          <p:cNvSpPr txBox="1"/>
          <p:nvPr/>
        </p:nvSpPr>
        <p:spPr>
          <a:xfrm>
            <a:off x="6366135" y="4345268"/>
            <a:ext cx="2775119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BCMS is preferred and if </a:t>
            </a:r>
          </a:p>
          <a:p>
            <a:pPr algn="ctr"/>
            <a:r>
              <a:rPr lang="en-GB" dirty="0">
                <a:solidFill>
                  <a:srgbClr val="FF0000"/>
                </a:solidFill>
              </a:rPr>
              <a:t>necessary complement </a:t>
            </a:r>
          </a:p>
          <a:p>
            <a:pPr algn="ctr"/>
            <a:r>
              <a:rPr lang="en-GB" dirty="0">
                <a:solidFill>
                  <a:srgbClr val="FF0000"/>
                </a:solidFill>
              </a:rPr>
              <a:t>with some 8b4e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0" y="6559579"/>
            <a:ext cx="605745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</a:rPr>
              <a:t>Brian Petersen, Experiment </a:t>
            </a:r>
            <a:r>
              <a:rPr lang="en-GB" sz="1400" dirty="0" smtClean="0">
                <a:solidFill>
                  <a:srgbClr val="000000"/>
                </a:solidFill>
              </a:rPr>
              <a:t>Requests and </a:t>
            </a:r>
            <a:r>
              <a:rPr lang="en-GB" sz="1400" dirty="0">
                <a:solidFill>
                  <a:srgbClr val="000000"/>
                </a:solidFill>
              </a:rPr>
              <a:t>Constraints for </a:t>
            </a:r>
            <a:r>
              <a:rPr lang="en-GB" sz="1400" dirty="0" smtClean="0">
                <a:solidFill>
                  <a:srgbClr val="000000"/>
                </a:solidFill>
              </a:rPr>
              <a:t>Run-3</a:t>
            </a:r>
            <a:endParaRPr lang="en-GB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744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2000" b="1" dirty="0">
                <a:latin typeface="Bookman Old Style" panose="02050604050505020204" pitchFamily="18" charset="0"/>
              </a:rPr>
              <a:t>Deliverables &amp; Equipment Group Constraints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2" y="6356349"/>
            <a:ext cx="3040759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F9DBC7-9E8F-A24D-B345-5D7861EBA1D5}" type="datetime1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28/02/2019</a:t>
            </a:fld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 - 9</a:t>
            </a:r>
            <a:r>
              <a:rPr kumimoji="0" lang="en-GB" sz="1200" b="1" i="0" u="none" strike="noStrike" kern="1200" cap="none" spc="0" normalizeH="0" baseline="30000" noProof="0" dirty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th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 Evian Workshop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Bookman Old Style" panose="02050604050505020204" pitchFamily="18" charset="0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Bookman Old Style" panose="02050604050505020204" pitchFamily="18" charset="0"/>
              <a:ea typeface="+mn-ea"/>
              <a:cs typeface="+mn-cs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8" name="Picture 17" descr="Performance_BCMS25ns_Linac4_2GeV_SPSRF.png">
            <a:extLst>
              <a:ext uri="{FF2B5EF4-FFF2-40B4-BE49-F238E27FC236}">
                <a16:creationId xmlns:a16="http://schemas.microsoft.com/office/drawing/2014/main" id="{24496774-9F8F-B340-9290-1D84D874BA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178" y="616201"/>
            <a:ext cx="2778822" cy="2565066"/>
          </a:xfrm>
          <a:prstGeom prst="rect">
            <a:avLst/>
          </a:prstGeom>
        </p:spPr>
      </p:pic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67F84C9C-D880-0B45-A096-3072CEE88E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28" y="601677"/>
            <a:ext cx="6510772" cy="2228812"/>
          </a:xfrm>
        </p:spPr>
        <p:txBody>
          <a:bodyPr>
            <a:normAutofit fontScale="85000" lnSpcReduction="10000"/>
          </a:bodyPr>
          <a:lstStyle/>
          <a:p>
            <a:pPr marL="271463" indent="-234950"/>
            <a:r>
              <a:rPr lang="en-US" sz="1400" dirty="0">
                <a:latin typeface="Bookman Old Style" panose="02050604050505020204" pitchFamily="18" charset="0"/>
              </a:rPr>
              <a:t>Very clear forecast from LIU for the commissioning plan:</a:t>
            </a:r>
          </a:p>
          <a:p>
            <a:pPr marL="682943" lvl="1" indent="-234950"/>
            <a:r>
              <a:rPr lang="en-US" sz="1400" dirty="0">
                <a:latin typeface="Bookman Old Style" panose="02050604050505020204" pitchFamily="18" charset="0"/>
              </a:rPr>
              <a:t>Gradual intensity ramp up over Run-III.</a:t>
            </a:r>
          </a:p>
          <a:p>
            <a:pPr marL="36513" indent="0">
              <a:buNone/>
            </a:pPr>
            <a:endParaRPr lang="en-US" sz="1400" dirty="0">
              <a:latin typeface="Bookman Old Style" panose="02050604050505020204" pitchFamily="18" charset="0"/>
            </a:endParaRPr>
          </a:p>
          <a:p>
            <a:pPr marL="36513" indent="0">
              <a:buNone/>
            </a:pPr>
            <a:r>
              <a:rPr lang="en-US" sz="1400" dirty="0">
                <a:latin typeface="Bookman Old Style" panose="02050604050505020204" pitchFamily="18" charset="0"/>
              </a:rPr>
              <a:t/>
            </a:r>
            <a:br>
              <a:rPr lang="en-US" sz="1400" dirty="0">
                <a:latin typeface="Bookman Old Style" panose="02050604050505020204" pitchFamily="18" charset="0"/>
              </a:rPr>
            </a:br>
            <a:r>
              <a:rPr lang="en-US" sz="1400" dirty="0">
                <a:latin typeface="Bookman Old Style" panose="02050604050505020204" pitchFamily="18" charset="0"/>
              </a:rPr>
              <a:t/>
            </a:r>
            <a:br>
              <a:rPr lang="en-US" sz="1400" dirty="0">
                <a:latin typeface="Bookman Old Style" panose="02050604050505020204" pitchFamily="18" charset="0"/>
              </a:rPr>
            </a:br>
            <a:endParaRPr lang="en-US" sz="1400" dirty="0">
              <a:latin typeface="Bookman Old Style" panose="02050604050505020204" pitchFamily="18" charset="0"/>
            </a:endParaRPr>
          </a:p>
          <a:p>
            <a:pPr marL="36513" indent="0">
              <a:buNone/>
            </a:pPr>
            <a:r>
              <a:rPr lang="en-US" sz="1400" dirty="0">
                <a:latin typeface="Bookman Old Style" panose="02050604050505020204" pitchFamily="18" charset="0"/>
              </a:rPr>
              <a:t/>
            </a:r>
            <a:br>
              <a:rPr lang="en-US" sz="1400" dirty="0">
                <a:latin typeface="Bookman Old Style" panose="02050604050505020204" pitchFamily="18" charset="0"/>
              </a:rPr>
            </a:br>
            <a:r>
              <a:rPr lang="en-US" sz="1400" dirty="0">
                <a:latin typeface="Bookman Old Style" panose="02050604050505020204" pitchFamily="18" charset="0"/>
              </a:rPr>
              <a:t/>
            </a:r>
            <a:br>
              <a:rPr lang="en-US" sz="1400" dirty="0">
                <a:latin typeface="Bookman Old Style" panose="02050604050505020204" pitchFamily="18" charset="0"/>
              </a:rPr>
            </a:br>
            <a:endParaRPr lang="en-US" sz="1400" dirty="0">
              <a:latin typeface="Bookman Old Style" panose="02050604050505020204" pitchFamily="18" charset="0"/>
            </a:endParaRPr>
          </a:p>
          <a:p>
            <a:pPr marL="36513" indent="0">
              <a:buNone/>
            </a:pPr>
            <a:endParaRPr lang="en-US" sz="1400" dirty="0">
              <a:latin typeface="Bookman Old Style" panose="02050604050505020204" pitchFamily="18" charset="0"/>
            </a:endParaRPr>
          </a:p>
          <a:p>
            <a:pPr marL="36512" indent="0">
              <a:buNone/>
            </a:pPr>
            <a:r>
              <a:rPr lang="en-US" sz="1400" b="1" i="1" dirty="0">
                <a:latin typeface="Bookman Old Style" panose="02050604050505020204" pitchFamily="18" charset="0"/>
              </a:rPr>
              <a:t>At the LHC, can we </a:t>
            </a:r>
            <a:r>
              <a:rPr lang="en-US" sz="1400" b="1" i="1" dirty="0">
                <a:solidFill>
                  <a:srgbClr val="00B050"/>
                </a:solidFill>
                <a:latin typeface="Bookman Old Style" panose="02050604050505020204" pitchFamily="18" charset="0"/>
              </a:rPr>
              <a:t>inject</a:t>
            </a:r>
            <a:r>
              <a:rPr lang="en-US" sz="1400" b="1" i="1" dirty="0">
                <a:latin typeface="Bookman Old Style" panose="02050604050505020204" pitchFamily="18" charset="0"/>
              </a:rPr>
              <a:t>, </a:t>
            </a:r>
            <a:r>
              <a:rPr lang="en-US" sz="1400" b="1" i="1" dirty="0">
                <a:solidFill>
                  <a:srgbClr val="00B0F0"/>
                </a:solidFill>
                <a:latin typeface="Bookman Old Style" panose="02050604050505020204" pitchFamily="18" charset="0"/>
              </a:rPr>
              <a:t>accelerate</a:t>
            </a:r>
            <a:r>
              <a:rPr lang="en-US" sz="1400" b="1" i="1" dirty="0">
                <a:latin typeface="Bookman Old Style" panose="02050604050505020204" pitchFamily="18" charset="0"/>
              </a:rPr>
              <a:t>, </a:t>
            </a:r>
            <a:r>
              <a:rPr lang="en-US" sz="1400" b="1" i="1" dirty="0">
                <a:solidFill>
                  <a:srgbClr val="7030A0"/>
                </a:solidFill>
                <a:latin typeface="Bookman Old Style" panose="02050604050505020204" pitchFamily="18" charset="0"/>
              </a:rPr>
              <a:t>collide</a:t>
            </a:r>
            <a:r>
              <a:rPr lang="en-US" sz="1400" b="1" i="1" dirty="0">
                <a:latin typeface="Bookman Old Style" panose="02050604050505020204" pitchFamily="18" charset="0"/>
              </a:rPr>
              <a:t> and safely </a:t>
            </a:r>
            <a:r>
              <a:rPr lang="en-US" sz="1400" b="1" i="1" dirty="0">
                <a:solidFill>
                  <a:srgbClr val="FFC000"/>
                </a:solidFill>
                <a:latin typeface="Bookman Old Style" panose="02050604050505020204" pitchFamily="18" charset="0"/>
              </a:rPr>
              <a:t>dump</a:t>
            </a:r>
            <a:r>
              <a:rPr lang="en-US" sz="1400" b="1" i="1" dirty="0">
                <a:latin typeface="Bookman Old Style" panose="02050604050505020204" pitchFamily="18" charset="0"/>
              </a:rPr>
              <a:t> such a beam?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1232B9C-33FF-5C4B-AF9B-9B40259991A7}"/>
              </a:ext>
            </a:extLst>
          </p:cNvPr>
          <p:cNvSpPr txBox="1"/>
          <p:nvPr/>
        </p:nvSpPr>
        <p:spPr>
          <a:xfrm>
            <a:off x="6766578" y="892152"/>
            <a:ext cx="2017950" cy="25391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H. </a:t>
            </a:r>
            <a:r>
              <a:rPr kumimoji="0" lang="en-US" sz="105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Bartosik</a:t>
            </a: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G. </a:t>
            </a:r>
            <a:r>
              <a:rPr kumimoji="0" lang="en-US" sz="105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Rumolo</a:t>
            </a: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en-US" sz="105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et al.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4" name="Table 43">
                <a:extLst>
                  <a:ext uri="{FF2B5EF4-FFF2-40B4-BE49-F238E27FC236}">
                    <a16:creationId xmlns:a16="http://schemas.microsoft.com/office/drawing/2014/main" id="{EA10AF54-BE70-BC41-BA07-DE5C8220B034}"/>
                  </a:ext>
                </a:extLst>
              </p:cNvPr>
              <p:cNvGraphicFramePr>
                <a:graphicFrameLocks noGrp="1"/>
              </p:cNvGraphicFramePr>
              <p:nvPr>
                <p:extLst/>
              </p:nvPr>
            </p:nvGraphicFramePr>
            <p:xfrm>
              <a:off x="182777" y="1054139"/>
              <a:ext cx="5880100" cy="1036320"/>
            </p:xfrm>
            <a:graphic>
              <a:graphicData uri="http://schemas.openxmlformats.org/drawingml/2006/table">
                <a:tbl>
                  <a:tblPr firstRow="1" bandRow="1">
                    <a:tableStyleId>{793D81CF-94F2-401A-BA57-92F5A7B2D0C5}</a:tableStyleId>
                  </a:tblPr>
                  <a:tblGrid>
                    <a:gridCol w="1176020">
                      <a:extLst>
                        <a:ext uri="{9D8B030D-6E8A-4147-A177-3AD203B41FA5}">
                          <a16:colId xmlns:a16="http://schemas.microsoft.com/office/drawing/2014/main" val="278806621"/>
                        </a:ext>
                      </a:extLst>
                    </a:gridCol>
                    <a:gridCol w="779780">
                      <a:extLst>
                        <a:ext uri="{9D8B030D-6E8A-4147-A177-3AD203B41FA5}">
                          <a16:colId xmlns:a16="http://schemas.microsoft.com/office/drawing/2014/main" val="1631429105"/>
                        </a:ext>
                      </a:extLst>
                    </a:gridCol>
                    <a:gridCol w="863600">
                      <a:extLst>
                        <a:ext uri="{9D8B030D-6E8A-4147-A177-3AD203B41FA5}">
                          <a16:colId xmlns:a16="http://schemas.microsoft.com/office/drawing/2014/main" val="6864593"/>
                        </a:ext>
                      </a:extLst>
                    </a:gridCol>
                    <a:gridCol w="889000">
                      <a:extLst>
                        <a:ext uri="{9D8B030D-6E8A-4147-A177-3AD203B41FA5}">
                          <a16:colId xmlns:a16="http://schemas.microsoft.com/office/drawing/2014/main" val="3775986682"/>
                        </a:ext>
                      </a:extLst>
                    </a:gridCol>
                    <a:gridCol w="2171700">
                      <a:extLst>
                        <a:ext uri="{9D8B030D-6E8A-4147-A177-3AD203B41FA5}">
                          <a16:colId xmlns:a16="http://schemas.microsoft.com/office/drawing/2014/main" val="624884366"/>
                        </a:ext>
                      </a:extLst>
                    </a:gridCol>
                  </a:tblGrid>
                  <a:tr h="231977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100" dirty="0"/>
                            <a:t>2021</a:t>
                          </a:r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100" dirty="0"/>
                            <a:t>2022</a:t>
                          </a:r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100" dirty="0"/>
                            <a:t>2023</a:t>
                          </a:r>
                          <a:r>
                            <a:rPr lang="en-US" sz="1100" dirty="0"/>
                            <a:t>*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Comment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950250931"/>
                      </a:ext>
                    </a:extLst>
                  </a:tr>
                  <a:tr h="2319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# bunches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Up to 2748 (BCMS)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9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16300190"/>
                      </a:ext>
                    </a:extLst>
                  </a:tr>
                  <a:tr h="231977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smtClean="0">
                                        <a:latin typeface="Cambria Math" panose="02040503050406030204" pitchFamily="18" charset="0"/>
                                      </a:rPr>
                                      <m:t>𝜖</m:t>
                                    </m:r>
                                  </m:e>
                                  <m:sub>
                                    <m:r>
                                      <a:rPr lang="en-US" sz="1100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  <m:r>
                                  <a:rPr lang="en-US" sz="1100" smtClean="0"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r>
                                  <a:rPr lang="en-US" sz="1100" smtClean="0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  <m:r>
                                  <a:rPr lang="en-US" sz="1100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n-US" sz="1100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1.3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1.3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1.3 </a:t>
                          </a:r>
                          <a:r>
                            <a:rPr lang="en-US" sz="1100" dirty="0">
                              <a:sym typeface="Wingdings" pitchFamily="2" charset="2"/>
                            </a:rPr>
                            <a:t> 1.55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900" dirty="0"/>
                            <a:t>Intensity Ramp Up</a:t>
                          </a:r>
                          <a:endParaRPr lang="en-US" sz="9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384893535"/>
                      </a:ext>
                    </a:extLst>
                  </a:tr>
                  <a:tr h="23197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1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sz="1100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  <m:r>
                                <a:rPr lang="en-US" sz="1100" smtClean="0">
                                  <a:latin typeface="Cambria Math" panose="02040503050406030204" pitchFamily="18" charset="0"/>
                                </a:rPr>
                                <m:t> [</m:t>
                              </m:r>
                              <m:sSup>
                                <m:sSupPr>
                                  <m:ctrlPr>
                                    <a:rPr lang="en-US" sz="11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100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100" smtClean="0">
                                      <a:latin typeface="Cambria Math" panose="02040503050406030204" pitchFamily="18" charset="0"/>
                                    </a:rPr>
                                    <m:t>11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en-US" sz="1100" smtClean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  <m:r>
                                <a:rPr lang="en-US" sz="1100" smtClean="0"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oMath>
                          </a14:m>
                          <a:r>
                            <a:rPr lang="en-US" sz="1100" dirty="0"/>
                            <a:t> 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0 </a:t>
                          </a:r>
                          <a:r>
                            <a:rPr lang="en-US" sz="1100" dirty="0">
                              <a:sym typeface="Wingdings" pitchFamily="2" charset="2"/>
                            </a:rPr>
                            <a:t></a:t>
                          </a:r>
                          <a:r>
                            <a:rPr lang="en-US" sz="1100" dirty="0"/>
                            <a:t>1.4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1.4 </a:t>
                          </a:r>
                          <a:r>
                            <a:rPr lang="en-US" sz="1100" dirty="0">
                              <a:sym typeface="Wingdings" pitchFamily="2" charset="2"/>
                            </a:rPr>
                            <a:t></a:t>
                          </a:r>
                          <a:r>
                            <a:rPr lang="en-US" sz="1100" dirty="0"/>
                            <a:t>1.8</a:t>
                          </a:r>
                          <a:endParaRPr lang="en-US" sz="11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1.8 </a:t>
                          </a:r>
                          <a:r>
                            <a:rPr lang="en-US" sz="1100" dirty="0">
                              <a:sym typeface="Wingdings" pitchFamily="2" charset="2"/>
                            </a:rPr>
                            <a:t></a:t>
                          </a:r>
                          <a:r>
                            <a:rPr lang="en-US" sz="1100" dirty="0"/>
                            <a:t> 2.1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900" dirty="0"/>
                            <a:t>Max intensity at the end of each year</a:t>
                          </a:r>
                          <a:endParaRPr lang="en-US" sz="9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1662129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4" name="Table 43">
                <a:extLst>
                  <a:ext uri="{FF2B5EF4-FFF2-40B4-BE49-F238E27FC236}">
                    <a16:creationId xmlns:a16="http://schemas.microsoft.com/office/drawing/2014/main" id="{EA10AF54-BE70-BC41-BA07-DE5C8220B03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88210869"/>
                  </p:ext>
                </p:extLst>
              </p:nvPr>
            </p:nvGraphicFramePr>
            <p:xfrm>
              <a:off x="182777" y="1054139"/>
              <a:ext cx="5880100" cy="1036320"/>
            </p:xfrm>
            <a:graphic>
              <a:graphicData uri="http://schemas.openxmlformats.org/drawingml/2006/table">
                <a:tbl>
                  <a:tblPr firstRow="1" bandRow="1">
                    <a:tableStyleId>{793D81CF-94F2-401A-BA57-92F5A7B2D0C5}</a:tableStyleId>
                  </a:tblPr>
                  <a:tblGrid>
                    <a:gridCol w="1176020">
                      <a:extLst>
                        <a:ext uri="{9D8B030D-6E8A-4147-A177-3AD203B41FA5}">
                          <a16:colId xmlns:a16="http://schemas.microsoft.com/office/drawing/2014/main" val="278806621"/>
                        </a:ext>
                      </a:extLst>
                    </a:gridCol>
                    <a:gridCol w="779780">
                      <a:extLst>
                        <a:ext uri="{9D8B030D-6E8A-4147-A177-3AD203B41FA5}">
                          <a16:colId xmlns:a16="http://schemas.microsoft.com/office/drawing/2014/main" val="1631429105"/>
                        </a:ext>
                      </a:extLst>
                    </a:gridCol>
                    <a:gridCol w="863600">
                      <a:extLst>
                        <a:ext uri="{9D8B030D-6E8A-4147-A177-3AD203B41FA5}">
                          <a16:colId xmlns:a16="http://schemas.microsoft.com/office/drawing/2014/main" val="6864593"/>
                        </a:ext>
                      </a:extLst>
                    </a:gridCol>
                    <a:gridCol w="889000">
                      <a:extLst>
                        <a:ext uri="{9D8B030D-6E8A-4147-A177-3AD203B41FA5}">
                          <a16:colId xmlns:a16="http://schemas.microsoft.com/office/drawing/2014/main" val="3775986682"/>
                        </a:ext>
                      </a:extLst>
                    </a:gridCol>
                    <a:gridCol w="2171700">
                      <a:extLst>
                        <a:ext uri="{9D8B030D-6E8A-4147-A177-3AD203B41FA5}">
                          <a16:colId xmlns:a16="http://schemas.microsoft.com/office/drawing/2014/main" val="624884366"/>
                        </a:ext>
                      </a:extLst>
                    </a:gridCol>
                  </a:tblGrid>
                  <a:tr h="259080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100" dirty="0"/>
                            <a:t>2021</a:t>
                          </a:r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100" dirty="0"/>
                            <a:t>2022</a:t>
                          </a:r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100" dirty="0"/>
                            <a:t>2023</a:t>
                          </a:r>
                          <a:r>
                            <a:rPr lang="en-US" sz="1100" dirty="0"/>
                            <a:t>*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Comment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950250931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# bunches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Up to 2748 (BCMS)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9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16300190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1075" t="-200000" r="-398925" b="-1095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1.3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1.3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1.3 </a:t>
                          </a:r>
                          <a:r>
                            <a:rPr lang="en-US" sz="1100" dirty="0">
                              <a:sym typeface="Wingdings" pitchFamily="2" charset="2"/>
                            </a:rPr>
                            <a:t> 1.55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900" dirty="0"/>
                            <a:t>Intensity Ramp Up</a:t>
                          </a:r>
                          <a:endParaRPr lang="en-US" sz="9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384893535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1075" t="-315000" r="-398925" b="-1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0 </a:t>
                          </a:r>
                          <a:r>
                            <a:rPr lang="en-US" sz="1100" dirty="0">
                              <a:sym typeface="Wingdings" pitchFamily="2" charset="2"/>
                            </a:rPr>
                            <a:t></a:t>
                          </a:r>
                          <a:r>
                            <a:rPr lang="en-US" sz="1100" dirty="0"/>
                            <a:t>1.4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1.4 </a:t>
                          </a:r>
                          <a:r>
                            <a:rPr lang="en-US" sz="1100" dirty="0">
                              <a:sym typeface="Wingdings" pitchFamily="2" charset="2"/>
                            </a:rPr>
                            <a:t></a:t>
                          </a:r>
                          <a:r>
                            <a:rPr lang="en-US" sz="1100" dirty="0"/>
                            <a:t>1.8</a:t>
                          </a:r>
                          <a:endParaRPr lang="en-US" sz="11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1.8 </a:t>
                          </a:r>
                          <a:r>
                            <a:rPr lang="en-US" sz="1100" dirty="0">
                              <a:sym typeface="Wingdings" pitchFamily="2" charset="2"/>
                            </a:rPr>
                            <a:t></a:t>
                          </a:r>
                          <a:r>
                            <a:rPr lang="en-US" sz="1100" dirty="0"/>
                            <a:t> 2.1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900" dirty="0"/>
                            <a:t>Max intensity at the end of each year</a:t>
                          </a:r>
                          <a:endParaRPr lang="en-US" sz="9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1662129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5" name="Rectangle 44">
            <a:extLst>
              <a:ext uri="{FF2B5EF4-FFF2-40B4-BE49-F238E27FC236}">
                <a16:creationId xmlns:a16="http://schemas.microsoft.com/office/drawing/2014/main" id="{5738FB1B-D23C-B94B-8EF8-B8E14C879C81}"/>
              </a:ext>
            </a:extLst>
          </p:cNvPr>
          <p:cNvSpPr/>
          <p:nvPr/>
        </p:nvSpPr>
        <p:spPr>
          <a:xfrm>
            <a:off x="94361" y="2039624"/>
            <a:ext cx="416331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 Not including 2024 when the LHC is in shutdown but the injectors are fully operational.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3A79D15-52AE-0A43-ABF8-31FCEDF9CFA0}"/>
              </a:ext>
            </a:extLst>
          </p:cNvPr>
          <p:cNvSpPr/>
          <p:nvPr/>
        </p:nvSpPr>
        <p:spPr>
          <a:xfrm>
            <a:off x="3861342" y="6297627"/>
            <a:ext cx="4212334" cy="553998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M. Barnes, K. </a:t>
            </a:r>
            <a:r>
              <a:rPr kumimoji="0" 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Brodzinski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, B. Goddard, A. Lechner, J. </a:t>
            </a:r>
            <a:r>
              <a:rPr kumimoji="0" 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Maestre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 Heredia, A. </a:t>
            </a:r>
            <a:r>
              <a:rPr kumimoji="0" 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Mereghetti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, D. </a:t>
            </a:r>
            <a:r>
              <a:rPr kumimoji="0" 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Missiaen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, F.X. </a:t>
            </a:r>
            <a:r>
              <a:rPr kumimoji="0" 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Nuiri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, B. </a:t>
            </a:r>
            <a:r>
              <a:rPr kumimoji="0" 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Salvant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, H. Timko, J. </a:t>
            </a:r>
            <a:r>
              <a:rPr kumimoji="0" 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Uythoven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, J. </a:t>
            </a:r>
            <a:r>
              <a:rPr kumimoji="0" 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Wenninger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, </a:t>
            </a:r>
            <a:r>
              <a:rPr kumimoji="0" lang="en-US" sz="1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et al.</a:t>
            </a:r>
          </a:p>
        </p:txBody>
      </p:sp>
      <p:sp>
        <p:nvSpPr>
          <p:cNvPr id="9" name="5-Point Star 8">
            <a:extLst>
              <a:ext uri="{FF2B5EF4-FFF2-40B4-BE49-F238E27FC236}">
                <a16:creationId xmlns:a16="http://schemas.microsoft.com/office/drawing/2014/main" id="{930E2973-5264-7548-95AB-A08E053584A9}"/>
              </a:ext>
            </a:extLst>
          </p:cNvPr>
          <p:cNvSpPr/>
          <p:nvPr/>
        </p:nvSpPr>
        <p:spPr>
          <a:xfrm>
            <a:off x="7689501" y="1970885"/>
            <a:ext cx="130175" cy="119341"/>
          </a:xfrm>
          <a:prstGeom prst="star5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5" name="5-Point Star 34">
            <a:extLst>
              <a:ext uri="{FF2B5EF4-FFF2-40B4-BE49-F238E27FC236}">
                <a16:creationId xmlns:a16="http://schemas.microsoft.com/office/drawing/2014/main" id="{1ABCD73B-32BB-1840-9479-05C28555A8DD}"/>
              </a:ext>
            </a:extLst>
          </p:cNvPr>
          <p:cNvSpPr/>
          <p:nvPr/>
        </p:nvSpPr>
        <p:spPr>
          <a:xfrm>
            <a:off x="7943501" y="1967490"/>
            <a:ext cx="130175" cy="119341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" name="5-Point Star 35">
            <a:extLst>
              <a:ext uri="{FF2B5EF4-FFF2-40B4-BE49-F238E27FC236}">
                <a16:creationId xmlns:a16="http://schemas.microsoft.com/office/drawing/2014/main" id="{A927391B-0340-7047-A11D-F82E0F4139DF}"/>
              </a:ext>
            </a:extLst>
          </p:cNvPr>
          <p:cNvSpPr/>
          <p:nvPr/>
        </p:nvSpPr>
        <p:spPr>
          <a:xfrm>
            <a:off x="8157813" y="1795372"/>
            <a:ext cx="130175" cy="119341"/>
          </a:xfrm>
          <a:prstGeom prst="star5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1CB00E0-7C6A-C84D-9E65-75418DB38475}"/>
              </a:ext>
            </a:extLst>
          </p:cNvPr>
          <p:cNvSpPr txBox="1"/>
          <p:nvPr/>
        </p:nvSpPr>
        <p:spPr>
          <a:xfrm>
            <a:off x="7322899" y="1946242"/>
            <a:ext cx="4459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End of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2021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11BF218-FC02-3C47-8C45-43B8BDB11A83}"/>
              </a:ext>
            </a:extLst>
          </p:cNvPr>
          <p:cNvSpPr txBox="1"/>
          <p:nvPr/>
        </p:nvSpPr>
        <p:spPr>
          <a:xfrm>
            <a:off x="7711857" y="1750353"/>
            <a:ext cx="4459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End of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2022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F7BFC8A-C26A-FC49-9A0A-9F15E8E5B0D2}"/>
              </a:ext>
            </a:extLst>
          </p:cNvPr>
          <p:cNvSpPr txBox="1"/>
          <p:nvPr/>
        </p:nvSpPr>
        <p:spPr>
          <a:xfrm>
            <a:off x="7960419" y="1568964"/>
            <a:ext cx="4459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End of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2023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F44E0A8D-8FE6-F94C-9395-A1E55A6B2AFA}"/>
                  </a:ext>
                </a:extLst>
              </p:cNvPr>
              <p:cNvGraphicFramePr>
                <a:graphicFrameLocks noGrp="1"/>
              </p:cNvGraphicFramePr>
              <p:nvPr>
                <p:extLst/>
              </p:nvPr>
            </p:nvGraphicFramePr>
            <p:xfrm>
              <a:off x="29728" y="3018857"/>
              <a:ext cx="6540499" cy="3214561"/>
            </p:xfrm>
            <a:graphic>
              <a:graphicData uri="http://schemas.openxmlformats.org/drawingml/2006/table">
                <a:tbl>
                  <a:tblPr firstRow="1" bandRow="1">
                    <a:tableStyleId>{7E9639D4-E3E2-4D34-9284-5A2195B3D0D7}</a:tableStyleId>
                  </a:tblPr>
                  <a:tblGrid>
                    <a:gridCol w="1076790">
                      <a:extLst>
                        <a:ext uri="{9D8B030D-6E8A-4147-A177-3AD203B41FA5}">
                          <a16:colId xmlns:a16="http://schemas.microsoft.com/office/drawing/2014/main" val="1716340750"/>
                        </a:ext>
                      </a:extLst>
                    </a:gridCol>
                    <a:gridCol w="805598">
                      <a:extLst>
                        <a:ext uri="{9D8B030D-6E8A-4147-A177-3AD203B41FA5}">
                          <a16:colId xmlns:a16="http://schemas.microsoft.com/office/drawing/2014/main" val="2797219795"/>
                        </a:ext>
                      </a:extLst>
                    </a:gridCol>
                    <a:gridCol w="789645">
                      <a:extLst>
                        <a:ext uri="{9D8B030D-6E8A-4147-A177-3AD203B41FA5}">
                          <a16:colId xmlns:a16="http://schemas.microsoft.com/office/drawing/2014/main" val="3145720575"/>
                        </a:ext>
                      </a:extLst>
                    </a:gridCol>
                    <a:gridCol w="3868466">
                      <a:extLst>
                        <a:ext uri="{9D8B030D-6E8A-4147-A177-3AD203B41FA5}">
                          <a16:colId xmlns:a16="http://schemas.microsoft.com/office/drawing/2014/main" val="3073450146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Bookman Old Style" panose="02050604050505020204" pitchFamily="18" charset="0"/>
                            </a:rPr>
                            <a:t>System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Bookman Old Style" panose="02050604050505020204" pitchFamily="18" charset="0"/>
                            </a:rPr>
                            <a:t>1.7e11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Bookman Old Style" panose="02050604050505020204" pitchFamily="18" charset="0"/>
                            </a:rPr>
                            <a:t>1.8e11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Bookman Old Style" panose="02050604050505020204" pitchFamily="18" charset="0"/>
                            </a:rPr>
                            <a:t>Comment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5115483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MKI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  <a:sym typeface="Wingdings" pitchFamily="2" charset="2"/>
                            </a:rPr>
                            <a:t>One new MKI prototype</a:t>
                          </a:r>
                          <a:r>
                            <a:rPr lang="en-US" sz="1200" baseline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  <a:sym typeface="Wingdings" pitchFamily="2" charset="2"/>
                            </a:rPr>
                            <a:t> to be installed in 2022/2023 in</a:t>
                          </a:r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  <a:sym typeface="Wingdings" pitchFamily="2" charset="2"/>
                            </a:rPr>
                            <a:t> IR8. 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1.8×</m:t>
                              </m:r>
                              <m:sSup>
                                <m:sSupPr>
                                  <m:ctrlPr>
                                    <a:rPr lang="en-US" sz="1200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200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11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ppb</m:t>
                              </m:r>
                            </m:oMath>
                          </a14:m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 should be within reach with 1.3ns </a:t>
                          </a:r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  <a:sym typeface="Wingdings" pitchFamily="2" charset="2"/>
                            </a:rPr>
                            <a:t> Studies are on-going</a:t>
                          </a:r>
                          <a:r>
                            <a:rPr lang="en-US" sz="1200" b="0" baseline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  <a:sym typeface="Wingdings" pitchFamily="2" charset="2"/>
                            </a:rPr>
                            <a:t> for 1.2</a:t>
                          </a:r>
                          <a:endParaRPr lang="en-US" sz="1200" dirty="0">
                            <a:solidFill>
                              <a:schemeClr val="accent6"/>
                            </a:solidFill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8839508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RF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Klystron power limitation at INJ: 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1.8×</m:t>
                              </m:r>
                              <m:sSup>
                                <m:sSupPr>
                                  <m:ctrlPr>
                                    <a:rPr lang="en-US" sz="1200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200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11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ppb</m:t>
                              </m:r>
                            </m:oMath>
                          </a14:m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 </a:t>
                          </a:r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  <a:sym typeface="Wingdings" pitchFamily="2" charset="2"/>
                            </a:rPr>
                            <a:t> </a:t>
                          </a:r>
                          <a:r>
                            <a:rPr lang="en-US" sz="1200" b="0" dirty="0">
                              <a:solidFill>
                                <a:srgbClr val="FF0000"/>
                              </a:solidFill>
                              <a:latin typeface="Bookman Old Style" panose="02050604050505020204" pitchFamily="18" charset="0"/>
                              <a:sym typeface="Wingdings" pitchFamily="2" charset="2"/>
                            </a:rPr>
                            <a:t>out of</a:t>
                          </a:r>
                          <a:r>
                            <a:rPr lang="en-US" sz="1200" b="0" baseline="0" dirty="0">
                              <a:solidFill>
                                <a:srgbClr val="FF0000"/>
                              </a:solidFill>
                              <a:latin typeface="Bookman Old Style" panose="02050604050505020204" pitchFamily="18" charset="0"/>
                              <a:sym typeface="Wingdings" pitchFamily="2" charset="2"/>
                            </a:rPr>
                            <a:t> reach with Q22</a:t>
                          </a:r>
                          <a:r>
                            <a:rPr lang="en-US" sz="1200" b="0" baseline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  <a:sym typeface="Wingdings" pitchFamily="2" charset="2"/>
                            </a:rPr>
                            <a:t>, ok for Q20 with &gt;1.2ns in RAMP. </a:t>
                          </a:r>
                          <a:endParaRPr lang="en-US" sz="1200" b="0" dirty="0">
                            <a:solidFill>
                              <a:schemeClr val="accent6"/>
                            </a:solidFill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289087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Alignment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NA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NA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Vertical realignment of LSS5 (Q10-Q10) by up to -3 mm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667686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Cryogenics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Total heat load measured at 306W </a:t>
                          </a:r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  <a:sym typeface="Wingdings" pitchFamily="2" charset="2"/>
                            </a:rPr>
                            <a:t>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2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𝑝𝑒𝑎𝑘</m:t>
                                  </m:r>
                                </m:sub>
                              </m:sSub>
                              <m:r>
                                <a:rPr lang="en-US" sz="1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=2.05 × </m:t>
                              </m:r>
                              <m:sSup>
                                <m:sSupPr>
                                  <m:ctrlPr>
                                    <a:rPr lang="en-US" sz="12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2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34</m:t>
                                  </m:r>
                                </m:sup>
                              </m:sSup>
                              <m:r>
                                <a:rPr lang="en-US" sz="1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Hz</m:t>
                              </m:r>
                              <m:r>
                                <a:rPr lang="en-US" sz="1200" b="0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c</m:t>
                              </m:r>
                              <m:sSup>
                                <m:sSupPr>
                                  <m:ctrlPr>
                                    <a:rPr lang="en-US" sz="12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b="0" i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200" b="0" i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200" b="0" dirty="0">
                              <a:solidFill>
                                <a:srgbClr val="FF0000"/>
                              </a:solidFill>
                              <a:latin typeface="Bookman Old Style" panose="02050604050505020204" pitchFamily="18" charset="0"/>
                            </a:rPr>
                            <a:t> </a:t>
                          </a:r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at 7.0 </a:t>
                          </a:r>
                          <a:r>
                            <a:rPr lang="en-US" sz="1200" b="0" dirty="0" err="1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TeV</a:t>
                          </a:r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. Impact of running the triplet at the </a:t>
                          </a:r>
                          <a:r>
                            <a:rPr lang="en-US" sz="1200" b="0" dirty="0" err="1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cryo</a:t>
                          </a:r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 limit is marginal (&lt;2%) on the cooling capacity of the beam screen in the adjacent arcs.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1536343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F44E0A8D-8FE6-F94C-9395-A1E55A6B2AF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60453377"/>
                  </p:ext>
                </p:extLst>
              </p:nvPr>
            </p:nvGraphicFramePr>
            <p:xfrm>
              <a:off x="29728" y="3018857"/>
              <a:ext cx="6540499" cy="3031681"/>
            </p:xfrm>
            <a:graphic>
              <a:graphicData uri="http://schemas.openxmlformats.org/drawingml/2006/table">
                <a:tbl>
                  <a:tblPr firstRow="1" bandRow="1">
                    <a:tableStyleId>{7E9639D4-E3E2-4D34-9284-5A2195B3D0D7}</a:tableStyleId>
                  </a:tblPr>
                  <a:tblGrid>
                    <a:gridCol w="1076790">
                      <a:extLst>
                        <a:ext uri="{9D8B030D-6E8A-4147-A177-3AD203B41FA5}">
                          <a16:colId xmlns:a16="http://schemas.microsoft.com/office/drawing/2014/main" val="1716340750"/>
                        </a:ext>
                      </a:extLst>
                    </a:gridCol>
                    <a:gridCol w="805598">
                      <a:extLst>
                        <a:ext uri="{9D8B030D-6E8A-4147-A177-3AD203B41FA5}">
                          <a16:colId xmlns:a16="http://schemas.microsoft.com/office/drawing/2014/main" val="2797219795"/>
                        </a:ext>
                      </a:extLst>
                    </a:gridCol>
                    <a:gridCol w="789645">
                      <a:extLst>
                        <a:ext uri="{9D8B030D-6E8A-4147-A177-3AD203B41FA5}">
                          <a16:colId xmlns:a16="http://schemas.microsoft.com/office/drawing/2014/main" val="3145720575"/>
                        </a:ext>
                      </a:extLst>
                    </a:gridCol>
                    <a:gridCol w="3868466">
                      <a:extLst>
                        <a:ext uri="{9D8B030D-6E8A-4147-A177-3AD203B41FA5}">
                          <a16:colId xmlns:a16="http://schemas.microsoft.com/office/drawing/2014/main" val="3073450146"/>
                        </a:ext>
                      </a:extLst>
                    </a:gridCol>
                  </a:tblGrid>
                  <a:tr h="27432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Bookman Old Style" panose="02050604050505020204" pitchFamily="18" charset="0"/>
                            </a:rPr>
                            <a:t>System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Bookman Old Style" panose="02050604050505020204" pitchFamily="18" charset="0"/>
                            </a:rPr>
                            <a:t>1.7e11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Bookman Old Style" panose="02050604050505020204" pitchFamily="18" charset="0"/>
                            </a:rPr>
                            <a:t>1.8e11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Bookman Old Style" panose="02050604050505020204" pitchFamily="18" charset="0"/>
                            </a:rPr>
                            <a:t>Comment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51154837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MKI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9"/>
                          <a:stretch>
                            <a:fillRect l="-69508" t="-44000" b="-342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88395086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RF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9"/>
                          <a:stretch>
                            <a:fillRect l="-69508" t="-141176" b="-23529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28908708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Alignment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NA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NA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Vertical realignment of LSS5 (Q10-Q10) by up to -3 mm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66768643"/>
                      </a:ext>
                    </a:extLst>
                  </a:tr>
                  <a:tr h="1020001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Cryogenics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9"/>
                          <a:stretch>
                            <a:fillRect l="-69508" t="-196296" b="-370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1536343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5" name="Rectangle 24"/>
          <p:cNvSpPr/>
          <p:nvPr/>
        </p:nvSpPr>
        <p:spPr>
          <a:xfrm>
            <a:off x="6596515" y="5479593"/>
            <a:ext cx="258681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N. </a:t>
            </a:r>
            <a:r>
              <a:rPr lang="en-US" sz="1400" dirty="0" err="1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Karastathis</a:t>
            </a: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Report from the LHC Run-III </a:t>
            </a:r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Configuration 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Group</a:t>
            </a:r>
          </a:p>
        </p:txBody>
      </p:sp>
    </p:spTree>
    <p:extLst>
      <p:ext uri="{BB962C8B-B14F-4D97-AF65-F5344CB8AC3E}">
        <p14:creationId xmlns:p14="http://schemas.microsoft.com/office/powerpoint/2010/main" val="73639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2000" b="1" dirty="0">
                <a:latin typeface="Bookman Old Style" panose="02050604050505020204" pitchFamily="18" charset="0"/>
              </a:rPr>
              <a:t>Deliverables &amp; Equipment Group Constraints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2" y="6356349"/>
            <a:ext cx="3040759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F9DBC7-9E8F-A24D-B345-5D7861EBA1D5}" type="datetime1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28/02/2019</a:t>
            </a:fld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 - 9</a:t>
            </a:r>
            <a:r>
              <a:rPr kumimoji="0" lang="en-GB" sz="1200" b="1" i="0" u="none" strike="noStrike" kern="1200" cap="none" spc="0" normalizeH="0" baseline="30000" noProof="0" dirty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th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 Evian Workshop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Bookman Old Style" panose="02050604050505020204" pitchFamily="18" charset="0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Bookman Old Style" panose="02050604050505020204" pitchFamily="18" charset="0"/>
              <a:ea typeface="+mn-ea"/>
              <a:cs typeface="+mn-cs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8" name="Picture 17" descr="Performance_BCMS25ns_Linac4_2GeV_SPSRF.png">
            <a:extLst>
              <a:ext uri="{FF2B5EF4-FFF2-40B4-BE49-F238E27FC236}">
                <a16:creationId xmlns:a16="http://schemas.microsoft.com/office/drawing/2014/main" id="{24496774-9F8F-B340-9290-1D84D874BA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178" y="616201"/>
            <a:ext cx="2778822" cy="2565066"/>
          </a:xfrm>
          <a:prstGeom prst="rect">
            <a:avLst/>
          </a:prstGeom>
        </p:spPr>
      </p:pic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67F84C9C-D880-0B45-A096-3072CEE88E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28" y="601677"/>
            <a:ext cx="6510772" cy="2228812"/>
          </a:xfrm>
        </p:spPr>
        <p:txBody>
          <a:bodyPr>
            <a:normAutofit fontScale="85000" lnSpcReduction="10000"/>
          </a:bodyPr>
          <a:lstStyle/>
          <a:p>
            <a:pPr marL="271463" indent="-234950"/>
            <a:r>
              <a:rPr lang="en-US" sz="1400" dirty="0">
                <a:latin typeface="Bookman Old Style" panose="02050604050505020204" pitchFamily="18" charset="0"/>
              </a:rPr>
              <a:t>Very clear forecast from LIU for the commissioning plan:</a:t>
            </a:r>
          </a:p>
          <a:p>
            <a:pPr marL="682943" lvl="1" indent="-234950"/>
            <a:r>
              <a:rPr lang="en-US" sz="1400" dirty="0">
                <a:latin typeface="Bookman Old Style" panose="02050604050505020204" pitchFamily="18" charset="0"/>
              </a:rPr>
              <a:t>Gradual intensity ramp up over Run-III.</a:t>
            </a:r>
          </a:p>
          <a:p>
            <a:pPr marL="36513" indent="0">
              <a:buNone/>
            </a:pPr>
            <a:endParaRPr lang="en-US" sz="1400" dirty="0">
              <a:latin typeface="Bookman Old Style" panose="02050604050505020204" pitchFamily="18" charset="0"/>
            </a:endParaRPr>
          </a:p>
          <a:p>
            <a:pPr marL="36513" indent="0">
              <a:buNone/>
            </a:pPr>
            <a:r>
              <a:rPr lang="en-US" sz="1400" dirty="0">
                <a:latin typeface="Bookman Old Style" panose="02050604050505020204" pitchFamily="18" charset="0"/>
              </a:rPr>
              <a:t/>
            </a:r>
            <a:br>
              <a:rPr lang="en-US" sz="1400" dirty="0">
                <a:latin typeface="Bookman Old Style" panose="02050604050505020204" pitchFamily="18" charset="0"/>
              </a:rPr>
            </a:br>
            <a:r>
              <a:rPr lang="en-US" sz="1400" dirty="0">
                <a:latin typeface="Bookman Old Style" panose="02050604050505020204" pitchFamily="18" charset="0"/>
              </a:rPr>
              <a:t/>
            </a:r>
            <a:br>
              <a:rPr lang="en-US" sz="1400" dirty="0">
                <a:latin typeface="Bookman Old Style" panose="02050604050505020204" pitchFamily="18" charset="0"/>
              </a:rPr>
            </a:br>
            <a:endParaRPr lang="en-US" sz="1400" dirty="0">
              <a:latin typeface="Bookman Old Style" panose="02050604050505020204" pitchFamily="18" charset="0"/>
            </a:endParaRPr>
          </a:p>
          <a:p>
            <a:pPr marL="36513" indent="0">
              <a:buNone/>
            </a:pPr>
            <a:r>
              <a:rPr lang="en-US" sz="1400" dirty="0">
                <a:latin typeface="Bookman Old Style" panose="02050604050505020204" pitchFamily="18" charset="0"/>
              </a:rPr>
              <a:t/>
            </a:r>
            <a:br>
              <a:rPr lang="en-US" sz="1400" dirty="0">
                <a:latin typeface="Bookman Old Style" panose="02050604050505020204" pitchFamily="18" charset="0"/>
              </a:rPr>
            </a:br>
            <a:r>
              <a:rPr lang="en-US" sz="1400" dirty="0">
                <a:latin typeface="Bookman Old Style" panose="02050604050505020204" pitchFamily="18" charset="0"/>
              </a:rPr>
              <a:t/>
            </a:r>
            <a:br>
              <a:rPr lang="en-US" sz="1400" dirty="0">
                <a:latin typeface="Bookman Old Style" panose="02050604050505020204" pitchFamily="18" charset="0"/>
              </a:rPr>
            </a:br>
            <a:endParaRPr lang="en-US" sz="1400" dirty="0">
              <a:latin typeface="Bookman Old Style" panose="02050604050505020204" pitchFamily="18" charset="0"/>
            </a:endParaRPr>
          </a:p>
          <a:p>
            <a:pPr marL="36513" indent="0">
              <a:buNone/>
            </a:pPr>
            <a:endParaRPr lang="en-US" sz="1400" dirty="0">
              <a:latin typeface="Bookman Old Style" panose="02050604050505020204" pitchFamily="18" charset="0"/>
            </a:endParaRPr>
          </a:p>
          <a:p>
            <a:pPr marL="36512" indent="0">
              <a:buNone/>
            </a:pPr>
            <a:r>
              <a:rPr lang="en-US" sz="1400" b="1" i="1" dirty="0">
                <a:latin typeface="Bookman Old Style" panose="02050604050505020204" pitchFamily="18" charset="0"/>
              </a:rPr>
              <a:t>At the LHC, can we </a:t>
            </a:r>
            <a:r>
              <a:rPr lang="en-US" sz="1400" b="1" i="1" dirty="0">
                <a:solidFill>
                  <a:srgbClr val="00B050"/>
                </a:solidFill>
                <a:latin typeface="Bookman Old Style" panose="02050604050505020204" pitchFamily="18" charset="0"/>
              </a:rPr>
              <a:t>inject</a:t>
            </a:r>
            <a:r>
              <a:rPr lang="en-US" sz="1400" b="1" i="1" dirty="0">
                <a:latin typeface="Bookman Old Style" panose="02050604050505020204" pitchFamily="18" charset="0"/>
              </a:rPr>
              <a:t>, </a:t>
            </a:r>
            <a:r>
              <a:rPr lang="en-US" sz="1400" b="1" i="1" dirty="0">
                <a:solidFill>
                  <a:srgbClr val="00B0F0"/>
                </a:solidFill>
                <a:latin typeface="Bookman Old Style" panose="02050604050505020204" pitchFamily="18" charset="0"/>
              </a:rPr>
              <a:t>accelerate</a:t>
            </a:r>
            <a:r>
              <a:rPr lang="en-US" sz="1400" b="1" i="1" dirty="0">
                <a:latin typeface="Bookman Old Style" panose="02050604050505020204" pitchFamily="18" charset="0"/>
              </a:rPr>
              <a:t>, </a:t>
            </a:r>
            <a:r>
              <a:rPr lang="en-US" sz="1400" b="1" i="1" dirty="0">
                <a:solidFill>
                  <a:srgbClr val="7030A0"/>
                </a:solidFill>
                <a:latin typeface="Bookman Old Style" panose="02050604050505020204" pitchFamily="18" charset="0"/>
              </a:rPr>
              <a:t>collide</a:t>
            </a:r>
            <a:r>
              <a:rPr lang="en-US" sz="1400" b="1" i="1" dirty="0">
                <a:latin typeface="Bookman Old Style" panose="02050604050505020204" pitchFamily="18" charset="0"/>
              </a:rPr>
              <a:t> and safely </a:t>
            </a:r>
            <a:r>
              <a:rPr lang="en-US" sz="1400" b="1" i="1" dirty="0">
                <a:solidFill>
                  <a:srgbClr val="FFC000"/>
                </a:solidFill>
                <a:latin typeface="Bookman Old Style" panose="02050604050505020204" pitchFamily="18" charset="0"/>
              </a:rPr>
              <a:t>dump</a:t>
            </a:r>
            <a:r>
              <a:rPr lang="en-US" sz="1400" b="1" i="1" dirty="0">
                <a:latin typeface="Bookman Old Style" panose="02050604050505020204" pitchFamily="18" charset="0"/>
              </a:rPr>
              <a:t> such a beam?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1232B9C-33FF-5C4B-AF9B-9B40259991A7}"/>
              </a:ext>
            </a:extLst>
          </p:cNvPr>
          <p:cNvSpPr txBox="1"/>
          <p:nvPr/>
        </p:nvSpPr>
        <p:spPr>
          <a:xfrm>
            <a:off x="6766578" y="892152"/>
            <a:ext cx="2017950" cy="25391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H. </a:t>
            </a:r>
            <a:r>
              <a:rPr kumimoji="0" lang="en-US" sz="105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Bartosik</a:t>
            </a: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G. </a:t>
            </a:r>
            <a:r>
              <a:rPr kumimoji="0" lang="en-US" sz="105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Rumolo</a:t>
            </a: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en-US" sz="105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et al.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4" name="Table 43">
                <a:extLst>
                  <a:ext uri="{FF2B5EF4-FFF2-40B4-BE49-F238E27FC236}">
                    <a16:creationId xmlns:a16="http://schemas.microsoft.com/office/drawing/2014/main" id="{EA10AF54-BE70-BC41-BA07-DE5C8220B034}"/>
                  </a:ext>
                </a:extLst>
              </p:cNvPr>
              <p:cNvGraphicFramePr>
                <a:graphicFrameLocks noGrp="1"/>
              </p:cNvGraphicFramePr>
              <p:nvPr>
                <p:extLst/>
              </p:nvPr>
            </p:nvGraphicFramePr>
            <p:xfrm>
              <a:off x="182777" y="1054139"/>
              <a:ext cx="5880100" cy="1036320"/>
            </p:xfrm>
            <a:graphic>
              <a:graphicData uri="http://schemas.openxmlformats.org/drawingml/2006/table">
                <a:tbl>
                  <a:tblPr firstRow="1" bandRow="1">
                    <a:tableStyleId>{793D81CF-94F2-401A-BA57-92F5A7B2D0C5}</a:tableStyleId>
                  </a:tblPr>
                  <a:tblGrid>
                    <a:gridCol w="1176020">
                      <a:extLst>
                        <a:ext uri="{9D8B030D-6E8A-4147-A177-3AD203B41FA5}">
                          <a16:colId xmlns:a16="http://schemas.microsoft.com/office/drawing/2014/main" val="278806621"/>
                        </a:ext>
                      </a:extLst>
                    </a:gridCol>
                    <a:gridCol w="779780">
                      <a:extLst>
                        <a:ext uri="{9D8B030D-6E8A-4147-A177-3AD203B41FA5}">
                          <a16:colId xmlns:a16="http://schemas.microsoft.com/office/drawing/2014/main" val="1631429105"/>
                        </a:ext>
                      </a:extLst>
                    </a:gridCol>
                    <a:gridCol w="863600">
                      <a:extLst>
                        <a:ext uri="{9D8B030D-6E8A-4147-A177-3AD203B41FA5}">
                          <a16:colId xmlns:a16="http://schemas.microsoft.com/office/drawing/2014/main" val="6864593"/>
                        </a:ext>
                      </a:extLst>
                    </a:gridCol>
                    <a:gridCol w="889000">
                      <a:extLst>
                        <a:ext uri="{9D8B030D-6E8A-4147-A177-3AD203B41FA5}">
                          <a16:colId xmlns:a16="http://schemas.microsoft.com/office/drawing/2014/main" val="3775986682"/>
                        </a:ext>
                      </a:extLst>
                    </a:gridCol>
                    <a:gridCol w="2171700">
                      <a:extLst>
                        <a:ext uri="{9D8B030D-6E8A-4147-A177-3AD203B41FA5}">
                          <a16:colId xmlns:a16="http://schemas.microsoft.com/office/drawing/2014/main" val="624884366"/>
                        </a:ext>
                      </a:extLst>
                    </a:gridCol>
                  </a:tblGrid>
                  <a:tr h="231977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100" dirty="0"/>
                            <a:t>2021</a:t>
                          </a:r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100" dirty="0"/>
                            <a:t>2022</a:t>
                          </a:r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100" dirty="0"/>
                            <a:t>2023</a:t>
                          </a:r>
                          <a:r>
                            <a:rPr lang="en-US" sz="1100" dirty="0"/>
                            <a:t>*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Comment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950250931"/>
                      </a:ext>
                    </a:extLst>
                  </a:tr>
                  <a:tr h="2319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# bunches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Up to 2748 (BCMS)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9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16300190"/>
                      </a:ext>
                    </a:extLst>
                  </a:tr>
                  <a:tr h="231977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smtClean="0">
                                        <a:latin typeface="Cambria Math" panose="02040503050406030204" pitchFamily="18" charset="0"/>
                                      </a:rPr>
                                      <m:t>𝜖</m:t>
                                    </m:r>
                                  </m:e>
                                  <m:sub>
                                    <m:r>
                                      <a:rPr lang="en-US" sz="1100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  <m:r>
                                  <a:rPr lang="en-US" sz="1100" smtClean="0"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r>
                                  <a:rPr lang="en-US" sz="1100" smtClean="0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  <m:r>
                                  <a:rPr lang="en-US" sz="1100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n-US" sz="1100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1.3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1.3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1.3 </a:t>
                          </a:r>
                          <a:r>
                            <a:rPr lang="en-US" sz="1100" dirty="0">
                              <a:sym typeface="Wingdings" pitchFamily="2" charset="2"/>
                            </a:rPr>
                            <a:t> 1.55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900" dirty="0"/>
                            <a:t>Intensity Ramp Up</a:t>
                          </a:r>
                          <a:endParaRPr lang="en-US" sz="9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384893535"/>
                      </a:ext>
                    </a:extLst>
                  </a:tr>
                  <a:tr h="23197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1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sz="1100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  <m:r>
                                <a:rPr lang="en-US" sz="1100" smtClean="0">
                                  <a:latin typeface="Cambria Math" panose="02040503050406030204" pitchFamily="18" charset="0"/>
                                </a:rPr>
                                <m:t> [</m:t>
                              </m:r>
                              <m:sSup>
                                <m:sSupPr>
                                  <m:ctrlPr>
                                    <a:rPr lang="en-US" sz="11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100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100" smtClean="0">
                                      <a:latin typeface="Cambria Math" panose="02040503050406030204" pitchFamily="18" charset="0"/>
                                    </a:rPr>
                                    <m:t>11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en-US" sz="1100" smtClean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  <m:r>
                                <a:rPr lang="en-US" sz="1100" smtClean="0"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oMath>
                          </a14:m>
                          <a:r>
                            <a:rPr lang="en-US" sz="1100" dirty="0"/>
                            <a:t> 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0 </a:t>
                          </a:r>
                          <a:r>
                            <a:rPr lang="en-US" sz="1100" dirty="0">
                              <a:sym typeface="Wingdings" pitchFamily="2" charset="2"/>
                            </a:rPr>
                            <a:t></a:t>
                          </a:r>
                          <a:r>
                            <a:rPr lang="en-US" sz="1100" dirty="0"/>
                            <a:t>1.4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1.4 </a:t>
                          </a:r>
                          <a:r>
                            <a:rPr lang="en-US" sz="1100" dirty="0">
                              <a:sym typeface="Wingdings" pitchFamily="2" charset="2"/>
                            </a:rPr>
                            <a:t></a:t>
                          </a:r>
                          <a:r>
                            <a:rPr lang="en-US" sz="1100" dirty="0"/>
                            <a:t>1.8</a:t>
                          </a:r>
                          <a:endParaRPr lang="en-US" sz="11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1.8 </a:t>
                          </a:r>
                          <a:r>
                            <a:rPr lang="en-US" sz="1100" dirty="0">
                              <a:sym typeface="Wingdings" pitchFamily="2" charset="2"/>
                            </a:rPr>
                            <a:t></a:t>
                          </a:r>
                          <a:r>
                            <a:rPr lang="en-US" sz="1100" dirty="0"/>
                            <a:t> 2.1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900" dirty="0"/>
                            <a:t>Max intensity at the end of each year</a:t>
                          </a:r>
                          <a:endParaRPr lang="en-US" sz="9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1662129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4" name="Table 43">
                <a:extLst>
                  <a:ext uri="{FF2B5EF4-FFF2-40B4-BE49-F238E27FC236}">
                    <a16:creationId xmlns:a16="http://schemas.microsoft.com/office/drawing/2014/main" id="{EA10AF54-BE70-BC41-BA07-DE5C8220B03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88210869"/>
                  </p:ext>
                </p:extLst>
              </p:nvPr>
            </p:nvGraphicFramePr>
            <p:xfrm>
              <a:off x="182777" y="1054139"/>
              <a:ext cx="5880100" cy="1036320"/>
            </p:xfrm>
            <a:graphic>
              <a:graphicData uri="http://schemas.openxmlformats.org/drawingml/2006/table">
                <a:tbl>
                  <a:tblPr firstRow="1" bandRow="1">
                    <a:tableStyleId>{793D81CF-94F2-401A-BA57-92F5A7B2D0C5}</a:tableStyleId>
                  </a:tblPr>
                  <a:tblGrid>
                    <a:gridCol w="1176020">
                      <a:extLst>
                        <a:ext uri="{9D8B030D-6E8A-4147-A177-3AD203B41FA5}">
                          <a16:colId xmlns:a16="http://schemas.microsoft.com/office/drawing/2014/main" val="278806621"/>
                        </a:ext>
                      </a:extLst>
                    </a:gridCol>
                    <a:gridCol w="779780">
                      <a:extLst>
                        <a:ext uri="{9D8B030D-6E8A-4147-A177-3AD203B41FA5}">
                          <a16:colId xmlns:a16="http://schemas.microsoft.com/office/drawing/2014/main" val="1631429105"/>
                        </a:ext>
                      </a:extLst>
                    </a:gridCol>
                    <a:gridCol w="863600">
                      <a:extLst>
                        <a:ext uri="{9D8B030D-6E8A-4147-A177-3AD203B41FA5}">
                          <a16:colId xmlns:a16="http://schemas.microsoft.com/office/drawing/2014/main" val="6864593"/>
                        </a:ext>
                      </a:extLst>
                    </a:gridCol>
                    <a:gridCol w="889000">
                      <a:extLst>
                        <a:ext uri="{9D8B030D-6E8A-4147-A177-3AD203B41FA5}">
                          <a16:colId xmlns:a16="http://schemas.microsoft.com/office/drawing/2014/main" val="3775986682"/>
                        </a:ext>
                      </a:extLst>
                    </a:gridCol>
                    <a:gridCol w="2171700">
                      <a:extLst>
                        <a:ext uri="{9D8B030D-6E8A-4147-A177-3AD203B41FA5}">
                          <a16:colId xmlns:a16="http://schemas.microsoft.com/office/drawing/2014/main" val="624884366"/>
                        </a:ext>
                      </a:extLst>
                    </a:gridCol>
                  </a:tblGrid>
                  <a:tr h="259080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100" dirty="0"/>
                            <a:t>2021</a:t>
                          </a:r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100" dirty="0"/>
                            <a:t>2022</a:t>
                          </a:r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100" dirty="0"/>
                            <a:t>2023</a:t>
                          </a:r>
                          <a:r>
                            <a:rPr lang="en-US" sz="1100" dirty="0"/>
                            <a:t>*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Comment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950250931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# bunches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Up to 2748 (BCMS)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9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16300190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1075" t="-200000" r="-398925" b="-1095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1.3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1.3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1.3 </a:t>
                          </a:r>
                          <a:r>
                            <a:rPr lang="en-US" sz="1100" dirty="0">
                              <a:sym typeface="Wingdings" pitchFamily="2" charset="2"/>
                            </a:rPr>
                            <a:t> 1.55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900" dirty="0"/>
                            <a:t>Intensity Ramp Up</a:t>
                          </a:r>
                          <a:endParaRPr lang="en-US" sz="9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384893535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1075" t="-315000" r="-398925" b="-1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0 </a:t>
                          </a:r>
                          <a:r>
                            <a:rPr lang="en-US" sz="1100" dirty="0">
                              <a:sym typeface="Wingdings" pitchFamily="2" charset="2"/>
                            </a:rPr>
                            <a:t></a:t>
                          </a:r>
                          <a:r>
                            <a:rPr lang="en-US" sz="1100" dirty="0"/>
                            <a:t>1.4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1.4 </a:t>
                          </a:r>
                          <a:r>
                            <a:rPr lang="en-US" sz="1100" dirty="0">
                              <a:sym typeface="Wingdings" pitchFamily="2" charset="2"/>
                            </a:rPr>
                            <a:t></a:t>
                          </a:r>
                          <a:r>
                            <a:rPr lang="en-US" sz="1100" dirty="0"/>
                            <a:t>1.8</a:t>
                          </a:r>
                          <a:endParaRPr lang="en-US" sz="11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1.8 </a:t>
                          </a:r>
                          <a:r>
                            <a:rPr lang="en-US" sz="1100" dirty="0">
                              <a:sym typeface="Wingdings" pitchFamily="2" charset="2"/>
                            </a:rPr>
                            <a:t></a:t>
                          </a:r>
                          <a:r>
                            <a:rPr lang="en-US" sz="1100" dirty="0"/>
                            <a:t> 2.1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900" dirty="0"/>
                            <a:t>Max intensity at the end of each year</a:t>
                          </a:r>
                          <a:endParaRPr lang="en-US" sz="9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1662129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5" name="Rectangle 44">
            <a:extLst>
              <a:ext uri="{FF2B5EF4-FFF2-40B4-BE49-F238E27FC236}">
                <a16:creationId xmlns:a16="http://schemas.microsoft.com/office/drawing/2014/main" id="{5738FB1B-D23C-B94B-8EF8-B8E14C879C81}"/>
              </a:ext>
            </a:extLst>
          </p:cNvPr>
          <p:cNvSpPr/>
          <p:nvPr/>
        </p:nvSpPr>
        <p:spPr>
          <a:xfrm>
            <a:off x="94361" y="2039624"/>
            <a:ext cx="416331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 Not including 2024 when the LHC is in shutdown but the injectors are fully operational.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D603AFC0-5493-0E4B-9AB6-F0EDC18881AF}"/>
                  </a:ext>
                </a:extLst>
              </p:cNvPr>
              <p:cNvSpPr txBox="1"/>
              <p:nvPr/>
            </p:nvSpPr>
            <p:spPr>
              <a:xfrm>
                <a:off x="6683298" y="3869466"/>
                <a:ext cx="2340052" cy="1636025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Bookman Old Style" panose="02050604050505020204" pitchFamily="18" charset="0"/>
                    <a:ea typeface="+mn-ea"/>
                    <a:cs typeface="+mn-cs"/>
                  </a:rPr>
                  <a:t>The LHC should be available to accept </a:t>
                </a: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Bookman Old Style" panose="02050604050505020204" pitchFamily="18" charset="0"/>
                    <a:ea typeface="+mn-ea"/>
                    <a:cs typeface="+mn-cs"/>
                  </a:rPr>
                  <a:t>a </a:t>
                </a:r>
                <a:r>
                  <a:rPr kumimoji="0" lang="en-US" sz="14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Bookman Old Style" panose="02050604050505020204" pitchFamily="18" charset="0"/>
                    <a:ea typeface="+mn-ea"/>
                    <a:cs typeface="+mn-cs"/>
                  </a:rPr>
                  <a:t>max</a:t>
                </a: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Bookman Old Style" panose="02050604050505020204" pitchFamily="18" charset="0"/>
                    <a:ea typeface="+mn-ea"/>
                    <a:cs typeface="+mn-cs"/>
                  </a:rPr>
                  <a:t> bunch population 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Bookman Old Style" panose="02050604050505020204" pitchFamily="18" charset="0"/>
                    <a:ea typeface="+mn-ea"/>
                    <a:cs typeface="+mn-cs"/>
                  </a:rPr>
                  <a:t>of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Wingdings" pitchFamily="2" charset="2"/>
                            </a:rPr>
                          </m:ctrlPr>
                        </m:sSubPr>
                        <m:e>
                          <m:r>
                            <a:rPr kumimoji="0" lang="en-US" sz="1400" b="1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Wingdings" pitchFamily="2" charset="2"/>
                            </a:rPr>
                            <m:t>𝐍</m:t>
                          </m:r>
                        </m:e>
                        <m:sub>
                          <m:r>
                            <a:rPr kumimoji="0" lang="en-US" sz="1400" b="1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Wingdings" pitchFamily="2" charset="2"/>
                            </a:rPr>
                            <m:t>𝐛</m:t>
                          </m:r>
                        </m:sub>
                      </m:sSub>
                      <m:r>
                        <a:rPr kumimoji="0" lang="en-US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  <a:sym typeface="Wingdings" pitchFamily="2" charset="2"/>
                        </a:rPr>
                        <m:t>=</m:t>
                      </m:r>
                      <m:r>
                        <a:rPr kumimoji="0" lang="en-US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  <a:sym typeface="Wingdings" pitchFamily="2" charset="2"/>
                        </a:rPr>
                        <m:t>𝟏</m:t>
                      </m:r>
                      <m:r>
                        <a:rPr kumimoji="0" lang="en-US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  <a:sym typeface="Wingdings" pitchFamily="2" charset="2"/>
                        </a:rPr>
                        <m:t>.</m:t>
                      </m:r>
                      <m:r>
                        <a:rPr kumimoji="0" lang="en-US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  <a:sym typeface="Wingdings" pitchFamily="2" charset="2"/>
                        </a:rPr>
                        <m:t>𝟖</m:t>
                      </m:r>
                      <m:r>
                        <a:rPr kumimoji="0" lang="en-US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  <a:sym typeface="Wingdings" pitchFamily="2" charset="2"/>
                        </a:rPr>
                        <m:t>×</m:t>
                      </m:r>
                      <m:sSup>
                        <m:sSupPr>
                          <m:ctrlPr>
                            <a:rPr kumimoji="0" lang="en-US" sz="1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Wingdings" pitchFamily="2" charset="2"/>
                            </a:rPr>
                          </m:ctrlPr>
                        </m:sSupPr>
                        <m:e>
                          <m:r>
                            <a:rPr kumimoji="0" lang="en-US" sz="1400" b="1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Wingdings" pitchFamily="2" charset="2"/>
                            </a:rPr>
                            <m:t>𝟏𝟎</m:t>
                          </m:r>
                        </m:e>
                        <m:sup>
                          <m:r>
                            <a:rPr kumimoji="0" lang="en-US" sz="1400" b="1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Wingdings" pitchFamily="2" charset="2"/>
                            </a:rPr>
                            <m:t>𝟏𝟏</m:t>
                          </m:r>
                        </m:sup>
                      </m:sSup>
                      <m:r>
                        <a:rPr kumimoji="0" lang="en-US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  <a:sym typeface="Wingdings" pitchFamily="2" charset="2"/>
                        </a:rPr>
                        <m:t>𝐩𝐩𝐛</m:t>
                      </m:r>
                    </m:oMath>
                  </m:oMathPara>
                </a14:m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Bookman Old Style" panose="02050604050505020204" pitchFamily="18" charset="0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Bookman Old Style" panose="02050604050505020204" pitchFamily="18" charset="0"/>
                    <a:ea typeface="+mn-ea"/>
                    <a:cs typeface="+mn-cs"/>
                  </a:rPr>
                  <a:t/>
                </a:r>
                <a:b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Bookman Old Style" panose="02050604050505020204" pitchFamily="18" charset="0"/>
                    <a:ea typeface="+mn-ea"/>
                    <a:cs typeface="+mn-cs"/>
                  </a:rPr>
                </a:b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Bookman Old Style" panose="02050604050505020204" pitchFamily="18" charset="0"/>
                    <a:ea typeface="+mn-ea"/>
                    <a:cs typeface="+mn-cs"/>
                  </a:rPr>
                  <a:t>Especially, after the TDE downstream window upgrade.</a:t>
                </a: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D603AFC0-5493-0E4B-9AB6-F0EDC18881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3298" y="3869466"/>
                <a:ext cx="2340052" cy="163602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 w="381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93A79D15-52AE-0A43-ABF8-31FCEDF9CFA0}"/>
              </a:ext>
            </a:extLst>
          </p:cNvPr>
          <p:cNvSpPr/>
          <p:nvPr/>
        </p:nvSpPr>
        <p:spPr>
          <a:xfrm>
            <a:off x="3861342" y="6297627"/>
            <a:ext cx="4212334" cy="553998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M. Barnes, K. </a:t>
            </a:r>
            <a:r>
              <a:rPr kumimoji="0" 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Brodzinski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, B. Goddard, A. Lechner, J. </a:t>
            </a:r>
            <a:r>
              <a:rPr kumimoji="0" 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Maestre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 Heredia, A. </a:t>
            </a:r>
            <a:r>
              <a:rPr kumimoji="0" 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Mereghetti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, D. </a:t>
            </a:r>
            <a:r>
              <a:rPr kumimoji="0" 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Missiaen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, F.X. </a:t>
            </a:r>
            <a:r>
              <a:rPr kumimoji="0" 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Nuiri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, B. </a:t>
            </a:r>
            <a:r>
              <a:rPr kumimoji="0" 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Salvant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, H. Timko, J. </a:t>
            </a:r>
            <a:r>
              <a:rPr kumimoji="0" 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Uythoven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, J. </a:t>
            </a:r>
            <a:r>
              <a:rPr kumimoji="0" 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Wenninger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, </a:t>
            </a:r>
            <a:r>
              <a:rPr kumimoji="0" lang="en-US" sz="1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et al.</a:t>
            </a:r>
          </a:p>
        </p:txBody>
      </p:sp>
      <p:sp>
        <p:nvSpPr>
          <p:cNvPr id="9" name="5-Point Star 8">
            <a:extLst>
              <a:ext uri="{FF2B5EF4-FFF2-40B4-BE49-F238E27FC236}">
                <a16:creationId xmlns:a16="http://schemas.microsoft.com/office/drawing/2014/main" id="{930E2973-5264-7548-95AB-A08E053584A9}"/>
              </a:ext>
            </a:extLst>
          </p:cNvPr>
          <p:cNvSpPr/>
          <p:nvPr/>
        </p:nvSpPr>
        <p:spPr>
          <a:xfrm>
            <a:off x="7689501" y="1970885"/>
            <a:ext cx="130175" cy="119341"/>
          </a:xfrm>
          <a:prstGeom prst="star5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5" name="5-Point Star 34">
            <a:extLst>
              <a:ext uri="{FF2B5EF4-FFF2-40B4-BE49-F238E27FC236}">
                <a16:creationId xmlns:a16="http://schemas.microsoft.com/office/drawing/2014/main" id="{1ABCD73B-32BB-1840-9479-05C28555A8DD}"/>
              </a:ext>
            </a:extLst>
          </p:cNvPr>
          <p:cNvSpPr/>
          <p:nvPr/>
        </p:nvSpPr>
        <p:spPr>
          <a:xfrm>
            <a:off x="7943501" y="1967490"/>
            <a:ext cx="130175" cy="119341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" name="5-Point Star 35">
            <a:extLst>
              <a:ext uri="{FF2B5EF4-FFF2-40B4-BE49-F238E27FC236}">
                <a16:creationId xmlns:a16="http://schemas.microsoft.com/office/drawing/2014/main" id="{A927391B-0340-7047-A11D-F82E0F4139DF}"/>
              </a:ext>
            </a:extLst>
          </p:cNvPr>
          <p:cNvSpPr/>
          <p:nvPr/>
        </p:nvSpPr>
        <p:spPr>
          <a:xfrm>
            <a:off x="8157813" y="1795372"/>
            <a:ext cx="130175" cy="119341"/>
          </a:xfrm>
          <a:prstGeom prst="star5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1CB00E0-7C6A-C84D-9E65-75418DB38475}"/>
              </a:ext>
            </a:extLst>
          </p:cNvPr>
          <p:cNvSpPr txBox="1"/>
          <p:nvPr/>
        </p:nvSpPr>
        <p:spPr>
          <a:xfrm>
            <a:off x="7322899" y="1946242"/>
            <a:ext cx="4459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End of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2021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11BF218-FC02-3C47-8C45-43B8BDB11A83}"/>
              </a:ext>
            </a:extLst>
          </p:cNvPr>
          <p:cNvSpPr txBox="1"/>
          <p:nvPr/>
        </p:nvSpPr>
        <p:spPr>
          <a:xfrm>
            <a:off x="7711857" y="1750353"/>
            <a:ext cx="4459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End of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2022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F7BFC8A-C26A-FC49-9A0A-9F15E8E5B0D2}"/>
              </a:ext>
            </a:extLst>
          </p:cNvPr>
          <p:cNvSpPr txBox="1"/>
          <p:nvPr/>
        </p:nvSpPr>
        <p:spPr>
          <a:xfrm>
            <a:off x="7960419" y="1568964"/>
            <a:ext cx="4459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End of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2023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6" name="Table 25">
                <a:extLst>
                  <a:ext uri="{FF2B5EF4-FFF2-40B4-BE49-F238E27FC236}">
                    <a16:creationId xmlns:a16="http://schemas.microsoft.com/office/drawing/2014/main" id="{85D93F74-7115-ED41-B5ED-49E181A88483}"/>
                  </a:ext>
                </a:extLst>
              </p:cNvPr>
              <p:cNvGraphicFramePr>
                <a:graphicFrameLocks noGrp="1"/>
              </p:cNvGraphicFramePr>
              <p:nvPr>
                <p:extLst/>
              </p:nvPr>
            </p:nvGraphicFramePr>
            <p:xfrm>
              <a:off x="29728" y="3117377"/>
              <a:ext cx="6527459" cy="2834640"/>
            </p:xfrm>
            <a:graphic>
              <a:graphicData uri="http://schemas.openxmlformats.org/drawingml/2006/table">
                <a:tbl>
                  <a:tblPr firstRow="1" bandRow="1">
                    <a:tableStyleId>{7E9639D4-E3E2-4D34-9284-5A2195B3D0D7}</a:tableStyleId>
                  </a:tblPr>
                  <a:tblGrid>
                    <a:gridCol w="1076790">
                      <a:extLst>
                        <a:ext uri="{9D8B030D-6E8A-4147-A177-3AD203B41FA5}">
                          <a16:colId xmlns:a16="http://schemas.microsoft.com/office/drawing/2014/main" val="1716340750"/>
                        </a:ext>
                      </a:extLst>
                    </a:gridCol>
                    <a:gridCol w="805598">
                      <a:extLst>
                        <a:ext uri="{9D8B030D-6E8A-4147-A177-3AD203B41FA5}">
                          <a16:colId xmlns:a16="http://schemas.microsoft.com/office/drawing/2014/main" val="2797219795"/>
                        </a:ext>
                      </a:extLst>
                    </a:gridCol>
                    <a:gridCol w="776605">
                      <a:extLst>
                        <a:ext uri="{9D8B030D-6E8A-4147-A177-3AD203B41FA5}">
                          <a16:colId xmlns:a16="http://schemas.microsoft.com/office/drawing/2014/main" val="3145720575"/>
                        </a:ext>
                      </a:extLst>
                    </a:gridCol>
                    <a:gridCol w="3868466">
                      <a:extLst>
                        <a:ext uri="{9D8B030D-6E8A-4147-A177-3AD203B41FA5}">
                          <a16:colId xmlns:a16="http://schemas.microsoft.com/office/drawing/2014/main" val="3073450146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Bookman Old Style" panose="02050604050505020204" pitchFamily="18" charset="0"/>
                            </a:rPr>
                            <a:t>System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Bookman Old Style" panose="02050604050505020204" pitchFamily="18" charset="0"/>
                            </a:rPr>
                            <a:t>1.7e11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Bookman Old Style" panose="02050604050505020204" pitchFamily="18" charset="0"/>
                            </a:rPr>
                            <a:t>1.8e11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Bookman Old Style" panose="02050604050505020204" pitchFamily="18" charset="0"/>
                            </a:rPr>
                            <a:t>Comment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5115483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TCDQ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For 2.5mm gap and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200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𝑏</m:t>
                                  </m:r>
                                </m:sub>
                              </m:sSub>
                              <m:r>
                                <a:rPr lang="en-US" sz="1200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=1.7×</m:t>
                              </m:r>
                              <m:sSup>
                                <m:sSupPr>
                                  <m:ctrlPr>
                                    <a:rPr lang="en-US" sz="1200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200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11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ppb</m:t>
                              </m:r>
                            </m:oMath>
                          </a14:m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 safety factor up to 2.5. Studies on-going for other gap</a:t>
                          </a:r>
                          <a:r>
                            <a:rPr lang="en-US" sz="1200" b="0" baseline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 values (2.0mm)</a:t>
                          </a:r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. </a:t>
                          </a:r>
                          <a:r>
                            <a:rPr lang="en-US" sz="1200" b="0" baseline="0" dirty="0">
                              <a:solidFill>
                                <a:srgbClr val="FF0000"/>
                              </a:solidFill>
                              <a:latin typeface="Bookman Old Style" panose="02050604050505020204" pitchFamily="18" charset="0"/>
                            </a:rPr>
                            <a:t>TCDQ leveling MD successful! </a:t>
                          </a:r>
                          <a:endParaRPr lang="en-US" sz="1200" b="0" dirty="0">
                            <a:solidFill>
                              <a:srgbClr val="FF0000"/>
                            </a:solidFill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8839508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TCDS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?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00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Already designed for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200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𝑏</m:t>
                                  </m:r>
                                </m:sub>
                              </m:sSub>
                              <m:r>
                                <a:rPr lang="en-US" sz="1200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=1.7×</m:t>
                              </m:r>
                              <m:sSup>
                                <m:sSupPr>
                                  <m:ctrlPr>
                                    <a:rPr lang="en-US" sz="1200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200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11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ppb</m:t>
                              </m:r>
                            </m:oMath>
                          </a14:m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, but</a:t>
                          </a:r>
                          <a:r>
                            <a:rPr lang="en-US" sz="1200" b="0" baseline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 in plastic deformation already </a:t>
                          </a:r>
                          <a:r>
                            <a:rPr lang="en-US" sz="1200" b="0" baseline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  <a:sym typeface="Wingdings" pitchFamily="2" charset="2"/>
                            </a:rPr>
                            <a:t> Studies on-going.</a:t>
                          </a:r>
                          <a:endParaRPr lang="en-US" sz="1200" b="0" dirty="0">
                            <a:solidFill>
                              <a:schemeClr val="accent6"/>
                            </a:solidFill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289087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TDE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?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00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?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00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New downstream window installed in LS2. </a:t>
                          </a:r>
                          <a:r>
                            <a:rPr lang="en-US" sz="1200" b="0" dirty="0">
                              <a:solidFill>
                                <a:srgbClr val="FF0000"/>
                              </a:solidFill>
                              <a:latin typeface="Bookman Old Style" panose="02050604050505020204" pitchFamily="18" charset="0"/>
                            </a:rPr>
                            <a:t>Not sufficient margin for the upstream window </a:t>
                          </a:r>
                          <a:r>
                            <a:rPr lang="en-US" sz="1200" b="0" dirty="0">
                              <a:solidFill>
                                <a:srgbClr val="FF0000"/>
                              </a:solidFill>
                              <a:latin typeface="Bookman Old Style" panose="02050604050505020204" pitchFamily="18" charset="0"/>
                              <a:sym typeface="Wingdings" pitchFamily="2" charset="2"/>
                            </a:rPr>
                            <a:t> YETS 2021/2022</a:t>
                          </a:r>
                          <a:r>
                            <a:rPr lang="en-US" sz="1200" b="0" dirty="0">
                              <a:solidFill>
                                <a:srgbClr val="FF0000"/>
                              </a:solidFill>
                              <a:latin typeface="Bookman Old Style" panose="02050604050505020204" pitchFamily="18" charset="0"/>
                            </a:rPr>
                            <a:t>.</a:t>
                          </a:r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 Material re-characterization needed for the body at 2500</a:t>
                          </a:r>
                          <a:r>
                            <a:rPr lang="el-GR" sz="1200" b="0" baseline="300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ο</a:t>
                          </a:r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C . Study on-going.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667686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Collimation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No issue on finding suitable settings for Run-III (with the help of partial upgrade in Run-III and thanks to dedicated telescopic optics).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1536343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6" name="Table 25">
                <a:extLst>
                  <a:ext uri="{FF2B5EF4-FFF2-40B4-BE49-F238E27FC236}">
                    <a16:creationId xmlns:a16="http://schemas.microsoft.com/office/drawing/2014/main" id="{85D93F74-7115-ED41-B5ED-49E181A8848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37093132"/>
                  </p:ext>
                </p:extLst>
              </p:nvPr>
            </p:nvGraphicFramePr>
            <p:xfrm>
              <a:off x="29728" y="3117377"/>
              <a:ext cx="6527459" cy="2834640"/>
            </p:xfrm>
            <a:graphic>
              <a:graphicData uri="http://schemas.openxmlformats.org/drawingml/2006/table">
                <a:tbl>
                  <a:tblPr firstRow="1" bandRow="1">
                    <a:tableStyleId>{7E9639D4-E3E2-4D34-9284-5A2195B3D0D7}</a:tableStyleId>
                  </a:tblPr>
                  <a:tblGrid>
                    <a:gridCol w="1076790">
                      <a:extLst>
                        <a:ext uri="{9D8B030D-6E8A-4147-A177-3AD203B41FA5}">
                          <a16:colId xmlns:a16="http://schemas.microsoft.com/office/drawing/2014/main" val="1716340750"/>
                        </a:ext>
                      </a:extLst>
                    </a:gridCol>
                    <a:gridCol w="805598">
                      <a:extLst>
                        <a:ext uri="{9D8B030D-6E8A-4147-A177-3AD203B41FA5}">
                          <a16:colId xmlns:a16="http://schemas.microsoft.com/office/drawing/2014/main" val="2797219795"/>
                        </a:ext>
                      </a:extLst>
                    </a:gridCol>
                    <a:gridCol w="776605">
                      <a:extLst>
                        <a:ext uri="{9D8B030D-6E8A-4147-A177-3AD203B41FA5}">
                          <a16:colId xmlns:a16="http://schemas.microsoft.com/office/drawing/2014/main" val="3145720575"/>
                        </a:ext>
                      </a:extLst>
                    </a:gridCol>
                    <a:gridCol w="3868466">
                      <a:extLst>
                        <a:ext uri="{9D8B030D-6E8A-4147-A177-3AD203B41FA5}">
                          <a16:colId xmlns:a16="http://schemas.microsoft.com/office/drawing/2014/main" val="3073450146"/>
                        </a:ext>
                      </a:extLst>
                    </a:gridCol>
                  </a:tblGrid>
                  <a:tr h="27432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Bookman Old Style" panose="02050604050505020204" pitchFamily="18" charset="0"/>
                            </a:rPr>
                            <a:t>System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Bookman Old Style" panose="02050604050505020204" pitchFamily="18" charset="0"/>
                            </a:rPr>
                            <a:t>1.7e11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Bookman Old Style" panose="02050604050505020204" pitchFamily="18" charset="0"/>
                            </a:rPr>
                            <a:t>1.8e11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Bookman Old Style" panose="02050604050505020204" pitchFamily="18" charset="0"/>
                            </a:rPr>
                            <a:t>Comment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51154837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TCDQ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0"/>
                          <a:stretch>
                            <a:fillRect l="-69180" t="-46000" b="-31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88395086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TCDS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?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00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0"/>
                          <a:stretch>
                            <a:fillRect l="-69180" t="-202778" b="-33055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28908708"/>
                      </a:ext>
                    </a:extLst>
                  </a:tr>
                  <a:tr h="82296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TDE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?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00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?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00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New downstream window installed in LS2. </a:t>
                          </a:r>
                          <a:r>
                            <a:rPr lang="en-US" sz="1200" b="0" dirty="0">
                              <a:solidFill>
                                <a:srgbClr val="FF0000"/>
                              </a:solidFill>
                              <a:latin typeface="Bookman Old Style" panose="02050604050505020204" pitchFamily="18" charset="0"/>
                            </a:rPr>
                            <a:t>Not sufficient margin for the upstream window </a:t>
                          </a:r>
                          <a:r>
                            <a:rPr lang="en-US" sz="1200" b="0" dirty="0">
                              <a:solidFill>
                                <a:srgbClr val="FF0000"/>
                              </a:solidFill>
                              <a:latin typeface="Bookman Old Style" panose="02050604050505020204" pitchFamily="18" charset="0"/>
                              <a:sym typeface="Wingdings" pitchFamily="2" charset="2"/>
                            </a:rPr>
                            <a:t> YETS 2021/2022</a:t>
                          </a:r>
                          <a:r>
                            <a:rPr lang="en-US" sz="1200" b="0" dirty="0">
                              <a:solidFill>
                                <a:srgbClr val="FF0000"/>
                              </a:solidFill>
                              <a:latin typeface="Bookman Old Style" panose="02050604050505020204" pitchFamily="18" charset="0"/>
                            </a:rPr>
                            <a:t>.</a:t>
                          </a:r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 Material re-characterization needed for the body at 2500</a:t>
                          </a:r>
                          <a:r>
                            <a:rPr lang="el-GR" sz="1200" b="0" baseline="300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ο</a:t>
                          </a:r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C . Study on-going.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66768643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Collimation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No issue on finding suitable settings for Run-III (with the help of partial upgrade in Run-III and thanks to dedicated telescopic optics).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1536343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4" name="Rectangle 23"/>
          <p:cNvSpPr/>
          <p:nvPr/>
        </p:nvSpPr>
        <p:spPr>
          <a:xfrm>
            <a:off x="6596515" y="5479593"/>
            <a:ext cx="258681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N. </a:t>
            </a:r>
            <a:r>
              <a:rPr lang="en-US" sz="1400" dirty="0" err="1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Karastathis</a:t>
            </a: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Report from the LHC Run-III </a:t>
            </a:r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Configuration 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Group</a:t>
            </a:r>
          </a:p>
        </p:txBody>
      </p:sp>
    </p:spTree>
    <p:extLst>
      <p:ext uri="{BB962C8B-B14F-4D97-AF65-F5344CB8AC3E}">
        <p14:creationId xmlns:p14="http://schemas.microsoft.com/office/powerpoint/2010/main" val="110661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8" y="-1"/>
            <a:ext cx="9139042" cy="6046999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710812" y="4670323"/>
            <a:ext cx="553228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000000"/>
                </a:solidFill>
              </a:rPr>
              <a:t>Thank you for your attention!</a:t>
            </a:r>
            <a:endParaRPr lang="en-GB" sz="3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05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 bon </a:t>
            </a:r>
            <a:r>
              <a:rPr lang="en-US" dirty="0" err="1" smtClean="0"/>
              <a:t>appetit</a:t>
            </a:r>
            <a:r>
              <a:rPr lang="en-US" dirty="0" smtClean="0"/>
              <a:t> !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2427" y="1056399"/>
            <a:ext cx="6057926" cy="5098755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66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LHC Beam Dump System</a:t>
            </a:r>
            <a:endParaRPr lang="en-GB" dirty="0"/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4619" y="2839319"/>
            <a:ext cx="7766600" cy="318895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340768"/>
            <a:ext cx="1775974" cy="1282087"/>
          </a:xfrm>
          <a:prstGeom prst="rect">
            <a:avLst/>
          </a:prstGeom>
          <a:noFill/>
          <a:ln w="57150">
            <a:solidFill>
              <a:schemeClr val="accent1">
                <a:lumMod val="40000"/>
                <a:lumOff val="60000"/>
              </a:schemeClr>
            </a:solidFill>
          </a:ln>
          <a:effectLst/>
        </p:spPr>
      </p:pic>
      <p:sp>
        <p:nvSpPr>
          <p:cNvPr id="37" name="TextBox 36"/>
          <p:cNvSpPr txBox="1"/>
          <p:nvPr/>
        </p:nvSpPr>
        <p:spPr>
          <a:xfrm>
            <a:off x="264619" y="2173292"/>
            <a:ext cx="1762875" cy="461665"/>
          </a:xfrm>
          <a:prstGeom prst="rect">
            <a:avLst/>
          </a:prstGeom>
          <a:solidFill>
            <a:schemeClr val="bg1">
              <a:alpha val="51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15 MKD: extraction kickers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3635896" y="1938958"/>
            <a:ext cx="2160240" cy="821372"/>
            <a:chOff x="226966" y="4004083"/>
            <a:chExt cx="2505018" cy="821372"/>
          </a:xfrm>
        </p:grpSpPr>
        <p:pic>
          <p:nvPicPr>
            <p:cNvPr id="55" name="Picture 5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1510" y="4004083"/>
              <a:ext cx="2500474" cy="821372"/>
            </a:xfrm>
            <a:prstGeom prst="rect">
              <a:avLst/>
            </a:prstGeom>
            <a:noFill/>
            <a:ln w="57150">
              <a:solidFill>
                <a:schemeClr val="accent1">
                  <a:lumMod val="40000"/>
                  <a:lumOff val="60000"/>
                </a:schemeClr>
              </a:solidFill>
            </a:ln>
            <a:effectLst/>
          </p:spPr>
        </p:pic>
        <p:sp>
          <p:nvSpPr>
            <p:cNvPr id="56" name="TextBox 55"/>
            <p:cNvSpPr txBox="1"/>
            <p:nvPr/>
          </p:nvSpPr>
          <p:spPr>
            <a:xfrm>
              <a:off x="226966" y="4548456"/>
              <a:ext cx="2505018" cy="276999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/>
                  <a:ea typeface="+mn-ea"/>
                  <a:cs typeface="+mn-cs"/>
                </a:rPr>
                <a:t>MSD: extraction septa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907704" y="956285"/>
            <a:ext cx="2160240" cy="1054633"/>
            <a:chOff x="1053151" y="4414173"/>
            <a:chExt cx="2464942" cy="1101319"/>
          </a:xfrm>
        </p:grpSpPr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53152" y="4414173"/>
              <a:ext cx="2464941" cy="1101319"/>
            </a:xfrm>
            <a:prstGeom prst="rect">
              <a:avLst/>
            </a:prstGeom>
            <a:noFill/>
            <a:ln w="57150">
              <a:solidFill>
                <a:schemeClr val="accent1">
                  <a:lumMod val="40000"/>
                  <a:lumOff val="60000"/>
                </a:schemeClr>
              </a:solidFill>
            </a:ln>
            <a:effectLst/>
          </p:spPr>
        </p:pic>
        <p:sp>
          <p:nvSpPr>
            <p:cNvPr id="52" name="TextBox 51"/>
            <p:cNvSpPr txBox="1"/>
            <p:nvPr/>
          </p:nvSpPr>
          <p:spPr>
            <a:xfrm>
              <a:off x="1053151" y="5234659"/>
              <a:ext cx="2464941" cy="276999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/>
                  <a:ea typeface="+mn-ea"/>
                  <a:cs typeface="+mn-cs"/>
                </a:rPr>
                <a:t>TCDS: septa protection 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5383589" y="886555"/>
            <a:ext cx="1780699" cy="1182575"/>
            <a:chOff x="7227824" y="3602519"/>
            <a:chExt cx="1780699" cy="1182575"/>
          </a:xfrm>
        </p:grpSpPr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251415" y="3602519"/>
              <a:ext cx="1733519" cy="1177520"/>
            </a:xfrm>
            <a:prstGeom prst="rect">
              <a:avLst/>
            </a:prstGeom>
            <a:noFill/>
            <a:ln w="57150">
              <a:solidFill>
                <a:schemeClr val="accent1">
                  <a:lumMod val="40000"/>
                  <a:lumOff val="60000"/>
                </a:schemeClr>
              </a:solidFill>
            </a:ln>
            <a:effectLst/>
          </p:spPr>
        </p:pic>
        <p:sp>
          <p:nvSpPr>
            <p:cNvPr id="60" name="TextBox 59"/>
            <p:cNvSpPr txBox="1"/>
            <p:nvPr/>
          </p:nvSpPr>
          <p:spPr>
            <a:xfrm>
              <a:off x="7227824" y="4508095"/>
              <a:ext cx="1780699" cy="276999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/>
                  <a:ea typeface="+mn-ea"/>
                  <a:cs typeface="+mn-cs"/>
                </a:rPr>
                <a:t>MKB: dilution kickers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5352919" y="5556377"/>
            <a:ext cx="1659019" cy="1094095"/>
            <a:chOff x="6372200" y="5436277"/>
            <a:chExt cx="1659019" cy="1094095"/>
          </a:xfrm>
        </p:grpSpPr>
        <p:pic>
          <p:nvPicPr>
            <p:cNvPr id="62" name="Picture 6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383366" y="5436277"/>
              <a:ext cx="1632978" cy="1094095"/>
            </a:xfrm>
            <a:prstGeom prst="rect">
              <a:avLst/>
            </a:prstGeom>
            <a:noFill/>
            <a:ln w="57150">
              <a:solidFill>
                <a:schemeClr val="accent1">
                  <a:lumMod val="40000"/>
                  <a:lumOff val="60000"/>
                </a:schemeClr>
              </a:solidFill>
            </a:ln>
            <a:effectLst/>
          </p:spPr>
        </p:pic>
        <p:sp>
          <p:nvSpPr>
            <p:cNvPr id="63" name="TextBox 62"/>
            <p:cNvSpPr txBox="1"/>
            <p:nvPr/>
          </p:nvSpPr>
          <p:spPr>
            <a:xfrm>
              <a:off x="6372200" y="5445224"/>
              <a:ext cx="1659019" cy="461665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/>
                  <a:ea typeface="+mn-ea"/>
                  <a:cs typeface="+mn-cs"/>
                </a:rPr>
                <a:t>TCDQ: Q4 protection &amp; TCSP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7236296" y="1402323"/>
            <a:ext cx="1744799" cy="1361840"/>
            <a:chOff x="3604421" y="1966026"/>
            <a:chExt cx="1728990" cy="1511936"/>
          </a:xfrm>
        </p:grpSpPr>
        <p:pic>
          <p:nvPicPr>
            <p:cNvPr id="67" name="Picture 66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4421" y="1966026"/>
              <a:ext cx="1728990" cy="1507679"/>
            </a:xfrm>
            <a:prstGeom prst="rect">
              <a:avLst/>
            </a:prstGeom>
            <a:noFill/>
            <a:ln w="57150">
              <a:solidFill>
                <a:schemeClr val="accent1">
                  <a:lumMod val="40000"/>
                  <a:lumOff val="60000"/>
                </a:schemeClr>
              </a:solidFill>
            </a:ln>
            <a:effectLst/>
          </p:spPr>
        </p:pic>
        <p:sp>
          <p:nvSpPr>
            <p:cNvPr id="68" name="TextBox 67"/>
            <p:cNvSpPr txBox="1"/>
            <p:nvPr/>
          </p:nvSpPr>
          <p:spPr>
            <a:xfrm>
              <a:off x="3611858" y="3200963"/>
              <a:ext cx="1714114" cy="276999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/>
                  <a:ea typeface="+mn-ea"/>
                  <a:cs typeface="+mn-cs"/>
                </a:rPr>
                <a:t>TDE: Beam dump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endParaRPr>
            </a:p>
          </p:txBody>
        </p:sp>
      </p:grpSp>
      <p:sp>
        <p:nvSpPr>
          <p:cNvPr id="69" name="Rectangle 68"/>
          <p:cNvSpPr/>
          <p:nvPr/>
        </p:nvSpPr>
        <p:spPr>
          <a:xfrm>
            <a:off x="7164245" y="4554752"/>
            <a:ext cx="45719" cy="6126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7164245" y="5552656"/>
            <a:ext cx="45719" cy="6126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pic>
        <p:nvPicPr>
          <p:cNvPr id="71" name="Picture 7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52320" y="2843152"/>
            <a:ext cx="1415604" cy="14103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93823" y="6379965"/>
            <a:ext cx="4041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C. Bracco, LBDS </a:t>
            </a:r>
            <a:r>
              <a:rPr lang="en-GB" dirty="0"/>
              <a:t>Performance in Run II</a:t>
            </a:r>
          </a:p>
        </p:txBody>
      </p:sp>
    </p:spTree>
    <p:extLst>
      <p:ext uri="{BB962C8B-B14F-4D97-AF65-F5344CB8AC3E}">
        <p14:creationId xmlns:p14="http://schemas.microsoft.com/office/powerpoint/2010/main" val="2044304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AF4FC-90DA-FB44-8E73-8C9D781B2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Power Converters and their control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D6B541-FA98-EA45-BA32-F95737F0FB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4642" y="5072185"/>
            <a:ext cx="7451968" cy="913027"/>
          </a:xfrm>
        </p:spPr>
        <p:txBody>
          <a:bodyPr>
            <a:normAutofit fontScale="92500" lnSpcReduction="20000"/>
          </a:bodyPr>
          <a:lstStyle/>
          <a:p>
            <a:pPr marL="36576" indent="0" algn="ctr">
              <a:buNone/>
            </a:pPr>
            <a:r>
              <a:rPr lang="en-GB" dirty="0"/>
              <a:t>Massive </a:t>
            </a:r>
            <a:r>
              <a:rPr lang="en-GB" dirty="0" err="1"/>
              <a:t>FGClite</a:t>
            </a:r>
            <a:r>
              <a:rPr lang="en-GB" dirty="0"/>
              <a:t> deployment during LS2</a:t>
            </a:r>
          </a:p>
          <a:p>
            <a:pPr marL="36576" indent="0" algn="ctr">
              <a:buNone/>
            </a:pPr>
            <a:r>
              <a:rPr lang="en-GB" dirty="0"/>
              <a:t>Lessons learned and experience gained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E8976C-BBB7-A143-BA3A-BBB5DE41AB2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9th LHC Operations Workshop Evian                             30 Jan. - 1 Feb.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EB2A5E-BF0D-D44F-B421-9C51CB289A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Rende Steerenberg CERN - BE/OP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95606-BC6F-934D-90DB-C8F1B25E3C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25665CC-85C3-0344-972A-74E9032E05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5286" y="1065553"/>
            <a:ext cx="6130681" cy="38327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81735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04518-C6FE-9042-BB05-A11B087C0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ADT and </a:t>
            </a:r>
            <a:r>
              <a:rPr lang="en-US" dirty="0" err="1"/>
              <a:t>ObsBox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5082A3-6CA3-CC48-BAD4-63EB02F4EA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73935"/>
            <a:ext cx="5568462" cy="930592"/>
          </a:xfrm>
        </p:spPr>
        <p:txBody>
          <a:bodyPr>
            <a:normAutofit fontScale="62500" lnSpcReduction="20000"/>
          </a:bodyPr>
          <a:lstStyle/>
          <a:p>
            <a:pPr marL="271463" indent="-234950"/>
            <a:r>
              <a:rPr lang="en-GB" dirty="0"/>
              <a:t>As well as normal operation, 15 MDs in the last 2 years relied on the ADT and </a:t>
            </a:r>
            <a:r>
              <a:rPr lang="en-GB" dirty="0" err="1"/>
              <a:t>ObsBox</a:t>
            </a:r>
            <a:endParaRPr lang="en-GB" dirty="0"/>
          </a:p>
          <a:p>
            <a:pPr marL="271463" indent="-234950"/>
            <a:r>
              <a:rPr lang="en-GB" dirty="0" err="1"/>
              <a:t>ObsBox</a:t>
            </a:r>
            <a:r>
              <a:rPr lang="en-GB" dirty="0"/>
              <a:t> is instrumental for instability studies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600AD0-444B-E446-847E-F6E372C2393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9th LHC Operations Workshop Evian                             30 Jan. - 1 Feb.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7B36F0-C508-5647-AC3F-CE156A1601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Rende Steerenberg CERN - BE/OP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3BFDE6-F31B-634D-B3AF-CAFD02A110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C7BE38A-FC99-144F-B0BC-37423E42C0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305" y="12850"/>
            <a:ext cx="3238695" cy="232216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9D21B0E-A2A4-AB40-A794-A910E529CC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051880" y="2498390"/>
            <a:ext cx="1779975" cy="23685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0359B1A-0059-B94D-8814-132C6EA8BBCD}"/>
              </a:ext>
            </a:extLst>
          </p:cNvPr>
          <p:cNvSpPr txBox="1"/>
          <p:nvPr/>
        </p:nvSpPr>
        <p:spPr>
          <a:xfrm>
            <a:off x="757581" y="5679548"/>
            <a:ext cx="73773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i="1" dirty="0"/>
              <a:t>“Any specific new requirements have to be communicated now”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884055C-0028-1846-9837-D346C6F28E26}"/>
              </a:ext>
            </a:extLst>
          </p:cNvPr>
          <p:cNvSpPr txBox="1">
            <a:spLocks/>
          </p:cNvSpPr>
          <p:nvPr/>
        </p:nvSpPr>
        <p:spPr>
          <a:xfrm>
            <a:off x="457200" y="2176515"/>
            <a:ext cx="5568462" cy="369236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b="1" kern="12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b="1" kern="12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b="1" kern="12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b="1" kern="12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b="1" kern="12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1463" indent="-234950"/>
            <a:r>
              <a:rPr lang="en-GB" dirty="0"/>
              <a:t>Changes during LS2: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5D32DC1-EFDE-104F-B216-2D78B2D9DE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4695" y="2387246"/>
            <a:ext cx="4501933" cy="31617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71222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3327D-6AF5-944E-AB21-06916509D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Luminosity, lifetime and modelling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BD5DAA-DF44-6042-A1B2-E68ADD786CE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9th LHC Operations Workshop Evian                             30 Jan. - 1 Feb.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9F23D8-2FAB-694A-B5DF-0CF9361DE2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Rende Steerenberg CERN - BE/OP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005B2A-F4A6-8841-9646-9E4D7FFF61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6CDB4FC-AFE5-E54A-B9BB-E87FE56569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899" y="1228643"/>
            <a:ext cx="6619631" cy="46495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2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B0164E-944D-324B-8AF9-4346CFA7E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Luminosity, lifetime and modelling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775D8A-851B-7441-BA6F-3F1EDC95379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9th LHC Operations Workshop Evian                             30 Jan. - 1 Feb.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E37077-82FC-5244-B3D1-6A1F02C996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Rende Steerenberg CERN - BE/OP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7D8413-3934-564D-9B6B-806C677E10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D4EAEFD-F7D2-8F42-BAC6-198084AC09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4725" y="1283351"/>
            <a:ext cx="6751804" cy="45044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143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B9A8B-802F-1E44-9554-DE1F952BD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Transverse Instabilities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AB5678-0A48-474C-BCE0-90AB75498F5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9th LHC Operations Workshop Evian                             30 Jan. - 1 Feb.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0D1F6E-E331-C943-9478-DDD2BBF99F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Rende Steerenberg CERN - BE/OP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ECBFC5-ECBE-C240-B52E-7AFB0B5F81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E8FE50F-44B9-E746-B19A-F8F8170F03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2060" y="1016074"/>
            <a:ext cx="6360585" cy="4876726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2F9843F7-221C-5747-800E-8765FF754858}"/>
              </a:ext>
            </a:extLst>
          </p:cNvPr>
          <p:cNvSpPr/>
          <p:nvPr/>
        </p:nvSpPr>
        <p:spPr>
          <a:xfrm>
            <a:off x="4806462" y="3626338"/>
            <a:ext cx="2430584" cy="38295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190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90F35618-0ED6-BD4B-B720-D81308EDC3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6835" y="960065"/>
            <a:ext cx="3170296" cy="21471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40B17D7-6FF0-014F-98CD-BF1A56823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Longitudinal dynamics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A6BF5E-766B-744B-9F3B-716C46A16C6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9th LHC Operations Workshop Evian                             30 Jan. - 1 Feb.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4AAE28-7283-E14E-B25C-C28FECB8D5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Rende Steerenberg CERN - BE/OP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09024-8ABF-CF44-8FC9-31F12B5DF8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2B11A3-2221-6141-BA85-F10991CDD23B}"/>
              </a:ext>
            </a:extLst>
          </p:cNvPr>
          <p:cNvSpPr txBox="1"/>
          <p:nvPr/>
        </p:nvSpPr>
        <p:spPr>
          <a:xfrm>
            <a:off x="136668" y="1220984"/>
            <a:ext cx="5665333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dirty="0"/>
              <a:t>Further improvement of quality and performance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6DD023B-1E56-474D-880E-D219D89D22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245" y="1809385"/>
            <a:ext cx="5752123" cy="3239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9853B12-57F1-6049-8A5E-83C57E38AE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9323" y="3302016"/>
            <a:ext cx="2732639" cy="27326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FB1B6AF2-B2EA-784E-9E16-C7170AF0A2A0}"/>
              </a:ext>
            </a:extLst>
          </p:cNvPr>
          <p:cNvSpPr/>
          <p:nvPr/>
        </p:nvSpPr>
        <p:spPr>
          <a:xfrm>
            <a:off x="230550" y="2586077"/>
            <a:ext cx="5079999" cy="38295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0743EE-7A9D-B947-85DF-0F652111F318}"/>
              </a:ext>
            </a:extLst>
          </p:cNvPr>
          <p:cNvSpPr txBox="1"/>
          <p:nvPr/>
        </p:nvSpPr>
        <p:spPr>
          <a:xfrm>
            <a:off x="6630556" y="2481840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Batches</a:t>
            </a:r>
          </a:p>
        </p:txBody>
      </p:sp>
    </p:spTree>
    <p:extLst>
      <p:ext uri="{BB962C8B-B14F-4D97-AF65-F5344CB8AC3E}">
        <p14:creationId xmlns:p14="http://schemas.microsoft.com/office/powerpoint/2010/main" val="1249379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Chart 31"/>
          <p:cNvGraphicFramePr>
            <a:graphicFrameLocks/>
          </p:cNvGraphicFramePr>
          <p:nvPr>
            <p:extLst/>
          </p:nvPr>
        </p:nvGraphicFramePr>
        <p:xfrm>
          <a:off x="1547664" y="1340768"/>
          <a:ext cx="5913909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II Performance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908720"/>
            <a:ext cx="8640960" cy="49377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MKD/MKB Erratic/Flashover with beam at top energy </a:t>
            </a:r>
            <a:endParaRPr lang="en-GB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3820314" y="223622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j-lt"/>
              </a:rPr>
              <a:t>LS1</a:t>
            </a:r>
            <a:endParaRPr lang="en-GB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427876" y="1489155"/>
            <a:ext cx="137160" cy="2732112"/>
          </a:xfrm>
          <a:prstGeom prst="rect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3450704" y="6073820"/>
            <a:ext cx="22425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+mj-lt"/>
              </a:rPr>
              <a:t>31</a:t>
            </a:r>
            <a:r>
              <a:rPr lang="en-US" sz="1400" baseline="30000" dirty="0" smtClean="0">
                <a:solidFill>
                  <a:schemeClr val="bg1"/>
                </a:solidFill>
                <a:latin typeface="+mj-lt"/>
              </a:rPr>
              <a:t>st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 May 2015 </a:t>
            </a:r>
            <a:endParaRPr lang="en-GB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56177" y="5981133"/>
            <a:ext cx="27303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/>
              <a:t>October 2016</a:t>
            </a:r>
            <a:endParaRPr lang="en-GB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2509672" y="2204864"/>
            <a:ext cx="0" cy="201168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2995508" y="2204864"/>
            <a:ext cx="0" cy="201168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3484196" y="1484784"/>
            <a:ext cx="0" cy="27432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4947408" y="1484784"/>
            <a:ext cx="0" cy="27432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5443780" y="1493256"/>
            <a:ext cx="0" cy="27432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5924784" y="1493256"/>
            <a:ext cx="0" cy="27432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413472" y="1484784"/>
            <a:ext cx="0" cy="27432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Content Placeholder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3660" y="4461158"/>
            <a:ext cx="2975826" cy="220507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6" name="TextBox 25"/>
          <p:cNvSpPr txBox="1"/>
          <p:nvPr/>
        </p:nvSpPr>
        <p:spPr>
          <a:xfrm>
            <a:off x="793823" y="6379965"/>
            <a:ext cx="4436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From C. Bracco, LBDS </a:t>
            </a:r>
            <a:r>
              <a:rPr lang="en-GB" dirty="0"/>
              <a:t>Performance in Run II</a:t>
            </a:r>
          </a:p>
        </p:txBody>
      </p:sp>
      <p:sp>
        <p:nvSpPr>
          <p:cNvPr id="8" name="Rectangle 7"/>
          <p:cNvSpPr/>
          <p:nvPr/>
        </p:nvSpPr>
        <p:spPr>
          <a:xfrm>
            <a:off x="67597" y="4539914"/>
            <a:ext cx="5753100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rgbClr val="727CA3"/>
              </a:buClr>
              <a:buSzPct val="76000"/>
              <a:buFont typeface="Wingdings 3"/>
              <a:buChar char=""/>
            </a:pPr>
            <a:r>
              <a:rPr lang="en-GB" sz="1600" b="1" dirty="0">
                <a:solidFill>
                  <a:prstClr val="black"/>
                </a:solidFill>
                <a:latin typeface="Cambria" panose="02040503050406030204" pitchFamily="18" charset="0"/>
              </a:rPr>
              <a:t>A few kicker failures per year</a:t>
            </a:r>
            <a:r>
              <a:rPr lang="en-GB" sz="1600" dirty="0">
                <a:solidFill>
                  <a:prstClr val="black"/>
                </a:solidFill>
                <a:latin typeface="Cambria" panose="02040503050406030204" pitchFamily="18" charset="0"/>
              </a:rPr>
              <a:t> (</a:t>
            </a:r>
            <a:r>
              <a:rPr lang="en-GB" sz="1600" dirty="0" err="1">
                <a:solidFill>
                  <a:prstClr val="black"/>
                </a:solidFill>
                <a:latin typeface="Cambria" panose="02040503050406030204" pitchFamily="18" charset="0"/>
              </a:rPr>
              <a:t>erratics</a:t>
            </a:r>
            <a:r>
              <a:rPr lang="en-GB" sz="1600" dirty="0">
                <a:solidFill>
                  <a:prstClr val="black"/>
                </a:solidFill>
                <a:latin typeface="Cambria" panose="02040503050406030204" pitchFamily="18" charset="0"/>
              </a:rPr>
              <a:t> and flashover) </a:t>
            </a:r>
            <a:r>
              <a:rPr lang="en-GB" sz="1600" b="1" dirty="0">
                <a:solidFill>
                  <a:prstClr val="black"/>
                </a:solidFill>
                <a:latin typeface="Cambria" panose="02040503050406030204" pitchFamily="18" charset="0"/>
              </a:rPr>
              <a:t>occurred</a:t>
            </a:r>
            <a:r>
              <a:rPr lang="en-GB" sz="1600" dirty="0">
                <a:solidFill>
                  <a:prstClr val="black"/>
                </a:solidFill>
                <a:latin typeface="Cambria" panose="02040503050406030204" pitchFamily="18" charset="0"/>
              </a:rPr>
              <a:t> and </a:t>
            </a:r>
            <a:r>
              <a:rPr lang="en-GB" sz="1600" b="1" dirty="0">
                <a:solidFill>
                  <a:prstClr val="black"/>
                </a:solidFill>
                <a:latin typeface="Cambria" panose="02040503050406030204" pitchFamily="18" charset="0"/>
              </a:rPr>
              <a:t>will continue to occur</a:t>
            </a:r>
            <a:r>
              <a:rPr lang="en-GB" sz="1600" dirty="0">
                <a:solidFill>
                  <a:prstClr val="black"/>
                </a:solidFill>
                <a:latin typeface="Cambria" panose="02040503050406030204" pitchFamily="18" charset="0"/>
              </a:rPr>
              <a:t>, especially when operating at </a:t>
            </a:r>
            <a:r>
              <a:rPr lang="en-GB" sz="1600" b="1" dirty="0">
                <a:solidFill>
                  <a:prstClr val="black"/>
                </a:solidFill>
                <a:latin typeface="Cambria" panose="02040503050406030204" pitchFamily="18" charset="0"/>
              </a:rPr>
              <a:t>higher energy</a:t>
            </a:r>
            <a:r>
              <a:rPr lang="en-GB" sz="1600" dirty="0">
                <a:solidFill>
                  <a:prstClr val="black"/>
                </a:solidFill>
                <a:latin typeface="Cambria" panose="02040503050406030204" pitchFamily="18" charset="0"/>
              </a:rPr>
              <a:t> (higher voltage)</a:t>
            </a:r>
          </a:p>
          <a:p>
            <a:pPr marL="274320" lvl="0" indent="-274320">
              <a:spcBef>
                <a:spcPts val="600"/>
              </a:spcBef>
              <a:buClr>
                <a:srgbClr val="727CA3"/>
              </a:buClr>
              <a:buSzPct val="76000"/>
              <a:buFont typeface="Wingdings 3"/>
              <a:buChar char=""/>
            </a:pPr>
            <a:r>
              <a:rPr lang="en-GB" sz="1600" b="1" dirty="0" smtClean="0">
                <a:solidFill>
                  <a:prstClr val="black"/>
                </a:solidFill>
                <a:latin typeface="Cambria" panose="02040503050406030204" pitchFamily="18" charset="0"/>
              </a:rPr>
              <a:t>Weaknesses </a:t>
            </a:r>
            <a:r>
              <a:rPr lang="en-GB" sz="1600" dirty="0">
                <a:solidFill>
                  <a:prstClr val="black"/>
                </a:solidFill>
                <a:latin typeface="Cambria" panose="02040503050406030204" pitchFamily="18" charset="0"/>
              </a:rPr>
              <a:t>and </a:t>
            </a:r>
            <a:r>
              <a:rPr lang="en-GB" sz="1600" b="1" dirty="0">
                <a:solidFill>
                  <a:prstClr val="black"/>
                </a:solidFill>
                <a:latin typeface="Cambria" panose="02040503050406030204" pitchFamily="18" charset="0"/>
              </a:rPr>
              <a:t>new kicker failure types</a:t>
            </a:r>
            <a:r>
              <a:rPr lang="en-GB" sz="1600" dirty="0">
                <a:solidFill>
                  <a:prstClr val="black"/>
                </a:solidFill>
                <a:latin typeface="Cambria" panose="02040503050406030204" pitchFamily="18" charset="0"/>
              </a:rPr>
              <a:t> (type 2 MKD erratic, ~3 “missing” MKBs) were identified during past Runs </a:t>
            </a:r>
            <a:r>
              <a:rPr lang="en-GB" sz="1600" dirty="0">
                <a:solidFill>
                  <a:prstClr val="black"/>
                </a:solidFill>
                <a:latin typeface="Cambria" panose="02040503050406030204" pitchFamily="18" charset="0"/>
                <a:sym typeface="Wingdings"/>
              </a:rPr>
              <a:t> </a:t>
            </a:r>
            <a:r>
              <a:rPr lang="en-GB" sz="1600" b="1" dirty="0">
                <a:solidFill>
                  <a:prstClr val="black"/>
                </a:solidFill>
                <a:latin typeface="Cambria" panose="02040503050406030204" pitchFamily="18" charset="0"/>
                <a:sym typeface="Wingdings"/>
              </a:rPr>
              <a:t>impact on</a:t>
            </a:r>
            <a:r>
              <a:rPr lang="en-GB" sz="1600" dirty="0">
                <a:solidFill>
                  <a:prstClr val="black"/>
                </a:solidFill>
                <a:latin typeface="Cambria" panose="02040503050406030204" pitchFamily="18" charset="0"/>
                <a:sym typeface="Wingdings"/>
              </a:rPr>
              <a:t> beam load for </a:t>
            </a:r>
            <a:r>
              <a:rPr lang="en-GB" sz="1600" b="1" dirty="0">
                <a:solidFill>
                  <a:prstClr val="black"/>
                </a:solidFill>
                <a:latin typeface="Cambria" panose="02040503050406030204" pitchFamily="18" charset="0"/>
                <a:sym typeface="Wingdings"/>
              </a:rPr>
              <a:t>dump protection elements and TDE </a:t>
            </a:r>
            <a:endParaRPr lang="en-GB" sz="1600" b="1" dirty="0">
              <a:solidFill>
                <a:prstClr val="black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669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CF1A4-2B46-A14F-930E-02659BFA5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Dump Layout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14EC5B-1A2A-CE45-98DD-BB23F483A5D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defTabSz="685800">
              <a:defRPr/>
            </a:pPr>
            <a:r>
              <a:rPr lang="en-US">
                <a:latin typeface="Arial" panose="020B0604020202020204"/>
              </a:rPr>
              <a:t>31/01/2019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933993-A588-544C-AD9E-FC378E08E30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defTabSz="685800">
              <a:defRPr/>
            </a:pPr>
            <a:r>
              <a:rPr lang="en-GB">
                <a:latin typeface="Arial" panose="020B0604020202020204"/>
              </a:rPr>
              <a:t>A. Perillo-Marcone - TDE Operational Feedback and Future Prospective</a:t>
            </a:r>
            <a:endParaRPr lang="en-US">
              <a:latin typeface="Arial" panose="020B0604020202020204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2F61FB-15BA-0D43-91C5-B6D72895519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685800">
              <a:defRPr/>
            </a:pPr>
            <a:fld id="{416D17DB-3DE7-4ACD-8784-7E38DA0EF2D9}" type="slidenum">
              <a:rPr lang="en-US">
                <a:latin typeface="Arial" panose="020B0604020202020204"/>
              </a:rPr>
              <a:pPr defTabSz="685800">
                <a:defRPr/>
              </a:pPr>
              <a:t>5</a:t>
            </a:fld>
            <a:endParaRPr lang="en-US">
              <a:latin typeface="Arial" panose="020B0604020202020204"/>
            </a:endParaRPr>
          </a:p>
        </p:txBody>
      </p:sp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AFA951D2-187A-864A-9261-137AC46DE464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86" r="15119" b="17325"/>
          <a:stretch/>
        </p:blipFill>
        <p:spPr>
          <a:xfrm>
            <a:off x="0" y="2143533"/>
            <a:ext cx="9144000" cy="3800269"/>
          </a:xfr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EB58CB3-B2C1-E440-9F42-A35CAEE4B543}"/>
              </a:ext>
            </a:extLst>
          </p:cNvPr>
          <p:cNvCxnSpPr/>
          <p:nvPr/>
        </p:nvCxnSpPr>
        <p:spPr>
          <a:xfrm flipV="1">
            <a:off x="1889926" y="4990427"/>
            <a:ext cx="1336964" cy="193965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5EB472C3-5D7B-3845-B136-EC81BCC29A0D}"/>
              </a:ext>
            </a:extLst>
          </p:cNvPr>
          <p:cNvSpPr txBox="1"/>
          <p:nvPr/>
        </p:nvSpPr>
        <p:spPr>
          <a:xfrm rot="21113233">
            <a:off x="2249670" y="5134716"/>
            <a:ext cx="617477" cy="3000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50" dirty="0">
                <a:solidFill>
                  <a:srgbClr val="0C377B"/>
                </a:solidFill>
                <a:latin typeface="Ubuntu" panose="020B0504030602030204" pitchFamily="34" charset="0"/>
              </a:rPr>
              <a:t>beam</a:t>
            </a:r>
            <a:endParaRPr lang="en-GB" sz="1350" dirty="0">
              <a:solidFill>
                <a:srgbClr val="0C377B"/>
              </a:solidFill>
              <a:latin typeface="Ubuntu" panose="020B0504030602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35D7AF3-2CD4-8043-AE5D-54B4E1DE5773}"/>
              </a:ext>
            </a:extLst>
          </p:cNvPr>
          <p:cNvSpPr txBox="1"/>
          <p:nvPr/>
        </p:nvSpPr>
        <p:spPr>
          <a:xfrm rot="21113233">
            <a:off x="231208" y="5219802"/>
            <a:ext cx="849913" cy="2308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srgbClr val="0C377B"/>
                </a:solidFill>
                <a:latin typeface="Ubuntu" panose="020B0504030602030204" pitchFamily="34" charset="0"/>
              </a:rPr>
              <a:t>LHC vacuum</a:t>
            </a:r>
            <a:endParaRPr lang="en-GB" sz="900" dirty="0">
              <a:solidFill>
                <a:srgbClr val="0C377B"/>
              </a:solidFill>
              <a:latin typeface="Ubuntu" panose="020B0504030602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FA39B97-FFCA-4647-9E7F-BD0AA8D7F44C}"/>
              </a:ext>
            </a:extLst>
          </p:cNvPr>
          <p:cNvSpPr txBox="1"/>
          <p:nvPr/>
        </p:nvSpPr>
        <p:spPr>
          <a:xfrm rot="21113233">
            <a:off x="5187481" y="4272134"/>
            <a:ext cx="965329" cy="2308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srgbClr val="0C377B"/>
                </a:solidFill>
                <a:latin typeface="Ubuntu" panose="020B0504030602030204" pitchFamily="34" charset="0"/>
              </a:rPr>
              <a:t>N</a:t>
            </a:r>
            <a:r>
              <a:rPr lang="en-US" sz="900" baseline="-25000" dirty="0">
                <a:solidFill>
                  <a:srgbClr val="0C377B"/>
                </a:solidFill>
                <a:latin typeface="Ubuntu" panose="020B0504030602030204" pitchFamily="34" charset="0"/>
              </a:rPr>
              <a:t>2 </a:t>
            </a:r>
            <a:r>
              <a:rPr lang="en-US" sz="900" dirty="0">
                <a:solidFill>
                  <a:srgbClr val="0C377B"/>
                </a:solidFill>
                <a:latin typeface="Ubuntu" panose="020B0504030602030204" pitchFamily="34" charset="0"/>
              </a:rPr>
              <a:t>dump sector</a:t>
            </a:r>
            <a:endParaRPr lang="en-GB" sz="900" dirty="0">
              <a:solidFill>
                <a:srgbClr val="0C377B"/>
              </a:solidFill>
              <a:latin typeface="Ubuntu" panose="020B0504030602030204" pitchFamily="34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17F14EB-465B-3C4D-974C-94E2181EF595}"/>
              </a:ext>
            </a:extLst>
          </p:cNvPr>
          <p:cNvSpPr/>
          <p:nvPr/>
        </p:nvSpPr>
        <p:spPr>
          <a:xfrm>
            <a:off x="3436015" y="4564085"/>
            <a:ext cx="557151" cy="727317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350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35D9F0D-4DC8-4243-A08F-C76F7814C603}"/>
              </a:ext>
            </a:extLst>
          </p:cNvPr>
          <p:cNvSpPr txBox="1"/>
          <p:nvPr/>
        </p:nvSpPr>
        <p:spPr>
          <a:xfrm rot="21113233">
            <a:off x="3484585" y="5266043"/>
            <a:ext cx="1666647" cy="5078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50" dirty="0">
                <a:solidFill>
                  <a:srgbClr val="0C377B"/>
                </a:solidFill>
                <a:latin typeface="Ubuntu" panose="020B0504030602030204" pitchFamily="34" charset="0"/>
              </a:rPr>
              <a:t>Upstream window (</a:t>
            </a:r>
            <a:r>
              <a:rPr lang="en-US" sz="1350" dirty="0" err="1">
                <a:solidFill>
                  <a:srgbClr val="0C377B"/>
                </a:solidFill>
                <a:latin typeface="Ubuntu" panose="020B0504030602030204" pitchFamily="34" charset="0"/>
              </a:rPr>
              <a:t>CfC</a:t>
            </a:r>
            <a:r>
              <a:rPr lang="en-US" sz="1350" dirty="0">
                <a:solidFill>
                  <a:srgbClr val="0C377B"/>
                </a:solidFill>
                <a:latin typeface="Ubuntu" panose="020B0504030602030204" pitchFamily="34" charset="0"/>
              </a:rPr>
              <a:t> + SS316L foil)</a:t>
            </a:r>
            <a:endParaRPr lang="en-GB" sz="1350" dirty="0">
              <a:solidFill>
                <a:srgbClr val="0C377B"/>
              </a:solidFill>
              <a:latin typeface="Ubuntu" panose="020B050403060203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76400FD-6AF5-424A-85EF-9775C9946EE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714" b="13678"/>
          <a:stretch/>
        </p:blipFill>
        <p:spPr>
          <a:xfrm>
            <a:off x="4654296" y="998753"/>
            <a:ext cx="4359211" cy="1509695"/>
          </a:xfrm>
          <a:prstGeom prst="rect">
            <a:avLst/>
          </a:prstGeom>
          <a:ln w="41275">
            <a:solidFill>
              <a:schemeClr val="bg1"/>
            </a:solidFill>
          </a:ln>
          <a:effectLst>
            <a:glow rad="254000">
              <a:schemeClr val="bg1"/>
            </a:glow>
          </a:effectLst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25DF1DEB-8990-0748-AAA9-EC314D2124A8}"/>
              </a:ext>
            </a:extLst>
          </p:cNvPr>
          <p:cNvSpPr/>
          <p:nvPr/>
        </p:nvSpPr>
        <p:spPr>
          <a:xfrm>
            <a:off x="7900954" y="1402772"/>
            <a:ext cx="557151" cy="727317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350">
              <a:solidFill>
                <a:srgbClr val="FFFFFF"/>
              </a:solidFill>
              <a:latin typeface="Arial" panose="020B0604020202020204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B29F8D3-317C-9843-A38B-BD15922E63C1}"/>
              </a:ext>
            </a:extLst>
          </p:cNvPr>
          <p:cNvCxnSpPr>
            <a:cxnSpLocks/>
            <a:stCxn id="15" idx="4"/>
          </p:cNvCxnSpPr>
          <p:nvPr/>
        </p:nvCxnSpPr>
        <p:spPr>
          <a:xfrm>
            <a:off x="8179529" y="2130089"/>
            <a:ext cx="64662" cy="1992526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26C4CF4E-6F35-AC4F-AC04-A3521495EA1C}"/>
              </a:ext>
            </a:extLst>
          </p:cNvPr>
          <p:cNvSpPr txBox="1"/>
          <p:nvPr/>
        </p:nvSpPr>
        <p:spPr>
          <a:xfrm>
            <a:off x="6112720" y="1055568"/>
            <a:ext cx="1822181" cy="5078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50" dirty="0">
                <a:solidFill>
                  <a:srgbClr val="0C377B"/>
                </a:solidFill>
                <a:latin typeface="Ubuntu" panose="020B0504030602030204" pitchFamily="34" charset="0"/>
              </a:rPr>
              <a:t>Downstream window (TiGr2 plate)</a:t>
            </a:r>
            <a:endParaRPr lang="en-GB" sz="1350" dirty="0">
              <a:solidFill>
                <a:srgbClr val="0C377B"/>
              </a:solidFill>
              <a:latin typeface="Ubuntu" panose="020B0504030602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0C7262A-F2B0-1748-8519-7F180C2C249A}"/>
              </a:ext>
            </a:extLst>
          </p:cNvPr>
          <p:cNvSpPr txBox="1"/>
          <p:nvPr/>
        </p:nvSpPr>
        <p:spPr>
          <a:xfrm rot="21113233">
            <a:off x="7428763" y="4296508"/>
            <a:ext cx="747320" cy="2308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srgbClr val="0C377B"/>
                </a:solidFill>
                <a:latin typeface="Ubuntu" panose="020B0504030602030204" pitchFamily="34" charset="0"/>
              </a:rPr>
              <a:t>Dump core</a:t>
            </a:r>
            <a:endParaRPr lang="en-GB" sz="900" dirty="0">
              <a:solidFill>
                <a:srgbClr val="0C377B"/>
              </a:solidFill>
              <a:latin typeface="Ubuntu" panose="020B0504030602030204" pitchFamily="34" charset="0"/>
            </a:endParaRPr>
          </a:p>
        </p:txBody>
      </p:sp>
      <p:pic>
        <p:nvPicPr>
          <p:cNvPr id="26" name="Picture 3">
            <a:extLst>
              <a:ext uri="{FF2B5EF4-FFF2-40B4-BE49-F238E27FC236}">
                <a16:creationId xmlns:a16="http://schemas.microsoft.com/office/drawing/2014/main" id="{CCB6C53E-6A42-0245-BB5D-88801D8AC5CA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6" y="1674202"/>
            <a:ext cx="3789422" cy="2806472"/>
          </a:xfrm>
          <a:prstGeom prst="rect">
            <a:avLst/>
          </a:prstGeom>
        </p:spPr>
      </p:pic>
      <p:sp>
        <p:nvSpPr>
          <p:cNvPr id="27" name="Striped Right Arrow 26">
            <a:extLst>
              <a:ext uri="{FF2B5EF4-FFF2-40B4-BE49-F238E27FC236}">
                <a16:creationId xmlns:a16="http://schemas.microsoft.com/office/drawing/2014/main" id="{A48D2BFC-2AC1-B744-BF2E-BC6FCE531C4E}"/>
              </a:ext>
            </a:extLst>
          </p:cNvPr>
          <p:cNvSpPr/>
          <p:nvPr/>
        </p:nvSpPr>
        <p:spPr>
          <a:xfrm rot="11234822">
            <a:off x="741539" y="2879594"/>
            <a:ext cx="518388" cy="137160"/>
          </a:xfrm>
          <a:prstGeom prst="stripedRightArrow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350">
              <a:solidFill>
                <a:srgbClr val="FFFF00"/>
              </a:solidFill>
              <a:latin typeface="Arial" panose="020B0604020202020204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CCBB555-01A0-DA4C-AED1-01AF368F89D9}"/>
              </a:ext>
            </a:extLst>
          </p:cNvPr>
          <p:cNvSpPr txBox="1"/>
          <p:nvPr/>
        </p:nvSpPr>
        <p:spPr>
          <a:xfrm rot="529442">
            <a:off x="1253170" y="2880019"/>
            <a:ext cx="641522" cy="300082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50" b="1" dirty="0">
                <a:solidFill>
                  <a:srgbClr val="FFFF00"/>
                </a:solidFill>
                <a:latin typeface="Corbel" panose="020B0503020204020204" pitchFamily="34" charset="0"/>
              </a:rPr>
              <a:t>beam </a:t>
            </a:r>
            <a:endParaRPr lang="en-GB" sz="1350" b="1" dirty="0">
              <a:solidFill>
                <a:srgbClr val="FFFF00"/>
              </a:solidFill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35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17" grpId="0" animBg="1"/>
      <p:bldP spid="27" grpId="0" animBg="1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Interferometer measurements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27845" y="1671638"/>
            <a:ext cx="6434555" cy="392191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defTabSz="685800">
              <a:defRPr/>
            </a:pPr>
            <a:r>
              <a:rPr lang="en-US">
                <a:latin typeface="Arial" panose="020B0604020202020204"/>
              </a:rPr>
              <a:t>31/01/2019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defTabSz="685800">
              <a:defRPr/>
            </a:pPr>
            <a:r>
              <a:rPr lang="en-GB">
                <a:latin typeface="Arial" panose="020B0604020202020204"/>
              </a:rPr>
              <a:t>A. Perillo-Marcone - TDE Operational Feedback and Future Prospective</a:t>
            </a:r>
            <a:endParaRPr lang="en-US">
              <a:latin typeface="Arial" panose="020B060402020202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685800">
              <a:defRPr/>
            </a:pPr>
            <a:fld id="{416D17DB-3DE7-4ACD-8784-7E38DA0EF2D9}" type="slidenum">
              <a:rPr lang="en-US">
                <a:latin typeface="Arial" panose="020B0604020202020204"/>
              </a:rPr>
              <a:pPr defTabSz="685800">
                <a:defRPr/>
              </a:pPr>
              <a:t>6</a:t>
            </a:fld>
            <a:endParaRPr lang="en-US">
              <a:latin typeface="Arial" panose="020B060402020202020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85424" y="2148253"/>
            <a:ext cx="182710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50" dirty="0">
                <a:solidFill>
                  <a:srgbClr val="0C377B"/>
                </a:solidFill>
                <a:latin typeface="Corbel" panose="020B0503020204020204" pitchFamily="34" charset="0"/>
              </a:rPr>
              <a:t>Large displacements measured</a:t>
            </a:r>
            <a:endParaRPr lang="en-GB" sz="1350" dirty="0">
              <a:solidFill>
                <a:srgbClr val="0C377B"/>
              </a:solidFill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755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7AB926BE-69F1-764C-83CB-AC0446B070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804" y="1969793"/>
            <a:ext cx="4320000" cy="22050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32272"/>
            <a:ext cx="8365127" cy="608409"/>
          </a:xfrm>
        </p:spPr>
        <p:txBody>
          <a:bodyPr/>
          <a:lstStyle/>
          <a:p>
            <a:r>
              <a:rPr lang="en-US" dirty="0"/>
              <a:t>Upstream Window under 1.8E+11 ppb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defTabSz="685800">
              <a:defRPr/>
            </a:pPr>
            <a:r>
              <a:rPr lang="en-US">
                <a:latin typeface="Arial" panose="020B0604020202020204"/>
              </a:rPr>
              <a:t>31/01/2019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defTabSz="685800">
              <a:defRPr/>
            </a:pPr>
            <a:r>
              <a:rPr lang="en-GB">
                <a:latin typeface="Arial" panose="020B0604020202020204"/>
              </a:rPr>
              <a:t>A. Perillo-Marcone - TDE Operational Feedback and Future Prospective</a:t>
            </a:r>
            <a:endParaRPr lang="en-US">
              <a:latin typeface="Arial" panose="020B060402020202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685800">
              <a:defRPr/>
            </a:pPr>
            <a:fld id="{416D17DB-3DE7-4ACD-8784-7E38DA0EF2D9}" type="slidenum">
              <a:rPr lang="en-US">
                <a:latin typeface="Arial" panose="020B0604020202020204"/>
              </a:rPr>
              <a:pPr defTabSz="685800">
                <a:defRPr/>
              </a:pPr>
              <a:t>7</a:t>
            </a:fld>
            <a:endParaRPr lang="en-US">
              <a:latin typeface="Arial" panose="020B0604020202020204"/>
            </a:endParaRPr>
          </a:p>
        </p:txBody>
      </p:sp>
      <p:graphicFrame>
        <p:nvGraphicFramePr>
          <p:cNvPr id="16" name="Chart 15"/>
          <p:cNvGraphicFramePr/>
          <p:nvPr>
            <p:extLst/>
          </p:nvPr>
        </p:nvGraphicFramePr>
        <p:xfrm>
          <a:off x="1860891" y="1893538"/>
          <a:ext cx="2977627" cy="2521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2260009" y="4847624"/>
                <a:ext cx="692690" cy="4524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defTabSz="3429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50" i="1">
                              <a:solidFill>
                                <a:srgbClr val="5A5A5A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solidFill>
                                <a:srgbClr val="5A5A5A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350" i="1">
                              <a:solidFill>
                                <a:srgbClr val="5A5A5A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1350" i="1">
                          <a:solidFill>
                            <a:srgbClr val="5A5A5A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350" i="1">
                              <a:solidFill>
                                <a:srgbClr val="5A5A5A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350" i="1">
                                  <a:solidFill>
                                    <a:srgbClr val="5A5A5A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350" i="1">
                                  <a:solidFill>
                                    <a:srgbClr val="5A5A5A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350" i="1">
                                  <a:solidFill>
                                    <a:srgbClr val="5A5A5A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350" i="1">
                                  <a:solidFill>
                                    <a:srgbClr val="5A5A5A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350" i="1">
                                  <a:solidFill>
                                    <a:srgbClr val="5A5A5A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350" i="1">
                                  <a:solidFill>
                                    <a:srgbClr val="5A5A5A"/>
                                  </a:solidFill>
                                  <a:latin typeface="Cambria Math" panose="02040503050406030204" pitchFamily="18" charset="0"/>
                                </a:rPr>
                                <m:t>𝑒𝑞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350" dirty="0">
                  <a:solidFill>
                    <a:srgbClr val="5A5A5A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0009" y="4847624"/>
                <a:ext cx="692690" cy="452496"/>
              </a:xfrm>
              <a:prstGeom prst="rect">
                <a:avLst/>
              </a:prstGeom>
              <a:blipFill>
                <a:blip r:embed="rId4"/>
                <a:stretch>
                  <a:fillRect l="-5310" t="-2703" b="-108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Group 18"/>
          <p:cNvGrpSpPr/>
          <p:nvPr/>
        </p:nvGrpSpPr>
        <p:grpSpPr>
          <a:xfrm>
            <a:off x="1970577" y="2721943"/>
            <a:ext cx="2754307" cy="600074"/>
            <a:chOff x="425641" y="3184920"/>
            <a:chExt cx="3786320" cy="604120"/>
          </a:xfrm>
        </p:grpSpPr>
        <p:sp>
          <p:nvSpPr>
            <p:cNvPr id="20" name="Rectangle 19"/>
            <p:cNvSpPr/>
            <p:nvPr/>
          </p:nvSpPr>
          <p:spPr>
            <a:xfrm>
              <a:off x="425641" y="3184920"/>
              <a:ext cx="3786320" cy="604119"/>
            </a:xfrm>
            <a:prstGeom prst="rect">
              <a:avLst/>
            </a:prstGeom>
            <a:solidFill>
              <a:srgbClr val="C00000">
                <a:alpha val="38824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endParaRPr lang="en-US" sz="1350" kern="0">
                <a:solidFill>
                  <a:prstClr val="white"/>
                </a:solidFill>
                <a:latin typeface="Arial"/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425641" y="3789040"/>
              <a:ext cx="3786319" cy="0"/>
            </a:xfrm>
            <a:prstGeom prst="line">
              <a:avLst/>
            </a:prstGeom>
            <a:noFill/>
            <a:ln w="25400" cap="flat" cmpd="sng" algn="ctr">
              <a:solidFill>
                <a:srgbClr val="CA1100"/>
              </a:solidFill>
              <a:prstDash val="dash"/>
            </a:ln>
            <a:effectLst/>
          </p:spPr>
        </p:cxnSp>
      </p:grpSp>
      <p:sp>
        <p:nvSpPr>
          <p:cNvPr id="22" name="TextBox 21"/>
          <p:cNvSpPr txBox="1"/>
          <p:nvPr/>
        </p:nvSpPr>
        <p:spPr>
          <a:xfrm>
            <a:off x="4799401" y="2733395"/>
            <a:ext cx="64944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675" b="1" dirty="0">
                <a:solidFill>
                  <a:srgbClr val="CA1100"/>
                </a:solidFill>
                <a:latin typeface="Arial"/>
              </a:rPr>
              <a:t>Lower </a:t>
            </a:r>
            <a:r>
              <a:rPr lang="en-US" sz="675" b="1">
                <a:solidFill>
                  <a:srgbClr val="CA1100"/>
                </a:solidFill>
                <a:latin typeface="Arial"/>
              </a:rPr>
              <a:t>limit </a:t>
            </a:r>
            <a:r>
              <a:rPr lang="en-US" sz="675">
                <a:solidFill>
                  <a:srgbClr val="5A5A5A"/>
                </a:solidFill>
                <a:latin typeface="Arial"/>
              </a:rPr>
              <a:t>Below, </a:t>
            </a:r>
            <a:r>
              <a:rPr lang="en-US" sz="675" dirty="0">
                <a:solidFill>
                  <a:srgbClr val="5A5A5A"/>
                </a:solidFill>
                <a:latin typeface="Arial"/>
              </a:rPr>
              <a:t>the material deforms permanently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000626" y="2775787"/>
            <a:ext cx="97272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675" b="1" dirty="0">
                <a:solidFill>
                  <a:srgbClr val="CA1100"/>
                </a:solidFill>
                <a:latin typeface="Arial"/>
              </a:rPr>
              <a:t>Necessary Margin </a:t>
            </a:r>
            <a:r>
              <a:rPr lang="en-US" sz="675" dirty="0">
                <a:solidFill>
                  <a:srgbClr val="5A5A5A"/>
                </a:solidFill>
                <a:latin typeface="Arial"/>
              </a:rPr>
              <a:t>Below, safe operation is not guaranteed</a:t>
            </a: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-10072" y="4261840"/>
            <a:ext cx="1990556" cy="1326536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42900">
              <a:buClr>
                <a:srgbClr val="FB963C"/>
              </a:buClr>
              <a:buNone/>
              <a:defRPr/>
            </a:pPr>
            <a:r>
              <a:rPr lang="en-US" sz="1350" dirty="0">
                <a:solidFill>
                  <a:srgbClr val="5A5A5A"/>
                </a:solidFill>
                <a:latin typeface="Arial"/>
              </a:rPr>
              <a:t>Energy per proton: 7TeV</a:t>
            </a:r>
          </a:p>
          <a:p>
            <a:pPr marL="0" indent="0" defTabSz="342900">
              <a:buClr>
                <a:srgbClr val="FB963C"/>
              </a:buClr>
              <a:buNone/>
              <a:defRPr/>
            </a:pPr>
            <a:r>
              <a:rPr lang="en-US" sz="1350" dirty="0">
                <a:solidFill>
                  <a:srgbClr val="5A5A5A"/>
                </a:solidFill>
                <a:latin typeface="Arial"/>
              </a:rPr>
              <a:t>Number of protons per bunch: 1.8E11</a:t>
            </a:r>
          </a:p>
          <a:p>
            <a:pPr marL="0" indent="0" defTabSz="342900">
              <a:buClr>
                <a:srgbClr val="FB963C"/>
              </a:buClr>
              <a:buNone/>
              <a:defRPr/>
            </a:pPr>
            <a:r>
              <a:rPr lang="en-US" sz="1350" dirty="0">
                <a:solidFill>
                  <a:srgbClr val="5A5A5A"/>
                </a:solidFill>
                <a:latin typeface="Arial"/>
              </a:rPr>
              <a:t>Emittance: 1.7µmrad</a:t>
            </a:r>
          </a:p>
          <a:p>
            <a:pPr marL="0" indent="0" defTabSz="342900">
              <a:buClr>
                <a:srgbClr val="FB963C"/>
              </a:buClr>
              <a:buNone/>
              <a:defRPr/>
            </a:pPr>
            <a:r>
              <a:rPr lang="en-US" sz="1350" dirty="0">
                <a:solidFill>
                  <a:srgbClr val="5A5A5A"/>
                </a:solidFill>
                <a:latin typeface="Arial"/>
              </a:rPr>
              <a:t>Bunch length: 25E-9s</a:t>
            </a:r>
          </a:p>
          <a:p>
            <a:pPr marL="0" indent="0" defTabSz="342900">
              <a:buClr>
                <a:srgbClr val="FB963C"/>
              </a:buClr>
              <a:buNone/>
              <a:defRPr/>
            </a:pPr>
            <a:r>
              <a:rPr lang="en-US" sz="1350" dirty="0">
                <a:solidFill>
                  <a:srgbClr val="5A5A5A"/>
                </a:solidFill>
                <a:latin typeface="Arial"/>
              </a:rPr>
              <a:t>Beam Pattern: HL-BCMS 6V2H with 2604 bunches</a:t>
            </a:r>
          </a:p>
          <a:p>
            <a:pPr marL="0" indent="0" defTabSz="342900">
              <a:buClr>
                <a:srgbClr val="FB963C"/>
              </a:buClr>
              <a:buNone/>
              <a:defRPr/>
            </a:pPr>
            <a:r>
              <a:rPr lang="en-US" sz="1350" dirty="0">
                <a:solidFill>
                  <a:srgbClr val="5A5A5A"/>
                </a:solidFill>
                <a:latin typeface="Arial"/>
              </a:rPr>
              <a:t>Material parameters and yield strength determination according to EDMS </a:t>
            </a:r>
            <a:r>
              <a:rPr lang="en-GB" sz="1350" b="1" dirty="0">
                <a:solidFill>
                  <a:srgbClr val="5A5A5A"/>
                </a:solidFill>
                <a:latin typeface="Arial"/>
              </a:rPr>
              <a:t>2029814</a:t>
            </a:r>
          </a:p>
          <a:p>
            <a:pPr marL="0" indent="0" defTabSz="342900">
              <a:buClr>
                <a:srgbClr val="FB963C"/>
              </a:buClr>
              <a:buNone/>
              <a:defRPr/>
            </a:pPr>
            <a:r>
              <a:rPr lang="en-US" sz="1350" dirty="0">
                <a:solidFill>
                  <a:srgbClr val="5A5A5A"/>
                </a:solidFill>
                <a:latin typeface="Arial"/>
              </a:rPr>
              <a:t>LS-Dyna Version: 11.0, double precision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782829" y="4727639"/>
            <a:ext cx="1884107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50" b="1" u="sng" dirty="0">
                <a:solidFill>
                  <a:srgbClr val="0C377B"/>
                </a:solidFill>
                <a:latin typeface="Corbel" panose="020B0503020204020204" pitchFamily="34" charset="0"/>
              </a:rPr>
              <a:t>Too high risk of failure!</a:t>
            </a:r>
            <a:endParaRPr lang="en-GB" sz="1350" b="1" u="sng" dirty="0">
              <a:solidFill>
                <a:srgbClr val="0C377B"/>
              </a:solidFill>
              <a:latin typeface="Corbel" panose="020B0503020204020204" pitchFamily="34" charset="0"/>
            </a:endParaRPr>
          </a:p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350" b="1" u="sng" dirty="0">
              <a:solidFill>
                <a:srgbClr val="0C377B"/>
              </a:solidFill>
              <a:latin typeface="Corbel" panose="020B0503020204020204" pitchFamily="34" charset="0"/>
            </a:endParaRPr>
          </a:p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50" b="1" u="sng" dirty="0" err="1">
                <a:solidFill>
                  <a:srgbClr val="0C377B"/>
                </a:solidFill>
                <a:latin typeface="Corbel" panose="020B0503020204020204" pitchFamily="34" charset="0"/>
              </a:rPr>
              <a:t>Ti</a:t>
            </a:r>
            <a:r>
              <a:rPr lang="en-US" sz="1350" b="1" u="sng" dirty="0">
                <a:solidFill>
                  <a:srgbClr val="0C377B"/>
                </a:solidFill>
                <a:latin typeface="Corbel" panose="020B0503020204020204" pitchFamily="34" charset="0"/>
              </a:rPr>
              <a:t> Gr5 required</a:t>
            </a:r>
          </a:p>
        </p:txBody>
      </p:sp>
      <p:cxnSp>
        <p:nvCxnSpPr>
          <p:cNvPr id="28" name="Straight Arrow Connector 27"/>
          <p:cNvCxnSpPr>
            <a:cxnSpLocks/>
          </p:cNvCxnSpPr>
          <p:nvPr/>
        </p:nvCxnSpPr>
        <p:spPr>
          <a:xfrm flipH="1" flipV="1">
            <a:off x="4227469" y="3438799"/>
            <a:ext cx="216515" cy="12888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23CDD08-7D7E-D747-956E-E7F5A127A449}"/>
              </a:ext>
            </a:extLst>
          </p:cNvPr>
          <p:cNvSpPr txBox="1"/>
          <p:nvPr/>
        </p:nvSpPr>
        <p:spPr>
          <a:xfrm>
            <a:off x="5817967" y="4556777"/>
            <a:ext cx="32928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C00000"/>
                </a:solidFill>
                <a:latin typeface="Corbel" panose="020B0503020204020204" pitchFamily="34" charset="0"/>
              </a:rPr>
              <a:t>To be done </a:t>
            </a:r>
          </a:p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C00000"/>
                </a:solidFill>
                <a:latin typeface="Corbel" panose="020B0503020204020204" pitchFamily="34" charset="0"/>
              </a:rPr>
              <a:t>not before YETS 21/22</a:t>
            </a:r>
          </a:p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C00000"/>
                </a:solidFill>
                <a:latin typeface="Corbel" panose="020B0503020204020204" pitchFamily="34" charset="0"/>
              </a:rPr>
              <a:t>In collaboration with TE/VSC</a:t>
            </a:r>
          </a:p>
        </p:txBody>
      </p:sp>
    </p:spTree>
    <p:extLst>
      <p:ext uri="{BB962C8B-B14F-4D97-AF65-F5344CB8AC3E}">
        <p14:creationId xmlns:p14="http://schemas.microsoft.com/office/powerpoint/2010/main" val="392846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Rad-levels in RRs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1C7F64-630B-4998-9764-685EC88B06E4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914400"/>
            <a:ext cx="9144000" cy="400110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Radiation levels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in 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RRs in P1 &amp; P5 dependency on TCL6 settings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832" y="4572000"/>
            <a:ext cx="91341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62F67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Reduction of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62F67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~4x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62F67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for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62F67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IP1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62F67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&amp;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62F67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~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62F67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2x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62F67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for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62F67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IP5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62F67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in 2018 vs. 2017 but increase in P7 due to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62F67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betatron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62F67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losses.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The ARC rad-levels increased due to open TCL6 impacting MPE equipment in 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DS (increase in cell8).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62F67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From the R2E perspective: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62F67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preferable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62F67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post-LS2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62F67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configuration will be TCL6 closed, owing to radiation hardness of RR EPC equipment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62F67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.</a:t>
            </a: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062F67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pic>
        <p:nvPicPr>
          <p:cNvPr id="10" name="Content Placeholder 3"/>
          <p:cNvPicPr>
            <a:picLocks noChangeAspect="1"/>
          </p:cNvPicPr>
          <p:nvPr/>
        </p:nvPicPr>
        <p:blipFill rotWithShape="1">
          <a:blip r:embed="rId2"/>
          <a:srcRect t="18644"/>
          <a:stretch/>
        </p:blipFill>
        <p:spPr>
          <a:xfrm>
            <a:off x="1447800" y="1627444"/>
            <a:ext cx="4588199" cy="2570208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468268" y="2028769"/>
            <a:ext cx="24334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62F67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R2E failures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62F67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2017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62F67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vs.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62F67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2018</a:t>
            </a:r>
            <a:endParaRPr kumimoji="0" lang="en-GB" sz="1600" b="1" i="0" u="none" strike="noStrike" kern="1200" cap="none" spc="0" normalizeH="0" baseline="0" noProof="0" dirty="0" smtClean="0">
              <a:ln>
                <a:noFill/>
              </a:ln>
              <a:solidFill>
                <a:srgbClr val="062F67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6449" y="2362081"/>
            <a:ext cx="2597121" cy="13717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25962" y="5881990"/>
            <a:ext cx="4208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OP question: Replace more Power Converters affected by zero-volt crossing?</a:t>
            </a:r>
            <a:endParaRPr lang="en-GB" dirty="0">
              <a:solidFill>
                <a:srgbClr val="FF66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59320" y="62424"/>
            <a:ext cx="32097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Power Converters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89032094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1CC88-CCA3-400B-852B-28B25E4674E7}" type="slidenum">
              <a:rPr lang="en-GB"/>
              <a:pPr/>
              <a:t>9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QPS Hardware</a:t>
            </a:r>
            <a:endParaRPr lang="en-GB" dirty="0"/>
          </a:p>
        </p:txBody>
      </p:sp>
      <p:graphicFrame>
        <p:nvGraphicFramePr>
          <p:cNvPr id="180" name="Table 179"/>
          <p:cNvGraphicFramePr>
            <a:graphicFrameLocks noGrp="1"/>
          </p:cNvGraphicFramePr>
          <p:nvPr>
            <p:extLst/>
          </p:nvPr>
        </p:nvGraphicFramePr>
        <p:xfrm>
          <a:off x="6583680" y="1022609"/>
          <a:ext cx="2194560" cy="478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4371">
                  <a:extLst>
                    <a:ext uri="{9D8B030D-6E8A-4147-A177-3AD203B41FA5}">
                      <a16:colId xmlns:a16="http://schemas.microsoft.com/office/drawing/2014/main" val="2522611"/>
                    </a:ext>
                  </a:extLst>
                </a:gridCol>
                <a:gridCol w="820189">
                  <a:extLst>
                    <a:ext uri="{9D8B030D-6E8A-4147-A177-3AD203B41FA5}">
                      <a16:colId xmlns:a16="http://schemas.microsoft.com/office/drawing/2014/main" val="35434675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GB" sz="1000" dirty="0" smtClean="0">
                          <a:solidFill>
                            <a:srgbClr val="001B53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Item</a:t>
                      </a:r>
                      <a:endParaRPr lang="en-GB" sz="1000" dirty="0">
                        <a:solidFill>
                          <a:srgbClr val="001B53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solidFill>
                            <a:srgbClr val="001B53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Count</a:t>
                      </a:r>
                      <a:endParaRPr lang="en-GB" sz="1000" dirty="0">
                        <a:solidFill>
                          <a:srgbClr val="001B53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31809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 smtClean="0">
                          <a:solidFill>
                            <a:srgbClr val="001B53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EE13kA</a:t>
                      </a:r>
                      <a:endParaRPr lang="en-GB" sz="1000" b="1" dirty="0">
                        <a:solidFill>
                          <a:srgbClr val="001B53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1" dirty="0" smtClean="0">
                          <a:solidFill>
                            <a:srgbClr val="001B53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</a:t>
                      </a:r>
                      <a:endParaRPr lang="en-GB" sz="1000" b="1" dirty="0">
                        <a:solidFill>
                          <a:srgbClr val="001B53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48966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 smtClean="0">
                          <a:solidFill>
                            <a:srgbClr val="001B53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EE600</a:t>
                      </a:r>
                      <a:endParaRPr lang="en-GB" sz="1000" b="1" dirty="0">
                        <a:solidFill>
                          <a:srgbClr val="001B53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1" dirty="0" smtClean="0">
                          <a:solidFill>
                            <a:srgbClr val="001B53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202</a:t>
                      </a:r>
                      <a:endParaRPr lang="en-GB" sz="1000" b="1" dirty="0">
                        <a:solidFill>
                          <a:srgbClr val="001B53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967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 smtClean="0">
                          <a:solidFill>
                            <a:srgbClr val="001B53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HDS</a:t>
                      </a:r>
                      <a:endParaRPr lang="en-GB" sz="1000" b="1" dirty="0">
                        <a:solidFill>
                          <a:srgbClr val="001B53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1" dirty="0" smtClean="0">
                          <a:solidFill>
                            <a:srgbClr val="001B53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6084</a:t>
                      </a:r>
                      <a:endParaRPr lang="en-GB" sz="1000" b="1" dirty="0">
                        <a:solidFill>
                          <a:srgbClr val="001B53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27187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 smtClean="0">
                          <a:solidFill>
                            <a:srgbClr val="001B53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QDSRB</a:t>
                      </a:r>
                      <a:endParaRPr lang="en-GB" sz="1000" b="1" dirty="0">
                        <a:solidFill>
                          <a:srgbClr val="001B53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1" dirty="0" smtClean="0">
                          <a:solidFill>
                            <a:srgbClr val="001B53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1232</a:t>
                      </a:r>
                      <a:endParaRPr lang="en-GB" sz="1000" b="1" dirty="0">
                        <a:solidFill>
                          <a:srgbClr val="001B53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45326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90488" lvl="1" indent="0" algn="l">
                        <a:tabLst/>
                      </a:pPr>
                      <a:r>
                        <a:rPr lang="en-GB" sz="8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Magnet</a:t>
                      </a:r>
                      <a:r>
                        <a:rPr lang="en-GB" sz="800" baseline="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detector</a:t>
                      </a:r>
                      <a:endParaRPr lang="en-GB" sz="10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lvl="1" indent="0"/>
                      <a:r>
                        <a:rPr kumimoji="0" lang="en-GB" sz="800" kern="12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2464</a:t>
                      </a:r>
                      <a:endParaRPr kumimoji="0" lang="en-GB" sz="800" kern="12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976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1" indent="0" algn="l">
                        <a:tabLst/>
                      </a:pPr>
                      <a:r>
                        <a:rPr kumimoji="0" lang="en-GB" sz="1000" b="1" kern="1200" dirty="0" smtClean="0">
                          <a:solidFill>
                            <a:srgbClr val="001B53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QDSRQ</a:t>
                      </a:r>
                      <a:endParaRPr kumimoji="0" lang="en-GB" sz="1000" b="1" kern="1200" dirty="0">
                        <a:solidFill>
                          <a:srgbClr val="001B53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1" indent="0"/>
                      <a:r>
                        <a:rPr kumimoji="0" lang="en-GB" sz="1000" b="1" kern="1200" dirty="0" smtClean="0">
                          <a:solidFill>
                            <a:srgbClr val="001B53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392</a:t>
                      </a:r>
                      <a:endParaRPr kumimoji="0" lang="en-GB" sz="1000" b="1" kern="1200" dirty="0">
                        <a:solidFill>
                          <a:srgbClr val="001B53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56274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90488" lvl="1" indent="0" algn="l">
                        <a:tabLst/>
                      </a:pPr>
                      <a:r>
                        <a:rPr kumimoji="0" lang="en-GB" sz="800" kern="12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Magnet detector</a:t>
                      </a:r>
                      <a:endParaRPr kumimoji="0" lang="en-GB" sz="800" kern="12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lvl="1" indent="0"/>
                      <a:r>
                        <a:rPr kumimoji="0" lang="en-GB" sz="800" kern="12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1568</a:t>
                      </a:r>
                      <a:endParaRPr kumimoji="0" lang="en-GB" sz="800" kern="12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62531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 smtClean="0">
                          <a:solidFill>
                            <a:srgbClr val="001B53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nQPS</a:t>
                      </a:r>
                      <a:endParaRPr lang="en-GB" sz="1000" b="1" dirty="0">
                        <a:solidFill>
                          <a:srgbClr val="001B53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1" dirty="0" smtClean="0">
                          <a:solidFill>
                            <a:srgbClr val="001B53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436</a:t>
                      </a:r>
                      <a:endParaRPr lang="en-GB" sz="1000" b="1" dirty="0">
                        <a:solidFill>
                          <a:srgbClr val="001B53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39291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90488" indent="0" algn="l">
                        <a:tabLst/>
                      </a:pPr>
                      <a:r>
                        <a:rPr lang="en-GB" sz="8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Magnet detector</a:t>
                      </a:r>
                      <a:endParaRPr lang="en-GB" sz="8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0"/>
                      <a:r>
                        <a:rPr kumimoji="0" lang="en-GB" sz="800" kern="12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1632</a:t>
                      </a:r>
                      <a:endParaRPr kumimoji="0" lang="en-GB" sz="800" kern="12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36980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90488" indent="0" algn="l"/>
                      <a:r>
                        <a:rPr lang="en-GB" sz="8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Bus-bar detector</a:t>
                      </a:r>
                      <a:endParaRPr lang="en-GB" sz="8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0"/>
                      <a:r>
                        <a:rPr kumimoji="0" lang="en-GB" sz="800" kern="12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4096</a:t>
                      </a:r>
                      <a:endParaRPr kumimoji="0" lang="en-GB" sz="800" kern="12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68370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 smtClean="0">
                          <a:solidFill>
                            <a:srgbClr val="001B53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QDSIPX</a:t>
                      </a:r>
                      <a:endParaRPr lang="en-GB" sz="1000" b="1" dirty="0">
                        <a:solidFill>
                          <a:srgbClr val="001B53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1" dirty="0" smtClean="0">
                          <a:solidFill>
                            <a:srgbClr val="001B53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76</a:t>
                      </a:r>
                      <a:endParaRPr lang="en-GB" sz="1000" b="1" dirty="0">
                        <a:solidFill>
                          <a:srgbClr val="001B53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30734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90488" indent="1588" algn="l"/>
                      <a:r>
                        <a:rPr lang="en-GB" sz="8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IP magnet detector</a:t>
                      </a:r>
                      <a:endParaRPr lang="en-GB" sz="8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0"/>
                      <a:r>
                        <a:rPr kumimoji="0" lang="en-GB" sz="800" kern="12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360</a:t>
                      </a:r>
                      <a:endParaRPr kumimoji="0" lang="en-GB" sz="800" kern="12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33571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90488" indent="0" algn="l"/>
                      <a:r>
                        <a:rPr lang="en-GB" sz="8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IT magnet detector</a:t>
                      </a:r>
                      <a:endParaRPr lang="en-GB" sz="8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0"/>
                      <a:r>
                        <a:rPr kumimoji="0" lang="en-GB" sz="800" kern="12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  <a:endParaRPr kumimoji="0" lang="en-GB" sz="800" kern="12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31251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90488" indent="0" algn="l">
                        <a:tabLst/>
                      </a:pPr>
                      <a:r>
                        <a:rPr lang="en-GB" sz="8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Current lead detector</a:t>
                      </a:r>
                      <a:endParaRPr lang="en-GB" sz="8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0"/>
                      <a:r>
                        <a:rPr kumimoji="0" lang="en-GB" sz="800" kern="12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1124</a:t>
                      </a:r>
                      <a:endParaRPr kumimoji="0" lang="en-GB" sz="800" kern="12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16074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 smtClean="0">
                          <a:solidFill>
                            <a:srgbClr val="001B53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QDS600</a:t>
                      </a:r>
                      <a:endParaRPr lang="en-GB" sz="1000" b="1" dirty="0">
                        <a:solidFill>
                          <a:srgbClr val="001B53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1" dirty="0" smtClean="0">
                          <a:solidFill>
                            <a:srgbClr val="001B53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114</a:t>
                      </a:r>
                      <a:endParaRPr lang="en-GB" sz="1000" b="1" dirty="0">
                        <a:solidFill>
                          <a:srgbClr val="001B53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87162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90488" indent="0" algn="l"/>
                      <a:r>
                        <a:rPr kumimoji="0" lang="en-GB" sz="800" kern="12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Magnet</a:t>
                      </a:r>
                      <a:r>
                        <a:rPr kumimoji="0" lang="en-GB" sz="800" kern="1200" baseline="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detector</a:t>
                      </a:r>
                      <a:endParaRPr kumimoji="0" lang="en-GB" sz="800" kern="12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1588"/>
                      <a:r>
                        <a:rPr kumimoji="0" lang="en-GB" sz="800" kern="12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624</a:t>
                      </a:r>
                      <a:endParaRPr kumimoji="0" lang="en-GB" sz="800" kern="12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37828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90488" indent="0" algn="l"/>
                      <a:r>
                        <a:rPr kumimoji="0" lang="en-GB" sz="800" kern="12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Rad-tol magnet det.</a:t>
                      </a:r>
                      <a:endParaRPr kumimoji="0" lang="en-GB" sz="800" kern="12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0"/>
                      <a:r>
                        <a:rPr kumimoji="0" lang="en-GB" sz="800" kern="12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212</a:t>
                      </a:r>
                      <a:endParaRPr kumimoji="0" lang="en-GB" sz="800" kern="12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85069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90488" indent="1588" algn="l">
                        <a:tabLst/>
                      </a:pPr>
                      <a:r>
                        <a:rPr lang="en-GB" sz="8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Current lead detector</a:t>
                      </a:r>
                      <a:endParaRPr lang="en-GB" sz="8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0"/>
                      <a:r>
                        <a:rPr kumimoji="0" lang="en-GB" sz="800" kern="12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1672</a:t>
                      </a:r>
                      <a:endParaRPr kumimoji="0" lang="en-GB" sz="800" kern="12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28219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l">
                        <a:tabLst/>
                      </a:pPr>
                      <a:r>
                        <a:rPr kumimoji="0" lang="en-GB" sz="1000" b="1" kern="1200" dirty="0" smtClean="0">
                          <a:solidFill>
                            <a:srgbClr val="001B53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Total</a:t>
                      </a:r>
                      <a:endParaRPr kumimoji="0" lang="en-GB" sz="1000" b="1" kern="1200" dirty="0">
                        <a:solidFill>
                          <a:srgbClr val="001B53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/>
                      <a:r>
                        <a:rPr kumimoji="0" lang="en-GB" sz="1000" b="1" kern="1200" dirty="0" smtClean="0">
                          <a:solidFill>
                            <a:srgbClr val="001B53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8568</a:t>
                      </a:r>
                      <a:endParaRPr kumimoji="0" lang="en-GB" sz="1000" b="1" kern="1200" dirty="0">
                        <a:solidFill>
                          <a:srgbClr val="001B53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47600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90488" indent="0" algn="l">
                        <a:tabLst/>
                      </a:pPr>
                      <a:r>
                        <a:rPr kumimoji="0" lang="en-GB" sz="800" b="1" kern="12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Interlocking</a:t>
                      </a:r>
                      <a:endParaRPr kumimoji="0" lang="en-GB" sz="800" b="1" kern="12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0"/>
                      <a:r>
                        <a:rPr kumimoji="0" lang="en-GB" sz="800" b="1" kern="1200" dirty="0" smtClean="0">
                          <a:solidFill>
                            <a:srgbClr val="185CEC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13800</a:t>
                      </a:r>
                      <a:endParaRPr kumimoji="0" lang="en-GB" sz="800" b="1" kern="1200" dirty="0">
                        <a:solidFill>
                          <a:srgbClr val="185CEC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0616117"/>
                  </a:ext>
                </a:extLst>
              </a:tr>
            </a:tbl>
          </a:graphicData>
        </a:graphic>
      </p:graphicFrame>
      <p:pic>
        <p:nvPicPr>
          <p:cNvPr id="181" name="Picture 18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94906"/>
            <a:ext cx="5890218" cy="373594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583681" y="1306137"/>
            <a:ext cx="45719" cy="67188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583681" y="2017337"/>
            <a:ext cx="45719" cy="3310313"/>
          </a:xfrm>
          <a:prstGeom prst="rect">
            <a:avLst/>
          </a:prstGeom>
          <a:solidFill>
            <a:srgbClr val="5B9BD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44442" y="961427"/>
            <a:ext cx="478528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dirty="0">
                <a:solidFill>
                  <a:srgbClr val="FF6600"/>
                </a:solidFill>
              </a:rPr>
              <a:t>13800 hardwired means to stop LHC</a:t>
            </a:r>
          </a:p>
        </p:txBody>
      </p:sp>
      <p:sp>
        <p:nvSpPr>
          <p:cNvPr id="6" name="Rectangle 5"/>
          <p:cNvSpPr/>
          <p:nvPr/>
        </p:nvSpPr>
        <p:spPr>
          <a:xfrm>
            <a:off x="642536" y="6333563"/>
            <a:ext cx="42584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T. Podzorny, Quench Protection System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562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1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nkarast_LBOC29052018" id="{2E5B4351-133B-074F-957A-134042AB4EC4}" vid="{F976CBC3-E5A4-144F-9037-029C5769F5A0}"/>
    </a:ext>
  </a:extLst>
</a:theme>
</file>

<file path=ppt/theme/theme11.xml><?xml version="1.0" encoding="utf-8"?>
<a:theme xmlns:a="http://schemas.openxmlformats.org/drawingml/2006/main" name="BTODD primary master">
  <a:themeElements>
    <a:clrScheme name="BTODD Theme Colour Set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800080"/>
      </a:accent3>
      <a:accent4>
        <a:srgbClr val="FF6600"/>
      </a:accent4>
      <a:accent5>
        <a:srgbClr val="062F67"/>
      </a:accent5>
      <a:accent6>
        <a:srgbClr val="000000"/>
      </a:accent6>
      <a:hlink>
        <a:srgbClr val="1717FF"/>
      </a:hlink>
      <a:folHlink>
        <a:srgbClr val="0000CC"/>
      </a:folHlink>
    </a:clrScheme>
    <a:fontScheme name="BTODD Theme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4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45720" tIns="0" rIns="45720" bIns="0" anchor="t">
        <a:normAutofit/>
      </a:bodyPr>
      <a:lstStyle>
        <a:defPPr algn="r">
          <a:defRPr sz="1400" noProof="0"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E5"/>
      </a:hlink>
      <a:folHlink>
        <a:srgbClr val="B2B2B2"/>
      </a:folHlink>
    </a:clrScheme>
    <a:fontScheme name="Office Theme">
      <a:majorFont>
        <a:latin typeface="Arial"/>
        <a:ea typeface="MS PGothic"/>
        <a:cs typeface=""/>
      </a:majorFont>
      <a:minorFont>
        <a:latin typeface="Arial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x-none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PGothic" pitchFamily="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x-none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PGothic" pitchFamily="2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HiLumi">
    <a:dk1>
      <a:sysClr val="windowText" lastClr="000000"/>
    </a:dk1>
    <a:lt1>
      <a:sysClr val="window" lastClr="FFFFFF"/>
    </a:lt1>
    <a:dk2>
      <a:srgbClr val="005F8C"/>
    </a:dk2>
    <a:lt2>
      <a:srgbClr val="0093BE"/>
    </a:lt2>
    <a:accent1>
      <a:srgbClr val="64BCD9"/>
    </a:accent1>
    <a:accent2>
      <a:srgbClr val="700A00"/>
    </a:accent2>
    <a:accent3>
      <a:srgbClr val="CA1100"/>
    </a:accent3>
    <a:accent4>
      <a:srgbClr val="E65346"/>
    </a:accent4>
    <a:accent5>
      <a:srgbClr val="5A5A5A"/>
    </a:accent5>
    <a:accent6>
      <a:srgbClr val="FB963C"/>
    </a:accent6>
    <a:hlink>
      <a:srgbClr val="0093BE"/>
    </a:hlink>
    <a:folHlink>
      <a:srgbClr val="6E6E6E"/>
    </a:folHlink>
  </a:clrScheme>
  <a:fontScheme name="Office Classique 2">
    <a:maj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Bureau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47453</TotalTime>
  <Words>2196</Words>
  <Application>Microsoft Office PowerPoint</Application>
  <PresentationFormat>On-screen Show (4:3)</PresentationFormat>
  <Paragraphs>489</Paragraphs>
  <Slides>35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20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35</vt:i4>
      </vt:variant>
    </vt:vector>
  </HeadingPairs>
  <TitlesOfParts>
    <vt:vector size="66" baseType="lpstr">
      <vt:lpstr>MS PGothic</vt:lpstr>
      <vt:lpstr>Arial</vt:lpstr>
      <vt:lpstr>Arial Black</vt:lpstr>
      <vt:lpstr>Arial Unicode MS</vt:lpstr>
      <vt:lpstr>Bookman Old Style</vt:lpstr>
      <vt:lpstr>Calibri</vt:lpstr>
      <vt:lpstr>Calibri Light</vt:lpstr>
      <vt:lpstr>Cambria</vt:lpstr>
      <vt:lpstr>Cambria Math</vt:lpstr>
      <vt:lpstr>Corbel</vt:lpstr>
      <vt:lpstr>DejaVu Serif Condensed</vt:lpstr>
      <vt:lpstr>Franklin Gothic Medium</vt:lpstr>
      <vt:lpstr>Gill Sans MT</vt:lpstr>
      <vt:lpstr>Optima</vt:lpstr>
      <vt:lpstr>Times New Roman</vt:lpstr>
      <vt:lpstr>Ubuntu</vt:lpstr>
      <vt:lpstr>Ubuntu Light</vt:lpstr>
      <vt:lpstr>Verdana</vt:lpstr>
      <vt:lpstr>Wingdings</vt:lpstr>
      <vt:lpstr>Wingdings 3</vt:lpstr>
      <vt:lpstr>CERNCorporate4-3</vt:lpstr>
      <vt:lpstr>Origin</vt:lpstr>
      <vt:lpstr>CERN_ENdept_Presentation_ArialFont copy</vt:lpstr>
      <vt:lpstr>CERNCorporate16-9</vt:lpstr>
      <vt:lpstr>Tema de Office</vt:lpstr>
      <vt:lpstr>CERN(4-3)</vt:lpstr>
      <vt:lpstr>Office Theme</vt:lpstr>
      <vt:lpstr>Pixel</vt:lpstr>
      <vt:lpstr>1_Office Theme</vt:lpstr>
      <vt:lpstr>1_CERNCorporate4-3</vt:lpstr>
      <vt:lpstr>BTODD primary master</vt:lpstr>
      <vt:lpstr>Highlights from the  9th LHC Operations Evian Workshop (January 30th to February 1st, 2019) </vt:lpstr>
      <vt:lpstr>PowerPoint Presentation</vt:lpstr>
      <vt:lpstr>The LHC Beam Dump System</vt:lpstr>
      <vt:lpstr>Run II Performance</vt:lpstr>
      <vt:lpstr>LHC Dump Layout</vt:lpstr>
      <vt:lpstr>Interferometer measurements</vt:lpstr>
      <vt:lpstr>Upstream Window under 1.8E+11 ppb</vt:lpstr>
      <vt:lpstr>Rad-levels in RRs</vt:lpstr>
      <vt:lpstr>QPS Hardware</vt:lpstr>
      <vt:lpstr>QPS availability</vt:lpstr>
      <vt:lpstr>PowerPoint Presentation</vt:lpstr>
      <vt:lpstr>Collimation</vt:lpstr>
      <vt:lpstr>Machine Protection System</vt:lpstr>
      <vt:lpstr>Intensity ramp-ups Run 2 </vt:lpstr>
      <vt:lpstr>Machine Configuration </vt:lpstr>
      <vt:lpstr>Comparison: 2018 vs LHC design</vt:lpstr>
      <vt:lpstr>Machine Configuration </vt:lpstr>
      <vt:lpstr>Transverse Emittance Blow-up</vt:lpstr>
      <vt:lpstr>Special Losses (UFO – ULO – 16L2 – 10 Hz)</vt:lpstr>
      <vt:lpstr>PowerPoint Presentation</vt:lpstr>
      <vt:lpstr>PowerPoint Presentation</vt:lpstr>
      <vt:lpstr>MDs per category [hours]</vt:lpstr>
      <vt:lpstr>What to expect from the injectors during Run 3</vt:lpstr>
      <vt:lpstr>PowerPoint Presentation</vt:lpstr>
      <vt:lpstr>Deliverables &amp; Equipment Group Constraints</vt:lpstr>
      <vt:lpstr>Deliverables &amp; Equipment Group Constraints</vt:lpstr>
      <vt:lpstr>PowerPoint Presentation</vt:lpstr>
      <vt:lpstr>Et bon appetit !</vt:lpstr>
      <vt:lpstr>PowerPoint Presentation</vt:lpstr>
      <vt:lpstr>Power Converters and their control</vt:lpstr>
      <vt:lpstr>ADT and ObsBox</vt:lpstr>
      <vt:lpstr>Luminosity, lifetime and modelling</vt:lpstr>
      <vt:lpstr>Luminosity, lifetime and modelling</vt:lpstr>
      <vt:lpstr>Transverse Instabilities</vt:lpstr>
      <vt:lpstr>Longitudinal dynamics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Christoph Wiesner</cp:lastModifiedBy>
  <cp:revision>1004</cp:revision>
  <cp:lastPrinted>2018-12-10T19:30:55Z</cp:lastPrinted>
  <dcterms:created xsi:type="dcterms:W3CDTF">2012-11-30T11:04:26Z</dcterms:created>
  <dcterms:modified xsi:type="dcterms:W3CDTF">2019-02-28T09:26:41Z</dcterms:modified>
</cp:coreProperties>
</file>