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  <p:sldMasterId id="2147483659" r:id="rId5"/>
  </p:sldMasterIdLst>
  <p:notesMasterIdLst>
    <p:notesMasterId r:id="rId47"/>
  </p:notesMasterIdLst>
  <p:handoutMasterIdLst>
    <p:handoutMasterId r:id="rId48"/>
  </p:handoutMasterIdLst>
  <p:sldIdLst>
    <p:sldId id="263" r:id="rId6"/>
    <p:sldId id="321" r:id="rId7"/>
    <p:sldId id="347" r:id="rId8"/>
    <p:sldId id="336" r:id="rId9"/>
    <p:sldId id="333" r:id="rId10"/>
    <p:sldId id="335" r:id="rId11"/>
    <p:sldId id="269" r:id="rId12"/>
    <p:sldId id="359" r:id="rId13"/>
    <p:sldId id="271" r:id="rId14"/>
    <p:sldId id="348" r:id="rId15"/>
    <p:sldId id="278" r:id="rId16"/>
    <p:sldId id="358" r:id="rId17"/>
    <p:sldId id="272" r:id="rId18"/>
    <p:sldId id="279" r:id="rId19"/>
    <p:sldId id="360" r:id="rId20"/>
    <p:sldId id="361" r:id="rId21"/>
    <p:sldId id="284" r:id="rId22"/>
    <p:sldId id="376" r:id="rId23"/>
    <p:sldId id="354" r:id="rId24"/>
    <p:sldId id="362" r:id="rId25"/>
    <p:sldId id="363" r:id="rId26"/>
    <p:sldId id="364" r:id="rId27"/>
    <p:sldId id="365" r:id="rId28"/>
    <p:sldId id="366" r:id="rId29"/>
    <p:sldId id="367" r:id="rId30"/>
    <p:sldId id="368" r:id="rId31"/>
    <p:sldId id="369" r:id="rId32"/>
    <p:sldId id="370" r:id="rId33"/>
    <p:sldId id="371" r:id="rId34"/>
    <p:sldId id="372" r:id="rId35"/>
    <p:sldId id="373" r:id="rId36"/>
    <p:sldId id="356" r:id="rId37"/>
    <p:sldId id="374" r:id="rId38"/>
    <p:sldId id="266" r:id="rId39"/>
    <p:sldId id="375" r:id="rId40"/>
    <p:sldId id="377" r:id="rId41"/>
    <p:sldId id="316" r:id="rId42"/>
    <p:sldId id="258" r:id="rId43"/>
    <p:sldId id="259" r:id="rId44"/>
    <p:sldId id="265" r:id="rId45"/>
    <p:sldId id="261" r:id="rId46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 varScale="1">
        <p:scale>
          <a:sx n="81" d="100"/>
          <a:sy n="81" d="100"/>
        </p:scale>
        <p:origin x="610" y="62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3.xml"/><Relationship Id="rId51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28/02/2019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28/02/2019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369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eg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Mika Väänänen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Bjorn Lindstrom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202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Bjorn Lindstrom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7049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/>
              <a:t>Bjorn Lindstrom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5038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/>
              <a:t>Bjorn Lindstrom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2572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/>
              <a:t>Bjorn Lindstrom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114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Mika Väänänen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Mika Väänänen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Mika Väänänen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/>
              <a:t>Mika Väänänen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/>
              <a:t>Mika Väänänen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/>
              <a:t>Mika Väänänen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Bjorn Lindstrom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912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Bjorn Lindstrom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091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Mika Väänänen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Bjorn Lindstrom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44888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PNG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PNG"/><Relationship Id="rId4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PNG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PNG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PNG"/><Relationship Id="rId4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PNG"/><Relationship Id="rId4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PNG"/><Relationship Id="rId4" Type="http://schemas.openxmlformats.org/officeDocument/2006/relationships/image" Target="../media/image3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PNG"/><Relationship Id="rId4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PNG"/><Relationship Id="rId4" Type="http://schemas.openxmlformats.org/officeDocument/2006/relationships/image" Target="../media/image3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PNG"/><Relationship Id="rId4" Type="http://schemas.openxmlformats.org/officeDocument/2006/relationships/image" Target="../media/image3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PNG"/><Relationship Id="rId4" Type="http://schemas.openxmlformats.org/officeDocument/2006/relationships/image" Target="../media/image4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PNG"/><Relationship Id="rId4" Type="http://schemas.openxmlformats.org/officeDocument/2006/relationships/image" Target="../media/image4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PNG"/><Relationship Id="rId4" Type="http://schemas.openxmlformats.org/officeDocument/2006/relationships/image" Target="../media/image4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PNG"/><Relationship Id="rId4" Type="http://schemas.openxmlformats.org/officeDocument/2006/relationships/image" Target="../media/image4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PNG"/><Relationship Id="rId4" Type="http://schemas.openxmlformats.org/officeDocument/2006/relationships/image" Target="../media/image48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First results of UFO type 1 dynamics studies</a:t>
            </a:r>
            <a:br>
              <a:rPr lang="en-GB" dirty="0"/>
            </a:br>
            <a:r>
              <a:rPr lang="en-GB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Measurements and initial observations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M Väänänen</a:t>
            </a:r>
            <a:r>
              <a:rPr lang="en-GB" dirty="0"/>
              <a:t>, B </a:t>
            </a:r>
            <a:r>
              <a:rPr lang="en-GB" dirty="0" err="1"/>
              <a:t>Lindström</a:t>
            </a:r>
            <a:r>
              <a:rPr lang="en-GB" dirty="0"/>
              <a:t>, D </a:t>
            </a:r>
            <a:r>
              <a:rPr lang="en-GB" dirty="0" err="1"/>
              <a:t>Wollmann</a:t>
            </a:r>
            <a:endParaRPr lang="en-GB" dirty="0"/>
          </a:p>
          <a:p>
            <a:r>
              <a:rPr lang="en-GB" dirty="0"/>
              <a:t>CERN</a:t>
            </a:r>
          </a:p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2</a:t>
            </a:r>
            <a:r>
              <a:rPr lang="en-GB" baseline="30000" dirty="0"/>
              <a:t>nd</a:t>
            </a:r>
            <a:r>
              <a:rPr lang="en-GB" dirty="0"/>
              <a:t> TE-MPE-PE section meeting – 28 February 2019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Kuva 13">
            <a:extLst>
              <a:ext uri="{FF2B5EF4-FFF2-40B4-BE49-F238E27FC236}">
                <a16:creationId xmlns:a16="http://schemas.microsoft.com/office/drawing/2014/main" id="{EA378837-8554-49BE-A0E4-B37B52E6C43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520" t="7249" r="10727" b="5032"/>
          <a:stretch/>
        </p:blipFill>
        <p:spPr>
          <a:xfrm>
            <a:off x="2759799" y="1136631"/>
            <a:ext cx="6384202" cy="459662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/>
              <a:t>Turn</a:t>
            </a:r>
            <a:r>
              <a:rPr lang="fi-FI" dirty="0"/>
              <a:t> </a:t>
            </a:r>
            <a:r>
              <a:rPr lang="fi-FI" dirty="0" err="1"/>
              <a:t>by</a:t>
            </a:r>
            <a:r>
              <a:rPr lang="fi-FI" dirty="0"/>
              <a:t> </a:t>
            </a:r>
            <a:r>
              <a:rPr lang="fi-FI" dirty="0" err="1"/>
              <a:t>turn</a:t>
            </a:r>
            <a:r>
              <a:rPr lang="fi-FI" dirty="0"/>
              <a:t>, </a:t>
            </a:r>
            <a:r>
              <a:rPr lang="fi-FI" dirty="0" err="1"/>
              <a:t>bunch</a:t>
            </a:r>
            <a:r>
              <a:rPr lang="fi-FI" dirty="0"/>
              <a:t> </a:t>
            </a:r>
            <a:r>
              <a:rPr lang="fi-FI" dirty="0" err="1"/>
              <a:t>by</a:t>
            </a:r>
            <a:r>
              <a:rPr lang="fi-FI" dirty="0"/>
              <a:t> </a:t>
            </a:r>
            <a:r>
              <a:rPr lang="fi-FI" dirty="0" err="1"/>
              <a:t>bunch</a:t>
            </a:r>
            <a:r>
              <a:rPr lang="fi-FI" dirty="0"/>
              <a:t> </a:t>
            </a:r>
            <a:r>
              <a:rPr lang="fi-FI" dirty="0" err="1"/>
              <a:t>losses</a:t>
            </a:r>
            <a:r>
              <a:rPr lang="fi-FI" dirty="0"/>
              <a:t> (30 </a:t>
            </a:r>
            <a:r>
              <a:rPr lang="fi-FI" dirty="0" err="1"/>
              <a:t>Sep</a:t>
            </a:r>
            <a:r>
              <a:rPr lang="fi-FI" dirty="0"/>
              <a:t> 2018)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Mika Väänänen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2" name="Sisällön paikkamerkki 11">
            <a:extLst>
              <a:ext uri="{FF2B5EF4-FFF2-40B4-BE49-F238E27FC236}">
                <a16:creationId xmlns:a16="http://schemas.microsoft.com/office/drawing/2014/main" id="{E3D2E676-813C-4FBC-BCEA-3719A3AD9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219200"/>
            <a:ext cx="2448272" cy="4906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i-FI" sz="2000" dirty="0" err="1"/>
              <a:t>Elevated</a:t>
            </a:r>
            <a:r>
              <a:rPr lang="fi-FI" sz="2000" dirty="0"/>
              <a:t> </a:t>
            </a:r>
            <a:r>
              <a:rPr lang="fi-FI" sz="2000" dirty="0" err="1"/>
              <a:t>losses</a:t>
            </a:r>
            <a:r>
              <a:rPr lang="fi-FI" sz="2000" dirty="0"/>
              <a:t> in </a:t>
            </a:r>
            <a:r>
              <a:rPr lang="fi-FI" sz="2000" dirty="0" err="1"/>
              <a:t>horizontally</a:t>
            </a:r>
            <a:r>
              <a:rPr lang="fi-FI" sz="2000" dirty="0"/>
              <a:t> </a:t>
            </a:r>
            <a:r>
              <a:rPr lang="fi-FI" sz="2000" dirty="0" err="1"/>
              <a:t>blown-up</a:t>
            </a:r>
            <a:r>
              <a:rPr lang="fi-FI" sz="2000" dirty="0"/>
              <a:t> </a:t>
            </a:r>
            <a:r>
              <a:rPr lang="fi-FI" sz="2000" dirty="0" err="1"/>
              <a:t>bunch</a:t>
            </a:r>
            <a:endParaRPr lang="fi-FI" sz="2000" dirty="0"/>
          </a:p>
          <a:p>
            <a:pPr marL="0" indent="0">
              <a:buNone/>
            </a:pPr>
            <a:endParaRPr lang="fi-FI" sz="2000" dirty="0"/>
          </a:p>
          <a:p>
            <a:pPr marL="0" indent="0">
              <a:buNone/>
            </a:pPr>
            <a:r>
              <a:rPr lang="fi-FI" sz="2000" dirty="0" err="1"/>
              <a:t>High</a:t>
            </a:r>
            <a:r>
              <a:rPr lang="fi-FI" sz="2000" dirty="0"/>
              <a:t> </a:t>
            </a:r>
            <a:r>
              <a:rPr lang="fi-FI" sz="2000" dirty="0" err="1"/>
              <a:t>amplitude</a:t>
            </a:r>
            <a:r>
              <a:rPr lang="fi-FI" sz="2000" dirty="0"/>
              <a:t>, long </a:t>
            </a:r>
            <a:r>
              <a:rPr lang="fi-FI" sz="2000" dirty="0" err="1"/>
              <a:t>event</a:t>
            </a:r>
            <a:endParaRPr lang="en-GB" sz="2000" dirty="0"/>
          </a:p>
          <a:p>
            <a:pPr marL="0" indent="0">
              <a:buNone/>
            </a:pPr>
            <a:endParaRPr lang="fi-FI" sz="2000" dirty="0"/>
          </a:p>
          <a:p>
            <a:pPr marL="0" indent="0">
              <a:buNone/>
            </a:pPr>
            <a:r>
              <a:rPr lang="fi-FI" sz="2000" dirty="0"/>
              <a:t>Best </a:t>
            </a:r>
            <a:r>
              <a:rPr lang="fi-FI" sz="2000" dirty="0" err="1"/>
              <a:t>signal</a:t>
            </a:r>
            <a:r>
              <a:rPr lang="fi-FI" sz="2000" dirty="0"/>
              <a:t> </a:t>
            </a:r>
            <a:r>
              <a:rPr lang="fi-FI" sz="2000" dirty="0" err="1"/>
              <a:t>we</a:t>
            </a:r>
            <a:r>
              <a:rPr lang="fi-FI" sz="2000" dirty="0"/>
              <a:t> </a:t>
            </a:r>
            <a:r>
              <a:rPr lang="fi-FI" sz="2000" dirty="0" err="1"/>
              <a:t>had</a:t>
            </a:r>
            <a:endParaRPr lang="fi-FI" sz="2000" dirty="0"/>
          </a:p>
        </p:txBody>
      </p:sp>
    </p:spTree>
    <p:extLst>
      <p:ext uri="{BB962C8B-B14F-4D97-AF65-F5344CB8AC3E}">
        <p14:creationId xmlns:p14="http://schemas.microsoft.com/office/powerpoint/2010/main" val="21747850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>
            <a:extLst>
              <a:ext uri="{FF2B5EF4-FFF2-40B4-BE49-F238E27FC236}">
                <a16:creationId xmlns:a16="http://schemas.microsoft.com/office/drawing/2014/main" id="{26F089C2-B245-43C9-9387-02B1AB5D509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860" r="8234" b="5174"/>
          <a:stretch/>
        </p:blipFill>
        <p:spPr>
          <a:xfrm>
            <a:off x="2709764" y="540000"/>
            <a:ext cx="6437332" cy="5001419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/>
              <a:t>Bunch-by-bunch</a:t>
            </a:r>
            <a:r>
              <a:rPr lang="fi-FI" dirty="0"/>
              <a:t> </a:t>
            </a:r>
            <a:r>
              <a:rPr lang="fi-FI" dirty="0" err="1"/>
              <a:t>losses</a:t>
            </a:r>
            <a:r>
              <a:rPr lang="fi-FI" dirty="0"/>
              <a:t> (30 </a:t>
            </a:r>
            <a:r>
              <a:rPr lang="fi-FI" dirty="0" err="1"/>
              <a:t>Sep</a:t>
            </a:r>
            <a:r>
              <a:rPr lang="fi-FI" dirty="0"/>
              <a:t> 2018)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Mika Väänänen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7" name="Sisällön paikkamerkki 6">
            <a:extLst>
              <a:ext uri="{FF2B5EF4-FFF2-40B4-BE49-F238E27FC236}">
                <a16:creationId xmlns:a16="http://schemas.microsoft.com/office/drawing/2014/main" id="{D5A9F0B6-E4DB-4293-98DE-26EC6B9D1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4744" y="2301736"/>
            <a:ext cx="2589064" cy="36499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i-FI" sz="2000" dirty="0" err="1"/>
              <a:t>Losses</a:t>
            </a:r>
            <a:r>
              <a:rPr lang="fi-FI" sz="2000" dirty="0"/>
              <a:t> </a:t>
            </a:r>
            <a:r>
              <a:rPr lang="fi-FI" sz="2000" dirty="0" err="1"/>
              <a:t>highest</a:t>
            </a:r>
            <a:r>
              <a:rPr lang="fi-FI" sz="2000" dirty="0"/>
              <a:t> and </a:t>
            </a:r>
            <a:r>
              <a:rPr lang="fi-FI" sz="2000" dirty="0" err="1"/>
              <a:t>longest-lasting</a:t>
            </a:r>
            <a:r>
              <a:rPr lang="fi-FI" sz="2000" dirty="0"/>
              <a:t> in </a:t>
            </a:r>
            <a:r>
              <a:rPr lang="fi-FI" sz="2000" dirty="0" err="1"/>
              <a:t>horizontally</a:t>
            </a:r>
            <a:r>
              <a:rPr lang="fi-FI" sz="2000" dirty="0"/>
              <a:t> </a:t>
            </a:r>
            <a:r>
              <a:rPr lang="fi-FI" sz="2000" dirty="0" err="1"/>
              <a:t>blown-up</a:t>
            </a:r>
            <a:r>
              <a:rPr lang="fi-FI" sz="2000" dirty="0"/>
              <a:t> </a:t>
            </a:r>
            <a:r>
              <a:rPr lang="fi-FI" sz="2000" dirty="0" err="1"/>
              <a:t>bunch</a:t>
            </a:r>
            <a:endParaRPr lang="fi-FI" sz="2000" dirty="0"/>
          </a:p>
        </p:txBody>
      </p:sp>
    </p:spTree>
    <p:extLst>
      <p:ext uri="{BB962C8B-B14F-4D97-AF65-F5344CB8AC3E}">
        <p14:creationId xmlns:p14="http://schemas.microsoft.com/office/powerpoint/2010/main" val="42126479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Kuva 13">
            <a:extLst>
              <a:ext uri="{FF2B5EF4-FFF2-40B4-BE49-F238E27FC236}">
                <a16:creationId xmlns:a16="http://schemas.microsoft.com/office/drawing/2014/main" id="{7E034515-E749-4F9A-ACAC-8A6536516F2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78" r="10794" b="4033"/>
          <a:stretch/>
        </p:blipFill>
        <p:spPr>
          <a:xfrm>
            <a:off x="2699792" y="900000"/>
            <a:ext cx="6287080" cy="497727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/>
              <a:t>Turn</a:t>
            </a:r>
            <a:r>
              <a:rPr lang="fi-FI" dirty="0"/>
              <a:t> </a:t>
            </a:r>
            <a:r>
              <a:rPr lang="fi-FI" dirty="0" err="1"/>
              <a:t>by</a:t>
            </a:r>
            <a:r>
              <a:rPr lang="fi-FI" dirty="0"/>
              <a:t> </a:t>
            </a:r>
            <a:r>
              <a:rPr lang="fi-FI" dirty="0" err="1"/>
              <a:t>turn</a:t>
            </a:r>
            <a:r>
              <a:rPr lang="fi-FI" dirty="0"/>
              <a:t>, </a:t>
            </a:r>
            <a:r>
              <a:rPr lang="fi-FI" dirty="0" err="1"/>
              <a:t>bunch</a:t>
            </a:r>
            <a:r>
              <a:rPr lang="fi-FI" dirty="0"/>
              <a:t> </a:t>
            </a:r>
            <a:r>
              <a:rPr lang="fi-FI" dirty="0" err="1"/>
              <a:t>by</a:t>
            </a:r>
            <a:r>
              <a:rPr lang="fi-FI" dirty="0"/>
              <a:t> </a:t>
            </a:r>
            <a:r>
              <a:rPr lang="fi-FI" dirty="0" err="1"/>
              <a:t>bunch</a:t>
            </a:r>
            <a:r>
              <a:rPr lang="fi-FI" dirty="0"/>
              <a:t> </a:t>
            </a:r>
            <a:r>
              <a:rPr lang="fi-FI" dirty="0" err="1"/>
              <a:t>losses</a:t>
            </a:r>
            <a:r>
              <a:rPr lang="fi-FI" dirty="0"/>
              <a:t> (17 </a:t>
            </a:r>
            <a:r>
              <a:rPr lang="fi-FI" dirty="0" err="1"/>
              <a:t>Oct</a:t>
            </a:r>
            <a:r>
              <a:rPr lang="fi-FI" dirty="0"/>
              <a:t> 2018)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Mika Väänänen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2" name="Sisällön paikkamerkki 11">
            <a:extLst>
              <a:ext uri="{FF2B5EF4-FFF2-40B4-BE49-F238E27FC236}">
                <a16:creationId xmlns:a16="http://schemas.microsoft.com/office/drawing/2014/main" id="{4E9028A7-500F-48B2-B4D1-597B872303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219200"/>
            <a:ext cx="2376264" cy="4906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i-FI" sz="2000" dirty="0" err="1"/>
              <a:t>Elevated</a:t>
            </a:r>
            <a:r>
              <a:rPr lang="fi-FI" sz="2000" dirty="0"/>
              <a:t> </a:t>
            </a:r>
            <a:r>
              <a:rPr lang="fi-FI" sz="2000" dirty="0" err="1"/>
              <a:t>losses</a:t>
            </a:r>
            <a:r>
              <a:rPr lang="fi-FI" sz="2000" dirty="0"/>
              <a:t> in </a:t>
            </a:r>
            <a:r>
              <a:rPr lang="fi-FI" sz="2000" dirty="0" err="1"/>
              <a:t>vertically</a:t>
            </a:r>
            <a:r>
              <a:rPr lang="fi-FI" sz="2000" dirty="0"/>
              <a:t> </a:t>
            </a:r>
            <a:r>
              <a:rPr lang="fi-FI" sz="2000" dirty="0" err="1"/>
              <a:t>blown-up</a:t>
            </a:r>
            <a:r>
              <a:rPr lang="fi-FI" sz="2000" dirty="0"/>
              <a:t> </a:t>
            </a:r>
            <a:r>
              <a:rPr lang="fi-FI" sz="2000" dirty="0" err="1"/>
              <a:t>bunch</a:t>
            </a:r>
            <a:endParaRPr lang="fi-FI" sz="2000" dirty="0"/>
          </a:p>
          <a:p>
            <a:pPr marL="0" indent="0">
              <a:buNone/>
            </a:pPr>
            <a:endParaRPr lang="fi-FI" sz="2000" dirty="0"/>
          </a:p>
          <a:p>
            <a:pPr marL="0" indent="0">
              <a:buNone/>
            </a:pPr>
            <a:r>
              <a:rPr lang="fi-FI" sz="2000" dirty="0" err="1"/>
              <a:t>Losses</a:t>
            </a:r>
            <a:r>
              <a:rPr lang="fi-FI" sz="2000" dirty="0"/>
              <a:t> in </a:t>
            </a:r>
            <a:r>
              <a:rPr lang="fi-FI" sz="2000" dirty="0" err="1"/>
              <a:t>other</a:t>
            </a:r>
            <a:r>
              <a:rPr lang="fi-FI" sz="2000" dirty="0"/>
              <a:t> </a:t>
            </a:r>
            <a:r>
              <a:rPr lang="fi-FI" sz="2000" dirty="0" err="1"/>
              <a:t>bunches</a:t>
            </a:r>
            <a:r>
              <a:rPr lang="fi-FI" sz="2000" dirty="0"/>
              <a:t> </a:t>
            </a:r>
            <a:r>
              <a:rPr lang="fi-FI" sz="2000" dirty="0" err="1"/>
              <a:t>very</a:t>
            </a:r>
            <a:r>
              <a:rPr lang="fi-FI" sz="2000" dirty="0"/>
              <a:t> </a:t>
            </a:r>
            <a:r>
              <a:rPr lang="fi-FI" sz="2000" dirty="0" err="1"/>
              <a:t>low</a:t>
            </a:r>
            <a:endParaRPr lang="fi-FI" sz="2000" dirty="0"/>
          </a:p>
          <a:p>
            <a:pPr marL="0" indent="0">
              <a:buNone/>
            </a:pPr>
            <a:endParaRPr lang="fi-FI" sz="2000" dirty="0"/>
          </a:p>
          <a:p>
            <a:pPr marL="0" indent="0">
              <a:buNone/>
            </a:pPr>
            <a:r>
              <a:rPr lang="fi-FI" sz="2000" dirty="0"/>
              <a:t>At </a:t>
            </a:r>
            <a:r>
              <a:rPr lang="fi-FI" sz="2000" dirty="0" err="1"/>
              <a:t>the</a:t>
            </a:r>
            <a:r>
              <a:rPr lang="fi-FI" sz="2000" dirty="0"/>
              <a:t> </a:t>
            </a:r>
            <a:r>
              <a:rPr lang="fi-FI" sz="2000" dirty="0" err="1"/>
              <a:t>limit</a:t>
            </a:r>
            <a:r>
              <a:rPr lang="fi-FI" sz="2000" dirty="0"/>
              <a:t> of </a:t>
            </a:r>
            <a:r>
              <a:rPr lang="fi-FI" sz="2000" dirty="0" err="1"/>
              <a:t>what</a:t>
            </a:r>
            <a:r>
              <a:rPr lang="fi-FI" sz="2000" dirty="0"/>
              <a:t> </a:t>
            </a:r>
            <a:r>
              <a:rPr lang="fi-FI" sz="2000" dirty="0" err="1"/>
              <a:t>we</a:t>
            </a:r>
            <a:r>
              <a:rPr lang="fi-FI" sz="2000" dirty="0"/>
              <a:t> </a:t>
            </a:r>
            <a:r>
              <a:rPr lang="fi-FI" sz="2000" dirty="0" err="1"/>
              <a:t>can</a:t>
            </a:r>
            <a:r>
              <a:rPr lang="fi-FI" sz="2000" dirty="0"/>
              <a:t> </a:t>
            </a:r>
            <a:r>
              <a:rPr lang="fi-FI" sz="2000" dirty="0" err="1"/>
              <a:t>observe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742797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Sisällön paikkamerkki 9">
            <a:extLst>
              <a:ext uri="{FF2B5EF4-FFF2-40B4-BE49-F238E27FC236}">
                <a16:creationId xmlns:a16="http://schemas.microsoft.com/office/drawing/2014/main" id="{66EF9685-F434-4536-BF50-7BF1F0C85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875" r="8874" b="3365"/>
          <a:stretch/>
        </p:blipFill>
        <p:spPr>
          <a:xfrm>
            <a:off x="1669091" y="1063362"/>
            <a:ext cx="7185417" cy="481391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/>
              <a:t>Bunch-by-bunch</a:t>
            </a:r>
            <a:r>
              <a:rPr lang="fi-FI" dirty="0"/>
              <a:t> </a:t>
            </a:r>
            <a:r>
              <a:rPr lang="fi-FI" dirty="0" err="1"/>
              <a:t>losses</a:t>
            </a:r>
            <a:r>
              <a:rPr lang="fi-FI" dirty="0"/>
              <a:t> (17 </a:t>
            </a:r>
            <a:r>
              <a:rPr lang="fi-FI" dirty="0" err="1"/>
              <a:t>Oct</a:t>
            </a:r>
            <a:r>
              <a:rPr lang="fi-FI" dirty="0"/>
              <a:t> 2018)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Mika Väänänen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Sisällön paikkamerkki 10">
            <a:extLst>
              <a:ext uri="{FF2B5EF4-FFF2-40B4-BE49-F238E27FC236}">
                <a16:creationId xmlns:a16="http://schemas.microsoft.com/office/drawing/2014/main" id="{5E2C0023-D259-4D7F-8368-6D04494C0F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618037"/>
            <a:ext cx="2160240" cy="4906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/>
              <a:t>Longest event with increased losses from vertically blown-up bunch</a:t>
            </a:r>
            <a:endParaRPr lang="fi-FI" sz="2000" dirty="0"/>
          </a:p>
          <a:p>
            <a:pPr marL="0" indent="0">
              <a:buNone/>
            </a:pPr>
            <a:endParaRPr lang="fi-FI" sz="2000" dirty="0"/>
          </a:p>
          <a:p>
            <a:pPr marL="0" indent="0">
              <a:buNone/>
            </a:pPr>
            <a:r>
              <a:rPr lang="fi-FI" sz="2000" dirty="0" err="1"/>
              <a:t>Note</a:t>
            </a:r>
            <a:r>
              <a:rPr lang="fi-FI" sz="2000" dirty="0"/>
              <a:t>: </a:t>
            </a:r>
            <a:r>
              <a:rPr lang="fi-FI" sz="2000" dirty="0" err="1"/>
              <a:t>factor</a:t>
            </a:r>
            <a:r>
              <a:rPr lang="fi-FI" sz="2000" dirty="0"/>
              <a:t> ~10 </a:t>
            </a:r>
            <a:r>
              <a:rPr lang="fi-FI" sz="2000" dirty="0" err="1"/>
              <a:t>lower</a:t>
            </a:r>
            <a:r>
              <a:rPr lang="fi-FI" sz="2000" dirty="0"/>
              <a:t> </a:t>
            </a:r>
            <a:r>
              <a:rPr lang="fi-FI" sz="2000" dirty="0" err="1"/>
              <a:t>signal</a:t>
            </a:r>
            <a:r>
              <a:rPr lang="fi-FI" sz="2000" dirty="0"/>
              <a:t> </a:t>
            </a:r>
            <a:r>
              <a:rPr lang="fi-FI" sz="2000" dirty="0" err="1"/>
              <a:t>than</a:t>
            </a:r>
            <a:r>
              <a:rPr lang="fi-FI" sz="2000" dirty="0"/>
              <a:t> in </a:t>
            </a:r>
            <a:r>
              <a:rPr lang="fi-FI" sz="2000" dirty="0" err="1"/>
              <a:t>previous</a:t>
            </a:r>
            <a:r>
              <a:rPr lang="fi-FI" sz="2000" dirty="0"/>
              <a:t> </a:t>
            </a:r>
            <a:r>
              <a:rPr lang="fi-FI" sz="2000" dirty="0" err="1"/>
              <a:t>event</a:t>
            </a:r>
            <a:endParaRPr lang="fi-FI" sz="2000" dirty="0"/>
          </a:p>
        </p:txBody>
      </p:sp>
    </p:spTree>
    <p:extLst>
      <p:ext uri="{BB962C8B-B14F-4D97-AF65-F5344CB8AC3E}">
        <p14:creationId xmlns:p14="http://schemas.microsoft.com/office/powerpoint/2010/main" val="33540488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isällön paikkamerkki 7">
            <a:extLst>
              <a:ext uri="{FF2B5EF4-FFF2-40B4-BE49-F238E27FC236}">
                <a16:creationId xmlns:a16="http://schemas.microsoft.com/office/drawing/2014/main" id="{A459001A-F2DA-48D4-AC8A-0F466490EF2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044" r="8965" b="4515"/>
          <a:stretch/>
        </p:blipFill>
        <p:spPr>
          <a:xfrm>
            <a:off x="4211960" y="1634102"/>
            <a:ext cx="4707062" cy="3931366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/>
              <a:t>Insight</a:t>
            </a:r>
            <a:r>
              <a:rPr lang="fi-FI" dirty="0"/>
              <a:t> into UFO </a:t>
            </a:r>
            <a:r>
              <a:rPr lang="fi-FI" dirty="0" err="1"/>
              <a:t>dynamics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Mika Väänänen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7" name="Sisällön paikkamerkki 6">
            <a:extLst>
              <a:ext uri="{FF2B5EF4-FFF2-40B4-BE49-F238E27FC236}">
                <a16:creationId xmlns:a16="http://schemas.microsoft.com/office/drawing/2014/main" id="{D023E7C5-D027-4396-B110-DBD078653F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0"/>
            <a:ext cx="3887992" cy="4906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i-FI" sz="2000" dirty="0" err="1"/>
              <a:t>Aim</a:t>
            </a:r>
            <a:r>
              <a:rPr lang="fi-FI" sz="2000" dirty="0"/>
              <a:t> is to </a:t>
            </a:r>
            <a:r>
              <a:rPr lang="fi-FI" sz="2000" dirty="0" err="1"/>
              <a:t>study</a:t>
            </a:r>
            <a:r>
              <a:rPr lang="fi-FI" sz="2000" dirty="0"/>
              <a:t> UFO </a:t>
            </a:r>
            <a:r>
              <a:rPr lang="fi-FI" sz="2000" dirty="0" err="1"/>
              <a:t>dynamics</a:t>
            </a:r>
            <a:endParaRPr lang="fi-FI" sz="2000" dirty="0"/>
          </a:p>
          <a:p>
            <a:pPr marL="0" indent="0">
              <a:buNone/>
            </a:pPr>
            <a:endParaRPr lang="fi-FI" sz="2000" dirty="0"/>
          </a:p>
          <a:p>
            <a:pPr marL="0" indent="0">
              <a:buNone/>
            </a:pPr>
            <a:r>
              <a:rPr lang="fi-FI" sz="2000" dirty="0" err="1"/>
              <a:t>We</a:t>
            </a:r>
            <a:r>
              <a:rPr lang="fi-FI" sz="2000" dirty="0"/>
              <a:t> </a:t>
            </a:r>
            <a:r>
              <a:rPr lang="fi-FI" sz="2000" dirty="0" err="1"/>
              <a:t>want</a:t>
            </a:r>
            <a:r>
              <a:rPr lang="fi-FI" sz="2000" dirty="0"/>
              <a:t> to </a:t>
            </a:r>
            <a:r>
              <a:rPr lang="fi-FI" sz="2000" dirty="0" err="1"/>
              <a:t>reconstruct</a:t>
            </a:r>
            <a:r>
              <a:rPr lang="fi-FI" sz="2000" dirty="0"/>
              <a:t> </a:t>
            </a:r>
            <a:r>
              <a:rPr lang="fi-FI" sz="2000" dirty="0" err="1"/>
              <a:t>dust</a:t>
            </a:r>
            <a:r>
              <a:rPr lang="fi-FI" sz="2000" dirty="0"/>
              <a:t> </a:t>
            </a:r>
            <a:r>
              <a:rPr lang="fi-FI" sz="2000" dirty="0" err="1"/>
              <a:t>particle</a:t>
            </a:r>
            <a:r>
              <a:rPr lang="fi-FI" sz="2000" dirty="0"/>
              <a:t> </a:t>
            </a:r>
            <a:r>
              <a:rPr lang="fi-FI" sz="2000" dirty="0" err="1"/>
              <a:t>trajectory</a:t>
            </a:r>
            <a:endParaRPr lang="fi-FI" sz="2000" dirty="0"/>
          </a:p>
          <a:p>
            <a:pPr marL="0" indent="0">
              <a:buNone/>
            </a:pPr>
            <a:endParaRPr lang="fi-FI" sz="2000" dirty="0"/>
          </a:p>
          <a:p>
            <a:pPr marL="0" indent="0">
              <a:buNone/>
            </a:pPr>
            <a:r>
              <a:rPr lang="fi-FI" sz="2000" dirty="0" err="1"/>
              <a:t>Losses</a:t>
            </a:r>
            <a:r>
              <a:rPr lang="fi-FI" sz="2000" dirty="0"/>
              <a:t> </a:t>
            </a:r>
            <a:r>
              <a:rPr lang="fi-FI" sz="2000" dirty="0" err="1"/>
              <a:t>proportional</a:t>
            </a:r>
            <a:r>
              <a:rPr lang="fi-FI" sz="2000" dirty="0"/>
              <a:t> to proton </a:t>
            </a:r>
            <a:r>
              <a:rPr lang="fi-FI" sz="2000" dirty="0" err="1"/>
              <a:t>density</a:t>
            </a:r>
            <a:endParaRPr lang="fi-FI" sz="2000" dirty="0"/>
          </a:p>
          <a:p>
            <a:pPr marL="0" indent="0">
              <a:buNone/>
            </a:pPr>
            <a:endParaRPr lang="fi-FI" sz="2000" dirty="0"/>
          </a:p>
          <a:p>
            <a:pPr marL="0" indent="0">
              <a:buNone/>
            </a:pPr>
            <a:r>
              <a:rPr lang="fi-FI" sz="2000" dirty="0"/>
              <a:t>Proton </a:t>
            </a:r>
            <a:r>
              <a:rPr lang="fi-FI" sz="2000" dirty="0" err="1"/>
              <a:t>density</a:t>
            </a:r>
            <a:r>
              <a:rPr lang="fi-FI" sz="2000" dirty="0"/>
              <a:t> </a:t>
            </a:r>
            <a:r>
              <a:rPr lang="fi-FI" sz="2000" dirty="0" err="1"/>
              <a:t>proportional</a:t>
            </a:r>
            <a:r>
              <a:rPr lang="fi-FI" sz="2000" dirty="0"/>
              <a:t> to </a:t>
            </a:r>
            <a:r>
              <a:rPr lang="fi-FI" sz="2000" dirty="0" err="1"/>
              <a:t>distance</a:t>
            </a:r>
            <a:r>
              <a:rPr lang="fi-FI" sz="2000" dirty="0"/>
              <a:t> </a:t>
            </a:r>
            <a:r>
              <a:rPr lang="fi-FI" sz="2000" dirty="0" err="1"/>
              <a:t>from</a:t>
            </a:r>
            <a:r>
              <a:rPr lang="fi-FI" sz="2000" dirty="0"/>
              <a:t> </a:t>
            </a:r>
            <a:r>
              <a:rPr lang="fi-FI" sz="2000" dirty="0" err="1"/>
              <a:t>beam</a:t>
            </a:r>
            <a:r>
              <a:rPr lang="fi-FI" sz="2000" dirty="0"/>
              <a:t> center</a:t>
            </a:r>
          </a:p>
          <a:p>
            <a:pPr marL="0" indent="0">
              <a:buNone/>
            </a:pPr>
            <a:endParaRPr lang="fi-FI" sz="2000" dirty="0"/>
          </a:p>
          <a:p>
            <a:pPr marL="0" indent="0">
              <a:buNone/>
            </a:pPr>
            <a:r>
              <a:rPr lang="fi-FI" sz="2000" dirty="0"/>
              <a:t>If </a:t>
            </a:r>
            <a:r>
              <a:rPr lang="fi-FI" sz="2000" dirty="0" err="1"/>
              <a:t>we</a:t>
            </a:r>
            <a:r>
              <a:rPr lang="fi-FI" sz="2000" dirty="0"/>
              <a:t> </a:t>
            </a:r>
            <a:r>
              <a:rPr lang="fi-FI" sz="2000" dirty="0" err="1"/>
              <a:t>know</a:t>
            </a:r>
            <a:r>
              <a:rPr lang="fi-FI" sz="2000" dirty="0"/>
              <a:t> </a:t>
            </a:r>
            <a:r>
              <a:rPr lang="fi-FI" sz="2000" dirty="0" err="1"/>
              <a:t>bunch-by-bunch</a:t>
            </a:r>
            <a:r>
              <a:rPr lang="fi-FI" sz="2000" dirty="0"/>
              <a:t> </a:t>
            </a:r>
            <a:r>
              <a:rPr lang="fi-FI" sz="2000" dirty="0" err="1"/>
              <a:t>losses</a:t>
            </a:r>
            <a:r>
              <a:rPr lang="fi-FI" sz="2000" dirty="0"/>
              <a:t> and proton </a:t>
            </a:r>
            <a:r>
              <a:rPr lang="fi-FI" sz="2000" dirty="0" err="1"/>
              <a:t>distributions</a:t>
            </a:r>
            <a:r>
              <a:rPr lang="fi-FI" sz="2000" dirty="0"/>
              <a:t>, </a:t>
            </a:r>
            <a:r>
              <a:rPr lang="fi-FI" sz="2000" dirty="0" err="1"/>
              <a:t>we</a:t>
            </a:r>
            <a:r>
              <a:rPr lang="fi-FI" sz="2000" dirty="0"/>
              <a:t> </a:t>
            </a:r>
            <a:r>
              <a:rPr lang="fi-FI" sz="2000" dirty="0" err="1"/>
              <a:t>can</a:t>
            </a:r>
            <a:r>
              <a:rPr lang="fi-FI" sz="2000" dirty="0"/>
              <a:t> </a:t>
            </a:r>
            <a:r>
              <a:rPr lang="fi-FI" sz="2000" dirty="0" err="1"/>
              <a:t>derive</a:t>
            </a:r>
            <a:r>
              <a:rPr lang="fi-FI" sz="2000" dirty="0"/>
              <a:t> </a:t>
            </a:r>
            <a:r>
              <a:rPr lang="fi-FI" sz="2000" dirty="0" err="1"/>
              <a:t>location</a:t>
            </a:r>
            <a:r>
              <a:rPr lang="fi-FI" sz="2000" dirty="0"/>
              <a:t> of UFO</a:t>
            </a:r>
            <a:endParaRPr lang="en-GB" sz="2000" dirty="0"/>
          </a:p>
        </p:txBody>
      </p:sp>
      <p:sp>
        <p:nvSpPr>
          <p:cNvPr id="9" name="Oval 6">
            <a:extLst>
              <a:ext uri="{FF2B5EF4-FFF2-40B4-BE49-F238E27FC236}">
                <a16:creationId xmlns:a16="http://schemas.microsoft.com/office/drawing/2014/main" id="{8469C1DB-924E-4E99-AE52-AE7DD4BE6DAE}"/>
              </a:ext>
            </a:extLst>
          </p:cNvPr>
          <p:cNvSpPr/>
          <p:nvPr/>
        </p:nvSpPr>
        <p:spPr>
          <a:xfrm>
            <a:off x="6059767" y="3140968"/>
            <a:ext cx="288032" cy="28803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0" name="Suora yhdysviiva 9">
            <a:extLst>
              <a:ext uri="{FF2B5EF4-FFF2-40B4-BE49-F238E27FC236}">
                <a16:creationId xmlns:a16="http://schemas.microsoft.com/office/drawing/2014/main" id="{047AD363-1710-4759-B765-721A0E49A739}"/>
              </a:ext>
            </a:extLst>
          </p:cNvPr>
          <p:cNvCxnSpPr>
            <a:stCxn id="9" idx="4"/>
          </p:cNvCxnSpPr>
          <p:nvPr/>
        </p:nvCxnSpPr>
        <p:spPr>
          <a:xfrm>
            <a:off x="6203783" y="3429000"/>
            <a:ext cx="0" cy="168943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Oval 6">
            <a:extLst>
              <a:ext uri="{FF2B5EF4-FFF2-40B4-BE49-F238E27FC236}">
                <a16:creationId xmlns:a16="http://schemas.microsoft.com/office/drawing/2014/main" id="{768B7E46-B973-4208-AB20-E1FCD4FDC169}"/>
              </a:ext>
            </a:extLst>
          </p:cNvPr>
          <p:cNvSpPr/>
          <p:nvPr/>
        </p:nvSpPr>
        <p:spPr>
          <a:xfrm>
            <a:off x="7417386" y="3140968"/>
            <a:ext cx="288032" cy="28803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2" name="Suora yhdysviiva 11">
            <a:extLst>
              <a:ext uri="{FF2B5EF4-FFF2-40B4-BE49-F238E27FC236}">
                <a16:creationId xmlns:a16="http://schemas.microsoft.com/office/drawing/2014/main" id="{3C6C124C-EA26-4D65-80FF-BF07EA82DB62}"/>
              </a:ext>
            </a:extLst>
          </p:cNvPr>
          <p:cNvCxnSpPr>
            <a:stCxn id="11" idx="4"/>
          </p:cNvCxnSpPr>
          <p:nvPr/>
        </p:nvCxnSpPr>
        <p:spPr>
          <a:xfrm>
            <a:off x="7561402" y="3429000"/>
            <a:ext cx="0" cy="168943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0478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/>
              <a:t>Possible</a:t>
            </a:r>
            <a:r>
              <a:rPr lang="fi-FI" dirty="0"/>
              <a:t> </a:t>
            </a:r>
            <a:r>
              <a:rPr lang="fi-FI" dirty="0" err="1"/>
              <a:t>locations</a:t>
            </a:r>
            <a:r>
              <a:rPr lang="fi-FI" dirty="0"/>
              <a:t> in </a:t>
            </a:r>
            <a:r>
              <a:rPr lang="fi-FI" dirty="0" err="1"/>
              <a:t>both</a:t>
            </a:r>
            <a:r>
              <a:rPr lang="fi-FI" dirty="0"/>
              <a:t> </a:t>
            </a:r>
            <a:r>
              <a:rPr lang="fi-FI" dirty="0" err="1"/>
              <a:t>planes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err="1"/>
              <a:t>Location</a:t>
            </a:r>
            <a:r>
              <a:rPr lang="fi-FI" dirty="0"/>
              <a:t> </a:t>
            </a:r>
            <a:r>
              <a:rPr lang="fi-FI" dirty="0" err="1"/>
              <a:t>based</a:t>
            </a:r>
            <a:r>
              <a:rPr lang="fi-FI" dirty="0"/>
              <a:t> on </a:t>
            </a:r>
            <a:r>
              <a:rPr lang="fi-FI" dirty="0" err="1"/>
              <a:t>losses</a:t>
            </a:r>
            <a:r>
              <a:rPr lang="fi-FI" dirty="0"/>
              <a:t> </a:t>
            </a:r>
            <a:r>
              <a:rPr lang="fi-FI" dirty="0" err="1"/>
              <a:t>from</a:t>
            </a:r>
            <a:r>
              <a:rPr lang="fi-FI" dirty="0"/>
              <a:t> </a:t>
            </a:r>
            <a:r>
              <a:rPr lang="fi-FI" dirty="0" err="1"/>
              <a:t>horizontally</a:t>
            </a:r>
            <a:r>
              <a:rPr lang="fi-FI" dirty="0"/>
              <a:t> </a:t>
            </a:r>
            <a:r>
              <a:rPr lang="fi-FI" dirty="0" err="1"/>
              <a:t>blown-up</a:t>
            </a:r>
            <a:r>
              <a:rPr lang="fi-FI" dirty="0"/>
              <a:t> </a:t>
            </a:r>
            <a:r>
              <a:rPr lang="fi-FI" dirty="0" err="1"/>
              <a:t>bunch</a:t>
            </a:r>
            <a:endParaRPr lang="en-GB" dirty="0"/>
          </a:p>
        </p:txBody>
      </p:sp>
      <p:pic>
        <p:nvPicPr>
          <p:cNvPr id="11" name="Sisällön paikkamerkki 10">
            <a:extLst>
              <a:ext uri="{FF2B5EF4-FFF2-40B4-BE49-F238E27FC236}">
                <a16:creationId xmlns:a16="http://schemas.microsoft.com/office/drawing/2014/main" id="{BB89B2CA-4AC1-4D12-9378-0B3E1CBE006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-6463" y="2170227"/>
            <a:ext cx="4503851" cy="3377888"/>
          </a:xfrm>
        </p:spPr>
      </p:pic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fi-FI" dirty="0" err="1"/>
              <a:t>Location</a:t>
            </a:r>
            <a:r>
              <a:rPr lang="fi-FI" dirty="0"/>
              <a:t> </a:t>
            </a:r>
            <a:r>
              <a:rPr lang="fi-FI" dirty="0" err="1"/>
              <a:t>based</a:t>
            </a:r>
            <a:r>
              <a:rPr lang="fi-FI" dirty="0"/>
              <a:t> on </a:t>
            </a:r>
            <a:r>
              <a:rPr lang="fi-FI" dirty="0" err="1"/>
              <a:t>losses</a:t>
            </a:r>
            <a:r>
              <a:rPr lang="fi-FI" dirty="0"/>
              <a:t> </a:t>
            </a:r>
            <a:r>
              <a:rPr lang="fi-FI" dirty="0" err="1"/>
              <a:t>from</a:t>
            </a:r>
            <a:r>
              <a:rPr lang="fi-FI" dirty="0"/>
              <a:t> </a:t>
            </a:r>
            <a:r>
              <a:rPr lang="fi-FI" dirty="0" err="1"/>
              <a:t>vertically</a:t>
            </a:r>
            <a:r>
              <a:rPr lang="fi-FI" dirty="0"/>
              <a:t> </a:t>
            </a:r>
            <a:r>
              <a:rPr lang="fi-FI" dirty="0" err="1"/>
              <a:t>blown-up</a:t>
            </a:r>
            <a:r>
              <a:rPr lang="fi-FI" dirty="0"/>
              <a:t> </a:t>
            </a:r>
            <a:r>
              <a:rPr lang="fi-FI" dirty="0" err="1"/>
              <a:t>bunch</a:t>
            </a:r>
            <a:endParaRPr lang="en-GB" dirty="0"/>
          </a:p>
          <a:p>
            <a:endParaRPr lang="en-GB" dirty="0"/>
          </a:p>
        </p:txBody>
      </p:sp>
      <p:pic>
        <p:nvPicPr>
          <p:cNvPr id="13" name="Sisällön paikkamerkki 12">
            <a:extLst>
              <a:ext uri="{FF2B5EF4-FFF2-40B4-BE49-F238E27FC236}">
                <a16:creationId xmlns:a16="http://schemas.microsoft.com/office/drawing/2014/main" id="{2E01B23F-7DD6-498D-BD3F-CE8F47CD6582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45025" y="2170226"/>
            <a:ext cx="4504644" cy="3378483"/>
          </a:xfrm>
        </p:spPr>
      </p:pic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Mika Väänänen</a:t>
            </a:r>
            <a:endParaRPr lang="en-GB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9" name="Image 8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14" name="Kuva 13">
            <a:extLst>
              <a:ext uri="{FF2B5EF4-FFF2-40B4-BE49-F238E27FC236}">
                <a16:creationId xmlns:a16="http://schemas.microsoft.com/office/drawing/2014/main" id="{511E8AB9-8E81-4192-8C60-3B62E3E93D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43038" y="5376946"/>
            <a:ext cx="1481054" cy="1481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836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1.48148E-6 L 0.2625 0.0002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25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48148E-6 L -0.25434 0.0002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26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7.40741E-7 L 0.24184 0.0053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83" y="255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7.40741E-7 L -0.22431 0.0053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15" y="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/>
              <a:t>Possible</a:t>
            </a:r>
            <a:r>
              <a:rPr lang="fi-FI" dirty="0"/>
              <a:t> </a:t>
            </a:r>
            <a:r>
              <a:rPr lang="fi-FI" dirty="0" err="1"/>
              <a:t>locations</a:t>
            </a:r>
            <a:r>
              <a:rPr lang="fi-FI" dirty="0"/>
              <a:t> in </a:t>
            </a:r>
            <a:r>
              <a:rPr lang="fi-FI" dirty="0" err="1"/>
              <a:t>both</a:t>
            </a:r>
            <a:r>
              <a:rPr lang="fi-FI" dirty="0"/>
              <a:t> </a:t>
            </a:r>
            <a:r>
              <a:rPr lang="fi-FI" dirty="0" err="1"/>
              <a:t>planes</a:t>
            </a:r>
            <a:endParaRPr lang="en-GB" dirty="0"/>
          </a:p>
        </p:txBody>
      </p:sp>
      <p:pic>
        <p:nvPicPr>
          <p:cNvPr id="11" name="Sisällön paikkamerkki 10">
            <a:extLst>
              <a:ext uri="{FF2B5EF4-FFF2-40B4-BE49-F238E27FC236}">
                <a16:creationId xmlns:a16="http://schemas.microsoft.com/office/drawing/2014/main" id="{BB89B2CA-4AC1-4D12-9378-0B3E1CBE006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245462" y="2164699"/>
            <a:ext cx="4503851" cy="3377888"/>
          </a:xfrm>
        </p:spPr>
      </p:pic>
      <p:pic>
        <p:nvPicPr>
          <p:cNvPr id="13" name="Sisällön paikkamerkki 12">
            <a:extLst>
              <a:ext uri="{FF2B5EF4-FFF2-40B4-BE49-F238E27FC236}">
                <a16:creationId xmlns:a16="http://schemas.microsoft.com/office/drawing/2014/main" id="{2E01B23F-7DD6-498D-BD3F-CE8F47CD6582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2319678" y="2164104"/>
            <a:ext cx="4504644" cy="3378483"/>
          </a:xfrm>
        </p:spPr>
      </p:pic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Mika Väänänen</a:t>
            </a:r>
            <a:endParaRPr lang="en-GB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9" name="Image 8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0" name="Espace réservé du texte 4">
            <a:extLst>
              <a:ext uri="{FF2B5EF4-FFF2-40B4-BE49-F238E27FC236}">
                <a16:creationId xmlns:a16="http://schemas.microsoft.com/office/drawing/2014/main" id="{FA329BC7-A4DB-4266-ACC1-A0B555E40780}"/>
              </a:ext>
            </a:extLst>
          </p:cNvPr>
          <p:cNvSpPr txBox="1">
            <a:spLocks/>
          </p:cNvSpPr>
          <p:nvPr/>
        </p:nvSpPr>
        <p:spPr>
          <a:xfrm>
            <a:off x="2624137" y="1218306"/>
            <a:ext cx="4041775" cy="639762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dirty="0" err="1"/>
              <a:t>Intersections</a:t>
            </a:r>
            <a:r>
              <a:rPr lang="fi-FI" dirty="0"/>
              <a:t> </a:t>
            </a:r>
            <a:r>
              <a:rPr lang="fi-FI" dirty="0" err="1"/>
              <a:t>are</a:t>
            </a:r>
            <a:r>
              <a:rPr lang="fi-FI" dirty="0"/>
              <a:t> </a:t>
            </a:r>
            <a:r>
              <a:rPr lang="fi-FI" dirty="0" err="1"/>
              <a:t>possible</a:t>
            </a:r>
            <a:r>
              <a:rPr lang="fi-FI" dirty="0"/>
              <a:t> UFO </a:t>
            </a:r>
            <a:r>
              <a:rPr lang="fi-FI" dirty="0" err="1"/>
              <a:t>locations</a:t>
            </a:r>
            <a:endParaRPr lang="en-GB" dirty="0"/>
          </a:p>
        </p:txBody>
      </p:sp>
      <p:pic>
        <p:nvPicPr>
          <p:cNvPr id="12" name="Kuva 11">
            <a:extLst>
              <a:ext uri="{FF2B5EF4-FFF2-40B4-BE49-F238E27FC236}">
                <a16:creationId xmlns:a16="http://schemas.microsoft.com/office/drawing/2014/main" id="{115028F1-B9B0-4A93-BEE5-B0B32311E5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43038" y="5376946"/>
            <a:ext cx="1481054" cy="1481054"/>
          </a:xfrm>
          <a:prstGeom prst="rect">
            <a:avLst/>
          </a:prstGeom>
        </p:spPr>
      </p:pic>
      <p:sp>
        <p:nvSpPr>
          <p:cNvPr id="6" name="Tekstin paikkamerkki 5">
            <a:extLst>
              <a:ext uri="{FF2B5EF4-FFF2-40B4-BE49-F238E27FC236}">
                <a16:creationId xmlns:a16="http://schemas.microsoft.com/office/drawing/2014/main" id="{CE2D0F00-4AA4-49B3-89AB-5D86CD5DE2D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5" name="Tekstin paikkamerkki 14">
            <a:extLst>
              <a:ext uri="{FF2B5EF4-FFF2-40B4-BE49-F238E27FC236}">
                <a16:creationId xmlns:a16="http://schemas.microsoft.com/office/drawing/2014/main" id="{E98A187F-AC8C-45A0-AFF6-D0F248D4B8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27702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89385944-12C0-495B-8453-0E5D68081F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/>
              <a:t>Applying</a:t>
            </a:r>
            <a:r>
              <a:rPr lang="fi-FI" dirty="0"/>
              <a:t>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method</a:t>
            </a:r>
            <a:r>
              <a:rPr lang="fi-FI" dirty="0"/>
              <a:t> to </a:t>
            </a:r>
            <a:r>
              <a:rPr lang="fi-FI" dirty="0" err="1"/>
              <a:t>measurements</a:t>
            </a:r>
            <a:endParaRPr lang="en-GB" dirty="0"/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E73B95FB-512E-4685-B7BA-47C6586344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sz="2000" dirty="0" err="1"/>
              <a:t>Correlating</a:t>
            </a:r>
            <a:r>
              <a:rPr lang="fi-FI" sz="2000" dirty="0"/>
              <a:t> BLM </a:t>
            </a:r>
            <a:r>
              <a:rPr lang="fi-FI" sz="2000" dirty="0" err="1"/>
              <a:t>signal</a:t>
            </a:r>
            <a:r>
              <a:rPr lang="fi-FI" sz="2000" dirty="0"/>
              <a:t> to </a:t>
            </a:r>
            <a:r>
              <a:rPr lang="fi-FI" sz="2000" dirty="0" err="1"/>
              <a:t>number</a:t>
            </a:r>
            <a:r>
              <a:rPr lang="fi-FI" sz="2000" dirty="0"/>
              <a:t> of </a:t>
            </a:r>
            <a:r>
              <a:rPr lang="fi-FI" sz="2000" dirty="0" err="1"/>
              <a:t>protons</a:t>
            </a:r>
            <a:r>
              <a:rPr lang="fi-FI" sz="2000" dirty="0"/>
              <a:t> </a:t>
            </a:r>
            <a:r>
              <a:rPr lang="fi-FI" sz="2000" dirty="0" err="1"/>
              <a:t>lost</a:t>
            </a:r>
            <a:r>
              <a:rPr lang="fi-FI" sz="2000" dirty="0"/>
              <a:t> </a:t>
            </a:r>
            <a:r>
              <a:rPr lang="fi-FI" sz="2000" dirty="0" err="1"/>
              <a:t>difficult</a:t>
            </a:r>
            <a:endParaRPr lang="fi-FI" sz="2000" dirty="0"/>
          </a:p>
          <a:p>
            <a:r>
              <a:rPr lang="fi-FI" sz="2000" dirty="0"/>
              <a:t>A single </a:t>
            </a:r>
            <a:r>
              <a:rPr lang="fi-FI" sz="2000" dirty="0" err="1"/>
              <a:t>lost</a:t>
            </a:r>
            <a:r>
              <a:rPr lang="fi-FI" sz="2000" dirty="0"/>
              <a:t> proton </a:t>
            </a:r>
            <a:r>
              <a:rPr lang="fi-FI" sz="2000" dirty="0" err="1"/>
              <a:t>should</a:t>
            </a:r>
            <a:r>
              <a:rPr lang="fi-FI" sz="2000" dirty="0"/>
              <a:t> </a:t>
            </a:r>
            <a:r>
              <a:rPr lang="fi-FI" sz="2000" dirty="0" err="1"/>
              <a:t>still</a:t>
            </a:r>
            <a:r>
              <a:rPr lang="fi-FI" sz="2000" dirty="0"/>
              <a:t> </a:t>
            </a:r>
            <a:r>
              <a:rPr lang="fi-FI" sz="2000" dirty="0" err="1"/>
              <a:t>always</a:t>
            </a:r>
            <a:r>
              <a:rPr lang="fi-FI" sz="2000" dirty="0"/>
              <a:t> </a:t>
            </a:r>
            <a:r>
              <a:rPr lang="fi-FI" sz="2000" dirty="0" err="1"/>
              <a:t>give</a:t>
            </a:r>
            <a:r>
              <a:rPr lang="fi-FI" sz="2000" dirty="0"/>
              <a:t> </a:t>
            </a:r>
            <a:r>
              <a:rPr lang="fi-FI" sz="2000" dirty="0" err="1"/>
              <a:t>the</a:t>
            </a:r>
            <a:r>
              <a:rPr lang="fi-FI" sz="2000" dirty="0"/>
              <a:t> </a:t>
            </a:r>
            <a:r>
              <a:rPr lang="fi-FI" sz="2000" dirty="0" err="1"/>
              <a:t>same</a:t>
            </a:r>
            <a:r>
              <a:rPr lang="fi-FI" sz="2000" dirty="0"/>
              <a:t> </a:t>
            </a:r>
            <a:r>
              <a:rPr lang="fi-FI" sz="2000" dirty="0" err="1"/>
              <a:t>signal</a:t>
            </a:r>
            <a:endParaRPr lang="fi-FI" sz="2000" dirty="0"/>
          </a:p>
          <a:p>
            <a:r>
              <a:rPr lang="fi-FI" sz="2000" dirty="0" err="1"/>
              <a:t>Thus</a:t>
            </a:r>
            <a:r>
              <a:rPr lang="fi-FI" sz="2000" dirty="0"/>
              <a:t>, </a:t>
            </a:r>
            <a:r>
              <a:rPr lang="fi-FI" sz="2000" dirty="0" err="1"/>
              <a:t>correlate</a:t>
            </a:r>
            <a:r>
              <a:rPr lang="fi-FI" sz="2000" dirty="0"/>
              <a:t> </a:t>
            </a:r>
            <a:r>
              <a:rPr lang="fi-FI" sz="2000" dirty="0" err="1"/>
              <a:t>ratio</a:t>
            </a:r>
            <a:r>
              <a:rPr lang="fi-FI" sz="2000" dirty="0"/>
              <a:t> </a:t>
            </a:r>
            <a:r>
              <a:rPr lang="fi-FI" sz="2000" dirty="0" err="1"/>
              <a:t>between</a:t>
            </a:r>
            <a:r>
              <a:rPr lang="fi-FI" sz="2000" dirty="0"/>
              <a:t> </a:t>
            </a:r>
            <a:r>
              <a:rPr lang="fi-FI" sz="2000" dirty="0" err="1"/>
              <a:t>loss</a:t>
            </a:r>
            <a:r>
              <a:rPr lang="fi-FI" sz="2000" dirty="0"/>
              <a:t> </a:t>
            </a:r>
            <a:r>
              <a:rPr lang="fi-FI" sz="2000" dirty="0" err="1"/>
              <a:t>signals</a:t>
            </a:r>
            <a:r>
              <a:rPr lang="fi-FI" sz="2000" dirty="0"/>
              <a:t> of </a:t>
            </a:r>
            <a:r>
              <a:rPr lang="fi-FI" sz="2000" dirty="0" err="1"/>
              <a:t>blown-up</a:t>
            </a:r>
            <a:r>
              <a:rPr lang="fi-FI" sz="2000" dirty="0"/>
              <a:t> and </a:t>
            </a:r>
            <a:r>
              <a:rPr lang="fi-FI" sz="2000" dirty="0" err="1"/>
              <a:t>nominal</a:t>
            </a:r>
            <a:r>
              <a:rPr lang="fi-FI" sz="2000" dirty="0"/>
              <a:t> </a:t>
            </a:r>
            <a:r>
              <a:rPr lang="fi-FI" sz="2000" dirty="0" err="1"/>
              <a:t>bunches</a:t>
            </a:r>
            <a:r>
              <a:rPr lang="fi-FI" sz="2000" dirty="0"/>
              <a:t> to proton </a:t>
            </a:r>
            <a:r>
              <a:rPr lang="fi-FI" sz="2000" dirty="0" err="1"/>
              <a:t>distributions</a:t>
            </a:r>
            <a:r>
              <a:rPr lang="fi-FI" sz="2000" dirty="0"/>
              <a:t> of </a:t>
            </a:r>
            <a:r>
              <a:rPr lang="fi-FI" sz="2000" dirty="0" err="1"/>
              <a:t>blown-up</a:t>
            </a:r>
            <a:r>
              <a:rPr lang="fi-FI" sz="2000" dirty="0"/>
              <a:t> and </a:t>
            </a:r>
            <a:r>
              <a:rPr lang="fi-FI" sz="2000" dirty="0" err="1"/>
              <a:t>nominal</a:t>
            </a:r>
            <a:r>
              <a:rPr lang="fi-FI" sz="2000" dirty="0"/>
              <a:t> </a:t>
            </a:r>
            <a:r>
              <a:rPr lang="fi-FI" sz="2000" dirty="0" err="1"/>
              <a:t>bunches</a:t>
            </a:r>
            <a:endParaRPr lang="fi-FI" sz="2000" dirty="0"/>
          </a:p>
          <a:p>
            <a:r>
              <a:rPr lang="fi-FI" sz="2000" dirty="0"/>
              <a:t>Still some </a:t>
            </a:r>
            <a:r>
              <a:rPr lang="fi-FI" sz="2000" dirty="0" err="1"/>
              <a:t>challenges</a:t>
            </a:r>
            <a:r>
              <a:rPr lang="fi-FI" sz="2000" dirty="0"/>
              <a:t> </a:t>
            </a:r>
            <a:r>
              <a:rPr lang="fi-FI" sz="2000" dirty="0" err="1"/>
              <a:t>remain</a:t>
            </a:r>
            <a:r>
              <a:rPr lang="fi-FI" sz="2000" dirty="0"/>
              <a:t>:</a:t>
            </a:r>
          </a:p>
          <a:p>
            <a:pPr lvl="1"/>
            <a:r>
              <a:rPr lang="fi-FI" sz="2000" dirty="0" err="1"/>
              <a:t>Signals</a:t>
            </a:r>
            <a:r>
              <a:rPr lang="fi-FI" sz="2000" dirty="0"/>
              <a:t> </a:t>
            </a:r>
            <a:r>
              <a:rPr lang="fi-FI" sz="2000" dirty="0" err="1"/>
              <a:t>not</a:t>
            </a:r>
            <a:r>
              <a:rPr lang="fi-FI" sz="2000" dirty="0"/>
              <a:t> </a:t>
            </a:r>
            <a:r>
              <a:rPr lang="fi-FI" sz="2000" dirty="0" err="1"/>
              <a:t>clean</a:t>
            </a:r>
            <a:r>
              <a:rPr lang="fi-FI" sz="2000" dirty="0"/>
              <a:t>, </a:t>
            </a:r>
            <a:r>
              <a:rPr lang="fi-FI" sz="2000" dirty="0" err="1"/>
              <a:t>low</a:t>
            </a:r>
            <a:r>
              <a:rPr lang="fi-FI" sz="2000" dirty="0"/>
              <a:t> </a:t>
            </a:r>
            <a:r>
              <a:rPr lang="fi-FI" sz="2000" dirty="0" err="1"/>
              <a:t>signal</a:t>
            </a:r>
            <a:r>
              <a:rPr lang="fi-FI" sz="2000" dirty="0"/>
              <a:t>-to-</a:t>
            </a:r>
            <a:r>
              <a:rPr lang="fi-FI" sz="2000" dirty="0" err="1"/>
              <a:t>noise</a:t>
            </a:r>
            <a:r>
              <a:rPr lang="fi-FI" sz="2000" dirty="0"/>
              <a:t> </a:t>
            </a:r>
            <a:r>
              <a:rPr lang="fi-FI" sz="2000" dirty="0" err="1"/>
              <a:t>ratio</a:t>
            </a:r>
            <a:r>
              <a:rPr lang="fi-FI" sz="2000" dirty="0"/>
              <a:t>, </a:t>
            </a:r>
            <a:r>
              <a:rPr lang="fi-FI" sz="2000" dirty="0" err="1"/>
              <a:t>erratic</a:t>
            </a:r>
            <a:r>
              <a:rPr lang="fi-FI" sz="2000" dirty="0"/>
              <a:t> </a:t>
            </a:r>
            <a:r>
              <a:rPr lang="fi-FI" sz="2000" dirty="0" err="1"/>
              <a:t>loss</a:t>
            </a:r>
            <a:r>
              <a:rPr lang="fi-FI" sz="2000" dirty="0"/>
              <a:t> </a:t>
            </a:r>
            <a:r>
              <a:rPr lang="fi-FI" sz="2000" dirty="0" err="1"/>
              <a:t>spikes</a:t>
            </a:r>
            <a:endParaRPr lang="en-GB" sz="2000" dirty="0"/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DA8BEE6D-B85F-4B07-8D3E-A5D1C58738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Mika Väänänen</a:t>
            </a:r>
            <a:endParaRPr lang="en-GB" noProof="0"/>
          </a:p>
        </p:txBody>
      </p:sp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C98B70F5-5E3B-4C4A-9719-7729A1867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70991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/>
              <a:t>Ratio</a:t>
            </a:r>
            <a:r>
              <a:rPr lang="fi-FI" dirty="0"/>
              <a:t> of proton </a:t>
            </a:r>
            <a:r>
              <a:rPr lang="fi-FI" dirty="0" err="1"/>
              <a:t>densities</a:t>
            </a:r>
            <a:r>
              <a:rPr lang="fi-FI" dirty="0"/>
              <a:t> </a:t>
            </a:r>
            <a:r>
              <a:rPr lang="fi-FI" dirty="0" err="1"/>
              <a:t>between</a:t>
            </a:r>
            <a:r>
              <a:rPr lang="fi-FI" dirty="0"/>
              <a:t> </a:t>
            </a:r>
            <a:r>
              <a:rPr lang="fi-FI" dirty="0" err="1"/>
              <a:t>bunches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Mika Väänänen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14" name="Sisällön paikkamerkki 13">
            <a:extLst>
              <a:ext uri="{FF2B5EF4-FFF2-40B4-BE49-F238E27FC236}">
                <a16:creationId xmlns:a16="http://schemas.microsoft.com/office/drawing/2014/main" id="{F2B6177F-AFF1-4A8D-AD17-3C153212CE2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81953" y="2536538"/>
            <a:ext cx="3990681" cy="2993011"/>
          </a:xfrm>
        </p:spPr>
      </p:pic>
      <p:pic>
        <p:nvPicPr>
          <p:cNvPr id="16" name="Sisällön paikkamerkki 15">
            <a:extLst>
              <a:ext uri="{FF2B5EF4-FFF2-40B4-BE49-F238E27FC236}">
                <a16:creationId xmlns:a16="http://schemas.microsoft.com/office/drawing/2014/main" id="{C95059FA-BD8E-4678-B5C6-0CE2E41B3F92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4652187" y="2340766"/>
            <a:ext cx="4219183" cy="3165654"/>
          </a:xfrm>
        </p:spPr>
      </p:pic>
      <p:sp>
        <p:nvSpPr>
          <p:cNvPr id="23" name="Tekstiruutu 22">
            <a:extLst>
              <a:ext uri="{FF2B5EF4-FFF2-40B4-BE49-F238E27FC236}">
                <a16:creationId xmlns:a16="http://schemas.microsoft.com/office/drawing/2014/main" id="{148C8C73-514F-403C-B842-0EA3B04C491B}"/>
              </a:ext>
            </a:extLst>
          </p:cNvPr>
          <p:cNvSpPr txBox="1"/>
          <p:nvPr/>
        </p:nvSpPr>
        <p:spPr>
          <a:xfrm>
            <a:off x="398262" y="1089815"/>
            <a:ext cx="8074800" cy="1309804"/>
          </a:xfrm>
          <a:prstGeom prst="rect">
            <a:avLst/>
          </a:prstGeom>
          <a:noFill/>
        </p:spPr>
        <p:txBody>
          <a:bodyPr wrap="square" rtlCol="0">
            <a:normAutofit fontScale="92500" lnSpcReduction="10000"/>
          </a:bodyPr>
          <a:lstStyle/>
          <a:p>
            <a:r>
              <a:rPr lang="en-GB" dirty="0">
                <a:solidFill>
                  <a:schemeClr val="accent5"/>
                </a:solidFill>
              </a:rPr>
              <a:t>The ratio of losses between normal and blown-up bunches are measured</a:t>
            </a:r>
          </a:p>
          <a:p>
            <a:r>
              <a:rPr lang="en-GB" dirty="0">
                <a:solidFill>
                  <a:schemeClr val="accent5"/>
                </a:solidFill>
              </a:rPr>
              <a:t>This is correlated to the ratio of the proton distributions, assuming they are Gaussian</a:t>
            </a:r>
          </a:p>
          <a:p>
            <a:r>
              <a:rPr lang="en-GB" dirty="0">
                <a:solidFill>
                  <a:schemeClr val="accent5"/>
                </a:solidFill>
              </a:rPr>
              <a:t> -&gt; allows deriving the UFO location within the beam, despite not knowing the absolute loss values from each bunch</a:t>
            </a:r>
          </a:p>
          <a:p>
            <a:endParaRPr lang="fi-FI" dirty="0">
              <a:solidFill>
                <a:schemeClr val="accent5"/>
              </a:solidFill>
            </a:endParaRPr>
          </a:p>
          <a:p>
            <a:endParaRPr lang="fi-FI" dirty="0">
              <a:solidFill>
                <a:schemeClr val="accent5"/>
              </a:solidFill>
            </a:endParaRPr>
          </a:p>
          <a:p>
            <a:endParaRPr lang="fi-FI" dirty="0">
              <a:solidFill>
                <a:schemeClr val="accent5"/>
              </a:solidFill>
            </a:endParaRPr>
          </a:p>
          <a:p>
            <a:endParaRPr lang="fi-FI" dirty="0">
              <a:solidFill>
                <a:schemeClr val="accent5"/>
              </a:solidFill>
            </a:endParaRPr>
          </a:p>
          <a:p>
            <a:endParaRPr lang="fi-FI" dirty="0">
              <a:solidFill>
                <a:schemeClr val="accent5"/>
              </a:solidFill>
            </a:endParaRPr>
          </a:p>
          <a:p>
            <a:endParaRPr lang="fi-FI" dirty="0">
              <a:solidFill>
                <a:schemeClr val="accent5"/>
              </a:solidFill>
            </a:endParaRPr>
          </a:p>
          <a:p>
            <a:endParaRPr lang="fi-FI" dirty="0">
              <a:solidFill>
                <a:schemeClr val="accent5"/>
              </a:solidFill>
            </a:endParaRPr>
          </a:p>
          <a:p>
            <a:endParaRPr lang="fi-FI" dirty="0">
              <a:solidFill>
                <a:schemeClr val="accent5"/>
              </a:solidFill>
            </a:endParaRPr>
          </a:p>
          <a:p>
            <a:endParaRPr lang="fi-FI" dirty="0">
              <a:solidFill>
                <a:schemeClr val="accent5"/>
              </a:solidFill>
            </a:endParaRPr>
          </a:p>
          <a:p>
            <a:endParaRPr lang="fi-FI" dirty="0">
              <a:solidFill>
                <a:schemeClr val="accent5"/>
              </a:solidFill>
            </a:endParaRPr>
          </a:p>
          <a:p>
            <a:endParaRPr lang="fi-FI" dirty="0">
              <a:solidFill>
                <a:schemeClr val="accent5"/>
              </a:solidFill>
            </a:endParaRPr>
          </a:p>
          <a:p>
            <a:endParaRPr lang="fi-FI" dirty="0">
              <a:solidFill>
                <a:schemeClr val="accent5"/>
              </a:solidFill>
            </a:endParaRPr>
          </a:p>
          <a:p>
            <a:endParaRPr lang="fi-FI" dirty="0">
              <a:solidFill>
                <a:schemeClr val="accent5"/>
              </a:solidFill>
            </a:endParaRPr>
          </a:p>
          <a:p>
            <a:endParaRPr lang="fi-FI" dirty="0">
              <a:solidFill>
                <a:schemeClr val="accent5"/>
              </a:solidFill>
            </a:endParaRPr>
          </a:p>
          <a:p>
            <a:endParaRPr lang="en-GB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97249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isällön paikkamerkki 7">
            <a:extLst>
              <a:ext uri="{FF2B5EF4-FFF2-40B4-BE49-F238E27FC236}">
                <a16:creationId xmlns:a16="http://schemas.microsoft.com/office/drawing/2014/main" id="{40EFAC3E-214A-4820-9997-BE8454E505F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4835" y="1546519"/>
            <a:ext cx="5205418" cy="4164335"/>
          </a:xfr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/>
              <a:t>Trajectory</a:t>
            </a:r>
            <a:r>
              <a:rPr lang="fi-FI" dirty="0"/>
              <a:t> </a:t>
            </a:r>
            <a:r>
              <a:rPr lang="fi-FI" dirty="0" err="1"/>
              <a:t>reconstruction</a:t>
            </a:r>
            <a:r>
              <a:rPr lang="fi-FI" dirty="0"/>
              <a:t> (30 </a:t>
            </a:r>
            <a:r>
              <a:rPr lang="fi-FI" dirty="0" err="1"/>
              <a:t>Sep</a:t>
            </a:r>
            <a:r>
              <a:rPr lang="fi-FI" dirty="0"/>
              <a:t> 2018)</a:t>
            </a:r>
            <a:endParaRPr lang="en-GB" dirty="0"/>
          </a:p>
        </p:txBody>
      </p:sp>
      <p:sp>
        <p:nvSpPr>
          <p:cNvPr id="12" name="Tekstin paikkamerkki 11">
            <a:extLst>
              <a:ext uri="{FF2B5EF4-FFF2-40B4-BE49-F238E27FC236}">
                <a16:creationId xmlns:a16="http://schemas.microsoft.com/office/drawing/2014/main" id="{0CEBE8CC-D4E3-49FF-8A35-28C1F9F37B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21068" y="820389"/>
            <a:ext cx="4040188" cy="444258"/>
          </a:xfrm>
        </p:spPr>
        <p:txBody>
          <a:bodyPr/>
          <a:lstStyle/>
          <a:p>
            <a:r>
              <a:rPr lang="fi-FI" dirty="0" err="1"/>
              <a:t>Turn</a:t>
            </a:r>
            <a:r>
              <a:rPr lang="fi-FI" dirty="0"/>
              <a:t> 8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Mika Väänänen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20" name="Sisällön paikkamerkki 19">
            <a:extLst>
              <a:ext uri="{FF2B5EF4-FFF2-40B4-BE49-F238E27FC236}">
                <a16:creationId xmlns:a16="http://schemas.microsoft.com/office/drawing/2014/main" id="{6AC0D50A-6416-4DD5-B2C3-D2AD19D7227C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4572001" y="1608280"/>
            <a:ext cx="4114800" cy="4039790"/>
          </a:xfrm>
        </p:spPr>
      </p:pic>
      <p:sp>
        <p:nvSpPr>
          <p:cNvPr id="21" name="Tekstin paikkamerkki 11">
            <a:extLst>
              <a:ext uri="{FF2B5EF4-FFF2-40B4-BE49-F238E27FC236}">
                <a16:creationId xmlns:a16="http://schemas.microsoft.com/office/drawing/2014/main" id="{41CDC90E-911F-4621-86F6-9D6A5B7563B0}"/>
              </a:ext>
            </a:extLst>
          </p:cNvPr>
          <p:cNvSpPr txBox="1">
            <a:spLocks/>
          </p:cNvSpPr>
          <p:nvPr/>
        </p:nvSpPr>
        <p:spPr>
          <a:xfrm>
            <a:off x="612000" y="1245471"/>
            <a:ext cx="4040188" cy="444258"/>
          </a:xfrm>
          <a:prstGeom prst="rect">
            <a:avLst/>
          </a:prstGeom>
        </p:spPr>
        <p:txBody>
          <a:bodyPr vert="horz" lIns="0" tIns="0" rIns="0" bIns="0" rtlCol="0" anchor="t">
            <a:normAutofit fontScale="850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dirty="0" err="1"/>
              <a:t>Blown</a:t>
            </a:r>
            <a:r>
              <a:rPr lang="fi-FI" dirty="0"/>
              <a:t> </a:t>
            </a:r>
            <a:r>
              <a:rPr lang="fi-FI" dirty="0" err="1"/>
              <a:t>up</a:t>
            </a:r>
            <a:r>
              <a:rPr lang="fi-FI" dirty="0"/>
              <a:t> proton </a:t>
            </a:r>
            <a:r>
              <a:rPr lang="fi-FI" dirty="0" err="1"/>
              <a:t>distributions</a:t>
            </a:r>
            <a:r>
              <a:rPr lang="fi-FI" dirty="0"/>
              <a:t> </a:t>
            </a:r>
            <a:r>
              <a:rPr lang="fi-FI" dirty="0" err="1"/>
              <a:t>divided</a:t>
            </a:r>
            <a:r>
              <a:rPr lang="fi-FI" dirty="0"/>
              <a:t> </a:t>
            </a:r>
            <a:r>
              <a:rPr lang="fi-FI" dirty="0" err="1"/>
              <a:t>by</a:t>
            </a:r>
            <a:r>
              <a:rPr lang="fi-FI" dirty="0"/>
              <a:t> </a:t>
            </a:r>
            <a:r>
              <a:rPr lang="fi-FI" dirty="0" err="1"/>
              <a:t>nominal</a:t>
            </a:r>
            <a:r>
              <a:rPr lang="fi-FI" dirty="0"/>
              <a:t> </a:t>
            </a:r>
            <a:r>
              <a:rPr lang="fi-FI" dirty="0" err="1"/>
              <a:t>bunch</a:t>
            </a:r>
            <a:r>
              <a:rPr lang="fi-FI" dirty="0"/>
              <a:t> </a:t>
            </a:r>
            <a:r>
              <a:rPr lang="fi-FI" dirty="0" err="1"/>
              <a:t>distributions</a:t>
            </a:r>
            <a:endParaRPr lang="en-GB" dirty="0"/>
          </a:p>
        </p:txBody>
      </p:sp>
      <p:sp>
        <p:nvSpPr>
          <p:cNvPr id="22" name="Tekstin paikkamerkki 11">
            <a:extLst>
              <a:ext uri="{FF2B5EF4-FFF2-40B4-BE49-F238E27FC236}">
                <a16:creationId xmlns:a16="http://schemas.microsoft.com/office/drawing/2014/main" id="{319F57DA-8085-4193-90AA-303FDDCAE346}"/>
              </a:ext>
            </a:extLst>
          </p:cNvPr>
          <p:cNvSpPr txBox="1">
            <a:spLocks/>
          </p:cNvSpPr>
          <p:nvPr/>
        </p:nvSpPr>
        <p:spPr>
          <a:xfrm>
            <a:off x="5041162" y="1243633"/>
            <a:ext cx="4040188" cy="444258"/>
          </a:xfrm>
          <a:prstGeom prst="rect">
            <a:avLst/>
          </a:prstGeom>
        </p:spPr>
        <p:txBody>
          <a:bodyPr vert="horz" lIns="0" tIns="0" rIns="0" bIns="0" rtlCol="0" anchor="t">
            <a:normAutofit fontScale="850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dirty="0" err="1"/>
              <a:t>Reference</a:t>
            </a:r>
            <a:r>
              <a:rPr lang="fi-FI" dirty="0"/>
              <a:t> </a:t>
            </a:r>
            <a:r>
              <a:rPr lang="fi-FI" dirty="0" err="1"/>
              <a:t>bunch</a:t>
            </a:r>
            <a:r>
              <a:rPr lang="fi-FI" dirty="0"/>
              <a:t> proton </a:t>
            </a:r>
            <a:r>
              <a:rPr lang="fi-FI" dirty="0" err="1"/>
              <a:t>distribution</a:t>
            </a:r>
            <a:r>
              <a:rPr lang="fi-FI" dirty="0"/>
              <a:t> </a:t>
            </a:r>
            <a:r>
              <a:rPr lang="fi-FI" dirty="0" err="1"/>
              <a:t>with</a:t>
            </a:r>
            <a:r>
              <a:rPr lang="fi-FI" dirty="0"/>
              <a:t> </a:t>
            </a:r>
            <a:r>
              <a:rPr lang="fi-FI" dirty="0" err="1"/>
              <a:t>estimated</a:t>
            </a:r>
            <a:r>
              <a:rPr lang="fi-FI" dirty="0"/>
              <a:t> UFO </a:t>
            </a:r>
            <a:r>
              <a:rPr lang="fi-FI" dirty="0" err="1"/>
              <a:t>location</a:t>
            </a:r>
            <a:endParaRPr lang="en-GB" dirty="0"/>
          </a:p>
        </p:txBody>
      </p:sp>
      <p:pic>
        <p:nvPicPr>
          <p:cNvPr id="24" name="Kuva 23">
            <a:extLst>
              <a:ext uri="{FF2B5EF4-FFF2-40B4-BE49-F238E27FC236}">
                <a16:creationId xmlns:a16="http://schemas.microsoft.com/office/drawing/2014/main" id="{309F5858-F513-4CC0-AC8B-C41A664BAB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43038" y="5376946"/>
            <a:ext cx="1481054" cy="1481054"/>
          </a:xfrm>
          <a:prstGeom prst="rect">
            <a:avLst/>
          </a:prstGeom>
        </p:spPr>
      </p:pic>
      <p:sp>
        <p:nvSpPr>
          <p:cNvPr id="3" name="Tekstiruutu 2">
            <a:extLst>
              <a:ext uri="{FF2B5EF4-FFF2-40B4-BE49-F238E27FC236}">
                <a16:creationId xmlns:a16="http://schemas.microsoft.com/office/drawing/2014/main" id="{EC701A5A-7B54-44BB-928F-6B4546AD9176}"/>
              </a:ext>
            </a:extLst>
          </p:cNvPr>
          <p:cNvSpPr txBox="1"/>
          <p:nvPr/>
        </p:nvSpPr>
        <p:spPr>
          <a:xfrm>
            <a:off x="5508104" y="5648070"/>
            <a:ext cx="29161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err="1"/>
              <a:t>Note</a:t>
            </a:r>
            <a:r>
              <a:rPr lang="fi-FI" dirty="0"/>
              <a:t>: just </a:t>
            </a:r>
            <a:r>
              <a:rPr lang="fi-FI" dirty="0" err="1"/>
              <a:t>one</a:t>
            </a:r>
            <a:r>
              <a:rPr lang="fi-FI" dirty="0"/>
              <a:t> </a:t>
            </a:r>
            <a:r>
              <a:rPr lang="fi-FI" dirty="0" err="1"/>
              <a:t>possible</a:t>
            </a:r>
            <a:endParaRPr lang="fi-FI" dirty="0"/>
          </a:p>
          <a:p>
            <a:r>
              <a:rPr lang="fi-FI" dirty="0" err="1"/>
              <a:t>trajectory</a:t>
            </a:r>
            <a:r>
              <a:rPr lang="fi-FI" dirty="0"/>
              <a:t> </a:t>
            </a:r>
            <a:r>
              <a:rPr lang="fi-FI" dirty="0" err="1"/>
              <a:t>within</a:t>
            </a:r>
            <a:r>
              <a:rPr lang="fi-FI" dirty="0"/>
              <a:t> </a:t>
            </a:r>
            <a:r>
              <a:rPr lang="fi-FI" dirty="0" err="1"/>
              <a:t>error</a:t>
            </a:r>
            <a:r>
              <a:rPr lang="fi-FI" dirty="0"/>
              <a:t> </a:t>
            </a:r>
            <a:r>
              <a:rPr lang="fi-FI" dirty="0" err="1"/>
              <a:t>bars</a:t>
            </a:r>
            <a:r>
              <a:rPr lang="fi-FI" dirty="0"/>
              <a:t>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99646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Beam-macroparticle interaction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08720"/>
            <a:ext cx="7920000" cy="4906963"/>
          </a:xfrm>
        </p:spPr>
        <p:txBody>
          <a:bodyPr>
            <a:normAutofit/>
          </a:bodyPr>
          <a:lstStyle/>
          <a:p>
            <a:r>
              <a:rPr lang="en-US" sz="1800" dirty="0"/>
              <a:t>Dust particle falls into beam</a:t>
            </a:r>
          </a:p>
          <a:p>
            <a:r>
              <a:rPr lang="en-US" sz="1800" dirty="0"/>
              <a:t>Intense Beam losses, duration ~1 </a:t>
            </a:r>
            <a:r>
              <a:rPr lang="en-US" sz="1800" dirty="0" err="1"/>
              <a:t>ms</a:t>
            </a:r>
            <a:endParaRPr lang="en-US" sz="1800" dirty="0"/>
          </a:p>
          <a:p>
            <a:r>
              <a:rPr lang="en-US" sz="1800" dirty="0"/>
              <a:t>Premature beam dumps and superconducting magnet quenches</a:t>
            </a:r>
          </a:p>
          <a:p>
            <a:pPr lvl="1"/>
            <a:r>
              <a:rPr lang="en-US" sz="2000" b="1" dirty="0"/>
              <a:t>-&gt; up to 12 hours downtime!</a:t>
            </a:r>
          </a:p>
          <a:p>
            <a:pPr marL="914400" lvl="2" indent="0">
              <a:buNone/>
            </a:pPr>
            <a:endParaRPr lang="en-US" sz="10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Bjorn Lindstrom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3691382" y="3864993"/>
            <a:ext cx="1080120" cy="1080120"/>
          </a:xfrm>
          <a:prstGeom prst="ellipse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beam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4250143" y="2583013"/>
            <a:ext cx="288032" cy="28803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9" name="Straight Arrow Connector 8"/>
          <p:cNvCxnSpPr>
            <a:stCxn id="7" idx="4"/>
            <a:endCxn id="11" idx="0"/>
          </p:cNvCxnSpPr>
          <p:nvPr/>
        </p:nvCxnSpPr>
        <p:spPr>
          <a:xfrm flipH="1">
            <a:off x="4392217" y="2871045"/>
            <a:ext cx="1942" cy="82101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650172" y="2682850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UFO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4248201" y="3692055"/>
            <a:ext cx="288032" cy="28803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+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3" name="Straight Arrow Connector 12"/>
          <p:cNvCxnSpPr>
            <a:stCxn id="11" idx="1"/>
          </p:cNvCxnSpPr>
          <p:nvPr/>
        </p:nvCxnSpPr>
        <p:spPr>
          <a:xfrm flipH="1" flipV="1">
            <a:off x="3797001" y="3512667"/>
            <a:ext cx="493381" cy="221569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530844" y="3250652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917960" y="4053436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7" name="Straight Arrow Connector 16"/>
          <p:cNvCxnSpPr>
            <a:stCxn id="11" idx="5"/>
            <a:endCxn id="16" idx="1"/>
          </p:cNvCxnSpPr>
          <p:nvPr/>
        </p:nvCxnSpPr>
        <p:spPr>
          <a:xfrm>
            <a:off x="4494052" y="3937906"/>
            <a:ext cx="423908" cy="300196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1" idx="7"/>
            <a:endCxn id="26" idx="3"/>
          </p:cNvCxnSpPr>
          <p:nvPr/>
        </p:nvCxnSpPr>
        <p:spPr>
          <a:xfrm flipV="1">
            <a:off x="4494052" y="3124601"/>
            <a:ext cx="542259" cy="60963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4994130" y="2878750"/>
            <a:ext cx="288032" cy="28803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+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2395238" y="2573586"/>
            <a:ext cx="3672408" cy="3672408"/>
          </a:xfrm>
          <a:prstGeom prst="ellipse">
            <a:avLst/>
          </a:prstGeom>
          <a:noFill/>
          <a:ln w="381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" name="Isosceles Triangle 20"/>
          <p:cNvSpPr/>
          <p:nvPr/>
        </p:nvSpPr>
        <p:spPr>
          <a:xfrm rot="14915728">
            <a:off x="5205065" y="2218457"/>
            <a:ext cx="936104" cy="2486283"/>
          </a:xfrm>
          <a:prstGeom prst="triangl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 rot="20341765">
            <a:off x="5403398" y="3060108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beam losses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6900370" y="2484902"/>
            <a:ext cx="1881839" cy="55938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beam loss monitor (BLM)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1295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1" grpId="0" animBg="1"/>
      <p:bldP spid="15" grpId="0"/>
      <p:bldP spid="16" grpId="0"/>
      <p:bldP spid="26" grpId="0" animBg="1"/>
      <p:bldP spid="21" grpId="0" animBg="1"/>
      <p:bldP spid="23" grpId="0"/>
      <p:bldP spid="2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isällön paikkamerkki 7">
            <a:extLst>
              <a:ext uri="{FF2B5EF4-FFF2-40B4-BE49-F238E27FC236}">
                <a16:creationId xmlns:a16="http://schemas.microsoft.com/office/drawing/2014/main" id="{40EFAC3E-214A-4820-9997-BE8454E505F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4835" y="1546519"/>
            <a:ext cx="5205418" cy="4164335"/>
          </a:xfr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/>
              <a:t>Trajectory</a:t>
            </a:r>
            <a:r>
              <a:rPr lang="fi-FI" dirty="0"/>
              <a:t> </a:t>
            </a:r>
            <a:r>
              <a:rPr lang="fi-FI" dirty="0" err="1"/>
              <a:t>reconstruction</a:t>
            </a:r>
            <a:r>
              <a:rPr lang="fi-FI" dirty="0"/>
              <a:t> (30 </a:t>
            </a:r>
            <a:r>
              <a:rPr lang="fi-FI" dirty="0" err="1"/>
              <a:t>Sep</a:t>
            </a:r>
            <a:r>
              <a:rPr lang="fi-FI" dirty="0"/>
              <a:t> 2018)</a:t>
            </a:r>
            <a:endParaRPr lang="en-GB" dirty="0"/>
          </a:p>
        </p:txBody>
      </p:sp>
      <p:sp>
        <p:nvSpPr>
          <p:cNvPr id="12" name="Tekstin paikkamerkki 11">
            <a:extLst>
              <a:ext uri="{FF2B5EF4-FFF2-40B4-BE49-F238E27FC236}">
                <a16:creationId xmlns:a16="http://schemas.microsoft.com/office/drawing/2014/main" id="{0CEBE8CC-D4E3-49FF-8A35-28C1F9F37B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87824" y="829194"/>
            <a:ext cx="4040188" cy="639762"/>
          </a:xfrm>
        </p:spPr>
        <p:txBody>
          <a:bodyPr/>
          <a:lstStyle/>
          <a:p>
            <a:r>
              <a:rPr lang="fi-FI" dirty="0" err="1"/>
              <a:t>Turn</a:t>
            </a:r>
            <a:r>
              <a:rPr lang="fi-FI" dirty="0"/>
              <a:t> 9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Mika Väänänen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20" name="Sisällön paikkamerkki 19">
            <a:extLst>
              <a:ext uri="{FF2B5EF4-FFF2-40B4-BE49-F238E27FC236}">
                <a16:creationId xmlns:a16="http://schemas.microsoft.com/office/drawing/2014/main" id="{6AC0D50A-6416-4DD5-B2C3-D2AD19D7227C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4572001" y="1608280"/>
            <a:ext cx="4114800" cy="4039790"/>
          </a:xfrm>
        </p:spPr>
      </p:pic>
      <p:sp>
        <p:nvSpPr>
          <p:cNvPr id="11" name="Tekstin paikkamerkki 11">
            <a:extLst>
              <a:ext uri="{FF2B5EF4-FFF2-40B4-BE49-F238E27FC236}">
                <a16:creationId xmlns:a16="http://schemas.microsoft.com/office/drawing/2014/main" id="{B975F9D5-B4A3-467F-91E0-01E0DACC78B1}"/>
              </a:ext>
            </a:extLst>
          </p:cNvPr>
          <p:cNvSpPr txBox="1">
            <a:spLocks/>
          </p:cNvSpPr>
          <p:nvPr/>
        </p:nvSpPr>
        <p:spPr>
          <a:xfrm>
            <a:off x="612000" y="1245471"/>
            <a:ext cx="4040188" cy="444258"/>
          </a:xfrm>
          <a:prstGeom prst="rect">
            <a:avLst/>
          </a:prstGeom>
        </p:spPr>
        <p:txBody>
          <a:bodyPr vert="horz" lIns="0" tIns="0" rIns="0" bIns="0" rtlCol="0" anchor="t">
            <a:normAutofit fontScale="850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dirty="0" err="1"/>
              <a:t>Blown</a:t>
            </a:r>
            <a:r>
              <a:rPr lang="fi-FI" dirty="0"/>
              <a:t> </a:t>
            </a:r>
            <a:r>
              <a:rPr lang="fi-FI" dirty="0" err="1"/>
              <a:t>up</a:t>
            </a:r>
            <a:r>
              <a:rPr lang="fi-FI" dirty="0"/>
              <a:t> proton </a:t>
            </a:r>
            <a:r>
              <a:rPr lang="fi-FI" dirty="0" err="1"/>
              <a:t>distributions</a:t>
            </a:r>
            <a:r>
              <a:rPr lang="fi-FI" dirty="0"/>
              <a:t> </a:t>
            </a:r>
            <a:r>
              <a:rPr lang="fi-FI" dirty="0" err="1"/>
              <a:t>divided</a:t>
            </a:r>
            <a:r>
              <a:rPr lang="fi-FI" dirty="0"/>
              <a:t> </a:t>
            </a:r>
            <a:r>
              <a:rPr lang="fi-FI" dirty="0" err="1"/>
              <a:t>by</a:t>
            </a:r>
            <a:r>
              <a:rPr lang="fi-FI" dirty="0"/>
              <a:t> </a:t>
            </a:r>
            <a:r>
              <a:rPr lang="fi-FI" dirty="0" err="1"/>
              <a:t>nominal</a:t>
            </a:r>
            <a:r>
              <a:rPr lang="fi-FI" dirty="0"/>
              <a:t> </a:t>
            </a:r>
            <a:r>
              <a:rPr lang="fi-FI" dirty="0" err="1"/>
              <a:t>bunch</a:t>
            </a:r>
            <a:r>
              <a:rPr lang="fi-FI" dirty="0"/>
              <a:t> </a:t>
            </a:r>
            <a:r>
              <a:rPr lang="fi-FI" dirty="0" err="1"/>
              <a:t>distributions</a:t>
            </a:r>
            <a:endParaRPr lang="en-GB" dirty="0"/>
          </a:p>
        </p:txBody>
      </p:sp>
      <p:sp>
        <p:nvSpPr>
          <p:cNvPr id="13" name="Tekstin paikkamerkki 11">
            <a:extLst>
              <a:ext uri="{FF2B5EF4-FFF2-40B4-BE49-F238E27FC236}">
                <a16:creationId xmlns:a16="http://schemas.microsoft.com/office/drawing/2014/main" id="{63FC15CE-1E64-4BEC-8948-E523985A0CA9}"/>
              </a:ext>
            </a:extLst>
          </p:cNvPr>
          <p:cNvSpPr txBox="1">
            <a:spLocks/>
          </p:cNvSpPr>
          <p:nvPr/>
        </p:nvSpPr>
        <p:spPr>
          <a:xfrm>
            <a:off x="5041162" y="1243633"/>
            <a:ext cx="4040188" cy="444258"/>
          </a:xfrm>
          <a:prstGeom prst="rect">
            <a:avLst/>
          </a:prstGeom>
        </p:spPr>
        <p:txBody>
          <a:bodyPr vert="horz" lIns="0" tIns="0" rIns="0" bIns="0" rtlCol="0" anchor="t">
            <a:normAutofit fontScale="850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dirty="0" err="1"/>
              <a:t>Reference</a:t>
            </a:r>
            <a:r>
              <a:rPr lang="fi-FI" dirty="0"/>
              <a:t> </a:t>
            </a:r>
            <a:r>
              <a:rPr lang="fi-FI" dirty="0" err="1"/>
              <a:t>bunch</a:t>
            </a:r>
            <a:r>
              <a:rPr lang="fi-FI" dirty="0"/>
              <a:t> proton </a:t>
            </a:r>
            <a:r>
              <a:rPr lang="fi-FI" dirty="0" err="1"/>
              <a:t>distribution</a:t>
            </a:r>
            <a:r>
              <a:rPr lang="fi-FI" dirty="0"/>
              <a:t> </a:t>
            </a:r>
            <a:r>
              <a:rPr lang="fi-FI" dirty="0" err="1"/>
              <a:t>with</a:t>
            </a:r>
            <a:r>
              <a:rPr lang="fi-FI" dirty="0"/>
              <a:t> </a:t>
            </a:r>
            <a:r>
              <a:rPr lang="fi-FI" dirty="0" err="1"/>
              <a:t>estimated</a:t>
            </a:r>
            <a:r>
              <a:rPr lang="fi-FI" dirty="0"/>
              <a:t> UFO </a:t>
            </a:r>
            <a:r>
              <a:rPr lang="fi-FI" dirty="0" err="1"/>
              <a:t>location</a:t>
            </a:r>
            <a:endParaRPr lang="en-GB" dirty="0"/>
          </a:p>
        </p:txBody>
      </p:sp>
      <p:pic>
        <p:nvPicPr>
          <p:cNvPr id="14" name="Kuva 13">
            <a:extLst>
              <a:ext uri="{FF2B5EF4-FFF2-40B4-BE49-F238E27FC236}">
                <a16:creationId xmlns:a16="http://schemas.microsoft.com/office/drawing/2014/main" id="{7982259C-AE2F-4497-8028-E5DFA77E93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43038" y="5376946"/>
            <a:ext cx="1481054" cy="1481054"/>
          </a:xfrm>
          <a:prstGeom prst="rect">
            <a:avLst/>
          </a:prstGeom>
        </p:spPr>
      </p:pic>
      <p:sp>
        <p:nvSpPr>
          <p:cNvPr id="15" name="Tekstiruutu 14">
            <a:extLst>
              <a:ext uri="{FF2B5EF4-FFF2-40B4-BE49-F238E27FC236}">
                <a16:creationId xmlns:a16="http://schemas.microsoft.com/office/drawing/2014/main" id="{6ED78230-0CD8-4A29-8435-15B2B0E97120}"/>
              </a:ext>
            </a:extLst>
          </p:cNvPr>
          <p:cNvSpPr txBox="1"/>
          <p:nvPr/>
        </p:nvSpPr>
        <p:spPr>
          <a:xfrm>
            <a:off x="5508104" y="5648070"/>
            <a:ext cx="29161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err="1"/>
              <a:t>Note</a:t>
            </a:r>
            <a:r>
              <a:rPr lang="fi-FI" dirty="0"/>
              <a:t>: just </a:t>
            </a:r>
            <a:r>
              <a:rPr lang="fi-FI" dirty="0" err="1"/>
              <a:t>one</a:t>
            </a:r>
            <a:r>
              <a:rPr lang="fi-FI" dirty="0"/>
              <a:t> </a:t>
            </a:r>
            <a:r>
              <a:rPr lang="fi-FI" dirty="0" err="1"/>
              <a:t>possible</a:t>
            </a:r>
            <a:endParaRPr lang="fi-FI" dirty="0"/>
          </a:p>
          <a:p>
            <a:r>
              <a:rPr lang="fi-FI" dirty="0" err="1"/>
              <a:t>trajectory</a:t>
            </a:r>
            <a:r>
              <a:rPr lang="fi-FI" dirty="0"/>
              <a:t> </a:t>
            </a:r>
            <a:r>
              <a:rPr lang="fi-FI" dirty="0" err="1"/>
              <a:t>within</a:t>
            </a:r>
            <a:r>
              <a:rPr lang="fi-FI" dirty="0"/>
              <a:t> </a:t>
            </a:r>
            <a:r>
              <a:rPr lang="fi-FI" dirty="0" err="1"/>
              <a:t>error</a:t>
            </a:r>
            <a:r>
              <a:rPr lang="fi-FI" dirty="0"/>
              <a:t> </a:t>
            </a:r>
            <a:r>
              <a:rPr lang="fi-FI" dirty="0" err="1"/>
              <a:t>bars</a:t>
            </a:r>
            <a:r>
              <a:rPr lang="fi-FI" dirty="0"/>
              <a:t>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49639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isällön paikkamerkki 7">
            <a:extLst>
              <a:ext uri="{FF2B5EF4-FFF2-40B4-BE49-F238E27FC236}">
                <a16:creationId xmlns:a16="http://schemas.microsoft.com/office/drawing/2014/main" id="{40EFAC3E-214A-4820-9997-BE8454E505F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4835" y="1546519"/>
            <a:ext cx="5205418" cy="4164335"/>
          </a:xfr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/>
              <a:t>Trajectory</a:t>
            </a:r>
            <a:r>
              <a:rPr lang="fi-FI" dirty="0"/>
              <a:t> </a:t>
            </a:r>
            <a:r>
              <a:rPr lang="fi-FI" dirty="0" err="1"/>
              <a:t>reconstruction</a:t>
            </a:r>
            <a:r>
              <a:rPr lang="fi-FI" dirty="0"/>
              <a:t> (30 </a:t>
            </a:r>
            <a:r>
              <a:rPr lang="fi-FI" dirty="0" err="1"/>
              <a:t>Sep</a:t>
            </a:r>
            <a:r>
              <a:rPr lang="fi-FI" dirty="0"/>
              <a:t> 2018)</a:t>
            </a:r>
            <a:endParaRPr lang="en-GB" dirty="0"/>
          </a:p>
        </p:txBody>
      </p:sp>
      <p:sp>
        <p:nvSpPr>
          <p:cNvPr id="12" name="Tekstin paikkamerkki 11">
            <a:extLst>
              <a:ext uri="{FF2B5EF4-FFF2-40B4-BE49-F238E27FC236}">
                <a16:creationId xmlns:a16="http://schemas.microsoft.com/office/drawing/2014/main" id="{0CEBE8CC-D4E3-49FF-8A35-28C1F9F37B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87824" y="827265"/>
            <a:ext cx="4040188" cy="639762"/>
          </a:xfrm>
        </p:spPr>
        <p:txBody>
          <a:bodyPr/>
          <a:lstStyle/>
          <a:p>
            <a:r>
              <a:rPr lang="fi-FI" dirty="0" err="1"/>
              <a:t>Turn</a:t>
            </a:r>
            <a:r>
              <a:rPr lang="fi-FI" dirty="0"/>
              <a:t> 10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Mika Väänänen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20" name="Sisällön paikkamerkki 19">
            <a:extLst>
              <a:ext uri="{FF2B5EF4-FFF2-40B4-BE49-F238E27FC236}">
                <a16:creationId xmlns:a16="http://schemas.microsoft.com/office/drawing/2014/main" id="{6AC0D50A-6416-4DD5-B2C3-D2AD19D7227C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4572001" y="1608280"/>
            <a:ext cx="4114800" cy="4039790"/>
          </a:xfrm>
        </p:spPr>
      </p:pic>
      <p:sp>
        <p:nvSpPr>
          <p:cNvPr id="11" name="Tekstin paikkamerkki 11">
            <a:extLst>
              <a:ext uri="{FF2B5EF4-FFF2-40B4-BE49-F238E27FC236}">
                <a16:creationId xmlns:a16="http://schemas.microsoft.com/office/drawing/2014/main" id="{70525C2E-40AF-4B95-AE21-6952A23C249D}"/>
              </a:ext>
            </a:extLst>
          </p:cNvPr>
          <p:cNvSpPr txBox="1">
            <a:spLocks/>
          </p:cNvSpPr>
          <p:nvPr/>
        </p:nvSpPr>
        <p:spPr>
          <a:xfrm>
            <a:off x="612000" y="1245471"/>
            <a:ext cx="4040188" cy="444258"/>
          </a:xfrm>
          <a:prstGeom prst="rect">
            <a:avLst/>
          </a:prstGeom>
        </p:spPr>
        <p:txBody>
          <a:bodyPr vert="horz" lIns="0" tIns="0" rIns="0" bIns="0" rtlCol="0" anchor="t">
            <a:normAutofit fontScale="850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dirty="0" err="1"/>
              <a:t>Blown</a:t>
            </a:r>
            <a:r>
              <a:rPr lang="fi-FI" dirty="0"/>
              <a:t> </a:t>
            </a:r>
            <a:r>
              <a:rPr lang="fi-FI" dirty="0" err="1"/>
              <a:t>up</a:t>
            </a:r>
            <a:r>
              <a:rPr lang="fi-FI" dirty="0"/>
              <a:t> proton </a:t>
            </a:r>
            <a:r>
              <a:rPr lang="fi-FI" dirty="0" err="1"/>
              <a:t>distributions</a:t>
            </a:r>
            <a:r>
              <a:rPr lang="fi-FI" dirty="0"/>
              <a:t> </a:t>
            </a:r>
            <a:r>
              <a:rPr lang="fi-FI" dirty="0" err="1"/>
              <a:t>divided</a:t>
            </a:r>
            <a:r>
              <a:rPr lang="fi-FI" dirty="0"/>
              <a:t> </a:t>
            </a:r>
            <a:r>
              <a:rPr lang="fi-FI" dirty="0" err="1"/>
              <a:t>by</a:t>
            </a:r>
            <a:r>
              <a:rPr lang="fi-FI" dirty="0"/>
              <a:t> </a:t>
            </a:r>
            <a:r>
              <a:rPr lang="fi-FI" dirty="0" err="1"/>
              <a:t>nominal</a:t>
            </a:r>
            <a:r>
              <a:rPr lang="fi-FI" dirty="0"/>
              <a:t> </a:t>
            </a:r>
            <a:r>
              <a:rPr lang="fi-FI" dirty="0" err="1"/>
              <a:t>bunch</a:t>
            </a:r>
            <a:r>
              <a:rPr lang="fi-FI" dirty="0"/>
              <a:t> </a:t>
            </a:r>
            <a:r>
              <a:rPr lang="fi-FI" dirty="0" err="1"/>
              <a:t>distributions</a:t>
            </a:r>
            <a:endParaRPr lang="en-GB" dirty="0"/>
          </a:p>
        </p:txBody>
      </p:sp>
      <p:sp>
        <p:nvSpPr>
          <p:cNvPr id="13" name="Tekstin paikkamerkki 11">
            <a:extLst>
              <a:ext uri="{FF2B5EF4-FFF2-40B4-BE49-F238E27FC236}">
                <a16:creationId xmlns:a16="http://schemas.microsoft.com/office/drawing/2014/main" id="{5C3EA50E-9CDA-4EEF-91E1-80F0F4362357}"/>
              </a:ext>
            </a:extLst>
          </p:cNvPr>
          <p:cNvSpPr txBox="1">
            <a:spLocks/>
          </p:cNvSpPr>
          <p:nvPr/>
        </p:nvSpPr>
        <p:spPr>
          <a:xfrm>
            <a:off x="5041162" y="1243633"/>
            <a:ext cx="4040188" cy="444258"/>
          </a:xfrm>
          <a:prstGeom prst="rect">
            <a:avLst/>
          </a:prstGeom>
        </p:spPr>
        <p:txBody>
          <a:bodyPr vert="horz" lIns="0" tIns="0" rIns="0" bIns="0" rtlCol="0" anchor="t">
            <a:normAutofit fontScale="850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dirty="0" err="1"/>
              <a:t>Reference</a:t>
            </a:r>
            <a:r>
              <a:rPr lang="fi-FI" dirty="0"/>
              <a:t> </a:t>
            </a:r>
            <a:r>
              <a:rPr lang="fi-FI" dirty="0" err="1"/>
              <a:t>bunch</a:t>
            </a:r>
            <a:r>
              <a:rPr lang="fi-FI" dirty="0"/>
              <a:t> proton </a:t>
            </a:r>
            <a:r>
              <a:rPr lang="fi-FI" dirty="0" err="1"/>
              <a:t>distribution</a:t>
            </a:r>
            <a:r>
              <a:rPr lang="fi-FI" dirty="0"/>
              <a:t> </a:t>
            </a:r>
            <a:r>
              <a:rPr lang="fi-FI" dirty="0" err="1"/>
              <a:t>with</a:t>
            </a:r>
            <a:r>
              <a:rPr lang="fi-FI" dirty="0"/>
              <a:t> </a:t>
            </a:r>
            <a:r>
              <a:rPr lang="fi-FI" dirty="0" err="1"/>
              <a:t>estimated</a:t>
            </a:r>
            <a:r>
              <a:rPr lang="fi-FI" dirty="0"/>
              <a:t> UFO </a:t>
            </a:r>
            <a:r>
              <a:rPr lang="fi-FI" dirty="0" err="1"/>
              <a:t>location</a:t>
            </a:r>
            <a:endParaRPr lang="en-GB" dirty="0"/>
          </a:p>
        </p:txBody>
      </p:sp>
      <p:pic>
        <p:nvPicPr>
          <p:cNvPr id="14" name="Kuva 13">
            <a:extLst>
              <a:ext uri="{FF2B5EF4-FFF2-40B4-BE49-F238E27FC236}">
                <a16:creationId xmlns:a16="http://schemas.microsoft.com/office/drawing/2014/main" id="{0C1A692B-02CB-486D-BA38-1171CC9C41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43038" y="5373216"/>
            <a:ext cx="1481054" cy="1481054"/>
          </a:xfrm>
          <a:prstGeom prst="rect">
            <a:avLst/>
          </a:prstGeom>
        </p:spPr>
      </p:pic>
      <p:sp>
        <p:nvSpPr>
          <p:cNvPr id="15" name="Tekstiruutu 14">
            <a:extLst>
              <a:ext uri="{FF2B5EF4-FFF2-40B4-BE49-F238E27FC236}">
                <a16:creationId xmlns:a16="http://schemas.microsoft.com/office/drawing/2014/main" id="{0D69AA7D-7478-476C-A579-B3BE3EBD37CA}"/>
              </a:ext>
            </a:extLst>
          </p:cNvPr>
          <p:cNvSpPr txBox="1"/>
          <p:nvPr/>
        </p:nvSpPr>
        <p:spPr>
          <a:xfrm>
            <a:off x="5508104" y="5648070"/>
            <a:ext cx="29161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err="1"/>
              <a:t>Note</a:t>
            </a:r>
            <a:r>
              <a:rPr lang="fi-FI" dirty="0"/>
              <a:t>: just </a:t>
            </a:r>
            <a:r>
              <a:rPr lang="fi-FI" dirty="0" err="1"/>
              <a:t>one</a:t>
            </a:r>
            <a:r>
              <a:rPr lang="fi-FI" dirty="0"/>
              <a:t> </a:t>
            </a:r>
            <a:r>
              <a:rPr lang="fi-FI" dirty="0" err="1"/>
              <a:t>possible</a:t>
            </a:r>
            <a:endParaRPr lang="fi-FI" dirty="0"/>
          </a:p>
          <a:p>
            <a:r>
              <a:rPr lang="fi-FI" dirty="0" err="1"/>
              <a:t>trajectory</a:t>
            </a:r>
            <a:r>
              <a:rPr lang="fi-FI" dirty="0"/>
              <a:t> </a:t>
            </a:r>
            <a:r>
              <a:rPr lang="fi-FI" dirty="0" err="1"/>
              <a:t>within</a:t>
            </a:r>
            <a:r>
              <a:rPr lang="fi-FI" dirty="0"/>
              <a:t> </a:t>
            </a:r>
            <a:r>
              <a:rPr lang="fi-FI" dirty="0" err="1"/>
              <a:t>error</a:t>
            </a:r>
            <a:r>
              <a:rPr lang="fi-FI" dirty="0"/>
              <a:t> </a:t>
            </a:r>
            <a:r>
              <a:rPr lang="fi-FI" dirty="0" err="1"/>
              <a:t>bars</a:t>
            </a:r>
            <a:r>
              <a:rPr lang="fi-FI" dirty="0"/>
              <a:t>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08545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isällön paikkamerkki 7">
            <a:extLst>
              <a:ext uri="{FF2B5EF4-FFF2-40B4-BE49-F238E27FC236}">
                <a16:creationId xmlns:a16="http://schemas.microsoft.com/office/drawing/2014/main" id="{40EFAC3E-214A-4820-9997-BE8454E505F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4835" y="1546519"/>
            <a:ext cx="5205418" cy="4164335"/>
          </a:xfr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/>
              <a:t>Trajectory</a:t>
            </a:r>
            <a:r>
              <a:rPr lang="fi-FI" dirty="0"/>
              <a:t> </a:t>
            </a:r>
            <a:r>
              <a:rPr lang="fi-FI" dirty="0" err="1"/>
              <a:t>reconstruction</a:t>
            </a:r>
            <a:r>
              <a:rPr lang="fi-FI" dirty="0"/>
              <a:t> (30 </a:t>
            </a:r>
            <a:r>
              <a:rPr lang="fi-FI" dirty="0" err="1"/>
              <a:t>Sep</a:t>
            </a:r>
            <a:r>
              <a:rPr lang="fi-FI" dirty="0"/>
              <a:t> 2018)</a:t>
            </a:r>
            <a:endParaRPr lang="en-GB" dirty="0"/>
          </a:p>
        </p:txBody>
      </p:sp>
      <p:sp>
        <p:nvSpPr>
          <p:cNvPr id="12" name="Tekstin paikkamerkki 11">
            <a:extLst>
              <a:ext uri="{FF2B5EF4-FFF2-40B4-BE49-F238E27FC236}">
                <a16:creationId xmlns:a16="http://schemas.microsoft.com/office/drawing/2014/main" id="{0CEBE8CC-D4E3-49FF-8A35-28C1F9F37B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87824" y="829194"/>
            <a:ext cx="4040188" cy="639762"/>
          </a:xfrm>
        </p:spPr>
        <p:txBody>
          <a:bodyPr/>
          <a:lstStyle/>
          <a:p>
            <a:r>
              <a:rPr lang="fi-FI" dirty="0" err="1"/>
              <a:t>Turn</a:t>
            </a:r>
            <a:r>
              <a:rPr lang="fi-FI" dirty="0"/>
              <a:t> 11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Mika Väänänen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20" name="Sisällön paikkamerkki 19">
            <a:extLst>
              <a:ext uri="{FF2B5EF4-FFF2-40B4-BE49-F238E27FC236}">
                <a16:creationId xmlns:a16="http://schemas.microsoft.com/office/drawing/2014/main" id="{6AC0D50A-6416-4DD5-B2C3-D2AD19D7227C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4572001" y="1608280"/>
            <a:ext cx="4114800" cy="4039790"/>
          </a:xfrm>
        </p:spPr>
      </p:pic>
      <p:sp>
        <p:nvSpPr>
          <p:cNvPr id="11" name="Tekstin paikkamerkki 11">
            <a:extLst>
              <a:ext uri="{FF2B5EF4-FFF2-40B4-BE49-F238E27FC236}">
                <a16:creationId xmlns:a16="http://schemas.microsoft.com/office/drawing/2014/main" id="{528129F2-EA2A-44FA-8A3D-EA30079BD9D2}"/>
              </a:ext>
            </a:extLst>
          </p:cNvPr>
          <p:cNvSpPr txBox="1">
            <a:spLocks/>
          </p:cNvSpPr>
          <p:nvPr/>
        </p:nvSpPr>
        <p:spPr>
          <a:xfrm>
            <a:off x="612000" y="1245471"/>
            <a:ext cx="4040188" cy="444258"/>
          </a:xfrm>
          <a:prstGeom prst="rect">
            <a:avLst/>
          </a:prstGeom>
        </p:spPr>
        <p:txBody>
          <a:bodyPr vert="horz" lIns="0" tIns="0" rIns="0" bIns="0" rtlCol="0" anchor="t">
            <a:normAutofit fontScale="850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dirty="0" err="1"/>
              <a:t>Blown</a:t>
            </a:r>
            <a:r>
              <a:rPr lang="fi-FI" dirty="0"/>
              <a:t> </a:t>
            </a:r>
            <a:r>
              <a:rPr lang="fi-FI" dirty="0" err="1"/>
              <a:t>up</a:t>
            </a:r>
            <a:r>
              <a:rPr lang="fi-FI" dirty="0"/>
              <a:t> proton </a:t>
            </a:r>
            <a:r>
              <a:rPr lang="fi-FI" dirty="0" err="1"/>
              <a:t>distributions</a:t>
            </a:r>
            <a:r>
              <a:rPr lang="fi-FI" dirty="0"/>
              <a:t> </a:t>
            </a:r>
            <a:r>
              <a:rPr lang="fi-FI" dirty="0" err="1"/>
              <a:t>divided</a:t>
            </a:r>
            <a:r>
              <a:rPr lang="fi-FI" dirty="0"/>
              <a:t> </a:t>
            </a:r>
            <a:r>
              <a:rPr lang="fi-FI" dirty="0" err="1"/>
              <a:t>by</a:t>
            </a:r>
            <a:r>
              <a:rPr lang="fi-FI" dirty="0"/>
              <a:t> </a:t>
            </a:r>
            <a:r>
              <a:rPr lang="fi-FI" dirty="0" err="1"/>
              <a:t>nominal</a:t>
            </a:r>
            <a:r>
              <a:rPr lang="fi-FI" dirty="0"/>
              <a:t> </a:t>
            </a:r>
            <a:r>
              <a:rPr lang="fi-FI" dirty="0" err="1"/>
              <a:t>bunch</a:t>
            </a:r>
            <a:r>
              <a:rPr lang="fi-FI" dirty="0"/>
              <a:t> </a:t>
            </a:r>
            <a:r>
              <a:rPr lang="fi-FI" dirty="0" err="1"/>
              <a:t>distributions</a:t>
            </a:r>
            <a:endParaRPr lang="en-GB" dirty="0"/>
          </a:p>
        </p:txBody>
      </p:sp>
      <p:sp>
        <p:nvSpPr>
          <p:cNvPr id="13" name="Tekstin paikkamerkki 11">
            <a:extLst>
              <a:ext uri="{FF2B5EF4-FFF2-40B4-BE49-F238E27FC236}">
                <a16:creationId xmlns:a16="http://schemas.microsoft.com/office/drawing/2014/main" id="{70B634C4-F3FE-409D-98B2-7B6F7E9E57D8}"/>
              </a:ext>
            </a:extLst>
          </p:cNvPr>
          <p:cNvSpPr txBox="1">
            <a:spLocks/>
          </p:cNvSpPr>
          <p:nvPr/>
        </p:nvSpPr>
        <p:spPr>
          <a:xfrm>
            <a:off x="5041162" y="1243633"/>
            <a:ext cx="4040188" cy="444258"/>
          </a:xfrm>
          <a:prstGeom prst="rect">
            <a:avLst/>
          </a:prstGeom>
        </p:spPr>
        <p:txBody>
          <a:bodyPr vert="horz" lIns="0" tIns="0" rIns="0" bIns="0" rtlCol="0" anchor="t">
            <a:normAutofit fontScale="850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dirty="0" err="1"/>
              <a:t>Reference</a:t>
            </a:r>
            <a:r>
              <a:rPr lang="fi-FI" dirty="0"/>
              <a:t> </a:t>
            </a:r>
            <a:r>
              <a:rPr lang="fi-FI" dirty="0" err="1"/>
              <a:t>bunch</a:t>
            </a:r>
            <a:r>
              <a:rPr lang="fi-FI" dirty="0"/>
              <a:t> proton </a:t>
            </a:r>
            <a:r>
              <a:rPr lang="fi-FI" dirty="0" err="1"/>
              <a:t>distribution</a:t>
            </a:r>
            <a:r>
              <a:rPr lang="fi-FI" dirty="0"/>
              <a:t> </a:t>
            </a:r>
            <a:r>
              <a:rPr lang="fi-FI" dirty="0" err="1"/>
              <a:t>with</a:t>
            </a:r>
            <a:r>
              <a:rPr lang="fi-FI" dirty="0"/>
              <a:t> </a:t>
            </a:r>
            <a:r>
              <a:rPr lang="fi-FI" dirty="0" err="1"/>
              <a:t>estimated</a:t>
            </a:r>
            <a:r>
              <a:rPr lang="fi-FI" dirty="0"/>
              <a:t> UFO </a:t>
            </a:r>
            <a:r>
              <a:rPr lang="fi-FI" dirty="0" err="1"/>
              <a:t>location</a:t>
            </a:r>
            <a:endParaRPr lang="en-GB" dirty="0"/>
          </a:p>
        </p:txBody>
      </p:sp>
      <p:pic>
        <p:nvPicPr>
          <p:cNvPr id="14" name="Kuva 13">
            <a:extLst>
              <a:ext uri="{FF2B5EF4-FFF2-40B4-BE49-F238E27FC236}">
                <a16:creationId xmlns:a16="http://schemas.microsoft.com/office/drawing/2014/main" id="{43DE1888-60D4-48B6-9031-927852160C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43038" y="5376946"/>
            <a:ext cx="1481054" cy="1481054"/>
          </a:xfrm>
          <a:prstGeom prst="rect">
            <a:avLst/>
          </a:prstGeom>
        </p:spPr>
      </p:pic>
      <p:sp>
        <p:nvSpPr>
          <p:cNvPr id="15" name="Tekstiruutu 14">
            <a:extLst>
              <a:ext uri="{FF2B5EF4-FFF2-40B4-BE49-F238E27FC236}">
                <a16:creationId xmlns:a16="http://schemas.microsoft.com/office/drawing/2014/main" id="{FBFFB915-0D33-4963-9883-A5ED747A36C1}"/>
              </a:ext>
            </a:extLst>
          </p:cNvPr>
          <p:cNvSpPr txBox="1"/>
          <p:nvPr/>
        </p:nvSpPr>
        <p:spPr>
          <a:xfrm>
            <a:off x="5508104" y="5648070"/>
            <a:ext cx="29161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err="1"/>
              <a:t>Note</a:t>
            </a:r>
            <a:r>
              <a:rPr lang="fi-FI" dirty="0"/>
              <a:t>: just </a:t>
            </a:r>
            <a:r>
              <a:rPr lang="fi-FI" dirty="0" err="1"/>
              <a:t>one</a:t>
            </a:r>
            <a:r>
              <a:rPr lang="fi-FI" dirty="0"/>
              <a:t> </a:t>
            </a:r>
            <a:r>
              <a:rPr lang="fi-FI" dirty="0" err="1"/>
              <a:t>possible</a:t>
            </a:r>
            <a:endParaRPr lang="fi-FI" dirty="0"/>
          </a:p>
          <a:p>
            <a:r>
              <a:rPr lang="fi-FI" dirty="0" err="1"/>
              <a:t>trajectory</a:t>
            </a:r>
            <a:r>
              <a:rPr lang="fi-FI" dirty="0"/>
              <a:t> </a:t>
            </a:r>
            <a:r>
              <a:rPr lang="fi-FI" dirty="0" err="1"/>
              <a:t>within</a:t>
            </a:r>
            <a:r>
              <a:rPr lang="fi-FI" dirty="0"/>
              <a:t> </a:t>
            </a:r>
            <a:r>
              <a:rPr lang="fi-FI" dirty="0" err="1"/>
              <a:t>error</a:t>
            </a:r>
            <a:r>
              <a:rPr lang="fi-FI" dirty="0"/>
              <a:t> </a:t>
            </a:r>
            <a:r>
              <a:rPr lang="fi-FI" dirty="0" err="1"/>
              <a:t>bars</a:t>
            </a:r>
            <a:r>
              <a:rPr lang="fi-FI" dirty="0"/>
              <a:t>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60363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isällön paikkamerkki 7">
            <a:extLst>
              <a:ext uri="{FF2B5EF4-FFF2-40B4-BE49-F238E27FC236}">
                <a16:creationId xmlns:a16="http://schemas.microsoft.com/office/drawing/2014/main" id="{40EFAC3E-214A-4820-9997-BE8454E505F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4835" y="1546519"/>
            <a:ext cx="5205418" cy="4164335"/>
          </a:xfr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/>
              <a:t>Trajectory</a:t>
            </a:r>
            <a:r>
              <a:rPr lang="fi-FI" dirty="0"/>
              <a:t> </a:t>
            </a:r>
            <a:r>
              <a:rPr lang="fi-FI" dirty="0" err="1"/>
              <a:t>reconstruction</a:t>
            </a:r>
            <a:r>
              <a:rPr lang="fi-FI" dirty="0"/>
              <a:t> (30 </a:t>
            </a:r>
            <a:r>
              <a:rPr lang="fi-FI" dirty="0" err="1"/>
              <a:t>Sep</a:t>
            </a:r>
            <a:r>
              <a:rPr lang="fi-FI" dirty="0"/>
              <a:t> 2018)</a:t>
            </a:r>
            <a:endParaRPr lang="en-GB" dirty="0"/>
          </a:p>
        </p:txBody>
      </p:sp>
      <p:sp>
        <p:nvSpPr>
          <p:cNvPr id="12" name="Tekstin paikkamerkki 11">
            <a:extLst>
              <a:ext uri="{FF2B5EF4-FFF2-40B4-BE49-F238E27FC236}">
                <a16:creationId xmlns:a16="http://schemas.microsoft.com/office/drawing/2014/main" id="{0CEBE8CC-D4E3-49FF-8A35-28C1F9F37B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87824" y="821335"/>
            <a:ext cx="4040188" cy="639762"/>
          </a:xfrm>
        </p:spPr>
        <p:txBody>
          <a:bodyPr/>
          <a:lstStyle/>
          <a:p>
            <a:r>
              <a:rPr lang="fi-FI" dirty="0" err="1"/>
              <a:t>Turn</a:t>
            </a:r>
            <a:r>
              <a:rPr lang="fi-FI" dirty="0"/>
              <a:t> 12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Mika Väänänen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20" name="Sisällön paikkamerkki 19">
            <a:extLst>
              <a:ext uri="{FF2B5EF4-FFF2-40B4-BE49-F238E27FC236}">
                <a16:creationId xmlns:a16="http://schemas.microsoft.com/office/drawing/2014/main" id="{6AC0D50A-6416-4DD5-B2C3-D2AD19D7227C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4572001" y="1608280"/>
            <a:ext cx="4114800" cy="4039790"/>
          </a:xfrm>
        </p:spPr>
      </p:pic>
      <p:sp>
        <p:nvSpPr>
          <p:cNvPr id="11" name="Tekstin paikkamerkki 11">
            <a:extLst>
              <a:ext uri="{FF2B5EF4-FFF2-40B4-BE49-F238E27FC236}">
                <a16:creationId xmlns:a16="http://schemas.microsoft.com/office/drawing/2014/main" id="{F5C76432-5835-4C9D-AEB9-CF4A2937D78A}"/>
              </a:ext>
            </a:extLst>
          </p:cNvPr>
          <p:cNvSpPr txBox="1">
            <a:spLocks/>
          </p:cNvSpPr>
          <p:nvPr/>
        </p:nvSpPr>
        <p:spPr>
          <a:xfrm>
            <a:off x="612000" y="1245471"/>
            <a:ext cx="4040188" cy="444258"/>
          </a:xfrm>
          <a:prstGeom prst="rect">
            <a:avLst/>
          </a:prstGeom>
        </p:spPr>
        <p:txBody>
          <a:bodyPr vert="horz" lIns="0" tIns="0" rIns="0" bIns="0" rtlCol="0" anchor="t">
            <a:normAutofit fontScale="850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dirty="0" err="1"/>
              <a:t>Blown</a:t>
            </a:r>
            <a:r>
              <a:rPr lang="fi-FI" dirty="0"/>
              <a:t> </a:t>
            </a:r>
            <a:r>
              <a:rPr lang="fi-FI" dirty="0" err="1"/>
              <a:t>up</a:t>
            </a:r>
            <a:r>
              <a:rPr lang="fi-FI" dirty="0"/>
              <a:t> proton </a:t>
            </a:r>
            <a:r>
              <a:rPr lang="fi-FI" dirty="0" err="1"/>
              <a:t>distributions</a:t>
            </a:r>
            <a:r>
              <a:rPr lang="fi-FI" dirty="0"/>
              <a:t> </a:t>
            </a:r>
            <a:r>
              <a:rPr lang="fi-FI" dirty="0" err="1"/>
              <a:t>divided</a:t>
            </a:r>
            <a:r>
              <a:rPr lang="fi-FI" dirty="0"/>
              <a:t> </a:t>
            </a:r>
            <a:r>
              <a:rPr lang="fi-FI" dirty="0" err="1"/>
              <a:t>by</a:t>
            </a:r>
            <a:r>
              <a:rPr lang="fi-FI" dirty="0"/>
              <a:t> </a:t>
            </a:r>
            <a:r>
              <a:rPr lang="fi-FI" dirty="0" err="1"/>
              <a:t>nominal</a:t>
            </a:r>
            <a:r>
              <a:rPr lang="fi-FI" dirty="0"/>
              <a:t> </a:t>
            </a:r>
            <a:r>
              <a:rPr lang="fi-FI" dirty="0" err="1"/>
              <a:t>bunch</a:t>
            </a:r>
            <a:r>
              <a:rPr lang="fi-FI" dirty="0"/>
              <a:t> </a:t>
            </a:r>
            <a:r>
              <a:rPr lang="fi-FI" dirty="0" err="1"/>
              <a:t>distributions</a:t>
            </a:r>
            <a:endParaRPr lang="en-GB" dirty="0"/>
          </a:p>
        </p:txBody>
      </p:sp>
      <p:sp>
        <p:nvSpPr>
          <p:cNvPr id="13" name="Tekstin paikkamerkki 11">
            <a:extLst>
              <a:ext uri="{FF2B5EF4-FFF2-40B4-BE49-F238E27FC236}">
                <a16:creationId xmlns:a16="http://schemas.microsoft.com/office/drawing/2014/main" id="{E26AD40A-0AFE-47A9-8AC4-3FF12926E18D}"/>
              </a:ext>
            </a:extLst>
          </p:cNvPr>
          <p:cNvSpPr txBox="1">
            <a:spLocks/>
          </p:cNvSpPr>
          <p:nvPr/>
        </p:nvSpPr>
        <p:spPr>
          <a:xfrm>
            <a:off x="5041162" y="1243633"/>
            <a:ext cx="4040188" cy="444258"/>
          </a:xfrm>
          <a:prstGeom prst="rect">
            <a:avLst/>
          </a:prstGeom>
        </p:spPr>
        <p:txBody>
          <a:bodyPr vert="horz" lIns="0" tIns="0" rIns="0" bIns="0" rtlCol="0" anchor="t">
            <a:normAutofit fontScale="850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dirty="0" err="1"/>
              <a:t>Reference</a:t>
            </a:r>
            <a:r>
              <a:rPr lang="fi-FI" dirty="0"/>
              <a:t> </a:t>
            </a:r>
            <a:r>
              <a:rPr lang="fi-FI" dirty="0" err="1"/>
              <a:t>bunch</a:t>
            </a:r>
            <a:r>
              <a:rPr lang="fi-FI" dirty="0"/>
              <a:t> proton </a:t>
            </a:r>
            <a:r>
              <a:rPr lang="fi-FI" dirty="0" err="1"/>
              <a:t>distribution</a:t>
            </a:r>
            <a:r>
              <a:rPr lang="fi-FI" dirty="0"/>
              <a:t> </a:t>
            </a:r>
            <a:r>
              <a:rPr lang="fi-FI" dirty="0" err="1"/>
              <a:t>with</a:t>
            </a:r>
            <a:r>
              <a:rPr lang="fi-FI" dirty="0"/>
              <a:t> </a:t>
            </a:r>
            <a:r>
              <a:rPr lang="fi-FI" dirty="0" err="1"/>
              <a:t>estimated</a:t>
            </a:r>
            <a:r>
              <a:rPr lang="fi-FI" dirty="0"/>
              <a:t> UFO </a:t>
            </a:r>
            <a:r>
              <a:rPr lang="fi-FI" dirty="0" err="1"/>
              <a:t>location</a:t>
            </a:r>
            <a:endParaRPr lang="en-GB" dirty="0"/>
          </a:p>
        </p:txBody>
      </p:sp>
      <p:pic>
        <p:nvPicPr>
          <p:cNvPr id="14" name="Kuva 13">
            <a:extLst>
              <a:ext uri="{FF2B5EF4-FFF2-40B4-BE49-F238E27FC236}">
                <a16:creationId xmlns:a16="http://schemas.microsoft.com/office/drawing/2014/main" id="{40A45420-2BF3-406B-AA59-2067E54E18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43038" y="5376946"/>
            <a:ext cx="1481054" cy="1481054"/>
          </a:xfrm>
          <a:prstGeom prst="rect">
            <a:avLst/>
          </a:prstGeom>
        </p:spPr>
      </p:pic>
      <p:sp>
        <p:nvSpPr>
          <p:cNvPr id="15" name="Tekstiruutu 14">
            <a:extLst>
              <a:ext uri="{FF2B5EF4-FFF2-40B4-BE49-F238E27FC236}">
                <a16:creationId xmlns:a16="http://schemas.microsoft.com/office/drawing/2014/main" id="{8216AAC6-241B-4EE0-9272-49416681C233}"/>
              </a:ext>
            </a:extLst>
          </p:cNvPr>
          <p:cNvSpPr txBox="1"/>
          <p:nvPr/>
        </p:nvSpPr>
        <p:spPr>
          <a:xfrm>
            <a:off x="5508104" y="5648070"/>
            <a:ext cx="29161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err="1"/>
              <a:t>Note</a:t>
            </a:r>
            <a:r>
              <a:rPr lang="fi-FI" dirty="0"/>
              <a:t>: just </a:t>
            </a:r>
            <a:r>
              <a:rPr lang="fi-FI" dirty="0" err="1"/>
              <a:t>one</a:t>
            </a:r>
            <a:r>
              <a:rPr lang="fi-FI" dirty="0"/>
              <a:t> </a:t>
            </a:r>
            <a:r>
              <a:rPr lang="fi-FI" dirty="0" err="1"/>
              <a:t>possible</a:t>
            </a:r>
            <a:endParaRPr lang="fi-FI" dirty="0"/>
          </a:p>
          <a:p>
            <a:r>
              <a:rPr lang="fi-FI" dirty="0" err="1"/>
              <a:t>trajectory</a:t>
            </a:r>
            <a:r>
              <a:rPr lang="fi-FI" dirty="0"/>
              <a:t> </a:t>
            </a:r>
            <a:r>
              <a:rPr lang="fi-FI" dirty="0" err="1"/>
              <a:t>within</a:t>
            </a:r>
            <a:r>
              <a:rPr lang="fi-FI" dirty="0"/>
              <a:t> </a:t>
            </a:r>
            <a:r>
              <a:rPr lang="fi-FI" dirty="0" err="1"/>
              <a:t>error</a:t>
            </a:r>
            <a:r>
              <a:rPr lang="fi-FI" dirty="0"/>
              <a:t> </a:t>
            </a:r>
            <a:r>
              <a:rPr lang="fi-FI" dirty="0" err="1"/>
              <a:t>bars</a:t>
            </a:r>
            <a:r>
              <a:rPr lang="fi-FI" dirty="0"/>
              <a:t>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79633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isällön paikkamerkki 7">
            <a:extLst>
              <a:ext uri="{FF2B5EF4-FFF2-40B4-BE49-F238E27FC236}">
                <a16:creationId xmlns:a16="http://schemas.microsoft.com/office/drawing/2014/main" id="{40EFAC3E-214A-4820-9997-BE8454E505F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4835" y="1546519"/>
            <a:ext cx="5205418" cy="4164335"/>
          </a:xfr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/>
              <a:t>Trajectory</a:t>
            </a:r>
            <a:r>
              <a:rPr lang="fi-FI" dirty="0"/>
              <a:t> </a:t>
            </a:r>
            <a:r>
              <a:rPr lang="fi-FI" dirty="0" err="1"/>
              <a:t>reconstruction</a:t>
            </a:r>
            <a:r>
              <a:rPr lang="fi-FI" dirty="0"/>
              <a:t> (30 </a:t>
            </a:r>
            <a:r>
              <a:rPr lang="fi-FI" dirty="0" err="1"/>
              <a:t>Sep</a:t>
            </a:r>
            <a:r>
              <a:rPr lang="fi-FI" dirty="0"/>
              <a:t> 2018)</a:t>
            </a:r>
            <a:endParaRPr lang="en-GB" dirty="0"/>
          </a:p>
        </p:txBody>
      </p:sp>
      <p:sp>
        <p:nvSpPr>
          <p:cNvPr id="12" name="Tekstin paikkamerkki 11">
            <a:extLst>
              <a:ext uri="{FF2B5EF4-FFF2-40B4-BE49-F238E27FC236}">
                <a16:creationId xmlns:a16="http://schemas.microsoft.com/office/drawing/2014/main" id="{0CEBE8CC-D4E3-49FF-8A35-28C1F9F37B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87824" y="827265"/>
            <a:ext cx="4040188" cy="639762"/>
          </a:xfrm>
        </p:spPr>
        <p:txBody>
          <a:bodyPr/>
          <a:lstStyle/>
          <a:p>
            <a:r>
              <a:rPr lang="fi-FI" dirty="0" err="1"/>
              <a:t>Turn</a:t>
            </a:r>
            <a:r>
              <a:rPr lang="fi-FI" dirty="0"/>
              <a:t> 13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Mika Väänänen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20" name="Sisällön paikkamerkki 19">
            <a:extLst>
              <a:ext uri="{FF2B5EF4-FFF2-40B4-BE49-F238E27FC236}">
                <a16:creationId xmlns:a16="http://schemas.microsoft.com/office/drawing/2014/main" id="{6AC0D50A-6416-4DD5-B2C3-D2AD19D7227C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4572001" y="1608280"/>
            <a:ext cx="4114800" cy="4039790"/>
          </a:xfrm>
        </p:spPr>
      </p:pic>
      <p:sp>
        <p:nvSpPr>
          <p:cNvPr id="11" name="Tekstin paikkamerkki 11">
            <a:extLst>
              <a:ext uri="{FF2B5EF4-FFF2-40B4-BE49-F238E27FC236}">
                <a16:creationId xmlns:a16="http://schemas.microsoft.com/office/drawing/2014/main" id="{3830A239-7062-43E6-B446-8EF7D88D7B5B}"/>
              </a:ext>
            </a:extLst>
          </p:cNvPr>
          <p:cNvSpPr txBox="1">
            <a:spLocks/>
          </p:cNvSpPr>
          <p:nvPr/>
        </p:nvSpPr>
        <p:spPr>
          <a:xfrm>
            <a:off x="612000" y="1245471"/>
            <a:ext cx="4040188" cy="444258"/>
          </a:xfrm>
          <a:prstGeom prst="rect">
            <a:avLst/>
          </a:prstGeom>
        </p:spPr>
        <p:txBody>
          <a:bodyPr vert="horz" lIns="0" tIns="0" rIns="0" bIns="0" rtlCol="0" anchor="t">
            <a:normAutofit fontScale="850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dirty="0" err="1"/>
              <a:t>Blown</a:t>
            </a:r>
            <a:r>
              <a:rPr lang="fi-FI" dirty="0"/>
              <a:t> </a:t>
            </a:r>
            <a:r>
              <a:rPr lang="fi-FI" dirty="0" err="1"/>
              <a:t>up</a:t>
            </a:r>
            <a:r>
              <a:rPr lang="fi-FI" dirty="0"/>
              <a:t> proton </a:t>
            </a:r>
            <a:r>
              <a:rPr lang="fi-FI" dirty="0" err="1"/>
              <a:t>distributions</a:t>
            </a:r>
            <a:r>
              <a:rPr lang="fi-FI" dirty="0"/>
              <a:t> </a:t>
            </a:r>
            <a:r>
              <a:rPr lang="fi-FI" dirty="0" err="1"/>
              <a:t>divided</a:t>
            </a:r>
            <a:r>
              <a:rPr lang="fi-FI" dirty="0"/>
              <a:t> </a:t>
            </a:r>
            <a:r>
              <a:rPr lang="fi-FI" dirty="0" err="1"/>
              <a:t>by</a:t>
            </a:r>
            <a:r>
              <a:rPr lang="fi-FI" dirty="0"/>
              <a:t> </a:t>
            </a:r>
            <a:r>
              <a:rPr lang="fi-FI" dirty="0" err="1"/>
              <a:t>nominal</a:t>
            </a:r>
            <a:r>
              <a:rPr lang="fi-FI" dirty="0"/>
              <a:t> </a:t>
            </a:r>
            <a:r>
              <a:rPr lang="fi-FI" dirty="0" err="1"/>
              <a:t>bunch</a:t>
            </a:r>
            <a:r>
              <a:rPr lang="fi-FI" dirty="0"/>
              <a:t> </a:t>
            </a:r>
            <a:r>
              <a:rPr lang="fi-FI" dirty="0" err="1"/>
              <a:t>distributions</a:t>
            </a:r>
            <a:endParaRPr lang="en-GB" dirty="0"/>
          </a:p>
        </p:txBody>
      </p:sp>
      <p:sp>
        <p:nvSpPr>
          <p:cNvPr id="13" name="Tekstin paikkamerkki 11">
            <a:extLst>
              <a:ext uri="{FF2B5EF4-FFF2-40B4-BE49-F238E27FC236}">
                <a16:creationId xmlns:a16="http://schemas.microsoft.com/office/drawing/2014/main" id="{A632FD49-9B61-495F-8FD5-66A54172A5BB}"/>
              </a:ext>
            </a:extLst>
          </p:cNvPr>
          <p:cNvSpPr txBox="1">
            <a:spLocks/>
          </p:cNvSpPr>
          <p:nvPr/>
        </p:nvSpPr>
        <p:spPr>
          <a:xfrm>
            <a:off x="5041162" y="1243633"/>
            <a:ext cx="4040188" cy="444258"/>
          </a:xfrm>
          <a:prstGeom prst="rect">
            <a:avLst/>
          </a:prstGeom>
        </p:spPr>
        <p:txBody>
          <a:bodyPr vert="horz" lIns="0" tIns="0" rIns="0" bIns="0" rtlCol="0" anchor="t">
            <a:normAutofit fontScale="850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dirty="0" err="1"/>
              <a:t>Reference</a:t>
            </a:r>
            <a:r>
              <a:rPr lang="fi-FI" dirty="0"/>
              <a:t> </a:t>
            </a:r>
            <a:r>
              <a:rPr lang="fi-FI" dirty="0" err="1"/>
              <a:t>bunch</a:t>
            </a:r>
            <a:r>
              <a:rPr lang="fi-FI" dirty="0"/>
              <a:t> proton </a:t>
            </a:r>
            <a:r>
              <a:rPr lang="fi-FI" dirty="0" err="1"/>
              <a:t>distribution</a:t>
            </a:r>
            <a:r>
              <a:rPr lang="fi-FI" dirty="0"/>
              <a:t> </a:t>
            </a:r>
            <a:r>
              <a:rPr lang="fi-FI" dirty="0" err="1"/>
              <a:t>with</a:t>
            </a:r>
            <a:r>
              <a:rPr lang="fi-FI" dirty="0"/>
              <a:t> </a:t>
            </a:r>
            <a:r>
              <a:rPr lang="fi-FI" dirty="0" err="1"/>
              <a:t>estimated</a:t>
            </a:r>
            <a:r>
              <a:rPr lang="fi-FI" dirty="0"/>
              <a:t> UFO </a:t>
            </a:r>
            <a:r>
              <a:rPr lang="fi-FI" dirty="0" err="1"/>
              <a:t>location</a:t>
            </a:r>
            <a:endParaRPr lang="en-GB" dirty="0"/>
          </a:p>
        </p:txBody>
      </p:sp>
      <p:pic>
        <p:nvPicPr>
          <p:cNvPr id="14" name="Kuva 13">
            <a:extLst>
              <a:ext uri="{FF2B5EF4-FFF2-40B4-BE49-F238E27FC236}">
                <a16:creationId xmlns:a16="http://schemas.microsoft.com/office/drawing/2014/main" id="{16A04CBD-C9DD-4354-85AE-379B34DCD8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43038" y="5376946"/>
            <a:ext cx="1481054" cy="1481054"/>
          </a:xfrm>
          <a:prstGeom prst="rect">
            <a:avLst/>
          </a:prstGeom>
        </p:spPr>
      </p:pic>
      <p:sp>
        <p:nvSpPr>
          <p:cNvPr id="15" name="Tekstiruutu 14">
            <a:extLst>
              <a:ext uri="{FF2B5EF4-FFF2-40B4-BE49-F238E27FC236}">
                <a16:creationId xmlns:a16="http://schemas.microsoft.com/office/drawing/2014/main" id="{1AFFAFF0-8C3B-4D5A-95C1-8D481B2308AF}"/>
              </a:ext>
            </a:extLst>
          </p:cNvPr>
          <p:cNvSpPr txBox="1"/>
          <p:nvPr/>
        </p:nvSpPr>
        <p:spPr>
          <a:xfrm>
            <a:off x="5508104" y="5648070"/>
            <a:ext cx="29161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err="1"/>
              <a:t>Note</a:t>
            </a:r>
            <a:r>
              <a:rPr lang="fi-FI" dirty="0"/>
              <a:t>: just </a:t>
            </a:r>
            <a:r>
              <a:rPr lang="fi-FI" dirty="0" err="1"/>
              <a:t>one</a:t>
            </a:r>
            <a:r>
              <a:rPr lang="fi-FI" dirty="0"/>
              <a:t> </a:t>
            </a:r>
            <a:r>
              <a:rPr lang="fi-FI" dirty="0" err="1"/>
              <a:t>possible</a:t>
            </a:r>
            <a:endParaRPr lang="fi-FI" dirty="0"/>
          </a:p>
          <a:p>
            <a:r>
              <a:rPr lang="fi-FI" dirty="0" err="1"/>
              <a:t>trajectory</a:t>
            </a:r>
            <a:r>
              <a:rPr lang="fi-FI" dirty="0"/>
              <a:t> </a:t>
            </a:r>
            <a:r>
              <a:rPr lang="fi-FI" dirty="0" err="1"/>
              <a:t>within</a:t>
            </a:r>
            <a:r>
              <a:rPr lang="fi-FI" dirty="0"/>
              <a:t> </a:t>
            </a:r>
            <a:r>
              <a:rPr lang="fi-FI" dirty="0" err="1"/>
              <a:t>error</a:t>
            </a:r>
            <a:r>
              <a:rPr lang="fi-FI" dirty="0"/>
              <a:t> </a:t>
            </a:r>
            <a:r>
              <a:rPr lang="fi-FI" dirty="0" err="1"/>
              <a:t>bars</a:t>
            </a:r>
            <a:r>
              <a:rPr lang="fi-FI" dirty="0"/>
              <a:t>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09619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isällön paikkamerkki 7">
            <a:extLst>
              <a:ext uri="{FF2B5EF4-FFF2-40B4-BE49-F238E27FC236}">
                <a16:creationId xmlns:a16="http://schemas.microsoft.com/office/drawing/2014/main" id="{40EFAC3E-214A-4820-9997-BE8454E505F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4835" y="1546519"/>
            <a:ext cx="5205418" cy="4164335"/>
          </a:xfr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/>
              <a:t>Trajectory</a:t>
            </a:r>
            <a:r>
              <a:rPr lang="fi-FI" dirty="0"/>
              <a:t> </a:t>
            </a:r>
            <a:r>
              <a:rPr lang="fi-FI" dirty="0" err="1"/>
              <a:t>reconstruction</a:t>
            </a:r>
            <a:r>
              <a:rPr lang="fi-FI" dirty="0"/>
              <a:t> (30 </a:t>
            </a:r>
            <a:r>
              <a:rPr lang="fi-FI" dirty="0" err="1"/>
              <a:t>Sep</a:t>
            </a:r>
            <a:r>
              <a:rPr lang="fi-FI" dirty="0"/>
              <a:t> 2018)</a:t>
            </a:r>
            <a:endParaRPr lang="en-GB" dirty="0"/>
          </a:p>
        </p:txBody>
      </p:sp>
      <p:sp>
        <p:nvSpPr>
          <p:cNvPr id="12" name="Tekstin paikkamerkki 11">
            <a:extLst>
              <a:ext uri="{FF2B5EF4-FFF2-40B4-BE49-F238E27FC236}">
                <a16:creationId xmlns:a16="http://schemas.microsoft.com/office/drawing/2014/main" id="{0CEBE8CC-D4E3-49FF-8A35-28C1F9F37B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87824" y="826000"/>
            <a:ext cx="4040188" cy="639762"/>
          </a:xfrm>
        </p:spPr>
        <p:txBody>
          <a:bodyPr/>
          <a:lstStyle/>
          <a:p>
            <a:r>
              <a:rPr lang="fi-FI" dirty="0" err="1"/>
              <a:t>Turn</a:t>
            </a:r>
            <a:r>
              <a:rPr lang="fi-FI" dirty="0"/>
              <a:t> 14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Mika Väänänen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20" name="Sisällön paikkamerkki 19">
            <a:extLst>
              <a:ext uri="{FF2B5EF4-FFF2-40B4-BE49-F238E27FC236}">
                <a16:creationId xmlns:a16="http://schemas.microsoft.com/office/drawing/2014/main" id="{6AC0D50A-6416-4DD5-B2C3-D2AD19D7227C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4572001" y="1608280"/>
            <a:ext cx="4114800" cy="4039789"/>
          </a:xfrm>
        </p:spPr>
      </p:pic>
      <p:sp>
        <p:nvSpPr>
          <p:cNvPr id="11" name="Tekstin paikkamerkki 11">
            <a:extLst>
              <a:ext uri="{FF2B5EF4-FFF2-40B4-BE49-F238E27FC236}">
                <a16:creationId xmlns:a16="http://schemas.microsoft.com/office/drawing/2014/main" id="{741564B5-E21A-4765-BDC9-FB1E165F7F71}"/>
              </a:ext>
            </a:extLst>
          </p:cNvPr>
          <p:cNvSpPr txBox="1">
            <a:spLocks/>
          </p:cNvSpPr>
          <p:nvPr/>
        </p:nvSpPr>
        <p:spPr>
          <a:xfrm>
            <a:off x="612000" y="1245471"/>
            <a:ext cx="4040188" cy="444258"/>
          </a:xfrm>
          <a:prstGeom prst="rect">
            <a:avLst/>
          </a:prstGeom>
        </p:spPr>
        <p:txBody>
          <a:bodyPr vert="horz" lIns="0" tIns="0" rIns="0" bIns="0" rtlCol="0" anchor="t">
            <a:normAutofit fontScale="850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dirty="0" err="1"/>
              <a:t>Blown</a:t>
            </a:r>
            <a:r>
              <a:rPr lang="fi-FI" dirty="0"/>
              <a:t> </a:t>
            </a:r>
            <a:r>
              <a:rPr lang="fi-FI" dirty="0" err="1"/>
              <a:t>up</a:t>
            </a:r>
            <a:r>
              <a:rPr lang="fi-FI" dirty="0"/>
              <a:t> proton </a:t>
            </a:r>
            <a:r>
              <a:rPr lang="fi-FI" dirty="0" err="1"/>
              <a:t>distributions</a:t>
            </a:r>
            <a:r>
              <a:rPr lang="fi-FI" dirty="0"/>
              <a:t> </a:t>
            </a:r>
            <a:r>
              <a:rPr lang="fi-FI" dirty="0" err="1"/>
              <a:t>divided</a:t>
            </a:r>
            <a:r>
              <a:rPr lang="fi-FI" dirty="0"/>
              <a:t> </a:t>
            </a:r>
            <a:r>
              <a:rPr lang="fi-FI" dirty="0" err="1"/>
              <a:t>by</a:t>
            </a:r>
            <a:r>
              <a:rPr lang="fi-FI" dirty="0"/>
              <a:t> </a:t>
            </a:r>
            <a:r>
              <a:rPr lang="fi-FI" dirty="0" err="1"/>
              <a:t>nominal</a:t>
            </a:r>
            <a:r>
              <a:rPr lang="fi-FI" dirty="0"/>
              <a:t> </a:t>
            </a:r>
            <a:r>
              <a:rPr lang="fi-FI" dirty="0" err="1"/>
              <a:t>bunch</a:t>
            </a:r>
            <a:r>
              <a:rPr lang="fi-FI" dirty="0"/>
              <a:t> </a:t>
            </a:r>
            <a:r>
              <a:rPr lang="fi-FI" dirty="0" err="1"/>
              <a:t>distributions</a:t>
            </a:r>
            <a:endParaRPr lang="en-GB" dirty="0"/>
          </a:p>
        </p:txBody>
      </p:sp>
      <p:sp>
        <p:nvSpPr>
          <p:cNvPr id="13" name="Tekstin paikkamerkki 11">
            <a:extLst>
              <a:ext uri="{FF2B5EF4-FFF2-40B4-BE49-F238E27FC236}">
                <a16:creationId xmlns:a16="http://schemas.microsoft.com/office/drawing/2014/main" id="{37B68C02-B263-4201-A379-3E483A4504E7}"/>
              </a:ext>
            </a:extLst>
          </p:cNvPr>
          <p:cNvSpPr txBox="1">
            <a:spLocks/>
          </p:cNvSpPr>
          <p:nvPr/>
        </p:nvSpPr>
        <p:spPr>
          <a:xfrm>
            <a:off x="5041162" y="1243633"/>
            <a:ext cx="4040188" cy="444258"/>
          </a:xfrm>
          <a:prstGeom prst="rect">
            <a:avLst/>
          </a:prstGeom>
        </p:spPr>
        <p:txBody>
          <a:bodyPr vert="horz" lIns="0" tIns="0" rIns="0" bIns="0" rtlCol="0" anchor="t">
            <a:normAutofit fontScale="850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dirty="0" err="1"/>
              <a:t>Reference</a:t>
            </a:r>
            <a:r>
              <a:rPr lang="fi-FI" dirty="0"/>
              <a:t> </a:t>
            </a:r>
            <a:r>
              <a:rPr lang="fi-FI" dirty="0" err="1"/>
              <a:t>bunch</a:t>
            </a:r>
            <a:r>
              <a:rPr lang="fi-FI" dirty="0"/>
              <a:t> proton </a:t>
            </a:r>
            <a:r>
              <a:rPr lang="fi-FI" dirty="0" err="1"/>
              <a:t>distribution</a:t>
            </a:r>
            <a:r>
              <a:rPr lang="fi-FI" dirty="0"/>
              <a:t> </a:t>
            </a:r>
            <a:r>
              <a:rPr lang="fi-FI" dirty="0" err="1"/>
              <a:t>with</a:t>
            </a:r>
            <a:r>
              <a:rPr lang="fi-FI" dirty="0"/>
              <a:t> </a:t>
            </a:r>
            <a:r>
              <a:rPr lang="fi-FI" dirty="0" err="1"/>
              <a:t>estimated</a:t>
            </a:r>
            <a:r>
              <a:rPr lang="fi-FI" dirty="0"/>
              <a:t> UFO </a:t>
            </a:r>
            <a:r>
              <a:rPr lang="fi-FI" dirty="0" err="1"/>
              <a:t>location</a:t>
            </a:r>
            <a:endParaRPr lang="en-GB" dirty="0"/>
          </a:p>
        </p:txBody>
      </p:sp>
      <p:pic>
        <p:nvPicPr>
          <p:cNvPr id="14" name="Kuva 13">
            <a:extLst>
              <a:ext uri="{FF2B5EF4-FFF2-40B4-BE49-F238E27FC236}">
                <a16:creationId xmlns:a16="http://schemas.microsoft.com/office/drawing/2014/main" id="{BCBFBEA6-B107-4D67-850C-2B260495D5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43038" y="5376946"/>
            <a:ext cx="1481054" cy="1481054"/>
          </a:xfrm>
          <a:prstGeom prst="rect">
            <a:avLst/>
          </a:prstGeom>
        </p:spPr>
      </p:pic>
      <p:sp>
        <p:nvSpPr>
          <p:cNvPr id="15" name="Tekstiruutu 14">
            <a:extLst>
              <a:ext uri="{FF2B5EF4-FFF2-40B4-BE49-F238E27FC236}">
                <a16:creationId xmlns:a16="http://schemas.microsoft.com/office/drawing/2014/main" id="{97A92E6D-2DE8-4818-8BA7-A7894F9FF8D7}"/>
              </a:ext>
            </a:extLst>
          </p:cNvPr>
          <p:cNvSpPr txBox="1"/>
          <p:nvPr/>
        </p:nvSpPr>
        <p:spPr>
          <a:xfrm>
            <a:off x="5508104" y="5648070"/>
            <a:ext cx="29161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err="1"/>
              <a:t>Note</a:t>
            </a:r>
            <a:r>
              <a:rPr lang="fi-FI" dirty="0"/>
              <a:t>: just </a:t>
            </a:r>
            <a:r>
              <a:rPr lang="fi-FI" dirty="0" err="1"/>
              <a:t>one</a:t>
            </a:r>
            <a:r>
              <a:rPr lang="fi-FI" dirty="0"/>
              <a:t> </a:t>
            </a:r>
            <a:r>
              <a:rPr lang="fi-FI" dirty="0" err="1"/>
              <a:t>possible</a:t>
            </a:r>
            <a:endParaRPr lang="fi-FI" dirty="0"/>
          </a:p>
          <a:p>
            <a:r>
              <a:rPr lang="fi-FI" dirty="0" err="1"/>
              <a:t>trajectory</a:t>
            </a:r>
            <a:r>
              <a:rPr lang="fi-FI" dirty="0"/>
              <a:t> </a:t>
            </a:r>
            <a:r>
              <a:rPr lang="fi-FI" dirty="0" err="1"/>
              <a:t>within</a:t>
            </a:r>
            <a:r>
              <a:rPr lang="fi-FI" dirty="0"/>
              <a:t> </a:t>
            </a:r>
            <a:r>
              <a:rPr lang="fi-FI" dirty="0" err="1"/>
              <a:t>error</a:t>
            </a:r>
            <a:r>
              <a:rPr lang="fi-FI" dirty="0"/>
              <a:t> </a:t>
            </a:r>
            <a:r>
              <a:rPr lang="fi-FI" dirty="0" err="1"/>
              <a:t>bars</a:t>
            </a:r>
            <a:r>
              <a:rPr lang="fi-FI" dirty="0"/>
              <a:t>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97887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isällön paikkamerkki 7">
            <a:extLst>
              <a:ext uri="{FF2B5EF4-FFF2-40B4-BE49-F238E27FC236}">
                <a16:creationId xmlns:a16="http://schemas.microsoft.com/office/drawing/2014/main" id="{40EFAC3E-214A-4820-9997-BE8454E505F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4835" y="1546519"/>
            <a:ext cx="5205418" cy="4164335"/>
          </a:xfr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/>
              <a:t>Trajectory</a:t>
            </a:r>
            <a:r>
              <a:rPr lang="fi-FI" dirty="0"/>
              <a:t> </a:t>
            </a:r>
            <a:r>
              <a:rPr lang="fi-FI" dirty="0" err="1"/>
              <a:t>reconstruction</a:t>
            </a:r>
            <a:r>
              <a:rPr lang="fi-FI" dirty="0"/>
              <a:t> (30 </a:t>
            </a:r>
            <a:r>
              <a:rPr lang="fi-FI" dirty="0" err="1"/>
              <a:t>Sep</a:t>
            </a:r>
            <a:r>
              <a:rPr lang="fi-FI" dirty="0"/>
              <a:t> 2018)</a:t>
            </a:r>
            <a:endParaRPr lang="en-GB" dirty="0"/>
          </a:p>
        </p:txBody>
      </p:sp>
      <p:sp>
        <p:nvSpPr>
          <p:cNvPr id="12" name="Tekstin paikkamerkki 11">
            <a:extLst>
              <a:ext uri="{FF2B5EF4-FFF2-40B4-BE49-F238E27FC236}">
                <a16:creationId xmlns:a16="http://schemas.microsoft.com/office/drawing/2014/main" id="{0CEBE8CC-D4E3-49FF-8A35-28C1F9F37B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87824" y="827265"/>
            <a:ext cx="4040188" cy="639762"/>
          </a:xfrm>
        </p:spPr>
        <p:txBody>
          <a:bodyPr/>
          <a:lstStyle/>
          <a:p>
            <a:r>
              <a:rPr lang="fi-FI" dirty="0" err="1"/>
              <a:t>Turn</a:t>
            </a:r>
            <a:r>
              <a:rPr lang="fi-FI" dirty="0"/>
              <a:t> 15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Mika Väänänen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20" name="Sisällön paikkamerkki 19">
            <a:extLst>
              <a:ext uri="{FF2B5EF4-FFF2-40B4-BE49-F238E27FC236}">
                <a16:creationId xmlns:a16="http://schemas.microsoft.com/office/drawing/2014/main" id="{6AC0D50A-6416-4DD5-B2C3-D2AD19D7227C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4572001" y="1628801"/>
            <a:ext cx="4114800" cy="4019270"/>
          </a:xfrm>
        </p:spPr>
      </p:pic>
      <p:sp>
        <p:nvSpPr>
          <p:cNvPr id="11" name="Tekstin paikkamerkki 11">
            <a:extLst>
              <a:ext uri="{FF2B5EF4-FFF2-40B4-BE49-F238E27FC236}">
                <a16:creationId xmlns:a16="http://schemas.microsoft.com/office/drawing/2014/main" id="{AEA65DA0-7349-45B5-AAB6-0D8855F4DE07}"/>
              </a:ext>
            </a:extLst>
          </p:cNvPr>
          <p:cNvSpPr txBox="1">
            <a:spLocks/>
          </p:cNvSpPr>
          <p:nvPr/>
        </p:nvSpPr>
        <p:spPr>
          <a:xfrm>
            <a:off x="612000" y="1245471"/>
            <a:ext cx="4040188" cy="444258"/>
          </a:xfrm>
          <a:prstGeom prst="rect">
            <a:avLst/>
          </a:prstGeom>
        </p:spPr>
        <p:txBody>
          <a:bodyPr vert="horz" lIns="0" tIns="0" rIns="0" bIns="0" rtlCol="0" anchor="t">
            <a:normAutofit fontScale="850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dirty="0" err="1"/>
              <a:t>Blown</a:t>
            </a:r>
            <a:r>
              <a:rPr lang="fi-FI" dirty="0"/>
              <a:t> </a:t>
            </a:r>
            <a:r>
              <a:rPr lang="fi-FI" dirty="0" err="1"/>
              <a:t>up</a:t>
            </a:r>
            <a:r>
              <a:rPr lang="fi-FI" dirty="0"/>
              <a:t> proton </a:t>
            </a:r>
            <a:r>
              <a:rPr lang="fi-FI" dirty="0" err="1"/>
              <a:t>distributions</a:t>
            </a:r>
            <a:r>
              <a:rPr lang="fi-FI" dirty="0"/>
              <a:t> </a:t>
            </a:r>
            <a:r>
              <a:rPr lang="fi-FI" dirty="0" err="1"/>
              <a:t>divided</a:t>
            </a:r>
            <a:r>
              <a:rPr lang="fi-FI" dirty="0"/>
              <a:t> </a:t>
            </a:r>
            <a:r>
              <a:rPr lang="fi-FI" dirty="0" err="1"/>
              <a:t>by</a:t>
            </a:r>
            <a:r>
              <a:rPr lang="fi-FI" dirty="0"/>
              <a:t> </a:t>
            </a:r>
            <a:r>
              <a:rPr lang="fi-FI" dirty="0" err="1"/>
              <a:t>nominal</a:t>
            </a:r>
            <a:r>
              <a:rPr lang="fi-FI" dirty="0"/>
              <a:t> </a:t>
            </a:r>
            <a:r>
              <a:rPr lang="fi-FI" dirty="0" err="1"/>
              <a:t>bunch</a:t>
            </a:r>
            <a:r>
              <a:rPr lang="fi-FI" dirty="0"/>
              <a:t> </a:t>
            </a:r>
            <a:r>
              <a:rPr lang="fi-FI" dirty="0" err="1"/>
              <a:t>distributions</a:t>
            </a:r>
            <a:endParaRPr lang="en-GB" dirty="0"/>
          </a:p>
        </p:txBody>
      </p:sp>
      <p:sp>
        <p:nvSpPr>
          <p:cNvPr id="13" name="Tekstin paikkamerkki 11">
            <a:extLst>
              <a:ext uri="{FF2B5EF4-FFF2-40B4-BE49-F238E27FC236}">
                <a16:creationId xmlns:a16="http://schemas.microsoft.com/office/drawing/2014/main" id="{D08DC6B8-B194-4A9A-B830-B43FF2503348}"/>
              </a:ext>
            </a:extLst>
          </p:cNvPr>
          <p:cNvSpPr txBox="1">
            <a:spLocks/>
          </p:cNvSpPr>
          <p:nvPr/>
        </p:nvSpPr>
        <p:spPr>
          <a:xfrm>
            <a:off x="5041162" y="1243633"/>
            <a:ext cx="4040188" cy="444258"/>
          </a:xfrm>
          <a:prstGeom prst="rect">
            <a:avLst/>
          </a:prstGeom>
        </p:spPr>
        <p:txBody>
          <a:bodyPr vert="horz" lIns="0" tIns="0" rIns="0" bIns="0" rtlCol="0" anchor="t">
            <a:normAutofit fontScale="850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dirty="0" err="1"/>
              <a:t>Reference</a:t>
            </a:r>
            <a:r>
              <a:rPr lang="fi-FI" dirty="0"/>
              <a:t> </a:t>
            </a:r>
            <a:r>
              <a:rPr lang="fi-FI" dirty="0" err="1"/>
              <a:t>bunch</a:t>
            </a:r>
            <a:r>
              <a:rPr lang="fi-FI" dirty="0"/>
              <a:t> proton </a:t>
            </a:r>
            <a:r>
              <a:rPr lang="fi-FI" dirty="0" err="1"/>
              <a:t>distribution</a:t>
            </a:r>
            <a:r>
              <a:rPr lang="fi-FI" dirty="0"/>
              <a:t> </a:t>
            </a:r>
            <a:r>
              <a:rPr lang="fi-FI" dirty="0" err="1"/>
              <a:t>with</a:t>
            </a:r>
            <a:r>
              <a:rPr lang="fi-FI" dirty="0"/>
              <a:t> </a:t>
            </a:r>
            <a:r>
              <a:rPr lang="fi-FI" dirty="0" err="1"/>
              <a:t>estimated</a:t>
            </a:r>
            <a:r>
              <a:rPr lang="fi-FI" dirty="0"/>
              <a:t> UFO </a:t>
            </a:r>
            <a:r>
              <a:rPr lang="fi-FI" dirty="0" err="1"/>
              <a:t>location</a:t>
            </a:r>
            <a:endParaRPr lang="en-GB" dirty="0"/>
          </a:p>
        </p:txBody>
      </p:sp>
      <p:pic>
        <p:nvPicPr>
          <p:cNvPr id="14" name="Kuva 13">
            <a:extLst>
              <a:ext uri="{FF2B5EF4-FFF2-40B4-BE49-F238E27FC236}">
                <a16:creationId xmlns:a16="http://schemas.microsoft.com/office/drawing/2014/main" id="{3F0E1AC8-1F87-4503-8CE8-BD634181BE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43038" y="5376946"/>
            <a:ext cx="1481054" cy="1481054"/>
          </a:xfrm>
          <a:prstGeom prst="rect">
            <a:avLst/>
          </a:prstGeom>
        </p:spPr>
      </p:pic>
      <p:sp>
        <p:nvSpPr>
          <p:cNvPr id="15" name="Tekstiruutu 14">
            <a:extLst>
              <a:ext uri="{FF2B5EF4-FFF2-40B4-BE49-F238E27FC236}">
                <a16:creationId xmlns:a16="http://schemas.microsoft.com/office/drawing/2014/main" id="{84D27CD9-AF32-49DF-9C0E-0D54D7AF0820}"/>
              </a:ext>
            </a:extLst>
          </p:cNvPr>
          <p:cNvSpPr txBox="1"/>
          <p:nvPr/>
        </p:nvSpPr>
        <p:spPr>
          <a:xfrm>
            <a:off x="5508104" y="5648070"/>
            <a:ext cx="29161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err="1"/>
              <a:t>Note</a:t>
            </a:r>
            <a:r>
              <a:rPr lang="fi-FI" dirty="0"/>
              <a:t>: just </a:t>
            </a:r>
            <a:r>
              <a:rPr lang="fi-FI" dirty="0" err="1"/>
              <a:t>one</a:t>
            </a:r>
            <a:r>
              <a:rPr lang="fi-FI" dirty="0"/>
              <a:t> </a:t>
            </a:r>
            <a:r>
              <a:rPr lang="fi-FI" dirty="0" err="1"/>
              <a:t>possible</a:t>
            </a:r>
            <a:endParaRPr lang="fi-FI" dirty="0"/>
          </a:p>
          <a:p>
            <a:r>
              <a:rPr lang="fi-FI" dirty="0" err="1"/>
              <a:t>trajectory</a:t>
            </a:r>
            <a:r>
              <a:rPr lang="fi-FI" dirty="0"/>
              <a:t> </a:t>
            </a:r>
            <a:r>
              <a:rPr lang="fi-FI" dirty="0" err="1"/>
              <a:t>within</a:t>
            </a:r>
            <a:r>
              <a:rPr lang="fi-FI" dirty="0"/>
              <a:t> </a:t>
            </a:r>
            <a:r>
              <a:rPr lang="fi-FI" dirty="0" err="1"/>
              <a:t>error</a:t>
            </a:r>
            <a:r>
              <a:rPr lang="fi-FI" dirty="0"/>
              <a:t> </a:t>
            </a:r>
            <a:r>
              <a:rPr lang="fi-FI" dirty="0" err="1"/>
              <a:t>bars</a:t>
            </a:r>
            <a:r>
              <a:rPr lang="fi-FI" dirty="0"/>
              <a:t>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42576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isällön paikkamerkki 7">
            <a:extLst>
              <a:ext uri="{FF2B5EF4-FFF2-40B4-BE49-F238E27FC236}">
                <a16:creationId xmlns:a16="http://schemas.microsoft.com/office/drawing/2014/main" id="{40EFAC3E-214A-4820-9997-BE8454E505F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4835" y="1546519"/>
            <a:ext cx="5205418" cy="4164334"/>
          </a:xfr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/>
              <a:t>Trajectory</a:t>
            </a:r>
            <a:r>
              <a:rPr lang="fi-FI" dirty="0"/>
              <a:t> </a:t>
            </a:r>
            <a:r>
              <a:rPr lang="fi-FI" dirty="0" err="1"/>
              <a:t>reconstruction</a:t>
            </a:r>
            <a:r>
              <a:rPr lang="fi-FI" dirty="0"/>
              <a:t> (17 </a:t>
            </a:r>
            <a:r>
              <a:rPr lang="fi-FI" dirty="0" err="1"/>
              <a:t>Oct</a:t>
            </a:r>
            <a:r>
              <a:rPr lang="fi-FI" dirty="0"/>
              <a:t> 2018)</a:t>
            </a:r>
            <a:endParaRPr lang="en-GB" dirty="0"/>
          </a:p>
        </p:txBody>
      </p:sp>
      <p:sp>
        <p:nvSpPr>
          <p:cNvPr id="12" name="Tekstin paikkamerkki 11">
            <a:extLst>
              <a:ext uri="{FF2B5EF4-FFF2-40B4-BE49-F238E27FC236}">
                <a16:creationId xmlns:a16="http://schemas.microsoft.com/office/drawing/2014/main" id="{0CEBE8CC-D4E3-49FF-8A35-28C1F9F37B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87824" y="827266"/>
            <a:ext cx="4040188" cy="639762"/>
          </a:xfrm>
        </p:spPr>
        <p:txBody>
          <a:bodyPr/>
          <a:lstStyle/>
          <a:p>
            <a:r>
              <a:rPr lang="fi-FI" dirty="0" err="1"/>
              <a:t>Turn</a:t>
            </a:r>
            <a:r>
              <a:rPr lang="fi-FI" dirty="0"/>
              <a:t> 19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Mika Väänänen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20" name="Sisällön paikkamerkki 19">
            <a:extLst>
              <a:ext uri="{FF2B5EF4-FFF2-40B4-BE49-F238E27FC236}">
                <a16:creationId xmlns:a16="http://schemas.microsoft.com/office/drawing/2014/main" id="{6AC0D50A-6416-4DD5-B2C3-D2AD19D7227C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4572001" y="1608281"/>
            <a:ext cx="4114800" cy="4039790"/>
          </a:xfrm>
        </p:spPr>
      </p:pic>
      <p:sp>
        <p:nvSpPr>
          <p:cNvPr id="11" name="Tekstin paikkamerkki 11">
            <a:extLst>
              <a:ext uri="{FF2B5EF4-FFF2-40B4-BE49-F238E27FC236}">
                <a16:creationId xmlns:a16="http://schemas.microsoft.com/office/drawing/2014/main" id="{96438BA2-1076-4935-A3EF-2C2462B89D81}"/>
              </a:ext>
            </a:extLst>
          </p:cNvPr>
          <p:cNvSpPr txBox="1">
            <a:spLocks/>
          </p:cNvSpPr>
          <p:nvPr/>
        </p:nvSpPr>
        <p:spPr>
          <a:xfrm>
            <a:off x="612000" y="1245471"/>
            <a:ext cx="4040188" cy="444258"/>
          </a:xfrm>
          <a:prstGeom prst="rect">
            <a:avLst/>
          </a:prstGeom>
        </p:spPr>
        <p:txBody>
          <a:bodyPr vert="horz" lIns="0" tIns="0" rIns="0" bIns="0" rtlCol="0" anchor="t">
            <a:normAutofit fontScale="850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dirty="0" err="1"/>
              <a:t>Blown</a:t>
            </a:r>
            <a:r>
              <a:rPr lang="fi-FI" dirty="0"/>
              <a:t> </a:t>
            </a:r>
            <a:r>
              <a:rPr lang="fi-FI" dirty="0" err="1"/>
              <a:t>up</a:t>
            </a:r>
            <a:r>
              <a:rPr lang="fi-FI" dirty="0"/>
              <a:t> proton </a:t>
            </a:r>
            <a:r>
              <a:rPr lang="fi-FI" dirty="0" err="1"/>
              <a:t>distributions</a:t>
            </a:r>
            <a:r>
              <a:rPr lang="fi-FI" dirty="0"/>
              <a:t> </a:t>
            </a:r>
            <a:r>
              <a:rPr lang="fi-FI" dirty="0" err="1"/>
              <a:t>divided</a:t>
            </a:r>
            <a:r>
              <a:rPr lang="fi-FI" dirty="0"/>
              <a:t> </a:t>
            </a:r>
            <a:r>
              <a:rPr lang="fi-FI" dirty="0" err="1"/>
              <a:t>by</a:t>
            </a:r>
            <a:r>
              <a:rPr lang="fi-FI" dirty="0"/>
              <a:t> </a:t>
            </a:r>
            <a:r>
              <a:rPr lang="fi-FI" dirty="0" err="1"/>
              <a:t>nominal</a:t>
            </a:r>
            <a:r>
              <a:rPr lang="fi-FI" dirty="0"/>
              <a:t> </a:t>
            </a:r>
            <a:r>
              <a:rPr lang="fi-FI" dirty="0" err="1"/>
              <a:t>bunch</a:t>
            </a:r>
            <a:r>
              <a:rPr lang="fi-FI" dirty="0"/>
              <a:t> </a:t>
            </a:r>
            <a:r>
              <a:rPr lang="fi-FI" dirty="0" err="1"/>
              <a:t>distributions</a:t>
            </a:r>
            <a:endParaRPr lang="en-GB" dirty="0"/>
          </a:p>
        </p:txBody>
      </p:sp>
      <p:sp>
        <p:nvSpPr>
          <p:cNvPr id="13" name="Tekstin paikkamerkki 11">
            <a:extLst>
              <a:ext uri="{FF2B5EF4-FFF2-40B4-BE49-F238E27FC236}">
                <a16:creationId xmlns:a16="http://schemas.microsoft.com/office/drawing/2014/main" id="{C2ED2A3A-1407-422D-BFBD-4705909582C2}"/>
              </a:ext>
            </a:extLst>
          </p:cNvPr>
          <p:cNvSpPr txBox="1">
            <a:spLocks/>
          </p:cNvSpPr>
          <p:nvPr/>
        </p:nvSpPr>
        <p:spPr>
          <a:xfrm>
            <a:off x="5041162" y="1243633"/>
            <a:ext cx="4040188" cy="444258"/>
          </a:xfrm>
          <a:prstGeom prst="rect">
            <a:avLst/>
          </a:prstGeom>
        </p:spPr>
        <p:txBody>
          <a:bodyPr vert="horz" lIns="0" tIns="0" rIns="0" bIns="0" rtlCol="0" anchor="t">
            <a:normAutofit fontScale="850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dirty="0" err="1"/>
              <a:t>Reference</a:t>
            </a:r>
            <a:r>
              <a:rPr lang="fi-FI" dirty="0"/>
              <a:t> </a:t>
            </a:r>
            <a:r>
              <a:rPr lang="fi-FI" dirty="0" err="1"/>
              <a:t>bunch</a:t>
            </a:r>
            <a:r>
              <a:rPr lang="fi-FI" dirty="0"/>
              <a:t> proton </a:t>
            </a:r>
            <a:r>
              <a:rPr lang="fi-FI" dirty="0" err="1"/>
              <a:t>distribution</a:t>
            </a:r>
            <a:r>
              <a:rPr lang="fi-FI" dirty="0"/>
              <a:t> </a:t>
            </a:r>
            <a:r>
              <a:rPr lang="fi-FI" dirty="0" err="1"/>
              <a:t>with</a:t>
            </a:r>
            <a:r>
              <a:rPr lang="fi-FI" dirty="0"/>
              <a:t> </a:t>
            </a:r>
            <a:r>
              <a:rPr lang="fi-FI" dirty="0" err="1"/>
              <a:t>estimated</a:t>
            </a:r>
            <a:r>
              <a:rPr lang="fi-FI" dirty="0"/>
              <a:t> UFO </a:t>
            </a:r>
            <a:r>
              <a:rPr lang="fi-FI" dirty="0" err="1"/>
              <a:t>location</a:t>
            </a:r>
            <a:endParaRPr lang="en-GB" dirty="0"/>
          </a:p>
        </p:txBody>
      </p:sp>
      <p:pic>
        <p:nvPicPr>
          <p:cNvPr id="14" name="Kuva 13">
            <a:extLst>
              <a:ext uri="{FF2B5EF4-FFF2-40B4-BE49-F238E27FC236}">
                <a16:creationId xmlns:a16="http://schemas.microsoft.com/office/drawing/2014/main" id="{EA8BAA0E-1718-4307-8CA9-226F95A22D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43038" y="5376946"/>
            <a:ext cx="1481054" cy="1481054"/>
          </a:xfrm>
          <a:prstGeom prst="rect">
            <a:avLst/>
          </a:prstGeom>
        </p:spPr>
      </p:pic>
      <p:sp>
        <p:nvSpPr>
          <p:cNvPr id="15" name="Tekstiruutu 14">
            <a:extLst>
              <a:ext uri="{FF2B5EF4-FFF2-40B4-BE49-F238E27FC236}">
                <a16:creationId xmlns:a16="http://schemas.microsoft.com/office/drawing/2014/main" id="{14A48ECA-61E5-47AB-90C2-E43AAD0B8125}"/>
              </a:ext>
            </a:extLst>
          </p:cNvPr>
          <p:cNvSpPr txBox="1"/>
          <p:nvPr/>
        </p:nvSpPr>
        <p:spPr>
          <a:xfrm>
            <a:off x="5508104" y="5648070"/>
            <a:ext cx="29161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err="1"/>
              <a:t>Note</a:t>
            </a:r>
            <a:r>
              <a:rPr lang="fi-FI" dirty="0"/>
              <a:t>: just </a:t>
            </a:r>
            <a:r>
              <a:rPr lang="fi-FI" dirty="0" err="1"/>
              <a:t>one</a:t>
            </a:r>
            <a:r>
              <a:rPr lang="fi-FI" dirty="0"/>
              <a:t> </a:t>
            </a:r>
            <a:r>
              <a:rPr lang="fi-FI" dirty="0" err="1"/>
              <a:t>possible</a:t>
            </a:r>
            <a:endParaRPr lang="fi-FI" dirty="0"/>
          </a:p>
          <a:p>
            <a:r>
              <a:rPr lang="fi-FI" dirty="0" err="1"/>
              <a:t>trajectory</a:t>
            </a:r>
            <a:r>
              <a:rPr lang="fi-FI" dirty="0"/>
              <a:t> </a:t>
            </a:r>
            <a:r>
              <a:rPr lang="fi-FI" dirty="0" err="1"/>
              <a:t>within</a:t>
            </a:r>
            <a:r>
              <a:rPr lang="fi-FI" dirty="0"/>
              <a:t> </a:t>
            </a:r>
            <a:r>
              <a:rPr lang="fi-FI" dirty="0" err="1"/>
              <a:t>error</a:t>
            </a:r>
            <a:r>
              <a:rPr lang="fi-FI" dirty="0"/>
              <a:t> </a:t>
            </a:r>
            <a:r>
              <a:rPr lang="fi-FI" dirty="0" err="1"/>
              <a:t>bars</a:t>
            </a:r>
            <a:r>
              <a:rPr lang="fi-FI" dirty="0"/>
              <a:t>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86091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isällön paikkamerkki 7">
            <a:extLst>
              <a:ext uri="{FF2B5EF4-FFF2-40B4-BE49-F238E27FC236}">
                <a16:creationId xmlns:a16="http://schemas.microsoft.com/office/drawing/2014/main" id="{40EFAC3E-214A-4820-9997-BE8454E505F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4835" y="1546519"/>
            <a:ext cx="5205417" cy="4164334"/>
          </a:xfr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/>
              <a:t>Trajectory</a:t>
            </a:r>
            <a:r>
              <a:rPr lang="fi-FI" dirty="0"/>
              <a:t> </a:t>
            </a:r>
            <a:r>
              <a:rPr lang="fi-FI" dirty="0" err="1"/>
              <a:t>reconstruction</a:t>
            </a:r>
            <a:r>
              <a:rPr lang="fi-FI" dirty="0"/>
              <a:t> (17 </a:t>
            </a:r>
            <a:r>
              <a:rPr lang="fi-FI" dirty="0" err="1"/>
              <a:t>Oct</a:t>
            </a:r>
            <a:r>
              <a:rPr lang="fi-FI" dirty="0"/>
              <a:t> 2018)</a:t>
            </a:r>
            <a:endParaRPr lang="en-GB" dirty="0"/>
          </a:p>
        </p:txBody>
      </p:sp>
      <p:sp>
        <p:nvSpPr>
          <p:cNvPr id="12" name="Tekstin paikkamerkki 11">
            <a:extLst>
              <a:ext uri="{FF2B5EF4-FFF2-40B4-BE49-F238E27FC236}">
                <a16:creationId xmlns:a16="http://schemas.microsoft.com/office/drawing/2014/main" id="{0CEBE8CC-D4E3-49FF-8A35-28C1F9F37B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87824" y="826000"/>
            <a:ext cx="4040188" cy="639762"/>
          </a:xfrm>
        </p:spPr>
        <p:txBody>
          <a:bodyPr/>
          <a:lstStyle/>
          <a:p>
            <a:r>
              <a:rPr lang="fi-FI" dirty="0" err="1"/>
              <a:t>Turn</a:t>
            </a:r>
            <a:r>
              <a:rPr lang="fi-FI" dirty="0"/>
              <a:t> 20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Mika Väänänen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20" name="Sisällön paikkamerkki 19">
            <a:extLst>
              <a:ext uri="{FF2B5EF4-FFF2-40B4-BE49-F238E27FC236}">
                <a16:creationId xmlns:a16="http://schemas.microsoft.com/office/drawing/2014/main" id="{6AC0D50A-6416-4DD5-B2C3-D2AD19D7227C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4572001" y="1608280"/>
            <a:ext cx="4114800" cy="4039790"/>
          </a:xfrm>
        </p:spPr>
      </p:pic>
      <p:sp>
        <p:nvSpPr>
          <p:cNvPr id="11" name="Tekstin paikkamerkki 11">
            <a:extLst>
              <a:ext uri="{FF2B5EF4-FFF2-40B4-BE49-F238E27FC236}">
                <a16:creationId xmlns:a16="http://schemas.microsoft.com/office/drawing/2014/main" id="{9E9EFAD4-4103-4857-BC86-DCD35E25EF4F}"/>
              </a:ext>
            </a:extLst>
          </p:cNvPr>
          <p:cNvSpPr txBox="1">
            <a:spLocks/>
          </p:cNvSpPr>
          <p:nvPr/>
        </p:nvSpPr>
        <p:spPr>
          <a:xfrm>
            <a:off x="612000" y="1245471"/>
            <a:ext cx="4040188" cy="444258"/>
          </a:xfrm>
          <a:prstGeom prst="rect">
            <a:avLst/>
          </a:prstGeom>
        </p:spPr>
        <p:txBody>
          <a:bodyPr vert="horz" lIns="0" tIns="0" rIns="0" bIns="0" rtlCol="0" anchor="t">
            <a:normAutofit fontScale="850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dirty="0" err="1"/>
              <a:t>Blown</a:t>
            </a:r>
            <a:r>
              <a:rPr lang="fi-FI" dirty="0"/>
              <a:t> </a:t>
            </a:r>
            <a:r>
              <a:rPr lang="fi-FI" dirty="0" err="1"/>
              <a:t>up</a:t>
            </a:r>
            <a:r>
              <a:rPr lang="fi-FI" dirty="0"/>
              <a:t> proton </a:t>
            </a:r>
            <a:r>
              <a:rPr lang="fi-FI" dirty="0" err="1"/>
              <a:t>distributions</a:t>
            </a:r>
            <a:r>
              <a:rPr lang="fi-FI" dirty="0"/>
              <a:t> </a:t>
            </a:r>
            <a:r>
              <a:rPr lang="fi-FI" dirty="0" err="1"/>
              <a:t>divided</a:t>
            </a:r>
            <a:r>
              <a:rPr lang="fi-FI" dirty="0"/>
              <a:t> </a:t>
            </a:r>
            <a:r>
              <a:rPr lang="fi-FI" dirty="0" err="1"/>
              <a:t>by</a:t>
            </a:r>
            <a:r>
              <a:rPr lang="fi-FI" dirty="0"/>
              <a:t> </a:t>
            </a:r>
            <a:r>
              <a:rPr lang="fi-FI" dirty="0" err="1"/>
              <a:t>nominal</a:t>
            </a:r>
            <a:r>
              <a:rPr lang="fi-FI" dirty="0"/>
              <a:t> </a:t>
            </a:r>
            <a:r>
              <a:rPr lang="fi-FI" dirty="0" err="1"/>
              <a:t>bunch</a:t>
            </a:r>
            <a:r>
              <a:rPr lang="fi-FI" dirty="0"/>
              <a:t> </a:t>
            </a:r>
            <a:r>
              <a:rPr lang="fi-FI" dirty="0" err="1"/>
              <a:t>distributions</a:t>
            </a:r>
            <a:endParaRPr lang="en-GB" dirty="0"/>
          </a:p>
        </p:txBody>
      </p:sp>
      <p:sp>
        <p:nvSpPr>
          <p:cNvPr id="13" name="Tekstin paikkamerkki 11">
            <a:extLst>
              <a:ext uri="{FF2B5EF4-FFF2-40B4-BE49-F238E27FC236}">
                <a16:creationId xmlns:a16="http://schemas.microsoft.com/office/drawing/2014/main" id="{FDFD70B6-B84C-49D0-87CD-E72C6E1B260E}"/>
              </a:ext>
            </a:extLst>
          </p:cNvPr>
          <p:cNvSpPr txBox="1">
            <a:spLocks/>
          </p:cNvSpPr>
          <p:nvPr/>
        </p:nvSpPr>
        <p:spPr>
          <a:xfrm>
            <a:off x="5041162" y="1243633"/>
            <a:ext cx="4040188" cy="444258"/>
          </a:xfrm>
          <a:prstGeom prst="rect">
            <a:avLst/>
          </a:prstGeom>
        </p:spPr>
        <p:txBody>
          <a:bodyPr vert="horz" lIns="0" tIns="0" rIns="0" bIns="0" rtlCol="0" anchor="t">
            <a:normAutofit fontScale="850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dirty="0" err="1"/>
              <a:t>Reference</a:t>
            </a:r>
            <a:r>
              <a:rPr lang="fi-FI" dirty="0"/>
              <a:t> </a:t>
            </a:r>
            <a:r>
              <a:rPr lang="fi-FI" dirty="0" err="1"/>
              <a:t>bunch</a:t>
            </a:r>
            <a:r>
              <a:rPr lang="fi-FI" dirty="0"/>
              <a:t> proton </a:t>
            </a:r>
            <a:r>
              <a:rPr lang="fi-FI" dirty="0" err="1"/>
              <a:t>distribution</a:t>
            </a:r>
            <a:r>
              <a:rPr lang="fi-FI" dirty="0"/>
              <a:t> </a:t>
            </a:r>
            <a:r>
              <a:rPr lang="fi-FI" dirty="0" err="1"/>
              <a:t>with</a:t>
            </a:r>
            <a:r>
              <a:rPr lang="fi-FI" dirty="0"/>
              <a:t> </a:t>
            </a:r>
            <a:r>
              <a:rPr lang="fi-FI" dirty="0" err="1"/>
              <a:t>estimated</a:t>
            </a:r>
            <a:r>
              <a:rPr lang="fi-FI" dirty="0"/>
              <a:t> UFO </a:t>
            </a:r>
            <a:r>
              <a:rPr lang="fi-FI" dirty="0" err="1"/>
              <a:t>location</a:t>
            </a:r>
            <a:endParaRPr lang="en-GB" dirty="0"/>
          </a:p>
        </p:txBody>
      </p:sp>
      <p:pic>
        <p:nvPicPr>
          <p:cNvPr id="14" name="Kuva 13">
            <a:extLst>
              <a:ext uri="{FF2B5EF4-FFF2-40B4-BE49-F238E27FC236}">
                <a16:creationId xmlns:a16="http://schemas.microsoft.com/office/drawing/2014/main" id="{827492E2-D751-498E-9B2B-6B38DB82ED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43038" y="5376946"/>
            <a:ext cx="1481054" cy="1481054"/>
          </a:xfrm>
          <a:prstGeom prst="rect">
            <a:avLst/>
          </a:prstGeom>
        </p:spPr>
      </p:pic>
      <p:sp>
        <p:nvSpPr>
          <p:cNvPr id="15" name="Tekstiruutu 14">
            <a:extLst>
              <a:ext uri="{FF2B5EF4-FFF2-40B4-BE49-F238E27FC236}">
                <a16:creationId xmlns:a16="http://schemas.microsoft.com/office/drawing/2014/main" id="{F4B3BBB4-243C-4C3F-B8F7-8DE32A3560DB}"/>
              </a:ext>
            </a:extLst>
          </p:cNvPr>
          <p:cNvSpPr txBox="1"/>
          <p:nvPr/>
        </p:nvSpPr>
        <p:spPr>
          <a:xfrm>
            <a:off x="5508104" y="5648070"/>
            <a:ext cx="29161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err="1"/>
              <a:t>Note</a:t>
            </a:r>
            <a:r>
              <a:rPr lang="fi-FI" dirty="0"/>
              <a:t>: just </a:t>
            </a:r>
            <a:r>
              <a:rPr lang="fi-FI" dirty="0" err="1"/>
              <a:t>one</a:t>
            </a:r>
            <a:r>
              <a:rPr lang="fi-FI" dirty="0"/>
              <a:t> </a:t>
            </a:r>
            <a:r>
              <a:rPr lang="fi-FI" dirty="0" err="1"/>
              <a:t>possible</a:t>
            </a:r>
            <a:endParaRPr lang="fi-FI" dirty="0"/>
          </a:p>
          <a:p>
            <a:r>
              <a:rPr lang="fi-FI" dirty="0" err="1"/>
              <a:t>trajectory</a:t>
            </a:r>
            <a:r>
              <a:rPr lang="fi-FI" dirty="0"/>
              <a:t> </a:t>
            </a:r>
            <a:r>
              <a:rPr lang="fi-FI" dirty="0" err="1"/>
              <a:t>within</a:t>
            </a:r>
            <a:r>
              <a:rPr lang="fi-FI" dirty="0"/>
              <a:t> </a:t>
            </a:r>
            <a:r>
              <a:rPr lang="fi-FI" dirty="0" err="1"/>
              <a:t>error</a:t>
            </a:r>
            <a:r>
              <a:rPr lang="fi-FI" dirty="0"/>
              <a:t> </a:t>
            </a:r>
            <a:r>
              <a:rPr lang="fi-FI" dirty="0" err="1"/>
              <a:t>bars</a:t>
            </a:r>
            <a:r>
              <a:rPr lang="fi-FI" dirty="0"/>
              <a:t>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629572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isällön paikkamerkki 7">
            <a:extLst>
              <a:ext uri="{FF2B5EF4-FFF2-40B4-BE49-F238E27FC236}">
                <a16:creationId xmlns:a16="http://schemas.microsoft.com/office/drawing/2014/main" id="{40EFAC3E-214A-4820-9997-BE8454E505F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4835" y="1546519"/>
            <a:ext cx="5205417" cy="4164334"/>
          </a:xfr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/>
              <a:t>Trajectory</a:t>
            </a:r>
            <a:r>
              <a:rPr lang="fi-FI" dirty="0"/>
              <a:t> </a:t>
            </a:r>
            <a:r>
              <a:rPr lang="fi-FI" dirty="0" err="1"/>
              <a:t>reconstruction</a:t>
            </a:r>
            <a:r>
              <a:rPr lang="fi-FI" dirty="0"/>
              <a:t> (17 </a:t>
            </a:r>
            <a:r>
              <a:rPr lang="fi-FI" dirty="0" err="1"/>
              <a:t>Oct</a:t>
            </a:r>
            <a:r>
              <a:rPr lang="fi-FI" dirty="0"/>
              <a:t> 2018)</a:t>
            </a:r>
            <a:endParaRPr lang="en-GB" dirty="0"/>
          </a:p>
        </p:txBody>
      </p:sp>
      <p:sp>
        <p:nvSpPr>
          <p:cNvPr id="12" name="Tekstin paikkamerkki 11">
            <a:extLst>
              <a:ext uri="{FF2B5EF4-FFF2-40B4-BE49-F238E27FC236}">
                <a16:creationId xmlns:a16="http://schemas.microsoft.com/office/drawing/2014/main" id="{0CEBE8CC-D4E3-49FF-8A35-28C1F9F37B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87824" y="827266"/>
            <a:ext cx="4040188" cy="639762"/>
          </a:xfrm>
        </p:spPr>
        <p:txBody>
          <a:bodyPr/>
          <a:lstStyle/>
          <a:p>
            <a:r>
              <a:rPr lang="fi-FI" dirty="0" err="1"/>
              <a:t>Turn</a:t>
            </a:r>
            <a:r>
              <a:rPr lang="fi-FI" dirty="0"/>
              <a:t> 21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Mika Väänänen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20" name="Sisällön paikkamerkki 19">
            <a:extLst>
              <a:ext uri="{FF2B5EF4-FFF2-40B4-BE49-F238E27FC236}">
                <a16:creationId xmlns:a16="http://schemas.microsoft.com/office/drawing/2014/main" id="{6AC0D50A-6416-4DD5-B2C3-D2AD19D7227C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4572001" y="1608280"/>
            <a:ext cx="4114800" cy="4039790"/>
          </a:xfrm>
        </p:spPr>
      </p:pic>
      <p:sp>
        <p:nvSpPr>
          <p:cNvPr id="11" name="Tekstin paikkamerkki 11">
            <a:extLst>
              <a:ext uri="{FF2B5EF4-FFF2-40B4-BE49-F238E27FC236}">
                <a16:creationId xmlns:a16="http://schemas.microsoft.com/office/drawing/2014/main" id="{FA93BC52-8BF7-46AF-8B30-2F27FFA2FC25}"/>
              </a:ext>
            </a:extLst>
          </p:cNvPr>
          <p:cNvSpPr txBox="1">
            <a:spLocks/>
          </p:cNvSpPr>
          <p:nvPr/>
        </p:nvSpPr>
        <p:spPr>
          <a:xfrm>
            <a:off x="612000" y="1245471"/>
            <a:ext cx="4040188" cy="444258"/>
          </a:xfrm>
          <a:prstGeom prst="rect">
            <a:avLst/>
          </a:prstGeom>
        </p:spPr>
        <p:txBody>
          <a:bodyPr vert="horz" lIns="0" tIns="0" rIns="0" bIns="0" rtlCol="0" anchor="t">
            <a:normAutofit fontScale="850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dirty="0" err="1"/>
              <a:t>Blown</a:t>
            </a:r>
            <a:r>
              <a:rPr lang="fi-FI" dirty="0"/>
              <a:t> </a:t>
            </a:r>
            <a:r>
              <a:rPr lang="fi-FI" dirty="0" err="1"/>
              <a:t>up</a:t>
            </a:r>
            <a:r>
              <a:rPr lang="fi-FI" dirty="0"/>
              <a:t> proton </a:t>
            </a:r>
            <a:r>
              <a:rPr lang="fi-FI" dirty="0" err="1"/>
              <a:t>distributions</a:t>
            </a:r>
            <a:r>
              <a:rPr lang="fi-FI" dirty="0"/>
              <a:t> </a:t>
            </a:r>
            <a:r>
              <a:rPr lang="fi-FI" dirty="0" err="1"/>
              <a:t>divided</a:t>
            </a:r>
            <a:r>
              <a:rPr lang="fi-FI" dirty="0"/>
              <a:t> </a:t>
            </a:r>
            <a:r>
              <a:rPr lang="fi-FI" dirty="0" err="1"/>
              <a:t>by</a:t>
            </a:r>
            <a:r>
              <a:rPr lang="fi-FI" dirty="0"/>
              <a:t> </a:t>
            </a:r>
            <a:r>
              <a:rPr lang="fi-FI" dirty="0" err="1"/>
              <a:t>nominal</a:t>
            </a:r>
            <a:r>
              <a:rPr lang="fi-FI" dirty="0"/>
              <a:t> </a:t>
            </a:r>
            <a:r>
              <a:rPr lang="fi-FI" dirty="0" err="1"/>
              <a:t>bunch</a:t>
            </a:r>
            <a:r>
              <a:rPr lang="fi-FI" dirty="0"/>
              <a:t> </a:t>
            </a:r>
            <a:r>
              <a:rPr lang="fi-FI" dirty="0" err="1"/>
              <a:t>distributions</a:t>
            </a:r>
            <a:endParaRPr lang="en-GB" dirty="0"/>
          </a:p>
        </p:txBody>
      </p:sp>
      <p:sp>
        <p:nvSpPr>
          <p:cNvPr id="13" name="Tekstin paikkamerkki 11">
            <a:extLst>
              <a:ext uri="{FF2B5EF4-FFF2-40B4-BE49-F238E27FC236}">
                <a16:creationId xmlns:a16="http://schemas.microsoft.com/office/drawing/2014/main" id="{DE9AB0FB-5E07-491F-9158-E2BA403CAD3E}"/>
              </a:ext>
            </a:extLst>
          </p:cNvPr>
          <p:cNvSpPr txBox="1">
            <a:spLocks/>
          </p:cNvSpPr>
          <p:nvPr/>
        </p:nvSpPr>
        <p:spPr>
          <a:xfrm>
            <a:off x="5041162" y="1243633"/>
            <a:ext cx="4040188" cy="444258"/>
          </a:xfrm>
          <a:prstGeom prst="rect">
            <a:avLst/>
          </a:prstGeom>
        </p:spPr>
        <p:txBody>
          <a:bodyPr vert="horz" lIns="0" tIns="0" rIns="0" bIns="0" rtlCol="0" anchor="t">
            <a:normAutofit fontScale="850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dirty="0" err="1"/>
              <a:t>Reference</a:t>
            </a:r>
            <a:r>
              <a:rPr lang="fi-FI" dirty="0"/>
              <a:t> </a:t>
            </a:r>
            <a:r>
              <a:rPr lang="fi-FI" dirty="0" err="1"/>
              <a:t>bunch</a:t>
            </a:r>
            <a:r>
              <a:rPr lang="fi-FI" dirty="0"/>
              <a:t> proton </a:t>
            </a:r>
            <a:r>
              <a:rPr lang="fi-FI" dirty="0" err="1"/>
              <a:t>distribution</a:t>
            </a:r>
            <a:r>
              <a:rPr lang="fi-FI" dirty="0"/>
              <a:t> </a:t>
            </a:r>
            <a:r>
              <a:rPr lang="fi-FI" dirty="0" err="1"/>
              <a:t>with</a:t>
            </a:r>
            <a:r>
              <a:rPr lang="fi-FI" dirty="0"/>
              <a:t> </a:t>
            </a:r>
            <a:r>
              <a:rPr lang="fi-FI" dirty="0" err="1"/>
              <a:t>estimated</a:t>
            </a:r>
            <a:r>
              <a:rPr lang="fi-FI" dirty="0"/>
              <a:t> UFO </a:t>
            </a:r>
            <a:r>
              <a:rPr lang="fi-FI" dirty="0" err="1"/>
              <a:t>location</a:t>
            </a:r>
            <a:endParaRPr lang="en-GB" dirty="0"/>
          </a:p>
        </p:txBody>
      </p:sp>
      <p:pic>
        <p:nvPicPr>
          <p:cNvPr id="14" name="Kuva 13">
            <a:extLst>
              <a:ext uri="{FF2B5EF4-FFF2-40B4-BE49-F238E27FC236}">
                <a16:creationId xmlns:a16="http://schemas.microsoft.com/office/drawing/2014/main" id="{D9250060-7BE1-4C0E-AEA9-B0A05ACA58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43038" y="5376946"/>
            <a:ext cx="1481054" cy="1481054"/>
          </a:xfrm>
          <a:prstGeom prst="rect">
            <a:avLst/>
          </a:prstGeom>
        </p:spPr>
      </p:pic>
      <p:sp>
        <p:nvSpPr>
          <p:cNvPr id="15" name="Tekstiruutu 14">
            <a:extLst>
              <a:ext uri="{FF2B5EF4-FFF2-40B4-BE49-F238E27FC236}">
                <a16:creationId xmlns:a16="http://schemas.microsoft.com/office/drawing/2014/main" id="{1CF25300-0FA1-43C9-B90D-FD9FBDBD55F5}"/>
              </a:ext>
            </a:extLst>
          </p:cNvPr>
          <p:cNvSpPr txBox="1"/>
          <p:nvPr/>
        </p:nvSpPr>
        <p:spPr>
          <a:xfrm>
            <a:off x="5508104" y="5648070"/>
            <a:ext cx="29161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err="1"/>
              <a:t>Note</a:t>
            </a:r>
            <a:r>
              <a:rPr lang="fi-FI" dirty="0"/>
              <a:t>: just </a:t>
            </a:r>
            <a:r>
              <a:rPr lang="fi-FI" dirty="0" err="1"/>
              <a:t>one</a:t>
            </a:r>
            <a:r>
              <a:rPr lang="fi-FI" dirty="0"/>
              <a:t> </a:t>
            </a:r>
            <a:r>
              <a:rPr lang="fi-FI" dirty="0" err="1"/>
              <a:t>possible</a:t>
            </a:r>
            <a:endParaRPr lang="fi-FI" dirty="0"/>
          </a:p>
          <a:p>
            <a:r>
              <a:rPr lang="fi-FI" dirty="0" err="1"/>
              <a:t>trajectory</a:t>
            </a:r>
            <a:r>
              <a:rPr lang="fi-FI" dirty="0"/>
              <a:t> </a:t>
            </a:r>
            <a:r>
              <a:rPr lang="fi-FI" dirty="0" err="1"/>
              <a:t>within</a:t>
            </a:r>
            <a:r>
              <a:rPr lang="fi-FI" dirty="0"/>
              <a:t> </a:t>
            </a:r>
            <a:r>
              <a:rPr lang="fi-FI" dirty="0" err="1"/>
              <a:t>error</a:t>
            </a:r>
            <a:r>
              <a:rPr lang="fi-FI" dirty="0"/>
              <a:t> </a:t>
            </a:r>
            <a:r>
              <a:rPr lang="fi-FI" dirty="0" err="1"/>
              <a:t>bars</a:t>
            </a:r>
            <a:r>
              <a:rPr lang="fi-FI" dirty="0"/>
              <a:t>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33808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260424"/>
            <a:ext cx="7920000" cy="720000"/>
          </a:xfrm>
        </p:spPr>
        <p:txBody>
          <a:bodyPr/>
          <a:lstStyle/>
          <a:p>
            <a:r>
              <a:rPr lang="en-US" dirty="0"/>
              <a:t>UFO induced beam losses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08720"/>
            <a:ext cx="7920000" cy="4906963"/>
          </a:xfrm>
        </p:spPr>
        <p:txBody>
          <a:bodyPr>
            <a:normAutofit/>
          </a:bodyPr>
          <a:lstStyle/>
          <a:p>
            <a:r>
              <a:rPr lang="en-US" sz="1800" dirty="0"/>
              <a:t>Dust particle falls into beam</a:t>
            </a:r>
          </a:p>
          <a:p>
            <a:r>
              <a:rPr lang="en-US" sz="1800" dirty="0"/>
              <a:t>Intense beam losses, duration ~1 </a:t>
            </a:r>
            <a:r>
              <a:rPr lang="en-US" sz="1800" dirty="0" err="1"/>
              <a:t>ms</a:t>
            </a:r>
            <a:endParaRPr lang="en-US" sz="1800" dirty="0"/>
          </a:p>
          <a:p>
            <a:r>
              <a:rPr lang="en-US" sz="1800" dirty="0"/>
              <a:t>Premature beam dumps and superconducting magnet quenches</a:t>
            </a:r>
          </a:p>
          <a:p>
            <a:pPr lvl="1"/>
            <a:r>
              <a:rPr lang="en-US" sz="2000" b="1" dirty="0"/>
              <a:t>-&gt; up to 12 hours downtime!</a:t>
            </a:r>
          </a:p>
          <a:p>
            <a:pPr lvl="2"/>
            <a:endParaRPr lang="en-US" sz="10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Bjorn Lindstrom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25" name="Picture 4" descr="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81" r="39728" b="48017"/>
          <a:stretch/>
        </p:blipFill>
        <p:spPr bwMode="auto">
          <a:xfrm>
            <a:off x="612000" y="2781063"/>
            <a:ext cx="5976224" cy="3120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9F088478-51A6-41BF-856A-7465BE8C02CD}"/>
              </a:ext>
            </a:extLst>
          </p:cNvPr>
          <p:cNvSpPr txBox="1">
            <a:spLocks/>
          </p:cNvSpPr>
          <p:nvPr/>
        </p:nvSpPr>
        <p:spPr>
          <a:xfrm>
            <a:off x="-34384" y="5394619"/>
            <a:ext cx="5976224" cy="36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b="0" dirty="0"/>
              <a:t>Courtesy of A. Lechner</a:t>
            </a:r>
            <a:endParaRPr lang="en-GB" sz="1200" b="0" dirty="0"/>
          </a:p>
        </p:txBody>
      </p:sp>
    </p:spTree>
    <p:extLst>
      <p:ext uri="{BB962C8B-B14F-4D97-AF65-F5344CB8AC3E}">
        <p14:creationId xmlns:p14="http://schemas.microsoft.com/office/powerpoint/2010/main" val="25866271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isällön paikkamerkki 7">
            <a:extLst>
              <a:ext uri="{FF2B5EF4-FFF2-40B4-BE49-F238E27FC236}">
                <a16:creationId xmlns:a16="http://schemas.microsoft.com/office/drawing/2014/main" id="{40EFAC3E-214A-4820-9997-BE8454E505F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4835" y="1546519"/>
            <a:ext cx="5205417" cy="4164334"/>
          </a:xfr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/>
              <a:t>Trajectory</a:t>
            </a:r>
            <a:r>
              <a:rPr lang="fi-FI" dirty="0"/>
              <a:t> </a:t>
            </a:r>
            <a:r>
              <a:rPr lang="fi-FI" dirty="0" err="1"/>
              <a:t>reconstruction</a:t>
            </a:r>
            <a:r>
              <a:rPr lang="fi-FI" dirty="0"/>
              <a:t> (17 </a:t>
            </a:r>
            <a:r>
              <a:rPr lang="fi-FI" dirty="0" err="1"/>
              <a:t>Oct</a:t>
            </a:r>
            <a:r>
              <a:rPr lang="fi-FI" dirty="0"/>
              <a:t> 2018)</a:t>
            </a:r>
            <a:endParaRPr lang="en-GB" dirty="0"/>
          </a:p>
        </p:txBody>
      </p:sp>
      <p:sp>
        <p:nvSpPr>
          <p:cNvPr id="12" name="Tekstin paikkamerkki 11">
            <a:extLst>
              <a:ext uri="{FF2B5EF4-FFF2-40B4-BE49-F238E27FC236}">
                <a16:creationId xmlns:a16="http://schemas.microsoft.com/office/drawing/2014/main" id="{0CEBE8CC-D4E3-49FF-8A35-28C1F9F37B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87824" y="826000"/>
            <a:ext cx="4040188" cy="639762"/>
          </a:xfrm>
        </p:spPr>
        <p:txBody>
          <a:bodyPr/>
          <a:lstStyle/>
          <a:p>
            <a:r>
              <a:rPr lang="fi-FI" dirty="0" err="1"/>
              <a:t>Turn</a:t>
            </a:r>
            <a:r>
              <a:rPr lang="fi-FI" dirty="0"/>
              <a:t> 22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Mika Väänänen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20" name="Sisällön paikkamerkki 19">
            <a:extLst>
              <a:ext uri="{FF2B5EF4-FFF2-40B4-BE49-F238E27FC236}">
                <a16:creationId xmlns:a16="http://schemas.microsoft.com/office/drawing/2014/main" id="{6AC0D50A-6416-4DD5-B2C3-D2AD19D7227C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4572001" y="1608280"/>
            <a:ext cx="4114800" cy="4039790"/>
          </a:xfrm>
        </p:spPr>
      </p:pic>
      <p:sp>
        <p:nvSpPr>
          <p:cNvPr id="11" name="Tekstin paikkamerkki 11">
            <a:extLst>
              <a:ext uri="{FF2B5EF4-FFF2-40B4-BE49-F238E27FC236}">
                <a16:creationId xmlns:a16="http://schemas.microsoft.com/office/drawing/2014/main" id="{EC20CD87-0EE7-4366-8716-198679477BAA}"/>
              </a:ext>
            </a:extLst>
          </p:cNvPr>
          <p:cNvSpPr txBox="1">
            <a:spLocks/>
          </p:cNvSpPr>
          <p:nvPr/>
        </p:nvSpPr>
        <p:spPr>
          <a:xfrm>
            <a:off x="612000" y="1245471"/>
            <a:ext cx="4040188" cy="444258"/>
          </a:xfrm>
          <a:prstGeom prst="rect">
            <a:avLst/>
          </a:prstGeom>
        </p:spPr>
        <p:txBody>
          <a:bodyPr vert="horz" lIns="0" tIns="0" rIns="0" bIns="0" rtlCol="0" anchor="t">
            <a:normAutofit fontScale="850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dirty="0" err="1"/>
              <a:t>Blown</a:t>
            </a:r>
            <a:r>
              <a:rPr lang="fi-FI" dirty="0"/>
              <a:t> </a:t>
            </a:r>
            <a:r>
              <a:rPr lang="fi-FI" dirty="0" err="1"/>
              <a:t>up</a:t>
            </a:r>
            <a:r>
              <a:rPr lang="fi-FI" dirty="0"/>
              <a:t> proton </a:t>
            </a:r>
            <a:r>
              <a:rPr lang="fi-FI" dirty="0" err="1"/>
              <a:t>distributions</a:t>
            </a:r>
            <a:r>
              <a:rPr lang="fi-FI" dirty="0"/>
              <a:t> </a:t>
            </a:r>
            <a:r>
              <a:rPr lang="fi-FI" dirty="0" err="1"/>
              <a:t>divided</a:t>
            </a:r>
            <a:r>
              <a:rPr lang="fi-FI" dirty="0"/>
              <a:t> </a:t>
            </a:r>
            <a:r>
              <a:rPr lang="fi-FI" dirty="0" err="1"/>
              <a:t>by</a:t>
            </a:r>
            <a:r>
              <a:rPr lang="fi-FI" dirty="0"/>
              <a:t> </a:t>
            </a:r>
            <a:r>
              <a:rPr lang="fi-FI" dirty="0" err="1"/>
              <a:t>nominal</a:t>
            </a:r>
            <a:r>
              <a:rPr lang="fi-FI" dirty="0"/>
              <a:t> </a:t>
            </a:r>
            <a:r>
              <a:rPr lang="fi-FI" dirty="0" err="1"/>
              <a:t>bunch</a:t>
            </a:r>
            <a:r>
              <a:rPr lang="fi-FI" dirty="0"/>
              <a:t> </a:t>
            </a:r>
            <a:r>
              <a:rPr lang="fi-FI" dirty="0" err="1"/>
              <a:t>distributions</a:t>
            </a:r>
            <a:endParaRPr lang="en-GB" dirty="0"/>
          </a:p>
        </p:txBody>
      </p:sp>
      <p:sp>
        <p:nvSpPr>
          <p:cNvPr id="13" name="Tekstin paikkamerkki 11">
            <a:extLst>
              <a:ext uri="{FF2B5EF4-FFF2-40B4-BE49-F238E27FC236}">
                <a16:creationId xmlns:a16="http://schemas.microsoft.com/office/drawing/2014/main" id="{2EDE2579-C556-4634-8341-6EE667ADDBD8}"/>
              </a:ext>
            </a:extLst>
          </p:cNvPr>
          <p:cNvSpPr txBox="1">
            <a:spLocks/>
          </p:cNvSpPr>
          <p:nvPr/>
        </p:nvSpPr>
        <p:spPr>
          <a:xfrm>
            <a:off x="5041162" y="1243633"/>
            <a:ext cx="4040188" cy="444258"/>
          </a:xfrm>
          <a:prstGeom prst="rect">
            <a:avLst/>
          </a:prstGeom>
        </p:spPr>
        <p:txBody>
          <a:bodyPr vert="horz" lIns="0" tIns="0" rIns="0" bIns="0" rtlCol="0" anchor="t">
            <a:normAutofit fontScale="850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dirty="0" err="1"/>
              <a:t>Reference</a:t>
            </a:r>
            <a:r>
              <a:rPr lang="fi-FI" dirty="0"/>
              <a:t> </a:t>
            </a:r>
            <a:r>
              <a:rPr lang="fi-FI" dirty="0" err="1"/>
              <a:t>bunch</a:t>
            </a:r>
            <a:r>
              <a:rPr lang="fi-FI" dirty="0"/>
              <a:t> proton </a:t>
            </a:r>
            <a:r>
              <a:rPr lang="fi-FI" dirty="0" err="1"/>
              <a:t>distribution</a:t>
            </a:r>
            <a:r>
              <a:rPr lang="fi-FI" dirty="0"/>
              <a:t> </a:t>
            </a:r>
            <a:r>
              <a:rPr lang="fi-FI" dirty="0" err="1"/>
              <a:t>with</a:t>
            </a:r>
            <a:r>
              <a:rPr lang="fi-FI" dirty="0"/>
              <a:t> </a:t>
            </a:r>
            <a:r>
              <a:rPr lang="fi-FI" dirty="0" err="1"/>
              <a:t>estimated</a:t>
            </a:r>
            <a:r>
              <a:rPr lang="fi-FI" dirty="0"/>
              <a:t> UFO </a:t>
            </a:r>
            <a:r>
              <a:rPr lang="fi-FI" dirty="0" err="1"/>
              <a:t>location</a:t>
            </a:r>
            <a:endParaRPr lang="en-GB" dirty="0"/>
          </a:p>
        </p:txBody>
      </p:sp>
      <p:pic>
        <p:nvPicPr>
          <p:cNvPr id="14" name="Kuva 13">
            <a:extLst>
              <a:ext uri="{FF2B5EF4-FFF2-40B4-BE49-F238E27FC236}">
                <a16:creationId xmlns:a16="http://schemas.microsoft.com/office/drawing/2014/main" id="{ADD39C92-C06A-4D01-BB2F-593879506C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43038" y="5376946"/>
            <a:ext cx="1481054" cy="1481054"/>
          </a:xfrm>
          <a:prstGeom prst="rect">
            <a:avLst/>
          </a:prstGeom>
        </p:spPr>
      </p:pic>
      <p:sp>
        <p:nvSpPr>
          <p:cNvPr id="15" name="Tekstiruutu 14">
            <a:extLst>
              <a:ext uri="{FF2B5EF4-FFF2-40B4-BE49-F238E27FC236}">
                <a16:creationId xmlns:a16="http://schemas.microsoft.com/office/drawing/2014/main" id="{EA9C102D-7F06-44E4-9068-894391FEDE46}"/>
              </a:ext>
            </a:extLst>
          </p:cNvPr>
          <p:cNvSpPr txBox="1"/>
          <p:nvPr/>
        </p:nvSpPr>
        <p:spPr>
          <a:xfrm>
            <a:off x="5508104" y="5648070"/>
            <a:ext cx="29161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err="1"/>
              <a:t>Note</a:t>
            </a:r>
            <a:r>
              <a:rPr lang="fi-FI" dirty="0"/>
              <a:t>: just </a:t>
            </a:r>
            <a:r>
              <a:rPr lang="fi-FI" dirty="0" err="1"/>
              <a:t>one</a:t>
            </a:r>
            <a:r>
              <a:rPr lang="fi-FI" dirty="0"/>
              <a:t> </a:t>
            </a:r>
            <a:r>
              <a:rPr lang="fi-FI" dirty="0" err="1"/>
              <a:t>possible</a:t>
            </a:r>
            <a:endParaRPr lang="fi-FI" dirty="0"/>
          </a:p>
          <a:p>
            <a:r>
              <a:rPr lang="fi-FI" dirty="0" err="1"/>
              <a:t>trajectory</a:t>
            </a:r>
            <a:r>
              <a:rPr lang="fi-FI" dirty="0"/>
              <a:t> </a:t>
            </a:r>
            <a:r>
              <a:rPr lang="fi-FI" dirty="0" err="1"/>
              <a:t>within</a:t>
            </a:r>
            <a:r>
              <a:rPr lang="fi-FI" dirty="0"/>
              <a:t> </a:t>
            </a:r>
            <a:r>
              <a:rPr lang="fi-FI" dirty="0" err="1"/>
              <a:t>error</a:t>
            </a:r>
            <a:r>
              <a:rPr lang="fi-FI" dirty="0"/>
              <a:t> </a:t>
            </a:r>
            <a:r>
              <a:rPr lang="fi-FI" dirty="0" err="1"/>
              <a:t>bars</a:t>
            </a:r>
            <a:r>
              <a:rPr lang="fi-FI" dirty="0"/>
              <a:t>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408617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isällön paikkamerkki 7">
            <a:extLst>
              <a:ext uri="{FF2B5EF4-FFF2-40B4-BE49-F238E27FC236}">
                <a16:creationId xmlns:a16="http://schemas.microsoft.com/office/drawing/2014/main" id="{40EFAC3E-214A-4820-9997-BE8454E505F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4835" y="1546519"/>
            <a:ext cx="5205417" cy="4164334"/>
          </a:xfr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/>
              <a:t>Trajectory</a:t>
            </a:r>
            <a:r>
              <a:rPr lang="fi-FI" dirty="0"/>
              <a:t> </a:t>
            </a:r>
            <a:r>
              <a:rPr lang="fi-FI" dirty="0" err="1"/>
              <a:t>reconstruction</a:t>
            </a:r>
            <a:r>
              <a:rPr lang="fi-FI" dirty="0"/>
              <a:t> (17 </a:t>
            </a:r>
            <a:r>
              <a:rPr lang="fi-FI" dirty="0" err="1"/>
              <a:t>Oct</a:t>
            </a:r>
            <a:r>
              <a:rPr lang="fi-FI" dirty="0"/>
              <a:t> 2018)</a:t>
            </a:r>
            <a:endParaRPr lang="en-GB" dirty="0"/>
          </a:p>
        </p:txBody>
      </p:sp>
      <p:sp>
        <p:nvSpPr>
          <p:cNvPr id="12" name="Tekstin paikkamerkki 11">
            <a:extLst>
              <a:ext uri="{FF2B5EF4-FFF2-40B4-BE49-F238E27FC236}">
                <a16:creationId xmlns:a16="http://schemas.microsoft.com/office/drawing/2014/main" id="{0CEBE8CC-D4E3-49FF-8A35-28C1F9F37B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87824" y="826000"/>
            <a:ext cx="4040188" cy="639762"/>
          </a:xfrm>
        </p:spPr>
        <p:txBody>
          <a:bodyPr/>
          <a:lstStyle/>
          <a:p>
            <a:r>
              <a:rPr lang="fi-FI" dirty="0" err="1"/>
              <a:t>Turn</a:t>
            </a:r>
            <a:r>
              <a:rPr lang="fi-FI" dirty="0"/>
              <a:t> 23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Mika Väänänen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20" name="Sisällön paikkamerkki 19">
            <a:extLst>
              <a:ext uri="{FF2B5EF4-FFF2-40B4-BE49-F238E27FC236}">
                <a16:creationId xmlns:a16="http://schemas.microsoft.com/office/drawing/2014/main" id="{6AC0D50A-6416-4DD5-B2C3-D2AD19D7227C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4572001" y="1608281"/>
            <a:ext cx="4114800" cy="4039790"/>
          </a:xfrm>
        </p:spPr>
      </p:pic>
      <p:sp>
        <p:nvSpPr>
          <p:cNvPr id="11" name="Tekstin paikkamerkki 11">
            <a:extLst>
              <a:ext uri="{FF2B5EF4-FFF2-40B4-BE49-F238E27FC236}">
                <a16:creationId xmlns:a16="http://schemas.microsoft.com/office/drawing/2014/main" id="{4DD082D2-A0EA-434F-BCBE-657DCBDE2D26}"/>
              </a:ext>
            </a:extLst>
          </p:cNvPr>
          <p:cNvSpPr txBox="1">
            <a:spLocks/>
          </p:cNvSpPr>
          <p:nvPr/>
        </p:nvSpPr>
        <p:spPr>
          <a:xfrm>
            <a:off x="612000" y="1245471"/>
            <a:ext cx="4040188" cy="444258"/>
          </a:xfrm>
          <a:prstGeom prst="rect">
            <a:avLst/>
          </a:prstGeom>
        </p:spPr>
        <p:txBody>
          <a:bodyPr vert="horz" lIns="0" tIns="0" rIns="0" bIns="0" rtlCol="0" anchor="t">
            <a:normAutofit fontScale="850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dirty="0" err="1"/>
              <a:t>Blown</a:t>
            </a:r>
            <a:r>
              <a:rPr lang="fi-FI" dirty="0"/>
              <a:t> </a:t>
            </a:r>
            <a:r>
              <a:rPr lang="fi-FI" dirty="0" err="1"/>
              <a:t>up</a:t>
            </a:r>
            <a:r>
              <a:rPr lang="fi-FI" dirty="0"/>
              <a:t> proton </a:t>
            </a:r>
            <a:r>
              <a:rPr lang="fi-FI" dirty="0" err="1"/>
              <a:t>distributions</a:t>
            </a:r>
            <a:r>
              <a:rPr lang="fi-FI" dirty="0"/>
              <a:t> </a:t>
            </a:r>
            <a:r>
              <a:rPr lang="fi-FI" dirty="0" err="1"/>
              <a:t>divided</a:t>
            </a:r>
            <a:r>
              <a:rPr lang="fi-FI" dirty="0"/>
              <a:t> </a:t>
            </a:r>
            <a:r>
              <a:rPr lang="fi-FI" dirty="0" err="1"/>
              <a:t>by</a:t>
            </a:r>
            <a:r>
              <a:rPr lang="fi-FI" dirty="0"/>
              <a:t> </a:t>
            </a:r>
            <a:r>
              <a:rPr lang="fi-FI" dirty="0" err="1"/>
              <a:t>nominal</a:t>
            </a:r>
            <a:r>
              <a:rPr lang="fi-FI" dirty="0"/>
              <a:t> </a:t>
            </a:r>
            <a:r>
              <a:rPr lang="fi-FI" dirty="0" err="1"/>
              <a:t>bunch</a:t>
            </a:r>
            <a:r>
              <a:rPr lang="fi-FI" dirty="0"/>
              <a:t> </a:t>
            </a:r>
            <a:r>
              <a:rPr lang="fi-FI" dirty="0" err="1"/>
              <a:t>distributions</a:t>
            </a:r>
            <a:endParaRPr lang="en-GB" dirty="0"/>
          </a:p>
        </p:txBody>
      </p:sp>
      <p:sp>
        <p:nvSpPr>
          <p:cNvPr id="13" name="Tekstin paikkamerkki 11">
            <a:extLst>
              <a:ext uri="{FF2B5EF4-FFF2-40B4-BE49-F238E27FC236}">
                <a16:creationId xmlns:a16="http://schemas.microsoft.com/office/drawing/2014/main" id="{681EA83B-971B-403C-9B0E-E58B76FF09F9}"/>
              </a:ext>
            </a:extLst>
          </p:cNvPr>
          <p:cNvSpPr txBox="1">
            <a:spLocks/>
          </p:cNvSpPr>
          <p:nvPr/>
        </p:nvSpPr>
        <p:spPr>
          <a:xfrm>
            <a:off x="5041162" y="1243633"/>
            <a:ext cx="4040188" cy="444258"/>
          </a:xfrm>
          <a:prstGeom prst="rect">
            <a:avLst/>
          </a:prstGeom>
        </p:spPr>
        <p:txBody>
          <a:bodyPr vert="horz" lIns="0" tIns="0" rIns="0" bIns="0" rtlCol="0" anchor="t">
            <a:normAutofit fontScale="850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dirty="0" err="1"/>
              <a:t>Reference</a:t>
            </a:r>
            <a:r>
              <a:rPr lang="fi-FI" dirty="0"/>
              <a:t> </a:t>
            </a:r>
            <a:r>
              <a:rPr lang="fi-FI" dirty="0" err="1"/>
              <a:t>bunch</a:t>
            </a:r>
            <a:r>
              <a:rPr lang="fi-FI" dirty="0"/>
              <a:t> proton </a:t>
            </a:r>
            <a:r>
              <a:rPr lang="fi-FI" dirty="0" err="1"/>
              <a:t>distribution</a:t>
            </a:r>
            <a:r>
              <a:rPr lang="fi-FI" dirty="0"/>
              <a:t> </a:t>
            </a:r>
            <a:r>
              <a:rPr lang="fi-FI" dirty="0" err="1"/>
              <a:t>with</a:t>
            </a:r>
            <a:r>
              <a:rPr lang="fi-FI" dirty="0"/>
              <a:t> </a:t>
            </a:r>
            <a:r>
              <a:rPr lang="fi-FI" dirty="0" err="1"/>
              <a:t>estimated</a:t>
            </a:r>
            <a:r>
              <a:rPr lang="fi-FI" dirty="0"/>
              <a:t> UFO </a:t>
            </a:r>
            <a:r>
              <a:rPr lang="fi-FI" dirty="0" err="1"/>
              <a:t>location</a:t>
            </a:r>
            <a:endParaRPr lang="en-GB" dirty="0"/>
          </a:p>
        </p:txBody>
      </p:sp>
      <p:pic>
        <p:nvPicPr>
          <p:cNvPr id="14" name="Kuva 13">
            <a:extLst>
              <a:ext uri="{FF2B5EF4-FFF2-40B4-BE49-F238E27FC236}">
                <a16:creationId xmlns:a16="http://schemas.microsoft.com/office/drawing/2014/main" id="{82260146-815F-4AFF-9129-37CF0C25AD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43038" y="5376946"/>
            <a:ext cx="1481054" cy="1481054"/>
          </a:xfrm>
          <a:prstGeom prst="rect">
            <a:avLst/>
          </a:prstGeom>
        </p:spPr>
      </p:pic>
      <p:sp>
        <p:nvSpPr>
          <p:cNvPr id="15" name="Tekstiruutu 14">
            <a:extLst>
              <a:ext uri="{FF2B5EF4-FFF2-40B4-BE49-F238E27FC236}">
                <a16:creationId xmlns:a16="http://schemas.microsoft.com/office/drawing/2014/main" id="{5B6320B9-8B9D-45B6-96FD-0386B9F66F6E}"/>
              </a:ext>
            </a:extLst>
          </p:cNvPr>
          <p:cNvSpPr txBox="1"/>
          <p:nvPr/>
        </p:nvSpPr>
        <p:spPr>
          <a:xfrm>
            <a:off x="5508104" y="5648070"/>
            <a:ext cx="29161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err="1"/>
              <a:t>Note</a:t>
            </a:r>
            <a:r>
              <a:rPr lang="fi-FI" dirty="0"/>
              <a:t>: just </a:t>
            </a:r>
            <a:r>
              <a:rPr lang="fi-FI" dirty="0" err="1"/>
              <a:t>one</a:t>
            </a:r>
            <a:r>
              <a:rPr lang="fi-FI" dirty="0"/>
              <a:t> </a:t>
            </a:r>
            <a:r>
              <a:rPr lang="fi-FI" dirty="0" err="1"/>
              <a:t>possible</a:t>
            </a:r>
            <a:endParaRPr lang="fi-FI" dirty="0"/>
          </a:p>
          <a:p>
            <a:r>
              <a:rPr lang="fi-FI" dirty="0" err="1"/>
              <a:t>trajectory</a:t>
            </a:r>
            <a:r>
              <a:rPr lang="fi-FI" dirty="0"/>
              <a:t> </a:t>
            </a:r>
            <a:r>
              <a:rPr lang="fi-FI" dirty="0" err="1"/>
              <a:t>within</a:t>
            </a:r>
            <a:r>
              <a:rPr lang="fi-FI" dirty="0"/>
              <a:t> </a:t>
            </a:r>
            <a:r>
              <a:rPr lang="fi-FI" dirty="0" err="1"/>
              <a:t>error</a:t>
            </a:r>
            <a:r>
              <a:rPr lang="fi-FI" dirty="0"/>
              <a:t> </a:t>
            </a:r>
            <a:r>
              <a:rPr lang="fi-FI" dirty="0" err="1"/>
              <a:t>bars</a:t>
            </a:r>
            <a:r>
              <a:rPr lang="fi-FI" dirty="0"/>
              <a:t>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913469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C3C0107A-E94F-48B0-93AE-1BF22E929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Outlook</a:t>
            </a:r>
            <a:endParaRPr lang="en-GB" dirty="0"/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FF08E1F4-23C8-4BCE-99D3-8DF07922AD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/>
              <a:t>Comprehensive </a:t>
            </a:r>
            <a:r>
              <a:rPr lang="fi-FI" dirty="0" err="1"/>
              <a:t>parameter</a:t>
            </a:r>
            <a:r>
              <a:rPr lang="fi-FI" dirty="0"/>
              <a:t> </a:t>
            </a:r>
            <a:r>
              <a:rPr lang="fi-FI" dirty="0" err="1"/>
              <a:t>scan</a:t>
            </a:r>
            <a:r>
              <a:rPr lang="fi-FI" dirty="0"/>
              <a:t> </a:t>
            </a:r>
            <a:r>
              <a:rPr lang="fi-FI" dirty="0" err="1"/>
              <a:t>with</a:t>
            </a:r>
            <a:r>
              <a:rPr lang="fi-FI" dirty="0"/>
              <a:t> </a:t>
            </a:r>
            <a:r>
              <a:rPr lang="fi-FI" dirty="0" err="1"/>
              <a:t>simulation</a:t>
            </a:r>
            <a:r>
              <a:rPr lang="fi-FI" dirty="0"/>
              <a:t> </a:t>
            </a:r>
            <a:r>
              <a:rPr lang="fi-FI" dirty="0" err="1"/>
              <a:t>model</a:t>
            </a:r>
            <a:endParaRPr lang="fi-FI" dirty="0"/>
          </a:p>
          <a:p>
            <a:pPr lvl="1"/>
            <a:r>
              <a:rPr lang="fi-FI" dirty="0" err="1"/>
              <a:t>Compare</a:t>
            </a:r>
            <a:r>
              <a:rPr lang="fi-FI" dirty="0"/>
              <a:t> </a:t>
            </a:r>
            <a:r>
              <a:rPr lang="fi-FI" dirty="0" err="1"/>
              <a:t>with</a:t>
            </a:r>
            <a:r>
              <a:rPr lang="fi-FI" dirty="0"/>
              <a:t> </a:t>
            </a:r>
            <a:r>
              <a:rPr lang="fi-FI" dirty="0" err="1"/>
              <a:t>measurements</a:t>
            </a:r>
            <a:endParaRPr lang="fi-FI" dirty="0"/>
          </a:p>
          <a:p>
            <a:r>
              <a:rPr lang="fi-FI" dirty="0" err="1"/>
              <a:t>Error</a:t>
            </a:r>
            <a:r>
              <a:rPr lang="fi-FI" dirty="0"/>
              <a:t> </a:t>
            </a:r>
            <a:r>
              <a:rPr lang="fi-FI" dirty="0" err="1"/>
              <a:t>quantification</a:t>
            </a:r>
            <a:endParaRPr lang="fi-FI" dirty="0"/>
          </a:p>
          <a:p>
            <a:r>
              <a:rPr lang="fi-FI" dirty="0"/>
              <a:t>Look into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full</a:t>
            </a:r>
            <a:r>
              <a:rPr lang="fi-FI" dirty="0"/>
              <a:t> </a:t>
            </a:r>
            <a:r>
              <a:rPr lang="fi-FI" dirty="0" err="1"/>
              <a:t>beam</a:t>
            </a:r>
            <a:endParaRPr lang="fi-FI" dirty="0"/>
          </a:p>
          <a:p>
            <a:pPr lvl="1"/>
            <a:r>
              <a:rPr lang="fi-FI" dirty="0" err="1"/>
              <a:t>Eg</a:t>
            </a:r>
            <a:r>
              <a:rPr lang="fi-FI" dirty="0"/>
              <a:t>. PACMAN </a:t>
            </a:r>
            <a:r>
              <a:rPr lang="fi-FI" dirty="0" err="1"/>
              <a:t>bunches</a:t>
            </a:r>
            <a:r>
              <a:rPr lang="fi-FI" dirty="0"/>
              <a:t> </a:t>
            </a:r>
            <a:r>
              <a:rPr lang="fi-FI" dirty="0" err="1"/>
              <a:t>with</a:t>
            </a:r>
            <a:r>
              <a:rPr lang="fi-FI" dirty="0"/>
              <a:t> </a:t>
            </a:r>
            <a:r>
              <a:rPr lang="fi-FI" dirty="0" err="1"/>
              <a:t>orbit</a:t>
            </a:r>
            <a:r>
              <a:rPr lang="fi-FI" dirty="0"/>
              <a:t> offset</a:t>
            </a:r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F91F8E98-4655-4BEC-9D60-C5C84F03D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Mika Väänänen</a:t>
            </a:r>
            <a:endParaRPr lang="en-GB" noProof="0"/>
          </a:p>
        </p:txBody>
      </p:sp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7D354215-DA5C-46A1-854E-4913A3C14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662377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C3C0107A-E94F-48B0-93AE-1BF22E929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/>
              <a:t>Conclusions</a:t>
            </a:r>
            <a:endParaRPr lang="en-GB" dirty="0"/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FF08E1F4-23C8-4BCE-99D3-8DF07922AD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i-FI" dirty="0" err="1"/>
              <a:t>UFOs</a:t>
            </a:r>
            <a:r>
              <a:rPr lang="fi-FI" dirty="0"/>
              <a:t> </a:t>
            </a:r>
            <a:r>
              <a:rPr lang="fi-FI" dirty="0" err="1"/>
              <a:t>have</a:t>
            </a:r>
            <a:r>
              <a:rPr lang="fi-FI" dirty="0"/>
              <a:t> an </a:t>
            </a:r>
            <a:r>
              <a:rPr lang="fi-FI" dirty="0" err="1"/>
              <a:t>important</a:t>
            </a:r>
            <a:r>
              <a:rPr lang="fi-FI" dirty="0"/>
              <a:t> </a:t>
            </a:r>
            <a:r>
              <a:rPr lang="fi-FI" dirty="0" err="1"/>
              <a:t>effect</a:t>
            </a:r>
            <a:r>
              <a:rPr lang="fi-FI" dirty="0"/>
              <a:t> on LHC</a:t>
            </a:r>
          </a:p>
          <a:p>
            <a:pPr lvl="1"/>
            <a:r>
              <a:rPr lang="fi-FI" dirty="0" err="1"/>
              <a:t>Studied</a:t>
            </a:r>
            <a:r>
              <a:rPr lang="fi-FI" dirty="0"/>
              <a:t> </a:t>
            </a:r>
            <a:r>
              <a:rPr lang="fi-FI" dirty="0" err="1"/>
              <a:t>with</a:t>
            </a:r>
            <a:r>
              <a:rPr lang="fi-FI" dirty="0"/>
              <a:t> </a:t>
            </a:r>
            <a:r>
              <a:rPr lang="fi-FI" dirty="0" err="1"/>
              <a:t>bunch-by-bunch</a:t>
            </a:r>
            <a:r>
              <a:rPr lang="fi-FI" dirty="0"/>
              <a:t> </a:t>
            </a:r>
            <a:r>
              <a:rPr lang="fi-FI" dirty="0" err="1"/>
              <a:t>resolution</a:t>
            </a:r>
            <a:r>
              <a:rPr lang="fi-FI" dirty="0"/>
              <a:t> and </a:t>
            </a:r>
            <a:r>
              <a:rPr lang="fi-FI" dirty="0" err="1"/>
              <a:t>blown-up</a:t>
            </a:r>
            <a:r>
              <a:rPr lang="fi-FI" dirty="0"/>
              <a:t> </a:t>
            </a:r>
            <a:r>
              <a:rPr lang="fi-FI" dirty="0" err="1"/>
              <a:t>bunches</a:t>
            </a:r>
            <a:endParaRPr lang="fi-FI" dirty="0"/>
          </a:p>
          <a:p>
            <a:pPr lvl="1"/>
            <a:r>
              <a:rPr lang="fi-FI" dirty="0"/>
              <a:t>14 </a:t>
            </a:r>
            <a:r>
              <a:rPr lang="fi-FI" dirty="0" err="1"/>
              <a:t>events</a:t>
            </a:r>
            <a:r>
              <a:rPr lang="fi-FI" dirty="0"/>
              <a:t> </a:t>
            </a:r>
            <a:r>
              <a:rPr lang="fi-FI" dirty="0" err="1"/>
              <a:t>recorded</a:t>
            </a:r>
            <a:r>
              <a:rPr lang="fi-FI" dirty="0"/>
              <a:t> </a:t>
            </a:r>
            <a:r>
              <a:rPr lang="fi-FI" dirty="0" err="1"/>
              <a:t>with</a:t>
            </a:r>
            <a:r>
              <a:rPr lang="fi-FI" dirty="0"/>
              <a:t> </a:t>
            </a:r>
            <a:r>
              <a:rPr lang="fi-FI" dirty="0" err="1"/>
              <a:t>blown-up</a:t>
            </a:r>
            <a:r>
              <a:rPr lang="fi-FI" dirty="0"/>
              <a:t> </a:t>
            </a:r>
            <a:r>
              <a:rPr lang="fi-FI" dirty="0" err="1"/>
              <a:t>bunches</a:t>
            </a:r>
            <a:endParaRPr lang="fi-FI" dirty="0"/>
          </a:p>
          <a:p>
            <a:r>
              <a:rPr lang="fi-FI" dirty="0" err="1"/>
              <a:t>With</a:t>
            </a:r>
            <a:r>
              <a:rPr lang="fi-FI" dirty="0"/>
              <a:t> </a:t>
            </a:r>
            <a:r>
              <a:rPr lang="fi-FI" dirty="0" err="1"/>
              <a:t>bunch-by-bunch</a:t>
            </a:r>
            <a:r>
              <a:rPr lang="fi-FI" dirty="0"/>
              <a:t> </a:t>
            </a:r>
            <a:r>
              <a:rPr lang="fi-FI" dirty="0" err="1"/>
              <a:t>losses</a:t>
            </a:r>
            <a:r>
              <a:rPr lang="fi-FI" dirty="0"/>
              <a:t> and </a:t>
            </a:r>
            <a:r>
              <a:rPr lang="fi-FI" dirty="0" err="1"/>
              <a:t>knowing</a:t>
            </a:r>
            <a:r>
              <a:rPr lang="fi-FI" dirty="0"/>
              <a:t> proton </a:t>
            </a:r>
            <a:r>
              <a:rPr lang="fi-FI" dirty="0" err="1"/>
              <a:t>distributions</a:t>
            </a:r>
            <a:r>
              <a:rPr lang="fi-FI" dirty="0"/>
              <a:t> and </a:t>
            </a:r>
            <a:r>
              <a:rPr lang="fi-FI" dirty="0" err="1"/>
              <a:t>bunch</a:t>
            </a:r>
            <a:r>
              <a:rPr lang="fi-FI" dirty="0"/>
              <a:t> </a:t>
            </a:r>
            <a:r>
              <a:rPr lang="fi-FI" dirty="0" err="1"/>
              <a:t>sizes</a:t>
            </a:r>
            <a:r>
              <a:rPr lang="fi-FI" dirty="0"/>
              <a:t>, </a:t>
            </a:r>
            <a:r>
              <a:rPr lang="fi-FI" dirty="0" err="1"/>
              <a:t>we</a:t>
            </a:r>
            <a:r>
              <a:rPr lang="fi-FI" dirty="0"/>
              <a:t> </a:t>
            </a:r>
            <a:r>
              <a:rPr lang="fi-FI" dirty="0" err="1"/>
              <a:t>can</a:t>
            </a:r>
            <a:r>
              <a:rPr lang="fi-FI" dirty="0"/>
              <a:t> </a:t>
            </a:r>
            <a:r>
              <a:rPr lang="fi-FI" dirty="0" err="1"/>
              <a:t>reconstruct</a:t>
            </a:r>
            <a:r>
              <a:rPr lang="fi-FI" dirty="0"/>
              <a:t> UFO </a:t>
            </a:r>
            <a:r>
              <a:rPr lang="fi-FI" dirty="0" err="1"/>
              <a:t>trajectories</a:t>
            </a:r>
            <a:endParaRPr lang="fi-FI" dirty="0"/>
          </a:p>
          <a:p>
            <a:r>
              <a:rPr lang="fi-FI" dirty="0" err="1"/>
              <a:t>Large</a:t>
            </a:r>
            <a:r>
              <a:rPr lang="fi-FI" dirty="0"/>
              <a:t> </a:t>
            </a:r>
            <a:r>
              <a:rPr lang="fi-FI" dirty="0" err="1"/>
              <a:t>error</a:t>
            </a:r>
            <a:r>
              <a:rPr lang="fi-FI" dirty="0"/>
              <a:t> </a:t>
            </a:r>
            <a:r>
              <a:rPr lang="fi-FI" dirty="0" err="1"/>
              <a:t>bars</a:t>
            </a:r>
            <a:r>
              <a:rPr lang="fi-FI" dirty="0"/>
              <a:t> </a:t>
            </a:r>
            <a:r>
              <a:rPr lang="fi-FI" dirty="0" err="1"/>
              <a:t>from</a:t>
            </a:r>
            <a:r>
              <a:rPr lang="fi-FI" dirty="0"/>
              <a:t> </a:t>
            </a:r>
            <a:r>
              <a:rPr lang="fi-FI" dirty="0" err="1"/>
              <a:t>fluctuating</a:t>
            </a:r>
            <a:r>
              <a:rPr lang="fi-FI" dirty="0"/>
              <a:t> </a:t>
            </a:r>
            <a:r>
              <a:rPr lang="fi-FI" dirty="0" err="1"/>
              <a:t>signals</a:t>
            </a:r>
            <a:r>
              <a:rPr lang="fi-FI" dirty="0"/>
              <a:t>, </a:t>
            </a:r>
            <a:r>
              <a:rPr lang="fi-FI" dirty="0" err="1"/>
              <a:t>background</a:t>
            </a:r>
            <a:r>
              <a:rPr lang="fi-FI" dirty="0"/>
              <a:t> </a:t>
            </a:r>
            <a:r>
              <a:rPr lang="fi-FI" dirty="0" err="1"/>
              <a:t>losses</a:t>
            </a:r>
            <a:r>
              <a:rPr lang="fi-FI" dirty="0"/>
              <a:t>, </a:t>
            </a:r>
            <a:r>
              <a:rPr lang="fi-FI" dirty="0" err="1"/>
              <a:t>uncertainties</a:t>
            </a:r>
            <a:r>
              <a:rPr lang="fi-FI" dirty="0"/>
              <a:t> in proton </a:t>
            </a:r>
            <a:r>
              <a:rPr lang="fi-FI" dirty="0" err="1"/>
              <a:t>distributions</a:t>
            </a:r>
            <a:endParaRPr lang="fi-FI" dirty="0"/>
          </a:p>
          <a:p>
            <a:r>
              <a:rPr lang="fi-FI" dirty="0" err="1"/>
              <a:t>Nevertheless</a:t>
            </a:r>
            <a:r>
              <a:rPr lang="fi-FI" dirty="0"/>
              <a:t>: </a:t>
            </a:r>
            <a:r>
              <a:rPr lang="fi-FI" dirty="0" err="1"/>
              <a:t>observed</a:t>
            </a:r>
            <a:r>
              <a:rPr lang="fi-FI" dirty="0"/>
              <a:t> </a:t>
            </a:r>
            <a:r>
              <a:rPr lang="fi-FI" dirty="0" err="1"/>
              <a:t>one</a:t>
            </a:r>
            <a:r>
              <a:rPr lang="fi-FI" dirty="0"/>
              <a:t> </a:t>
            </a:r>
            <a:r>
              <a:rPr lang="fi-FI" dirty="0" err="1"/>
              <a:t>event</a:t>
            </a:r>
            <a:r>
              <a:rPr lang="fi-FI" dirty="0"/>
              <a:t> </a:t>
            </a:r>
            <a:r>
              <a:rPr lang="fi-FI" dirty="0" err="1"/>
              <a:t>with</a:t>
            </a:r>
            <a:r>
              <a:rPr lang="fi-FI" dirty="0"/>
              <a:t> </a:t>
            </a:r>
            <a:r>
              <a:rPr lang="fi-FI" dirty="0" err="1"/>
              <a:t>interaction</a:t>
            </a:r>
            <a:r>
              <a:rPr lang="fi-FI" dirty="0"/>
              <a:t> </a:t>
            </a:r>
            <a:r>
              <a:rPr lang="fi-FI" dirty="0" err="1"/>
              <a:t>mainly</a:t>
            </a:r>
            <a:r>
              <a:rPr lang="fi-FI" dirty="0"/>
              <a:t> in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horizontal</a:t>
            </a:r>
            <a:r>
              <a:rPr lang="fi-FI" dirty="0"/>
              <a:t> </a:t>
            </a:r>
            <a:r>
              <a:rPr lang="fi-FI" dirty="0" err="1"/>
              <a:t>plane</a:t>
            </a:r>
            <a:r>
              <a:rPr lang="fi-FI" dirty="0"/>
              <a:t> and </a:t>
            </a:r>
            <a:r>
              <a:rPr lang="fi-FI" dirty="0" err="1"/>
              <a:t>one</a:t>
            </a:r>
            <a:r>
              <a:rPr lang="fi-FI" dirty="0"/>
              <a:t> </a:t>
            </a:r>
            <a:r>
              <a:rPr lang="fi-FI" dirty="0" err="1"/>
              <a:t>with</a:t>
            </a:r>
            <a:r>
              <a:rPr lang="fi-FI" dirty="0"/>
              <a:t> </a:t>
            </a:r>
            <a:r>
              <a:rPr lang="fi-FI" dirty="0" err="1"/>
              <a:t>mainly</a:t>
            </a:r>
            <a:r>
              <a:rPr lang="fi-FI" dirty="0"/>
              <a:t> in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vertical</a:t>
            </a:r>
            <a:r>
              <a:rPr lang="fi-FI" dirty="0"/>
              <a:t> </a:t>
            </a:r>
            <a:r>
              <a:rPr lang="fi-FI" dirty="0" err="1"/>
              <a:t>plane</a:t>
            </a:r>
            <a:endParaRPr lang="fi-FI" dirty="0"/>
          </a:p>
          <a:p>
            <a:pPr lvl="1"/>
            <a:r>
              <a:rPr lang="fi-FI" dirty="0"/>
              <a:t>Analysis </a:t>
            </a:r>
            <a:r>
              <a:rPr lang="fi-FI" dirty="0" err="1"/>
              <a:t>ongoing</a:t>
            </a:r>
            <a:endParaRPr lang="fi-FI" dirty="0"/>
          </a:p>
          <a:p>
            <a:r>
              <a:rPr lang="fi-FI" dirty="0" err="1"/>
              <a:t>Gravity</a:t>
            </a:r>
            <a:r>
              <a:rPr lang="fi-FI" dirty="0"/>
              <a:t> </a:t>
            </a:r>
            <a:r>
              <a:rPr lang="fi-FI" dirty="0" err="1"/>
              <a:t>alone</a:t>
            </a:r>
            <a:r>
              <a:rPr lang="fi-FI" dirty="0"/>
              <a:t> is </a:t>
            </a:r>
            <a:r>
              <a:rPr lang="fi-FI" dirty="0" err="1"/>
              <a:t>not</a:t>
            </a:r>
            <a:r>
              <a:rPr lang="fi-FI" dirty="0"/>
              <a:t> </a:t>
            </a:r>
            <a:r>
              <a:rPr lang="fi-FI" dirty="0" err="1"/>
              <a:t>enough</a:t>
            </a:r>
            <a:r>
              <a:rPr lang="fi-FI" dirty="0"/>
              <a:t> to </a:t>
            </a:r>
            <a:r>
              <a:rPr lang="fi-FI" dirty="0" err="1"/>
              <a:t>explain</a:t>
            </a:r>
            <a:r>
              <a:rPr lang="fi-FI" dirty="0"/>
              <a:t>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observations</a:t>
            </a:r>
            <a:endParaRPr lang="fi-FI" dirty="0"/>
          </a:p>
          <a:p>
            <a:pPr lvl="1"/>
            <a:r>
              <a:rPr lang="en-GB" dirty="0"/>
              <a:t>Dust particle can likely be negatively charged </a:t>
            </a:r>
            <a:r>
              <a:rPr lang="fi-FI" dirty="0"/>
              <a:t>and </a:t>
            </a:r>
            <a:r>
              <a:rPr lang="fi-FI" dirty="0" err="1"/>
              <a:t>attracted</a:t>
            </a:r>
            <a:r>
              <a:rPr lang="fi-FI" dirty="0"/>
              <a:t> to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beam</a:t>
            </a:r>
            <a:endParaRPr lang="fi-FI" dirty="0"/>
          </a:p>
          <a:p>
            <a:pPr marL="0" indent="0">
              <a:buNone/>
            </a:pPr>
            <a:endParaRPr lang="fi-FI" dirty="0"/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F91F8E98-4655-4BEC-9D60-C5C84F03D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Mika Väänänen</a:t>
            </a:r>
            <a:endParaRPr lang="en-GB" noProof="0"/>
          </a:p>
        </p:txBody>
      </p:sp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7D354215-DA5C-46A1-854E-4913A3C14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37081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/>
              <a:t>Thank</a:t>
            </a:r>
            <a:r>
              <a:rPr lang="fi-FI" dirty="0"/>
              <a:t> </a:t>
            </a:r>
            <a:r>
              <a:rPr lang="fi-FI" dirty="0" err="1"/>
              <a:t>you</a:t>
            </a:r>
            <a:r>
              <a:rPr lang="fi-FI" dirty="0"/>
              <a:t>!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Mika Väänänen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34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E2C6A6F4-85B2-4A4E-A20A-1FE7FAC5DC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/>
              <a:t>Backup</a:t>
            </a:r>
            <a:r>
              <a:rPr lang="fi-FI" dirty="0"/>
              <a:t> </a:t>
            </a:r>
            <a:r>
              <a:rPr lang="fi-FI" dirty="0" err="1"/>
              <a:t>slide</a:t>
            </a:r>
            <a:r>
              <a:rPr lang="fi-FI" dirty="0"/>
              <a:t> 1: UFO </a:t>
            </a:r>
            <a:r>
              <a:rPr lang="fi-FI" dirty="0" err="1"/>
              <a:t>rate</a:t>
            </a:r>
            <a:r>
              <a:rPr lang="fi-FI" dirty="0"/>
              <a:t> in 2018</a:t>
            </a:r>
            <a:endParaRPr lang="en-GB" dirty="0"/>
          </a:p>
        </p:txBody>
      </p:sp>
      <p:pic>
        <p:nvPicPr>
          <p:cNvPr id="7" name="Sisällön paikkamerkki 6">
            <a:extLst>
              <a:ext uri="{FF2B5EF4-FFF2-40B4-BE49-F238E27FC236}">
                <a16:creationId xmlns:a16="http://schemas.microsoft.com/office/drawing/2014/main" id="{67B6F365-34BC-4FBE-B1B5-EE27D5ACAA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2775" y="1939545"/>
            <a:ext cx="7918450" cy="3466273"/>
          </a:xfrm>
        </p:spPr>
      </p:pic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FA179DFA-9100-4311-ABE6-B62179B1D7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Mika Väänänen</a:t>
            </a:r>
            <a:endParaRPr lang="en-GB" noProof="0"/>
          </a:p>
        </p:txBody>
      </p:sp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5C38589D-A7A4-4711-BCEA-5084D29D6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017890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E2C6A6F4-85B2-4A4E-A20A-1FE7FAC5DC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/>
              <a:t>Backup</a:t>
            </a:r>
            <a:r>
              <a:rPr lang="fi-FI" dirty="0"/>
              <a:t> </a:t>
            </a:r>
            <a:r>
              <a:rPr lang="fi-FI" dirty="0" err="1"/>
              <a:t>slide</a:t>
            </a:r>
            <a:r>
              <a:rPr lang="fi-FI" dirty="0"/>
              <a:t> 2: </a:t>
            </a:r>
            <a:r>
              <a:rPr lang="fi-FI" dirty="0" err="1"/>
              <a:t>Bunch</a:t>
            </a:r>
            <a:r>
              <a:rPr lang="fi-FI" dirty="0"/>
              <a:t> </a:t>
            </a:r>
            <a:r>
              <a:rPr lang="fi-FI" dirty="0" err="1"/>
              <a:t>intensities</a:t>
            </a:r>
            <a:endParaRPr lang="en-GB" dirty="0"/>
          </a:p>
        </p:txBody>
      </p:sp>
      <p:pic>
        <p:nvPicPr>
          <p:cNvPr id="7" name="Sisällön paikkamerkki 6">
            <a:extLst>
              <a:ext uri="{FF2B5EF4-FFF2-40B4-BE49-F238E27FC236}">
                <a16:creationId xmlns:a16="http://schemas.microsoft.com/office/drawing/2014/main" id="{67B6F365-34BC-4FBE-B1B5-EE27D5ACAA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86048" y="934425"/>
            <a:ext cx="7171903" cy="4989150"/>
          </a:xfrm>
        </p:spPr>
      </p:pic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FA179DFA-9100-4311-ABE6-B62179B1D7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Mika Väänänen</a:t>
            </a:r>
            <a:endParaRPr lang="en-GB" noProof="0"/>
          </a:p>
        </p:txBody>
      </p:sp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5C38589D-A7A4-4711-BCEA-5084D29D6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291960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Backup </a:t>
            </a:r>
            <a:r>
              <a:rPr lang="sv-SE" dirty="0" err="1"/>
              <a:t>slide</a:t>
            </a:r>
            <a:r>
              <a:rPr lang="sv-SE" dirty="0"/>
              <a:t> 3: </a:t>
            </a:r>
            <a:r>
              <a:rPr lang="sv-SE" dirty="0" err="1"/>
              <a:t>Possible</a:t>
            </a:r>
            <a:r>
              <a:rPr lang="sv-SE" dirty="0"/>
              <a:t> </a:t>
            </a:r>
            <a:r>
              <a:rPr lang="sv-SE" dirty="0" err="1"/>
              <a:t>trajectories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v-SE" sz="2000" dirty="0"/>
              <a:t>Physical model of beam-macroparticle interaction to study UFOs</a:t>
            </a:r>
          </a:p>
          <a:p>
            <a:pPr lvl="1"/>
            <a:r>
              <a:rPr lang="sv-SE" sz="1600" b="1" dirty="0"/>
              <a:t>Partially validated against UFO type 1 events </a:t>
            </a:r>
            <a:r>
              <a:rPr lang="sv-SE" sz="1600" dirty="0"/>
              <a:t>(temporal loss pattern, # inelastic collisions; assuming ~20-30 µm particles, Cu, C)</a:t>
            </a:r>
            <a:endParaRPr lang="sv-SE" sz="1600" b="1" dirty="0"/>
          </a:p>
          <a:p>
            <a:pPr marL="0" indent="0">
              <a:buNone/>
            </a:pPr>
            <a:r>
              <a:rPr lang="sv-SE" sz="2000" dirty="0"/>
              <a:t>Comparing measured # of inelastic collisions with simulated:</a:t>
            </a:r>
          </a:p>
          <a:p>
            <a:pPr lvl="1"/>
            <a:r>
              <a:rPr lang="sv-SE" sz="1600" dirty="0"/>
              <a:t>Estimate of macroparticle size -&gt; radius </a:t>
            </a:r>
            <a:r>
              <a:rPr lang="sv-SE" sz="1600" b="1" dirty="0"/>
              <a:t>15-30 µm </a:t>
            </a:r>
            <a:r>
              <a:rPr lang="sv-SE" sz="1600" dirty="0"/>
              <a:t>(nitrogen, density 1.029 g/cm^3)</a:t>
            </a:r>
          </a:p>
          <a:p>
            <a:pPr marL="0" indent="0">
              <a:buNone/>
            </a:pPr>
            <a:endParaRPr lang="sv-SE" sz="2000" dirty="0"/>
          </a:p>
          <a:p>
            <a:pPr marL="0" indent="0">
              <a:buNone/>
            </a:pPr>
            <a:endParaRPr lang="sv-SE" sz="2000" dirty="0"/>
          </a:p>
          <a:p>
            <a:pPr marL="0" indent="0">
              <a:buNone/>
            </a:pPr>
            <a:endParaRPr lang="sv-SE" sz="2000" dirty="0"/>
          </a:p>
          <a:p>
            <a:pPr marL="0" indent="0">
              <a:buNone/>
            </a:pPr>
            <a:endParaRPr lang="sv-SE" sz="2000" dirty="0"/>
          </a:p>
          <a:p>
            <a:pPr marL="0" indent="0">
              <a:buNone/>
            </a:pPr>
            <a:endParaRPr lang="sv-SE" sz="2000" dirty="0"/>
          </a:p>
          <a:p>
            <a:pPr marL="0" indent="0">
              <a:buNone/>
            </a:pPr>
            <a:endParaRPr lang="sv-SE" sz="2000" dirty="0"/>
          </a:p>
          <a:p>
            <a:pPr marL="0" indent="0">
              <a:buNone/>
            </a:pPr>
            <a:endParaRPr lang="sv-SE" sz="2000" dirty="0"/>
          </a:p>
          <a:p>
            <a:pPr marL="0" indent="0">
              <a:buNone/>
            </a:pPr>
            <a:endParaRPr lang="sv-SE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37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744" y="2852936"/>
            <a:ext cx="5060225" cy="2568971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Bjorn Lindstrom</a:t>
            </a:r>
            <a:endParaRPr lang="en-GB" noProof="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3283" y="6270497"/>
            <a:ext cx="531705" cy="531705"/>
          </a:xfrm>
          <a:prstGeom prst="rect">
            <a:avLst/>
          </a:prstGeom>
        </p:spPr>
      </p:pic>
      <p:sp>
        <p:nvSpPr>
          <p:cNvPr id="8" name="CasellaDiTesto 126"/>
          <p:cNvSpPr txBox="1"/>
          <p:nvPr/>
        </p:nvSpPr>
        <p:spPr>
          <a:xfrm>
            <a:off x="2359591" y="4437112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B. </a:t>
            </a:r>
            <a:r>
              <a:rPr lang="en-GB" sz="12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Auchmann</a:t>
            </a:r>
            <a:endParaRPr lang="en-GB" sz="1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3710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TITLE AND TWO CONTENT WITH SUBTITLES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Mika Väänänen</a:t>
            </a:r>
            <a:endParaRPr lang="en-GB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38</a:t>
            </a:fld>
            <a:endParaRPr lang="fr-FR"/>
          </a:p>
        </p:txBody>
      </p:sp>
      <p:pic>
        <p:nvPicPr>
          <p:cNvPr id="9" name="Image 8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TITLE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Mika Väänänen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39</a:t>
            </a:fld>
            <a:endParaRPr lang="fr-FR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UFO impact on availability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898301"/>
            <a:ext cx="7920000" cy="54580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LHC first proton accelerator to suffer from their impact</a:t>
            </a:r>
          </a:p>
          <a:p>
            <a:pPr marL="457200" lvl="1" indent="0">
              <a:buNone/>
            </a:pPr>
            <a:endParaRPr lang="en-US" sz="1400" b="1" dirty="0"/>
          </a:p>
          <a:p>
            <a:pPr lvl="1"/>
            <a:endParaRPr lang="en-US" sz="1400" b="1" dirty="0"/>
          </a:p>
          <a:p>
            <a:pPr lvl="1"/>
            <a:endParaRPr lang="en-US" sz="1400" b="1" dirty="0"/>
          </a:p>
          <a:p>
            <a:pPr lvl="1"/>
            <a:endParaRPr lang="en-US" sz="1400" b="1" dirty="0"/>
          </a:p>
          <a:p>
            <a:pPr lvl="1"/>
            <a:endParaRPr lang="en-US" sz="1400" b="1" dirty="0"/>
          </a:p>
          <a:p>
            <a:pPr lvl="1"/>
            <a:endParaRPr lang="en-US" sz="1400" b="1" dirty="0"/>
          </a:p>
          <a:p>
            <a:pPr lvl="1"/>
            <a:endParaRPr lang="en-US" sz="1400" b="1" dirty="0"/>
          </a:p>
          <a:p>
            <a:pPr lvl="1"/>
            <a:endParaRPr lang="en-US" sz="1400" b="1" dirty="0"/>
          </a:p>
          <a:p>
            <a:pPr lvl="1"/>
            <a:endParaRPr lang="en-US" sz="1400" b="1" dirty="0"/>
          </a:p>
          <a:p>
            <a:pPr lvl="1"/>
            <a:endParaRPr lang="en-US" sz="1400" b="1" dirty="0"/>
          </a:p>
          <a:p>
            <a:pPr lvl="1"/>
            <a:endParaRPr lang="en-US" sz="1400" b="1" dirty="0"/>
          </a:p>
          <a:p>
            <a:pPr marL="0" indent="0">
              <a:buNone/>
            </a:pPr>
            <a:br>
              <a:rPr lang="en-US" sz="1500" dirty="0"/>
            </a:br>
            <a:endParaRPr lang="en-US" sz="1400" dirty="0"/>
          </a:p>
          <a:p>
            <a:pPr marL="114300" indent="0">
              <a:buNone/>
            </a:pPr>
            <a:r>
              <a:rPr lang="en-US" sz="2400" dirty="0"/>
              <a:t>Still many unknowns, impact expected to increase in future (higher beam energy, higher beam intensity...)</a:t>
            </a:r>
            <a:endParaRPr lang="en-US" sz="1800" dirty="0"/>
          </a:p>
          <a:p>
            <a:pPr lvl="1"/>
            <a:endParaRPr lang="en-GB" sz="1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Bjorn Lindstrom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28" name="TextBox 27"/>
          <p:cNvSpPr txBox="1"/>
          <p:nvPr/>
        </p:nvSpPr>
        <p:spPr>
          <a:xfrm>
            <a:off x="2339135" y="5571354"/>
            <a:ext cx="51972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Understanding their dynamics important </a:t>
            </a:r>
            <a:br>
              <a:rPr lang="en-US" sz="2000" b="1" dirty="0"/>
            </a:br>
            <a:r>
              <a:rPr lang="en-US" sz="2000" b="1" dirty="0"/>
              <a:t>clue for employing countermeasures</a:t>
            </a:r>
            <a:endParaRPr lang="en-GB" sz="2000" b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37"/>
          <a:stretch/>
        </p:blipFill>
        <p:spPr>
          <a:xfrm>
            <a:off x="251520" y="1464694"/>
            <a:ext cx="4854836" cy="2843988"/>
          </a:xfrm>
          <a:prstGeom prst="rect">
            <a:avLst/>
          </a:prstGeom>
        </p:spPr>
      </p:pic>
      <p:sp>
        <p:nvSpPr>
          <p:cNvPr id="21" name="Content Placeholder 2"/>
          <p:cNvSpPr txBox="1">
            <a:spLocks/>
          </p:cNvSpPr>
          <p:nvPr/>
        </p:nvSpPr>
        <p:spPr>
          <a:xfrm>
            <a:off x="4617190" y="1596277"/>
            <a:ext cx="4464496" cy="2499499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US" sz="2000" dirty="0"/>
              <a:t>In 2017, new type of UFO at specific magnet interconnect</a:t>
            </a:r>
          </a:p>
          <a:p>
            <a:pPr lvl="1"/>
            <a:r>
              <a:rPr lang="en-US" sz="1600" dirty="0"/>
              <a:t>different loss pattern</a:t>
            </a:r>
          </a:p>
          <a:p>
            <a:pPr lvl="1"/>
            <a:r>
              <a:rPr lang="en-US" sz="1600" b="1" dirty="0"/>
              <a:t>67</a:t>
            </a:r>
            <a:r>
              <a:rPr lang="en-US" sz="1600" dirty="0"/>
              <a:t> premature beam dumps (out of </a:t>
            </a:r>
            <a:r>
              <a:rPr lang="en-US" sz="1600" b="1" dirty="0"/>
              <a:t>~350 </a:t>
            </a:r>
            <a:r>
              <a:rPr lang="en-US" sz="1600" dirty="0"/>
              <a:t>total)</a:t>
            </a:r>
          </a:p>
          <a:p>
            <a:pPr lvl="1"/>
            <a:r>
              <a:rPr lang="en-US" sz="2000" b="1" dirty="0"/>
              <a:t>significant impact on availability</a:t>
            </a:r>
          </a:p>
          <a:p>
            <a:pPr lvl="1"/>
            <a:r>
              <a:rPr lang="en-US" sz="1500" dirty="0"/>
              <a:t>Also seen in 2018</a:t>
            </a:r>
            <a:br>
              <a:rPr lang="en-US" sz="1500" dirty="0"/>
            </a:br>
            <a:endParaRPr lang="en-GB" sz="1400" dirty="0"/>
          </a:p>
        </p:txBody>
      </p:sp>
      <p:sp>
        <p:nvSpPr>
          <p:cNvPr id="23" name="CasellaDiTesto 126"/>
          <p:cNvSpPr txBox="1"/>
          <p:nvPr/>
        </p:nvSpPr>
        <p:spPr>
          <a:xfrm>
            <a:off x="1020935" y="3376747"/>
            <a:ext cx="10346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A. </a:t>
            </a:r>
            <a:r>
              <a:rPr lang="en-GB" sz="12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Lechner</a:t>
            </a:r>
            <a:endParaRPr lang="en-GB" sz="1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8486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8" grpId="0"/>
      <p:bldP spid="21" grpId="0" uiExpand="1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Mika Väänänen</a:t>
            </a:r>
            <a:endParaRPr lang="en-GB" noProof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40</a:t>
            </a:fld>
            <a:endParaRPr lang="fr-FR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  4"/>
          <p:cNvSpPr>
            <a:spLocks noGrp="1"/>
          </p:cNvSpPr>
          <p:nvPr>
            <p:ph type="pic" idx="1"/>
          </p:nvPr>
        </p:nvSpPr>
        <p:spPr/>
      </p:sp>
      <p:sp>
        <p:nvSpPr>
          <p:cNvPr id="6" name="Espace réservé du texte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Mika Väänänen</a:t>
            </a:r>
            <a:endParaRPr lang="en-GB" noProof="0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41</a:t>
            </a:fld>
            <a:endParaRPr lang="fr-FR"/>
          </a:p>
        </p:txBody>
      </p:sp>
      <p:pic>
        <p:nvPicPr>
          <p:cNvPr id="9" name="Image 8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381"/>
          <a:stretch/>
        </p:blipFill>
        <p:spPr bwMode="auto">
          <a:xfrm>
            <a:off x="1412167" y="4284449"/>
            <a:ext cx="6121064" cy="1910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27304"/>
            <a:ext cx="7920000" cy="720000"/>
          </a:xfrm>
        </p:spPr>
        <p:txBody>
          <a:bodyPr/>
          <a:lstStyle/>
          <a:p>
            <a:r>
              <a:rPr lang="en-US" dirty="0"/>
              <a:t>UFO types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Bjorn Lindstrom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7" name="Picture 4" descr="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81" b="48017"/>
          <a:stretch/>
        </p:blipFill>
        <p:spPr bwMode="auto">
          <a:xfrm>
            <a:off x="1418506" y="1001070"/>
            <a:ext cx="6117838" cy="1925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asellaDiTesto 126"/>
          <p:cNvSpPr txBox="1"/>
          <p:nvPr/>
        </p:nvSpPr>
        <p:spPr>
          <a:xfrm>
            <a:off x="6498537" y="2073074"/>
            <a:ext cx="10346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A. </a:t>
            </a:r>
            <a:r>
              <a:rPr lang="en-GB" sz="12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Lechner</a:t>
            </a:r>
            <a:endParaRPr lang="en-GB" sz="1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2813698" y="1019038"/>
            <a:ext cx="0" cy="4718945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2242733" y="1049643"/>
            <a:ext cx="24308" cy="4704881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236296" y="2659841"/>
            <a:ext cx="0" cy="3078142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025097" y="692696"/>
            <a:ext cx="1151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~ 1 </a:t>
            </a:r>
            <a:r>
              <a:rPr lang="en-US" sz="2000" b="1" dirty="0" err="1"/>
              <a:t>ms</a:t>
            </a:r>
            <a:endParaRPr lang="en-GB" sz="2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377496" y="3043682"/>
            <a:ext cx="3799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second phase ~3 to 100’s </a:t>
            </a:r>
            <a:r>
              <a:rPr lang="en-US" b="1" dirty="0" err="1"/>
              <a:t>ms</a:t>
            </a:r>
            <a:endParaRPr lang="en-GB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-33665" y="1394606"/>
            <a:ext cx="12977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800" b="1" dirty="0"/>
              <a:t>Type 1</a:t>
            </a:r>
            <a:endParaRPr lang="en-GB" sz="28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19630" y="4716435"/>
            <a:ext cx="12977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800" b="1" dirty="0"/>
              <a:t>Type 2</a:t>
            </a:r>
            <a:endParaRPr lang="en-GB" sz="2800" b="1" dirty="0"/>
          </a:p>
        </p:txBody>
      </p:sp>
      <p:sp>
        <p:nvSpPr>
          <p:cNvPr id="24" name="Oval 23"/>
          <p:cNvSpPr/>
          <p:nvPr/>
        </p:nvSpPr>
        <p:spPr>
          <a:xfrm>
            <a:off x="2159568" y="3621042"/>
            <a:ext cx="654130" cy="635933"/>
          </a:xfrm>
          <a:prstGeom prst="ellipse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p+</a:t>
            </a:r>
            <a:endParaRPr lang="en-GB" dirty="0"/>
          </a:p>
        </p:txBody>
      </p:sp>
      <p:sp>
        <p:nvSpPr>
          <p:cNvPr id="25" name="Oval 24"/>
          <p:cNvSpPr/>
          <p:nvPr/>
        </p:nvSpPr>
        <p:spPr>
          <a:xfrm>
            <a:off x="2361850" y="2637933"/>
            <a:ext cx="288032" cy="28803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Arrow Connector 25"/>
          <p:cNvCxnSpPr>
            <a:stCxn id="25" idx="4"/>
          </p:cNvCxnSpPr>
          <p:nvPr/>
        </p:nvCxnSpPr>
        <p:spPr>
          <a:xfrm>
            <a:off x="2505866" y="2925965"/>
            <a:ext cx="0" cy="71533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78000" y="2659841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solid nitrogen</a:t>
            </a:r>
            <a:endParaRPr lang="en-GB" dirty="0"/>
          </a:p>
        </p:txBody>
      </p:sp>
      <p:sp>
        <p:nvSpPr>
          <p:cNvPr id="42" name="Explosion 1 41"/>
          <p:cNvSpPr/>
          <p:nvPr/>
        </p:nvSpPr>
        <p:spPr>
          <a:xfrm>
            <a:off x="2342333" y="3414583"/>
            <a:ext cx="327065" cy="327065"/>
          </a:xfrm>
          <a:prstGeom prst="irregularSeal1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Cloud 42"/>
          <p:cNvSpPr/>
          <p:nvPr/>
        </p:nvSpPr>
        <p:spPr>
          <a:xfrm>
            <a:off x="4539284" y="3473528"/>
            <a:ext cx="1988735" cy="952046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nitrogen gas</a:t>
            </a:r>
            <a:endParaRPr lang="en-GB" dirty="0"/>
          </a:p>
        </p:txBody>
      </p:sp>
      <p:sp>
        <p:nvSpPr>
          <p:cNvPr id="44" name="Down Arrow 43"/>
          <p:cNvSpPr/>
          <p:nvPr/>
        </p:nvSpPr>
        <p:spPr>
          <a:xfrm rot="16200000">
            <a:off x="2921062" y="3678149"/>
            <a:ext cx="617039" cy="50642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3557691" y="3949551"/>
            <a:ext cx="331152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3649884" y="3607380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beam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3420084" y="4636321"/>
            <a:ext cx="37995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very fast beam instability develops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971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6" grpId="0"/>
      <p:bldP spid="17" grpId="0"/>
      <p:bldP spid="23" grpId="0"/>
      <p:bldP spid="24" grpId="0" animBg="1"/>
      <p:bldP spid="25" grpId="0" animBg="1"/>
      <p:bldP spid="27" grpId="0"/>
      <p:bldP spid="42" grpId="0" animBg="1"/>
      <p:bldP spid="43" grpId="0" animBg="1"/>
      <p:bldP spid="44" grpId="0" animBg="1"/>
      <p:bldP spid="50" grpId="0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UFO types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019038"/>
            <a:ext cx="7920000" cy="51071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Type 1</a:t>
            </a:r>
          </a:p>
          <a:p>
            <a:r>
              <a:rPr lang="en-US" sz="1800" dirty="0"/>
              <a:t>Traditional type, present since high-intensity operations</a:t>
            </a:r>
          </a:p>
          <a:p>
            <a:r>
              <a:rPr lang="en-US" sz="1800" dirty="0"/>
              <a:t>Short loss spike (~1 </a:t>
            </a:r>
            <a:r>
              <a:rPr lang="en-US" sz="1800" dirty="0" err="1"/>
              <a:t>ms</a:t>
            </a:r>
            <a:r>
              <a:rPr lang="en-US" sz="1800" dirty="0"/>
              <a:t>)</a:t>
            </a:r>
          </a:p>
          <a:p>
            <a:r>
              <a:rPr lang="en-US" sz="1800" dirty="0"/>
              <a:t>Sporadic</a:t>
            </a:r>
            <a:endParaRPr lang="en-GB" sz="1800" dirty="0"/>
          </a:p>
          <a:p>
            <a:r>
              <a:rPr lang="en-US" sz="1800" dirty="0"/>
              <a:t>Along the entire length of the LHC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2400" dirty="0"/>
              <a:t>Type 2</a:t>
            </a:r>
          </a:p>
          <a:p>
            <a:r>
              <a:rPr lang="en-US" sz="1800" dirty="0"/>
              <a:t>Present at specific magnet interconnect (16L2)</a:t>
            </a:r>
          </a:p>
          <a:p>
            <a:r>
              <a:rPr lang="en-US" sz="1800" dirty="0"/>
              <a:t>Hypothesis: caused by frozen nitrogen </a:t>
            </a:r>
            <a:r>
              <a:rPr lang="en-US" sz="1800" dirty="0" err="1"/>
              <a:t>macroparticle</a:t>
            </a:r>
            <a:endParaRPr lang="en-US" sz="1800" dirty="0"/>
          </a:p>
          <a:p>
            <a:pPr lvl="1"/>
            <a:r>
              <a:rPr lang="en-US" sz="1400" dirty="0"/>
              <a:t>Contamination of beam vacuum  by air at 16L2 confirmed</a:t>
            </a:r>
          </a:p>
          <a:p>
            <a:r>
              <a:rPr lang="en-US" sz="1800" dirty="0"/>
              <a:t>Fastest observed beam instability in the LHC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Mika Väänänen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7" name="Ellipsi 6">
            <a:extLst>
              <a:ext uri="{FF2B5EF4-FFF2-40B4-BE49-F238E27FC236}">
                <a16:creationId xmlns:a16="http://schemas.microsoft.com/office/drawing/2014/main" id="{6A77BC67-25AB-4A55-9CAD-24D6C4E9CCC9}"/>
              </a:ext>
            </a:extLst>
          </p:cNvPr>
          <p:cNvSpPr/>
          <p:nvPr/>
        </p:nvSpPr>
        <p:spPr>
          <a:xfrm>
            <a:off x="107504" y="919797"/>
            <a:ext cx="1368152" cy="564987"/>
          </a:xfrm>
          <a:prstGeom prst="ellipse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Suorakulmio 9">
            <a:extLst>
              <a:ext uri="{FF2B5EF4-FFF2-40B4-BE49-F238E27FC236}">
                <a16:creationId xmlns:a16="http://schemas.microsoft.com/office/drawing/2014/main" id="{AA562D1C-8C01-4F08-9B2C-223187C737C5}"/>
              </a:ext>
            </a:extLst>
          </p:cNvPr>
          <p:cNvSpPr/>
          <p:nvPr/>
        </p:nvSpPr>
        <p:spPr>
          <a:xfrm>
            <a:off x="107504" y="2924944"/>
            <a:ext cx="5976664" cy="1886109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7651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/>
              <a:t>UFOs</a:t>
            </a:r>
            <a:r>
              <a:rPr lang="fi-FI" dirty="0"/>
              <a:t> at </a:t>
            </a:r>
            <a:r>
              <a:rPr lang="fi-FI" dirty="0" err="1"/>
              <a:t>end</a:t>
            </a:r>
            <a:r>
              <a:rPr lang="fi-FI" dirty="0"/>
              <a:t> of </a:t>
            </a:r>
            <a:r>
              <a:rPr lang="fi-FI" dirty="0" err="1"/>
              <a:t>run</a:t>
            </a:r>
            <a:r>
              <a:rPr lang="fi-FI" dirty="0"/>
              <a:t> 2 proton </a:t>
            </a:r>
            <a:r>
              <a:rPr lang="fi-FI" dirty="0" err="1"/>
              <a:t>physics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sz="1800" dirty="0" err="1"/>
              <a:t>Special</a:t>
            </a:r>
            <a:r>
              <a:rPr lang="fi-FI" sz="1800" dirty="0"/>
              <a:t> </a:t>
            </a:r>
            <a:r>
              <a:rPr lang="fi-FI" sz="1800" dirty="0" err="1"/>
              <a:t>beam</a:t>
            </a:r>
            <a:r>
              <a:rPr lang="fi-FI" sz="1800" dirty="0"/>
              <a:t> </a:t>
            </a:r>
            <a:r>
              <a:rPr lang="fi-FI" sz="1800" dirty="0" err="1"/>
              <a:t>configuration</a:t>
            </a:r>
            <a:r>
              <a:rPr lang="fi-FI" sz="1800" dirty="0"/>
              <a:t> </a:t>
            </a:r>
            <a:r>
              <a:rPr lang="fi-FI" sz="1800" dirty="0" err="1"/>
              <a:t>during</a:t>
            </a:r>
            <a:r>
              <a:rPr lang="fi-FI" sz="1800" dirty="0"/>
              <a:t> ~3 </a:t>
            </a:r>
            <a:r>
              <a:rPr lang="fi-FI" sz="1800" dirty="0" err="1"/>
              <a:t>weeks</a:t>
            </a:r>
            <a:r>
              <a:rPr lang="fi-FI" sz="1800" dirty="0"/>
              <a:t> of </a:t>
            </a:r>
            <a:r>
              <a:rPr lang="fi-FI" sz="1800" dirty="0" err="1"/>
              <a:t>normal</a:t>
            </a:r>
            <a:r>
              <a:rPr lang="fi-FI" sz="1800" dirty="0"/>
              <a:t> </a:t>
            </a:r>
            <a:r>
              <a:rPr lang="fi-FI" sz="1800" dirty="0" err="1"/>
              <a:t>physics</a:t>
            </a:r>
            <a:r>
              <a:rPr lang="fi-FI" sz="1800" dirty="0"/>
              <a:t> </a:t>
            </a:r>
            <a:r>
              <a:rPr lang="fi-FI" sz="1800" dirty="0" err="1"/>
              <a:t>fills</a:t>
            </a:r>
            <a:endParaRPr lang="fi-FI" sz="1800" dirty="0"/>
          </a:p>
          <a:p>
            <a:pPr lvl="1"/>
            <a:r>
              <a:rPr lang="fi-FI" sz="1800" dirty="0"/>
              <a:t>In non-</a:t>
            </a:r>
            <a:r>
              <a:rPr lang="fi-FI" sz="1800" dirty="0" err="1"/>
              <a:t>colliding</a:t>
            </a:r>
            <a:r>
              <a:rPr lang="fi-FI" sz="1800" dirty="0"/>
              <a:t> 12b </a:t>
            </a:r>
            <a:r>
              <a:rPr lang="fi-FI" sz="1800" dirty="0" err="1"/>
              <a:t>train</a:t>
            </a:r>
            <a:r>
              <a:rPr lang="fi-FI" sz="1800" dirty="0"/>
              <a:t>, </a:t>
            </a:r>
            <a:r>
              <a:rPr lang="fi-FI" sz="1800" dirty="0" err="1"/>
              <a:t>two</a:t>
            </a:r>
            <a:r>
              <a:rPr lang="fi-FI" sz="1800" dirty="0"/>
              <a:t> </a:t>
            </a:r>
            <a:r>
              <a:rPr lang="fi-FI" sz="1800" dirty="0" err="1"/>
              <a:t>blown-up</a:t>
            </a:r>
            <a:r>
              <a:rPr lang="fi-FI" sz="1800" dirty="0"/>
              <a:t> </a:t>
            </a:r>
            <a:r>
              <a:rPr lang="fi-FI" sz="1800" dirty="0" err="1"/>
              <a:t>bunches</a:t>
            </a:r>
            <a:r>
              <a:rPr lang="fi-FI" sz="1800" dirty="0"/>
              <a:t>: </a:t>
            </a:r>
            <a:r>
              <a:rPr lang="fi-FI" sz="1800" dirty="0" err="1"/>
              <a:t>one</a:t>
            </a:r>
            <a:r>
              <a:rPr lang="fi-FI" sz="1800" dirty="0"/>
              <a:t> </a:t>
            </a:r>
            <a:r>
              <a:rPr lang="fi-FI" sz="1800" dirty="0" err="1"/>
              <a:t>horizontally</a:t>
            </a:r>
            <a:r>
              <a:rPr lang="fi-FI" sz="1800" dirty="0"/>
              <a:t>, </a:t>
            </a:r>
            <a:r>
              <a:rPr lang="fi-FI" sz="1800" dirty="0" err="1"/>
              <a:t>one</a:t>
            </a:r>
            <a:r>
              <a:rPr lang="fi-FI" sz="1800" dirty="0"/>
              <a:t> </a:t>
            </a:r>
            <a:r>
              <a:rPr lang="fi-FI" sz="1800" dirty="0" err="1"/>
              <a:t>vertically</a:t>
            </a:r>
            <a:endParaRPr lang="fi-FI" sz="1800" dirty="0"/>
          </a:p>
          <a:p>
            <a:r>
              <a:rPr lang="fi-FI" sz="1800" dirty="0" err="1"/>
              <a:t>Number</a:t>
            </a:r>
            <a:r>
              <a:rPr lang="fi-FI" sz="1800" dirty="0"/>
              <a:t> of </a:t>
            </a:r>
            <a:r>
              <a:rPr lang="fi-FI" sz="1800" dirty="0" err="1"/>
              <a:t>events</a:t>
            </a:r>
            <a:r>
              <a:rPr lang="fi-FI" sz="1800" dirty="0"/>
              <a:t> </a:t>
            </a:r>
            <a:r>
              <a:rPr lang="fi-FI" sz="1800" dirty="0" err="1"/>
              <a:t>during</a:t>
            </a:r>
            <a:r>
              <a:rPr lang="fi-FI" sz="1800" dirty="0"/>
              <a:t> </a:t>
            </a:r>
            <a:r>
              <a:rPr lang="fi-FI" sz="1800" dirty="0" err="1"/>
              <a:t>this</a:t>
            </a:r>
            <a:r>
              <a:rPr lang="fi-FI" sz="1800" dirty="0"/>
              <a:t> </a:t>
            </a:r>
            <a:r>
              <a:rPr lang="fi-FI" sz="1800" dirty="0" err="1"/>
              <a:t>time</a:t>
            </a:r>
            <a:r>
              <a:rPr lang="fi-FI" sz="1800" dirty="0"/>
              <a:t>: 14</a:t>
            </a:r>
          </a:p>
          <a:p>
            <a:pPr lvl="1"/>
            <a:r>
              <a:rPr lang="fi-FI" sz="1800" dirty="0" err="1"/>
              <a:t>Confirmed</a:t>
            </a:r>
            <a:r>
              <a:rPr lang="fi-FI" sz="1800" dirty="0"/>
              <a:t> </a:t>
            </a:r>
            <a:r>
              <a:rPr lang="fi-FI" sz="1800" dirty="0" err="1"/>
              <a:t>by</a:t>
            </a:r>
            <a:r>
              <a:rPr lang="fi-FI" sz="1800" dirty="0"/>
              <a:t> </a:t>
            </a:r>
            <a:r>
              <a:rPr lang="fi-FI" sz="1800" dirty="0" err="1"/>
              <a:t>existing</a:t>
            </a:r>
            <a:r>
              <a:rPr lang="fi-FI" sz="1800" dirty="0"/>
              <a:t> UFO </a:t>
            </a:r>
            <a:r>
              <a:rPr lang="fi-FI" sz="1800" dirty="0" err="1"/>
              <a:t>detection</a:t>
            </a:r>
            <a:r>
              <a:rPr lang="fi-FI" sz="1800" dirty="0"/>
              <a:t> </a:t>
            </a:r>
            <a:r>
              <a:rPr lang="fi-FI" sz="1800" dirty="0" err="1"/>
              <a:t>system</a:t>
            </a:r>
            <a:r>
              <a:rPr lang="fi-FI" sz="1800" dirty="0"/>
              <a:t>: 7</a:t>
            </a:r>
          </a:p>
          <a:p>
            <a:r>
              <a:rPr lang="fi-FI" sz="1800" dirty="0"/>
              <a:t>3 at top </a:t>
            </a:r>
            <a:r>
              <a:rPr lang="fi-FI" sz="1800" dirty="0" err="1"/>
              <a:t>energy</a:t>
            </a:r>
            <a:r>
              <a:rPr lang="fi-FI" sz="1800" dirty="0"/>
              <a:t>, </a:t>
            </a:r>
            <a:r>
              <a:rPr lang="fi-FI" sz="1800" dirty="0" err="1"/>
              <a:t>rest</a:t>
            </a:r>
            <a:r>
              <a:rPr lang="fi-FI" sz="1800" dirty="0"/>
              <a:t> at 1096-4522 </a:t>
            </a:r>
            <a:r>
              <a:rPr lang="fi-FI" sz="1800" dirty="0" err="1"/>
              <a:t>GeV</a:t>
            </a:r>
            <a:endParaRPr lang="fi-FI" sz="18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Mika Väänänen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7" name="Kuva 6">
            <a:extLst>
              <a:ext uri="{FF2B5EF4-FFF2-40B4-BE49-F238E27FC236}">
                <a16:creationId xmlns:a16="http://schemas.microsoft.com/office/drawing/2014/main" id="{7D9B0170-9C7C-4299-8F9B-3F4D757B39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208" y="3345294"/>
            <a:ext cx="7987584" cy="2711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0664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Bildergebnis fÃ¼r CERN dBLM diamond">
            <a:extLst>
              <a:ext uri="{FF2B5EF4-FFF2-40B4-BE49-F238E27FC236}">
                <a16:creationId xmlns:a16="http://schemas.microsoft.com/office/drawing/2014/main" id="{C2457EAE-A1BB-43AB-9F62-5CDE33F6FC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1" t="34602" r="60196" b="29947"/>
          <a:stretch/>
        </p:blipFill>
        <p:spPr bwMode="auto">
          <a:xfrm>
            <a:off x="4086888" y="3574526"/>
            <a:ext cx="4013504" cy="2866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Kuva 9">
            <a:extLst>
              <a:ext uri="{FF2B5EF4-FFF2-40B4-BE49-F238E27FC236}">
                <a16:creationId xmlns:a16="http://schemas.microsoft.com/office/drawing/2014/main" id="{B0BF15A4-0A9A-4DA7-86FA-268F04D506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7944" y="3237756"/>
            <a:ext cx="4468550" cy="311859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/>
              <a:t>Beam</a:t>
            </a:r>
            <a:r>
              <a:rPr lang="fi-FI" dirty="0"/>
              <a:t> </a:t>
            </a:r>
            <a:r>
              <a:rPr lang="fi-FI" dirty="0" err="1"/>
              <a:t>loss</a:t>
            </a:r>
            <a:r>
              <a:rPr lang="fi-FI" dirty="0"/>
              <a:t> </a:t>
            </a:r>
            <a:r>
              <a:rPr lang="fi-FI" dirty="0" err="1"/>
              <a:t>monitors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219201"/>
            <a:ext cx="3167912" cy="20185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i-FI" sz="2000" dirty="0" err="1"/>
              <a:t>icBLM</a:t>
            </a:r>
            <a:endParaRPr lang="fi-FI" sz="2000" dirty="0"/>
          </a:p>
          <a:p>
            <a:pPr marL="457200" lvl="1" indent="0">
              <a:buNone/>
            </a:pPr>
            <a:r>
              <a:rPr lang="fi-FI" sz="2000" dirty="0" err="1"/>
              <a:t>Good</a:t>
            </a:r>
            <a:r>
              <a:rPr lang="fi-FI" sz="2000" dirty="0"/>
              <a:t> </a:t>
            </a:r>
            <a:r>
              <a:rPr lang="fi-FI" sz="2000" dirty="0" err="1"/>
              <a:t>signal</a:t>
            </a:r>
            <a:r>
              <a:rPr lang="fi-FI" sz="2000" dirty="0"/>
              <a:t> to </a:t>
            </a:r>
            <a:r>
              <a:rPr lang="fi-FI" sz="2000" dirty="0" err="1"/>
              <a:t>noise</a:t>
            </a:r>
            <a:r>
              <a:rPr lang="fi-FI" sz="2000" dirty="0"/>
              <a:t> </a:t>
            </a:r>
            <a:r>
              <a:rPr lang="fi-FI" sz="2000" dirty="0" err="1"/>
              <a:t>ratio</a:t>
            </a:r>
            <a:endParaRPr lang="fi-FI" sz="2000" dirty="0"/>
          </a:p>
          <a:p>
            <a:pPr marL="457200" lvl="1" indent="0">
              <a:buNone/>
            </a:pPr>
            <a:r>
              <a:rPr lang="fi-FI" sz="2000" dirty="0"/>
              <a:t>3600 </a:t>
            </a:r>
            <a:r>
              <a:rPr lang="fi-FI" sz="2000" dirty="0" err="1"/>
              <a:t>distributed</a:t>
            </a:r>
            <a:r>
              <a:rPr lang="fi-FI" sz="2000" dirty="0"/>
              <a:t> </a:t>
            </a:r>
            <a:r>
              <a:rPr lang="fi-FI" sz="2000" dirty="0" err="1"/>
              <a:t>around</a:t>
            </a:r>
            <a:r>
              <a:rPr lang="fi-FI" sz="2000" dirty="0"/>
              <a:t> </a:t>
            </a:r>
            <a:r>
              <a:rPr lang="fi-FI" sz="2000" dirty="0" err="1"/>
              <a:t>ring</a:t>
            </a:r>
            <a:endParaRPr lang="fi-FI" sz="2000" dirty="0"/>
          </a:p>
          <a:p>
            <a:pPr marL="457200" lvl="1" indent="0">
              <a:buNone/>
            </a:pPr>
            <a:r>
              <a:rPr lang="fi-FI" sz="2000" dirty="0"/>
              <a:t>40 µs </a:t>
            </a:r>
            <a:r>
              <a:rPr lang="fi-FI" sz="2000" dirty="0" err="1"/>
              <a:t>temporal</a:t>
            </a:r>
            <a:r>
              <a:rPr lang="fi-FI" sz="2000" dirty="0"/>
              <a:t> </a:t>
            </a:r>
            <a:r>
              <a:rPr lang="fi-FI" sz="2000" dirty="0" err="1"/>
              <a:t>res</a:t>
            </a:r>
            <a:endParaRPr lang="fi-FI" sz="20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Mika Väänänen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74A6B30C-73E0-40A1-B0DF-6A465D782E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827160"/>
            <a:ext cx="3452628" cy="2673016"/>
          </a:xfrm>
          <a:prstGeom prst="rect">
            <a:avLst/>
          </a:prstGeom>
        </p:spPr>
      </p:pic>
      <p:sp>
        <p:nvSpPr>
          <p:cNvPr id="8" name="Tekstiruutu 7">
            <a:extLst>
              <a:ext uri="{FF2B5EF4-FFF2-40B4-BE49-F238E27FC236}">
                <a16:creationId xmlns:a16="http://schemas.microsoft.com/office/drawing/2014/main" id="{10975C41-7F09-4CEF-9CCE-1000AF430749}"/>
              </a:ext>
            </a:extLst>
          </p:cNvPr>
          <p:cNvSpPr txBox="1"/>
          <p:nvPr/>
        </p:nvSpPr>
        <p:spPr>
          <a:xfrm>
            <a:off x="4891640" y="188421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>
                <a:solidFill>
                  <a:schemeClr val="bg1"/>
                </a:solidFill>
              </a:rPr>
              <a:t>icBLM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12" name="Suora yhdysviiva 11">
            <a:extLst>
              <a:ext uri="{FF2B5EF4-FFF2-40B4-BE49-F238E27FC236}">
                <a16:creationId xmlns:a16="http://schemas.microsoft.com/office/drawing/2014/main" id="{A7A9B9A5-51A9-431B-8284-4A1C3BD92840}"/>
              </a:ext>
            </a:extLst>
          </p:cNvPr>
          <p:cNvCxnSpPr>
            <a:cxnSpLocks/>
          </p:cNvCxnSpPr>
          <p:nvPr/>
        </p:nvCxnSpPr>
        <p:spPr>
          <a:xfrm flipH="1">
            <a:off x="4135898" y="2780928"/>
            <a:ext cx="2380318" cy="182352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uora yhdysviiva 13">
            <a:extLst>
              <a:ext uri="{FF2B5EF4-FFF2-40B4-BE49-F238E27FC236}">
                <a16:creationId xmlns:a16="http://schemas.microsoft.com/office/drawing/2014/main" id="{1ED584E5-8A30-4481-BD61-68C83A87EDC7}"/>
              </a:ext>
            </a:extLst>
          </p:cNvPr>
          <p:cNvCxnSpPr>
            <a:cxnSpLocks/>
            <a:endCxn id="11" idx="3"/>
          </p:cNvCxnSpPr>
          <p:nvPr/>
        </p:nvCxnSpPr>
        <p:spPr>
          <a:xfrm>
            <a:off x="6804248" y="2780928"/>
            <a:ext cx="1296144" cy="222699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kstiruutu 16">
            <a:extLst>
              <a:ext uri="{FF2B5EF4-FFF2-40B4-BE49-F238E27FC236}">
                <a16:creationId xmlns:a16="http://schemas.microsoft.com/office/drawing/2014/main" id="{E26A916C-4BD3-4AAD-8F48-8F9C50E89BB6}"/>
              </a:ext>
            </a:extLst>
          </p:cNvPr>
          <p:cNvSpPr txBox="1"/>
          <p:nvPr/>
        </p:nvSpPr>
        <p:spPr>
          <a:xfrm>
            <a:off x="346844" y="3427947"/>
            <a:ext cx="343306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000" dirty="0" err="1">
                <a:solidFill>
                  <a:schemeClr val="accent5"/>
                </a:solidFill>
              </a:rPr>
              <a:t>dBLM</a:t>
            </a:r>
            <a:endParaRPr lang="fi-FI" sz="2000" dirty="0">
              <a:solidFill>
                <a:schemeClr val="accent5"/>
              </a:solidFill>
            </a:endParaRPr>
          </a:p>
          <a:p>
            <a:pPr lvl="1"/>
            <a:r>
              <a:rPr lang="fi-FI" sz="2000" dirty="0" err="1">
                <a:solidFill>
                  <a:schemeClr val="accent5"/>
                </a:solidFill>
              </a:rPr>
              <a:t>Low</a:t>
            </a:r>
            <a:r>
              <a:rPr lang="fi-FI" sz="2000" dirty="0">
                <a:solidFill>
                  <a:schemeClr val="accent5"/>
                </a:solidFill>
              </a:rPr>
              <a:t> </a:t>
            </a:r>
            <a:r>
              <a:rPr lang="fi-FI" sz="2000" dirty="0" err="1">
                <a:solidFill>
                  <a:schemeClr val="accent5"/>
                </a:solidFill>
              </a:rPr>
              <a:t>signal</a:t>
            </a:r>
            <a:r>
              <a:rPr lang="fi-FI" sz="2000" dirty="0">
                <a:solidFill>
                  <a:schemeClr val="accent5"/>
                </a:solidFill>
              </a:rPr>
              <a:t> to </a:t>
            </a:r>
            <a:r>
              <a:rPr lang="fi-FI" sz="2000" dirty="0" err="1">
                <a:solidFill>
                  <a:schemeClr val="accent5"/>
                </a:solidFill>
              </a:rPr>
              <a:t>noise</a:t>
            </a:r>
            <a:r>
              <a:rPr lang="fi-FI" sz="2000" dirty="0">
                <a:solidFill>
                  <a:schemeClr val="accent5"/>
                </a:solidFill>
              </a:rPr>
              <a:t> </a:t>
            </a:r>
            <a:r>
              <a:rPr lang="fi-FI" sz="2000" dirty="0" err="1">
                <a:solidFill>
                  <a:schemeClr val="accent5"/>
                </a:solidFill>
              </a:rPr>
              <a:t>ratio</a:t>
            </a:r>
            <a:r>
              <a:rPr lang="fi-FI" sz="2000" dirty="0">
                <a:solidFill>
                  <a:schemeClr val="accent5"/>
                </a:solidFill>
              </a:rPr>
              <a:t>, </a:t>
            </a:r>
            <a:r>
              <a:rPr lang="fi-FI" sz="2000" dirty="0" err="1">
                <a:solidFill>
                  <a:schemeClr val="accent5"/>
                </a:solidFill>
              </a:rPr>
              <a:t>fluctuating</a:t>
            </a:r>
            <a:r>
              <a:rPr lang="fi-FI" sz="2000" dirty="0">
                <a:solidFill>
                  <a:schemeClr val="accent5"/>
                </a:solidFill>
              </a:rPr>
              <a:t> </a:t>
            </a:r>
            <a:r>
              <a:rPr lang="fi-FI" sz="2000" dirty="0" err="1">
                <a:solidFill>
                  <a:schemeClr val="accent5"/>
                </a:solidFill>
              </a:rPr>
              <a:t>signal</a:t>
            </a:r>
            <a:endParaRPr lang="fi-FI" sz="2000" dirty="0">
              <a:solidFill>
                <a:schemeClr val="accent5"/>
              </a:solidFill>
            </a:endParaRPr>
          </a:p>
          <a:p>
            <a:pPr lvl="1"/>
            <a:r>
              <a:rPr lang="fi-FI" sz="2000" dirty="0">
                <a:solidFill>
                  <a:schemeClr val="accent5"/>
                </a:solidFill>
              </a:rPr>
              <a:t>2 per </a:t>
            </a:r>
            <a:r>
              <a:rPr lang="fi-FI" sz="2000" dirty="0" err="1">
                <a:solidFill>
                  <a:schemeClr val="accent5"/>
                </a:solidFill>
              </a:rPr>
              <a:t>beam</a:t>
            </a:r>
            <a:r>
              <a:rPr lang="fi-FI" sz="2000" dirty="0">
                <a:solidFill>
                  <a:schemeClr val="accent5"/>
                </a:solidFill>
              </a:rPr>
              <a:t> at </a:t>
            </a:r>
            <a:r>
              <a:rPr lang="fi-FI" sz="2000" dirty="0" err="1">
                <a:solidFill>
                  <a:schemeClr val="accent5"/>
                </a:solidFill>
              </a:rPr>
              <a:t>primary</a:t>
            </a:r>
            <a:r>
              <a:rPr lang="fi-FI" sz="2000" dirty="0">
                <a:solidFill>
                  <a:schemeClr val="accent5"/>
                </a:solidFill>
              </a:rPr>
              <a:t> </a:t>
            </a:r>
            <a:r>
              <a:rPr lang="fi-FI" sz="2000" dirty="0" err="1">
                <a:solidFill>
                  <a:schemeClr val="accent5"/>
                </a:solidFill>
              </a:rPr>
              <a:t>collimators</a:t>
            </a:r>
            <a:endParaRPr lang="fi-FI" sz="2000" dirty="0">
              <a:solidFill>
                <a:schemeClr val="accent5"/>
              </a:solidFill>
            </a:endParaRPr>
          </a:p>
        </p:txBody>
      </p:sp>
      <p:sp>
        <p:nvSpPr>
          <p:cNvPr id="18" name="Tekstiruutu 17">
            <a:extLst>
              <a:ext uri="{FF2B5EF4-FFF2-40B4-BE49-F238E27FC236}">
                <a16:creationId xmlns:a16="http://schemas.microsoft.com/office/drawing/2014/main" id="{73D9C6DD-D58F-4530-92DD-864B7DB8377F}"/>
              </a:ext>
            </a:extLst>
          </p:cNvPr>
          <p:cNvSpPr txBox="1"/>
          <p:nvPr/>
        </p:nvSpPr>
        <p:spPr>
          <a:xfrm>
            <a:off x="749726" y="5445224"/>
            <a:ext cx="3167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000" dirty="0">
                <a:solidFill>
                  <a:schemeClr val="accent5"/>
                </a:solidFill>
              </a:rPr>
              <a:t>1.5ns </a:t>
            </a:r>
            <a:r>
              <a:rPr lang="fi-FI" sz="2000" dirty="0" err="1">
                <a:solidFill>
                  <a:schemeClr val="accent5"/>
                </a:solidFill>
              </a:rPr>
              <a:t>temporal</a:t>
            </a:r>
            <a:r>
              <a:rPr lang="fi-FI" sz="2000" dirty="0">
                <a:solidFill>
                  <a:schemeClr val="accent5"/>
                </a:solidFill>
              </a:rPr>
              <a:t> </a:t>
            </a:r>
            <a:r>
              <a:rPr lang="fi-FI" sz="2000" dirty="0" err="1">
                <a:solidFill>
                  <a:schemeClr val="accent5"/>
                </a:solidFill>
              </a:rPr>
              <a:t>resolution</a:t>
            </a:r>
            <a:endParaRPr lang="en-GB" sz="2000" dirty="0">
              <a:solidFill>
                <a:schemeClr val="accent5"/>
              </a:solidFill>
            </a:endParaRPr>
          </a:p>
        </p:txBody>
      </p:sp>
      <p:sp>
        <p:nvSpPr>
          <p:cNvPr id="19" name="Tekstiruutu 18">
            <a:extLst>
              <a:ext uri="{FF2B5EF4-FFF2-40B4-BE49-F238E27FC236}">
                <a16:creationId xmlns:a16="http://schemas.microsoft.com/office/drawing/2014/main" id="{A58C9843-DE6A-45A2-A42B-0A7F432A6F79}"/>
              </a:ext>
            </a:extLst>
          </p:cNvPr>
          <p:cNvSpPr txBox="1"/>
          <p:nvPr/>
        </p:nvSpPr>
        <p:spPr>
          <a:xfrm>
            <a:off x="6012160" y="4437112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~1 cm</a:t>
            </a:r>
            <a:r>
              <a:rPr lang="en-GB" baseline="30000" dirty="0"/>
              <a:t>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2521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19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Kuva 12">
            <a:extLst>
              <a:ext uri="{FF2B5EF4-FFF2-40B4-BE49-F238E27FC236}">
                <a16:creationId xmlns:a16="http://schemas.microsoft.com/office/drawing/2014/main" id="{3D9690A8-7405-4196-8D3A-DE67198966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3848" y="1319288"/>
            <a:ext cx="5482952" cy="4608306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/>
              <a:t>icBLM</a:t>
            </a:r>
            <a:r>
              <a:rPr lang="fi-FI" dirty="0"/>
              <a:t> </a:t>
            </a:r>
            <a:r>
              <a:rPr lang="fi-FI" dirty="0" err="1"/>
              <a:t>vs</a:t>
            </a:r>
            <a:r>
              <a:rPr lang="fi-FI" dirty="0"/>
              <a:t> </a:t>
            </a:r>
            <a:r>
              <a:rPr lang="fi-FI" dirty="0" err="1"/>
              <a:t>dBLM</a:t>
            </a:r>
            <a:r>
              <a:rPr lang="fi-FI" dirty="0"/>
              <a:t> </a:t>
            </a:r>
            <a:r>
              <a:rPr lang="fi-FI" dirty="0" err="1"/>
              <a:t>correlation</a:t>
            </a:r>
            <a:r>
              <a:rPr lang="fi-FI" dirty="0"/>
              <a:t> (30 </a:t>
            </a:r>
            <a:r>
              <a:rPr lang="fi-FI" dirty="0" err="1"/>
              <a:t>Sep</a:t>
            </a:r>
            <a:r>
              <a:rPr lang="fi-FI" dirty="0"/>
              <a:t> 2018)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Mika Väänänen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Sisällön paikkamerkki 10">
            <a:extLst>
              <a:ext uri="{FF2B5EF4-FFF2-40B4-BE49-F238E27FC236}">
                <a16:creationId xmlns:a16="http://schemas.microsoft.com/office/drawing/2014/main" id="{1645C39B-8C8B-400B-833A-4F87BF8B0B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2564904"/>
            <a:ext cx="3240360" cy="48740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i-FI" sz="2000" dirty="0" err="1"/>
              <a:t>icBLMs</a:t>
            </a:r>
            <a:r>
              <a:rPr lang="fi-FI" sz="2000" dirty="0"/>
              <a:t> </a:t>
            </a:r>
            <a:r>
              <a:rPr lang="fi-FI" sz="2000" dirty="0" err="1"/>
              <a:t>are</a:t>
            </a:r>
            <a:r>
              <a:rPr lang="fi-FI" sz="2000" dirty="0"/>
              <a:t> a </a:t>
            </a:r>
            <a:r>
              <a:rPr lang="fi-FI" sz="2000" dirty="0" err="1"/>
              <a:t>trusted</a:t>
            </a:r>
            <a:r>
              <a:rPr lang="fi-FI" sz="2000" dirty="0"/>
              <a:t> </a:t>
            </a:r>
            <a:r>
              <a:rPr lang="fi-FI" sz="2000" dirty="0" err="1"/>
              <a:t>system</a:t>
            </a:r>
            <a:endParaRPr lang="fi-FI" sz="2000" dirty="0"/>
          </a:p>
          <a:p>
            <a:pPr marL="0" indent="0">
              <a:buNone/>
            </a:pPr>
            <a:endParaRPr lang="fi-FI" sz="2000" dirty="0"/>
          </a:p>
          <a:p>
            <a:pPr marL="0" indent="0">
              <a:buNone/>
            </a:pPr>
            <a:r>
              <a:rPr lang="fi-FI" sz="2000" dirty="0" err="1"/>
              <a:t>dBLM</a:t>
            </a:r>
            <a:r>
              <a:rPr lang="fi-FI" sz="2000" dirty="0"/>
              <a:t> </a:t>
            </a:r>
            <a:r>
              <a:rPr lang="fi-FI" sz="2000" dirty="0" err="1"/>
              <a:t>signal</a:t>
            </a:r>
            <a:r>
              <a:rPr lang="fi-FI" sz="2000" dirty="0"/>
              <a:t> </a:t>
            </a:r>
            <a:r>
              <a:rPr lang="fi-FI" sz="2000" dirty="0" err="1"/>
              <a:t>integrated</a:t>
            </a:r>
            <a:r>
              <a:rPr lang="fi-FI" sz="2000" dirty="0"/>
              <a:t> in 40 us </a:t>
            </a:r>
            <a:r>
              <a:rPr lang="fi-FI" sz="2000" dirty="0" err="1"/>
              <a:t>bins</a:t>
            </a:r>
            <a:r>
              <a:rPr lang="fi-FI" sz="2000" dirty="0"/>
              <a:t> </a:t>
            </a:r>
            <a:r>
              <a:rPr lang="fi-FI" sz="2000" dirty="0" err="1"/>
              <a:t>correlates</a:t>
            </a:r>
            <a:r>
              <a:rPr lang="fi-FI" sz="2000" dirty="0"/>
              <a:t> </a:t>
            </a:r>
            <a:r>
              <a:rPr lang="fi-FI" sz="2000" dirty="0" err="1"/>
              <a:t>well</a:t>
            </a:r>
            <a:r>
              <a:rPr lang="fi-FI" sz="2000" dirty="0"/>
              <a:t> </a:t>
            </a:r>
            <a:r>
              <a:rPr lang="fi-FI" sz="2000" dirty="0" err="1"/>
              <a:t>with</a:t>
            </a:r>
            <a:r>
              <a:rPr lang="fi-FI" sz="2000" dirty="0"/>
              <a:t> </a:t>
            </a:r>
            <a:r>
              <a:rPr lang="fi-FI" sz="2000" dirty="0" err="1"/>
              <a:t>icBLM</a:t>
            </a:r>
            <a:r>
              <a:rPr lang="fi-FI" sz="2000" dirty="0"/>
              <a:t> data</a:t>
            </a:r>
          </a:p>
        </p:txBody>
      </p:sp>
    </p:spTree>
    <p:extLst>
      <p:ext uri="{BB962C8B-B14F-4D97-AF65-F5344CB8AC3E}">
        <p14:creationId xmlns:p14="http://schemas.microsoft.com/office/powerpoint/2010/main" val="153070135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DA649C1-7B00-4ECC-98F2-E673362ECA3E}">
  <ds:schemaRefs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8946e33d-fd2f-4ae4-8ee9-d90c129cdf9e"/>
    <ds:schemaRef ds:uri="http://purl.org/dc/terms/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3073</TotalTime>
  <Words>1465</Words>
  <Application>Microsoft Office PowerPoint</Application>
  <PresentationFormat>Näytössä katseltava diaesitys (4:3)</PresentationFormat>
  <Paragraphs>337</Paragraphs>
  <Slides>41</Slides>
  <Notes>1</Notes>
  <HiddenSlides>0</HiddenSlides>
  <MMClips>0</MMClips>
  <ScaleCrop>false</ScaleCrop>
  <HeadingPairs>
    <vt:vector size="6" baseType="variant">
      <vt:variant>
        <vt:lpstr>Käytetyt fontit</vt:lpstr>
      </vt:variant>
      <vt:variant>
        <vt:i4>3</vt:i4>
      </vt:variant>
      <vt:variant>
        <vt:lpstr>Teema</vt:lpstr>
      </vt:variant>
      <vt:variant>
        <vt:i4>2</vt:i4>
      </vt:variant>
      <vt:variant>
        <vt:lpstr>Dian otsikot</vt:lpstr>
      </vt:variant>
      <vt:variant>
        <vt:i4>41</vt:i4>
      </vt:variant>
    </vt:vector>
  </HeadingPairs>
  <TitlesOfParts>
    <vt:vector size="46" baseType="lpstr">
      <vt:lpstr>Arial</vt:lpstr>
      <vt:lpstr>Calibri</vt:lpstr>
      <vt:lpstr>Wingdings</vt:lpstr>
      <vt:lpstr>Thème Office</vt:lpstr>
      <vt:lpstr>1_Thème Office</vt:lpstr>
      <vt:lpstr>First results of UFO type 1 dynamics studies Measurements and initial observations</vt:lpstr>
      <vt:lpstr>Beam-macroparticle interaction</vt:lpstr>
      <vt:lpstr>UFO induced beam losses</vt:lpstr>
      <vt:lpstr>UFO impact on availability</vt:lpstr>
      <vt:lpstr>UFO types</vt:lpstr>
      <vt:lpstr>UFO types</vt:lpstr>
      <vt:lpstr>UFOs at end of run 2 proton physics</vt:lpstr>
      <vt:lpstr>Beam loss monitors</vt:lpstr>
      <vt:lpstr>icBLM vs dBLM correlation (30 Sep 2018)</vt:lpstr>
      <vt:lpstr>Turn by turn, bunch by bunch losses (30 Sep 2018)</vt:lpstr>
      <vt:lpstr>Bunch-by-bunch losses (30 Sep 2018)</vt:lpstr>
      <vt:lpstr>Turn by turn, bunch by bunch losses (17 Oct 2018)</vt:lpstr>
      <vt:lpstr>Bunch-by-bunch losses (17 Oct 2018)</vt:lpstr>
      <vt:lpstr>Insight into UFO dynamics</vt:lpstr>
      <vt:lpstr>Possible locations in both planes</vt:lpstr>
      <vt:lpstr>Possible locations in both planes</vt:lpstr>
      <vt:lpstr>Applying the method to measurements</vt:lpstr>
      <vt:lpstr>Ratio of proton densities between bunches</vt:lpstr>
      <vt:lpstr>Trajectory reconstruction (30 Sep 2018)</vt:lpstr>
      <vt:lpstr>Trajectory reconstruction (30 Sep 2018)</vt:lpstr>
      <vt:lpstr>Trajectory reconstruction (30 Sep 2018)</vt:lpstr>
      <vt:lpstr>Trajectory reconstruction (30 Sep 2018)</vt:lpstr>
      <vt:lpstr>Trajectory reconstruction (30 Sep 2018)</vt:lpstr>
      <vt:lpstr>Trajectory reconstruction (30 Sep 2018)</vt:lpstr>
      <vt:lpstr>Trajectory reconstruction (30 Sep 2018)</vt:lpstr>
      <vt:lpstr>Trajectory reconstruction (30 Sep 2018)</vt:lpstr>
      <vt:lpstr>Trajectory reconstruction (17 Oct 2018)</vt:lpstr>
      <vt:lpstr>Trajectory reconstruction (17 Oct 2018)</vt:lpstr>
      <vt:lpstr>Trajectory reconstruction (17 Oct 2018)</vt:lpstr>
      <vt:lpstr>Trajectory reconstruction (17 Oct 2018)</vt:lpstr>
      <vt:lpstr>Trajectory reconstruction (17 Oct 2018)</vt:lpstr>
      <vt:lpstr>Outlook</vt:lpstr>
      <vt:lpstr>Conclusions</vt:lpstr>
      <vt:lpstr>Thank you!</vt:lpstr>
      <vt:lpstr>Backup slide 1: UFO rate in 2018</vt:lpstr>
      <vt:lpstr>Backup slide 2: Bunch intensities</vt:lpstr>
      <vt:lpstr>Backup slide 3: Possible trajectories</vt:lpstr>
      <vt:lpstr>TITLE AND TWO CONTENT WITH SUBTITLES</vt:lpstr>
      <vt:lpstr>TITLE</vt:lpstr>
      <vt:lpstr>PowerPoint-esitys</vt:lpstr>
      <vt:lpstr>PowerPoint-esitys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HiLumi-Pres-Template-4-3-2logo-v2</dc:title>
  <dc:creator>André-Pierre OLIVIER</dc:creator>
  <cp:lastModifiedBy>Väänänen, Mika P</cp:lastModifiedBy>
  <cp:revision>294</cp:revision>
  <dcterms:created xsi:type="dcterms:W3CDTF">2016-02-12T10:02:27Z</dcterms:created>
  <dcterms:modified xsi:type="dcterms:W3CDTF">2019-02-28T09:28:26Z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