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308" r:id="rId3"/>
    <p:sldId id="301" r:id="rId4"/>
    <p:sldId id="302" r:id="rId5"/>
    <p:sldId id="303" r:id="rId6"/>
    <p:sldId id="304" r:id="rId7"/>
    <p:sldId id="307" r:id="rId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5A0"/>
    <a:srgbClr val="FF9933"/>
    <a:srgbClr val="1E5AAE"/>
    <a:srgbClr val="F3900D"/>
    <a:srgbClr val="F9B223"/>
    <a:srgbClr val="E9CB49"/>
    <a:srgbClr val="00FFFF"/>
    <a:srgbClr val="0080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5204" autoAdjust="0"/>
  </p:normalViewPr>
  <p:slideViewPr>
    <p:cSldViewPr snapToGrid="0" snapToObjects="1">
      <p:cViewPr varScale="1">
        <p:scale>
          <a:sx n="121" d="100"/>
          <a:sy n="121" d="100"/>
        </p:scale>
        <p:origin x="121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Relationship Id="rId35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577FB-B158-4474-A078-840FDBEE09E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8ABA2-0FC9-4741-B3D3-AFD16ABCD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1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5253" tIns="47626" rIns="95253" bIns="4762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5253" tIns="47626" rIns="95253" bIns="47626" rtlCol="0"/>
          <a:lstStyle>
            <a:lvl1pPr algn="r">
              <a:defRPr sz="1300"/>
            </a:lvl1pPr>
          </a:lstStyle>
          <a:p>
            <a:fld id="{07CAEE29-812F-4FD1-80FE-A7926972514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3" tIns="47626" rIns="95253" bIns="4762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5253" tIns="47626" rIns="95253" bIns="4762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5253" tIns="47626" rIns="95253" bIns="4762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5253" tIns="47626" rIns="95253" bIns="47626" rtlCol="0" anchor="b"/>
          <a:lstStyle>
            <a:lvl1pPr algn="r">
              <a:defRPr sz="13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quench heater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6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3/20/2019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3/20/2019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3/20/2019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3/20/2019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13FC-9ACA-469F-80E7-B1D43B064D69}" type="datetime1">
              <a:rPr lang="en-US" smtClean="0"/>
              <a:t>3/20/2019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3/20/2019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3/20/2019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3/20/2019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100387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Short-Term Internship Programme:</a:t>
            </a:r>
            <a:br>
              <a:rPr lang="en-US" sz="3200" dirty="0" smtClean="0"/>
            </a:br>
            <a:r>
              <a:rPr lang="en-US" sz="3200" dirty="0" smtClean="0"/>
              <a:t>March 2019 – September 2019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3260921"/>
            <a:ext cx="8226854" cy="2805651"/>
          </a:xfrm>
        </p:spPr>
        <p:txBody>
          <a:bodyPr anchor="t">
            <a:normAutofit/>
          </a:bodyPr>
          <a:lstStyle/>
          <a:p>
            <a:pPr algn="ctr"/>
            <a:endParaRPr lang="en-US" sz="1600" dirty="0"/>
          </a:p>
          <a:p>
            <a:pPr algn="ctr">
              <a:lnSpc>
                <a:spcPct val="150000"/>
              </a:lnSpc>
            </a:pPr>
            <a:r>
              <a:rPr lang="en-US" sz="1600" dirty="0" smtClean="0">
                <a:solidFill>
                  <a:srgbClr val="0055A0"/>
                </a:solidFill>
              </a:rPr>
              <a:t>Author: Carmelo </a:t>
            </a:r>
            <a:r>
              <a:rPr lang="en-US" sz="1600" dirty="0">
                <a:solidFill>
                  <a:srgbClr val="0055A0"/>
                </a:solidFill>
              </a:rPr>
              <a:t>Barbagallo </a:t>
            </a:r>
            <a:endParaRPr lang="en-US" sz="1600" dirty="0" smtClean="0">
              <a:solidFill>
                <a:srgbClr val="0055A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600" dirty="0" smtClean="0">
                <a:solidFill>
                  <a:srgbClr val="0055A0"/>
                </a:solidFill>
              </a:rPr>
              <a:t>Supervisor: </a:t>
            </a:r>
            <a:r>
              <a:rPr lang="en-GB" sz="1600" dirty="0">
                <a:solidFill>
                  <a:srgbClr val="0055A0"/>
                </a:solidFill>
              </a:rPr>
              <a:t>Matthias Mentink</a:t>
            </a:r>
            <a:endParaRPr lang="en-US" sz="1600" dirty="0">
              <a:solidFill>
                <a:srgbClr val="0055A0"/>
              </a:solidFill>
            </a:endParaRPr>
          </a:p>
          <a:p>
            <a:pPr algn="ctr">
              <a:lnSpc>
                <a:spcPct val="150000"/>
              </a:lnSpc>
            </a:pPr>
            <a:endParaRPr lang="en-US" sz="1600" dirty="0">
              <a:solidFill>
                <a:srgbClr val="0055A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600" dirty="0" smtClean="0">
                <a:solidFill>
                  <a:srgbClr val="0055A0"/>
                </a:solidFill>
              </a:rPr>
              <a:t>TE-MPE-PE section meeting, 14</a:t>
            </a:r>
            <a:r>
              <a:rPr lang="en-US" sz="1600" baseline="30000" dirty="0" smtClean="0">
                <a:solidFill>
                  <a:srgbClr val="0055A0"/>
                </a:solidFill>
              </a:rPr>
              <a:t>th</a:t>
            </a:r>
            <a:r>
              <a:rPr lang="en-US" sz="1600" dirty="0" smtClean="0">
                <a:solidFill>
                  <a:srgbClr val="0055A0"/>
                </a:solidFill>
              </a:rPr>
              <a:t> March 2019</a:t>
            </a:r>
          </a:p>
          <a:p>
            <a:pPr algn="ctr">
              <a:lnSpc>
                <a:spcPct val="150000"/>
              </a:lnSpc>
            </a:pP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4376"/>
            <a:ext cx="959196" cy="957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334" y="361176"/>
            <a:ext cx="1949400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225502" y="894216"/>
            <a:ext cx="57839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Carmelo Barbagallo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Italian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My town: Catania (Sicily)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231" y="-94346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55A0"/>
                </a:solidFill>
              </a:rPr>
              <a:t>Profile</a:t>
            </a:r>
            <a:endParaRPr lang="en-GB" sz="28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64496" y="702805"/>
            <a:ext cx="859989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159577" y="3026844"/>
            <a:ext cx="2329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Hobbies: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25502" y="302108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Academic background: </a:t>
            </a:r>
            <a:endParaRPr lang="en-US" dirty="0">
              <a:solidFill>
                <a:srgbClr val="0055A0"/>
              </a:solidFill>
            </a:endParaRPr>
          </a:p>
          <a:p>
            <a:pPr algn="just"/>
            <a:endParaRPr lang="en-US" dirty="0">
              <a:solidFill>
                <a:srgbClr val="0055A0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0" y="5571697"/>
            <a:ext cx="1249245" cy="54000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2216876" y="5630558"/>
            <a:ext cx="354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B.Sc. in Mechanical Engineering</a:t>
            </a:r>
            <a:endParaRPr lang="en-US" dirty="0">
              <a:solidFill>
                <a:srgbClr val="0055A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695966" y="5816306"/>
            <a:ext cx="468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03" y="4198446"/>
            <a:ext cx="1227058" cy="540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96" y="4852548"/>
            <a:ext cx="739226" cy="54000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2228276" y="4951314"/>
            <a:ext cx="354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Bachelor thesis</a:t>
            </a:r>
            <a:endParaRPr lang="en-US" dirty="0">
              <a:solidFill>
                <a:srgbClr val="0055A0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1707366" y="5137062"/>
            <a:ext cx="468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26401" y="4251392"/>
            <a:ext cx="354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55A0"/>
                </a:solidFill>
              </a:rPr>
              <a:t>M</a:t>
            </a:r>
            <a:r>
              <a:rPr lang="en-US" dirty="0" smtClean="0">
                <a:solidFill>
                  <a:srgbClr val="0055A0"/>
                </a:solidFill>
              </a:rPr>
              <a:t>.Sc. in Mechanical Engineering</a:t>
            </a:r>
            <a:endParaRPr lang="en-US" dirty="0">
              <a:solidFill>
                <a:srgbClr val="0055A0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1705491" y="4437140"/>
            <a:ext cx="468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03" y="3455654"/>
            <a:ext cx="540900" cy="540000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228276" y="3547763"/>
            <a:ext cx="3367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Master thesis</a:t>
            </a:r>
            <a:endParaRPr lang="en-US" dirty="0">
              <a:solidFill>
                <a:srgbClr val="0055A0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1705491" y="3753918"/>
            <a:ext cx="468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6448716" y="3541613"/>
            <a:ext cx="2329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Football 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448715" y="4245892"/>
            <a:ext cx="2329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Physics 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454167" y="4972866"/>
            <a:ext cx="2329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Cooking 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457357" y="5706291"/>
            <a:ext cx="2329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Photography </a:t>
            </a:r>
            <a:endParaRPr lang="en-US" dirty="0">
              <a:solidFill>
                <a:srgbClr val="0055A0"/>
              </a:solidFill>
            </a:endParaRPr>
          </a:p>
        </p:txBody>
      </p:sp>
      <p:pic>
        <p:nvPicPr>
          <p:cNvPr id="1026" name="Picture 2" descr="Image result for catania etna mar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992" y="828443"/>
            <a:ext cx="3522575" cy="205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oup 52"/>
          <p:cNvGrpSpPr/>
          <p:nvPr/>
        </p:nvGrpSpPr>
        <p:grpSpPr>
          <a:xfrm>
            <a:off x="2975789" y="828443"/>
            <a:ext cx="2558720" cy="2088000"/>
            <a:chOff x="3678151" y="736461"/>
            <a:chExt cx="2558720" cy="2088000"/>
          </a:xfrm>
        </p:grpSpPr>
        <p:grpSp>
          <p:nvGrpSpPr>
            <p:cNvPr id="57" name="Group 56"/>
            <p:cNvGrpSpPr/>
            <p:nvPr/>
          </p:nvGrpSpPr>
          <p:grpSpPr>
            <a:xfrm>
              <a:off x="3678151" y="736461"/>
              <a:ext cx="2558720" cy="2088000"/>
              <a:chOff x="3678151" y="881241"/>
              <a:chExt cx="2558720" cy="2088000"/>
            </a:xfrm>
          </p:grpSpPr>
          <p:cxnSp>
            <p:nvCxnSpPr>
              <p:cNvPr id="63" name="Straight Arrow Connector 62"/>
              <p:cNvCxnSpPr/>
              <p:nvPr/>
            </p:nvCxnSpPr>
            <p:spPr>
              <a:xfrm>
                <a:off x="5044359" y="2207775"/>
                <a:ext cx="145296" cy="144197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grpSp>
            <p:nvGrpSpPr>
              <p:cNvPr id="64" name="Group 63"/>
              <p:cNvGrpSpPr/>
              <p:nvPr/>
            </p:nvGrpSpPr>
            <p:grpSpPr>
              <a:xfrm>
                <a:off x="3678151" y="881241"/>
                <a:ext cx="2558720" cy="2088000"/>
                <a:chOff x="3678151" y="881241"/>
                <a:chExt cx="2558720" cy="2088000"/>
              </a:xfrm>
            </p:grpSpPr>
            <p:grpSp>
              <p:nvGrpSpPr>
                <p:cNvPr id="65" name="Group 64"/>
                <p:cNvGrpSpPr/>
                <p:nvPr/>
              </p:nvGrpSpPr>
              <p:grpSpPr>
                <a:xfrm>
                  <a:off x="3678151" y="881241"/>
                  <a:ext cx="2558720" cy="2088000"/>
                  <a:chOff x="3678151" y="881241"/>
                  <a:chExt cx="2558720" cy="2088000"/>
                </a:xfrm>
              </p:grpSpPr>
              <p:grpSp>
                <p:nvGrpSpPr>
                  <p:cNvPr id="67" name="Group 66"/>
                  <p:cNvGrpSpPr>
                    <a:grpSpLocks noChangeAspect="1"/>
                  </p:cNvGrpSpPr>
                  <p:nvPr/>
                </p:nvGrpSpPr>
                <p:grpSpPr>
                  <a:xfrm>
                    <a:off x="3678151" y="881241"/>
                    <a:ext cx="2558720" cy="2088000"/>
                    <a:chOff x="3287626" y="882684"/>
                    <a:chExt cx="2664000" cy="2173912"/>
                  </a:xfrm>
                </p:grpSpPr>
                <p:pic>
                  <p:nvPicPr>
                    <p:cNvPr id="70" name="Picture 69"/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3854350" y="882684"/>
                      <a:ext cx="1765255" cy="217391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71" name="Rectangle 70"/>
                    <p:cNvSpPr/>
                    <p:nvPr/>
                  </p:nvSpPr>
                  <p:spPr>
                    <a:xfrm>
                      <a:off x="4619625" y="2418244"/>
                      <a:ext cx="483395" cy="369094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000000"/>
                      </a:solidFill>
                      <a:prstDash val="dash"/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2" name="TextBox 71"/>
                    <p:cNvSpPr txBox="1"/>
                    <p:nvPr/>
                  </p:nvSpPr>
                  <p:spPr>
                    <a:xfrm>
                      <a:off x="3287626" y="2106065"/>
                      <a:ext cx="2664000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800" b="1" i="1" dirty="0" smtClean="0">
                          <a:solidFill>
                            <a:srgbClr val="000000"/>
                          </a:solidFill>
                        </a:rPr>
                        <a:t>SICILY</a:t>
                      </a:r>
                      <a:endParaRPr lang="en-GB" sz="800" b="1" i="1" dirty="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sp>
                <p:nvSpPr>
                  <p:cNvPr id="68" name="Oval 67"/>
                  <p:cNvSpPr/>
                  <p:nvPr/>
                </p:nvSpPr>
                <p:spPr>
                  <a:xfrm>
                    <a:off x="5326865" y="2516973"/>
                    <a:ext cx="36000" cy="360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69" name="Straight Arrow Connector 68"/>
                  <p:cNvCxnSpPr/>
                  <p:nvPr/>
                </p:nvCxnSpPr>
                <p:spPr>
                  <a:xfrm flipH="1" flipV="1">
                    <a:off x="5358121" y="2545485"/>
                    <a:ext cx="158940" cy="165156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6" name="TextBox 65"/>
                <p:cNvSpPr txBox="1"/>
                <p:nvPr/>
              </p:nvSpPr>
              <p:spPr>
                <a:xfrm>
                  <a:off x="5343538" y="2672481"/>
                  <a:ext cx="60007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i="1" dirty="0" smtClean="0">
                      <a:solidFill>
                        <a:srgbClr val="000000"/>
                      </a:solidFill>
                    </a:rPr>
                    <a:t>Catania</a:t>
                  </a:r>
                  <a:endParaRPr lang="en-GB" sz="800" b="1" i="1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cxnSp>
          <p:nvCxnSpPr>
            <p:cNvPr id="62" name="Straight Arrow Connector 61"/>
            <p:cNvCxnSpPr>
              <a:endCxn id="71" idx="0"/>
            </p:cNvCxnSpPr>
            <p:nvPr/>
          </p:nvCxnSpPr>
          <p:spPr>
            <a:xfrm>
              <a:off x="5034151" y="2050906"/>
              <a:ext cx="155505" cy="16043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494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231" y="-94346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55A0"/>
                </a:solidFill>
              </a:rPr>
              <a:t>Main Scientific Projects</a:t>
            </a:r>
            <a:endParaRPr lang="en-GB" sz="28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64496" y="702805"/>
            <a:ext cx="859989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4495" y="850135"/>
            <a:ext cx="7475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u="sng" dirty="0" smtClean="0">
                <a:solidFill>
                  <a:srgbClr val="0055A0"/>
                </a:solidFill>
              </a:rPr>
              <a:t>Bachelor thesis</a:t>
            </a:r>
            <a:r>
              <a:rPr lang="en-US" b="1" dirty="0" smtClean="0">
                <a:solidFill>
                  <a:srgbClr val="0055A0"/>
                </a:solidFill>
              </a:rPr>
              <a:t>: </a:t>
            </a:r>
            <a:r>
              <a:rPr lang="en-US" dirty="0" smtClean="0">
                <a:solidFill>
                  <a:srgbClr val="0055A0"/>
                </a:solidFill>
              </a:rPr>
              <a:t>FE Models for Thermo-Mechanical and Thermal </a:t>
            </a:r>
            <a:r>
              <a:rPr lang="en-US" dirty="0">
                <a:solidFill>
                  <a:srgbClr val="0055A0"/>
                </a:solidFill>
              </a:rPr>
              <a:t>F</a:t>
            </a:r>
            <a:r>
              <a:rPr lang="en-US" dirty="0" smtClean="0">
                <a:solidFill>
                  <a:srgbClr val="0055A0"/>
                </a:solidFill>
              </a:rPr>
              <a:t>atigue </a:t>
            </a:r>
            <a:r>
              <a:rPr lang="en-US" dirty="0">
                <a:solidFill>
                  <a:srgbClr val="0055A0"/>
                </a:solidFill>
              </a:rPr>
              <a:t>A</a:t>
            </a:r>
            <a:r>
              <a:rPr lang="en-US" dirty="0" smtClean="0">
                <a:solidFill>
                  <a:srgbClr val="0055A0"/>
                </a:solidFill>
              </a:rPr>
              <a:t>nalysis of Power </a:t>
            </a:r>
            <a:r>
              <a:rPr lang="en-US" dirty="0">
                <a:solidFill>
                  <a:srgbClr val="0055A0"/>
                </a:solidFill>
              </a:rPr>
              <a:t>M</a:t>
            </a:r>
            <a:r>
              <a:rPr lang="en-US" dirty="0" smtClean="0">
                <a:solidFill>
                  <a:srgbClr val="0055A0"/>
                </a:solidFill>
              </a:rPr>
              <a:t>odules.</a:t>
            </a:r>
            <a:endParaRPr lang="en-US" b="1" dirty="0">
              <a:solidFill>
                <a:srgbClr val="0055A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815" y="726454"/>
            <a:ext cx="1091245" cy="79715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42565" y="1798693"/>
            <a:ext cx="5765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078" y="1718924"/>
            <a:ext cx="8602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Thermal transient analysis (junction temperature and stress-strain distribution);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Thermal fatigue life prediction (number of cycles to failure under power and thermal cycles);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SAM (Scanning Acoustic Microscope) measurements to validate simulations.</a:t>
            </a:r>
            <a:endParaRPr lang="en-US" dirty="0">
              <a:solidFill>
                <a:srgbClr val="0055A0"/>
              </a:solidFill>
            </a:endParaRPr>
          </a:p>
        </p:txBody>
      </p:sp>
      <p:pic>
        <p:nvPicPr>
          <p:cNvPr id="11" name="Immagin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51" y="3614550"/>
            <a:ext cx="2664000" cy="199800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396411" y="5740497"/>
            <a:ext cx="266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1: Thermal map of power module [1].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39232" y="5740497"/>
            <a:ext cx="28957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2: Effective plastic strain distribution on dies [1].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17581" y="5740497"/>
            <a:ext cx="26068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3: SAM image after 300 thermal cycles [1].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71825" y="6263617"/>
            <a:ext cx="80925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>
                <a:solidFill>
                  <a:schemeClr val="bg1"/>
                </a:solidFill>
              </a:rPr>
              <a:t>[1] </a:t>
            </a:r>
            <a:r>
              <a:rPr lang="en-US" sz="1000" dirty="0">
                <a:solidFill>
                  <a:schemeClr val="bg1"/>
                </a:solidFill>
              </a:rPr>
              <a:t>C</a:t>
            </a:r>
            <a:r>
              <a:rPr lang="en-US" sz="1000" dirty="0" smtClean="0">
                <a:solidFill>
                  <a:schemeClr val="bg1"/>
                </a:solidFill>
              </a:rPr>
              <a:t>. Barbagallo, G. L. </a:t>
            </a:r>
            <a:r>
              <a:rPr lang="en-US" sz="1000" dirty="0" err="1" smtClean="0">
                <a:solidFill>
                  <a:schemeClr val="bg1"/>
                </a:solidFill>
              </a:rPr>
              <a:t>Malgioglio</a:t>
            </a:r>
            <a:r>
              <a:rPr lang="en-US" sz="1000" dirty="0" smtClean="0">
                <a:solidFill>
                  <a:schemeClr val="bg1"/>
                </a:solidFill>
              </a:rPr>
              <a:t>, G. </a:t>
            </a:r>
            <a:r>
              <a:rPr lang="en-US" sz="1000" dirty="0" err="1" smtClean="0">
                <a:solidFill>
                  <a:schemeClr val="bg1"/>
                </a:solidFill>
              </a:rPr>
              <a:t>Petrone</a:t>
            </a:r>
            <a:r>
              <a:rPr lang="en-US" sz="1000" dirty="0" smtClean="0">
                <a:solidFill>
                  <a:schemeClr val="bg1"/>
                </a:solidFill>
              </a:rPr>
              <a:t> and G. </a:t>
            </a:r>
            <a:r>
              <a:rPr lang="en-US" sz="1000" dirty="0" err="1" smtClean="0">
                <a:solidFill>
                  <a:schemeClr val="bg1"/>
                </a:solidFill>
              </a:rPr>
              <a:t>Cammarata</a:t>
            </a:r>
            <a:r>
              <a:rPr lang="en-US" sz="1000" dirty="0" smtClean="0">
                <a:solidFill>
                  <a:schemeClr val="bg1"/>
                </a:solidFill>
              </a:rPr>
              <a:t>, 2015, Thermo-mechanical analysis of a multi-chip power module, ASME-ATI-UIT 2015 International Conference on Thermal Energy Systems, Napoli, Italy.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10934" y="4286834"/>
            <a:ext cx="781050" cy="447092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3541114" y="3661036"/>
            <a:ext cx="2901444" cy="1933074"/>
            <a:chOff x="3682084" y="3661036"/>
            <a:chExt cx="2901444" cy="1933074"/>
          </a:xfrm>
        </p:grpSpPr>
        <p:grpSp>
          <p:nvGrpSpPr>
            <p:cNvPr id="6" name="Group 5"/>
            <p:cNvGrpSpPr/>
            <p:nvPr/>
          </p:nvGrpSpPr>
          <p:grpSpPr>
            <a:xfrm>
              <a:off x="3682085" y="3661036"/>
              <a:ext cx="2901443" cy="1933074"/>
              <a:chOff x="3617493" y="3654686"/>
              <a:chExt cx="2901443" cy="193307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4"/>
              <a:srcRect l="87283" t="19916" b="19751"/>
              <a:stretch/>
            </p:blipFill>
            <p:spPr>
              <a:xfrm>
                <a:off x="5975684" y="3654686"/>
                <a:ext cx="543252" cy="1933074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457" t="22690" r="27631" b="26433"/>
              <a:stretch/>
            </p:blipFill>
            <p:spPr>
              <a:xfrm>
                <a:off x="3617493" y="3938336"/>
                <a:ext cx="2317497" cy="1476000"/>
              </a:xfrm>
              <a:prstGeom prst="rect">
                <a:avLst/>
              </a:prstGeom>
            </p:spPr>
          </p:pic>
        </p:grpSp>
        <p:sp>
          <p:nvSpPr>
            <p:cNvPr id="24" name="Rectangle 23"/>
            <p:cNvSpPr/>
            <p:nvPr/>
          </p:nvSpPr>
          <p:spPr>
            <a:xfrm>
              <a:off x="3682084" y="3938336"/>
              <a:ext cx="2317497" cy="147600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090076" y="3978967"/>
            <a:ext cx="1104901" cy="1476000"/>
            <a:chOff x="7505366" y="3978967"/>
            <a:chExt cx="1104901" cy="1476000"/>
          </a:xfrm>
        </p:grpSpPr>
        <p:pic>
          <p:nvPicPr>
            <p:cNvPr id="13" name="Immagine 6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81" r="29051"/>
            <a:stretch/>
          </p:blipFill>
          <p:spPr>
            <a:xfrm>
              <a:off x="7505366" y="3985317"/>
              <a:ext cx="1104900" cy="1394737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7505367" y="3978967"/>
              <a:ext cx="1104900" cy="147600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8708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231" y="-94346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55A0"/>
                </a:solidFill>
              </a:rPr>
              <a:t>Main Scientific Projects</a:t>
            </a:r>
            <a:endParaRPr lang="en-GB" sz="28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64496" y="702805"/>
            <a:ext cx="859989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4495" y="850135"/>
            <a:ext cx="731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u="sng" dirty="0" smtClean="0">
                <a:solidFill>
                  <a:srgbClr val="0055A0"/>
                </a:solidFill>
              </a:rPr>
              <a:t>Master</a:t>
            </a:r>
            <a:r>
              <a:rPr lang="en-US" b="1" u="sng" dirty="0">
                <a:solidFill>
                  <a:srgbClr val="0055A0"/>
                </a:solidFill>
              </a:rPr>
              <a:t> </a:t>
            </a:r>
            <a:r>
              <a:rPr lang="en-US" b="1" u="sng" dirty="0" smtClean="0">
                <a:solidFill>
                  <a:srgbClr val="0055A0"/>
                </a:solidFill>
              </a:rPr>
              <a:t>thesis</a:t>
            </a:r>
            <a:r>
              <a:rPr lang="en-US" b="1" dirty="0" smtClean="0">
                <a:solidFill>
                  <a:srgbClr val="0055A0"/>
                </a:solidFill>
              </a:rPr>
              <a:t>: </a:t>
            </a:r>
            <a:r>
              <a:rPr lang="en-US" dirty="0" smtClean="0">
                <a:solidFill>
                  <a:srgbClr val="0055A0"/>
                </a:solidFill>
              </a:rPr>
              <a:t>Quench Protection Heaters FE Analysis and Thermal conductivity Measurements of Nb</a:t>
            </a:r>
            <a:r>
              <a:rPr lang="en-US" baseline="-25000" dirty="0" smtClean="0">
                <a:solidFill>
                  <a:srgbClr val="0055A0"/>
                </a:solidFill>
              </a:rPr>
              <a:t>3</a:t>
            </a:r>
            <a:r>
              <a:rPr lang="en-US" dirty="0" smtClean="0">
                <a:solidFill>
                  <a:srgbClr val="0055A0"/>
                </a:solidFill>
              </a:rPr>
              <a:t>Sn Cables for High-Field Accelerator Magnets</a:t>
            </a:r>
            <a:endParaRPr lang="en-US" b="1" dirty="0">
              <a:solidFill>
                <a:srgbClr val="0055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2565" y="1798693"/>
            <a:ext cx="5765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496" y="2002655"/>
            <a:ext cx="8602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Heat conduction simulation from heater to the superconducting cable (MQXF and 11 T magnet short models) [</a:t>
            </a:r>
            <a:r>
              <a:rPr lang="en-US" dirty="0" smtClean="0">
                <a:solidFill>
                  <a:srgbClr val="0055A0"/>
                </a:solidFill>
              </a:rPr>
              <a:t>2];</a:t>
            </a:r>
            <a:endParaRPr lang="en-US" dirty="0" smtClean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Quench heater delay detection (SM18 facility) to validate simulations [</a:t>
            </a:r>
            <a:r>
              <a:rPr lang="en-US" dirty="0" smtClean="0">
                <a:solidFill>
                  <a:srgbClr val="0055A0"/>
                </a:solidFill>
              </a:rPr>
              <a:t>2];</a:t>
            </a:r>
            <a:endParaRPr lang="en-US" dirty="0" smtClean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Steady-state measurements and numerical modelling of thermal conductivity of impregnated Nb</a:t>
            </a:r>
            <a:r>
              <a:rPr lang="en-US" baseline="-25000" dirty="0" smtClean="0">
                <a:solidFill>
                  <a:srgbClr val="0055A0"/>
                </a:solidFill>
              </a:rPr>
              <a:t>3</a:t>
            </a:r>
            <a:r>
              <a:rPr lang="en-US" dirty="0" smtClean="0">
                <a:solidFill>
                  <a:srgbClr val="0055A0"/>
                </a:solidFill>
              </a:rPr>
              <a:t>Sn cable stacks [</a:t>
            </a:r>
            <a:r>
              <a:rPr lang="en-US" dirty="0" smtClean="0">
                <a:solidFill>
                  <a:srgbClr val="0055A0"/>
                </a:solidFill>
              </a:rPr>
              <a:t>2].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2727" y="5836749"/>
            <a:ext cx="266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4: Maximum temperature for HF block turns for MBHSP106 magnet [3].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81603" y="5836749"/>
            <a:ext cx="2895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5: Real coil resistive voltage signals from cold test on MBSHP106 magnet [3].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00316" y="5836749"/>
            <a:ext cx="2455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6: Heat flux magnitude and heat streamlines inside cable strands [3].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194" y="732065"/>
            <a:ext cx="959196" cy="957600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73"/>
          <a:stretch/>
        </p:blipFill>
        <p:spPr bwMode="auto">
          <a:xfrm>
            <a:off x="471179" y="4068201"/>
            <a:ext cx="2561590" cy="1762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023" y="4166223"/>
            <a:ext cx="3018336" cy="16920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7956490" y="1734569"/>
            <a:ext cx="959196" cy="7779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>
              <a:spcBef>
                <a:spcPct val="0"/>
              </a:spcBef>
              <a:buNone/>
              <a:defRPr kumimoji="0" sz="28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000" dirty="0"/>
              <a:t>TE-MSC-MDT</a:t>
            </a:r>
            <a:r>
              <a:rPr lang="en-GB" sz="1400" dirty="0"/>
              <a:t> 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786" y="3877108"/>
            <a:ext cx="1943231" cy="1800000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771825" y="6192677"/>
            <a:ext cx="7599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>
                <a:solidFill>
                  <a:schemeClr val="bg1"/>
                </a:solidFill>
              </a:rPr>
              <a:t>[2] </a:t>
            </a:r>
            <a:r>
              <a:rPr lang="en-US" sz="1000" dirty="0">
                <a:solidFill>
                  <a:schemeClr val="bg1"/>
                </a:solidFill>
              </a:rPr>
              <a:t>C. Barbagallo, Quench Protection Heaters FE analysis and Thermal Conductivity Measurements of </a:t>
            </a:r>
            <a:r>
              <a:rPr lang="en-US" sz="1000" dirty="0" smtClean="0">
                <a:solidFill>
                  <a:schemeClr val="bg1"/>
                </a:solidFill>
              </a:rPr>
              <a:t>Epoxy-Impregnated Nb</a:t>
            </a:r>
            <a:r>
              <a:rPr lang="en-US" sz="1000" baseline="-25000" dirty="0" smtClean="0">
                <a:solidFill>
                  <a:schemeClr val="bg1"/>
                </a:solidFill>
              </a:rPr>
              <a:t>3</a:t>
            </a:r>
            <a:r>
              <a:rPr lang="en-US" sz="1000" dirty="0" smtClean="0">
                <a:solidFill>
                  <a:schemeClr val="bg1"/>
                </a:solidFill>
              </a:rPr>
              <a:t>Sn Cables, CERN Technical Presentation, EDMS 2066640, January 2019</a:t>
            </a:r>
            <a:r>
              <a:rPr lang="en-US" sz="1000" dirty="0" smtClean="0">
                <a:solidFill>
                  <a:schemeClr val="bg1"/>
                </a:solidFill>
              </a:rPr>
              <a:t>.</a:t>
            </a:r>
            <a:endParaRPr lang="en-US" sz="1000" dirty="0" smtClean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045765" y="4514850"/>
            <a:ext cx="381000" cy="13335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6158" y="4346897"/>
            <a:ext cx="266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000000"/>
                </a:solidFill>
              </a:rPr>
              <a:t>Quench heater</a:t>
            </a:r>
            <a:endParaRPr lang="en-GB" sz="800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1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231" y="-94346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55A0"/>
                </a:solidFill>
              </a:rPr>
              <a:t>Collaborations</a:t>
            </a:r>
            <a:endParaRPr lang="en-GB" sz="28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64496" y="702805"/>
            <a:ext cx="859989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4495" y="850135"/>
            <a:ext cx="5846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u="sng" dirty="0" smtClean="0">
                <a:solidFill>
                  <a:srgbClr val="0055A0"/>
                </a:solidFill>
              </a:rPr>
              <a:t>BE-CAE &amp; Test</a:t>
            </a:r>
            <a:r>
              <a:rPr lang="en-US" dirty="0">
                <a:solidFill>
                  <a:srgbClr val="0055A0"/>
                </a:solidFill>
              </a:rPr>
              <a:t> </a:t>
            </a:r>
            <a:r>
              <a:rPr lang="en-US" dirty="0" smtClean="0">
                <a:solidFill>
                  <a:srgbClr val="0055A0"/>
                </a:solidFill>
              </a:rPr>
              <a:t>– </a:t>
            </a:r>
            <a:r>
              <a:rPr lang="en-US" i="1" dirty="0" smtClean="0">
                <a:solidFill>
                  <a:srgbClr val="0055A0"/>
                </a:solidFill>
              </a:rPr>
              <a:t>COMSOL certified consultant, Catania, Italy.</a:t>
            </a:r>
            <a:r>
              <a:rPr lang="en-US" dirty="0" smtClean="0">
                <a:solidFill>
                  <a:srgbClr val="0055A0"/>
                </a:solidFill>
              </a:rPr>
              <a:t> </a:t>
            </a:r>
            <a:endParaRPr lang="en-US" b="1" dirty="0">
              <a:solidFill>
                <a:srgbClr val="0055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2565" y="1798693"/>
            <a:ext cx="5765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496" y="1401183"/>
            <a:ext cx="8602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From simulation to the APP: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2727" y="5608149"/>
            <a:ext cx="2516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7: COMSOL APP for electronic devices simulation </a:t>
            </a:r>
            <a:r>
              <a:rPr lang="en-GB" sz="800" b="1" i="1" dirty="0" smtClean="0">
                <a:solidFill>
                  <a:srgbClr val="1E5AAE"/>
                </a:solidFill>
              </a:rPr>
              <a:t>[3].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60623" y="5608149"/>
            <a:ext cx="2895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8: COMSOL APP to simulate cooling of metal spheres in a forced air-flow </a:t>
            </a:r>
            <a:r>
              <a:rPr lang="en-GB" sz="800" b="1" i="1" dirty="0" smtClean="0">
                <a:solidFill>
                  <a:srgbClr val="1E5AAE"/>
                </a:solidFill>
              </a:rPr>
              <a:t>[4].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00316" y="5608149"/>
            <a:ext cx="2455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9: COMSOL APP to simulate temperature inside a can for food </a:t>
            </a:r>
            <a:r>
              <a:rPr lang="en-GB" sz="800" b="1" i="1" dirty="0" smtClean="0">
                <a:solidFill>
                  <a:srgbClr val="1E5AAE"/>
                </a:solidFill>
              </a:rPr>
              <a:t>[5].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71825" y="6208436"/>
            <a:ext cx="74135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800" dirty="0" smtClean="0">
                <a:solidFill>
                  <a:schemeClr val="bg1"/>
                </a:solidFill>
              </a:rPr>
              <a:t>[3] </a:t>
            </a:r>
            <a:r>
              <a:rPr lang="en-US" sz="800" dirty="0" smtClean="0">
                <a:solidFill>
                  <a:schemeClr val="bg1"/>
                </a:solidFill>
              </a:rPr>
              <a:t>G. </a:t>
            </a:r>
            <a:r>
              <a:rPr lang="en-US" sz="800" dirty="0" err="1" smtClean="0">
                <a:solidFill>
                  <a:schemeClr val="bg1"/>
                </a:solidFill>
              </a:rPr>
              <a:t>Petrone</a:t>
            </a:r>
            <a:r>
              <a:rPr lang="en-US" sz="800" dirty="0" smtClean="0">
                <a:solidFill>
                  <a:schemeClr val="bg1"/>
                </a:solidFill>
              </a:rPr>
              <a:t>, C. Barbagallo and M. </a:t>
            </a:r>
            <a:r>
              <a:rPr lang="en-US" sz="800" dirty="0" err="1" smtClean="0">
                <a:solidFill>
                  <a:schemeClr val="bg1"/>
                </a:solidFill>
              </a:rPr>
              <a:t>Scionti</a:t>
            </a:r>
            <a:r>
              <a:rPr lang="en-US" sz="800" dirty="0" smtClean="0">
                <a:solidFill>
                  <a:schemeClr val="bg1"/>
                </a:solidFill>
              </a:rPr>
              <a:t>, 2015, A COMSOL APP for thermal analysis of electronic devices, COMSOL Conference 2015, Grenoble, France.</a:t>
            </a:r>
          </a:p>
          <a:p>
            <a:pPr algn="just"/>
            <a:r>
              <a:rPr lang="en-US" sz="800" dirty="0" smtClean="0">
                <a:solidFill>
                  <a:schemeClr val="bg1"/>
                </a:solidFill>
              </a:rPr>
              <a:t>[4] </a:t>
            </a:r>
            <a:r>
              <a:rPr lang="en-US" sz="800" dirty="0">
                <a:solidFill>
                  <a:schemeClr val="bg1"/>
                </a:solidFill>
              </a:rPr>
              <a:t>G. </a:t>
            </a:r>
            <a:r>
              <a:rPr lang="en-US" sz="800" dirty="0" err="1" smtClean="0">
                <a:solidFill>
                  <a:schemeClr val="bg1"/>
                </a:solidFill>
              </a:rPr>
              <a:t>Petrone</a:t>
            </a:r>
            <a:r>
              <a:rPr lang="en-US" sz="800" dirty="0" smtClean="0">
                <a:solidFill>
                  <a:schemeClr val="bg1"/>
                </a:solidFill>
              </a:rPr>
              <a:t> and </a:t>
            </a:r>
            <a:r>
              <a:rPr lang="en-US" sz="800" dirty="0">
                <a:solidFill>
                  <a:schemeClr val="bg1"/>
                </a:solidFill>
              </a:rPr>
              <a:t>C. </a:t>
            </a:r>
            <a:r>
              <a:rPr lang="en-US" sz="800" dirty="0" smtClean="0">
                <a:solidFill>
                  <a:schemeClr val="bg1"/>
                </a:solidFill>
              </a:rPr>
              <a:t>Barbagallo, 2016, An Application Built with the COMSOL Multiphysics </a:t>
            </a:r>
            <a:r>
              <a:rPr lang="en-US" sz="800" dirty="0">
                <a:solidFill>
                  <a:schemeClr val="bg1"/>
                </a:solidFill>
              </a:rPr>
              <a:t>S</a:t>
            </a:r>
            <a:r>
              <a:rPr lang="en-US" sz="800" dirty="0" smtClean="0">
                <a:solidFill>
                  <a:schemeClr val="bg1"/>
                </a:solidFill>
              </a:rPr>
              <a:t>oftware for Managing Computational Sequences in Thermal Fluid Applications, </a:t>
            </a:r>
            <a:r>
              <a:rPr lang="en-US" sz="800" dirty="0">
                <a:solidFill>
                  <a:schemeClr val="bg1"/>
                </a:solidFill>
              </a:rPr>
              <a:t>COMSOL Conference </a:t>
            </a:r>
            <a:r>
              <a:rPr lang="en-US" sz="800" dirty="0" smtClean="0">
                <a:solidFill>
                  <a:schemeClr val="bg1"/>
                </a:solidFill>
              </a:rPr>
              <a:t>2016, Munich, Germany.</a:t>
            </a:r>
          </a:p>
          <a:p>
            <a:pPr algn="just"/>
            <a:r>
              <a:rPr lang="en-US" sz="800" dirty="0" smtClean="0">
                <a:solidFill>
                  <a:schemeClr val="bg1"/>
                </a:solidFill>
              </a:rPr>
              <a:t>[5] </a:t>
            </a:r>
            <a:r>
              <a:rPr lang="en-US" sz="800" dirty="0">
                <a:solidFill>
                  <a:schemeClr val="bg1"/>
                </a:solidFill>
              </a:rPr>
              <a:t>G. </a:t>
            </a:r>
            <a:r>
              <a:rPr lang="en-US" sz="800" dirty="0" err="1">
                <a:solidFill>
                  <a:schemeClr val="bg1"/>
                </a:solidFill>
              </a:rPr>
              <a:t>Petrone</a:t>
            </a:r>
            <a:r>
              <a:rPr lang="en-US" sz="800" dirty="0">
                <a:solidFill>
                  <a:schemeClr val="bg1"/>
                </a:solidFill>
              </a:rPr>
              <a:t> and C. Barbagallo, </a:t>
            </a:r>
            <a:r>
              <a:rPr lang="en-US" sz="800" dirty="0" smtClean="0">
                <a:solidFill>
                  <a:schemeClr val="bg1"/>
                </a:solidFill>
              </a:rPr>
              <a:t>2017, How Apps Can Support COMSOL Multiphysics Users?, </a:t>
            </a:r>
            <a:r>
              <a:rPr lang="en-US" sz="800" dirty="0">
                <a:solidFill>
                  <a:schemeClr val="bg1"/>
                </a:solidFill>
              </a:rPr>
              <a:t>COMSOL Conference </a:t>
            </a:r>
            <a:r>
              <a:rPr lang="en-US" sz="800" dirty="0" smtClean="0">
                <a:solidFill>
                  <a:schemeClr val="bg1"/>
                </a:solidFill>
              </a:rPr>
              <a:t>2017, Rotterdam, The Netherlands</a:t>
            </a:r>
            <a:r>
              <a:rPr lang="en-US" sz="900" dirty="0" smtClean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6" b="33069"/>
          <a:stretch/>
        </p:blipFill>
        <p:spPr bwMode="auto">
          <a:xfrm>
            <a:off x="6338041" y="724332"/>
            <a:ext cx="1131097" cy="74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41688" y="1844846"/>
            <a:ext cx="8322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Thermo-Mechanical Analysis and Fatigue Life Prediction for an Electronic Surface-Mount Device (SMD);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4106" y="2521173"/>
            <a:ext cx="8322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Simulation of cooling process of metal spheres in a forced air-flow;</a:t>
            </a:r>
            <a:endParaRPr lang="en-US" dirty="0">
              <a:solidFill>
                <a:srgbClr val="0055A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" y="3453806"/>
            <a:ext cx="2254666" cy="20588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" b="3559"/>
          <a:stretch/>
        </p:blipFill>
        <p:spPr>
          <a:xfrm>
            <a:off x="3477321" y="3476294"/>
            <a:ext cx="2662400" cy="18130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2"/>
          <a:stretch/>
        </p:blipFill>
        <p:spPr>
          <a:xfrm>
            <a:off x="6608379" y="3453412"/>
            <a:ext cx="2460329" cy="20592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44106" y="2957885"/>
            <a:ext cx="8322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Simulation of thermal process inside a can packaging for food.</a:t>
            </a:r>
            <a:endParaRPr lang="en-US" dirty="0">
              <a:solidFill>
                <a:srgbClr val="0055A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456" y="785431"/>
            <a:ext cx="1305913" cy="62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231" y="-94346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55A0"/>
                </a:solidFill>
              </a:rPr>
              <a:t>What’s next?</a:t>
            </a:r>
            <a:endParaRPr lang="en-GB" sz="28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64496" y="702805"/>
            <a:ext cx="859989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4495" y="850135"/>
            <a:ext cx="6672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u="sng" dirty="0" smtClean="0">
                <a:solidFill>
                  <a:srgbClr val="0055A0"/>
                </a:solidFill>
              </a:rPr>
              <a:t>TE-MPE-PE</a:t>
            </a:r>
            <a:r>
              <a:rPr lang="en-US" dirty="0" smtClean="0">
                <a:solidFill>
                  <a:srgbClr val="0055A0"/>
                </a:solidFill>
              </a:rPr>
              <a:t> Short-Term Internship Programme </a:t>
            </a:r>
            <a:endParaRPr lang="en-US" b="1" dirty="0">
              <a:solidFill>
                <a:srgbClr val="0055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2565" y="1798693"/>
            <a:ext cx="5765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496" y="2003681"/>
            <a:ext cx="8602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FEM simulations on superconducting </a:t>
            </a:r>
            <a:r>
              <a:rPr lang="en-US" dirty="0">
                <a:solidFill>
                  <a:srgbClr val="0055A0"/>
                </a:solidFill>
              </a:rPr>
              <a:t>c</a:t>
            </a:r>
            <a:r>
              <a:rPr lang="en-US" dirty="0" smtClean="0">
                <a:solidFill>
                  <a:srgbClr val="0055A0"/>
                </a:solidFill>
              </a:rPr>
              <a:t>ables, coils and magnets;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Study of homogenization over the cross-section of Rutherford cables and its effect in transient conditions.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55A0"/>
              </a:solidFill>
            </a:endParaRPr>
          </a:p>
          <a:p>
            <a:pPr algn="just"/>
            <a:r>
              <a:rPr lang="en-US" dirty="0" smtClean="0">
                <a:solidFill>
                  <a:srgbClr val="0055A0"/>
                </a:solidFill>
              </a:rPr>
              <a:t> </a:t>
            </a:r>
            <a:endParaRPr lang="en-US" dirty="0">
              <a:solidFill>
                <a:srgbClr val="0055A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624" y="738241"/>
            <a:ext cx="1641600" cy="576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646" y="759465"/>
            <a:ext cx="793320" cy="7920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731963" y="3434703"/>
            <a:ext cx="2490787" cy="1874087"/>
            <a:chOff x="525463" y="3321591"/>
            <a:chExt cx="2490787" cy="1874087"/>
          </a:xfrm>
        </p:grpSpPr>
        <p:pic>
          <p:nvPicPr>
            <p:cNvPr id="1026" name="Picture 5" descr="image00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463" y="3406688"/>
              <a:ext cx="1955666" cy="1788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2216527" y="3321591"/>
              <a:ext cx="7997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0000"/>
                  </a:solidFill>
                </a:rPr>
                <a:t>B [T]</a:t>
              </a:r>
              <a:endParaRPr lang="en-US" sz="1100" dirty="0">
                <a:solidFill>
                  <a:srgbClr val="000000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238251" y="5489137"/>
            <a:ext cx="30870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10: LHC MB (main dipole) magnetic flux density </a:t>
            </a:r>
            <a:r>
              <a:rPr lang="en-GB" sz="800" b="1" i="1" dirty="0" smtClean="0">
                <a:solidFill>
                  <a:srgbClr val="1E5AAE"/>
                </a:solidFill>
              </a:rPr>
              <a:t>[6].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0096" y="6169937"/>
            <a:ext cx="77750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dirty="0" smtClean="0">
                <a:solidFill>
                  <a:schemeClr val="bg1"/>
                </a:solidFill>
              </a:rPr>
              <a:t>[6] </a:t>
            </a:r>
            <a:r>
              <a:rPr lang="en-US" sz="900" dirty="0">
                <a:solidFill>
                  <a:schemeClr val="bg1"/>
                </a:solidFill>
              </a:rPr>
              <a:t>L. </a:t>
            </a:r>
            <a:r>
              <a:rPr lang="en-US" sz="900" dirty="0" err="1">
                <a:solidFill>
                  <a:schemeClr val="bg1"/>
                </a:solidFill>
              </a:rPr>
              <a:t>Bortot</a:t>
            </a:r>
            <a:r>
              <a:rPr lang="en-US" sz="900" dirty="0">
                <a:solidFill>
                  <a:schemeClr val="bg1"/>
                </a:solidFill>
              </a:rPr>
              <a:t>, M. Maciejewski, M. </a:t>
            </a:r>
            <a:r>
              <a:rPr lang="en-US" sz="900" dirty="0" err="1">
                <a:solidFill>
                  <a:schemeClr val="bg1"/>
                </a:solidFill>
              </a:rPr>
              <a:t>Prioli</a:t>
            </a:r>
            <a:r>
              <a:rPr lang="en-US" sz="900" dirty="0">
                <a:solidFill>
                  <a:schemeClr val="bg1"/>
                </a:solidFill>
              </a:rPr>
              <a:t>, A. M. Navarro, S. </a:t>
            </a:r>
            <a:r>
              <a:rPr lang="en-US" sz="900" dirty="0" err="1">
                <a:solidFill>
                  <a:schemeClr val="bg1"/>
                </a:solidFill>
              </a:rPr>
              <a:t>Schöps</a:t>
            </a:r>
            <a:r>
              <a:rPr lang="en-US" sz="900" dirty="0">
                <a:solidFill>
                  <a:schemeClr val="bg1"/>
                </a:solidFill>
              </a:rPr>
              <a:t>, I. Cortes Garcia, A. B. </a:t>
            </a:r>
            <a:r>
              <a:rPr lang="en-US" sz="900" dirty="0" err="1">
                <a:solidFill>
                  <a:schemeClr val="bg1"/>
                </a:solidFill>
              </a:rPr>
              <a:t>Auchmann</a:t>
            </a:r>
            <a:r>
              <a:rPr lang="en-US" sz="900" dirty="0">
                <a:solidFill>
                  <a:schemeClr val="bg1"/>
                </a:solidFill>
              </a:rPr>
              <a:t> and A. P. Verweij,  </a:t>
            </a:r>
            <a:r>
              <a:rPr lang="en-GB" sz="900" dirty="0">
                <a:solidFill>
                  <a:schemeClr val="bg1"/>
                </a:solidFill>
              </a:rPr>
              <a:t>2-D Finite-element Modelling of Electro-thermal Transients in Accelerator Magnets, CERN Technical Presentation, EDMS 591096.</a:t>
            </a:r>
          </a:p>
          <a:p>
            <a:pPr algn="just"/>
            <a:r>
              <a:rPr lang="en-US" sz="900" dirty="0" smtClean="0">
                <a:solidFill>
                  <a:schemeClr val="bg1"/>
                </a:solidFill>
              </a:rPr>
              <a:t>[7]</a:t>
            </a:r>
            <a:r>
              <a:rPr lang="en-GB" sz="900" dirty="0" smtClean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M. N. Wilson, Superconducting magnets. Clarendon Press Oxford, 1983.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6921" y="3425178"/>
            <a:ext cx="3471528" cy="210101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072993" y="5491385"/>
            <a:ext cx="3162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>
                <a:solidFill>
                  <a:srgbClr val="1E5AAE"/>
                </a:solidFill>
              </a:rPr>
              <a:t>Figure 11: Rutherford cable </a:t>
            </a:r>
            <a:r>
              <a:rPr lang="en-GB" sz="800" b="1" i="1" dirty="0" smtClean="0">
                <a:solidFill>
                  <a:srgbClr val="1E5AAE"/>
                </a:solidFill>
              </a:rPr>
              <a:t>[7].</a:t>
            </a:r>
            <a:endParaRPr lang="en-GB" sz="800" b="1" i="1" dirty="0">
              <a:solidFill>
                <a:srgbClr val="1E5A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1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5368405"/>
            <a:ext cx="9144000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Thank you for your attention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4436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22357</TotalTime>
  <Words>701</Words>
  <Application>Microsoft Office PowerPoint</Application>
  <PresentationFormat>On-screen Show (4:3)</PresentationFormat>
  <Paragraphs>82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CERNCorporate4-3</vt:lpstr>
      <vt:lpstr>Short-Term Internship Programme: March 2019 – September 2019</vt:lpstr>
      <vt:lpstr>Profile</vt:lpstr>
      <vt:lpstr>Main Scientific Projects</vt:lpstr>
      <vt:lpstr>Main Scientific Projects</vt:lpstr>
      <vt:lpstr>Collaborations</vt:lpstr>
      <vt:lpstr>What’s next?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Carmelo Barbagallo</dc:creator>
  <cp:lastModifiedBy>Carmelo Barbagallo</cp:lastModifiedBy>
  <cp:revision>486</cp:revision>
  <cp:lastPrinted>2017-12-26T16:05:40Z</cp:lastPrinted>
  <dcterms:created xsi:type="dcterms:W3CDTF">2015-01-22T10:26:45Z</dcterms:created>
  <dcterms:modified xsi:type="dcterms:W3CDTF">2019-03-20T16:09:02Z</dcterms:modified>
</cp:coreProperties>
</file>