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1" r:id="rId2"/>
    <p:sldMasterId id="2147483674" r:id="rId3"/>
    <p:sldMasterId id="2147483687" r:id="rId4"/>
  </p:sldMasterIdLst>
  <p:notesMasterIdLst>
    <p:notesMasterId r:id="rId43"/>
  </p:notesMasterIdLst>
  <p:handoutMasterIdLst>
    <p:handoutMasterId r:id="rId44"/>
  </p:handoutMasterIdLst>
  <p:sldIdLst>
    <p:sldId id="256" r:id="rId5"/>
    <p:sldId id="264" r:id="rId6"/>
    <p:sldId id="303" r:id="rId7"/>
    <p:sldId id="304" r:id="rId8"/>
    <p:sldId id="306" r:id="rId9"/>
    <p:sldId id="315" r:id="rId10"/>
    <p:sldId id="316" r:id="rId11"/>
    <p:sldId id="330" r:id="rId12"/>
    <p:sldId id="331" r:id="rId13"/>
    <p:sldId id="332" r:id="rId14"/>
    <p:sldId id="336" r:id="rId15"/>
    <p:sldId id="334" r:id="rId16"/>
    <p:sldId id="335" r:id="rId17"/>
    <p:sldId id="337" r:id="rId18"/>
    <p:sldId id="338" r:id="rId19"/>
    <p:sldId id="339" r:id="rId20"/>
    <p:sldId id="340" r:id="rId21"/>
    <p:sldId id="341" r:id="rId22"/>
    <p:sldId id="343" r:id="rId23"/>
    <p:sldId id="342" r:id="rId24"/>
    <p:sldId id="326" r:id="rId25"/>
    <p:sldId id="344" r:id="rId26"/>
    <p:sldId id="317" r:id="rId27"/>
    <p:sldId id="318" r:id="rId28"/>
    <p:sldId id="319" r:id="rId29"/>
    <p:sldId id="320" r:id="rId30"/>
    <p:sldId id="321" r:id="rId31"/>
    <p:sldId id="323" r:id="rId32"/>
    <p:sldId id="324" r:id="rId33"/>
    <p:sldId id="325" r:id="rId34"/>
    <p:sldId id="345" r:id="rId35"/>
    <p:sldId id="346" r:id="rId36"/>
    <p:sldId id="347" r:id="rId37"/>
    <p:sldId id="302" r:id="rId38"/>
    <p:sldId id="312" r:id="rId39"/>
    <p:sldId id="307" r:id="rId40"/>
    <p:sldId id="313" r:id="rId41"/>
    <p:sldId id="314" r:id="rId42"/>
  </p:sldIdLst>
  <p:sldSz cx="10077450" cy="756285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592" autoAdjust="0"/>
  </p:normalViewPr>
  <p:slideViewPr>
    <p:cSldViewPr snapToGrid="0">
      <p:cViewPr varScale="1">
        <p:scale>
          <a:sx n="141" d="100"/>
          <a:sy n="141" d="100"/>
        </p:scale>
        <p:origin x="114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B96AB442-96FD-4440-B9E4-DC6F95CBEF69}" type="datetimeFigureOut">
              <a:rPr lang="en-GB" smtClean="0"/>
              <a:t>22/03/2019</a:t>
            </a:fld>
            <a:endParaRPr lang="en-GB"/>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defRPr sz="1200"/>
            </a:lvl1pPr>
          </a:lstStyle>
          <a:p>
            <a:fld id="{5702141F-0853-429F-9115-96E44695130C}" type="slidenum">
              <a:rPr lang="en-GB" smtClean="0"/>
              <a:t>‹#›</a:t>
            </a:fld>
            <a:endParaRPr lang="en-GB"/>
          </a:p>
        </p:txBody>
      </p:sp>
    </p:spTree>
    <p:extLst>
      <p:ext uri="{BB962C8B-B14F-4D97-AF65-F5344CB8AC3E}">
        <p14:creationId xmlns:p14="http://schemas.microsoft.com/office/powerpoint/2010/main" val="3318872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592" cy="498174"/>
          </a:xfrm>
          <a:prstGeom prst="rect">
            <a:avLst/>
          </a:prstGeom>
        </p:spPr>
        <p:txBody>
          <a:bodyPr vert="horz" lIns="83137" tIns="41569" rIns="83137" bIns="41569" rtlCol="0"/>
          <a:lstStyle>
            <a:lvl1pPr algn="l">
              <a:defRPr sz="1100"/>
            </a:lvl1pPr>
          </a:lstStyle>
          <a:p>
            <a:endParaRPr lang="en-GB"/>
          </a:p>
        </p:txBody>
      </p:sp>
      <p:sp>
        <p:nvSpPr>
          <p:cNvPr id="3" name="Date Placeholder 2"/>
          <p:cNvSpPr>
            <a:spLocks noGrp="1"/>
          </p:cNvSpPr>
          <p:nvPr>
            <p:ph type="dt" idx="1"/>
          </p:nvPr>
        </p:nvSpPr>
        <p:spPr>
          <a:xfrm>
            <a:off x="3777096" y="1"/>
            <a:ext cx="2890592" cy="498174"/>
          </a:xfrm>
          <a:prstGeom prst="rect">
            <a:avLst/>
          </a:prstGeom>
        </p:spPr>
        <p:txBody>
          <a:bodyPr vert="horz" lIns="83137" tIns="41569" rIns="83137" bIns="41569" rtlCol="0"/>
          <a:lstStyle>
            <a:lvl1pPr algn="r">
              <a:defRPr sz="1100"/>
            </a:lvl1pPr>
          </a:lstStyle>
          <a:p>
            <a:fld id="{AE949D22-0799-4DB3-832F-2950D3C5869D}" type="datetimeFigureOut">
              <a:rPr lang="en-GB" smtClean="0"/>
              <a:t>22/03/2019</a:t>
            </a:fld>
            <a:endParaRPr lang="en-GB"/>
          </a:p>
        </p:txBody>
      </p:sp>
      <p:sp>
        <p:nvSpPr>
          <p:cNvPr id="4" name="Slide Image Placeholder 3"/>
          <p:cNvSpPr>
            <a:spLocks noGrp="1" noRot="1" noChangeAspect="1"/>
          </p:cNvSpPr>
          <p:nvPr>
            <p:ph type="sldImg" idx="2"/>
          </p:nvPr>
        </p:nvSpPr>
        <p:spPr>
          <a:xfrm>
            <a:off x="1103313" y="1239838"/>
            <a:ext cx="4462462" cy="3351212"/>
          </a:xfrm>
          <a:prstGeom prst="rect">
            <a:avLst/>
          </a:prstGeom>
          <a:noFill/>
          <a:ln w="12700">
            <a:solidFill>
              <a:prstClr val="black"/>
            </a:solidFill>
          </a:ln>
        </p:spPr>
        <p:txBody>
          <a:bodyPr vert="horz" lIns="83137" tIns="41569" rIns="83137" bIns="41569" rtlCol="0" anchor="ctr"/>
          <a:lstStyle/>
          <a:p>
            <a:endParaRPr lang="en-GB"/>
          </a:p>
        </p:txBody>
      </p:sp>
      <p:sp>
        <p:nvSpPr>
          <p:cNvPr id="5" name="Notes Placeholder 4"/>
          <p:cNvSpPr>
            <a:spLocks noGrp="1"/>
          </p:cNvSpPr>
          <p:nvPr>
            <p:ph type="body" sz="quarter" idx="3"/>
          </p:nvPr>
        </p:nvSpPr>
        <p:spPr>
          <a:xfrm>
            <a:off x="666630" y="4776872"/>
            <a:ext cx="5335831" cy="3908752"/>
          </a:xfrm>
          <a:prstGeom prst="rect">
            <a:avLst/>
          </a:prstGeom>
        </p:spPr>
        <p:txBody>
          <a:bodyPr vert="horz" lIns="83137" tIns="41569" rIns="83137" bIns="4156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464"/>
            <a:ext cx="2890592" cy="498174"/>
          </a:xfrm>
          <a:prstGeom prst="rect">
            <a:avLst/>
          </a:prstGeom>
        </p:spPr>
        <p:txBody>
          <a:bodyPr vert="horz" lIns="83137" tIns="41569" rIns="83137" bIns="41569" rtlCol="0" anchor="b"/>
          <a:lstStyle>
            <a:lvl1pPr algn="l">
              <a:defRPr sz="1100"/>
            </a:lvl1pPr>
          </a:lstStyle>
          <a:p>
            <a:endParaRPr lang="en-GB"/>
          </a:p>
        </p:txBody>
      </p:sp>
      <p:sp>
        <p:nvSpPr>
          <p:cNvPr id="7" name="Slide Number Placeholder 6"/>
          <p:cNvSpPr>
            <a:spLocks noGrp="1"/>
          </p:cNvSpPr>
          <p:nvPr>
            <p:ph type="sldNum" sz="quarter" idx="5"/>
          </p:nvPr>
        </p:nvSpPr>
        <p:spPr>
          <a:xfrm>
            <a:off x="3777096" y="9428464"/>
            <a:ext cx="2890592" cy="498174"/>
          </a:xfrm>
          <a:prstGeom prst="rect">
            <a:avLst/>
          </a:prstGeom>
        </p:spPr>
        <p:txBody>
          <a:bodyPr vert="horz" lIns="83137" tIns="41569" rIns="83137" bIns="41569" rtlCol="0" anchor="b"/>
          <a:lstStyle>
            <a:lvl1pPr algn="r">
              <a:defRPr sz="1100"/>
            </a:lvl1pPr>
          </a:lstStyle>
          <a:p>
            <a:fld id="{88143BBF-D6D8-46E6-9DD4-9CF62A40E008}" type="slidenum">
              <a:rPr lang="en-GB" smtClean="0"/>
              <a:t>‹#›</a:t>
            </a:fld>
            <a:endParaRPr lang="en-GB"/>
          </a:p>
        </p:txBody>
      </p:sp>
    </p:spTree>
    <p:extLst>
      <p:ext uri="{BB962C8B-B14F-4D97-AF65-F5344CB8AC3E}">
        <p14:creationId xmlns:p14="http://schemas.microsoft.com/office/powerpoint/2010/main" val="268162347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519513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06346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197271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7756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88516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735993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31889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0271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10073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415520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721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77436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95264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29867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83123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26" name="PlaceHolder 2"/>
          <p:cNvSpPr>
            <a:spLocks noGrp="1"/>
          </p:cNvSpPr>
          <p:nvPr>
            <p:ph type="body"/>
          </p:nvPr>
        </p:nvSpPr>
        <p:spPr>
          <a:xfrm>
            <a:off x="503640" y="37411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27" name="PlaceHolder 3"/>
          <p:cNvSpPr>
            <a:spLocks noGrp="1"/>
          </p:cNvSpPr>
          <p:nvPr>
            <p:ph type="body"/>
          </p:nvPr>
        </p:nvSpPr>
        <p:spPr>
          <a:xfrm>
            <a:off x="503640" y="39823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29"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30"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31" name="PlaceHolder 4"/>
          <p:cNvSpPr>
            <a:spLocks noGrp="1"/>
          </p:cNvSpPr>
          <p:nvPr>
            <p:ph type="body"/>
          </p:nvPr>
        </p:nvSpPr>
        <p:spPr>
          <a:xfrm>
            <a:off x="205272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32" name="PlaceHolder 5"/>
          <p:cNvSpPr>
            <a:spLocks noGrp="1"/>
          </p:cNvSpPr>
          <p:nvPr>
            <p:ph type="body"/>
          </p:nvPr>
        </p:nvSpPr>
        <p:spPr>
          <a:xfrm>
            <a:off x="50364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34" name="PlaceHolder 2"/>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35" name="PlaceHolder 3"/>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pic>
        <p:nvPicPr>
          <p:cNvPr id="36" name="Picture 35"/>
          <p:cNvPicPr/>
          <p:nvPr/>
        </p:nvPicPr>
        <p:blipFill>
          <a:blip r:embed="rId2"/>
          <a:stretch/>
        </p:blipFill>
        <p:spPr>
          <a:xfrm>
            <a:off x="1725480" y="3741120"/>
            <a:ext cx="578520" cy="461520"/>
          </a:xfrm>
          <a:prstGeom prst="rect">
            <a:avLst/>
          </a:prstGeom>
          <a:ln>
            <a:noFill/>
          </a:ln>
        </p:spPr>
      </p:pic>
      <p:pic>
        <p:nvPicPr>
          <p:cNvPr id="37" name="Picture 36"/>
          <p:cNvPicPr/>
          <p:nvPr/>
        </p:nvPicPr>
        <p:blipFill>
          <a:blip r:embed="rId2"/>
          <a:stretch/>
        </p:blipFill>
        <p:spPr>
          <a:xfrm>
            <a:off x="1725480" y="3741120"/>
            <a:ext cx="578520" cy="46152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44" name="PlaceHolder 2"/>
          <p:cNvSpPr>
            <a:spLocks noGrp="1"/>
          </p:cNvSpPr>
          <p:nvPr>
            <p:ph type="subTitle"/>
          </p:nvPr>
        </p:nvSpPr>
        <p:spPr>
          <a:xfrm>
            <a:off x="503640" y="3741120"/>
            <a:ext cx="3022560" cy="46152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46" name="PlaceHolder 2"/>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48" name="PlaceHolder 2"/>
          <p:cNvSpPr>
            <a:spLocks noGrp="1"/>
          </p:cNvSpPr>
          <p:nvPr>
            <p:ph type="body"/>
          </p:nvPr>
        </p:nvSpPr>
        <p:spPr>
          <a:xfrm>
            <a:off x="50364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49" name="PlaceHolder 3"/>
          <p:cNvSpPr>
            <a:spLocks noGrp="1"/>
          </p:cNvSpPr>
          <p:nvPr>
            <p:ph type="body"/>
          </p:nvPr>
        </p:nvSpPr>
        <p:spPr>
          <a:xfrm>
            <a:off x="205272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3640" y="2694600"/>
            <a:ext cx="9065520" cy="48056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53"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54" name="PlaceHolder 3"/>
          <p:cNvSpPr>
            <a:spLocks noGrp="1"/>
          </p:cNvSpPr>
          <p:nvPr>
            <p:ph type="body"/>
          </p:nvPr>
        </p:nvSpPr>
        <p:spPr>
          <a:xfrm>
            <a:off x="50364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55" name="PlaceHolder 4"/>
          <p:cNvSpPr>
            <a:spLocks noGrp="1"/>
          </p:cNvSpPr>
          <p:nvPr>
            <p:ph type="body"/>
          </p:nvPr>
        </p:nvSpPr>
        <p:spPr>
          <a:xfrm>
            <a:off x="205272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5" name="PlaceHolder 2"/>
          <p:cNvSpPr>
            <a:spLocks noGrp="1"/>
          </p:cNvSpPr>
          <p:nvPr>
            <p:ph type="subTitle"/>
          </p:nvPr>
        </p:nvSpPr>
        <p:spPr>
          <a:xfrm>
            <a:off x="503640" y="3741120"/>
            <a:ext cx="3022560" cy="46152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57" name="PlaceHolder 2"/>
          <p:cNvSpPr>
            <a:spLocks noGrp="1"/>
          </p:cNvSpPr>
          <p:nvPr>
            <p:ph type="body"/>
          </p:nvPr>
        </p:nvSpPr>
        <p:spPr>
          <a:xfrm>
            <a:off x="50364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58"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59" name="PlaceHolder 4"/>
          <p:cNvSpPr>
            <a:spLocks noGrp="1"/>
          </p:cNvSpPr>
          <p:nvPr>
            <p:ph type="body"/>
          </p:nvPr>
        </p:nvSpPr>
        <p:spPr>
          <a:xfrm>
            <a:off x="205272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61"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62"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63" name="PlaceHolder 4"/>
          <p:cNvSpPr>
            <a:spLocks noGrp="1"/>
          </p:cNvSpPr>
          <p:nvPr>
            <p:ph type="body"/>
          </p:nvPr>
        </p:nvSpPr>
        <p:spPr>
          <a:xfrm>
            <a:off x="503640" y="39823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65" name="PlaceHolder 2"/>
          <p:cNvSpPr>
            <a:spLocks noGrp="1"/>
          </p:cNvSpPr>
          <p:nvPr>
            <p:ph type="body"/>
          </p:nvPr>
        </p:nvSpPr>
        <p:spPr>
          <a:xfrm>
            <a:off x="503640" y="37411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66" name="PlaceHolder 3"/>
          <p:cNvSpPr>
            <a:spLocks noGrp="1"/>
          </p:cNvSpPr>
          <p:nvPr>
            <p:ph type="body"/>
          </p:nvPr>
        </p:nvSpPr>
        <p:spPr>
          <a:xfrm>
            <a:off x="503640" y="39823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68"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69"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70" name="PlaceHolder 4"/>
          <p:cNvSpPr>
            <a:spLocks noGrp="1"/>
          </p:cNvSpPr>
          <p:nvPr>
            <p:ph type="body"/>
          </p:nvPr>
        </p:nvSpPr>
        <p:spPr>
          <a:xfrm>
            <a:off x="205272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71" name="PlaceHolder 5"/>
          <p:cNvSpPr>
            <a:spLocks noGrp="1"/>
          </p:cNvSpPr>
          <p:nvPr>
            <p:ph type="body"/>
          </p:nvPr>
        </p:nvSpPr>
        <p:spPr>
          <a:xfrm>
            <a:off x="50364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73" name="PlaceHolder 2"/>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74" name="PlaceHolder 3"/>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pic>
        <p:nvPicPr>
          <p:cNvPr id="75" name="Picture 74"/>
          <p:cNvPicPr/>
          <p:nvPr/>
        </p:nvPicPr>
        <p:blipFill>
          <a:blip r:embed="rId2"/>
          <a:stretch/>
        </p:blipFill>
        <p:spPr>
          <a:xfrm>
            <a:off x="1725480" y="3741120"/>
            <a:ext cx="578520" cy="461520"/>
          </a:xfrm>
          <a:prstGeom prst="rect">
            <a:avLst/>
          </a:prstGeom>
          <a:ln>
            <a:noFill/>
          </a:ln>
        </p:spPr>
      </p:pic>
      <p:pic>
        <p:nvPicPr>
          <p:cNvPr id="76" name="Picture 75"/>
          <p:cNvPicPr/>
          <p:nvPr/>
        </p:nvPicPr>
        <p:blipFill>
          <a:blip r:embed="rId2"/>
          <a:stretch/>
        </p:blipFill>
        <p:spPr>
          <a:xfrm>
            <a:off x="1725480" y="3741120"/>
            <a:ext cx="578520" cy="46152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4"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85" name="PlaceHolder 2"/>
          <p:cNvSpPr>
            <a:spLocks noGrp="1"/>
          </p:cNvSpPr>
          <p:nvPr>
            <p:ph type="subTitle"/>
          </p:nvPr>
        </p:nvSpPr>
        <p:spPr>
          <a:xfrm>
            <a:off x="503640" y="3741120"/>
            <a:ext cx="3022560" cy="46152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87" name="PlaceHolder 2"/>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89" name="PlaceHolder 2"/>
          <p:cNvSpPr>
            <a:spLocks noGrp="1"/>
          </p:cNvSpPr>
          <p:nvPr>
            <p:ph type="body"/>
          </p:nvPr>
        </p:nvSpPr>
        <p:spPr>
          <a:xfrm>
            <a:off x="50364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90" name="PlaceHolder 3"/>
          <p:cNvSpPr>
            <a:spLocks noGrp="1"/>
          </p:cNvSpPr>
          <p:nvPr>
            <p:ph type="body"/>
          </p:nvPr>
        </p:nvSpPr>
        <p:spPr>
          <a:xfrm>
            <a:off x="205272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1"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7" name="PlaceHolder 2"/>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2" name="PlaceHolder 1"/>
          <p:cNvSpPr>
            <a:spLocks noGrp="1"/>
          </p:cNvSpPr>
          <p:nvPr>
            <p:ph type="subTitle"/>
          </p:nvPr>
        </p:nvSpPr>
        <p:spPr>
          <a:xfrm>
            <a:off x="503640" y="2694600"/>
            <a:ext cx="9065520" cy="48056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94"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95" name="PlaceHolder 3"/>
          <p:cNvSpPr>
            <a:spLocks noGrp="1"/>
          </p:cNvSpPr>
          <p:nvPr>
            <p:ph type="body"/>
          </p:nvPr>
        </p:nvSpPr>
        <p:spPr>
          <a:xfrm>
            <a:off x="50364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96" name="PlaceHolder 4"/>
          <p:cNvSpPr>
            <a:spLocks noGrp="1"/>
          </p:cNvSpPr>
          <p:nvPr>
            <p:ph type="body"/>
          </p:nvPr>
        </p:nvSpPr>
        <p:spPr>
          <a:xfrm>
            <a:off x="205272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98" name="PlaceHolder 2"/>
          <p:cNvSpPr>
            <a:spLocks noGrp="1"/>
          </p:cNvSpPr>
          <p:nvPr>
            <p:ph type="body"/>
          </p:nvPr>
        </p:nvSpPr>
        <p:spPr>
          <a:xfrm>
            <a:off x="50364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99"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00" name="PlaceHolder 4"/>
          <p:cNvSpPr>
            <a:spLocks noGrp="1"/>
          </p:cNvSpPr>
          <p:nvPr>
            <p:ph type="body"/>
          </p:nvPr>
        </p:nvSpPr>
        <p:spPr>
          <a:xfrm>
            <a:off x="205272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02"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03"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04" name="PlaceHolder 4"/>
          <p:cNvSpPr>
            <a:spLocks noGrp="1"/>
          </p:cNvSpPr>
          <p:nvPr>
            <p:ph type="body"/>
          </p:nvPr>
        </p:nvSpPr>
        <p:spPr>
          <a:xfrm>
            <a:off x="503640" y="39823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06" name="PlaceHolder 2"/>
          <p:cNvSpPr>
            <a:spLocks noGrp="1"/>
          </p:cNvSpPr>
          <p:nvPr>
            <p:ph type="body"/>
          </p:nvPr>
        </p:nvSpPr>
        <p:spPr>
          <a:xfrm>
            <a:off x="503640" y="37411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07" name="PlaceHolder 3"/>
          <p:cNvSpPr>
            <a:spLocks noGrp="1"/>
          </p:cNvSpPr>
          <p:nvPr>
            <p:ph type="body"/>
          </p:nvPr>
        </p:nvSpPr>
        <p:spPr>
          <a:xfrm>
            <a:off x="503640" y="39823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09"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10"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11" name="PlaceHolder 4"/>
          <p:cNvSpPr>
            <a:spLocks noGrp="1"/>
          </p:cNvSpPr>
          <p:nvPr>
            <p:ph type="body"/>
          </p:nvPr>
        </p:nvSpPr>
        <p:spPr>
          <a:xfrm>
            <a:off x="205272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12" name="PlaceHolder 5"/>
          <p:cNvSpPr>
            <a:spLocks noGrp="1"/>
          </p:cNvSpPr>
          <p:nvPr>
            <p:ph type="body"/>
          </p:nvPr>
        </p:nvSpPr>
        <p:spPr>
          <a:xfrm>
            <a:off x="50364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14" name="PlaceHolder 2"/>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15" name="PlaceHolder 3"/>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pic>
        <p:nvPicPr>
          <p:cNvPr id="116" name="Picture 115"/>
          <p:cNvPicPr/>
          <p:nvPr/>
        </p:nvPicPr>
        <p:blipFill>
          <a:blip r:embed="rId2"/>
          <a:stretch/>
        </p:blipFill>
        <p:spPr>
          <a:xfrm>
            <a:off x="1725480" y="3741120"/>
            <a:ext cx="578520" cy="461520"/>
          </a:xfrm>
          <a:prstGeom prst="rect">
            <a:avLst/>
          </a:prstGeom>
          <a:ln>
            <a:noFill/>
          </a:ln>
        </p:spPr>
      </p:pic>
      <p:pic>
        <p:nvPicPr>
          <p:cNvPr id="117" name="Picture 116"/>
          <p:cNvPicPr/>
          <p:nvPr/>
        </p:nvPicPr>
        <p:blipFill>
          <a:blip r:embed="rId2"/>
          <a:stretch/>
        </p:blipFill>
        <p:spPr>
          <a:xfrm>
            <a:off x="1725480" y="3741120"/>
            <a:ext cx="578520" cy="461520"/>
          </a:xfrm>
          <a:prstGeom prst="rect">
            <a:avLst/>
          </a:prstGeom>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4"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25" name="PlaceHolder 2"/>
          <p:cNvSpPr>
            <a:spLocks noGrp="1"/>
          </p:cNvSpPr>
          <p:nvPr>
            <p:ph type="subTitle"/>
          </p:nvPr>
        </p:nvSpPr>
        <p:spPr>
          <a:xfrm>
            <a:off x="503640" y="3741120"/>
            <a:ext cx="3022560" cy="46152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27" name="PlaceHolder 2"/>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9" name="PlaceHolder 2"/>
          <p:cNvSpPr>
            <a:spLocks noGrp="1"/>
          </p:cNvSpPr>
          <p:nvPr>
            <p:ph type="body"/>
          </p:nvPr>
        </p:nvSpPr>
        <p:spPr>
          <a:xfrm>
            <a:off x="50364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0" name="PlaceHolder 3"/>
          <p:cNvSpPr>
            <a:spLocks noGrp="1"/>
          </p:cNvSpPr>
          <p:nvPr>
            <p:ph type="body"/>
          </p:nvPr>
        </p:nvSpPr>
        <p:spPr>
          <a:xfrm>
            <a:off x="205272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29" name="PlaceHolder 2"/>
          <p:cNvSpPr>
            <a:spLocks noGrp="1"/>
          </p:cNvSpPr>
          <p:nvPr>
            <p:ph type="body"/>
          </p:nvPr>
        </p:nvSpPr>
        <p:spPr>
          <a:xfrm>
            <a:off x="50364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30" name="PlaceHolder 3"/>
          <p:cNvSpPr>
            <a:spLocks noGrp="1"/>
          </p:cNvSpPr>
          <p:nvPr>
            <p:ph type="body"/>
          </p:nvPr>
        </p:nvSpPr>
        <p:spPr>
          <a:xfrm>
            <a:off x="205272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1"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2" name="PlaceHolder 1"/>
          <p:cNvSpPr>
            <a:spLocks noGrp="1"/>
          </p:cNvSpPr>
          <p:nvPr>
            <p:ph type="subTitle"/>
          </p:nvPr>
        </p:nvSpPr>
        <p:spPr>
          <a:xfrm>
            <a:off x="503640" y="2694600"/>
            <a:ext cx="9065520" cy="48056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34"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35" name="PlaceHolder 3"/>
          <p:cNvSpPr>
            <a:spLocks noGrp="1"/>
          </p:cNvSpPr>
          <p:nvPr>
            <p:ph type="body"/>
          </p:nvPr>
        </p:nvSpPr>
        <p:spPr>
          <a:xfrm>
            <a:off x="50364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36" name="PlaceHolder 4"/>
          <p:cNvSpPr>
            <a:spLocks noGrp="1"/>
          </p:cNvSpPr>
          <p:nvPr>
            <p:ph type="body"/>
          </p:nvPr>
        </p:nvSpPr>
        <p:spPr>
          <a:xfrm>
            <a:off x="205272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38" name="PlaceHolder 2"/>
          <p:cNvSpPr>
            <a:spLocks noGrp="1"/>
          </p:cNvSpPr>
          <p:nvPr>
            <p:ph type="body"/>
          </p:nvPr>
        </p:nvSpPr>
        <p:spPr>
          <a:xfrm>
            <a:off x="50364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39"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40" name="PlaceHolder 4"/>
          <p:cNvSpPr>
            <a:spLocks noGrp="1"/>
          </p:cNvSpPr>
          <p:nvPr>
            <p:ph type="body"/>
          </p:nvPr>
        </p:nvSpPr>
        <p:spPr>
          <a:xfrm>
            <a:off x="205272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42"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43"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44" name="PlaceHolder 4"/>
          <p:cNvSpPr>
            <a:spLocks noGrp="1"/>
          </p:cNvSpPr>
          <p:nvPr>
            <p:ph type="body"/>
          </p:nvPr>
        </p:nvSpPr>
        <p:spPr>
          <a:xfrm>
            <a:off x="503640" y="39823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46" name="PlaceHolder 2"/>
          <p:cNvSpPr>
            <a:spLocks noGrp="1"/>
          </p:cNvSpPr>
          <p:nvPr>
            <p:ph type="body"/>
          </p:nvPr>
        </p:nvSpPr>
        <p:spPr>
          <a:xfrm>
            <a:off x="503640" y="37411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47" name="PlaceHolder 3"/>
          <p:cNvSpPr>
            <a:spLocks noGrp="1"/>
          </p:cNvSpPr>
          <p:nvPr>
            <p:ph type="body"/>
          </p:nvPr>
        </p:nvSpPr>
        <p:spPr>
          <a:xfrm>
            <a:off x="503640" y="39823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49"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50"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51" name="PlaceHolder 4"/>
          <p:cNvSpPr>
            <a:spLocks noGrp="1"/>
          </p:cNvSpPr>
          <p:nvPr>
            <p:ph type="body"/>
          </p:nvPr>
        </p:nvSpPr>
        <p:spPr>
          <a:xfrm>
            <a:off x="205272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52" name="PlaceHolder 5"/>
          <p:cNvSpPr>
            <a:spLocks noGrp="1"/>
          </p:cNvSpPr>
          <p:nvPr>
            <p:ph type="body"/>
          </p:nvPr>
        </p:nvSpPr>
        <p:spPr>
          <a:xfrm>
            <a:off x="50364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54" name="PlaceHolder 2"/>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55" name="PlaceHolder 3"/>
          <p:cNvSpPr>
            <a:spLocks noGrp="1"/>
          </p:cNvSpPr>
          <p:nvPr>
            <p:ph type="body"/>
          </p:nvPr>
        </p:nvSpPr>
        <p:spPr>
          <a:xfrm>
            <a:off x="503640" y="3741120"/>
            <a:ext cx="302256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pic>
        <p:nvPicPr>
          <p:cNvPr id="156" name="Picture 155"/>
          <p:cNvPicPr/>
          <p:nvPr/>
        </p:nvPicPr>
        <p:blipFill>
          <a:blip r:embed="rId2"/>
          <a:stretch/>
        </p:blipFill>
        <p:spPr>
          <a:xfrm>
            <a:off x="1725480" y="3741120"/>
            <a:ext cx="578520" cy="461520"/>
          </a:xfrm>
          <a:prstGeom prst="rect">
            <a:avLst/>
          </a:prstGeom>
          <a:ln>
            <a:noFill/>
          </a:ln>
        </p:spPr>
      </p:pic>
      <p:pic>
        <p:nvPicPr>
          <p:cNvPr id="157" name="Picture 156"/>
          <p:cNvPicPr/>
          <p:nvPr/>
        </p:nvPicPr>
        <p:blipFill>
          <a:blip r:embed="rId2"/>
          <a:stretch/>
        </p:blipFill>
        <p:spPr>
          <a:xfrm>
            <a:off x="1725480" y="3741120"/>
            <a:ext cx="578520" cy="461520"/>
          </a:xfrm>
          <a:prstGeom prst="rect">
            <a:avLst/>
          </a:prstGeom>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503640" y="2694600"/>
            <a:ext cx="9065520" cy="480564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4"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5" name="PlaceHolder 3"/>
          <p:cNvSpPr>
            <a:spLocks noGrp="1"/>
          </p:cNvSpPr>
          <p:nvPr>
            <p:ph type="body"/>
          </p:nvPr>
        </p:nvSpPr>
        <p:spPr>
          <a:xfrm>
            <a:off x="50364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6" name="PlaceHolder 4"/>
          <p:cNvSpPr>
            <a:spLocks noGrp="1"/>
          </p:cNvSpPr>
          <p:nvPr>
            <p:ph type="body"/>
          </p:nvPr>
        </p:nvSpPr>
        <p:spPr>
          <a:xfrm>
            <a:off x="205272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18" name="PlaceHolder 2"/>
          <p:cNvSpPr>
            <a:spLocks noGrp="1"/>
          </p:cNvSpPr>
          <p:nvPr>
            <p:ph type="body"/>
          </p:nvPr>
        </p:nvSpPr>
        <p:spPr>
          <a:xfrm>
            <a:off x="503640" y="3741120"/>
            <a:ext cx="1474920" cy="46152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19"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20" name="PlaceHolder 4"/>
          <p:cNvSpPr>
            <a:spLocks noGrp="1"/>
          </p:cNvSpPr>
          <p:nvPr>
            <p:ph type="body"/>
          </p:nvPr>
        </p:nvSpPr>
        <p:spPr>
          <a:xfrm>
            <a:off x="2052720" y="39823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503640" y="2694600"/>
            <a:ext cx="9065520" cy="1036440"/>
          </a:xfrm>
          <a:prstGeom prst="rect">
            <a:avLst/>
          </a:prstGeom>
        </p:spPr>
        <p:txBody>
          <a:bodyPr lIns="0" tIns="0" rIns="0" bIns="0" anchor="ctr"/>
          <a:lstStyle/>
          <a:p>
            <a:endParaRPr lang="en-US" sz="2639" b="0" strike="noStrike" spc="-1">
              <a:solidFill>
                <a:srgbClr val="0055A0"/>
              </a:solidFill>
              <a:uFill>
                <a:solidFill>
                  <a:srgbClr val="FFFFFF"/>
                </a:solidFill>
              </a:uFill>
              <a:latin typeface="Arial"/>
            </a:endParaRPr>
          </a:p>
        </p:txBody>
      </p:sp>
      <p:sp>
        <p:nvSpPr>
          <p:cNvPr id="22" name="PlaceHolder 2"/>
          <p:cNvSpPr>
            <a:spLocks noGrp="1"/>
          </p:cNvSpPr>
          <p:nvPr>
            <p:ph type="body"/>
          </p:nvPr>
        </p:nvSpPr>
        <p:spPr>
          <a:xfrm>
            <a:off x="50364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23" name="PlaceHolder 3"/>
          <p:cNvSpPr>
            <a:spLocks noGrp="1"/>
          </p:cNvSpPr>
          <p:nvPr>
            <p:ph type="body"/>
          </p:nvPr>
        </p:nvSpPr>
        <p:spPr>
          <a:xfrm>
            <a:off x="2052720" y="3741120"/>
            <a:ext cx="147492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
        <p:nvSpPr>
          <p:cNvPr id="24" name="PlaceHolder 4"/>
          <p:cNvSpPr>
            <a:spLocks noGrp="1"/>
          </p:cNvSpPr>
          <p:nvPr>
            <p:ph type="body"/>
          </p:nvPr>
        </p:nvSpPr>
        <p:spPr>
          <a:xfrm>
            <a:off x="503640" y="3982320"/>
            <a:ext cx="3022560" cy="219960"/>
          </a:xfrm>
          <a:prstGeom prst="rect">
            <a:avLst/>
          </a:prstGeom>
        </p:spPr>
        <p:txBody>
          <a:bodyPr lIns="0" tIns="0" rIns="0" bIns="0"/>
          <a:lstStyle/>
          <a:p>
            <a:endParaRPr lang="en-US" sz="4400" b="0" strike="noStrike" spc="-1">
              <a:solidFill>
                <a:srgbClr val="0055A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2.wmf"/><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2.wmf"/><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pic>
        <p:nvPicPr>
          <p:cNvPr id="4" name="Image 10"/>
          <p:cNvPicPr/>
          <p:nvPr/>
        </p:nvPicPr>
        <p:blipFill>
          <a:blip r:embed="rId15"/>
          <a:stretch/>
        </p:blipFill>
        <p:spPr>
          <a:xfrm>
            <a:off x="6120" y="6655320"/>
            <a:ext cx="9083880" cy="905040"/>
          </a:xfrm>
          <a:prstGeom prst="rect">
            <a:avLst/>
          </a:prstGeom>
          <a:ln>
            <a:noFill/>
          </a:ln>
        </p:spPr>
      </p:pic>
      <p:pic>
        <p:nvPicPr>
          <p:cNvPr id="5" name="Image 2"/>
          <p:cNvPicPr/>
          <p:nvPr/>
        </p:nvPicPr>
        <p:blipFill>
          <a:blip r:embed="rId16"/>
          <a:stretch/>
        </p:blipFill>
        <p:spPr>
          <a:xfrm>
            <a:off x="3646080" y="1950840"/>
            <a:ext cx="2776680" cy="3667320"/>
          </a:xfrm>
          <a:prstGeom prst="rect">
            <a:avLst/>
          </a:prstGeom>
          <a:ln>
            <a:noFill/>
          </a:ln>
        </p:spPr>
      </p:pic>
      <p:sp>
        <p:nvSpPr>
          <p:cNvPr id="2" name="PlaceHolder 1"/>
          <p:cNvSpPr>
            <a:spLocks noGrp="1"/>
          </p:cNvSpPr>
          <p:nvPr>
            <p:ph type="title"/>
          </p:nvPr>
        </p:nvSpPr>
        <p:spPr>
          <a:xfrm>
            <a:off x="503640" y="300600"/>
            <a:ext cx="9068760" cy="1262160"/>
          </a:xfrm>
          <a:prstGeom prst="rect">
            <a:avLst/>
          </a:prstGeom>
        </p:spPr>
        <p:txBody>
          <a:bodyPr lIns="0" tIns="0" rIns="0" bIns="0" anchor="ctr"/>
          <a:lstStyle/>
          <a:p>
            <a:r>
              <a:rPr lang="en-US" sz="2639" b="0" strike="noStrike" spc="-1">
                <a:solidFill>
                  <a:srgbClr val="FFFFFF"/>
                </a:solidFill>
                <a:uFill>
                  <a:solidFill>
                    <a:srgbClr val="FFFFFF"/>
                  </a:solidFill>
                </a:uFill>
                <a:latin typeface="Arial"/>
              </a:rPr>
              <a:t>Click to edit the title text format</a:t>
            </a:r>
          </a:p>
        </p:txBody>
      </p:sp>
      <p:sp>
        <p:nvSpPr>
          <p:cNvPr id="3" name="PlaceHolder 2"/>
          <p:cNvSpPr>
            <a:spLocks noGrp="1"/>
          </p:cNvSpPr>
          <p:nvPr>
            <p:ph type="body"/>
          </p:nvPr>
        </p:nvSpPr>
        <p:spPr>
          <a:xfrm>
            <a:off x="503640" y="1767960"/>
            <a:ext cx="9068760" cy="4385520"/>
          </a:xfrm>
          <a:prstGeom prst="rect">
            <a:avLst/>
          </a:prstGeom>
        </p:spPr>
        <p:txBody>
          <a:bodyPr lIns="0" tIns="0" rIns="0" bIns="0"/>
          <a:lstStyle/>
          <a:p>
            <a:pPr marL="432000" indent="-324000">
              <a:buClr>
                <a:srgbClr val="000000"/>
              </a:buClr>
              <a:buSzPct val="45000"/>
              <a:buFont typeface="Wingdings" charset="2"/>
              <a:buChar char=""/>
            </a:pPr>
            <a:r>
              <a:rPr lang="en-US" sz="4400" b="0" strike="noStrike" spc="-1">
                <a:solidFill>
                  <a:srgbClr val="FFFFFF"/>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3529" b="0" strike="noStrike" spc="-1">
                <a:solidFill>
                  <a:srgbClr val="FFFFFF"/>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939" b="0" strike="noStrike" spc="-1">
                <a:solidFill>
                  <a:srgbClr val="FFFFFF"/>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939" b="0" strike="noStrike" spc="-1">
                <a:solidFill>
                  <a:srgbClr val="FFFFFF"/>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939" b="0" strike="noStrike" spc="-1">
                <a:solidFill>
                  <a:srgbClr val="FFFFFF"/>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939" b="0" strike="noStrike" spc="-1">
                <a:solidFill>
                  <a:srgbClr val="FFFFFF"/>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939" b="0" strike="noStrike" spc="-1">
                <a:solidFill>
                  <a:srgbClr val="FFFFFF"/>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503640" y="2694600"/>
            <a:ext cx="9065520" cy="1036440"/>
          </a:xfrm>
          <a:prstGeom prst="rect">
            <a:avLst/>
          </a:prstGeom>
        </p:spPr>
        <p:txBody>
          <a:bodyPr lIns="45720" tIns="45000" rIns="45720" bIns="45000" anchor="ctr"/>
          <a:lstStyle/>
          <a:p>
            <a:pPr>
              <a:lnSpc>
                <a:spcPct val="100000"/>
              </a:lnSpc>
            </a:pPr>
            <a:r>
              <a:rPr lang="en-US" sz="4600" b="0" strike="noStrike" spc="-1">
                <a:solidFill>
                  <a:srgbClr val="0055A0"/>
                </a:solidFill>
                <a:uFill>
                  <a:solidFill>
                    <a:srgbClr val="FFFFFF"/>
                  </a:solidFill>
                </a:uFill>
                <a:latin typeface="Arial"/>
              </a:rPr>
              <a:t>Click to edit Master title style</a:t>
            </a:r>
            <a:endParaRPr lang="en-US" sz="2639" b="0" strike="noStrike" spc="-1">
              <a:solidFill>
                <a:srgbClr val="0055A0"/>
              </a:solidFill>
              <a:uFill>
                <a:solidFill>
                  <a:srgbClr val="FFFFFF"/>
                </a:solidFill>
              </a:uFill>
              <a:latin typeface="Arial"/>
            </a:endParaRPr>
          </a:p>
        </p:txBody>
      </p:sp>
      <p:sp>
        <p:nvSpPr>
          <p:cNvPr id="39" name="PlaceHolder 2"/>
          <p:cNvSpPr>
            <a:spLocks noGrp="1"/>
          </p:cNvSpPr>
          <p:nvPr>
            <p:ph type="dt"/>
          </p:nvPr>
        </p:nvSpPr>
        <p:spPr>
          <a:xfrm>
            <a:off x="3271680" y="7014600"/>
            <a:ext cx="2351160" cy="402480"/>
          </a:xfrm>
          <a:prstGeom prst="rect">
            <a:avLst/>
          </a:prstGeom>
        </p:spPr>
        <p:txBody>
          <a:bodyPr anchor="ctr"/>
          <a:lstStyle/>
          <a:p>
            <a:pPr>
              <a:lnSpc>
                <a:spcPct val="100000"/>
              </a:lnSpc>
            </a:pPr>
            <a:endParaRPr lang="en-GB" sz="1200" b="0" strike="noStrike" spc="-1">
              <a:solidFill>
                <a:srgbClr val="000000"/>
              </a:solidFill>
              <a:uFill>
                <a:solidFill>
                  <a:srgbClr val="FFFFFF"/>
                </a:solidFill>
              </a:uFill>
              <a:latin typeface="Times New Roman"/>
            </a:endParaRPr>
          </a:p>
        </p:txBody>
      </p:sp>
      <p:sp>
        <p:nvSpPr>
          <p:cNvPr id="40" name="PlaceHolder 3"/>
          <p:cNvSpPr>
            <a:spLocks noGrp="1"/>
          </p:cNvSpPr>
          <p:nvPr>
            <p:ph type="ftr"/>
          </p:nvPr>
        </p:nvSpPr>
        <p:spPr>
          <a:xfrm>
            <a:off x="5710680" y="7007400"/>
            <a:ext cx="3190320" cy="402480"/>
          </a:xfrm>
          <a:prstGeom prst="rect">
            <a:avLst/>
          </a:prstGeom>
        </p:spPr>
        <p:txBody>
          <a:bodyPr anchor="ctr"/>
          <a:lstStyle/>
          <a:p>
            <a:pPr algn="ctr">
              <a:lnSpc>
                <a:spcPct val="100000"/>
              </a:lnSpc>
            </a:pPr>
            <a:endParaRPr lang="en-GB" sz="1200" b="0" strike="noStrike" spc="-1">
              <a:solidFill>
                <a:srgbClr val="000000"/>
              </a:solidFill>
              <a:uFill>
                <a:solidFill>
                  <a:srgbClr val="FFFFFF"/>
                </a:solidFill>
              </a:uFill>
              <a:latin typeface="Times New Roman"/>
            </a:endParaRPr>
          </a:p>
        </p:txBody>
      </p:sp>
      <p:sp>
        <p:nvSpPr>
          <p:cNvPr id="41" name="PlaceHolder 4"/>
          <p:cNvSpPr>
            <a:spLocks noGrp="1"/>
          </p:cNvSpPr>
          <p:nvPr>
            <p:ph type="sldNum"/>
          </p:nvPr>
        </p:nvSpPr>
        <p:spPr>
          <a:xfrm>
            <a:off x="9019440" y="7007400"/>
            <a:ext cx="552240" cy="402480"/>
          </a:xfrm>
          <a:prstGeom prst="rect">
            <a:avLst/>
          </a:prstGeom>
        </p:spPr>
        <p:txBody>
          <a:bodyPr anchor="ctr"/>
          <a:lstStyle/>
          <a:p>
            <a:pPr algn="r">
              <a:lnSpc>
                <a:spcPct val="100000"/>
              </a:lnSpc>
            </a:pPr>
            <a:fld id="{F5017546-B163-42B0-988A-0C3257427797}" type="slidenum">
              <a:rPr lang="en-GB" sz="1200" b="0" strike="noStrike" spc="-1">
                <a:solidFill>
                  <a:srgbClr val="B2B9D0"/>
                </a:solidFill>
                <a:uFill>
                  <a:solidFill>
                    <a:srgbClr val="FFFFFF"/>
                  </a:solidFill>
                </a:uFill>
                <a:latin typeface="Arial"/>
              </a:rPr>
              <a:t>‹#›</a:t>
            </a:fld>
            <a:endParaRPr lang="en-GB" sz="1200" b="0" strike="noStrike" spc="-1">
              <a:solidFill>
                <a:srgbClr val="000000"/>
              </a:solidFill>
              <a:uFill>
                <a:solidFill>
                  <a:srgbClr val="FFFFFF"/>
                </a:solidFill>
              </a:uFill>
              <a:latin typeface="Times New Roman"/>
            </a:endParaRPr>
          </a:p>
        </p:txBody>
      </p:sp>
      <p:sp>
        <p:nvSpPr>
          <p:cNvPr id="42" name="PlaceHolder 5"/>
          <p:cNvSpPr>
            <a:spLocks noGrp="1"/>
          </p:cNvSpPr>
          <p:nvPr>
            <p:ph type="body"/>
          </p:nvPr>
        </p:nvSpPr>
        <p:spPr>
          <a:xfrm>
            <a:off x="503640" y="3741120"/>
            <a:ext cx="3022560" cy="461520"/>
          </a:xfrm>
          <a:prstGeom prst="rect">
            <a:avLst/>
          </a:prstGeom>
        </p:spPr>
        <p:txBody>
          <a:bodyPr lIns="45720" tIns="0" rIns="45720" bIns="0" anchor="b"/>
          <a:lstStyle/>
          <a:p>
            <a:pPr marL="432000" indent="-324000">
              <a:buClr>
                <a:srgbClr val="000000"/>
              </a:buClr>
              <a:buSzPct val="45000"/>
              <a:buFont typeface="Wingdings" charset="2"/>
              <a:buChar char=""/>
            </a:pPr>
            <a:r>
              <a:rPr lang="en-US" sz="1400" b="0" strike="noStrike" spc="-1">
                <a:solidFill>
                  <a:srgbClr val="0055A0"/>
                </a:solidFill>
                <a:uFill>
                  <a:solidFill>
                    <a:srgbClr val="FFFFFF"/>
                  </a:solidFill>
                </a:uFill>
                <a:latin typeface="Arial"/>
              </a:rPr>
              <a:t>Click to edit the outline text format</a:t>
            </a:r>
            <a:endParaRPr lang="en-US" sz="4400" b="0" strike="noStrike" spc="-1">
              <a:solidFill>
                <a:srgbClr val="0055A0"/>
              </a:solidFill>
              <a:uFill>
                <a:solidFill>
                  <a:srgbClr val="FFFFFF"/>
                </a:solidFill>
              </a:uFill>
              <a:latin typeface="Arial"/>
            </a:endParaRPr>
          </a:p>
          <a:p>
            <a:pPr marL="864000" lvl="1" indent="-324000">
              <a:buClr>
                <a:srgbClr val="000000"/>
              </a:buClr>
              <a:buSzPct val="75000"/>
              <a:buFont typeface="Symbol" charset="2"/>
              <a:buChar char=""/>
            </a:pPr>
            <a:r>
              <a:rPr lang="en-US" sz="1400" b="0" strike="noStrike" spc="-1">
                <a:solidFill>
                  <a:srgbClr val="0055A0"/>
                </a:solidFill>
                <a:uFill>
                  <a:solidFill>
                    <a:srgbClr val="FFFFFF"/>
                  </a:solidFill>
                </a:uFill>
                <a:latin typeface="Arial"/>
              </a:rPr>
              <a:t>Second Outline Level</a:t>
            </a:r>
            <a:endParaRPr lang="en-US" sz="3529" b="0" strike="noStrike" spc="-1">
              <a:solidFill>
                <a:srgbClr val="0055A0"/>
              </a:solidFill>
              <a:uFill>
                <a:solidFill>
                  <a:srgbClr val="FFFFFF"/>
                </a:solidFill>
              </a:uFill>
              <a:latin typeface="Arial"/>
            </a:endParaRPr>
          </a:p>
          <a:p>
            <a:pPr marL="1296000" lvl="2" indent="-288000">
              <a:buClr>
                <a:srgbClr val="000000"/>
              </a:buClr>
              <a:buSzPct val="45000"/>
              <a:buFont typeface="Wingdings" charset="2"/>
              <a:buChar char=""/>
            </a:pPr>
            <a:r>
              <a:rPr lang="en-US" sz="1400" b="0" strike="noStrike" spc="-1">
                <a:solidFill>
                  <a:srgbClr val="0055A0"/>
                </a:solidFill>
                <a:uFill>
                  <a:solidFill>
                    <a:srgbClr val="FFFFFF"/>
                  </a:solidFill>
                </a:uFill>
                <a:latin typeface="Arial"/>
              </a:rPr>
              <a:t>Third Outline Level</a:t>
            </a:r>
            <a:endParaRPr lang="en-US" sz="2939" b="0" strike="noStrike" spc="-1">
              <a:solidFill>
                <a:srgbClr val="0055A0"/>
              </a:solidFill>
              <a:uFill>
                <a:solidFill>
                  <a:srgbClr val="FFFFFF"/>
                </a:solidFill>
              </a:uFill>
              <a:latin typeface="Arial"/>
            </a:endParaRPr>
          </a:p>
          <a:p>
            <a:pPr marL="1728000" lvl="3" indent="-216000">
              <a:buClr>
                <a:srgbClr val="000000"/>
              </a:buClr>
              <a:buSzPct val="75000"/>
              <a:buFont typeface="Symbol" charset="2"/>
              <a:buChar char=""/>
            </a:pPr>
            <a:r>
              <a:rPr lang="en-US" sz="1400" b="0" strike="noStrike" spc="-1">
                <a:solidFill>
                  <a:srgbClr val="0055A0"/>
                </a:solidFill>
                <a:uFill>
                  <a:solidFill>
                    <a:srgbClr val="FFFFFF"/>
                  </a:solidFill>
                </a:uFill>
                <a:latin typeface="Arial"/>
              </a:rPr>
              <a:t>Fourth Outline Level</a:t>
            </a:r>
            <a:endParaRPr lang="en-US" sz="2939" b="0" strike="noStrike" spc="-1">
              <a:solidFill>
                <a:srgbClr val="0055A0"/>
              </a:solidFill>
              <a:uFill>
                <a:solidFill>
                  <a:srgbClr val="FFFFFF"/>
                </a:solidFill>
              </a:uFill>
              <a:latin typeface="Arial"/>
            </a:endParaRPr>
          </a:p>
          <a:p>
            <a:pPr marL="2160000" lvl="4" indent="-216000">
              <a:buClr>
                <a:srgbClr val="000000"/>
              </a:buClr>
              <a:buSzPct val="45000"/>
              <a:buFont typeface="Wingdings" charset="2"/>
              <a:buChar char=""/>
            </a:pPr>
            <a:r>
              <a:rPr lang="en-US" sz="1400" b="0" strike="noStrike" spc="-1">
                <a:solidFill>
                  <a:srgbClr val="0055A0"/>
                </a:solidFill>
                <a:uFill>
                  <a:solidFill>
                    <a:srgbClr val="FFFFFF"/>
                  </a:solidFill>
                </a:uFill>
                <a:latin typeface="Arial"/>
              </a:rPr>
              <a:t>Fifth Outline Level</a:t>
            </a:r>
            <a:endParaRPr lang="en-US" sz="2939" b="0" strike="noStrike" spc="-1">
              <a:solidFill>
                <a:srgbClr val="0055A0"/>
              </a:solidFill>
              <a:uFill>
                <a:solidFill>
                  <a:srgbClr val="FFFFFF"/>
                </a:solidFill>
              </a:uFill>
              <a:latin typeface="Arial"/>
            </a:endParaRPr>
          </a:p>
          <a:p>
            <a:pPr marL="2592000" lvl="5" indent="-216000">
              <a:buClr>
                <a:srgbClr val="000000"/>
              </a:buClr>
              <a:buSzPct val="45000"/>
              <a:buFont typeface="Wingdings" charset="2"/>
              <a:buChar char=""/>
            </a:pPr>
            <a:r>
              <a:rPr lang="en-US" sz="1400" b="0" strike="noStrike" spc="-1">
                <a:solidFill>
                  <a:srgbClr val="0055A0"/>
                </a:solidFill>
                <a:uFill>
                  <a:solidFill>
                    <a:srgbClr val="FFFFFF"/>
                  </a:solidFill>
                </a:uFill>
                <a:latin typeface="Arial"/>
              </a:rPr>
              <a:t>Sixth Outline Level</a:t>
            </a:r>
            <a:endParaRPr lang="en-US" sz="2939" b="0" strike="noStrike" spc="-1">
              <a:solidFill>
                <a:srgbClr val="0055A0"/>
              </a:solidFill>
              <a:uFill>
                <a:solidFill>
                  <a:srgbClr val="FFFFFF"/>
                </a:solidFill>
              </a:uFill>
              <a:latin typeface="Arial"/>
            </a:endParaRPr>
          </a:p>
          <a:p>
            <a:pPr marL="3024000" lvl="6" indent="-216000">
              <a:buClr>
                <a:srgbClr val="000000"/>
              </a:buClr>
              <a:buSzPct val="45000"/>
              <a:buFont typeface="Wingdings" charset="2"/>
              <a:buChar char=""/>
            </a:pPr>
            <a:r>
              <a:rPr lang="en-US" sz="1400" b="0" strike="noStrike" spc="-1">
                <a:solidFill>
                  <a:srgbClr val="0055A0"/>
                </a:solidFill>
                <a:uFill>
                  <a:solidFill>
                    <a:srgbClr val="FFFFFF"/>
                  </a:solidFill>
                </a:uFill>
                <a:latin typeface="Arial"/>
              </a:rPr>
              <a:t>Seventh Outline LevelClick to edit Master text styles</a:t>
            </a:r>
            <a:endParaRPr lang="en-US" sz="2939" b="0" strike="noStrike" spc="-1">
              <a:solidFill>
                <a:srgbClr val="0055A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pic>
        <p:nvPicPr>
          <p:cNvPr id="77" name="Image 10"/>
          <p:cNvPicPr/>
          <p:nvPr/>
        </p:nvPicPr>
        <p:blipFill>
          <a:blip r:embed="rId15"/>
          <a:stretch/>
        </p:blipFill>
        <p:spPr>
          <a:xfrm>
            <a:off x="6120" y="6655320"/>
            <a:ext cx="9083880" cy="905040"/>
          </a:xfrm>
          <a:prstGeom prst="rect">
            <a:avLst/>
          </a:prstGeom>
          <a:ln>
            <a:noFill/>
          </a:ln>
        </p:spPr>
      </p:pic>
      <p:sp>
        <p:nvSpPr>
          <p:cNvPr id="78" name="PlaceHolder 1"/>
          <p:cNvSpPr>
            <a:spLocks noGrp="1"/>
          </p:cNvSpPr>
          <p:nvPr>
            <p:ph type="title"/>
          </p:nvPr>
        </p:nvSpPr>
        <p:spPr>
          <a:xfrm>
            <a:off x="503640" y="302400"/>
            <a:ext cx="8228880" cy="1259640"/>
          </a:xfrm>
          <a:prstGeom prst="rect">
            <a:avLst/>
          </a:prstGeom>
        </p:spPr>
        <p:txBody>
          <a:bodyPr lIns="45720" tIns="45000" rIns="45720" bIns="45000" anchor="ctr"/>
          <a:lstStyle/>
          <a:p>
            <a:pPr>
              <a:lnSpc>
                <a:spcPct val="100000"/>
              </a:lnSpc>
            </a:pPr>
            <a:r>
              <a:rPr lang="en-US" sz="4600" b="0" strike="noStrike" spc="-1">
                <a:solidFill>
                  <a:srgbClr val="0055A0"/>
                </a:solidFill>
                <a:uFill>
                  <a:solidFill>
                    <a:srgbClr val="FFFFFF"/>
                  </a:solidFill>
                </a:uFill>
                <a:latin typeface="Arial"/>
              </a:rPr>
              <a:t>Click to edit Master title style</a:t>
            </a:r>
            <a:endParaRPr lang="en-US" sz="2639" b="0" strike="noStrike" spc="-1">
              <a:solidFill>
                <a:srgbClr val="0055A0"/>
              </a:solidFill>
              <a:uFill>
                <a:solidFill>
                  <a:srgbClr val="FFFFFF"/>
                </a:solidFill>
              </a:uFill>
              <a:latin typeface="Arial"/>
            </a:endParaRPr>
          </a:p>
        </p:txBody>
      </p:sp>
      <p:sp>
        <p:nvSpPr>
          <p:cNvPr id="79" name="PlaceHolder 2"/>
          <p:cNvSpPr>
            <a:spLocks noGrp="1"/>
          </p:cNvSpPr>
          <p:nvPr>
            <p:ph type="body"/>
          </p:nvPr>
        </p:nvSpPr>
        <p:spPr>
          <a:xfrm>
            <a:off x="503640" y="1763280"/>
            <a:ext cx="4030200" cy="4796640"/>
          </a:xfrm>
          <a:prstGeom prst="rect">
            <a:avLst/>
          </a:prstGeom>
        </p:spPr>
        <p:txBody>
          <a:bodyPr lIns="90000" tIns="45000" rIns="90000" bIns="45000"/>
          <a:lstStyle/>
          <a:p>
            <a:pPr marL="432000" indent="-324000">
              <a:buClr>
                <a:srgbClr val="000000"/>
              </a:buClr>
              <a:buSzPct val="45000"/>
              <a:buFont typeface="Wingdings" charset="2"/>
              <a:buChar char=""/>
            </a:pPr>
            <a:r>
              <a:rPr lang="en-US" sz="2600" b="0" strike="noStrike" spc="-1">
                <a:solidFill>
                  <a:srgbClr val="0055A0"/>
                </a:solidFill>
                <a:uFill>
                  <a:solidFill>
                    <a:srgbClr val="FFFFFF"/>
                  </a:solidFill>
                </a:uFill>
                <a:latin typeface="Arial"/>
              </a:rPr>
              <a:t>Click to edit the outline text format</a:t>
            </a:r>
            <a:endParaRPr lang="en-US" sz="4400" b="0" strike="noStrike" spc="-1">
              <a:solidFill>
                <a:srgbClr val="0055A0"/>
              </a:solidFill>
              <a:uFill>
                <a:solidFill>
                  <a:srgbClr val="FFFFFF"/>
                </a:solidFill>
              </a:uFill>
              <a:latin typeface="Arial"/>
            </a:endParaRPr>
          </a:p>
          <a:p>
            <a:pPr marL="864000" lvl="1" indent="-324000">
              <a:buClr>
                <a:srgbClr val="000000"/>
              </a:buClr>
              <a:buSzPct val="75000"/>
              <a:buFont typeface="Symbol" charset="2"/>
              <a:buChar char=""/>
            </a:pPr>
            <a:r>
              <a:rPr lang="en-US" sz="2600" b="0" strike="noStrike" spc="-1">
                <a:solidFill>
                  <a:srgbClr val="0055A0"/>
                </a:solidFill>
                <a:uFill>
                  <a:solidFill>
                    <a:srgbClr val="FFFFFF"/>
                  </a:solidFill>
                </a:uFill>
                <a:latin typeface="Arial"/>
              </a:rPr>
              <a:t>Second Outline Level</a:t>
            </a:r>
            <a:endParaRPr lang="en-US" sz="3529" b="0" strike="noStrike" spc="-1">
              <a:solidFill>
                <a:srgbClr val="0055A0"/>
              </a:solidFill>
              <a:uFill>
                <a:solidFill>
                  <a:srgbClr val="FFFFFF"/>
                </a:solidFill>
              </a:uFill>
              <a:latin typeface="Arial"/>
            </a:endParaRPr>
          </a:p>
          <a:p>
            <a:pPr marL="1296000" lvl="2" indent="-288000">
              <a:buClr>
                <a:srgbClr val="000000"/>
              </a:buClr>
              <a:buSzPct val="45000"/>
              <a:buFont typeface="Wingdings" charset="2"/>
              <a:buChar char=""/>
            </a:pPr>
            <a:r>
              <a:rPr lang="en-US" sz="2600" b="0" strike="noStrike" spc="-1">
                <a:solidFill>
                  <a:srgbClr val="0055A0"/>
                </a:solidFill>
                <a:uFill>
                  <a:solidFill>
                    <a:srgbClr val="FFFFFF"/>
                  </a:solidFill>
                </a:uFill>
                <a:latin typeface="Arial"/>
              </a:rPr>
              <a:t>Third Outline Level</a:t>
            </a:r>
            <a:endParaRPr lang="en-US" sz="2939" b="0" strike="noStrike" spc="-1">
              <a:solidFill>
                <a:srgbClr val="0055A0"/>
              </a:solidFill>
              <a:uFill>
                <a:solidFill>
                  <a:srgbClr val="FFFFFF"/>
                </a:solidFill>
              </a:uFill>
              <a:latin typeface="Arial"/>
            </a:endParaRPr>
          </a:p>
          <a:p>
            <a:pPr marL="1728000" lvl="3" indent="-216000">
              <a:buClr>
                <a:srgbClr val="000000"/>
              </a:buClr>
              <a:buSzPct val="75000"/>
              <a:buFont typeface="Symbol" charset="2"/>
              <a:buChar char=""/>
            </a:pPr>
            <a:r>
              <a:rPr lang="en-US" sz="2600" b="0" strike="noStrike" spc="-1">
                <a:solidFill>
                  <a:srgbClr val="0055A0"/>
                </a:solidFill>
                <a:uFill>
                  <a:solidFill>
                    <a:srgbClr val="FFFFFF"/>
                  </a:solidFill>
                </a:uFill>
                <a:latin typeface="Arial"/>
              </a:rPr>
              <a:t>Fourth Outline Level</a:t>
            </a:r>
            <a:endParaRPr lang="en-US" sz="2939" b="0" strike="noStrike" spc="-1">
              <a:solidFill>
                <a:srgbClr val="0055A0"/>
              </a:solidFill>
              <a:uFill>
                <a:solidFill>
                  <a:srgbClr val="FFFFFF"/>
                </a:solidFill>
              </a:uFill>
              <a:latin typeface="Arial"/>
            </a:endParaRPr>
          </a:p>
          <a:p>
            <a:pPr marL="2160000" lvl="4" indent="-216000">
              <a:buClr>
                <a:srgbClr val="000000"/>
              </a:buClr>
              <a:buSzPct val="45000"/>
              <a:buFont typeface="Wingdings" charset="2"/>
              <a:buChar char=""/>
            </a:pPr>
            <a:r>
              <a:rPr lang="en-US" sz="2600" b="0" strike="noStrike" spc="-1">
                <a:solidFill>
                  <a:srgbClr val="0055A0"/>
                </a:solidFill>
                <a:uFill>
                  <a:solidFill>
                    <a:srgbClr val="FFFFFF"/>
                  </a:solidFill>
                </a:uFill>
                <a:latin typeface="Arial"/>
              </a:rPr>
              <a:t>Fifth Outline Level</a:t>
            </a:r>
            <a:endParaRPr lang="en-US" sz="2939" b="0" strike="noStrike" spc="-1">
              <a:solidFill>
                <a:srgbClr val="0055A0"/>
              </a:solidFill>
              <a:uFill>
                <a:solidFill>
                  <a:srgbClr val="FFFFFF"/>
                </a:solidFill>
              </a:uFill>
              <a:latin typeface="Arial"/>
            </a:endParaRPr>
          </a:p>
          <a:p>
            <a:pPr marL="2592000" lvl="5" indent="-216000">
              <a:buClr>
                <a:srgbClr val="000000"/>
              </a:buClr>
              <a:buSzPct val="45000"/>
              <a:buFont typeface="Wingdings" charset="2"/>
              <a:buChar char=""/>
            </a:pPr>
            <a:r>
              <a:rPr lang="en-US" sz="2600" b="0" strike="noStrike" spc="-1">
                <a:solidFill>
                  <a:srgbClr val="0055A0"/>
                </a:solidFill>
                <a:uFill>
                  <a:solidFill>
                    <a:srgbClr val="FFFFFF"/>
                  </a:solidFill>
                </a:uFill>
                <a:latin typeface="Arial"/>
              </a:rPr>
              <a:t>Sixth Outline Level</a:t>
            </a:r>
            <a:endParaRPr lang="en-US" sz="2939" b="0" strike="noStrike" spc="-1">
              <a:solidFill>
                <a:srgbClr val="0055A0"/>
              </a:solidFill>
              <a:uFill>
                <a:solidFill>
                  <a:srgbClr val="FFFFFF"/>
                </a:solidFill>
              </a:uFill>
              <a:latin typeface="Arial"/>
            </a:endParaRPr>
          </a:p>
          <a:p>
            <a:pPr marL="3024000" lvl="6" indent="-216000">
              <a:buClr>
                <a:srgbClr val="000000"/>
              </a:buClr>
              <a:buSzPct val="45000"/>
              <a:buFont typeface="Wingdings" charset="2"/>
              <a:buChar char=""/>
            </a:pPr>
            <a:r>
              <a:rPr lang="en-US" sz="2600" b="0" strike="noStrike" spc="-1">
                <a:solidFill>
                  <a:srgbClr val="0055A0"/>
                </a:solidFill>
                <a:uFill>
                  <a:solidFill>
                    <a:srgbClr val="FFFFFF"/>
                  </a:solidFill>
                </a:uFill>
                <a:latin typeface="Arial"/>
              </a:rPr>
              <a:t>Seventh Outline LevelClick to edit Master text styles</a:t>
            </a:r>
            <a:endParaRPr lang="en-US" sz="2939" b="0" strike="noStrike" spc="-1">
              <a:solidFill>
                <a:srgbClr val="0055A0"/>
              </a:solidFill>
              <a:uFill>
                <a:solidFill>
                  <a:srgbClr val="FFFFFF"/>
                </a:solidFill>
              </a:uFill>
              <a:latin typeface="Arial"/>
            </a:endParaRPr>
          </a:p>
          <a:p>
            <a:pPr marL="3456000" lvl="7" indent="-216000">
              <a:buClr>
                <a:srgbClr val="000000"/>
              </a:buClr>
              <a:buSzPct val="45000"/>
              <a:buFont typeface="Wingdings" charset="2"/>
              <a:buChar char=""/>
            </a:pPr>
            <a:r>
              <a:rPr lang="en-US" sz="2200" b="0" strike="noStrike" spc="-1">
                <a:solidFill>
                  <a:srgbClr val="0055A0"/>
                </a:solidFill>
                <a:uFill>
                  <a:solidFill>
                    <a:srgbClr val="FFFFFF"/>
                  </a:solidFill>
                </a:uFill>
                <a:latin typeface="Arial"/>
              </a:rPr>
              <a:t>Second level</a:t>
            </a:r>
            <a:endParaRPr lang="en-US" sz="2939" b="0" strike="noStrike" spc="-1">
              <a:solidFill>
                <a:srgbClr val="0055A0"/>
              </a:solidFill>
              <a:uFill>
                <a:solidFill>
                  <a:srgbClr val="FFFFFF"/>
                </a:solidFill>
              </a:uFill>
              <a:latin typeface="Arial"/>
            </a:endParaRPr>
          </a:p>
          <a:p>
            <a:pPr marL="3888000" lvl="8" indent="-216000">
              <a:buClr>
                <a:srgbClr val="000000"/>
              </a:buClr>
              <a:buSzPct val="45000"/>
              <a:buFont typeface="Wingdings" charset="2"/>
              <a:buChar char=""/>
            </a:pPr>
            <a:r>
              <a:rPr lang="en-US" sz="2000" b="0" strike="noStrike" spc="-1">
                <a:solidFill>
                  <a:srgbClr val="0055A0"/>
                </a:solidFill>
                <a:uFill>
                  <a:solidFill>
                    <a:srgbClr val="FFFFFF"/>
                  </a:solidFill>
                </a:uFill>
                <a:latin typeface="Arial"/>
              </a:rPr>
              <a:t>Third level</a:t>
            </a:r>
            <a:endParaRPr lang="en-US" sz="2939" b="0" strike="noStrike" spc="-1">
              <a:solidFill>
                <a:srgbClr val="0055A0"/>
              </a:solidFill>
              <a:uFill>
                <a:solidFill>
                  <a:srgbClr val="FFFFFF"/>
                </a:solidFill>
              </a:uFill>
              <a:latin typeface="Arial"/>
            </a:endParaRPr>
          </a:p>
          <a:p>
            <a:pPr marL="4320000" lvl="0" indent="-216000">
              <a:lnSpc>
                <a:spcPct val="100000"/>
              </a:lnSpc>
              <a:buClr>
                <a:srgbClr val="000000"/>
              </a:buClr>
              <a:buSzPct val="45000"/>
              <a:buFont typeface="Wingdings" charset="2"/>
              <a:buChar char=""/>
            </a:pPr>
            <a:r>
              <a:rPr lang="en-US" sz="1800" b="0" strike="noStrike" spc="-1">
                <a:solidFill>
                  <a:srgbClr val="0055A0"/>
                </a:solidFill>
                <a:uFill>
                  <a:solidFill>
                    <a:srgbClr val="FFFFFF"/>
                  </a:solidFill>
                </a:uFill>
                <a:latin typeface="Arial"/>
              </a:rPr>
              <a:t>Fourth level</a:t>
            </a:r>
            <a:endParaRPr lang="en-US" sz="4400" b="0" strike="noStrike" spc="-1">
              <a:solidFill>
                <a:srgbClr val="0055A0"/>
              </a:solidFill>
              <a:uFill>
                <a:solidFill>
                  <a:srgbClr val="FFFFFF"/>
                </a:solidFill>
              </a:uFill>
              <a:latin typeface="Arial"/>
            </a:endParaRPr>
          </a:p>
          <a:p>
            <a:pPr marL="4320000" lvl="0" indent="-216000">
              <a:lnSpc>
                <a:spcPct val="100000"/>
              </a:lnSpc>
              <a:buClr>
                <a:srgbClr val="000000"/>
              </a:buClr>
              <a:buSzPct val="45000"/>
              <a:buFont typeface="Wingdings" charset="2"/>
              <a:buChar char=""/>
            </a:pPr>
            <a:r>
              <a:rPr lang="en-US" sz="1800" b="0" strike="noStrike" spc="-1">
                <a:solidFill>
                  <a:srgbClr val="0055A0"/>
                </a:solidFill>
                <a:uFill>
                  <a:solidFill>
                    <a:srgbClr val="FFFFFF"/>
                  </a:solidFill>
                </a:uFill>
                <a:latin typeface="Arial"/>
              </a:rPr>
              <a:t>Fifth level</a:t>
            </a:r>
            <a:endParaRPr lang="en-US" sz="4400" b="0" strike="noStrike" spc="-1">
              <a:solidFill>
                <a:srgbClr val="0055A0"/>
              </a:solidFill>
              <a:uFill>
                <a:solidFill>
                  <a:srgbClr val="FFFFFF"/>
                </a:solidFill>
              </a:uFill>
              <a:latin typeface="Arial"/>
            </a:endParaRPr>
          </a:p>
        </p:txBody>
      </p:sp>
      <p:sp>
        <p:nvSpPr>
          <p:cNvPr id="80" name="PlaceHolder 3"/>
          <p:cNvSpPr>
            <a:spLocks noGrp="1"/>
          </p:cNvSpPr>
          <p:nvPr>
            <p:ph type="body"/>
          </p:nvPr>
        </p:nvSpPr>
        <p:spPr>
          <a:xfrm>
            <a:off x="4701600" y="1763280"/>
            <a:ext cx="4030200" cy="4796640"/>
          </a:xfrm>
          <a:prstGeom prst="rect">
            <a:avLst/>
          </a:prstGeom>
        </p:spPr>
        <p:txBody>
          <a:bodyPr lIns="90000" tIns="45000" rIns="90000" bIns="45000"/>
          <a:lstStyle/>
          <a:p>
            <a:pPr marL="432000" indent="-324000">
              <a:buClr>
                <a:srgbClr val="000000"/>
              </a:buClr>
              <a:buSzPct val="45000"/>
              <a:buFont typeface="Wingdings" charset="2"/>
              <a:buChar char=""/>
            </a:pPr>
            <a:r>
              <a:rPr lang="en-US" sz="2600" b="0" strike="noStrike" spc="-1">
                <a:solidFill>
                  <a:srgbClr val="0055A0"/>
                </a:solidFill>
                <a:uFill>
                  <a:solidFill>
                    <a:srgbClr val="FFFFFF"/>
                  </a:solidFill>
                </a:uFill>
                <a:latin typeface="Arial"/>
              </a:rPr>
              <a:t>Click to edit the outline text format</a:t>
            </a:r>
            <a:endParaRPr lang="en-US" sz="4400" b="0" strike="noStrike" spc="-1">
              <a:solidFill>
                <a:srgbClr val="0055A0"/>
              </a:solidFill>
              <a:uFill>
                <a:solidFill>
                  <a:srgbClr val="FFFFFF"/>
                </a:solidFill>
              </a:uFill>
              <a:latin typeface="Arial"/>
            </a:endParaRPr>
          </a:p>
          <a:p>
            <a:pPr marL="864000" lvl="1" indent="-324000">
              <a:buClr>
                <a:srgbClr val="000000"/>
              </a:buClr>
              <a:buSzPct val="75000"/>
              <a:buFont typeface="Symbol" charset="2"/>
              <a:buChar char=""/>
            </a:pPr>
            <a:r>
              <a:rPr lang="en-US" sz="2600" b="0" strike="noStrike" spc="-1">
                <a:solidFill>
                  <a:srgbClr val="0055A0"/>
                </a:solidFill>
                <a:uFill>
                  <a:solidFill>
                    <a:srgbClr val="FFFFFF"/>
                  </a:solidFill>
                </a:uFill>
                <a:latin typeface="Arial"/>
              </a:rPr>
              <a:t>Second Outline Level</a:t>
            </a:r>
            <a:endParaRPr lang="en-US" sz="3529" b="0" strike="noStrike" spc="-1">
              <a:solidFill>
                <a:srgbClr val="0055A0"/>
              </a:solidFill>
              <a:uFill>
                <a:solidFill>
                  <a:srgbClr val="FFFFFF"/>
                </a:solidFill>
              </a:uFill>
              <a:latin typeface="Arial"/>
            </a:endParaRPr>
          </a:p>
          <a:p>
            <a:pPr marL="1296000" lvl="2" indent="-288000">
              <a:buClr>
                <a:srgbClr val="000000"/>
              </a:buClr>
              <a:buSzPct val="45000"/>
              <a:buFont typeface="Wingdings" charset="2"/>
              <a:buChar char=""/>
            </a:pPr>
            <a:r>
              <a:rPr lang="en-US" sz="2600" b="0" strike="noStrike" spc="-1">
                <a:solidFill>
                  <a:srgbClr val="0055A0"/>
                </a:solidFill>
                <a:uFill>
                  <a:solidFill>
                    <a:srgbClr val="FFFFFF"/>
                  </a:solidFill>
                </a:uFill>
                <a:latin typeface="Arial"/>
              </a:rPr>
              <a:t>Third Outline Level</a:t>
            </a:r>
            <a:endParaRPr lang="en-US" sz="2939" b="0" strike="noStrike" spc="-1">
              <a:solidFill>
                <a:srgbClr val="0055A0"/>
              </a:solidFill>
              <a:uFill>
                <a:solidFill>
                  <a:srgbClr val="FFFFFF"/>
                </a:solidFill>
              </a:uFill>
              <a:latin typeface="Arial"/>
            </a:endParaRPr>
          </a:p>
          <a:p>
            <a:pPr marL="1728000" lvl="3" indent="-216000">
              <a:buClr>
                <a:srgbClr val="000000"/>
              </a:buClr>
              <a:buSzPct val="75000"/>
              <a:buFont typeface="Symbol" charset="2"/>
              <a:buChar char=""/>
            </a:pPr>
            <a:r>
              <a:rPr lang="en-US" sz="2600" b="0" strike="noStrike" spc="-1">
                <a:solidFill>
                  <a:srgbClr val="0055A0"/>
                </a:solidFill>
                <a:uFill>
                  <a:solidFill>
                    <a:srgbClr val="FFFFFF"/>
                  </a:solidFill>
                </a:uFill>
                <a:latin typeface="Arial"/>
              </a:rPr>
              <a:t>Fourth Outline Level</a:t>
            </a:r>
            <a:endParaRPr lang="en-US" sz="2939" b="0" strike="noStrike" spc="-1">
              <a:solidFill>
                <a:srgbClr val="0055A0"/>
              </a:solidFill>
              <a:uFill>
                <a:solidFill>
                  <a:srgbClr val="FFFFFF"/>
                </a:solidFill>
              </a:uFill>
              <a:latin typeface="Arial"/>
            </a:endParaRPr>
          </a:p>
          <a:p>
            <a:pPr marL="2160000" lvl="4" indent="-216000">
              <a:buClr>
                <a:srgbClr val="000000"/>
              </a:buClr>
              <a:buSzPct val="45000"/>
              <a:buFont typeface="Wingdings" charset="2"/>
              <a:buChar char=""/>
            </a:pPr>
            <a:r>
              <a:rPr lang="en-US" sz="2600" b="0" strike="noStrike" spc="-1">
                <a:solidFill>
                  <a:srgbClr val="0055A0"/>
                </a:solidFill>
                <a:uFill>
                  <a:solidFill>
                    <a:srgbClr val="FFFFFF"/>
                  </a:solidFill>
                </a:uFill>
                <a:latin typeface="Arial"/>
              </a:rPr>
              <a:t>Fifth Outline Level</a:t>
            </a:r>
            <a:endParaRPr lang="en-US" sz="2939" b="0" strike="noStrike" spc="-1">
              <a:solidFill>
                <a:srgbClr val="0055A0"/>
              </a:solidFill>
              <a:uFill>
                <a:solidFill>
                  <a:srgbClr val="FFFFFF"/>
                </a:solidFill>
              </a:uFill>
              <a:latin typeface="Arial"/>
            </a:endParaRPr>
          </a:p>
          <a:p>
            <a:pPr marL="2592000" lvl="5" indent="-216000">
              <a:buClr>
                <a:srgbClr val="000000"/>
              </a:buClr>
              <a:buSzPct val="45000"/>
              <a:buFont typeface="Wingdings" charset="2"/>
              <a:buChar char=""/>
            </a:pPr>
            <a:r>
              <a:rPr lang="en-US" sz="2600" b="0" strike="noStrike" spc="-1">
                <a:solidFill>
                  <a:srgbClr val="0055A0"/>
                </a:solidFill>
                <a:uFill>
                  <a:solidFill>
                    <a:srgbClr val="FFFFFF"/>
                  </a:solidFill>
                </a:uFill>
                <a:latin typeface="Arial"/>
              </a:rPr>
              <a:t>Sixth Outline Level</a:t>
            </a:r>
            <a:endParaRPr lang="en-US" sz="2939" b="0" strike="noStrike" spc="-1">
              <a:solidFill>
                <a:srgbClr val="0055A0"/>
              </a:solidFill>
              <a:uFill>
                <a:solidFill>
                  <a:srgbClr val="FFFFFF"/>
                </a:solidFill>
              </a:uFill>
              <a:latin typeface="Arial"/>
            </a:endParaRPr>
          </a:p>
          <a:p>
            <a:pPr marL="493920" indent="-456840">
              <a:lnSpc>
                <a:spcPct val="100000"/>
              </a:lnSpc>
              <a:buClr>
                <a:srgbClr val="0055A0"/>
              </a:buClr>
              <a:buSzPct val="80000"/>
              <a:buFont typeface="Arial"/>
              <a:buChar char="•"/>
            </a:pPr>
            <a:r>
              <a:rPr lang="en-US" sz="2600" b="0" strike="noStrike" spc="-1">
                <a:solidFill>
                  <a:srgbClr val="0055A0"/>
                </a:solidFill>
                <a:uFill>
                  <a:solidFill>
                    <a:srgbClr val="FFFFFF"/>
                  </a:solidFill>
                </a:uFill>
                <a:latin typeface="Arial"/>
              </a:rPr>
              <a:t>Seventh Outline LevelClick to edit Master text styles</a:t>
            </a:r>
            <a:endParaRPr lang="en-US" sz="4400" b="0" strike="noStrike" spc="-1">
              <a:solidFill>
                <a:srgbClr val="0055A0"/>
              </a:solidFill>
              <a:uFill>
                <a:solidFill>
                  <a:srgbClr val="FFFFFF"/>
                </a:solidFill>
              </a:uFill>
              <a:latin typeface="Arial"/>
            </a:endParaRPr>
          </a:p>
          <a:p>
            <a:pPr marL="905400" lvl="1" indent="-456840">
              <a:lnSpc>
                <a:spcPct val="100000"/>
              </a:lnSpc>
              <a:buClr>
                <a:srgbClr val="0055A0"/>
              </a:buClr>
              <a:buSzPct val="90000"/>
              <a:buFont typeface="Arial"/>
              <a:buChar char="•"/>
            </a:pPr>
            <a:r>
              <a:rPr lang="en-US" sz="2200" b="0" strike="noStrike" spc="-1">
                <a:solidFill>
                  <a:srgbClr val="0055A0"/>
                </a:solidFill>
                <a:uFill>
                  <a:solidFill>
                    <a:srgbClr val="FFFFFF"/>
                  </a:solidFill>
                </a:uFill>
                <a:latin typeface="Arial"/>
              </a:rPr>
              <a:t>Second level</a:t>
            </a:r>
            <a:endParaRPr lang="en-US" sz="3529" b="0" strike="noStrike" spc="-1">
              <a:solidFill>
                <a:srgbClr val="0055A0"/>
              </a:solidFill>
              <a:uFill>
                <a:solidFill>
                  <a:srgbClr val="FFFFFF"/>
                </a:solidFill>
              </a:uFill>
              <a:latin typeface="Arial"/>
            </a:endParaRPr>
          </a:p>
          <a:p>
            <a:pPr marL="1092600" lvl="2" indent="-342720">
              <a:lnSpc>
                <a:spcPct val="100000"/>
              </a:lnSpc>
              <a:buClr>
                <a:srgbClr val="0055A0"/>
              </a:buClr>
              <a:buSzPct val="85000"/>
              <a:buFont typeface="Arial"/>
              <a:buChar char="•"/>
            </a:pPr>
            <a:r>
              <a:rPr lang="en-US" sz="2000" b="0" strike="noStrike" spc="-1">
                <a:solidFill>
                  <a:srgbClr val="0055A0"/>
                </a:solidFill>
                <a:uFill>
                  <a:solidFill>
                    <a:srgbClr val="FFFFFF"/>
                  </a:solidFill>
                </a:uFill>
                <a:latin typeface="Arial"/>
              </a:rPr>
              <a:t>Third level</a:t>
            </a:r>
            <a:endParaRPr lang="en-US" sz="2939" b="0" strike="noStrike" spc="-1">
              <a:solidFill>
                <a:srgbClr val="0055A0"/>
              </a:solidFill>
              <a:uFill>
                <a:solidFill>
                  <a:srgbClr val="FFFFFF"/>
                </a:solidFill>
              </a:uFill>
              <a:latin typeface="Arial"/>
            </a:endParaRPr>
          </a:p>
          <a:p>
            <a:pPr marL="1385280" lvl="3" indent="-342720">
              <a:lnSpc>
                <a:spcPct val="100000"/>
              </a:lnSpc>
              <a:buClr>
                <a:srgbClr val="0055A0"/>
              </a:buClr>
              <a:buSzPct val="90000"/>
              <a:buFont typeface="Arial"/>
              <a:buChar char="•"/>
            </a:pPr>
            <a:r>
              <a:rPr lang="en-US" sz="1800" b="0" strike="noStrike" spc="-1">
                <a:solidFill>
                  <a:srgbClr val="0055A0"/>
                </a:solidFill>
                <a:uFill>
                  <a:solidFill>
                    <a:srgbClr val="FFFFFF"/>
                  </a:solidFill>
                </a:uFill>
                <a:latin typeface="Arial"/>
              </a:rPr>
              <a:t>Fourth level</a:t>
            </a:r>
            <a:endParaRPr lang="en-US" sz="2939" b="0" strike="noStrike" spc="-1">
              <a:solidFill>
                <a:srgbClr val="0055A0"/>
              </a:solidFill>
              <a:uFill>
                <a:solidFill>
                  <a:srgbClr val="FFFFFF"/>
                </a:solidFill>
              </a:uFill>
              <a:latin typeface="Arial"/>
            </a:endParaRPr>
          </a:p>
          <a:p>
            <a:pPr marL="1650600" lvl="4" indent="-342720">
              <a:lnSpc>
                <a:spcPct val="100000"/>
              </a:lnSpc>
              <a:buClr>
                <a:srgbClr val="0055A0"/>
              </a:buClr>
              <a:buFont typeface="Arial"/>
              <a:buChar char="•"/>
            </a:pPr>
            <a:r>
              <a:rPr lang="en-US" sz="1800" b="0" strike="noStrike" spc="-1">
                <a:solidFill>
                  <a:srgbClr val="0055A0"/>
                </a:solidFill>
                <a:uFill>
                  <a:solidFill>
                    <a:srgbClr val="FFFFFF"/>
                  </a:solidFill>
                </a:uFill>
                <a:latin typeface="Arial"/>
              </a:rPr>
              <a:t>Fifth level</a:t>
            </a:r>
            <a:endParaRPr lang="en-US" sz="2939" b="0" strike="noStrike" spc="-1">
              <a:solidFill>
                <a:srgbClr val="0055A0"/>
              </a:solidFill>
              <a:uFill>
                <a:solidFill>
                  <a:srgbClr val="FFFFFF"/>
                </a:solidFill>
              </a:uFill>
              <a:latin typeface="Arial"/>
            </a:endParaRPr>
          </a:p>
        </p:txBody>
      </p:sp>
      <p:sp>
        <p:nvSpPr>
          <p:cNvPr id="81" name="PlaceHolder 4"/>
          <p:cNvSpPr>
            <a:spLocks noGrp="1"/>
          </p:cNvSpPr>
          <p:nvPr>
            <p:ph type="dt"/>
          </p:nvPr>
        </p:nvSpPr>
        <p:spPr>
          <a:xfrm>
            <a:off x="3271680" y="7014600"/>
            <a:ext cx="2351160" cy="402480"/>
          </a:xfrm>
          <a:prstGeom prst="rect">
            <a:avLst/>
          </a:prstGeom>
        </p:spPr>
        <p:txBody>
          <a:bodyPr anchor="ctr"/>
          <a:lstStyle/>
          <a:p>
            <a:pPr>
              <a:lnSpc>
                <a:spcPct val="100000"/>
              </a:lnSpc>
            </a:pPr>
            <a:endParaRPr lang="en-GB" sz="1200" b="0" strike="noStrike" spc="-1">
              <a:solidFill>
                <a:srgbClr val="000000"/>
              </a:solidFill>
              <a:uFill>
                <a:solidFill>
                  <a:srgbClr val="FFFFFF"/>
                </a:solidFill>
              </a:uFill>
              <a:latin typeface="Times New Roman"/>
            </a:endParaRPr>
          </a:p>
        </p:txBody>
      </p:sp>
      <p:sp>
        <p:nvSpPr>
          <p:cNvPr id="82" name="PlaceHolder 5"/>
          <p:cNvSpPr>
            <a:spLocks noGrp="1"/>
          </p:cNvSpPr>
          <p:nvPr>
            <p:ph type="ftr"/>
          </p:nvPr>
        </p:nvSpPr>
        <p:spPr>
          <a:xfrm>
            <a:off x="5710680" y="7007400"/>
            <a:ext cx="3190320" cy="402480"/>
          </a:xfrm>
          <a:prstGeom prst="rect">
            <a:avLst/>
          </a:prstGeom>
        </p:spPr>
        <p:txBody>
          <a:bodyPr anchor="ctr"/>
          <a:lstStyle/>
          <a:p>
            <a:pPr algn="ctr">
              <a:lnSpc>
                <a:spcPct val="100000"/>
              </a:lnSpc>
            </a:pPr>
            <a:endParaRPr lang="en-GB" sz="1200" b="0" strike="noStrike" spc="-1">
              <a:solidFill>
                <a:srgbClr val="000000"/>
              </a:solidFill>
              <a:uFill>
                <a:solidFill>
                  <a:srgbClr val="FFFFFF"/>
                </a:solidFill>
              </a:uFill>
              <a:latin typeface="Times New Roman"/>
            </a:endParaRPr>
          </a:p>
        </p:txBody>
      </p:sp>
      <p:sp>
        <p:nvSpPr>
          <p:cNvPr id="83" name="PlaceHolder 6"/>
          <p:cNvSpPr>
            <a:spLocks noGrp="1"/>
          </p:cNvSpPr>
          <p:nvPr>
            <p:ph type="sldNum"/>
          </p:nvPr>
        </p:nvSpPr>
        <p:spPr>
          <a:xfrm>
            <a:off x="9019440" y="7007400"/>
            <a:ext cx="552240" cy="402480"/>
          </a:xfrm>
          <a:prstGeom prst="rect">
            <a:avLst/>
          </a:prstGeom>
        </p:spPr>
        <p:txBody>
          <a:bodyPr anchor="ctr"/>
          <a:lstStyle/>
          <a:p>
            <a:pPr algn="r">
              <a:lnSpc>
                <a:spcPct val="100000"/>
              </a:lnSpc>
            </a:pPr>
            <a:fld id="{7D40B981-4C2D-449D-8384-D659844B3272}" type="slidenum">
              <a:rPr lang="en-GB" sz="1200" b="0" strike="noStrike" spc="-1">
                <a:solidFill>
                  <a:srgbClr val="B2B9D0"/>
                </a:solidFill>
                <a:uFill>
                  <a:solidFill>
                    <a:srgbClr val="FFFFFF"/>
                  </a:solidFill>
                </a:uFill>
                <a:latin typeface="Arial"/>
              </a:rPr>
              <a:t>‹#›</a:t>
            </a:fld>
            <a:endParaRPr lang="en-GB" sz="12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pic>
        <p:nvPicPr>
          <p:cNvPr id="118" name="Image 10"/>
          <p:cNvPicPr/>
          <p:nvPr/>
        </p:nvPicPr>
        <p:blipFill>
          <a:blip r:embed="rId15"/>
          <a:stretch/>
        </p:blipFill>
        <p:spPr>
          <a:xfrm>
            <a:off x="6120" y="6655320"/>
            <a:ext cx="9083880" cy="905040"/>
          </a:xfrm>
          <a:prstGeom prst="rect">
            <a:avLst/>
          </a:prstGeom>
          <a:ln>
            <a:noFill/>
          </a:ln>
        </p:spPr>
      </p:pic>
      <p:sp>
        <p:nvSpPr>
          <p:cNvPr id="119" name="PlaceHolder 1"/>
          <p:cNvSpPr>
            <a:spLocks noGrp="1"/>
          </p:cNvSpPr>
          <p:nvPr>
            <p:ph type="title"/>
          </p:nvPr>
        </p:nvSpPr>
        <p:spPr>
          <a:xfrm>
            <a:off x="503640" y="256320"/>
            <a:ext cx="9065520" cy="1036440"/>
          </a:xfrm>
          <a:prstGeom prst="rect">
            <a:avLst/>
          </a:prstGeom>
        </p:spPr>
        <p:txBody>
          <a:bodyPr lIns="45720" tIns="45000" rIns="45720" bIns="45000" anchor="ctr"/>
          <a:lstStyle/>
          <a:p>
            <a:pPr>
              <a:lnSpc>
                <a:spcPct val="100000"/>
              </a:lnSpc>
            </a:pPr>
            <a:r>
              <a:rPr lang="en-US" sz="4600" b="0" strike="noStrike" spc="-1">
                <a:solidFill>
                  <a:srgbClr val="0055A0"/>
                </a:solidFill>
                <a:uFill>
                  <a:solidFill>
                    <a:srgbClr val="FFFFFF"/>
                  </a:solidFill>
                </a:uFill>
                <a:latin typeface="Arial"/>
              </a:rPr>
              <a:t>Click to edit Master title style</a:t>
            </a:r>
            <a:endParaRPr lang="en-US" sz="2639" b="0" strike="noStrike" spc="-1">
              <a:solidFill>
                <a:srgbClr val="0055A0"/>
              </a:solidFill>
              <a:uFill>
                <a:solidFill>
                  <a:srgbClr val="FFFFFF"/>
                </a:solidFill>
              </a:uFill>
              <a:latin typeface="Arial"/>
            </a:endParaRPr>
          </a:p>
        </p:txBody>
      </p:sp>
      <p:sp>
        <p:nvSpPr>
          <p:cNvPr id="120" name="PlaceHolder 2"/>
          <p:cNvSpPr>
            <a:spLocks noGrp="1"/>
          </p:cNvSpPr>
          <p:nvPr>
            <p:ph type="body"/>
          </p:nvPr>
        </p:nvSpPr>
        <p:spPr>
          <a:xfrm>
            <a:off x="503640" y="1460880"/>
            <a:ext cx="9068760" cy="4708800"/>
          </a:xfrm>
          <a:prstGeom prst="rect">
            <a:avLst/>
          </a:prstGeom>
        </p:spPr>
        <p:txBody>
          <a:bodyPr lIns="90000" tIns="45000" rIns="90000" bIns="45000"/>
          <a:lstStyle/>
          <a:p>
            <a:pPr marL="432000" indent="-324000">
              <a:buClr>
                <a:srgbClr val="000000"/>
              </a:buClr>
              <a:buSzPct val="45000"/>
              <a:buFont typeface="Wingdings" charset="2"/>
              <a:buChar char=""/>
            </a:pPr>
            <a:r>
              <a:rPr lang="en-US" sz="3000" b="0" strike="noStrike" spc="-1">
                <a:solidFill>
                  <a:srgbClr val="0055A0"/>
                </a:solidFill>
                <a:uFill>
                  <a:solidFill>
                    <a:srgbClr val="FFFFFF"/>
                  </a:solidFill>
                </a:uFill>
                <a:latin typeface="Arial"/>
              </a:rPr>
              <a:t>Click to edit the outline text format</a:t>
            </a:r>
            <a:endParaRPr lang="en-US" sz="4400" b="0" strike="noStrike" spc="-1">
              <a:solidFill>
                <a:srgbClr val="0055A0"/>
              </a:solidFill>
              <a:uFill>
                <a:solidFill>
                  <a:srgbClr val="FFFFFF"/>
                </a:solidFill>
              </a:uFill>
              <a:latin typeface="Arial"/>
            </a:endParaRPr>
          </a:p>
          <a:p>
            <a:pPr marL="864000" lvl="1" indent="-324000">
              <a:buClr>
                <a:srgbClr val="000000"/>
              </a:buClr>
              <a:buSzPct val="75000"/>
              <a:buFont typeface="Symbol" charset="2"/>
              <a:buChar char=""/>
            </a:pPr>
            <a:r>
              <a:rPr lang="en-US" sz="3000" b="0" strike="noStrike" spc="-1">
                <a:solidFill>
                  <a:srgbClr val="0055A0"/>
                </a:solidFill>
                <a:uFill>
                  <a:solidFill>
                    <a:srgbClr val="FFFFFF"/>
                  </a:solidFill>
                </a:uFill>
                <a:latin typeface="Arial"/>
              </a:rPr>
              <a:t>Second Outline Level</a:t>
            </a:r>
            <a:endParaRPr lang="en-US" sz="3529" b="0" strike="noStrike" spc="-1">
              <a:solidFill>
                <a:srgbClr val="0055A0"/>
              </a:solidFill>
              <a:uFill>
                <a:solidFill>
                  <a:srgbClr val="FFFFFF"/>
                </a:solidFill>
              </a:uFill>
              <a:latin typeface="Arial"/>
            </a:endParaRPr>
          </a:p>
          <a:p>
            <a:pPr marL="1296000" lvl="2" indent="-288000">
              <a:buClr>
                <a:srgbClr val="000000"/>
              </a:buClr>
              <a:buSzPct val="45000"/>
              <a:buFont typeface="Wingdings" charset="2"/>
              <a:buChar char=""/>
            </a:pPr>
            <a:r>
              <a:rPr lang="en-US" sz="3000" b="0" strike="noStrike" spc="-1">
                <a:solidFill>
                  <a:srgbClr val="0055A0"/>
                </a:solidFill>
                <a:uFill>
                  <a:solidFill>
                    <a:srgbClr val="FFFFFF"/>
                  </a:solidFill>
                </a:uFill>
                <a:latin typeface="Arial"/>
              </a:rPr>
              <a:t>Third Outline Level</a:t>
            </a:r>
            <a:endParaRPr lang="en-US" sz="2939" b="0" strike="noStrike" spc="-1">
              <a:solidFill>
                <a:srgbClr val="0055A0"/>
              </a:solidFill>
              <a:uFill>
                <a:solidFill>
                  <a:srgbClr val="FFFFFF"/>
                </a:solidFill>
              </a:uFill>
              <a:latin typeface="Arial"/>
            </a:endParaRPr>
          </a:p>
          <a:p>
            <a:pPr marL="1728000" lvl="3" indent="-216000">
              <a:buClr>
                <a:srgbClr val="000000"/>
              </a:buClr>
              <a:buSzPct val="75000"/>
              <a:buFont typeface="Symbol" charset="2"/>
              <a:buChar char=""/>
            </a:pPr>
            <a:r>
              <a:rPr lang="en-US" sz="3000" b="0" strike="noStrike" spc="-1">
                <a:solidFill>
                  <a:srgbClr val="0055A0"/>
                </a:solidFill>
                <a:uFill>
                  <a:solidFill>
                    <a:srgbClr val="FFFFFF"/>
                  </a:solidFill>
                </a:uFill>
                <a:latin typeface="Arial"/>
              </a:rPr>
              <a:t>Fourth Outline Level</a:t>
            </a:r>
            <a:endParaRPr lang="en-US" sz="2939" b="0" strike="noStrike" spc="-1">
              <a:solidFill>
                <a:srgbClr val="0055A0"/>
              </a:solidFill>
              <a:uFill>
                <a:solidFill>
                  <a:srgbClr val="FFFFFF"/>
                </a:solidFill>
              </a:uFill>
              <a:latin typeface="Arial"/>
            </a:endParaRPr>
          </a:p>
          <a:p>
            <a:pPr marL="2160000" lvl="4" indent="-216000">
              <a:buClr>
                <a:srgbClr val="000000"/>
              </a:buClr>
              <a:buSzPct val="45000"/>
              <a:buFont typeface="Wingdings" charset="2"/>
              <a:buChar char=""/>
            </a:pPr>
            <a:r>
              <a:rPr lang="en-US" sz="3000" b="0" strike="noStrike" spc="-1">
                <a:solidFill>
                  <a:srgbClr val="0055A0"/>
                </a:solidFill>
                <a:uFill>
                  <a:solidFill>
                    <a:srgbClr val="FFFFFF"/>
                  </a:solidFill>
                </a:uFill>
                <a:latin typeface="Arial"/>
              </a:rPr>
              <a:t>Fifth Outline Level</a:t>
            </a:r>
            <a:endParaRPr lang="en-US" sz="2939" b="0" strike="noStrike" spc="-1">
              <a:solidFill>
                <a:srgbClr val="0055A0"/>
              </a:solidFill>
              <a:uFill>
                <a:solidFill>
                  <a:srgbClr val="FFFFFF"/>
                </a:solidFill>
              </a:uFill>
              <a:latin typeface="Arial"/>
            </a:endParaRPr>
          </a:p>
          <a:p>
            <a:pPr marL="2592000" lvl="5" indent="-216000">
              <a:buClr>
                <a:srgbClr val="000000"/>
              </a:buClr>
              <a:buSzPct val="45000"/>
              <a:buFont typeface="Wingdings" charset="2"/>
              <a:buChar char=""/>
            </a:pPr>
            <a:r>
              <a:rPr lang="en-US" sz="3000" b="0" strike="noStrike" spc="-1">
                <a:solidFill>
                  <a:srgbClr val="0055A0"/>
                </a:solidFill>
                <a:uFill>
                  <a:solidFill>
                    <a:srgbClr val="FFFFFF"/>
                  </a:solidFill>
                </a:uFill>
                <a:latin typeface="Arial"/>
              </a:rPr>
              <a:t>Sixth Outline Level</a:t>
            </a:r>
            <a:endParaRPr lang="en-US" sz="2939" b="0" strike="noStrike" spc="-1">
              <a:solidFill>
                <a:srgbClr val="0055A0"/>
              </a:solidFill>
              <a:uFill>
                <a:solidFill>
                  <a:srgbClr val="FFFFFF"/>
                </a:solidFill>
              </a:uFill>
              <a:latin typeface="Arial"/>
            </a:endParaRPr>
          </a:p>
          <a:p>
            <a:pPr marL="3024000" lvl="6" indent="-216000">
              <a:buClr>
                <a:srgbClr val="000000"/>
              </a:buClr>
              <a:buSzPct val="45000"/>
              <a:buFont typeface="Wingdings" charset="2"/>
              <a:buChar char=""/>
            </a:pPr>
            <a:r>
              <a:rPr lang="en-US" sz="3000" b="0" strike="noStrike" spc="-1">
                <a:solidFill>
                  <a:srgbClr val="0055A0"/>
                </a:solidFill>
                <a:uFill>
                  <a:solidFill>
                    <a:srgbClr val="FFFFFF"/>
                  </a:solidFill>
                </a:uFill>
                <a:latin typeface="Arial"/>
              </a:rPr>
              <a:t>Seventh Outline LevelClick to edit Master text styles</a:t>
            </a:r>
            <a:endParaRPr lang="en-US" sz="2939" b="0" strike="noStrike" spc="-1">
              <a:solidFill>
                <a:srgbClr val="0055A0"/>
              </a:solidFill>
              <a:uFill>
                <a:solidFill>
                  <a:srgbClr val="FFFFFF"/>
                </a:solidFill>
              </a:uFill>
              <a:latin typeface="Arial"/>
            </a:endParaRPr>
          </a:p>
          <a:p>
            <a:pPr marL="3456000" lvl="7" indent="-216000">
              <a:buClr>
                <a:srgbClr val="000000"/>
              </a:buClr>
              <a:buSzPct val="45000"/>
              <a:buFont typeface="Wingdings" charset="2"/>
              <a:buChar char=""/>
            </a:pPr>
            <a:r>
              <a:rPr lang="en-US" sz="2600" b="0" strike="noStrike" spc="-1">
                <a:solidFill>
                  <a:srgbClr val="0055A0"/>
                </a:solidFill>
                <a:uFill>
                  <a:solidFill>
                    <a:srgbClr val="FFFFFF"/>
                  </a:solidFill>
                </a:uFill>
                <a:latin typeface="Arial"/>
              </a:rPr>
              <a:t>Second level</a:t>
            </a:r>
            <a:endParaRPr lang="en-US" sz="2939" b="0" strike="noStrike" spc="-1">
              <a:solidFill>
                <a:srgbClr val="0055A0"/>
              </a:solidFill>
              <a:uFill>
                <a:solidFill>
                  <a:srgbClr val="FFFFFF"/>
                </a:solidFill>
              </a:uFill>
              <a:latin typeface="Arial"/>
            </a:endParaRPr>
          </a:p>
          <a:p>
            <a:pPr marL="3888000" lvl="8" indent="-216000">
              <a:buClr>
                <a:srgbClr val="000000"/>
              </a:buClr>
              <a:buSzPct val="45000"/>
              <a:buFont typeface="Wingdings" charset="2"/>
              <a:buChar char=""/>
            </a:pPr>
            <a:r>
              <a:rPr lang="en-US" sz="2400" b="0" strike="noStrike" spc="-1">
                <a:solidFill>
                  <a:srgbClr val="0055A0"/>
                </a:solidFill>
                <a:uFill>
                  <a:solidFill>
                    <a:srgbClr val="FFFFFF"/>
                  </a:solidFill>
                </a:uFill>
                <a:latin typeface="Arial"/>
              </a:rPr>
              <a:t>Third level</a:t>
            </a:r>
            <a:endParaRPr lang="en-US" sz="2939" b="0" strike="noStrike" spc="-1">
              <a:solidFill>
                <a:srgbClr val="0055A0"/>
              </a:solidFill>
              <a:uFill>
                <a:solidFill>
                  <a:srgbClr val="FFFFFF"/>
                </a:solidFill>
              </a:uFill>
              <a:latin typeface="Arial"/>
            </a:endParaRPr>
          </a:p>
          <a:p>
            <a:pPr marL="4320000" lvl="0" indent="-216000">
              <a:lnSpc>
                <a:spcPct val="100000"/>
              </a:lnSpc>
              <a:buClr>
                <a:srgbClr val="000000"/>
              </a:buClr>
              <a:buSzPct val="45000"/>
              <a:buFont typeface="Wingdings" charset="2"/>
              <a:buChar char=""/>
            </a:pPr>
            <a:r>
              <a:rPr lang="en-US" sz="2000" b="0" strike="noStrike" spc="-1">
                <a:solidFill>
                  <a:srgbClr val="0055A0"/>
                </a:solidFill>
                <a:uFill>
                  <a:solidFill>
                    <a:srgbClr val="FFFFFF"/>
                  </a:solidFill>
                </a:uFill>
                <a:latin typeface="Arial"/>
              </a:rPr>
              <a:t>Fourth level</a:t>
            </a:r>
            <a:endParaRPr lang="en-US" sz="4400" b="0" strike="noStrike" spc="-1">
              <a:solidFill>
                <a:srgbClr val="0055A0"/>
              </a:solidFill>
              <a:uFill>
                <a:solidFill>
                  <a:srgbClr val="FFFFFF"/>
                </a:solidFill>
              </a:uFill>
              <a:latin typeface="Arial"/>
            </a:endParaRPr>
          </a:p>
          <a:p>
            <a:pPr marL="4320000" lvl="0" indent="-216000">
              <a:lnSpc>
                <a:spcPct val="100000"/>
              </a:lnSpc>
              <a:buClr>
                <a:srgbClr val="000000"/>
              </a:buClr>
              <a:buSzPct val="45000"/>
              <a:buFont typeface="Wingdings" charset="2"/>
              <a:buChar char=""/>
            </a:pPr>
            <a:r>
              <a:rPr lang="en-US" sz="2000" b="0" strike="noStrike" spc="-1">
                <a:solidFill>
                  <a:srgbClr val="0055A0"/>
                </a:solidFill>
                <a:uFill>
                  <a:solidFill>
                    <a:srgbClr val="FFFFFF"/>
                  </a:solidFill>
                </a:uFill>
                <a:latin typeface="Arial"/>
              </a:rPr>
              <a:t>Fifth level</a:t>
            </a:r>
            <a:endParaRPr lang="en-US" sz="4400" b="0" strike="noStrike" spc="-1">
              <a:solidFill>
                <a:srgbClr val="0055A0"/>
              </a:solidFill>
              <a:uFill>
                <a:solidFill>
                  <a:srgbClr val="FFFFFF"/>
                </a:solidFill>
              </a:uFill>
              <a:latin typeface="Arial"/>
            </a:endParaRPr>
          </a:p>
        </p:txBody>
      </p:sp>
      <p:sp>
        <p:nvSpPr>
          <p:cNvPr id="121" name="PlaceHolder 3"/>
          <p:cNvSpPr>
            <a:spLocks noGrp="1"/>
          </p:cNvSpPr>
          <p:nvPr>
            <p:ph type="dt"/>
          </p:nvPr>
        </p:nvSpPr>
        <p:spPr>
          <a:xfrm>
            <a:off x="3271680" y="7014600"/>
            <a:ext cx="2351160" cy="402480"/>
          </a:xfrm>
          <a:prstGeom prst="rect">
            <a:avLst/>
          </a:prstGeom>
        </p:spPr>
        <p:txBody>
          <a:bodyPr anchor="ctr"/>
          <a:lstStyle/>
          <a:p>
            <a:pPr>
              <a:lnSpc>
                <a:spcPct val="100000"/>
              </a:lnSpc>
            </a:pPr>
            <a:endParaRPr lang="en-GB" sz="1200" b="0" strike="noStrike" spc="-1">
              <a:solidFill>
                <a:srgbClr val="000000"/>
              </a:solidFill>
              <a:uFill>
                <a:solidFill>
                  <a:srgbClr val="FFFFFF"/>
                </a:solidFill>
              </a:uFill>
              <a:latin typeface="Times New Roman"/>
            </a:endParaRPr>
          </a:p>
        </p:txBody>
      </p:sp>
      <p:sp>
        <p:nvSpPr>
          <p:cNvPr id="122" name="PlaceHolder 4"/>
          <p:cNvSpPr>
            <a:spLocks noGrp="1"/>
          </p:cNvSpPr>
          <p:nvPr>
            <p:ph type="ftr"/>
          </p:nvPr>
        </p:nvSpPr>
        <p:spPr>
          <a:xfrm>
            <a:off x="5710680" y="7007400"/>
            <a:ext cx="3190320" cy="402480"/>
          </a:xfrm>
          <a:prstGeom prst="rect">
            <a:avLst/>
          </a:prstGeom>
        </p:spPr>
        <p:txBody>
          <a:bodyPr anchor="ctr"/>
          <a:lstStyle/>
          <a:p>
            <a:pPr algn="ctr">
              <a:lnSpc>
                <a:spcPct val="100000"/>
              </a:lnSpc>
            </a:pPr>
            <a:endParaRPr lang="en-GB" sz="1200" b="0" strike="noStrike" spc="-1">
              <a:solidFill>
                <a:srgbClr val="000000"/>
              </a:solidFill>
              <a:uFill>
                <a:solidFill>
                  <a:srgbClr val="FFFFFF"/>
                </a:solidFill>
              </a:uFill>
              <a:latin typeface="Times New Roman"/>
            </a:endParaRPr>
          </a:p>
        </p:txBody>
      </p:sp>
      <p:sp>
        <p:nvSpPr>
          <p:cNvPr id="123" name="PlaceHolder 5"/>
          <p:cNvSpPr>
            <a:spLocks noGrp="1"/>
          </p:cNvSpPr>
          <p:nvPr>
            <p:ph type="sldNum"/>
          </p:nvPr>
        </p:nvSpPr>
        <p:spPr>
          <a:xfrm>
            <a:off x="9019440" y="7007400"/>
            <a:ext cx="552240" cy="402480"/>
          </a:xfrm>
          <a:prstGeom prst="rect">
            <a:avLst/>
          </a:prstGeom>
        </p:spPr>
        <p:txBody>
          <a:bodyPr anchor="ctr"/>
          <a:lstStyle/>
          <a:p>
            <a:pPr algn="r">
              <a:lnSpc>
                <a:spcPct val="100000"/>
              </a:lnSpc>
            </a:pPr>
            <a:fld id="{BC7175C6-3DD2-48BA-A9EA-18714C5D3C1D}" type="slidenum">
              <a:rPr lang="en-GB" sz="1200" b="0" strike="noStrike" spc="-1">
                <a:solidFill>
                  <a:srgbClr val="B2B9D0"/>
                </a:solidFill>
                <a:uFill>
                  <a:solidFill>
                    <a:srgbClr val="FFFFFF"/>
                  </a:solidFill>
                </a:uFill>
                <a:latin typeface="Arial"/>
              </a:rPr>
              <a:t>‹#›</a:t>
            </a:fld>
            <a:endParaRPr lang="en-GB" sz="12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4.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JPG"/></Relationships>
</file>

<file path=ppt/slides/_rels/slide3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34.JPG"/><Relationship Id="rId4" Type="http://schemas.openxmlformats.org/officeDocument/2006/relationships/image" Target="../media/image33.JP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hyperlink" Target="http://www.mdpi.com/2075-4701/7/2/64" TargetMode="External"/><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37.png"/><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3.xml"/><Relationship Id="rId4" Type="http://schemas.openxmlformats.org/officeDocument/2006/relationships/image" Target="../media/image41.jpeg"/></Relationships>
</file>

<file path=ppt/slides/_rels/slide3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158" name="TextShape 1"/>
          <p:cNvSpPr txBox="1"/>
          <p:nvPr/>
        </p:nvSpPr>
        <p:spPr>
          <a:xfrm>
            <a:off x="201240" y="1880280"/>
            <a:ext cx="9774360" cy="2014920"/>
          </a:xfrm>
          <a:prstGeom prst="rect">
            <a:avLst/>
          </a:prstGeom>
          <a:noFill/>
          <a:ln>
            <a:noFill/>
          </a:ln>
        </p:spPr>
        <p:txBody>
          <a:bodyPr lIns="45720" tIns="45000" rIns="45720" bIns="45000" anchor="ctr"/>
          <a:lstStyle/>
          <a:p>
            <a:pPr>
              <a:lnSpc>
                <a:spcPct val="100000"/>
              </a:lnSpc>
            </a:pPr>
            <a:r>
              <a:rPr lang="en-US" sz="3600" spc="-1" dirty="0" smtClean="0">
                <a:solidFill>
                  <a:srgbClr val="0055A0"/>
                </a:solidFill>
                <a:uFill>
                  <a:solidFill>
                    <a:srgbClr val="FFFFFF"/>
                  </a:solidFill>
                </a:uFill>
                <a:latin typeface="Arial"/>
              </a:rPr>
              <a:t>Thin Channel Helium Experiment</a:t>
            </a:r>
          </a:p>
          <a:p>
            <a:pPr>
              <a:lnSpc>
                <a:spcPct val="100000"/>
              </a:lnSpc>
            </a:pPr>
            <a:r>
              <a:rPr lang="en-US" sz="3600" b="0" strike="noStrike" spc="-1" dirty="0" smtClean="0">
                <a:solidFill>
                  <a:srgbClr val="0055A0"/>
                </a:solidFill>
                <a:uFill>
                  <a:solidFill>
                    <a:srgbClr val="FFFFFF"/>
                  </a:solidFill>
                </a:uFill>
                <a:latin typeface="Arial"/>
              </a:rPr>
              <a:t>Design 2.0</a:t>
            </a:r>
            <a:endParaRPr lang="en-US" sz="2639" b="0" strike="noStrike" spc="-1" dirty="0">
              <a:solidFill>
                <a:srgbClr val="0055A0"/>
              </a:solidFill>
              <a:uFill>
                <a:solidFill>
                  <a:srgbClr val="FFFFFF"/>
                </a:solidFill>
              </a:uFill>
              <a:latin typeface="Arial"/>
            </a:endParaRPr>
          </a:p>
        </p:txBody>
      </p:sp>
      <p:sp>
        <p:nvSpPr>
          <p:cNvPr id="159" name="TextShape 2"/>
          <p:cNvSpPr txBox="1"/>
          <p:nvPr/>
        </p:nvSpPr>
        <p:spPr>
          <a:xfrm>
            <a:off x="190800" y="4835160"/>
            <a:ext cx="7668720" cy="1074600"/>
          </a:xfrm>
          <a:prstGeom prst="rect">
            <a:avLst/>
          </a:prstGeom>
          <a:noFill/>
          <a:ln>
            <a:noFill/>
          </a:ln>
        </p:spPr>
        <p:txBody>
          <a:bodyPr lIns="45720" tIns="0" rIns="45720" bIns="0" anchor="b"/>
          <a:lstStyle/>
          <a:p>
            <a:pPr>
              <a:lnSpc>
                <a:spcPct val="100000"/>
              </a:lnSpc>
            </a:pPr>
            <a:r>
              <a:rPr lang="en-US" sz="1400" b="0" strike="noStrike" spc="-1" dirty="0">
                <a:solidFill>
                  <a:srgbClr val="0055A0"/>
                </a:solidFill>
                <a:uFill>
                  <a:solidFill>
                    <a:srgbClr val="FFFFFF"/>
                  </a:solidFill>
                </a:uFill>
                <a:latin typeface="Arial"/>
              </a:rPr>
              <a:t>Bernhard Auchmann, Bertrand Baudouy, </a:t>
            </a:r>
            <a:r>
              <a:rPr lang="en-US" sz="1400" b="1" strike="noStrike" spc="-1" dirty="0">
                <a:solidFill>
                  <a:srgbClr val="0055A0"/>
                </a:solidFill>
                <a:uFill>
                  <a:solidFill>
                    <a:srgbClr val="FFFFFF"/>
                  </a:solidFill>
                </a:uFill>
                <a:latin typeface="Arial"/>
              </a:rPr>
              <a:t>Jonas Blomberg Ghini</a:t>
            </a:r>
            <a:r>
              <a:rPr lang="en-US" sz="1400" b="0" strike="noStrike" spc="-1" dirty="0">
                <a:solidFill>
                  <a:srgbClr val="0055A0"/>
                </a:solidFill>
                <a:uFill>
                  <a:solidFill>
                    <a:srgbClr val="FFFFFF"/>
                  </a:solidFill>
                </a:uFill>
                <a:latin typeface="Arial"/>
              </a:rPr>
              <a:t>, Arjan Verweij</a:t>
            </a:r>
            <a:endParaRPr lang="en-US" sz="4400" b="0" strike="noStrike" spc="-1" dirty="0">
              <a:solidFill>
                <a:srgbClr val="0055A0"/>
              </a:solidFill>
              <a:uFill>
                <a:solidFill>
                  <a:srgbClr val="FFFFFF"/>
                </a:solidFill>
              </a:uFill>
              <a:latin typeface="Arial"/>
            </a:endParaRPr>
          </a:p>
          <a:p>
            <a:pPr>
              <a:lnSpc>
                <a:spcPct val="100000"/>
              </a:lnSpc>
            </a:pPr>
            <a:endParaRPr lang="en-US" sz="4400" b="0" strike="noStrike" spc="-1" dirty="0">
              <a:solidFill>
                <a:srgbClr val="0055A0"/>
              </a:solidFill>
              <a:uFill>
                <a:solidFill>
                  <a:srgbClr val="FFFFFF"/>
                </a:solidFill>
              </a:uFill>
              <a:latin typeface="Arial"/>
            </a:endParaRPr>
          </a:p>
          <a:p>
            <a:pPr>
              <a:lnSpc>
                <a:spcPct val="100000"/>
              </a:lnSpc>
            </a:pPr>
            <a:r>
              <a:rPr lang="en-US" sz="1400" spc="-1" dirty="0" smtClean="0">
                <a:solidFill>
                  <a:srgbClr val="0055A0"/>
                </a:solidFill>
                <a:uFill>
                  <a:solidFill>
                    <a:srgbClr val="FFFFFF"/>
                  </a:solidFill>
                </a:uFill>
                <a:latin typeface="Arial"/>
              </a:rPr>
              <a:t>25</a:t>
            </a:r>
            <a:r>
              <a:rPr lang="en-US" sz="1400" b="0" strike="noStrike" spc="-1" dirty="0" smtClean="0">
                <a:solidFill>
                  <a:srgbClr val="0055A0"/>
                </a:solidFill>
                <a:uFill>
                  <a:solidFill>
                    <a:srgbClr val="FFFFFF"/>
                  </a:solidFill>
                </a:uFill>
                <a:latin typeface="Arial"/>
              </a:rPr>
              <a:t>/03/2019</a:t>
            </a:r>
            <a:endParaRPr lang="en-US" sz="4400" b="0" strike="noStrike" spc="-1" dirty="0">
              <a:solidFill>
                <a:srgbClr val="0055A0"/>
              </a:solidFill>
              <a:uFill>
                <a:solidFill>
                  <a:srgbClr val="FFFFFF"/>
                </a:solidFill>
              </a:uFill>
              <a:latin typeface="Aria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Reaching the Steady State (3/3)</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10</a:t>
            </a:fld>
            <a:endParaRPr lang="en-GB" sz="1760" b="0" strike="noStrike" spc="-1">
              <a:solidFill>
                <a:srgbClr val="000000"/>
              </a:solidFill>
              <a:uFill>
                <a:solidFill>
                  <a:srgbClr val="FFFFFF"/>
                </a:solidFill>
              </a:uFill>
              <a:latin typeface="Times New Roman"/>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6367" y="1370457"/>
            <a:ext cx="9266192" cy="6192392"/>
          </a:xfrm>
          <a:prstGeom prst="rect">
            <a:avLst/>
          </a:prstGeom>
        </p:spPr>
      </p:pic>
      <p:sp>
        <p:nvSpPr>
          <p:cNvPr id="6" name="TextBox 5"/>
          <p:cNvSpPr txBox="1"/>
          <p:nvPr/>
        </p:nvSpPr>
        <p:spPr>
          <a:xfrm>
            <a:off x="50796" y="3813386"/>
            <a:ext cx="1154857" cy="307777"/>
          </a:xfrm>
          <a:prstGeom prst="rect">
            <a:avLst/>
          </a:prstGeom>
          <a:noFill/>
        </p:spPr>
        <p:txBody>
          <a:bodyPr wrap="square" rtlCol="0">
            <a:spAutoFit/>
          </a:bodyPr>
          <a:lstStyle/>
          <a:p>
            <a:r>
              <a:rPr lang="en-GB" sz="1400" dirty="0" err="1" smtClean="0">
                <a:solidFill>
                  <a:schemeClr val="bg1">
                    <a:lumMod val="50000"/>
                  </a:schemeClr>
                </a:solidFill>
              </a:rPr>
              <a:t>T</a:t>
            </a:r>
            <a:r>
              <a:rPr lang="en-GB" sz="1400" baseline="-25000" dirty="0" err="1" smtClean="0">
                <a:solidFill>
                  <a:schemeClr val="bg1">
                    <a:lumMod val="50000"/>
                  </a:schemeClr>
                </a:solidFill>
              </a:rPr>
              <a:t>bath</a:t>
            </a:r>
            <a:r>
              <a:rPr lang="en-GB" sz="1400" dirty="0" smtClean="0">
                <a:solidFill>
                  <a:schemeClr val="bg1">
                    <a:lumMod val="50000"/>
                  </a:schemeClr>
                </a:solidFill>
              </a:rPr>
              <a:t> = 2.1 K</a:t>
            </a:r>
            <a:endParaRPr lang="en-GB" sz="1400" dirty="0">
              <a:solidFill>
                <a:schemeClr val="bg1">
                  <a:lumMod val="50000"/>
                </a:schemeClr>
              </a:solidFill>
            </a:endParaRPr>
          </a:p>
        </p:txBody>
      </p:sp>
      <p:sp>
        <p:nvSpPr>
          <p:cNvPr id="8" name="TextBox 7"/>
          <p:cNvSpPr txBox="1"/>
          <p:nvPr/>
        </p:nvSpPr>
        <p:spPr>
          <a:xfrm>
            <a:off x="1773978" y="837088"/>
            <a:ext cx="6529493" cy="461665"/>
          </a:xfrm>
          <a:prstGeom prst="rect">
            <a:avLst/>
          </a:prstGeom>
          <a:noFill/>
        </p:spPr>
        <p:txBody>
          <a:bodyPr wrap="square" rtlCol="0">
            <a:spAutoFit/>
          </a:bodyPr>
          <a:lstStyle/>
          <a:p>
            <a:r>
              <a:rPr lang="en-GB" sz="2400" dirty="0" smtClean="0"/>
              <a:t>High heating power and high bath temperature</a:t>
            </a:r>
            <a:endParaRPr lang="en-GB" sz="2400" dirty="0"/>
          </a:p>
        </p:txBody>
      </p:sp>
      <p:sp>
        <p:nvSpPr>
          <p:cNvPr id="2" name="TextBox 1"/>
          <p:cNvSpPr txBox="1"/>
          <p:nvPr/>
        </p:nvSpPr>
        <p:spPr>
          <a:xfrm>
            <a:off x="8371841" y="3813386"/>
            <a:ext cx="1773138" cy="938719"/>
          </a:xfrm>
          <a:prstGeom prst="rect">
            <a:avLst/>
          </a:prstGeom>
          <a:noFill/>
        </p:spPr>
        <p:txBody>
          <a:bodyPr wrap="square" rtlCol="0">
            <a:spAutoFit/>
          </a:bodyPr>
          <a:lstStyle/>
          <a:p>
            <a:r>
              <a:rPr lang="en-GB" sz="1100" dirty="0" smtClean="0">
                <a:solidFill>
                  <a:schemeClr val="tx1">
                    <a:lumMod val="65000"/>
                    <a:lumOff val="35000"/>
                  </a:schemeClr>
                </a:solidFill>
              </a:rPr>
              <a:t>Bath </a:t>
            </a:r>
            <a:r>
              <a:rPr lang="en-GB" sz="1100" dirty="0">
                <a:solidFill>
                  <a:schemeClr val="tx1">
                    <a:lumMod val="65000"/>
                    <a:lumOff val="35000"/>
                  </a:schemeClr>
                </a:solidFill>
              </a:rPr>
              <a:t>temperature dependent maximum steady state heat </a:t>
            </a:r>
            <a:r>
              <a:rPr lang="en-GB" sz="1100" dirty="0" smtClean="0">
                <a:solidFill>
                  <a:schemeClr val="tx1">
                    <a:lumMod val="65000"/>
                    <a:lumOff val="35000"/>
                  </a:schemeClr>
                </a:solidFill>
              </a:rPr>
              <a:t>flux. </a:t>
            </a:r>
          </a:p>
          <a:p>
            <a:r>
              <a:rPr lang="en-GB" sz="1100" dirty="0" smtClean="0">
                <a:solidFill>
                  <a:schemeClr val="tx1">
                    <a:lumMod val="65000"/>
                    <a:lumOff val="35000"/>
                  </a:schemeClr>
                </a:solidFill>
              </a:rPr>
              <a:t>My experiments suggest </a:t>
            </a:r>
            <a:r>
              <a:rPr lang="en-GB" sz="1100" dirty="0" err="1" smtClean="0">
                <a:solidFill>
                  <a:schemeClr val="tx1">
                    <a:lumMod val="65000"/>
                    <a:lumOff val="35000"/>
                  </a:schemeClr>
                </a:solidFill>
              </a:rPr>
              <a:t>Q</a:t>
            </a:r>
            <a:r>
              <a:rPr lang="en-GB" sz="1100" baseline="-25000" dirty="0" err="1" smtClean="0">
                <a:solidFill>
                  <a:schemeClr val="tx1">
                    <a:lumMod val="65000"/>
                    <a:lumOff val="35000"/>
                  </a:schemeClr>
                </a:solidFill>
              </a:rPr>
              <a:t>max</a:t>
            </a:r>
            <a:r>
              <a:rPr lang="en-GB" sz="1100" dirty="0" smtClean="0">
                <a:solidFill>
                  <a:schemeClr val="tx1">
                    <a:lumMod val="65000"/>
                    <a:lumOff val="35000"/>
                  </a:schemeClr>
                </a:solidFill>
              </a:rPr>
              <a:t> ~ 28 kW/m</a:t>
            </a:r>
            <a:r>
              <a:rPr lang="en-GB" sz="1100" baseline="30000" dirty="0" smtClean="0">
                <a:solidFill>
                  <a:schemeClr val="tx1">
                    <a:lumMod val="65000"/>
                    <a:lumOff val="35000"/>
                  </a:schemeClr>
                </a:solidFill>
              </a:rPr>
              <a:t>2</a:t>
            </a:r>
            <a:r>
              <a:rPr lang="en-GB" sz="1100" dirty="0" smtClean="0">
                <a:solidFill>
                  <a:schemeClr val="tx1">
                    <a:lumMod val="65000"/>
                    <a:lumOff val="35000"/>
                  </a:schemeClr>
                </a:solidFill>
              </a:rPr>
              <a:t> at 2.1 K</a:t>
            </a:r>
            <a:endParaRPr lang="en-GB" sz="1100" dirty="0">
              <a:solidFill>
                <a:schemeClr val="tx1">
                  <a:lumMod val="65000"/>
                  <a:lumOff val="35000"/>
                </a:schemeClr>
              </a:solidFill>
            </a:endParaRPr>
          </a:p>
        </p:txBody>
      </p:sp>
    </p:spTree>
    <p:extLst>
      <p:ext uri="{BB962C8B-B14F-4D97-AF65-F5344CB8AC3E}">
        <p14:creationId xmlns:p14="http://schemas.microsoft.com/office/powerpoint/2010/main" val="204260535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Pulses in Open Bath (1/3)</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11</a:t>
            </a:fld>
            <a:endParaRPr lang="en-GB" sz="1760" b="0" strike="noStrike" spc="-1">
              <a:solidFill>
                <a:srgbClr val="000000"/>
              </a:solidFill>
              <a:uFill>
                <a:solidFill>
                  <a:srgbClr val="FFFFFF"/>
                </a:solidFill>
              </a:uFill>
              <a:latin typeface="Times New Roman"/>
            </a:endParaRPr>
          </a:p>
        </p:txBody>
      </p:sp>
      <p:sp>
        <p:nvSpPr>
          <p:cNvPr id="8" name="TextBox 7"/>
          <p:cNvSpPr txBox="1"/>
          <p:nvPr/>
        </p:nvSpPr>
        <p:spPr>
          <a:xfrm>
            <a:off x="432857" y="1053834"/>
            <a:ext cx="9212369" cy="4524315"/>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The steady state, open bath experiments will serve to boost our confidence in the quality of measurements</a:t>
            </a:r>
          </a:p>
          <a:p>
            <a:pPr marL="342900" indent="-342900">
              <a:buFont typeface="Arial" panose="020B0604020202020204" pitchFamily="34" charset="0"/>
              <a:buChar char="•"/>
            </a:pPr>
            <a:r>
              <a:rPr lang="en-GB" sz="2400" dirty="0" smtClean="0"/>
              <a:t>An important indication of whether or not the setup can handle transient heat pulses is if we see that all sensors show the same behaviour in time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What to expect when applying transient heat pulses?</a:t>
            </a:r>
          </a:p>
          <a:p>
            <a:pPr marL="342900" indent="-342900">
              <a:buFont typeface="Arial" panose="020B0604020202020204" pitchFamily="34" charset="0"/>
              <a:buChar char="•"/>
            </a:pPr>
            <a:r>
              <a:rPr lang="en-GB" sz="2400" dirty="0" smtClean="0"/>
              <a:t>Important to note that this step, moving to transient heating, takes us away from established theory</a:t>
            </a:r>
          </a:p>
          <a:p>
            <a:pPr marL="342900" indent="-342900">
              <a:buFont typeface="Arial" panose="020B0604020202020204" pitchFamily="34" charset="0"/>
              <a:buChar char="•"/>
            </a:pPr>
            <a:r>
              <a:rPr lang="en-GB" sz="2400" dirty="0" smtClean="0"/>
              <a:t>It is not clear at what time scale we will see a transition from slow, theoretically explained quasi-steady state pulses to fast transients not captured by current theory</a:t>
            </a:r>
          </a:p>
        </p:txBody>
      </p:sp>
    </p:spTree>
    <p:extLst>
      <p:ext uri="{BB962C8B-B14F-4D97-AF65-F5344CB8AC3E}">
        <p14:creationId xmlns:p14="http://schemas.microsoft.com/office/powerpoint/2010/main" val="281226128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Pulses in Open Bath (2/3)</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12</a:t>
            </a:fld>
            <a:endParaRPr lang="en-GB" sz="1760" b="0" strike="noStrike" spc="-1">
              <a:solidFill>
                <a:srgbClr val="000000"/>
              </a:solidFill>
              <a:uFill>
                <a:solidFill>
                  <a:srgbClr val="FFFFFF"/>
                </a:solidFill>
              </a:uFill>
              <a:latin typeface="Times New Roman"/>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960" y="1370457"/>
            <a:ext cx="9199005" cy="6192392"/>
          </a:xfrm>
          <a:prstGeom prst="rect">
            <a:avLst/>
          </a:prstGeom>
        </p:spPr>
      </p:pic>
      <p:sp>
        <p:nvSpPr>
          <p:cNvPr id="8" name="TextBox 7"/>
          <p:cNvSpPr txBox="1"/>
          <p:nvPr/>
        </p:nvSpPr>
        <p:spPr>
          <a:xfrm>
            <a:off x="2281978" y="837088"/>
            <a:ext cx="5067089" cy="461665"/>
          </a:xfrm>
          <a:prstGeom prst="rect">
            <a:avLst/>
          </a:prstGeom>
          <a:noFill/>
        </p:spPr>
        <p:txBody>
          <a:bodyPr wrap="square" rtlCol="0">
            <a:spAutoFit/>
          </a:bodyPr>
          <a:lstStyle/>
          <a:p>
            <a:r>
              <a:rPr lang="en-GB" sz="2400" dirty="0" smtClean="0"/>
              <a:t>Fast – 1 </a:t>
            </a:r>
            <a:r>
              <a:rPr lang="en-GB" sz="2400" dirty="0" err="1" smtClean="0"/>
              <a:t>ms</a:t>
            </a:r>
            <a:r>
              <a:rPr lang="en-GB" sz="2400" dirty="0" smtClean="0"/>
              <a:t> time scale – 1.9 K bath</a:t>
            </a:r>
            <a:endParaRPr lang="en-GB" sz="2400" dirty="0"/>
          </a:p>
        </p:txBody>
      </p:sp>
    </p:spTree>
    <p:extLst>
      <p:ext uri="{BB962C8B-B14F-4D97-AF65-F5344CB8AC3E}">
        <p14:creationId xmlns:p14="http://schemas.microsoft.com/office/powerpoint/2010/main" val="234300918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Pulses in Open Bath (3/3)</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13</a:t>
            </a:fld>
            <a:endParaRPr lang="en-GB" sz="1760" b="0" strike="noStrike" spc="-1">
              <a:solidFill>
                <a:srgbClr val="000000"/>
              </a:solidFill>
              <a:uFill>
                <a:solidFill>
                  <a:srgbClr val="FFFFFF"/>
                </a:solidFill>
              </a:uFill>
              <a:latin typeface="Times New Roman"/>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960" y="1404010"/>
            <a:ext cx="9199005" cy="6125285"/>
          </a:xfrm>
          <a:prstGeom prst="rect">
            <a:avLst/>
          </a:prstGeom>
        </p:spPr>
      </p:pic>
      <p:sp>
        <p:nvSpPr>
          <p:cNvPr id="8" name="TextBox 7"/>
          <p:cNvSpPr txBox="1"/>
          <p:nvPr/>
        </p:nvSpPr>
        <p:spPr>
          <a:xfrm>
            <a:off x="2281978" y="837088"/>
            <a:ext cx="5473489" cy="461665"/>
          </a:xfrm>
          <a:prstGeom prst="rect">
            <a:avLst/>
          </a:prstGeom>
          <a:noFill/>
        </p:spPr>
        <p:txBody>
          <a:bodyPr wrap="square" rtlCol="0">
            <a:spAutoFit/>
          </a:bodyPr>
          <a:lstStyle/>
          <a:p>
            <a:r>
              <a:rPr lang="en-GB" sz="2400" dirty="0" smtClean="0"/>
              <a:t>Slow – 100 </a:t>
            </a:r>
            <a:r>
              <a:rPr lang="en-GB" sz="2400" dirty="0" err="1" smtClean="0"/>
              <a:t>ms</a:t>
            </a:r>
            <a:r>
              <a:rPr lang="en-GB" sz="2400" dirty="0" smtClean="0"/>
              <a:t> time scale – 1.9 K bath</a:t>
            </a:r>
            <a:endParaRPr lang="en-GB" sz="2400" dirty="0"/>
          </a:p>
        </p:txBody>
      </p:sp>
    </p:spTree>
    <p:extLst>
      <p:ext uri="{BB962C8B-B14F-4D97-AF65-F5344CB8AC3E}">
        <p14:creationId xmlns:p14="http://schemas.microsoft.com/office/powerpoint/2010/main" val="49404371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Steady State in Closed Channel (1/3)</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14</a:t>
            </a:fld>
            <a:endParaRPr lang="en-GB" sz="1760" b="0" strike="noStrike" spc="-1">
              <a:solidFill>
                <a:srgbClr val="000000"/>
              </a:solidFill>
              <a:uFill>
                <a:solidFill>
                  <a:srgbClr val="FFFFFF"/>
                </a:solidFill>
              </a:uFill>
              <a:latin typeface="Times New Roman"/>
            </a:endParaRPr>
          </a:p>
        </p:txBody>
      </p:sp>
      <p:sp>
        <p:nvSpPr>
          <p:cNvPr id="8" name="TextBox 7"/>
          <p:cNvSpPr txBox="1"/>
          <p:nvPr/>
        </p:nvSpPr>
        <p:spPr>
          <a:xfrm>
            <a:off x="432857" y="1053834"/>
            <a:ext cx="9537490" cy="6001643"/>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Next step is to close the channel, while leaving only small pin holes for helium to enter and leave the volume</a:t>
            </a:r>
          </a:p>
          <a:p>
            <a:pPr marL="342900" indent="-342900">
              <a:buFont typeface="Arial" panose="020B0604020202020204" pitchFamily="34" charset="0"/>
              <a:buChar char="•"/>
            </a:pPr>
            <a:r>
              <a:rPr lang="en-GB" sz="2400" dirty="0" smtClean="0"/>
              <a:t>At least two important new effects will play a role:</a:t>
            </a:r>
          </a:p>
          <a:p>
            <a:pPr marL="914400" lvl="1" indent="-457200">
              <a:buFont typeface="+mj-lt"/>
              <a:buAutoNum type="arabicPeriod"/>
            </a:pPr>
            <a:r>
              <a:rPr lang="en-GB" sz="2400" dirty="0" smtClean="0"/>
              <a:t>In the closed volume, pressure will rise as the helium heats up</a:t>
            </a:r>
          </a:p>
          <a:p>
            <a:pPr marL="914400" lvl="1" indent="-457200">
              <a:buFont typeface="+mj-lt"/>
              <a:buAutoNum type="arabicPeriod"/>
            </a:pPr>
            <a:r>
              <a:rPr lang="en-GB" sz="2400" dirty="0" smtClean="0"/>
              <a:t>The pin holes will introduce a temperature gradient between the channel helium and the bath helium, which will drive a heat flux</a:t>
            </a:r>
          </a:p>
          <a:p>
            <a:pPr marL="914400" lvl="1" indent="-457200">
              <a:buFont typeface="+mj-lt"/>
              <a:buAutoNum type="arabicPeriod"/>
            </a:pPr>
            <a:endParaRPr lang="en-GB" sz="2400" dirty="0"/>
          </a:p>
          <a:p>
            <a:pPr marL="342900" indent="-342900">
              <a:buFont typeface="Arial" panose="020B0604020202020204" pitchFamily="34" charset="0"/>
              <a:buChar char="•"/>
            </a:pPr>
            <a:r>
              <a:rPr lang="en-GB" sz="2400" dirty="0" smtClean="0"/>
              <a:t>Assumptions for simulations:</a:t>
            </a:r>
          </a:p>
          <a:p>
            <a:pPr marL="914400" lvl="1" indent="-457200">
              <a:buFont typeface="+mj-lt"/>
              <a:buAutoNum type="arabicPeriod"/>
            </a:pPr>
            <a:r>
              <a:rPr lang="en-GB" sz="2400" dirty="0" smtClean="0"/>
              <a:t>The channel to bath thermal gradient falls entirely across the length of the pin hole, meaning that within the channel, the temperature is uniform</a:t>
            </a:r>
          </a:p>
          <a:p>
            <a:pPr marL="914400" lvl="1" indent="-457200">
              <a:buFont typeface="+mj-lt"/>
              <a:buAutoNum type="arabicPeriod"/>
            </a:pPr>
            <a:r>
              <a:rPr lang="en-GB" sz="2400" dirty="0" smtClean="0"/>
              <a:t>Heat flux through the pin hole is assumed completely turbulent, meaning it is described by the </a:t>
            </a:r>
            <a:r>
              <a:rPr lang="en-GB" sz="2400" dirty="0" err="1" smtClean="0"/>
              <a:t>Gorter-Mellink</a:t>
            </a:r>
            <a:r>
              <a:rPr lang="en-GB" sz="2400" dirty="0" smtClean="0"/>
              <a:t> relationship</a:t>
            </a:r>
            <a:r>
              <a:rPr lang="en-GB" sz="2400" dirty="0"/>
              <a:t/>
            </a:r>
            <a:br>
              <a:rPr lang="en-GB" sz="2400" dirty="0"/>
            </a:br>
            <a:endParaRPr lang="en-GB" sz="2400" dirty="0" smtClean="0"/>
          </a:p>
        </p:txBody>
      </p:sp>
    </p:spTree>
    <p:extLst>
      <p:ext uri="{BB962C8B-B14F-4D97-AF65-F5344CB8AC3E}">
        <p14:creationId xmlns:p14="http://schemas.microsoft.com/office/powerpoint/2010/main" val="233535931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a:solidFill>
                  <a:srgbClr val="0055A0"/>
                </a:solidFill>
                <a:uFill>
                  <a:solidFill>
                    <a:srgbClr val="FFFFFF"/>
                  </a:solidFill>
                </a:uFill>
              </a:rPr>
              <a:t>Steady State in Closed Channel </a:t>
            </a:r>
            <a:r>
              <a:rPr lang="en-US" sz="4600" spc="-1" dirty="0" smtClean="0">
                <a:solidFill>
                  <a:srgbClr val="0055A0"/>
                </a:solidFill>
                <a:uFill>
                  <a:solidFill>
                    <a:srgbClr val="FFFFFF"/>
                  </a:solidFill>
                </a:uFill>
              </a:rPr>
              <a:t>(2/3</a:t>
            </a:r>
            <a:r>
              <a:rPr lang="en-US" sz="4600" spc="-1" dirty="0">
                <a:solidFill>
                  <a:srgbClr val="0055A0"/>
                </a:solidFill>
                <a:uFill>
                  <a:solidFill>
                    <a:srgbClr val="FFFFFF"/>
                  </a:solidFill>
                </a:uFill>
              </a:rPr>
              <a:t>)</a:t>
            </a:r>
            <a:endParaRPr lang="en-US" sz="2639" spc="-1" dirty="0">
              <a:solidFill>
                <a:srgbClr val="0055A0"/>
              </a:solidFill>
              <a:uFill>
                <a:solidFill>
                  <a:srgbClr val="FFFFFF"/>
                </a:solidFill>
              </a:uFil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15</a:t>
            </a:fld>
            <a:endParaRPr lang="en-GB" sz="1760" b="0" strike="noStrike" spc="-1">
              <a:solidFill>
                <a:srgbClr val="000000"/>
              </a:solidFill>
              <a:uFill>
                <a:solidFill>
                  <a:srgbClr val="FFFFFF"/>
                </a:solidFill>
              </a:uFill>
              <a:latin typeface="Times New Roman"/>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603" y="1361265"/>
            <a:ext cx="9160236" cy="6125285"/>
          </a:xfrm>
          <a:prstGeom prst="rect">
            <a:avLst/>
          </a:prstGeom>
        </p:spPr>
      </p:pic>
      <p:sp>
        <p:nvSpPr>
          <p:cNvPr id="8" name="TextBox 7"/>
          <p:cNvSpPr txBox="1"/>
          <p:nvPr/>
        </p:nvSpPr>
        <p:spPr>
          <a:xfrm>
            <a:off x="2281978" y="837088"/>
            <a:ext cx="5473489" cy="461665"/>
          </a:xfrm>
          <a:prstGeom prst="rect">
            <a:avLst/>
          </a:prstGeom>
          <a:noFill/>
        </p:spPr>
        <p:txBody>
          <a:bodyPr wrap="square" rtlCol="0">
            <a:spAutoFit/>
          </a:bodyPr>
          <a:lstStyle/>
          <a:p>
            <a:r>
              <a:rPr lang="en-GB" sz="2400" dirty="0" smtClean="0"/>
              <a:t>Very low steady heating – 1.9 K bath</a:t>
            </a:r>
            <a:endParaRPr lang="en-GB" sz="2400" dirty="0"/>
          </a:p>
        </p:txBody>
      </p:sp>
    </p:spTree>
    <p:extLst>
      <p:ext uri="{BB962C8B-B14F-4D97-AF65-F5344CB8AC3E}">
        <p14:creationId xmlns:p14="http://schemas.microsoft.com/office/powerpoint/2010/main" val="255631018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Steady State in Closed Channel (3/3)</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16</a:t>
            </a:fld>
            <a:endParaRPr lang="en-GB" sz="1760" b="0" strike="noStrike" spc="-1">
              <a:solidFill>
                <a:srgbClr val="000000"/>
              </a:solidFill>
              <a:uFill>
                <a:solidFill>
                  <a:srgbClr val="FFFFFF"/>
                </a:solidFill>
              </a:uFill>
              <a:latin typeface="Times New Roman"/>
            </a:endParaRPr>
          </a:p>
        </p:txBody>
      </p:sp>
      <p:sp>
        <p:nvSpPr>
          <p:cNvPr id="8" name="TextBox 7"/>
          <p:cNvSpPr txBox="1"/>
          <p:nvPr/>
        </p:nvSpPr>
        <p:spPr>
          <a:xfrm>
            <a:off x="189653" y="765386"/>
            <a:ext cx="9780694" cy="4708981"/>
          </a:xfrm>
          <a:prstGeom prst="rect">
            <a:avLst/>
          </a:prstGeom>
          <a:noFill/>
        </p:spPr>
        <p:txBody>
          <a:bodyPr wrap="square" rtlCol="0">
            <a:spAutoFit/>
          </a:bodyPr>
          <a:lstStyle/>
          <a:p>
            <a:pPr marL="457200" indent="-457200">
              <a:buFont typeface="Arial" panose="020B0604020202020204" pitchFamily="34" charset="0"/>
              <a:buChar char="•"/>
            </a:pPr>
            <a:r>
              <a:rPr lang="en-GB" sz="2000" dirty="0" smtClean="0"/>
              <a:t>An issue with numerical implementation makes it so the heat transfer regime jumps between no heat transfer and </a:t>
            </a:r>
            <a:r>
              <a:rPr lang="en-GB" sz="2000" dirty="0" err="1" smtClean="0"/>
              <a:t>Kapitza</a:t>
            </a:r>
            <a:r>
              <a:rPr lang="en-GB" sz="2000" dirty="0" smtClean="0"/>
              <a:t> within a few time steps</a:t>
            </a:r>
            <a:br>
              <a:rPr lang="en-GB" sz="2000" dirty="0" smtClean="0"/>
            </a:br>
            <a:endParaRPr lang="en-GB" sz="2000" dirty="0" smtClean="0"/>
          </a:p>
          <a:p>
            <a:pPr marL="457200" indent="-457200">
              <a:buFont typeface="Arial" panose="020B0604020202020204" pitchFamily="34" charset="0"/>
              <a:buChar char="•"/>
            </a:pPr>
            <a:r>
              <a:rPr lang="en-GB" sz="2000" dirty="0" smtClean="0"/>
              <a:t>Heat flux through the pin hole is calculated based on theoretical expressions for laminar and turbulent heat flow in He II. The transition from laminar to turbulent is taken as the point when the normal fluid component for a given heat flux surpasses a critical velocity determined from the Reynolds number. The pin hole is so small that almost no heat escapes the channel.</a:t>
            </a:r>
            <a:br>
              <a:rPr lang="en-GB" sz="2000" dirty="0" smtClean="0"/>
            </a:br>
            <a:endParaRPr lang="en-GB" sz="2000" dirty="0" smtClean="0"/>
          </a:p>
          <a:p>
            <a:pPr marL="457200" indent="-457200">
              <a:buFont typeface="Arial" panose="020B0604020202020204" pitchFamily="34" charset="0"/>
              <a:buChar char="•"/>
            </a:pPr>
            <a:r>
              <a:rPr lang="en-GB" sz="2000" dirty="0" smtClean="0"/>
              <a:t>This step, moving to steady state, closed channel, will serve to boost or weaken the confidence in the setup. However, if, as the model indicates, heating powers need be this small, it could be hard to accurately probe the relevant region (current must be supplied, and a difference of 2 mA could well be within the PS’s accuracy)</a:t>
            </a:r>
            <a:r>
              <a:rPr lang="en-GB" sz="2000" dirty="0"/>
              <a:t/>
            </a:r>
            <a:br>
              <a:rPr lang="en-GB" sz="2000" dirty="0"/>
            </a:br>
            <a:endParaRPr lang="en-GB" sz="2000" dirty="0" smtClean="0"/>
          </a:p>
        </p:txBody>
      </p:sp>
    </p:spTree>
    <p:extLst>
      <p:ext uri="{BB962C8B-B14F-4D97-AF65-F5344CB8AC3E}">
        <p14:creationId xmlns:p14="http://schemas.microsoft.com/office/powerpoint/2010/main" val="106200431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Pulses in Closed Channel (1/4)</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17</a:t>
            </a:fld>
            <a:endParaRPr lang="en-GB" sz="1760" b="0" strike="noStrike" spc="-1">
              <a:solidFill>
                <a:srgbClr val="000000"/>
              </a:solidFill>
              <a:uFill>
                <a:solidFill>
                  <a:srgbClr val="FFFFFF"/>
                </a:solidFill>
              </a:uFill>
              <a:latin typeface="Times New Roman"/>
            </a:endParaRPr>
          </a:p>
        </p:txBody>
      </p:sp>
      <p:sp>
        <p:nvSpPr>
          <p:cNvPr id="8" name="TextBox 7"/>
          <p:cNvSpPr txBox="1"/>
          <p:nvPr/>
        </p:nvSpPr>
        <p:spPr>
          <a:xfrm>
            <a:off x="432857" y="1053834"/>
            <a:ext cx="9537490" cy="2677656"/>
          </a:xfrm>
          <a:prstGeom prst="rect">
            <a:avLst/>
          </a:prstGeom>
          <a:noFill/>
        </p:spPr>
        <p:txBody>
          <a:bodyPr wrap="square" rtlCol="0">
            <a:spAutoFit/>
          </a:bodyPr>
          <a:lstStyle/>
          <a:p>
            <a:pPr marL="342900" indent="-342900">
              <a:buFont typeface="Arial" panose="020B0604020202020204" pitchFamily="34" charset="0"/>
              <a:buChar char="•"/>
            </a:pPr>
            <a:r>
              <a:rPr lang="en-GB" sz="2400" dirty="0" smtClean="0"/>
              <a:t>Finally, move to pulses in closed channel (with pin hole)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smtClean="0"/>
              <a:t>In this situation, the heat flux though the pin hole is large enough that one can assume fully turbulent heat transfer</a:t>
            </a:r>
          </a:p>
          <a:p>
            <a:pPr marL="342900" indent="-342900">
              <a:buFont typeface="Arial" panose="020B0604020202020204" pitchFamily="34" charset="0"/>
              <a:buChar char="•"/>
            </a:pPr>
            <a:r>
              <a:rPr lang="en-GB" sz="2400" dirty="0" smtClean="0"/>
              <a:t>For fast pulses, the pin hole is not expected to evacuate enough heat within the time scale of the pulse to affect the results of the simulation</a:t>
            </a:r>
          </a:p>
        </p:txBody>
      </p:sp>
    </p:spTree>
    <p:extLst>
      <p:ext uri="{BB962C8B-B14F-4D97-AF65-F5344CB8AC3E}">
        <p14:creationId xmlns:p14="http://schemas.microsoft.com/office/powerpoint/2010/main" val="227011351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rPr>
              <a:t>Pulses in Closed </a:t>
            </a:r>
            <a:r>
              <a:rPr lang="en-US" sz="4600" spc="-1" dirty="0">
                <a:solidFill>
                  <a:srgbClr val="0055A0"/>
                </a:solidFill>
                <a:uFill>
                  <a:solidFill>
                    <a:srgbClr val="FFFFFF"/>
                  </a:solidFill>
                </a:uFill>
              </a:rPr>
              <a:t>Channel </a:t>
            </a:r>
            <a:r>
              <a:rPr lang="en-US" sz="4600" spc="-1" dirty="0" smtClean="0">
                <a:solidFill>
                  <a:srgbClr val="0055A0"/>
                </a:solidFill>
                <a:uFill>
                  <a:solidFill>
                    <a:srgbClr val="FFFFFF"/>
                  </a:solidFill>
                </a:uFill>
              </a:rPr>
              <a:t>(2/4)</a:t>
            </a:r>
            <a:endParaRPr lang="en-US" sz="2639" spc="-1" dirty="0">
              <a:solidFill>
                <a:srgbClr val="0055A0"/>
              </a:solidFill>
              <a:uFill>
                <a:solidFill>
                  <a:srgbClr val="FFFFFF"/>
                </a:solidFill>
              </a:uFil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18</a:t>
            </a:fld>
            <a:endParaRPr lang="en-GB" sz="1760" b="0" strike="noStrike" spc="-1">
              <a:solidFill>
                <a:srgbClr val="000000"/>
              </a:solidFill>
              <a:uFill>
                <a:solidFill>
                  <a:srgbClr val="FFFFFF"/>
                </a:solidFill>
              </a:uFill>
              <a:latin typeface="Times New Roman"/>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043" y="1370456"/>
            <a:ext cx="9033356" cy="6106902"/>
          </a:xfrm>
          <a:prstGeom prst="rect">
            <a:avLst/>
          </a:prstGeom>
        </p:spPr>
      </p:pic>
      <p:sp>
        <p:nvSpPr>
          <p:cNvPr id="8" name="TextBox 7"/>
          <p:cNvSpPr txBox="1"/>
          <p:nvPr/>
        </p:nvSpPr>
        <p:spPr>
          <a:xfrm>
            <a:off x="2281978" y="837088"/>
            <a:ext cx="5473489" cy="461665"/>
          </a:xfrm>
          <a:prstGeom prst="rect">
            <a:avLst/>
          </a:prstGeom>
          <a:noFill/>
        </p:spPr>
        <p:txBody>
          <a:bodyPr wrap="square" rtlCol="0">
            <a:spAutoFit/>
          </a:bodyPr>
          <a:lstStyle/>
          <a:p>
            <a:r>
              <a:rPr lang="en-GB" sz="2400" dirty="0" smtClean="0"/>
              <a:t>Fast, strong heating – 1.9 K bath</a:t>
            </a:r>
            <a:endParaRPr lang="en-GB" sz="2400" dirty="0"/>
          </a:p>
        </p:txBody>
      </p:sp>
      <p:cxnSp>
        <p:nvCxnSpPr>
          <p:cNvPr id="3" name="Straight Arrow Connector 2"/>
          <p:cNvCxnSpPr/>
          <p:nvPr/>
        </p:nvCxnSpPr>
        <p:spPr>
          <a:xfrm flipH="1" flipV="1">
            <a:off x="6644640" y="2492587"/>
            <a:ext cx="1584960" cy="10295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8297334" y="3447627"/>
            <a:ext cx="1530774" cy="900246"/>
          </a:xfrm>
          <a:prstGeom prst="rect">
            <a:avLst/>
          </a:prstGeom>
          <a:noFill/>
        </p:spPr>
        <p:txBody>
          <a:bodyPr wrap="square" rtlCol="0">
            <a:spAutoFit/>
          </a:bodyPr>
          <a:lstStyle/>
          <a:p>
            <a:r>
              <a:rPr lang="en-GB" sz="1050" dirty="0" smtClean="0"/>
              <a:t>Pin hole brings the channel helium temperature down to the bath temperature after about 5 seconds</a:t>
            </a:r>
            <a:endParaRPr lang="en-GB" sz="1050" dirty="0"/>
          </a:p>
        </p:txBody>
      </p:sp>
      <p:cxnSp>
        <p:nvCxnSpPr>
          <p:cNvPr id="7" name="Straight Arrow Connector 6"/>
          <p:cNvCxnSpPr/>
          <p:nvPr/>
        </p:nvCxnSpPr>
        <p:spPr>
          <a:xfrm flipH="1" flipV="1">
            <a:off x="1483360" y="1612053"/>
            <a:ext cx="2153920" cy="11108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705014" y="2621887"/>
            <a:ext cx="1995067" cy="900246"/>
          </a:xfrm>
          <a:prstGeom prst="rect">
            <a:avLst/>
          </a:prstGeom>
          <a:noFill/>
        </p:spPr>
        <p:txBody>
          <a:bodyPr wrap="square" rtlCol="0">
            <a:spAutoFit/>
          </a:bodyPr>
          <a:lstStyle/>
          <a:p>
            <a:r>
              <a:rPr lang="en-GB" sz="1050" dirty="0" smtClean="0"/>
              <a:t>Peak heater temperature goes a little above that for open bath, since the helium heats up, causing film boiling a little sooner than in open bath</a:t>
            </a:r>
            <a:endParaRPr lang="en-GB" sz="1050" dirty="0"/>
          </a:p>
        </p:txBody>
      </p:sp>
    </p:spTree>
    <p:extLst>
      <p:ext uri="{BB962C8B-B14F-4D97-AF65-F5344CB8AC3E}">
        <p14:creationId xmlns:p14="http://schemas.microsoft.com/office/powerpoint/2010/main" val="192342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rPr>
              <a:t>Pulses in Closed </a:t>
            </a:r>
            <a:r>
              <a:rPr lang="en-US" sz="4600" spc="-1" dirty="0">
                <a:solidFill>
                  <a:srgbClr val="0055A0"/>
                </a:solidFill>
                <a:uFill>
                  <a:solidFill>
                    <a:srgbClr val="FFFFFF"/>
                  </a:solidFill>
                </a:uFill>
              </a:rPr>
              <a:t>Channel </a:t>
            </a:r>
            <a:r>
              <a:rPr lang="en-US" sz="4600" spc="-1" dirty="0" smtClean="0">
                <a:solidFill>
                  <a:srgbClr val="0055A0"/>
                </a:solidFill>
                <a:uFill>
                  <a:solidFill>
                    <a:srgbClr val="FFFFFF"/>
                  </a:solidFill>
                </a:uFill>
              </a:rPr>
              <a:t>(3/4)</a:t>
            </a:r>
            <a:endParaRPr lang="en-US" sz="2639" spc="-1" dirty="0">
              <a:solidFill>
                <a:srgbClr val="0055A0"/>
              </a:solidFill>
              <a:uFill>
                <a:solidFill>
                  <a:srgbClr val="FFFFFF"/>
                </a:solidFill>
              </a:uFil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19</a:t>
            </a:fld>
            <a:endParaRPr lang="en-GB" sz="1760" b="0" strike="noStrike" spc="-1">
              <a:solidFill>
                <a:srgbClr val="000000"/>
              </a:solidFill>
              <a:uFill>
                <a:solidFill>
                  <a:srgbClr val="FFFFFF"/>
                </a:solidFill>
              </a:uFill>
              <a:latin typeface="Times New Roman"/>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043" y="1370456"/>
            <a:ext cx="9033356" cy="6106901"/>
          </a:xfrm>
          <a:prstGeom prst="rect">
            <a:avLst/>
          </a:prstGeom>
        </p:spPr>
      </p:pic>
      <p:sp>
        <p:nvSpPr>
          <p:cNvPr id="8" name="TextBox 7"/>
          <p:cNvSpPr txBox="1"/>
          <p:nvPr/>
        </p:nvSpPr>
        <p:spPr>
          <a:xfrm>
            <a:off x="2281978" y="837088"/>
            <a:ext cx="5473489" cy="461665"/>
          </a:xfrm>
          <a:prstGeom prst="rect">
            <a:avLst/>
          </a:prstGeom>
          <a:noFill/>
        </p:spPr>
        <p:txBody>
          <a:bodyPr wrap="square" rtlCol="0">
            <a:spAutoFit/>
          </a:bodyPr>
          <a:lstStyle/>
          <a:p>
            <a:r>
              <a:rPr lang="en-GB" sz="2400" dirty="0" smtClean="0"/>
              <a:t>Slow, strong heating – 1.9 K bath</a:t>
            </a:r>
            <a:endParaRPr lang="en-GB" sz="2400" dirty="0"/>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623" y="1428091"/>
            <a:ext cx="9220195" cy="6120969"/>
          </a:xfrm>
          <a:prstGeom prst="rect">
            <a:avLst/>
          </a:prstGeom>
        </p:spPr>
      </p:pic>
      <p:cxnSp>
        <p:nvCxnSpPr>
          <p:cNvPr id="6" name="Straight Arrow Connector 5"/>
          <p:cNvCxnSpPr/>
          <p:nvPr/>
        </p:nvCxnSpPr>
        <p:spPr>
          <a:xfrm>
            <a:off x="3095413" y="2673265"/>
            <a:ext cx="1334347" cy="909828"/>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sp>
        <p:nvSpPr>
          <p:cNvPr id="11" name="Oval 10"/>
          <p:cNvSpPr/>
          <p:nvPr/>
        </p:nvSpPr>
        <p:spPr>
          <a:xfrm>
            <a:off x="4409440" y="3379893"/>
            <a:ext cx="1165013" cy="4876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1253068" y="1903824"/>
            <a:ext cx="2892214" cy="769441"/>
          </a:xfrm>
          <a:prstGeom prst="rect">
            <a:avLst/>
          </a:prstGeom>
          <a:noFill/>
        </p:spPr>
        <p:txBody>
          <a:bodyPr wrap="square" rtlCol="0">
            <a:spAutoFit/>
          </a:bodyPr>
          <a:lstStyle/>
          <a:p>
            <a:r>
              <a:rPr lang="en-GB" sz="1100" dirty="0" smtClean="0"/>
              <a:t>After the helium temperature goes above lambda, there is no heat flux through the pin hole (in practice there is, but not on the time scale of relevance)</a:t>
            </a:r>
            <a:endParaRPr lang="en-GB" sz="1100" dirty="0"/>
          </a:p>
        </p:txBody>
      </p:sp>
    </p:spTree>
    <p:extLst>
      <p:ext uri="{BB962C8B-B14F-4D97-AF65-F5344CB8AC3E}">
        <p14:creationId xmlns:p14="http://schemas.microsoft.com/office/powerpoint/2010/main" val="4034156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Motivation (</a:t>
            </a:r>
            <a:r>
              <a:rPr lang="en-US" sz="4600" spc="-1" dirty="0" smtClean="0">
                <a:solidFill>
                  <a:srgbClr val="0055A0"/>
                </a:solidFill>
                <a:uFill>
                  <a:solidFill>
                    <a:srgbClr val="FFFFFF"/>
                  </a:solidFill>
                </a:uFill>
                <a:latin typeface="Arial"/>
              </a:rPr>
              <a:t>1/3) </a:t>
            </a:r>
            <a:r>
              <a:rPr lang="en-US" sz="4600" spc="-1" dirty="0" smtClean="0">
                <a:solidFill>
                  <a:srgbClr val="0055A0"/>
                </a:solidFill>
                <a:uFill>
                  <a:solidFill>
                    <a:srgbClr val="FFFFFF"/>
                  </a:solidFill>
                </a:uFill>
                <a:latin typeface="Arial"/>
              </a:rPr>
              <a:t>– UFOs</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a:t>
            </a:fld>
            <a:endParaRPr lang="en-GB" sz="1760" b="0" strike="noStrike" spc="-1">
              <a:solidFill>
                <a:srgbClr val="000000"/>
              </a:solidFill>
              <a:uFill>
                <a:solidFill>
                  <a:srgbClr val="FFFFFF"/>
                </a:solidFill>
              </a:uFill>
              <a:latin typeface="Times New Roman"/>
            </a:endParaRPr>
          </a:p>
        </p:txBody>
      </p:sp>
      <p:sp>
        <p:nvSpPr>
          <p:cNvPr id="8" name="Content Placeholder 2"/>
          <p:cNvSpPr txBox="1">
            <a:spLocks/>
          </p:cNvSpPr>
          <p:nvPr/>
        </p:nvSpPr>
        <p:spPr>
          <a:xfrm>
            <a:off x="176702" y="1961251"/>
            <a:ext cx="5189516" cy="324065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Sub-millisecond beam loss event</a:t>
            </a:r>
          </a:p>
          <a:p>
            <a:r>
              <a:rPr lang="en-GB" dirty="0" smtClean="0"/>
              <a:t>Asymmetric Gaussian</a:t>
            </a:r>
          </a:p>
          <a:p>
            <a:r>
              <a:rPr lang="en-GB" dirty="0" smtClean="0"/>
              <a:t>Prevalent (thousands of smaller events per year)</a:t>
            </a:r>
          </a:p>
          <a:p>
            <a:r>
              <a:rPr lang="en-GB" dirty="0" smtClean="0"/>
              <a:t>Energy deposited in the magnet cable stack</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6218" y="1960037"/>
            <a:ext cx="4598787" cy="3286892"/>
          </a:xfrm>
          <a:prstGeom prst="rect">
            <a:avLst/>
          </a:prstGeom>
        </p:spPr>
      </p:pic>
      <p:sp>
        <p:nvSpPr>
          <p:cNvPr id="6" name="TextBox 5"/>
          <p:cNvSpPr txBox="1"/>
          <p:nvPr/>
        </p:nvSpPr>
        <p:spPr>
          <a:xfrm>
            <a:off x="8663096" y="5201909"/>
            <a:ext cx="1301909" cy="378258"/>
          </a:xfrm>
          <a:prstGeom prst="rect">
            <a:avLst/>
          </a:prstGeom>
          <a:noFill/>
        </p:spPr>
        <p:txBody>
          <a:bodyPr wrap="square" rtlCol="0">
            <a:spAutoFit/>
          </a:bodyPr>
          <a:lstStyle/>
          <a:p>
            <a:r>
              <a:rPr lang="en-GB" dirty="0" smtClean="0">
                <a:solidFill>
                  <a:srgbClr val="FF0000"/>
                </a:solidFill>
              </a:rPr>
              <a:t>[1] Fig. 3.7</a:t>
            </a:r>
            <a:endParaRPr lang="en-GB" dirty="0">
              <a:solidFill>
                <a:srgbClr val="FF0000"/>
              </a:solidFill>
            </a:endParaRPr>
          </a:p>
        </p:txBody>
      </p:sp>
    </p:spTree>
    <p:extLst>
      <p:ext uri="{BB962C8B-B14F-4D97-AF65-F5344CB8AC3E}">
        <p14:creationId xmlns:p14="http://schemas.microsoft.com/office/powerpoint/2010/main" val="26996229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Pulses in Closed Channel (4/4)</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20</a:t>
            </a:fld>
            <a:endParaRPr lang="en-GB" sz="1760" b="0" strike="noStrike" spc="-1">
              <a:solidFill>
                <a:srgbClr val="000000"/>
              </a:solidFill>
              <a:uFill>
                <a:solidFill>
                  <a:srgbClr val="FFFFFF"/>
                </a:solidFill>
              </a:uFill>
              <a:latin typeface="Times New Roman"/>
            </a:endParaRPr>
          </a:p>
        </p:txBody>
      </p:sp>
      <p:sp>
        <p:nvSpPr>
          <p:cNvPr id="8" name="TextBox 7"/>
          <p:cNvSpPr txBox="1"/>
          <p:nvPr/>
        </p:nvSpPr>
        <p:spPr>
          <a:xfrm>
            <a:off x="189653" y="765386"/>
            <a:ext cx="9780694" cy="5016758"/>
          </a:xfrm>
          <a:prstGeom prst="rect">
            <a:avLst/>
          </a:prstGeom>
          <a:noFill/>
        </p:spPr>
        <p:txBody>
          <a:bodyPr wrap="square" rtlCol="0">
            <a:spAutoFit/>
          </a:bodyPr>
          <a:lstStyle/>
          <a:p>
            <a:pPr marL="457200" indent="-457200">
              <a:buFont typeface="Arial" panose="020B0604020202020204" pitchFamily="34" charset="0"/>
              <a:buChar char="•"/>
            </a:pPr>
            <a:r>
              <a:rPr lang="en-GB" sz="2000" dirty="0" smtClean="0"/>
              <a:t>At this point we have moved very far away from the range of validity of theoretical models (both in terms of the heater-to-helium heat transfer, and the heat transfer through the pin hole)</a:t>
            </a:r>
          </a:p>
          <a:p>
            <a:pPr marL="914400" lvl="1" indent="-457200">
              <a:buFont typeface="Arial" panose="020B0604020202020204" pitchFamily="34" charset="0"/>
              <a:buChar char="•"/>
            </a:pPr>
            <a:r>
              <a:rPr lang="en-GB" sz="2000" dirty="0" smtClean="0"/>
              <a:t>What has been presented is the best guess, but we expect significant deviation from this</a:t>
            </a:r>
          </a:p>
          <a:p>
            <a:pPr marL="914400" lvl="1" indent="-457200">
              <a:buFont typeface="Arial" panose="020B0604020202020204" pitchFamily="34" charset="0"/>
              <a:buChar char="•"/>
            </a:pPr>
            <a:r>
              <a:rPr lang="en-GB" sz="2000" dirty="0" smtClean="0"/>
              <a:t>If the measurements leading up to this point indicate that the setup is sound, the results from the pulsed heating in closed channel measurements will provide the closest approximation to the real LHC situation</a:t>
            </a:r>
          </a:p>
          <a:p>
            <a:pPr marL="914400" lvl="1" indent="-457200">
              <a:buFont typeface="Arial" panose="020B0604020202020204" pitchFamily="34" charset="0"/>
              <a:buChar char="•"/>
            </a:pPr>
            <a:endParaRPr lang="en-GB" sz="2000" dirty="0"/>
          </a:p>
          <a:p>
            <a:pPr marL="457200" indent="-457200">
              <a:buFont typeface="Arial" panose="020B0604020202020204" pitchFamily="34" charset="0"/>
              <a:buChar char="•"/>
            </a:pPr>
            <a:r>
              <a:rPr lang="en-GB" sz="2000" dirty="0" smtClean="0"/>
              <a:t>In general, the expectation is that we will measure lower heater temperatures and higher helium temperatures in the channel</a:t>
            </a:r>
          </a:p>
          <a:p>
            <a:pPr marL="914400" lvl="1" indent="-457200">
              <a:buFont typeface="Arial" panose="020B0604020202020204" pitchFamily="34" charset="0"/>
              <a:buChar char="•"/>
            </a:pPr>
            <a:r>
              <a:rPr lang="en-GB" sz="2000" dirty="0" smtClean="0"/>
              <a:t>Recall, the LHC is seen to withstand stronger heat input than what we expect should be enough to quench a magnet, so the metal/heater must at all times be at a lower temperature than what models predict</a:t>
            </a:r>
          </a:p>
          <a:p>
            <a:pPr marL="457200" indent="-457200">
              <a:buFont typeface="Arial" panose="020B0604020202020204" pitchFamily="34" charset="0"/>
              <a:buChar char="•"/>
            </a:pPr>
            <a:r>
              <a:rPr lang="en-GB" sz="2000" dirty="0" smtClean="0"/>
              <a:t>We also expect to see the transition between </a:t>
            </a:r>
            <a:r>
              <a:rPr lang="en-GB" sz="2000" dirty="0" err="1" smtClean="0"/>
              <a:t>Kapitza</a:t>
            </a:r>
            <a:r>
              <a:rPr lang="en-GB" sz="2000" dirty="0" smtClean="0"/>
              <a:t> cooling and film boiling He II occur at a higher peak heat flux than that which steady state models predict</a:t>
            </a:r>
          </a:p>
        </p:txBody>
      </p:sp>
    </p:spTree>
    <p:extLst>
      <p:ext uri="{BB962C8B-B14F-4D97-AF65-F5344CB8AC3E}">
        <p14:creationId xmlns:p14="http://schemas.microsoft.com/office/powerpoint/2010/main" val="274875116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1"/>
            <a:ext cx="10077450" cy="683415"/>
          </a:xfrm>
          <a:prstGeom prst="rect">
            <a:avLst/>
          </a:prstGeom>
          <a:noFill/>
          <a:ln>
            <a:noFill/>
          </a:ln>
        </p:spPr>
        <p:txBody>
          <a:bodyPr lIns="45720" tIns="45000" rIns="45720" bIns="45000"/>
          <a:lstStyle/>
          <a:p>
            <a:pPr algn="ctr">
              <a:lnSpc>
                <a:spcPct val="100000"/>
              </a:lnSpc>
            </a:pPr>
            <a:r>
              <a:rPr lang="en-US" sz="4400" spc="-1" dirty="0" smtClean="0">
                <a:solidFill>
                  <a:srgbClr val="0055A0"/>
                </a:solidFill>
                <a:uFill>
                  <a:solidFill>
                    <a:srgbClr val="FFFFFF"/>
                  </a:solidFill>
                </a:uFill>
                <a:latin typeface="Arial"/>
              </a:rPr>
              <a:t>Outlook</a:t>
            </a:r>
            <a:endParaRPr lang="en-US" sz="2400"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21</a:t>
            </a:fld>
            <a:endParaRPr lang="en-GB" sz="1760" b="0" strike="noStrike" spc="-1">
              <a:solidFill>
                <a:srgbClr val="000000"/>
              </a:solidFill>
              <a:uFill>
                <a:solidFill>
                  <a:srgbClr val="FFFFFF"/>
                </a:solidFill>
              </a:uFill>
              <a:latin typeface="Times New Roman"/>
            </a:endParaRPr>
          </a:p>
        </p:txBody>
      </p:sp>
      <p:sp>
        <p:nvSpPr>
          <p:cNvPr id="9" name="TextBox 8"/>
          <p:cNvSpPr txBox="1"/>
          <p:nvPr/>
        </p:nvSpPr>
        <p:spPr>
          <a:xfrm>
            <a:off x="23666" y="768478"/>
            <a:ext cx="10053783" cy="2554545"/>
          </a:xfrm>
          <a:prstGeom prst="rect">
            <a:avLst/>
          </a:prstGeom>
          <a:noFill/>
        </p:spPr>
        <p:txBody>
          <a:bodyPr wrap="square" rtlCol="0">
            <a:spAutoFit/>
          </a:bodyPr>
          <a:lstStyle/>
          <a:p>
            <a:pPr marL="800100" lvl="1" indent="-342900">
              <a:buFont typeface="Arial" panose="020B0604020202020204" pitchFamily="34" charset="0"/>
              <a:buChar char="•"/>
            </a:pPr>
            <a:r>
              <a:rPr lang="en-US" sz="2000" dirty="0" smtClean="0"/>
              <a:t>Analysis of the two preceding experimental runs uncovered key weaknesses of the setup</a:t>
            </a:r>
          </a:p>
          <a:p>
            <a:pPr marL="800100" lvl="1" indent="-342900">
              <a:buFont typeface="Arial" panose="020B0604020202020204" pitchFamily="34" charset="0"/>
              <a:buChar char="•"/>
            </a:pPr>
            <a:r>
              <a:rPr lang="en-US" sz="2000" dirty="0" smtClean="0"/>
              <a:t>Solutions to the problems were found, the most important of which is that with the right glue, thermal sensors can be isolated from the helium </a:t>
            </a:r>
            <a:r>
              <a:rPr lang="en-US" sz="2000" dirty="0" smtClean="0"/>
              <a:t>bath</a:t>
            </a:r>
          </a:p>
          <a:p>
            <a:pPr marL="800100" lvl="1" indent="-342900">
              <a:buFont typeface="Arial" panose="020B0604020202020204" pitchFamily="34" charset="0"/>
              <a:buChar char="•"/>
            </a:pPr>
            <a:endParaRPr lang="en-US" sz="2000" dirty="0"/>
          </a:p>
          <a:p>
            <a:pPr marL="800100" lvl="1" indent="-342900">
              <a:buFont typeface="Arial" panose="020B0604020202020204" pitchFamily="34" charset="0"/>
              <a:buChar char="•"/>
            </a:pPr>
            <a:r>
              <a:rPr lang="en-US" sz="2000" dirty="0" smtClean="0"/>
              <a:t>Since I am going back to Norway it is a little unclear exactly when I can perform the new measurements, and there is also some potential issues with helium availability at CEA, but no later than July I expect to be done</a:t>
            </a:r>
            <a:endParaRPr lang="en-US" sz="2000" dirty="0" smtClean="0"/>
          </a:p>
        </p:txBody>
      </p:sp>
    </p:spTree>
    <p:extLst>
      <p:ext uri="{BB962C8B-B14F-4D97-AF65-F5344CB8AC3E}">
        <p14:creationId xmlns:p14="http://schemas.microsoft.com/office/powerpoint/2010/main" val="346611595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Previous Measurements and What Might be Wrong With Them</a:t>
            </a:r>
            <a:endParaRPr lang="en-GB" dirty="0"/>
          </a:p>
        </p:txBody>
      </p:sp>
      <p:sp>
        <p:nvSpPr>
          <p:cNvPr id="3" name="Subtitle 2"/>
          <p:cNvSpPr>
            <a:spLocks noGrp="1"/>
          </p:cNvSpPr>
          <p:nvPr>
            <p:ph type="subTitle"/>
          </p:nvPr>
        </p:nvSpPr>
        <p:spPr>
          <a:xfrm>
            <a:off x="503640" y="4350720"/>
            <a:ext cx="3022560" cy="461520"/>
          </a:xfrm>
        </p:spPr>
        <p:txBody>
          <a:bodyPr/>
          <a:lstStyle/>
          <a:p>
            <a:r>
              <a:rPr lang="en-GB" dirty="0" smtClean="0"/>
              <a:t>Only if there is time for it</a:t>
            </a:r>
            <a:endParaRPr lang="en-GB" dirty="0"/>
          </a:p>
        </p:txBody>
      </p:sp>
    </p:spTree>
    <p:extLst>
      <p:ext uri="{BB962C8B-B14F-4D97-AF65-F5344CB8AC3E}">
        <p14:creationId xmlns:p14="http://schemas.microsoft.com/office/powerpoint/2010/main" val="40449849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Gist of First Results</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23</a:t>
            </a:fld>
            <a:endParaRPr lang="en-GB" sz="1760" b="0" strike="noStrike" spc="-1">
              <a:solidFill>
                <a:srgbClr val="000000"/>
              </a:solidFill>
              <a:uFill>
                <a:solidFill>
                  <a:srgbClr val="FFFFFF"/>
                </a:solidFill>
              </a:uFill>
              <a:latin typeface="Times New Roman"/>
            </a:endParaRPr>
          </a:p>
        </p:txBody>
      </p:sp>
      <p:sp>
        <p:nvSpPr>
          <p:cNvPr id="5" name="TextBox 4"/>
          <p:cNvSpPr txBox="1"/>
          <p:nvPr/>
        </p:nvSpPr>
        <p:spPr>
          <a:xfrm>
            <a:off x="610418" y="603040"/>
            <a:ext cx="8837564" cy="1754326"/>
          </a:xfrm>
          <a:prstGeom prst="rect">
            <a:avLst/>
          </a:prstGeom>
          <a:noFill/>
        </p:spPr>
        <p:txBody>
          <a:bodyPr wrap="square" rtlCol="0">
            <a:spAutoFit/>
          </a:bodyPr>
          <a:lstStyle/>
          <a:p>
            <a:r>
              <a:rPr lang="nb-NO" dirty="0" smtClean="0"/>
              <a:t>Steady state, running fixed current though the heater strip</a:t>
            </a:r>
          </a:p>
          <a:p>
            <a:endParaRPr lang="nb-NO" dirty="0" smtClean="0"/>
          </a:p>
          <a:p>
            <a:r>
              <a:rPr lang="nb-NO" dirty="0" smtClean="0"/>
              <a:t>For </a:t>
            </a:r>
            <a:r>
              <a:rPr lang="nb-NO" dirty="0" smtClean="0"/>
              <a:t>one, the temperatures reached are nowhere near as large as the ones expected.</a:t>
            </a:r>
          </a:p>
          <a:p>
            <a:endParaRPr lang="nb-NO" dirty="0"/>
          </a:p>
          <a:p>
            <a:r>
              <a:rPr lang="nb-NO" dirty="0" smtClean="0"/>
              <a:t>For another, the heatflux calculated for the measured temperature is near insignificant compared to the applied heat power density.</a:t>
            </a: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918" y="2320649"/>
            <a:ext cx="9904564" cy="5242201"/>
          </a:xfrm>
          <a:prstGeom prst="rect">
            <a:avLst/>
          </a:prstGeom>
        </p:spPr>
      </p:pic>
    </p:spTree>
    <p:extLst>
      <p:ext uri="{BB962C8B-B14F-4D97-AF65-F5344CB8AC3E}">
        <p14:creationId xmlns:p14="http://schemas.microsoft.com/office/powerpoint/2010/main" val="178807373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0285" y="336141"/>
            <a:ext cx="5917165" cy="8370498"/>
          </a:xfrm>
          <a:prstGeom prst="rect">
            <a:avLst/>
          </a:prstGeom>
        </p:spPr>
      </p:pic>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What Might be the Problem</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24</a:t>
            </a:fld>
            <a:endParaRPr lang="en-GB" sz="1760" b="0" strike="noStrike" spc="-1">
              <a:solidFill>
                <a:srgbClr val="000000"/>
              </a:solidFill>
              <a:uFill>
                <a:solidFill>
                  <a:srgbClr val="FFFFFF"/>
                </a:solidFill>
              </a:uFill>
              <a:latin typeface="Times New Roman"/>
            </a:endParaRPr>
          </a:p>
        </p:txBody>
      </p:sp>
      <p:sp>
        <p:nvSpPr>
          <p:cNvPr id="5" name="TextBox 4"/>
          <p:cNvSpPr txBox="1"/>
          <p:nvPr/>
        </p:nvSpPr>
        <p:spPr>
          <a:xfrm>
            <a:off x="0" y="1324898"/>
            <a:ext cx="4160285" cy="5355312"/>
          </a:xfrm>
          <a:prstGeom prst="rect">
            <a:avLst/>
          </a:prstGeom>
          <a:noFill/>
        </p:spPr>
        <p:txBody>
          <a:bodyPr wrap="square" rtlCol="0">
            <a:spAutoFit/>
          </a:bodyPr>
          <a:lstStyle/>
          <a:p>
            <a:pPr marL="342900" indent="-342900">
              <a:buAutoNum type="arabicPeriod"/>
            </a:pPr>
            <a:r>
              <a:rPr lang="nb-NO" dirty="0" smtClean="0"/>
              <a:t>Helium can creep in under the strip, effectively increasing the cooled area</a:t>
            </a:r>
            <a:r>
              <a:rPr lang="nb-NO" dirty="0" smtClean="0"/>
              <a:t>;</a:t>
            </a:r>
            <a:br>
              <a:rPr lang="nb-NO" dirty="0" smtClean="0"/>
            </a:br>
            <a:r>
              <a:rPr lang="nb-NO" dirty="0" smtClean="0">
                <a:solidFill>
                  <a:srgbClr val="FF0000"/>
                </a:solidFill>
              </a:rPr>
              <a:t>(Update: CT scans indicate there may be issues of this nature)</a:t>
            </a:r>
            <a:endParaRPr lang="nb-NO" dirty="0" smtClean="0">
              <a:solidFill>
                <a:srgbClr val="FF0000"/>
              </a:solidFill>
            </a:endParaRPr>
          </a:p>
          <a:p>
            <a:pPr marL="342900" indent="-342900">
              <a:buAutoNum type="arabicPeriod"/>
            </a:pPr>
            <a:r>
              <a:rPr lang="nb-NO" dirty="0" smtClean="0"/>
              <a:t>There can be complete channels though the glue (along leads, or from the top), allowing He II to cool the thermal sensor directly</a:t>
            </a:r>
            <a:r>
              <a:rPr lang="nb-NO" dirty="0" smtClean="0"/>
              <a:t>;</a:t>
            </a:r>
            <a:br>
              <a:rPr lang="nb-NO" dirty="0" smtClean="0"/>
            </a:br>
            <a:r>
              <a:rPr lang="nb-NO" dirty="0" smtClean="0">
                <a:solidFill>
                  <a:srgbClr val="FF0000"/>
                </a:solidFill>
              </a:rPr>
              <a:t>(Update: CT scans indicate there are no such channels)</a:t>
            </a:r>
            <a:endParaRPr lang="nb-NO" dirty="0" smtClean="0">
              <a:solidFill>
                <a:srgbClr val="FF0000"/>
              </a:solidFill>
            </a:endParaRPr>
          </a:p>
          <a:p>
            <a:pPr marL="342900" indent="-342900">
              <a:buAutoNum type="arabicPeriod"/>
            </a:pPr>
            <a:r>
              <a:rPr lang="nb-NO" dirty="0" smtClean="0"/>
              <a:t>The 3D printed stainless steel holders for the probes are «slightly» porous, which, according to a new look at theory, could make them very good thermal conductors, again, cooling the sensor </a:t>
            </a:r>
            <a:r>
              <a:rPr lang="nb-NO" dirty="0" smtClean="0"/>
              <a:t>directly</a:t>
            </a:r>
            <a:br>
              <a:rPr lang="nb-NO" dirty="0" smtClean="0"/>
            </a:br>
            <a:r>
              <a:rPr lang="nb-NO" dirty="0" smtClean="0">
                <a:solidFill>
                  <a:srgbClr val="FF0000"/>
                </a:solidFill>
              </a:rPr>
              <a:t>(Update: CT scans indicate there may be issues of this nature)</a:t>
            </a:r>
            <a:endParaRPr lang="nb-NO" dirty="0" smtClean="0">
              <a:solidFill>
                <a:srgbClr val="FF0000"/>
              </a:solidFill>
            </a:endParaRPr>
          </a:p>
        </p:txBody>
      </p:sp>
      <p:sp>
        <p:nvSpPr>
          <p:cNvPr id="6" name="TextBox 5"/>
          <p:cNvSpPr txBox="1"/>
          <p:nvPr/>
        </p:nvSpPr>
        <p:spPr>
          <a:xfrm>
            <a:off x="8170966" y="6577720"/>
            <a:ext cx="1906484" cy="523220"/>
          </a:xfrm>
          <a:prstGeom prst="rect">
            <a:avLst/>
          </a:prstGeom>
          <a:noFill/>
        </p:spPr>
        <p:txBody>
          <a:bodyPr wrap="square" rtlCol="0">
            <a:spAutoFit/>
          </a:bodyPr>
          <a:lstStyle/>
          <a:p>
            <a:r>
              <a:rPr lang="en-GB" sz="1400" dirty="0" smtClean="0">
                <a:solidFill>
                  <a:srgbClr val="FF0000"/>
                </a:solidFill>
              </a:rPr>
              <a:t>Image of porosity in 3D printed steel: [4]</a:t>
            </a:r>
            <a:endParaRPr lang="en-GB" sz="1400" dirty="0">
              <a:solidFill>
                <a:srgbClr val="FF0000"/>
              </a:solidFill>
            </a:endParaRPr>
          </a:p>
        </p:txBody>
      </p:sp>
    </p:spTree>
    <p:extLst>
      <p:ext uri="{BB962C8B-B14F-4D97-AF65-F5344CB8AC3E}">
        <p14:creationId xmlns:p14="http://schemas.microsoft.com/office/powerpoint/2010/main" val="178321828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34519" y="0"/>
            <a:ext cx="10042929"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Solution: Cover With Glue (</a:t>
            </a:r>
            <a:r>
              <a:rPr lang="en-US" sz="4600" spc="-1" dirty="0" err="1" smtClean="0">
                <a:solidFill>
                  <a:srgbClr val="0055A0"/>
                </a:solidFill>
                <a:uFill>
                  <a:solidFill>
                    <a:srgbClr val="FFFFFF"/>
                  </a:solidFill>
                </a:uFill>
                <a:latin typeface="Arial"/>
              </a:rPr>
              <a:t>Eccobond</a:t>
            </a:r>
            <a:r>
              <a:rPr lang="en-US" sz="4600" spc="-1" dirty="0" smtClean="0">
                <a:solidFill>
                  <a:srgbClr val="0055A0"/>
                </a:solidFill>
                <a:uFill>
                  <a:solidFill>
                    <a:srgbClr val="FFFFFF"/>
                  </a:solidFill>
                </a:uFill>
                <a:latin typeface="Arial"/>
              </a:rPr>
              <a:t>)</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25</a:t>
            </a:fld>
            <a:endParaRPr lang="en-GB" sz="1760" b="0" strike="noStrike" spc="-1">
              <a:solidFill>
                <a:srgbClr val="000000"/>
              </a:solidFill>
              <a:uFill>
                <a:solidFill>
                  <a:srgbClr val="FFFFFF"/>
                </a:solidFill>
              </a:uFill>
              <a:latin typeface="Times New Roman"/>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20807" b="19249"/>
          <a:stretch/>
        </p:blipFill>
        <p:spPr>
          <a:xfrm>
            <a:off x="2481942" y="930241"/>
            <a:ext cx="7595507" cy="2561104"/>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7556" t="24747" b="21656"/>
          <a:stretch/>
        </p:blipFill>
        <p:spPr>
          <a:xfrm>
            <a:off x="0" y="4833257"/>
            <a:ext cx="8369743" cy="2729593"/>
          </a:xfrm>
          <a:prstGeom prst="rect">
            <a:avLst/>
          </a:prstGeom>
        </p:spPr>
      </p:pic>
      <p:sp>
        <p:nvSpPr>
          <p:cNvPr id="8" name="TextBox 7"/>
          <p:cNvSpPr txBox="1"/>
          <p:nvPr/>
        </p:nvSpPr>
        <p:spPr>
          <a:xfrm>
            <a:off x="0" y="1036440"/>
            <a:ext cx="2481942" cy="1477328"/>
          </a:xfrm>
          <a:prstGeom prst="rect">
            <a:avLst/>
          </a:prstGeom>
          <a:noFill/>
        </p:spPr>
        <p:txBody>
          <a:bodyPr wrap="square" rtlCol="0">
            <a:spAutoFit/>
          </a:bodyPr>
          <a:lstStyle/>
          <a:p>
            <a:r>
              <a:rPr lang="nb-NO" dirty="0" smtClean="0"/>
              <a:t>Slather Eccobond on the backside of the sensor holders to plug any back channels and porosity</a:t>
            </a:r>
            <a:endParaRPr lang="en-GB" dirty="0"/>
          </a:p>
        </p:txBody>
      </p:sp>
      <p:sp>
        <p:nvSpPr>
          <p:cNvPr id="9" name="TextBox 8"/>
          <p:cNvSpPr txBox="1"/>
          <p:nvPr/>
        </p:nvSpPr>
        <p:spPr>
          <a:xfrm>
            <a:off x="34520" y="4433147"/>
            <a:ext cx="8984920" cy="400110"/>
          </a:xfrm>
          <a:prstGeom prst="rect">
            <a:avLst/>
          </a:prstGeom>
          <a:noFill/>
        </p:spPr>
        <p:txBody>
          <a:bodyPr wrap="square" rtlCol="0">
            <a:spAutoFit/>
          </a:bodyPr>
          <a:lstStyle/>
          <a:p>
            <a:r>
              <a:rPr lang="nb-NO" sz="2000" dirty="0" smtClean="0"/>
              <a:t>Glue along edge of strip to reduce chance of He II creeping under the strip</a:t>
            </a:r>
            <a:endParaRPr lang="en-GB" sz="2000" dirty="0"/>
          </a:p>
        </p:txBody>
      </p:sp>
    </p:spTree>
    <p:extLst>
      <p:ext uri="{BB962C8B-B14F-4D97-AF65-F5344CB8AC3E}">
        <p14:creationId xmlns:p14="http://schemas.microsoft.com/office/powerpoint/2010/main" val="48925572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505080" y="-1"/>
            <a:ext cx="9065520" cy="683415"/>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New Results (1/2)</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26</a:t>
            </a:fld>
            <a:endParaRPr lang="en-GB" sz="1760" b="0" strike="noStrike" spc="-1">
              <a:solidFill>
                <a:srgbClr val="000000"/>
              </a:solidFill>
              <a:uFill>
                <a:solidFill>
                  <a:srgbClr val="FFFFFF"/>
                </a:solidFill>
              </a:uFill>
              <a:latin typeface="Times New Roman"/>
            </a:endParaRPr>
          </a:p>
        </p:txBody>
      </p:sp>
      <p:sp>
        <p:nvSpPr>
          <p:cNvPr id="9" name="TextBox 8"/>
          <p:cNvSpPr txBox="1"/>
          <p:nvPr/>
        </p:nvSpPr>
        <p:spPr>
          <a:xfrm>
            <a:off x="585680" y="683414"/>
            <a:ext cx="8984920" cy="1323439"/>
          </a:xfrm>
          <a:prstGeom prst="rect">
            <a:avLst/>
          </a:prstGeom>
          <a:noFill/>
        </p:spPr>
        <p:txBody>
          <a:bodyPr wrap="square" rtlCol="0">
            <a:spAutoFit/>
          </a:bodyPr>
          <a:lstStyle/>
          <a:p>
            <a:r>
              <a:rPr lang="nb-NO" sz="2000" dirty="0" smtClean="0"/>
              <a:t>Main conclusions at this point: </a:t>
            </a:r>
          </a:p>
          <a:p>
            <a:pPr marL="342900" indent="-342900">
              <a:buFont typeface="Arial" panose="020B0604020202020204" pitchFamily="34" charset="0"/>
              <a:buChar char="•"/>
            </a:pPr>
            <a:r>
              <a:rPr lang="nb-NO" sz="2000" dirty="0" smtClean="0"/>
              <a:t>General shape is much closer to the expected result for the edge sensor</a:t>
            </a:r>
          </a:p>
          <a:p>
            <a:pPr marL="342900" indent="-342900">
              <a:buFont typeface="Arial" panose="020B0604020202020204" pitchFamily="34" charset="0"/>
              <a:buChar char="•"/>
            </a:pPr>
            <a:r>
              <a:rPr lang="nb-NO" sz="2000" dirty="0" smtClean="0"/>
              <a:t>The mid sensor, although not as well isolated from the bath, behaves more like the edge sensor for high heatfluxes</a:t>
            </a:r>
            <a:endParaRPr lang="en-GB" sz="2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01" y="2197563"/>
            <a:ext cx="9949398" cy="5365287"/>
          </a:xfrm>
          <a:prstGeom prst="rect">
            <a:avLst/>
          </a:prstGeom>
        </p:spPr>
      </p:pic>
    </p:spTree>
    <p:extLst>
      <p:ext uri="{BB962C8B-B14F-4D97-AF65-F5344CB8AC3E}">
        <p14:creationId xmlns:p14="http://schemas.microsoft.com/office/powerpoint/2010/main" val="310567211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1"/>
            <a:ext cx="10077450" cy="683415"/>
          </a:xfrm>
          <a:prstGeom prst="rect">
            <a:avLst/>
          </a:prstGeom>
          <a:noFill/>
          <a:ln>
            <a:noFill/>
          </a:ln>
        </p:spPr>
        <p:txBody>
          <a:bodyPr lIns="45720" tIns="45000" rIns="45720" bIns="45000"/>
          <a:lstStyle/>
          <a:p>
            <a:pPr algn="ctr">
              <a:lnSpc>
                <a:spcPct val="100000"/>
              </a:lnSpc>
            </a:pPr>
            <a:r>
              <a:rPr lang="en-US" sz="4400" spc="-1" dirty="0" smtClean="0">
                <a:solidFill>
                  <a:srgbClr val="0055A0"/>
                </a:solidFill>
                <a:uFill>
                  <a:solidFill>
                    <a:srgbClr val="FFFFFF"/>
                  </a:solidFill>
                </a:uFill>
                <a:latin typeface="Arial"/>
              </a:rPr>
              <a:t>New Results (2/2)</a:t>
            </a:r>
            <a:endParaRPr lang="en-US" sz="2400"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27</a:t>
            </a:fld>
            <a:endParaRPr lang="en-GB" sz="1760" b="0" strike="noStrike" spc="-1">
              <a:solidFill>
                <a:srgbClr val="000000"/>
              </a:solidFill>
              <a:uFill>
                <a:solidFill>
                  <a:srgbClr val="FFFFFF"/>
                </a:solidFill>
              </a:uFill>
              <a:latin typeface="Times New Roman"/>
            </a:endParaRPr>
          </a:p>
        </p:txBody>
      </p:sp>
      <p:sp>
        <p:nvSpPr>
          <p:cNvPr id="9" name="TextBox 8"/>
          <p:cNvSpPr txBox="1"/>
          <p:nvPr/>
        </p:nvSpPr>
        <p:spPr>
          <a:xfrm>
            <a:off x="23666" y="768478"/>
            <a:ext cx="10053783" cy="1600438"/>
          </a:xfrm>
          <a:prstGeom prst="rect">
            <a:avLst/>
          </a:prstGeom>
          <a:noFill/>
        </p:spPr>
        <p:txBody>
          <a:bodyPr wrap="square" rtlCol="0">
            <a:spAutoFit/>
          </a:bodyPr>
          <a:lstStyle/>
          <a:p>
            <a:pPr marL="342900" indent="-342900">
              <a:buFont typeface="Arial" panose="020B0604020202020204" pitchFamily="34" charset="0"/>
              <a:buChar char="•"/>
            </a:pPr>
            <a:r>
              <a:rPr lang="en-US" sz="1600" dirty="0" smtClean="0"/>
              <a:t>It’s odd that the 2.1 K data (diamonds) jumps right around 10 kW/m</a:t>
            </a:r>
            <a:r>
              <a:rPr lang="en-US" sz="1600" baseline="30000" dirty="0" smtClean="0"/>
              <a:t>2 </a:t>
            </a:r>
            <a:r>
              <a:rPr lang="en-US" sz="1600" dirty="0" smtClean="0"/>
              <a:t>(could be calibration related)</a:t>
            </a:r>
            <a:endParaRPr lang="en-US" sz="1600" baseline="30000" dirty="0" smtClean="0"/>
          </a:p>
          <a:p>
            <a:pPr marL="342900" indent="-342900">
              <a:buFont typeface="Arial" panose="020B0604020202020204" pitchFamily="34" charset="0"/>
              <a:buChar char="•"/>
            </a:pPr>
            <a:r>
              <a:rPr lang="en-US" sz="1600" dirty="0" smtClean="0"/>
              <a:t>It is odd that the MID sensor (dotted lines) goes higher than the EDGE for high heat fluxes (could some bath temperature dependent mechanism cool the EDGE?)</a:t>
            </a:r>
          </a:p>
          <a:p>
            <a:pPr marL="342900" indent="-342900">
              <a:buFont typeface="Arial" panose="020B0604020202020204" pitchFamily="34" charset="0"/>
              <a:buChar char="•"/>
            </a:pPr>
            <a:r>
              <a:rPr lang="en-US" sz="1600" dirty="0" smtClean="0"/>
              <a:t>Maybe coincidental, but the inflection point where the MID sensor starts approaching the EDGE is right around the Lambda temperature</a:t>
            </a:r>
          </a:p>
          <a:p>
            <a:endParaRPr lang="en-US" sz="16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87402"/>
            <a:ext cx="10077449" cy="5375449"/>
          </a:xfrm>
          <a:prstGeom prst="rect">
            <a:avLst/>
          </a:prstGeom>
        </p:spPr>
      </p:pic>
    </p:spTree>
    <p:extLst>
      <p:ext uri="{BB962C8B-B14F-4D97-AF65-F5344CB8AC3E}">
        <p14:creationId xmlns:p14="http://schemas.microsoft.com/office/powerpoint/2010/main" val="156603210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5759" y="1670434"/>
            <a:ext cx="8338280" cy="5892416"/>
          </a:xfrm>
          <a:prstGeom prst="rect">
            <a:avLst/>
          </a:prstGeom>
        </p:spPr>
      </p:pic>
      <p:sp>
        <p:nvSpPr>
          <p:cNvPr id="160" name="TextShape 1"/>
          <p:cNvSpPr txBox="1"/>
          <p:nvPr/>
        </p:nvSpPr>
        <p:spPr>
          <a:xfrm>
            <a:off x="0" y="-1"/>
            <a:ext cx="10077450" cy="683415"/>
          </a:xfrm>
          <a:prstGeom prst="rect">
            <a:avLst/>
          </a:prstGeom>
          <a:noFill/>
          <a:ln>
            <a:noFill/>
          </a:ln>
        </p:spPr>
        <p:txBody>
          <a:bodyPr lIns="45720" tIns="45000" rIns="45720" bIns="45000"/>
          <a:lstStyle/>
          <a:p>
            <a:pPr algn="ctr">
              <a:lnSpc>
                <a:spcPct val="100000"/>
              </a:lnSpc>
            </a:pPr>
            <a:r>
              <a:rPr lang="en-US" sz="4400" spc="-1" dirty="0" smtClean="0">
                <a:solidFill>
                  <a:srgbClr val="0055A0"/>
                </a:solidFill>
                <a:uFill>
                  <a:solidFill>
                    <a:srgbClr val="FFFFFF"/>
                  </a:solidFill>
                </a:uFill>
                <a:latin typeface="Arial"/>
              </a:rPr>
              <a:t>New Design (</a:t>
            </a:r>
            <a:r>
              <a:rPr lang="en-US" sz="4400" spc="-1" dirty="0" smtClean="0">
                <a:solidFill>
                  <a:srgbClr val="0055A0"/>
                </a:solidFill>
                <a:uFill>
                  <a:solidFill>
                    <a:srgbClr val="FFFFFF"/>
                  </a:solidFill>
                </a:uFill>
                <a:latin typeface="Arial"/>
              </a:rPr>
              <a:t>1/4)</a:t>
            </a:r>
            <a:endParaRPr lang="en-US" sz="2400" b="0" strike="noStrike" spc="-1" dirty="0">
              <a:solidFill>
                <a:srgbClr val="0055A0"/>
              </a:solidFill>
              <a:uFill>
                <a:solidFill>
                  <a:srgbClr val="FFFFFF"/>
                </a:solidFill>
              </a:uFill>
              <a:latin typeface="Arial"/>
            </a:endParaRPr>
          </a:p>
        </p:txBody>
      </p:sp>
      <p:sp>
        <p:nvSpPr>
          <p:cNvPr id="161" name="TextShape 2"/>
          <p:cNvSpPr txBox="1"/>
          <p:nvPr/>
        </p:nvSpPr>
        <p:spPr>
          <a:xfrm>
            <a:off x="8376029"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28</a:t>
            </a:fld>
            <a:endParaRPr lang="en-GB" sz="1760" b="0" strike="noStrike" spc="-1">
              <a:solidFill>
                <a:srgbClr val="000000"/>
              </a:solidFill>
              <a:uFill>
                <a:solidFill>
                  <a:srgbClr val="FFFFFF"/>
                </a:solidFill>
              </a:uFill>
              <a:latin typeface="Times New Roman"/>
            </a:endParaRPr>
          </a:p>
        </p:txBody>
      </p:sp>
      <p:sp>
        <p:nvSpPr>
          <p:cNvPr id="9" name="TextBox 8"/>
          <p:cNvSpPr txBox="1"/>
          <p:nvPr/>
        </p:nvSpPr>
        <p:spPr>
          <a:xfrm>
            <a:off x="23666" y="768478"/>
            <a:ext cx="10053783" cy="584775"/>
          </a:xfrm>
          <a:prstGeom prst="rect">
            <a:avLst/>
          </a:prstGeom>
          <a:noFill/>
        </p:spPr>
        <p:txBody>
          <a:bodyPr wrap="square" rtlCol="0">
            <a:spAutoFit/>
          </a:bodyPr>
          <a:lstStyle/>
          <a:p>
            <a:pPr marL="342900" indent="-342900">
              <a:buFont typeface="Arial" panose="020B0604020202020204" pitchFamily="34" charset="0"/>
              <a:buChar char="•"/>
            </a:pPr>
            <a:r>
              <a:rPr lang="en-US" sz="1600" dirty="0" smtClean="0"/>
              <a:t>To help with helium creeping under the strip, it is now made by taking a 100 µm </a:t>
            </a:r>
            <a:r>
              <a:rPr lang="en-US" sz="1600" dirty="0" err="1" smtClean="0"/>
              <a:t>Kapton</a:t>
            </a:r>
            <a:r>
              <a:rPr lang="en-US" sz="1600" dirty="0" smtClean="0"/>
              <a:t> strip as a base, and mating to it a 50 µm stainless steel heater strip with a layer of glue</a:t>
            </a:r>
          </a:p>
        </p:txBody>
      </p:sp>
      <p:sp>
        <p:nvSpPr>
          <p:cNvPr id="5" name="Oval 4"/>
          <p:cNvSpPr/>
          <p:nvPr/>
        </p:nvSpPr>
        <p:spPr>
          <a:xfrm>
            <a:off x="1337789" y="5071109"/>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1951199" y="5433059"/>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2579849" y="5795009"/>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3197069" y="6149339"/>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3818099" y="6511289"/>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1642589" y="2807889"/>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3170399" y="2807889"/>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4713449" y="2807889"/>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6245069" y="2807889"/>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7776689" y="2807888"/>
            <a:ext cx="231058" cy="223561"/>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p:cNvCxnSpPr>
            <a:stCxn id="24" idx="7"/>
          </p:cNvCxnSpPr>
          <p:nvPr/>
        </p:nvCxnSpPr>
        <p:spPr>
          <a:xfrm flipV="1">
            <a:off x="1839809" y="1901825"/>
            <a:ext cx="2850780" cy="938804"/>
          </a:xfrm>
          <a:prstGeom prst="line">
            <a:avLst/>
          </a:prstGeom>
          <a:ln>
            <a:solidFill>
              <a:schemeClr val="accent6">
                <a:lumMod val="75000"/>
              </a:schemeClr>
            </a:solidFill>
          </a:ln>
        </p:spPr>
        <p:style>
          <a:lnRef idx="2">
            <a:schemeClr val="dk1"/>
          </a:lnRef>
          <a:fillRef idx="0">
            <a:schemeClr val="dk1"/>
          </a:fillRef>
          <a:effectRef idx="1">
            <a:schemeClr val="dk1"/>
          </a:effectRef>
          <a:fontRef idx="minor">
            <a:schemeClr val="tx1"/>
          </a:fontRef>
        </p:style>
      </p:cxnSp>
      <p:cxnSp>
        <p:nvCxnSpPr>
          <p:cNvPr id="30" name="Straight Connector 29"/>
          <p:cNvCxnSpPr>
            <a:stCxn id="25" idx="7"/>
          </p:cNvCxnSpPr>
          <p:nvPr/>
        </p:nvCxnSpPr>
        <p:spPr>
          <a:xfrm flipV="1">
            <a:off x="3367619" y="1901825"/>
            <a:ext cx="1322970" cy="938804"/>
          </a:xfrm>
          <a:prstGeom prst="line">
            <a:avLst/>
          </a:prstGeom>
          <a:ln>
            <a:solidFill>
              <a:schemeClr val="accent6">
                <a:lumMod val="75000"/>
              </a:schemeClr>
            </a:solidFill>
          </a:ln>
        </p:spPr>
        <p:style>
          <a:lnRef idx="2">
            <a:schemeClr val="dk1"/>
          </a:lnRef>
          <a:fillRef idx="0">
            <a:schemeClr val="dk1"/>
          </a:fillRef>
          <a:effectRef idx="1">
            <a:schemeClr val="dk1"/>
          </a:effectRef>
          <a:fontRef idx="minor">
            <a:schemeClr val="tx1"/>
          </a:fontRef>
        </p:style>
      </p:cxnSp>
      <p:cxnSp>
        <p:nvCxnSpPr>
          <p:cNvPr id="162" name="Straight Connector 161"/>
          <p:cNvCxnSpPr>
            <a:stCxn id="26" idx="0"/>
          </p:cNvCxnSpPr>
          <p:nvPr/>
        </p:nvCxnSpPr>
        <p:spPr>
          <a:xfrm flipH="1" flipV="1">
            <a:off x="4690589" y="1901825"/>
            <a:ext cx="138389" cy="906064"/>
          </a:xfrm>
          <a:prstGeom prst="line">
            <a:avLst/>
          </a:prstGeom>
          <a:ln>
            <a:solidFill>
              <a:schemeClr val="accent6">
                <a:lumMod val="75000"/>
              </a:schemeClr>
            </a:solidFill>
          </a:ln>
        </p:spPr>
        <p:style>
          <a:lnRef idx="2">
            <a:schemeClr val="dk1"/>
          </a:lnRef>
          <a:fillRef idx="0">
            <a:schemeClr val="dk1"/>
          </a:fillRef>
          <a:effectRef idx="1">
            <a:schemeClr val="dk1"/>
          </a:effectRef>
          <a:fontRef idx="minor">
            <a:schemeClr val="tx1"/>
          </a:fontRef>
        </p:style>
      </p:cxnSp>
      <p:cxnSp>
        <p:nvCxnSpPr>
          <p:cNvPr id="164" name="Straight Connector 163"/>
          <p:cNvCxnSpPr>
            <a:stCxn id="27" idx="1"/>
          </p:cNvCxnSpPr>
          <p:nvPr/>
        </p:nvCxnSpPr>
        <p:spPr>
          <a:xfrm flipH="1" flipV="1">
            <a:off x="4690589" y="1901825"/>
            <a:ext cx="1588318" cy="938804"/>
          </a:xfrm>
          <a:prstGeom prst="line">
            <a:avLst/>
          </a:prstGeom>
          <a:ln>
            <a:solidFill>
              <a:schemeClr val="accent6">
                <a:lumMod val="75000"/>
              </a:schemeClr>
            </a:solidFill>
          </a:ln>
        </p:spPr>
        <p:style>
          <a:lnRef idx="2">
            <a:schemeClr val="dk1"/>
          </a:lnRef>
          <a:fillRef idx="0">
            <a:schemeClr val="dk1"/>
          </a:fillRef>
          <a:effectRef idx="1">
            <a:schemeClr val="dk1"/>
          </a:effectRef>
          <a:fontRef idx="minor">
            <a:schemeClr val="tx1"/>
          </a:fontRef>
        </p:style>
      </p:cxnSp>
      <p:cxnSp>
        <p:nvCxnSpPr>
          <p:cNvPr id="166" name="Straight Connector 165"/>
          <p:cNvCxnSpPr>
            <a:stCxn id="28" idx="1"/>
          </p:cNvCxnSpPr>
          <p:nvPr/>
        </p:nvCxnSpPr>
        <p:spPr>
          <a:xfrm flipH="1" flipV="1">
            <a:off x="4690589" y="1901825"/>
            <a:ext cx="3119938" cy="938803"/>
          </a:xfrm>
          <a:prstGeom prst="line">
            <a:avLst/>
          </a:prstGeom>
          <a:ln>
            <a:solidFill>
              <a:schemeClr val="accent6">
                <a:lumMod val="75000"/>
              </a:schemeClr>
            </a:solidFill>
          </a:ln>
        </p:spPr>
        <p:style>
          <a:lnRef idx="2">
            <a:schemeClr val="dk1"/>
          </a:lnRef>
          <a:fillRef idx="0">
            <a:schemeClr val="dk1"/>
          </a:fillRef>
          <a:effectRef idx="1">
            <a:schemeClr val="dk1"/>
          </a:effectRef>
          <a:fontRef idx="minor">
            <a:schemeClr val="tx1"/>
          </a:fontRef>
        </p:style>
      </p:cxnSp>
      <p:sp>
        <p:nvSpPr>
          <p:cNvPr id="172" name="TextBox 171"/>
          <p:cNvSpPr txBox="1"/>
          <p:nvPr/>
        </p:nvSpPr>
        <p:spPr>
          <a:xfrm>
            <a:off x="4051605" y="1518224"/>
            <a:ext cx="1323688" cy="461665"/>
          </a:xfrm>
          <a:prstGeom prst="rect">
            <a:avLst/>
          </a:prstGeom>
          <a:noFill/>
        </p:spPr>
        <p:txBody>
          <a:bodyPr wrap="square" rtlCol="0">
            <a:spAutoFit/>
          </a:bodyPr>
          <a:lstStyle/>
          <a:p>
            <a:r>
              <a:rPr lang="en-GB" sz="1200" dirty="0" smtClean="0"/>
              <a:t>Lead holes for thermal sensors</a:t>
            </a:r>
            <a:endParaRPr lang="en-GB" sz="1200" dirty="0"/>
          </a:p>
        </p:txBody>
      </p:sp>
      <p:sp>
        <p:nvSpPr>
          <p:cNvPr id="173" name="Regular Pentagon 172"/>
          <p:cNvSpPr/>
          <p:nvPr/>
        </p:nvSpPr>
        <p:spPr>
          <a:xfrm rot="1219368">
            <a:off x="2325806" y="2676781"/>
            <a:ext cx="489035" cy="460375"/>
          </a:xfrm>
          <a:prstGeom prst="pen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gular Pentagon 45"/>
          <p:cNvSpPr/>
          <p:nvPr/>
        </p:nvSpPr>
        <p:spPr>
          <a:xfrm rot="1219368">
            <a:off x="5395745" y="2674793"/>
            <a:ext cx="489035" cy="460375"/>
          </a:xfrm>
          <a:prstGeom prst="pen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gular Pentagon 46"/>
          <p:cNvSpPr/>
          <p:nvPr/>
        </p:nvSpPr>
        <p:spPr>
          <a:xfrm rot="2901849">
            <a:off x="1638519" y="5228140"/>
            <a:ext cx="291210" cy="281554"/>
          </a:xfrm>
          <a:prstGeom prst="pen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gular Pentagon 47"/>
          <p:cNvSpPr/>
          <p:nvPr/>
        </p:nvSpPr>
        <p:spPr>
          <a:xfrm rot="2901849">
            <a:off x="2876781" y="5945157"/>
            <a:ext cx="291210" cy="281554"/>
          </a:xfrm>
          <a:prstGeom prst="pen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7" name="Straight Connector 176"/>
          <p:cNvCxnSpPr>
            <a:stCxn id="173" idx="0"/>
          </p:cNvCxnSpPr>
          <p:nvPr/>
        </p:nvCxnSpPr>
        <p:spPr>
          <a:xfrm flipV="1">
            <a:off x="2650270" y="2055626"/>
            <a:ext cx="21019" cy="635484"/>
          </a:xfrm>
          <a:prstGeom prst="line">
            <a:avLst/>
          </a:prstGeom>
          <a:ln>
            <a:solidFill>
              <a:srgbClr val="00B050"/>
            </a:solidFill>
          </a:ln>
        </p:spPr>
        <p:style>
          <a:lnRef idx="2">
            <a:schemeClr val="dk1"/>
          </a:lnRef>
          <a:fillRef idx="0">
            <a:schemeClr val="dk1"/>
          </a:fillRef>
          <a:effectRef idx="1">
            <a:schemeClr val="dk1"/>
          </a:effectRef>
          <a:fontRef idx="minor">
            <a:schemeClr val="tx1"/>
          </a:fontRef>
        </p:style>
      </p:cxnSp>
      <p:cxnSp>
        <p:nvCxnSpPr>
          <p:cNvPr id="181" name="Straight Connector 180"/>
          <p:cNvCxnSpPr>
            <a:stCxn id="46" idx="1"/>
          </p:cNvCxnSpPr>
          <p:nvPr/>
        </p:nvCxnSpPr>
        <p:spPr>
          <a:xfrm flipH="1" flipV="1">
            <a:off x="2656238" y="2052469"/>
            <a:ext cx="2773602" cy="716631"/>
          </a:xfrm>
          <a:prstGeom prst="line">
            <a:avLst/>
          </a:prstGeom>
          <a:ln>
            <a:solidFill>
              <a:srgbClr val="00B050"/>
            </a:solidFill>
          </a:ln>
        </p:spPr>
        <p:style>
          <a:lnRef idx="2">
            <a:schemeClr val="dk1"/>
          </a:lnRef>
          <a:fillRef idx="0">
            <a:schemeClr val="dk1"/>
          </a:fillRef>
          <a:effectRef idx="1">
            <a:schemeClr val="dk1"/>
          </a:effectRef>
          <a:fontRef idx="minor">
            <a:schemeClr val="tx1"/>
          </a:fontRef>
        </p:style>
      </p:cxnSp>
      <p:sp>
        <p:nvSpPr>
          <p:cNvPr id="62" name="TextBox 61"/>
          <p:cNvSpPr txBox="1"/>
          <p:nvPr/>
        </p:nvSpPr>
        <p:spPr>
          <a:xfrm>
            <a:off x="2271608" y="1462964"/>
            <a:ext cx="799361" cy="646331"/>
          </a:xfrm>
          <a:prstGeom prst="rect">
            <a:avLst/>
          </a:prstGeom>
          <a:noFill/>
        </p:spPr>
        <p:txBody>
          <a:bodyPr wrap="square" rtlCol="0">
            <a:spAutoFit/>
          </a:bodyPr>
          <a:lstStyle/>
          <a:p>
            <a:r>
              <a:rPr lang="en-GB" sz="1200" dirty="0" smtClean="0"/>
              <a:t>Holes for pressure sensors</a:t>
            </a:r>
            <a:endParaRPr lang="en-GB" sz="1200" dirty="0"/>
          </a:p>
        </p:txBody>
      </p:sp>
    </p:spTree>
    <p:extLst>
      <p:ext uri="{BB962C8B-B14F-4D97-AF65-F5344CB8AC3E}">
        <p14:creationId xmlns:p14="http://schemas.microsoft.com/office/powerpoint/2010/main" val="188407417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455" y="2031242"/>
            <a:ext cx="7827705" cy="5531608"/>
          </a:xfrm>
          <a:prstGeom prst="rect">
            <a:avLst/>
          </a:prstGeom>
        </p:spPr>
      </p:pic>
      <p:sp>
        <p:nvSpPr>
          <p:cNvPr id="160" name="TextShape 1"/>
          <p:cNvSpPr txBox="1"/>
          <p:nvPr/>
        </p:nvSpPr>
        <p:spPr>
          <a:xfrm>
            <a:off x="0" y="-1"/>
            <a:ext cx="10077450" cy="683415"/>
          </a:xfrm>
          <a:prstGeom prst="rect">
            <a:avLst/>
          </a:prstGeom>
          <a:noFill/>
          <a:ln>
            <a:noFill/>
          </a:ln>
        </p:spPr>
        <p:txBody>
          <a:bodyPr lIns="45720" tIns="45000" rIns="45720" bIns="45000"/>
          <a:lstStyle/>
          <a:p>
            <a:pPr algn="ctr">
              <a:lnSpc>
                <a:spcPct val="100000"/>
              </a:lnSpc>
            </a:pPr>
            <a:r>
              <a:rPr lang="en-US" sz="4400" spc="-1" dirty="0" smtClean="0">
                <a:solidFill>
                  <a:srgbClr val="0055A0"/>
                </a:solidFill>
                <a:uFill>
                  <a:solidFill>
                    <a:srgbClr val="FFFFFF"/>
                  </a:solidFill>
                </a:uFill>
                <a:latin typeface="Arial"/>
              </a:rPr>
              <a:t>New Design (</a:t>
            </a:r>
            <a:r>
              <a:rPr lang="en-US" sz="4400" spc="-1" dirty="0" smtClean="0">
                <a:solidFill>
                  <a:srgbClr val="0055A0"/>
                </a:solidFill>
                <a:uFill>
                  <a:solidFill>
                    <a:srgbClr val="FFFFFF"/>
                  </a:solidFill>
                </a:uFill>
                <a:latin typeface="Arial"/>
              </a:rPr>
              <a:t>2/4)</a:t>
            </a:r>
            <a:endParaRPr lang="en-US" sz="2400"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29</a:t>
            </a:fld>
            <a:endParaRPr lang="en-GB" sz="1760" b="0" strike="noStrike" spc="-1">
              <a:solidFill>
                <a:srgbClr val="000000"/>
              </a:solidFill>
              <a:uFill>
                <a:solidFill>
                  <a:srgbClr val="FFFFFF"/>
                </a:solidFill>
              </a:uFill>
              <a:latin typeface="Times New Roman"/>
            </a:endParaRPr>
          </a:p>
        </p:txBody>
      </p:sp>
      <p:sp>
        <p:nvSpPr>
          <p:cNvPr id="9" name="TextBox 8"/>
          <p:cNvSpPr txBox="1"/>
          <p:nvPr/>
        </p:nvSpPr>
        <p:spPr>
          <a:xfrm>
            <a:off x="23667" y="683414"/>
            <a:ext cx="10053783" cy="1815882"/>
          </a:xfrm>
          <a:prstGeom prst="rect">
            <a:avLst/>
          </a:prstGeom>
          <a:noFill/>
        </p:spPr>
        <p:txBody>
          <a:bodyPr wrap="square" rtlCol="0">
            <a:spAutoFit/>
          </a:bodyPr>
          <a:lstStyle/>
          <a:p>
            <a:pPr marL="342900" indent="-342900">
              <a:buFont typeface="Arial" panose="020B0604020202020204" pitchFamily="34" charset="0"/>
              <a:buChar char="•"/>
            </a:pPr>
            <a:r>
              <a:rPr lang="en-US" sz="1600" dirty="0" smtClean="0"/>
              <a:t>New design avoids temperature sensor holders altogether; the sensors will be placed in the small slots seen in details E and F</a:t>
            </a:r>
          </a:p>
          <a:p>
            <a:pPr marL="342900" indent="-342900">
              <a:buFont typeface="Arial" panose="020B0604020202020204" pitchFamily="34" charset="0"/>
              <a:buChar char="•"/>
            </a:pPr>
            <a:r>
              <a:rPr lang="en-US" sz="1600" dirty="0" smtClean="0"/>
              <a:t>The sensor leads will go out through the angled holes to minimize bending at the soldering points on the sensor</a:t>
            </a:r>
          </a:p>
          <a:p>
            <a:pPr marL="342900" indent="-342900">
              <a:buFont typeface="Arial" panose="020B0604020202020204" pitchFamily="34" charset="0"/>
              <a:buChar char="•"/>
            </a:pPr>
            <a:r>
              <a:rPr lang="en-US" sz="1600" dirty="0" smtClean="0"/>
              <a:t>Sensors will attach directly to the heater strip from the underside, placed in cutouts/slots in the </a:t>
            </a:r>
            <a:r>
              <a:rPr lang="en-US" sz="1600" dirty="0" err="1" smtClean="0"/>
              <a:t>kapton</a:t>
            </a:r>
            <a:endParaRPr lang="en-US" sz="1600" dirty="0" smtClean="0"/>
          </a:p>
          <a:p>
            <a:pPr marL="342900" indent="-342900">
              <a:buFont typeface="Arial" panose="020B0604020202020204" pitchFamily="34" charset="0"/>
              <a:buChar char="•"/>
            </a:pPr>
            <a:endParaRPr lang="en-US" sz="1600" dirty="0" smtClean="0"/>
          </a:p>
          <a:p>
            <a:endParaRPr lang="en-US" sz="1600" dirty="0"/>
          </a:p>
        </p:txBody>
      </p:sp>
    </p:spTree>
    <p:extLst>
      <p:ext uri="{BB962C8B-B14F-4D97-AF65-F5344CB8AC3E}">
        <p14:creationId xmlns:p14="http://schemas.microsoft.com/office/powerpoint/2010/main" val="750360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621" y="2269067"/>
            <a:ext cx="9652438" cy="5293783"/>
          </a:xfrm>
          <a:prstGeom prst="rect">
            <a:avLst/>
          </a:prstGeom>
        </p:spPr>
      </p:pic>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Motivation (</a:t>
            </a:r>
            <a:r>
              <a:rPr lang="en-US" sz="4600" spc="-1" dirty="0" smtClean="0">
                <a:solidFill>
                  <a:srgbClr val="0055A0"/>
                </a:solidFill>
                <a:uFill>
                  <a:solidFill>
                    <a:srgbClr val="FFFFFF"/>
                  </a:solidFill>
                </a:uFill>
                <a:latin typeface="Arial"/>
              </a:rPr>
              <a:t>2/3) </a:t>
            </a:r>
            <a:r>
              <a:rPr lang="en-US" sz="4600" spc="-1" dirty="0" smtClean="0">
                <a:solidFill>
                  <a:srgbClr val="0055A0"/>
                </a:solidFill>
                <a:uFill>
                  <a:solidFill>
                    <a:srgbClr val="FFFFFF"/>
                  </a:solidFill>
                </a:uFill>
                <a:latin typeface="Arial"/>
              </a:rPr>
              <a:t>– UFOs</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3</a:t>
            </a:fld>
            <a:endParaRPr lang="en-GB" sz="1760" b="0" strike="noStrike" spc="-1">
              <a:solidFill>
                <a:srgbClr val="000000"/>
              </a:solidFill>
              <a:uFill>
                <a:solidFill>
                  <a:srgbClr val="FFFFFF"/>
                </a:solidFill>
              </a:uFill>
              <a:latin typeface="Times New Roman"/>
            </a:endParaRPr>
          </a:p>
        </p:txBody>
      </p:sp>
      <p:sp>
        <p:nvSpPr>
          <p:cNvPr id="8" name="Content Placeholder 2"/>
          <p:cNvSpPr txBox="1">
            <a:spLocks/>
          </p:cNvSpPr>
          <p:nvPr/>
        </p:nvSpPr>
        <p:spPr>
          <a:xfrm>
            <a:off x="0" y="773202"/>
            <a:ext cx="10077450" cy="16344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smtClean="0"/>
              <a:t>Most UFOs are very small</a:t>
            </a:r>
          </a:p>
          <a:p>
            <a:r>
              <a:rPr lang="en-GB" sz="2000" dirty="0" smtClean="0"/>
              <a:t>Over the course of 2015 about 40 UFOs were above assumed quench level</a:t>
            </a:r>
          </a:p>
          <a:p>
            <a:r>
              <a:rPr lang="en-GB" sz="2000" dirty="0" smtClean="0"/>
              <a:t>Only </a:t>
            </a:r>
            <a:r>
              <a:rPr lang="en-GB" sz="2000" b="1" dirty="0" smtClean="0"/>
              <a:t>four</a:t>
            </a:r>
            <a:r>
              <a:rPr lang="en-GB" sz="2000" dirty="0" smtClean="0"/>
              <a:t> UFOs actually caused </a:t>
            </a:r>
            <a:r>
              <a:rPr lang="en-GB" sz="2000" dirty="0" smtClean="0"/>
              <a:t>quenches</a:t>
            </a:r>
          </a:p>
          <a:p>
            <a:r>
              <a:rPr lang="en-GB" sz="2000" dirty="0" smtClean="0"/>
              <a:t>Will get worse at higher beam energy</a:t>
            </a:r>
            <a:endParaRPr lang="en-GB" sz="2000" dirty="0" smtClean="0"/>
          </a:p>
        </p:txBody>
      </p:sp>
      <p:sp>
        <p:nvSpPr>
          <p:cNvPr id="10" name="TextBox 9"/>
          <p:cNvSpPr txBox="1"/>
          <p:nvPr/>
        </p:nvSpPr>
        <p:spPr>
          <a:xfrm>
            <a:off x="8209815" y="3968849"/>
            <a:ext cx="1619250" cy="1477328"/>
          </a:xfrm>
          <a:prstGeom prst="rect">
            <a:avLst/>
          </a:prstGeom>
          <a:noFill/>
        </p:spPr>
        <p:txBody>
          <a:bodyPr wrap="square" rtlCol="0">
            <a:spAutoFit/>
          </a:bodyPr>
          <a:lstStyle/>
          <a:p>
            <a:r>
              <a:rPr lang="en-GB" sz="1500" dirty="0" smtClean="0"/>
              <a:t>Quench level determined from models based on open bath, steady state measurements</a:t>
            </a:r>
            <a:endParaRPr lang="en-GB" sz="1500" dirty="0"/>
          </a:p>
        </p:txBody>
      </p:sp>
    </p:spTree>
    <p:extLst>
      <p:ext uri="{BB962C8B-B14F-4D97-AF65-F5344CB8AC3E}">
        <p14:creationId xmlns:p14="http://schemas.microsoft.com/office/powerpoint/2010/main" val="5940504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1"/>
            <a:ext cx="10077450" cy="683415"/>
          </a:xfrm>
          <a:prstGeom prst="rect">
            <a:avLst/>
          </a:prstGeom>
          <a:noFill/>
          <a:ln>
            <a:noFill/>
          </a:ln>
        </p:spPr>
        <p:txBody>
          <a:bodyPr lIns="45720" tIns="45000" rIns="45720" bIns="45000"/>
          <a:lstStyle/>
          <a:p>
            <a:pPr algn="ctr">
              <a:lnSpc>
                <a:spcPct val="100000"/>
              </a:lnSpc>
            </a:pPr>
            <a:r>
              <a:rPr lang="en-US" sz="4400" spc="-1" dirty="0" smtClean="0">
                <a:solidFill>
                  <a:srgbClr val="0055A0"/>
                </a:solidFill>
                <a:uFill>
                  <a:solidFill>
                    <a:srgbClr val="FFFFFF"/>
                  </a:solidFill>
                </a:uFill>
                <a:latin typeface="Arial"/>
              </a:rPr>
              <a:t>New Design (</a:t>
            </a:r>
            <a:r>
              <a:rPr lang="en-US" sz="4400" spc="-1" dirty="0" smtClean="0">
                <a:solidFill>
                  <a:srgbClr val="0055A0"/>
                </a:solidFill>
                <a:uFill>
                  <a:solidFill>
                    <a:srgbClr val="FFFFFF"/>
                  </a:solidFill>
                </a:uFill>
                <a:latin typeface="Arial"/>
              </a:rPr>
              <a:t>3/4)</a:t>
            </a:r>
            <a:endParaRPr lang="en-US" sz="2400"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30</a:t>
            </a:fld>
            <a:endParaRPr lang="en-GB" sz="1760" b="0" strike="noStrike" spc="-1">
              <a:solidFill>
                <a:srgbClr val="000000"/>
              </a:solidFill>
              <a:uFill>
                <a:solidFill>
                  <a:srgbClr val="FFFFFF"/>
                </a:solidFill>
              </a:uFill>
              <a:latin typeface="Times New Roman"/>
            </a:endParaRPr>
          </a:p>
        </p:txBody>
      </p:sp>
      <p:sp>
        <p:nvSpPr>
          <p:cNvPr id="9" name="TextBox 8"/>
          <p:cNvSpPr txBox="1"/>
          <p:nvPr/>
        </p:nvSpPr>
        <p:spPr>
          <a:xfrm>
            <a:off x="23666" y="768478"/>
            <a:ext cx="10053783" cy="2554545"/>
          </a:xfrm>
          <a:prstGeom prst="rect">
            <a:avLst/>
          </a:prstGeom>
          <a:noFill/>
        </p:spPr>
        <p:txBody>
          <a:bodyPr wrap="square" rtlCol="0">
            <a:spAutoFit/>
          </a:bodyPr>
          <a:lstStyle/>
          <a:p>
            <a:r>
              <a:rPr lang="en-US" sz="2000" dirty="0" smtClean="0"/>
              <a:t>New procedures for assembly;</a:t>
            </a:r>
            <a:endParaRPr lang="en-US" sz="2000" dirty="0"/>
          </a:p>
          <a:p>
            <a:pPr marL="800100" lvl="1" indent="-342900">
              <a:buFont typeface="Arial" panose="020B0604020202020204" pitchFamily="34" charset="0"/>
              <a:buChar char="•"/>
            </a:pPr>
            <a:r>
              <a:rPr lang="en-US" sz="2000" dirty="0" smtClean="0"/>
              <a:t>Use </a:t>
            </a:r>
            <a:r>
              <a:rPr lang="en-US" sz="2000" dirty="0" err="1" smtClean="0"/>
              <a:t>Eccobond</a:t>
            </a:r>
            <a:r>
              <a:rPr lang="en-US" sz="2000" dirty="0" smtClean="0"/>
              <a:t> as the main glue for the strip-to-PEEK mating (for its excellent helium </a:t>
            </a:r>
            <a:r>
              <a:rPr lang="en-US" sz="2000" dirty="0" smtClean="0"/>
              <a:t>leak-tightness)</a:t>
            </a:r>
            <a:endParaRPr lang="en-US" sz="2000" dirty="0" smtClean="0"/>
          </a:p>
          <a:p>
            <a:pPr marL="800100" lvl="1" indent="-342900">
              <a:buFont typeface="Arial" panose="020B0604020202020204" pitchFamily="34" charset="0"/>
              <a:buChar char="•"/>
            </a:pPr>
            <a:r>
              <a:rPr lang="en-US" sz="2000" dirty="0" smtClean="0"/>
              <a:t>Use </a:t>
            </a:r>
            <a:r>
              <a:rPr lang="en-US" sz="2000" dirty="0" err="1" smtClean="0"/>
              <a:t>Eccobond</a:t>
            </a:r>
            <a:r>
              <a:rPr lang="en-US" sz="2000" dirty="0" smtClean="0"/>
              <a:t> to fill lead holes as well</a:t>
            </a:r>
          </a:p>
          <a:p>
            <a:pPr marL="800100" lvl="1" indent="-342900">
              <a:buFont typeface="Arial" panose="020B0604020202020204" pitchFamily="34" charset="0"/>
              <a:buChar char="•"/>
            </a:pPr>
            <a:r>
              <a:rPr lang="en-US" sz="2000" dirty="0" smtClean="0"/>
              <a:t>Use GE 7031 varnish to attach sensors to heater strip, and also to seat them in their slots on the helium side of the channel</a:t>
            </a:r>
          </a:p>
          <a:p>
            <a:pPr marL="800100" lvl="1" indent="-342900">
              <a:buFont typeface="Arial" panose="020B0604020202020204" pitchFamily="34" charset="0"/>
              <a:buChar char="•"/>
            </a:pPr>
            <a:r>
              <a:rPr lang="en-US" sz="2000" dirty="0" smtClean="0"/>
              <a:t>Before </a:t>
            </a:r>
            <a:r>
              <a:rPr lang="en-US" sz="2000" dirty="0" smtClean="0"/>
              <a:t>insulating the leads of the thermal sensors a bead of </a:t>
            </a:r>
            <a:r>
              <a:rPr lang="en-US" sz="2000" dirty="0" err="1" smtClean="0"/>
              <a:t>Eccobond</a:t>
            </a:r>
            <a:r>
              <a:rPr lang="en-US" sz="2000" dirty="0" smtClean="0"/>
              <a:t> will be applied at the soldering point for mechanical stability</a:t>
            </a: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40077" t="33279" r="41329" b="-2741"/>
          <a:stretch/>
        </p:blipFill>
        <p:spPr>
          <a:xfrm>
            <a:off x="23666" y="4290110"/>
            <a:ext cx="1593599" cy="3348710"/>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27943" t="26102" r="19216" b="21037"/>
          <a:stretch/>
        </p:blipFill>
        <p:spPr>
          <a:xfrm rot="5400000">
            <a:off x="6477046" y="3962445"/>
            <a:ext cx="4607894" cy="2592919"/>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067196" y="4316941"/>
            <a:ext cx="4154761" cy="2337053"/>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1304991" y="4316940"/>
            <a:ext cx="4154762" cy="2337054"/>
          </a:xfrm>
          <a:prstGeom prst="rect">
            <a:avLst/>
          </a:prstGeom>
        </p:spPr>
      </p:pic>
    </p:spTree>
    <p:extLst>
      <p:ext uri="{BB962C8B-B14F-4D97-AF65-F5344CB8AC3E}">
        <p14:creationId xmlns:p14="http://schemas.microsoft.com/office/powerpoint/2010/main" val="198981674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1"/>
            <a:ext cx="10077450" cy="683415"/>
          </a:xfrm>
          <a:prstGeom prst="rect">
            <a:avLst/>
          </a:prstGeom>
          <a:noFill/>
          <a:ln>
            <a:noFill/>
          </a:ln>
        </p:spPr>
        <p:txBody>
          <a:bodyPr lIns="45720" tIns="45000" rIns="45720" bIns="45000"/>
          <a:lstStyle/>
          <a:p>
            <a:pPr algn="ctr">
              <a:lnSpc>
                <a:spcPct val="100000"/>
              </a:lnSpc>
            </a:pPr>
            <a:r>
              <a:rPr lang="en-US" sz="4400" spc="-1" dirty="0" smtClean="0">
                <a:solidFill>
                  <a:srgbClr val="0055A0"/>
                </a:solidFill>
                <a:uFill>
                  <a:solidFill>
                    <a:srgbClr val="FFFFFF"/>
                  </a:solidFill>
                </a:uFill>
                <a:latin typeface="Arial"/>
              </a:rPr>
              <a:t>New Design </a:t>
            </a:r>
            <a:r>
              <a:rPr lang="en-US" sz="4400" spc="-1" dirty="0" smtClean="0">
                <a:solidFill>
                  <a:srgbClr val="0055A0"/>
                </a:solidFill>
                <a:uFill>
                  <a:solidFill>
                    <a:srgbClr val="FFFFFF"/>
                  </a:solidFill>
                </a:uFill>
                <a:latin typeface="Arial"/>
              </a:rPr>
              <a:t>(</a:t>
            </a:r>
            <a:r>
              <a:rPr lang="en-US" sz="4400" spc="-1" dirty="0" smtClean="0">
                <a:solidFill>
                  <a:srgbClr val="0055A0"/>
                </a:solidFill>
                <a:uFill>
                  <a:solidFill>
                    <a:srgbClr val="FFFFFF"/>
                  </a:solidFill>
                </a:uFill>
                <a:latin typeface="Arial"/>
              </a:rPr>
              <a:t>4/4</a:t>
            </a:r>
            <a:r>
              <a:rPr lang="en-US" sz="4400" spc="-1" dirty="0" smtClean="0">
                <a:solidFill>
                  <a:srgbClr val="0055A0"/>
                </a:solidFill>
                <a:uFill>
                  <a:solidFill>
                    <a:srgbClr val="FFFFFF"/>
                  </a:solidFill>
                </a:uFill>
                <a:latin typeface="Arial"/>
              </a:rPr>
              <a:t>)</a:t>
            </a:r>
            <a:endParaRPr lang="en-US" sz="2400"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31</a:t>
            </a:fld>
            <a:endParaRPr lang="en-GB" sz="1760" b="0" strike="noStrike" spc="-1">
              <a:solidFill>
                <a:srgbClr val="000000"/>
              </a:solidFill>
              <a:uFill>
                <a:solidFill>
                  <a:srgbClr val="FFFFFF"/>
                </a:solidFill>
              </a:uFill>
              <a:latin typeface="Times New Roman"/>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3414"/>
            <a:ext cx="6026997" cy="3390186"/>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t="12920" r="25359" b="13040"/>
          <a:stretch/>
        </p:blipFill>
        <p:spPr>
          <a:xfrm rot="5400000">
            <a:off x="4708065" y="2206815"/>
            <a:ext cx="6892787" cy="3845983"/>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25031" t="21168" r="26800" b="22545"/>
          <a:stretch/>
        </p:blipFill>
        <p:spPr>
          <a:xfrm>
            <a:off x="1036320" y="4389547"/>
            <a:ext cx="3982720" cy="2617853"/>
          </a:xfrm>
          <a:prstGeom prst="rect">
            <a:avLst/>
          </a:prstGeom>
        </p:spPr>
      </p:pic>
    </p:spTree>
    <p:extLst>
      <p:ext uri="{BB962C8B-B14F-4D97-AF65-F5344CB8AC3E}">
        <p14:creationId xmlns:p14="http://schemas.microsoft.com/office/powerpoint/2010/main" val="389864715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1"/>
            <a:ext cx="10077450" cy="683415"/>
          </a:xfrm>
          <a:prstGeom prst="rect">
            <a:avLst/>
          </a:prstGeom>
          <a:noFill/>
          <a:ln>
            <a:noFill/>
          </a:ln>
        </p:spPr>
        <p:txBody>
          <a:bodyPr lIns="45720" tIns="45000" rIns="45720" bIns="45000"/>
          <a:lstStyle/>
          <a:p>
            <a:pPr algn="ctr">
              <a:lnSpc>
                <a:spcPct val="100000"/>
              </a:lnSpc>
            </a:pPr>
            <a:r>
              <a:rPr lang="en-US" sz="4400" spc="-1" dirty="0" smtClean="0">
                <a:solidFill>
                  <a:srgbClr val="0055A0"/>
                </a:solidFill>
                <a:uFill>
                  <a:solidFill>
                    <a:srgbClr val="FFFFFF"/>
                  </a:solidFill>
                </a:uFill>
                <a:latin typeface="Arial"/>
              </a:rPr>
              <a:t>New Features (1</a:t>
            </a:r>
            <a:r>
              <a:rPr lang="en-US" sz="4400" spc="-1" dirty="0" smtClean="0">
                <a:solidFill>
                  <a:srgbClr val="0055A0"/>
                </a:solidFill>
                <a:uFill>
                  <a:solidFill>
                    <a:srgbClr val="FFFFFF"/>
                  </a:solidFill>
                </a:uFill>
                <a:latin typeface="Arial"/>
              </a:rPr>
              <a:t>/2</a:t>
            </a:r>
            <a:r>
              <a:rPr lang="en-US" sz="4400" spc="-1" dirty="0" smtClean="0">
                <a:solidFill>
                  <a:srgbClr val="0055A0"/>
                </a:solidFill>
                <a:uFill>
                  <a:solidFill>
                    <a:srgbClr val="FFFFFF"/>
                  </a:solidFill>
                </a:uFill>
                <a:latin typeface="Arial"/>
              </a:rPr>
              <a:t>)</a:t>
            </a:r>
            <a:endParaRPr lang="en-US" sz="2400"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32</a:t>
            </a:fld>
            <a:endParaRPr lang="en-GB" sz="1760" b="0" strike="noStrike" spc="-1">
              <a:solidFill>
                <a:srgbClr val="000000"/>
              </a:solidFill>
              <a:uFill>
                <a:solidFill>
                  <a:srgbClr val="FFFFFF"/>
                </a:solidFill>
              </a:uFill>
              <a:latin typeface="Times New Roman"/>
            </a:endParaRPr>
          </a:p>
        </p:txBody>
      </p:sp>
      <p:sp>
        <p:nvSpPr>
          <p:cNvPr id="9" name="TextBox 8"/>
          <p:cNvSpPr txBox="1"/>
          <p:nvPr/>
        </p:nvSpPr>
        <p:spPr>
          <a:xfrm>
            <a:off x="23666" y="2306021"/>
            <a:ext cx="10053783" cy="2554545"/>
          </a:xfrm>
          <a:prstGeom prst="rect">
            <a:avLst/>
          </a:prstGeom>
          <a:noFill/>
        </p:spPr>
        <p:txBody>
          <a:bodyPr wrap="square" rtlCol="0">
            <a:spAutoFit/>
          </a:bodyPr>
          <a:lstStyle/>
          <a:p>
            <a:r>
              <a:rPr lang="en-US" sz="2000" dirty="0" smtClean="0"/>
              <a:t>Pressure sensors</a:t>
            </a:r>
            <a:endParaRPr lang="en-US" sz="2000" dirty="0"/>
          </a:p>
          <a:p>
            <a:pPr marL="800100" lvl="1" indent="-342900">
              <a:buFont typeface="Arial" panose="020B0604020202020204" pitchFamily="34" charset="0"/>
              <a:buChar char="•"/>
            </a:pPr>
            <a:r>
              <a:rPr lang="en-US" sz="2000" dirty="0" smtClean="0"/>
              <a:t>Fitting two pressure sensors in the channel, one in the </a:t>
            </a:r>
            <a:r>
              <a:rPr lang="en-US" sz="2000" dirty="0" err="1" smtClean="0"/>
              <a:t>centre</a:t>
            </a:r>
            <a:r>
              <a:rPr lang="en-US" sz="2000" dirty="0" smtClean="0"/>
              <a:t> (very close to </a:t>
            </a:r>
            <a:r>
              <a:rPr lang="en-US" sz="2000" dirty="0" err="1" smtClean="0"/>
              <a:t>centre</a:t>
            </a:r>
            <a:r>
              <a:rPr lang="en-US" sz="2000" dirty="0" smtClean="0"/>
              <a:t> temperature sensor) and one at the edge</a:t>
            </a:r>
          </a:p>
          <a:p>
            <a:pPr marL="800100" lvl="1" indent="-342900">
              <a:buFont typeface="Arial" panose="020B0604020202020204" pitchFamily="34" charset="0"/>
              <a:buChar char="•"/>
            </a:pPr>
            <a:r>
              <a:rPr lang="en-US" sz="2000" dirty="0" smtClean="0"/>
              <a:t>Will at the very least be able to give a good binary indicator for whether or not helium in the channel has turned gaseous</a:t>
            </a:r>
          </a:p>
          <a:p>
            <a:pPr marL="800100" lvl="1" indent="-342900">
              <a:buFont typeface="Arial" panose="020B0604020202020204" pitchFamily="34" charset="0"/>
              <a:buChar char="•"/>
            </a:pPr>
            <a:r>
              <a:rPr lang="en-US" sz="2000" dirty="0" smtClean="0"/>
              <a:t>Could prove hard to calibrate, since the cryostat is not supposed to be used as a pressure vessel</a:t>
            </a:r>
          </a:p>
          <a:p>
            <a:pPr marL="1257300" lvl="2" indent="-342900">
              <a:buFont typeface="Arial" panose="020B0604020202020204" pitchFamily="34" charset="0"/>
              <a:buChar char="•"/>
            </a:pPr>
            <a:r>
              <a:rPr lang="en-US" sz="2000" dirty="0" smtClean="0"/>
              <a:t>Between rough vacuum and up to twice atmospheric pressure is possible</a:t>
            </a:r>
            <a:endParaRPr lang="en-US" sz="2000" dirty="0" smtClean="0"/>
          </a:p>
        </p:txBody>
      </p:sp>
    </p:spTree>
    <p:extLst>
      <p:ext uri="{BB962C8B-B14F-4D97-AF65-F5344CB8AC3E}">
        <p14:creationId xmlns:p14="http://schemas.microsoft.com/office/powerpoint/2010/main" val="121745743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1"/>
            <a:ext cx="10077450" cy="683415"/>
          </a:xfrm>
          <a:prstGeom prst="rect">
            <a:avLst/>
          </a:prstGeom>
          <a:noFill/>
          <a:ln>
            <a:noFill/>
          </a:ln>
        </p:spPr>
        <p:txBody>
          <a:bodyPr lIns="45720" tIns="45000" rIns="45720" bIns="45000"/>
          <a:lstStyle/>
          <a:p>
            <a:pPr algn="ctr">
              <a:lnSpc>
                <a:spcPct val="100000"/>
              </a:lnSpc>
            </a:pPr>
            <a:r>
              <a:rPr lang="en-US" sz="4400" spc="-1" dirty="0" smtClean="0">
                <a:solidFill>
                  <a:srgbClr val="0055A0"/>
                </a:solidFill>
                <a:uFill>
                  <a:solidFill>
                    <a:srgbClr val="FFFFFF"/>
                  </a:solidFill>
                </a:uFill>
                <a:latin typeface="Arial"/>
              </a:rPr>
              <a:t>New Features (2</a:t>
            </a:r>
            <a:r>
              <a:rPr lang="en-US" sz="4400" spc="-1" dirty="0" smtClean="0">
                <a:solidFill>
                  <a:srgbClr val="0055A0"/>
                </a:solidFill>
                <a:uFill>
                  <a:solidFill>
                    <a:srgbClr val="FFFFFF"/>
                  </a:solidFill>
                </a:uFill>
                <a:latin typeface="Arial"/>
              </a:rPr>
              <a:t>/2</a:t>
            </a:r>
            <a:r>
              <a:rPr lang="en-US" sz="4400" spc="-1" dirty="0" smtClean="0">
                <a:solidFill>
                  <a:srgbClr val="0055A0"/>
                </a:solidFill>
                <a:uFill>
                  <a:solidFill>
                    <a:srgbClr val="FFFFFF"/>
                  </a:solidFill>
                </a:uFill>
                <a:latin typeface="Arial"/>
              </a:rPr>
              <a:t>)</a:t>
            </a:r>
            <a:endParaRPr lang="en-US" sz="2400"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33</a:t>
            </a:fld>
            <a:endParaRPr lang="en-GB" sz="1760" b="0" strike="noStrike" spc="-1">
              <a:solidFill>
                <a:srgbClr val="000000"/>
              </a:solidFill>
              <a:uFill>
                <a:solidFill>
                  <a:srgbClr val="FFFFFF"/>
                </a:solidFill>
              </a:uFill>
              <a:latin typeface="Times New Roman"/>
            </a:endParaRPr>
          </a:p>
        </p:txBody>
      </p:sp>
      <p:sp>
        <p:nvSpPr>
          <p:cNvPr id="9" name="TextBox 8"/>
          <p:cNvSpPr txBox="1"/>
          <p:nvPr/>
        </p:nvSpPr>
        <p:spPr>
          <a:xfrm>
            <a:off x="352214" y="748250"/>
            <a:ext cx="10053783" cy="1938992"/>
          </a:xfrm>
          <a:prstGeom prst="rect">
            <a:avLst/>
          </a:prstGeom>
          <a:noFill/>
        </p:spPr>
        <p:txBody>
          <a:bodyPr wrap="square" rtlCol="0">
            <a:spAutoFit/>
          </a:bodyPr>
          <a:lstStyle/>
          <a:p>
            <a:r>
              <a:rPr lang="en-US" sz="2000" dirty="0" smtClean="0"/>
              <a:t>Capacitive measurement</a:t>
            </a:r>
            <a:endParaRPr lang="en-US" sz="2000" dirty="0"/>
          </a:p>
          <a:p>
            <a:pPr marL="800100" lvl="1" indent="-342900">
              <a:buFont typeface="Arial" panose="020B0604020202020204" pitchFamily="34" charset="0"/>
              <a:buChar char="•"/>
            </a:pPr>
            <a:r>
              <a:rPr lang="en-US" sz="2000" dirty="0" smtClean="0"/>
              <a:t>The electrical permittivity of liquid helium is about 5% higher than that of gaseous hel</a:t>
            </a:r>
            <a:r>
              <a:rPr lang="en-US" sz="2000" dirty="0" smtClean="0"/>
              <a:t>ium</a:t>
            </a:r>
          </a:p>
          <a:p>
            <a:pPr marL="800100" lvl="1" indent="-342900">
              <a:buFont typeface="Arial" panose="020B0604020202020204" pitchFamily="34" charset="0"/>
              <a:buChar char="•"/>
            </a:pPr>
            <a:r>
              <a:rPr lang="en-US" sz="2000" dirty="0" smtClean="0"/>
              <a:t>By placing a copper electrode just above the heater strip it is possible to measure the capacitance of the gap (of helium), which gives yet another indicator for whether or not boiling has occurred</a:t>
            </a:r>
            <a:endParaRPr lang="en-US" sz="2000" dirty="0" smtClean="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32182" r="35274" b="18707"/>
          <a:stretch/>
        </p:blipFill>
        <p:spPr>
          <a:xfrm>
            <a:off x="735110" y="2724794"/>
            <a:ext cx="8284330" cy="3535681"/>
          </a:xfrm>
          <a:prstGeom prst="rect">
            <a:avLst/>
          </a:prstGeom>
        </p:spPr>
      </p:pic>
      <p:cxnSp>
        <p:nvCxnSpPr>
          <p:cNvPr id="6" name="Straight Arrow Connector 5"/>
          <p:cNvCxnSpPr/>
          <p:nvPr/>
        </p:nvCxnSpPr>
        <p:spPr>
          <a:xfrm flipH="1" flipV="1">
            <a:off x="6116320" y="4050453"/>
            <a:ext cx="189653" cy="2390987"/>
          </a:xfrm>
          <a:prstGeom prst="straightConnector1">
            <a:avLst/>
          </a:prstGeom>
          <a:ln>
            <a:solidFill>
              <a:srgbClr val="FF0000"/>
            </a:solidFill>
            <a:tailEnd type="triangle"/>
          </a:ln>
        </p:spPr>
        <p:style>
          <a:lnRef idx="2">
            <a:schemeClr val="accent2"/>
          </a:lnRef>
          <a:fillRef idx="0">
            <a:schemeClr val="accent2"/>
          </a:fillRef>
          <a:effectRef idx="1">
            <a:schemeClr val="accent2"/>
          </a:effectRef>
          <a:fontRef idx="minor">
            <a:schemeClr val="tx1"/>
          </a:fontRef>
        </p:style>
      </p:cxnSp>
      <p:sp>
        <p:nvSpPr>
          <p:cNvPr id="7" name="TextBox 6"/>
          <p:cNvSpPr txBox="1"/>
          <p:nvPr/>
        </p:nvSpPr>
        <p:spPr>
          <a:xfrm>
            <a:off x="5038725" y="6468533"/>
            <a:ext cx="3773382" cy="646331"/>
          </a:xfrm>
          <a:prstGeom prst="rect">
            <a:avLst/>
          </a:prstGeom>
          <a:noFill/>
        </p:spPr>
        <p:txBody>
          <a:bodyPr wrap="square" rtlCol="0">
            <a:spAutoFit/>
          </a:bodyPr>
          <a:lstStyle/>
          <a:p>
            <a:r>
              <a:rPr lang="en-GB" dirty="0" smtClean="0"/>
              <a:t>This is the practice piece; the real piece has a much cleaner edge</a:t>
            </a:r>
            <a:endParaRPr lang="en-GB" dirty="0"/>
          </a:p>
        </p:txBody>
      </p:sp>
    </p:spTree>
    <p:extLst>
      <p:ext uri="{BB962C8B-B14F-4D97-AF65-F5344CB8AC3E}">
        <p14:creationId xmlns:p14="http://schemas.microsoft.com/office/powerpoint/2010/main" val="415346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References</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34</a:t>
            </a:fld>
            <a:endParaRPr lang="en-GB" sz="1760" b="0" strike="noStrike" spc="-1">
              <a:solidFill>
                <a:srgbClr val="000000"/>
              </a:solidFill>
              <a:uFill>
                <a:solidFill>
                  <a:srgbClr val="FFFFFF"/>
                </a:solidFill>
              </a:uFill>
              <a:latin typeface="Times New Roman"/>
            </a:endParaRPr>
          </a:p>
        </p:txBody>
      </p:sp>
      <p:sp>
        <p:nvSpPr>
          <p:cNvPr id="2" name="TextBox 1"/>
          <p:cNvSpPr txBox="1"/>
          <p:nvPr/>
        </p:nvSpPr>
        <p:spPr>
          <a:xfrm>
            <a:off x="0" y="779488"/>
            <a:ext cx="10077450" cy="3416320"/>
          </a:xfrm>
          <a:prstGeom prst="rect">
            <a:avLst/>
          </a:prstGeom>
          <a:noFill/>
        </p:spPr>
        <p:txBody>
          <a:bodyPr wrap="square" rtlCol="0">
            <a:spAutoFit/>
          </a:bodyPr>
          <a:lstStyle/>
          <a:p>
            <a:endParaRPr lang="en-GB" dirty="0" smtClean="0"/>
          </a:p>
          <a:p>
            <a:pPr marL="342900" indent="-342900">
              <a:buFont typeface="+mj-lt"/>
              <a:buAutoNum type="arabicPeriod"/>
            </a:pPr>
            <a:r>
              <a:rPr lang="en-GB" dirty="0" smtClean="0"/>
              <a:t>Scott </a:t>
            </a:r>
            <a:r>
              <a:rPr lang="en-GB" dirty="0"/>
              <a:t>M. Rowan. “LHC main dipole magnet circuits: sustaining near-nominal beam energies”. PhD </a:t>
            </a:r>
            <a:r>
              <a:rPr lang="en-GB" dirty="0" smtClean="0"/>
              <a:t>thesis. 2016</a:t>
            </a:r>
          </a:p>
          <a:p>
            <a:pPr marL="342900" indent="-342900">
              <a:buFont typeface="+mj-lt"/>
              <a:buAutoNum type="arabicPeriod"/>
            </a:pPr>
            <a:r>
              <a:rPr lang="en-GB" dirty="0" smtClean="0"/>
              <a:t>A</a:t>
            </a:r>
            <a:r>
              <a:rPr lang="en-GB" dirty="0"/>
              <a:t>. Verweij</a:t>
            </a:r>
            <a:r>
              <a:rPr lang="en-GB" dirty="0" smtClean="0"/>
              <a:t>. </a:t>
            </a:r>
            <a:r>
              <a:rPr lang="en-GB" i="1" dirty="0" smtClean="0"/>
              <a:t>CUDI</a:t>
            </a:r>
            <a:r>
              <a:rPr lang="en-GB" i="1" dirty="0"/>
              <a:t>: User’s Manual</a:t>
            </a:r>
            <a:r>
              <a:rPr lang="en-GB" dirty="0"/>
              <a:t>. CERN. </a:t>
            </a:r>
            <a:r>
              <a:rPr lang="en-GB" dirty="0" smtClean="0"/>
              <a:t>2007</a:t>
            </a:r>
          </a:p>
          <a:p>
            <a:pPr marL="342900" indent="-342900">
              <a:buFont typeface="+mj-lt"/>
              <a:buAutoNum type="arabicPeriod"/>
            </a:pPr>
            <a:r>
              <a:rPr lang="en-GB" dirty="0" smtClean="0"/>
              <a:t>S.W</a:t>
            </a:r>
            <a:r>
              <a:rPr lang="en-GB" dirty="0"/>
              <a:t>. Van </a:t>
            </a:r>
            <a:r>
              <a:rPr lang="en-GB" dirty="0" err="1"/>
              <a:t>Schiver</a:t>
            </a:r>
            <a:r>
              <a:rPr lang="en-GB" dirty="0"/>
              <a:t>. </a:t>
            </a:r>
            <a:r>
              <a:rPr lang="en-GB" i="1" dirty="0"/>
              <a:t>Helium Cryogenics, 2</a:t>
            </a:r>
            <a:r>
              <a:rPr lang="en-GB" i="1" baseline="30000" dirty="0"/>
              <a:t>nd </a:t>
            </a:r>
            <a:r>
              <a:rPr lang="en-GB" i="1" dirty="0" smtClean="0"/>
              <a:t>Edition</a:t>
            </a:r>
            <a:r>
              <a:rPr lang="en-GB" dirty="0"/>
              <a:t>. International Cryogenics Monograph Series, Springer, </a:t>
            </a:r>
            <a:r>
              <a:rPr lang="en-GB" dirty="0" smtClean="0"/>
              <a:t>2012</a:t>
            </a:r>
          </a:p>
          <a:p>
            <a:pPr marL="342900" indent="-342900">
              <a:buFont typeface="+mj-lt"/>
              <a:buAutoNum type="arabicPeriod"/>
            </a:pPr>
            <a:r>
              <a:rPr lang="en-GB" dirty="0" err="1" smtClean="0"/>
              <a:t>Shahir</a:t>
            </a:r>
            <a:r>
              <a:rPr lang="en-GB" dirty="0" smtClean="0"/>
              <a:t> </a:t>
            </a:r>
            <a:r>
              <a:rPr lang="en-GB" dirty="0" err="1"/>
              <a:t>Mohd</a:t>
            </a:r>
            <a:r>
              <a:rPr lang="en-GB" dirty="0"/>
              <a:t> Yusuf et al. “Investigation on Porosity and </a:t>
            </a:r>
            <a:r>
              <a:rPr lang="en-GB" dirty="0" err="1"/>
              <a:t>Microhardness</a:t>
            </a:r>
            <a:r>
              <a:rPr lang="en-GB" dirty="0"/>
              <a:t> of 316L Stainless Steel </a:t>
            </a:r>
            <a:r>
              <a:rPr lang="en-GB" dirty="0" err="1"/>
              <a:t>Fabricatedby</a:t>
            </a:r>
            <a:r>
              <a:rPr lang="en-GB" dirty="0"/>
              <a:t> Selective Laser Melting”. In</a:t>
            </a:r>
            <a:r>
              <a:rPr lang="en-GB" dirty="0" smtClean="0"/>
              <a:t>: Metals7.2 </a:t>
            </a:r>
            <a:r>
              <a:rPr lang="en-GB" dirty="0"/>
              <a:t>(2017</a:t>
            </a:r>
            <a:r>
              <a:rPr lang="en-GB" dirty="0" smtClean="0"/>
              <a:t>). </a:t>
            </a:r>
            <a:r>
              <a:rPr lang="en-GB" dirty="0" err="1" smtClean="0"/>
              <a:t>issn</a:t>
            </a:r>
            <a:r>
              <a:rPr lang="en-GB" dirty="0" smtClean="0"/>
              <a:t>: 2075-4701. </a:t>
            </a:r>
            <a:r>
              <a:rPr lang="en-GB" dirty="0" err="1" smtClean="0"/>
              <a:t>doi</a:t>
            </a:r>
            <a:r>
              <a:rPr lang="en-GB" dirty="0" smtClean="0"/>
              <a:t>: 10.3390/met7020064. url: </a:t>
            </a:r>
            <a:r>
              <a:rPr lang="en-GB" dirty="0" smtClean="0">
                <a:hlinkClick r:id="rId3"/>
              </a:rPr>
              <a:t>http</a:t>
            </a:r>
            <a:r>
              <a:rPr lang="en-GB" dirty="0">
                <a:hlinkClick r:id="rId3"/>
              </a:rPr>
              <a:t>://</a:t>
            </a:r>
            <a:r>
              <a:rPr lang="en-GB" dirty="0" smtClean="0">
                <a:hlinkClick r:id="rId3"/>
              </a:rPr>
              <a:t>www.mdpi.com/2075-4701/7/2/64</a:t>
            </a:r>
            <a:r>
              <a:rPr lang="en-GB" dirty="0" smtClean="0"/>
              <a:t> </a:t>
            </a:r>
            <a:endParaRPr lang="en-GB" dirty="0"/>
          </a:p>
          <a:p>
            <a:pPr marL="342900" indent="-342900">
              <a:buFont typeface="+mj-lt"/>
              <a:buAutoNum type="arabicPeriod"/>
            </a:pPr>
            <a:endParaRPr lang="en-GB" dirty="0" smtClean="0"/>
          </a:p>
          <a:p>
            <a:pPr marL="342900" indent="-342900">
              <a:buFont typeface="+mj-lt"/>
              <a:buAutoNum type="arabicPeriod"/>
            </a:pPr>
            <a:endParaRPr lang="en-GB" dirty="0" smtClean="0"/>
          </a:p>
          <a:p>
            <a:pPr marL="342900" indent="-342900">
              <a:buFont typeface="+mj-lt"/>
              <a:buAutoNum type="arabicPeriod"/>
            </a:pPr>
            <a:endParaRPr lang="en-GB" dirty="0" smtClean="0"/>
          </a:p>
        </p:txBody>
      </p:sp>
    </p:spTree>
    <p:extLst>
      <p:ext uri="{BB962C8B-B14F-4D97-AF65-F5344CB8AC3E}">
        <p14:creationId xmlns:p14="http://schemas.microsoft.com/office/powerpoint/2010/main" val="206925890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84" y="564514"/>
            <a:ext cx="6419088" cy="3054707"/>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87355" y="3515077"/>
            <a:ext cx="4014978" cy="4047773"/>
          </a:xfrm>
          <a:prstGeom prst="rect">
            <a:avLst/>
          </a:prstGeom>
        </p:spPr>
      </p:pic>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Need to Deliver Energy</a:t>
            </a:r>
            <a:endParaRPr lang="en-US" sz="2639" b="0" strike="noStrike" spc="-1" dirty="0">
              <a:solidFill>
                <a:srgbClr val="0055A0"/>
              </a:solidFill>
              <a:uFill>
                <a:solidFill>
                  <a:srgbClr val="FFFFFF"/>
                </a:solidFill>
              </a:uFill>
              <a:latin typeface="Arial"/>
            </a:endParaRPr>
          </a:p>
        </p:txBody>
      </p:sp>
      <p:sp>
        <p:nvSpPr>
          <p:cNvPr id="5" name="TextBox 4"/>
          <p:cNvSpPr txBox="1"/>
          <p:nvPr/>
        </p:nvSpPr>
        <p:spPr>
          <a:xfrm>
            <a:off x="123825" y="3531665"/>
            <a:ext cx="5898642" cy="2308324"/>
          </a:xfrm>
          <a:prstGeom prst="rect">
            <a:avLst/>
          </a:prstGeom>
          <a:noFill/>
        </p:spPr>
        <p:txBody>
          <a:bodyPr wrap="square" rtlCol="0">
            <a:spAutoFit/>
          </a:bodyPr>
          <a:lstStyle/>
          <a:p>
            <a:r>
              <a:rPr lang="nb-NO" dirty="0" smtClean="0"/>
              <a:t>Simple to get sub-millisecond pulse</a:t>
            </a:r>
          </a:p>
          <a:p>
            <a:endParaRPr lang="nb-NO" dirty="0"/>
          </a:p>
          <a:p>
            <a:r>
              <a:rPr lang="nb-NO" dirty="0" smtClean="0"/>
              <a:t>We also want slower pulses, on the order of 100 ms and 500 ms to get heating similar to magnet protection events</a:t>
            </a:r>
          </a:p>
          <a:p>
            <a:endParaRPr lang="nb-NO" dirty="0"/>
          </a:p>
          <a:p>
            <a:r>
              <a:rPr lang="nb-NO" dirty="0" smtClean="0"/>
              <a:t>A </a:t>
            </a:r>
            <a:r>
              <a:rPr lang="nb-NO" dirty="0" smtClean="0"/>
              <a:t>simplified 0D heat transfer model based on the current (faulty) </a:t>
            </a:r>
            <a:r>
              <a:rPr lang="nb-NO" dirty="0" smtClean="0"/>
              <a:t>models </a:t>
            </a:r>
            <a:r>
              <a:rPr lang="nb-NO" dirty="0" smtClean="0"/>
              <a:t>to determine circuit parameters </a:t>
            </a:r>
            <a:endParaRPr lang="en-GB" dirty="0"/>
          </a:p>
        </p:txBody>
      </p:sp>
      <p:cxnSp>
        <p:nvCxnSpPr>
          <p:cNvPr id="8" name="Straight Arrow Connector 7"/>
          <p:cNvCxnSpPr/>
          <p:nvPr/>
        </p:nvCxnSpPr>
        <p:spPr>
          <a:xfrm flipH="1">
            <a:off x="6451172" y="1036440"/>
            <a:ext cx="792084" cy="862329"/>
          </a:xfrm>
          <a:prstGeom prst="straightConnector1">
            <a:avLst/>
          </a:prstGeom>
          <a:ln>
            <a:solidFill>
              <a:srgbClr val="FF0000"/>
            </a:solidFill>
            <a:tailEnd type="triangle"/>
          </a:ln>
        </p:spPr>
        <p:style>
          <a:lnRef idx="3">
            <a:schemeClr val="accent2"/>
          </a:lnRef>
          <a:fillRef idx="0">
            <a:schemeClr val="accent2"/>
          </a:fillRef>
          <a:effectRef idx="2">
            <a:schemeClr val="accent2"/>
          </a:effectRef>
          <a:fontRef idx="minor">
            <a:schemeClr val="tx1"/>
          </a:fontRef>
        </p:style>
      </p:cxnSp>
      <p:sp>
        <p:nvSpPr>
          <p:cNvPr id="9" name="TextBox 8"/>
          <p:cNvSpPr txBox="1"/>
          <p:nvPr/>
        </p:nvSpPr>
        <p:spPr>
          <a:xfrm>
            <a:off x="7369201" y="883106"/>
            <a:ext cx="2320231" cy="923330"/>
          </a:xfrm>
          <a:prstGeom prst="rect">
            <a:avLst/>
          </a:prstGeom>
          <a:noFill/>
        </p:spPr>
        <p:txBody>
          <a:bodyPr wrap="square" rtlCol="0">
            <a:spAutoFit/>
          </a:bodyPr>
          <a:lstStyle/>
          <a:p>
            <a:r>
              <a:rPr lang="en-GB" dirty="0" smtClean="0"/>
              <a:t>“Experiment” means helium channel with heating element</a:t>
            </a:r>
            <a:endParaRPr lang="en-GB" dirty="0"/>
          </a:p>
        </p:txBody>
      </p:sp>
      <p:sp>
        <p:nvSpPr>
          <p:cNvPr id="13" name="TextBox 12"/>
          <p:cNvSpPr txBox="1"/>
          <p:nvPr/>
        </p:nvSpPr>
        <p:spPr>
          <a:xfrm>
            <a:off x="129921" y="5984517"/>
            <a:ext cx="5594248" cy="600164"/>
          </a:xfrm>
          <a:prstGeom prst="rect">
            <a:avLst/>
          </a:prstGeom>
          <a:noFill/>
        </p:spPr>
        <p:txBody>
          <a:bodyPr wrap="square" rtlCol="0">
            <a:spAutoFit/>
          </a:bodyPr>
          <a:lstStyle/>
          <a:p>
            <a:r>
              <a:rPr lang="nb-NO" sz="1100" dirty="0" smtClean="0">
                <a:solidFill>
                  <a:schemeClr val="tx1">
                    <a:lumMod val="50000"/>
                    <a:lumOff val="50000"/>
                  </a:schemeClr>
                </a:solidFill>
              </a:rPr>
              <a:t>The </a:t>
            </a:r>
            <a:r>
              <a:rPr lang="nb-NO" sz="1100" dirty="0">
                <a:solidFill>
                  <a:schemeClr val="tx1">
                    <a:lumMod val="50000"/>
                    <a:lumOff val="50000"/>
                  </a:schemeClr>
                </a:solidFill>
              </a:rPr>
              <a:t>selection criteria are a bit complicated, and not so interesting, but feel free to ask about it off-line – key: based on heater surface </a:t>
            </a:r>
            <a:r>
              <a:rPr lang="nb-NO" sz="1100" dirty="0" smtClean="0">
                <a:solidFill>
                  <a:schemeClr val="tx1">
                    <a:lumMod val="50000"/>
                    <a:lumOff val="50000"/>
                  </a:schemeClr>
                </a:solidFill>
              </a:rPr>
              <a:t>temperature reached within certain time</a:t>
            </a:r>
            <a:endParaRPr lang="en-GB" sz="1100" dirty="0">
              <a:solidFill>
                <a:schemeClr val="tx1">
                  <a:lumMod val="50000"/>
                  <a:lumOff val="50000"/>
                </a:schemeClr>
              </a:solidFill>
            </a:endParaRPr>
          </a:p>
          <a:p>
            <a:endParaRPr lang="en-GB" sz="1100" dirty="0">
              <a:solidFill>
                <a:schemeClr val="tx1">
                  <a:lumMod val="50000"/>
                  <a:lumOff val="50000"/>
                </a:schemeClr>
              </a:solidFill>
            </a:endParaRPr>
          </a:p>
        </p:txBody>
      </p:sp>
    </p:spTree>
    <p:extLst>
      <p:ext uri="{BB962C8B-B14F-4D97-AF65-F5344CB8AC3E}">
        <p14:creationId xmlns:p14="http://schemas.microsoft.com/office/powerpoint/2010/main" val="7281861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Helium Channel in PEEK</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36</a:t>
            </a:fld>
            <a:endParaRPr lang="en-GB" sz="1760" b="0" strike="noStrike" spc="-1">
              <a:solidFill>
                <a:srgbClr val="000000"/>
              </a:solidFill>
              <a:uFill>
                <a:solidFill>
                  <a:srgbClr val="FFFFFF"/>
                </a:solidFill>
              </a:uFill>
              <a:latin typeface="Times New Roman"/>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1118" y="1629428"/>
            <a:ext cx="8393444" cy="5933422"/>
          </a:xfrm>
          <a:prstGeom prst="rect">
            <a:avLst/>
          </a:prstGeom>
        </p:spPr>
      </p:pic>
      <p:sp>
        <p:nvSpPr>
          <p:cNvPr id="2" name="TextBox 1"/>
          <p:cNvSpPr txBox="1"/>
          <p:nvPr/>
        </p:nvSpPr>
        <p:spPr>
          <a:xfrm>
            <a:off x="0" y="745958"/>
            <a:ext cx="10077450" cy="969496"/>
          </a:xfrm>
          <a:prstGeom prst="rect">
            <a:avLst/>
          </a:prstGeom>
          <a:noFill/>
        </p:spPr>
        <p:txBody>
          <a:bodyPr wrap="square" rtlCol="0">
            <a:spAutoFit/>
          </a:bodyPr>
          <a:lstStyle/>
          <a:p>
            <a:r>
              <a:rPr lang="en-GB" sz="1900" dirty="0" smtClean="0"/>
              <a:t>Glass fibre reinforced PEEK is used because of its</a:t>
            </a:r>
            <a:br>
              <a:rPr lang="en-GB" sz="1900" dirty="0" smtClean="0"/>
            </a:br>
            <a:r>
              <a:rPr lang="en-GB" sz="1900" dirty="0" smtClean="0"/>
              <a:t>1) insulating properties (both electrical and thermal)</a:t>
            </a:r>
            <a:br>
              <a:rPr lang="en-GB" sz="1900" dirty="0" smtClean="0"/>
            </a:br>
            <a:r>
              <a:rPr lang="en-GB" sz="1900" dirty="0" smtClean="0"/>
              <a:t>2) near metallic thermal contraction (to avoid heater strip detaching during </a:t>
            </a:r>
            <a:r>
              <a:rPr lang="en-GB" sz="1900" dirty="0" err="1" smtClean="0"/>
              <a:t>cooldown</a:t>
            </a:r>
            <a:r>
              <a:rPr lang="en-GB" sz="1900" dirty="0" smtClean="0"/>
              <a:t>)</a:t>
            </a:r>
            <a:endParaRPr lang="en-GB" sz="1900" dirty="0"/>
          </a:p>
        </p:txBody>
      </p:sp>
    </p:spTree>
    <p:extLst>
      <p:ext uri="{BB962C8B-B14F-4D97-AF65-F5344CB8AC3E}">
        <p14:creationId xmlns:p14="http://schemas.microsoft.com/office/powerpoint/2010/main" val="293267285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Real thing – Bottom plate</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37</a:t>
            </a:fld>
            <a:endParaRPr lang="en-GB" sz="1760" b="0" strike="noStrike" spc="-1">
              <a:solidFill>
                <a:srgbClr val="000000"/>
              </a:solidFill>
              <a:uFill>
                <a:solidFill>
                  <a:srgbClr val="FFFFFF"/>
                </a:solidFill>
              </a:uFill>
              <a:latin typeface="Times New Roman"/>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7567" r="5089"/>
          <a:stretch/>
        </p:blipFill>
        <p:spPr>
          <a:xfrm rot="5400000">
            <a:off x="5512176" y="2997578"/>
            <a:ext cx="4975096" cy="4155450"/>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42568"/>
          <a:stretch/>
        </p:blipFill>
        <p:spPr>
          <a:xfrm rot="10800000">
            <a:off x="0" y="768834"/>
            <a:ext cx="7470648" cy="2413438"/>
          </a:xfrm>
          <a:prstGeom prst="rect">
            <a:avLst/>
          </a:prstGeom>
        </p:spPr>
      </p:pic>
      <p:sp>
        <p:nvSpPr>
          <p:cNvPr id="5" name="TextBox 4"/>
          <p:cNvSpPr txBox="1"/>
          <p:nvPr/>
        </p:nvSpPr>
        <p:spPr>
          <a:xfrm>
            <a:off x="-1" y="3225886"/>
            <a:ext cx="5921999" cy="1631216"/>
          </a:xfrm>
          <a:prstGeom prst="rect">
            <a:avLst/>
          </a:prstGeom>
          <a:noFill/>
        </p:spPr>
        <p:txBody>
          <a:bodyPr wrap="square" rtlCol="0">
            <a:spAutoFit/>
          </a:bodyPr>
          <a:lstStyle/>
          <a:p>
            <a:r>
              <a:rPr lang="nb-NO" sz="2000" dirty="0" smtClean="0"/>
              <a:t>LN2 tests of strip gluing</a:t>
            </a:r>
          </a:p>
          <a:p>
            <a:endParaRPr lang="nb-NO" sz="2000" dirty="0"/>
          </a:p>
          <a:p>
            <a:r>
              <a:rPr lang="nb-NO" sz="2000" dirty="0" smtClean="0"/>
              <a:t>Thermal shock may still cause the strip to detatch despite PEEK’s thermal contraction being very similar to stainless steel</a:t>
            </a:r>
            <a:endParaRPr lang="en-GB" sz="2000" dirty="0"/>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4051" t="37632" r="13491"/>
          <a:stretch/>
        </p:blipFill>
        <p:spPr>
          <a:xfrm>
            <a:off x="0" y="4901046"/>
            <a:ext cx="6236209" cy="2653212"/>
          </a:xfrm>
          <a:prstGeom prst="rect">
            <a:avLst/>
          </a:prstGeom>
        </p:spPr>
      </p:pic>
    </p:spTree>
    <p:extLst>
      <p:ext uri="{BB962C8B-B14F-4D97-AF65-F5344CB8AC3E}">
        <p14:creationId xmlns:p14="http://schemas.microsoft.com/office/powerpoint/2010/main" val="65407964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Real thing – Into cryostat</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38</a:t>
            </a:fld>
            <a:endParaRPr lang="en-GB" sz="1760" b="0" strike="noStrike" spc="-1">
              <a:solidFill>
                <a:srgbClr val="000000"/>
              </a:solidFill>
              <a:uFill>
                <a:solidFill>
                  <a:srgbClr val="FFFFFF"/>
                </a:solidFill>
              </a:uFill>
              <a:latin typeface="Times New Roman"/>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22042"/>
          <a:stretch/>
        </p:blipFill>
        <p:spPr>
          <a:xfrm rot="5400000">
            <a:off x="-1758352" y="2708565"/>
            <a:ext cx="6749034" cy="2959535"/>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2064"/>
          <a:stretch/>
        </p:blipFill>
        <p:spPr>
          <a:xfrm>
            <a:off x="3276087" y="1709928"/>
            <a:ext cx="6782313" cy="4895064"/>
          </a:xfrm>
          <a:prstGeom prst="rect">
            <a:avLst/>
          </a:prstGeom>
        </p:spPr>
      </p:pic>
    </p:spTree>
    <p:extLst>
      <p:ext uri="{BB962C8B-B14F-4D97-AF65-F5344CB8AC3E}">
        <p14:creationId xmlns:p14="http://schemas.microsoft.com/office/powerpoint/2010/main" val="68709005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8856" y="1876444"/>
            <a:ext cx="8337968" cy="5686405"/>
          </a:xfrm>
          <a:prstGeom prst="rect">
            <a:avLst/>
          </a:prstGeom>
        </p:spPr>
      </p:pic>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Motivation (</a:t>
            </a:r>
            <a:r>
              <a:rPr lang="en-US" sz="4600" spc="-1" dirty="0" smtClean="0">
                <a:solidFill>
                  <a:srgbClr val="0055A0"/>
                </a:solidFill>
                <a:uFill>
                  <a:solidFill>
                    <a:srgbClr val="FFFFFF"/>
                  </a:solidFill>
                </a:uFill>
                <a:latin typeface="Arial"/>
              </a:rPr>
              <a:t>3/3) </a:t>
            </a:r>
            <a:r>
              <a:rPr lang="en-US" sz="4600" spc="-1" dirty="0" smtClean="0">
                <a:solidFill>
                  <a:srgbClr val="0055A0"/>
                </a:solidFill>
                <a:uFill>
                  <a:solidFill>
                    <a:srgbClr val="FFFFFF"/>
                  </a:solidFill>
                </a:uFill>
                <a:latin typeface="Arial"/>
              </a:rPr>
              <a:t>– Modelling</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4</a:t>
            </a:fld>
            <a:endParaRPr lang="en-GB" sz="1760" b="0" strike="noStrike" spc="-1">
              <a:solidFill>
                <a:srgbClr val="000000"/>
              </a:solidFill>
              <a:uFill>
                <a:solidFill>
                  <a:srgbClr val="FFFFFF"/>
                </a:solidFill>
              </a:uFill>
              <a:latin typeface="Times New Roman"/>
            </a:endParaRPr>
          </a:p>
        </p:txBody>
      </p:sp>
      <p:sp>
        <p:nvSpPr>
          <p:cNvPr id="8" name="Content Placeholder 2"/>
          <p:cNvSpPr txBox="1">
            <a:spLocks/>
          </p:cNvSpPr>
          <p:nvPr/>
        </p:nvSpPr>
        <p:spPr>
          <a:xfrm>
            <a:off x="0" y="773202"/>
            <a:ext cx="10077450" cy="16344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Modelling approach in standard quench level calculations (such as CUDI and QP3) are power laws for the various helium cooling regimes</a:t>
            </a:r>
          </a:p>
        </p:txBody>
      </p:sp>
    </p:spTree>
    <p:extLst>
      <p:ext uri="{BB962C8B-B14F-4D97-AF65-F5344CB8AC3E}">
        <p14:creationId xmlns:p14="http://schemas.microsoft.com/office/powerpoint/2010/main" val="1787785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160" name="TextShape 1"/>
          <p:cNvSpPr txBox="1"/>
          <p:nvPr/>
        </p:nvSpPr>
        <p:spPr>
          <a:xfrm>
            <a:off x="505080" y="0"/>
            <a:ext cx="906552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Moving Towards an Experiment</a:t>
            </a:r>
            <a:endParaRPr lang="en-US" sz="2639" b="0" strike="noStrike" spc="-1" dirty="0">
              <a:solidFill>
                <a:srgbClr val="0055A0"/>
              </a:solidFill>
              <a:uFill>
                <a:solidFill>
                  <a:srgbClr val="FFFFFF"/>
                </a:solidFill>
              </a:uFill>
              <a:latin typeface="Arial"/>
            </a:endParaRPr>
          </a:p>
        </p:txBody>
      </p:sp>
      <p:sp>
        <p:nvSpPr>
          <p:cNvPr id="11" name="Content Placeholder 2"/>
          <p:cNvSpPr txBox="1">
            <a:spLocks/>
          </p:cNvSpPr>
          <p:nvPr/>
        </p:nvSpPr>
        <p:spPr>
          <a:xfrm>
            <a:off x="0" y="1702592"/>
            <a:ext cx="10077450" cy="37688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Diameter of an inner layer MB cable strand is ~1 mm</a:t>
            </a:r>
          </a:p>
          <a:p>
            <a:r>
              <a:rPr lang="en-GB" dirty="0" smtClean="0"/>
              <a:t>Circumference ~3 mm</a:t>
            </a:r>
          </a:p>
          <a:p>
            <a:r>
              <a:rPr lang="en-GB" dirty="0" smtClean="0"/>
              <a:t>Consider a square of 1 mm sides, with the strand in the centre – helium cross section ~0.24 mm</a:t>
            </a:r>
            <a:r>
              <a:rPr lang="en-GB" baseline="30000" dirty="0" smtClean="0"/>
              <a:t>2</a:t>
            </a:r>
          </a:p>
          <a:p>
            <a:r>
              <a:rPr lang="en-GB" dirty="0" smtClean="0"/>
              <a:t>Assuming 100% wetted perimeter – a rectangular channel of width 3 mm and depth ~80 µm</a:t>
            </a:r>
          </a:p>
          <a:p>
            <a:r>
              <a:rPr lang="en-GB" dirty="0" smtClean="0"/>
              <a:t>For practical reasons (instrumentation and mechanical tolerances) we use </a:t>
            </a:r>
            <a:r>
              <a:rPr lang="en-GB" b="1" u="sng" dirty="0" smtClean="0"/>
              <a:t>3.1 mm width</a:t>
            </a:r>
            <a:r>
              <a:rPr lang="en-GB" b="1" dirty="0" smtClean="0"/>
              <a:t> </a:t>
            </a:r>
            <a:r>
              <a:rPr lang="en-GB" dirty="0" smtClean="0"/>
              <a:t>and </a:t>
            </a:r>
            <a:r>
              <a:rPr lang="en-GB" b="1" u="sng" dirty="0" smtClean="0"/>
              <a:t>90 µm depth</a:t>
            </a:r>
          </a:p>
        </p:txBody>
      </p:sp>
      <p:sp>
        <p:nvSpPr>
          <p:cNvPr id="3" name="TextBox 2"/>
          <p:cNvSpPr txBox="1"/>
          <p:nvPr/>
        </p:nvSpPr>
        <p:spPr>
          <a:xfrm>
            <a:off x="222586" y="5675897"/>
            <a:ext cx="5722018" cy="461665"/>
          </a:xfrm>
          <a:prstGeom prst="rect">
            <a:avLst/>
          </a:prstGeom>
          <a:noFill/>
        </p:spPr>
        <p:txBody>
          <a:bodyPr wrap="square" rtlCol="0">
            <a:spAutoFit/>
          </a:bodyPr>
          <a:lstStyle/>
          <a:p>
            <a:r>
              <a:rPr lang="en-GB" sz="1200" dirty="0" smtClean="0">
                <a:solidFill>
                  <a:schemeClr val="tx1">
                    <a:lumMod val="50000"/>
                    <a:lumOff val="50000"/>
                  </a:schemeClr>
                </a:solidFill>
              </a:rPr>
              <a:t>Note about wetted perimeter: with the dimensions involved, a more conventional 50% wetted perimeter would be difficult to accept given the size of sensors</a:t>
            </a:r>
            <a:endParaRPr lang="en-GB" sz="1200" dirty="0">
              <a:solidFill>
                <a:schemeClr val="tx1">
                  <a:lumMod val="50000"/>
                  <a:lumOff val="50000"/>
                </a:schemeClr>
              </a:solidFill>
            </a:endParaRPr>
          </a:p>
        </p:txBody>
      </p:sp>
    </p:spTree>
    <p:extLst>
      <p:ext uri="{BB962C8B-B14F-4D97-AF65-F5344CB8AC3E}">
        <p14:creationId xmlns:p14="http://schemas.microsoft.com/office/powerpoint/2010/main" val="14561157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0"/>
            <a:ext cx="1007745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Steady </a:t>
            </a:r>
            <a:r>
              <a:rPr lang="en-US" sz="4600" spc="-1" dirty="0" smtClean="0">
                <a:solidFill>
                  <a:srgbClr val="0055A0"/>
                </a:solidFill>
                <a:uFill>
                  <a:solidFill>
                    <a:srgbClr val="FFFFFF"/>
                  </a:solidFill>
                </a:uFill>
                <a:latin typeface="Arial"/>
              </a:rPr>
              <a:t>S</a:t>
            </a:r>
            <a:r>
              <a:rPr lang="en-US" sz="4600" spc="-1" dirty="0" smtClean="0">
                <a:solidFill>
                  <a:srgbClr val="0055A0"/>
                </a:solidFill>
                <a:uFill>
                  <a:solidFill>
                    <a:srgbClr val="FFFFFF"/>
                  </a:solidFill>
                </a:uFill>
                <a:latin typeface="Arial"/>
              </a:rPr>
              <a:t>tate – What’s </a:t>
            </a:r>
            <a:r>
              <a:rPr lang="en-US" sz="4600" spc="-1" dirty="0" smtClean="0">
                <a:solidFill>
                  <a:srgbClr val="0055A0"/>
                </a:solidFill>
                <a:uFill>
                  <a:solidFill>
                    <a:srgbClr val="FFFFFF"/>
                  </a:solidFill>
                </a:uFill>
                <a:latin typeface="Arial"/>
              </a:rPr>
              <a:t>in the Cryostat</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6</a:t>
            </a:fld>
            <a:endParaRPr lang="en-GB" sz="1760" b="0" strike="noStrike" spc="-1">
              <a:solidFill>
                <a:srgbClr val="000000"/>
              </a:solidFill>
              <a:uFill>
                <a:solidFill>
                  <a:srgbClr val="FFFFFF"/>
                </a:solidFill>
              </a:uFill>
              <a:latin typeface="Times New Roman"/>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08373"/>
            <a:ext cx="10086470" cy="3827094"/>
          </a:xfrm>
          <a:prstGeom prst="rect">
            <a:avLst/>
          </a:prstGeom>
        </p:spPr>
      </p:pic>
    </p:spTree>
    <p:extLst>
      <p:ext uri="{BB962C8B-B14F-4D97-AF65-F5344CB8AC3E}">
        <p14:creationId xmlns:p14="http://schemas.microsoft.com/office/powerpoint/2010/main" val="290233661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19" y="2467384"/>
            <a:ext cx="6360290" cy="5149650"/>
          </a:xfrm>
          <a:prstGeom prst="rect">
            <a:avLst/>
          </a:prstGeom>
        </p:spPr>
      </p:pic>
      <p:sp>
        <p:nvSpPr>
          <p:cNvPr id="160" name="TextShape 1"/>
          <p:cNvSpPr txBox="1"/>
          <p:nvPr/>
        </p:nvSpPr>
        <p:spPr>
          <a:xfrm>
            <a:off x="0" y="0"/>
            <a:ext cx="10077450" cy="1036440"/>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Putting on the Heat – What to Expect</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7</a:t>
            </a:fld>
            <a:endParaRPr lang="en-GB" sz="1760" b="0" strike="noStrike" spc="-1">
              <a:solidFill>
                <a:srgbClr val="000000"/>
              </a:solidFill>
              <a:uFill>
                <a:solidFill>
                  <a:srgbClr val="FFFFFF"/>
                </a:solidFill>
              </a:uFill>
              <a:latin typeface="Times New Roman"/>
            </a:endParaRPr>
          </a:p>
        </p:txBody>
      </p:sp>
      <mc:AlternateContent xmlns:mc="http://schemas.openxmlformats.org/markup-compatibility/2006">
        <mc:Choice xmlns:a14="http://schemas.microsoft.com/office/drawing/2010/main" Requires="a14">
          <p:sp>
            <p:nvSpPr>
              <p:cNvPr id="3" name="TextBox 2"/>
              <p:cNvSpPr txBox="1"/>
              <p:nvPr/>
            </p:nvSpPr>
            <p:spPr>
              <a:xfrm>
                <a:off x="2020002" y="1784641"/>
                <a:ext cx="6037446" cy="62542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3200" i="1" smtClean="0">
                              <a:latin typeface="Cambria Math" panose="02040503050406030204" pitchFamily="18" charset="0"/>
                            </a:rPr>
                          </m:ctrlPr>
                        </m:sSubPr>
                        <m:e>
                          <m:r>
                            <a:rPr lang="en-US" sz="3200" b="0" i="1" smtClean="0">
                              <a:latin typeface="Cambria Math" panose="02040503050406030204" pitchFamily="18" charset="0"/>
                            </a:rPr>
                            <m:t>𝑄</m:t>
                          </m:r>
                        </m:e>
                        <m:sub>
                          <m:r>
                            <a:rPr lang="en-US" sz="3200" b="0" i="1" smtClean="0">
                              <a:latin typeface="Cambria Math" panose="02040503050406030204" pitchFamily="18" charset="0"/>
                            </a:rPr>
                            <m:t>𝐾𝑎𝑝𝑖𝑡𝑧𝑎</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𝑎</m:t>
                          </m:r>
                        </m:e>
                        <m:sub>
                          <m:r>
                            <a:rPr lang="en-US" sz="3200" b="0" i="1" smtClean="0">
                              <a:latin typeface="Cambria Math" panose="02040503050406030204" pitchFamily="18" charset="0"/>
                            </a:rPr>
                            <m:t>𝐾𝑎𝑝</m:t>
                          </m:r>
                        </m:sub>
                      </m:sSub>
                      <m:r>
                        <a:rPr lang="en-US" sz="3200" b="0" i="1" smtClean="0">
                          <a:latin typeface="Cambria Math" panose="02040503050406030204" pitchFamily="18" charset="0"/>
                        </a:rPr>
                        <m:t>(</m:t>
                      </m:r>
                      <m:sSubSup>
                        <m:sSubSupPr>
                          <m:ctrlPr>
                            <a:rPr lang="en-US" sz="3200" b="0" i="1" smtClean="0">
                              <a:latin typeface="Cambria Math" panose="02040503050406030204" pitchFamily="18" charset="0"/>
                            </a:rPr>
                          </m:ctrlPr>
                        </m:sSubSupPr>
                        <m:e>
                          <m:r>
                            <a:rPr lang="en-US" sz="3200" b="0" i="1" smtClean="0">
                              <a:latin typeface="Cambria Math" panose="02040503050406030204" pitchFamily="18" charset="0"/>
                            </a:rPr>
                            <m:t>𝑇</m:t>
                          </m:r>
                        </m:e>
                        <m:sub>
                          <m:r>
                            <a:rPr lang="en-US" sz="3200" b="0" i="1" smtClean="0">
                              <a:latin typeface="Cambria Math" panose="02040503050406030204" pitchFamily="18" charset="0"/>
                            </a:rPr>
                            <m:t>𝑆</m:t>
                          </m:r>
                        </m:sub>
                        <m:sup>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𝑛</m:t>
                              </m:r>
                            </m:e>
                            <m:sub>
                              <m:r>
                                <a:rPr lang="en-US" sz="3200" b="0" i="1" smtClean="0">
                                  <a:latin typeface="Cambria Math" panose="02040503050406030204" pitchFamily="18" charset="0"/>
                                </a:rPr>
                                <m:t>𝐾𝑎𝑝</m:t>
                              </m:r>
                            </m:sub>
                          </m:sSub>
                        </m:sup>
                      </m:sSubSup>
                      <m:r>
                        <a:rPr lang="en-US" sz="3200" b="0" i="1" smtClean="0">
                          <a:latin typeface="Cambria Math" panose="02040503050406030204" pitchFamily="18" charset="0"/>
                        </a:rPr>
                        <m:t>−</m:t>
                      </m:r>
                      <m:sSubSup>
                        <m:sSubSupPr>
                          <m:ctrlPr>
                            <a:rPr lang="en-US" sz="3200" i="1">
                              <a:latin typeface="Cambria Math" panose="02040503050406030204" pitchFamily="18" charset="0"/>
                            </a:rPr>
                          </m:ctrlPr>
                        </m:sSubSupPr>
                        <m:e>
                          <m:r>
                            <a:rPr lang="en-US" sz="3200" i="1">
                              <a:latin typeface="Cambria Math" panose="02040503050406030204" pitchFamily="18" charset="0"/>
                            </a:rPr>
                            <m:t>𝑇</m:t>
                          </m:r>
                        </m:e>
                        <m:sub>
                          <m:r>
                            <a:rPr lang="en-US" sz="3200" b="0" i="1" smtClean="0">
                              <a:latin typeface="Cambria Math" panose="02040503050406030204" pitchFamily="18" charset="0"/>
                            </a:rPr>
                            <m:t>𝐵𝑎𝑡h</m:t>
                          </m:r>
                        </m:sub>
                        <m:sup>
                          <m:sSub>
                            <m:sSubPr>
                              <m:ctrlPr>
                                <a:rPr lang="en-US" sz="3200" i="1">
                                  <a:latin typeface="Cambria Math" panose="02040503050406030204" pitchFamily="18" charset="0"/>
                                </a:rPr>
                              </m:ctrlPr>
                            </m:sSubPr>
                            <m:e>
                              <m:r>
                                <a:rPr lang="en-US" sz="3200" i="1">
                                  <a:latin typeface="Cambria Math" panose="02040503050406030204" pitchFamily="18" charset="0"/>
                                </a:rPr>
                                <m:t>𝑛</m:t>
                              </m:r>
                            </m:e>
                            <m:sub>
                              <m:r>
                                <a:rPr lang="en-US" sz="3200" i="1">
                                  <a:latin typeface="Cambria Math" panose="02040503050406030204" pitchFamily="18" charset="0"/>
                                </a:rPr>
                                <m:t>𝐾𝑎𝑝</m:t>
                              </m:r>
                            </m:sub>
                          </m:sSub>
                        </m:sup>
                      </m:sSubSup>
                      <m:r>
                        <a:rPr lang="en-US" sz="3200" b="0" i="1" smtClean="0">
                          <a:latin typeface="Cambria Math" panose="02040503050406030204" pitchFamily="18" charset="0"/>
                        </a:rPr>
                        <m:t>)</m:t>
                      </m:r>
                    </m:oMath>
                  </m:oMathPara>
                </a14:m>
                <a:endParaRPr lang="en-GB" sz="3200" dirty="0"/>
              </a:p>
            </p:txBody>
          </p:sp>
        </mc:Choice>
        <mc:Fallback>
          <p:sp>
            <p:nvSpPr>
              <p:cNvPr id="3" name="TextBox 2"/>
              <p:cNvSpPr txBox="1">
                <a:spLocks noRot="1" noChangeAspect="1" noMove="1" noResize="1" noEditPoints="1" noAdjustHandles="1" noChangeArrowheads="1" noChangeShapeType="1" noTextEdit="1"/>
              </p:cNvSpPr>
              <p:nvPr/>
            </p:nvSpPr>
            <p:spPr>
              <a:xfrm>
                <a:off x="2020002" y="1784641"/>
                <a:ext cx="6037446" cy="625428"/>
              </a:xfrm>
              <a:prstGeom prst="rect">
                <a:avLst/>
              </a:prstGeom>
              <a:blipFill>
                <a:blip r:embed="rId3"/>
                <a:stretch>
                  <a:fillRect/>
                </a:stretch>
              </a:blipFill>
            </p:spPr>
            <p:txBody>
              <a:bodyPr/>
              <a:lstStyle/>
              <a:p>
                <a:r>
                  <a:rPr lang="en-GB">
                    <a:noFill/>
                  </a:rPr>
                  <a:t> </a:t>
                </a:r>
              </a:p>
            </p:txBody>
          </p:sp>
        </mc:Fallback>
      </mc:AlternateContent>
      <p:sp>
        <p:nvSpPr>
          <p:cNvPr id="7" name="TextBox 6"/>
          <p:cNvSpPr txBox="1"/>
          <p:nvPr/>
        </p:nvSpPr>
        <p:spPr>
          <a:xfrm>
            <a:off x="4730839" y="7040548"/>
            <a:ext cx="1556493" cy="369332"/>
          </a:xfrm>
          <a:prstGeom prst="rect">
            <a:avLst/>
          </a:prstGeom>
          <a:noFill/>
        </p:spPr>
        <p:txBody>
          <a:bodyPr wrap="square" rtlCol="0">
            <a:spAutoFit/>
          </a:bodyPr>
          <a:lstStyle/>
          <a:p>
            <a:r>
              <a:rPr lang="en-GB" dirty="0" smtClean="0">
                <a:solidFill>
                  <a:srgbClr val="FF0000"/>
                </a:solidFill>
              </a:rPr>
              <a:t>[3] Fig. 7.38</a:t>
            </a:r>
            <a:endParaRPr lang="en-GB" dirty="0">
              <a:solidFill>
                <a:srgbClr val="FF0000"/>
              </a:solidFill>
            </a:endParaRPr>
          </a:p>
        </p:txBody>
      </p:sp>
      <p:sp>
        <p:nvSpPr>
          <p:cNvPr id="4" name="TextBox 3"/>
          <p:cNvSpPr txBox="1"/>
          <p:nvPr/>
        </p:nvSpPr>
        <p:spPr>
          <a:xfrm>
            <a:off x="2942616" y="1036440"/>
            <a:ext cx="4515062" cy="584775"/>
          </a:xfrm>
          <a:prstGeom prst="rect">
            <a:avLst/>
          </a:prstGeom>
          <a:noFill/>
        </p:spPr>
        <p:txBody>
          <a:bodyPr wrap="square" rtlCol="0">
            <a:spAutoFit/>
          </a:bodyPr>
          <a:lstStyle/>
          <a:p>
            <a:pPr algn="ctr"/>
            <a:r>
              <a:rPr lang="en-GB" sz="3200" dirty="0" smtClean="0"/>
              <a:t>Steady state, open bath</a:t>
            </a:r>
            <a:endParaRPr lang="en-GB" sz="3200" dirty="0"/>
          </a:p>
        </p:txBody>
      </p:sp>
      <p:cxnSp>
        <p:nvCxnSpPr>
          <p:cNvPr id="6" name="Straight Connector 5"/>
          <p:cNvCxnSpPr/>
          <p:nvPr/>
        </p:nvCxnSpPr>
        <p:spPr>
          <a:xfrm flipH="1" flipV="1">
            <a:off x="3007360" y="3841013"/>
            <a:ext cx="13547" cy="3166388"/>
          </a:xfrm>
          <a:prstGeom prst="line">
            <a:avLst/>
          </a:prstGeom>
          <a:ln w="2540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1" name="Straight Connector 10"/>
          <p:cNvCxnSpPr/>
          <p:nvPr/>
        </p:nvCxnSpPr>
        <p:spPr>
          <a:xfrm flipH="1">
            <a:off x="555413" y="4070773"/>
            <a:ext cx="2687251" cy="0"/>
          </a:xfrm>
          <a:prstGeom prst="line">
            <a:avLst/>
          </a:prstGeom>
          <a:ln w="2540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4" name="Straight Connector 13"/>
          <p:cNvCxnSpPr/>
          <p:nvPr/>
        </p:nvCxnSpPr>
        <p:spPr>
          <a:xfrm flipH="1">
            <a:off x="555413" y="5801360"/>
            <a:ext cx="2687251" cy="0"/>
          </a:xfrm>
          <a:prstGeom prst="line">
            <a:avLst/>
          </a:prstGeom>
          <a:ln w="2540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3" name="Straight Arrow Connector 12"/>
          <p:cNvCxnSpPr/>
          <p:nvPr/>
        </p:nvCxnSpPr>
        <p:spPr>
          <a:xfrm flipV="1">
            <a:off x="3020907" y="4572000"/>
            <a:ext cx="4158826" cy="338667"/>
          </a:xfrm>
          <a:prstGeom prst="straightConnector1">
            <a:avLst/>
          </a:prstGeom>
          <a:ln w="19050" cap="flat" cmpd="sng" algn="ctr">
            <a:solidFill>
              <a:schemeClr val="accent2"/>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5" name="TextBox 14"/>
          <p:cNvSpPr txBox="1"/>
          <p:nvPr/>
        </p:nvSpPr>
        <p:spPr>
          <a:xfrm>
            <a:off x="7288106" y="4104373"/>
            <a:ext cx="2472267" cy="935253"/>
          </a:xfrm>
          <a:prstGeom prst="rect">
            <a:avLst/>
          </a:prstGeom>
          <a:noFill/>
        </p:spPr>
        <p:txBody>
          <a:bodyPr wrap="square" rtlCol="0">
            <a:spAutoFit/>
          </a:bodyPr>
          <a:lstStyle/>
          <a:p>
            <a:r>
              <a:rPr lang="en-GB" dirty="0" smtClean="0"/>
              <a:t>Note: at 30 kW/m</a:t>
            </a:r>
            <a:r>
              <a:rPr lang="en-GB" baseline="30000" dirty="0" smtClean="0"/>
              <a:t>2</a:t>
            </a:r>
            <a:r>
              <a:rPr lang="en-GB" dirty="0" smtClean="0"/>
              <a:t>, the heater temp will be between 3 and 6 K</a:t>
            </a:r>
            <a:endParaRPr lang="en-GB" dirty="0"/>
          </a:p>
        </p:txBody>
      </p:sp>
      <p:cxnSp>
        <p:nvCxnSpPr>
          <p:cNvPr id="18" name="Straight Connector 17"/>
          <p:cNvCxnSpPr/>
          <p:nvPr/>
        </p:nvCxnSpPr>
        <p:spPr>
          <a:xfrm flipV="1">
            <a:off x="1222587" y="5405120"/>
            <a:ext cx="3386" cy="1666632"/>
          </a:xfrm>
          <a:prstGeom prst="line">
            <a:avLst/>
          </a:prstGeom>
          <a:ln w="25400" cap="flat" cmpd="sng" algn="ctr">
            <a:solidFill>
              <a:srgbClr val="FFC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0" name="Straight Connector 19"/>
          <p:cNvCxnSpPr/>
          <p:nvPr/>
        </p:nvCxnSpPr>
        <p:spPr>
          <a:xfrm flipH="1" flipV="1">
            <a:off x="389469" y="6238237"/>
            <a:ext cx="924558" cy="6776"/>
          </a:xfrm>
          <a:prstGeom prst="line">
            <a:avLst/>
          </a:prstGeom>
          <a:ln w="25400" cap="flat" cmpd="sng" algn="ctr">
            <a:solidFill>
              <a:srgbClr val="FFC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3" name="Straight Connector 22"/>
          <p:cNvCxnSpPr/>
          <p:nvPr/>
        </p:nvCxnSpPr>
        <p:spPr>
          <a:xfrm flipH="1" flipV="1">
            <a:off x="460592" y="5537197"/>
            <a:ext cx="924558" cy="6776"/>
          </a:xfrm>
          <a:prstGeom prst="line">
            <a:avLst/>
          </a:prstGeom>
          <a:ln w="25400" cap="flat" cmpd="sng" algn="ctr">
            <a:solidFill>
              <a:srgbClr val="FFC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4" name="Straight Arrow Connector 23"/>
          <p:cNvCxnSpPr>
            <a:endCxn id="25" idx="1"/>
          </p:cNvCxnSpPr>
          <p:nvPr/>
        </p:nvCxnSpPr>
        <p:spPr>
          <a:xfrm>
            <a:off x="1222587" y="5939044"/>
            <a:ext cx="6364506" cy="261611"/>
          </a:xfrm>
          <a:prstGeom prst="straightConnector1">
            <a:avLst/>
          </a:prstGeom>
          <a:ln w="19050" cap="flat" cmpd="sng" algn="ctr">
            <a:solidFill>
              <a:srgbClr val="FFC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5" name="TextBox 24"/>
          <p:cNvSpPr txBox="1"/>
          <p:nvPr/>
        </p:nvSpPr>
        <p:spPr>
          <a:xfrm>
            <a:off x="7587093" y="5600490"/>
            <a:ext cx="1984587" cy="1200329"/>
          </a:xfrm>
          <a:prstGeom prst="rect">
            <a:avLst/>
          </a:prstGeom>
          <a:noFill/>
        </p:spPr>
        <p:txBody>
          <a:bodyPr wrap="square" rtlCol="0">
            <a:spAutoFit/>
          </a:bodyPr>
          <a:lstStyle/>
          <a:p>
            <a:r>
              <a:rPr lang="en-GB" dirty="0" smtClean="0"/>
              <a:t>Note: at 7 kW/m</a:t>
            </a:r>
            <a:r>
              <a:rPr lang="en-GB" baseline="30000" dirty="0" smtClean="0"/>
              <a:t>2</a:t>
            </a:r>
            <a:r>
              <a:rPr lang="en-GB" dirty="0" smtClean="0"/>
              <a:t>, the heater temp will be between 2.5 and 3.5 K</a:t>
            </a:r>
            <a:endParaRPr lang="en-GB" dirty="0"/>
          </a:p>
        </p:txBody>
      </p:sp>
    </p:spTree>
    <p:extLst>
      <p:ext uri="{BB962C8B-B14F-4D97-AF65-F5344CB8AC3E}">
        <p14:creationId xmlns:p14="http://schemas.microsoft.com/office/powerpoint/2010/main" val="2743727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Reaching the Steady State (1/3)</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8</a:t>
            </a:fld>
            <a:endParaRPr lang="en-GB" sz="1760" b="0" strike="noStrike" spc="-1">
              <a:solidFill>
                <a:srgbClr val="000000"/>
              </a:solidFill>
              <a:uFill>
                <a:solidFill>
                  <a:srgbClr val="FFFFFF"/>
                </a:solidFill>
              </a:uFill>
              <a:latin typeface="Times New Roman"/>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570" y="1370457"/>
            <a:ext cx="9299787" cy="6192393"/>
          </a:xfrm>
          <a:prstGeom prst="rect">
            <a:avLst/>
          </a:prstGeom>
        </p:spPr>
      </p:pic>
      <p:sp>
        <p:nvSpPr>
          <p:cNvPr id="6" name="TextBox 5"/>
          <p:cNvSpPr txBox="1"/>
          <p:nvPr/>
        </p:nvSpPr>
        <p:spPr>
          <a:xfrm>
            <a:off x="84663" y="3935306"/>
            <a:ext cx="1154857" cy="307777"/>
          </a:xfrm>
          <a:prstGeom prst="rect">
            <a:avLst/>
          </a:prstGeom>
          <a:noFill/>
        </p:spPr>
        <p:txBody>
          <a:bodyPr wrap="square" rtlCol="0">
            <a:spAutoFit/>
          </a:bodyPr>
          <a:lstStyle/>
          <a:p>
            <a:r>
              <a:rPr lang="en-GB" sz="1400" dirty="0" err="1" smtClean="0">
                <a:solidFill>
                  <a:schemeClr val="bg1">
                    <a:lumMod val="50000"/>
                  </a:schemeClr>
                </a:solidFill>
              </a:rPr>
              <a:t>T</a:t>
            </a:r>
            <a:r>
              <a:rPr lang="en-GB" sz="1400" baseline="-25000" dirty="0" err="1" smtClean="0">
                <a:solidFill>
                  <a:schemeClr val="bg1">
                    <a:lumMod val="50000"/>
                  </a:schemeClr>
                </a:solidFill>
              </a:rPr>
              <a:t>bath</a:t>
            </a:r>
            <a:r>
              <a:rPr lang="en-GB" sz="1400" dirty="0" smtClean="0">
                <a:solidFill>
                  <a:schemeClr val="bg1">
                    <a:lumMod val="50000"/>
                  </a:schemeClr>
                </a:solidFill>
              </a:rPr>
              <a:t> = 1.9 K</a:t>
            </a:r>
            <a:endParaRPr lang="en-GB" sz="1400" dirty="0">
              <a:solidFill>
                <a:schemeClr val="bg1">
                  <a:lumMod val="50000"/>
                </a:schemeClr>
              </a:solidFill>
            </a:endParaRPr>
          </a:p>
        </p:txBody>
      </p:sp>
      <p:sp>
        <p:nvSpPr>
          <p:cNvPr id="8" name="TextBox 7"/>
          <p:cNvSpPr txBox="1"/>
          <p:nvPr/>
        </p:nvSpPr>
        <p:spPr>
          <a:xfrm>
            <a:off x="3501814" y="837088"/>
            <a:ext cx="2770293" cy="461665"/>
          </a:xfrm>
          <a:prstGeom prst="rect">
            <a:avLst/>
          </a:prstGeom>
          <a:noFill/>
        </p:spPr>
        <p:txBody>
          <a:bodyPr wrap="square" rtlCol="0">
            <a:spAutoFit/>
          </a:bodyPr>
          <a:lstStyle/>
          <a:p>
            <a:r>
              <a:rPr lang="en-GB" sz="2400" dirty="0" smtClean="0"/>
              <a:t>Low heating power</a:t>
            </a:r>
            <a:endParaRPr lang="en-GB" sz="2400" dirty="0"/>
          </a:p>
        </p:txBody>
      </p:sp>
    </p:spTree>
    <p:extLst>
      <p:ext uri="{BB962C8B-B14F-4D97-AF65-F5344CB8AC3E}">
        <p14:creationId xmlns:p14="http://schemas.microsoft.com/office/powerpoint/2010/main" val="319727569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extShape 1"/>
          <p:cNvSpPr txBox="1"/>
          <p:nvPr/>
        </p:nvSpPr>
        <p:spPr>
          <a:xfrm>
            <a:off x="0" y="-94828"/>
            <a:ext cx="10077450" cy="860213"/>
          </a:xfrm>
          <a:prstGeom prst="rect">
            <a:avLst/>
          </a:prstGeom>
          <a:noFill/>
          <a:ln>
            <a:noFill/>
          </a:ln>
        </p:spPr>
        <p:txBody>
          <a:bodyPr lIns="45720" tIns="45000" rIns="45720" bIns="45000"/>
          <a:lstStyle/>
          <a:p>
            <a:pPr algn="ctr">
              <a:lnSpc>
                <a:spcPct val="100000"/>
              </a:lnSpc>
            </a:pPr>
            <a:r>
              <a:rPr lang="en-US" sz="4600" spc="-1" dirty="0" smtClean="0">
                <a:solidFill>
                  <a:srgbClr val="0055A0"/>
                </a:solidFill>
                <a:uFill>
                  <a:solidFill>
                    <a:srgbClr val="FFFFFF"/>
                  </a:solidFill>
                </a:uFill>
                <a:latin typeface="Arial"/>
              </a:rPr>
              <a:t>Reaching the Steady State (2/3)</a:t>
            </a:r>
            <a:endParaRPr lang="en-US" sz="2639" b="0" strike="noStrike" spc="-1" dirty="0">
              <a:solidFill>
                <a:srgbClr val="0055A0"/>
              </a:solidFill>
              <a:uFill>
                <a:solidFill>
                  <a:srgbClr val="FFFFFF"/>
                </a:solidFill>
              </a:uFill>
              <a:latin typeface="Arial"/>
            </a:endParaRPr>
          </a:p>
        </p:txBody>
      </p:sp>
      <p:sp>
        <p:nvSpPr>
          <p:cNvPr id="161" name="TextShape 2"/>
          <p:cNvSpPr txBox="1"/>
          <p:nvPr/>
        </p:nvSpPr>
        <p:spPr>
          <a:xfrm>
            <a:off x="9019440" y="7007400"/>
            <a:ext cx="552240" cy="402480"/>
          </a:xfrm>
          <a:prstGeom prst="rect">
            <a:avLst/>
          </a:prstGeom>
          <a:noFill/>
          <a:ln>
            <a:noFill/>
          </a:ln>
        </p:spPr>
        <p:txBody>
          <a:bodyPr anchor="ctr"/>
          <a:lstStyle/>
          <a:p>
            <a:pPr algn="r">
              <a:lnSpc>
                <a:spcPct val="100000"/>
              </a:lnSpc>
            </a:pPr>
            <a:fld id="{3ABE3141-4D80-4663-AA92-65D33F2A0B88}" type="slidenum">
              <a:rPr lang="en-GB" sz="1200" b="0" strike="noStrike" spc="-1">
                <a:solidFill>
                  <a:srgbClr val="B2B9D0"/>
                </a:solidFill>
                <a:uFill>
                  <a:solidFill>
                    <a:srgbClr val="FFFFFF"/>
                  </a:solidFill>
                </a:uFill>
                <a:latin typeface="Arial"/>
              </a:rPr>
              <a:t>9</a:t>
            </a:fld>
            <a:endParaRPr lang="en-GB" sz="1760" b="0" strike="noStrike" spc="-1">
              <a:solidFill>
                <a:srgbClr val="000000"/>
              </a:solidFill>
              <a:uFill>
                <a:solidFill>
                  <a:srgbClr val="FFFFFF"/>
                </a:solidFill>
              </a:uFill>
              <a:latin typeface="Times New Roman"/>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570" y="1370457"/>
            <a:ext cx="9299787" cy="6192392"/>
          </a:xfrm>
          <a:prstGeom prst="rect">
            <a:avLst/>
          </a:prstGeom>
        </p:spPr>
      </p:pic>
      <p:sp>
        <p:nvSpPr>
          <p:cNvPr id="6" name="TextBox 5"/>
          <p:cNvSpPr txBox="1"/>
          <p:nvPr/>
        </p:nvSpPr>
        <p:spPr>
          <a:xfrm>
            <a:off x="84663" y="3989493"/>
            <a:ext cx="1154857" cy="307777"/>
          </a:xfrm>
          <a:prstGeom prst="rect">
            <a:avLst/>
          </a:prstGeom>
          <a:noFill/>
        </p:spPr>
        <p:txBody>
          <a:bodyPr wrap="square" rtlCol="0">
            <a:spAutoFit/>
          </a:bodyPr>
          <a:lstStyle/>
          <a:p>
            <a:r>
              <a:rPr lang="en-GB" sz="1400" dirty="0" err="1" smtClean="0">
                <a:solidFill>
                  <a:schemeClr val="bg1">
                    <a:lumMod val="50000"/>
                  </a:schemeClr>
                </a:solidFill>
              </a:rPr>
              <a:t>T</a:t>
            </a:r>
            <a:r>
              <a:rPr lang="en-GB" sz="1400" baseline="-25000" dirty="0" err="1" smtClean="0">
                <a:solidFill>
                  <a:schemeClr val="bg1">
                    <a:lumMod val="50000"/>
                  </a:schemeClr>
                </a:solidFill>
              </a:rPr>
              <a:t>bath</a:t>
            </a:r>
            <a:r>
              <a:rPr lang="en-GB" sz="1400" dirty="0" smtClean="0">
                <a:solidFill>
                  <a:schemeClr val="bg1">
                    <a:lumMod val="50000"/>
                  </a:schemeClr>
                </a:solidFill>
              </a:rPr>
              <a:t> = 1.9 K</a:t>
            </a:r>
            <a:endParaRPr lang="en-GB" sz="1400" dirty="0">
              <a:solidFill>
                <a:schemeClr val="bg1">
                  <a:lumMod val="50000"/>
                </a:schemeClr>
              </a:solidFill>
            </a:endParaRPr>
          </a:p>
        </p:txBody>
      </p:sp>
      <p:sp>
        <p:nvSpPr>
          <p:cNvPr id="8" name="TextBox 7"/>
          <p:cNvSpPr txBox="1"/>
          <p:nvPr/>
        </p:nvSpPr>
        <p:spPr>
          <a:xfrm>
            <a:off x="3413760" y="837088"/>
            <a:ext cx="2838026" cy="461665"/>
          </a:xfrm>
          <a:prstGeom prst="rect">
            <a:avLst/>
          </a:prstGeom>
          <a:noFill/>
        </p:spPr>
        <p:txBody>
          <a:bodyPr wrap="square" rtlCol="0">
            <a:spAutoFit/>
          </a:bodyPr>
          <a:lstStyle/>
          <a:p>
            <a:r>
              <a:rPr lang="en-GB" sz="2400" dirty="0" smtClean="0"/>
              <a:t>High heating power</a:t>
            </a:r>
            <a:endParaRPr lang="en-GB" sz="2400" dirty="0"/>
          </a:p>
        </p:txBody>
      </p:sp>
      <p:sp>
        <p:nvSpPr>
          <p:cNvPr id="2" name="TextBox 1"/>
          <p:cNvSpPr txBox="1"/>
          <p:nvPr/>
        </p:nvSpPr>
        <p:spPr>
          <a:xfrm>
            <a:off x="8669866" y="4466653"/>
            <a:ext cx="1407583" cy="600164"/>
          </a:xfrm>
          <a:prstGeom prst="rect">
            <a:avLst/>
          </a:prstGeom>
          <a:noFill/>
        </p:spPr>
        <p:txBody>
          <a:bodyPr wrap="square" rtlCol="0">
            <a:spAutoFit/>
          </a:bodyPr>
          <a:lstStyle/>
          <a:p>
            <a:r>
              <a:rPr lang="en-GB" sz="1100" dirty="0" smtClean="0">
                <a:solidFill>
                  <a:schemeClr val="tx1">
                    <a:lumMod val="65000"/>
                    <a:lumOff val="35000"/>
                  </a:schemeClr>
                </a:solidFill>
              </a:rPr>
              <a:t>Standard maximum steady state heat flux: 35 kW/m</a:t>
            </a:r>
            <a:r>
              <a:rPr lang="en-GB" sz="1100" baseline="30000" dirty="0" smtClean="0">
                <a:solidFill>
                  <a:schemeClr val="tx1">
                    <a:lumMod val="65000"/>
                    <a:lumOff val="35000"/>
                  </a:schemeClr>
                </a:solidFill>
              </a:rPr>
              <a:t>2</a:t>
            </a:r>
            <a:endParaRPr lang="en-GB" sz="1100" baseline="30000" dirty="0">
              <a:solidFill>
                <a:schemeClr val="tx1">
                  <a:lumMod val="65000"/>
                  <a:lumOff val="35000"/>
                </a:schemeClr>
              </a:solidFill>
            </a:endParaRPr>
          </a:p>
        </p:txBody>
      </p:sp>
    </p:spTree>
    <p:extLst>
      <p:ext uri="{BB962C8B-B14F-4D97-AF65-F5344CB8AC3E}">
        <p14:creationId xmlns:p14="http://schemas.microsoft.com/office/powerpoint/2010/main" val="180176666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CERNcobrandi16-9.potx</Template>
  <TotalTime>42092</TotalTime>
  <Words>2021</Words>
  <Application>Microsoft Office PowerPoint</Application>
  <PresentationFormat>Custom</PresentationFormat>
  <Paragraphs>202</Paragraphs>
  <Slides>38</Slides>
  <Notes>15</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38</vt:i4>
      </vt:variant>
    </vt:vector>
  </HeadingPairs>
  <TitlesOfParts>
    <vt:vector size="49" baseType="lpstr">
      <vt:lpstr>Arial</vt:lpstr>
      <vt:lpstr>Calibri</vt:lpstr>
      <vt:lpstr>Cambria Math</vt:lpstr>
      <vt:lpstr>DejaVu Sans</vt:lpstr>
      <vt:lpstr>Symbol</vt:lpstr>
      <vt:lpstr>Times New Roman</vt:lpstr>
      <vt:lpstr>Wingdings</vt: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Previous Measurements and What Might be Wrong With Them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CERN User</dc:creator>
  <dc:description/>
  <cp:lastModifiedBy>Jonas Blomberg Ghini</cp:lastModifiedBy>
  <cp:revision>234</cp:revision>
  <cp:lastPrinted>2018-10-11T04:46:55Z</cp:lastPrinted>
  <dcterms:created xsi:type="dcterms:W3CDTF">2012-11-30T11:04:26Z</dcterms:created>
  <dcterms:modified xsi:type="dcterms:W3CDTF">2019-03-28T09:21:37Z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Company">
    <vt:lpwstr>cern</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0</vt:i4>
  </property>
  <property fmtid="{D5CDD505-2E9C-101B-9397-08002B2CF9AE}" pid="9" name="PresentationFormat">
    <vt:lpwstr>On-screen Show (16:9)</vt:lpwstr>
  </property>
  <property fmtid="{D5CDD505-2E9C-101B-9397-08002B2CF9AE}" pid="10" name="ScaleCrop">
    <vt:bool>false</vt:bool>
  </property>
  <property fmtid="{D5CDD505-2E9C-101B-9397-08002B2CF9AE}" pid="11" name="ShareDoc">
    <vt:bool>false</vt:bool>
  </property>
  <property fmtid="{D5CDD505-2E9C-101B-9397-08002B2CF9AE}" pid="12" name="Slides">
    <vt:i4>4</vt:i4>
  </property>
</Properties>
</file>