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96" r:id="rId2"/>
  </p:sldMasterIdLst>
  <p:notesMasterIdLst>
    <p:notesMasterId r:id="rId9"/>
  </p:notesMasterIdLst>
  <p:handoutMasterIdLst>
    <p:handoutMasterId r:id="rId10"/>
  </p:handoutMasterIdLst>
  <p:sldIdLst>
    <p:sldId id="274" r:id="rId3"/>
    <p:sldId id="711" r:id="rId4"/>
    <p:sldId id="718" r:id="rId5"/>
    <p:sldId id="719" r:id="rId6"/>
    <p:sldId id="717" r:id="rId7"/>
    <p:sldId id="720" r:id="rId8"/>
  </p:sldIdLst>
  <p:sldSz cx="9144000" cy="6858000" type="screen4x3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oph Wiesner" initials="CW" lastIdx="1" clrIdx="0">
    <p:extLst>
      <p:ext uri="{19B8F6BF-5375-455C-9EA6-DF929625EA0E}">
        <p15:presenceInfo xmlns:p15="http://schemas.microsoft.com/office/powerpoint/2012/main" userId="S-1-5-21-1526224874-1540688658-1361462980-40382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  <a:srgbClr val="0000FF"/>
    <a:srgbClr val="FFFF00"/>
    <a:srgbClr val="339933"/>
    <a:srgbClr val="000000"/>
    <a:srgbClr val="006600"/>
    <a:srgbClr val="800000"/>
    <a:srgbClr val="00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121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4279048" cy="341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380" y="4"/>
            <a:ext cx="4279048" cy="341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C25AF-BD5E-455B-BE6A-5604CC7F8CF6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402"/>
            <a:ext cx="4279048" cy="3412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380" y="6456402"/>
            <a:ext cx="4279048" cy="3412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B93A4-D8F9-47DC-B3B9-F0370600D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762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AD3DD-33A7-4BD5-B316-230B7EB2A87E}" type="datetimeFigureOut">
              <a:rPr lang="en-US" smtClean="0"/>
              <a:t>28-Mar-19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593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8" y="3271385"/>
            <a:ext cx="789813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5"/>
            <a:ext cx="4278154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5"/>
            <a:ext cx="4278154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1BA81-89BE-49D7-B69C-AE087759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8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93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1752600" cy="1734987"/>
          </a:xfrm>
          <a:prstGeom prst="rect">
            <a:avLst/>
          </a:prstGeom>
        </p:spPr>
      </p:pic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Jan 30, 2019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969881" y="2713910"/>
            <a:ext cx="5204373" cy="95410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2800" b="1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Systems overview:</a:t>
            </a:r>
            <a:endParaRPr lang="en-US" sz="2800" b="1" kern="1200" baseline="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  <a:p>
            <a:r>
              <a:rPr lang="en-US" sz="2800" b="1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Power Converter</a:t>
            </a:r>
            <a:r>
              <a:rPr lang="en-US" sz="2800" b="1" kern="1200" baseline="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 &amp; Their Controls</a:t>
            </a:r>
            <a:endParaRPr lang="en-US" sz="2800" b="1" kern="120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slawosz.uznanski@cern.ch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623602" y="3801070"/>
            <a:ext cx="6004080" cy="9233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Slawosz Uznanski, Valerie </a:t>
            </a:r>
            <a:r>
              <a:rPr lang="en-US" sz="1800" b="0" kern="1200" dirty="0" err="1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Montabonnet</a:t>
            </a:r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, Yves </a:t>
            </a:r>
            <a:r>
              <a:rPr lang="en-US" sz="1800" b="0" kern="1200" dirty="0" err="1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Thurel</a:t>
            </a:r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, </a:t>
            </a:r>
          </a:p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Benjamin Todd, Ruben Garcia Alia, Ivan </a:t>
            </a:r>
            <a:r>
              <a:rPr lang="en-US" sz="1800" b="0" kern="1200" dirty="0" err="1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Romera</a:t>
            </a:r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, Alain</a:t>
            </a:r>
            <a:r>
              <a:rPr lang="en-US" sz="1800" b="0" kern="1200" baseline="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 Antoine,</a:t>
            </a:r>
            <a:endParaRPr lang="en-US" sz="1800" b="0" kern="120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and many more</a:t>
            </a:r>
          </a:p>
        </p:txBody>
      </p:sp>
    </p:spTree>
    <p:extLst>
      <p:ext uri="{BB962C8B-B14F-4D97-AF65-F5344CB8AC3E}">
        <p14:creationId xmlns:p14="http://schemas.microsoft.com/office/powerpoint/2010/main" val="3417800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0"/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5761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79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e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slawosz.uznanski@cern.ch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 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2019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2" name="Image 4" descr="logooutline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46709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64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/>
  <p:txStyles>
    <p:titleStyle>
      <a:lvl1pPr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20" y="1867577"/>
            <a:ext cx="7621903" cy="940443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MPE-PE Mini Lectures: Introduction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36258" y="2931770"/>
            <a:ext cx="7999830" cy="592928"/>
          </a:xfrm>
        </p:spPr>
        <p:txBody>
          <a:bodyPr>
            <a:normAutofit/>
          </a:bodyPr>
          <a:lstStyle/>
          <a:p>
            <a:r>
              <a:rPr lang="en-GB" dirty="0"/>
              <a:t>C. </a:t>
            </a:r>
            <a:r>
              <a:rPr lang="en-GB" dirty="0" smtClean="0"/>
              <a:t>Wiesner, A. Apollonio</a:t>
            </a:r>
            <a:endParaRPr lang="en-GB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6258" y="360433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March, 28</a:t>
            </a:r>
            <a:r>
              <a:rPr lang="en-GB" baseline="30000" dirty="0" smtClean="0"/>
              <a:t>th</a:t>
            </a:r>
            <a:r>
              <a:rPr lang="en-GB" dirty="0" smtClean="0"/>
              <a:t> 2019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28/03/2019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85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MPE-PE Section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022" y="1112452"/>
            <a:ext cx="6223000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511172" y="584903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/>
              <a:t>https://twiki.cern.ch/twiki/bin/viewauth/TEMPEPE/</a:t>
            </a:r>
          </a:p>
        </p:txBody>
      </p:sp>
    </p:spTree>
    <p:extLst>
      <p:ext uri="{BB962C8B-B14F-4D97-AF65-F5344CB8AC3E}">
        <p14:creationId xmlns:p14="http://schemas.microsoft.com/office/powerpoint/2010/main" val="92017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L-Shape 37"/>
          <p:cNvSpPr/>
          <p:nvPr/>
        </p:nvSpPr>
        <p:spPr>
          <a:xfrm rot="10800000">
            <a:off x="0" y="3112745"/>
            <a:ext cx="9144000" cy="1739582"/>
          </a:xfrm>
          <a:prstGeom prst="corner">
            <a:avLst>
              <a:gd name="adj1" fmla="val 58381"/>
              <a:gd name="adj2" fmla="val 162850"/>
            </a:avLst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20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L-Shape 32"/>
          <p:cNvSpPr/>
          <p:nvPr/>
        </p:nvSpPr>
        <p:spPr>
          <a:xfrm rot="10800000" flipH="1">
            <a:off x="7814" y="923357"/>
            <a:ext cx="5895445" cy="3952887"/>
          </a:xfrm>
          <a:prstGeom prst="corner">
            <a:avLst>
              <a:gd name="adj1" fmla="val 81247"/>
              <a:gd name="adj2" fmla="val 58788"/>
            </a:avLst>
          </a:prstGeom>
          <a:solidFill>
            <a:srgbClr val="339933">
              <a:alpha val="40000"/>
            </a:srgbClr>
          </a:solidFill>
          <a:ln>
            <a:solidFill>
              <a:srgbClr val="3399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20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6563" y="5320963"/>
            <a:ext cx="8935236" cy="781088"/>
          </a:xfrm>
          <a:prstGeom prst="roundRect">
            <a:avLst/>
          </a:prstGeom>
          <a:solidFill>
            <a:srgbClr val="FF66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14" y="-88460"/>
            <a:ext cx="5143325" cy="940443"/>
          </a:xfrm>
        </p:spPr>
        <p:txBody>
          <a:bodyPr>
            <a:normAutofit/>
          </a:bodyPr>
          <a:lstStyle/>
          <a:p>
            <a:r>
              <a:rPr lang="en-US" sz="4200" dirty="0" smtClean="0"/>
              <a:t>Mini Lectures: Topics</a:t>
            </a:r>
            <a:endParaRPr lang="en-GB" sz="4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2805" y="923358"/>
            <a:ext cx="281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&amp; accelerator physics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8793" y="4433047"/>
            <a:ext cx="2481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Reliability &amp; Availability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0283" y="1278707"/>
            <a:ext cx="2931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describe a particle beam?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hase-space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Liouville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theorem,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emittance, optical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functions (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a, b, g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s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Symbol" panose="05050102010706020507" pitchFamily="18" charset="2"/>
              <a:cs typeface="Calibri" panose="020F0502020204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1" y="5333096"/>
            <a:ext cx="1786996" cy="715089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Computational Methods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4266" y="1904108"/>
            <a:ext cx="3667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do accelerators work?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 production: ion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transport, FODO 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acceleration: </a:t>
            </a:r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acc.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collision: synchrotron, collider, luminosity,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b</a:t>
            </a:r>
            <a:r>
              <a:rPr lang="en-GB" sz="1200" baseline="30000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*</a:t>
            </a:r>
            <a:endParaRPr lang="en-GB" sz="1200" baseline="300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Acc. hardware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dump,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cavities, …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07347" y="3183067"/>
            <a:ext cx="252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Reliability and availability</a:t>
            </a:r>
            <a:endParaRPr lang="en-GB" sz="12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definitions (for CERN and other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risk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Lifetime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distributions and bathtub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curve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81094" y="5303553"/>
            <a:ext cx="56390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Coding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conventions and good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practice / Object-oriented programming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Basics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co-simulation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machine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learning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simulate a particle beam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 How to simulate a magnetic field?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L-Shape 31"/>
          <p:cNvSpPr/>
          <p:nvPr/>
        </p:nvSpPr>
        <p:spPr>
          <a:xfrm rot="10800000" flipH="1">
            <a:off x="3753586" y="923358"/>
            <a:ext cx="5390414" cy="3234426"/>
          </a:xfrm>
          <a:prstGeom prst="corner">
            <a:avLst>
              <a:gd name="adj1" fmla="val 67586"/>
              <a:gd name="adj2" fmla="val 66339"/>
            </a:avLst>
          </a:prstGeom>
          <a:solidFill>
            <a:srgbClr val="FFFF00">
              <a:alpha val="40000"/>
            </a:srgbClr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20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82687" y="892755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9170" y="1030323"/>
            <a:ext cx="19988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types of magnets do we need? And how do we get them?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Dipoles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quadrupoles, and more: beam-dynamics and hardware realization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Kicker and septa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98843" y="2191975"/>
            <a:ext cx="2712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and how to protect a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quench a </a:t>
            </a:r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magnet?</a:t>
            </a:r>
            <a:endParaRPr lang="en-GB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protect a </a:t>
            </a:r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Quench/damage 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46559" y="1190541"/>
            <a:ext cx="30875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do superconducting acc. magnets work?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Basics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Basics of superconducting magnet and cable design </a:t>
            </a:r>
            <a:endParaRPr lang="en-GB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use superfluid helium?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L-Shape 33"/>
          <p:cNvSpPr/>
          <p:nvPr/>
        </p:nvSpPr>
        <p:spPr>
          <a:xfrm rot="10800000" flipH="1">
            <a:off x="0" y="3119738"/>
            <a:ext cx="5903259" cy="2111856"/>
          </a:xfrm>
          <a:prstGeom prst="corner">
            <a:avLst>
              <a:gd name="adj1" fmla="val 47721"/>
              <a:gd name="adj2" fmla="val 204612"/>
            </a:avLst>
          </a:prstGeom>
          <a:solidFill>
            <a:srgbClr val="0000FF">
              <a:alpha val="40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20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667" y="3132513"/>
            <a:ext cx="36628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can go wrong? Beam-related 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ailure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classification (risk, slow/fast/ultrafast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 examples: magnet powering, injection/extraction failures, UFOs, QH firing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criticality for different machines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09518" y="3135408"/>
            <a:ext cx="2340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 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CERN 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 complex 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Injectors: LINACs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PSB, PS,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operation and cycle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availability and faults</a:t>
            </a:r>
            <a:endParaRPr lang="en-GB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435" y="4177489"/>
            <a:ext cx="2370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happens if the beam is lost?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Beam-matter interaction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Hydrodynamic tunnelling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87582" y="4165667"/>
            <a:ext cx="1899593" cy="107029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568396" y="4152492"/>
            <a:ext cx="17219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 Systems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 systems at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(BIS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PIC,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WIC, QPS, LBDS, COLL)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Electronics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MP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38390" y="4870507"/>
            <a:ext cx="2082888" cy="408623"/>
          </a:xfrm>
          <a:prstGeom prst="round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Protection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40084" y="4313140"/>
            <a:ext cx="1655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 Topics…</a:t>
            </a:r>
          </a:p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Visits…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45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9" grpId="0"/>
      <p:bldP spid="20" grpId="0"/>
      <p:bldP spid="14" grpId="0"/>
      <p:bldP spid="16" grpId="0"/>
      <p:bldP spid="17" grpId="0"/>
      <p:bldP spid="13" grpId="0"/>
      <p:bldP spid="18" grpId="0"/>
      <p:bldP spid="15" grpId="0"/>
      <p:bldP spid="25" grpId="0" animBg="1"/>
      <p:bldP spid="29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L-Shape 37"/>
          <p:cNvSpPr/>
          <p:nvPr/>
        </p:nvSpPr>
        <p:spPr>
          <a:xfrm rot="10800000">
            <a:off x="0" y="3112745"/>
            <a:ext cx="9144000" cy="1739582"/>
          </a:xfrm>
          <a:prstGeom prst="corner">
            <a:avLst>
              <a:gd name="adj1" fmla="val 58381"/>
              <a:gd name="adj2" fmla="val 162850"/>
            </a:avLst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20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L-Shape 32"/>
          <p:cNvSpPr/>
          <p:nvPr/>
        </p:nvSpPr>
        <p:spPr>
          <a:xfrm rot="10800000" flipH="1">
            <a:off x="7814" y="923357"/>
            <a:ext cx="5895445" cy="3952887"/>
          </a:xfrm>
          <a:prstGeom prst="corner">
            <a:avLst>
              <a:gd name="adj1" fmla="val 81247"/>
              <a:gd name="adj2" fmla="val 58788"/>
            </a:avLst>
          </a:prstGeom>
          <a:solidFill>
            <a:srgbClr val="339933">
              <a:alpha val="40000"/>
            </a:srgbClr>
          </a:solidFill>
          <a:ln>
            <a:solidFill>
              <a:srgbClr val="3399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20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6563" y="5320963"/>
            <a:ext cx="8935236" cy="781088"/>
          </a:xfrm>
          <a:prstGeom prst="roundRect">
            <a:avLst/>
          </a:prstGeom>
          <a:solidFill>
            <a:srgbClr val="FF66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14" y="-88460"/>
            <a:ext cx="5143325" cy="940443"/>
          </a:xfrm>
        </p:spPr>
        <p:txBody>
          <a:bodyPr>
            <a:normAutofit/>
          </a:bodyPr>
          <a:lstStyle/>
          <a:p>
            <a:r>
              <a:rPr lang="en-US" sz="4200" dirty="0" smtClean="0"/>
              <a:t>Mini Lectures: Topics</a:t>
            </a:r>
            <a:endParaRPr lang="en-GB" sz="4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2805" y="923358"/>
            <a:ext cx="281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&amp; accelerator physics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8793" y="4433047"/>
            <a:ext cx="2481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Reliability &amp; Availability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0283" y="1278707"/>
            <a:ext cx="2931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describe a particle beam?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hase-space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Liouville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theorem,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emittance, optical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functions (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a, b, g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s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Symbol" panose="05050102010706020507" pitchFamily="18" charset="2"/>
              <a:cs typeface="Calibri" panose="020F0502020204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1" y="5333096"/>
            <a:ext cx="1786996" cy="715089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Computational Methods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4266" y="1904108"/>
            <a:ext cx="3667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do accelerators work?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 production: ion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transport, FODO 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acceleration: </a:t>
            </a:r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acc.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collision: synchrotron, collider, luminosity,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b</a:t>
            </a:r>
            <a:r>
              <a:rPr lang="en-GB" sz="1200" baseline="30000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*</a:t>
            </a:r>
            <a:endParaRPr lang="en-GB" sz="1200" baseline="300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Acc. hardware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dump,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cavities, …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07347" y="3183067"/>
            <a:ext cx="252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Reliability and availability</a:t>
            </a:r>
            <a:endParaRPr lang="en-GB" sz="12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definitions (for CERN and other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risk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Lifetime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distributions and bathtub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curve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81094" y="5303553"/>
            <a:ext cx="56390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Coding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conventions and good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practice / Object-oriented programming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Basics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co-simulation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machine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learning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simulate a particle beam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 How to simulate a magnetic field?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L-Shape 31"/>
          <p:cNvSpPr/>
          <p:nvPr/>
        </p:nvSpPr>
        <p:spPr>
          <a:xfrm rot="10800000" flipH="1">
            <a:off x="3753586" y="923358"/>
            <a:ext cx="5390414" cy="3234426"/>
          </a:xfrm>
          <a:prstGeom prst="corner">
            <a:avLst>
              <a:gd name="adj1" fmla="val 67586"/>
              <a:gd name="adj2" fmla="val 66339"/>
            </a:avLst>
          </a:prstGeom>
          <a:solidFill>
            <a:srgbClr val="FFFF00">
              <a:alpha val="40000"/>
            </a:srgbClr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20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82687" y="892755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9170" y="1030323"/>
            <a:ext cx="19988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types of magnets do we need? And how do we get them?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Dipoles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quadrupoles, and more: beam-dynamics and hardware realization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Kicker and septa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98843" y="2191975"/>
            <a:ext cx="2712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and how to protect a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quench a </a:t>
            </a:r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magnet?</a:t>
            </a:r>
            <a:endParaRPr lang="en-GB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protect a </a:t>
            </a:r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Quench/damage 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46559" y="1190541"/>
            <a:ext cx="30875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do superconducting acc. magnets work?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Basics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Basics of superconducting magnet and cable design </a:t>
            </a:r>
            <a:endParaRPr lang="en-GB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use superfluid helium?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L-Shape 33"/>
          <p:cNvSpPr/>
          <p:nvPr/>
        </p:nvSpPr>
        <p:spPr>
          <a:xfrm rot="10800000" flipH="1">
            <a:off x="0" y="3119738"/>
            <a:ext cx="5903259" cy="2111856"/>
          </a:xfrm>
          <a:prstGeom prst="corner">
            <a:avLst>
              <a:gd name="adj1" fmla="val 47721"/>
              <a:gd name="adj2" fmla="val 204612"/>
            </a:avLst>
          </a:prstGeom>
          <a:solidFill>
            <a:srgbClr val="0000FF">
              <a:alpha val="40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20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667" y="3132513"/>
            <a:ext cx="36628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can go wrong? Beam-related 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ailure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classification (risk, slow/fast/ultrafast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 examples: magnet powering, injection/extraction failures, UFOs, QH firing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criticality for different machines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09518" y="3135408"/>
            <a:ext cx="2340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 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CERN 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 complex 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Injectors: LINACs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PSB, PS,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operation and cycle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availability and faults</a:t>
            </a:r>
            <a:endParaRPr lang="en-GB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435" y="4177489"/>
            <a:ext cx="2370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happens if the beam is lost?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Beam-matter interaction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Hydrodynamic tunnelling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87582" y="4165667"/>
            <a:ext cx="1899593" cy="107029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440084" y="4313140"/>
            <a:ext cx="1655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 Topics…</a:t>
            </a:r>
          </a:p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Visits…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568396" y="4152492"/>
            <a:ext cx="17219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 Systems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 systems at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(BIS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PIC,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WIC, QPS, LBDS, COLL)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Electronics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MP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38390" y="4870507"/>
            <a:ext cx="2082888" cy="408623"/>
          </a:xfrm>
          <a:prstGeom prst="round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Protection</a:t>
            </a:r>
            <a:endParaRPr lang="en-GB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0283" y="1308030"/>
            <a:ext cx="2931014" cy="610061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037658" y="1218803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52721" y="1954351"/>
            <a:ext cx="2928576" cy="54140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3037658" y="1900835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2)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838115" y="1070251"/>
            <a:ext cx="1928965" cy="1121723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5457417" y="1330436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3)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577578" y="1446446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949076" y="1207361"/>
            <a:ext cx="3085079" cy="984613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50282" y="2499383"/>
            <a:ext cx="3507719" cy="378831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3419441" y="2161012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701492" y="3150776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6)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448794" y="3200125"/>
            <a:ext cx="2585362" cy="764287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2102994" y="5326083"/>
            <a:ext cx="4412037" cy="23990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6484295" y="5247962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71075" y="3135407"/>
            <a:ext cx="2132184" cy="986114"/>
          </a:xfrm>
          <a:prstGeom prst="rect">
            <a:avLst/>
          </a:prstGeom>
          <a:noFill/>
          <a:ln w="28575">
            <a:solidFill>
              <a:srgbClr val="FF99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14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/>
      <p:bldP spid="22" grpId="0" animBg="1"/>
      <p:bldP spid="36" grpId="0"/>
      <p:bldP spid="37" grpId="0" animBg="1"/>
      <p:bldP spid="39" grpId="0"/>
      <p:bldP spid="40" grpId="0"/>
      <p:bldP spid="41" grpId="0" animBg="1"/>
      <p:bldP spid="42" grpId="0" animBg="1"/>
      <p:bldP spid="43" grpId="0"/>
      <p:bldP spid="44" grpId="0"/>
      <p:bldP spid="45" grpId="0" animBg="1"/>
      <p:bldP spid="46" grpId="0" animBg="1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417859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Proposals:</a:t>
            </a:r>
          </a:p>
          <a:p>
            <a:r>
              <a:rPr lang="en-US" dirty="0"/>
              <a:t>Talks </a:t>
            </a:r>
            <a:r>
              <a:rPr lang="en-US" dirty="0" smtClean="0"/>
              <a:t>should be focused </a:t>
            </a:r>
            <a:r>
              <a:rPr lang="en-US" dirty="0"/>
              <a:t>on </a:t>
            </a:r>
            <a:r>
              <a:rPr lang="en-US" dirty="0" smtClean="0"/>
              <a:t>the understanding of the </a:t>
            </a:r>
            <a:r>
              <a:rPr lang="en-US" dirty="0"/>
              <a:t>basics concepts and ideas </a:t>
            </a:r>
            <a:endParaRPr lang="en-US" dirty="0" smtClean="0"/>
          </a:p>
          <a:p>
            <a:r>
              <a:rPr lang="en-US" dirty="0" smtClean="0"/>
              <a:t>Talks should be ~30 min + discussion</a:t>
            </a:r>
          </a:p>
          <a:p>
            <a:r>
              <a:rPr lang="en-US" dirty="0" smtClean="0"/>
              <a:t>Ask as many questions as you want!</a:t>
            </a:r>
          </a:p>
          <a:p>
            <a:r>
              <a:rPr lang="en-US" dirty="0" smtClean="0"/>
              <a:t>Thursdays, 10.30 in the week without Section Meeting (possibly with coffee/cake)?</a:t>
            </a:r>
          </a:p>
          <a:p>
            <a:r>
              <a:rPr lang="en-US" dirty="0" smtClean="0"/>
              <a:t>Start: end of </a:t>
            </a:r>
            <a:r>
              <a:rPr lang="en-US" smtClean="0"/>
              <a:t>April/beginning of May 2019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06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685" y="789471"/>
            <a:ext cx="8226854" cy="756873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/>
              <a:t>It’s all about the audience (i.e. about us)…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28/03/2019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2" y="1702680"/>
            <a:ext cx="8561509" cy="3709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69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noFill/>
        <a:ln w="19050">
          <a:solidFill>
            <a:srgbClr val="0000FF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47993</TotalTime>
  <Words>738</Words>
  <Application>Microsoft Office PowerPoint</Application>
  <PresentationFormat>On-screen Show (4:3)</PresentationFormat>
  <Paragraphs>131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Unicode MS</vt:lpstr>
      <vt:lpstr>Calibri</vt:lpstr>
      <vt:lpstr>Franklin Gothic Medium</vt:lpstr>
      <vt:lpstr>Optima</vt:lpstr>
      <vt:lpstr>Symbol</vt:lpstr>
      <vt:lpstr>CERNCorporate4-3</vt:lpstr>
      <vt:lpstr>BTODD primary master</vt:lpstr>
      <vt:lpstr>MPE-PE Mini Lectures: Introduction</vt:lpstr>
      <vt:lpstr>MPE-PE Section</vt:lpstr>
      <vt:lpstr>Mini Lectures: Topics</vt:lpstr>
      <vt:lpstr>Mini Lectures: Topics</vt:lpstr>
      <vt:lpstr>Organization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Christoph Wiesner</cp:lastModifiedBy>
  <cp:revision>1029</cp:revision>
  <cp:lastPrinted>2019-03-25T15:12:55Z</cp:lastPrinted>
  <dcterms:created xsi:type="dcterms:W3CDTF">2012-11-30T11:04:26Z</dcterms:created>
  <dcterms:modified xsi:type="dcterms:W3CDTF">2019-03-28T07:54:36Z</dcterms:modified>
</cp:coreProperties>
</file>