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80" r:id="rId5"/>
    <p:sldId id="279" r:id="rId6"/>
    <p:sldId id="259" r:id="rId7"/>
    <p:sldId id="266" r:id="rId8"/>
    <p:sldId id="260" r:id="rId9"/>
    <p:sldId id="261" r:id="rId10"/>
    <p:sldId id="276" r:id="rId11"/>
    <p:sldId id="290" r:id="rId12"/>
    <p:sldId id="262" r:id="rId13"/>
    <p:sldId id="264" r:id="rId14"/>
    <p:sldId id="265" r:id="rId15"/>
    <p:sldId id="267" r:id="rId16"/>
    <p:sldId id="270" r:id="rId17"/>
    <p:sldId id="268" r:id="rId18"/>
    <p:sldId id="271" r:id="rId19"/>
    <p:sldId id="285" r:id="rId20"/>
    <p:sldId id="272" r:id="rId21"/>
    <p:sldId id="282" r:id="rId22"/>
    <p:sldId id="286" r:id="rId23"/>
    <p:sldId id="295" r:id="rId24"/>
    <p:sldId id="283" r:id="rId25"/>
    <p:sldId id="296" r:id="rId26"/>
    <p:sldId id="298" r:id="rId27"/>
    <p:sldId id="297" r:id="rId28"/>
    <p:sldId id="292" r:id="rId29"/>
    <p:sldId id="294" r:id="rId30"/>
    <p:sldId id="289" r:id="rId31"/>
    <p:sldId id="288" r:id="rId32"/>
    <p:sldId id="284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CC66FF"/>
    <a:srgbClr val="0C377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94438" autoAdjust="0"/>
  </p:normalViewPr>
  <p:slideViewPr>
    <p:cSldViewPr snapToGrid="0" snapToObjects="1">
      <p:cViewPr varScale="1">
        <p:scale>
          <a:sx n="150" d="100"/>
          <a:sy n="150" d="100"/>
        </p:scale>
        <p:origin x="480" y="-36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C0C0C9-4DEA-4BCD-B45A-F4AC78694D11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CB8F6-F4BC-428D-AD2A-106701A668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13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540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8688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904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347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997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665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Same binning across</a:t>
            </a:r>
            <a:r>
              <a:rPr lang="en-US" baseline="0" dirty="0"/>
              <a:t> all graphs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704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9257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Include </a:t>
            </a:r>
            <a:r>
              <a:rPr lang="en-GB" dirty="0" err="1"/>
              <a:t>sc</a:t>
            </a:r>
            <a:r>
              <a:rPr lang="en-GB" dirty="0"/>
              <a:t> of common input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480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Animate</a:t>
            </a:r>
            <a:r>
              <a:rPr lang="en-GB" baseline="0" dirty="0"/>
              <a:t> the bits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036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CB8F6-F4BC-428D-AD2A-106701A6686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62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519C-7EA1-4000-AB6E-F7D905029929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BD4F-6A22-4B67-BE5A-583BA795B4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52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elogbook.cern.ch/eLogbook/eLogbook.jsp?lgbk=60&amp;date=20180606&amp;shift=1" TargetMode="External"/><Relationship Id="rId7" Type="http://schemas.openxmlformats.org/officeDocument/2006/relationships/image" Target="../media/image11.png"/><Relationship Id="rId2" Type="http://schemas.openxmlformats.org/officeDocument/2006/relationships/hyperlink" Target="http://elogbook.cern.ch/eLogbook/eLogbook.jsp?shiftId=110011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logbook.cern.ch/eLogbook/eLogbook.jsp?shiftId=1097716" TargetMode="External"/><Relationship Id="rId5" Type="http://schemas.openxmlformats.org/officeDocument/2006/relationships/hyperlink" Target="http://elogbook.cern.ch/eLogbook/eLogbook.jsp?shiftId=1100933" TargetMode="External"/><Relationship Id="rId10" Type="http://schemas.openxmlformats.org/officeDocument/2006/relationships/image" Target="../media/image14.png"/><Relationship Id="rId4" Type="http://schemas.openxmlformats.org/officeDocument/2006/relationships/hyperlink" Target="http://elogbook.cern.ch/eLogbook/eLogbook.jsp?shiftId=1100010" TargetMode="External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logbook.cern.ch/eLogbook/eLogbook.jsp?lgbk=60&amp;date=20170813&amp;shift=1" TargetMode="External"/><Relationship Id="rId5" Type="http://schemas.openxmlformats.org/officeDocument/2006/relationships/hyperlink" Target="http://elogbook.cern.ch/eLogbook/eLogbook.jsp?shiftId=1089083" TargetMode="Externa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1.xml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://elogbook.cern.ch/eLogbook/eLogbook.jsp?lgbk=60&amp;date=20180811&amp;shift=1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shiftId=1088151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shiftId=1098554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um.com/datadriveninvestor/a-leap-into-the-future-generative-adversarial-networks-96a780ed8ee6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6944" y="-1"/>
            <a:ext cx="3877056" cy="44378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Why Categorise?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976474"/>
            <a:ext cx="5540223" cy="3203145"/>
          </a:xfrm>
        </p:spPr>
        <p:txBody>
          <a:bodyPr>
            <a:normAutofit/>
          </a:bodyPr>
          <a:lstStyle/>
          <a:p>
            <a:r>
              <a:rPr lang="en-GB" sz="2000" dirty="0"/>
              <a:t>When looking through E-Logbook, these</a:t>
            </a:r>
          </a:p>
          <a:p>
            <a:pPr marL="36576" indent="0">
              <a:buNone/>
            </a:pPr>
            <a:r>
              <a:rPr lang="en-GB" sz="2000" dirty="0"/>
              <a:t>	are the most common</a:t>
            </a:r>
          </a:p>
          <a:p>
            <a:r>
              <a:rPr lang="en-GB" sz="2000" dirty="0"/>
              <a:t>What is “no explanation”?</a:t>
            </a:r>
          </a:p>
          <a:p>
            <a:pPr lvl="1"/>
            <a:r>
              <a:rPr lang="en-GB" sz="1800" dirty="0"/>
              <a:t>There is no clear explanation in the logbook</a:t>
            </a:r>
          </a:p>
          <a:p>
            <a:r>
              <a:rPr lang="en-GB" sz="2000" dirty="0"/>
              <a:t>All of this takes into account registered blocking faults, unregistered are noted as “minor hardware error” e.g.. Faulty QPS circuit board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04088" y="4101849"/>
            <a:ext cx="2036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(╯°□°）╯︵ ┻━┻</a:t>
            </a:r>
          </a:p>
        </p:txBody>
      </p:sp>
    </p:spTree>
    <p:extLst>
      <p:ext uri="{BB962C8B-B14F-4D97-AF65-F5344CB8AC3E}">
        <p14:creationId xmlns:p14="http://schemas.microsoft.com/office/powerpoint/2010/main" val="3497371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Some examples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Upstream</a:t>
            </a:r>
            <a:endParaRPr lang="en-GB" dirty="0"/>
          </a:p>
          <a:p>
            <a:r>
              <a:rPr lang="en-GB" dirty="0">
                <a:hlinkClick r:id="rId3"/>
              </a:rPr>
              <a:t>No explanation</a:t>
            </a:r>
            <a:endParaRPr lang="en-GB" dirty="0"/>
          </a:p>
          <a:p>
            <a:r>
              <a:rPr lang="en-GB" dirty="0">
                <a:hlinkClick r:id="rId4"/>
              </a:rPr>
              <a:t>Losses</a:t>
            </a:r>
            <a:endParaRPr lang="en-GB" dirty="0"/>
          </a:p>
          <a:p>
            <a:r>
              <a:rPr lang="en-GB" dirty="0">
                <a:hlinkClick r:id="rId5"/>
              </a:rPr>
              <a:t>Hardware</a:t>
            </a:r>
            <a:endParaRPr lang="en-GB" dirty="0"/>
          </a:p>
          <a:p>
            <a:r>
              <a:rPr lang="en-GB" dirty="0">
                <a:hlinkClick r:id="rId6"/>
              </a:rPr>
              <a:t>Intervention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098" name="Picture 2" descr="https://gyazo.com/bea8b9b400d12045e706266a4dcb3cda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36135" y="827737"/>
            <a:ext cx="4996586" cy="87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gyazo.com/8b291aa2a6ec2e97fca459bc28ff751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135" y="3589220"/>
            <a:ext cx="4996586" cy="25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gyazo.com/0f4aeeeef052366daba4be6d9a8fd156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135" y="2727213"/>
            <a:ext cx="4996586" cy="86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Arrow Connector 13"/>
          <p:cNvCxnSpPr>
            <a:endCxn id="4098" idx="1"/>
          </p:cNvCxnSpPr>
          <p:nvPr/>
        </p:nvCxnSpPr>
        <p:spPr>
          <a:xfrm flipV="1">
            <a:off x="2883364" y="1264862"/>
            <a:ext cx="1152771" cy="63354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369431" y="2227045"/>
            <a:ext cx="1666704" cy="143264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4102" idx="1"/>
          </p:cNvCxnSpPr>
          <p:nvPr/>
        </p:nvCxnSpPr>
        <p:spPr>
          <a:xfrm>
            <a:off x="2883364" y="3014787"/>
            <a:ext cx="1152771" cy="14343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4100" idx="1"/>
          </p:cNvCxnSpPr>
          <p:nvPr/>
        </p:nvCxnSpPr>
        <p:spPr>
          <a:xfrm>
            <a:off x="3143667" y="3517436"/>
            <a:ext cx="892468" cy="197397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06" name="Picture 10" descr="https://gyazo.com/04dcae287fa00a01a4bda2567fad191b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135" y="1989560"/>
            <a:ext cx="4968505" cy="60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226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64"/>
            <a:ext cx="4957216" cy="5143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1999" y="14514"/>
            <a:ext cx="4572000" cy="5143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08590" y="2312671"/>
            <a:ext cx="772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16L2</a:t>
            </a:r>
          </a:p>
        </p:txBody>
      </p:sp>
      <p:cxnSp>
        <p:nvCxnSpPr>
          <p:cNvPr id="10" name="Straight Arrow Connector 9">
            <a:hlinkClick r:id="rId5"/>
          </p:cNvPr>
          <p:cNvCxnSpPr/>
          <p:nvPr/>
        </p:nvCxnSpPr>
        <p:spPr>
          <a:xfrm flipH="1">
            <a:off x="5529943" y="2698318"/>
            <a:ext cx="1690491" cy="100651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hlinkClick r:id="rId5"/>
          </p:cNvPr>
          <p:cNvCxnSpPr/>
          <p:nvPr/>
        </p:nvCxnSpPr>
        <p:spPr>
          <a:xfrm flipH="1">
            <a:off x="6318913" y="2686947"/>
            <a:ext cx="901519" cy="98926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hlinkClick r:id="rId6"/>
          </p:cNvPr>
          <p:cNvCxnSpPr/>
          <p:nvPr/>
        </p:nvCxnSpPr>
        <p:spPr>
          <a:xfrm>
            <a:off x="7220432" y="2750544"/>
            <a:ext cx="1050204" cy="95429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27582" y="1363972"/>
            <a:ext cx="1134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Cleaning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Steering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Tuning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Correction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04251" y="938303"/>
            <a:ext cx="16161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(injector complex faults or issues)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600925" y="434451"/>
            <a:ext cx="1031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UFO, ADT </a:t>
            </a:r>
            <a:r>
              <a:rPr lang="en-GB" sz="1200" dirty="0" err="1"/>
              <a:t>Blowups</a:t>
            </a:r>
            <a:endParaRPr lang="en-GB" sz="1200" dirty="0"/>
          </a:p>
        </p:txBody>
      </p:sp>
      <p:cxnSp>
        <p:nvCxnSpPr>
          <p:cNvPr id="16" name="Elbow Connector 15"/>
          <p:cNvCxnSpPr/>
          <p:nvPr/>
        </p:nvCxnSpPr>
        <p:spPr>
          <a:xfrm flipV="1">
            <a:off x="7143854" y="1255507"/>
            <a:ext cx="700768" cy="46857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235032" y="1070984"/>
            <a:ext cx="609590" cy="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7423162" y="573266"/>
            <a:ext cx="421460" cy="103875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294263" y="4010379"/>
            <a:ext cx="20010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Arrows are hyperlinks to E-Logbook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784" t="25644" r="18403" b="72011"/>
          <a:stretch/>
        </p:blipFill>
        <p:spPr>
          <a:xfrm>
            <a:off x="3657463" y="1473200"/>
            <a:ext cx="387350" cy="12065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655" t="28484" r="18275" b="69294"/>
          <a:stretch/>
        </p:blipFill>
        <p:spPr>
          <a:xfrm>
            <a:off x="3651113" y="1312040"/>
            <a:ext cx="400050" cy="1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44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957214" cy="5162550"/>
          </a:xfrm>
        </p:spPr>
      </p:pic>
      <p:cxnSp>
        <p:nvCxnSpPr>
          <p:cNvPr id="3" name="Straight Connector 2"/>
          <p:cNvCxnSpPr/>
          <p:nvPr/>
        </p:nvCxnSpPr>
        <p:spPr>
          <a:xfrm flipV="1">
            <a:off x="2179236" y="604611"/>
            <a:ext cx="0" cy="3991428"/>
          </a:xfrm>
          <a:prstGeom prst="line">
            <a:avLst/>
          </a:prstGeom>
          <a:ln>
            <a:solidFill>
              <a:srgbClr val="FFC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2889355" y="595086"/>
            <a:ext cx="1545318" cy="400110"/>
            <a:chOff x="7058477" y="646760"/>
            <a:chExt cx="1545318" cy="40011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58477" y="708020"/>
              <a:ext cx="199573" cy="13653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7257142" y="646760"/>
              <a:ext cx="13466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Cut-off for successful Injections</a:t>
              </a:r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3338" y="19050"/>
            <a:ext cx="4510661" cy="51435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101289" y="608691"/>
            <a:ext cx="1545318" cy="400110"/>
            <a:chOff x="7058477" y="646760"/>
            <a:chExt cx="1545318" cy="40011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58477" y="708020"/>
              <a:ext cx="199573" cy="13653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257142" y="646760"/>
              <a:ext cx="13466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Cut-off for successful Injections</a:t>
              </a:r>
            </a:p>
          </p:txBody>
        </p:sp>
      </p:grpSp>
      <p:sp>
        <p:nvSpPr>
          <p:cNvPr id="2" name="Rectangle 1">
            <a:hlinkClick r:id="rId6" action="ppaction://hlinksldjump"/>
          </p:cNvPr>
          <p:cNvSpPr/>
          <p:nvPr/>
        </p:nvSpPr>
        <p:spPr>
          <a:xfrm>
            <a:off x="8862060" y="2743200"/>
            <a:ext cx="167640" cy="1524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592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59" y="0"/>
            <a:ext cx="4957216" cy="5143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1902" y="0"/>
            <a:ext cx="4592097" cy="51435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877358" y="1355614"/>
            <a:ext cx="1134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Cleaning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Steering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Tuning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Correction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54027" y="929945"/>
            <a:ext cx="16161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(injector complex faults or issues)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50701" y="426093"/>
            <a:ext cx="1031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UFO, ADT </a:t>
            </a:r>
            <a:r>
              <a:rPr lang="en-GB" sz="1200" dirty="0" err="1"/>
              <a:t>Blowups</a:t>
            </a:r>
            <a:endParaRPr lang="en-GB" sz="1200" dirty="0"/>
          </a:p>
        </p:txBody>
      </p:sp>
      <p:cxnSp>
        <p:nvCxnSpPr>
          <p:cNvPr id="19" name="Elbow Connector 18"/>
          <p:cNvCxnSpPr/>
          <p:nvPr/>
        </p:nvCxnSpPr>
        <p:spPr>
          <a:xfrm flipV="1">
            <a:off x="6893630" y="1247149"/>
            <a:ext cx="700768" cy="46857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984808" y="1087010"/>
            <a:ext cx="609590" cy="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>
            <a:off x="7172938" y="564908"/>
            <a:ext cx="421460" cy="103875"/>
          </a:xfrm>
          <a:prstGeom prst="bentConnector3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522720" y="3538657"/>
            <a:ext cx="2084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LINAC2 missed shots</a:t>
            </a:r>
          </a:p>
        </p:txBody>
      </p:sp>
      <p:cxnSp>
        <p:nvCxnSpPr>
          <p:cNvPr id="7" name="Straight Arrow Connector 6">
            <a:hlinkClick r:id="rId4"/>
          </p:cNvPr>
          <p:cNvCxnSpPr/>
          <p:nvPr/>
        </p:nvCxnSpPr>
        <p:spPr>
          <a:xfrm>
            <a:off x="7418832" y="3846434"/>
            <a:ext cx="146304" cy="54983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784" t="25644" r="18403" b="72011"/>
          <a:stretch/>
        </p:blipFill>
        <p:spPr>
          <a:xfrm>
            <a:off x="3651113" y="1473200"/>
            <a:ext cx="387350" cy="1206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655" t="28484" r="18275" b="69294"/>
          <a:stretch/>
        </p:blipFill>
        <p:spPr>
          <a:xfrm>
            <a:off x="3644763" y="1312040"/>
            <a:ext cx="400050" cy="1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99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5215096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V="1">
            <a:off x="1937008" y="407142"/>
            <a:ext cx="0" cy="4220610"/>
          </a:xfrm>
          <a:prstGeom prst="line">
            <a:avLst/>
          </a:prstGeom>
          <a:ln>
            <a:solidFill>
              <a:srgbClr val="FFC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6813933" y="656346"/>
            <a:ext cx="1545318" cy="400110"/>
            <a:chOff x="7058477" y="646760"/>
            <a:chExt cx="1545318" cy="40011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58477" y="708020"/>
              <a:ext cx="199573" cy="13653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257142" y="646760"/>
              <a:ext cx="13466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Cut-off for successful Injections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7961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7DA4-6A52-487D-8696-B6030C1659D6}" type="datetime1">
              <a:rPr lang="en-GB" smtClean="0"/>
              <a:t>06/06/2019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BD4F-6A22-4B67-BE5A-583BA795B42E}" type="slidenum">
              <a:rPr lang="en-GB" smtClean="0"/>
              <a:t>16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525"/>
            <a:ext cx="9144000" cy="5165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99100" y="4776873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accent6">
                    <a:lumMod val="75000"/>
                  </a:schemeClr>
                </a:solidFill>
              </a:rPr>
              <a:t>mins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76834" y="410676"/>
            <a:ext cx="1814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Correction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Calibrations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6834" y="881951"/>
            <a:ext cx="1056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LINAC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PSB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PS</a:t>
            </a:r>
          </a:p>
        </p:txBody>
      </p:sp>
      <p:cxnSp>
        <p:nvCxnSpPr>
          <p:cNvPr id="11" name="Elbow Connector 10"/>
          <p:cNvCxnSpPr/>
          <p:nvPr/>
        </p:nvCxnSpPr>
        <p:spPr>
          <a:xfrm flipV="1">
            <a:off x="6953250" y="780476"/>
            <a:ext cx="563432" cy="512066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 flipV="1">
            <a:off x="7162800" y="519299"/>
            <a:ext cx="356963" cy="122209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hlinkClick r:id="rId3"/>
          </p:cNvPr>
          <p:cNvCxnSpPr/>
          <p:nvPr/>
        </p:nvCxnSpPr>
        <p:spPr>
          <a:xfrm>
            <a:off x="7791119" y="3200400"/>
            <a:ext cx="394257" cy="29718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74230" y="2931418"/>
            <a:ext cx="1704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Chroma correction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98412" y="4199869"/>
            <a:ext cx="222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Hyperlinked arrows again</a:t>
            </a:r>
          </a:p>
        </p:txBody>
      </p:sp>
    </p:spTree>
    <p:extLst>
      <p:ext uri="{BB962C8B-B14F-4D97-AF65-F5344CB8AC3E}">
        <p14:creationId xmlns:p14="http://schemas.microsoft.com/office/powerpoint/2010/main" val="18009859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62562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 flipV="1">
            <a:off x="2224012" y="413816"/>
            <a:ext cx="0" cy="4167218"/>
          </a:xfrm>
          <a:prstGeom prst="line">
            <a:avLst/>
          </a:prstGeom>
          <a:ln>
            <a:solidFill>
              <a:srgbClr val="FFC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6813933" y="656346"/>
            <a:ext cx="1545318" cy="400110"/>
            <a:chOff x="7058477" y="646760"/>
            <a:chExt cx="1545318" cy="40011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58477" y="708020"/>
              <a:ext cx="199573" cy="13653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257142" y="646760"/>
              <a:ext cx="13466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Cut-off for successful Injections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4A8A926D-DDC2-4F14-B0AF-D67634545E39}"/>
              </a:ext>
            </a:extLst>
          </p:cNvPr>
          <p:cNvSpPr txBox="1"/>
          <p:nvPr/>
        </p:nvSpPr>
        <p:spPr>
          <a:xfrm>
            <a:off x="5499100" y="476408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6">
                    <a:lumMod val="75000"/>
                  </a:schemeClr>
                </a:solidFill>
              </a:rPr>
              <a:t>mins</a:t>
            </a:r>
          </a:p>
        </p:txBody>
      </p:sp>
    </p:spTree>
    <p:extLst>
      <p:ext uri="{BB962C8B-B14F-4D97-AF65-F5344CB8AC3E}">
        <p14:creationId xmlns:p14="http://schemas.microsoft.com/office/powerpoint/2010/main" val="4203344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947C7-727C-4616-9FE0-FEB176289D1A}" type="datetime1">
              <a:rPr lang="en-GB" smtClean="0"/>
              <a:t>06/06/2019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BD4F-6A22-4B67-BE5A-583BA795B42E}" type="slidenum">
              <a:rPr lang="en-GB" smtClean="0"/>
              <a:t>18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511800" y="4891173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accent6">
                    <a:lumMod val="50000"/>
                  </a:schemeClr>
                </a:solidFill>
              </a:rPr>
              <a:t>mins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76834" y="447252"/>
            <a:ext cx="18142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Correction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Calibrations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6834" y="918527"/>
            <a:ext cx="1056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LINAC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PSB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PS</a:t>
            </a:r>
          </a:p>
        </p:txBody>
      </p:sp>
      <p:cxnSp>
        <p:nvCxnSpPr>
          <p:cNvPr id="10" name="Elbow Connector 9"/>
          <p:cNvCxnSpPr/>
          <p:nvPr/>
        </p:nvCxnSpPr>
        <p:spPr>
          <a:xfrm flipV="1">
            <a:off x="6953250" y="817052"/>
            <a:ext cx="563432" cy="512066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7162800" y="555875"/>
            <a:ext cx="356963" cy="122209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0" y="-1"/>
            <a:ext cx="9144000" cy="5143501"/>
            <a:chOff x="0" y="-1"/>
            <a:chExt cx="9144000" cy="514350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-1"/>
              <a:ext cx="9144000" cy="514350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228096" y="890466"/>
              <a:ext cx="260304" cy="4672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" name="Straight Arrow Connector 15">
            <a:hlinkClick r:id="rId3"/>
          </p:cNvPr>
          <p:cNvCxnSpPr/>
          <p:nvPr/>
        </p:nvCxnSpPr>
        <p:spPr>
          <a:xfrm>
            <a:off x="6883976" y="4162191"/>
            <a:ext cx="149747" cy="30312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89980" y="3792859"/>
            <a:ext cx="1826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explanation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18832" y="4914822"/>
            <a:ext cx="22204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Hyperlinked arrows again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08BDD6-EC85-49A5-BFC7-1B611467A9A9}"/>
              </a:ext>
            </a:extLst>
          </p:cNvPr>
          <p:cNvSpPr txBox="1"/>
          <p:nvPr/>
        </p:nvSpPr>
        <p:spPr>
          <a:xfrm>
            <a:off x="5511888" y="4898361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accent6">
                    <a:lumMod val="75000"/>
                  </a:schemeClr>
                </a:solidFill>
              </a:rPr>
              <a:t>mins</a:t>
            </a:r>
          </a:p>
        </p:txBody>
      </p:sp>
    </p:spTree>
    <p:extLst>
      <p:ext uri="{BB962C8B-B14F-4D97-AF65-F5344CB8AC3E}">
        <p14:creationId xmlns:p14="http://schemas.microsoft.com/office/powerpoint/2010/main" val="3697789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Review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There’s a lot of “no explanation”</a:t>
            </a:r>
          </a:p>
          <a:p>
            <a:pPr lvl="1"/>
            <a:r>
              <a:rPr lang="en-GB" sz="1800" dirty="0"/>
              <a:t>This isn’t necessarily a bad thing!</a:t>
            </a:r>
          </a:p>
          <a:p>
            <a:pPr lvl="1"/>
            <a:r>
              <a:rPr lang="en-GB" sz="1800" dirty="0"/>
              <a:t>This introduced a new task that would follow up from </a:t>
            </a:r>
            <a:r>
              <a:rPr lang="en-GB" sz="1800" dirty="0" smtClean="0"/>
              <a:t>this (recommended by </a:t>
            </a:r>
            <a:r>
              <a:rPr lang="en-GB" sz="1800" dirty="0" err="1"/>
              <a:t>B</a:t>
            </a:r>
            <a:r>
              <a:rPr lang="en-GB" sz="1800" dirty="0" err="1" smtClean="0"/>
              <a:t>artosik</a:t>
            </a:r>
            <a:r>
              <a:rPr lang="en-GB" sz="1800" dirty="0" smtClean="0"/>
              <a:t> and </a:t>
            </a:r>
            <a:r>
              <a:rPr lang="en-GB" sz="1800" dirty="0" err="1" smtClean="0"/>
              <a:t>Rumolo</a:t>
            </a:r>
            <a:r>
              <a:rPr lang="en-GB" sz="1800" dirty="0" smtClean="0"/>
              <a:t>), </a:t>
            </a:r>
            <a:r>
              <a:rPr lang="en-GB" sz="1800" dirty="0"/>
              <a:t>which is the first 12 bunch </a:t>
            </a:r>
            <a:r>
              <a:rPr lang="en-GB" sz="1800" dirty="0" smtClean="0"/>
              <a:t>train</a:t>
            </a:r>
            <a:r>
              <a:rPr lang="en-GB" sz="1800" dirty="0"/>
              <a:t>. </a:t>
            </a:r>
          </a:p>
          <a:p>
            <a:pPr lvl="1"/>
            <a:r>
              <a:rPr lang="en-GB" sz="1800" dirty="0"/>
              <a:t>Expect largest variance because of the required synchronisations and corrections between injectors and LHC</a:t>
            </a:r>
          </a:p>
          <a:p>
            <a:r>
              <a:rPr lang="en-GB" sz="2000" dirty="0"/>
              <a:t>Could not apply filter to such a large dataset, but 12b injection should be consistent across beam parameters.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1695ECC4-D425-4AD7-99F0-BF2104D19093}" type="datetime1">
              <a:rPr lang="en-GB" smtClean="0"/>
              <a:t>06/06/2019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D81DBD4F-6A22-4B67-BE5A-583BA795B42E}" type="slidenum">
              <a:rPr lang="en-GB" smtClean="0"/>
              <a:t>19</a:t>
            </a:fld>
            <a:endParaRPr lang="en-GB"/>
          </a:p>
        </p:txBody>
      </p:sp>
      <p:pic>
        <p:nvPicPr>
          <p:cNvPr id="3076" name="Picture 4" descr="https://gyazo.com/28c1c57d4aee4a8057af2c1a1d1a6e7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5557" y="994205"/>
            <a:ext cx="2109659" cy="78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2917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From LHC statistics to </a:t>
            </a:r>
            <a:r>
              <a:rPr lang="en-GB" dirty="0" err="1"/>
              <a:t>AvailSim</a:t>
            </a:r>
            <a:r>
              <a:rPr lang="en-GB" dirty="0"/>
              <a:t> modelling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858083"/>
            <a:ext cx="3060700" cy="314740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/>
              <a:t>M.Vekaria</a:t>
            </a:r>
            <a:r>
              <a:rPr lang="en-GB" dirty="0"/>
              <a:t>, </a:t>
            </a:r>
            <a:r>
              <a:rPr lang="en-GB" dirty="0" err="1"/>
              <a:t>A.Apollonio</a:t>
            </a:r>
            <a:r>
              <a:rPr lang="en-GB" dirty="0"/>
              <a:t>, </a:t>
            </a:r>
            <a:r>
              <a:rPr lang="en-GB" dirty="0" err="1"/>
              <a:t>T.Cartier</a:t>
            </a:r>
            <a:r>
              <a:rPr lang="en-GB" dirty="0"/>
              <a:t>-Michaud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8750" y="4089400"/>
            <a:ext cx="260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6/06/2019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882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58" y="0"/>
            <a:ext cx="4619306" cy="518495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F4132-F04F-4930-914E-4664BC66AA89}" type="datetime1">
              <a:rPr lang="en-GB" smtClean="0"/>
              <a:t>06/06/2019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DBD4F-6A22-4B67-BE5A-583BA795B42E}" type="slidenum">
              <a:rPr lang="en-GB" smtClean="0"/>
              <a:t>20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8244" y="1006708"/>
            <a:ext cx="3142765" cy="5609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4332179" y="1440664"/>
            <a:ext cx="63181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accent6">
                    <a:lumMod val="50000"/>
                  </a:schemeClr>
                </a:solidFill>
              </a:rPr>
              <a:t>to log</a:t>
            </a:r>
            <a:r>
              <a:rPr lang="en-GB" sz="1050" baseline="-25000" dirty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en-GB" sz="105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009" y="0"/>
            <a:ext cx="4712991" cy="51849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3713" y="1043560"/>
            <a:ext cx="3282431" cy="5714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75238" y="1883531"/>
            <a:ext cx="30936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This doesn’t show the variance we expected to see, next steps would be to plot the variance of the whole of the injection process</a:t>
            </a:r>
          </a:p>
          <a:p>
            <a:r>
              <a:rPr lang="en-GB" sz="1600" dirty="0" smtClean="0"/>
              <a:t>More analysis to come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897848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AvailSim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Fault and beam mode statistics calculated and output into the ‘common input format’.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32936" y="3160460"/>
            <a:ext cx="7695644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Left Brace 9"/>
          <p:cNvSpPr/>
          <p:nvPr/>
        </p:nvSpPr>
        <p:spPr>
          <a:xfrm>
            <a:off x="725057" y="2766665"/>
            <a:ext cx="93442" cy="787585"/>
          </a:xfrm>
          <a:prstGeom prst="leftBrace">
            <a:avLst/>
          </a:prstGeom>
          <a:ln>
            <a:solidFill>
              <a:srgbClr val="CC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Brace 10"/>
          <p:cNvSpPr/>
          <p:nvPr/>
        </p:nvSpPr>
        <p:spPr>
          <a:xfrm>
            <a:off x="2040017" y="2766666"/>
            <a:ext cx="93442" cy="787585"/>
          </a:xfrm>
          <a:prstGeom prst="leftBrac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Brace 11"/>
          <p:cNvSpPr/>
          <p:nvPr/>
        </p:nvSpPr>
        <p:spPr>
          <a:xfrm>
            <a:off x="6807244" y="2766667"/>
            <a:ext cx="93442" cy="787585"/>
          </a:xfrm>
          <a:prstGeom prst="leftBrac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/>
          <p:cNvSpPr/>
          <p:nvPr/>
        </p:nvSpPr>
        <p:spPr>
          <a:xfrm>
            <a:off x="5372793" y="2766667"/>
            <a:ext cx="93442" cy="787585"/>
          </a:xfrm>
          <a:prstGeom prst="leftBrace">
            <a:avLst/>
          </a:prstGeom>
          <a:ln>
            <a:solidFill>
              <a:srgbClr val="CC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Brace 13"/>
          <p:cNvSpPr/>
          <p:nvPr/>
        </p:nvSpPr>
        <p:spPr>
          <a:xfrm>
            <a:off x="1993296" y="2766667"/>
            <a:ext cx="140163" cy="787586"/>
          </a:xfrm>
          <a:prstGeom prst="rightBrace">
            <a:avLst/>
          </a:prstGeom>
          <a:ln>
            <a:solidFill>
              <a:srgbClr val="CC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Brace 14"/>
          <p:cNvSpPr/>
          <p:nvPr/>
        </p:nvSpPr>
        <p:spPr>
          <a:xfrm>
            <a:off x="5321623" y="2766667"/>
            <a:ext cx="140163" cy="787586"/>
          </a:xfrm>
          <a:prstGeom prst="rightBrac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Brace 15"/>
          <p:cNvSpPr/>
          <p:nvPr/>
        </p:nvSpPr>
        <p:spPr>
          <a:xfrm>
            <a:off x="6760523" y="2766665"/>
            <a:ext cx="140163" cy="787586"/>
          </a:xfrm>
          <a:prstGeom prst="rightBrace">
            <a:avLst/>
          </a:prstGeom>
          <a:ln>
            <a:solidFill>
              <a:srgbClr val="CC66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/>
          <p:cNvSpPr/>
          <p:nvPr/>
        </p:nvSpPr>
        <p:spPr>
          <a:xfrm>
            <a:off x="8290641" y="2766667"/>
            <a:ext cx="140163" cy="787586"/>
          </a:xfrm>
          <a:prstGeom prst="rightBrace">
            <a:avLst/>
          </a:prstGeom>
          <a:ln>
            <a:solidFill>
              <a:srgbClr val="92D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5536921" y="3099848"/>
            <a:ext cx="406400" cy="120650"/>
            <a:chOff x="2774950" y="2362200"/>
            <a:chExt cx="406400" cy="120650"/>
          </a:xfrm>
          <a:effectLst/>
        </p:grpSpPr>
        <p:cxnSp>
          <p:nvCxnSpPr>
            <p:cNvPr id="26" name="Straight Connector 25"/>
            <p:cNvCxnSpPr/>
            <p:nvPr/>
          </p:nvCxnSpPr>
          <p:spPr>
            <a:xfrm>
              <a:off x="2774950" y="2425700"/>
              <a:ext cx="4064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181350" y="2362200"/>
              <a:ext cx="0" cy="12065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774950" y="2362200"/>
              <a:ext cx="0" cy="12065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1384020" y="3070427"/>
            <a:ext cx="633840" cy="188171"/>
            <a:chOff x="2774950" y="2362200"/>
            <a:chExt cx="406400" cy="120650"/>
          </a:xfrm>
          <a:effectLst/>
        </p:grpSpPr>
        <p:cxnSp>
          <p:nvCxnSpPr>
            <p:cNvPr id="30" name="Straight Connector 29"/>
            <p:cNvCxnSpPr/>
            <p:nvPr/>
          </p:nvCxnSpPr>
          <p:spPr>
            <a:xfrm>
              <a:off x="2774950" y="2425700"/>
              <a:ext cx="4064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181350" y="2362200"/>
              <a:ext cx="0" cy="12065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774950" y="2362200"/>
              <a:ext cx="0" cy="12065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6036210" y="2259035"/>
            <a:ext cx="406400" cy="120650"/>
            <a:chOff x="2774950" y="2362200"/>
            <a:chExt cx="406400" cy="120650"/>
          </a:xfrm>
          <a:effectLst/>
        </p:grpSpPr>
        <p:cxnSp>
          <p:nvCxnSpPr>
            <p:cNvPr id="34" name="Straight Connector 33"/>
            <p:cNvCxnSpPr/>
            <p:nvPr/>
          </p:nvCxnSpPr>
          <p:spPr>
            <a:xfrm>
              <a:off x="2774950" y="2425700"/>
              <a:ext cx="40640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181350" y="2362200"/>
              <a:ext cx="0" cy="12065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2774950" y="2362200"/>
              <a:ext cx="0" cy="120650"/>
            </a:xfrm>
            <a:prstGeom prst="line">
              <a:avLst/>
            </a:prstGeom>
            <a:ln w="571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6480709" y="2134694"/>
            <a:ext cx="152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System </a:t>
            </a:r>
            <a:r>
              <a:rPr lang="en-GB" dirty="0"/>
              <a:t>Fault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2884" y="2727372"/>
            <a:ext cx="1662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Beam Mode B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40075" y="2735385"/>
            <a:ext cx="1662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Beam Mode A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68300" y="3676732"/>
            <a:ext cx="83157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Beam mode B experiences 2 faults, while A experiences 0.</a:t>
            </a:r>
          </a:p>
          <a:p>
            <a:r>
              <a:rPr lang="en-GB" sz="1600" dirty="0"/>
              <a:t>MTTF given by Mode duration, ergo: 	MTTF </a:t>
            </a:r>
            <a:r>
              <a:rPr lang="en-GB" sz="1600" dirty="0" smtClean="0"/>
              <a:t> in </a:t>
            </a:r>
            <a:r>
              <a:rPr lang="en-GB" sz="1600" dirty="0"/>
              <a:t>A ≡ </a:t>
            </a:r>
            <a:r>
              <a:rPr lang="en-GB" sz="1600" dirty="0" smtClean="0">
                <a:latin typeface="Gulim"/>
              </a:rPr>
              <a:t>∑A/0 </a:t>
            </a:r>
            <a:r>
              <a:rPr lang="en-GB" sz="1600" dirty="0">
                <a:latin typeface="Gulim"/>
              </a:rPr>
              <a:t>= </a:t>
            </a:r>
            <a:r>
              <a:rPr lang="en-GB" sz="1600" dirty="0" err="1" smtClean="0">
                <a:latin typeface="Gulim"/>
              </a:rPr>
              <a:t>inf</a:t>
            </a:r>
            <a:endParaRPr lang="en-GB" sz="1600" dirty="0">
              <a:latin typeface="Gulim"/>
            </a:endParaRPr>
          </a:p>
          <a:p>
            <a:r>
              <a:rPr lang="en-GB" sz="1600" dirty="0">
                <a:latin typeface="Gulim"/>
              </a:rPr>
              <a:t>				</a:t>
            </a:r>
            <a:r>
              <a:rPr lang="en-GB" sz="1600" dirty="0" smtClean="0">
                <a:latin typeface="Gulim"/>
              </a:rPr>
              <a:t>MTTF in </a:t>
            </a:r>
            <a:r>
              <a:rPr lang="en-GB" sz="1600" dirty="0">
                <a:latin typeface="Gulim"/>
              </a:rPr>
              <a:t>B </a:t>
            </a:r>
            <a:r>
              <a:rPr lang="en-GB" sz="1600" dirty="0"/>
              <a:t>≡</a:t>
            </a:r>
            <a:r>
              <a:rPr lang="en-GB" sz="1600" dirty="0" smtClean="0">
                <a:latin typeface="Gulim"/>
              </a:rPr>
              <a:t> </a:t>
            </a:r>
            <a:r>
              <a:rPr lang="en-GB" sz="1600" dirty="0">
                <a:latin typeface="Gulim"/>
              </a:rPr>
              <a:t>∑</a:t>
            </a:r>
            <a:r>
              <a:rPr lang="en-GB" sz="1600" dirty="0" smtClean="0">
                <a:latin typeface="Gulim"/>
              </a:rPr>
              <a:t>B/2 </a:t>
            </a:r>
            <a:r>
              <a:rPr lang="en-GB" sz="1600" dirty="0">
                <a:latin typeface="Gulim"/>
              </a:rPr>
              <a:t>= </a:t>
            </a:r>
            <a:r>
              <a:rPr lang="en-GB" sz="1600" dirty="0" err="1" smtClean="0">
                <a:latin typeface="Gulim"/>
              </a:rPr>
              <a:t>val</a:t>
            </a:r>
            <a:endParaRPr lang="en-GB" sz="1600" dirty="0">
              <a:latin typeface="Gulim"/>
            </a:endParaRPr>
          </a:p>
          <a:p>
            <a:endParaRPr lang="en-GB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5390506" y="2746693"/>
            <a:ext cx="1662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Beam Mode B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13092" y="2740836"/>
            <a:ext cx="1662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Beam Mode 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54800" y="3848100"/>
            <a:ext cx="1820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MTTR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9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" name="Picture 16" descr="https://gyazo.com/c0c0d6cae5a3b303c0c209b9af161454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81731" y="3288078"/>
            <a:ext cx="2157194" cy="99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6" descr="https://gyazo.com/c0c0d6cae5a3b303c0c209b9af161454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13204" y="3288078"/>
            <a:ext cx="497154" cy="99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52" name="Group 1051"/>
          <p:cNvGrpSpPr/>
          <p:nvPr/>
        </p:nvGrpSpPr>
        <p:grpSpPr>
          <a:xfrm>
            <a:off x="6581771" y="3078980"/>
            <a:ext cx="74716" cy="1381441"/>
            <a:chOff x="6611506" y="3474720"/>
            <a:chExt cx="52819" cy="976580"/>
          </a:xfrm>
        </p:grpSpPr>
        <p:cxnSp>
          <p:nvCxnSpPr>
            <p:cNvPr id="1051" name="Straight Connector 1050"/>
            <p:cNvCxnSpPr/>
            <p:nvPr/>
          </p:nvCxnSpPr>
          <p:spPr>
            <a:xfrm>
              <a:off x="6611506" y="3474720"/>
              <a:ext cx="19050" cy="93096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645275" y="3520337"/>
              <a:ext cx="19050" cy="93096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146" y="8792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26" name="Picture 2" descr="https://i.gyazo.com/759aba25d519808a2e7f667d06595c4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012272"/>
            <a:ext cx="2940050" cy="1120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464635" y="786614"/>
            <a:ext cx="36303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Attribute beam mode and Index location of beam mode using data from AFT and Timber</a:t>
            </a:r>
          </a:p>
        </p:txBody>
      </p:sp>
      <p:pic>
        <p:nvPicPr>
          <p:cNvPr id="1030" name="Picture 6" descr="https://gyazo.com/72c86a0ede84b25396c147dbbcd345b3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0358" y="937828"/>
            <a:ext cx="1286967" cy="781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Left Brace 12"/>
          <p:cNvSpPr/>
          <p:nvPr/>
        </p:nvSpPr>
        <p:spPr>
          <a:xfrm rot="16200000">
            <a:off x="2702034" y="1576556"/>
            <a:ext cx="117365" cy="1273065"/>
          </a:xfrm>
          <a:prstGeom prst="leftBrace">
            <a:avLst>
              <a:gd name="adj1" fmla="val 10056"/>
              <a:gd name="adj2" fmla="val 5000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22474" y="767784"/>
            <a:ext cx="1171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Beam Mode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01073" y="760782"/>
            <a:ext cx="5857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Index</a:t>
            </a:r>
          </a:p>
        </p:txBody>
      </p:sp>
      <p:cxnSp>
        <p:nvCxnSpPr>
          <p:cNvPr id="17" name="Elbow Connector 16"/>
          <p:cNvCxnSpPr>
            <a:endCxn id="13" idx="1"/>
          </p:cNvCxnSpPr>
          <p:nvPr/>
        </p:nvCxnSpPr>
        <p:spPr>
          <a:xfrm rot="10800000" flipV="1">
            <a:off x="2760717" y="1548969"/>
            <a:ext cx="4334316" cy="722802"/>
          </a:xfrm>
          <a:prstGeom prst="bentConnector4">
            <a:avLst>
              <a:gd name="adj1" fmla="val 49323"/>
              <a:gd name="adj2" fmla="val 121085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2836" y="2539075"/>
            <a:ext cx="3319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Mode durations must discount fault time for MTTF</a:t>
            </a:r>
          </a:p>
        </p:txBody>
      </p:sp>
      <p:cxnSp>
        <p:nvCxnSpPr>
          <p:cNvPr id="25" name="Elbow Connector 24"/>
          <p:cNvCxnSpPr>
            <a:endCxn id="23" idx="0"/>
          </p:cNvCxnSpPr>
          <p:nvPr/>
        </p:nvCxnSpPr>
        <p:spPr>
          <a:xfrm rot="10800000" flipV="1">
            <a:off x="2022474" y="2425479"/>
            <a:ext cx="1063626" cy="113595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ight Brace 25"/>
          <p:cNvSpPr/>
          <p:nvPr/>
        </p:nvSpPr>
        <p:spPr>
          <a:xfrm rot="5400000">
            <a:off x="1842376" y="743829"/>
            <a:ext cx="173313" cy="2936434"/>
          </a:xfrm>
          <a:prstGeom prst="rightBrace">
            <a:avLst>
              <a:gd name="adj1" fmla="val 0"/>
              <a:gd name="adj2" fmla="val 5951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649631" y="2311403"/>
            <a:ext cx="0" cy="240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5" name="Straight Arrow Connector 1024"/>
          <p:cNvCxnSpPr/>
          <p:nvPr/>
        </p:nvCxnSpPr>
        <p:spPr>
          <a:xfrm>
            <a:off x="1990723" y="2876550"/>
            <a:ext cx="0" cy="2802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7" name="Right Brace 1026"/>
          <p:cNvSpPr/>
          <p:nvPr/>
        </p:nvSpPr>
        <p:spPr>
          <a:xfrm>
            <a:off x="3909525" y="3175891"/>
            <a:ext cx="126610" cy="122852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9" name="TextBox 1028"/>
          <p:cNvSpPr txBox="1"/>
          <p:nvPr/>
        </p:nvSpPr>
        <p:spPr>
          <a:xfrm>
            <a:off x="5098830" y="286081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Output</a:t>
            </a:r>
          </a:p>
        </p:txBody>
      </p:sp>
      <p:cxnSp>
        <p:nvCxnSpPr>
          <p:cNvPr id="1034" name="Straight Connector 1033"/>
          <p:cNvCxnSpPr/>
          <p:nvPr/>
        </p:nvCxnSpPr>
        <p:spPr>
          <a:xfrm flipV="1">
            <a:off x="2969335" y="685800"/>
            <a:ext cx="0" cy="3264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5" name="TextBox 1034"/>
          <p:cNvSpPr txBox="1"/>
          <p:nvPr/>
        </p:nvSpPr>
        <p:spPr>
          <a:xfrm>
            <a:off x="3766146" y="172759"/>
            <a:ext cx="715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AFT</a:t>
            </a:r>
          </a:p>
        </p:txBody>
      </p:sp>
      <p:grpSp>
        <p:nvGrpSpPr>
          <p:cNvPr id="1045" name="Group 1044"/>
          <p:cNvGrpSpPr/>
          <p:nvPr/>
        </p:nvGrpSpPr>
        <p:grpSpPr>
          <a:xfrm>
            <a:off x="362836" y="3175891"/>
            <a:ext cx="3546689" cy="1228522"/>
            <a:chOff x="362836" y="3175891"/>
            <a:chExt cx="3546689" cy="1228522"/>
          </a:xfrm>
        </p:grpSpPr>
        <p:pic>
          <p:nvPicPr>
            <p:cNvPr id="1032" name="Picture 8" descr="https://gyazo.com/beb66f85014870893afce1d79b97f246.pn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836" y="3175891"/>
              <a:ext cx="3546689" cy="1228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0" descr="https://gyazo.com/64944d9014fa95fd1d7c4d0deb59332c.pn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2125" y="3288077"/>
              <a:ext cx="3414225" cy="9632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38" name="Rectangle 1037"/>
          <p:cNvSpPr/>
          <p:nvPr/>
        </p:nvSpPr>
        <p:spPr>
          <a:xfrm>
            <a:off x="362836" y="3589020"/>
            <a:ext cx="3543514" cy="1828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4481731" y="4159885"/>
            <a:ext cx="2613301" cy="126333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/>
          <p:cNvSpPr txBox="1"/>
          <p:nvPr/>
        </p:nvSpPr>
        <p:spPr>
          <a:xfrm>
            <a:off x="4801085" y="180326"/>
            <a:ext cx="1630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Timber (LDB)</a:t>
            </a:r>
          </a:p>
        </p:txBody>
      </p:sp>
      <p:cxnSp>
        <p:nvCxnSpPr>
          <p:cNvPr id="1040" name="Straight Arrow Connector 1039"/>
          <p:cNvCxnSpPr>
            <a:stCxn id="48" idx="3"/>
            <a:endCxn id="1030" idx="0"/>
          </p:cNvCxnSpPr>
          <p:nvPr/>
        </p:nvCxnSpPr>
        <p:spPr>
          <a:xfrm>
            <a:off x="6431865" y="364992"/>
            <a:ext cx="1321977" cy="572836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2" name="Straight Arrow Connector 1041"/>
          <p:cNvCxnSpPr>
            <a:stCxn id="1035" idx="1"/>
            <a:endCxn id="15" idx="0"/>
          </p:cNvCxnSpPr>
          <p:nvPr/>
        </p:nvCxnSpPr>
        <p:spPr>
          <a:xfrm flipH="1">
            <a:off x="2608207" y="357425"/>
            <a:ext cx="1157939" cy="410359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47" name="Picture 14" descr="https://gyazo.com/96e5f704730bc9e9658de471e4807dd8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27" t="782" r="2386" b="2798"/>
          <a:stretch/>
        </p:blipFill>
        <p:spPr bwMode="auto">
          <a:xfrm>
            <a:off x="2131137" y="1000219"/>
            <a:ext cx="1273064" cy="113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3" name="Rectangle 1052"/>
          <p:cNvSpPr/>
          <p:nvPr/>
        </p:nvSpPr>
        <p:spPr>
          <a:xfrm>
            <a:off x="274320" y="760782"/>
            <a:ext cx="3407792" cy="166469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438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  <p:bldP spid="20" grpId="0"/>
      <p:bldP spid="23" grpId="0"/>
      <p:bldP spid="26" grpId="0" animBg="1"/>
      <p:bldP spid="1027" grpId="0" animBg="1"/>
      <p:bldP spid="1029" grpId="0"/>
      <p:bldP spid="1038" grpId="0" animBg="1"/>
      <p:bldP spid="47" grpId="0" animBg="1"/>
      <p:bldP spid="105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Moving Statistics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05380" y="1268620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QPS CRISIS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54121" y="2847549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16L2</a:t>
            </a:r>
          </a:p>
        </p:txBody>
      </p:sp>
    </p:spTree>
    <p:extLst>
      <p:ext uri="{BB962C8B-B14F-4D97-AF65-F5344CB8AC3E}">
        <p14:creationId xmlns:p14="http://schemas.microsoft.com/office/powerpoint/2010/main" val="105400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124" name="Picture 4" descr="https://gyazo.com/cb5425cd7eedb12e06073432c1cbb5b1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3"/>
          <a:stretch/>
        </p:blipFill>
        <p:spPr bwMode="auto">
          <a:xfrm>
            <a:off x="68929" y="235193"/>
            <a:ext cx="9082691" cy="480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4662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gyazo.com/297ab3f2e83b061bf273ca8d04e9e2fa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1496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8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yazo.com/c619d80e343ffa28271fcf241d3d056a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4550" y="216890"/>
            <a:ext cx="3219450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AWG Review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6648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yazo.com/03564a3c728813538e26cc00904bc108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5885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754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Continued work on d</a:t>
            </a:r>
            <a:r>
              <a:rPr lang="en-GB" sz="2400" dirty="0" smtClean="0"/>
              <a:t>ata for </a:t>
            </a:r>
            <a:r>
              <a:rPr lang="en-GB" sz="2400" dirty="0" err="1" smtClean="0"/>
              <a:t>AvailSim</a:t>
            </a:r>
            <a:r>
              <a:rPr lang="en-GB" sz="2400" dirty="0" smtClean="0"/>
              <a:t> </a:t>
            </a:r>
            <a:endParaRPr lang="en-GB" sz="2400" dirty="0"/>
          </a:p>
          <a:p>
            <a:pPr lvl="1"/>
            <a:r>
              <a:rPr lang="en-GB" sz="2000" dirty="0"/>
              <a:t>Currently refining both Fault and Beam Mode statistics</a:t>
            </a:r>
          </a:p>
          <a:p>
            <a:pPr lvl="1"/>
            <a:r>
              <a:rPr lang="en-GB" sz="2000" dirty="0"/>
              <a:t>Ideally matching AWG reports</a:t>
            </a:r>
          </a:p>
          <a:p>
            <a:pPr lvl="1"/>
            <a:r>
              <a:rPr lang="en-GB" sz="2000" dirty="0"/>
              <a:t>Extend to other Accelerators (statistics started)</a:t>
            </a:r>
          </a:p>
          <a:p>
            <a:pPr lvl="1"/>
            <a:r>
              <a:rPr lang="en-GB" sz="2000" dirty="0"/>
              <a:t>Predictive tool for unknown scenarios (</a:t>
            </a:r>
            <a:r>
              <a:rPr lang="en-GB" sz="2000" dirty="0" err="1"/>
              <a:t>HiLumi</a:t>
            </a:r>
            <a:r>
              <a:rPr lang="en-GB" sz="2000" dirty="0"/>
              <a:t>)</a:t>
            </a:r>
          </a:p>
          <a:p>
            <a:pPr lvl="1"/>
            <a:r>
              <a:rPr lang="en-GB" sz="2000" dirty="0">
                <a:hlinkClick r:id="rId2"/>
              </a:rPr>
              <a:t>GAN Network </a:t>
            </a:r>
            <a:r>
              <a:rPr lang="en-GB" sz="2000" dirty="0"/>
              <a:t>as a pose to regular Neural Network</a:t>
            </a:r>
          </a:p>
          <a:p>
            <a:pPr lvl="1"/>
            <a:r>
              <a:rPr lang="en-GB" sz="2000" dirty="0"/>
              <a:t>Translate for SWAN package</a:t>
            </a:r>
            <a:r>
              <a:rPr lang="en-GB" sz="2000" dirty="0" smtClean="0"/>
              <a:t>?</a:t>
            </a:r>
          </a:p>
          <a:p>
            <a:pPr marL="36576" indent="0">
              <a:buNone/>
            </a:pPr>
            <a:r>
              <a:rPr lang="en-GB" sz="2400" dirty="0" smtClean="0">
                <a:solidFill>
                  <a:srgbClr val="00B050"/>
                </a:solidFill>
              </a:rPr>
              <a:t>Goal - Complete model of CERN accelerator complex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5130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┬┴┬┴┤ ͜ʖ ͡°) ├┬┴┬┴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97589" y="3164324"/>
            <a:ext cx="1548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u-Cans-CA" dirty="0"/>
              <a:t>♪~ ᕕ</a:t>
            </a:r>
            <a:r>
              <a:rPr lang="en-GB" dirty="0"/>
              <a:t>( ͡° ͜ʖ ͡°)</a:t>
            </a:r>
            <a:r>
              <a:rPr lang="iu-Cans-CA" dirty="0"/>
              <a:t> </a:t>
            </a:r>
            <a:r>
              <a:rPr lang="iu-Cans-CA" dirty="0" smtClean="0"/>
              <a:t>ᕗ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512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Data sources</a:t>
            </a:r>
          </a:p>
          <a:p>
            <a:r>
              <a:rPr lang="en-GB" sz="2000" dirty="0"/>
              <a:t>Introduction to LHC Operations</a:t>
            </a:r>
          </a:p>
          <a:p>
            <a:pPr lvl="1"/>
            <a:r>
              <a:rPr lang="en-GB" sz="2000" dirty="0"/>
              <a:t>Fault statistics in </a:t>
            </a:r>
            <a:r>
              <a:rPr lang="en-GB" sz="2000" dirty="0" err="1"/>
              <a:t>BModes</a:t>
            </a:r>
            <a:endParaRPr lang="en-GB" sz="2000" dirty="0"/>
          </a:p>
          <a:p>
            <a:r>
              <a:rPr lang="en-GB" sz="2000" dirty="0"/>
              <a:t>Injection Investigation</a:t>
            </a:r>
          </a:p>
          <a:p>
            <a:pPr lvl="1"/>
            <a:r>
              <a:rPr lang="en-GB" sz="2000" dirty="0"/>
              <a:t>Physics and Probe</a:t>
            </a:r>
          </a:p>
          <a:p>
            <a:r>
              <a:rPr lang="en-GB" sz="2000" dirty="0" err="1"/>
              <a:t>AvailSim</a:t>
            </a:r>
            <a:r>
              <a:rPr lang="en-GB" sz="2000" dirty="0"/>
              <a:t> inputs</a:t>
            </a:r>
          </a:p>
          <a:p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91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Extra Slides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6796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4419" y="588169"/>
            <a:ext cx="7886700" cy="994172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Injections reaching</a:t>
            </a:r>
            <a:br>
              <a:rPr lang="en-GB" sz="3200" dirty="0"/>
            </a:br>
            <a:r>
              <a:rPr lang="en-GB" sz="3200" dirty="0"/>
              <a:t>stable beams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6592" y="1631846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How are any of these bars possible?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16818" y="2762756"/>
            <a:ext cx="2339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other data, but we can hypothesise </a:t>
            </a:r>
            <a:r>
              <a:rPr lang="en-US" altLang="ja-JP" dirty="0"/>
              <a:t>¯\_(</a:t>
            </a:r>
            <a:r>
              <a:rPr lang="ja-JP" altLang="en-US" dirty="0"/>
              <a:t>ツ</a:t>
            </a:r>
            <a:r>
              <a:rPr lang="en-US" altLang="ja-JP" dirty="0"/>
              <a:t>)_/¯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3591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83" r="3083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1949" y="1323234"/>
            <a:ext cx="4302431" cy="705332"/>
          </a:xfrm>
        </p:spPr>
        <p:txBody>
          <a:bodyPr>
            <a:normAutofit/>
          </a:bodyPr>
          <a:lstStyle/>
          <a:p>
            <a:r>
              <a:rPr lang="en-GB" sz="3600" dirty="0"/>
              <a:t>Failure distributions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768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65979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LHC Cardiogram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34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Availsim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Monte-Carlo simulation tool</a:t>
            </a:r>
          </a:p>
          <a:p>
            <a:pPr lvl="1"/>
            <a:r>
              <a:rPr lang="en-GB" sz="2000" dirty="0"/>
              <a:t>Simulate the operation of accelerators </a:t>
            </a:r>
            <a:r>
              <a:rPr lang="en-GB" sz="2000" dirty="0" err="1"/>
              <a:t>eg</a:t>
            </a:r>
            <a:r>
              <a:rPr lang="en-GB" sz="2000" dirty="0"/>
              <a:t>. LHC</a:t>
            </a:r>
          </a:p>
          <a:p>
            <a:r>
              <a:rPr lang="en-GB" sz="2400" dirty="0"/>
              <a:t>Inputs based on observed performance</a:t>
            </a:r>
          </a:p>
          <a:p>
            <a:pPr lvl="1"/>
            <a:r>
              <a:rPr lang="en-GB" sz="2000" dirty="0"/>
              <a:t>Works using different reliability measures (Mean Time To Repair, Mean Time To Fail) from faults</a:t>
            </a:r>
          </a:p>
          <a:p>
            <a:pPr lvl="1"/>
            <a:r>
              <a:rPr lang="en-GB" sz="2000" dirty="0"/>
              <a:t>These change depending on the beam mode they occur in.</a:t>
            </a:r>
          </a:p>
          <a:p>
            <a:r>
              <a:rPr lang="en-GB" sz="2400" dirty="0"/>
              <a:t>Also requires Beam Mode durations as an input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79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Operation Breakdown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1650" y="2330450"/>
            <a:ext cx="1873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LHC Operations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56639" y="787087"/>
            <a:ext cx="1862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OPERATIONAL MODES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62225" y="1409102"/>
            <a:ext cx="143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Beam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62225" y="2330450"/>
            <a:ext cx="1123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Setup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62225" y="2791083"/>
            <a:ext cx="1123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 In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62225" y="3251716"/>
            <a:ext cx="165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Stable Beams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62225" y="1869735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Pre-Cycle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14456" y="787603"/>
            <a:ext cx="1816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BEAM MODES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8653" y="1039770"/>
            <a:ext cx="1435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No Beam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58653" y="1341003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Cycle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58653" y="165938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Setup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58653" y="1959291"/>
            <a:ext cx="188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Injection Probe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58653" y="2280437"/>
            <a:ext cx="188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Injection Physics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59429" y="2640894"/>
            <a:ext cx="188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Ramp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859429" y="3002304"/>
            <a:ext cx="188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Pre - Ramp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59429" y="3615838"/>
            <a:ext cx="188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Adjust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59429" y="3320279"/>
            <a:ext cx="188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Squeeze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18179" y="3961544"/>
            <a:ext cx="1885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Stable Beams</a:t>
            </a:r>
          </a:p>
        </p:txBody>
      </p:sp>
      <p:sp>
        <p:nvSpPr>
          <p:cNvPr id="27" name="Left Brace 26"/>
          <p:cNvSpPr/>
          <p:nvPr/>
        </p:nvSpPr>
        <p:spPr>
          <a:xfrm>
            <a:off x="4260825" y="3320279"/>
            <a:ext cx="444525" cy="1010597"/>
          </a:xfrm>
          <a:prstGeom prst="leftBrace">
            <a:avLst>
              <a:gd name="adj1" fmla="val 8333"/>
              <a:gd name="adj2" fmla="val 13646"/>
            </a:avLst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Left Brace 27"/>
          <p:cNvSpPr/>
          <p:nvPr/>
        </p:nvSpPr>
        <p:spPr>
          <a:xfrm>
            <a:off x="4260825" y="2028716"/>
            <a:ext cx="444525" cy="1291563"/>
          </a:xfrm>
          <a:prstGeom prst="leftBrace">
            <a:avLst>
              <a:gd name="adj1" fmla="val 8333"/>
              <a:gd name="adj2" fmla="val 46394"/>
            </a:avLst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Left Brace 28"/>
          <p:cNvSpPr/>
          <p:nvPr/>
        </p:nvSpPr>
        <p:spPr>
          <a:xfrm>
            <a:off x="4260825" y="1710335"/>
            <a:ext cx="444525" cy="318381"/>
          </a:xfrm>
          <a:prstGeom prst="leftBrace">
            <a:avLst>
              <a:gd name="adj1" fmla="val 8333"/>
              <a:gd name="adj2" fmla="val 46394"/>
            </a:avLst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eft Brace 29"/>
          <p:cNvSpPr/>
          <p:nvPr/>
        </p:nvSpPr>
        <p:spPr>
          <a:xfrm>
            <a:off x="4260825" y="1391954"/>
            <a:ext cx="444525" cy="318381"/>
          </a:xfrm>
          <a:prstGeom prst="leftBrace">
            <a:avLst>
              <a:gd name="adj1" fmla="val 8333"/>
              <a:gd name="adj2" fmla="val 46394"/>
            </a:avLst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Left Brace 30"/>
          <p:cNvSpPr/>
          <p:nvPr/>
        </p:nvSpPr>
        <p:spPr>
          <a:xfrm>
            <a:off x="4260825" y="1081227"/>
            <a:ext cx="444525" cy="318381"/>
          </a:xfrm>
          <a:prstGeom prst="leftBrace">
            <a:avLst>
              <a:gd name="adj1" fmla="val 8333"/>
              <a:gd name="adj2" fmla="val 46394"/>
            </a:avLst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/>
          <p:cNvCxnSpPr>
            <a:endCxn id="31" idx="1"/>
          </p:cNvCxnSpPr>
          <p:nvPr/>
        </p:nvCxnSpPr>
        <p:spPr>
          <a:xfrm flipV="1">
            <a:off x="3759989" y="1228937"/>
            <a:ext cx="500836" cy="3648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30" idx="1"/>
          </p:cNvCxnSpPr>
          <p:nvPr/>
        </p:nvCxnSpPr>
        <p:spPr>
          <a:xfrm flipV="1">
            <a:off x="3728643" y="1539664"/>
            <a:ext cx="532182" cy="5303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29" idx="1"/>
          </p:cNvCxnSpPr>
          <p:nvPr/>
        </p:nvCxnSpPr>
        <p:spPr>
          <a:xfrm flipV="1">
            <a:off x="3288107" y="1858045"/>
            <a:ext cx="972718" cy="6785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28" idx="1"/>
          </p:cNvCxnSpPr>
          <p:nvPr/>
        </p:nvCxnSpPr>
        <p:spPr>
          <a:xfrm flipV="1">
            <a:off x="3562350" y="2627924"/>
            <a:ext cx="698475" cy="3629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27" idx="1"/>
          </p:cNvCxnSpPr>
          <p:nvPr/>
        </p:nvCxnSpPr>
        <p:spPr>
          <a:xfrm flipV="1">
            <a:off x="4156674" y="3458185"/>
            <a:ext cx="104151" cy="1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Left Brace 43"/>
          <p:cNvSpPr/>
          <p:nvPr/>
        </p:nvSpPr>
        <p:spPr>
          <a:xfrm>
            <a:off x="2298725" y="1492420"/>
            <a:ext cx="354013" cy="2063580"/>
          </a:xfrm>
          <a:prstGeom prst="leftBrace">
            <a:avLst>
              <a:gd name="adj1" fmla="val 8333"/>
              <a:gd name="adj2" fmla="val 50394"/>
            </a:avLst>
          </a:prstGeom>
          <a:ln>
            <a:solidFill>
              <a:schemeClr val="tx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897196" y="300075"/>
            <a:ext cx="223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Aim is to calculate Beam Mode durations and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calculate failure rates and repair times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based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on beam mode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https://gyazo.com/46026be67da6152941481479c5a51bd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731" y="2386088"/>
            <a:ext cx="1677712" cy="168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7337269" y="4136504"/>
            <a:ext cx="1677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E-Logbook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32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600" dirty="0"/>
              <a:t>Timber</a:t>
            </a:r>
          </a:p>
          <a:p>
            <a:pPr lvl="1"/>
            <a:r>
              <a:rPr lang="en-GB" sz="2200" dirty="0"/>
              <a:t>Fill number timings</a:t>
            </a:r>
          </a:p>
          <a:p>
            <a:pPr lvl="1"/>
            <a:r>
              <a:rPr lang="en-GB" sz="2200" dirty="0"/>
              <a:t>Beam modes</a:t>
            </a:r>
          </a:p>
          <a:p>
            <a:pPr lvl="1"/>
            <a:r>
              <a:rPr lang="en-GB" sz="2200" dirty="0"/>
              <a:t>Beam Intensity</a:t>
            </a:r>
          </a:p>
          <a:p>
            <a:r>
              <a:rPr lang="en-GB" sz="2600" dirty="0"/>
              <a:t>AFT</a:t>
            </a:r>
          </a:p>
          <a:p>
            <a:pPr lvl="1"/>
            <a:r>
              <a:rPr lang="en-GB" sz="2200" dirty="0"/>
              <a:t>Fault data</a:t>
            </a:r>
          </a:p>
          <a:p>
            <a:r>
              <a:rPr lang="en-GB" sz="2600" dirty="0"/>
              <a:t>Post Mortem</a:t>
            </a:r>
          </a:p>
          <a:p>
            <a:pPr lvl="1"/>
            <a:r>
              <a:rPr lang="en-GB" sz="2200" dirty="0"/>
              <a:t>Injection scheme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56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Injection Statistics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Tasked with looking into Injection inefficiencies.</a:t>
            </a:r>
          </a:p>
          <a:p>
            <a:pPr lvl="1"/>
            <a:r>
              <a:rPr lang="en-GB" sz="2000" dirty="0"/>
              <a:t>Looked at “injection physics” and “injection probe” for year 17-18 for AvailSim</a:t>
            </a:r>
          </a:p>
          <a:p>
            <a:pPr lvl="1"/>
            <a:r>
              <a:rPr lang="en-GB" sz="2000" dirty="0"/>
              <a:t>One of the least reproducible modes in LHC operation</a:t>
            </a:r>
          </a:p>
          <a:p>
            <a:pPr lvl="2"/>
            <a:r>
              <a:rPr lang="en-GB" sz="1800" dirty="0"/>
              <a:t>Why isn’t theoretical minima (28mins) reached?</a:t>
            </a:r>
          </a:p>
          <a:p>
            <a:pPr lvl="3"/>
            <a:r>
              <a:rPr lang="en-GB" sz="1400" dirty="0"/>
              <a:t>42*20*2/60 = 28</a:t>
            </a:r>
          </a:p>
          <a:p>
            <a:pPr lvl="3"/>
            <a:r>
              <a:rPr lang="en-GB" sz="1400" dirty="0"/>
              <a:t>Variety of discrepancies between injections that cannot be explained by faults</a:t>
            </a:r>
          </a:p>
          <a:p>
            <a:pPr lvl="1"/>
            <a:r>
              <a:rPr lang="en-GB" sz="2000" dirty="0"/>
              <a:t>Failures should be expected to correlate to beam intensity</a:t>
            </a:r>
          </a:p>
          <a:p>
            <a:pPr lvl="2"/>
            <a:r>
              <a:rPr lang="en-GB" sz="1800" dirty="0"/>
              <a:t>Looked at 25ns spaced 2556b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11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3106" y="0"/>
            <a:ext cx="4957216" cy="514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1564" y="0"/>
            <a:ext cx="4662435" cy="51435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1935460" y="595086"/>
            <a:ext cx="0" cy="3991428"/>
          </a:xfrm>
          <a:prstGeom prst="line">
            <a:avLst/>
          </a:prstGeom>
          <a:ln>
            <a:solidFill>
              <a:srgbClr val="FFC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2829067" y="595086"/>
            <a:ext cx="1545318" cy="400110"/>
            <a:chOff x="7058477" y="646760"/>
            <a:chExt cx="1545318" cy="40011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58477" y="708020"/>
              <a:ext cx="199573" cy="13653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257142" y="646760"/>
              <a:ext cx="13466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Cut-off for successful Injections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141482" y="592821"/>
            <a:ext cx="1545318" cy="400110"/>
            <a:chOff x="7058477" y="646760"/>
            <a:chExt cx="1545318" cy="40011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58477" y="708020"/>
              <a:ext cx="199573" cy="13653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257142" y="646760"/>
              <a:ext cx="13466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accent6">
                      <a:lumMod val="50000"/>
                    </a:schemeClr>
                  </a:solidFill>
                </a:rPr>
                <a:t>Cut-off for successful Injections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03062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12941</TotalTime>
  <Words>719</Words>
  <Application>Microsoft Office PowerPoint</Application>
  <PresentationFormat>On-screen Show (16:9)</PresentationFormat>
  <Paragraphs>227</Paragraphs>
  <Slides>32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ＭＳ Ｐゴシック</vt:lpstr>
      <vt:lpstr>Arial</vt:lpstr>
      <vt:lpstr>Calibri</vt:lpstr>
      <vt:lpstr>Euphemia</vt:lpstr>
      <vt:lpstr>Gulim</vt:lpstr>
      <vt:lpstr>Optima</vt:lpstr>
      <vt:lpstr>CERNCorporate16-9</vt:lpstr>
      <vt:lpstr>PowerPoint Presentation</vt:lpstr>
      <vt:lpstr>From LHC statistics to AvailSim modelling</vt:lpstr>
      <vt:lpstr>Introduction</vt:lpstr>
      <vt:lpstr>LHC Cardiogram</vt:lpstr>
      <vt:lpstr>Availsim</vt:lpstr>
      <vt:lpstr>LHC Operation Breakdown</vt:lpstr>
      <vt:lpstr>Data Sources</vt:lpstr>
      <vt:lpstr>Injection Statistics</vt:lpstr>
      <vt:lpstr>PowerPoint Presentation</vt:lpstr>
      <vt:lpstr>Why Categorise?</vt:lpstr>
      <vt:lpstr>Some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Review</vt:lpstr>
      <vt:lpstr>PowerPoint Presentation</vt:lpstr>
      <vt:lpstr>AvailSim</vt:lpstr>
      <vt:lpstr>Process</vt:lpstr>
      <vt:lpstr>Moving Statistics</vt:lpstr>
      <vt:lpstr>PowerPoint Presentation</vt:lpstr>
      <vt:lpstr>PowerPoint Presentation</vt:lpstr>
      <vt:lpstr>AWG Review</vt:lpstr>
      <vt:lpstr>Results</vt:lpstr>
      <vt:lpstr>Conclusion</vt:lpstr>
      <vt:lpstr>┬┴┬┴┤ ͜ʖ ͡°) ├┬┴┬┴</vt:lpstr>
      <vt:lpstr>Extra Slides</vt:lpstr>
      <vt:lpstr>Injections reaching stable beams</vt:lpstr>
      <vt:lpstr>Failure distributions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Milan Ashwin Vekaria</cp:lastModifiedBy>
  <cp:revision>122</cp:revision>
  <dcterms:created xsi:type="dcterms:W3CDTF">2012-11-30T11:04:26Z</dcterms:created>
  <dcterms:modified xsi:type="dcterms:W3CDTF">2019-06-06T08:21:28Z</dcterms:modified>
</cp:coreProperties>
</file>