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25"/>
  </p:notesMasterIdLst>
  <p:handoutMasterIdLst>
    <p:handoutMasterId r:id="rId26"/>
  </p:handoutMasterIdLst>
  <p:sldIdLst>
    <p:sldId id="362" r:id="rId5"/>
    <p:sldId id="344" r:id="rId6"/>
    <p:sldId id="361" r:id="rId7"/>
    <p:sldId id="345" r:id="rId8"/>
    <p:sldId id="346" r:id="rId9"/>
    <p:sldId id="347" r:id="rId10"/>
    <p:sldId id="352" r:id="rId11"/>
    <p:sldId id="349" r:id="rId12"/>
    <p:sldId id="348" r:id="rId13"/>
    <p:sldId id="353" r:id="rId14"/>
    <p:sldId id="354" r:id="rId15"/>
    <p:sldId id="351" r:id="rId16"/>
    <p:sldId id="356" r:id="rId17"/>
    <p:sldId id="364" r:id="rId18"/>
    <p:sldId id="355" r:id="rId19"/>
    <p:sldId id="365" r:id="rId20"/>
    <p:sldId id="357" r:id="rId21"/>
    <p:sldId id="358" r:id="rId22"/>
    <p:sldId id="350" r:id="rId23"/>
    <p:sldId id="359" r:id="rId24"/>
  </p:sldIdLst>
  <p:sldSz cx="9144000" cy="6858000" type="screen4x3"/>
  <p:notesSz cx="6797675" cy="987266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B37"/>
    <a:srgbClr val="FF3D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255" autoAdjust="0"/>
    <p:restoredTop sz="96076" autoAdjust="0"/>
  </p:normalViewPr>
  <p:slideViewPr>
    <p:cSldViewPr snapToGrid="0">
      <p:cViewPr varScale="1">
        <p:scale>
          <a:sx n="112" d="100"/>
          <a:sy n="112" d="100"/>
        </p:scale>
        <p:origin x="78" y="-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D012B-BF0C-4F37-804F-26B9670E404A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95817-2FCD-4F5A-8B14-4F6B69ACA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278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24.07.2019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8241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010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8263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3338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0420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5222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4021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52167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56628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82401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7401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8544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6904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0704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2501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8007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2825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7384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5602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770399"/>
            <a:ext cx="252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B8E33-51E6-48E3-AAE9-7E3D09940240}" type="datetime1">
              <a:rPr lang="pl-PL" smtClean="0"/>
              <a:t>24.07.2019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35"/>
            <a:ext cx="3200400" cy="730251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68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B2F05-7D6A-4168-8393-009C5CFDB1FB}" type="datetime1">
              <a:rPr lang="pl-PL" smtClean="0"/>
              <a:t>24.07.2019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9" y="802204"/>
            <a:ext cx="4759514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72"/>
            <a:ext cx="3053866" cy="2663483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377A7-4D01-42FA-A4B9-2E45C27A8A8A}" type="datetime1">
              <a:rPr lang="pl-PL" smtClean="0"/>
              <a:t>24.07.2019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503" y="2444453"/>
            <a:ext cx="144522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93DC-54DC-4A37-A545-689B58003110}" type="datetime1">
              <a:rPr lang="pl-PL" smtClean="0"/>
              <a:t>24.07.2019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Workshop On Modelling, Simulation and Control of Complex Physical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697" y="2444453"/>
            <a:ext cx="1577029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753867"/>
            <a:ext cx="252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2" y="2406826"/>
            <a:ext cx="1221946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22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2B248-BD92-4797-A0C0-ED2FDB622480}" type="datetime1">
              <a:rPr lang="pl-PL" smtClean="0"/>
              <a:t>24.07.2019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2" y="1972061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Click to edit Master title style</a:t>
            </a:r>
            <a:endParaRPr lang="en-US" sz="18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30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22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2" y="1972061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Click to edit Master title style</a:t>
            </a:r>
            <a:endParaRPr lang="en-US" sz="18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30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93997-4B62-4239-B016-8B22F4E5B710}" type="datetime1">
              <a:rPr lang="pl-PL" smtClean="0"/>
              <a:t>24.07.2019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1143000"/>
          </a:xfrm>
        </p:spPr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7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18D38-53D9-4A01-BEAF-ECD94C703588}" type="datetime1">
              <a:rPr lang="pl-PL" smtClean="0"/>
              <a:t>24.07.2019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9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5" y="5101967"/>
            <a:ext cx="8231187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5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1269785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07EEE-E3CE-4E29-BD14-455E712B3FDF}" type="datetime1">
              <a:rPr lang="pl-PL" smtClean="0"/>
              <a:t>24.07.2019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4154"/>
            <a:ext cx="9144000" cy="69231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96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7D02C-0434-4C46-95AC-BABB65708E3B}" type="datetime1">
              <a:rPr lang="pl-PL" smtClean="0"/>
              <a:t>24.07.2019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Workshop On Modelling, Simulation and Control of Complex Physical Systems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9144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20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52" indent="-45717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11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54" indent="-342884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47" indent="-342884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10" indent="-342884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9" indent="-182872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4" indent="-182872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90" indent="-182872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4" indent="-182872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27555/overview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dpnc.unige.ch/seminaire/talks/janot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3163"/>
            <a:ext cx="9160250" cy="437389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4858" y="95440"/>
            <a:ext cx="8071943" cy="1605173"/>
          </a:xfrm>
          <a:effectLst/>
        </p:spPr>
        <p:txBody>
          <a:bodyPr>
            <a:noAutofit/>
          </a:bodyPr>
          <a:lstStyle/>
          <a:p>
            <a:pPr lvl="0" algn="ctr">
              <a:spcBef>
                <a:spcPts val="1800"/>
              </a:spcBef>
            </a:pPr>
            <a:r>
              <a:rPr lang="en-GB" sz="3600" b="1" u="sng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FCC week Brussels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en-GB" sz="2400" b="1" dirty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/>
            </a:r>
            <a:br>
              <a:rPr lang="en-GB" sz="2400" b="1" dirty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GB" sz="1800" b="1" dirty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Arjan </a:t>
            </a:r>
            <a:r>
              <a:rPr lang="en-GB" sz="1800" b="1" dirty="0" smtClean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Verweij, MPE-PE </a:t>
            </a:r>
            <a:r>
              <a:rPr lang="en-GB" sz="1800" b="1" dirty="0" smtClean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section meeting, 25 July </a:t>
            </a:r>
            <a:r>
              <a:rPr lang="en-GB" sz="1800" b="1" dirty="0" smtClean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2019</a:t>
            </a:r>
            <a:br>
              <a:rPr lang="en-GB" sz="1800" b="1" dirty="0" smtClean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most of the slides from the Overview talk by M. Benedikt on Monday morning</a:t>
            </a:r>
            <a:endParaRPr lang="en-GB" sz="1800" dirty="0">
              <a:solidFill>
                <a:schemeClr val="accent6">
                  <a:lumMod val="5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989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5173890"/>
            <a:ext cx="8882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0" dirty="0">
                <a:solidFill>
                  <a:srgbClr val="0C377B"/>
                </a:solidFill>
              </a:rPr>
              <a:t>FCC integrated project plan is fully integrated with HL-LHC exploitation </a:t>
            </a:r>
            <a:r>
              <a:rPr lang="en-US" sz="2000" b="1" kern="0" dirty="0" smtClean="0">
                <a:solidFill>
                  <a:srgbClr val="0C377B"/>
                </a:solidFill>
              </a:rPr>
              <a:t>and provides </a:t>
            </a:r>
            <a:r>
              <a:rPr lang="en-US" sz="2000" b="1" kern="0" dirty="0">
                <a:solidFill>
                  <a:srgbClr val="0C377B"/>
                </a:solidFill>
              </a:rPr>
              <a:t>for seamless further continuation of HEP in Europe.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6" y="569572"/>
            <a:ext cx="9108504" cy="43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0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097" y="735360"/>
            <a:ext cx="83287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2000" b="1" dirty="0" err="1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onstruction</a:t>
            </a:r>
            <a:r>
              <a:rPr lang="en-GB" sz="2000" b="1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cost </a:t>
            </a:r>
            <a:r>
              <a:rPr lang="en-GB" sz="2000" b="1" dirty="0" smtClean="0">
                <a:solidFill>
                  <a:srgbClr val="FF33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phase1 (</a:t>
            </a:r>
            <a:r>
              <a:rPr lang="en-GB" sz="2000" b="1" dirty="0">
                <a:solidFill>
                  <a:srgbClr val="FF33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FCC-</a:t>
            </a:r>
            <a:r>
              <a:rPr lang="en-GB" sz="2000" b="1" dirty="0" err="1">
                <a:solidFill>
                  <a:srgbClr val="FF33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GB" sz="2000" b="1" dirty="0" smtClean="0">
                <a:solidFill>
                  <a:srgbClr val="FF33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sz="2000" b="1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: 11.6 </a:t>
            </a:r>
            <a:r>
              <a:rPr lang="en-GB" sz="2000" b="1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BCHF</a:t>
            </a:r>
            <a:r>
              <a:rPr lang="en-GB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0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400"/>
              </a:spcBef>
              <a:spcAft>
                <a:spcPts val="400"/>
              </a:spcAft>
              <a:buFontTx/>
              <a:buChar char="-"/>
            </a:pPr>
            <a:r>
              <a:rPr lang="en-GB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5.4</a:t>
            </a:r>
            <a:r>
              <a:rPr lang="en-GB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GB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BCHF </a:t>
            </a:r>
            <a:r>
              <a:rPr lang="en-GB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for civil </a:t>
            </a:r>
            <a:r>
              <a:rPr lang="en-GB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engineering </a:t>
            </a:r>
            <a:r>
              <a:rPr lang="en-GB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(47%)</a:t>
            </a:r>
          </a:p>
          <a:p>
            <a:pPr marL="342900" indent="-342900" algn="just">
              <a:spcBef>
                <a:spcPts val="400"/>
              </a:spcBef>
              <a:spcAft>
                <a:spcPts val="400"/>
              </a:spcAft>
              <a:buFontTx/>
              <a:buChar char="-"/>
            </a:pPr>
            <a:r>
              <a:rPr lang="en-GB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2.2</a:t>
            </a:r>
            <a:r>
              <a:rPr lang="en-GB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GB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BCHF </a:t>
            </a:r>
            <a:r>
              <a:rPr lang="en-GB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for technical infrastructure (19%)</a:t>
            </a:r>
          </a:p>
          <a:p>
            <a:pPr marL="342900" indent="-342900" algn="just">
              <a:spcBef>
                <a:spcPts val="400"/>
              </a:spcBef>
              <a:spcAft>
                <a:spcPts val="400"/>
              </a:spcAft>
              <a:buFontTx/>
              <a:buChar char="-"/>
            </a:pPr>
            <a:r>
              <a:rPr lang="en-GB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4.0 </a:t>
            </a:r>
            <a:r>
              <a:rPr lang="en-GB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2000" dirty="0" smtClean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CHF for accelerator </a:t>
            </a:r>
            <a:r>
              <a:rPr lang="en-GB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and injector (34%)</a:t>
            </a:r>
          </a:p>
        </p:txBody>
      </p:sp>
      <p:sp>
        <p:nvSpPr>
          <p:cNvPr id="6" name="Rectangle 5"/>
          <p:cNvSpPr/>
          <p:nvPr/>
        </p:nvSpPr>
        <p:spPr>
          <a:xfrm>
            <a:off x="358097" y="2958413"/>
            <a:ext cx="844844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n-GB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Construction </a:t>
            </a:r>
            <a:r>
              <a:rPr lang="en-GB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cost </a:t>
            </a:r>
            <a:r>
              <a:rPr lang="en-GB" sz="2000" b="1" dirty="0">
                <a:solidFill>
                  <a:srgbClr val="FF33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phase 2 (FCC-</a:t>
            </a:r>
            <a:r>
              <a:rPr lang="en-GB" sz="2000" b="1" dirty="0" err="1">
                <a:solidFill>
                  <a:srgbClr val="FF33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en-GB" sz="2000" b="1" dirty="0" smtClean="0">
                <a:solidFill>
                  <a:srgbClr val="FF33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17,0 </a:t>
            </a:r>
            <a:r>
              <a:rPr lang="en-GB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BCHF</a:t>
            </a:r>
            <a:r>
              <a:rPr lang="en-GB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GB" sz="2000" dirty="0" smtClean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13.6 </a:t>
            </a:r>
            <a:r>
              <a:rPr lang="en-GB" sz="2000" dirty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2000" dirty="0" smtClean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CHF </a:t>
            </a:r>
            <a:r>
              <a:rPr lang="en-GB" sz="2000" dirty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accelerator and injector (57%)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Major part </a:t>
            </a:r>
            <a:r>
              <a:rPr lang="en-GB" dirty="0" smtClean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for 4700 </a:t>
            </a:r>
            <a:r>
              <a:rPr lang="en-GB" dirty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Nb</a:t>
            </a:r>
            <a:r>
              <a:rPr lang="en-GB" baseline="-25000" dirty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Sn 16 T main dipole magnets, </a:t>
            </a:r>
            <a:r>
              <a:rPr lang="en-GB" dirty="0" smtClean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 totalling 94 </a:t>
            </a:r>
            <a:r>
              <a:rPr lang="en-GB" dirty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dirty="0" smtClean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CHF</a:t>
            </a:r>
            <a:r>
              <a:rPr lang="en-GB" dirty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smtClean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‘</a:t>
            </a:r>
            <a:r>
              <a:rPr lang="en-GB" i="1" dirty="0" smtClean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targeting’</a:t>
            </a:r>
            <a:r>
              <a:rPr lang="en-GB" dirty="0" smtClean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Arial    "/>
                <a:ea typeface="Calibri" panose="020F0502020204030204" pitchFamily="34" charset="0"/>
                <a:cs typeface="Times New Roman" panose="02020603050405020304" pitchFamily="18" charset="0"/>
              </a:rPr>
              <a:t> MCHF/magnet.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Tx/>
              <a:buChar char="-"/>
            </a:pPr>
            <a:r>
              <a:rPr lang="en-GB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0.6 BCHF </a:t>
            </a:r>
            <a:r>
              <a:rPr lang="en-GB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GB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adaptation of Civil Engineering and Technical Infrastructure of FCC-</a:t>
            </a:r>
            <a:r>
              <a:rPr lang="en-GB" sz="2000" dirty="0" err="1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endParaRPr lang="en-GB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GB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2.8 BCHF </a:t>
            </a:r>
            <a:r>
              <a:rPr lang="en-GB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for additional </a:t>
            </a:r>
            <a:r>
              <a:rPr lang="en-GB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Technical Infrastructure, </a:t>
            </a:r>
            <a:r>
              <a:rPr lang="en-GB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driven by </a:t>
            </a:r>
            <a:r>
              <a:rPr lang="en-GB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cryogenics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471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153865"/>
              </p:ext>
            </p:extLst>
          </p:nvPr>
        </p:nvGraphicFramePr>
        <p:xfrm>
          <a:off x="239486" y="359283"/>
          <a:ext cx="8686802" cy="4376309"/>
        </p:xfrm>
        <a:graphic>
          <a:graphicData uri="http://schemas.openxmlformats.org/drawingml/2006/table">
            <a:tbl>
              <a:tblPr firstRow="1" bandRow="1"/>
              <a:tblGrid>
                <a:gridCol w="2775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2484">
                  <a:extLst>
                    <a:ext uri="{9D8B030D-6E8A-4147-A177-3AD203B41FA5}">
                      <a16:colId xmlns:a16="http://schemas.microsoft.com/office/drawing/2014/main" val="3026484634"/>
                    </a:ext>
                  </a:extLst>
                </a:gridCol>
                <a:gridCol w="1117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3605">
                  <a:extLst>
                    <a:ext uri="{9D8B030D-6E8A-4147-A177-3AD203B41FA5}">
                      <a16:colId xmlns:a16="http://schemas.microsoft.com/office/drawing/2014/main" val="36941455"/>
                    </a:ext>
                  </a:extLst>
                </a:gridCol>
                <a:gridCol w="10332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243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64688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FCC-hh-6T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1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37.5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50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429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1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power/ring [kW]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57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42193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 (lev.)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42193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~300</a:t>
                      </a:r>
                      <a:r>
                        <a:rPr kumimoji="0" lang="de-AT" sz="1800" b="1" kern="1200" baseline="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460</a:t>
                      </a:r>
                      <a:r>
                        <a:rPr kumimoji="0" lang="de-AT" sz="1800" b="1" kern="1200" baseline="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2193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828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5216" y="421365"/>
            <a:ext cx="9048784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2020/21 – 2025/26 project preparation </a:t>
            </a:r>
            <a:r>
              <a:rPr lang="en-GB" sz="2400" b="1" dirty="0" smtClean="0"/>
              <a:t>phase                                 (if supported by EPPSU </a:t>
            </a:r>
            <a:r>
              <a:rPr lang="en-GB" sz="2400" b="1" dirty="0"/>
              <a:t>and CERN Council)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 preparatory activities with host states (</a:t>
            </a:r>
            <a:r>
              <a:rPr lang="en-GB" sz="2000" dirty="0" err="1"/>
              <a:t>landplot</a:t>
            </a:r>
            <a:r>
              <a:rPr lang="en-GB" sz="2000" dirty="0"/>
              <a:t> identification and acquisition plan, sector plan, EIA, “</a:t>
            </a:r>
            <a:r>
              <a:rPr lang="en-GB" sz="2000" dirty="0" err="1"/>
              <a:t>debat</a:t>
            </a:r>
            <a:r>
              <a:rPr lang="en-GB" sz="2000" dirty="0"/>
              <a:t> </a:t>
            </a:r>
            <a:r>
              <a:rPr lang="en-GB" sz="2000" dirty="0" err="1"/>
              <a:t>publique</a:t>
            </a:r>
            <a:r>
              <a:rPr lang="en-GB" sz="2000" dirty="0"/>
              <a:t>”, and study management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Civil engineering site investigations and construction tender 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Technical design towards CDR++/TDR (ATS) (Accelerators, technology, technical infrastructure)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Development of financing and governance models for project and operation phases including international in-kind </a:t>
            </a:r>
            <a:r>
              <a:rPr lang="en-GB" sz="2000" dirty="0" smtClean="0"/>
              <a:t>contributions (CERN Council </a:t>
            </a:r>
            <a:r>
              <a:rPr lang="en-GB" sz="2000" dirty="0"/>
              <a:t>and </a:t>
            </a:r>
            <a:r>
              <a:rPr lang="en-GB" sz="2000" dirty="0" smtClean="0"/>
              <a:t>Directorate).</a:t>
            </a:r>
            <a:endParaRPr lang="en-GB" sz="2000" dirty="0"/>
          </a:p>
          <a:p>
            <a:endParaRPr lang="en-GB" sz="1400" dirty="0"/>
          </a:p>
          <a:p>
            <a:r>
              <a:rPr lang="en-GB" sz="2400" b="1" dirty="0" smtClean="0"/>
              <a:t>Aiming for a </a:t>
            </a:r>
            <a:r>
              <a:rPr lang="en-GB" sz="2400" b="1" dirty="0"/>
              <a:t>definitive project </a:t>
            </a:r>
            <a:r>
              <a:rPr lang="en-GB" sz="2400" b="1" dirty="0" smtClean="0"/>
              <a:t>decision by 2025/6.</a:t>
            </a:r>
            <a:endParaRPr lang="en-GB" sz="2400" b="1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97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1293" y="626464"/>
            <a:ext cx="784504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Program during the FFC week was a mix of mainly:</a:t>
            </a:r>
          </a:p>
          <a:p>
            <a:endParaRPr lang="en-GB" sz="2400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err="1" smtClean="0"/>
              <a:t>hh</a:t>
            </a:r>
            <a:r>
              <a:rPr lang="en-GB" sz="2400" dirty="0" smtClean="0"/>
              <a:t> and </a:t>
            </a:r>
            <a:r>
              <a:rPr lang="en-GB" sz="2400" dirty="0" err="1" smtClean="0"/>
              <a:t>ee</a:t>
            </a:r>
            <a:r>
              <a:rPr lang="en-GB" sz="2400" dirty="0" smtClean="0"/>
              <a:t> (and eh) machine optics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err="1"/>
              <a:t>h</a:t>
            </a:r>
            <a:r>
              <a:rPr lang="en-GB" sz="2400" dirty="0" err="1" smtClean="0"/>
              <a:t>h</a:t>
            </a:r>
            <a:r>
              <a:rPr lang="en-GB" sz="2400" dirty="0" smtClean="0"/>
              <a:t> and </a:t>
            </a:r>
            <a:r>
              <a:rPr lang="en-GB" sz="2400" dirty="0" err="1" smtClean="0"/>
              <a:t>ee</a:t>
            </a:r>
            <a:r>
              <a:rPr lang="en-GB" sz="2400" dirty="0" smtClean="0"/>
              <a:t> (and eh) physics potential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16 T magnet and superconductors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RF cavities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/>
              <a:t>Infrastructure, civil engineering, cryogenics, vacuum, powering, other technical challenges</a:t>
            </a:r>
          </a:p>
          <a:p>
            <a:endParaRPr lang="en-GB" sz="2400" dirty="0"/>
          </a:p>
          <a:p>
            <a:r>
              <a:rPr lang="en-GB" sz="2400" dirty="0" smtClean="0"/>
              <a:t>And one day (parallel sessions) of ‘Economics of Science’ (PS: impact not much presented in all the other talks…)</a:t>
            </a:r>
            <a:endParaRPr lang="en-GB" sz="2400" dirty="0"/>
          </a:p>
          <a:p>
            <a:endParaRPr lang="en-GB" sz="1400" dirty="0" smtClean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8836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2" y="0"/>
            <a:ext cx="8863676" cy="625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17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796"/>
          <a:stretch/>
        </p:blipFill>
        <p:spPr>
          <a:xfrm>
            <a:off x="6276092" y="212731"/>
            <a:ext cx="2335672" cy="3347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5127"/>
          <a:stretch/>
        </p:blipFill>
        <p:spPr>
          <a:xfrm>
            <a:off x="6764990" y="4193693"/>
            <a:ext cx="1671099" cy="12915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59575" y="1710566"/>
            <a:ext cx="1881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T (FCC spec)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659575" y="3560606"/>
            <a:ext cx="1881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 T (FCC spec)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488599" y="5485254"/>
            <a:ext cx="222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 T (HL-LHC spec)</a:t>
            </a:r>
            <a:endParaRPr lang="en-GB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96873" y="0"/>
            <a:ext cx="3913974" cy="184589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What about the field level</a:t>
            </a:r>
            <a:r>
              <a:rPr lang="de-CH" sz="4000" dirty="0" smtClean="0"/>
              <a:t>? </a:t>
            </a:r>
            <a:r>
              <a:rPr lang="de-CH" sz="1200" dirty="0" smtClean="0"/>
              <a:t>(D. Schoerling)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11866" y="2032501"/>
            <a:ext cx="5490727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Past experience with Nb</a:t>
            </a:r>
            <a:r>
              <a:rPr lang="en-US" baseline="-25000" dirty="0" smtClean="0"/>
              <a:t>3</a:t>
            </a:r>
            <a:r>
              <a:rPr lang="en-US" dirty="0" smtClean="0"/>
              <a:t>Sn high field magnets (13 programs), and the very recent success of FNAL shows the great potential of Nb</a:t>
            </a:r>
            <a:r>
              <a:rPr lang="en-US" baseline="-25000" dirty="0" smtClean="0"/>
              <a:t>3</a:t>
            </a:r>
            <a:r>
              <a:rPr lang="en-US" dirty="0" smtClean="0"/>
              <a:t>Sn high-field magnet technology for a next collider in the ~14 T range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With the aim to reduce the cost and complexity, a ~40 </a:t>
            </a:r>
            <a:r>
              <a:rPr lang="en-US" dirty="0" err="1" smtClean="0"/>
              <a:t>TeV</a:t>
            </a:r>
            <a:r>
              <a:rPr lang="en-US" dirty="0" smtClean="0"/>
              <a:t> FCC-</a:t>
            </a:r>
            <a:r>
              <a:rPr lang="en-US" dirty="0" err="1" smtClean="0"/>
              <a:t>hh</a:t>
            </a:r>
            <a:r>
              <a:rPr lang="en-US" dirty="0" smtClean="0"/>
              <a:t> with 6 T may be considered (see M. </a:t>
            </a:r>
            <a:r>
              <a:rPr lang="en-US" dirty="0" err="1" smtClean="0"/>
              <a:t>Benedikt’s</a:t>
            </a:r>
            <a:r>
              <a:rPr lang="en-US" dirty="0" smtClean="0"/>
              <a:t> talk)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What about 12 T to 14 T which would also considerably reduce the magnet cost and complexity for a collider in the next decades?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36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2942" y="-25394"/>
            <a:ext cx="7443669" cy="9404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000" dirty="0"/>
              <a:t>Economics of Science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5E2078-2315-B24C-AEC5-145D7248552C}"/>
              </a:ext>
            </a:extLst>
          </p:cNvPr>
          <p:cNvGrpSpPr/>
          <p:nvPr/>
        </p:nvGrpSpPr>
        <p:grpSpPr>
          <a:xfrm>
            <a:off x="4767943" y="606242"/>
            <a:ext cx="4136573" cy="4264845"/>
            <a:chOff x="1978660" y="915596"/>
            <a:chExt cx="4536440" cy="466986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15EE5A6-B5D0-D84C-A888-81F4D59A3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8660" y="915596"/>
              <a:ext cx="4536440" cy="466986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ADA0223-02CF-AA47-A92D-9C3E436E52E1}"/>
                </a:ext>
              </a:extLst>
            </p:cNvPr>
            <p:cNvSpPr txBox="1"/>
            <p:nvPr/>
          </p:nvSpPr>
          <p:spPr>
            <a:xfrm>
              <a:off x="2791460" y="2138366"/>
              <a:ext cx="2910840" cy="177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b="1" dirty="0">
                  <a:solidFill>
                    <a:srgbClr val="FF0000"/>
                  </a:solidFill>
                  <a:latin typeface="Avenir Roman" panose="02000503020000020003" pitchFamily="2" charset="0"/>
                </a:rPr>
                <a:t>MY</a:t>
              </a:r>
              <a:br>
                <a:rPr lang="en-US" b="1" dirty="0">
                  <a:solidFill>
                    <a:srgbClr val="FF0000"/>
                  </a:solidFill>
                  <a:latin typeface="Avenir Roman" panose="02000503020000020003" pitchFamily="2" charset="0"/>
                </a:rPr>
              </a:br>
              <a:r>
                <a:rPr lang="en-US" dirty="0">
                  <a:solidFill>
                    <a:srgbClr val="00B050"/>
                  </a:solidFill>
                  <a:latin typeface="Avenir Roman" panose="02000503020000020003" pitchFamily="2" charset="0"/>
                </a:rPr>
                <a:t>FUTURE</a:t>
              </a:r>
              <a:br>
                <a:rPr lang="en-US" dirty="0">
                  <a:solidFill>
                    <a:srgbClr val="00B050"/>
                  </a:solidFill>
                  <a:latin typeface="Avenir Roman" panose="02000503020000020003" pitchFamily="2" charset="0"/>
                </a:rPr>
              </a:br>
              <a:r>
                <a:rPr lang="en-US" b="1" dirty="0">
                  <a:latin typeface="Avenir Roman" panose="02000503020000020003" pitchFamily="2" charset="0"/>
                </a:rPr>
                <a:t>Circular Collider</a:t>
              </a:r>
            </a:p>
            <a:p>
              <a:pPr algn="ctr"/>
              <a:r>
                <a:rPr lang="en-US" dirty="0">
                  <a:latin typeface="Avenir Roman" panose="02000503020000020003" pitchFamily="2" charset="0"/>
                </a:rPr>
                <a:t>Even better when</a:t>
              </a:r>
              <a:br>
                <a:rPr lang="en-US" dirty="0">
                  <a:latin typeface="Avenir Roman" panose="02000503020000020003" pitchFamily="2" charset="0"/>
                </a:rPr>
              </a:br>
              <a:r>
                <a:rPr lang="en-US" dirty="0">
                  <a:latin typeface="Avenir Roman" panose="02000503020000020003" pitchFamily="2" charset="0"/>
                </a:rPr>
                <a:t>I participate!</a:t>
              </a:r>
            </a:p>
          </p:txBody>
        </p:sp>
      </p:grp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B1B9313F-4E9C-CB42-A4BB-A5144E019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942" y="2316542"/>
            <a:ext cx="4315515" cy="2554545"/>
          </a:xfr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000" dirty="0" smtClean="0"/>
              <a:t>Designing </a:t>
            </a:r>
            <a:r>
              <a:rPr lang="en-US" sz="2000" dirty="0"/>
              <a:t>a new research </a:t>
            </a:r>
            <a:r>
              <a:rPr lang="en-US" sz="2000" dirty="0" smtClean="0"/>
              <a:t>infrastructure with </a:t>
            </a:r>
            <a:r>
              <a:rPr lang="en-US" sz="2000" dirty="0"/>
              <a:t>creating value over </a:t>
            </a:r>
            <a:r>
              <a:rPr lang="en-US" sz="2000" dirty="0" smtClean="0"/>
              <a:t>long-term in </a:t>
            </a:r>
            <a:r>
              <a:rPr lang="en-US" sz="2000" dirty="0"/>
              <a:t>a sustainable way in mind, </a:t>
            </a:r>
            <a:r>
              <a:rPr lang="en-US" sz="2000" dirty="0" smtClean="0"/>
              <a:t>calls first </a:t>
            </a:r>
            <a:r>
              <a:rPr lang="en-US" sz="2000" dirty="0"/>
              <a:t>for </a:t>
            </a:r>
            <a:r>
              <a:rPr lang="en-US" sz="2000" b="1" dirty="0"/>
              <a:t>identifying which value for </a:t>
            </a:r>
            <a:r>
              <a:rPr lang="en-US" sz="2000" b="1" dirty="0" smtClean="0"/>
              <a:t>society and </a:t>
            </a:r>
            <a:r>
              <a:rPr lang="en-US" sz="2000" b="1" dirty="0"/>
              <a:t>economy is created</a:t>
            </a:r>
            <a:r>
              <a:rPr lang="en-US" sz="2000" dirty="0"/>
              <a:t>, </a:t>
            </a:r>
            <a:r>
              <a:rPr lang="en-US" sz="2000" b="1" dirty="0"/>
              <a:t>how it can </a:t>
            </a:r>
            <a:r>
              <a:rPr lang="en-US" sz="2000" b="1" dirty="0" smtClean="0"/>
              <a:t>be measured </a:t>
            </a:r>
            <a:r>
              <a:rPr lang="en-US" sz="2000" b="1" dirty="0"/>
              <a:t>and where it comes from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7444153" y="5671457"/>
            <a:ext cx="12426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J. Gutleber, CERN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9559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83029" y="231291"/>
            <a:ext cx="10515600" cy="400110"/>
          </a:xfrm>
        </p:spPr>
        <p:txBody>
          <a:bodyPr>
            <a:spAutoFit/>
          </a:bodyPr>
          <a:lstStyle/>
          <a:p>
            <a:r>
              <a:rPr lang="es-ES" sz="2000" b="1" dirty="0"/>
              <a:t>Total </a:t>
            </a:r>
            <a:r>
              <a:rPr lang="es-ES" sz="2000" b="1" dirty="0" err="1"/>
              <a:t>Economic</a:t>
            </a:r>
            <a:r>
              <a:rPr lang="es-ES" sz="2000" b="1" dirty="0"/>
              <a:t> </a:t>
            </a:r>
            <a:r>
              <a:rPr lang="es-ES" sz="2000" b="1" dirty="0" err="1"/>
              <a:t>Value</a:t>
            </a:r>
            <a:r>
              <a:rPr lang="es-ES" sz="2000" b="1" dirty="0"/>
              <a:t> </a:t>
            </a:r>
            <a:r>
              <a:rPr lang="es-ES" sz="2000" b="1" dirty="0" err="1"/>
              <a:t>of</a:t>
            </a:r>
            <a:r>
              <a:rPr lang="es-ES" sz="2000" b="1" dirty="0"/>
              <a:t> </a:t>
            </a:r>
            <a:r>
              <a:rPr lang="es-ES" sz="2000" b="1" dirty="0" err="1"/>
              <a:t>Science</a:t>
            </a:r>
            <a:r>
              <a:rPr lang="es-ES" sz="2000" b="1" dirty="0"/>
              <a:t> (TEV)</a:t>
            </a:r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283029" y="1065440"/>
            <a:ext cx="8665028" cy="1877437"/>
          </a:xfrm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s-E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TEV = </a:t>
            </a:r>
            <a:r>
              <a:rPr lang="es-ES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 </a:t>
            </a:r>
            <a:r>
              <a:rPr lang="es-ES" sz="20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r>
              <a:rPr lang="es-E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+ </a:t>
            </a:r>
            <a:r>
              <a:rPr lang="es-ES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Non-Use </a:t>
            </a:r>
            <a:r>
              <a:rPr lang="es-ES" sz="20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endParaRPr lang="es-ES" sz="20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>
              <a:buNone/>
            </a:pPr>
            <a:endParaRPr lang="es-ES" sz="20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/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=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patents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licences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cultural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visits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….</a:t>
            </a:r>
          </a:p>
          <a:p>
            <a:pPr marL="457200" lvl="1" indent="0">
              <a:buNone/>
            </a:pPr>
            <a:endParaRPr lang="es-E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/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Non-Use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=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Option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+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Bequest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+ </a:t>
            </a:r>
            <a:r>
              <a:rPr lang="es-ES" sz="20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Existence</a:t>
            </a:r>
            <a:r>
              <a:rPr lang="es-ES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20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endParaRPr lang="es-E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1235F8-1D2A-4C02-9909-37F7D7063830}"/>
              </a:ext>
            </a:extLst>
          </p:cNvPr>
          <p:cNvSpPr txBox="1">
            <a:spLocks/>
          </p:cNvSpPr>
          <p:nvPr/>
        </p:nvSpPr>
        <p:spPr>
          <a:xfrm>
            <a:off x="364672" y="3764195"/>
            <a:ext cx="8501742" cy="2012859"/>
          </a:xfrm>
          <a:prstGeom prst="rect">
            <a:avLst/>
          </a:prstGeom>
        </p:spPr>
        <p:txBody>
          <a:bodyPr vert="horz">
            <a:spAutoFit/>
          </a:bodyPr>
          <a:lstStyle>
            <a:lvl1pPr marL="49375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11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54" indent="-342884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47" indent="-342884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10" indent="-342884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699" indent="-182872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44" indent="-182872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90" indent="-182872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04" indent="-182872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9770" lvl="2" indent="0">
              <a:buNone/>
            </a:pP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Option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= A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resource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or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service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is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of no use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today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but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maybe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extremely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valuable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in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future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….</a:t>
            </a:r>
          </a:p>
          <a:p>
            <a:pPr lvl="2"/>
            <a:endParaRPr lang="es-E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9770" lvl="2" indent="0">
              <a:buNone/>
            </a:pP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Bequest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= To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transmit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knowledge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and cultural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heritage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to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future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generations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</a:p>
          <a:p>
            <a:pPr lvl="2"/>
            <a:endParaRPr lang="es-E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9770" lvl="2" indent="0">
              <a:buNone/>
            </a:pP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Existence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value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=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Willingness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to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pay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to preserve a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resource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or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service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that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exists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(blue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whales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…),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but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you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may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never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enjoy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it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not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today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nor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tomorrow</a:t>
            </a:r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)…</a:t>
            </a:r>
          </a:p>
        </p:txBody>
      </p:sp>
    </p:spTree>
    <p:extLst>
      <p:ext uri="{BB962C8B-B14F-4D97-AF65-F5344CB8AC3E}">
        <p14:creationId xmlns:p14="http://schemas.microsoft.com/office/powerpoint/2010/main" val="258918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557" y="858703"/>
            <a:ext cx="8841586" cy="52872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4542" y="221578"/>
            <a:ext cx="7815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Why do big projects fail to get started? </a:t>
            </a:r>
            <a:r>
              <a:rPr lang="en-GB" sz="1600" dirty="0" smtClean="0"/>
              <a:t>(J. </a:t>
            </a:r>
            <a:r>
              <a:rPr lang="en-GB" sz="1600" dirty="0" err="1" smtClean="0"/>
              <a:t>Womersley</a:t>
            </a:r>
            <a:r>
              <a:rPr lang="en-GB" sz="1600" dirty="0" smtClean="0"/>
              <a:t>, DG, ESS)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3556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1900" y="-1212"/>
            <a:ext cx="91459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2600" dirty="0" smtClean="0">
                <a:ea typeface="+mn-ea"/>
                <a:cs typeface="Calibri" pitchFamily="34" charset="0"/>
              </a:rPr>
              <a:t>European Particle Physics Strategy</a:t>
            </a:r>
            <a:endParaRPr lang="en-US" sz="2600" dirty="0">
              <a:ea typeface="+mn-ea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6507" y="1461751"/>
            <a:ext cx="846908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2000" dirty="0" smtClean="0"/>
              <a:t>The </a:t>
            </a:r>
            <a:r>
              <a:rPr lang="en-GB" sz="2000" b="1" dirty="0" smtClean="0">
                <a:solidFill>
                  <a:srgbClr val="C00000"/>
                </a:solidFill>
              </a:rPr>
              <a:t>European Strategy for Particle Physics</a:t>
            </a:r>
            <a:r>
              <a:rPr lang="en-GB" sz="2000" dirty="0" smtClean="0"/>
              <a:t>:</a:t>
            </a:r>
          </a:p>
          <a:p>
            <a:pPr marL="342900" indent="-342900" fontAlgn="base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000" dirty="0" smtClean="0"/>
              <a:t>was </a:t>
            </a:r>
            <a:r>
              <a:rPr lang="en-GB" sz="2000" dirty="0"/>
              <a:t>initiated by the CERN council to coordinate activities across a large, international and fast-moving community with the aim to maximise scientific </a:t>
            </a:r>
            <a:r>
              <a:rPr lang="en-GB" sz="2000" dirty="0" smtClean="0"/>
              <a:t>returns;</a:t>
            </a:r>
            <a:endParaRPr lang="en-GB" sz="2000" dirty="0"/>
          </a:p>
          <a:p>
            <a:pPr marL="342900" indent="-342900" fontAlgn="base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000" dirty="0" smtClean="0"/>
              <a:t>provides </a:t>
            </a:r>
            <a:r>
              <a:rPr lang="en-GB" sz="2000" dirty="0"/>
              <a:t>a clear prioritisation of European ambitions in advancing the particle physics </a:t>
            </a:r>
            <a:r>
              <a:rPr lang="en-GB" sz="2000" dirty="0" smtClean="0"/>
              <a:t>science</a:t>
            </a:r>
            <a:r>
              <a:rPr lang="en-GB" sz="2000" dirty="0"/>
              <a:t>;</a:t>
            </a:r>
          </a:p>
          <a:p>
            <a:pPr marL="342900" indent="-342900" fontAlgn="base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000" dirty="0" smtClean="0"/>
              <a:t>takes </a:t>
            </a:r>
            <a:r>
              <a:rPr lang="en-GB" sz="2000" dirty="0"/>
              <a:t>into account the </a:t>
            </a:r>
            <a:r>
              <a:rPr lang="en-GB" sz="2000" b="1" dirty="0"/>
              <a:t>worldwide</a:t>
            </a:r>
            <a:r>
              <a:rPr lang="en-GB" sz="2000" dirty="0"/>
              <a:t> particle physics landscape and developments in related </a:t>
            </a:r>
            <a:r>
              <a:rPr lang="en-GB" sz="2000" dirty="0" smtClean="0"/>
              <a:t>fields</a:t>
            </a:r>
            <a:r>
              <a:rPr lang="en-GB" sz="2000" dirty="0"/>
              <a:t>.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/>
              <a:t>The Strategy is due to be updated by </a:t>
            </a:r>
            <a:r>
              <a:rPr lang="en-GB" sz="2000" b="1" dirty="0"/>
              <a:t>May 2020 </a:t>
            </a:r>
            <a:r>
              <a:rPr lang="en-GB" sz="2000" dirty="0"/>
              <a:t>to guide the direction of the field to the mid-2020s and beyond.</a:t>
            </a:r>
          </a:p>
        </p:txBody>
      </p:sp>
    </p:spTree>
    <p:extLst>
      <p:ext uri="{BB962C8B-B14F-4D97-AF65-F5344CB8AC3E}">
        <p14:creationId xmlns:p14="http://schemas.microsoft.com/office/powerpoint/2010/main" val="319541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20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827314"/>
            <a:ext cx="81534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FCC week </a:t>
            </a:r>
            <a:r>
              <a:rPr lang="en-GB" dirty="0" err="1" smtClean="0"/>
              <a:t>indico</a:t>
            </a:r>
            <a:r>
              <a:rPr lang="en-GB" dirty="0" smtClean="0"/>
              <a:t> page:</a:t>
            </a:r>
            <a:endParaRPr lang="en-GB" dirty="0"/>
          </a:p>
          <a:p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indico.cern.ch/event/727555/overview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Physics potential:</a:t>
            </a:r>
            <a:endParaRPr lang="en-GB" dirty="0"/>
          </a:p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dpnc.unige.ch/seminaire/talks/janot.pdf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33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7889" y="3326936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i="1" dirty="0">
                <a:solidFill>
                  <a:schemeClr val="tx1">
                    <a:lumMod val="75000"/>
                  </a:schemeClr>
                </a:solidFill>
                <a:latin typeface="Arial"/>
              </a:rPr>
              <a:t>with emphasis on </a:t>
            </a:r>
            <a:r>
              <a:rPr lang="en-GB" sz="2000" b="1" i="1" dirty="0">
                <a:solidFill>
                  <a:schemeClr val="tx1">
                    <a:lumMod val="75000"/>
                  </a:schemeClr>
                </a:solidFill>
                <a:latin typeface="Arial"/>
              </a:rPr>
              <a:t>proton-proton and electron-positron high-energy frontier </a:t>
            </a:r>
            <a:r>
              <a:rPr lang="en-GB" sz="2000" b="1" i="1" dirty="0" smtClean="0">
                <a:solidFill>
                  <a:schemeClr val="tx1">
                    <a:lumMod val="75000"/>
                  </a:schemeClr>
                </a:solidFill>
                <a:latin typeface="Arial"/>
              </a:rPr>
              <a:t>machines</a:t>
            </a:r>
            <a:r>
              <a:rPr lang="en-GB" sz="2000" i="1" dirty="0" smtClean="0">
                <a:solidFill>
                  <a:schemeClr val="tx1">
                    <a:lumMod val="75000"/>
                  </a:schemeClr>
                </a:solidFill>
                <a:latin typeface="Arial"/>
              </a:rPr>
              <a:t>;</a:t>
            </a:r>
            <a:endParaRPr lang="en-GB" sz="2000" i="1" dirty="0">
              <a:solidFill>
                <a:schemeClr val="tx1">
                  <a:lumMod val="75000"/>
                </a:schemeClr>
              </a:solidFill>
              <a:latin typeface="Arial"/>
            </a:endParaRP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i="1" dirty="0" smtClean="0">
                <a:solidFill>
                  <a:schemeClr val="tx1">
                    <a:lumMod val="75000"/>
                  </a:schemeClr>
                </a:solidFill>
                <a:latin typeface="Arial"/>
              </a:rPr>
              <a:t>coupled </a:t>
            </a:r>
            <a:r>
              <a:rPr lang="en-GB" sz="2000" i="1" dirty="0">
                <a:solidFill>
                  <a:schemeClr val="tx1">
                    <a:lumMod val="75000"/>
                  </a:schemeClr>
                </a:solidFill>
                <a:latin typeface="Arial"/>
              </a:rPr>
              <a:t>to a vigorous accelerator </a:t>
            </a:r>
            <a:r>
              <a:rPr lang="en-GB" sz="2000" b="1" i="1" dirty="0">
                <a:solidFill>
                  <a:schemeClr val="tx1">
                    <a:lumMod val="75000"/>
                  </a:schemeClr>
                </a:solidFill>
                <a:latin typeface="Arial"/>
              </a:rPr>
              <a:t>R&amp;D programme, including high-field magnets and high-gradient accelerating </a:t>
            </a:r>
            <a:r>
              <a:rPr lang="en-GB" sz="2000" b="1" i="1" dirty="0" smtClean="0">
                <a:solidFill>
                  <a:schemeClr val="tx1">
                    <a:lumMod val="75000"/>
                  </a:schemeClr>
                </a:solidFill>
                <a:latin typeface="Arial"/>
              </a:rPr>
              <a:t>structures</a:t>
            </a:r>
            <a:r>
              <a:rPr lang="en-GB" sz="2000" i="1" dirty="0">
                <a:solidFill>
                  <a:schemeClr val="tx1">
                    <a:lumMod val="75000"/>
                  </a:schemeClr>
                </a:solidFill>
                <a:latin typeface="Arial"/>
              </a:rPr>
              <a:t>;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chemeClr val="tx1">
                    <a:lumMod val="75000"/>
                  </a:schemeClr>
                </a:solidFill>
                <a:latin typeface="Arial"/>
              </a:rPr>
              <a:t>in collaboration with national institutes, laboratories and universities worldwide</a:t>
            </a:r>
            <a:r>
              <a:rPr lang="en-GB" sz="2000" b="1" i="1" dirty="0" smtClean="0">
                <a:solidFill>
                  <a:schemeClr val="tx1">
                    <a:lumMod val="75000"/>
                  </a:schemeClr>
                </a:solidFill>
                <a:latin typeface="Arial"/>
              </a:rPr>
              <a:t>.</a:t>
            </a:r>
            <a:endParaRPr lang="en-GB" sz="2000" b="1" i="1" dirty="0">
              <a:solidFill>
                <a:schemeClr val="tx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1629" y="1374054"/>
            <a:ext cx="8698842" cy="830997"/>
          </a:xfrm>
          <a:prstGeom prst="rect">
            <a:avLst/>
          </a:prstGeom>
          <a:solidFill>
            <a:srgbClr val="FFFF00">
              <a:alpha val="47000"/>
            </a:srgb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C377B"/>
                </a:solidFill>
                <a:latin typeface="Times-Roman"/>
              </a:rPr>
              <a:t>….“to propose an ambitious </a:t>
            </a:r>
            <a:r>
              <a:rPr lang="en-GB" sz="2400" b="1" dirty="0">
                <a:solidFill>
                  <a:srgbClr val="0C377B"/>
                </a:solidFill>
                <a:latin typeface="Times-Roman"/>
              </a:rPr>
              <a:t>post-LHC accelerator project at CERN </a:t>
            </a:r>
            <a:r>
              <a:rPr lang="en-GB" sz="2400" dirty="0">
                <a:solidFill>
                  <a:srgbClr val="0C377B"/>
                </a:solidFill>
                <a:latin typeface="Times-Roman"/>
              </a:rPr>
              <a:t>by the time of the next Strategy update</a:t>
            </a:r>
            <a:r>
              <a:rPr lang="en-GB" sz="2400" dirty="0" smtClean="0">
                <a:solidFill>
                  <a:srgbClr val="0C377B"/>
                </a:solidFill>
                <a:latin typeface="Times-Roman"/>
              </a:rPr>
              <a:t>”</a:t>
            </a:r>
            <a:endParaRPr lang="en-GB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629" y="2523000"/>
            <a:ext cx="8425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66700"/>
            <a:r>
              <a:rPr lang="en-GB" sz="2000" b="1" i="1" dirty="0" smtClean="0">
                <a:solidFill>
                  <a:srgbClr val="FF0000"/>
                </a:solidFill>
                <a:latin typeface="Arial"/>
              </a:rPr>
              <a:t>CERN </a:t>
            </a:r>
            <a:r>
              <a:rPr lang="en-GB" sz="2000" b="1" i="1" dirty="0">
                <a:solidFill>
                  <a:srgbClr val="FF0000"/>
                </a:solidFill>
                <a:latin typeface="Arial"/>
              </a:rPr>
              <a:t>should undertake design studies for  </a:t>
            </a:r>
            <a:r>
              <a:rPr lang="en-GB" sz="2000" b="1" i="1" dirty="0" smtClean="0">
                <a:solidFill>
                  <a:srgbClr val="FF0000"/>
                </a:solidFill>
                <a:latin typeface="Arial"/>
              </a:rPr>
              <a:t>accelerator </a:t>
            </a:r>
            <a:r>
              <a:rPr lang="en-GB" sz="2000" b="1" i="1" dirty="0">
                <a:solidFill>
                  <a:srgbClr val="FF0000"/>
                </a:solidFill>
                <a:latin typeface="Arial"/>
              </a:rPr>
              <a:t>projects in a global context, </a:t>
            </a:r>
            <a:endParaRPr lang="fr-FR" sz="20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1900" y="-1212"/>
            <a:ext cx="91459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2800" dirty="0" smtClean="0">
                <a:ea typeface="+mn-ea"/>
                <a:cs typeface="Calibri" pitchFamily="34" charset="0"/>
              </a:rPr>
              <a:t>                   </a:t>
            </a:r>
            <a:r>
              <a:rPr lang="en-US" sz="2600" dirty="0" smtClean="0">
                <a:ea typeface="+mn-ea"/>
                <a:cs typeface="Calibri" pitchFamily="34" charset="0"/>
              </a:rPr>
              <a:t>Summary</a:t>
            </a:r>
            <a:r>
              <a:rPr lang="en-US" sz="2600" dirty="0">
                <a:ea typeface="+mn-ea"/>
                <a:cs typeface="Calibri" pitchFamily="34" charset="0"/>
              </a:rPr>
              <a:t>: European Strategy </a:t>
            </a:r>
            <a:r>
              <a:rPr lang="en-US" sz="2600" dirty="0" smtClean="0">
                <a:ea typeface="+mn-ea"/>
                <a:cs typeface="Calibri" pitchFamily="34" charset="0"/>
              </a:rPr>
              <a:t>Update 2013</a:t>
            </a:r>
            <a:endParaRPr lang="en-US" sz="2600" dirty="0"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98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71683" y="136743"/>
            <a:ext cx="5228851" cy="583797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09689" y="4012057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2000" b="1" kern="0" dirty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2000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2000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</p:txBody>
      </p:sp>
      <p:sp>
        <p:nvSpPr>
          <p:cNvPr id="14" name="Oval 13"/>
          <p:cNvSpPr/>
          <p:nvPr/>
        </p:nvSpPr>
        <p:spPr>
          <a:xfrm>
            <a:off x="1318339" y="1385957"/>
            <a:ext cx="1117813" cy="1084847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35638" y="2019288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600" b="1" dirty="0">
                <a:solidFill>
                  <a:srgbClr val="FF0000"/>
                </a:solidFill>
                <a:latin typeface="Arial"/>
              </a:rPr>
              <a:t>HE-LHC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300535" y="131013"/>
            <a:ext cx="3876890" cy="57656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International FCC collaboration with  </a:t>
            </a:r>
            <a:r>
              <a:rPr lang="en-US" sz="2400" b="1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CERN </a:t>
            </a: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as host lab </a:t>
            </a:r>
            <a:r>
              <a:rPr lang="en-US" sz="2400" b="1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to </a:t>
            </a: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study: 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~100 km tunnel infrastructure </a:t>
            </a:r>
            <a:r>
              <a:rPr lang="en-US" sz="2000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in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Geneva area, linked to CERN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sz="20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FCC-ee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),                </a:t>
            </a:r>
            <a:r>
              <a:rPr lang="en-US" sz="2000" kern="0" dirty="0" smtClean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</a:t>
            </a:r>
            <a:r>
              <a:rPr lang="en-US" sz="2000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potential first step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pp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                    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long-term goal,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endParaRPr lang="en-US" sz="100" b="1" i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HE-LHC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with </a:t>
            </a:r>
            <a:r>
              <a:rPr lang="en-US" sz="20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20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technology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Ions</a:t>
            </a:r>
            <a:r>
              <a:rPr lang="en-US" sz="2000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 and </a:t>
            </a:r>
            <a:r>
              <a:rPr lang="en-US" sz="2000" b="1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lepton-hadron </a:t>
            </a:r>
            <a:r>
              <a:rPr lang="en-US" sz="2000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options with hadron colliders</a:t>
            </a:r>
            <a:endParaRPr lang="en-US" sz="2000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4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47" y="593904"/>
            <a:ext cx="9031153" cy="507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5002413" y="556675"/>
            <a:ext cx="3840715" cy="3342453"/>
          </a:xfr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400" b="1" dirty="0" smtClean="0"/>
              <a:t>4 </a:t>
            </a:r>
            <a:r>
              <a:rPr lang="en-US" sz="2400" b="1" dirty="0"/>
              <a:t>CDR volumes  submitted to EPJ in December </a:t>
            </a:r>
            <a:r>
              <a:rPr lang="en-US" sz="2400" b="1" dirty="0" smtClean="0"/>
              <a:t>2018:</a:t>
            </a:r>
            <a:endParaRPr lang="en-US" sz="2400" b="1" dirty="0"/>
          </a:p>
          <a:p>
            <a:pPr marL="640080" lvl="1" indent="-91440"/>
            <a:r>
              <a:rPr lang="en-US" sz="2400" dirty="0"/>
              <a:t>FCC Physics Opportunities</a:t>
            </a:r>
          </a:p>
          <a:p>
            <a:pPr marL="640080" lvl="1" indent="-91440"/>
            <a:r>
              <a:rPr lang="en-US" sz="2400" dirty="0"/>
              <a:t>FCC-ee</a:t>
            </a:r>
          </a:p>
          <a:p>
            <a:pPr marL="640080" lvl="1" indent="-91440"/>
            <a:r>
              <a:rPr lang="en-US" sz="2400" dirty="0"/>
              <a:t>FCC-</a:t>
            </a:r>
            <a:r>
              <a:rPr lang="en-US" sz="2400" dirty="0" err="1"/>
              <a:t>hh</a:t>
            </a:r>
            <a:r>
              <a:rPr lang="en-US" sz="2400" dirty="0"/>
              <a:t> </a:t>
            </a:r>
          </a:p>
          <a:p>
            <a:pPr marL="640080" lvl="1" indent="-91440"/>
            <a:r>
              <a:rPr lang="en-US" sz="2400" dirty="0" smtClean="0"/>
              <a:t>HE-LHC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2641733" y="140818"/>
            <a:ext cx="2120963" cy="30273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417" y="251875"/>
            <a:ext cx="2110468" cy="28880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417" y="3260014"/>
            <a:ext cx="2110468" cy="3096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4602" y="3257467"/>
            <a:ext cx="2072395" cy="309634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866448" y="4817403"/>
            <a:ext cx="2976680" cy="1015663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more than 1350 contributors from 350 </a:t>
            </a:r>
            <a:r>
              <a:rPr lang="en-GB" sz="2000" dirty="0" smtClean="0">
                <a:solidFill>
                  <a:srgbClr val="FF0000"/>
                </a:solidFill>
              </a:rPr>
              <a:t>institutes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69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557" y="533783"/>
            <a:ext cx="864096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b="1" dirty="0">
                <a:solidFill>
                  <a:srgbClr val="0C377B"/>
                </a:solidFill>
              </a:rPr>
              <a:t>Comprehensive cost-effective program maximizing physics opportunities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b="1" dirty="0" smtClean="0">
              <a:solidFill>
                <a:srgbClr val="FF0000"/>
              </a:solidFill>
              <a:latin typeface="Arial"/>
            </a:endParaRPr>
          </a:p>
          <a:p>
            <a:pPr>
              <a:defRPr/>
            </a:pPr>
            <a:r>
              <a:rPr lang="en-GB" sz="1600" b="1" dirty="0" smtClean="0">
                <a:solidFill>
                  <a:srgbClr val="FF0000"/>
                </a:solidFill>
                <a:latin typeface="Arial"/>
              </a:rPr>
              <a:t>Stage </a:t>
            </a:r>
            <a:r>
              <a:rPr lang="en-GB" sz="1600" b="1" dirty="0">
                <a:solidFill>
                  <a:srgbClr val="FF0000"/>
                </a:solidFill>
                <a:latin typeface="Arial"/>
              </a:rPr>
              <a:t>1: FCC-</a:t>
            </a:r>
            <a:r>
              <a:rPr lang="en-GB" sz="1600" b="1" dirty="0" err="1">
                <a:solidFill>
                  <a:srgbClr val="FF0000"/>
                </a:solidFill>
                <a:latin typeface="Arial"/>
              </a:rPr>
              <a:t>ee</a:t>
            </a:r>
            <a:r>
              <a:rPr lang="en-GB" sz="1600" b="1" dirty="0">
                <a:solidFill>
                  <a:srgbClr val="FF0000"/>
                </a:solidFill>
                <a:latin typeface="Arial"/>
              </a:rPr>
              <a:t> </a:t>
            </a:r>
            <a:endParaRPr lang="en-GB" sz="1600" b="1" dirty="0" smtClean="0">
              <a:solidFill>
                <a:srgbClr val="FF0000"/>
              </a:solidFill>
              <a:latin typeface="Arial"/>
            </a:endParaRPr>
          </a:p>
          <a:p>
            <a:pPr>
              <a:defRPr/>
            </a:pPr>
            <a:endParaRPr lang="en-GB" sz="1600" b="1" dirty="0">
              <a:solidFill>
                <a:srgbClr val="FF0000"/>
              </a:solidFill>
              <a:latin typeface="Arial"/>
            </a:endParaRPr>
          </a:p>
          <a:p>
            <a:pPr>
              <a:defRPr/>
            </a:pPr>
            <a:endParaRPr lang="en-GB" sz="1600" b="1" dirty="0" smtClean="0">
              <a:solidFill>
                <a:srgbClr val="FF0000"/>
              </a:solidFill>
              <a:latin typeface="Arial"/>
            </a:endParaRPr>
          </a:p>
          <a:p>
            <a:pPr>
              <a:defRPr/>
            </a:pPr>
            <a:endParaRPr lang="en-GB" sz="1600" b="1" dirty="0">
              <a:solidFill>
                <a:srgbClr val="FF0000"/>
              </a:solidFill>
              <a:latin typeface="Arial"/>
            </a:endParaRPr>
          </a:p>
          <a:p>
            <a:pPr>
              <a:defRPr/>
            </a:pPr>
            <a:endParaRPr lang="en-GB" sz="1600" b="1" dirty="0" smtClean="0">
              <a:solidFill>
                <a:srgbClr val="FF0000"/>
              </a:solidFill>
              <a:latin typeface="Arial"/>
            </a:endParaRPr>
          </a:p>
          <a:p>
            <a:pPr>
              <a:defRPr/>
            </a:pPr>
            <a:r>
              <a:rPr lang="en-GB" sz="1600" b="1" dirty="0" smtClean="0">
                <a:solidFill>
                  <a:srgbClr val="FF0000"/>
                </a:solidFill>
                <a:latin typeface="Arial"/>
              </a:rPr>
              <a:t>Stage </a:t>
            </a:r>
            <a:r>
              <a:rPr lang="en-GB" sz="1600" b="1" dirty="0">
                <a:solidFill>
                  <a:srgbClr val="FF0000"/>
                </a:solidFill>
                <a:latin typeface="Arial"/>
              </a:rPr>
              <a:t>2: FCC-</a:t>
            </a:r>
            <a:r>
              <a:rPr lang="en-GB" sz="1600" b="1" dirty="0" err="1">
                <a:solidFill>
                  <a:srgbClr val="FF0000"/>
                </a:solidFill>
                <a:latin typeface="Arial"/>
              </a:rPr>
              <a:t>hh</a:t>
            </a:r>
            <a:r>
              <a:rPr lang="en-GB" sz="1600" b="1" dirty="0">
                <a:solidFill>
                  <a:srgbClr val="FF0000"/>
                </a:solidFill>
                <a:latin typeface="Arial"/>
              </a:rPr>
              <a:t> (~100 </a:t>
            </a:r>
            <a:r>
              <a:rPr lang="en-GB" sz="1600" b="1" dirty="0" err="1">
                <a:solidFill>
                  <a:srgbClr val="FF0000"/>
                </a:solidFill>
                <a:latin typeface="Arial"/>
              </a:rPr>
              <a:t>TeV</a:t>
            </a:r>
            <a:r>
              <a:rPr lang="en-GB" sz="1600" b="1" dirty="0">
                <a:solidFill>
                  <a:srgbClr val="FF0000"/>
                </a:solidFill>
                <a:latin typeface="Arial"/>
              </a:rPr>
              <a:t>) as natural continuation at energy frontier, with ion and eh options.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GB" sz="1600" dirty="0" smtClean="0">
              <a:solidFill>
                <a:srgbClr val="0070C0"/>
              </a:solidFill>
              <a:latin typeface="Arial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rgbClr val="0070C0"/>
                </a:solidFill>
                <a:latin typeface="Arial"/>
              </a:rPr>
              <a:t>Complementary </a:t>
            </a:r>
            <a:r>
              <a:rPr lang="en-GB" sz="1600" dirty="0">
                <a:solidFill>
                  <a:srgbClr val="0070C0"/>
                </a:solidFill>
                <a:latin typeface="Arial"/>
              </a:rPr>
              <a:t>physics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70C0"/>
                </a:solidFill>
              </a:rPr>
              <a:t>Integrating an ambitious high-field magnet R&amp;D program </a:t>
            </a: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rgbClr val="0070C0"/>
                </a:solidFill>
                <a:latin typeface="Arial"/>
              </a:rPr>
              <a:t>Common civil </a:t>
            </a:r>
            <a:r>
              <a:rPr lang="en-GB" sz="1600" dirty="0">
                <a:solidFill>
                  <a:srgbClr val="0070C0"/>
                </a:solidFill>
                <a:latin typeface="Arial"/>
              </a:rPr>
              <a:t>engineering and technical infrastructures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70C0"/>
                </a:solidFill>
                <a:latin typeface="Arial"/>
              </a:rPr>
              <a:t>Building on and reusing CERN’s existing infrastructure.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70C0"/>
                </a:solidFill>
              </a:rPr>
              <a:t>FCC integrated project plan is fully integrated with HL-LHC exploitation and provides for seamless continuation of HEP in Europe.</a:t>
            </a:r>
            <a:endParaRPr lang="en-GB" sz="16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89160" y="1059679"/>
            <a:ext cx="38395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100 000 Z/sec (LEP: 1 Z/sec)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10 000 W/hr (LEP: 4 000 W/</a:t>
            </a:r>
            <a:r>
              <a:rPr lang="en-GB" sz="1600" dirty="0" err="1" smtClean="0"/>
              <a:t>yr</a:t>
            </a:r>
            <a:r>
              <a:rPr lang="en-GB" sz="16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1 500 Higgs/day (10x more than ILC)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1 500 top quarks/day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796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264096" y="4277803"/>
            <a:ext cx="8596875" cy="1785104"/>
          </a:xfrm>
        </p:spPr>
        <p:txBody>
          <a:bodyPr>
            <a:spAutoFit/>
          </a:bodyPr>
          <a:lstStyle/>
          <a:p>
            <a:pPr>
              <a:buClr>
                <a:schemeClr val="tx2"/>
              </a:buClr>
            </a:pPr>
            <a:r>
              <a:rPr lang="en-US" sz="1600" dirty="0" smtClean="0"/>
              <a:t>Aim </a:t>
            </a:r>
            <a:r>
              <a:rPr lang="en-US" sz="1600" dirty="0"/>
              <a:t>at </a:t>
            </a:r>
            <a:r>
              <a:rPr lang="en-US" sz="1600" b="1" dirty="0">
                <a:solidFill>
                  <a:srgbClr val="FF0000"/>
                </a:solidFill>
              </a:rPr>
              <a:t>~one order of magnitude performance increase </a:t>
            </a:r>
            <a:r>
              <a:rPr lang="en-US" sz="1600" dirty="0"/>
              <a:t>in both </a:t>
            </a:r>
            <a:r>
              <a:rPr lang="en-US" sz="1600" b="1" dirty="0">
                <a:solidFill>
                  <a:srgbClr val="FF0000"/>
                </a:solidFill>
              </a:rPr>
              <a:t>energy and luminosity w.r.t LHC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1600" b="1" dirty="0">
                <a:solidFill>
                  <a:srgbClr val="FF0000"/>
                </a:solidFill>
              </a:rPr>
              <a:t>100+ </a:t>
            </a:r>
            <a:r>
              <a:rPr lang="en-US" sz="1600" b="1" dirty="0" err="1">
                <a:solidFill>
                  <a:srgbClr val="FF0000"/>
                </a:solidFill>
              </a:rPr>
              <a:t>TeV</a:t>
            </a:r>
            <a:r>
              <a:rPr lang="en-US" sz="1600" b="1" dirty="0">
                <a:solidFill>
                  <a:srgbClr val="FF0000"/>
                </a:solidFill>
              </a:rPr>
              <a:t> cm collision energy </a:t>
            </a:r>
            <a:r>
              <a:rPr lang="en-US" sz="1600" dirty="0"/>
              <a:t>(vs 14 </a:t>
            </a:r>
            <a:r>
              <a:rPr lang="en-US" sz="1600" dirty="0" err="1"/>
              <a:t>TeV</a:t>
            </a:r>
            <a:r>
              <a:rPr lang="en-US" sz="1600" dirty="0"/>
              <a:t> for LHC)</a:t>
            </a:r>
            <a:r>
              <a:rPr lang="en-US" sz="1600" dirty="0">
                <a:sym typeface="Wingdings" panose="05000000000000000000" pitchFamily="2" charset="2"/>
              </a:rPr>
              <a:t> </a:t>
            </a:r>
            <a:endParaRPr lang="en-US" sz="1600" dirty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1600" b="1" dirty="0">
                <a:solidFill>
                  <a:srgbClr val="FF0000"/>
                </a:solidFill>
              </a:rPr>
              <a:t>20 ab</a:t>
            </a:r>
            <a:r>
              <a:rPr lang="en-US" sz="1600" b="1" baseline="30000" dirty="0">
                <a:solidFill>
                  <a:srgbClr val="FF0000"/>
                </a:solidFill>
              </a:rPr>
              <a:t>-1</a:t>
            </a:r>
            <a:r>
              <a:rPr lang="en-US" sz="1600" b="1" dirty="0">
                <a:solidFill>
                  <a:srgbClr val="FF0000"/>
                </a:solidFill>
              </a:rPr>
              <a:t> per experiment collected over 25 years </a:t>
            </a:r>
            <a:r>
              <a:rPr lang="en-US" sz="1600" dirty="0"/>
              <a:t>of operation time (vs 3 ab</a:t>
            </a:r>
            <a:r>
              <a:rPr lang="en-US" sz="1600" baseline="30000" dirty="0"/>
              <a:t>-1</a:t>
            </a:r>
            <a:r>
              <a:rPr lang="en-US" sz="1600" dirty="0"/>
              <a:t> for LHC).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1600" b="1" dirty="0" smtClean="0">
                <a:solidFill>
                  <a:srgbClr val="FF0000"/>
                </a:solidFill>
              </a:rPr>
              <a:t>Key </a:t>
            </a:r>
            <a:r>
              <a:rPr lang="en-US" sz="1600" b="1" dirty="0">
                <a:solidFill>
                  <a:srgbClr val="FF0000"/>
                </a:solidFill>
              </a:rPr>
              <a:t>technology: High-field magnets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796" y="207209"/>
            <a:ext cx="7287175" cy="385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49301" y="6598372"/>
            <a:ext cx="3026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Arjan Verweij, </a:t>
            </a:r>
            <a:r>
              <a:rPr lang="en-GB" sz="1000" dirty="0" smtClean="0">
                <a:solidFill>
                  <a:schemeClr val="bg1"/>
                </a:solidFill>
              </a:rPr>
              <a:t>MPE-PE </a:t>
            </a:r>
            <a:r>
              <a:rPr lang="en-GB" sz="1000" dirty="0" err="1" smtClean="0">
                <a:solidFill>
                  <a:schemeClr val="bg1"/>
                </a:solidFill>
              </a:rPr>
              <a:t>secion</a:t>
            </a:r>
            <a:r>
              <a:rPr lang="en-GB" sz="1000" dirty="0" smtClean="0">
                <a:solidFill>
                  <a:schemeClr val="bg1"/>
                </a:solidFill>
              </a:rPr>
              <a:t> meeting, 25/7/2019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310090" y="77052"/>
            <a:ext cx="8567559" cy="2970947"/>
          </a:xfrm>
          <a:prstGeom prst="rect">
            <a:avLst/>
          </a:prstGeom>
        </p:spPr>
      </p:pic>
      <p:pic>
        <p:nvPicPr>
          <p:cNvPr id="6" name="Picture 1" descr="image00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3605639" y="3119174"/>
            <a:ext cx="3105753" cy="298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layout_c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22" y="3119173"/>
            <a:ext cx="2955601" cy="30787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23020" y="3897086"/>
            <a:ext cx="1654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Tunnel construction estimated to take 7 years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73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109F9D4B78346B4AE976AE1BEB3EE" ma:contentTypeVersion="0" ma:contentTypeDescription="Create a new document." ma:contentTypeScope="" ma:versionID="607db0f5464ee89518f28504cef8cd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EB9DF9-E23B-49C2-9DAB-47EFE8B47D03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B3CC75B-3D2A-48B7-9E8E-2C77B8BAEA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43869</TotalTime>
  <Words>1164</Words>
  <Application>Microsoft Office PowerPoint</Application>
  <PresentationFormat>On-screen Show (4:3)</PresentationFormat>
  <Paragraphs>223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Arial    </vt:lpstr>
      <vt:lpstr>Avenir Roman</vt:lpstr>
      <vt:lpstr>Calibri</vt:lpstr>
      <vt:lpstr>Symbol</vt:lpstr>
      <vt:lpstr>Times New Roman</vt:lpstr>
      <vt:lpstr>Times-Roman</vt:lpstr>
      <vt:lpstr>Wingdings</vt:lpstr>
      <vt:lpstr>CERNCorporate16-9</vt:lpstr>
      <vt:lpstr>FCC week Brussels  Arjan Verweij, MPE-PE section meeting, 25 July 2019 most of the slides from the Overview talk by M. Benedikt on Monday morning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Economics of Science</vt:lpstr>
      <vt:lpstr>Total Economic Value of Science (TEV)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during stay at TU Darmstadt</dc:title>
  <dc:creator>Michał Maciejewski</dc:creator>
  <cp:lastModifiedBy>Arjan Verweij</cp:lastModifiedBy>
  <cp:revision>944</cp:revision>
  <cp:lastPrinted>2019-03-25T13:27:55Z</cp:lastPrinted>
  <dcterms:created xsi:type="dcterms:W3CDTF">2014-04-13T10:01:50Z</dcterms:created>
  <dcterms:modified xsi:type="dcterms:W3CDTF">2019-07-25T08:02:13Z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0x010100A87109F9D4B78346B4AE976AE1BEB3EE</vt:lpwstr>
  </property>
  <property fmtid="{D5CDD505-2E9C-101B-9397-08002B2CF9AE}" pid="3" name="IsMyDocuments">
    <vt:bool>true</vt:bool>
  </property>
</Properties>
</file>