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416" r:id="rId2"/>
    <p:sldId id="548" r:id="rId3"/>
    <p:sldId id="552" r:id="rId4"/>
    <p:sldId id="529" r:id="rId5"/>
    <p:sldId id="550" r:id="rId6"/>
    <p:sldId id="551" r:id="rId7"/>
    <p:sldId id="553" r:id="rId8"/>
    <p:sldId id="554" r:id="rId9"/>
    <p:sldId id="556" r:id="rId10"/>
    <p:sldId id="557" r:id="rId11"/>
    <p:sldId id="576" r:id="rId12"/>
    <p:sldId id="558" r:id="rId13"/>
    <p:sldId id="555" r:id="rId14"/>
    <p:sldId id="559" r:id="rId15"/>
    <p:sldId id="560" r:id="rId16"/>
    <p:sldId id="561" r:id="rId17"/>
    <p:sldId id="562" r:id="rId18"/>
    <p:sldId id="563" r:id="rId19"/>
    <p:sldId id="564" r:id="rId20"/>
    <p:sldId id="565" r:id="rId21"/>
    <p:sldId id="566" r:id="rId22"/>
    <p:sldId id="567" r:id="rId23"/>
    <p:sldId id="568" r:id="rId24"/>
    <p:sldId id="569" r:id="rId25"/>
    <p:sldId id="570" r:id="rId26"/>
    <p:sldId id="571" r:id="rId27"/>
    <p:sldId id="572" r:id="rId28"/>
    <p:sldId id="573" r:id="rId29"/>
    <p:sldId id="577" r:id="rId30"/>
    <p:sldId id="578" r:id="rId31"/>
    <p:sldId id="574" r:id="rId3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33CC33"/>
    <a:srgbClr val="7F7F7F"/>
    <a:srgbClr val="002060"/>
    <a:srgbClr val="ED8013"/>
    <a:srgbClr val="5B9BD5"/>
    <a:srgbClr val="080808"/>
    <a:srgbClr val="8999BE"/>
    <a:srgbClr val="0C377B"/>
    <a:srgbClr val="65D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83907" autoAdjust="0"/>
  </p:normalViewPr>
  <p:slideViewPr>
    <p:cSldViewPr snapToGrid="0" snapToObjects="1">
      <p:cViewPr varScale="1">
        <p:scale>
          <a:sx n="111" d="100"/>
          <a:sy n="111" d="100"/>
        </p:scale>
        <p:origin x="74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25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Projects\STEAM\HL-LHC\Hollow%20Electron%20Lens\El\Excel\1\190410%20MIIts%20calcul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1493489415565"/>
          <c:y val="4.1292777777777775E-2"/>
          <c:w val="0.6204092574174529"/>
          <c:h val="0.78246499999999997"/>
        </c:manualLayout>
      </c:layout>
      <c:scatterChart>
        <c:scatterStyle val="lineMarker"/>
        <c:varyColors val="0"/>
        <c:ser>
          <c:idx val="0"/>
          <c:order val="0"/>
          <c:tx>
            <c:strRef>
              <c:f>'Main solenoid'!$D$4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3.0303030303030303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</c:v>
                </c:pt>
                <c:pt idx="5">
                  <c:v>1.75</c:v>
                </c:pt>
              </c:numCache>
            </c:numRef>
          </c:xVal>
          <c:yVal>
            <c:numRef>
              <c:f>'Main solenoid'!$D$5:$D$10</c:f>
              <c:numCache>
                <c:formatCode>General</c:formatCode>
                <c:ptCount val="6"/>
                <c:pt idx="0">
                  <c:v>500</c:v>
                </c:pt>
                <c:pt idx="1">
                  <c:v>453.75</c:v>
                </c:pt>
                <c:pt idx="2">
                  <c:v>412.5</c:v>
                </c:pt>
                <c:pt idx="3">
                  <c:v>371.25</c:v>
                </c:pt>
                <c:pt idx="4">
                  <c:v>330</c:v>
                </c:pt>
                <c:pt idx="5">
                  <c:v>288.75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1A1-4BE4-BF91-0FB3217425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20315472"/>
        <c:axId val="-320233392"/>
      </c:scatterChart>
      <c:scatterChart>
        <c:scatterStyle val="lineMarker"/>
        <c:varyColors val="0"/>
        <c:ser>
          <c:idx val="2"/>
          <c:order val="1"/>
          <c:tx>
            <c:strRef>
              <c:f>'Main solenoid'!$G$4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3.0303030303030303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</c:v>
                </c:pt>
                <c:pt idx="5">
                  <c:v>1.75</c:v>
                </c:pt>
              </c:numCache>
            </c:numRef>
          </c:xVal>
          <c:yVal>
            <c:numRef>
              <c:f>'Main solenoid'!$G$5:$G$10</c:f>
              <c:numCache>
                <c:formatCode>General</c:formatCode>
                <c:ptCount val="6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1A1-4BE4-BF91-0FB3217425C3}"/>
            </c:ext>
          </c:extLst>
        </c:ser>
        <c:ser>
          <c:idx val="1"/>
          <c:order val="2"/>
          <c:tx>
            <c:strRef>
              <c:f>'Main solenoid'!$F$4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3.0303030303030303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</c:v>
                </c:pt>
                <c:pt idx="5">
                  <c:v>1.75</c:v>
                </c:pt>
              </c:numCache>
            </c:numRef>
          </c:xVal>
          <c:yVal>
            <c:numRef>
              <c:f>'Main solenoid'!$F$5:$F$10</c:f>
              <c:numCache>
                <c:formatCode>General</c:formatCode>
                <c:ptCount val="6"/>
                <c:pt idx="0">
                  <c:v>143</c:v>
                </c:pt>
                <c:pt idx="1">
                  <c:v>166</c:v>
                </c:pt>
                <c:pt idx="2">
                  <c:v>191</c:v>
                </c:pt>
                <c:pt idx="3">
                  <c:v>228</c:v>
                </c:pt>
                <c:pt idx="4">
                  <c:v>285</c:v>
                </c:pt>
                <c:pt idx="5">
                  <c:v>380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1A1-4BE4-BF91-0FB3217425C3}"/>
            </c:ext>
          </c:extLst>
        </c:ser>
        <c:ser>
          <c:idx val="3"/>
          <c:order val="3"/>
          <c:tx>
            <c:strRef>
              <c:f>'Main solenoid'!$F$16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solenoid'!$A$17:$A$22</c:f>
              <c:numCache>
                <c:formatCode>General</c:formatCode>
                <c:ptCount val="6"/>
                <c:pt idx="0" formatCode="0.00">
                  <c:v>3.0303030303030303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</c:v>
                </c:pt>
                <c:pt idx="5">
                  <c:v>1.75</c:v>
                </c:pt>
              </c:numCache>
            </c:numRef>
          </c:xVal>
          <c:yVal>
            <c:numRef>
              <c:f>'Main solenoid'!$F$17:$F$22</c:f>
              <c:numCache>
                <c:formatCode>General</c:formatCode>
                <c:ptCount val="6"/>
                <c:pt idx="0">
                  <c:v>139</c:v>
                </c:pt>
                <c:pt idx="1">
                  <c:v>160</c:v>
                </c:pt>
                <c:pt idx="2">
                  <c:v>184</c:v>
                </c:pt>
                <c:pt idx="3">
                  <c:v>222</c:v>
                </c:pt>
                <c:pt idx="4">
                  <c:v>275</c:v>
                </c:pt>
                <c:pt idx="5">
                  <c:v>366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1A1-4BE4-BF91-0FB3217425C3}"/>
            </c:ext>
          </c:extLst>
        </c:ser>
        <c:ser>
          <c:idx val="4"/>
          <c:order val="4"/>
          <c:tx>
            <c:strRef>
              <c:f>'Main solenoid'!$F$28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solenoid'!$A$29:$A$35</c:f>
              <c:numCache>
                <c:formatCode>General</c:formatCode>
                <c:ptCount val="7"/>
                <c:pt idx="0" formatCode="0.00">
                  <c:v>3.0303030303030303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</c:v>
                </c:pt>
                <c:pt idx="5">
                  <c:v>1.75</c:v>
                </c:pt>
              </c:numCache>
            </c:numRef>
          </c:xVal>
          <c:yVal>
            <c:numRef>
              <c:f>'Main solenoid'!$F$29:$F$34</c:f>
              <c:numCache>
                <c:formatCode>General</c:formatCode>
                <c:ptCount val="6"/>
                <c:pt idx="0">
                  <c:v>132</c:v>
                </c:pt>
                <c:pt idx="1">
                  <c:v>151</c:v>
                </c:pt>
                <c:pt idx="2">
                  <c:v>174</c:v>
                </c:pt>
                <c:pt idx="3">
                  <c:v>208</c:v>
                </c:pt>
                <c:pt idx="4">
                  <c:v>259</c:v>
                </c:pt>
                <c:pt idx="5">
                  <c:v>345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1A1-4BE4-BF91-0FB3217425C3}"/>
            </c:ext>
          </c:extLst>
        </c:ser>
        <c:ser>
          <c:idx val="5"/>
          <c:order val="5"/>
          <c:tx>
            <c:strRef>
              <c:f>'Main solenoid'!$F$40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solenoid'!$A$41:$A$46</c:f>
              <c:numCache>
                <c:formatCode>General</c:formatCode>
                <c:ptCount val="6"/>
                <c:pt idx="0" formatCode="0.00">
                  <c:v>3.0303030303030303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</c:v>
                </c:pt>
                <c:pt idx="5">
                  <c:v>1.75</c:v>
                </c:pt>
              </c:numCache>
            </c:numRef>
          </c:xVal>
          <c:yVal>
            <c:numRef>
              <c:f>'Main solenoid'!$F$41:$F$46</c:f>
              <c:numCache>
                <c:formatCode>General</c:formatCode>
                <c:ptCount val="6"/>
                <c:pt idx="0">
                  <c:v>124</c:v>
                </c:pt>
                <c:pt idx="1">
                  <c:v>141</c:v>
                </c:pt>
                <c:pt idx="2">
                  <c:v>162</c:v>
                </c:pt>
                <c:pt idx="3">
                  <c:v>195</c:v>
                </c:pt>
                <c:pt idx="4">
                  <c:v>241</c:v>
                </c:pt>
                <c:pt idx="5">
                  <c:v>322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1A1-4BE4-BF91-0FB3217425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25818912"/>
        <c:axId val="-375612416"/>
      </c:scatterChart>
      <c:valAx>
        <c:axId val="-320315472"/>
        <c:scaling>
          <c:orientation val="minMax"/>
          <c:min val="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20233392"/>
        <c:crosses val="autoZero"/>
        <c:crossBetween val="midCat"/>
      </c:valAx>
      <c:valAx>
        <c:axId val="-320233392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20315472"/>
        <c:crosses val="autoZero"/>
        <c:crossBetween val="midCat"/>
        <c:majorUnit val="100"/>
      </c:valAx>
      <c:valAx>
        <c:axId val="-375612416"/>
        <c:scaling>
          <c:orientation val="minMax"/>
          <c:max val="25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25818912"/>
        <c:crosses val="max"/>
        <c:crossBetween val="midCat"/>
      </c:valAx>
      <c:valAx>
        <c:axId val="-325818912"/>
        <c:scaling>
          <c:orientation val="minMax"/>
        </c:scaling>
        <c:delete val="1"/>
        <c:axPos val="t"/>
        <c:numFmt formatCode="0.00" sourceLinked="1"/>
        <c:majorTickMark val="out"/>
        <c:minorTickMark val="none"/>
        <c:tickLblPos val="nextTo"/>
        <c:crossAx val="-375612416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002620922322894"/>
          <c:y val="0.4392528811086559"/>
          <c:w val="0.35470782485425584"/>
          <c:h val="0.349793552877867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690" cy="497333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908" y="1"/>
            <a:ext cx="2889689" cy="497333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r">
              <a:defRPr sz="1100"/>
            </a:lvl1pPr>
          </a:lstStyle>
          <a:p>
            <a:fld id="{333DE5E1-E7C5-48D2-A7BB-AF0966495EBC}" type="datetimeFigureOut">
              <a:rPr lang="en-GB" smtClean="0"/>
              <a:t>25/07/2019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889690" cy="497333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908" y="9429305"/>
            <a:ext cx="2889689" cy="497333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r">
              <a:defRPr sz="1100"/>
            </a:lvl1pPr>
          </a:lstStyle>
          <a:p>
            <a:fld id="{C451A734-416A-4F26-B87D-5E401D412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674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8056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8056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7/25/2019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5" tIns="47413" rIns="94825" bIns="4741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4825" tIns="47413" rIns="94825" bIns="474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6"/>
            <a:ext cx="2889938" cy="498055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2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tif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854464" y="6383020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4464" y="69264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854464" y="6383020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4464" y="69264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57200" y="6209728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itre 1"/>
          <p:cNvSpPr>
            <a:spLocks noGrp="1"/>
          </p:cNvSpPr>
          <p:nvPr userDrawn="1">
            <p:ph type="title"/>
          </p:nvPr>
        </p:nvSpPr>
        <p:spPr>
          <a:xfrm>
            <a:off x="457200" y="1876825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8" name="Espace réservé du texte 2"/>
          <p:cNvSpPr>
            <a:spLocks noGrp="1"/>
          </p:cNvSpPr>
          <p:nvPr userDrawn="1">
            <p:ph type="body" idx="10"/>
          </p:nvPr>
        </p:nvSpPr>
        <p:spPr>
          <a:xfrm>
            <a:off x="457200" y="2830279"/>
            <a:ext cx="8226854" cy="41965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>
                <a:latin typeface="+mj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9" name="Date Placeholder 1"/>
          <p:cNvSpPr>
            <a:spLocks noGrp="1"/>
          </p:cNvSpPr>
          <p:nvPr userDrawn="1">
            <p:ph type="dt" sz="half" idx="12"/>
          </p:nvPr>
        </p:nvSpPr>
        <p:spPr>
          <a:xfrm>
            <a:off x="4072881" y="4592687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54699" y="6255273"/>
            <a:ext cx="82293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smtClean="0"/>
              <a:t>This work is supported by: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000" dirty="0" smtClean="0"/>
              <a:t>(*)  The ‘Excellence Initiative’ of the German Government and by the Graduate School of Computational Engineering at TU Darmstadt;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1000" dirty="0" smtClean="0"/>
              <a:t>(**) The Gentner program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rPr>
              <a:t>of the German Federal Ministry of Education and Research (grant no. 05E12CHA).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1712120" y="5605464"/>
            <a:ext cx="247913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>
                <a:latin typeface="+mj-lt"/>
              </a:rPr>
              <a:t>1</a:t>
            </a:r>
            <a:endParaRPr lang="en-GB" sz="1600" b="1" dirty="0">
              <a:latin typeface="+mj-lt"/>
            </a:endParaRPr>
          </a:p>
        </p:txBody>
      </p:sp>
      <p:pic>
        <p:nvPicPr>
          <p:cNvPr id="14" name="Picture 4" descr="Bildergebnis fü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954" y="5470497"/>
            <a:ext cx="57696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isultati immagini per bundesministerium fÃ¼r bildu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5" b="15175"/>
          <a:stretch/>
        </p:blipFill>
        <p:spPr bwMode="auto">
          <a:xfrm>
            <a:off x="6351132" y="5434497"/>
            <a:ext cx="1443132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60288" y="5470497"/>
            <a:ext cx="1249472" cy="576000"/>
          </a:xfrm>
          <a:prstGeom prst="rect">
            <a:avLst/>
          </a:prstGeom>
        </p:spPr>
      </p:pic>
      <p:pic>
        <p:nvPicPr>
          <p:cNvPr id="2050" name="Picture 2" descr="http://www.graduate-school-ce.de/index.php?eID=tx_nawsecuredl&amp;u=0&amp;file=typo3temp/pics/986e5da5ea.png&amp;t=1548324178&amp;hash=6c6d04da938d3d86c812a314e3b21c06301276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4" y="5470497"/>
            <a:ext cx="68776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3028786" y="5605464"/>
            <a:ext cx="247913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2</a:t>
            </a:r>
            <a:endParaRPr lang="en-GB" sz="1600" b="1" dirty="0"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4738467" y="5605464"/>
            <a:ext cx="312108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(*)</a:t>
            </a:r>
            <a:endParaRPr lang="en-GB" sz="1600" b="1" dirty="0">
              <a:latin typeface="+mj-lt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6172854" y="5605464"/>
            <a:ext cx="362545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(**)</a:t>
            </a:r>
            <a:endParaRPr lang="en-GB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411835" y="4769562"/>
            <a:ext cx="251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baseline="30000" dirty="0">
                <a:latin typeface="+mj-lt"/>
              </a:rPr>
              <a:t>1</a:t>
            </a:r>
            <a:endParaRPr lang="en-GB" sz="1400" b="1" dirty="0"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485261" y="4769562"/>
            <a:ext cx="251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baseline="30000" dirty="0" smtClean="0">
                <a:latin typeface="+mj-lt"/>
              </a:rPr>
              <a:t>2</a:t>
            </a:r>
            <a:endParaRPr lang="en-GB" sz="1400" b="1" dirty="0">
              <a:latin typeface="+mj-lt"/>
            </a:endParaRPr>
          </a:p>
        </p:txBody>
      </p:sp>
      <p:grpSp>
        <p:nvGrpSpPr>
          <p:cNvPr id="8" name="Group 7"/>
          <p:cNvGrpSpPr>
            <a:grpSpLocks noChangeAspect="1"/>
          </p:cNvGrpSpPr>
          <p:nvPr userDrawn="1"/>
        </p:nvGrpSpPr>
        <p:grpSpPr>
          <a:xfrm>
            <a:off x="753480" y="4404426"/>
            <a:ext cx="2284990" cy="639447"/>
            <a:chOff x="3713201" y="4920936"/>
            <a:chExt cx="2572837" cy="72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4198" y="4920936"/>
              <a:ext cx="1561840" cy="720000"/>
            </a:xfrm>
            <a:prstGeom prst="rect">
              <a:avLst/>
            </a:prstGeom>
          </p:spPr>
        </p:pic>
        <p:pic>
          <p:nvPicPr>
            <p:cNvPr id="10" name="Picture 4" descr="Bildergebnis für cern log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3201" y="4970880"/>
              <a:ext cx="613020" cy="61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Risultati immagini per bundesministerium fÃ¼r bildu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029" y="4325062"/>
            <a:ext cx="1431853" cy="88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185" y="4504822"/>
            <a:ext cx="1275698" cy="44761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270861" y="6562918"/>
            <a:ext cx="877225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+mj-lt"/>
                <a:cs typeface="Times New Roman" panose="02020603050405020304" pitchFamily="18" charset="0"/>
              </a:rPr>
              <a:t>This work has been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sponsored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by the Wolfgang Gentner Programme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of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German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Federal Ministry of Education and Research (grant no. 05E12CHA)</a:t>
            </a:r>
            <a:endParaRPr lang="it-IT" sz="10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57200" y="6481194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/>
        </p:nvSpPr>
        <p:spPr>
          <a:xfrm>
            <a:off x="7267579" y="6194546"/>
            <a:ext cx="15307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j-lt"/>
                <a:cs typeface="Times New Roman" panose="02020603050405020304" pitchFamily="18" charset="0"/>
              </a:rPr>
              <a:t>lorenzo.bortot@cern.ch</a:t>
            </a:r>
            <a:endParaRPr lang="it-IT" sz="1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2"/>
          </p:nvPr>
        </p:nvSpPr>
        <p:spPr>
          <a:xfrm>
            <a:off x="457200" y="6111502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82726"/>
            <a:ext cx="8226854" cy="50802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8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626" y="6274675"/>
            <a:ext cx="1119975" cy="51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>
          <a:xfrm>
            <a:off x="457200" y="1182726"/>
            <a:ext cx="4040188" cy="50802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idx="11"/>
          </p:nvPr>
        </p:nvSpPr>
        <p:spPr>
          <a:xfrm>
            <a:off x="4645024" y="1192705"/>
            <a:ext cx="4041775" cy="50694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21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626" y="6274675"/>
            <a:ext cx="1119975" cy="516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>
          <a:xfrm>
            <a:off x="457200" y="1182726"/>
            <a:ext cx="4040188" cy="415375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idx="11"/>
          </p:nvPr>
        </p:nvSpPr>
        <p:spPr>
          <a:xfrm>
            <a:off x="4645024" y="1192705"/>
            <a:ext cx="4041775" cy="414242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454454" y="5413265"/>
            <a:ext cx="4040188" cy="83820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2279" y="5413265"/>
            <a:ext cx="4041775" cy="83820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22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626" y="6274675"/>
            <a:ext cx="1119975" cy="51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6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6918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82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microsoft.com/office/2007/relationships/hdphoto" Target="../media/hdphoto2.wdp"/><Relationship Id="rId2" Type="http://schemas.openxmlformats.org/officeDocument/2006/relationships/hyperlink" Target="https://indico.cern.ch/event/776034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151.png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12" Type="http://schemas.openxmlformats.org/officeDocument/2006/relationships/image" Target="../media/image1400.png"/><Relationship Id="rId17" Type="http://schemas.openxmlformats.org/officeDocument/2006/relationships/image" Target="../media/image54.png"/><Relationship Id="rId2" Type="http://schemas.openxmlformats.org/officeDocument/2006/relationships/image" Target="../media/image45.png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0.png"/><Relationship Id="rId11" Type="http://schemas.openxmlformats.org/officeDocument/2006/relationships/image" Target="../media/image52.PNG"/><Relationship Id="rId15" Type="http://schemas.openxmlformats.org/officeDocument/2006/relationships/image" Target="../media/image172.png"/><Relationship Id="rId10" Type="http://schemas.openxmlformats.org/officeDocument/2006/relationships/image" Target="../media/image51.png"/><Relationship Id="rId4" Type="http://schemas.openxmlformats.org/officeDocument/2006/relationships/image" Target="../media/image47.png"/><Relationship Id="rId9" Type="http://schemas.openxmlformats.org/officeDocument/2006/relationships/image" Target="../media/image50.png"/><Relationship Id="rId14" Type="http://schemas.openxmlformats.org/officeDocument/2006/relationships/image" Target="../media/image16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 txBox="1">
            <a:spLocks/>
          </p:cNvSpPr>
          <p:nvPr/>
        </p:nvSpPr>
        <p:spPr>
          <a:xfrm>
            <a:off x="868470" y="2219541"/>
            <a:ext cx="7447061" cy="830997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/>
              <a:t>Summary of the Workshop</a:t>
            </a:r>
          </a:p>
          <a:p>
            <a:pPr algn="ctr"/>
            <a:r>
              <a:rPr lang="en-GB" sz="2400" dirty="0"/>
              <a:t>09-12 July </a:t>
            </a:r>
            <a:r>
              <a:rPr lang="en-GB" sz="2400" dirty="0" smtClean="0"/>
              <a:t>2019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27890" y="3826931"/>
            <a:ext cx="7621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L. Bortot</a:t>
            </a:r>
            <a:r>
              <a:rPr lang="en-GB" sz="2000" baseline="30000" dirty="0" smtClean="0">
                <a:solidFill>
                  <a:srgbClr val="002060"/>
                </a:solidFill>
              </a:rPr>
              <a:t>1,2</a:t>
            </a:r>
            <a:r>
              <a:rPr lang="en-GB" sz="2000" dirty="0" smtClean="0">
                <a:solidFill>
                  <a:srgbClr val="002060"/>
                </a:solidFill>
              </a:rPr>
              <a:t>, M. Maciejewski</a:t>
            </a:r>
            <a:r>
              <a:rPr lang="en-GB" sz="2000" baseline="30000" dirty="0" smtClean="0">
                <a:solidFill>
                  <a:srgbClr val="002060"/>
                </a:solidFill>
              </a:rPr>
              <a:t>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584" y="317258"/>
            <a:ext cx="2871654" cy="134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6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High Field Magnets: Electromechanical </a:t>
            </a:r>
            <a:r>
              <a:rPr lang="en-GB" sz="1600" dirty="0" err="1"/>
              <a:t>Modeling</a:t>
            </a:r>
            <a:r>
              <a:rPr lang="en-GB" sz="1600" dirty="0"/>
              <a:t> Taking into Account </a:t>
            </a:r>
            <a:br>
              <a:rPr lang="en-GB" sz="1600" dirty="0"/>
            </a:br>
            <a:r>
              <a:rPr lang="en-GB" sz="1600" dirty="0"/>
              <a:t>Local Magnetic Forces with Iron Saturation  </a:t>
            </a:r>
            <a:br>
              <a:rPr lang="en-GB" sz="1600" dirty="0"/>
            </a:br>
            <a:r>
              <a:rPr lang="en-GB" sz="1200" dirty="0"/>
              <a:t>D. Martins Araujo et al. - CERN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Lorentz forces in the coils: </a:t>
            </a:r>
            <a:r>
              <a:rPr lang="en-US" b="1" dirty="0" smtClean="0">
                <a:solidFill>
                  <a:srgbClr val="0055A0"/>
                </a:solidFill>
              </a:rPr>
              <a:t>T1 = T2 = T3 </a:t>
            </a:r>
            <a:r>
              <a:rPr lang="en-US" dirty="0" smtClean="0">
                <a:solidFill>
                  <a:srgbClr val="0055A0"/>
                </a:solidFill>
              </a:rPr>
              <a:t>(linear magnetic material)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 algn="ctr">
              <a:buNone/>
            </a:pPr>
            <a:r>
              <a:rPr lang="en-GB" dirty="0" smtClean="0"/>
              <a:t>The </a:t>
            </a:r>
            <a:r>
              <a:rPr lang="en-GB" dirty="0"/>
              <a:t>compatibility between forces on coils computed by Lorentz formula and Maxwell Stress Tensor was proved.</a:t>
            </a: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902" y="1795039"/>
            <a:ext cx="6267450" cy="35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High Field Magnets: Electromechanical </a:t>
            </a:r>
            <a:r>
              <a:rPr lang="en-GB" sz="1600" dirty="0" err="1"/>
              <a:t>Modeling</a:t>
            </a:r>
            <a:r>
              <a:rPr lang="en-GB" sz="1600" dirty="0"/>
              <a:t> Taking into Account </a:t>
            </a:r>
            <a:br>
              <a:rPr lang="en-GB" sz="1600" dirty="0"/>
            </a:br>
            <a:r>
              <a:rPr lang="en-GB" sz="1600" dirty="0"/>
              <a:t>Local Magnetic Forces with Iron Saturation  </a:t>
            </a:r>
            <a:br>
              <a:rPr lang="en-GB" sz="1600" dirty="0"/>
            </a:br>
            <a:r>
              <a:rPr lang="en-GB" sz="1200" dirty="0"/>
              <a:t>D. Martins Araujo et al. - CERN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55A0"/>
                </a:solidFill>
              </a:rPr>
              <a:t>Powering to 15 T at 4.2 K: Iron pole of the inter coil</a:t>
            </a:r>
            <a:endParaRPr lang="en-GB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GB" dirty="0" smtClean="0"/>
              <a:t>Maximum </a:t>
            </a:r>
            <a:r>
              <a:rPr lang="en-GB" dirty="0"/>
              <a:t>difference of </a:t>
            </a:r>
            <a:r>
              <a:rPr lang="en-GB" b="1" dirty="0">
                <a:solidFill>
                  <a:srgbClr val="FF0000"/>
                </a:solidFill>
              </a:rPr>
              <a:t>15%</a:t>
            </a:r>
            <a:r>
              <a:rPr lang="en-GB" dirty="0"/>
              <a:t> on the horizontal stress for the iron pole of the outer coil </a:t>
            </a: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The </a:t>
            </a:r>
            <a:r>
              <a:rPr lang="en-GB" dirty="0"/>
              <a:t>effect on the iron stress is limited because the model is </a:t>
            </a:r>
            <a:r>
              <a:rPr lang="en-GB" dirty="0" smtClean="0"/>
              <a:t>symmetric</a:t>
            </a:r>
          </a:p>
          <a:p>
            <a:pPr marL="36576" indent="0">
              <a:buNone/>
            </a:pPr>
            <a:r>
              <a:rPr lang="en-GB" dirty="0" smtClean="0"/>
              <a:t>If </a:t>
            </a:r>
            <a:r>
              <a:rPr lang="en-GB" dirty="0"/>
              <a:t>a free </a:t>
            </a:r>
            <a:r>
              <a:rPr lang="en-GB" dirty="0" smtClean="0"/>
              <a:t>movement </a:t>
            </a:r>
            <a:r>
              <a:rPr lang="en-GB" dirty="0"/>
              <a:t>is allowed the stress may </a:t>
            </a:r>
            <a:r>
              <a:rPr lang="en-GB" dirty="0" smtClean="0"/>
              <a:t>increase even more</a:t>
            </a:r>
            <a:endParaRPr lang="en-GB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36576" indent="0" algn="ctr">
              <a:buNone/>
            </a:pPr>
            <a:r>
              <a:rPr lang="en-GB" dirty="0" smtClean="0">
                <a:solidFill>
                  <a:srgbClr val="FF0000"/>
                </a:solidFill>
              </a:rPr>
              <a:t>Commercial </a:t>
            </a:r>
            <a:r>
              <a:rPr lang="en-GB" dirty="0">
                <a:solidFill>
                  <a:srgbClr val="FF0000"/>
                </a:solidFill>
              </a:rPr>
              <a:t>software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err="1">
                <a:solidFill>
                  <a:srgbClr val="FF0000"/>
                </a:solidFill>
              </a:rPr>
              <a:t>Ansys</a:t>
            </a:r>
            <a:r>
              <a:rPr lang="en-GB" dirty="0">
                <a:solidFill>
                  <a:srgbClr val="FF0000"/>
                </a:solidFill>
              </a:rPr>
              <a:t>, Opera</a:t>
            </a:r>
            <a:r>
              <a:rPr lang="en-GB" dirty="0" smtClean="0">
                <a:solidFill>
                  <a:srgbClr val="FF0000"/>
                </a:solidFill>
              </a:rPr>
              <a:t>) uses </a:t>
            </a:r>
            <a:r>
              <a:rPr lang="en-GB" dirty="0">
                <a:solidFill>
                  <a:srgbClr val="FF0000"/>
                </a:solidFill>
              </a:rPr>
              <a:t>T1.  </a:t>
            </a:r>
            <a:endParaRPr lang="en-GB" dirty="0" smtClean="0">
              <a:solidFill>
                <a:srgbClr val="FF0000"/>
              </a:solidFill>
            </a:endParaRPr>
          </a:p>
          <a:p>
            <a:pPr marL="36576" indent="0" algn="ctr">
              <a:buNone/>
            </a:pPr>
            <a:r>
              <a:rPr lang="en-GB" dirty="0" smtClean="0">
                <a:solidFill>
                  <a:srgbClr val="FF0000"/>
                </a:solidFill>
              </a:rPr>
              <a:t>When </a:t>
            </a:r>
            <a:r>
              <a:rPr lang="en-GB" dirty="0">
                <a:solidFill>
                  <a:srgbClr val="FF0000"/>
                </a:solidFill>
              </a:rPr>
              <a:t>using T2 or T3 the stress on iron poles is higher</a:t>
            </a: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186" y="1793337"/>
            <a:ext cx="8128868" cy="2301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29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572000"/>
            <a:ext cx="4580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Selected contribution 03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91496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A-formulation method for full 3D FEM computation of the superconductor magnetization </a:t>
            </a:r>
            <a:r>
              <a:rPr lang="en-GB" sz="1600" dirty="0" smtClean="0"/>
              <a:t> </a:t>
            </a:r>
            <a:r>
              <a:rPr lang="en-GB" sz="1200" dirty="0" err="1"/>
              <a:t>Solovyov</a:t>
            </a:r>
            <a:r>
              <a:rPr lang="en-GB" sz="1200" dirty="0"/>
              <a:t> </a:t>
            </a:r>
            <a:r>
              <a:rPr lang="en-GB" sz="1200" dirty="0" err="1" smtClean="0"/>
              <a:t>Mykola</a:t>
            </a:r>
            <a:r>
              <a:rPr lang="en-GB" sz="1200" dirty="0" smtClean="0"/>
              <a:t> et al. </a:t>
            </a:r>
            <a:r>
              <a:rPr lang="en-GB" sz="1200" dirty="0" smtClean="0"/>
              <a:t>- </a:t>
            </a:r>
            <a:r>
              <a:rPr lang="en-GB" sz="1200" dirty="0" smtClean="0"/>
              <a:t>Institute </a:t>
            </a:r>
            <a:r>
              <a:rPr lang="en-GB" sz="1200" dirty="0"/>
              <a:t>of Electrical Engineering Slovak Academy of Sciences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 smtClean="0">
                <a:solidFill>
                  <a:srgbClr val="0055A0"/>
                </a:solidFill>
              </a:rPr>
              <a:t>Motivation: </a:t>
            </a:r>
            <a:r>
              <a:rPr lang="en-US" dirty="0" smtClean="0">
                <a:solidFill>
                  <a:srgbClr val="0055A0"/>
                </a:solidFill>
              </a:rPr>
              <a:t>Simulation of magnetic cloaks based on </a:t>
            </a:r>
            <a:r>
              <a:rPr lang="en-US" dirty="0" err="1" smtClean="0">
                <a:solidFill>
                  <a:srgbClr val="0055A0"/>
                </a:solidFill>
              </a:rPr>
              <a:t>HTS</a:t>
            </a:r>
            <a:r>
              <a:rPr lang="en-US" dirty="0" smtClean="0">
                <a:solidFill>
                  <a:srgbClr val="0055A0"/>
                </a:solidFill>
              </a:rPr>
              <a:t> superconductors</a:t>
            </a:r>
            <a:endParaRPr lang="en-US" b="1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414" y="1880451"/>
            <a:ext cx="6448425" cy="368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8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>
                <a:solidFill>
                  <a:srgbClr val="0055A0"/>
                </a:solidFill>
              </a:rPr>
              <a:t>A-formulation method for full 3D FEM computation of the superconductor magnetization  </a:t>
            </a:r>
            <a:r>
              <a:rPr lang="en-GB" sz="1200" dirty="0" err="1">
                <a:solidFill>
                  <a:srgbClr val="0055A0"/>
                </a:solidFill>
              </a:rPr>
              <a:t>Solovyov</a:t>
            </a:r>
            <a:r>
              <a:rPr lang="en-GB" sz="1200" dirty="0">
                <a:solidFill>
                  <a:srgbClr val="0055A0"/>
                </a:solidFill>
              </a:rPr>
              <a:t> </a:t>
            </a:r>
            <a:r>
              <a:rPr lang="en-GB" sz="1200" dirty="0" err="1">
                <a:solidFill>
                  <a:srgbClr val="0055A0"/>
                </a:solidFill>
              </a:rPr>
              <a:t>Mykola</a:t>
            </a:r>
            <a:r>
              <a:rPr lang="en-GB" sz="1200" dirty="0">
                <a:solidFill>
                  <a:srgbClr val="0055A0"/>
                </a:solidFill>
              </a:rPr>
              <a:t> et al. - Institute of Electrical Engineering Slovak Academy of Sciences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Issue: Nonlinear behavior of (E-J) characteristics</a:t>
            </a:r>
          </a:p>
          <a:p>
            <a:r>
              <a:rPr lang="en-US" dirty="0" smtClean="0">
                <a:solidFill>
                  <a:srgbClr val="0055A0"/>
                </a:solidFill>
              </a:rPr>
              <a:t>Smooth-it out!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024" y="1866900"/>
            <a:ext cx="5681205" cy="429769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3248025" y="4238625"/>
            <a:ext cx="1155517" cy="729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988941" y="5025641"/>
            <a:ext cx="25539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Can we live with this gap?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248025" y="3810000"/>
            <a:ext cx="1155517" cy="11582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87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>
                <a:solidFill>
                  <a:srgbClr val="0055A0"/>
                </a:solidFill>
              </a:rPr>
              <a:t>A-formulation method for full 3D FEM computation of the superconductor magnetization  </a:t>
            </a:r>
            <a:r>
              <a:rPr lang="en-GB" sz="1200" dirty="0" err="1">
                <a:solidFill>
                  <a:srgbClr val="0055A0"/>
                </a:solidFill>
              </a:rPr>
              <a:t>Solovyov</a:t>
            </a:r>
            <a:r>
              <a:rPr lang="en-GB" sz="1200" dirty="0">
                <a:solidFill>
                  <a:srgbClr val="0055A0"/>
                </a:solidFill>
              </a:rPr>
              <a:t> </a:t>
            </a:r>
            <a:r>
              <a:rPr lang="en-GB" sz="1200" dirty="0" err="1">
                <a:solidFill>
                  <a:srgbClr val="0055A0"/>
                </a:solidFill>
              </a:rPr>
              <a:t>Mykola</a:t>
            </a:r>
            <a:r>
              <a:rPr lang="en-GB" sz="1200" dirty="0">
                <a:solidFill>
                  <a:srgbClr val="0055A0"/>
                </a:solidFill>
              </a:rPr>
              <a:t> et al. - Institute of Electrical Engineering Slovak Academy of Sciences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>
                <a:solidFill>
                  <a:srgbClr val="0055A0"/>
                </a:solidFill>
              </a:rPr>
              <a:t>Comparable areas, peaks shifted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0055A0"/>
                </a:solidFill>
              </a:rPr>
              <a:t>The model shall be:</a:t>
            </a:r>
          </a:p>
          <a:p>
            <a:r>
              <a:rPr lang="en-US" dirty="0">
                <a:solidFill>
                  <a:srgbClr val="33CC33"/>
                </a:solidFill>
              </a:rPr>
              <a:t>acceptable</a:t>
            </a:r>
            <a:r>
              <a:rPr lang="en-US" dirty="0">
                <a:solidFill>
                  <a:srgbClr val="0055A0"/>
                </a:solidFill>
              </a:rPr>
              <a:t> for AC losses estimation (overestimation)</a:t>
            </a:r>
          </a:p>
          <a:p>
            <a:r>
              <a:rPr lang="en-US" dirty="0">
                <a:solidFill>
                  <a:srgbClr val="0055A0"/>
                </a:solidFill>
              </a:rPr>
              <a:t>potentially </a:t>
            </a:r>
            <a:r>
              <a:rPr lang="en-US" dirty="0">
                <a:solidFill>
                  <a:srgbClr val="FF0000"/>
                </a:solidFill>
              </a:rPr>
              <a:t>not accurate </a:t>
            </a:r>
            <a:r>
              <a:rPr lang="en-US" dirty="0">
                <a:solidFill>
                  <a:srgbClr val="0055A0"/>
                </a:solidFill>
              </a:rPr>
              <a:t>for field quality </a:t>
            </a:r>
            <a:r>
              <a:rPr lang="en-US" dirty="0" smtClean="0">
                <a:solidFill>
                  <a:srgbClr val="0055A0"/>
                </a:solidFill>
              </a:rPr>
              <a:t>analysis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1335126"/>
            <a:ext cx="8226854" cy="50802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1857820"/>
            <a:ext cx="4764269" cy="24665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56463" y="4324350"/>
            <a:ext cx="30112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Model conditioned a posteriori with </a:t>
            </a:r>
            <a:r>
              <a:rPr lang="en-US" sz="1600" dirty="0"/>
              <a:t>measurements </a:t>
            </a:r>
            <a:r>
              <a:rPr lang="en-US" sz="1600" dirty="0" smtClean="0"/>
              <a:t>of current density distribution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247" y="2757486"/>
            <a:ext cx="3062829" cy="156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9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>
                <a:solidFill>
                  <a:srgbClr val="0055A0"/>
                </a:solidFill>
              </a:rPr>
              <a:t>A-formulation method for full 3D FEM computation of the superconductor magnetization  </a:t>
            </a:r>
            <a:r>
              <a:rPr lang="en-GB" sz="1200" dirty="0" err="1">
                <a:solidFill>
                  <a:srgbClr val="0055A0"/>
                </a:solidFill>
              </a:rPr>
              <a:t>Solovyov</a:t>
            </a:r>
            <a:r>
              <a:rPr lang="en-GB" sz="1200" dirty="0">
                <a:solidFill>
                  <a:srgbClr val="0055A0"/>
                </a:solidFill>
              </a:rPr>
              <a:t> </a:t>
            </a:r>
            <a:r>
              <a:rPr lang="en-GB" sz="1200" dirty="0" err="1">
                <a:solidFill>
                  <a:srgbClr val="0055A0"/>
                </a:solidFill>
              </a:rPr>
              <a:t>Mykola</a:t>
            </a:r>
            <a:r>
              <a:rPr lang="en-GB" sz="1200" dirty="0">
                <a:solidFill>
                  <a:srgbClr val="0055A0"/>
                </a:solidFill>
              </a:rPr>
              <a:t> et al. - Institute of Electrical Engineering Slovak Academy of Sciences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>
                <a:solidFill>
                  <a:srgbClr val="0055A0"/>
                </a:solidFill>
              </a:rPr>
              <a:t>Anyway, the results are pretty </a:t>
            </a:r>
            <a:r>
              <a:rPr lang="en-US" dirty="0" smtClean="0">
                <a:solidFill>
                  <a:srgbClr val="0055A0"/>
                </a:solidFill>
              </a:rPr>
              <a:t>nice!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r>
              <a:rPr lang="en-US" dirty="0" smtClean="0">
                <a:solidFill>
                  <a:srgbClr val="0055A0"/>
                </a:solidFill>
              </a:rPr>
              <a:t>Current density distribution within a </a:t>
            </a:r>
            <a:r>
              <a:rPr lang="en-US" dirty="0" err="1" smtClean="0">
                <a:solidFill>
                  <a:srgbClr val="0055A0"/>
                </a:solidFill>
              </a:rPr>
              <a:t>BSCCO</a:t>
            </a:r>
            <a:r>
              <a:rPr lang="en-US" dirty="0" smtClean="0">
                <a:solidFill>
                  <a:srgbClr val="0055A0"/>
                </a:solidFill>
              </a:rPr>
              <a:t> ring</a:t>
            </a:r>
          </a:p>
          <a:p>
            <a:r>
              <a:rPr lang="en-US" dirty="0" smtClean="0">
                <a:solidFill>
                  <a:srgbClr val="0055A0"/>
                </a:solidFill>
              </a:rPr>
              <a:t>External field generated by pancake coil</a:t>
            </a: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1335126"/>
            <a:ext cx="8226854" cy="50802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Font typeface="Arial"/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27" y="3619500"/>
            <a:ext cx="8172450" cy="2514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904" y="1182726"/>
            <a:ext cx="2357701" cy="219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1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572000"/>
            <a:ext cx="4580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Selected contribution 04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317197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1D and 2D finite-element approaches to extract the resistivity of the superconductor material from pulsed current measurements on </a:t>
            </a:r>
            <a:r>
              <a:rPr lang="en-GB" sz="1600" dirty="0" err="1"/>
              <a:t>HTS</a:t>
            </a:r>
            <a:r>
              <a:rPr lang="en-GB" sz="1600" dirty="0"/>
              <a:t> commercial tapes </a:t>
            </a:r>
            <a:br>
              <a:rPr lang="en-GB" sz="1600" dirty="0"/>
            </a:br>
            <a:r>
              <a:rPr lang="en-GB" sz="1200" dirty="0" err="1" smtClean="0"/>
              <a:t>Nicolo</a:t>
            </a:r>
            <a:r>
              <a:rPr lang="en-GB" sz="1200" dirty="0" smtClean="0"/>
              <a:t> Riva et. al. - </a:t>
            </a:r>
            <a:r>
              <a:rPr lang="en-GB" sz="1200" dirty="0" err="1" smtClean="0"/>
              <a:t>EPFL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 smtClean="0">
                <a:solidFill>
                  <a:srgbClr val="0055A0"/>
                </a:solidFill>
              </a:rPr>
              <a:t>Motivation: </a:t>
            </a:r>
            <a:r>
              <a:rPr lang="en-GB" dirty="0">
                <a:solidFill>
                  <a:srgbClr val="0055A0"/>
                </a:solidFill>
              </a:rPr>
              <a:t>a better understanding of E-J curves</a:t>
            </a: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927" y="1812663"/>
            <a:ext cx="7419498" cy="382039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52575" y="4752975"/>
            <a:ext cx="576000" cy="576000"/>
          </a:xfrm>
          <a:prstGeom prst="ellipse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75031" y="5756733"/>
            <a:ext cx="5333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Our magnets typically work here (if they do not quench..)</a:t>
            </a:r>
            <a:endParaRPr lang="en-GB" sz="1600" dirty="0"/>
          </a:p>
        </p:txBody>
      </p:sp>
      <p:cxnSp>
        <p:nvCxnSpPr>
          <p:cNvPr id="10" name="Straight Arrow Connector 9"/>
          <p:cNvCxnSpPr>
            <a:stCxn id="7" idx="4"/>
          </p:cNvCxnSpPr>
          <p:nvPr/>
        </p:nvCxnSpPr>
        <p:spPr>
          <a:xfrm flipH="1">
            <a:off x="1666875" y="5328975"/>
            <a:ext cx="173700" cy="4277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05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1D and 2D finite-element approaches to extract the resistivity of the superconductor material from pulsed current measurements on </a:t>
            </a:r>
            <a:r>
              <a:rPr lang="en-GB" sz="1600" dirty="0" err="1"/>
              <a:t>HTS</a:t>
            </a:r>
            <a:r>
              <a:rPr lang="en-GB" sz="1600" dirty="0"/>
              <a:t> commercial tapes </a:t>
            </a:r>
            <a:br>
              <a:rPr lang="en-GB" sz="1600" dirty="0"/>
            </a:br>
            <a:r>
              <a:rPr lang="en-GB" sz="1200" dirty="0" err="1"/>
              <a:t>Nicolo</a:t>
            </a:r>
            <a:r>
              <a:rPr lang="en-GB" sz="1200" dirty="0"/>
              <a:t> Riva et. al. - </a:t>
            </a:r>
            <a:r>
              <a:rPr lang="en-GB" sz="1200" dirty="0" err="1"/>
              <a:t>EPFL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 smtClean="0">
                <a:solidFill>
                  <a:srgbClr val="0055A0"/>
                </a:solidFill>
              </a:rPr>
              <a:t>Joule losses associated to the measurement (we are in flux flow regime!)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A temperature-change influences the properties of the sample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If temperature changes, what are we measuring?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299" y="2503707"/>
            <a:ext cx="6020455" cy="313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1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Overwiew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b="1" dirty="0" smtClean="0"/>
              <a:t>Presentations </a:t>
            </a:r>
            <a:r>
              <a:rPr lang="en-US" b="1" dirty="0" smtClean="0"/>
              <a:t>available at </a:t>
            </a:r>
            <a:r>
              <a:rPr lang="en-GB" b="1" dirty="0">
                <a:hlinkClick r:id="rId2"/>
              </a:rPr>
              <a:t>https://indico.cern.ch/event/776034/</a:t>
            </a:r>
            <a:endParaRPr lang="en-GB" b="1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9-12 </a:t>
            </a:r>
            <a:r>
              <a:rPr lang="en-GB" dirty="0"/>
              <a:t>July 2019, Szczecin, Poland</a:t>
            </a:r>
          </a:p>
          <a:p>
            <a:pPr marL="36576" indent="0">
              <a:buNone/>
            </a:pPr>
            <a:r>
              <a:rPr lang="en-GB" dirty="0" smtClean="0"/>
              <a:t>~ 40 </a:t>
            </a:r>
            <a:r>
              <a:rPr lang="en-GB" dirty="0"/>
              <a:t>participants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b="1" dirty="0" smtClean="0"/>
              <a:t>Numerical methods </a:t>
            </a:r>
            <a:endParaRPr lang="en-GB" b="1" dirty="0"/>
          </a:p>
          <a:p>
            <a:r>
              <a:rPr lang="en-GB" dirty="0" smtClean="0"/>
              <a:t>Electro </a:t>
            </a:r>
            <a:r>
              <a:rPr lang="en-GB" dirty="0"/>
              <a:t>mechanical modelling</a:t>
            </a:r>
          </a:p>
          <a:p>
            <a:r>
              <a:rPr lang="en-GB" dirty="0"/>
              <a:t>Electro-thermal modelling</a:t>
            </a:r>
          </a:p>
          <a:p>
            <a:r>
              <a:rPr lang="en-GB" dirty="0"/>
              <a:t>Electromagnetics </a:t>
            </a:r>
            <a:endParaRPr lang="en-GB" dirty="0" smtClean="0"/>
          </a:p>
          <a:p>
            <a:r>
              <a:rPr lang="en-GB" dirty="0" err="1" smtClean="0"/>
              <a:t>Multiphysics</a:t>
            </a:r>
            <a:r>
              <a:rPr lang="en-GB" dirty="0" smtClean="0"/>
              <a:t> </a:t>
            </a:r>
            <a:r>
              <a:rPr lang="en-GB" dirty="0"/>
              <a:t>modelling</a:t>
            </a:r>
            <a:r>
              <a:rPr lang="en-GB" dirty="0" smtClean="0"/>
              <a:t> </a:t>
            </a:r>
            <a:r>
              <a:rPr lang="en-GB" dirty="0"/>
              <a:t>of superconducting </a:t>
            </a:r>
            <a:r>
              <a:rPr lang="en-GB" dirty="0" smtClean="0"/>
              <a:t>devices</a:t>
            </a:r>
          </a:p>
          <a:p>
            <a:r>
              <a:rPr lang="en-GB" dirty="0"/>
              <a:t>Experimental results for modelling</a:t>
            </a:r>
          </a:p>
          <a:p>
            <a:pPr marL="36576" indent="0">
              <a:buNone/>
            </a:pPr>
            <a:endParaRPr lang="en-US" b="1" dirty="0" smtClean="0"/>
          </a:p>
          <a:p>
            <a:pPr marL="36576" indent="0">
              <a:buNone/>
            </a:pPr>
            <a:r>
              <a:rPr lang="en-US" b="1" dirty="0" smtClean="0"/>
              <a:t>Quench Analysis</a:t>
            </a:r>
            <a:endParaRPr lang="en-GB" b="1" dirty="0" smtClean="0"/>
          </a:p>
          <a:p>
            <a:r>
              <a:rPr lang="en-GB" dirty="0" smtClean="0"/>
              <a:t>Quench </a:t>
            </a:r>
            <a:r>
              <a:rPr lang="en-GB" dirty="0"/>
              <a:t>in </a:t>
            </a:r>
            <a:r>
              <a:rPr lang="en-GB" dirty="0" err="1"/>
              <a:t>HTS</a:t>
            </a:r>
            <a:r>
              <a:rPr lang="en-GB" dirty="0"/>
              <a:t> conductors</a:t>
            </a:r>
          </a:p>
          <a:p>
            <a:r>
              <a:rPr lang="en-GB" dirty="0"/>
              <a:t>Quench and thermo-hydraulic </a:t>
            </a:r>
            <a:r>
              <a:rPr lang="en-GB" dirty="0" err="1"/>
              <a:t>LTS</a:t>
            </a:r>
            <a:endParaRPr lang="en-GB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b="1" dirty="0" smtClean="0"/>
              <a:t>Cryogenic systems</a:t>
            </a:r>
          </a:p>
          <a:p>
            <a:r>
              <a:rPr lang="en-GB" dirty="0"/>
              <a:t>Thermo-hydraulic and cryogenics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76891" y="4368593"/>
            <a:ext cx="2880000" cy="16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12861" y="2983909"/>
            <a:ext cx="2880000" cy="16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76891" y="1675070"/>
            <a:ext cx="288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7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1D and 2D finite-element approaches to extract the resistivity of the superconductor material from pulsed current measurements on </a:t>
            </a:r>
            <a:r>
              <a:rPr lang="en-GB" sz="1600" dirty="0" err="1"/>
              <a:t>HTS</a:t>
            </a:r>
            <a:r>
              <a:rPr lang="en-GB" sz="1600" dirty="0"/>
              <a:t> commercial tapes </a:t>
            </a:r>
            <a:br>
              <a:rPr lang="en-GB" sz="1600" dirty="0"/>
            </a:br>
            <a:r>
              <a:rPr lang="en-GB" sz="1200" dirty="0" err="1"/>
              <a:t>Nicolo</a:t>
            </a:r>
            <a:r>
              <a:rPr lang="en-GB" sz="1200" dirty="0"/>
              <a:t> Riva et. al. - </a:t>
            </a:r>
            <a:r>
              <a:rPr lang="en-GB" sz="1200" dirty="0" err="1"/>
              <a:t>EPFL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Model order reduction: 1D modelling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Constant resistivity across the superconducting layer.</a:t>
            </a:r>
          </a:p>
          <a:p>
            <a:pPr marL="36576" indent="0">
              <a:buNone/>
            </a:pPr>
            <a:r>
              <a:rPr lang="en-US" dirty="0">
                <a:solidFill>
                  <a:srgbClr val="0055A0"/>
                </a:solidFill>
              </a:rPr>
              <a:t>F</a:t>
            </a:r>
            <a:r>
              <a:rPr lang="en-US" dirty="0" smtClean="0">
                <a:solidFill>
                  <a:srgbClr val="0055A0"/>
                </a:solidFill>
              </a:rPr>
              <a:t>lux-flow regime </a:t>
            </a:r>
            <a:r>
              <a:rPr lang="en-US" dirty="0" smtClean="0">
                <a:solidFill>
                  <a:srgbClr val="0055A0"/>
                </a:solidFill>
                <a:sym typeface="Wingdings" panose="05000000000000000000" pitchFamily="2" charset="2"/>
              </a:rPr>
              <a:t> current already relaxed into the tape (saturation)</a:t>
            </a: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Thus, the 1D approach is valid, but only in the flux flow regime and beyond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77" y="1707004"/>
            <a:ext cx="7848600" cy="2003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562" y="3825947"/>
            <a:ext cx="2462213" cy="10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79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572000"/>
            <a:ext cx="4580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Selected contribution 05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72651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Study on conditions for successful quench protections of coils wound with coated conductors by short-sample experiments and quench simulations </a:t>
            </a:r>
            <a:br>
              <a:rPr lang="en-GB" sz="1600" dirty="0"/>
            </a:br>
            <a:r>
              <a:rPr lang="en-GB" sz="1200" dirty="0" err="1"/>
              <a:t>Naoyuki</a:t>
            </a:r>
            <a:r>
              <a:rPr lang="en-GB" sz="1200" dirty="0"/>
              <a:t> </a:t>
            </a:r>
            <a:r>
              <a:rPr lang="en-GB" sz="1200" dirty="0" err="1"/>
              <a:t>Amemiya</a:t>
            </a:r>
            <a:r>
              <a:rPr lang="en-GB" sz="1200" dirty="0"/>
              <a:t> et</a:t>
            </a:r>
            <a:r>
              <a:rPr lang="en-GB" sz="1200" dirty="0" smtClean="0"/>
              <a:t>. al. - </a:t>
            </a:r>
            <a:r>
              <a:rPr lang="en-GB" sz="1200" dirty="0"/>
              <a:t>Kyoto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>
                <a:solidFill>
                  <a:srgbClr val="0055A0"/>
                </a:solidFill>
              </a:rPr>
              <a:t>Motivation: </a:t>
            </a:r>
            <a:r>
              <a:rPr lang="en-US" dirty="0" smtClean="0">
                <a:solidFill>
                  <a:srgbClr val="0055A0"/>
                </a:solidFill>
              </a:rPr>
              <a:t>Fe</a:t>
            </a:r>
            <a:r>
              <a:rPr lang="en-GB" dirty="0" err="1" smtClean="0"/>
              <a:t>asibility</a:t>
            </a:r>
            <a:r>
              <a:rPr lang="en-GB" dirty="0" smtClean="0"/>
              <a:t> </a:t>
            </a:r>
            <a:r>
              <a:rPr lang="en-GB" dirty="0"/>
              <a:t>of the classical quench detection and protection of coated-conductor magnets</a:t>
            </a: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014" y="2147738"/>
            <a:ext cx="7515225" cy="315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Study on conditions for successful quench protections of coils wound with coated conductors by short-sample experiments and quench simulations </a:t>
            </a:r>
            <a:br>
              <a:rPr lang="en-GB" sz="1600" dirty="0"/>
            </a:br>
            <a:r>
              <a:rPr lang="en-GB" sz="1200" dirty="0" err="1"/>
              <a:t>Naoyuki</a:t>
            </a:r>
            <a:r>
              <a:rPr lang="en-GB" sz="1200" dirty="0"/>
              <a:t> </a:t>
            </a:r>
            <a:r>
              <a:rPr lang="en-GB" sz="1200" dirty="0" err="1"/>
              <a:t>Amemiya</a:t>
            </a:r>
            <a:r>
              <a:rPr lang="en-GB" sz="1200" dirty="0"/>
              <a:t> et. al. - Kyoto University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Protection strategy</a:t>
                </a: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r>
                  <a:rPr lang="en-GB" dirty="0" smtClean="0">
                    <a:solidFill>
                      <a:srgbClr val="0055A0"/>
                    </a:solidFill>
                  </a:rPr>
                  <a:t>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th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rgbClr val="0055A0"/>
                    </a:solidFill>
                  </a:rPr>
                  <a:t> is reached (= quench </a:t>
                </a:r>
                <a:r>
                  <a:rPr lang="en-GB" dirty="0">
                    <a:solidFill>
                      <a:srgbClr val="0055A0"/>
                    </a:solidFill>
                  </a:rPr>
                  <a:t>detection in a magnet)</a:t>
                </a:r>
              </a:p>
              <a:p>
                <a:pPr marL="36576" indent="0">
                  <a:buNone/>
                </a:pPr>
                <a:r>
                  <a:rPr lang="en-GB" dirty="0">
                    <a:solidFill>
                      <a:srgbClr val="0055A0"/>
                    </a:solidFill>
                  </a:rPr>
                  <a:t>2. </a:t>
                </a:r>
                <a:r>
                  <a:rPr lang="en-GB" dirty="0" smtClean="0">
                    <a:solidFill>
                      <a:srgbClr val="0055A0"/>
                    </a:solidFill>
                  </a:rPr>
                  <a:t>Waiting time (= time </a:t>
                </a:r>
                <a:r>
                  <a:rPr lang="en-GB" dirty="0">
                    <a:solidFill>
                      <a:srgbClr val="0055A0"/>
                    </a:solidFill>
                  </a:rPr>
                  <a:t>required for quench detection </a:t>
                </a:r>
                <a:r>
                  <a:rPr lang="en-GB" dirty="0" smtClean="0">
                    <a:solidFill>
                      <a:srgbClr val="0055A0"/>
                    </a:solidFill>
                  </a:rPr>
                  <a:t>and activation </a:t>
                </a:r>
                <a:r>
                  <a:rPr lang="en-GB" dirty="0">
                    <a:solidFill>
                      <a:srgbClr val="0055A0"/>
                    </a:solidFill>
                  </a:rPr>
                  <a:t>of circuit breaker),</a:t>
                </a:r>
              </a:p>
              <a:p>
                <a:pPr marL="36576" indent="0">
                  <a:buNone/>
                </a:pPr>
                <a:r>
                  <a:rPr lang="en-GB" dirty="0">
                    <a:solidFill>
                      <a:srgbClr val="0055A0"/>
                    </a:solidFill>
                  </a:rPr>
                  <a:t>3. </a:t>
                </a:r>
                <a:r>
                  <a:rPr lang="en-GB" dirty="0" smtClean="0">
                    <a:solidFill>
                      <a:srgbClr val="0055A0"/>
                    </a:solidFill>
                  </a:rPr>
                  <a:t>Power supply de-energized exponentially (=dump </a:t>
                </a:r>
                <a:r>
                  <a:rPr lang="en-GB" dirty="0">
                    <a:solidFill>
                      <a:srgbClr val="0055A0"/>
                    </a:solidFill>
                  </a:rPr>
                  <a:t>resistor).</a:t>
                </a: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014" y="1862137"/>
            <a:ext cx="675322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6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Study on conditions for successful quench protections of coils wound with coated conductors by short-sample experiments and quench simulations </a:t>
            </a:r>
            <a:br>
              <a:rPr lang="en-GB" sz="1600" dirty="0"/>
            </a:br>
            <a:r>
              <a:rPr lang="en-GB" sz="1200" dirty="0" err="1"/>
              <a:t>Naoyuki</a:t>
            </a:r>
            <a:r>
              <a:rPr lang="en-GB" sz="1200" dirty="0"/>
              <a:t> </a:t>
            </a:r>
            <a:r>
              <a:rPr lang="en-GB" sz="1200" dirty="0" err="1"/>
              <a:t>Amemiya</a:t>
            </a:r>
            <a:r>
              <a:rPr lang="en-GB" sz="1200" dirty="0"/>
              <a:t> et. al. - Kyoto University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Results</a:t>
                </a: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=20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mV</m:t>
                      </m:r>
                    </m:oMath>
                  </m:oMathPara>
                </a14:m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i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i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ms</m:t>
                      </m:r>
                    </m:oMath>
                  </m:oMathPara>
                </a14:m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i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79% 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crit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Individual tapes seem to be easily protectable, even at high currents.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A time constant of 1s seems to be really conservative (PS limit?)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Shorter time constants for the current decay would allow for even higher currents.</a:t>
                </a: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325" y="1252538"/>
            <a:ext cx="5200650" cy="384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66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572000"/>
            <a:ext cx="6744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Selected contributions - Miscellanea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55391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Simulation of a cryogenic capillary tube </a:t>
            </a:r>
            <a:r>
              <a:rPr lang="en-GB" sz="1600" i="1" dirty="0"/>
              <a:t/>
            </a:r>
            <a:br>
              <a:rPr lang="en-GB" sz="1600" i="1" dirty="0"/>
            </a:br>
            <a:r>
              <a:rPr lang="en-GB" sz="1200" dirty="0"/>
              <a:t>Maria Barba</a:t>
            </a:r>
            <a:r>
              <a:rPr lang="en-GB" sz="1200" dirty="0" smtClean="0"/>
              <a:t> </a:t>
            </a:r>
            <a:r>
              <a:rPr lang="en-GB" sz="1200" dirty="0"/>
              <a:t>et</a:t>
            </a:r>
            <a:r>
              <a:rPr lang="en-GB" sz="1200" dirty="0" smtClean="0"/>
              <a:t>. al. - CEA </a:t>
            </a:r>
            <a:r>
              <a:rPr lang="en-GB" sz="1200" dirty="0" err="1" smtClean="0"/>
              <a:t>Saclay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>
                <a:solidFill>
                  <a:srgbClr val="0055A0"/>
                </a:solidFill>
              </a:rPr>
              <a:t>Motivation: </a:t>
            </a:r>
            <a:r>
              <a:rPr lang="en-US" dirty="0" smtClean="0">
                <a:solidFill>
                  <a:srgbClr val="0055A0"/>
                </a:solidFill>
              </a:rPr>
              <a:t>Design of C</a:t>
            </a:r>
            <a:r>
              <a:rPr lang="en-GB" dirty="0" err="1" smtClean="0"/>
              <a:t>ryogenic</a:t>
            </a:r>
            <a:r>
              <a:rPr lang="en-GB" dirty="0" smtClean="0"/>
              <a:t> </a:t>
            </a:r>
            <a:r>
              <a:rPr lang="en-GB" dirty="0"/>
              <a:t>Pulsating Heat Pipes </a:t>
            </a:r>
            <a:r>
              <a:rPr lang="en-GB" dirty="0" smtClean="0"/>
              <a:t>applied to SC magnets</a:t>
            </a: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smtClean="0"/>
              <a:t>Simulations </a:t>
            </a:r>
            <a:r>
              <a:rPr lang="en-GB" dirty="0"/>
              <a:t>performed </a:t>
            </a:r>
            <a:r>
              <a:rPr lang="en-GB" dirty="0" smtClean="0"/>
              <a:t>with Pressure-based </a:t>
            </a:r>
            <a:r>
              <a:rPr lang="en-GB" dirty="0" err="1"/>
              <a:t>ANSYS</a:t>
            </a:r>
            <a:r>
              <a:rPr lang="en-GB" dirty="0"/>
              <a:t> Fluent solver, Volume of Fluid (</a:t>
            </a:r>
            <a:r>
              <a:rPr lang="en-GB" dirty="0" err="1"/>
              <a:t>VOF</a:t>
            </a:r>
            <a:r>
              <a:rPr lang="en-GB" dirty="0"/>
              <a:t>) method, 2D axisymmetric </a:t>
            </a:r>
            <a:r>
              <a:rPr lang="en-GB" dirty="0" smtClean="0"/>
              <a:t>geometry</a:t>
            </a:r>
          </a:p>
          <a:p>
            <a:pPr marL="0" indent="0">
              <a:buNone/>
            </a:pPr>
            <a:r>
              <a:rPr lang="en-GB" dirty="0" smtClean="0"/>
              <a:t>0.5 </a:t>
            </a:r>
            <a:r>
              <a:rPr lang="en-GB" dirty="0"/>
              <a:t>s simulation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more than one week</a:t>
            </a: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4244" y="1811091"/>
            <a:ext cx="3613803" cy="17934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70" y="1820383"/>
            <a:ext cx="3829445" cy="2713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9662" y="3460305"/>
            <a:ext cx="3648385" cy="124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32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Thermal analysis of AC loss heated Nb3Sn coil samples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for </a:t>
            </a:r>
            <a:r>
              <a:rPr lang="en-GB" sz="1600" dirty="0"/>
              <a:t>High Luminosity upgrade of the </a:t>
            </a:r>
            <a:r>
              <a:rPr lang="en-GB" sz="1600" dirty="0" err="1"/>
              <a:t>LHC</a:t>
            </a:r>
            <a:r>
              <a:rPr lang="en-GB" sz="1600" dirty="0"/>
              <a:t>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200" dirty="0" err="1" smtClean="0"/>
              <a:t>Kirtana</a:t>
            </a:r>
            <a:r>
              <a:rPr lang="en-GB" sz="1200" dirty="0" smtClean="0"/>
              <a:t> </a:t>
            </a:r>
            <a:r>
              <a:rPr lang="en-GB" sz="1200" dirty="0" err="1" smtClean="0"/>
              <a:t>Puthran</a:t>
            </a:r>
            <a:r>
              <a:rPr lang="en-GB" sz="1200" dirty="0" smtClean="0"/>
              <a:t> et. al. - CERN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 smtClean="0">
                <a:solidFill>
                  <a:srgbClr val="0055A0"/>
                </a:solidFill>
              </a:rPr>
              <a:t>Motivation: </a:t>
            </a:r>
            <a:r>
              <a:rPr lang="en-GB" dirty="0">
                <a:solidFill>
                  <a:srgbClr val="0055A0"/>
                </a:solidFill>
              </a:rPr>
              <a:t>Study of thermal </a:t>
            </a:r>
            <a:r>
              <a:rPr lang="en-GB" dirty="0" err="1">
                <a:solidFill>
                  <a:srgbClr val="0055A0"/>
                </a:solidFill>
              </a:rPr>
              <a:t>behavior</a:t>
            </a:r>
            <a:r>
              <a:rPr lang="en-GB" dirty="0">
                <a:solidFill>
                  <a:srgbClr val="0055A0"/>
                </a:solidFill>
              </a:rPr>
              <a:t> of D11T and </a:t>
            </a:r>
            <a:r>
              <a:rPr lang="en-GB" dirty="0" err="1">
                <a:solidFill>
                  <a:srgbClr val="0055A0"/>
                </a:solidFill>
              </a:rPr>
              <a:t>MQXF</a:t>
            </a:r>
            <a:r>
              <a:rPr lang="en-GB" dirty="0">
                <a:solidFill>
                  <a:srgbClr val="0055A0"/>
                </a:solidFill>
              </a:rPr>
              <a:t> samples</a:t>
            </a: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1025" y="1595740"/>
            <a:ext cx="2902955" cy="42907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805" y="1595740"/>
            <a:ext cx="4624387" cy="14669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607805" y="407336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Experimental campaign to measure thermal </a:t>
            </a:r>
            <a:r>
              <a:rPr lang="en-GB" sz="1600" dirty="0" err="1"/>
              <a:t>behavior</a:t>
            </a:r>
            <a:r>
              <a:rPr lang="en-GB" sz="1600" dirty="0"/>
              <a:t> of D11T and </a:t>
            </a:r>
            <a:r>
              <a:rPr lang="en-GB" sz="1600" dirty="0" err="1"/>
              <a:t>MQXF</a:t>
            </a:r>
            <a:r>
              <a:rPr lang="en-GB" sz="1600" dirty="0"/>
              <a:t> samples.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Creation </a:t>
            </a:r>
            <a:r>
              <a:rPr lang="en-GB" sz="1600" dirty="0"/>
              <a:t>of a robust multi-region </a:t>
            </a:r>
            <a:r>
              <a:rPr lang="en-GB" sz="1600" dirty="0" smtClean="0"/>
              <a:t>numerical </a:t>
            </a:r>
            <a:r>
              <a:rPr lang="en-GB" sz="1600" dirty="0"/>
              <a:t>toolkit for </a:t>
            </a:r>
            <a:r>
              <a:rPr lang="en-GB" sz="1600" dirty="0" err="1"/>
              <a:t>modeling</a:t>
            </a:r>
            <a:r>
              <a:rPr lang="en-GB" sz="1600" dirty="0"/>
              <a:t> heat transfer </a:t>
            </a:r>
            <a:r>
              <a:rPr lang="en-GB" sz="1600" dirty="0" smtClean="0"/>
              <a:t>in complex </a:t>
            </a:r>
            <a:r>
              <a:rPr lang="en-GB" sz="1600" dirty="0"/>
              <a:t>solid-liquid systems, involving superfluid He, </a:t>
            </a:r>
          </a:p>
        </p:txBody>
      </p:sp>
    </p:spTree>
    <p:extLst>
      <p:ext uri="{BB962C8B-B14F-4D97-AF65-F5344CB8AC3E}">
        <p14:creationId xmlns:p14="http://schemas.microsoft.com/office/powerpoint/2010/main" val="172218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User Defined Elements in </a:t>
            </a:r>
            <a:r>
              <a:rPr lang="en-GB" sz="1600" dirty="0" err="1"/>
              <a:t>ANSYS</a:t>
            </a:r>
            <a:r>
              <a:rPr lang="en-GB" sz="1600" dirty="0"/>
              <a:t> for </a:t>
            </a:r>
            <a:r>
              <a:rPr lang="en-GB" sz="1600" dirty="0" err="1"/>
              <a:t>Multiphysics</a:t>
            </a:r>
            <a:r>
              <a:rPr lang="en-GB" sz="1600" dirty="0"/>
              <a:t> </a:t>
            </a:r>
            <a:r>
              <a:rPr lang="en-GB" sz="1600" dirty="0" err="1"/>
              <a:t>Modeling</a:t>
            </a:r>
            <a:r>
              <a:rPr lang="en-GB" sz="1600" dirty="0"/>
              <a:t> of Superconducting Devices </a:t>
            </a:r>
            <a:r>
              <a:rPr lang="en-GB" sz="1200" dirty="0"/>
              <a:t>Lucas </a:t>
            </a:r>
            <a:r>
              <a:rPr lang="en-GB" sz="1200" dirty="0" smtClean="0"/>
              <a:t>Brouwer et. al. - </a:t>
            </a:r>
            <a:r>
              <a:rPr lang="en-GB" sz="1200" dirty="0" err="1" smtClean="0"/>
              <a:t>LBNL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 smtClean="0">
                <a:solidFill>
                  <a:srgbClr val="0055A0"/>
                </a:solidFill>
              </a:rPr>
              <a:t>Motivation: </a:t>
            </a:r>
            <a:r>
              <a:rPr lang="en-US" dirty="0" smtClean="0">
                <a:solidFill>
                  <a:srgbClr val="0055A0"/>
                </a:solidFill>
              </a:rPr>
              <a:t>add </a:t>
            </a:r>
            <a:r>
              <a:rPr lang="en-GB" dirty="0" smtClean="0"/>
              <a:t>equivalent </a:t>
            </a:r>
            <a:r>
              <a:rPr lang="en-GB" dirty="0"/>
              <a:t>magnetization, quench, and material property fits to </a:t>
            </a:r>
            <a:r>
              <a:rPr lang="en-GB" dirty="0" err="1" smtClean="0"/>
              <a:t>ANSYS</a:t>
            </a:r>
            <a:r>
              <a:rPr lang="en-GB" dirty="0" smtClean="0"/>
              <a:t>, to run transient magneto-thermal simulations</a:t>
            </a:r>
            <a:endParaRPr lang="en-GB" dirty="0"/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36609"/>
            <a:ext cx="5382098" cy="31021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316" y="1622383"/>
            <a:ext cx="2550719" cy="38829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4575" y="5592517"/>
            <a:ext cx="4197350" cy="55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2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Field Quality Analysis in the </a:t>
            </a:r>
            <a:r>
              <a:rPr lang="en-GB" sz="1600" dirty="0" err="1"/>
              <a:t>HTS</a:t>
            </a:r>
            <a:r>
              <a:rPr lang="en-GB" sz="1600" dirty="0"/>
              <a:t> Dipole Insert-Magnet Feather M2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with </a:t>
            </a:r>
            <a:r>
              <a:rPr lang="en-GB" sz="1600" dirty="0"/>
              <a:t>the Finite Element Method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200" dirty="0" smtClean="0"/>
              <a:t>Lorenzo Bortot</a:t>
            </a:r>
            <a:r>
              <a:rPr lang="en-GB" sz="1200" dirty="0" smtClean="0"/>
              <a:t> </a:t>
            </a:r>
            <a:r>
              <a:rPr lang="en-GB" sz="1200" dirty="0" smtClean="0"/>
              <a:t>et. al. - </a:t>
            </a:r>
            <a:r>
              <a:rPr lang="en-GB" sz="1200" dirty="0" smtClean="0"/>
              <a:t>CERN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 smtClean="0">
                <a:solidFill>
                  <a:srgbClr val="0055A0"/>
                </a:solidFill>
              </a:rPr>
              <a:t>Motivation: </a:t>
            </a:r>
            <a:r>
              <a:rPr lang="en-GB" dirty="0">
                <a:solidFill>
                  <a:srgbClr val="0055A0"/>
                </a:solidFill>
              </a:rPr>
              <a:t>Characterization of screening currents in </a:t>
            </a:r>
            <a:r>
              <a:rPr lang="en-GB" dirty="0" err="1">
                <a:solidFill>
                  <a:srgbClr val="0055A0"/>
                </a:solidFill>
              </a:rPr>
              <a:t>HTS</a:t>
            </a:r>
            <a:r>
              <a:rPr lang="en-GB" dirty="0">
                <a:solidFill>
                  <a:srgbClr val="0055A0"/>
                </a:solidFill>
              </a:rPr>
              <a:t> </a:t>
            </a:r>
            <a:r>
              <a:rPr lang="en-GB" dirty="0" smtClean="0">
                <a:solidFill>
                  <a:srgbClr val="0055A0"/>
                </a:solidFill>
              </a:rPr>
              <a:t>tapes, coils and magnets</a:t>
            </a: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3239034" y="4422462"/>
                <a:ext cx="2881636" cy="16311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576" indent="0">
                  <a:buNone/>
                </a:pPr>
                <a:r>
                  <a:rPr lang="it-IT" sz="1600" dirty="0"/>
                  <a:t>Mixed </a:t>
                </a:r>
                <a:r>
                  <a:rPr lang="it-IT" sz="1600" dirty="0" smtClean="0"/>
                  <a:t>potentials </a:t>
                </a:r>
                <a:endParaRPr lang="it-IT" sz="1600" dirty="0" smtClean="0"/>
              </a:p>
              <a:p>
                <a:pPr marL="36576" indent="0">
                  <a:buNone/>
                </a:pPr>
                <a:r>
                  <a:rPr lang="it-IT" sz="1600" dirty="0" smtClean="0"/>
                  <a:t>Domain </a:t>
                </a:r>
                <a:r>
                  <a:rPr lang="it-IT" sz="1600" dirty="0"/>
                  <a:t>decomposition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/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i="1"/>
                          <m:t>A</m:t>
                        </m:r>
                      </m:e>
                    </m:acc>
                  </m:oMath>
                </a14:m>
                <a:r>
                  <a:rPr lang="it-IT" sz="1600" dirty="0"/>
                  <a:t> </a:t>
                </a:r>
                <a:r>
                  <a:rPr lang="it-IT" sz="1600" dirty="0" smtClean="0"/>
                  <a:t>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kern="0">
                            <a:solidFill>
                              <a:srgbClr val="0055A0"/>
                            </a:solidFill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kern="0">
                            <a:solidFill>
                              <a:srgbClr val="0055A0"/>
                            </a:solidFill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kern="0">
                            <a:solidFill>
                              <a:srgbClr val="0055A0"/>
                            </a:solidFill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it-IT" sz="1600" dirty="0"/>
                  <a:t> (air, iron)</a:t>
                </a:r>
                <a:r>
                  <a:rPr lang="it-IT" sz="1600" dirty="0" smtClean="0"/>
                  <a:t/>
                </a:r>
                <a:br>
                  <a:rPr lang="it-IT" sz="1600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σ</m:t>
                    </m:r>
                    <m:r>
                      <a:rPr lang="en-US" sz="1600"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→0</m:t>
                    </m:r>
                  </m:oMath>
                </a14:m>
                <a:endParaRPr lang="en-US" sz="1600" dirty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/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i="1"/>
                          <m:t>H</m:t>
                        </m:r>
                      </m:e>
                    </m:acc>
                  </m:oMath>
                </a14:m>
                <a:r>
                  <a:rPr lang="it-IT" sz="1600" dirty="0"/>
                  <a:t> </a:t>
                </a:r>
                <a:r>
                  <a:rPr lang="it-IT" sz="1600" dirty="0" smtClean="0"/>
                  <a:t>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kern="0">
                            <a:solidFill>
                              <a:srgbClr val="0055A0"/>
                            </a:solidFill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kern="0">
                            <a:solidFill>
                              <a:srgbClr val="0055A0"/>
                            </a:solidFill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kern="0">
                            <a:solidFill>
                              <a:srgbClr val="0055A0"/>
                            </a:solidFill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it-IT" sz="1600" dirty="0"/>
                  <a:t> (conductors</a:t>
                </a:r>
                <a:r>
                  <a:rPr lang="it-IT" sz="1600" dirty="0" smtClean="0"/>
                  <a:t>)</a:t>
                </a:r>
                <a:br>
                  <a:rPr lang="it-IT" sz="1600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 sz="1600"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→0</m:t>
                    </m:r>
                  </m:oMath>
                </a14:m>
                <a:endParaRPr lang="it-IT" sz="16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034" y="4422462"/>
                <a:ext cx="2881636" cy="1631152"/>
              </a:xfrm>
              <a:prstGeom prst="rect">
                <a:avLst/>
              </a:prstGeom>
              <a:blipFill>
                <a:blip r:embed="rId2"/>
                <a:stretch>
                  <a:fillRect l="-846" t="-1119" b="-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234492" y="1892773"/>
            <a:ext cx="2481720" cy="2218700"/>
            <a:chOff x="953245" y="1420785"/>
            <a:chExt cx="2573701" cy="2300932"/>
          </a:xfrm>
        </p:grpSpPr>
        <p:grpSp>
          <p:nvGrpSpPr>
            <p:cNvPr id="13" name="Group 12"/>
            <p:cNvGrpSpPr/>
            <p:nvPr/>
          </p:nvGrpSpPr>
          <p:grpSpPr>
            <a:xfrm>
              <a:off x="953245" y="1420785"/>
              <a:ext cx="1904498" cy="1898762"/>
              <a:chOff x="1435140" y="27322317"/>
              <a:chExt cx="4694951" cy="4702573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35140" y="27322317"/>
                <a:ext cx="4694951" cy="4702573"/>
              </a:xfrm>
              <a:prstGeom prst="rect">
                <a:avLst/>
              </a:prstGeom>
            </p:spPr>
          </p:pic>
          <p:sp>
            <p:nvSpPr>
              <p:cNvPr id="24" name="Freeform 23"/>
              <p:cNvSpPr/>
              <p:nvPr/>
            </p:nvSpPr>
            <p:spPr>
              <a:xfrm>
                <a:off x="2375497" y="28873583"/>
                <a:ext cx="2754792" cy="2046542"/>
              </a:xfrm>
              <a:custGeom>
                <a:avLst/>
                <a:gdLst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34809 h 1349259"/>
                  <a:gd name="connsiteX1" fmla="*/ 1552575 w 3081337"/>
                  <a:gd name="connsiteY1" fmla="*/ 1349259 h 1349259"/>
                  <a:gd name="connsiteX2" fmla="*/ 0 w 3081337"/>
                  <a:gd name="connsiteY2" fmla="*/ 592022 h 1349259"/>
                  <a:gd name="connsiteX3" fmla="*/ 3081337 w 3081337"/>
                  <a:gd name="connsiteY3" fmla="*/ 34809 h 1349259"/>
                  <a:gd name="connsiteX0" fmla="*/ 3081337 w 3081337"/>
                  <a:gd name="connsiteY0" fmla="*/ 327841 h 1642291"/>
                  <a:gd name="connsiteX1" fmla="*/ 1552575 w 3081337"/>
                  <a:gd name="connsiteY1" fmla="*/ 1642291 h 1642291"/>
                  <a:gd name="connsiteX2" fmla="*/ 0 w 3081337"/>
                  <a:gd name="connsiteY2" fmla="*/ 885054 h 1642291"/>
                  <a:gd name="connsiteX3" fmla="*/ 3081337 w 3081337"/>
                  <a:gd name="connsiteY3" fmla="*/ 327841 h 1642291"/>
                  <a:gd name="connsiteX0" fmla="*/ 3081337 w 3081337"/>
                  <a:gd name="connsiteY0" fmla="*/ 397949 h 1712399"/>
                  <a:gd name="connsiteX1" fmla="*/ 1552575 w 3081337"/>
                  <a:gd name="connsiteY1" fmla="*/ 1712399 h 1712399"/>
                  <a:gd name="connsiteX2" fmla="*/ 0 w 3081337"/>
                  <a:gd name="connsiteY2" fmla="*/ 955162 h 1712399"/>
                  <a:gd name="connsiteX3" fmla="*/ 3081337 w 3081337"/>
                  <a:gd name="connsiteY3" fmla="*/ 397949 h 1712399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67948"/>
                  <a:gd name="connsiteX1" fmla="*/ 1552575 w 3047001"/>
                  <a:gd name="connsiteY1" fmla="*/ 1559028 h 1567948"/>
                  <a:gd name="connsiteX2" fmla="*/ 0 w 3047001"/>
                  <a:gd name="connsiteY2" fmla="*/ 801791 h 1567948"/>
                  <a:gd name="connsiteX3" fmla="*/ 3047001 w 3047001"/>
                  <a:gd name="connsiteY3" fmla="*/ 537683 h 1567948"/>
                  <a:gd name="connsiteX0" fmla="*/ 2669322 w 2669322"/>
                  <a:gd name="connsiteY0" fmla="*/ 557671 h 1587575"/>
                  <a:gd name="connsiteX1" fmla="*/ 1174896 w 2669322"/>
                  <a:gd name="connsiteY1" fmla="*/ 1579016 h 1587575"/>
                  <a:gd name="connsiteX2" fmla="*/ 0 w 2669322"/>
                  <a:gd name="connsiteY2" fmla="*/ 785141 h 1587575"/>
                  <a:gd name="connsiteX3" fmla="*/ 2669322 w 2669322"/>
                  <a:gd name="connsiteY3" fmla="*/ 557671 h 1587575"/>
                  <a:gd name="connsiteX0" fmla="*/ 2669322 w 2669322"/>
                  <a:gd name="connsiteY0" fmla="*/ 587118 h 1617022"/>
                  <a:gd name="connsiteX1" fmla="*/ 1174896 w 2669322"/>
                  <a:gd name="connsiteY1" fmla="*/ 1608463 h 1617022"/>
                  <a:gd name="connsiteX2" fmla="*/ 0 w 2669322"/>
                  <a:gd name="connsiteY2" fmla="*/ 814588 h 1617022"/>
                  <a:gd name="connsiteX3" fmla="*/ 2669322 w 2669322"/>
                  <a:gd name="connsiteY3" fmla="*/ 587118 h 1617022"/>
                  <a:gd name="connsiteX0" fmla="*/ 2743523 w 2743523"/>
                  <a:gd name="connsiteY0" fmla="*/ 587120 h 1624792"/>
                  <a:gd name="connsiteX1" fmla="*/ 1249097 w 2743523"/>
                  <a:gd name="connsiteY1" fmla="*/ 1608465 h 1624792"/>
                  <a:gd name="connsiteX2" fmla="*/ 74201 w 2743523"/>
                  <a:gd name="connsiteY2" fmla="*/ 814590 h 1624792"/>
                  <a:gd name="connsiteX3" fmla="*/ 2743523 w 2743523"/>
                  <a:gd name="connsiteY3" fmla="*/ 587120 h 1624792"/>
                  <a:gd name="connsiteX0" fmla="*/ 2981356 w 2981356"/>
                  <a:gd name="connsiteY0" fmla="*/ 679250 h 1712987"/>
                  <a:gd name="connsiteX1" fmla="*/ 1486930 w 2981356"/>
                  <a:gd name="connsiteY1" fmla="*/ 1700595 h 1712987"/>
                  <a:gd name="connsiteX2" fmla="*/ 60248 w 2981356"/>
                  <a:gd name="connsiteY2" fmla="*/ 751009 h 1712987"/>
                  <a:gd name="connsiteX3" fmla="*/ 2981356 w 2981356"/>
                  <a:gd name="connsiteY3" fmla="*/ 679250 h 1712987"/>
                  <a:gd name="connsiteX0" fmla="*/ 2981356 w 2981356"/>
                  <a:gd name="connsiteY0" fmla="*/ 609903 h 1643640"/>
                  <a:gd name="connsiteX1" fmla="*/ 1486930 w 2981356"/>
                  <a:gd name="connsiteY1" fmla="*/ 1631248 h 1643640"/>
                  <a:gd name="connsiteX2" fmla="*/ 60248 w 2981356"/>
                  <a:gd name="connsiteY2" fmla="*/ 681662 h 1643640"/>
                  <a:gd name="connsiteX3" fmla="*/ 2981356 w 2981356"/>
                  <a:gd name="connsiteY3" fmla="*/ 609903 h 1643640"/>
                  <a:gd name="connsiteX0" fmla="*/ 2477785 w 2477785"/>
                  <a:gd name="connsiteY0" fmla="*/ 689703 h 1595206"/>
                  <a:gd name="connsiteX1" fmla="*/ 1486930 w 2477785"/>
                  <a:gd name="connsiteY1" fmla="*/ 1582814 h 1595206"/>
                  <a:gd name="connsiteX2" fmla="*/ 60248 w 2477785"/>
                  <a:gd name="connsiteY2" fmla="*/ 633228 h 1595206"/>
                  <a:gd name="connsiteX3" fmla="*/ 2477785 w 2477785"/>
                  <a:gd name="connsiteY3" fmla="*/ 689703 h 1595206"/>
                  <a:gd name="connsiteX0" fmla="*/ 2477785 w 2477785"/>
                  <a:gd name="connsiteY0" fmla="*/ 836917 h 1742420"/>
                  <a:gd name="connsiteX1" fmla="*/ 1486930 w 2477785"/>
                  <a:gd name="connsiteY1" fmla="*/ 1730028 h 1742420"/>
                  <a:gd name="connsiteX2" fmla="*/ 60248 w 2477785"/>
                  <a:gd name="connsiteY2" fmla="*/ 780442 h 1742420"/>
                  <a:gd name="connsiteX3" fmla="*/ 2477785 w 2477785"/>
                  <a:gd name="connsiteY3" fmla="*/ 836917 h 1742420"/>
                  <a:gd name="connsiteX0" fmla="*/ 2477785 w 2547170"/>
                  <a:gd name="connsiteY0" fmla="*/ 836919 h 1742422"/>
                  <a:gd name="connsiteX1" fmla="*/ 1486930 w 2547170"/>
                  <a:gd name="connsiteY1" fmla="*/ 1730030 h 1742422"/>
                  <a:gd name="connsiteX2" fmla="*/ 60248 w 2547170"/>
                  <a:gd name="connsiteY2" fmla="*/ 780444 h 1742422"/>
                  <a:gd name="connsiteX3" fmla="*/ 2477785 w 2547170"/>
                  <a:gd name="connsiteY3" fmla="*/ 836919 h 1742422"/>
                  <a:gd name="connsiteX0" fmla="*/ 2477785 w 2547170"/>
                  <a:gd name="connsiteY0" fmla="*/ 703304 h 1608807"/>
                  <a:gd name="connsiteX1" fmla="*/ 1486930 w 2547170"/>
                  <a:gd name="connsiteY1" fmla="*/ 1596415 h 1608807"/>
                  <a:gd name="connsiteX2" fmla="*/ 60248 w 2547170"/>
                  <a:gd name="connsiteY2" fmla="*/ 646829 h 1608807"/>
                  <a:gd name="connsiteX3" fmla="*/ 2477785 w 2547170"/>
                  <a:gd name="connsiteY3" fmla="*/ 703304 h 1608807"/>
                  <a:gd name="connsiteX0" fmla="*/ 2638012 w 2694651"/>
                  <a:gd name="connsiteY0" fmla="*/ 703304 h 1608807"/>
                  <a:gd name="connsiteX1" fmla="*/ 1486930 w 2694651"/>
                  <a:gd name="connsiteY1" fmla="*/ 1596415 h 1608807"/>
                  <a:gd name="connsiteX2" fmla="*/ 60248 w 2694651"/>
                  <a:gd name="connsiteY2" fmla="*/ 646829 h 1608807"/>
                  <a:gd name="connsiteX3" fmla="*/ 2638012 w 2694651"/>
                  <a:gd name="connsiteY3" fmla="*/ 703304 h 1608807"/>
                  <a:gd name="connsiteX0" fmla="*/ 2662574 w 2719213"/>
                  <a:gd name="connsiteY0" fmla="*/ 703304 h 1608151"/>
                  <a:gd name="connsiteX1" fmla="*/ 1511492 w 2719213"/>
                  <a:gd name="connsiteY1" fmla="*/ 1596415 h 1608151"/>
                  <a:gd name="connsiteX2" fmla="*/ 84810 w 2719213"/>
                  <a:gd name="connsiteY2" fmla="*/ 646829 h 1608151"/>
                  <a:gd name="connsiteX3" fmla="*/ 2662574 w 2719213"/>
                  <a:gd name="connsiteY3" fmla="*/ 703304 h 1608151"/>
                  <a:gd name="connsiteX0" fmla="*/ 2630259 w 2686898"/>
                  <a:gd name="connsiteY0" fmla="*/ 673032 h 1579114"/>
                  <a:gd name="connsiteX1" fmla="*/ 1479177 w 2686898"/>
                  <a:gd name="connsiteY1" fmla="*/ 1566143 h 1579114"/>
                  <a:gd name="connsiteX2" fmla="*/ 86831 w 2686898"/>
                  <a:gd name="connsiteY2" fmla="*/ 680675 h 1579114"/>
                  <a:gd name="connsiteX3" fmla="*/ 2630259 w 2686898"/>
                  <a:gd name="connsiteY3" fmla="*/ 673032 h 1579114"/>
                  <a:gd name="connsiteX0" fmla="*/ 2630259 w 2686898"/>
                  <a:gd name="connsiteY0" fmla="*/ 682789 h 1588869"/>
                  <a:gd name="connsiteX1" fmla="*/ 1479177 w 2686898"/>
                  <a:gd name="connsiteY1" fmla="*/ 1575900 h 1588869"/>
                  <a:gd name="connsiteX2" fmla="*/ 86831 w 2686898"/>
                  <a:gd name="connsiteY2" fmla="*/ 690432 h 1588869"/>
                  <a:gd name="connsiteX3" fmla="*/ 2630259 w 2686898"/>
                  <a:gd name="connsiteY3" fmla="*/ 682789 h 1588869"/>
                  <a:gd name="connsiteX0" fmla="*/ 2626568 w 2683207"/>
                  <a:gd name="connsiteY0" fmla="*/ 682789 h 1589257"/>
                  <a:gd name="connsiteX1" fmla="*/ 1475486 w 2683207"/>
                  <a:gd name="connsiteY1" fmla="*/ 1575900 h 1589257"/>
                  <a:gd name="connsiteX2" fmla="*/ 83140 w 2683207"/>
                  <a:gd name="connsiteY2" fmla="*/ 690432 h 1589257"/>
                  <a:gd name="connsiteX3" fmla="*/ 2626568 w 2683207"/>
                  <a:gd name="connsiteY3" fmla="*/ 682789 h 1589257"/>
                  <a:gd name="connsiteX0" fmla="*/ 2626568 w 2685413"/>
                  <a:gd name="connsiteY0" fmla="*/ 682789 h 1589257"/>
                  <a:gd name="connsiteX1" fmla="*/ 1475486 w 2685413"/>
                  <a:gd name="connsiteY1" fmla="*/ 1575900 h 1589257"/>
                  <a:gd name="connsiteX2" fmla="*/ 83140 w 2685413"/>
                  <a:gd name="connsiteY2" fmla="*/ 690432 h 1589257"/>
                  <a:gd name="connsiteX3" fmla="*/ 2626568 w 2685413"/>
                  <a:gd name="connsiteY3" fmla="*/ 682789 h 1589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5413" h="1589257">
                    <a:moveTo>
                      <a:pt x="2626568" y="682789"/>
                    </a:moveTo>
                    <a:cubicBezTo>
                      <a:pt x="2872338" y="1130086"/>
                      <a:pt x="2321326" y="1368224"/>
                      <a:pt x="1475486" y="1575900"/>
                    </a:cubicBezTo>
                    <a:cubicBezTo>
                      <a:pt x="764469" y="1677398"/>
                      <a:pt x="-307165" y="1182843"/>
                      <a:pt x="83140" y="690432"/>
                    </a:cubicBezTo>
                    <a:cubicBezTo>
                      <a:pt x="982366" y="-145166"/>
                      <a:pt x="2008441" y="-308587"/>
                      <a:pt x="2626568" y="6827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5" name="Rectangle 24"/>
                  <p:cNvSpPr/>
                  <p:nvPr/>
                </p:nvSpPr>
                <p:spPr>
                  <a:xfrm>
                    <a:off x="2217884" y="27771808"/>
                    <a:ext cx="3207576" cy="86132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kumimoji="0" lang="en-US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  <m:r>
                            <a:rPr kumimoji="0" lang="en-US" sz="1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kumimoji="0" lang="el-GR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l-GR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A</m:t>
                              </m:r>
                            </m:sub>
                          </m:sSub>
                          <m:r>
                            <a:rPr kumimoji="0" lang="en-US" sz="1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kumimoji="0" lang="el-GR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l-GR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kumimoji="0" lang="en-US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kumimoji="0" lang="it-IT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</mc:Choice>
            <mc:Fallback>
              <p:sp>
                <p:nvSpPr>
                  <p:cNvPr id="25" name="Rectangle 2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17884" y="27771808"/>
                    <a:ext cx="3207576" cy="86132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2349861" y="29520104"/>
                    <a:ext cx="3022575" cy="87179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kumimoji="0" lang="en-US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kumimoji="0" lang="en-US" sz="1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kumimoji="0" lang="el-GR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l-GR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kumimoji="0" lang="en-US" sz="1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55A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kumimoji="0" lang="el-GR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l-GR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kumimoji="0" lang="en-US" sz="1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55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kumimoji="0" lang="it-IT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23" name="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9861" y="29520104"/>
                    <a:ext cx="3022575" cy="87179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4" name="Freeform 13"/>
            <p:cNvSpPr/>
            <p:nvPr/>
          </p:nvSpPr>
          <p:spPr>
            <a:xfrm rot="17329715">
              <a:off x="1766669" y="2428151"/>
              <a:ext cx="599265" cy="1694110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621332 w 1621332"/>
                <a:gd name="connsiteY0" fmla="*/ 150924 h 1460904"/>
                <a:gd name="connsiteX1" fmla="*/ 1560193 w 1621332"/>
                <a:gd name="connsiteY1" fmla="*/ 1460904 h 146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21332" h="1460904">
                  <a:moveTo>
                    <a:pt x="1621332" y="150924"/>
                  </a:moveTo>
                  <a:cubicBezTo>
                    <a:pt x="-1059871" y="-375344"/>
                    <a:pt x="64879" y="574756"/>
                    <a:pt x="1560193" y="1460904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 rot="17329715">
              <a:off x="2637653" y="1612515"/>
              <a:ext cx="414579" cy="1087781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577885 w 577885"/>
                <a:gd name="connsiteY0" fmla="*/ 2921077 h 2921077"/>
                <a:gd name="connsiteX1" fmla="*/ 0 w 577885"/>
                <a:gd name="connsiteY1" fmla="*/ 0 h 2921077"/>
                <a:gd name="connsiteX0" fmla="*/ 577885 w 1820321"/>
                <a:gd name="connsiteY0" fmla="*/ 2921077 h 2921077"/>
                <a:gd name="connsiteX1" fmla="*/ 0 w 1820321"/>
                <a:gd name="connsiteY1" fmla="*/ 0 h 2921077"/>
                <a:gd name="connsiteX0" fmla="*/ 577885 w 2552758"/>
                <a:gd name="connsiteY0" fmla="*/ 2921077 h 2921077"/>
                <a:gd name="connsiteX1" fmla="*/ 0 w 2552758"/>
                <a:gd name="connsiteY1" fmla="*/ 0 h 292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52758" h="2921077">
                  <a:moveTo>
                    <a:pt x="577885" y="2921077"/>
                  </a:moveTo>
                  <a:cubicBezTo>
                    <a:pt x="3489938" y="1796133"/>
                    <a:pt x="3084604" y="163372"/>
                    <a:pt x="0" y="0"/>
                  </a:cubicBezTo>
                </a:path>
              </a:pathLst>
            </a:custGeom>
            <a:noFill/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269226" y="2394090"/>
              <a:ext cx="65033" cy="6305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2931895" y="3239956"/>
              <a:ext cx="65033" cy="6305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Rectangle 17"/>
                <p:cNvSpPr/>
                <p:nvPr/>
              </p:nvSpPr>
              <p:spPr>
                <a:xfrm>
                  <a:off x="2974499" y="2660655"/>
                  <a:ext cx="407890" cy="3191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5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5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kumimoji="0" lang="en-US" sz="1400" b="1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5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kumimoji="0" lang="it-IT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4499" y="2660655"/>
                  <a:ext cx="407890" cy="31918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Rectangle 18"/>
                <p:cNvSpPr/>
                <p:nvPr/>
              </p:nvSpPr>
              <p:spPr>
                <a:xfrm>
                  <a:off x="2601192" y="3402533"/>
                  <a:ext cx="377103" cy="3191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5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5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𝐢</m:t>
                            </m:r>
                          </m:e>
                          <m:sub>
                            <m:r>
                              <a:rPr kumimoji="0" lang="en-US" sz="1400" b="1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5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kumimoji="0" lang="it-IT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1192" y="3402533"/>
                  <a:ext cx="377103" cy="31918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Freeform 19"/>
            <p:cNvSpPr/>
            <p:nvPr/>
          </p:nvSpPr>
          <p:spPr>
            <a:xfrm rot="17057286">
              <a:off x="2612138" y="3115317"/>
              <a:ext cx="258639" cy="631536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168977 w 1608402"/>
                <a:gd name="connsiteY0" fmla="*/ 453242 h 788929"/>
                <a:gd name="connsiteX1" fmla="*/ 1608403 w 1608402"/>
                <a:gd name="connsiteY1" fmla="*/ 788929 h 788929"/>
                <a:gd name="connsiteX0" fmla="*/ 286654 w 726079"/>
                <a:gd name="connsiteY0" fmla="*/ 64796 h 400483"/>
                <a:gd name="connsiteX1" fmla="*/ 726080 w 726079"/>
                <a:gd name="connsiteY1" fmla="*/ 400483 h 400483"/>
                <a:gd name="connsiteX0" fmla="*/ 1 w 1108839"/>
                <a:gd name="connsiteY0" fmla="*/ 0 h 893549"/>
                <a:gd name="connsiteX1" fmla="*/ 1108840 w 1108839"/>
                <a:gd name="connsiteY1" fmla="*/ 893549 h 893549"/>
                <a:gd name="connsiteX0" fmla="*/ 0 w 1363949"/>
                <a:gd name="connsiteY0" fmla="*/ 0 h 1386514"/>
                <a:gd name="connsiteX1" fmla="*/ 1363950 w 1363949"/>
                <a:gd name="connsiteY1" fmla="*/ 1386514 h 1386514"/>
                <a:gd name="connsiteX0" fmla="*/ 228315 w 1592264"/>
                <a:gd name="connsiteY0" fmla="*/ 0 h 1386514"/>
                <a:gd name="connsiteX1" fmla="*/ 1592265 w 1592264"/>
                <a:gd name="connsiteY1" fmla="*/ 1386514 h 1386514"/>
                <a:gd name="connsiteX0" fmla="*/ 108086 w 1472035"/>
                <a:gd name="connsiteY0" fmla="*/ 0 h 1386514"/>
                <a:gd name="connsiteX1" fmla="*/ 1472036 w 1472035"/>
                <a:gd name="connsiteY1" fmla="*/ 1386514 h 1386514"/>
                <a:gd name="connsiteX0" fmla="*/ 32523 w 1396472"/>
                <a:gd name="connsiteY0" fmla="*/ 0 h 1386514"/>
                <a:gd name="connsiteX1" fmla="*/ 1396473 w 1396472"/>
                <a:gd name="connsiteY1" fmla="*/ 1386514 h 1386514"/>
                <a:gd name="connsiteX0" fmla="*/ 60075 w 699854"/>
                <a:gd name="connsiteY0" fmla="*/ 0 h 556901"/>
                <a:gd name="connsiteX1" fmla="*/ 699855 w 699854"/>
                <a:gd name="connsiteY1" fmla="*/ 556901 h 556901"/>
                <a:gd name="connsiteX0" fmla="*/ 1 w 639780"/>
                <a:gd name="connsiteY0" fmla="*/ 0 h 556901"/>
                <a:gd name="connsiteX1" fmla="*/ 639781 w 639780"/>
                <a:gd name="connsiteY1" fmla="*/ 556901 h 55690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-1 w 699756"/>
                <a:gd name="connsiteY0" fmla="*/ 0 h 544601"/>
                <a:gd name="connsiteX1" fmla="*/ 699757 w 699756"/>
                <a:gd name="connsiteY1" fmla="*/ 544601 h 54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9756" h="544601">
                  <a:moveTo>
                    <a:pt x="-1" y="0"/>
                  </a:moveTo>
                  <a:cubicBezTo>
                    <a:pt x="264635" y="261793"/>
                    <a:pt x="453756" y="402064"/>
                    <a:pt x="699757" y="544601"/>
                  </a:cubicBezTo>
                </a:path>
              </a:pathLst>
            </a:custGeom>
            <a:noFill/>
            <a:ln w="19050" cap="flat" cmpd="sng" algn="ctr">
              <a:solidFill>
                <a:srgbClr val="0055A0"/>
              </a:solidFill>
              <a:prstDash val="solid"/>
              <a:headEnd type="arrow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Rectangle 20"/>
                <p:cNvSpPr/>
                <p:nvPr/>
              </p:nvSpPr>
              <p:spPr>
                <a:xfrm>
                  <a:off x="2643018" y="2811810"/>
                  <a:ext cx="382689" cy="3191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kumimoji="0" lang="it-IT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3018" y="2811810"/>
                  <a:ext cx="382689" cy="31918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Rectangle 21"/>
                <p:cNvSpPr/>
                <p:nvPr/>
              </p:nvSpPr>
              <p:spPr>
                <a:xfrm>
                  <a:off x="3144257" y="1921629"/>
                  <a:ext cx="382689" cy="3191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55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kumimoji="0" lang="it-IT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4257" y="1921629"/>
                  <a:ext cx="382689" cy="31918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462" y="2395163"/>
            <a:ext cx="2129062" cy="1561031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522080" y="1839519"/>
            <a:ext cx="2096648" cy="2187696"/>
            <a:chOff x="5373912" y="1608684"/>
            <a:chExt cx="2096648" cy="21876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5666338" y="3457826"/>
                  <a:ext cx="75071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ρ</m:t>
                      </m:r>
                      <m:r>
                        <a:rPr lang="en-US" sz="1600" i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r>
                        <a:rPr lang="en-US" sz="16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0</m:t>
                      </m:r>
                    </m:oMath>
                  </a14:m>
                  <a:r>
                    <a:rPr lang="it-IT" sz="1600" dirty="0">
                      <a:solidFill>
                        <a:srgbClr val="00B050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6338" y="3457826"/>
                  <a:ext cx="750718" cy="338554"/>
                </a:xfrm>
                <a:prstGeom prst="rect">
                  <a:avLst/>
                </a:prstGeom>
                <a:blipFill>
                  <a:blip r:embed="rId12"/>
                  <a:stretch>
                    <a:fillRect b="-54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Freeform 29"/>
            <p:cNvSpPr/>
            <p:nvPr/>
          </p:nvSpPr>
          <p:spPr>
            <a:xfrm>
              <a:off x="5377599" y="2351050"/>
              <a:ext cx="1785591" cy="1023401"/>
            </a:xfrm>
            <a:custGeom>
              <a:avLst/>
              <a:gdLst>
                <a:gd name="connsiteX0" fmla="*/ 0 w 2133600"/>
                <a:gd name="connsiteY0" fmla="*/ 1005840 h 1615440"/>
                <a:gd name="connsiteX1" fmla="*/ 746760 w 2133600"/>
                <a:gd name="connsiteY1" fmla="*/ 1615440 h 1615440"/>
                <a:gd name="connsiteX2" fmla="*/ 2133600 w 2133600"/>
                <a:gd name="connsiteY2" fmla="*/ 640080 h 1615440"/>
                <a:gd name="connsiteX3" fmla="*/ 1356360 w 2133600"/>
                <a:gd name="connsiteY3" fmla="*/ 0 h 1615440"/>
                <a:gd name="connsiteX4" fmla="*/ 0 w 2133600"/>
                <a:gd name="connsiteY4" fmla="*/ 868680 h 1615440"/>
                <a:gd name="connsiteX5" fmla="*/ 0 w 2133600"/>
                <a:gd name="connsiteY5" fmla="*/ 1005840 h 1615440"/>
                <a:gd name="connsiteX0" fmla="*/ 0 w 2148840"/>
                <a:gd name="connsiteY0" fmla="*/ 510540 h 1120140"/>
                <a:gd name="connsiteX1" fmla="*/ 746760 w 2148840"/>
                <a:gd name="connsiteY1" fmla="*/ 1120140 h 1120140"/>
                <a:gd name="connsiteX2" fmla="*/ 2133600 w 2148840"/>
                <a:gd name="connsiteY2" fmla="*/ 144780 h 1120140"/>
                <a:gd name="connsiteX3" fmla="*/ 2148840 w 2148840"/>
                <a:gd name="connsiteY3" fmla="*/ 0 h 1120140"/>
                <a:gd name="connsiteX4" fmla="*/ 0 w 2148840"/>
                <a:gd name="connsiteY4" fmla="*/ 373380 h 1120140"/>
                <a:gd name="connsiteX5" fmla="*/ 0 w 2148840"/>
                <a:gd name="connsiteY5" fmla="*/ 510540 h 1120140"/>
                <a:gd name="connsiteX0" fmla="*/ 0 w 2148840"/>
                <a:gd name="connsiteY0" fmla="*/ 510540 h 1120140"/>
                <a:gd name="connsiteX1" fmla="*/ 746760 w 2148840"/>
                <a:gd name="connsiteY1" fmla="*/ 1120140 h 1120140"/>
                <a:gd name="connsiteX2" fmla="*/ 2133600 w 2148840"/>
                <a:gd name="connsiteY2" fmla="*/ 144780 h 1120140"/>
                <a:gd name="connsiteX3" fmla="*/ 2148840 w 2148840"/>
                <a:gd name="connsiteY3" fmla="*/ 0 h 1120140"/>
                <a:gd name="connsiteX4" fmla="*/ 1097280 w 2148840"/>
                <a:gd name="connsiteY4" fmla="*/ 175260 h 1120140"/>
                <a:gd name="connsiteX5" fmla="*/ 0 w 2148840"/>
                <a:gd name="connsiteY5" fmla="*/ 373380 h 1120140"/>
                <a:gd name="connsiteX6" fmla="*/ 0 w 2148840"/>
                <a:gd name="connsiteY6" fmla="*/ 510540 h 1120140"/>
                <a:gd name="connsiteX0" fmla="*/ 0 w 2148840"/>
                <a:gd name="connsiteY0" fmla="*/ 1120140 h 1729740"/>
                <a:gd name="connsiteX1" fmla="*/ 746760 w 2148840"/>
                <a:gd name="connsiteY1" fmla="*/ 1729740 h 1729740"/>
                <a:gd name="connsiteX2" fmla="*/ 2133600 w 2148840"/>
                <a:gd name="connsiteY2" fmla="*/ 754380 h 1729740"/>
                <a:gd name="connsiteX3" fmla="*/ 2148840 w 2148840"/>
                <a:gd name="connsiteY3" fmla="*/ 609600 h 1729740"/>
                <a:gd name="connsiteX4" fmla="*/ 1386840 w 2148840"/>
                <a:gd name="connsiteY4" fmla="*/ 0 h 1729740"/>
                <a:gd name="connsiteX5" fmla="*/ 0 w 2148840"/>
                <a:gd name="connsiteY5" fmla="*/ 982980 h 1729740"/>
                <a:gd name="connsiteX6" fmla="*/ 0 w 2148840"/>
                <a:gd name="connsiteY6" fmla="*/ 1120140 h 1729740"/>
                <a:gd name="connsiteX0" fmla="*/ 0 w 2155825"/>
                <a:gd name="connsiteY0" fmla="*/ 1120140 h 1729740"/>
                <a:gd name="connsiteX1" fmla="*/ 746760 w 2155825"/>
                <a:gd name="connsiteY1" fmla="*/ 1729740 h 1729740"/>
                <a:gd name="connsiteX2" fmla="*/ 2155825 w 2155825"/>
                <a:gd name="connsiteY2" fmla="*/ 748030 h 1729740"/>
                <a:gd name="connsiteX3" fmla="*/ 2148840 w 2155825"/>
                <a:gd name="connsiteY3" fmla="*/ 609600 h 1729740"/>
                <a:gd name="connsiteX4" fmla="*/ 1386840 w 2155825"/>
                <a:gd name="connsiteY4" fmla="*/ 0 h 1729740"/>
                <a:gd name="connsiteX5" fmla="*/ 0 w 2155825"/>
                <a:gd name="connsiteY5" fmla="*/ 982980 h 1729740"/>
                <a:gd name="connsiteX6" fmla="*/ 0 w 2155825"/>
                <a:gd name="connsiteY6" fmla="*/ 1120140 h 1729740"/>
                <a:gd name="connsiteX0" fmla="*/ 0 w 2155825"/>
                <a:gd name="connsiteY0" fmla="*/ 1120140 h 1729740"/>
                <a:gd name="connsiteX1" fmla="*/ 746760 w 2155825"/>
                <a:gd name="connsiteY1" fmla="*/ 1729740 h 1729740"/>
                <a:gd name="connsiteX2" fmla="*/ 2155825 w 2155825"/>
                <a:gd name="connsiteY2" fmla="*/ 748030 h 1729740"/>
                <a:gd name="connsiteX3" fmla="*/ 2148840 w 2155825"/>
                <a:gd name="connsiteY3" fmla="*/ 663575 h 1729740"/>
                <a:gd name="connsiteX4" fmla="*/ 1386840 w 2155825"/>
                <a:gd name="connsiteY4" fmla="*/ 0 h 1729740"/>
                <a:gd name="connsiteX5" fmla="*/ 0 w 2155825"/>
                <a:gd name="connsiteY5" fmla="*/ 982980 h 1729740"/>
                <a:gd name="connsiteX6" fmla="*/ 0 w 2155825"/>
                <a:gd name="connsiteY6" fmla="*/ 1120140 h 17297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0 w 2155825"/>
                <a:gd name="connsiteY5" fmla="*/ 919480 h 1666240"/>
                <a:gd name="connsiteX6" fmla="*/ 0 w 2155825"/>
                <a:gd name="connsiteY6" fmla="*/ 1056640 h 16662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19050 w 2155825"/>
                <a:gd name="connsiteY5" fmla="*/ 973455 h 1666240"/>
                <a:gd name="connsiteX6" fmla="*/ 0 w 2155825"/>
                <a:gd name="connsiteY6" fmla="*/ 1056640 h 16662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6350 w 2155825"/>
                <a:gd name="connsiteY5" fmla="*/ 986155 h 1666240"/>
                <a:gd name="connsiteX6" fmla="*/ 0 w 2155825"/>
                <a:gd name="connsiteY6" fmla="*/ 1056640 h 166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5825" h="1666240">
                  <a:moveTo>
                    <a:pt x="0" y="1056640"/>
                  </a:moveTo>
                  <a:lnTo>
                    <a:pt x="746760" y="1666240"/>
                  </a:lnTo>
                  <a:lnTo>
                    <a:pt x="2155825" y="684530"/>
                  </a:lnTo>
                  <a:lnTo>
                    <a:pt x="2148840" y="600075"/>
                  </a:lnTo>
                  <a:lnTo>
                    <a:pt x="1396365" y="0"/>
                  </a:lnTo>
                  <a:lnTo>
                    <a:pt x="6350" y="986155"/>
                  </a:lnTo>
                  <a:lnTo>
                    <a:pt x="0" y="1056640"/>
                  </a:ln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376539" y="2964837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>
            <a:xfrm flipV="1">
              <a:off x="5373912" y="2194649"/>
              <a:ext cx="1469659" cy="770187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>
            <a:xfrm flipV="1">
              <a:off x="5997757" y="2565119"/>
              <a:ext cx="1472803" cy="770754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>
            <a:xfrm flipH="1">
              <a:off x="5997757" y="3335872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>
            <a:xfrm flipH="1">
              <a:off x="5376539" y="2965614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>
            <a:xfrm flipH="1">
              <a:off x="7469931" y="2565119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>
            <a:xfrm flipV="1">
              <a:off x="5998645" y="2610619"/>
              <a:ext cx="1471915" cy="769475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>
            <a:xfrm>
              <a:off x="5376539" y="3006853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>
            <a:xfrm>
              <a:off x="6843571" y="2187740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grpSp>
          <p:nvGrpSpPr>
            <p:cNvPr id="40" name="Group 39"/>
            <p:cNvGrpSpPr/>
            <p:nvPr/>
          </p:nvGrpSpPr>
          <p:grpSpPr>
            <a:xfrm rot="120000">
              <a:off x="5804621" y="2434513"/>
              <a:ext cx="1106723" cy="685914"/>
              <a:chOff x="5551592" y="3125540"/>
              <a:chExt cx="1017902" cy="852979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5551592" y="3125540"/>
                <a:ext cx="1017902" cy="852979"/>
                <a:chOff x="5483321" y="2874776"/>
                <a:chExt cx="1238012" cy="975224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6055411" y="3326722"/>
                  <a:ext cx="615898" cy="43291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5565283" y="2946078"/>
                  <a:ext cx="641460" cy="47717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</p:cxnSp>
            <p:sp>
              <p:nvSpPr>
                <p:cNvPr id="50" name="Arc 49"/>
                <p:cNvSpPr/>
                <p:nvPr/>
              </p:nvSpPr>
              <p:spPr>
                <a:xfrm rot="164649">
                  <a:off x="6117435" y="2874776"/>
                  <a:ext cx="603898" cy="557139"/>
                </a:xfrm>
                <a:prstGeom prst="arc">
                  <a:avLst>
                    <a:gd name="adj1" fmla="val 13916472"/>
                    <a:gd name="adj2" fmla="val 238821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Arc 50"/>
                <p:cNvSpPr/>
                <p:nvPr/>
              </p:nvSpPr>
              <p:spPr>
                <a:xfrm rot="10680000">
                  <a:off x="5483321" y="3334392"/>
                  <a:ext cx="633474" cy="515608"/>
                </a:xfrm>
                <a:prstGeom prst="arc">
                  <a:avLst>
                    <a:gd name="adj1" fmla="val 13471904"/>
                    <a:gd name="adj2" fmla="val 2182922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7" name="Isosceles Triangle 46"/>
              <p:cNvSpPr/>
              <p:nvPr/>
            </p:nvSpPr>
            <p:spPr>
              <a:xfrm rot="14326589" flipV="1">
                <a:off x="6150679" y="3694669"/>
                <a:ext cx="131151" cy="123588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40"/>
                <p:cNvSpPr/>
                <p:nvPr/>
              </p:nvSpPr>
              <p:spPr>
                <a:xfrm>
                  <a:off x="6590103" y="3006853"/>
                  <a:ext cx="787908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600" i="1" ker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 b="0" i="0" kern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screen</m:t>
                            </m:r>
                          </m:sub>
                        </m:sSub>
                      </m:oMath>
                    </m:oMathPara>
                  </a14:m>
                  <a:endParaRPr kumimoji="0" lang="it-I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0103" y="3006853"/>
                  <a:ext cx="787908" cy="368499"/>
                </a:xfrm>
                <a:prstGeom prst="rect">
                  <a:avLst/>
                </a:prstGeom>
                <a:blipFill>
                  <a:blip r:embed="rId13"/>
                  <a:stretch>
                    <a:fillRect t="-13333"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Straight Connector 41"/>
            <p:cNvCxnSpPr/>
            <p:nvPr/>
          </p:nvCxnSpPr>
          <p:spPr>
            <a:xfrm>
              <a:off x="6365440" y="1734563"/>
              <a:ext cx="0" cy="106105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5780998" y="1608684"/>
                  <a:ext cx="541046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60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it-IT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acc>
                          <m:accPr>
                            <m:chr m:val="⃗"/>
                            <m:ctrlPr>
                              <a:rPr lang="en-US" sz="1600" i="1" ker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ker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oMath>
                    </m:oMathPara>
                  </a14:m>
                  <a:endParaRPr kumimoji="0" lang="it-IT" sz="16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0998" y="1608684"/>
                  <a:ext cx="541046" cy="368499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4" name="Straight Connector 43"/>
            <p:cNvCxnSpPr/>
            <p:nvPr/>
          </p:nvCxnSpPr>
          <p:spPr>
            <a:xfrm flipV="1">
              <a:off x="6453672" y="1969368"/>
              <a:ext cx="0" cy="791773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6447918" y="1675365"/>
                  <a:ext cx="850425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US" sz="160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screen</m:t>
                            </m:r>
                          </m:sub>
                        </m:sSub>
                      </m:oMath>
                    </m:oMathPara>
                  </a14:m>
                  <a:endParaRPr kumimoji="0" lang="it-IT" sz="16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57" name="Rectangle 4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7918" y="1675365"/>
                  <a:ext cx="850425" cy="368499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Rectangle 4"/>
          <p:cNvSpPr/>
          <p:nvPr/>
        </p:nvSpPr>
        <p:spPr>
          <a:xfrm>
            <a:off x="522081" y="4416107"/>
            <a:ext cx="24367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Persistent </a:t>
            </a:r>
            <a:r>
              <a:rPr lang="en-GB" sz="1600" dirty="0"/>
              <a:t>magnetization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Field quality </a:t>
            </a:r>
            <a:r>
              <a:rPr lang="en-GB" sz="1600" dirty="0" smtClean="0"/>
              <a:t>issue, </a:t>
            </a:r>
            <a:r>
              <a:rPr lang="en-GB" sz="1600" dirty="0"/>
              <a:t>especially at low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Joule losses</a:t>
            </a:r>
            <a:endParaRPr lang="en-GB" sz="1600" dirty="0"/>
          </a:p>
        </p:txBody>
      </p:sp>
      <p:sp>
        <p:nvSpPr>
          <p:cNvPr id="52" name="Rectangle 51"/>
          <p:cNvSpPr/>
          <p:nvPr/>
        </p:nvSpPr>
        <p:spPr>
          <a:xfrm>
            <a:off x="5967329" y="1720960"/>
            <a:ext cx="2881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it-IT" sz="1600" dirty="0" smtClean="0"/>
              <a:t>Feather M2 field quality simulations</a:t>
            </a:r>
            <a:endParaRPr lang="it-IT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14734" y="4186079"/>
            <a:ext cx="2064741" cy="19432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78988" y="5944743"/>
            <a:ext cx="1023516" cy="28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572000"/>
            <a:ext cx="4580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Selected contribution 01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211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b="8779"/>
          <a:stretch/>
        </p:blipFill>
        <p:spPr>
          <a:xfrm>
            <a:off x="595488" y="1769266"/>
            <a:ext cx="3688830" cy="27449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Hollow Electron </a:t>
            </a:r>
            <a:r>
              <a:rPr lang="en-GB" sz="1600" dirty="0" smtClean="0"/>
              <a:t>Lens Quench </a:t>
            </a:r>
            <a:r>
              <a:rPr lang="en-GB" sz="1600" dirty="0"/>
              <a:t>Protection Design and </a:t>
            </a:r>
            <a:r>
              <a:rPr lang="en-GB" sz="1600" dirty="0" smtClean="0"/>
              <a:t>Analysis status update</a:t>
            </a:r>
            <a:br>
              <a:rPr lang="en-GB" sz="1600" dirty="0" smtClean="0"/>
            </a:br>
            <a:r>
              <a:rPr lang="en-GB" sz="1200" dirty="0" smtClean="0"/>
              <a:t>Michal Maciejewski et</a:t>
            </a:r>
            <a:r>
              <a:rPr lang="en-GB" sz="1200" dirty="0" smtClean="0"/>
              <a:t>. al. - CERN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 smtClean="0">
                <a:solidFill>
                  <a:srgbClr val="0055A0"/>
                </a:solidFill>
              </a:rPr>
              <a:t>Motivation: </a:t>
            </a:r>
            <a:r>
              <a:rPr lang="en-US" dirty="0" smtClean="0">
                <a:solidFill>
                  <a:srgbClr val="0055A0"/>
                </a:solidFill>
              </a:rPr>
              <a:t>S</a:t>
            </a:r>
            <a:r>
              <a:rPr lang="en-GB" dirty="0" err="1" smtClean="0">
                <a:solidFill>
                  <a:srgbClr val="0055A0"/>
                </a:solidFill>
              </a:rPr>
              <a:t>tudy</a:t>
            </a:r>
            <a:r>
              <a:rPr lang="en-GB" dirty="0" smtClean="0">
                <a:solidFill>
                  <a:srgbClr val="0055A0"/>
                </a:solidFill>
              </a:rPr>
              <a:t> </a:t>
            </a:r>
            <a:r>
              <a:rPr lang="en-GB" dirty="0">
                <a:solidFill>
                  <a:srgbClr val="0055A0"/>
                </a:solidFill>
              </a:rPr>
              <a:t>the </a:t>
            </a:r>
            <a:r>
              <a:rPr lang="en-GB" dirty="0" err="1">
                <a:solidFill>
                  <a:srgbClr val="0055A0"/>
                </a:solidFill>
              </a:rPr>
              <a:t>protectability</a:t>
            </a:r>
            <a:r>
              <a:rPr lang="en-GB" dirty="0">
                <a:solidFill>
                  <a:srgbClr val="0055A0"/>
                </a:solidFill>
              </a:rPr>
              <a:t> of the superconducting circuits</a:t>
            </a: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21" name="Chart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626529"/>
              </p:ext>
            </p:extLst>
          </p:nvPr>
        </p:nvGraphicFramePr>
        <p:xfrm>
          <a:off x="4525594" y="2647902"/>
          <a:ext cx="4144482" cy="2713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Rectangle 21"/>
          <p:cNvSpPr/>
          <p:nvPr/>
        </p:nvSpPr>
        <p:spPr>
          <a:xfrm>
            <a:off x="4422606" y="190437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600" dirty="0"/>
              <a:t>Main Solenoid </a:t>
            </a:r>
            <a:r>
              <a:rPr lang="en-GB" sz="1600" dirty="0" smtClean="0"/>
              <a:t> </a:t>
            </a:r>
          </a:p>
          <a:p>
            <a:pPr algn="ctr"/>
            <a:r>
              <a:rPr lang="en-GB" sz="1600" dirty="0" smtClean="0"/>
              <a:t>Energy </a:t>
            </a:r>
            <a:r>
              <a:rPr lang="en-GB" sz="1600" dirty="0"/>
              <a:t>Extraction Resistance </a:t>
            </a:r>
            <a:r>
              <a:rPr lang="en-GB" sz="1600" dirty="0" smtClean="0"/>
              <a:t>Sweep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311835" y="546396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Max T </a:t>
            </a:r>
            <a:r>
              <a:rPr lang="en-GB" sz="1600" dirty="0">
                <a:solidFill>
                  <a:srgbClr val="00B050"/>
                </a:solidFill>
              </a:rPr>
              <a:t>(</a:t>
            </a:r>
            <a:r>
              <a:rPr lang="en-GB" sz="1600" b="1" dirty="0">
                <a:solidFill>
                  <a:srgbClr val="00B050"/>
                </a:solidFill>
              </a:rPr>
              <a:t>200 K</a:t>
            </a:r>
            <a:r>
              <a:rPr lang="en-GB" sz="1600" dirty="0">
                <a:solidFill>
                  <a:srgbClr val="00B050"/>
                </a:solidFill>
              </a:rPr>
              <a:t>) and </a:t>
            </a:r>
            <a:r>
              <a:rPr lang="en-GB" sz="1600" dirty="0" smtClean="0">
                <a:solidFill>
                  <a:srgbClr val="00B050"/>
                </a:solidFill>
              </a:rPr>
              <a:t>V </a:t>
            </a:r>
            <a:r>
              <a:rPr lang="en-GB" sz="1600" dirty="0">
                <a:solidFill>
                  <a:srgbClr val="00B050"/>
                </a:solidFill>
              </a:rPr>
              <a:t>to ground (</a:t>
            </a:r>
            <a:r>
              <a:rPr lang="en-GB" sz="1600" b="1" dirty="0">
                <a:solidFill>
                  <a:srgbClr val="00B050"/>
                </a:solidFill>
              </a:rPr>
              <a:t>500 V</a:t>
            </a:r>
            <a:r>
              <a:rPr lang="en-GB" sz="1600" dirty="0" smtClean="0">
                <a:solidFill>
                  <a:srgbClr val="00B050"/>
                </a:solidFill>
              </a:rPr>
              <a:t>):</a:t>
            </a:r>
            <a:endParaRPr lang="en-GB" sz="1600" dirty="0">
              <a:solidFill>
                <a:srgbClr val="00B050"/>
              </a:solidFill>
            </a:endParaRPr>
          </a:p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Energy </a:t>
            </a:r>
            <a:r>
              <a:rPr lang="en-GB" sz="1600" dirty="0">
                <a:solidFill>
                  <a:srgbClr val="00B050"/>
                </a:solidFill>
              </a:rPr>
              <a:t>extraction </a:t>
            </a:r>
            <a:r>
              <a:rPr lang="en-GB" sz="1600" dirty="0" smtClean="0">
                <a:solidFill>
                  <a:srgbClr val="00B050"/>
                </a:solidFill>
              </a:rPr>
              <a:t>R from </a:t>
            </a:r>
            <a:r>
              <a:rPr lang="en-GB" sz="1600" b="1" dirty="0">
                <a:solidFill>
                  <a:srgbClr val="00B050"/>
                </a:solidFill>
              </a:rPr>
              <a:t>2.46</a:t>
            </a:r>
            <a:r>
              <a:rPr lang="en-GB" sz="1600" dirty="0">
                <a:solidFill>
                  <a:srgbClr val="00B050"/>
                </a:solidFill>
              </a:rPr>
              <a:t> to </a:t>
            </a:r>
            <a:r>
              <a:rPr lang="en-GB" sz="1600" b="1" dirty="0">
                <a:solidFill>
                  <a:srgbClr val="00B050"/>
                </a:solidFill>
              </a:rPr>
              <a:t>3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l-GR" sz="1600" dirty="0">
                <a:solidFill>
                  <a:srgbClr val="00B050"/>
                </a:solidFill>
              </a:rPr>
              <a:t>Ω</a:t>
            </a:r>
            <a:r>
              <a:rPr lang="en-GB" sz="1600" dirty="0">
                <a:solidFill>
                  <a:srgbClr val="00B050"/>
                </a:solidFill>
              </a:rPr>
              <a:t>. </a:t>
            </a:r>
            <a:endParaRPr lang="en-GB" sz="1600" dirty="0">
              <a:solidFill>
                <a:srgbClr val="00B050"/>
              </a:solidFill>
            </a:endParaRPr>
          </a:p>
        </p:txBody>
      </p:sp>
      <p:pic>
        <p:nvPicPr>
          <p:cNvPr id="37" name="Picture 36" descr="Book-red - PDF-XChange Editor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6427" y="5187785"/>
            <a:ext cx="2665408" cy="84368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46648" y="4420048"/>
            <a:ext cx="1682691" cy="1628690"/>
            <a:chOff x="483078" y="1509650"/>
            <a:chExt cx="2015133" cy="2057900"/>
          </a:xfrm>
        </p:grpSpPr>
        <p:sp>
          <p:nvSpPr>
            <p:cNvPr id="6" name="Rectangle 5"/>
            <p:cNvSpPr/>
            <p:nvPr/>
          </p:nvSpPr>
          <p:spPr>
            <a:xfrm>
              <a:off x="793630" y="1767896"/>
              <a:ext cx="1678703" cy="17560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659"/>
            <a:stretch/>
          </p:blipFill>
          <p:spPr bwMode="auto">
            <a:xfrm>
              <a:off x="483078" y="1509650"/>
              <a:ext cx="2015133" cy="205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634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572000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Thank you!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2463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On the magnet mechanics during a quench: Three-Dimensional </a:t>
            </a:r>
            <a:br>
              <a:rPr lang="en-GB" sz="1600" dirty="0"/>
            </a:br>
            <a:r>
              <a:rPr lang="en-GB" sz="1600" dirty="0"/>
              <a:t>Finite Element Analysis Of a Quench Heater Protected Magnet </a:t>
            </a:r>
            <a:br>
              <a:rPr lang="en-GB" sz="1600" dirty="0"/>
            </a:br>
            <a:r>
              <a:rPr lang="en-GB" sz="1200" dirty="0"/>
              <a:t>Jose </a:t>
            </a:r>
            <a:r>
              <a:rPr lang="en-GB" sz="1200" dirty="0" err="1"/>
              <a:t>Ferradas</a:t>
            </a:r>
            <a:r>
              <a:rPr lang="en-GB" sz="1200" dirty="0"/>
              <a:t> et al. - CERN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GB" altLang="fr-FR" b="1" dirty="0" smtClean="0">
                <a:solidFill>
                  <a:srgbClr val="0055A0"/>
                </a:solidFill>
              </a:rPr>
              <a:t>Motivation:  </a:t>
            </a:r>
            <a:r>
              <a:rPr lang="en-GB" altLang="fr-FR" dirty="0" smtClean="0">
                <a:solidFill>
                  <a:srgbClr val="0055A0"/>
                </a:solidFill>
              </a:rPr>
              <a:t>Analysis of thermo-mechanical stresses in conductors during quench</a:t>
            </a:r>
          </a:p>
          <a:p>
            <a:pPr marL="36576" indent="0">
              <a:buNone/>
            </a:pPr>
            <a:endParaRPr lang="en-GB" sz="1400" dirty="0" smtClean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021" y="1739542"/>
            <a:ext cx="6653212" cy="428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60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On the magnet mechanics during a quench: Three-Dimensional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Finite </a:t>
            </a:r>
            <a:r>
              <a:rPr lang="en-GB" sz="1600" dirty="0"/>
              <a:t>Element Analysis Of a Quench Heater Protected Magnet </a:t>
            </a:r>
            <a:br>
              <a:rPr lang="en-GB" sz="1600" dirty="0"/>
            </a:br>
            <a:r>
              <a:rPr lang="en-GB" sz="1200" dirty="0"/>
              <a:t>Jose </a:t>
            </a:r>
            <a:r>
              <a:rPr lang="en-GB" sz="1200" dirty="0" err="1" smtClean="0"/>
              <a:t>Ferradas</a:t>
            </a:r>
            <a:r>
              <a:rPr lang="en-GB" sz="1200" dirty="0" smtClean="0"/>
              <a:t> et al. </a:t>
            </a:r>
            <a:r>
              <a:rPr lang="en-GB" sz="1200" dirty="0"/>
              <a:t>-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en-GB" sz="1400" dirty="0" smtClean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60" y="1182726"/>
            <a:ext cx="7959533" cy="498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30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On the magnet mechanics during a quench: Three-Dimensional </a:t>
            </a:r>
            <a:br>
              <a:rPr lang="en-GB" sz="1600" dirty="0"/>
            </a:br>
            <a:r>
              <a:rPr lang="en-GB" sz="1600" dirty="0"/>
              <a:t>Finite Element Analysis Of a Quench Heater Protected Magnet </a:t>
            </a:r>
            <a:br>
              <a:rPr lang="en-GB" sz="1600" dirty="0"/>
            </a:br>
            <a:r>
              <a:rPr lang="en-GB" sz="1200" dirty="0"/>
              <a:t>Jose </a:t>
            </a:r>
            <a:r>
              <a:rPr lang="en-GB" sz="1200" dirty="0" err="1"/>
              <a:t>Ferradas</a:t>
            </a:r>
            <a:r>
              <a:rPr lang="en-GB" sz="1200" dirty="0"/>
              <a:t> et al. - CERN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55A0"/>
                </a:solidFill>
              </a:rPr>
              <a:t>Nominal current training </a:t>
            </a:r>
            <a:r>
              <a:rPr lang="en-GB" dirty="0" smtClean="0">
                <a:solidFill>
                  <a:srgbClr val="0055A0"/>
                </a:solidFill>
              </a:rPr>
              <a:t>quench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</a:t>
            </a:r>
            <a:r>
              <a:rPr lang="en-GB" dirty="0"/>
              <a:t>methodology for the 2D and 3D study of  the magnet mechanics during a quench has been presented.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uses a combination of finite element models in </a:t>
            </a:r>
            <a:r>
              <a:rPr lang="en-GB" dirty="0" err="1"/>
              <a:t>ANSYS</a:t>
            </a:r>
            <a:r>
              <a:rPr lang="en-GB" dirty="0"/>
              <a:t> </a:t>
            </a:r>
            <a:r>
              <a:rPr lang="en-GB" dirty="0" err="1"/>
              <a:t>APDL</a:t>
            </a:r>
            <a:r>
              <a:rPr lang="en-GB" dirty="0"/>
              <a:t> with other usual tools used in the magnet community.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different models have been validated with experimental measurements separately.</a:t>
            </a: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7" y="1471612"/>
            <a:ext cx="4024313" cy="25493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706" y="1471612"/>
            <a:ext cx="3322741" cy="268398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17757" y="4078129"/>
            <a:ext cx="1689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A</a:t>
            </a:r>
            <a:r>
              <a:rPr lang="en-GB" sz="1600" dirty="0" smtClean="0"/>
              <a:t>zimuthal stress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1556085" y="4102112"/>
            <a:ext cx="13369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Temperature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8114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572000"/>
            <a:ext cx="4580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Selected contribution 02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31315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High Field Magnets: Electromechanical </a:t>
            </a:r>
            <a:r>
              <a:rPr lang="en-GB" sz="1600" dirty="0" err="1"/>
              <a:t>Modeling</a:t>
            </a:r>
            <a:r>
              <a:rPr lang="en-GB" sz="1600" dirty="0"/>
              <a:t> Taking </a:t>
            </a:r>
            <a:r>
              <a:rPr lang="en-GB" sz="1600" dirty="0" smtClean="0"/>
              <a:t>into Account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Local </a:t>
            </a:r>
            <a:r>
              <a:rPr lang="en-GB" sz="1600" dirty="0"/>
              <a:t>Magnetic Forces with Iron Saturation 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200" dirty="0" smtClean="0"/>
              <a:t>D</a:t>
            </a:r>
            <a:r>
              <a:rPr lang="en-GB" sz="1200" dirty="0"/>
              <a:t>. Martins Araujo</a:t>
            </a:r>
            <a:r>
              <a:rPr lang="en-GB" sz="1200" dirty="0" smtClean="0"/>
              <a:t> et al. </a:t>
            </a:r>
            <a:r>
              <a:rPr lang="en-GB" sz="1200" dirty="0"/>
              <a:t>-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b="1" dirty="0">
                <a:solidFill>
                  <a:srgbClr val="0055A0"/>
                </a:solidFill>
              </a:rPr>
              <a:t>Motivation: </a:t>
            </a:r>
            <a:r>
              <a:rPr lang="en-GB" dirty="0">
                <a:solidFill>
                  <a:srgbClr val="0055A0"/>
                </a:solidFill>
              </a:rPr>
              <a:t>Influence of magnetic forces on the magnet mechanical </a:t>
            </a:r>
            <a:r>
              <a:rPr lang="en-GB" dirty="0" smtClean="0">
                <a:solidFill>
                  <a:srgbClr val="0055A0"/>
                </a:solidFill>
              </a:rPr>
              <a:t>behaviour</a:t>
            </a:r>
            <a:endParaRPr lang="en-GB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Calculation </a:t>
            </a:r>
            <a:r>
              <a:rPr lang="en-US" dirty="0" smtClean="0">
                <a:solidFill>
                  <a:srgbClr val="0055A0"/>
                </a:solidFill>
              </a:rPr>
              <a:t>example (</a:t>
            </a:r>
            <a:r>
              <a:rPr lang="en-US" dirty="0" err="1" smtClean="0">
                <a:solidFill>
                  <a:srgbClr val="0055A0"/>
                </a:solidFill>
              </a:rPr>
              <a:t>HEPdipo</a:t>
            </a:r>
            <a:r>
              <a:rPr lang="en-US" dirty="0" smtClean="0">
                <a:solidFill>
                  <a:srgbClr val="0055A0"/>
                </a:solidFill>
              </a:rPr>
              <a:t> magnet – forces in the iron):</a:t>
            </a: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 </a:t>
            </a: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2746"/>
          <a:stretch/>
        </p:blipFill>
        <p:spPr>
          <a:xfrm>
            <a:off x="691206" y="2219325"/>
            <a:ext cx="7992848" cy="372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871749"/>
          </a:xfrm>
        </p:spPr>
        <p:txBody>
          <a:bodyPr>
            <a:noAutofit/>
          </a:bodyPr>
          <a:lstStyle/>
          <a:p>
            <a:pPr marL="36576" algn="ctr"/>
            <a:r>
              <a:rPr lang="en-GB" sz="1600" dirty="0"/>
              <a:t>High Field Magnets: Electromechanical </a:t>
            </a:r>
            <a:r>
              <a:rPr lang="en-GB" sz="1600" dirty="0" err="1"/>
              <a:t>Modeling</a:t>
            </a:r>
            <a:r>
              <a:rPr lang="en-GB" sz="1600" dirty="0"/>
              <a:t> Taking into Account </a:t>
            </a:r>
            <a:br>
              <a:rPr lang="en-GB" sz="1600" dirty="0"/>
            </a:br>
            <a:r>
              <a:rPr lang="en-GB" sz="1600" dirty="0"/>
              <a:t>Local Magnetic Forces with Iron Saturation  </a:t>
            </a:r>
            <a:br>
              <a:rPr lang="en-GB" sz="1600" dirty="0"/>
            </a:br>
            <a:r>
              <a:rPr lang="en-GB" sz="1200" dirty="0"/>
              <a:t>D. Martins Araujo et al. - CERN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55A0"/>
                </a:solidFill>
              </a:rPr>
              <a:t>The local distribution of magnetic forces within the iron is </a:t>
            </a:r>
            <a:r>
              <a:rPr lang="en-GB" b="1" dirty="0">
                <a:solidFill>
                  <a:srgbClr val="0055A0"/>
                </a:solidFill>
              </a:rPr>
              <a:t>unknown</a:t>
            </a:r>
            <a:r>
              <a:rPr lang="en-GB" dirty="0">
                <a:solidFill>
                  <a:srgbClr val="0055A0"/>
                </a:solidFill>
              </a:rPr>
              <a:t>! </a:t>
            </a:r>
          </a:p>
          <a:p>
            <a:pPr marL="36576" indent="0">
              <a:buNone/>
            </a:pPr>
            <a:r>
              <a:rPr lang="en-GB" dirty="0">
                <a:solidFill>
                  <a:srgbClr val="0055A0"/>
                </a:solidFill>
              </a:rPr>
              <a:t>Several formulas can be used to compute it:</a:t>
            </a:r>
          </a:p>
          <a:p>
            <a:r>
              <a:rPr lang="en-GB" b="1" dirty="0" smtClean="0">
                <a:solidFill>
                  <a:srgbClr val="0055A0"/>
                </a:solidFill>
              </a:rPr>
              <a:t>T1</a:t>
            </a:r>
            <a:r>
              <a:rPr lang="en-GB" dirty="0" smtClean="0">
                <a:solidFill>
                  <a:srgbClr val="0055A0"/>
                </a:solidFill>
              </a:rPr>
              <a:t> - Maxwell stress </a:t>
            </a:r>
            <a:r>
              <a:rPr lang="en-GB" dirty="0">
                <a:solidFill>
                  <a:srgbClr val="0055A0"/>
                </a:solidFill>
              </a:rPr>
              <a:t>tensor</a:t>
            </a:r>
          </a:p>
          <a:p>
            <a:r>
              <a:rPr lang="en-GB" b="1" dirty="0" smtClean="0">
                <a:solidFill>
                  <a:srgbClr val="0055A0"/>
                </a:solidFill>
              </a:rPr>
              <a:t>T2</a:t>
            </a:r>
            <a:r>
              <a:rPr lang="en-GB" dirty="0" smtClean="0">
                <a:solidFill>
                  <a:srgbClr val="0055A0"/>
                </a:solidFill>
              </a:rPr>
              <a:t> - Virtual work principle, </a:t>
            </a:r>
            <a:r>
              <a:rPr lang="en-GB" dirty="0">
                <a:solidFill>
                  <a:srgbClr val="0055A0"/>
                </a:solidFill>
              </a:rPr>
              <a:t>via </a:t>
            </a:r>
            <a:r>
              <a:rPr lang="en-GB" dirty="0" smtClean="0">
                <a:solidFill>
                  <a:srgbClr val="0055A0"/>
                </a:solidFill>
              </a:rPr>
              <a:t>calculation of the magnetic </a:t>
            </a:r>
            <a:r>
              <a:rPr lang="en-GB" dirty="0">
                <a:solidFill>
                  <a:srgbClr val="0055A0"/>
                </a:solidFill>
              </a:rPr>
              <a:t>co-energy </a:t>
            </a:r>
          </a:p>
          <a:p>
            <a:r>
              <a:rPr lang="en-GB" b="1" dirty="0" smtClean="0">
                <a:solidFill>
                  <a:srgbClr val="0055A0"/>
                </a:solidFill>
              </a:rPr>
              <a:t>T3</a:t>
            </a:r>
            <a:r>
              <a:rPr lang="en-GB" dirty="0" smtClean="0">
                <a:solidFill>
                  <a:srgbClr val="0055A0"/>
                </a:solidFill>
              </a:rPr>
              <a:t> - </a:t>
            </a:r>
            <a:r>
              <a:rPr lang="en-GB" dirty="0">
                <a:solidFill>
                  <a:srgbClr val="0055A0"/>
                </a:solidFill>
              </a:rPr>
              <a:t>M. K. Ghosh et al., IEEE Transactions on Magnetics, pp. 1–4, 2018.</a:t>
            </a: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133" y="2744755"/>
            <a:ext cx="5925833" cy="336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12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23428</TotalTime>
  <Words>1109</Words>
  <Application>Microsoft Office PowerPoint</Application>
  <PresentationFormat>On-screen Show (4:3)</PresentationFormat>
  <Paragraphs>391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Cambria Math</vt:lpstr>
      <vt:lpstr>Times New Roman</vt:lpstr>
      <vt:lpstr>Wingdings</vt:lpstr>
      <vt:lpstr>CERNCobranding4-3</vt:lpstr>
      <vt:lpstr>PowerPoint Presentation</vt:lpstr>
      <vt:lpstr>Overwiew</vt:lpstr>
      <vt:lpstr>PowerPoint Presentation</vt:lpstr>
      <vt:lpstr>On the magnet mechanics during a quench: Three-Dimensional  Finite Element Analysis Of a Quench Heater Protected Magnet  Jose Ferradas et al. - CERN</vt:lpstr>
      <vt:lpstr>On the magnet mechanics during a quench: Three-Dimensional  Finite Element Analysis Of a Quench Heater Protected Magnet  Jose Ferradas et al. - CERN</vt:lpstr>
      <vt:lpstr>On the magnet mechanics during a quench: Three-Dimensional  Finite Element Analysis Of a Quench Heater Protected Magnet  Jose Ferradas et al. - CERN</vt:lpstr>
      <vt:lpstr>PowerPoint Presentation</vt:lpstr>
      <vt:lpstr>High Field Magnets: Electromechanical Modeling Taking into Account  Local Magnetic Forces with Iron Saturation   D. Martins Araujo et al. - CERN</vt:lpstr>
      <vt:lpstr>High Field Magnets: Electromechanical Modeling Taking into Account  Local Magnetic Forces with Iron Saturation   D. Martins Araujo et al. - CERN</vt:lpstr>
      <vt:lpstr>High Field Magnets: Electromechanical Modeling Taking into Account  Local Magnetic Forces with Iron Saturation   D. Martins Araujo et al. - CERN</vt:lpstr>
      <vt:lpstr>High Field Magnets: Electromechanical Modeling Taking into Account  Local Magnetic Forces with Iron Saturation   D. Martins Araujo et al. - CERN</vt:lpstr>
      <vt:lpstr>PowerPoint Presentation</vt:lpstr>
      <vt:lpstr>A-formulation method for full 3D FEM computation of the superconductor magnetization  Solovyov Mykola et al. - Institute of Electrical Engineering Slovak Academy of Sciences</vt:lpstr>
      <vt:lpstr>A-formulation method for full 3D FEM computation of the superconductor magnetization  Solovyov Mykola et al. - Institute of Electrical Engineering Slovak Academy of Sciences</vt:lpstr>
      <vt:lpstr>A-formulation method for full 3D FEM computation of the superconductor magnetization  Solovyov Mykola et al. - Institute of Electrical Engineering Slovak Academy of Sciences</vt:lpstr>
      <vt:lpstr>A-formulation method for full 3D FEM computation of the superconductor magnetization  Solovyov Mykola et al. - Institute of Electrical Engineering Slovak Academy of Sciences</vt:lpstr>
      <vt:lpstr>PowerPoint Presentation</vt:lpstr>
      <vt:lpstr>1D and 2D finite-element approaches to extract the resistivity of the superconductor material from pulsed current measurements on HTS commercial tapes  Nicolo Riva et. al. - EPFL</vt:lpstr>
      <vt:lpstr>1D and 2D finite-element approaches to extract the resistivity of the superconductor material from pulsed current measurements on HTS commercial tapes  Nicolo Riva et. al. - EPFL</vt:lpstr>
      <vt:lpstr>1D and 2D finite-element approaches to extract the resistivity of the superconductor material from pulsed current measurements on HTS commercial tapes  Nicolo Riva et. al. - EPFL</vt:lpstr>
      <vt:lpstr>PowerPoint Presentation</vt:lpstr>
      <vt:lpstr>Study on conditions for successful quench protections of coils wound with coated conductors by short-sample experiments and quench simulations  Naoyuki Amemiya et. al. - Kyoto University</vt:lpstr>
      <vt:lpstr>Study on conditions for successful quench protections of coils wound with coated conductors by short-sample experiments and quench simulations  Naoyuki Amemiya et. al. - Kyoto University</vt:lpstr>
      <vt:lpstr>Study on conditions for successful quench protections of coils wound with coated conductors by short-sample experiments and quench simulations  Naoyuki Amemiya et. al. - Kyoto University</vt:lpstr>
      <vt:lpstr>PowerPoint Presentation</vt:lpstr>
      <vt:lpstr>Simulation of a cryogenic capillary tube  Maria Barba et. al. - CEA Saclay</vt:lpstr>
      <vt:lpstr>Thermal analysis of AC loss heated Nb3Sn coil samples  for High Luminosity upgrade of the LHC  Kirtana Puthran et. al. - CERN</vt:lpstr>
      <vt:lpstr>User Defined Elements in ANSYS for Multiphysics Modeling of Superconducting Devices Lucas Brouwer et. al. - LBNL</vt:lpstr>
      <vt:lpstr>Field Quality Analysis in the HTS Dipole Insert-Magnet Feather M2  with the Finite Element Method  Lorenzo Bortot et. al. - CERN</vt:lpstr>
      <vt:lpstr>Hollow Electron Lens Quench Protection Design and Analysis status update Michal Maciejewski et. al. - CERN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Lorenzo Bortot</cp:lastModifiedBy>
  <cp:revision>1093</cp:revision>
  <cp:lastPrinted>2019-04-09T11:40:53Z</cp:lastPrinted>
  <dcterms:created xsi:type="dcterms:W3CDTF">2017-06-18T14:15:32Z</dcterms:created>
  <dcterms:modified xsi:type="dcterms:W3CDTF">2019-07-25T07:06:51Z</dcterms:modified>
</cp:coreProperties>
</file>