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7" r:id="rId4"/>
    <p:sldId id="272" r:id="rId5"/>
    <p:sldId id="273" r:id="rId6"/>
    <p:sldId id="268" r:id="rId7"/>
    <p:sldId id="269" r:id="rId8"/>
    <p:sldId id="260" r:id="rId9"/>
    <p:sldId id="261" r:id="rId10"/>
    <p:sldId id="264" r:id="rId11"/>
    <p:sldId id="262" r:id="rId12"/>
    <p:sldId id="265" r:id="rId13"/>
    <p:sldId id="274" r:id="rId14"/>
    <p:sldId id="276" r:id="rId15"/>
    <p:sldId id="271" r:id="rId16"/>
    <p:sldId id="266" r:id="rId17"/>
    <p:sldId id="275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510" autoAdjust="0"/>
  </p:normalViewPr>
  <p:slideViewPr>
    <p:cSldViewPr snapToGrid="0" snapToObjects="1">
      <p:cViewPr varScale="1">
        <p:scale>
          <a:sx n="102" d="100"/>
          <a:sy n="102" d="100"/>
        </p:scale>
        <p:origin x="61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49333-5D78-4EFC-A180-47CE6771784B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CE40D-985D-4B95-A70C-A25D79B203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58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Idea:</a:t>
            </a:r>
            <a:r>
              <a:rPr lang="en-US" baseline="0" dirty="0" smtClean="0"/>
              <a:t> use representation in terms of a series of polynomials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Identify coefficients as ‘spectrum’ of function, compare Fourier Series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Requires</a:t>
            </a:r>
            <a:r>
              <a:rPr lang="en-US" baseline="0" dirty="0" smtClean="0"/>
              <a:t> sufficiently smooth function to be approx.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In general, choice of arbitrary linear combinations of powers of x, polynomials, but nice properties possible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One example among others: Chebyshev (possible others: Legendre), definition e.g. by recursion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Main property of interest: Orthogonality over fixed domain -&gt; interesting for integration of PDE (compare with 3D vector space)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Note that choice of </a:t>
            </a:r>
            <a:r>
              <a:rPr lang="en-US" baseline="0" dirty="0" err="1" smtClean="0"/>
              <a:t>Cheby</a:t>
            </a:r>
            <a:r>
              <a:rPr lang="en-US" baseline="0" dirty="0" smtClean="0"/>
              <a:t> is unusual in SEM approach, research in Darmstadt on Legendre as well (</a:t>
            </a:r>
            <a:r>
              <a:rPr lang="en-US" baseline="0" dirty="0" err="1" smtClean="0"/>
              <a:t>Cheby</a:t>
            </a:r>
            <a:r>
              <a:rPr lang="en-US" baseline="0" dirty="0" smtClean="0"/>
              <a:t> is my baby </a:t>
            </a:r>
            <a:r>
              <a:rPr lang="en-US" baseline="0" dirty="0" smtClean="0">
                <a:sym typeface="Wingdings" panose="05000000000000000000" pitchFamily="2" charset="2"/>
              </a:rPr>
              <a:t>, nice for analytical calculations due to explicit definitions)</a:t>
            </a:r>
            <a:endParaRPr lang="en-US" baseline="0" dirty="0" smtClean="0"/>
          </a:p>
          <a:p>
            <a:pPr marL="685800" lvl="1" indent="-228600">
              <a:buFont typeface="+mj-lt"/>
              <a:buAutoNum type="arabicPeriod"/>
            </a:pPr>
            <a:endParaRPr lang="en-US" baseline="0" dirty="0" smtClean="0"/>
          </a:p>
          <a:p>
            <a:pPr marL="228600" lvl="0" indent="-228600">
              <a:buFont typeface="+mj-lt"/>
              <a:buAutoNum type="arabicPeriod"/>
            </a:pPr>
            <a:r>
              <a:rPr lang="en-US" baseline="0" dirty="0" smtClean="0"/>
              <a:t>Note notation for set of polynomials over [-1,1] by colored lines and mapping of arbitrary 1D domain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aseline="0" dirty="0" smtClean="0"/>
              <a:t>So how to make use </a:t>
            </a:r>
            <a:r>
              <a:rPr lang="en-US" baseline="0" smtClean="0"/>
              <a:t>of these </a:t>
            </a:r>
            <a:r>
              <a:rPr lang="en-US" baseline="0" dirty="0" smtClean="0"/>
              <a:t>lovely polynomials?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CE40D-985D-4B95-A70C-A25D79B203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691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Function</a:t>
            </a:r>
            <a:r>
              <a:rPr lang="en-US" baseline="0" dirty="0" smtClean="0"/>
              <a:t> is not approximated over whole domain by ‘one set’ of polynomials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But for local refinement possibilities: apply separate approximation series (spectral) in different parts (elements) of computational space domain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-&gt; Piece-wise approximation with polynomial series</a:t>
            </a:r>
          </a:p>
          <a:p>
            <a:pPr marL="228600" indent="-228600">
              <a:buFont typeface="+mj-lt"/>
              <a:buAutoNum type="arabicPeriod"/>
            </a:pPr>
            <a:endParaRPr lang="en-US" baseline="0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Idea of SEM approach: integrate PDE</a:t>
            </a:r>
            <a:r>
              <a:rPr lang="en-US" baseline="0" dirty="0" smtClean="0"/>
              <a:t> over whole computational domain and use orthogonality in each element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Obtain coefficients for each element’s polynomial representation from solving matrix equation</a:t>
            </a:r>
          </a:p>
          <a:p>
            <a:pPr marL="228600" indent="-228600">
              <a:buFont typeface="+mj-lt"/>
              <a:buAutoNum type="arabicPeriod"/>
            </a:pPr>
            <a:endParaRPr lang="en-US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 smtClean="0"/>
              <a:t>Does this approach work?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CE40D-985D-4B95-A70C-A25D79B203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50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Implementation in </a:t>
            </a:r>
            <a:r>
              <a:rPr lang="en-US" dirty="0" err="1" smtClean="0"/>
              <a:t>Matlab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Compare with Comsol, proprietary software with different discretization</a:t>
            </a:r>
            <a:r>
              <a:rPr lang="en-US" baseline="0" dirty="0" smtClean="0"/>
              <a:t> model: Finite Element Method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Build</a:t>
            </a:r>
            <a:r>
              <a:rPr lang="en-US" baseline="0" dirty="0" smtClean="0"/>
              <a:t> very simple reference model: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1D LTS simplification (cable much longer than wide)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Constant transport current, initial temperature distribution (Gaussian, see picture)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Observe quench propagation / temperature profile over time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baseline="0" dirty="0" smtClean="0"/>
              <a:t>Test setup in Comsol and </a:t>
            </a:r>
            <a:r>
              <a:rPr lang="en-US" baseline="0" dirty="0" err="1" smtClean="0"/>
              <a:t>Matlab</a:t>
            </a:r>
            <a:endParaRPr lang="en-US" baseline="0" dirty="0" smtClean="0"/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Element-size in SEM set to 5 cm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Simulation in</a:t>
            </a:r>
            <a:r>
              <a:rPr lang="en-US" baseline="0" dirty="0" smtClean="0"/>
              <a:t> space over [0, 0.4] m, in time up to 5 </a:t>
            </a:r>
            <a:r>
              <a:rPr lang="en-US" baseline="0" dirty="0" err="1" smtClean="0"/>
              <a:t>ms</a:t>
            </a:r>
            <a:r>
              <a:rPr lang="en-US" baseline="0" dirty="0" smtClean="0"/>
              <a:t> (arbitrarily chosen to limit computational time)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baseline="0" dirty="0" smtClean="0"/>
              <a:t>Results: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Temperature profile in good accordance</a:t>
            </a:r>
          </a:p>
          <a:p>
            <a:pPr marL="228600" lvl="0" indent="-228600">
              <a:buFont typeface="+mj-lt"/>
              <a:buAutoNum type="arabicPeriod"/>
            </a:pPr>
            <a:endParaRPr lang="en-US" baseline="0" dirty="0" smtClean="0"/>
          </a:p>
          <a:p>
            <a:pPr marL="0" lvl="0" indent="0">
              <a:buFont typeface="+mj-lt"/>
              <a:buNone/>
            </a:pPr>
            <a:r>
              <a:rPr lang="en-US" baseline="0" dirty="0" smtClean="0"/>
              <a:t>So what are the differences between the methods? -&gt; mainly numerical issues are of interest</a:t>
            </a:r>
          </a:p>
          <a:p>
            <a:pPr marL="685800" lvl="1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CE40D-985D-4B95-A70C-A25D79B203F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88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Solver comparison:</a:t>
            </a:r>
            <a:endParaRPr lang="en-US" baseline="0" dirty="0" smtClean="0"/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Similar simulation runtime (! But note different implementation languages / solvers !)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Number of degrees of freedom indicates resolution of problem / determines computational effort to solve matrix equations -&gt; crucial for refinement strategies or large geometries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Accuracy:</a:t>
            </a:r>
            <a:r>
              <a:rPr lang="en-US" baseline="0" dirty="0" smtClean="0"/>
              <a:t> SEM converges ‘exponentially’, meaning: faster than FEM (‘linear’)  -&gt; less </a:t>
            </a:r>
            <a:r>
              <a:rPr lang="en-US" baseline="0" dirty="0" err="1" smtClean="0"/>
              <a:t>DoFs</a:t>
            </a:r>
            <a:r>
              <a:rPr lang="en-US" baseline="0" dirty="0" smtClean="0"/>
              <a:t> necessary &amp; refinement improves rapidly (! Computational time!)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Bookkeeping</a:t>
            </a:r>
            <a:r>
              <a:rPr lang="en-US" baseline="0" dirty="0" smtClean="0"/>
              <a:t> / framework / storage: SEM only few nodes &amp; polynomial order N ------ (large) mesh size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Refinement: SEM only change polynomial order -&gt; one coefficient! ------- </a:t>
            </a:r>
            <a:r>
              <a:rPr lang="en-US" baseline="0" dirty="0" err="1" smtClean="0"/>
              <a:t>remeshing</a:t>
            </a:r>
            <a:r>
              <a:rPr lang="en-US" baseline="0" dirty="0" smtClean="0"/>
              <a:t> &amp; interpolation &amp; high dependency on quality of mesh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Commonly</a:t>
            </a:r>
            <a:r>
              <a:rPr lang="en-US" baseline="0" dirty="0" smtClean="0"/>
              <a:t> used: FEM, very universal application (esp. due to universal mesh) esp. in prop. Software ------- lot of research as well but mainly academic applications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Steep changes: FEM simple (node-wise solution representation) ------- infinite polynomial spectrum for unsteady function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Material: FEM node-wise material ------- additional effort / numerical integration (not in my work) / element-wise full matrices</a:t>
            </a:r>
          </a:p>
          <a:p>
            <a:pPr marL="0" indent="0">
              <a:buFont typeface="+mj-lt"/>
              <a:buNone/>
            </a:pPr>
            <a:endParaRPr lang="en-US" baseline="0" dirty="0" smtClean="0"/>
          </a:p>
          <a:p>
            <a:pPr marL="0" indent="0">
              <a:buFont typeface="+mj-lt"/>
              <a:buNone/>
            </a:pPr>
            <a:r>
              <a:rPr lang="en-US" baseline="0" dirty="0" smtClean="0"/>
              <a:t>-&gt; different focus, but esp. refinement &amp; smooth function as argument for SEM in quench propagation &amp; accept cost of steep change in small region</a:t>
            </a:r>
          </a:p>
          <a:p>
            <a:pPr marL="0" indent="0">
              <a:buFont typeface="+mj-lt"/>
              <a:buNone/>
            </a:pPr>
            <a:endParaRPr lang="en-US" baseline="0" dirty="0" smtClean="0"/>
          </a:p>
          <a:p>
            <a:pPr marL="0" indent="0">
              <a:buFont typeface="+mj-lt"/>
              <a:buNone/>
            </a:pPr>
            <a:r>
              <a:rPr lang="en-US" baseline="0" dirty="0" smtClean="0"/>
              <a:t>What is necessary to make such a solver work? -&gt; give an impression of building blocks around numerical method itself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CE40D-985D-4B95-A70C-A25D79B203F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134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Framework</a:t>
            </a:r>
            <a:r>
              <a:rPr lang="en-US" baseline="0" dirty="0" smtClean="0"/>
              <a:t> implemented: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Matlab</a:t>
            </a:r>
            <a:r>
              <a:rPr lang="en-US" baseline="0" dirty="0" smtClean="0"/>
              <a:t> script based -&gt; simple evaluation / plotting / linear algebra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Object oriented, container for similar properties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1 class tracking the polynomials (2. class) for each element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Functions for assemble matrices, discretize analytical function, bookkeeping of elements, … (each 3 – 50 LoC)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Rudimentary test coverage for main properties -&gt; often used simple differential equation with analytically known solution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Basic commands for initial value, time-loop, assembling, solving (! Soul of method !)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Framework for nonlinear materials, several on-the-run-checks, settings, (Must-have, but not often mentioned)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PP dominant for plots -&gt; necessary, never mentioned</a:t>
            </a:r>
          </a:p>
          <a:p>
            <a:pPr marL="228600" indent="-228600">
              <a:buFont typeface="+mj-lt"/>
              <a:buAutoNum type="arabicPeriod"/>
            </a:pPr>
            <a:endParaRPr lang="en-US" baseline="0" dirty="0" smtClean="0"/>
          </a:p>
          <a:p>
            <a:pPr marL="228600" indent="-228600">
              <a:buFont typeface="+mj-lt"/>
              <a:buAutoNum type="arabicPeriod"/>
            </a:pPr>
            <a:endParaRPr lang="en-US" baseline="0" dirty="0" smtClean="0"/>
          </a:p>
          <a:p>
            <a:pPr marL="0" indent="0">
              <a:buFont typeface="+mj-lt"/>
              <a:buNone/>
            </a:pPr>
            <a:r>
              <a:rPr lang="en-US" baseline="0" dirty="0" smtClean="0"/>
              <a:t>So, implementation running, where to apply it?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CE40D-985D-4B95-A70C-A25D79B203F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353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Context: NIC coils, HTS tape in direct contact or by conducting material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Tapes wounded in circular / spiral shape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Application solenoid field, possibilities e.g. in fusion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Quench causes current to use copper path (simplified blue in pic)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But: HTS property of finite resistance between current-sharing and critical temperature -&gt; crucial: equivalent resistance of quenched domain?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CE40D-985D-4B95-A70C-A25D79B203F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876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Context: NIC coils, HTS tape in direct contact or by conducting material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Tapes wounded in circular / spiral shape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Application solenoid field, possibilities e.g. in fusion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Quench causes current to use copper path (simplified blue in pic)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But: HTS property of finite resistance between current-sharing and critical temperature -&gt; crucial: equivalent resistance of quenched domain?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CE40D-985D-4B95-A70C-A25D79B203F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63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Application on HTS tape</a:t>
            </a:r>
            <a:r>
              <a:rPr lang="en-US" baseline="0" dirty="0" smtClean="0"/>
              <a:t>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simplified, much longer than wide, averaged materials etc.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Find dependency </a:t>
            </a:r>
            <a:r>
              <a:rPr lang="en-US" baseline="0" dirty="0" err="1" smtClean="0"/>
              <a:t>R_eq</a:t>
            </a:r>
            <a:r>
              <a:rPr lang="en-US" baseline="0" dirty="0" smtClean="0"/>
              <a:t> ( </a:t>
            </a:r>
            <a:r>
              <a:rPr lang="en-US" baseline="0" dirty="0" err="1" smtClean="0"/>
              <a:t>T_peak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d_cu</a:t>
            </a:r>
            <a:r>
              <a:rPr lang="en-US" baseline="0" dirty="0" smtClean="0"/>
              <a:t>) -&gt; choice of thickness of copper layer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CE40D-985D-4B95-A70C-A25D79B203F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928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dirty="0" smtClean="0"/>
              <a:t>Application of SEM on quench simulation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smtClean="0">
                <a:effectLst/>
              </a:defRPr>
            </a:lvl1pPr>
          </a:lstStyle>
          <a:p>
            <a:r>
              <a:rPr lang="en-GB" dirty="0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099" y="2626107"/>
            <a:ext cx="5099901" cy="350704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Benchmark: Proof of Concept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Update on the application of spectral element methods on quench simulation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39" y="3714870"/>
            <a:ext cx="3178296" cy="2401330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5972" cy="212338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1D adiabatic thermal quench propagation in simplified LTS cable</a:t>
            </a:r>
          </a:p>
          <a:p>
            <a:r>
              <a:rPr lang="en-US" sz="2400" dirty="0" err="1"/>
              <a:t>Cheby</a:t>
            </a:r>
            <a:r>
              <a:rPr lang="en-US" sz="2400" dirty="0"/>
              <a:t>-SEM in </a:t>
            </a:r>
            <a:r>
              <a:rPr lang="en-US" sz="2400" dirty="0" err="1" smtClean="0"/>
              <a:t>Matlab</a:t>
            </a:r>
            <a:r>
              <a:rPr lang="en-US" sz="2400" dirty="0" smtClean="0"/>
              <a:t> vs. Comsol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9" name="Content Placeholder 11"/>
          <p:cNvSpPr txBox="1">
            <a:spLocks/>
          </p:cNvSpPr>
          <p:nvPr/>
        </p:nvSpPr>
        <p:spPr>
          <a:xfrm>
            <a:off x="4609707" y="1600201"/>
            <a:ext cx="4226865" cy="120898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Results in good accordance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Proof of functionality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955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Benchmark: Proof of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39074" y="3964318"/>
            <a:ext cx="4303326" cy="221769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Pro SEM:</a:t>
            </a:r>
          </a:p>
          <a:p>
            <a:r>
              <a:rPr lang="en-US" sz="2400" dirty="0" smtClean="0"/>
              <a:t>Specialized tool</a:t>
            </a:r>
          </a:p>
          <a:p>
            <a:r>
              <a:rPr lang="en-US" sz="2400" dirty="0" smtClean="0"/>
              <a:t>Accuracy</a:t>
            </a:r>
          </a:p>
          <a:p>
            <a:r>
              <a:rPr lang="en-US" sz="2400" dirty="0" smtClean="0"/>
              <a:t>Less storage requirements</a:t>
            </a:r>
          </a:p>
          <a:p>
            <a:r>
              <a:rPr lang="en-US" sz="2400" dirty="0" smtClean="0"/>
              <a:t>Simple refinement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Update on the application of spectral element methods on quench simulation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57200" y="3964318"/>
            <a:ext cx="4233041" cy="2217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Pro FEM</a:t>
            </a:r>
          </a:p>
          <a:p>
            <a:r>
              <a:rPr lang="en-US" sz="2400" dirty="0" smtClean="0"/>
              <a:t>Multi-purpose tool</a:t>
            </a:r>
          </a:p>
          <a:p>
            <a:r>
              <a:rPr lang="en-US" sz="2400" dirty="0" smtClean="0"/>
              <a:t>Steep changes</a:t>
            </a:r>
          </a:p>
          <a:p>
            <a:r>
              <a:rPr lang="en-US" sz="2400" dirty="0" smtClean="0"/>
              <a:t>Inhomogeneous materials</a:t>
            </a:r>
            <a:endParaRPr lang="en-GB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425754"/>
              </p:ext>
            </p:extLst>
          </p:nvPr>
        </p:nvGraphicFramePr>
        <p:xfrm>
          <a:off x="771000" y="1600201"/>
          <a:ext cx="6840000" cy="1559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671416551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3246070327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53609692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829842216"/>
                    </a:ext>
                  </a:extLst>
                </a:gridCol>
              </a:tblGrid>
              <a:tr h="31286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Solver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Runtime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</a:t>
                      </a:r>
                      <a:r>
                        <a:rPr lang="en-US" sz="1600" dirty="0" err="1" smtClean="0"/>
                        <a:t>DoF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000825"/>
                  </a:ext>
                </a:extLst>
              </a:tr>
              <a:tr h="3696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Comsol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FEM, standard</a:t>
                      </a:r>
                      <a:r>
                        <a:rPr lang="en-US" sz="1600" baseline="0" dirty="0" smtClean="0"/>
                        <a:t> fine mesh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33 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12.000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154503"/>
                  </a:ext>
                </a:extLst>
              </a:tr>
              <a:tr h="3696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Comsol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FEM,</a:t>
                      </a:r>
                      <a:r>
                        <a:rPr lang="en-US" sz="1600" baseline="0" dirty="0" smtClean="0"/>
                        <a:t> adaptive mesh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 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400 – 500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980744"/>
                  </a:ext>
                </a:extLst>
              </a:tr>
              <a:tr h="484691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Matlab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SEM,</a:t>
                      </a:r>
                      <a:r>
                        <a:rPr lang="en-US" sz="1600" baseline="0" dirty="0" smtClean="0"/>
                        <a:t> adaptive polynomial order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 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598504"/>
                  </a:ext>
                </a:extLst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555512" y="3267021"/>
            <a:ext cx="7270976" cy="612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More general: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68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039" y="3260675"/>
            <a:ext cx="3868961" cy="29028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 Notes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Update on the application of spectral element methods on quench simulation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039" y="3260675"/>
            <a:ext cx="3870434" cy="2902825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4645736" cy="4350384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400" dirty="0" smtClean="0"/>
              <a:t>What it is:</a:t>
            </a:r>
          </a:p>
          <a:p>
            <a:r>
              <a:rPr lang="en-US" sz="2400" dirty="0" err="1" smtClean="0"/>
              <a:t>Matlab</a:t>
            </a:r>
            <a:r>
              <a:rPr lang="en-US" sz="2400" dirty="0" smtClean="0"/>
              <a:t> scripts</a:t>
            </a:r>
          </a:p>
          <a:p>
            <a:r>
              <a:rPr lang="en-US" sz="2400" dirty="0" smtClean="0"/>
              <a:t>Object-oriented: </a:t>
            </a:r>
          </a:p>
          <a:p>
            <a:pPr lvl="1"/>
            <a:r>
              <a:rPr lang="en-US" sz="2000" dirty="0" smtClean="0"/>
              <a:t>2 main classes</a:t>
            </a:r>
          </a:p>
          <a:p>
            <a:pPr lvl="1"/>
            <a:r>
              <a:rPr lang="en-US" sz="2000" dirty="0" smtClean="0"/>
              <a:t>15 methods </a:t>
            </a:r>
          </a:p>
          <a:p>
            <a:pPr lvl="1"/>
            <a:r>
              <a:rPr lang="en-US" sz="2000" dirty="0" smtClean="0"/>
              <a:t>30 basic unit and function tests</a:t>
            </a:r>
          </a:p>
          <a:p>
            <a:r>
              <a:rPr lang="en-US" sz="2400" dirty="0" smtClean="0"/>
              <a:t>Simulation driver:</a:t>
            </a:r>
          </a:p>
          <a:p>
            <a:pPr lvl="1"/>
            <a:r>
              <a:rPr lang="en-US" sz="2000" dirty="0" smtClean="0"/>
              <a:t>Basic: ~ 50 LOC</a:t>
            </a:r>
          </a:p>
          <a:p>
            <a:pPr lvl="1"/>
            <a:r>
              <a:rPr lang="en-US" sz="2000" dirty="0" smtClean="0"/>
              <a:t>Framework: ~ 150 LOC</a:t>
            </a:r>
          </a:p>
          <a:p>
            <a:pPr lvl="1"/>
            <a:r>
              <a:rPr lang="en-US" sz="2000" dirty="0" err="1" smtClean="0"/>
              <a:t>Postprocessing</a:t>
            </a:r>
            <a:r>
              <a:rPr lang="en-US" sz="2000" dirty="0" smtClean="0"/>
              <a:t>: ~ 300 LOC</a:t>
            </a:r>
          </a:p>
          <a:p>
            <a:pPr marL="36576" indent="0">
              <a:buNone/>
            </a:pPr>
            <a:r>
              <a:rPr lang="en-US" sz="2400" dirty="0" smtClean="0"/>
              <a:t>+ </a:t>
            </a:r>
            <a:r>
              <a:rPr lang="en-US" sz="2400" dirty="0" smtClean="0"/>
              <a:t>  ~</a:t>
            </a:r>
            <a:r>
              <a:rPr lang="en-US" sz="2400" dirty="0" smtClean="0"/>
              <a:t>500 LOC in classes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0" y="1600201"/>
            <a:ext cx="4140091" cy="435038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Framework example:</a:t>
            </a:r>
          </a:p>
          <a:p>
            <a:r>
              <a:rPr lang="en-US" sz="2400" dirty="0" smtClean="0"/>
              <a:t>Resolution adaption over time reflecting quench front propagation</a:t>
            </a:r>
          </a:p>
        </p:txBody>
      </p:sp>
    </p:spTree>
    <p:extLst>
      <p:ext uri="{BB962C8B-B14F-4D97-AF65-F5344CB8AC3E}">
        <p14:creationId xmlns:p14="http://schemas.microsoft.com/office/powerpoint/2010/main" val="228710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935691" cy="4350384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/>
              <a:t>Cheby</a:t>
            </a:r>
            <a:r>
              <a:rPr lang="en-US" sz="2400" dirty="0" smtClean="0"/>
              <a:t>-SEM and necessary framework has been implemented in </a:t>
            </a:r>
            <a:r>
              <a:rPr lang="en-US" sz="2400" dirty="0" err="1" smtClean="0"/>
              <a:t>Matlab</a:t>
            </a:r>
            <a:endParaRPr lang="en-US" sz="2400" dirty="0" smtClean="0"/>
          </a:p>
          <a:p>
            <a:r>
              <a:rPr lang="en-US" sz="2400" dirty="0" smtClean="0"/>
              <a:t>Implementation has been validated for an academic example against FEM</a:t>
            </a:r>
          </a:p>
          <a:p>
            <a:endParaRPr lang="en-GB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8561" y="1600200"/>
            <a:ext cx="4223207" cy="4350385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Clear advantages of SEM compared to FEM for quench propagation are shown: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Simple refinement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Obtain desired accuracy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Less storage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Cheaper application to larger geometries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Local resolution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Easy adaption to quench front</a:t>
            </a:r>
          </a:p>
          <a:p>
            <a:pPr lvl="1">
              <a:buFont typeface="+mj-lt"/>
              <a:buAutoNum type="arabicPeriod"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2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13" y="1834880"/>
            <a:ext cx="4041064" cy="390309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378" y="3635383"/>
            <a:ext cx="2361107" cy="22194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 – Background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463592" cy="4350384"/>
          </a:xfrm>
        </p:spPr>
        <p:txBody>
          <a:bodyPr/>
          <a:lstStyle/>
          <a:p>
            <a:r>
              <a:rPr lang="en-US" sz="2400" dirty="0" smtClean="0"/>
              <a:t>Non-insulated (NI) HTS coils</a:t>
            </a:r>
          </a:p>
          <a:p>
            <a:pPr lvl="1"/>
            <a:r>
              <a:rPr lang="en-US" dirty="0" smtClean="0"/>
              <a:t>Wounded tapes</a:t>
            </a:r>
          </a:p>
          <a:p>
            <a:pPr lvl="1"/>
            <a:r>
              <a:rPr lang="en-US" dirty="0" smtClean="0"/>
              <a:t>Solenoid</a:t>
            </a:r>
          </a:p>
          <a:p>
            <a:pPr lvl="1"/>
            <a:r>
              <a:rPr lang="en-US" dirty="0" smtClean="0"/>
              <a:t>Quench tolerant (Self protection)</a:t>
            </a:r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74740" y="5742836"/>
            <a:ext cx="30623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(Picture taken from Y </a:t>
            </a:r>
            <a:r>
              <a:rPr lang="en-US" sz="1050" dirty="0" err="1"/>
              <a:t>Suetomi</a:t>
            </a:r>
            <a:r>
              <a:rPr lang="en-US" sz="1050" dirty="0" smtClean="0"/>
              <a:t>, 2019, https://doi.org/10.1088/1361-6668/ab016e) </a:t>
            </a:r>
            <a:endParaRPr lang="en-GB" sz="1050" dirty="0"/>
          </a:p>
        </p:txBody>
      </p:sp>
      <p:sp>
        <p:nvSpPr>
          <p:cNvPr id="11" name="TextBox 10"/>
          <p:cNvSpPr txBox="1"/>
          <p:nvPr/>
        </p:nvSpPr>
        <p:spPr>
          <a:xfrm>
            <a:off x="5727448" y="5737970"/>
            <a:ext cx="30623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(Picture taken </a:t>
            </a:r>
            <a:r>
              <a:rPr lang="en-US" sz="1050" dirty="0" smtClean="0"/>
              <a:t>from </a:t>
            </a:r>
            <a:r>
              <a:rPr lang="en-US" sz="1050" dirty="0" err="1" smtClean="0"/>
              <a:t>Seok</a:t>
            </a:r>
            <a:r>
              <a:rPr lang="en-US" sz="1050" dirty="0" smtClean="0"/>
              <a:t> </a:t>
            </a:r>
            <a:r>
              <a:rPr lang="en-US" sz="1050" dirty="0" err="1" smtClean="0"/>
              <a:t>Beom</a:t>
            </a:r>
            <a:r>
              <a:rPr lang="en-US" sz="1050" dirty="0" smtClean="0"/>
              <a:t> Kim, 2012, https</a:t>
            </a:r>
            <a:r>
              <a:rPr lang="en-US" sz="1050" dirty="0"/>
              <a:t>://doi.org/10.1109/TASC.2011.2174559)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92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182" y="1938213"/>
            <a:ext cx="4182818" cy="31820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 – Background II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64231" y="5071319"/>
            <a:ext cx="41572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(Picture taken </a:t>
            </a:r>
            <a:r>
              <a:rPr lang="en-US" sz="1050" dirty="0" smtClean="0"/>
              <a:t>from tokamak energy, WAM-HTS presentation, 2019</a:t>
            </a:r>
            <a:r>
              <a:rPr lang="en-US" sz="1050" dirty="0"/>
              <a:t>, https://indico.cern.ch/event/775529/contributions/3334053/attachments/1829923/3003215/20190412_GB_Stability_and_quench_dynamic_behaviour_of_Tokamak_Energy_REBCO_QA_coils_Indico.pdf#search=van%20nugteren%20AND%20EventID%3A775529) </a:t>
            </a:r>
            <a:endParaRPr lang="en-GB" sz="105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03982" cy="435038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Non-insulated (NI) HTS coils</a:t>
            </a:r>
          </a:p>
          <a:p>
            <a:pPr lvl="1"/>
            <a:r>
              <a:rPr lang="en-US" dirty="0" smtClean="0"/>
              <a:t>Wounded tapes</a:t>
            </a:r>
          </a:p>
          <a:p>
            <a:pPr lvl="1"/>
            <a:r>
              <a:rPr lang="en-US" dirty="0" smtClean="0"/>
              <a:t>Solenoid</a:t>
            </a:r>
          </a:p>
          <a:p>
            <a:pPr lvl="1"/>
            <a:r>
              <a:rPr lang="en-US" dirty="0" smtClean="0"/>
              <a:t>Quench tolerant (Self protection)</a:t>
            </a:r>
          </a:p>
          <a:p>
            <a:r>
              <a:rPr lang="en-US" sz="2400" dirty="0" smtClean="0"/>
              <a:t>Planned application in fusion technology (</a:t>
            </a:r>
            <a:r>
              <a:rPr lang="en-US" sz="2400" dirty="0" err="1" smtClean="0"/>
              <a:t>cmp</a:t>
            </a:r>
            <a:r>
              <a:rPr lang="en-US" sz="2400" dirty="0" smtClean="0"/>
              <a:t>. </a:t>
            </a:r>
            <a:r>
              <a:rPr lang="en-US" sz="2400" dirty="0"/>
              <a:t>e</a:t>
            </a:r>
            <a:r>
              <a:rPr lang="en-US" sz="2400" dirty="0" smtClean="0"/>
              <a:t>.g. tokamak energy)</a:t>
            </a:r>
          </a:p>
          <a:p>
            <a:r>
              <a:rPr lang="en-US" sz="2400" dirty="0" smtClean="0"/>
              <a:t>Application in accelerator technology?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4254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 -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91566" cy="455326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Simulation of HTS tape peak temperature during quench</a:t>
            </a:r>
          </a:p>
          <a:p>
            <a:pPr lvl="1"/>
            <a:r>
              <a:rPr lang="en-US" dirty="0" smtClean="0"/>
              <a:t>1D simplified model</a:t>
            </a:r>
          </a:p>
          <a:p>
            <a:pPr lvl="1"/>
            <a:r>
              <a:rPr lang="en-US" dirty="0" smtClean="0"/>
              <a:t>Current sharing btw. </a:t>
            </a:r>
            <a:r>
              <a:rPr lang="en-US" dirty="0"/>
              <a:t>s</a:t>
            </a:r>
            <a:r>
              <a:rPr lang="en-US" dirty="0" smtClean="0"/>
              <a:t>uper- and normal-conducting domains</a:t>
            </a:r>
            <a:endParaRPr lang="en-GB" dirty="0" smtClean="0"/>
          </a:p>
          <a:p>
            <a:pPr lvl="1"/>
            <a:r>
              <a:rPr lang="en-US" dirty="0" smtClean="0"/>
              <a:t>Equivalent resistance</a:t>
            </a:r>
          </a:p>
          <a:p>
            <a:r>
              <a:rPr lang="en-US" sz="2400" dirty="0" smtClean="0"/>
              <a:t>Mid-term:</a:t>
            </a:r>
          </a:p>
          <a:p>
            <a:pPr lvl="1"/>
            <a:r>
              <a:rPr lang="en-US" dirty="0" smtClean="0"/>
              <a:t>Coolant (1D + 1D)</a:t>
            </a:r>
          </a:p>
          <a:p>
            <a:pPr lvl="1"/>
            <a:r>
              <a:rPr lang="en-US" dirty="0" smtClean="0"/>
              <a:t>Turn-to-turn propagation</a:t>
            </a:r>
          </a:p>
          <a:p>
            <a:pPr marL="36576" indent="0">
              <a:buNone/>
            </a:pPr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13" y="1834880"/>
            <a:ext cx="4041064" cy="390309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27448" y="5737970"/>
            <a:ext cx="30623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(Picture taken </a:t>
            </a:r>
            <a:r>
              <a:rPr lang="en-US" sz="1050" dirty="0" smtClean="0"/>
              <a:t>from </a:t>
            </a:r>
            <a:r>
              <a:rPr lang="en-US" sz="1050" dirty="0" err="1" smtClean="0"/>
              <a:t>Seok</a:t>
            </a:r>
            <a:r>
              <a:rPr lang="en-US" sz="1050" dirty="0" smtClean="0"/>
              <a:t> </a:t>
            </a:r>
            <a:r>
              <a:rPr lang="en-US" sz="1050" dirty="0" err="1" smtClean="0"/>
              <a:t>Beom</a:t>
            </a:r>
            <a:r>
              <a:rPr lang="en-US" sz="1050" dirty="0" smtClean="0"/>
              <a:t> Kim, 2012, https</a:t>
            </a:r>
            <a:r>
              <a:rPr lang="en-US" sz="1050" dirty="0"/>
              <a:t>://doi.org/10.1109/TASC.2011.2174559)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26189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Outlook: Numerical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810000" cy="2900679"/>
          </a:xfrm>
        </p:spPr>
        <p:txBody>
          <a:bodyPr/>
          <a:lstStyle/>
          <a:p>
            <a:r>
              <a:rPr lang="en-US" dirty="0" smtClean="0"/>
              <a:t>Coupling with magnetic problem?</a:t>
            </a:r>
          </a:p>
          <a:p>
            <a:r>
              <a:rPr lang="en-US" dirty="0" smtClean="0"/>
              <a:t>Advance to 3D simulation?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4003040" cy="2900680"/>
          </a:xfrm>
        </p:spPr>
        <p:txBody>
          <a:bodyPr/>
          <a:lstStyle/>
          <a:p>
            <a:r>
              <a:rPr lang="en-US" dirty="0" smtClean="0"/>
              <a:t>Treatment of time-domain: solutions for multi-rate problem?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9939" y="4407654"/>
            <a:ext cx="8356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Only excerpt - focused on ongoing work in Darmstadt</a:t>
            </a:r>
            <a:endParaRPr lang="en-US" sz="2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2" descr="C:\Users\Public\Documents\Eigene Dateien\Ausbildung\Studium\TU Darmstadt\Organisation\tud_logos_100%\tud_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61" y="5435600"/>
            <a:ext cx="1768440" cy="70709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87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41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358793"/>
            <a:ext cx="8226854" cy="940443"/>
          </a:xfrm>
        </p:spPr>
        <p:txBody>
          <a:bodyPr>
            <a:noAutofit/>
          </a:bodyPr>
          <a:lstStyle/>
          <a:p>
            <a:r>
              <a:rPr lang="en-GB" sz="3200" dirty="0"/>
              <a:t>Update on the A</a:t>
            </a:r>
            <a:r>
              <a:rPr lang="en-GB" sz="3200" dirty="0" smtClean="0"/>
              <a:t>pplication </a:t>
            </a:r>
            <a:r>
              <a:rPr lang="en-GB" sz="3200" dirty="0"/>
              <a:t>of </a:t>
            </a:r>
            <a:r>
              <a:rPr lang="en-GB" sz="3200" dirty="0" smtClean="0"/>
              <a:t>Spectral Element Methods </a:t>
            </a:r>
            <a:r>
              <a:rPr lang="en-GB" sz="3200" dirty="0"/>
              <a:t>on </a:t>
            </a:r>
            <a:r>
              <a:rPr lang="en-GB" sz="3200" dirty="0" smtClean="0"/>
              <a:t>Quench Simulation</a:t>
            </a:r>
            <a:endParaRPr lang="en-GB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9946" y="1561686"/>
            <a:ext cx="2743200" cy="4196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Jonas Christ </a:t>
            </a:r>
          </a:p>
          <a:p>
            <a:r>
              <a:rPr lang="en-US" dirty="0" smtClean="0"/>
              <a:t>Supervision: Lorenzo Bortot</a:t>
            </a:r>
            <a:endParaRPr lang="en-GB" dirty="0"/>
          </a:p>
        </p:txBody>
      </p:sp>
      <p:pic>
        <p:nvPicPr>
          <p:cNvPr id="4" name="Picture 2" descr="C:\Users\Public\Documents\Eigene Dateien\Ausbildung\Studium\TU Darmstadt\Organisation\tud_logos_100%\tud_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928" y="0"/>
            <a:ext cx="2660072" cy="106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77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Numerical </a:t>
            </a:r>
            <a:r>
              <a:rPr lang="en-US" dirty="0" smtClean="0"/>
              <a:t>context of quench simulation</a:t>
            </a:r>
          </a:p>
          <a:p>
            <a:r>
              <a:rPr lang="en-US" dirty="0" smtClean="0"/>
              <a:t>Spectral Element Method in a nutshell</a:t>
            </a:r>
          </a:p>
          <a:p>
            <a:r>
              <a:rPr lang="en-US" dirty="0" smtClean="0"/>
              <a:t>Proof of concept</a:t>
            </a:r>
          </a:p>
          <a:p>
            <a:r>
              <a:rPr lang="en-US" dirty="0" smtClean="0"/>
              <a:t>Implementation notes</a:t>
            </a:r>
          </a:p>
          <a:p>
            <a:r>
              <a:rPr lang="en-US" dirty="0" smtClean="0"/>
              <a:t>Outlook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59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152507" cy="17274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Quench propagation: </a:t>
            </a:r>
            <a:br>
              <a:rPr lang="en-US" sz="2400" dirty="0" smtClean="0"/>
            </a:br>
            <a:r>
              <a:rPr lang="en-US" sz="2400" dirty="0" smtClean="0"/>
              <a:t>Multi-Physics</a:t>
            </a:r>
            <a:br>
              <a:rPr lang="en-US" sz="2400" dirty="0" smtClean="0"/>
            </a:b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(here: reduce to thermal problem)</a:t>
            </a:r>
          </a:p>
          <a:p>
            <a:pPr marL="36576" indent="0">
              <a:buNone/>
            </a:pPr>
            <a:endParaRPr lang="en-US" sz="2400" dirty="0" smtClean="0"/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7670" y="1600200"/>
            <a:ext cx="4006392" cy="1727461"/>
          </a:xfrm>
        </p:spPr>
        <p:txBody>
          <a:bodyPr>
            <a:normAutofit/>
          </a:bodyPr>
          <a:lstStyle/>
          <a:p>
            <a:r>
              <a:rPr lang="en-US" sz="2400" dirty="0"/>
              <a:t>Magnet geometry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/>
              <a:t>Multi-Scale, 3D</a:t>
            </a:r>
            <a:br>
              <a:rPr lang="en-US" sz="2400" dirty="0" smtClean="0"/>
            </a:b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(here: reduce to 1D cable simplification)</a:t>
            </a:r>
          </a:p>
          <a:p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13995" y="4175868"/>
                <a:ext cx="8356861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Main challenge: </a:t>
                </a:r>
              </a:p>
              <a:p>
                <a:pPr algn="ctr"/>
                <a:r>
                  <a:rPr lang="en-US" sz="2400" dirty="0" smtClean="0"/>
                  <a:t>Increase </a:t>
                </a:r>
                <a:r>
                  <a:rPr lang="en-US" sz="2400" dirty="0"/>
                  <a:t>in simulated cable </a:t>
                </a:r>
                <a:r>
                  <a:rPr lang="en-US" sz="2400" dirty="0" smtClean="0"/>
                  <a:t>length </a:t>
                </a:r>
              </a:p>
              <a:p>
                <a:pPr algn="ctr"/>
                <a:r>
                  <a:rPr lang="en-US" sz="2400" dirty="0"/>
                  <a:t>a</a:t>
                </a:r>
                <a:r>
                  <a:rPr lang="en-US" sz="2400" dirty="0" smtClean="0"/>
                  <a:t>nd/or increase in precision requirements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/>
                  <a:t>  High increase in computational </a:t>
                </a:r>
                <a:r>
                  <a:rPr lang="en-US" sz="2400" dirty="0" smtClean="0"/>
                  <a:t>time</a:t>
                </a:r>
                <a:endParaRPr lang="en-US" sz="2400" dirty="0"/>
              </a:p>
              <a:p>
                <a:pPr marL="285750" indent="-285750" algn="ctr">
                  <a:buFont typeface="Wingdings" panose="05000000000000000000" pitchFamily="2" charset="2"/>
                  <a:buChar char="Ø"/>
                </a:pPr>
                <a:endParaRPr lang="en-US" sz="2400" u="sng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995" y="4175868"/>
                <a:ext cx="8356861" cy="1938992"/>
              </a:xfrm>
              <a:prstGeom prst="rect">
                <a:avLst/>
              </a:prstGeom>
              <a:blipFill>
                <a:blip r:embed="rId2"/>
                <a:stretch>
                  <a:fillRect t="-22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974219" y="3327661"/>
            <a:ext cx="7270976" cy="612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Best way to reach fast and accurate simulation?</a:t>
            </a:r>
          </a:p>
        </p:txBody>
      </p:sp>
    </p:spTree>
    <p:extLst>
      <p:ext uri="{BB962C8B-B14F-4D97-AF65-F5344CB8AC3E}">
        <p14:creationId xmlns:p14="http://schemas.microsoft.com/office/powerpoint/2010/main" val="317427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4058239" cy="234020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Approach A:</a:t>
            </a:r>
          </a:p>
          <a:p>
            <a:pPr marL="36576" indent="0">
              <a:buNone/>
            </a:pPr>
            <a:r>
              <a:rPr lang="en-US" sz="2400" dirty="0" smtClean="0"/>
              <a:t>Find reasonable simplifications or models, e.g. for Comsol</a:t>
            </a:r>
          </a:p>
          <a:p>
            <a:endParaRPr lang="en-GB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5438" y="1600201"/>
            <a:ext cx="4324918" cy="234020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Approach B:</a:t>
            </a:r>
          </a:p>
          <a:p>
            <a:pPr marL="36576" indent="0">
              <a:buNone/>
            </a:pPr>
            <a:r>
              <a:rPr lang="en-US" sz="2400" dirty="0" smtClean="0"/>
              <a:t>Optimize numerical procedure which is internally used by solving programs</a:t>
            </a:r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974219" y="3327661"/>
            <a:ext cx="7270976" cy="612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Best way to reach fast and accurate simulation?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995" y="4175868"/>
            <a:ext cx="83568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Ongoing research for finding numerical procedure </a:t>
            </a:r>
            <a:br>
              <a:rPr lang="en-US" sz="2400" dirty="0" smtClean="0"/>
            </a:br>
            <a:r>
              <a:rPr lang="en-US" sz="2400" dirty="0" smtClean="0"/>
              <a:t>best suitable for quench propagation in magnets* </a:t>
            </a:r>
          </a:p>
          <a:p>
            <a:pPr algn="ctr"/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My contribution: 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Implement solver for 1D </a:t>
            </a: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thermal problem 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using a non-standard </a:t>
            </a: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numerical solution 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procedure - SEM</a:t>
            </a:r>
            <a:endParaRPr lang="en-US" sz="2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2" descr="C:\Users\Public\Documents\Eigene Dateien\Ausbildung\Studium\TU Darmstadt\Organisation\tud_logos_100%\tud_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181" y="5784109"/>
            <a:ext cx="896819" cy="358584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109964" y="57841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53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09861" y="1417638"/>
            <a:ext cx="8458725" cy="453294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5298271" y="2162188"/>
            <a:ext cx="3573196" cy="26608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Reminder: Excerpt of Standard Simulation Workflow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4435311" cy="4350384"/>
          </a:xfrm>
        </p:spPr>
        <p:txBody>
          <a:bodyPr>
            <a:normAutofit/>
          </a:bodyPr>
          <a:lstStyle/>
          <a:p>
            <a:pPr marL="36576" indent="0" algn="r">
              <a:buNone/>
            </a:pPr>
            <a:r>
              <a:rPr lang="en-US" dirty="0" smtClean="0"/>
              <a:t>PDE &amp; model</a:t>
            </a:r>
          </a:p>
          <a:p>
            <a:pPr marL="36576" indent="0" algn="r">
              <a:buNone/>
            </a:pPr>
            <a:endParaRPr lang="en-US" dirty="0"/>
          </a:p>
          <a:p>
            <a:pPr marL="36576" indent="0" algn="r">
              <a:buNone/>
            </a:pPr>
            <a:r>
              <a:rPr lang="en-US" dirty="0" smtClean="0"/>
              <a:t>Discretizing PDE as algebraic (matrix) equation</a:t>
            </a:r>
          </a:p>
          <a:p>
            <a:pPr marL="36576" indent="0" algn="r">
              <a:buNone/>
            </a:pPr>
            <a:endParaRPr lang="en-US" dirty="0"/>
          </a:p>
          <a:p>
            <a:pPr marL="36576" indent="0" algn="r">
              <a:buNone/>
            </a:pPr>
            <a:r>
              <a:rPr lang="en-US" dirty="0" smtClean="0"/>
              <a:t>Solving</a:t>
            </a:r>
          </a:p>
          <a:p>
            <a:pPr marL="36576" indent="0" algn="r">
              <a:buNone/>
            </a:pPr>
            <a:endParaRPr lang="en-US" dirty="0"/>
          </a:p>
          <a:p>
            <a:pPr marL="36576" indent="0" algn="r">
              <a:buNone/>
            </a:pPr>
            <a:r>
              <a:rPr lang="en-US" dirty="0" err="1" smtClean="0"/>
              <a:t>Postprocessing</a:t>
            </a:r>
            <a:r>
              <a:rPr lang="en-US" dirty="0" smtClean="0"/>
              <a:t>: </a:t>
            </a:r>
            <a:r>
              <a:rPr lang="en-US" dirty="0" smtClean="0"/>
              <a:t>physical </a:t>
            </a:r>
            <a:r>
              <a:rPr lang="en-US" dirty="0" smtClean="0"/>
              <a:t>interpretation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5182756" y="1600201"/>
                <a:ext cx="3885830" cy="4350385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i="1" dirty="0" smtClean="0"/>
                  <a:t> </a:t>
                </a:r>
                <a:r>
                  <a:rPr lang="en-US" sz="2400" i="1" dirty="0" smtClean="0"/>
                  <a:t>Temperature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endParaRPr lang="en-US" sz="2400" b="0" i="1" dirty="0" smtClean="0"/>
              </a:p>
              <a:p>
                <a:pPr marL="36576" indent="0">
                  <a:buNone/>
                </a:pPr>
                <a:endParaRPr lang="en-US" i="1" dirty="0"/>
              </a:p>
              <a:p>
                <a:pPr marL="36576" indent="0">
                  <a:buNone/>
                </a:pPr>
                <a:r>
                  <a:rPr lang="en-US" i="1" dirty="0" smtClean="0"/>
                  <a:t> </a:t>
                </a:r>
                <a:r>
                  <a:rPr lang="en-US" sz="2400" i="1" dirty="0" smtClean="0"/>
                  <a:t>build matrix system</a:t>
                </a:r>
                <a:r>
                  <a:rPr lang="en-US" i="1" dirty="0" smtClean="0"/>
                  <a:t/>
                </a:r>
                <a:br>
                  <a:rPr lang="en-US" i="1" dirty="0" smtClean="0"/>
                </a:b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i="1" dirty="0"/>
              </a:p>
              <a:p>
                <a:pPr marL="36576" indent="0">
                  <a:buNone/>
                </a:pPr>
                <a:endParaRPr lang="en-US" i="1" dirty="0"/>
              </a:p>
              <a:p>
                <a:pPr marL="36576" indent="0">
                  <a:buNone/>
                </a:pPr>
                <a:r>
                  <a:rPr lang="en-US" i="1" dirty="0" smtClean="0"/>
                  <a:t> </a:t>
                </a:r>
                <a:r>
                  <a:rPr lang="en-US" sz="2400" i="1" dirty="0" smtClean="0"/>
                  <a:t>find unknown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400" i="1" dirty="0" smtClean="0"/>
              </a:p>
              <a:p>
                <a:pPr marL="36576" indent="0">
                  <a:buNone/>
                </a:pPr>
                <a:endParaRPr lang="en-US" i="1" dirty="0"/>
              </a:p>
              <a:p>
                <a:pPr marL="36576" indent="0">
                  <a:buNone/>
                </a:pPr>
                <a:r>
                  <a:rPr lang="en-US" i="1" dirty="0" smtClean="0"/>
                  <a:t> </a:t>
                </a:r>
                <a:r>
                  <a:rPr lang="en-US" sz="2400" i="1" dirty="0" smtClean="0"/>
                  <a:t>plot simulated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endParaRPr lang="en-US" i="1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182756" y="1600201"/>
                <a:ext cx="3885830" cy="4350385"/>
              </a:xfrm>
              <a:blipFill>
                <a:blip r:embed="rId2"/>
                <a:stretch>
                  <a:fillRect t="-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292229" y="2162188"/>
            <a:ext cx="0" cy="360000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92229" y="3535765"/>
            <a:ext cx="0" cy="360000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02052" y="4430420"/>
            <a:ext cx="0" cy="360000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03614" y="2150024"/>
            <a:ext cx="0" cy="360000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03614" y="3535765"/>
            <a:ext cx="0" cy="360000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703614" y="4430420"/>
            <a:ext cx="0" cy="360000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7799346" y="3307946"/>
            <a:ext cx="177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Comsol /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Ansys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1075258">
            <a:off x="1163494" y="2323753"/>
            <a:ext cx="240322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FF0000"/>
                </a:solidFill>
              </a:rPr>
              <a:t>Discretization method</a:t>
            </a:r>
            <a:endParaRPr lang="en-GB" i="1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033913" y="1600200"/>
            <a:ext cx="27118" cy="41124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55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88157" y="3290731"/>
            <a:ext cx="4194928" cy="22050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Discretization Method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600201"/>
                <a:ext cx="4542285" cy="4350384"/>
              </a:xfrm>
            </p:spPr>
            <p:txBody>
              <a:bodyPr/>
              <a:lstStyle/>
              <a:p>
                <a:pPr marL="36576" indent="0">
                  <a:buNone/>
                </a:pPr>
                <a:r>
                  <a:rPr lang="en-GB" dirty="0" smtClean="0"/>
                  <a:t>Most wide-spread: </a:t>
                </a:r>
              </a:p>
              <a:p>
                <a:pPr marL="36576" indent="0">
                  <a:buNone/>
                </a:pPr>
                <a:r>
                  <a:rPr lang="en-GB" dirty="0" smtClean="0"/>
                  <a:t>Finite Element Method (FEM)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Discretize space by mesh nodes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Identify unknowns with temperature at nodes, i.e.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Define matrix entries by dense mesh, low </a:t>
                </a:r>
                <a:r>
                  <a:rPr lang="en-US" dirty="0" smtClean="0"/>
                  <a:t>order </a:t>
                </a:r>
                <a:r>
                  <a:rPr lang="en-US" dirty="0" smtClean="0"/>
                  <a:t>polynomials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600201"/>
                <a:ext cx="4542285" cy="4350384"/>
              </a:xfrm>
              <a:blipFill>
                <a:blip r:embed="rId2"/>
                <a:stretch>
                  <a:fillRect l="-1611" t="-1403" r="-22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999484" y="3645710"/>
                <a:ext cx="4163613" cy="991276"/>
              </a:xfrm>
            </p:spPr>
            <p:txBody>
              <a:bodyPr>
                <a:noAutofit/>
              </a:bodyPr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+ </m:t>
                    </m:r>
                  </m:oMath>
                </a14:m>
                <a:r>
                  <a:rPr lang="en-US" sz="2200" dirty="0" smtClean="0"/>
                  <a:t>Arbitrary geometries</a:t>
                </a:r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sz="2200" dirty="0" smtClean="0"/>
                  <a:t>Refinement comp. expensive</a:t>
                </a:r>
                <a:endParaRPr lang="en-GB" sz="2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999484" y="3645710"/>
                <a:ext cx="4163613" cy="991276"/>
              </a:xfrm>
              <a:blipFill>
                <a:blip r:embed="rId3"/>
                <a:stretch>
                  <a:fillRect t="-3681" r="-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Update on the application of spectral element methods on quench simulation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199" y="5534014"/>
            <a:ext cx="8651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/>
              <a:t> Spectral Element Method as alternative approach?</a:t>
            </a:r>
            <a:endParaRPr lang="en-GB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484" y="1255569"/>
            <a:ext cx="4144516" cy="22794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83085" y="4636986"/>
            <a:ext cx="426091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(Picture taken from John </a:t>
            </a:r>
            <a:r>
              <a:rPr lang="en-US" sz="1050" dirty="0" err="1" smtClean="0"/>
              <a:t>Burkardt</a:t>
            </a:r>
            <a:r>
              <a:rPr lang="en-US" sz="1050" dirty="0" smtClean="0"/>
              <a:t>, PostScript Graphics Creation PLOT_TO_PS, 2011, </a:t>
            </a:r>
            <a:r>
              <a:rPr lang="en-US" sz="1050" dirty="0"/>
              <a:t>online: https://people.sc.fsu.edu/~</a:t>
            </a:r>
            <a:r>
              <a:rPr lang="en-US" sz="1050" dirty="0" smtClean="0"/>
              <a:t>jburkardt/f_src/plot_to_ps/plot_to_ps.html)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59779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Spectral Element Method (SEM) – I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706933"/>
                <a:ext cx="4645735" cy="435038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Polynomial approximation of function</a:t>
                </a: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acc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Chebyshev-polynomials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:</a:t>
                </a: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=1,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−1, …</m:t>
                      </m:r>
                    </m:oMath>
                  </m:oMathPara>
                </a14:m>
                <a:endParaRPr lang="en-US" b="0" dirty="0" smtClean="0"/>
              </a:p>
              <a:p>
                <a:pPr marL="448056" lvl="1" indent="0">
                  <a:buNone/>
                </a:pPr>
                <a:endParaRPr lang="en-US" b="0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Orthogonality </a:t>
                </a: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706933"/>
                <a:ext cx="4645735" cy="4350384"/>
              </a:xfrm>
              <a:blipFill>
                <a:blip r:embed="rId3"/>
                <a:stretch>
                  <a:fillRect l="-131" t="-2661" r="-9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22/08/2019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Update on the application of spectral element methods on quench simulation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947" y="5025514"/>
            <a:ext cx="398126" cy="3350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105" y="1600201"/>
            <a:ext cx="3599695" cy="288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22/08/2019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Spectral Element Method (SEM) – II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60472" y="3799925"/>
                <a:ext cx="4264640" cy="2150659"/>
              </a:xfrm>
            </p:spPr>
            <p:txBody>
              <a:bodyPr>
                <a:normAutofit fontScale="85000" lnSpcReduction="10000"/>
              </a:bodyPr>
              <a:lstStyle/>
              <a:p>
                <a:pPr marL="36576" indent="0" algn="ctr">
                  <a:buNone/>
                </a:pPr>
                <a:r>
                  <a:rPr lang="en-US" sz="1900" dirty="0" smtClean="0"/>
                  <a:t>(heat conduction PDE)</a:t>
                </a:r>
              </a:p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dirty="0" smtClean="0"/>
              </a:p>
              <a:p>
                <a:pPr marL="36576" indent="0" algn="ctr">
                  <a:buNone/>
                </a:pPr>
                <a:endParaRPr lang="en-US" dirty="0" smtClean="0"/>
              </a:p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dirty="0" smtClean="0"/>
              </a:p>
              <a:p>
                <a:pPr marL="36576" indent="0" algn="ctr">
                  <a:buNone/>
                </a:pPr>
                <a:endParaRPr lang="en-US" dirty="0"/>
              </a:p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marL="36576" indent="0" algn="ctr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13" name="Content Placeholder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60472" y="3799925"/>
                <a:ext cx="4264640" cy="2150659"/>
              </a:xfrm>
              <a:blipFill>
                <a:blip r:embed="rId3"/>
                <a:stretch>
                  <a:fillRect t="-1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Content Placeholder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005" y="1417638"/>
            <a:ext cx="4467105" cy="2382288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6761702" y="4417729"/>
            <a:ext cx="1" cy="357505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457199" y="1600201"/>
                <a:ext cx="4234071" cy="4350384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 smtClean="0"/>
                  <a:t>Discretization of space with mesh and polynomials</a:t>
                </a:r>
              </a:p>
              <a:p>
                <a:pPr marL="36576" indent="0">
                  <a:buNone/>
                </a:pPr>
                <a:endParaRPr lang="en-US" sz="2400" dirty="0"/>
              </a:p>
              <a:p>
                <a:r>
                  <a:rPr lang="en-US" sz="2400" dirty="0"/>
                  <a:t>Discretized PDE as matrix </a:t>
                </a:r>
                <a:r>
                  <a:rPr lang="en-US" sz="2400" dirty="0" smtClean="0"/>
                  <a:t>equation for element wise representation</a:t>
                </a:r>
                <a:endParaRPr lang="en-US" sz="1600" b="0" i="1" dirty="0" smtClean="0">
                  <a:latin typeface="Cambria Math" panose="02040503050406030204" pitchFamily="18" charset="0"/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≈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solidFill>
                      <a:srgbClr val="FF0000"/>
                    </a:solidFill>
                  </a:rPr>
                  <a:t>Sparse</a:t>
                </a:r>
                <a:r>
                  <a:rPr lang="en-US" sz="2400" dirty="0" smtClean="0"/>
                  <a:t> mesh,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high</a:t>
                </a:r>
                <a:r>
                  <a:rPr lang="en-US" sz="2400" dirty="0" smtClean="0"/>
                  <a:t> order polynomials</a:t>
                </a:r>
                <a:endParaRPr lang="en-US" sz="2400" dirty="0"/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1600201"/>
                <a:ext cx="4234071" cy="4350384"/>
              </a:xfrm>
              <a:prstGeom prst="rect">
                <a:avLst/>
              </a:prstGeom>
              <a:blipFill>
                <a:blip r:embed="rId5"/>
                <a:stretch>
                  <a:fillRect l="-144" t="-982" r="-3741" b="-18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Update on the application of spectral element methods on quench simulation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758188" y="5187027"/>
            <a:ext cx="1" cy="357505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53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2128</TotalTime>
  <Words>1677</Words>
  <Application>Microsoft Office PowerPoint</Application>
  <PresentationFormat>On-screen Show (4:3)</PresentationFormat>
  <Paragraphs>286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Optima</vt:lpstr>
      <vt:lpstr>Wingdings</vt:lpstr>
      <vt:lpstr>CERNCorporate4-3</vt:lpstr>
      <vt:lpstr>PowerPoint Presentation</vt:lpstr>
      <vt:lpstr>Update on the Application of Spectral Element Methods on Quench Simulation</vt:lpstr>
      <vt:lpstr>Outline</vt:lpstr>
      <vt:lpstr>Problem</vt:lpstr>
      <vt:lpstr>Problem</vt:lpstr>
      <vt:lpstr>Reminder: Excerpt of Standard Simulation Workflow</vt:lpstr>
      <vt:lpstr>Discretization Method </vt:lpstr>
      <vt:lpstr>Spectral Element Method (SEM) – I </vt:lpstr>
      <vt:lpstr>Spectral Element Method (SEM) – II </vt:lpstr>
      <vt:lpstr>Benchmark: Proof of Concept</vt:lpstr>
      <vt:lpstr>Benchmark: Proof of Concept</vt:lpstr>
      <vt:lpstr>Implementation Notes</vt:lpstr>
      <vt:lpstr>Summary</vt:lpstr>
      <vt:lpstr>What’s next? – Background I</vt:lpstr>
      <vt:lpstr>What’s next? – Background II</vt:lpstr>
      <vt:lpstr>What’s next? - Task</vt:lpstr>
      <vt:lpstr>Outlook: Numerical Aspects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Jonas Christ</cp:lastModifiedBy>
  <cp:revision>167</cp:revision>
  <dcterms:created xsi:type="dcterms:W3CDTF">2012-11-30T11:04:26Z</dcterms:created>
  <dcterms:modified xsi:type="dcterms:W3CDTF">2019-08-22T08:26:42Z</dcterms:modified>
</cp:coreProperties>
</file>