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3"/>
  </p:notesMasterIdLst>
  <p:handoutMasterIdLst>
    <p:handoutMasterId r:id="rId24"/>
  </p:handoutMasterIdLst>
  <p:sldIdLst>
    <p:sldId id="460" r:id="rId2"/>
    <p:sldId id="461" r:id="rId3"/>
    <p:sldId id="459" r:id="rId4"/>
    <p:sldId id="464" r:id="rId5"/>
    <p:sldId id="467" r:id="rId6"/>
    <p:sldId id="470" r:id="rId7"/>
    <p:sldId id="455" r:id="rId8"/>
    <p:sldId id="457" r:id="rId9"/>
    <p:sldId id="458" r:id="rId10"/>
    <p:sldId id="451" r:id="rId11"/>
    <p:sldId id="469" r:id="rId12"/>
    <p:sldId id="452" r:id="rId13"/>
    <p:sldId id="466" r:id="rId14"/>
    <p:sldId id="445" r:id="rId15"/>
    <p:sldId id="446" r:id="rId16"/>
    <p:sldId id="447" r:id="rId17"/>
    <p:sldId id="449" r:id="rId18"/>
    <p:sldId id="442" r:id="rId19"/>
    <p:sldId id="450" r:id="rId20"/>
    <p:sldId id="443" r:id="rId21"/>
    <p:sldId id="441" r:id="rId22"/>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080808"/>
    <a:srgbClr val="BFE987"/>
    <a:srgbClr val="ED8013"/>
    <a:srgbClr val="5B9BD5"/>
    <a:srgbClr val="8999BE"/>
    <a:srgbClr val="0C377B"/>
    <a:srgbClr val="33CC33"/>
    <a:srgbClr val="65D0B6"/>
    <a:srgbClr val="1042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08" autoAdjust="0"/>
    <p:restoredTop sz="80835" autoAdjust="0"/>
  </p:normalViewPr>
  <p:slideViewPr>
    <p:cSldViewPr snapToGrid="0" snapToObjects="1">
      <p:cViewPr varScale="1">
        <p:scale>
          <a:sx n="107" d="100"/>
          <a:sy n="107" d="100"/>
        </p:scale>
        <p:origin x="318" y="114"/>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notesViewPr>
    <p:cSldViewPr snapToGrid="0" snapToObjects="1">
      <p:cViewPr varScale="1">
        <p:scale>
          <a:sx n="93" d="100"/>
          <a:sy n="93" d="100"/>
        </p:scale>
        <p:origin x="345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920" b="0" i="0" u="none" strike="noStrike" kern="1200" spc="0" baseline="0">
                <a:solidFill>
                  <a:srgbClr val="0055A0"/>
                </a:solidFill>
                <a:latin typeface="+mn-lt"/>
                <a:ea typeface="+mn-ea"/>
                <a:cs typeface="+mn-cs"/>
              </a:defRPr>
            </a:pPr>
            <a:r>
              <a:rPr lang="en-GB"/>
              <a:t>Keywords Counter</a:t>
            </a:r>
          </a:p>
        </c:rich>
      </c:tx>
      <c:layout/>
      <c:overlay val="0"/>
      <c:spPr>
        <a:noFill/>
        <a:ln>
          <a:noFill/>
        </a:ln>
        <a:effectLst/>
      </c:spPr>
      <c:txPr>
        <a:bodyPr rot="0" spcFirstLastPara="1" vertOverflow="ellipsis" vert="horz" wrap="square" anchor="ctr" anchorCtr="1"/>
        <a:lstStyle/>
        <a:p>
          <a:pPr>
            <a:defRPr sz="1920" b="0" i="0" u="none" strike="noStrike" kern="1200" spc="0" baseline="0">
              <a:solidFill>
                <a:srgbClr val="0055A0"/>
              </a:solidFill>
              <a:latin typeface="+mn-lt"/>
              <a:ea typeface="+mn-ea"/>
              <a:cs typeface="+mn-cs"/>
            </a:defRPr>
          </a:pPr>
          <a:endParaRPr lang="en-US"/>
        </a:p>
      </c:txPr>
    </c:title>
    <c:autoTitleDeleted val="0"/>
    <c:plotArea>
      <c:layout/>
      <c:barChart>
        <c:barDir val="col"/>
        <c:grouping val="clustered"/>
        <c:varyColors val="0"/>
        <c:ser>
          <c:idx val="0"/>
          <c:order val="0"/>
          <c:tx>
            <c:strRef>
              <c:f>Sheet1!$D$3</c:f>
              <c:strCache>
                <c:ptCount val="1"/>
                <c:pt idx="0">
                  <c:v>MT25</c:v>
                </c:pt>
              </c:strCache>
            </c:strRef>
          </c:tx>
          <c:spPr>
            <a:solidFill>
              <a:schemeClr val="accent1"/>
            </a:solidFill>
            <a:ln>
              <a:noFill/>
            </a:ln>
            <a:effectLst/>
          </c:spPr>
          <c:invertIfNegative val="0"/>
          <c:cat>
            <c:strRef>
              <c:f>Sheet1!$C$4:$C$9</c:f>
              <c:strCache>
                <c:ptCount val="6"/>
                <c:pt idx="0">
                  <c:v>(Re)BCO</c:v>
                </c:pt>
                <c:pt idx="1">
                  <c:v>HTS</c:v>
                </c:pt>
                <c:pt idx="2">
                  <c:v>High field</c:v>
                </c:pt>
                <c:pt idx="3">
                  <c:v>CORC</c:v>
                </c:pt>
                <c:pt idx="4">
                  <c:v>No-Insulation</c:v>
                </c:pt>
                <c:pt idx="5">
                  <c:v>BSCCO</c:v>
                </c:pt>
              </c:strCache>
            </c:strRef>
          </c:cat>
          <c:val>
            <c:numRef>
              <c:f>Sheet1!$D$4:$D$9</c:f>
              <c:numCache>
                <c:formatCode>General</c:formatCode>
                <c:ptCount val="6"/>
                <c:pt idx="0">
                  <c:v>93</c:v>
                </c:pt>
                <c:pt idx="1">
                  <c:v>116</c:v>
                </c:pt>
                <c:pt idx="2">
                  <c:v>19</c:v>
                </c:pt>
                <c:pt idx="3">
                  <c:v>7</c:v>
                </c:pt>
                <c:pt idx="4">
                  <c:v>12</c:v>
                </c:pt>
                <c:pt idx="5">
                  <c:v>7</c:v>
                </c:pt>
              </c:numCache>
            </c:numRef>
          </c:val>
          <c:extLst>
            <c:ext xmlns:c16="http://schemas.microsoft.com/office/drawing/2014/chart" uri="{C3380CC4-5D6E-409C-BE32-E72D297353CC}">
              <c16:uniqueId val="{00000000-546A-45AA-A9C9-A6FEDF15D47B}"/>
            </c:ext>
          </c:extLst>
        </c:ser>
        <c:ser>
          <c:idx val="1"/>
          <c:order val="1"/>
          <c:tx>
            <c:strRef>
              <c:f>Sheet1!$E$3</c:f>
              <c:strCache>
                <c:ptCount val="1"/>
                <c:pt idx="0">
                  <c:v>MT26</c:v>
                </c:pt>
              </c:strCache>
            </c:strRef>
          </c:tx>
          <c:spPr>
            <a:solidFill>
              <a:schemeClr val="accent2"/>
            </a:solidFill>
            <a:ln>
              <a:noFill/>
            </a:ln>
            <a:effectLst/>
          </c:spPr>
          <c:invertIfNegative val="0"/>
          <c:cat>
            <c:strRef>
              <c:f>Sheet1!$C$4:$C$9</c:f>
              <c:strCache>
                <c:ptCount val="6"/>
                <c:pt idx="0">
                  <c:v>(Re)BCO</c:v>
                </c:pt>
                <c:pt idx="1">
                  <c:v>HTS</c:v>
                </c:pt>
                <c:pt idx="2">
                  <c:v>High field</c:v>
                </c:pt>
                <c:pt idx="3">
                  <c:v>CORC</c:v>
                </c:pt>
                <c:pt idx="4">
                  <c:v>No-Insulation</c:v>
                </c:pt>
                <c:pt idx="5">
                  <c:v>BSCCO</c:v>
                </c:pt>
              </c:strCache>
            </c:strRef>
          </c:cat>
          <c:val>
            <c:numRef>
              <c:f>Sheet1!$E$4:$E$9</c:f>
              <c:numCache>
                <c:formatCode>General</c:formatCode>
                <c:ptCount val="6"/>
                <c:pt idx="0">
                  <c:v>122</c:v>
                </c:pt>
                <c:pt idx="1">
                  <c:v>161</c:v>
                </c:pt>
                <c:pt idx="2">
                  <c:v>76</c:v>
                </c:pt>
                <c:pt idx="3">
                  <c:v>17</c:v>
                </c:pt>
                <c:pt idx="4">
                  <c:v>32</c:v>
                </c:pt>
                <c:pt idx="5">
                  <c:v>15</c:v>
                </c:pt>
              </c:numCache>
            </c:numRef>
          </c:val>
          <c:extLst>
            <c:ext xmlns:c16="http://schemas.microsoft.com/office/drawing/2014/chart" uri="{C3380CC4-5D6E-409C-BE32-E72D297353CC}">
              <c16:uniqueId val="{00000001-546A-45AA-A9C9-A6FEDF15D47B}"/>
            </c:ext>
          </c:extLst>
        </c:ser>
        <c:dLbls>
          <c:showLegendKey val="0"/>
          <c:showVal val="0"/>
          <c:showCatName val="0"/>
          <c:showSerName val="0"/>
          <c:showPercent val="0"/>
          <c:showBubbleSize val="0"/>
        </c:dLbls>
        <c:gapWidth val="219"/>
        <c:overlap val="-27"/>
        <c:axId val="351009648"/>
        <c:axId val="351010304"/>
      </c:barChart>
      <c:catAx>
        <c:axId val="351009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rgbClr val="0055A0"/>
                </a:solidFill>
                <a:latin typeface="+mn-lt"/>
                <a:ea typeface="+mn-ea"/>
                <a:cs typeface="+mn-cs"/>
              </a:defRPr>
            </a:pPr>
            <a:endParaRPr lang="en-US"/>
          </a:p>
        </c:txPr>
        <c:crossAx val="351010304"/>
        <c:crosses val="autoZero"/>
        <c:auto val="1"/>
        <c:lblAlgn val="ctr"/>
        <c:lblOffset val="100"/>
        <c:noMultiLvlLbl val="0"/>
      </c:catAx>
      <c:valAx>
        <c:axId val="35101030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rgbClr val="0055A0"/>
                </a:solidFill>
                <a:latin typeface="+mn-lt"/>
                <a:ea typeface="+mn-ea"/>
                <a:cs typeface="+mn-cs"/>
              </a:defRPr>
            </a:pPr>
            <a:endParaRPr lang="en-US"/>
          </a:p>
        </c:txPr>
        <c:crossAx val="35100964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rgbClr val="0055A0"/>
              </a:solidFill>
              <a:latin typeface="+mn-lt"/>
              <a:ea typeface="+mn-ea"/>
              <a:cs typeface="+mn-cs"/>
            </a:defRPr>
          </a:pPr>
          <a:endParaRPr lang="en-US"/>
        </a:p>
      </c:txPr>
    </c:legend>
    <c:plotVisOnly val="1"/>
    <c:dispBlanksAs val="gap"/>
    <c:showDLblsOverMax val="0"/>
  </c:chart>
  <c:spPr>
    <a:noFill/>
    <a:ln>
      <a:noFill/>
    </a:ln>
    <a:effectLst/>
  </c:spPr>
  <c:txPr>
    <a:bodyPr/>
    <a:lstStyle/>
    <a:p>
      <a:pPr>
        <a:defRPr sz="1600">
          <a:solidFill>
            <a:srgbClr val="0055A0"/>
          </a:solidFill>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89690" cy="497333"/>
          </a:xfrm>
          <a:prstGeom prst="rect">
            <a:avLst/>
          </a:prstGeom>
        </p:spPr>
        <p:txBody>
          <a:bodyPr vert="horz" lIns="87517" tIns="43759" rIns="87517" bIns="43759" rtlCol="0"/>
          <a:lstStyle>
            <a:lvl1pPr algn="l">
              <a:defRPr sz="1100"/>
            </a:lvl1pPr>
          </a:lstStyle>
          <a:p>
            <a:endParaRPr lang="en-GB"/>
          </a:p>
        </p:txBody>
      </p:sp>
      <p:sp>
        <p:nvSpPr>
          <p:cNvPr id="4" name="Footer Placeholder 3"/>
          <p:cNvSpPr>
            <a:spLocks noGrp="1"/>
          </p:cNvSpPr>
          <p:nvPr>
            <p:ph type="ftr" sz="quarter" idx="2"/>
          </p:nvPr>
        </p:nvSpPr>
        <p:spPr>
          <a:xfrm>
            <a:off x="0" y="9429305"/>
            <a:ext cx="2889690" cy="497333"/>
          </a:xfrm>
          <a:prstGeom prst="rect">
            <a:avLst/>
          </a:prstGeom>
        </p:spPr>
        <p:txBody>
          <a:bodyPr vert="horz" lIns="87517" tIns="43759" rIns="87517" bIns="43759" rtlCol="0" anchor="b"/>
          <a:lstStyle>
            <a:lvl1pPr algn="l">
              <a:defRPr sz="1100"/>
            </a:lvl1pPr>
          </a:lstStyle>
          <a:p>
            <a:endParaRPr lang="en-GB"/>
          </a:p>
        </p:txBody>
      </p:sp>
      <p:sp>
        <p:nvSpPr>
          <p:cNvPr id="5" name="Slide Number Placeholder 4"/>
          <p:cNvSpPr>
            <a:spLocks noGrp="1"/>
          </p:cNvSpPr>
          <p:nvPr>
            <p:ph type="sldNum" sz="quarter" idx="3"/>
          </p:nvPr>
        </p:nvSpPr>
        <p:spPr>
          <a:xfrm>
            <a:off x="3777908" y="9429305"/>
            <a:ext cx="2889689" cy="497333"/>
          </a:xfrm>
          <a:prstGeom prst="rect">
            <a:avLst/>
          </a:prstGeom>
        </p:spPr>
        <p:txBody>
          <a:bodyPr vert="horz" lIns="87517" tIns="43759" rIns="87517" bIns="43759" rtlCol="0" anchor="b"/>
          <a:lstStyle>
            <a:lvl1pPr algn="r">
              <a:defRPr sz="1100"/>
            </a:lvl1pPr>
          </a:lstStyle>
          <a:p>
            <a:fld id="{C451A734-416A-4F26-B87D-5E401D412865}" type="slidenum">
              <a:rPr lang="en-GB" smtClean="0"/>
              <a:t>‹#›</a:t>
            </a:fld>
            <a:endParaRPr lang="en-GB"/>
          </a:p>
        </p:txBody>
      </p:sp>
      <p:sp>
        <p:nvSpPr>
          <p:cNvPr id="6" name="Date Placeholder 5"/>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371B32A2-DD7D-425F-A677-3CE322618AB6}" type="datetimeFigureOut">
              <a:rPr lang="en-GB" smtClean="0"/>
              <a:t>17/10/2019</a:t>
            </a:fld>
            <a:endParaRPr lang="en-GB"/>
          </a:p>
        </p:txBody>
      </p:sp>
    </p:spTree>
    <p:extLst>
      <p:ext uri="{BB962C8B-B14F-4D97-AF65-F5344CB8AC3E}">
        <p14:creationId xmlns:p14="http://schemas.microsoft.com/office/powerpoint/2010/main" val="31306741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889938" cy="498056"/>
          </a:xfrm>
          <a:prstGeom prst="rect">
            <a:avLst/>
          </a:prstGeom>
        </p:spPr>
        <p:txBody>
          <a:bodyPr vert="horz" lIns="94825" tIns="47413" rIns="94825" bIns="47413" rtlCol="0"/>
          <a:lstStyle>
            <a:lvl1pPr algn="l">
              <a:defRPr sz="1200"/>
            </a:lvl1pPr>
          </a:lstStyle>
          <a:p>
            <a:endParaRPr lang="en-US" dirty="0"/>
          </a:p>
        </p:txBody>
      </p:sp>
      <p:sp>
        <p:nvSpPr>
          <p:cNvPr id="3" name="Date Placeholder 2"/>
          <p:cNvSpPr>
            <a:spLocks noGrp="1"/>
          </p:cNvSpPr>
          <p:nvPr>
            <p:ph type="dt" idx="1"/>
          </p:nvPr>
        </p:nvSpPr>
        <p:spPr>
          <a:xfrm>
            <a:off x="3777608" y="1"/>
            <a:ext cx="2889938" cy="498056"/>
          </a:xfrm>
          <a:prstGeom prst="rect">
            <a:avLst/>
          </a:prstGeom>
        </p:spPr>
        <p:txBody>
          <a:bodyPr vert="horz" lIns="94825" tIns="47413" rIns="94825" bIns="47413" rtlCol="0"/>
          <a:lstStyle>
            <a:lvl1pPr algn="r">
              <a:defRPr sz="1200"/>
            </a:lvl1pPr>
          </a:lstStyle>
          <a:p>
            <a:fld id="{908A39DC-5865-C644-BB9E-AAC016A64910}" type="datetimeFigureOut">
              <a:rPr lang="en-US" smtClean="0"/>
              <a:t>10/17/2019</a:t>
            </a:fld>
            <a:endParaRPr lang="en-US" dirty="0"/>
          </a:p>
        </p:txBody>
      </p:sp>
      <p:sp>
        <p:nvSpPr>
          <p:cNvPr id="4" name="Slide Image Placeholder 3"/>
          <p:cNvSpPr>
            <a:spLocks noGrp="1" noRot="1" noChangeAspect="1"/>
          </p:cNvSpPr>
          <p:nvPr>
            <p:ph type="sldImg" idx="2"/>
          </p:nvPr>
        </p:nvSpPr>
        <p:spPr>
          <a:xfrm>
            <a:off x="357188" y="1239838"/>
            <a:ext cx="5954712" cy="3351212"/>
          </a:xfrm>
          <a:prstGeom prst="rect">
            <a:avLst/>
          </a:prstGeom>
          <a:noFill/>
          <a:ln w="12700">
            <a:solidFill>
              <a:prstClr val="black"/>
            </a:solidFill>
          </a:ln>
        </p:spPr>
        <p:txBody>
          <a:bodyPr vert="horz" lIns="94825" tIns="47413" rIns="94825" bIns="47413" rtlCol="0" anchor="ctr"/>
          <a:lstStyle/>
          <a:p>
            <a:endParaRPr lang="en-US" dirty="0"/>
          </a:p>
        </p:txBody>
      </p:sp>
      <p:sp>
        <p:nvSpPr>
          <p:cNvPr id="5" name="Notes Placeholder 4"/>
          <p:cNvSpPr>
            <a:spLocks noGrp="1"/>
          </p:cNvSpPr>
          <p:nvPr>
            <p:ph type="body" sz="quarter" idx="3"/>
          </p:nvPr>
        </p:nvSpPr>
        <p:spPr>
          <a:xfrm>
            <a:off x="666909" y="4777195"/>
            <a:ext cx="5335270" cy="3908614"/>
          </a:xfrm>
          <a:prstGeom prst="rect">
            <a:avLst/>
          </a:prstGeom>
        </p:spPr>
        <p:txBody>
          <a:bodyPr vert="horz" lIns="94825" tIns="47413" rIns="94825" bIns="4741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428586"/>
            <a:ext cx="2889938" cy="498055"/>
          </a:xfrm>
          <a:prstGeom prst="rect">
            <a:avLst/>
          </a:prstGeom>
        </p:spPr>
        <p:txBody>
          <a:bodyPr vert="horz" lIns="94825" tIns="47413" rIns="94825" bIns="4741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777608" y="9428586"/>
            <a:ext cx="2889938" cy="498055"/>
          </a:xfrm>
          <a:prstGeom prst="rect">
            <a:avLst/>
          </a:prstGeom>
        </p:spPr>
        <p:txBody>
          <a:bodyPr vert="horz" lIns="94825" tIns="47413" rIns="94825" bIns="47413" rtlCol="0" anchor="b"/>
          <a:lstStyle>
            <a:lvl1pPr algn="r">
              <a:defRPr sz="1200"/>
            </a:lvl1pPr>
          </a:lstStyle>
          <a:p>
            <a:fld id="{659B1595-DE59-C540-A623-C5DA7401724D}" type="slidenum">
              <a:rPr lang="en-US" smtClean="0"/>
              <a:t>‹#›</a:t>
            </a:fld>
            <a:endParaRPr lang="en-US" dirty="0"/>
          </a:p>
        </p:txBody>
      </p:sp>
    </p:spTree>
    <p:extLst>
      <p:ext uri="{BB962C8B-B14F-4D97-AF65-F5344CB8AC3E}">
        <p14:creationId xmlns:p14="http://schemas.microsoft.com/office/powerpoint/2010/main" val="14778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7188" y="1239838"/>
            <a:ext cx="5954712" cy="33512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9B1595-DE59-C540-A623-C5DA7401724D}" type="slidenum">
              <a:rPr lang="en-US" smtClean="0"/>
              <a:t>1</a:t>
            </a:fld>
            <a:endParaRPr lang="en-US" dirty="0"/>
          </a:p>
        </p:txBody>
      </p:sp>
    </p:spTree>
    <p:extLst>
      <p:ext uri="{BB962C8B-B14F-4D97-AF65-F5344CB8AC3E}">
        <p14:creationId xmlns:p14="http://schemas.microsoft.com/office/powerpoint/2010/main" val="662301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This</a:t>
            </a:r>
            <a:r>
              <a:rPr kumimoji="1" lang="en-US" altLang="ja-JP" baseline="0" dirty="0" smtClean="0"/>
              <a:t> is a electromagnetic field analysis results. By using the three-dimensional electromagnetic field analysis model developed by our group, we can visualize shielding currents in magnets.</a:t>
            </a:r>
          </a:p>
          <a:p>
            <a:r>
              <a:rPr kumimoji="1" lang="en-US" altLang="ja-JP" baseline="0" dirty="0" smtClean="0"/>
              <a:t>I show the dipole, </a:t>
            </a:r>
            <a:r>
              <a:rPr kumimoji="1" lang="en-US" altLang="ja-JP" baseline="0" dirty="0" err="1" smtClean="0"/>
              <a:t>sextupole</a:t>
            </a:r>
            <a:r>
              <a:rPr kumimoji="1" lang="en-US" altLang="ja-JP" baseline="0" dirty="0" smtClean="0"/>
              <a:t>, and </a:t>
            </a:r>
            <a:r>
              <a:rPr kumimoji="1" lang="en-US" altLang="ja-JP" baseline="0" dirty="0" err="1" smtClean="0"/>
              <a:t>decapole</a:t>
            </a:r>
            <a:r>
              <a:rPr kumimoji="1" lang="en-US" altLang="ja-JP" baseline="0" dirty="0" smtClean="0"/>
              <a:t> components of SCIF. Here, influence of SCIF on dipole and </a:t>
            </a:r>
            <a:r>
              <a:rPr kumimoji="1" lang="en-US" altLang="ja-JP" baseline="0" dirty="0" err="1" smtClean="0"/>
              <a:t>sextupole</a:t>
            </a:r>
            <a:r>
              <a:rPr kumimoji="1" lang="en-US" altLang="ja-JP" baseline="0" dirty="0" smtClean="0"/>
              <a:t> components of magnetic field is larger than criteria of required field quality to magnets for rotating gantry.</a:t>
            </a:r>
          </a:p>
          <a:p>
            <a:r>
              <a:rPr kumimoji="1" lang="en-US" altLang="ja-JP" baseline="0" dirty="0" smtClean="0"/>
              <a:t>And also, it is the especially difficult point in accelerator magnets that SCIF depends on current. Because we need to mitigate SCIF for every current, mitigation of SCIF for accelerator magnets could be challenging.</a:t>
            </a:r>
            <a:endParaRPr kumimoji="1" lang="ja-JP" altLang="en-US" dirty="0"/>
          </a:p>
        </p:txBody>
      </p:sp>
      <p:sp>
        <p:nvSpPr>
          <p:cNvPr id="4" name="スライド番号プレースホルダー 3"/>
          <p:cNvSpPr>
            <a:spLocks noGrp="1"/>
          </p:cNvSpPr>
          <p:nvPr>
            <p:ph type="sldNum" sz="quarter" idx="10"/>
          </p:nvPr>
        </p:nvSpPr>
        <p:spPr/>
        <p:txBody>
          <a:bodyPr/>
          <a:lstStyle/>
          <a:p>
            <a:fld id="{45F9F569-2BCF-41FA-8D4E-419F59FA8E70}" type="slidenum">
              <a:rPr kumimoji="1" lang="ja-JP" altLang="en-US" smtClean="0"/>
              <a:t>8</a:t>
            </a:fld>
            <a:endParaRPr kumimoji="1" lang="ja-JP" altLang="en-US"/>
          </a:p>
        </p:txBody>
      </p:sp>
    </p:spTree>
    <p:extLst>
      <p:ext uri="{BB962C8B-B14F-4D97-AF65-F5344CB8AC3E}">
        <p14:creationId xmlns:p14="http://schemas.microsoft.com/office/powerpoint/2010/main" val="1674080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I</a:t>
            </a:r>
            <a:r>
              <a:rPr kumimoji="1" lang="en-US" altLang="ja-JP" baseline="0" dirty="0" smtClean="0"/>
              <a:t> suggest two solutions to mitigate influence of SCIF on field quality. This is the main part of this work by myself.</a:t>
            </a:r>
          </a:p>
          <a:p>
            <a:r>
              <a:rPr kumimoji="1" lang="en-US" altLang="ja-JP" baseline="0" dirty="0" smtClean="0"/>
              <a:t>First, for dipole component, current control is a solution because the magnet was designed to generate only dipole component linear to current. Current profile could be decided based on the advance simulation.</a:t>
            </a:r>
          </a:p>
          <a:p>
            <a:r>
              <a:rPr kumimoji="1" lang="en-US" altLang="ja-JP" baseline="0" dirty="0" smtClean="0"/>
              <a:t>Second, for </a:t>
            </a:r>
            <a:r>
              <a:rPr kumimoji="1" lang="en-US" altLang="ja-JP" baseline="0" dirty="0" err="1" smtClean="0"/>
              <a:t>sextupole</a:t>
            </a:r>
            <a:r>
              <a:rPr kumimoji="1" lang="en-US" altLang="ja-JP" baseline="0" dirty="0" smtClean="0"/>
              <a:t> component, combination of collection coils and main dipole magnet is a solution. We need to have another component which have another freedom to generate </a:t>
            </a:r>
            <a:r>
              <a:rPr kumimoji="1" lang="en-US" altLang="ja-JP" baseline="0" dirty="0" err="1" smtClean="0"/>
              <a:t>sextupole</a:t>
            </a:r>
            <a:r>
              <a:rPr kumimoji="1" lang="en-US" altLang="ja-JP" baseline="0" dirty="0" smtClean="0"/>
              <a:t> component. Operation pattern of the collection coils could be decided based on the advance simulation, too.</a:t>
            </a:r>
          </a:p>
          <a:p>
            <a:r>
              <a:rPr kumimoji="1" lang="en-US" altLang="ja-JP" baseline="0" dirty="0" smtClean="0"/>
              <a:t>As the effect of these solutions, it was confirmed that we could obtain sufficient precise field quality for rotating gantry magnets.</a:t>
            </a:r>
            <a:endParaRPr kumimoji="1" lang="ja-JP" altLang="en-US" dirty="0"/>
          </a:p>
        </p:txBody>
      </p:sp>
      <p:sp>
        <p:nvSpPr>
          <p:cNvPr id="4" name="スライド番号プレースホルダー 3"/>
          <p:cNvSpPr>
            <a:spLocks noGrp="1"/>
          </p:cNvSpPr>
          <p:nvPr>
            <p:ph type="sldNum" sz="quarter" idx="10"/>
          </p:nvPr>
        </p:nvSpPr>
        <p:spPr/>
        <p:txBody>
          <a:bodyPr/>
          <a:lstStyle/>
          <a:p>
            <a:fld id="{45F9F569-2BCF-41FA-8D4E-419F59FA8E70}" type="slidenum">
              <a:rPr kumimoji="1" lang="ja-JP" altLang="en-US" smtClean="0"/>
              <a:t>9</a:t>
            </a:fld>
            <a:endParaRPr kumimoji="1" lang="ja-JP" altLang="en-US"/>
          </a:p>
        </p:txBody>
      </p:sp>
    </p:spTree>
    <p:extLst>
      <p:ext uri="{BB962C8B-B14F-4D97-AF65-F5344CB8AC3E}">
        <p14:creationId xmlns:p14="http://schemas.microsoft.com/office/powerpoint/2010/main" val="20816473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tiff"/><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 Id="rId5" Type="http://schemas.openxmlformats.org/officeDocument/2006/relationships/image" Target="../media/image7.tiff"/><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323158588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Slide Number Placeholder 3"/>
          <p:cNvSpPr>
            <a:spLocks noGrp="1"/>
          </p:cNvSpPr>
          <p:nvPr>
            <p:ph type="sldNum" sz="quarter" idx="4"/>
          </p:nvPr>
        </p:nvSpPr>
        <p:spPr>
          <a:xfrm>
            <a:off x="10580452" y="6383022"/>
            <a:ext cx="668565"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Date Placeholder 1"/>
          <p:cNvSpPr>
            <a:spLocks noGrp="1"/>
          </p:cNvSpPr>
          <p:nvPr>
            <p:ph type="dt" sz="half" idx="10"/>
          </p:nvPr>
        </p:nvSpPr>
        <p:spPr>
          <a:xfrm>
            <a:off x="9139285" y="6383021"/>
            <a:ext cx="1323987"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B4BFD808-6B56-4447-9401-2398D08EE3C0}" type="datetime1">
              <a:rPr lang="en-US" smtClean="0"/>
              <a:pPr/>
              <a:t>10/17/2019</a:t>
            </a:fld>
            <a:endParaRPr lang="en-US" dirty="0"/>
          </a:p>
        </p:txBody>
      </p:sp>
      <p:sp>
        <p:nvSpPr>
          <p:cNvPr id="12" name="Footer Placeholder 2"/>
          <p:cNvSpPr>
            <a:spLocks noGrp="1"/>
          </p:cNvSpPr>
          <p:nvPr>
            <p:ph type="ftr" sz="quarter" idx="3"/>
          </p:nvPr>
        </p:nvSpPr>
        <p:spPr>
          <a:xfrm>
            <a:off x="9139285" y="6926475"/>
            <a:ext cx="3860800" cy="365125"/>
          </a:xfrm>
          <a:prstGeom prst="rect">
            <a:avLst/>
          </a:prstGeom>
        </p:spPr>
        <p:txBody>
          <a:bodyPr vert="horz" lIns="91440" tIns="45720" rIns="91440" bIns="45720" rtlCol="0" anchor="ctr"/>
          <a:lstStyle>
            <a:lvl1pPr algn="ctr">
              <a:defRPr sz="1400">
                <a:solidFill>
                  <a:schemeClr val="tx1">
                    <a:tint val="75000"/>
                  </a:schemeClr>
                </a:solidFill>
              </a:defRPr>
            </a:lvl1pPr>
          </a:lstStyle>
          <a:p>
            <a:r>
              <a:rPr lang="en-US" smtClean="0"/>
              <a:t>Document reference</a:t>
            </a:r>
            <a:endParaRPr lang="en-US" dirty="0"/>
          </a:p>
        </p:txBody>
      </p:sp>
      <p:sp>
        <p:nvSpPr>
          <p:cNvPr id="13" name="Slide Number Placeholder 3"/>
          <p:cNvSpPr>
            <a:spLocks noGrp="1"/>
          </p:cNvSpPr>
          <p:nvPr>
            <p:ph type="sldNum" sz="quarter" idx="4"/>
          </p:nvPr>
        </p:nvSpPr>
        <p:spPr>
          <a:xfrm>
            <a:off x="10580452" y="6383022"/>
            <a:ext cx="668565"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Drag picture to placeholder or click icon to add</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11" name="Date Placeholder 1"/>
          <p:cNvSpPr>
            <a:spLocks noGrp="1"/>
          </p:cNvSpPr>
          <p:nvPr>
            <p:ph type="dt" sz="half" idx="10"/>
          </p:nvPr>
        </p:nvSpPr>
        <p:spPr>
          <a:xfrm>
            <a:off x="9139285" y="6383021"/>
            <a:ext cx="1323987"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B4BFD808-6B56-4447-9401-2398D08EE3C0}" type="datetime1">
              <a:rPr lang="en-US" smtClean="0"/>
              <a:pPr/>
              <a:t>10/17/2019</a:t>
            </a:fld>
            <a:endParaRPr lang="en-US" dirty="0"/>
          </a:p>
        </p:txBody>
      </p:sp>
      <p:sp>
        <p:nvSpPr>
          <p:cNvPr id="12" name="Footer Placeholder 2"/>
          <p:cNvSpPr>
            <a:spLocks noGrp="1"/>
          </p:cNvSpPr>
          <p:nvPr>
            <p:ph type="ftr" sz="quarter" idx="3"/>
          </p:nvPr>
        </p:nvSpPr>
        <p:spPr>
          <a:xfrm>
            <a:off x="9139285" y="6926475"/>
            <a:ext cx="3860800" cy="365125"/>
          </a:xfrm>
          <a:prstGeom prst="rect">
            <a:avLst/>
          </a:prstGeom>
        </p:spPr>
        <p:txBody>
          <a:bodyPr vert="horz" lIns="91440" tIns="45720" rIns="91440" bIns="45720" rtlCol="0" anchor="ctr"/>
          <a:lstStyle>
            <a:lvl1pPr algn="ctr">
              <a:defRPr sz="1400">
                <a:solidFill>
                  <a:schemeClr val="tx1">
                    <a:tint val="75000"/>
                  </a:schemeClr>
                </a:solidFill>
              </a:defRPr>
            </a:lvl1pPr>
          </a:lstStyle>
          <a:p>
            <a:r>
              <a:rPr lang="en-US" smtClean="0"/>
              <a:t>Document reference</a:t>
            </a:r>
            <a:endParaRPr lang="en-US" dirty="0"/>
          </a:p>
        </p:txBody>
      </p:sp>
      <p:sp>
        <p:nvSpPr>
          <p:cNvPr id="13" name="Slide Number Placeholder 3"/>
          <p:cNvSpPr>
            <a:spLocks noGrp="1"/>
          </p:cNvSpPr>
          <p:nvPr>
            <p:ph type="sldNum" sz="quarter" idx="4"/>
          </p:nvPr>
        </p:nvSpPr>
        <p:spPr>
          <a:xfrm>
            <a:off x="10580452" y="6383022"/>
            <a:ext cx="668565"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330729756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7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err="1" smtClean="0"/>
              <a:t>home.cern</a:t>
            </a:r>
            <a:endParaRPr kumimoji="0" lang="en-US" dirty="0"/>
          </a:p>
        </p:txBody>
      </p:sp>
      <p:pic>
        <p:nvPicPr>
          <p:cNvPr id="6"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25347809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8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396368008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a:extLst>
              <a:ext uri="{28A0092B-C50C-407E-A947-70E740481C1C}">
                <a14:useLocalDpi xmlns:a14="http://schemas.microsoft.com/office/drawing/2010/main" val="0"/>
              </a:ext>
            </a:extLst>
          </a:blip>
          <a:srcRect b="17835"/>
          <a:stretch/>
        </p:blipFill>
        <p:spPr>
          <a:xfrm>
            <a:off x="5279254" y="2587713"/>
            <a:ext cx="1629261" cy="1682575"/>
          </a:xfrm>
          <a:prstGeom prst="rect">
            <a:avLst/>
          </a:prstGeom>
        </p:spPr>
      </p:pic>
      <p:sp>
        <p:nvSpPr>
          <p:cNvPr id="4"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5579178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cxnSp>
        <p:nvCxnSpPr>
          <p:cNvPr id="6" name="Straight Connector 5"/>
          <p:cNvCxnSpPr/>
          <p:nvPr userDrawn="1"/>
        </p:nvCxnSpPr>
        <p:spPr>
          <a:xfrm>
            <a:off x="609600" y="5970480"/>
            <a:ext cx="10969139" cy="0"/>
          </a:xfrm>
          <a:prstGeom prst="line">
            <a:avLst/>
          </a:prstGeom>
          <a:ln w="19050">
            <a:solidFill>
              <a:srgbClr val="0055A0"/>
            </a:solidFill>
          </a:ln>
        </p:spPr>
        <p:style>
          <a:lnRef idx="1">
            <a:schemeClr val="accent4"/>
          </a:lnRef>
          <a:fillRef idx="0">
            <a:schemeClr val="accent4"/>
          </a:fillRef>
          <a:effectRef idx="0">
            <a:schemeClr val="accent4"/>
          </a:effectRef>
          <a:fontRef idx="minor">
            <a:schemeClr val="tx1"/>
          </a:fontRef>
        </p:style>
      </p:cxnSp>
      <p:sp>
        <p:nvSpPr>
          <p:cNvPr id="17" name="Titre 1"/>
          <p:cNvSpPr>
            <a:spLocks noGrp="1"/>
          </p:cNvSpPr>
          <p:nvPr userDrawn="1">
            <p:ph type="title"/>
          </p:nvPr>
        </p:nvSpPr>
        <p:spPr>
          <a:xfrm>
            <a:off x="609600" y="1876826"/>
            <a:ext cx="10969139" cy="940443"/>
          </a:xfrm>
        </p:spPr>
        <p:txBody>
          <a:bodyPr/>
          <a:lstStyle>
            <a:lvl1pPr algn="l">
              <a:defRPr/>
            </a:lvl1pPr>
          </a:lstStyle>
          <a:p>
            <a:r>
              <a:rPr kumimoji="0" lang="en-US" dirty="0" smtClean="0"/>
              <a:t>Click to edit Master title style</a:t>
            </a:r>
            <a:endParaRPr kumimoji="0" lang="en-US" dirty="0"/>
          </a:p>
        </p:txBody>
      </p:sp>
      <p:sp>
        <p:nvSpPr>
          <p:cNvPr id="18" name="Espace réservé du texte 2"/>
          <p:cNvSpPr>
            <a:spLocks noGrp="1"/>
          </p:cNvSpPr>
          <p:nvPr userDrawn="1">
            <p:ph type="body" idx="10"/>
          </p:nvPr>
        </p:nvSpPr>
        <p:spPr>
          <a:xfrm>
            <a:off x="609600" y="2830280"/>
            <a:ext cx="10969139" cy="419653"/>
          </a:xfrm>
        </p:spPr>
        <p:txBody>
          <a:bodyPr lIns="45720" tIns="0" rIns="45720" bIns="0" anchor="b">
            <a:normAutofit/>
          </a:bodyPr>
          <a:lstStyle>
            <a:lvl1pPr marL="0" indent="0" algn="l">
              <a:buNone/>
              <a:defRPr sz="1600">
                <a:latin typeface="+mj-lt"/>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Click to edit Master text styles</a:t>
            </a:r>
          </a:p>
        </p:txBody>
      </p:sp>
      <p:sp>
        <p:nvSpPr>
          <p:cNvPr id="20" name="Rectangle 19"/>
          <p:cNvSpPr/>
          <p:nvPr userDrawn="1"/>
        </p:nvSpPr>
        <p:spPr>
          <a:xfrm>
            <a:off x="563749" y="6026232"/>
            <a:ext cx="11056511" cy="738664"/>
          </a:xfrm>
          <a:prstGeom prst="rect">
            <a:avLst/>
          </a:prstGeom>
        </p:spPr>
        <p:txBody>
          <a:bodyPr wrap="square">
            <a:spAutoFit/>
          </a:bodyPr>
          <a:lstStyle/>
          <a:p>
            <a:pPr algn="ctr"/>
            <a:r>
              <a:rPr lang="it-IT" sz="1400" b="1" dirty="0" smtClean="0"/>
              <a:t>This work is supported by: </a:t>
            </a:r>
          </a:p>
          <a:p>
            <a:pPr marL="0" indent="0" algn="ctr">
              <a:buFont typeface="Arial" panose="020B0604020202020204" pitchFamily="34" charset="0"/>
              <a:buNone/>
            </a:pPr>
            <a:r>
              <a:rPr lang="it-IT" sz="1400" dirty="0" smtClean="0"/>
              <a:t>(*) The ‘Excellence Initiative’ of the German Government and by the Graduate School of Computational Engineering at TU Darmstadt;</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400" dirty="0" smtClean="0"/>
              <a:t>(**) The Gentner program </a:t>
            </a:r>
            <a:r>
              <a:rPr lang="en-GB" sz="1400" kern="1200" dirty="0" smtClean="0">
                <a:solidFill>
                  <a:schemeClr val="tx1"/>
                </a:solidFill>
                <a:latin typeface="+mn-lt"/>
                <a:ea typeface="+mn-ea"/>
                <a:cs typeface="Times New Roman" panose="02020603050405020304" pitchFamily="18" charset="0"/>
              </a:rPr>
              <a:t>of the German Federal Ministry of Education and Research (grant no. 05E12CHA).</a:t>
            </a:r>
          </a:p>
        </p:txBody>
      </p:sp>
      <p:sp>
        <p:nvSpPr>
          <p:cNvPr id="21" name="Date Placeholder 1"/>
          <p:cNvSpPr>
            <a:spLocks noGrp="1"/>
          </p:cNvSpPr>
          <p:nvPr>
            <p:ph type="dt" sz="half" idx="12"/>
          </p:nvPr>
        </p:nvSpPr>
        <p:spPr>
          <a:xfrm>
            <a:off x="5556907" y="4311509"/>
            <a:ext cx="99299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B4BFD808-6B56-4447-9401-2398D08EE3C0}" type="datetime1">
              <a:rPr lang="en-US" smtClean="0"/>
              <a:pPr/>
              <a:t>10/17/2019</a:t>
            </a:fld>
            <a:endParaRPr lang="en-US" dirty="0"/>
          </a:p>
        </p:txBody>
      </p:sp>
      <p:sp>
        <p:nvSpPr>
          <p:cNvPr id="31" name="Rectangle 30"/>
          <p:cNvSpPr/>
          <p:nvPr userDrawn="1"/>
        </p:nvSpPr>
        <p:spPr>
          <a:xfrm>
            <a:off x="1960276" y="5324286"/>
            <a:ext cx="247913" cy="322805"/>
          </a:xfrm>
          <a:prstGeom prst="rect">
            <a:avLst/>
          </a:prstGeom>
        </p:spPr>
        <p:txBody>
          <a:bodyPr wrap="none">
            <a:spAutoFit/>
          </a:bodyPr>
          <a:lstStyle/>
          <a:p>
            <a:r>
              <a:rPr lang="en-US" sz="1600" b="1" baseline="30000" dirty="0">
                <a:latin typeface="+mj-lt"/>
              </a:rPr>
              <a:t>1</a:t>
            </a:r>
            <a:endParaRPr lang="en-GB" sz="1600" b="1" dirty="0">
              <a:latin typeface="+mj-lt"/>
            </a:endParaRPr>
          </a:p>
        </p:txBody>
      </p:sp>
      <p:pic>
        <p:nvPicPr>
          <p:cNvPr id="32" name="Picture 4" descr="Bildergebnis für cern 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26110" y="5189319"/>
            <a:ext cx="649080" cy="64800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Risultati immagini per bundesministerium fÃ¼r bildu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t="12305" b="15175"/>
          <a:stretch/>
        </p:blipFill>
        <p:spPr bwMode="auto">
          <a:xfrm>
            <a:off x="6599288" y="5153319"/>
            <a:ext cx="1603480" cy="720000"/>
          </a:xfrm>
          <a:prstGeom prst="rect">
            <a:avLst/>
          </a:prstGeom>
          <a:noFill/>
          <a:extLst>
            <a:ext uri="{909E8E84-426E-40DD-AFC4-6F175D3DCCD1}">
              <a14:hiddenFill xmlns:a14="http://schemas.microsoft.com/office/drawing/2010/main">
                <a:solidFill>
                  <a:srgbClr val="FFFFFF"/>
                </a:solidFill>
              </a14:hiddenFill>
            </a:ext>
          </a:extLst>
        </p:spPr>
      </p:pic>
      <p:pic>
        <p:nvPicPr>
          <p:cNvPr id="34" name="Content Placeholder 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604929" y="5243319"/>
            <a:ext cx="1539000" cy="540000"/>
          </a:xfrm>
          <a:prstGeom prst="rect">
            <a:avLst/>
          </a:prstGeom>
        </p:spPr>
      </p:pic>
      <p:pic>
        <p:nvPicPr>
          <p:cNvPr id="35" name="Picture 34"/>
          <p:cNvPicPr>
            <a:picLocks noChangeAspect="1"/>
          </p:cNvPicPr>
          <p:nvPr userDrawn="1"/>
        </p:nvPicPr>
        <p:blipFill>
          <a:blip r:embed="rId5"/>
          <a:stretch>
            <a:fillRect/>
          </a:stretch>
        </p:blipFill>
        <p:spPr>
          <a:xfrm>
            <a:off x="3408444" y="5189319"/>
            <a:ext cx="1405656" cy="648000"/>
          </a:xfrm>
          <a:prstGeom prst="rect">
            <a:avLst/>
          </a:prstGeom>
        </p:spPr>
      </p:pic>
      <p:pic>
        <p:nvPicPr>
          <p:cNvPr id="36" name="Picture 2" descr="http://www.graduate-school-ce.de/index.php?eID=tx_nawsecuredl&amp;u=0&amp;file=typo3temp/pics/986e5da5ea.png&amp;t=1548324178&amp;hash=6c6d04da938d3d86c812a314e3b21c0630127601"/>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263289" y="5189319"/>
            <a:ext cx="773730" cy="648000"/>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p:cNvSpPr/>
          <p:nvPr userDrawn="1"/>
        </p:nvSpPr>
        <p:spPr>
          <a:xfrm>
            <a:off x="3276942" y="5324286"/>
            <a:ext cx="247913" cy="322805"/>
          </a:xfrm>
          <a:prstGeom prst="rect">
            <a:avLst/>
          </a:prstGeom>
        </p:spPr>
        <p:txBody>
          <a:bodyPr wrap="none">
            <a:spAutoFit/>
          </a:bodyPr>
          <a:lstStyle/>
          <a:p>
            <a:r>
              <a:rPr lang="en-US" sz="1600" b="1" baseline="30000" dirty="0" smtClean="0">
                <a:latin typeface="+mj-lt"/>
              </a:rPr>
              <a:t>2</a:t>
            </a:r>
            <a:endParaRPr lang="en-GB" sz="1600" b="1" dirty="0">
              <a:latin typeface="+mj-lt"/>
            </a:endParaRPr>
          </a:p>
        </p:txBody>
      </p:sp>
      <p:sp>
        <p:nvSpPr>
          <p:cNvPr id="38" name="Rectangle 37"/>
          <p:cNvSpPr/>
          <p:nvPr userDrawn="1"/>
        </p:nvSpPr>
        <p:spPr>
          <a:xfrm>
            <a:off x="4986623" y="5324286"/>
            <a:ext cx="312108" cy="322805"/>
          </a:xfrm>
          <a:prstGeom prst="rect">
            <a:avLst/>
          </a:prstGeom>
        </p:spPr>
        <p:txBody>
          <a:bodyPr wrap="none">
            <a:spAutoFit/>
          </a:bodyPr>
          <a:lstStyle/>
          <a:p>
            <a:r>
              <a:rPr lang="en-US" sz="1600" b="1" baseline="30000" dirty="0" smtClean="0">
                <a:latin typeface="+mj-lt"/>
              </a:rPr>
              <a:t>(*)</a:t>
            </a:r>
            <a:endParaRPr lang="en-GB" sz="1600" b="1" dirty="0">
              <a:latin typeface="+mj-lt"/>
            </a:endParaRPr>
          </a:p>
        </p:txBody>
      </p:sp>
      <p:sp>
        <p:nvSpPr>
          <p:cNvPr id="39" name="Rectangle 38"/>
          <p:cNvSpPr/>
          <p:nvPr userDrawn="1"/>
        </p:nvSpPr>
        <p:spPr>
          <a:xfrm>
            <a:off x="6421010" y="5324286"/>
            <a:ext cx="362545" cy="322805"/>
          </a:xfrm>
          <a:prstGeom prst="rect">
            <a:avLst/>
          </a:prstGeom>
        </p:spPr>
        <p:txBody>
          <a:bodyPr wrap="none">
            <a:spAutoFit/>
          </a:bodyPr>
          <a:lstStyle/>
          <a:p>
            <a:r>
              <a:rPr lang="en-US" sz="1600" b="1" baseline="30000" dirty="0" smtClean="0">
                <a:latin typeface="+mj-lt"/>
              </a:rPr>
              <a:t>(**)</a:t>
            </a:r>
            <a:endParaRPr lang="en-GB" sz="1600" b="1" dirty="0">
              <a:latin typeface="+mj-lt"/>
            </a:endParaRP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7" name="Rectangle 16"/>
          <p:cNvSpPr/>
          <p:nvPr userDrawn="1"/>
        </p:nvSpPr>
        <p:spPr>
          <a:xfrm>
            <a:off x="361148" y="6562919"/>
            <a:ext cx="11696344" cy="246221"/>
          </a:xfrm>
          <a:prstGeom prst="rect">
            <a:avLst/>
          </a:prstGeom>
        </p:spPr>
        <p:txBody>
          <a:bodyPr wrap="square">
            <a:spAutoFit/>
          </a:bodyPr>
          <a:lstStyle/>
          <a:p>
            <a:r>
              <a:rPr lang="en-GB" sz="1000" dirty="0">
                <a:latin typeface="+mj-lt"/>
                <a:cs typeface="Times New Roman" panose="02020603050405020304" pitchFamily="18" charset="0"/>
              </a:rPr>
              <a:t>This work has been </a:t>
            </a:r>
            <a:r>
              <a:rPr lang="en-GB" sz="1000" dirty="0" smtClean="0">
                <a:latin typeface="+mj-lt"/>
                <a:cs typeface="Times New Roman" panose="02020603050405020304" pitchFamily="18" charset="0"/>
              </a:rPr>
              <a:t>sponsored </a:t>
            </a:r>
            <a:r>
              <a:rPr lang="en-GB" sz="1000" dirty="0">
                <a:latin typeface="+mj-lt"/>
                <a:cs typeface="Times New Roman" panose="02020603050405020304" pitchFamily="18" charset="0"/>
              </a:rPr>
              <a:t>by the Wolfgang Gentner Programme </a:t>
            </a:r>
            <a:r>
              <a:rPr lang="en-GB" sz="1000" dirty="0" smtClean="0">
                <a:latin typeface="+mj-lt"/>
                <a:cs typeface="Times New Roman" panose="02020603050405020304" pitchFamily="18" charset="0"/>
              </a:rPr>
              <a:t>of </a:t>
            </a:r>
            <a:r>
              <a:rPr lang="en-GB" sz="1000" dirty="0">
                <a:latin typeface="+mj-lt"/>
                <a:cs typeface="Times New Roman" panose="02020603050405020304" pitchFamily="18" charset="0"/>
              </a:rPr>
              <a:t>the </a:t>
            </a:r>
            <a:r>
              <a:rPr lang="en-GB" sz="1000" dirty="0" smtClean="0">
                <a:latin typeface="+mj-lt"/>
                <a:cs typeface="Times New Roman" panose="02020603050405020304" pitchFamily="18" charset="0"/>
              </a:rPr>
              <a:t>German </a:t>
            </a:r>
            <a:r>
              <a:rPr lang="en-GB" sz="1000" dirty="0">
                <a:latin typeface="+mj-lt"/>
                <a:cs typeface="Times New Roman" panose="02020603050405020304" pitchFamily="18" charset="0"/>
              </a:rPr>
              <a:t>Federal Ministry of Education and Research (grant no. 05E12CHA)</a:t>
            </a:r>
            <a:endParaRPr lang="it-IT" sz="1000" dirty="0">
              <a:latin typeface="+mj-lt"/>
              <a:cs typeface="Times New Roman" panose="02020603050405020304" pitchFamily="18" charset="0"/>
            </a:endParaRPr>
          </a:p>
        </p:txBody>
      </p:sp>
      <p:cxnSp>
        <p:nvCxnSpPr>
          <p:cNvPr id="18" name="Straight Connector 17"/>
          <p:cNvCxnSpPr/>
          <p:nvPr userDrawn="1"/>
        </p:nvCxnSpPr>
        <p:spPr>
          <a:xfrm>
            <a:off x="609600" y="6481194"/>
            <a:ext cx="10969139" cy="0"/>
          </a:xfrm>
          <a:prstGeom prst="line">
            <a:avLst/>
          </a:prstGeom>
          <a:ln w="19050">
            <a:solidFill>
              <a:srgbClr val="0055A0"/>
            </a:solidFill>
          </a:ln>
        </p:spPr>
        <p:style>
          <a:lnRef idx="1">
            <a:schemeClr val="accent4"/>
          </a:lnRef>
          <a:fillRef idx="0">
            <a:schemeClr val="accent4"/>
          </a:fillRef>
          <a:effectRef idx="0">
            <a:schemeClr val="accent4"/>
          </a:effectRef>
          <a:fontRef idx="minor">
            <a:schemeClr val="tx1"/>
          </a:fontRef>
        </p:style>
      </p:cxnSp>
      <p:sp>
        <p:nvSpPr>
          <p:cNvPr id="19" name="Rectangle 18"/>
          <p:cNvSpPr/>
          <p:nvPr userDrawn="1"/>
        </p:nvSpPr>
        <p:spPr>
          <a:xfrm>
            <a:off x="9690106" y="6194547"/>
            <a:ext cx="2041039" cy="246221"/>
          </a:xfrm>
          <a:prstGeom prst="rect">
            <a:avLst/>
          </a:prstGeom>
        </p:spPr>
        <p:txBody>
          <a:bodyPr wrap="square">
            <a:spAutoFit/>
          </a:bodyPr>
          <a:lstStyle/>
          <a:p>
            <a:r>
              <a:rPr lang="en-US" sz="1000" dirty="0" smtClean="0">
                <a:latin typeface="+mj-lt"/>
                <a:cs typeface="Times New Roman" panose="02020603050405020304" pitchFamily="18" charset="0"/>
              </a:rPr>
              <a:t>lorenzo.bortot@cern.ch</a:t>
            </a:r>
            <a:endParaRPr lang="it-IT" sz="1000" dirty="0">
              <a:latin typeface="+mj-lt"/>
              <a:cs typeface="Times New Roman" panose="02020603050405020304" pitchFamily="18" charset="0"/>
            </a:endParaRPr>
          </a:p>
        </p:txBody>
      </p:sp>
      <p:sp>
        <p:nvSpPr>
          <p:cNvPr id="14" name="Date Placeholder 1"/>
          <p:cNvSpPr>
            <a:spLocks noGrp="1"/>
          </p:cNvSpPr>
          <p:nvPr>
            <p:ph type="dt" sz="half" idx="12"/>
          </p:nvPr>
        </p:nvSpPr>
        <p:spPr>
          <a:xfrm>
            <a:off x="609600" y="6111503"/>
            <a:ext cx="1323987"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B4BFD808-6B56-4447-9401-2398D08EE3C0}" type="datetime1">
              <a:rPr lang="en-US" smtClean="0"/>
              <a:pPr/>
              <a:t>10/17/2019</a:t>
            </a:fld>
            <a:endParaRPr lang="en-US" dirty="0"/>
          </a:p>
        </p:txBody>
      </p:sp>
      <p:sp>
        <p:nvSpPr>
          <p:cNvPr id="27" name="Rectangle 26"/>
          <p:cNvSpPr/>
          <p:nvPr userDrawn="1"/>
        </p:nvSpPr>
        <p:spPr>
          <a:xfrm>
            <a:off x="609600" y="4744193"/>
            <a:ext cx="247913" cy="322805"/>
          </a:xfrm>
          <a:prstGeom prst="rect">
            <a:avLst/>
          </a:prstGeom>
        </p:spPr>
        <p:txBody>
          <a:bodyPr wrap="none">
            <a:spAutoFit/>
          </a:bodyPr>
          <a:lstStyle/>
          <a:p>
            <a:r>
              <a:rPr lang="en-US" sz="1600" b="1" baseline="30000" dirty="0">
                <a:latin typeface="+mj-lt"/>
              </a:rPr>
              <a:t>1</a:t>
            </a:r>
            <a:endParaRPr lang="en-GB" sz="1600" b="1" dirty="0">
              <a:latin typeface="+mj-lt"/>
            </a:endParaRPr>
          </a:p>
        </p:txBody>
      </p:sp>
      <p:pic>
        <p:nvPicPr>
          <p:cNvPr id="28" name="Picture 4" descr="Bildergebnis für cern 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75434" y="4609226"/>
            <a:ext cx="576960" cy="57600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Risultati immagini per bundesministerium fÃ¼r bildu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t="12305" b="15175"/>
          <a:stretch/>
        </p:blipFill>
        <p:spPr bwMode="auto">
          <a:xfrm>
            <a:off x="3914812" y="4604080"/>
            <a:ext cx="1443132" cy="648000"/>
          </a:xfrm>
          <a:prstGeom prst="rect">
            <a:avLst/>
          </a:prstGeom>
          <a:noFill/>
          <a:extLst>
            <a:ext uri="{909E8E84-426E-40DD-AFC4-6F175D3DCCD1}">
              <a14:hiddenFill xmlns:a14="http://schemas.microsoft.com/office/drawing/2010/main">
                <a:solidFill>
                  <a:srgbClr val="FFFFFF"/>
                </a:solidFill>
              </a14:hiddenFill>
            </a:ext>
          </a:extLst>
        </p:spPr>
      </p:pic>
      <p:pic>
        <p:nvPicPr>
          <p:cNvPr id="30" name="Content Placeholder 4"/>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920453" y="4694080"/>
            <a:ext cx="1333800" cy="468000"/>
          </a:xfrm>
          <a:prstGeom prst="rect">
            <a:avLst/>
          </a:prstGeom>
        </p:spPr>
      </p:pic>
      <p:pic>
        <p:nvPicPr>
          <p:cNvPr id="31" name="Picture 30"/>
          <p:cNvPicPr>
            <a:picLocks noChangeAspect="1"/>
          </p:cNvPicPr>
          <p:nvPr userDrawn="1"/>
        </p:nvPicPr>
        <p:blipFill>
          <a:blip r:embed="rId5"/>
          <a:stretch>
            <a:fillRect/>
          </a:stretch>
        </p:blipFill>
        <p:spPr>
          <a:xfrm>
            <a:off x="2057768" y="4609226"/>
            <a:ext cx="1249472" cy="576000"/>
          </a:xfrm>
          <a:prstGeom prst="rect">
            <a:avLst/>
          </a:prstGeom>
        </p:spPr>
      </p:pic>
      <p:sp>
        <p:nvSpPr>
          <p:cNvPr id="33" name="Rectangle 32"/>
          <p:cNvSpPr/>
          <p:nvPr userDrawn="1"/>
        </p:nvSpPr>
        <p:spPr>
          <a:xfrm>
            <a:off x="1926266" y="4744193"/>
            <a:ext cx="247913" cy="322805"/>
          </a:xfrm>
          <a:prstGeom prst="rect">
            <a:avLst/>
          </a:prstGeom>
        </p:spPr>
        <p:txBody>
          <a:bodyPr wrap="none">
            <a:spAutoFit/>
          </a:bodyPr>
          <a:lstStyle/>
          <a:p>
            <a:r>
              <a:rPr lang="en-US" sz="1600" b="1" baseline="30000" dirty="0" smtClean="0">
                <a:latin typeface="+mj-lt"/>
              </a:rPr>
              <a:t>2</a:t>
            </a:r>
            <a:endParaRPr lang="en-GB" sz="1600" b="1" dirty="0">
              <a:latin typeface="+mj-lt"/>
            </a:endParaRP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81093"/>
            <a:ext cx="10969139" cy="940443"/>
          </a:xfrm>
        </p:spPr>
        <p:txBody>
          <a:bodyPr>
            <a:normAutofit/>
          </a:bodyPr>
          <a:lstStyle>
            <a:lvl1pPr algn="l">
              <a:defRPr sz="3200"/>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a:xfrm>
            <a:off x="609600" y="1182726"/>
            <a:ext cx="10969139" cy="5080264"/>
          </a:xfrm>
        </p:spPr>
        <p:txBody>
          <a:bodyPr>
            <a:normAutofit/>
          </a:bodyPr>
          <a:lstStyle>
            <a:lvl1pPr>
              <a:defRPr sz="1600"/>
            </a:lvl1pPr>
            <a:lvl2pPr>
              <a:defRPr sz="1400"/>
            </a:lvl2pPr>
            <a:lvl3pPr>
              <a:defRPr sz="1400"/>
            </a:lvl3pPr>
            <a:lvl4pPr>
              <a:defRPr sz="12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cxnSp>
        <p:nvCxnSpPr>
          <p:cNvPr id="6" name="Straight Connector 5"/>
          <p:cNvCxnSpPr/>
          <p:nvPr userDrawn="1"/>
        </p:nvCxnSpPr>
        <p:spPr>
          <a:xfrm>
            <a:off x="609600" y="944753"/>
            <a:ext cx="10969139" cy="0"/>
          </a:xfrm>
          <a:prstGeom prst="line">
            <a:avLst/>
          </a:prstGeom>
          <a:ln w="19050">
            <a:solidFill>
              <a:srgbClr val="0055A0"/>
            </a:solidFill>
          </a:ln>
        </p:spPr>
        <p:style>
          <a:lnRef idx="1">
            <a:schemeClr val="accent4"/>
          </a:lnRef>
          <a:fillRef idx="0">
            <a:schemeClr val="accent4"/>
          </a:fillRef>
          <a:effectRef idx="0">
            <a:schemeClr val="accent4"/>
          </a:effectRef>
          <a:fontRef idx="minor">
            <a:schemeClr val="tx1"/>
          </a:fontRef>
        </p:style>
      </p:cxnSp>
      <p:cxnSp>
        <p:nvCxnSpPr>
          <p:cNvPr id="16" name="Straight Connector 15"/>
          <p:cNvCxnSpPr/>
          <p:nvPr userDrawn="1"/>
        </p:nvCxnSpPr>
        <p:spPr>
          <a:xfrm>
            <a:off x="609600" y="6270739"/>
            <a:ext cx="10969200" cy="0"/>
          </a:xfrm>
          <a:prstGeom prst="line">
            <a:avLst/>
          </a:prstGeom>
          <a:ln w="19050">
            <a:solidFill>
              <a:srgbClr val="0055A0"/>
            </a:solidFill>
          </a:ln>
        </p:spPr>
        <p:style>
          <a:lnRef idx="1">
            <a:schemeClr val="accent4"/>
          </a:lnRef>
          <a:fillRef idx="0">
            <a:schemeClr val="accent4"/>
          </a:fillRef>
          <a:effectRef idx="0">
            <a:schemeClr val="accent4"/>
          </a:effectRef>
          <a:fontRef idx="minor">
            <a:schemeClr val="tx1"/>
          </a:fontRef>
        </p:style>
      </p:cxnSp>
      <p:pic>
        <p:nvPicPr>
          <p:cNvPr id="17" name="Picture 2" descr="Risultati immagini per cern 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052" y="6204875"/>
            <a:ext cx="576961" cy="576000"/>
          </a:xfrm>
          <a:prstGeom prst="rect">
            <a:avLst/>
          </a:prstGeom>
          <a:noFill/>
          <a:extLst>
            <a:ext uri="{909E8E84-426E-40DD-AFC4-6F175D3DCCD1}">
              <a14:hiddenFill xmlns:a14="http://schemas.microsoft.com/office/drawing/2010/main">
                <a:solidFill>
                  <a:srgbClr val="FFFFFF"/>
                </a:solidFill>
              </a14:hiddenFill>
            </a:ext>
          </a:extLst>
        </p:spPr>
      </p:pic>
      <p:sp>
        <p:nvSpPr>
          <p:cNvPr id="18" name="Slide Number Placeholder 3"/>
          <p:cNvSpPr>
            <a:spLocks noGrp="1"/>
          </p:cNvSpPr>
          <p:nvPr userDrawn="1">
            <p:ph type="sldNum" sz="quarter" idx="4"/>
          </p:nvPr>
        </p:nvSpPr>
        <p:spPr>
          <a:xfrm>
            <a:off x="11077376" y="6424180"/>
            <a:ext cx="501424"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17918391-D411-FE40-AAD7-861AE5233E0E}" type="slidenum">
              <a:rPr lang="en-US" smtClean="0"/>
              <a:pPr/>
              <a:t>‹#›</a:t>
            </a:fld>
            <a:endParaRPr lang="en-US" dirty="0"/>
          </a:p>
        </p:txBody>
      </p:sp>
      <p:pic>
        <p:nvPicPr>
          <p:cNvPr id="19" name="Picture 18"/>
          <p:cNvPicPr>
            <a:picLocks noChangeAspect="1"/>
          </p:cNvPicPr>
          <p:nvPr userDrawn="1"/>
        </p:nvPicPr>
        <p:blipFill>
          <a:blip r:embed="rId3">
            <a:clrChange>
              <a:clrFrom>
                <a:srgbClr val="FFFFFF"/>
              </a:clrFrom>
              <a:clrTo>
                <a:srgbClr val="FFFFFF">
                  <a:alpha val="0"/>
                </a:srgbClr>
              </a:clrTo>
            </a:clrChange>
          </a:blip>
          <a:stretch>
            <a:fillRect/>
          </a:stretch>
        </p:blipFill>
        <p:spPr>
          <a:xfrm>
            <a:off x="632626" y="6274675"/>
            <a:ext cx="1119975" cy="516302"/>
          </a:xfrm>
          <a:prstGeom prst="rect">
            <a:avLst/>
          </a:prstGeom>
        </p:spPr>
      </p:pic>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9" name="Titre 1"/>
          <p:cNvSpPr>
            <a:spLocks noGrp="1"/>
          </p:cNvSpPr>
          <p:nvPr>
            <p:ph type="title"/>
          </p:nvPr>
        </p:nvSpPr>
        <p:spPr>
          <a:xfrm>
            <a:off x="609600" y="81093"/>
            <a:ext cx="10969139" cy="940443"/>
          </a:xfrm>
        </p:spPr>
        <p:txBody>
          <a:bodyPr>
            <a:normAutofit/>
          </a:bodyPr>
          <a:lstStyle>
            <a:lvl1pPr algn="l">
              <a:defRPr sz="3200"/>
            </a:lvl1pPr>
          </a:lstStyle>
          <a:p>
            <a:r>
              <a:rPr kumimoji="0" lang="en-US" dirty="0" smtClean="0"/>
              <a:t>Click to edit Master title style</a:t>
            </a:r>
            <a:endParaRPr kumimoji="0" lang="en-US" dirty="0"/>
          </a:p>
        </p:txBody>
      </p:sp>
      <p:cxnSp>
        <p:nvCxnSpPr>
          <p:cNvPr id="11" name="Straight Connector 10"/>
          <p:cNvCxnSpPr/>
          <p:nvPr userDrawn="1"/>
        </p:nvCxnSpPr>
        <p:spPr>
          <a:xfrm>
            <a:off x="609600" y="944753"/>
            <a:ext cx="10969139" cy="0"/>
          </a:xfrm>
          <a:prstGeom prst="line">
            <a:avLst/>
          </a:prstGeom>
          <a:ln w="19050">
            <a:solidFill>
              <a:srgbClr val="0055A0"/>
            </a:solidFill>
          </a:ln>
        </p:spPr>
        <p:style>
          <a:lnRef idx="1">
            <a:schemeClr val="accent4"/>
          </a:lnRef>
          <a:fillRef idx="0">
            <a:schemeClr val="accent4"/>
          </a:fillRef>
          <a:effectRef idx="0">
            <a:schemeClr val="accent4"/>
          </a:effectRef>
          <a:fontRef idx="minor">
            <a:schemeClr val="tx1"/>
          </a:fontRef>
        </p:style>
      </p:cxnSp>
      <p:sp>
        <p:nvSpPr>
          <p:cNvPr id="12" name="Espace réservé du contenu 2"/>
          <p:cNvSpPr>
            <a:spLocks noGrp="1"/>
          </p:cNvSpPr>
          <p:nvPr>
            <p:ph idx="10"/>
          </p:nvPr>
        </p:nvSpPr>
        <p:spPr>
          <a:xfrm>
            <a:off x="609600" y="1182726"/>
            <a:ext cx="5386917" cy="5080264"/>
          </a:xfrm>
        </p:spPr>
        <p:txBody>
          <a:bodyPr>
            <a:normAutofit/>
          </a:bodyPr>
          <a:lstStyle>
            <a:lvl1pPr>
              <a:defRPr sz="1600"/>
            </a:lvl1pPr>
            <a:lvl2pPr>
              <a:defRPr sz="1400"/>
            </a:lvl2pPr>
            <a:lvl3pPr>
              <a:defRPr sz="1400"/>
            </a:lvl3pPr>
            <a:lvl4pPr>
              <a:defRPr sz="12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3" name="Espace réservé du contenu 2"/>
          <p:cNvSpPr>
            <a:spLocks noGrp="1"/>
          </p:cNvSpPr>
          <p:nvPr>
            <p:ph idx="11"/>
          </p:nvPr>
        </p:nvSpPr>
        <p:spPr>
          <a:xfrm>
            <a:off x="6193366" y="1182726"/>
            <a:ext cx="5389033" cy="5069401"/>
          </a:xfrm>
        </p:spPr>
        <p:txBody>
          <a:bodyPr>
            <a:normAutofit/>
          </a:bodyPr>
          <a:lstStyle>
            <a:lvl1pPr>
              <a:defRPr sz="1600"/>
            </a:lvl1pPr>
            <a:lvl2pPr>
              <a:defRPr sz="1400"/>
            </a:lvl2pPr>
            <a:lvl3pPr>
              <a:defRPr sz="1400"/>
            </a:lvl3pPr>
            <a:lvl4pPr>
              <a:defRPr sz="12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cxnSp>
        <p:nvCxnSpPr>
          <p:cNvPr id="14" name="Straight Connector 13"/>
          <p:cNvCxnSpPr/>
          <p:nvPr userDrawn="1"/>
        </p:nvCxnSpPr>
        <p:spPr>
          <a:xfrm>
            <a:off x="609600" y="6270739"/>
            <a:ext cx="10969200" cy="0"/>
          </a:xfrm>
          <a:prstGeom prst="line">
            <a:avLst/>
          </a:prstGeom>
          <a:ln w="19050">
            <a:solidFill>
              <a:srgbClr val="0055A0"/>
            </a:solidFill>
          </a:ln>
        </p:spPr>
        <p:style>
          <a:lnRef idx="1">
            <a:schemeClr val="accent4"/>
          </a:lnRef>
          <a:fillRef idx="0">
            <a:schemeClr val="accent4"/>
          </a:fillRef>
          <a:effectRef idx="0">
            <a:schemeClr val="accent4"/>
          </a:effectRef>
          <a:fontRef idx="minor">
            <a:schemeClr val="tx1"/>
          </a:fontRef>
        </p:style>
      </p:cxnSp>
      <p:pic>
        <p:nvPicPr>
          <p:cNvPr id="17" name="Picture 2" descr="Risultati immagini per cern 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8052" y="6204875"/>
            <a:ext cx="576961" cy="576000"/>
          </a:xfrm>
          <a:prstGeom prst="rect">
            <a:avLst/>
          </a:prstGeom>
          <a:noFill/>
          <a:extLst>
            <a:ext uri="{909E8E84-426E-40DD-AFC4-6F175D3DCCD1}">
              <a14:hiddenFill xmlns:a14="http://schemas.microsoft.com/office/drawing/2010/main">
                <a:solidFill>
                  <a:srgbClr val="FFFFFF"/>
                </a:solidFill>
              </a14:hiddenFill>
            </a:ext>
          </a:extLst>
        </p:spPr>
      </p:pic>
      <p:sp>
        <p:nvSpPr>
          <p:cNvPr id="18" name="Slide Number Placeholder 3"/>
          <p:cNvSpPr>
            <a:spLocks noGrp="1"/>
          </p:cNvSpPr>
          <p:nvPr>
            <p:ph type="sldNum" sz="quarter" idx="4"/>
          </p:nvPr>
        </p:nvSpPr>
        <p:spPr>
          <a:xfrm>
            <a:off x="11077376" y="6424180"/>
            <a:ext cx="501424"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17918391-D411-FE40-AAD7-861AE5233E0E}" type="slidenum">
              <a:rPr lang="en-US" smtClean="0"/>
              <a:pPr/>
              <a:t>‹#›</a:t>
            </a:fld>
            <a:endParaRPr lang="en-US" dirty="0"/>
          </a:p>
        </p:txBody>
      </p:sp>
      <p:pic>
        <p:nvPicPr>
          <p:cNvPr id="19" name="Picture 18"/>
          <p:cNvPicPr>
            <a:picLocks noChangeAspect="1"/>
          </p:cNvPicPr>
          <p:nvPr userDrawn="1"/>
        </p:nvPicPr>
        <p:blipFill>
          <a:blip r:embed="rId3">
            <a:clrChange>
              <a:clrFrom>
                <a:srgbClr val="FFFFFF"/>
              </a:clrFrom>
              <a:clrTo>
                <a:srgbClr val="FFFFFF">
                  <a:alpha val="0"/>
                </a:srgbClr>
              </a:clrTo>
            </a:clrChange>
          </a:blip>
          <a:stretch>
            <a:fillRect/>
          </a:stretch>
        </p:blipFill>
        <p:spPr>
          <a:xfrm>
            <a:off x="632626" y="6274675"/>
            <a:ext cx="1119975" cy="516302"/>
          </a:xfrm>
          <a:prstGeom prst="rect">
            <a:avLst/>
          </a:prstGeom>
        </p:spPr>
      </p:pic>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Deux contenus">
    <p:spTree>
      <p:nvGrpSpPr>
        <p:cNvPr id="1" name=""/>
        <p:cNvGrpSpPr/>
        <p:nvPr/>
      </p:nvGrpSpPr>
      <p:grpSpPr>
        <a:xfrm>
          <a:off x="0" y="0"/>
          <a:ext cx="0" cy="0"/>
          <a:chOff x="0" y="0"/>
          <a:chExt cx="0" cy="0"/>
        </a:xfrm>
      </p:grpSpPr>
      <p:sp>
        <p:nvSpPr>
          <p:cNvPr id="9" name="Titre 1"/>
          <p:cNvSpPr>
            <a:spLocks noGrp="1"/>
          </p:cNvSpPr>
          <p:nvPr>
            <p:ph type="title"/>
          </p:nvPr>
        </p:nvSpPr>
        <p:spPr>
          <a:xfrm>
            <a:off x="609600" y="81093"/>
            <a:ext cx="10969139" cy="940443"/>
          </a:xfrm>
        </p:spPr>
        <p:txBody>
          <a:bodyPr>
            <a:normAutofit/>
          </a:bodyPr>
          <a:lstStyle>
            <a:lvl1pPr algn="l">
              <a:defRPr sz="3200"/>
            </a:lvl1pPr>
          </a:lstStyle>
          <a:p>
            <a:r>
              <a:rPr kumimoji="0" lang="en-US" dirty="0" smtClean="0"/>
              <a:t>Click to edit Master title style</a:t>
            </a:r>
            <a:endParaRPr kumimoji="0" lang="en-US" dirty="0"/>
          </a:p>
        </p:txBody>
      </p:sp>
      <p:cxnSp>
        <p:nvCxnSpPr>
          <p:cNvPr id="11" name="Straight Connector 10"/>
          <p:cNvCxnSpPr/>
          <p:nvPr userDrawn="1"/>
        </p:nvCxnSpPr>
        <p:spPr>
          <a:xfrm>
            <a:off x="609600" y="944753"/>
            <a:ext cx="10969139" cy="0"/>
          </a:xfrm>
          <a:prstGeom prst="line">
            <a:avLst/>
          </a:prstGeom>
          <a:ln w="19050">
            <a:solidFill>
              <a:srgbClr val="0055A0"/>
            </a:solidFill>
          </a:ln>
        </p:spPr>
        <p:style>
          <a:lnRef idx="1">
            <a:schemeClr val="accent4"/>
          </a:lnRef>
          <a:fillRef idx="0">
            <a:schemeClr val="accent4"/>
          </a:fillRef>
          <a:effectRef idx="0">
            <a:schemeClr val="accent4"/>
          </a:effectRef>
          <a:fontRef idx="minor">
            <a:schemeClr val="tx1"/>
          </a:fontRef>
        </p:style>
      </p:cxnSp>
      <p:sp>
        <p:nvSpPr>
          <p:cNvPr id="12" name="Espace réservé du contenu 2"/>
          <p:cNvSpPr>
            <a:spLocks noGrp="1"/>
          </p:cNvSpPr>
          <p:nvPr>
            <p:ph idx="10"/>
          </p:nvPr>
        </p:nvSpPr>
        <p:spPr>
          <a:xfrm>
            <a:off x="609600" y="1182726"/>
            <a:ext cx="5386917" cy="4153758"/>
          </a:xfrm>
        </p:spPr>
        <p:txBody>
          <a:bodyPr>
            <a:normAutofit/>
          </a:bodyPr>
          <a:lstStyle>
            <a:lvl1pPr>
              <a:defRPr sz="1600"/>
            </a:lvl1pPr>
            <a:lvl2pPr>
              <a:defRPr sz="1400"/>
            </a:lvl2pPr>
            <a:lvl3pPr>
              <a:defRPr sz="1400"/>
            </a:lvl3pPr>
            <a:lvl4pPr>
              <a:defRPr sz="12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3" name="Espace réservé du contenu 2"/>
          <p:cNvSpPr>
            <a:spLocks noGrp="1"/>
          </p:cNvSpPr>
          <p:nvPr>
            <p:ph idx="11"/>
          </p:nvPr>
        </p:nvSpPr>
        <p:spPr>
          <a:xfrm>
            <a:off x="6193366" y="1192705"/>
            <a:ext cx="5389033" cy="4142422"/>
          </a:xfrm>
        </p:spPr>
        <p:txBody>
          <a:bodyPr>
            <a:normAutofit/>
          </a:bodyPr>
          <a:lstStyle>
            <a:lvl1pPr>
              <a:defRPr sz="1600"/>
            </a:lvl1pPr>
            <a:lvl2pPr>
              <a:defRPr sz="1400"/>
            </a:lvl2pPr>
            <a:lvl3pPr>
              <a:defRPr sz="1400"/>
            </a:lvl3pPr>
            <a:lvl4pPr>
              <a:defRPr sz="1200"/>
            </a:lvl4pPr>
            <a:lvl5pPr>
              <a:defRPr sz="12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0" name="Espace réservé du texte 2"/>
          <p:cNvSpPr>
            <a:spLocks noGrp="1"/>
          </p:cNvSpPr>
          <p:nvPr>
            <p:ph type="body" idx="1"/>
          </p:nvPr>
        </p:nvSpPr>
        <p:spPr>
          <a:xfrm>
            <a:off x="605939" y="5413265"/>
            <a:ext cx="5386917" cy="838200"/>
          </a:xfrm>
        </p:spPr>
        <p:txBody>
          <a:bodyPr anchor="t">
            <a:normAutofit/>
          </a:bodyPr>
          <a:lstStyle>
            <a:lvl1pPr marL="0" indent="0">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smtClean="0"/>
              <a:t>Click to edit Master text styles</a:t>
            </a:r>
          </a:p>
        </p:txBody>
      </p:sp>
      <p:sp>
        <p:nvSpPr>
          <p:cNvPr id="14" name="Espace réservé du texte 3"/>
          <p:cNvSpPr>
            <a:spLocks noGrp="1"/>
          </p:cNvSpPr>
          <p:nvPr>
            <p:ph type="body" sz="half" idx="3"/>
          </p:nvPr>
        </p:nvSpPr>
        <p:spPr>
          <a:xfrm>
            <a:off x="6189706" y="5413265"/>
            <a:ext cx="5389033" cy="838200"/>
          </a:xfrm>
        </p:spPr>
        <p:txBody>
          <a:bodyPr anchor="t">
            <a:normAutofit/>
          </a:bodyPr>
          <a:lstStyle>
            <a:lvl1pPr marL="0" indent="0">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1" name="Slide Number Placeholder 3"/>
          <p:cNvSpPr>
            <a:spLocks noGrp="1"/>
          </p:cNvSpPr>
          <p:nvPr>
            <p:ph type="sldNum" sz="quarter" idx="4"/>
          </p:nvPr>
        </p:nvSpPr>
        <p:spPr>
          <a:xfrm>
            <a:off x="31984" y="6447671"/>
            <a:ext cx="668565"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17918391-D411-FE40-AAD7-861AE5233E0E}" type="slidenum">
              <a:rPr lang="en-US" smtClean="0"/>
              <a:pPr/>
              <a:t>‹#›</a:t>
            </a:fld>
            <a:endParaRPr lang="en-US" dirty="0"/>
          </a:p>
        </p:txBody>
      </p:sp>
      <p:grpSp>
        <p:nvGrpSpPr>
          <p:cNvPr id="16" name="Group 15"/>
          <p:cNvGrpSpPr/>
          <p:nvPr userDrawn="1"/>
        </p:nvGrpSpPr>
        <p:grpSpPr>
          <a:xfrm>
            <a:off x="609600" y="6217745"/>
            <a:ext cx="11481600" cy="576000"/>
            <a:chOff x="-2409825" y="6217745"/>
            <a:chExt cx="11481600" cy="576000"/>
          </a:xfrm>
        </p:grpSpPr>
        <p:cxnSp>
          <p:nvCxnSpPr>
            <p:cNvPr id="20" name="Straight Connector 19"/>
            <p:cNvCxnSpPr/>
            <p:nvPr userDrawn="1"/>
          </p:nvCxnSpPr>
          <p:spPr>
            <a:xfrm flipV="1">
              <a:off x="-2409825" y="6262990"/>
              <a:ext cx="11093879" cy="0"/>
            </a:xfrm>
            <a:prstGeom prst="line">
              <a:avLst/>
            </a:prstGeom>
            <a:ln w="19050">
              <a:solidFill>
                <a:srgbClr val="0055A0"/>
              </a:solidFill>
            </a:ln>
          </p:spPr>
          <p:style>
            <a:lnRef idx="1">
              <a:schemeClr val="accent4"/>
            </a:lnRef>
            <a:fillRef idx="0">
              <a:schemeClr val="accent4"/>
            </a:fillRef>
            <a:effectRef idx="0">
              <a:schemeClr val="accent4"/>
            </a:effectRef>
            <a:fontRef idx="minor">
              <a:schemeClr val="tx1"/>
            </a:fontRef>
          </p:style>
        </p:cxnSp>
        <p:pic>
          <p:nvPicPr>
            <p:cNvPr id="22" name="Picture 2" descr="Risultati immagini per cern 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94814" y="6217745"/>
              <a:ext cx="576961" cy="576000"/>
            </a:xfrm>
            <a:prstGeom prst="rect">
              <a:avLst/>
            </a:prstGeom>
            <a:noFill/>
            <a:extLst>
              <a:ext uri="{909E8E84-426E-40DD-AFC4-6F175D3DCCD1}">
                <a14:hiddenFill xmlns:a14="http://schemas.microsoft.com/office/drawing/2010/main">
                  <a:solidFill>
                    <a:srgbClr val="FFFFFF"/>
                  </a:solidFill>
                </a14:hiddenFill>
              </a:ext>
            </a:extLst>
          </p:spPr>
        </p:pic>
      </p:grpSp>
      <p:pic>
        <p:nvPicPr>
          <p:cNvPr id="23" name="Picture 22"/>
          <p:cNvPicPr>
            <a:picLocks noChangeAspect="1"/>
          </p:cNvPicPr>
          <p:nvPr userDrawn="1"/>
        </p:nvPicPr>
        <p:blipFill>
          <a:blip r:embed="rId3">
            <a:clrChange>
              <a:clrFrom>
                <a:srgbClr val="FFFFFF"/>
              </a:clrFrom>
              <a:clrTo>
                <a:srgbClr val="FFFFFF">
                  <a:alpha val="0"/>
                </a:srgbClr>
              </a:clrTo>
            </a:clrChange>
          </a:blip>
          <a:stretch>
            <a:fillRect/>
          </a:stretch>
        </p:blipFill>
        <p:spPr>
          <a:xfrm>
            <a:off x="10185876" y="6274674"/>
            <a:ext cx="1244993" cy="573935"/>
          </a:xfrm>
          <a:prstGeom prst="rect">
            <a:avLst/>
          </a:prstGeom>
        </p:spPr>
      </p:pic>
    </p:spTree>
    <p:extLst>
      <p:ext uri="{BB962C8B-B14F-4D97-AF65-F5344CB8AC3E}">
        <p14:creationId xmlns:p14="http://schemas.microsoft.com/office/powerpoint/2010/main" val="176364319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69181"/>
            <a:ext cx="10969139"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1" r:id="rId5"/>
    <p:sldLayoutId id="2147483680" r:id="rId6"/>
    <p:sldLayoutId id="2147483679" r:id="rId7"/>
    <p:sldLayoutId id="2147483664" r:id="rId8"/>
    <p:sldLayoutId id="2147483682" r:id="rId9"/>
    <p:sldLayoutId id="2147483667" r:id="rId10"/>
    <p:sldLayoutId id="2147483668" r:id="rId11"/>
    <p:sldLayoutId id="2147483669" r:id="rId12"/>
    <p:sldLayoutId id="2147483687" r:id="rId13"/>
  </p:sldLayoutIdLst>
  <p:timing>
    <p:tnLst>
      <p:par>
        <p:cTn id="1" dur="indefinite" restart="never" nodeType="tmRoot"/>
      </p:par>
    </p:tnLst>
  </p:timing>
  <p:hf hdr="0"/>
  <p:txStyles>
    <p:titleStyle>
      <a:lvl1pPr algn="l" rtl="0" eaLnBrk="1" latinLnBrk="0" hangingPunct="1">
        <a:spcBef>
          <a:spcPct val="0"/>
        </a:spcBef>
        <a:buNone/>
        <a:defRPr kumimoji="0" sz="32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18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6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4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4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indico.cern.ch/event/763185/" TargetMode="Externa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4.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4"/>
          <p:cNvSpPr>
            <a:spLocks noGrp="1"/>
          </p:cNvSpPr>
          <p:nvPr>
            <p:ph type="body" idx="4294967295"/>
          </p:nvPr>
        </p:nvSpPr>
        <p:spPr>
          <a:xfrm>
            <a:off x="1826519" y="3777133"/>
            <a:ext cx="8546762" cy="419653"/>
          </a:xfrm>
        </p:spPr>
        <p:txBody>
          <a:bodyPr>
            <a:noAutofit/>
          </a:bodyPr>
          <a:lstStyle/>
          <a:p>
            <a:pPr marL="36576" indent="0" algn="ctr">
              <a:buNone/>
            </a:pPr>
            <a:r>
              <a:rPr lang="en-US" dirty="0">
                <a:solidFill>
                  <a:srgbClr val="0055A0"/>
                </a:solidFill>
                <a:cs typeface="Times New Roman" panose="02020603050405020304" pitchFamily="18" charset="0"/>
              </a:rPr>
              <a:t>L. </a:t>
            </a:r>
            <a:r>
              <a:rPr lang="en-US" dirty="0" smtClean="0">
                <a:solidFill>
                  <a:srgbClr val="0055A0"/>
                </a:solidFill>
                <a:cs typeface="Times New Roman" panose="02020603050405020304" pitchFamily="18" charset="0"/>
              </a:rPr>
              <a:t>Bortot</a:t>
            </a:r>
            <a:r>
              <a:rPr lang="en-US" baseline="30000" dirty="0" smtClean="0">
                <a:solidFill>
                  <a:srgbClr val="0055A0"/>
                </a:solidFill>
                <a:cs typeface="Times New Roman" panose="02020603050405020304" pitchFamily="18" charset="0"/>
              </a:rPr>
              <a:t>1,2</a:t>
            </a:r>
            <a:r>
              <a:rPr lang="en-US" dirty="0" smtClean="0">
                <a:solidFill>
                  <a:srgbClr val="0055A0"/>
                </a:solidFill>
                <a:cs typeface="Times New Roman" panose="02020603050405020304" pitchFamily="18" charset="0"/>
              </a:rPr>
              <a:t> , E. </a:t>
            </a:r>
            <a:r>
              <a:rPr lang="en-US" dirty="0" smtClean="0">
                <a:solidFill>
                  <a:srgbClr val="0055A0"/>
                </a:solidFill>
                <a:cs typeface="Times New Roman" panose="02020603050405020304" pitchFamily="18" charset="0"/>
              </a:rPr>
              <a:t>Ravaioli</a:t>
            </a:r>
            <a:r>
              <a:rPr lang="en-US" baseline="30000" dirty="0">
                <a:solidFill>
                  <a:srgbClr val="0055A0"/>
                </a:solidFill>
                <a:cs typeface="Times New Roman" panose="02020603050405020304" pitchFamily="18" charset="0"/>
              </a:rPr>
              <a:t>1</a:t>
            </a:r>
            <a:endParaRPr lang="it-IT" dirty="0">
              <a:solidFill>
                <a:srgbClr val="0055A0"/>
              </a:solidFill>
              <a:cs typeface="Times New Roman" panose="02020603050405020304" pitchFamily="18" charset="0"/>
            </a:endParaRPr>
          </a:p>
        </p:txBody>
      </p:sp>
      <p:sp>
        <p:nvSpPr>
          <p:cNvPr id="10" name="Title 5"/>
          <p:cNvSpPr>
            <a:spLocks noGrp="1"/>
          </p:cNvSpPr>
          <p:nvPr>
            <p:ph type="title"/>
          </p:nvPr>
        </p:nvSpPr>
        <p:spPr>
          <a:xfrm>
            <a:off x="-17251" y="2728749"/>
            <a:ext cx="12234303" cy="940443"/>
          </a:xfrm>
        </p:spPr>
        <p:txBody>
          <a:bodyPr>
            <a:noAutofit/>
          </a:bodyPr>
          <a:lstStyle/>
          <a:p>
            <a:pPr algn="ctr"/>
            <a:r>
              <a:rPr lang="en-GB" sz="2800" b="1" dirty="0" smtClean="0"/>
              <a:t>Summary of the 26</a:t>
            </a:r>
            <a:r>
              <a:rPr lang="en-GB" sz="2800" b="1" baseline="30000" dirty="0" smtClean="0"/>
              <a:t>th</a:t>
            </a:r>
            <a:r>
              <a:rPr lang="en-GB" sz="2800" b="1" dirty="0" smtClean="0"/>
              <a:t> Magnet Technology Conference</a:t>
            </a:r>
            <a:endParaRPr lang="it-IT" sz="2800" dirty="0"/>
          </a:p>
        </p:txBody>
      </p:sp>
      <p:pic>
        <p:nvPicPr>
          <p:cNvPr id="11" name="Picture 2" descr="Abstracts, Timetable and Presenta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3984" y="599709"/>
            <a:ext cx="3968571" cy="1014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00108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10</a:t>
            </a:fld>
            <a:endParaRPr lang="en-US" dirty="0"/>
          </a:p>
        </p:txBody>
      </p:sp>
      <p:sp>
        <p:nvSpPr>
          <p:cNvPr id="4" name="Title 5"/>
          <p:cNvSpPr txBox="1">
            <a:spLocks/>
          </p:cNvSpPr>
          <p:nvPr/>
        </p:nvSpPr>
        <p:spPr>
          <a:xfrm>
            <a:off x="1448683" y="2830349"/>
            <a:ext cx="9466051" cy="940443"/>
          </a:xfrm>
          <a:prstGeom prst="rect">
            <a:avLst/>
          </a:prstGeom>
        </p:spPr>
        <p:txBody>
          <a:bodyP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GB" sz="2800" dirty="0"/>
              <a:t>Key Issues in </a:t>
            </a:r>
            <a:r>
              <a:rPr lang="en-GB" sz="2800" dirty="0" err="1"/>
              <a:t>HTS</a:t>
            </a:r>
            <a:r>
              <a:rPr lang="en-GB" sz="2800" dirty="0"/>
              <a:t> Magnet and Conductor Technology Toward Various Applications</a:t>
            </a:r>
            <a:endParaRPr lang="en-GB" sz="2800" dirty="0" smtClean="0"/>
          </a:p>
          <a:p>
            <a:pPr algn="ctr"/>
            <a:endParaRPr lang="en-GB" sz="2000" dirty="0" smtClean="0"/>
          </a:p>
          <a:p>
            <a:pPr algn="ctr"/>
            <a:r>
              <a:rPr lang="en-GB" sz="2000" dirty="0" err="1" smtClean="0"/>
              <a:t>Naoyuki</a:t>
            </a:r>
            <a:r>
              <a:rPr lang="en-GB" sz="2000" dirty="0" smtClean="0"/>
              <a:t> </a:t>
            </a:r>
            <a:r>
              <a:rPr lang="en-GB" sz="2000" dirty="0" err="1"/>
              <a:t>Amemiya</a:t>
            </a:r>
            <a:endParaRPr lang="it-IT" sz="2000" dirty="0"/>
          </a:p>
        </p:txBody>
      </p:sp>
    </p:spTree>
    <p:extLst>
      <p:ext uri="{BB962C8B-B14F-4D97-AF65-F5344CB8AC3E}">
        <p14:creationId xmlns:p14="http://schemas.microsoft.com/office/powerpoint/2010/main" val="943390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3" name="Picture 2"/>
          <p:cNvPicPr>
            <a:picLocks noChangeAspect="1"/>
          </p:cNvPicPr>
          <p:nvPr/>
        </p:nvPicPr>
        <p:blipFill>
          <a:blip r:embed="rId2"/>
          <a:stretch>
            <a:fillRect/>
          </a:stretch>
        </p:blipFill>
        <p:spPr>
          <a:xfrm>
            <a:off x="102763" y="1245192"/>
            <a:ext cx="5993237" cy="4430666"/>
          </a:xfrm>
          <a:prstGeom prst="rect">
            <a:avLst/>
          </a:prstGeom>
        </p:spPr>
      </p:pic>
      <p:pic>
        <p:nvPicPr>
          <p:cNvPr id="4" name="Picture 3"/>
          <p:cNvPicPr>
            <a:picLocks noChangeAspect="1"/>
          </p:cNvPicPr>
          <p:nvPr/>
        </p:nvPicPr>
        <p:blipFill>
          <a:blip r:embed="rId3"/>
          <a:stretch>
            <a:fillRect/>
          </a:stretch>
        </p:blipFill>
        <p:spPr>
          <a:xfrm>
            <a:off x="6096000" y="1030514"/>
            <a:ext cx="5963754" cy="3934144"/>
          </a:xfrm>
          <a:prstGeom prst="rect">
            <a:avLst/>
          </a:prstGeom>
        </p:spPr>
      </p:pic>
    </p:spTree>
    <p:extLst>
      <p:ext uri="{BB962C8B-B14F-4D97-AF65-F5344CB8AC3E}">
        <p14:creationId xmlns:p14="http://schemas.microsoft.com/office/powerpoint/2010/main" val="3741374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6" name="Picture 5"/>
          <p:cNvPicPr>
            <a:picLocks noChangeAspect="1"/>
          </p:cNvPicPr>
          <p:nvPr/>
        </p:nvPicPr>
        <p:blipFill>
          <a:blip r:embed="rId2"/>
          <a:stretch>
            <a:fillRect/>
          </a:stretch>
        </p:blipFill>
        <p:spPr>
          <a:xfrm>
            <a:off x="3218997" y="459921"/>
            <a:ext cx="8743950" cy="3771900"/>
          </a:xfrm>
          <a:prstGeom prst="rect">
            <a:avLst/>
          </a:prstGeom>
        </p:spPr>
      </p:pic>
      <p:pic>
        <p:nvPicPr>
          <p:cNvPr id="4" name="Picture 3"/>
          <p:cNvPicPr>
            <a:picLocks noChangeAspect="1"/>
          </p:cNvPicPr>
          <p:nvPr/>
        </p:nvPicPr>
        <p:blipFill>
          <a:blip r:embed="rId3"/>
          <a:stretch>
            <a:fillRect/>
          </a:stretch>
        </p:blipFill>
        <p:spPr>
          <a:xfrm>
            <a:off x="152836" y="1402216"/>
            <a:ext cx="4215963" cy="1521144"/>
          </a:xfrm>
          <a:prstGeom prst="rect">
            <a:avLst/>
          </a:prstGeom>
        </p:spPr>
      </p:pic>
      <p:pic>
        <p:nvPicPr>
          <p:cNvPr id="7" name="Picture 6"/>
          <p:cNvPicPr>
            <a:picLocks noChangeAspect="1"/>
          </p:cNvPicPr>
          <p:nvPr/>
        </p:nvPicPr>
        <p:blipFill>
          <a:blip r:embed="rId4"/>
          <a:stretch>
            <a:fillRect/>
          </a:stretch>
        </p:blipFill>
        <p:spPr>
          <a:xfrm>
            <a:off x="348366" y="4063999"/>
            <a:ext cx="5741262" cy="2684147"/>
          </a:xfrm>
          <a:prstGeom prst="rect">
            <a:avLst/>
          </a:prstGeom>
        </p:spPr>
      </p:pic>
    </p:spTree>
    <p:extLst>
      <p:ext uri="{BB962C8B-B14F-4D97-AF65-F5344CB8AC3E}">
        <p14:creationId xmlns:p14="http://schemas.microsoft.com/office/powerpoint/2010/main" val="1905510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13</a:t>
            </a:fld>
            <a:endParaRPr lang="en-US" dirty="0"/>
          </a:p>
        </p:txBody>
      </p:sp>
      <p:sp>
        <p:nvSpPr>
          <p:cNvPr id="4" name="Title 5"/>
          <p:cNvSpPr txBox="1">
            <a:spLocks/>
          </p:cNvSpPr>
          <p:nvPr/>
        </p:nvSpPr>
        <p:spPr>
          <a:xfrm>
            <a:off x="1448683" y="2830349"/>
            <a:ext cx="9466051" cy="940443"/>
          </a:xfrm>
          <a:prstGeom prst="rect">
            <a:avLst/>
          </a:prstGeom>
        </p:spPr>
        <p:txBody>
          <a:bodyP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GB" sz="2800" dirty="0"/>
              <a:t>30 T generation using an intra-layer no-insulation (</a:t>
            </a:r>
            <a:r>
              <a:rPr lang="en-GB" sz="2800" dirty="0" err="1"/>
              <a:t>LNI</a:t>
            </a:r>
            <a:r>
              <a:rPr lang="en-GB" sz="2800" dirty="0"/>
              <a:t>) </a:t>
            </a:r>
            <a:r>
              <a:rPr lang="en-GB" sz="2800" dirty="0" err="1"/>
              <a:t>REBCO</a:t>
            </a:r>
            <a:r>
              <a:rPr lang="en-GB" sz="2800" dirty="0"/>
              <a:t> coil in a 17 T </a:t>
            </a:r>
            <a:r>
              <a:rPr lang="en-GB" sz="2800" dirty="0" err="1"/>
              <a:t>LTS</a:t>
            </a:r>
            <a:r>
              <a:rPr lang="en-GB" sz="2800" dirty="0"/>
              <a:t> </a:t>
            </a:r>
            <a:r>
              <a:rPr lang="en-GB" sz="2800" dirty="0" smtClean="0"/>
              <a:t>magnet</a:t>
            </a:r>
          </a:p>
          <a:p>
            <a:pPr algn="ctr"/>
            <a:endParaRPr lang="en-GB" sz="2800" dirty="0" smtClean="0"/>
          </a:p>
          <a:p>
            <a:pPr algn="ctr"/>
            <a:r>
              <a:rPr lang="en-GB" sz="2000" dirty="0"/>
              <a:t>Y. </a:t>
            </a:r>
            <a:r>
              <a:rPr lang="en-GB" sz="2000" dirty="0" err="1" smtClean="0"/>
              <a:t>Suetomi</a:t>
            </a:r>
            <a:r>
              <a:rPr lang="en-GB" sz="2000" dirty="0" smtClean="0"/>
              <a:t> et al.</a:t>
            </a:r>
            <a:endParaRPr lang="it-IT" sz="2000" dirty="0"/>
          </a:p>
        </p:txBody>
      </p:sp>
    </p:spTree>
    <p:extLst>
      <p:ext uri="{BB962C8B-B14F-4D97-AF65-F5344CB8AC3E}">
        <p14:creationId xmlns:p14="http://schemas.microsoft.com/office/powerpoint/2010/main" val="2774893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3" name="Picture 2"/>
          <p:cNvPicPr>
            <a:picLocks noChangeAspect="1"/>
          </p:cNvPicPr>
          <p:nvPr/>
        </p:nvPicPr>
        <p:blipFill>
          <a:blip r:embed="rId2"/>
          <a:stretch>
            <a:fillRect/>
          </a:stretch>
        </p:blipFill>
        <p:spPr>
          <a:xfrm>
            <a:off x="-19050" y="-14288"/>
            <a:ext cx="12230100" cy="6886575"/>
          </a:xfrm>
          <a:prstGeom prst="rect">
            <a:avLst/>
          </a:prstGeom>
        </p:spPr>
      </p:pic>
    </p:spTree>
    <p:extLst>
      <p:ext uri="{BB962C8B-B14F-4D97-AF65-F5344CB8AC3E}">
        <p14:creationId xmlns:p14="http://schemas.microsoft.com/office/powerpoint/2010/main" val="838949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15</a:t>
            </a:fld>
            <a:endParaRPr lang="en-US" dirty="0"/>
          </a:p>
        </p:txBody>
      </p:sp>
      <p:pic>
        <p:nvPicPr>
          <p:cNvPr id="3" name="Picture 2"/>
          <p:cNvPicPr>
            <a:picLocks noChangeAspect="1"/>
          </p:cNvPicPr>
          <p:nvPr/>
        </p:nvPicPr>
        <p:blipFill>
          <a:blip r:embed="rId2"/>
          <a:stretch>
            <a:fillRect/>
          </a:stretch>
        </p:blipFill>
        <p:spPr>
          <a:xfrm>
            <a:off x="-19050" y="-9525"/>
            <a:ext cx="12230100" cy="6877050"/>
          </a:xfrm>
          <a:prstGeom prst="rect">
            <a:avLst/>
          </a:prstGeom>
        </p:spPr>
      </p:pic>
    </p:spTree>
    <p:extLst>
      <p:ext uri="{BB962C8B-B14F-4D97-AF65-F5344CB8AC3E}">
        <p14:creationId xmlns:p14="http://schemas.microsoft.com/office/powerpoint/2010/main" val="2997305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5" name="Picture 4"/>
          <p:cNvPicPr>
            <a:picLocks noChangeAspect="1"/>
          </p:cNvPicPr>
          <p:nvPr/>
        </p:nvPicPr>
        <p:blipFill>
          <a:blip r:embed="rId2"/>
          <a:stretch>
            <a:fillRect/>
          </a:stretch>
        </p:blipFill>
        <p:spPr>
          <a:xfrm>
            <a:off x="0" y="0"/>
            <a:ext cx="6400800" cy="6877050"/>
          </a:xfrm>
          <a:prstGeom prst="rect">
            <a:avLst/>
          </a:prstGeom>
        </p:spPr>
      </p:pic>
      <p:pic>
        <p:nvPicPr>
          <p:cNvPr id="6" name="Picture 5"/>
          <p:cNvPicPr>
            <a:picLocks noChangeAspect="1"/>
          </p:cNvPicPr>
          <p:nvPr/>
        </p:nvPicPr>
        <p:blipFill>
          <a:blip r:embed="rId3"/>
          <a:stretch>
            <a:fillRect/>
          </a:stretch>
        </p:blipFill>
        <p:spPr>
          <a:xfrm>
            <a:off x="6400800" y="19050"/>
            <a:ext cx="5410200" cy="6858000"/>
          </a:xfrm>
          <a:prstGeom prst="rect">
            <a:avLst/>
          </a:prstGeom>
        </p:spPr>
      </p:pic>
    </p:spTree>
    <p:extLst>
      <p:ext uri="{BB962C8B-B14F-4D97-AF65-F5344CB8AC3E}">
        <p14:creationId xmlns:p14="http://schemas.microsoft.com/office/powerpoint/2010/main" val="42232376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17</a:t>
            </a:fld>
            <a:endParaRPr lang="en-US" dirty="0"/>
          </a:p>
        </p:txBody>
      </p:sp>
      <p:sp>
        <p:nvSpPr>
          <p:cNvPr id="4" name="Title 5"/>
          <p:cNvSpPr txBox="1">
            <a:spLocks/>
          </p:cNvSpPr>
          <p:nvPr/>
        </p:nvSpPr>
        <p:spPr>
          <a:xfrm>
            <a:off x="1448683" y="2830349"/>
            <a:ext cx="9466051" cy="940443"/>
          </a:xfrm>
          <a:prstGeom prst="rect">
            <a:avLst/>
          </a:prstGeom>
        </p:spPr>
        <p:txBody>
          <a:bodyP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GB" sz="2800" dirty="0"/>
              <a:t>Advances in Ultra-High Field </a:t>
            </a:r>
          </a:p>
          <a:p>
            <a:pPr algn="ctr"/>
            <a:r>
              <a:rPr lang="en-GB" sz="2800" dirty="0"/>
              <a:t>Magnet </a:t>
            </a:r>
            <a:r>
              <a:rPr lang="en-GB" sz="2800" dirty="0" smtClean="0"/>
              <a:t>Technology</a:t>
            </a:r>
          </a:p>
          <a:p>
            <a:pPr algn="ctr"/>
            <a:endParaRPr lang="en-GB" sz="2800" dirty="0" smtClean="0"/>
          </a:p>
          <a:p>
            <a:pPr algn="ctr"/>
            <a:r>
              <a:rPr lang="en-GB" sz="2000" dirty="0"/>
              <a:t> Mark D. Bird</a:t>
            </a:r>
            <a:endParaRPr lang="it-IT" sz="2000" dirty="0"/>
          </a:p>
        </p:txBody>
      </p:sp>
    </p:spTree>
    <p:extLst>
      <p:ext uri="{BB962C8B-B14F-4D97-AF65-F5344CB8AC3E}">
        <p14:creationId xmlns:p14="http://schemas.microsoft.com/office/powerpoint/2010/main" val="50457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3" name="Picture 2"/>
          <p:cNvPicPr>
            <a:picLocks noChangeAspect="1"/>
          </p:cNvPicPr>
          <p:nvPr/>
        </p:nvPicPr>
        <p:blipFill>
          <a:blip r:embed="rId2"/>
          <a:stretch>
            <a:fillRect/>
          </a:stretch>
        </p:blipFill>
        <p:spPr>
          <a:xfrm>
            <a:off x="0" y="0"/>
            <a:ext cx="12192000" cy="6876969"/>
          </a:xfrm>
          <a:prstGeom prst="rect">
            <a:avLst/>
          </a:prstGeom>
        </p:spPr>
      </p:pic>
    </p:spTree>
    <p:extLst>
      <p:ext uri="{BB962C8B-B14F-4D97-AF65-F5344CB8AC3E}">
        <p14:creationId xmlns:p14="http://schemas.microsoft.com/office/powerpoint/2010/main" val="3491195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4" name="Picture 3"/>
          <p:cNvPicPr>
            <a:picLocks noChangeAspect="1"/>
          </p:cNvPicPr>
          <p:nvPr/>
        </p:nvPicPr>
        <p:blipFill>
          <a:blip r:embed="rId2"/>
          <a:stretch>
            <a:fillRect/>
          </a:stretch>
        </p:blipFill>
        <p:spPr>
          <a:xfrm>
            <a:off x="1" y="0"/>
            <a:ext cx="12192000" cy="6853841"/>
          </a:xfrm>
          <a:prstGeom prst="rect">
            <a:avLst/>
          </a:prstGeom>
        </p:spPr>
      </p:pic>
    </p:spTree>
    <p:extLst>
      <p:ext uri="{BB962C8B-B14F-4D97-AF65-F5344CB8AC3E}">
        <p14:creationId xmlns:p14="http://schemas.microsoft.com/office/powerpoint/2010/main" val="14227555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GB" dirty="0"/>
          </a:p>
        </p:txBody>
      </p:sp>
      <p:sp>
        <p:nvSpPr>
          <p:cNvPr id="3" name="Content Placeholder 2"/>
          <p:cNvSpPr>
            <a:spLocks noGrp="1"/>
          </p:cNvSpPr>
          <p:nvPr>
            <p:ph idx="1"/>
          </p:nvPr>
        </p:nvSpPr>
        <p:spPr/>
        <p:txBody>
          <a:bodyPr>
            <a:normAutofit/>
          </a:bodyPr>
          <a:lstStyle/>
          <a:p>
            <a:pPr marL="36576" indent="0">
              <a:buNone/>
            </a:pPr>
            <a:r>
              <a:rPr lang="en-US" b="1" dirty="0"/>
              <a:t>Presentations available at </a:t>
            </a:r>
            <a:r>
              <a:rPr lang="en-GB" dirty="0">
                <a:hlinkClick r:id="rId2"/>
              </a:rPr>
              <a:t>https://indico.cern.ch/event/763185/</a:t>
            </a:r>
            <a:r>
              <a:rPr lang="en-GB" dirty="0"/>
              <a:t> </a:t>
            </a:r>
          </a:p>
          <a:p>
            <a:pPr marL="36576" indent="0">
              <a:buNone/>
            </a:pPr>
            <a:endParaRPr lang="en-GB" dirty="0"/>
          </a:p>
          <a:p>
            <a:r>
              <a:rPr lang="en-GB" dirty="0"/>
              <a:t>22-27 September 2019, Vancouver, </a:t>
            </a:r>
            <a:r>
              <a:rPr lang="en-GB" dirty="0" smtClean="0"/>
              <a:t>Canada</a:t>
            </a:r>
          </a:p>
          <a:p>
            <a:r>
              <a:rPr lang="en-GB" dirty="0"/>
              <a:t>~ 1000 </a:t>
            </a:r>
            <a:r>
              <a:rPr lang="en-GB" dirty="0" smtClean="0"/>
              <a:t>attendants</a:t>
            </a:r>
            <a:endParaRPr lang="en-GB" dirty="0"/>
          </a:p>
          <a:p>
            <a:r>
              <a:rPr lang="en-GB" dirty="0"/>
              <a:t>~ 1000 </a:t>
            </a:r>
            <a:r>
              <a:rPr lang="en-GB" dirty="0" smtClean="0"/>
              <a:t>contributions (presentations + posters)</a:t>
            </a:r>
            <a:endParaRPr lang="en-GB" dirty="0"/>
          </a:p>
          <a:p>
            <a:pPr marL="36576" indent="0">
              <a:buNone/>
            </a:pPr>
            <a:endParaRPr lang="en-US" dirty="0"/>
          </a:p>
          <a:p>
            <a:pPr marL="36576" indent="0">
              <a:buNone/>
            </a:pPr>
            <a:r>
              <a:rPr lang="en-US" dirty="0" smtClean="0"/>
              <a:t>Broad coverage on magnet technology:</a:t>
            </a:r>
            <a:endParaRPr lang="en-US" dirty="0"/>
          </a:p>
          <a:p>
            <a:r>
              <a:rPr lang="en-US" dirty="0" smtClean="0"/>
              <a:t>Wires, cables, coils, magnets</a:t>
            </a:r>
          </a:p>
          <a:p>
            <a:r>
              <a:rPr lang="en-US" dirty="0" smtClean="0"/>
              <a:t>Design, simulation, manufacturing, test, protection</a:t>
            </a:r>
            <a:endParaRPr lang="en-US" dirty="0"/>
          </a:p>
          <a:p>
            <a:r>
              <a:rPr lang="en-US" dirty="0" smtClean="0"/>
              <a:t>Superconducting and normal conducting</a:t>
            </a:r>
            <a:endParaRPr lang="en-US" dirty="0"/>
          </a:p>
          <a:p>
            <a:pPr marL="36576" indent="0">
              <a:buNone/>
            </a:pPr>
            <a:endParaRPr lang="en-GB" dirty="0"/>
          </a:p>
          <a:p>
            <a:pPr marL="36576" indent="0">
              <a:buNone/>
            </a:pPr>
            <a:r>
              <a:rPr lang="en-US" dirty="0" smtClean="0"/>
              <a:t>Magnets for Accelerators, Detectors, Fusion, Motors, MRI, </a:t>
            </a:r>
            <a:r>
              <a:rPr lang="en-US" dirty="0" err="1" smtClean="0"/>
              <a:t>NMR</a:t>
            </a:r>
            <a:endParaRPr lang="en-US" dirty="0" smtClean="0"/>
          </a:p>
          <a:p>
            <a:pPr marL="36576" indent="0">
              <a:buNone/>
            </a:pPr>
            <a:r>
              <a:rPr lang="en-US" dirty="0" smtClean="0"/>
              <a:t>…and the list is not exhaustive!</a:t>
            </a:r>
            <a:endParaRPr lang="en-GB" dirty="0"/>
          </a:p>
          <a:p>
            <a:pPr marL="36576" indent="0">
              <a:buNone/>
            </a:pPr>
            <a:endParaRPr lang="en-US" dirty="0" smtClean="0"/>
          </a:p>
          <a:p>
            <a:pPr marL="36576" indent="0">
              <a:buNone/>
            </a:pPr>
            <a:endParaRPr lang="en-US" dirty="0" smtClean="0"/>
          </a:p>
          <a:p>
            <a:pPr marL="36576" indent="0">
              <a:buNone/>
            </a:pPr>
            <a:r>
              <a:rPr lang="en-US" dirty="0" smtClean="0"/>
              <a:t>Remark: </a:t>
            </a:r>
            <a:br>
              <a:rPr lang="en-US" dirty="0" smtClean="0"/>
            </a:br>
            <a:r>
              <a:rPr lang="en-US" dirty="0" smtClean="0"/>
              <a:t>Many interesting contributions are not available / locked out</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pic>
        <p:nvPicPr>
          <p:cNvPr id="6" name="Picture 5"/>
          <p:cNvPicPr>
            <a:picLocks noChangeAspect="1"/>
          </p:cNvPicPr>
          <p:nvPr/>
        </p:nvPicPr>
        <p:blipFill>
          <a:blip r:embed="rId3"/>
          <a:stretch>
            <a:fillRect/>
          </a:stretch>
        </p:blipFill>
        <p:spPr>
          <a:xfrm>
            <a:off x="7333335" y="3722858"/>
            <a:ext cx="4245404" cy="2327012"/>
          </a:xfrm>
          <a:prstGeom prst="rect">
            <a:avLst/>
          </a:prstGeom>
        </p:spPr>
      </p:pic>
      <p:pic>
        <p:nvPicPr>
          <p:cNvPr id="1026" name="Picture 2" descr="Risultati immagini per sirop d'érab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56037" y="1182726"/>
            <a:ext cx="2486479" cy="2486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661064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20</a:t>
            </a:fld>
            <a:endParaRPr lang="en-US" dirty="0"/>
          </a:p>
        </p:txBody>
      </p:sp>
      <p:pic>
        <p:nvPicPr>
          <p:cNvPr id="3" name="Picture 2"/>
          <p:cNvPicPr>
            <a:picLocks noChangeAspect="1"/>
          </p:cNvPicPr>
          <p:nvPr/>
        </p:nvPicPr>
        <p:blipFill>
          <a:blip r:embed="rId2"/>
          <a:stretch>
            <a:fillRect/>
          </a:stretch>
        </p:blipFill>
        <p:spPr>
          <a:xfrm>
            <a:off x="0" y="0"/>
            <a:ext cx="12192000" cy="6877918"/>
          </a:xfrm>
          <a:prstGeom prst="rect">
            <a:avLst/>
          </a:prstGeom>
        </p:spPr>
      </p:pic>
    </p:spTree>
    <p:extLst>
      <p:ext uri="{BB962C8B-B14F-4D97-AF65-F5344CB8AC3E}">
        <p14:creationId xmlns:p14="http://schemas.microsoft.com/office/powerpoint/2010/main" val="1239632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3" name="Picture 2"/>
          <p:cNvPicPr>
            <a:picLocks noChangeAspect="1"/>
          </p:cNvPicPr>
          <p:nvPr/>
        </p:nvPicPr>
        <p:blipFill>
          <a:blip r:embed="rId2"/>
          <a:stretch>
            <a:fillRect/>
          </a:stretch>
        </p:blipFill>
        <p:spPr>
          <a:xfrm>
            <a:off x="0" y="1"/>
            <a:ext cx="12192000" cy="6867270"/>
          </a:xfrm>
          <a:prstGeom prst="rect">
            <a:avLst/>
          </a:prstGeom>
        </p:spPr>
      </p:pic>
    </p:spTree>
    <p:extLst>
      <p:ext uri="{BB962C8B-B14F-4D97-AF65-F5344CB8AC3E}">
        <p14:creationId xmlns:p14="http://schemas.microsoft.com/office/powerpoint/2010/main" val="4020937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3</a:t>
            </a:fld>
            <a:endParaRPr lang="en-US" dirty="0"/>
          </a:p>
        </p:txBody>
      </p:sp>
      <p:sp>
        <p:nvSpPr>
          <p:cNvPr id="7" name="Rectangle 6"/>
          <p:cNvSpPr/>
          <p:nvPr/>
        </p:nvSpPr>
        <p:spPr>
          <a:xfrm>
            <a:off x="207377" y="320096"/>
            <a:ext cx="7001597" cy="584775"/>
          </a:xfrm>
          <a:prstGeom prst="rect">
            <a:avLst/>
          </a:prstGeom>
        </p:spPr>
        <p:txBody>
          <a:bodyPr wrap="none">
            <a:spAutoFit/>
          </a:bodyPr>
          <a:lstStyle/>
          <a:p>
            <a:r>
              <a:rPr lang="en-US" sz="3200" dirty="0" err="1" smtClean="0"/>
              <a:t>HTS</a:t>
            </a:r>
            <a:r>
              <a:rPr lang="en-US" sz="3200" dirty="0" smtClean="0"/>
              <a:t>: </a:t>
            </a:r>
            <a:r>
              <a:rPr lang="en-GB" sz="3200" dirty="0" smtClean="0"/>
              <a:t>The </a:t>
            </a:r>
            <a:r>
              <a:rPr lang="en-GB" sz="3200" dirty="0"/>
              <a:t>Force </a:t>
            </a:r>
            <a:r>
              <a:rPr lang="en-GB" sz="3200" dirty="0" smtClean="0"/>
              <a:t>Awakens (hopefully)</a:t>
            </a:r>
            <a:endParaRPr lang="en-GB" sz="3200" dirty="0"/>
          </a:p>
        </p:txBody>
      </p:sp>
      <p:graphicFrame>
        <p:nvGraphicFramePr>
          <p:cNvPr id="16" name="Chart 15"/>
          <p:cNvGraphicFramePr>
            <a:graphicFrameLocks/>
          </p:cNvGraphicFramePr>
          <p:nvPr>
            <p:extLst>
              <p:ext uri="{D42A27DB-BD31-4B8C-83A1-F6EECF244321}">
                <p14:modId xmlns:p14="http://schemas.microsoft.com/office/powerpoint/2010/main" val="1722246804"/>
              </p:ext>
            </p:extLst>
          </p:nvPr>
        </p:nvGraphicFramePr>
        <p:xfrm>
          <a:off x="2535929" y="1421055"/>
          <a:ext cx="6922172" cy="4517927"/>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p:cNvSpPr/>
          <p:nvPr/>
        </p:nvSpPr>
        <p:spPr>
          <a:xfrm>
            <a:off x="3183066" y="2306096"/>
            <a:ext cx="846707" cy="400110"/>
          </a:xfrm>
          <a:prstGeom prst="rect">
            <a:avLst/>
          </a:prstGeom>
        </p:spPr>
        <p:txBody>
          <a:bodyPr wrap="none">
            <a:spAutoFit/>
          </a:bodyPr>
          <a:lstStyle/>
          <a:p>
            <a:r>
              <a:rPr lang="en-US" sz="2000" dirty="0" smtClean="0"/>
              <a:t>+31%</a:t>
            </a:r>
            <a:endParaRPr lang="en-GB" sz="2000" dirty="0"/>
          </a:p>
        </p:txBody>
      </p:sp>
      <p:sp>
        <p:nvSpPr>
          <p:cNvPr id="9" name="Rectangle 8"/>
          <p:cNvSpPr/>
          <p:nvPr/>
        </p:nvSpPr>
        <p:spPr>
          <a:xfrm>
            <a:off x="4227352" y="1915399"/>
            <a:ext cx="846707" cy="400110"/>
          </a:xfrm>
          <a:prstGeom prst="rect">
            <a:avLst/>
          </a:prstGeom>
        </p:spPr>
        <p:txBody>
          <a:bodyPr wrap="none">
            <a:spAutoFit/>
          </a:bodyPr>
          <a:lstStyle/>
          <a:p>
            <a:r>
              <a:rPr lang="en-US" sz="2000" dirty="0" smtClean="0"/>
              <a:t>+38%</a:t>
            </a:r>
            <a:endParaRPr lang="en-GB" sz="2000" dirty="0"/>
          </a:p>
        </p:txBody>
      </p:sp>
      <p:sp>
        <p:nvSpPr>
          <p:cNvPr id="10" name="Rectangle 9"/>
          <p:cNvSpPr/>
          <p:nvPr/>
        </p:nvSpPr>
        <p:spPr>
          <a:xfrm>
            <a:off x="5183170" y="2992412"/>
            <a:ext cx="989373" cy="400110"/>
          </a:xfrm>
          <a:prstGeom prst="rect">
            <a:avLst/>
          </a:prstGeom>
        </p:spPr>
        <p:txBody>
          <a:bodyPr wrap="none">
            <a:spAutoFit/>
          </a:bodyPr>
          <a:lstStyle/>
          <a:p>
            <a:r>
              <a:rPr lang="en-US" sz="2000" dirty="0" smtClean="0"/>
              <a:t>+300%</a:t>
            </a:r>
            <a:endParaRPr lang="en-GB" sz="2000" dirty="0"/>
          </a:p>
        </p:txBody>
      </p:sp>
      <p:sp>
        <p:nvSpPr>
          <p:cNvPr id="11" name="Rectangle 10"/>
          <p:cNvSpPr/>
          <p:nvPr/>
        </p:nvSpPr>
        <p:spPr>
          <a:xfrm>
            <a:off x="6209487" y="3727123"/>
            <a:ext cx="989373" cy="400110"/>
          </a:xfrm>
          <a:prstGeom prst="rect">
            <a:avLst/>
          </a:prstGeom>
        </p:spPr>
        <p:txBody>
          <a:bodyPr wrap="none">
            <a:spAutoFit/>
          </a:bodyPr>
          <a:lstStyle/>
          <a:p>
            <a:r>
              <a:rPr lang="en-US" sz="2000" dirty="0" smtClean="0"/>
              <a:t>+142%</a:t>
            </a:r>
            <a:endParaRPr lang="en-GB" sz="2000" dirty="0"/>
          </a:p>
        </p:txBody>
      </p:sp>
      <p:sp>
        <p:nvSpPr>
          <p:cNvPr id="12" name="Rectangle 11"/>
          <p:cNvSpPr/>
          <p:nvPr/>
        </p:nvSpPr>
        <p:spPr>
          <a:xfrm>
            <a:off x="7245040" y="3530042"/>
            <a:ext cx="989373" cy="400110"/>
          </a:xfrm>
          <a:prstGeom prst="rect">
            <a:avLst/>
          </a:prstGeom>
        </p:spPr>
        <p:txBody>
          <a:bodyPr wrap="none">
            <a:spAutoFit/>
          </a:bodyPr>
          <a:lstStyle/>
          <a:p>
            <a:r>
              <a:rPr lang="en-US" sz="2000" dirty="0" smtClean="0"/>
              <a:t>+166%</a:t>
            </a:r>
            <a:endParaRPr lang="en-GB" sz="2000" dirty="0"/>
          </a:p>
        </p:txBody>
      </p:sp>
      <p:sp>
        <p:nvSpPr>
          <p:cNvPr id="13" name="Rectangle 12"/>
          <p:cNvSpPr/>
          <p:nvPr/>
        </p:nvSpPr>
        <p:spPr>
          <a:xfrm>
            <a:off x="8270273" y="3730097"/>
            <a:ext cx="970330" cy="400110"/>
          </a:xfrm>
          <a:prstGeom prst="rect">
            <a:avLst/>
          </a:prstGeom>
        </p:spPr>
        <p:txBody>
          <a:bodyPr wrap="none">
            <a:spAutoFit/>
          </a:bodyPr>
          <a:lstStyle/>
          <a:p>
            <a:r>
              <a:rPr lang="en-US" sz="2000" dirty="0" smtClean="0"/>
              <a:t>+114%</a:t>
            </a:r>
            <a:endParaRPr lang="en-GB" sz="2000" dirty="0"/>
          </a:p>
        </p:txBody>
      </p:sp>
      <p:pic>
        <p:nvPicPr>
          <p:cNvPr id="1026" name="Picture 2" descr="A robot with a spherical body and a smaller hemisphere for a head. It is white with orange and silver decor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37135" y="5662965"/>
            <a:ext cx="741541" cy="1085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7616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4</a:t>
            </a:fld>
            <a:endParaRPr lang="en-US" dirty="0"/>
          </a:p>
        </p:txBody>
      </p:sp>
      <p:grpSp>
        <p:nvGrpSpPr>
          <p:cNvPr id="9" name="Group 8"/>
          <p:cNvGrpSpPr/>
          <p:nvPr/>
        </p:nvGrpSpPr>
        <p:grpSpPr>
          <a:xfrm>
            <a:off x="870855" y="1394788"/>
            <a:ext cx="10566401" cy="5081486"/>
            <a:chOff x="451304" y="133804"/>
            <a:chExt cx="11146888" cy="6249218"/>
          </a:xfrm>
        </p:grpSpPr>
        <p:pic>
          <p:nvPicPr>
            <p:cNvPr id="3" name="Picture 2"/>
            <p:cNvPicPr>
              <a:picLocks noChangeAspect="1"/>
            </p:cNvPicPr>
            <p:nvPr/>
          </p:nvPicPr>
          <p:blipFill rotWithShape="1">
            <a:blip r:embed="rId2"/>
            <a:srcRect r="1334"/>
            <a:stretch/>
          </p:blipFill>
          <p:spPr>
            <a:xfrm>
              <a:off x="451304" y="133804"/>
              <a:ext cx="5368925" cy="3239291"/>
            </a:xfrm>
            <a:prstGeom prst="rect">
              <a:avLst/>
            </a:prstGeom>
          </p:spPr>
        </p:pic>
        <p:pic>
          <p:nvPicPr>
            <p:cNvPr id="4" name="Picture 3"/>
            <p:cNvPicPr>
              <a:picLocks noChangeAspect="1"/>
            </p:cNvPicPr>
            <p:nvPr/>
          </p:nvPicPr>
          <p:blipFill rotWithShape="1">
            <a:blip r:embed="rId3"/>
            <a:srcRect b="1211"/>
            <a:stretch/>
          </p:blipFill>
          <p:spPr>
            <a:xfrm>
              <a:off x="6339419" y="362857"/>
              <a:ext cx="5258773" cy="2801257"/>
            </a:xfrm>
            <a:prstGeom prst="rect">
              <a:avLst/>
            </a:prstGeom>
          </p:spPr>
        </p:pic>
        <p:pic>
          <p:nvPicPr>
            <p:cNvPr id="5" name="Picture 4"/>
            <p:cNvPicPr>
              <a:picLocks noChangeAspect="1"/>
            </p:cNvPicPr>
            <p:nvPr/>
          </p:nvPicPr>
          <p:blipFill>
            <a:blip r:embed="rId4"/>
            <a:stretch>
              <a:fillRect/>
            </a:stretch>
          </p:blipFill>
          <p:spPr>
            <a:xfrm>
              <a:off x="638845" y="3643086"/>
              <a:ext cx="4993841" cy="2739936"/>
            </a:xfrm>
            <a:prstGeom prst="rect">
              <a:avLst/>
            </a:prstGeom>
          </p:spPr>
        </p:pic>
        <p:pic>
          <p:nvPicPr>
            <p:cNvPr id="6" name="Picture 5"/>
            <p:cNvPicPr>
              <a:picLocks noChangeAspect="1"/>
            </p:cNvPicPr>
            <p:nvPr/>
          </p:nvPicPr>
          <p:blipFill>
            <a:blip r:embed="rId5"/>
            <a:stretch>
              <a:fillRect/>
            </a:stretch>
          </p:blipFill>
          <p:spPr>
            <a:xfrm>
              <a:off x="5717866" y="3358074"/>
              <a:ext cx="5880326" cy="2865343"/>
            </a:xfrm>
            <a:prstGeom prst="rect">
              <a:avLst/>
            </a:prstGeom>
          </p:spPr>
        </p:pic>
        <p:sp>
          <p:nvSpPr>
            <p:cNvPr id="7" name="Rectangle 6"/>
            <p:cNvSpPr/>
            <p:nvPr/>
          </p:nvSpPr>
          <p:spPr>
            <a:xfrm>
              <a:off x="5820229" y="5442909"/>
              <a:ext cx="2059885" cy="780508"/>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8" name="Rectangle 7"/>
            <p:cNvSpPr/>
            <p:nvPr/>
          </p:nvSpPr>
          <p:spPr>
            <a:xfrm>
              <a:off x="6081486" y="2917371"/>
              <a:ext cx="768685" cy="440703"/>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grpSp>
      <p:sp>
        <p:nvSpPr>
          <p:cNvPr id="10" name="Rectangle 9"/>
          <p:cNvSpPr/>
          <p:nvPr/>
        </p:nvSpPr>
        <p:spPr>
          <a:xfrm>
            <a:off x="3048000" y="224318"/>
            <a:ext cx="6096000" cy="861774"/>
          </a:xfrm>
          <a:prstGeom prst="rect">
            <a:avLst/>
          </a:prstGeom>
        </p:spPr>
        <p:txBody>
          <a:bodyPr>
            <a:spAutoFit/>
          </a:bodyPr>
          <a:lstStyle/>
          <a:p>
            <a:pPr algn="ctr"/>
            <a:r>
              <a:rPr lang="en-GB" altLang="ja-JP" dirty="0"/>
              <a:t>User Defined </a:t>
            </a:r>
            <a:r>
              <a:rPr lang="en-GB" altLang="ja-JP" dirty="0" err="1"/>
              <a:t>ANSYS</a:t>
            </a:r>
            <a:r>
              <a:rPr lang="en-GB" altLang="ja-JP" dirty="0"/>
              <a:t> Elements for 3D </a:t>
            </a:r>
            <a:r>
              <a:rPr lang="en-GB" altLang="ja-JP" dirty="0" err="1"/>
              <a:t>Multiphysics</a:t>
            </a:r>
            <a:r>
              <a:rPr lang="en-GB" altLang="ja-JP" dirty="0"/>
              <a:t> </a:t>
            </a:r>
            <a:r>
              <a:rPr lang="en-GB" altLang="ja-JP" dirty="0" err="1"/>
              <a:t>Modeling</a:t>
            </a:r>
            <a:r>
              <a:rPr lang="en-GB" altLang="ja-JP" dirty="0"/>
              <a:t> of Superconducting </a:t>
            </a:r>
            <a:r>
              <a:rPr lang="en-GB" altLang="ja-JP" dirty="0" smtClean="0"/>
              <a:t>Magnets</a:t>
            </a:r>
            <a:endParaRPr lang="en-GB" sz="1400" dirty="0"/>
          </a:p>
          <a:p>
            <a:pPr algn="ctr"/>
            <a:r>
              <a:rPr lang="en-US" altLang="ja-JP" sz="1400" dirty="0"/>
              <a:t>Kathleen Edwards et. Al.</a:t>
            </a:r>
            <a:endParaRPr lang="it-IT" sz="1400" dirty="0"/>
          </a:p>
        </p:txBody>
      </p:sp>
    </p:spTree>
    <p:extLst>
      <p:ext uri="{BB962C8B-B14F-4D97-AF65-F5344CB8AC3E}">
        <p14:creationId xmlns:p14="http://schemas.microsoft.com/office/powerpoint/2010/main" val="383508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5</a:t>
            </a:fld>
            <a:endParaRPr lang="en-US" dirty="0"/>
          </a:p>
        </p:txBody>
      </p:sp>
      <p:sp>
        <p:nvSpPr>
          <p:cNvPr id="10" name="Rectangle 9"/>
          <p:cNvSpPr/>
          <p:nvPr/>
        </p:nvSpPr>
        <p:spPr>
          <a:xfrm>
            <a:off x="3048000" y="224318"/>
            <a:ext cx="6096000" cy="861774"/>
          </a:xfrm>
          <a:prstGeom prst="rect">
            <a:avLst/>
          </a:prstGeom>
        </p:spPr>
        <p:txBody>
          <a:bodyPr>
            <a:spAutoFit/>
          </a:bodyPr>
          <a:lstStyle/>
          <a:p>
            <a:pPr algn="ctr"/>
            <a:r>
              <a:rPr lang="en-GB" dirty="0"/>
              <a:t>A Conceptual Study on “Magnetic Dam” to Absorb Electric Quench Energy in NI </a:t>
            </a:r>
            <a:r>
              <a:rPr lang="en-GB" dirty="0" err="1"/>
              <a:t>HTS</a:t>
            </a:r>
            <a:r>
              <a:rPr lang="en-GB" dirty="0"/>
              <a:t> Magnet</a:t>
            </a:r>
            <a:endParaRPr lang="en-GB" sz="1400" dirty="0"/>
          </a:p>
          <a:p>
            <a:pPr algn="ctr"/>
            <a:r>
              <a:rPr lang="en-GB" sz="1400" dirty="0" err="1"/>
              <a:t>Soobin</a:t>
            </a:r>
            <a:r>
              <a:rPr lang="en-GB" sz="1400" dirty="0"/>
              <a:t> </a:t>
            </a:r>
            <a:r>
              <a:rPr lang="en-GB" sz="1400" dirty="0" smtClean="0"/>
              <a:t>An </a:t>
            </a:r>
            <a:r>
              <a:rPr lang="en-US" altLang="ja-JP" sz="1400" dirty="0" smtClean="0"/>
              <a:t>et</a:t>
            </a:r>
            <a:r>
              <a:rPr lang="en-US" altLang="ja-JP" sz="1400" dirty="0"/>
              <a:t>. Al.</a:t>
            </a:r>
            <a:endParaRPr lang="it-IT" sz="1400" dirty="0"/>
          </a:p>
        </p:txBody>
      </p:sp>
      <p:pic>
        <p:nvPicPr>
          <p:cNvPr id="11" name="Picture 10"/>
          <p:cNvPicPr>
            <a:picLocks noChangeAspect="1"/>
          </p:cNvPicPr>
          <p:nvPr/>
        </p:nvPicPr>
        <p:blipFill rotWithShape="1">
          <a:blip r:embed="rId2"/>
          <a:srcRect b="1532"/>
          <a:stretch/>
        </p:blipFill>
        <p:spPr>
          <a:xfrm>
            <a:off x="717913" y="1436913"/>
            <a:ext cx="3705315" cy="2931887"/>
          </a:xfrm>
          <a:prstGeom prst="rect">
            <a:avLst/>
          </a:prstGeom>
        </p:spPr>
      </p:pic>
      <p:pic>
        <p:nvPicPr>
          <p:cNvPr id="12" name="Picture 11"/>
          <p:cNvPicPr>
            <a:picLocks noChangeAspect="1"/>
          </p:cNvPicPr>
          <p:nvPr/>
        </p:nvPicPr>
        <p:blipFill>
          <a:blip r:embed="rId3"/>
          <a:stretch>
            <a:fillRect/>
          </a:stretch>
        </p:blipFill>
        <p:spPr>
          <a:xfrm>
            <a:off x="404199" y="4692485"/>
            <a:ext cx="4332741" cy="1690537"/>
          </a:xfrm>
          <a:prstGeom prst="rect">
            <a:avLst/>
          </a:prstGeom>
        </p:spPr>
      </p:pic>
      <p:pic>
        <p:nvPicPr>
          <p:cNvPr id="13" name="Picture 12"/>
          <p:cNvPicPr>
            <a:picLocks noChangeAspect="1"/>
          </p:cNvPicPr>
          <p:nvPr/>
        </p:nvPicPr>
        <p:blipFill rotWithShape="1">
          <a:blip r:embed="rId4"/>
          <a:srcRect t="623"/>
          <a:stretch/>
        </p:blipFill>
        <p:spPr>
          <a:xfrm>
            <a:off x="6865459" y="1422399"/>
            <a:ext cx="4862530" cy="4633231"/>
          </a:xfrm>
          <a:prstGeom prst="rect">
            <a:avLst/>
          </a:prstGeom>
        </p:spPr>
      </p:pic>
      <p:pic>
        <p:nvPicPr>
          <p:cNvPr id="14" name="Picture 13"/>
          <p:cNvPicPr>
            <a:picLocks noChangeAspect="1"/>
          </p:cNvPicPr>
          <p:nvPr/>
        </p:nvPicPr>
        <p:blipFill>
          <a:blip r:embed="rId5"/>
          <a:stretch>
            <a:fillRect/>
          </a:stretch>
        </p:blipFill>
        <p:spPr>
          <a:xfrm>
            <a:off x="4736940" y="2181269"/>
            <a:ext cx="1976966" cy="2187531"/>
          </a:xfrm>
          <a:prstGeom prst="rect">
            <a:avLst/>
          </a:prstGeom>
        </p:spPr>
      </p:pic>
    </p:spTree>
    <p:extLst>
      <p:ext uri="{BB962C8B-B14F-4D97-AF65-F5344CB8AC3E}">
        <p14:creationId xmlns:p14="http://schemas.microsoft.com/office/powerpoint/2010/main" val="2123121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6</a:t>
            </a:fld>
            <a:endParaRPr lang="en-US" dirty="0"/>
          </a:p>
        </p:txBody>
      </p:sp>
      <p:sp>
        <p:nvSpPr>
          <p:cNvPr id="10" name="Rectangle 9"/>
          <p:cNvSpPr/>
          <p:nvPr/>
        </p:nvSpPr>
        <p:spPr>
          <a:xfrm>
            <a:off x="2380343" y="224318"/>
            <a:ext cx="7416799" cy="861774"/>
          </a:xfrm>
          <a:prstGeom prst="rect">
            <a:avLst/>
          </a:prstGeom>
        </p:spPr>
        <p:txBody>
          <a:bodyPr wrap="square">
            <a:spAutoFit/>
          </a:bodyPr>
          <a:lstStyle/>
          <a:p>
            <a:pPr algn="ctr"/>
            <a:r>
              <a:rPr lang="en-GB" dirty="0"/>
              <a:t>Experimental and Numerical Studies on a Method to Mitigate Screening Current-Induced Field for No-Insulation </a:t>
            </a:r>
            <a:r>
              <a:rPr lang="en-GB" dirty="0" err="1"/>
              <a:t>REBCO</a:t>
            </a:r>
            <a:r>
              <a:rPr lang="en-GB" dirty="0"/>
              <a:t> </a:t>
            </a:r>
            <a:r>
              <a:rPr lang="en-GB" dirty="0" smtClean="0"/>
              <a:t>Coils</a:t>
            </a:r>
          </a:p>
          <a:p>
            <a:pPr algn="ctr"/>
            <a:r>
              <a:rPr lang="en-GB" sz="1400" dirty="0" err="1"/>
              <a:t>Jiho</a:t>
            </a:r>
            <a:r>
              <a:rPr lang="en-GB" sz="1400" dirty="0"/>
              <a:t> </a:t>
            </a:r>
            <a:r>
              <a:rPr lang="en-GB" sz="1400" dirty="0" smtClean="0"/>
              <a:t>Lee </a:t>
            </a:r>
            <a:r>
              <a:rPr lang="en-US" altLang="ja-JP" sz="1400" dirty="0" smtClean="0"/>
              <a:t>et</a:t>
            </a:r>
            <a:r>
              <a:rPr lang="en-US" altLang="ja-JP" sz="1400" dirty="0"/>
              <a:t>. Al.</a:t>
            </a:r>
            <a:endParaRPr lang="it-IT" sz="1400" dirty="0"/>
          </a:p>
        </p:txBody>
      </p:sp>
      <p:pic>
        <p:nvPicPr>
          <p:cNvPr id="15" name="Picture 2" descr="https://ars.els-cdn.com/content/image/1-s2.0-S2211379717310434-gr13_lr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6010" y="1790700"/>
            <a:ext cx="4665790" cy="356589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stretch>
            <a:fillRect/>
          </a:stretch>
        </p:blipFill>
        <p:spPr>
          <a:xfrm>
            <a:off x="5872326" y="1790700"/>
            <a:ext cx="5143336" cy="3810183"/>
          </a:xfrm>
          <a:prstGeom prst="rect">
            <a:avLst/>
          </a:prstGeom>
        </p:spPr>
      </p:pic>
    </p:spTree>
    <p:extLst>
      <p:ext uri="{BB962C8B-B14F-4D97-AF65-F5344CB8AC3E}">
        <p14:creationId xmlns:p14="http://schemas.microsoft.com/office/powerpoint/2010/main" val="3844938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7</a:t>
            </a:fld>
            <a:endParaRPr lang="en-US" dirty="0"/>
          </a:p>
        </p:txBody>
      </p:sp>
      <p:sp>
        <p:nvSpPr>
          <p:cNvPr id="4" name="Title 5"/>
          <p:cNvSpPr txBox="1">
            <a:spLocks/>
          </p:cNvSpPr>
          <p:nvPr/>
        </p:nvSpPr>
        <p:spPr>
          <a:xfrm>
            <a:off x="1448683" y="2830349"/>
            <a:ext cx="9466051" cy="940443"/>
          </a:xfrm>
          <a:prstGeom prst="rect">
            <a:avLst/>
          </a:prstGeom>
        </p:spPr>
        <p:txBody>
          <a:bodyP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US" altLang="ja-JP" sz="2800" dirty="0"/>
              <a:t>Mitigation of Shielding-current induced Field</a:t>
            </a:r>
            <a:br>
              <a:rPr lang="en-US" altLang="ja-JP" sz="2800" dirty="0"/>
            </a:br>
            <a:r>
              <a:rPr lang="en-US" altLang="ja-JP" sz="2800" dirty="0"/>
              <a:t>in a Magnet Wound with Coated Conductors</a:t>
            </a:r>
            <a:br>
              <a:rPr lang="en-US" altLang="ja-JP" sz="2800" dirty="0"/>
            </a:br>
            <a:r>
              <a:rPr lang="en-US" altLang="ja-JP" sz="2800" dirty="0"/>
              <a:t>for Accelerator </a:t>
            </a:r>
            <a:r>
              <a:rPr lang="en-US" altLang="ja-JP" sz="2800" dirty="0" smtClean="0"/>
              <a:t>Systems</a:t>
            </a:r>
          </a:p>
          <a:p>
            <a:pPr algn="ctr"/>
            <a:endParaRPr lang="en-GB" sz="2000" dirty="0" smtClean="0"/>
          </a:p>
          <a:p>
            <a:pPr algn="ctr"/>
            <a:r>
              <a:rPr lang="en-US" altLang="ja-JP" sz="2000" dirty="0"/>
              <a:t>Yusuke </a:t>
            </a:r>
            <a:r>
              <a:rPr lang="en-US" altLang="ja-JP" sz="2000" dirty="0" err="1"/>
              <a:t>Sogabe</a:t>
            </a:r>
            <a:endParaRPr lang="it-IT" sz="2000" dirty="0"/>
          </a:p>
        </p:txBody>
      </p:sp>
    </p:spTree>
    <p:extLst>
      <p:ext uri="{BB962C8B-B14F-4D97-AF65-F5344CB8AC3E}">
        <p14:creationId xmlns:p14="http://schemas.microsoft.com/office/powerpoint/2010/main" val="30113602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10868" y="633283"/>
            <a:ext cx="10561239" cy="576263"/>
          </a:xfrm>
        </p:spPr>
        <p:txBody>
          <a:bodyPr>
            <a:normAutofit fontScale="90000"/>
          </a:bodyPr>
          <a:lstStyle/>
          <a:p>
            <a:r>
              <a:rPr lang="en-US" altLang="ja-JP" dirty="0" smtClean="0"/>
              <a:t>HOW does SCIF deteriorate field quality of accelerator magnets?</a:t>
            </a:r>
            <a:endParaRPr kumimoji="1" lang="ja-JP" altLang="en-US" dirty="0"/>
          </a:p>
        </p:txBody>
      </p:sp>
      <p:sp>
        <p:nvSpPr>
          <p:cNvPr id="4" name="スライド番号プレースホルダー 3"/>
          <p:cNvSpPr>
            <a:spLocks noGrp="1"/>
          </p:cNvSpPr>
          <p:nvPr>
            <p:ph type="sldNum" sz="quarter" idx="4294967295"/>
          </p:nvPr>
        </p:nvSpPr>
        <p:spPr/>
        <p:txBody>
          <a:bodyPr/>
          <a:lstStyle/>
          <a:p>
            <a:fld id="{2D73164A-6795-455E-97EA-1276A7BAD2FC}" type="slidenum">
              <a:rPr kumimoji="1" lang="ja-JP" altLang="en-US" smtClean="0"/>
              <a:pPr/>
              <a:t>8</a:t>
            </a:fld>
            <a:endParaRPr kumimoji="1" lang="ja-JP" altLang="en-US" dirty="0"/>
          </a:p>
        </p:txBody>
      </p:sp>
      <p:sp>
        <p:nvSpPr>
          <p:cNvPr id="5" name="フッター プレースホルダー 4"/>
          <p:cNvSpPr>
            <a:spLocks noGrp="1"/>
          </p:cNvSpPr>
          <p:nvPr>
            <p:ph type="ftr" sz="quarter" idx="4294967295"/>
          </p:nvPr>
        </p:nvSpPr>
        <p:spPr/>
        <p:txBody>
          <a:bodyPr/>
          <a:lstStyle/>
          <a:p>
            <a:r>
              <a:rPr kumimoji="1" lang="de-DE" altLang="ja-JP" dirty="0" smtClean="0"/>
              <a:t>Y. Sogabe, MT 26, 2019</a:t>
            </a:r>
            <a:endParaRPr kumimoji="1" lang="ja-JP" altLang="en-US" dirty="0"/>
          </a:p>
        </p:txBody>
      </p:sp>
      <p:pic>
        <p:nvPicPr>
          <p:cNvPr id="10" name="Picture 2" descr="マグネット全体のBL_SCIF"/>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7772"/>
          <a:stretch/>
        </p:blipFill>
        <p:spPr bwMode="auto">
          <a:xfrm>
            <a:off x="1055440" y="1531167"/>
            <a:ext cx="3426916" cy="460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p:cNvSpPr/>
          <p:nvPr/>
        </p:nvSpPr>
        <p:spPr bwMode="auto">
          <a:xfrm>
            <a:off x="901450" y="2778464"/>
            <a:ext cx="3731956" cy="2065071"/>
          </a:xfrm>
          <a:prstGeom prst="roundRect">
            <a:avLst/>
          </a:prstGeom>
          <a:noFill/>
          <a:ln w="28575"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rtlCol="0" anchor="t" anchorCtr="0" compatLnSpc="1">
            <a:prstTxWarp prst="textNoShape">
              <a:avLst/>
            </a:prstTxWarp>
          </a:bodyPr>
          <a:lstStyle/>
          <a:p>
            <a:endParaRPr lang="ja-JP" altLang="en-US"/>
          </a:p>
        </p:txBody>
      </p:sp>
      <p:sp>
        <p:nvSpPr>
          <p:cNvPr id="9" name="テキスト ボックス 8"/>
          <p:cNvSpPr txBox="1"/>
          <p:nvPr/>
        </p:nvSpPr>
        <p:spPr bwMode="auto">
          <a:xfrm>
            <a:off x="5015880" y="4327321"/>
            <a:ext cx="6356227" cy="1569660"/>
          </a:xfrm>
          <a:prstGeom prst="rect">
            <a:avLst/>
          </a:prstGeom>
          <a:noFill/>
          <a:ln w="9525">
            <a:noFill/>
            <a:miter lim="800000"/>
            <a:headEnd/>
            <a:tailEnd/>
          </a:ln>
        </p:spPr>
        <p:txBody>
          <a:bodyPr wrap="none" rtlCol="0">
            <a:spAutoFit/>
          </a:bodyPr>
          <a:lstStyle/>
          <a:p>
            <a:pPr algn="l"/>
            <a:r>
              <a:rPr lang="en-US" altLang="ja-JP" sz="3200" dirty="0">
                <a:solidFill>
                  <a:srgbClr val="0000FF"/>
                </a:solidFill>
              </a:rPr>
              <a:t>Dipole and </a:t>
            </a:r>
            <a:r>
              <a:rPr lang="en-US" altLang="ja-JP" sz="3200" dirty="0" err="1">
                <a:solidFill>
                  <a:srgbClr val="0000FF"/>
                </a:solidFill>
              </a:rPr>
              <a:t>sextupole</a:t>
            </a:r>
            <a:r>
              <a:rPr lang="en-US" altLang="ja-JP" sz="3200" dirty="0">
                <a:solidFill>
                  <a:srgbClr val="0000FF"/>
                </a:solidFill>
              </a:rPr>
              <a:t> components</a:t>
            </a:r>
          </a:p>
          <a:p>
            <a:pPr algn="l"/>
            <a:r>
              <a:rPr lang="en-US" altLang="ja-JP" sz="3200" dirty="0" smtClean="0">
                <a:solidFill>
                  <a:srgbClr val="0000FF"/>
                </a:solidFill>
              </a:rPr>
              <a:t>of </a:t>
            </a:r>
            <a:r>
              <a:rPr lang="en-US" altLang="ja-JP" sz="3200" dirty="0">
                <a:solidFill>
                  <a:srgbClr val="0000FF"/>
                </a:solidFill>
              </a:rPr>
              <a:t>SCIF have to be mitigated</a:t>
            </a:r>
            <a:r>
              <a:rPr lang="en-US" altLang="ja-JP" sz="3200" dirty="0" smtClean="0">
                <a:solidFill>
                  <a:srgbClr val="0000FF"/>
                </a:solidFill>
              </a:rPr>
              <a:t>!!</a:t>
            </a:r>
            <a:endParaRPr lang="en-US" altLang="ja-JP" sz="3200" dirty="0">
              <a:solidFill>
                <a:srgbClr val="0000FF"/>
              </a:solidFill>
            </a:endParaRPr>
          </a:p>
          <a:p>
            <a:pPr marL="263525" indent="-263525" algn="l">
              <a:buFont typeface="Arial" panose="020B0604020202020204" pitchFamily="34" charset="0"/>
              <a:buChar char="•"/>
            </a:pPr>
            <a:r>
              <a:rPr lang="en-US" altLang="ja-JP" sz="3200" dirty="0" smtClean="0">
                <a:solidFill>
                  <a:srgbClr val="0000FF"/>
                </a:solidFill>
              </a:rPr>
              <a:t>Dependence of SCIF on current</a:t>
            </a:r>
          </a:p>
        </p:txBody>
      </p:sp>
      <p:pic>
        <p:nvPicPr>
          <p:cNvPr id="12" name="図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9198" y="1389962"/>
            <a:ext cx="3210524" cy="2903134"/>
          </a:xfrm>
          <a:prstGeom prst="rect">
            <a:avLst/>
          </a:prstGeom>
        </p:spPr>
      </p:pic>
      <p:sp>
        <p:nvSpPr>
          <p:cNvPr id="13" name="テキスト ボックス 12"/>
          <p:cNvSpPr txBox="1"/>
          <p:nvPr/>
        </p:nvSpPr>
        <p:spPr bwMode="auto">
          <a:xfrm>
            <a:off x="8616280" y="3255281"/>
            <a:ext cx="3456319" cy="646331"/>
          </a:xfrm>
          <a:prstGeom prst="rect">
            <a:avLst/>
          </a:prstGeom>
          <a:noFill/>
          <a:ln w="9525">
            <a:noFill/>
            <a:miter lim="800000"/>
            <a:headEnd/>
            <a:tailEnd/>
          </a:ln>
        </p:spPr>
        <p:txBody>
          <a:bodyPr wrap="square" rtlCol="0">
            <a:spAutoFit/>
          </a:bodyPr>
          <a:lstStyle/>
          <a:p>
            <a:pPr algn="l"/>
            <a:r>
              <a:rPr lang="en-US" altLang="ja-JP" sz="1800" dirty="0" smtClean="0">
                <a:solidFill>
                  <a:srgbClr val="000066"/>
                </a:solidFill>
              </a:rPr>
              <a:t>N</a:t>
            </a:r>
            <a:r>
              <a:rPr lang="en-US" altLang="ja-JP" sz="1800" dirty="0">
                <a:solidFill>
                  <a:srgbClr val="000066"/>
                </a:solidFill>
              </a:rPr>
              <a:t>. </a:t>
            </a:r>
            <a:r>
              <a:rPr lang="en-US" altLang="ja-JP" sz="1800" dirty="0" err="1">
                <a:solidFill>
                  <a:srgbClr val="000066"/>
                </a:solidFill>
              </a:rPr>
              <a:t>Tominaga</a:t>
            </a:r>
            <a:r>
              <a:rPr lang="en-US" altLang="ja-JP" sz="1800" dirty="0">
                <a:solidFill>
                  <a:srgbClr val="000066"/>
                </a:solidFill>
              </a:rPr>
              <a:t>, et. al., IEEE TAS, 28, 4900305</a:t>
            </a:r>
            <a:endParaRPr lang="ja-JP" altLang="en-US" sz="2400" dirty="0">
              <a:solidFill>
                <a:srgbClr val="000066"/>
              </a:solidFill>
            </a:endParaRPr>
          </a:p>
        </p:txBody>
      </p:sp>
      <p:sp>
        <p:nvSpPr>
          <p:cNvPr id="3" name="正方形/長方形 2"/>
          <p:cNvSpPr/>
          <p:nvPr/>
        </p:nvSpPr>
        <p:spPr bwMode="auto">
          <a:xfrm>
            <a:off x="1847528" y="3209562"/>
            <a:ext cx="2448272" cy="45719"/>
          </a:xfrm>
          <a:prstGeom prst="rect">
            <a:avLst/>
          </a:prstGeom>
          <a:noFill/>
          <a:ln w="28575">
            <a:solidFill>
              <a:srgbClr val="0000FF"/>
            </a:solidFill>
            <a:prstDash val="sysDash"/>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rgbClr val="0000FF"/>
              </a:solidFill>
              <a:effectLst/>
              <a:latin typeface="Arial" charset="0"/>
              <a:ea typeface="ＭＳ Ｐゴシック" charset="-128"/>
            </a:endParaRPr>
          </a:p>
        </p:txBody>
      </p:sp>
      <p:sp>
        <p:nvSpPr>
          <p:cNvPr id="11" name="正方形/長方形 10"/>
          <p:cNvSpPr/>
          <p:nvPr/>
        </p:nvSpPr>
        <p:spPr bwMode="auto">
          <a:xfrm>
            <a:off x="1864033" y="4186576"/>
            <a:ext cx="2448272" cy="281490"/>
          </a:xfrm>
          <a:prstGeom prst="rect">
            <a:avLst/>
          </a:prstGeom>
          <a:noFill/>
          <a:ln w="28575">
            <a:solidFill>
              <a:srgbClr val="0000FF"/>
            </a:solidFill>
            <a:prstDash val="sysDash"/>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chemeClr val="tx1"/>
              </a:solidFill>
              <a:effectLst/>
              <a:latin typeface="Arial" charset="0"/>
              <a:ea typeface="ＭＳ Ｐゴシック" charset="-128"/>
            </a:endParaRPr>
          </a:p>
        </p:txBody>
      </p:sp>
    </p:spTree>
    <p:extLst>
      <p:ext uri="{BB962C8B-B14F-4D97-AF65-F5344CB8AC3E}">
        <p14:creationId xmlns:p14="http://schemas.microsoft.com/office/powerpoint/2010/main" val="36353679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3" grpId="0"/>
      <p:bldP spid="3"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3552" y="4272507"/>
            <a:ext cx="2709980" cy="2204493"/>
          </a:xfrm>
          <a:prstGeom prst="rect">
            <a:avLst/>
          </a:prstGeom>
        </p:spPr>
      </p:pic>
      <p:pic>
        <p:nvPicPr>
          <p:cNvPr id="11" name="Picture 3" descr="Sextupole_coi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328" y="4272507"/>
            <a:ext cx="2448272" cy="241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title"/>
          </p:nvPr>
        </p:nvSpPr>
        <p:spPr/>
        <p:txBody>
          <a:bodyPr/>
          <a:lstStyle/>
          <a:p>
            <a:r>
              <a:rPr kumimoji="1" lang="en-US" altLang="ja-JP" dirty="0" smtClean="0"/>
              <a:t>HOW can influence of SCIF be mitigated?</a:t>
            </a:r>
            <a:endParaRPr kumimoji="1" lang="ja-JP" altLang="en-US" dirty="0"/>
          </a:p>
        </p:txBody>
      </p:sp>
      <p:sp>
        <p:nvSpPr>
          <p:cNvPr id="3" name="コンテンツ プレースホルダー 2"/>
          <p:cNvSpPr>
            <a:spLocks noGrp="1"/>
          </p:cNvSpPr>
          <p:nvPr>
            <p:ph idx="1"/>
          </p:nvPr>
        </p:nvSpPr>
        <p:spPr>
          <a:xfrm>
            <a:off x="334434" y="1308213"/>
            <a:ext cx="7777790" cy="582168"/>
          </a:xfrm>
        </p:spPr>
        <p:txBody>
          <a:bodyPr/>
          <a:lstStyle/>
          <a:p>
            <a:r>
              <a:rPr kumimoji="1" lang="en-US" altLang="ja-JP" dirty="0" smtClean="0"/>
              <a:t>Current control for </a:t>
            </a:r>
            <a:r>
              <a:rPr kumimoji="1" lang="en-US" altLang="ja-JP" dirty="0" smtClean="0">
                <a:solidFill>
                  <a:srgbClr val="FF0000"/>
                </a:solidFill>
              </a:rPr>
              <a:t>dipole component</a:t>
            </a:r>
            <a:endParaRPr kumimoji="1" lang="ja-JP" altLang="en-US" dirty="0">
              <a:solidFill>
                <a:srgbClr val="FF0000"/>
              </a:solidFill>
            </a:endParaRPr>
          </a:p>
        </p:txBody>
      </p:sp>
      <p:sp>
        <p:nvSpPr>
          <p:cNvPr id="4" name="スライド番号プレースホルダー 3"/>
          <p:cNvSpPr>
            <a:spLocks noGrp="1"/>
          </p:cNvSpPr>
          <p:nvPr>
            <p:ph type="sldNum" sz="quarter" idx="4294967295"/>
          </p:nvPr>
        </p:nvSpPr>
        <p:spPr/>
        <p:txBody>
          <a:bodyPr/>
          <a:lstStyle/>
          <a:p>
            <a:fld id="{2D73164A-6795-455E-97EA-1276A7BAD2FC}" type="slidenum">
              <a:rPr kumimoji="1" lang="ja-JP" altLang="en-US" smtClean="0"/>
              <a:pPr/>
              <a:t>9</a:t>
            </a:fld>
            <a:endParaRPr kumimoji="1" lang="ja-JP" altLang="en-US" dirty="0"/>
          </a:p>
        </p:txBody>
      </p:sp>
      <p:sp>
        <p:nvSpPr>
          <p:cNvPr id="5" name="フッター プレースホルダー 4"/>
          <p:cNvSpPr>
            <a:spLocks noGrp="1"/>
          </p:cNvSpPr>
          <p:nvPr>
            <p:ph type="ftr" sz="quarter" idx="4294967295"/>
          </p:nvPr>
        </p:nvSpPr>
        <p:spPr/>
        <p:txBody>
          <a:bodyPr/>
          <a:lstStyle/>
          <a:p>
            <a:r>
              <a:rPr kumimoji="1" lang="de-DE" altLang="ja-JP" smtClean="0"/>
              <a:t>Y. Sogabe, MT 26, 2019</a:t>
            </a:r>
            <a:endParaRPr kumimoji="1" lang="ja-JP" altLang="en-US"/>
          </a:p>
        </p:txBody>
      </p:sp>
      <p:sp>
        <p:nvSpPr>
          <p:cNvPr id="6" name="コンテンツ プレースホルダー 2"/>
          <p:cNvSpPr txBox="1">
            <a:spLocks/>
          </p:cNvSpPr>
          <p:nvPr/>
        </p:nvSpPr>
        <p:spPr bwMode="auto">
          <a:xfrm>
            <a:off x="331712" y="4012559"/>
            <a:ext cx="6916416" cy="556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73050" indent="-273050" algn="l" rtl="0" eaLnBrk="1" fontAlgn="base" hangingPunct="1">
              <a:spcBef>
                <a:spcPct val="20000"/>
              </a:spcBef>
              <a:spcAft>
                <a:spcPct val="0"/>
              </a:spcAft>
              <a:buClr>
                <a:srgbClr val="000066"/>
              </a:buClr>
              <a:buSzPct val="70000"/>
              <a:buFont typeface="Wingdings" pitchFamily="2" charset="2"/>
              <a:buChar char="o"/>
              <a:defRPr kumimoji="1" sz="2800">
                <a:solidFill>
                  <a:srgbClr val="000080"/>
                </a:solidFill>
                <a:latin typeface="+mn-lt"/>
                <a:ea typeface="+mn-ea"/>
                <a:cs typeface="+mn-cs"/>
              </a:defRPr>
            </a:lvl1pPr>
            <a:lvl2pPr marL="687388" indent="-234950" algn="l" rtl="0" eaLnBrk="1" fontAlgn="base" hangingPunct="1">
              <a:spcBef>
                <a:spcPct val="20000"/>
              </a:spcBef>
              <a:spcAft>
                <a:spcPct val="0"/>
              </a:spcAft>
              <a:buClr>
                <a:srgbClr val="000066"/>
              </a:buClr>
              <a:buSzPct val="70000"/>
              <a:buFont typeface="Wingdings" pitchFamily="2" charset="2"/>
              <a:buChar char="n"/>
              <a:defRPr kumimoji="1" sz="2500">
                <a:solidFill>
                  <a:srgbClr val="000080"/>
                </a:solidFill>
                <a:latin typeface="+mn-lt"/>
                <a:ea typeface="+mn-ea"/>
              </a:defRPr>
            </a:lvl2pPr>
            <a:lvl3pPr marL="1095375" indent="-228600" algn="l" rtl="0" eaLnBrk="1" fontAlgn="base" hangingPunct="1">
              <a:spcBef>
                <a:spcPct val="20000"/>
              </a:spcBef>
              <a:spcAft>
                <a:spcPct val="0"/>
              </a:spcAft>
              <a:buClr>
                <a:srgbClr val="000066"/>
              </a:buClr>
              <a:buSzPct val="70000"/>
              <a:buFont typeface="Wingdings" pitchFamily="2" charset="2"/>
              <a:buChar char="p"/>
              <a:defRPr kumimoji="1" sz="2200">
                <a:solidFill>
                  <a:srgbClr val="000080"/>
                </a:solidFill>
                <a:latin typeface="+mn-lt"/>
                <a:ea typeface="+mn-ea"/>
              </a:defRPr>
            </a:lvl3pPr>
            <a:lvl4pPr marL="1503363" indent="-228600" algn="l" rtl="0" eaLnBrk="1" fontAlgn="base" hangingPunct="1">
              <a:spcBef>
                <a:spcPct val="20000"/>
              </a:spcBef>
              <a:spcAft>
                <a:spcPct val="0"/>
              </a:spcAft>
              <a:buClr>
                <a:srgbClr val="000066"/>
              </a:buClr>
              <a:buSzPct val="70000"/>
              <a:buFont typeface="Wingdings" pitchFamily="2" charset="2"/>
              <a:buChar char="n"/>
              <a:defRPr kumimoji="1" sz="2000">
                <a:solidFill>
                  <a:srgbClr val="000080"/>
                </a:solidFill>
                <a:latin typeface="+mn-lt"/>
                <a:ea typeface="+mn-ea"/>
              </a:defRPr>
            </a:lvl4pPr>
            <a:lvl5pPr marL="1911350" indent="-228600" algn="l" rtl="0" eaLnBrk="1" fontAlgn="base" hangingPunct="1">
              <a:spcBef>
                <a:spcPct val="20000"/>
              </a:spcBef>
              <a:spcAft>
                <a:spcPct val="0"/>
              </a:spcAft>
              <a:buClr>
                <a:srgbClr val="000066"/>
              </a:buClr>
              <a:buSzPct val="70000"/>
              <a:buFont typeface="Wingdings" pitchFamily="2" charset="2"/>
              <a:buChar char="o"/>
              <a:defRPr kumimoji="1" sz="2000">
                <a:solidFill>
                  <a:srgbClr val="000080"/>
                </a:solidFill>
                <a:latin typeface="+mn-lt"/>
                <a:ea typeface="+mn-ea"/>
              </a:defRPr>
            </a:lvl5pPr>
            <a:lvl6pPr marL="2368550" indent="-228600" algn="l" rtl="0" eaLnBrk="1" fontAlgn="base" hangingPunct="1">
              <a:spcBef>
                <a:spcPct val="20000"/>
              </a:spcBef>
              <a:spcAft>
                <a:spcPct val="0"/>
              </a:spcAft>
              <a:buClr>
                <a:srgbClr val="000066"/>
              </a:buClr>
              <a:buSzPct val="70000"/>
              <a:buFont typeface="Wingdings" pitchFamily="2" charset="2"/>
              <a:buChar char="o"/>
              <a:defRPr kumimoji="1" sz="2000">
                <a:solidFill>
                  <a:srgbClr val="000080"/>
                </a:solidFill>
                <a:latin typeface="+mn-lt"/>
                <a:ea typeface="+mn-ea"/>
              </a:defRPr>
            </a:lvl6pPr>
            <a:lvl7pPr marL="2825750" indent="-228600" algn="l" rtl="0" eaLnBrk="1" fontAlgn="base" hangingPunct="1">
              <a:spcBef>
                <a:spcPct val="20000"/>
              </a:spcBef>
              <a:spcAft>
                <a:spcPct val="0"/>
              </a:spcAft>
              <a:buClr>
                <a:srgbClr val="000066"/>
              </a:buClr>
              <a:buSzPct val="70000"/>
              <a:buFont typeface="Wingdings" pitchFamily="2" charset="2"/>
              <a:buChar char="o"/>
              <a:defRPr kumimoji="1" sz="2000">
                <a:solidFill>
                  <a:srgbClr val="000080"/>
                </a:solidFill>
                <a:latin typeface="+mn-lt"/>
                <a:ea typeface="+mn-ea"/>
              </a:defRPr>
            </a:lvl7pPr>
            <a:lvl8pPr marL="3282950" indent="-228600" algn="l" rtl="0" eaLnBrk="1" fontAlgn="base" hangingPunct="1">
              <a:spcBef>
                <a:spcPct val="20000"/>
              </a:spcBef>
              <a:spcAft>
                <a:spcPct val="0"/>
              </a:spcAft>
              <a:buClr>
                <a:srgbClr val="000066"/>
              </a:buClr>
              <a:buSzPct val="70000"/>
              <a:buFont typeface="Wingdings" pitchFamily="2" charset="2"/>
              <a:buChar char="o"/>
              <a:defRPr kumimoji="1" sz="2000">
                <a:solidFill>
                  <a:srgbClr val="000080"/>
                </a:solidFill>
                <a:latin typeface="+mn-lt"/>
                <a:ea typeface="+mn-ea"/>
              </a:defRPr>
            </a:lvl8pPr>
            <a:lvl9pPr marL="3740150" indent="-228600" algn="l" rtl="0" eaLnBrk="1" fontAlgn="base" hangingPunct="1">
              <a:spcBef>
                <a:spcPct val="20000"/>
              </a:spcBef>
              <a:spcAft>
                <a:spcPct val="0"/>
              </a:spcAft>
              <a:buClr>
                <a:srgbClr val="000066"/>
              </a:buClr>
              <a:buSzPct val="70000"/>
              <a:buFont typeface="Wingdings" pitchFamily="2" charset="2"/>
              <a:buChar char="o"/>
              <a:defRPr kumimoji="1" sz="2000">
                <a:solidFill>
                  <a:srgbClr val="000080"/>
                </a:solidFill>
                <a:latin typeface="+mn-lt"/>
                <a:ea typeface="+mn-ea"/>
              </a:defRPr>
            </a:lvl9pPr>
          </a:lstStyle>
          <a:p>
            <a:r>
              <a:rPr lang="en-US" altLang="ja-JP" kern="0" dirty="0" smtClean="0"/>
              <a:t>Correction </a:t>
            </a:r>
            <a:r>
              <a:rPr lang="en-US" altLang="ja-JP" kern="0" dirty="0"/>
              <a:t>coils </a:t>
            </a:r>
            <a:r>
              <a:rPr lang="en-US" altLang="ja-JP" kern="0" dirty="0" smtClean="0"/>
              <a:t>for </a:t>
            </a:r>
            <a:r>
              <a:rPr lang="en-US" altLang="ja-JP" kern="0" dirty="0" err="1" smtClean="0">
                <a:solidFill>
                  <a:srgbClr val="FF0000"/>
                </a:solidFill>
              </a:rPr>
              <a:t>sextupole</a:t>
            </a:r>
            <a:r>
              <a:rPr lang="en-US" altLang="ja-JP" kern="0" dirty="0" smtClean="0">
                <a:solidFill>
                  <a:srgbClr val="FF0000"/>
                </a:solidFill>
              </a:rPr>
              <a:t> </a:t>
            </a:r>
            <a:r>
              <a:rPr lang="en-US" altLang="ja-JP" kern="0" dirty="0">
                <a:solidFill>
                  <a:srgbClr val="FF0000"/>
                </a:solidFill>
              </a:rPr>
              <a:t>component</a:t>
            </a:r>
            <a:endParaRPr lang="ja-JP" altLang="en-US" kern="0" dirty="0">
              <a:solidFill>
                <a:srgbClr val="FF0000"/>
              </a:solidFill>
            </a:endParaRPr>
          </a:p>
        </p:txBody>
      </p:sp>
      <p:pic>
        <p:nvPicPr>
          <p:cNvPr id="7" name="Picture 2" descr="マグネット全体のBL_SCIF"/>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8365" b="51677"/>
          <a:stretch/>
        </p:blipFill>
        <p:spPr bwMode="auto">
          <a:xfrm>
            <a:off x="479376" y="1786771"/>
            <a:ext cx="3136351" cy="2059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rrent_contro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83832" y="1792993"/>
            <a:ext cx="3046292" cy="2291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下矢印 8"/>
          <p:cNvSpPr/>
          <p:nvPr/>
        </p:nvSpPr>
        <p:spPr bwMode="auto">
          <a:xfrm rot="16200000">
            <a:off x="3815828" y="2608072"/>
            <a:ext cx="467591" cy="515759"/>
          </a:xfrm>
          <a:prstGeom prst="downArrow">
            <a:avLst/>
          </a:prstGeom>
          <a:solidFill>
            <a:srgbClr val="000080"/>
          </a:solidFill>
          <a:ln w="9525" cap="flat" cmpd="sng" algn="ctr">
            <a:solidFill>
              <a:srgbClr val="00008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ja-JP" altLang="en-US"/>
          </a:p>
        </p:txBody>
      </p:sp>
      <p:sp>
        <p:nvSpPr>
          <p:cNvPr id="10" name="テキスト ボックス 9"/>
          <p:cNvSpPr txBox="1"/>
          <p:nvPr/>
        </p:nvSpPr>
        <p:spPr bwMode="auto">
          <a:xfrm>
            <a:off x="8430038" y="2272245"/>
            <a:ext cx="3695242" cy="1200329"/>
          </a:xfrm>
          <a:prstGeom prst="rect">
            <a:avLst/>
          </a:prstGeom>
          <a:solidFill>
            <a:schemeClr val="bg1"/>
          </a:solidFill>
          <a:ln w="9525">
            <a:noFill/>
            <a:miter lim="800000"/>
            <a:headEnd/>
            <a:tailEnd/>
          </a:ln>
        </p:spPr>
        <p:txBody>
          <a:bodyPr wrap="none" rtlCol="0">
            <a:spAutoFit/>
          </a:bodyPr>
          <a:lstStyle/>
          <a:p>
            <a:pPr algn="l"/>
            <a:r>
              <a:rPr lang="en-US" altLang="ja-JP" sz="2400" dirty="0">
                <a:solidFill>
                  <a:srgbClr val="0000FF"/>
                </a:solidFill>
              </a:rPr>
              <a:t>Current profile is decided </a:t>
            </a:r>
          </a:p>
          <a:p>
            <a:pPr algn="l"/>
            <a:r>
              <a:rPr lang="en-US" altLang="ja-JP" sz="2400" dirty="0">
                <a:solidFill>
                  <a:srgbClr val="0000FF"/>
                </a:solidFill>
              </a:rPr>
              <a:t>based on the </a:t>
            </a:r>
            <a:r>
              <a:rPr lang="en-US" altLang="ja-JP" sz="2400" dirty="0" smtClean="0">
                <a:solidFill>
                  <a:srgbClr val="0000FF"/>
                </a:solidFill>
              </a:rPr>
              <a:t>advance</a:t>
            </a:r>
          </a:p>
          <a:p>
            <a:pPr algn="l"/>
            <a:r>
              <a:rPr lang="en-US" altLang="ja-JP" sz="2400" dirty="0" smtClean="0">
                <a:solidFill>
                  <a:srgbClr val="0000FF"/>
                </a:solidFill>
              </a:rPr>
              <a:t>simulation</a:t>
            </a:r>
            <a:r>
              <a:rPr lang="en-US" altLang="ja-JP" sz="2400" dirty="0">
                <a:solidFill>
                  <a:srgbClr val="0000FF"/>
                </a:solidFill>
              </a:rPr>
              <a:t>.</a:t>
            </a:r>
            <a:endParaRPr lang="ja-JP" altLang="en-US" sz="2400" dirty="0">
              <a:solidFill>
                <a:srgbClr val="0000FF"/>
              </a:solidFill>
            </a:endParaRPr>
          </a:p>
        </p:txBody>
      </p:sp>
      <p:sp>
        <p:nvSpPr>
          <p:cNvPr id="16" name="テキスト ボックス 15"/>
          <p:cNvSpPr txBox="1"/>
          <p:nvPr/>
        </p:nvSpPr>
        <p:spPr bwMode="auto">
          <a:xfrm>
            <a:off x="8452899" y="4341265"/>
            <a:ext cx="3558988" cy="1569660"/>
          </a:xfrm>
          <a:prstGeom prst="rect">
            <a:avLst/>
          </a:prstGeom>
          <a:noFill/>
          <a:ln w="9525">
            <a:noFill/>
            <a:miter lim="800000"/>
            <a:headEnd/>
            <a:tailEnd/>
          </a:ln>
        </p:spPr>
        <p:txBody>
          <a:bodyPr wrap="none" rtlCol="0">
            <a:spAutoFit/>
          </a:bodyPr>
          <a:lstStyle/>
          <a:p>
            <a:pPr algn="l"/>
            <a:r>
              <a:rPr lang="en-US" altLang="ja-JP" sz="2400" dirty="0">
                <a:solidFill>
                  <a:srgbClr val="0000FF"/>
                </a:solidFill>
              </a:rPr>
              <a:t>Operation pattern of </a:t>
            </a:r>
            <a:r>
              <a:rPr lang="en-US" altLang="ja-JP" sz="2400" dirty="0" smtClean="0">
                <a:solidFill>
                  <a:srgbClr val="0000FF"/>
                </a:solidFill>
              </a:rPr>
              <a:t>the</a:t>
            </a:r>
            <a:br>
              <a:rPr lang="en-US" altLang="ja-JP" sz="2400" dirty="0" smtClean="0">
                <a:solidFill>
                  <a:srgbClr val="0000FF"/>
                </a:solidFill>
              </a:rPr>
            </a:br>
            <a:r>
              <a:rPr lang="en-US" altLang="ja-JP" sz="2400" dirty="0" smtClean="0">
                <a:solidFill>
                  <a:srgbClr val="0000FF"/>
                </a:solidFill>
              </a:rPr>
              <a:t>correction coil is decided</a:t>
            </a:r>
            <a:br>
              <a:rPr lang="en-US" altLang="ja-JP" sz="2400" dirty="0" smtClean="0">
                <a:solidFill>
                  <a:srgbClr val="0000FF"/>
                </a:solidFill>
              </a:rPr>
            </a:br>
            <a:r>
              <a:rPr lang="en-US" altLang="ja-JP" sz="2400" dirty="0" smtClean="0">
                <a:solidFill>
                  <a:srgbClr val="0000FF"/>
                </a:solidFill>
              </a:rPr>
              <a:t>based </a:t>
            </a:r>
            <a:r>
              <a:rPr lang="en-US" altLang="ja-JP" sz="2400" dirty="0">
                <a:solidFill>
                  <a:srgbClr val="0000FF"/>
                </a:solidFill>
              </a:rPr>
              <a:t>on the </a:t>
            </a:r>
            <a:r>
              <a:rPr lang="en-US" altLang="ja-JP" sz="2400" dirty="0" smtClean="0">
                <a:solidFill>
                  <a:srgbClr val="0000FF"/>
                </a:solidFill>
              </a:rPr>
              <a:t>advance</a:t>
            </a:r>
            <a:br>
              <a:rPr lang="en-US" altLang="ja-JP" sz="2400" dirty="0" smtClean="0">
                <a:solidFill>
                  <a:srgbClr val="0000FF"/>
                </a:solidFill>
              </a:rPr>
            </a:br>
            <a:r>
              <a:rPr lang="en-US" altLang="ja-JP" sz="2400" dirty="0" smtClean="0">
                <a:solidFill>
                  <a:srgbClr val="0000FF"/>
                </a:solidFill>
              </a:rPr>
              <a:t>simulation</a:t>
            </a:r>
            <a:r>
              <a:rPr lang="en-US" altLang="ja-JP" sz="2400" dirty="0">
                <a:solidFill>
                  <a:srgbClr val="0000FF"/>
                </a:solidFill>
              </a:rPr>
              <a:t>.</a:t>
            </a:r>
            <a:endParaRPr lang="ja-JP" altLang="en-US" sz="3600" dirty="0">
              <a:solidFill>
                <a:srgbClr val="0000FF"/>
              </a:solidFill>
            </a:endParaRPr>
          </a:p>
        </p:txBody>
      </p:sp>
      <p:pic>
        <p:nvPicPr>
          <p:cNvPr id="17" name="図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43872" y="5118909"/>
            <a:ext cx="3069902" cy="986997"/>
          </a:xfrm>
          <a:prstGeom prst="rect">
            <a:avLst/>
          </a:prstGeom>
        </p:spPr>
      </p:pic>
      <p:pic>
        <p:nvPicPr>
          <p:cNvPr id="15" name="Picture 2" descr="BLn,magnet"/>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7666"/>
          <a:stretch/>
        </p:blipFill>
        <p:spPr bwMode="auto">
          <a:xfrm>
            <a:off x="7949078" y="1352200"/>
            <a:ext cx="3928532" cy="4139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テキスト ボックス 17"/>
          <p:cNvSpPr txBox="1"/>
          <p:nvPr/>
        </p:nvSpPr>
        <p:spPr bwMode="auto">
          <a:xfrm>
            <a:off x="8336256" y="5612407"/>
            <a:ext cx="3541354" cy="830997"/>
          </a:xfrm>
          <a:prstGeom prst="rect">
            <a:avLst/>
          </a:prstGeom>
          <a:solidFill>
            <a:srgbClr val="000080"/>
          </a:solidFill>
          <a:ln w="9525">
            <a:noFill/>
            <a:miter lim="800000"/>
            <a:headEnd/>
            <a:tailEnd/>
          </a:ln>
        </p:spPr>
        <p:txBody>
          <a:bodyPr wrap="none" rtlCol="0">
            <a:spAutoFit/>
          </a:bodyPr>
          <a:lstStyle/>
          <a:p>
            <a:pPr algn="l"/>
            <a:r>
              <a:rPr lang="en-US" altLang="ja-JP" sz="2400" dirty="0">
                <a:solidFill>
                  <a:schemeClr val="bg1"/>
                </a:solidFill>
              </a:rPr>
              <a:t>Error field by SCIF was</a:t>
            </a:r>
          </a:p>
          <a:p>
            <a:pPr algn="l"/>
            <a:r>
              <a:rPr lang="en-US" altLang="ja-JP" sz="2400" dirty="0">
                <a:solidFill>
                  <a:schemeClr val="bg1"/>
                </a:solidFill>
              </a:rPr>
              <a:t>less than 1</a:t>
            </a:r>
            <a:r>
              <a:rPr lang="en-US" altLang="ja-JP" sz="2400" dirty="0">
                <a:solidFill>
                  <a:schemeClr val="bg1"/>
                </a:solidFill>
                <a:sym typeface="Symbol" panose="05050102010706020507" pitchFamily="18" charset="2"/>
              </a:rPr>
              <a:t>10</a:t>
            </a:r>
            <a:r>
              <a:rPr lang="en-US" altLang="ja-JP" sz="2400" baseline="30000" dirty="0">
                <a:solidFill>
                  <a:schemeClr val="bg1"/>
                </a:solidFill>
                <a:sym typeface="Symbol" panose="05050102010706020507" pitchFamily="18" charset="2"/>
              </a:rPr>
              <a:t>-3</a:t>
            </a:r>
            <a:r>
              <a:rPr lang="en-US" altLang="ja-JP" sz="2400" dirty="0">
                <a:solidFill>
                  <a:schemeClr val="bg1"/>
                </a:solidFill>
                <a:sym typeface="Symbol" panose="05050102010706020507" pitchFamily="18" charset="2"/>
              </a:rPr>
              <a:t> of </a:t>
            </a:r>
            <a:r>
              <a:rPr lang="en-US" altLang="ja-JP" sz="2400" i="1" dirty="0">
                <a:solidFill>
                  <a:schemeClr val="bg1"/>
                </a:solidFill>
                <a:sym typeface="Symbol" panose="05050102010706020507" pitchFamily="18" charset="2"/>
              </a:rPr>
              <a:t>BL</a:t>
            </a:r>
            <a:r>
              <a:rPr lang="en-US" altLang="ja-JP" sz="2400" baseline="-25000" dirty="0">
                <a:solidFill>
                  <a:schemeClr val="bg1"/>
                </a:solidFill>
                <a:sym typeface="Symbol" panose="05050102010706020507" pitchFamily="18" charset="2"/>
              </a:rPr>
              <a:t>1,d</a:t>
            </a:r>
            <a:r>
              <a:rPr lang="en-US" altLang="ja-JP" sz="2400" dirty="0">
                <a:solidFill>
                  <a:schemeClr val="bg1"/>
                </a:solidFill>
                <a:sym typeface="Symbol" panose="05050102010706020507" pitchFamily="18" charset="2"/>
              </a:rPr>
              <a:t>.</a:t>
            </a:r>
            <a:endParaRPr lang="ja-JP" altLang="en-US" sz="2400" baseline="-25000" dirty="0">
              <a:solidFill>
                <a:schemeClr val="bg1"/>
              </a:solidFill>
            </a:endParaRPr>
          </a:p>
        </p:txBody>
      </p:sp>
      <p:sp>
        <p:nvSpPr>
          <p:cNvPr id="19" name="正方形/長方形 18"/>
          <p:cNvSpPr/>
          <p:nvPr/>
        </p:nvSpPr>
        <p:spPr bwMode="auto">
          <a:xfrm>
            <a:off x="1193021" y="3346142"/>
            <a:ext cx="2238683" cy="45719"/>
          </a:xfrm>
          <a:prstGeom prst="rect">
            <a:avLst/>
          </a:prstGeom>
          <a:noFill/>
          <a:ln w="28575">
            <a:solidFill>
              <a:srgbClr val="0000FF"/>
            </a:solidFill>
            <a:prstDash val="sysDash"/>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200" b="0" i="0" u="none" strike="noStrike" cap="none" normalizeH="0" baseline="0" smtClean="0">
              <a:ln>
                <a:noFill/>
              </a:ln>
              <a:solidFill>
                <a:srgbClr val="0000FF"/>
              </a:solidFill>
              <a:effectLst/>
              <a:latin typeface="Arial" charset="0"/>
              <a:ea typeface="ＭＳ Ｐゴシック" charset="-128"/>
            </a:endParaRPr>
          </a:p>
        </p:txBody>
      </p:sp>
    </p:spTree>
    <p:extLst>
      <p:ext uri="{BB962C8B-B14F-4D97-AF65-F5344CB8AC3E}">
        <p14:creationId xmlns:p14="http://schemas.microsoft.com/office/powerpoint/2010/main" val="29835396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0"/>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16"/>
                                        </p:tgtEl>
                                        <p:attrNameLst>
                                          <p:attrName>style.visibility</p:attrName>
                                        </p:attrNameLst>
                                      </p:cBhvr>
                                      <p:to>
                                        <p:strVal val="hidden"/>
                                      </p:to>
                                    </p:set>
                                  </p:childTnLst>
                                </p:cTn>
                              </p:par>
                              <p:par>
                                <p:cTn id="55" presetID="10" presetClass="entr" presetSubtype="0" fill="hold"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500"/>
                            </p:stCondLst>
                            <p:childTnLst>
                              <p:par>
                                <p:cTn id="59" presetID="42" presetClass="entr" presetSubtype="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P spid="9" grpId="0" animBg="1"/>
      <p:bldP spid="10" grpId="0" animBg="1"/>
      <p:bldP spid="10" grpId="1" animBg="1"/>
      <p:bldP spid="16" grpId="0"/>
      <p:bldP spid="16" grpId="1"/>
      <p:bldP spid="18" grpId="0" animBg="1"/>
      <p:bldP spid="19" grpId="0" animBg="1"/>
    </p:bld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7397C0DF-4257-0B48-86D5-AD5AF0BFBE10}" vid="{F454E6D3-6570-1949-BCB1-478C31A3B5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Facet</Template>
  <TotalTime>25570</TotalTime>
  <Words>596</Words>
  <Application>Microsoft Office PowerPoint</Application>
  <PresentationFormat>Widescreen</PresentationFormat>
  <Paragraphs>92</Paragraphs>
  <Slides>21</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ＭＳ Ｐゴシック</vt:lpstr>
      <vt:lpstr>Yu Gothic</vt:lpstr>
      <vt:lpstr>Arial</vt:lpstr>
      <vt:lpstr>Calibri</vt:lpstr>
      <vt:lpstr>Optima</vt:lpstr>
      <vt:lpstr>Symbol</vt:lpstr>
      <vt:lpstr>Times New Roman</vt:lpstr>
      <vt:lpstr>Wingdings</vt:lpstr>
      <vt:lpstr>CERNCobranding4-3</vt:lpstr>
      <vt:lpstr>Summary of the 26th Magnet Technology Conference</vt:lpstr>
      <vt:lpstr>Overview</vt:lpstr>
      <vt:lpstr>PowerPoint Presentation</vt:lpstr>
      <vt:lpstr>PowerPoint Presentation</vt:lpstr>
      <vt:lpstr>PowerPoint Presentation</vt:lpstr>
      <vt:lpstr>PowerPoint Presentation</vt:lpstr>
      <vt:lpstr>PowerPoint Presentation</vt:lpstr>
      <vt:lpstr>HOW does SCIF deteriorate field quality of accelerator magnets?</vt:lpstr>
      <vt:lpstr>HOW can influence of SCIF be mitigated?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Bernhard Auchmann</dc:creator>
  <cp:lastModifiedBy>Lorenzo Bortot</cp:lastModifiedBy>
  <cp:revision>1119</cp:revision>
  <cp:lastPrinted>2019-04-09T11:40:53Z</cp:lastPrinted>
  <dcterms:created xsi:type="dcterms:W3CDTF">2017-06-18T14:15:32Z</dcterms:created>
  <dcterms:modified xsi:type="dcterms:W3CDTF">2019-10-17T07:23:10Z</dcterms:modified>
</cp:coreProperties>
</file>