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46"/>
  </p:notesMasterIdLst>
  <p:handoutMasterIdLst>
    <p:handoutMasterId r:id="rId47"/>
  </p:handoutMasterIdLst>
  <p:sldIdLst>
    <p:sldId id="345" r:id="rId6"/>
    <p:sldId id="346" r:id="rId7"/>
    <p:sldId id="275" r:id="rId8"/>
    <p:sldId id="277" r:id="rId9"/>
    <p:sldId id="347" r:id="rId10"/>
    <p:sldId id="271" r:id="rId11"/>
    <p:sldId id="368" r:id="rId12"/>
    <p:sldId id="383" r:id="rId13"/>
    <p:sldId id="269" r:id="rId14"/>
    <p:sldId id="359" r:id="rId15"/>
    <p:sldId id="357" r:id="rId16"/>
    <p:sldId id="303" r:id="rId17"/>
    <p:sldId id="375" r:id="rId18"/>
    <p:sldId id="360" r:id="rId19"/>
    <p:sldId id="272" r:id="rId20"/>
    <p:sldId id="364" r:id="rId21"/>
    <p:sldId id="290" r:id="rId22"/>
    <p:sldId id="291" r:id="rId23"/>
    <p:sldId id="309" r:id="rId24"/>
    <p:sldId id="310" r:id="rId25"/>
    <p:sldId id="361" r:id="rId26"/>
    <p:sldId id="274" r:id="rId27"/>
    <p:sldId id="376" r:id="rId28"/>
    <p:sldId id="365" r:id="rId29"/>
    <p:sldId id="366" r:id="rId30"/>
    <p:sldId id="367" r:id="rId31"/>
    <p:sldId id="369" r:id="rId32"/>
    <p:sldId id="362" r:id="rId33"/>
    <p:sldId id="371" r:id="rId34"/>
    <p:sldId id="372" r:id="rId35"/>
    <p:sldId id="373" r:id="rId36"/>
    <p:sldId id="374" r:id="rId37"/>
    <p:sldId id="370" r:id="rId38"/>
    <p:sldId id="384" r:id="rId39"/>
    <p:sldId id="377" r:id="rId40"/>
    <p:sldId id="378" r:id="rId41"/>
    <p:sldId id="379" r:id="rId42"/>
    <p:sldId id="380" r:id="rId43"/>
    <p:sldId id="381" r:id="rId44"/>
    <p:sldId id="382" r:id="rId4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18" autoAdjust="0"/>
  </p:normalViewPr>
  <p:slideViewPr>
    <p:cSldViewPr snapToObjects="1" showGuides="1">
      <p:cViewPr varScale="1">
        <p:scale>
          <a:sx n="82" d="100"/>
          <a:sy n="82" d="100"/>
        </p:scale>
        <p:origin x="90" y="103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164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81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324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000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420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765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896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388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03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305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810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695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08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765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6196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0095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859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0613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398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650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372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8014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8804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6991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96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295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11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125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01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146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578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Effect of spurious quench heater and CLIQ firing on the LHC and the future HL-LHC beams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681608"/>
          </a:xfrm>
        </p:spPr>
        <p:txBody>
          <a:bodyPr/>
          <a:lstStyle/>
          <a:p>
            <a:r>
              <a:rPr lang="en-GB" smtClean="0"/>
              <a:t>Fast Failures in the High Luminosity 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3861048"/>
            <a:ext cx="7096024" cy="1930152"/>
          </a:xfrm>
        </p:spPr>
        <p:txBody>
          <a:bodyPr>
            <a:normAutofit/>
          </a:bodyPr>
          <a:lstStyle/>
          <a:p>
            <a:r>
              <a:rPr lang="en-GB" dirty="0" err="1" smtClean="0"/>
              <a:t>Bj</a:t>
            </a:r>
            <a:r>
              <a:rPr lang="sv-SE" dirty="0" smtClean="0"/>
              <a:t>örn Lindström</a:t>
            </a:r>
            <a:endParaRPr lang="en-GB" dirty="0" smtClean="0"/>
          </a:p>
          <a:p>
            <a:r>
              <a:rPr lang="en-GB" dirty="0" smtClean="0"/>
              <a:t>CERN and Uppsala University</a:t>
            </a:r>
          </a:p>
          <a:p>
            <a:r>
              <a:rPr lang="sv-SE" dirty="0" smtClean="0"/>
              <a:t>With </a:t>
            </a:r>
            <a:r>
              <a:rPr lang="sv-SE" smtClean="0"/>
              <a:t>input </a:t>
            </a:r>
            <a:r>
              <a:rPr lang="sv-SE" smtClean="0"/>
              <a:t>from:</a:t>
            </a:r>
          </a:p>
          <a:p>
            <a:r>
              <a:rPr lang="sv-SE" smtClean="0"/>
              <a:t>L. Bortot, M. Valette, C. Wiesner, R. Schmidt, A. Verweij, </a:t>
            </a:r>
          </a:p>
          <a:p>
            <a:r>
              <a:rPr lang="sv-SE" smtClean="0"/>
              <a:t>E. Ravaioli, M. Mentink, P. B</a:t>
            </a:r>
            <a:r>
              <a:rPr lang="sv-SE"/>
              <a:t>é</a:t>
            </a:r>
            <a:r>
              <a:rPr lang="sv-SE" smtClean="0"/>
              <a:t>langer, M. Väänänen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April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92696"/>
            <a:ext cx="164782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47861"/>
            <a:ext cx="7920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Project definition and motivation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/>
              <a:t>Failures</a:t>
            </a:r>
            <a:endParaRPr lang="sv-SE" dirty="0"/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CLIQ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Beam Beam Kick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Triplet Quench</a:t>
            </a:r>
            <a:endParaRPr lang="sv-SE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64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Overview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Fast </a:t>
            </a:r>
            <a:r>
              <a:rPr lang="sv-SE" dirty="0" err="1" smtClean="0"/>
              <a:t>Failures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Snip Same Side Corner Rectangle 6"/>
          <p:cNvSpPr/>
          <p:nvPr/>
        </p:nvSpPr>
        <p:spPr>
          <a:xfrm>
            <a:off x="395536" y="1340768"/>
            <a:ext cx="2304256" cy="648072"/>
          </a:xfrm>
          <a:prstGeom prst="snip2Same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mtClean="0"/>
              <a:t>Magnets/Circuits</a:t>
            </a:r>
            <a:endParaRPr lang="en-GB" dirty="0"/>
          </a:p>
        </p:txBody>
      </p:sp>
      <p:sp>
        <p:nvSpPr>
          <p:cNvPr id="8" name="Snip Same Side Corner Rectangle 7"/>
          <p:cNvSpPr/>
          <p:nvPr/>
        </p:nvSpPr>
        <p:spPr>
          <a:xfrm>
            <a:off x="3419872" y="1340768"/>
            <a:ext cx="2304256" cy="648072"/>
          </a:xfrm>
          <a:prstGeom prst="snip2SameRect">
            <a:avLst/>
          </a:prstGeom>
          <a:solidFill>
            <a:srgbClr val="7030A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Active Equipment</a:t>
            </a:r>
            <a:endParaRPr lang="en-GB" dirty="0"/>
          </a:p>
        </p:txBody>
      </p:sp>
      <p:sp>
        <p:nvSpPr>
          <p:cNvPr id="9" name="Snip Same Side Corner Rectangle 8"/>
          <p:cNvSpPr/>
          <p:nvPr/>
        </p:nvSpPr>
        <p:spPr>
          <a:xfrm>
            <a:off x="6444208" y="1340768"/>
            <a:ext cx="2304256" cy="648072"/>
          </a:xfrm>
          <a:prstGeom prst="snip2Same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mtClean="0"/>
              <a:t>Others</a:t>
            </a:r>
            <a:endParaRPr lang="en-GB" dirty="0"/>
          </a:p>
        </p:txBody>
      </p:sp>
      <p:cxnSp>
        <p:nvCxnSpPr>
          <p:cNvPr id="11" name="Straight Connector 10"/>
          <p:cNvCxnSpPr>
            <a:stCxn id="7" idx="1"/>
          </p:cNvCxnSpPr>
          <p:nvPr/>
        </p:nvCxnSpPr>
        <p:spPr>
          <a:xfrm>
            <a:off x="1547664" y="1988840"/>
            <a:ext cx="0" cy="576064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5536" y="2564904"/>
            <a:ext cx="2304256" cy="50405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Triplet Quench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95536" y="3068960"/>
            <a:ext cx="2304256" cy="50405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D1, D2 power loss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95536" y="3573016"/>
            <a:ext cx="2304256" cy="50405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Quench Heaters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95536" y="4077072"/>
            <a:ext cx="2304256" cy="50405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CLIQ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0" y="1988840"/>
            <a:ext cx="0" cy="576064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19872" y="2564904"/>
            <a:ext cx="2304256" cy="50405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mtClean="0"/>
              <a:t>ADT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419872" y="3068960"/>
            <a:ext cx="2304256" cy="50405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Crab Cavities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419872" y="3573016"/>
            <a:ext cx="2304256" cy="50405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mtClean="0"/>
              <a:t>Beam-Beam </a:t>
            </a:r>
            <a:r>
              <a:rPr lang="sv-SE" smtClean="0"/>
              <a:t>Wire Compensator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596336" y="1988840"/>
            <a:ext cx="0" cy="576064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444208" y="2564904"/>
            <a:ext cx="2304256" cy="5040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UFO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444208" y="3068960"/>
            <a:ext cx="2304256" cy="5040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UFO type 2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444208" y="3573016"/>
            <a:ext cx="2304256" cy="5040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Beam-beam Kick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57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Overview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Fast </a:t>
            </a:r>
            <a:r>
              <a:rPr lang="sv-SE" dirty="0" err="1" smtClean="0"/>
              <a:t>Failures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aa</a:t>
            </a:r>
            <a:endParaRPr lang="sv-S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83221"/>
              </p:ext>
            </p:extLst>
          </p:nvPr>
        </p:nvGraphicFramePr>
        <p:xfrm>
          <a:off x="3984" y="1185048"/>
          <a:ext cx="9180513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622">
                  <a:extLst>
                    <a:ext uri="{9D8B030D-6E8A-4147-A177-3AD203B41FA5}">
                      <a16:colId xmlns:a16="http://schemas.microsoft.com/office/drawing/2014/main" val="365300587"/>
                    </a:ext>
                  </a:extLst>
                </a:gridCol>
                <a:gridCol w="3933720">
                  <a:extLst>
                    <a:ext uri="{9D8B030D-6E8A-4147-A177-3AD203B41FA5}">
                      <a16:colId xmlns:a16="http://schemas.microsoft.com/office/drawing/2014/main" val="2443359050"/>
                    </a:ext>
                  </a:extLst>
                </a:gridCol>
                <a:gridCol w="3060171">
                  <a:extLst>
                    <a:ext uri="{9D8B030D-6E8A-4147-A177-3AD203B41FA5}">
                      <a16:colId xmlns:a16="http://schemas.microsoft.com/office/drawing/2014/main" val="1501145794"/>
                    </a:ext>
                  </a:extLst>
                </a:gridCol>
              </a:tblGrid>
              <a:tr h="430719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Failure</a:t>
                      </a:r>
                      <a:r>
                        <a:rPr lang="sv-SE" dirty="0" smtClean="0"/>
                        <a:t> in/</a:t>
                      </a:r>
                      <a:r>
                        <a:rPr lang="sv-SE" dirty="0" err="1" smtClean="0"/>
                        <a:t>due</a:t>
                      </a:r>
                      <a:r>
                        <a:rPr lang="sv-SE" dirty="0" smtClean="0"/>
                        <a:t> to: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err="1" smtClean="0"/>
                        <a:t>Time</a:t>
                      </a:r>
                      <a:r>
                        <a:rPr lang="sv-SE" dirty="0" smtClean="0"/>
                        <a:t> to </a:t>
                      </a:r>
                      <a:r>
                        <a:rPr lang="sv-SE" dirty="0" err="1" smtClean="0"/>
                        <a:t>critical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losses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59401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Triplet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in final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focusing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50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(4.5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164712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D1,D2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Power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Failure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in the dipoles next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to the collision points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60857"/>
                  </a:ext>
                </a:extLst>
              </a:tr>
              <a:tr h="298965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QH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protection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(0.1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946837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CLIQ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protection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~1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(0.1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1111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smtClean="0">
                          <a:solidFill>
                            <a:schemeClr val="bg1"/>
                          </a:solidFill>
                        </a:rPr>
                        <a:t>ADT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Transverse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beam damper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884527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Crab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Cavities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Required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counteracting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loss in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luminosity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due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to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Xing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angle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04261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BBCW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Long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Range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compensating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wires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100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(9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90"/>
                  </a:ext>
                </a:extLst>
              </a:tr>
              <a:tr h="298965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UFO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Dust-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particles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interacting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with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~3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(0.3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56017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UFO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type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instability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driven by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remaining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gas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cloud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after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UFO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interaction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950203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kick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Loss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of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kick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due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to dumping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only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one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~2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(0.2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385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67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Failures covered below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aa</a:t>
            </a:r>
            <a:endParaRPr lang="sv-S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83221"/>
              </p:ext>
            </p:extLst>
          </p:nvPr>
        </p:nvGraphicFramePr>
        <p:xfrm>
          <a:off x="3984" y="1185048"/>
          <a:ext cx="9180513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622">
                  <a:extLst>
                    <a:ext uri="{9D8B030D-6E8A-4147-A177-3AD203B41FA5}">
                      <a16:colId xmlns:a16="http://schemas.microsoft.com/office/drawing/2014/main" val="365300587"/>
                    </a:ext>
                  </a:extLst>
                </a:gridCol>
                <a:gridCol w="3933720">
                  <a:extLst>
                    <a:ext uri="{9D8B030D-6E8A-4147-A177-3AD203B41FA5}">
                      <a16:colId xmlns:a16="http://schemas.microsoft.com/office/drawing/2014/main" val="2443359050"/>
                    </a:ext>
                  </a:extLst>
                </a:gridCol>
                <a:gridCol w="3060171">
                  <a:extLst>
                    <a:ext uri="{9D8B030D-6E8A-4147-A177-3AD203B41FA5}">
                      <a16:colId xmlns:a16="http://schemas.microsoft.com/office/drawing/2014/main" val="1501145794"/>
                    </a:ext>
                  </a:extLst>
                </a:gridCol>
              </a:tblGrid>
              <a:tr h="430719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Failure</a:t>
                      </a:r>
                      <a:r>
                        <a:rPr lang="sv-SE" dirty="0" smtClean="0"/>
                        <a:t> in/</a:t>
                      </a:r>
                      <a:r>
                        <a:rPr lang="sv-SE" dirty="0" err="1" smtClean="0"/>
                        <a:t>due</a:t>
                      </a:r>
                      <a:r>
                        <a:rPr lang="sv-SE" dirty="0" smtClean="0"/>
                        <a:t> to: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err="1" smtClean="0"/>
                        <a:t>Time</a:t>
                      </a:r>
                      <a:r>
                        <a:rPr lang="sv-SE" dirty="0" smtClean="0"/>
                        <a:t> to </a:t>
                      </a:r>
                      <a:r>
                        <a:rPr lang="sv-SE" dirty="0" err="1" smtClean="0"/>
                        <a:t>critical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losses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059401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Triplet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in final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focusing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50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(4.5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164712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D1,D2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Power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Failure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in the dipoles next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to the collision points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60857"/>
                  </a:ext>
                </a:extLst>
              </a:tr>
              <a:tr h="298965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QH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protection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(0.1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946837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CLIQ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Quench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protection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magnets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~1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(0.1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1111"/>
                  </a:ext>
                </a:extLst>
              </a:tr>
              <a:tr h="286412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ADT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Transverse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beam damper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884527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Crab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Cavities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Required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for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counteracting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loss in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luminosity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due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to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Xing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angle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turns (0.9 ms)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04261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BBCW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Long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Range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compensating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wires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100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(9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90"/>
                  </a:ext>
                </a:extLst>
              </a:tr>
              <a:tr h="298965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UFO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Dust-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particles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interacting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with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~3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(0.3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56017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UFO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type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2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instability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driven by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remaining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gas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cloud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after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UFO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interaction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&gt; 10 LHC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950203"/>
                  </a:ext>
                </a:extLst>
              </a:tr>
              <a:tr h="501221">
                <a:tc>
                  <a:txBody>
                    <a:bodyPr/>
                    <a:lstStyle/>
                    <a:p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kick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Loss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of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beam-beam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kick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due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to dumping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only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one</a:t>
                      </a:r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 smtClean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>
                          <a:solidFill>
                            <a:schemeClr val="bg1"/>
                          </a:solidFill>
                        </a:rPr>
                        <a:t>~2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LHC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turns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 (0.2 </a:t>
                      </a:r>
                      <a:r>
                        <a:rPr lang="sv-SE" baseline="0" dirty="0" err="1" smtClean="0">
                          <a:solidFill>
                            <a:schemeClr val="bg1"/>
                          </a:solidFill>
                        </a:rPr>
                        <a:t>ms</a:t>
                      </a:r>
                      <a:r>
                        <a:rPr lang="sv-SE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385830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723" y="2204864"/>
            <a:ext cx="9174774" cy="1025391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3573016"/>
            <a:ext cx="9180512" cy="122413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68" y="4797152"/>
            <a:ext cx="9172044" cy="142122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4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47861"/>
            <a:ext cx="7920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Project definition and motivation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Failures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/>
              <a:t>CLIQ</a:t>
            </a:r>
            <a:endParaRPr lang="sv-SE" dirty="0"/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Beam Beam Kick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Triplet Quench</a:t>
            </a:r>
            <a:endParaRPr lang="sv-SE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0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Magnet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01493"/>
          </a:xfrm>
        </p:spPr>
        <p:txBody>
          <a:bodyPr>
            <a:normAutofit/>
          </a:bodyPr>
          <a:lstStyle/>
          <a:p>
            <a:r>
              <a:rPr lang="sv-SE" sz="2400" dirty="0"/>
              <a:t>High current in magnets (up to ~16 kA</a:t>
            </a:r>
            <a:r>
              <a:rPr lang="sv-SE" sz="2400" dirty="0" smtClean="0"/>
              <a:t>)</a:t>
            </a:r>
          </a:p>
          <a:p>
            <a:r>
              <a:rPr lang="sv-SE" sz="2400" dirty="0" smtClean="0"/>
              <a:t>Quench – loss of superconductivity</a:t>
            </a:r>
          </a:p>
          <a:p>
            <a:r>
              <a:rPr lang="sv-SE" sz="2400" smtClean="0"/>
              <a:t>Risk of cable damage</a:t>
            </a:r>
            <a:endParaRPr lang="sv-SE" sz="2400" dirty="0"/>
          </a:p>
          <a:p>
            <a:r>
              <a:rPr lang="sv-SE" sz="2400" dirty="0" smtClean="0"/>
              <a:t>Need active system to protect magnet</a:t>
            </a:r>
          </a:p>
          <a:p>
            <a:r>
              <a:rPr lang="sv-SE" sz="2400" dirty="0" smtClean="0"/>
              <a:t>Active system changes current – magnetic field in beam region</a:t>
            </a:r>
          </a:p>
          <a:p>
            <a:pPr marL="0" indent="0">
              <a:buNone/>
            </a:pPr>
            <a:endParaRPr lang="sv-SE" sz="2400" dirty="0" smtClean="0"/>
          </a:p>
          <a:p>
            <a:pPr marL="0" indent="0">
              <a:buNone/>
            </a:pPr>
            <a:r>
              <a:rPr lang="sv-SE" sz="2400" b="1" smtClean="0"/>
              <a:t>In LHC, </a:t>
            </a:r>
            <a:r>
              <a:rPr lang="sv-SE" sz="2400" b="1" dirty="0" smtClean="0"/>
              <a:t>magnet protection did not consider effects on beam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2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C23BD39-3092-8B42-BA56-55B36C4CB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2" y="2518281"/>
            <a:ext cx="9171062" cy="3596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Coupling Loss Induced Quench (CLIQ)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26293"/>
            <a:ext cx="7920000" cy="4906963"/>
          </a:xfrm>
        </p:spPr>
        <p:txBody>
          <a:bodyPr>
            <a:normAutofit/>
          </a:bodyPr>
          <a:lstStyle/>
          <a:p>
            <a:r>
              <a:rPr lang="sv-SE" sz="1600" smtClean="0"/>
              <a:t>Up to </a:t>
            </a:r>
            <a:r>
              <a:rPr lang="sv-SE" sz="1600" b="1" smtClean="0"/>
              <a:t>2.5 kA </a:t>
            </a:r>
            <a:r>
              <a:rPr lang="sv-SE" sz="1600" smtClean="0"/>
              <a:t>discharged directly into magnet coil!</a:t>
            </a:r>
          </a:p>
          <a:p>
            <a:r>
              <a:rPr lang="sv-SE" sz="1600" smtClean="0"/>
              <a:t>Q1 </a:t>
            </a:r>
            <a:r>
              <a:rPr lang="sv-SE" sz="1600" dirty="0" err="1"/>
              <a:t>electrically</a:t>
            </a:r>
            <a:r>
              <a:rPr lang="sv-SE" sz="1600" dirty="0"/>
              <a:t> same </a:t>
            </a:r>
            <a:r>
              <a:rPr lang="sv-SE" sz="1600"/>
              <a:t>as </a:t>
            </a:r>
            <a:r>
              <a:rPr lang="sv-SE" sz="1600" smtClean="0"/>
              <a:t>Q3, but Q2 different</a:t>
            </a:r>
            <a:endParaRPr lang="sv-SE" sz="1600" dirty="0"/>
          </a:p>
          <a:p>
            <a:r>
              <a:rPr lang="sv-SE" sz="1600" b="1" smtClean="0"/>
              <a:t>Q2</a:t>
            </a:r>
            <a:r>
              <a:rPr lang="sv-SE" sz="1600" dirty="0"/>
              <a:t>: </a:t>
            </a:r>
            <a:r>
              <a:rPr lang="sv-SE" sz="1600" b="1" dirty="0" err="1"/>
              <a:t>Symmetric</a:t>
            </a:r>
            <a:r>
              <a:rPr lang="sv-SE" sz="1600" dirty="0"/>
              <a:t> discharge </a:t>
            </a:r>
            <a:r>
              <a:rPr lang="sv-SE" sz="1600" i="1" dirty="0" smtClean="0"/>
              <a:t>(</a:t>
            </a:r>
            <a:r>
              <a:rPr lang="sv-SE" sz="1600" i="1" dirty="0" err="1" smtClean="0"/>
              <a:t>opposite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poles</a:t>
            </a:r>
            <a:r>
              <a:rPr lang="sv-SE" sz="1600" i="1" dirty="0" smtClean="0"/>
              <a:t>, same </a:t>
            </a:r>
            <a:r>
              <a:rPr lang="sv-SE" sz="1600" i="1" dirty="0" err="1" smtClean="0"/>
              <a:t>current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change</a:t>
            </a:r>
            <a:r>
              <a:rPr lang="sv-SE" sz="1600" i="1" dirty="0" smtClean="0"/>
              <a:t>)</a:t>
            </a:r>
            <a:endParaRPr lang="sv-SE" sz="1600" i="1" dirty="0"/>
          </a:p>
          <a:p>
            <a:r>
              <a:rPr lang="sv-SE" sz="1600" b="1" dirty="0"/>
              <a:t>Q1/Q3</a:t>
            </a:r>
            <a:r>
              <a:rPr lang="sv-SE" sz="1600" dirty="0"/>
              <a:t>: </a:t>
            </a:r>
            <a:r>
              <a:rPr lang="sv-SE" sz="1600" b="1" dirty="0" err="1"/>
              <a:t>Asymmetric</a:t>
            </a:r>
            <a:r>
              <a:rPr lang="sv-SE" sz="1600" dirty="0"/>
              <a:t> discharge </a:t>
            </a:r>
            <a:r>
              <a:rPr lang="sv-SE" sz="1600" i="1" dirty="0" smtClean="0"/>
              <a:t>(</a:t>
            </a:r>
            <a:r>
              <a:rPr lang="sv-SE" sz="1600" i="1" dirty="0" err="1" smtClean="0"/>
              <a:t>one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pole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increased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current</a:t>
            </a:r>
            <a:r>
              <a:rPr lang="sv-SE" sz="1600" i="1" dirty="0" smtClean="0"/>
              <a:t>, </a:t>
            </a:r>
            <a:r>
              <a:rPr lang="sv-SE" sz="1600" i="1" dirty="0" err="1" smtClean="0"/>
              <a:t>three</a:t>
            </a:r>
            <a:r>
              <a:rPr lang="sv-SE" sz="1600" i="1" dirty="0" smtClean="0"/>
              <a:t> </a:t>
            </a:r>
            <a:r>
              <a:rPr lang="sv-SE" sz="1600" i="1" dirty="0" err="1" smtClean="0"/>
              <a:t>poles</a:t>
            </a:r>
            <a:r>
              <a:rPr lang="sv-SE" sz="1600" i="1" dirty="0" smtClean="0"/>
              <a:t> </a:t>
            </a:r>
            <a:r>
              <a:rPr lang="sv-SE" sz="1600" i="1" err="1" smtClean="0"/>
              <a:t>decreased</a:t>
            </a:r>
            <a:r>
              <a:rPr lang="sv-SE" sz="1600" i="1" smtClean="0"/>
              <a:t>)</a:t>
            </a:r>
          </a:p>
          <a:p>
            <a:pPr marL="0" indent="0">
              <a:buNone/>
            </a:pPr>
            <a:r>
              <a:rPr lang="sv-SE" sz="1800" b="1" smtClean="0"/>
              <a:t>Need circuit and beam simulations</a:t>
            </a:r>
            <a:endParaRPr lang="sv-SE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83568" y="5448652"/>
            <a:ext cx="2664296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89883" y="3929684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 err="1" smtClean="0">
                <a:solidFill>
                  <a:srgbClr val="0070C0"/>
                </a:solidFill>
              </a:rPr>
              <a:t>I_nominal</a:t>
            </a:r>
            <a:endParaRPr lang="en-US" sz="3200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3568" y="5376644"/>
            <a:ext cx="1014010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756068" y="5376644"/>
            <a:ext cx="623437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52079" y="6388303"/>
            <a:ext cx="99578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</a:rPr>
              <a:t>I_CLIQ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>
            <a:endCxn id="8" idx="1"/>
          </p:cNvCxnSpPr>
          <p:nvPr/>
        </p:nvCxnSpPr>
        <p:spPr>
          <a:xfrm flipV="1">
            <a:off x="1756068" y="4222072"/>
            <a:ext cx="633815" cy="12265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3" idx="1"/>
          </p:cNvCxnSpPr>
          <p:nvPr/>
        </p:nvCxnSpPr>
        <p:spPr>
          <a:xfrm>
            <a:off x="2166777" y="5833839"/>
            <a:ext cx="185302" cy="7545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436342" y="5376644"/>
            <a:ext cx="89171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54050" y="5833839"/>
            <a:ext cx="425455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39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CLIQ </a:t>
            </a:r>
            <a:r>
              <a:rPr lang="sv-SE" smtClean="0"/>
              <a:t>– </a:t>
            </a:r>
            <a:r>
              <a:rPr lang="sv-SE" smtClean="0"/>
              <a:t>spurious discharge of single unit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04229"/>
            <a:ext cx="8496944" cy="4729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400" dirty="0" smtClean="0"/>
              <a:t>Three magnets – two different connection schemes</a:t>
            </a:r>
            <a:endParaRPr lang="sv-SE" sz="24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374" y="2492613"/>
            <a:ext cx="3300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smtClean="0">
                <a:solidFill>
                  <a:srgbClr val="FF0000"/>
                </a:solidFill>
              </a:rPr>
              <a:t>Dipolar field </a:t>
            </a:r>
            <a:r>
              <a:rPr lang="en-GB" sz="2000" b="1" dirty="0" smtClean="0">
                <a:solidFill>
                  <a:srgbClr val="FF0000"/>
                </a:solidFill>
              </a:rPr>
              <a:t>→ beam kick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2492613"/>
            <a:ext cx="3684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smtClean="0"/>
              <a:t>Octupolar field </a:t>
            </a:r>
            <a:r>
              <a:rPr lang="en-GB" sz="2000" b="1" dirty="0" smtClean="0"/>
              <a:t>→ beam size</a:t>
            </a:r>
            <a:endParaRPr lang="en-GB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756" y="2996952"/>
            <a:ext cx="4814244" cy="3861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952"/>
            <a:ext cx="4631652" cy="3861048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195736" y="4396748"/>
            <a:ext cx="144016" cy="14401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195736" y="5013176"/>
            <a:ext cx="144016" cy="14401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339753" y="3999854"/>
            <a:ext cx="403472" cy="4689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3" idx="7"/>
          </p:cNvCxnSpPr>
          <p:nvPr/>
        </p:nvCxnSpPr>
        <p:spPr>
          <a:xfrm flipH="1">
            <a:off x="2318661" y="3999854"/>
            <a:ext cx="576964" cy="1034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41489" y="3645024"/>
            <a:ext cx="15055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/>
              <a:t>Beams</a:t>
            </a:r>
            <a:r>
              <a:rPr lang="sv-SE" dirty="0" smtClean="0"/>
              <a:t> 1 &amp; 2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516216" y="4396748"/>
            <a:ext cx="144016" cy="14401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516216" y="5013176"/>
            <a:ext cx="144016" cy="14401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660233" y="3999854"/>
            <a:ext cx="403472" cy="4689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0" idx="7"/>
          </p:cNvCxnSpPr>
          <p:nvPr/>
        </p:nvCxnSpPr>
        <p:spPr>
          <a:xfrm flipH="1">
            <a:off x="6639141" y="3999854"/>
            <a:ext cx="576964" cy="1034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61969" y="3645024"/>
            <a:ext cx="15055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/>
              <a:t>Beams</a:t>
            </a:r>
            <a:r>
              <a:rPr lang="sv-SE" dirty="0" smtClean="0"/>
              <a:t> 1 &amp; 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68012" y="6543849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Courtesy </a:t>
            </a:r>
            <a:r>
              <a:rPr lang="sv-SE" smtClean="0"/>
              <a:t>of </a:t>
            </a:r>
            <a:r>
              <a:rPr lang="sv-SE" smtClean="0"/>
              <a:t>E. Ravaioli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97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7" grpId="0" animBg="1"/>
      <p:bldP spid="20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40" y="775650"/>
            <a:ext cx="7758100" cy="6082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Spurious discharge – Beam </a:t>
            </a:r>
            <a:r>
              <a:rPr lang="sv-SE" dirty="0" smtClean="0"/>
              <a:t>orbit change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44410" y="6021288"/>
            <a:ext cx="716176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12172" y="5571482"/>
            <a:ext cx="250741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smtClean="0">
                <a:solidFill>
                  <a:srgbClr val="FF0000"/>
                </a:solidFill>
              </a:rPr>
              <a:t>Beam loss threshold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244409" y="5085184"/>
            <a:ext cx="7161761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30345" y="4670302"/>
            <a:ext cx="304923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err="1" smtClean="0">
                <a:solidFill>
                  <a:srgbClr val="FF0000"/>
                </a:solidFill>
              </a:rPr>
              <a:t>Physical</a:t>
            </a:r>
            <a:r>
              <a:rPr lang="sv-SE" sz="2000" smtClean="0">
                <a:solidFill>
                  <a:srgbClr val="FF0000"/>
                </a:solidFill>
              </a:rPr>
              <a:t> </a:t>
            </a:r>
            <a:r>
              <a:rPr lang="sv-SE" sz="2000" smtClean="0">
                <a:solidFill>
                  <a:srgbClr val="FF0000"/>
                </a:solidFill>
              </a:rPr>
              <a:t>aperture (TCPs)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0345" y="940652"/>
            <a:ext cx="492936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400" dirty="0" smtClean="0"/>
              <a:t>Time to dump beams: </a:t>
            </a:r>
            <a:r>
              <a:rPr lang="sv-SE" sz="2400" smtClean="0"/>
              <a:t>min </a:t>
            </a:r>
            <a:r>
              <a:rPr lang="sv-SE" sz="2400" smtClean="0"/>
              <a:t>10 </a:t>
            </a:r>
            <a:r>
              <a:rPr lang="sv-SE" sz="2400" dirty="0" smtClean="0"/>
              <a:t>turns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172550" y="1478168"/>
            <a:ext cx="5308373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Magnet</a:t>
            </a:r>
            <a:r>
              <a:rPr lang="fr-FR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protection design must </a:t>
            </a:r>
            <a:r>
              <a:rPr lang="fr-FR" sz="2400" b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take</a:t>
            </a:r>
            <a:r>
              <a:rPr lang="fr-FR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24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effects</a:t>
            </a:r>
            <a:r>
              <a:rPr lang="fr-FR" sz="24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on </a:t>
            </a:r>
            <a:r>
              <a:rPr lang="fr-FR" sz="24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beam</a:t>
            </a:r>
            <a:r>
              <a:rPr lang="fr-FR" sz="24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2400" b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into</a:t>
            </a:r>
            <a:r>
              <a:rPr lang="fr-FR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fr-FR" sz="24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account</a:t>
            </a:r>
            <a:r>
              <a:rPr lang="fr-FR" sz="24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!</a:t>
            </a:r>
            <a:endParaRPr lang="fr-FR" sz="24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45774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sp>
        <p:nvSpPr>
          <p:cNvPr id="11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Solution?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AEE3EF58-91E1-4764-BDBB-966F0B7F5C73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" name="TextShape 2"/>
          <p:cNvSpPr txBox="1"/>
          <p:nvPr/>
        </p:nvSpPr>
        <p:spPr>
          <a:xfrm>
            <a:off x="597514" y="826200"/>
            <a:ext cx="8294966" cy="36109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343080" indent="-342720"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Ensuring </a:t>
            </a:r>
            <a:r>
              <a:rPr lang="fr-FR" sz="24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 </a:t>
            </a:r>
            <a:r>
              <a:rPr lang="fr-FR" sz="24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</a:t>
            </a:r>
            <a:r>
              <a:rPr lang="fr-FR" sz="24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4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never</a:t>
            </a:r>
            <a:r>
              <a:rPr lang="fr-FR" sz="24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4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fire</a:t>
            </a:r>
            <a:r>
              <a:rPr lang="fr-FR" sz="24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4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spuriously</a:t>
            </a:r>
            <a:endParaRPr lang="fr-FR" sz="2400" b="0" strike="noStrike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Cannot</a:t>
            </a:r>
            <a:r>
              <a:rPr lang="fr-FR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</a:t>
            </a:r>
            <a:r>
              <a:rPr lang="fr-FR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100 % </a:t>
            </a:r>
            <a:r>
              <a:rPr lang="fr-FR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failsafe</a:t>
            </a:r>
            <a:r>
              <a:rPr lang="fr-FR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fr-FR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expensive</a:t>
            </a:r>
            <a:r>
              <a:rPr lang="fr-FR" sz="2000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fr-FR" sz="2000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increased complexity</a:t>
            </a:r>
          </a:p>
          <a:p>
            <a:pPr marL="343080" indent="-34272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Use </a:t>
            </a:r>
            <a:r>
              <a:rPr lang="fr-FR" sz="2400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Q2-like connection scheme</a:t>
            </a:r>
          </a:p>
          <a:p>
            <a:pPr marL="800280" lvl="1" indent="-342720"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New triplet circuit baseline</a:t>
            </a:r>
            <a:endParaRPr lang="fr-FR" sz="2000" spc="-1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60">
              <a:spcBef>
                <a:spcPts val="320"/>
              </a:spcBef>
              <a:buClr>
                <a:srgbClr val="FB963C"/>
              </a:buClr>
            </a:pPr>
            <a:endParaRPr lang="fr-FR" sz="2000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endParaRPr lang="fr-FR" sz="24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756" y="2996952"/>
            <a:ext cx="4814244" cy="3861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952"/>
            <a:ext cx="4631652" cy="38610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68012" y="6543849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Courtesy </a:t>
            </a:r>
            <a:r>
              <a:rPr lang="sv-SE" smtClean="0"/>
              <a:t>of </a:t>
            </a:r>
            <a:r>
              <a:rPr lang="sv-SE" smtClean="0"/>
              <a:t>E. Ravaioli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9142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47861"/>
            <a:ext cx="7920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/>
              <a:t>Project definition and motivation</a:t>
            </a:r>
            <a:endParaRPr lang="sv-SE" dirty="0"/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Failures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CLIQ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Beam Beam Kick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Triplet Quench</a:t>
            </a:r>
            <a:endParaRPr lang="sv-SE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07" y="764624"/>
            <a:ext cx="7792041" cy="609337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sv-SE" smtClean="0"/>
              <a:t>Q2-like </a:t>
            </a:r>
            <a:r>
              <a:rPr lang="sv-SE" dirty="0"/>
              <a:t>connection – beam orbit </a:t>
            </a:r>
            <a:r>
              <a:rPr lang="sv-SE" dirty="0" smtClean="0"/>
              <a:t>change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44411" y="4581128"/>
            <a:ext cx="736003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44411" y="4045758"/>
            <a:ext cx="250741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v-SE" sz="2000" smtClean="0">
                <a:solidFill>
                  <a:srgbClr val="FF0000"/>
                </a:solidFill>
              </a:rPr>
              <a:t>Beam loss threshold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50787" y="1111121"/>
            <a:ext cx="456727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2400" dirty="0" smtClean="0"/>
              <a:t>17 turns </a:t>
            </a:r>
            <a:r>
              <a:rPr lang="sv-SE" sz="2400" smtClean="0"/>
              <a:t>until </a:t>
            </a:r>
            <a:r>
              <a:rPr lang="sv-SE" sz="2400" smtClean="0"/>
              <a:t>threshold</a:t>
            </a:r>
            <a:endParaRPr lang="sv-SE" sz="2400" dirty="0" smtClean="0"/>
          </a:p>
          <a:p>
            <a:r>
              <a:rPr lang="sv-SE" sz="2400" dirty="0" smtClean="0"/>
              <a:t>Can safely dump within 10 turns</a:t>
            </a:r>
          </a:p>
          <a:p>
            <a:r>
              <a:rPr lang="sv-SE" sz="2400" b="1" dirty="0" smtClean="0"/>
              <a:t>Little margin – still critical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8692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47861"/>
            <a:ext cx="7920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Project definition and motivation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Failures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CLIQ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/>
              <a:t>Beam Beam Kick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Triplet Quench</a:t>
            </a:r>
            <a:endParaRPr lang="sv-SE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9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</a:t>
            </a:r>
            <a:r>
              <a:rPr lang="sv-SE" dirty="0" smtClean="0"/>
              <a:t>eam beam kick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0000"/>
            <a:ext cx="8579256" cy="5553336"/>
          </a:xfrm>
        </p:spPr>
        <p:txBody>
          <a:bodyPr>
            <a:normAutofit/>
          </a:bodyPr>
          <a:lstStyle/>
          <a:p>
            <a:r>
              <a:rPr lang="sv-SE" sz="2400" dirty="0" smtClean="0"/>
              <a:t>The </a:t>
            </a:r>
            <a:r>
              <a:rPr lang="sv-SE" sz="2400" smtClean="0"/>
              <a:t>two </a:t>
            </a:r>
            <a:r>
              <a:rPr lang="sv-SE" sz="2400" smtClean="0"/>
              <a:t>beams are charged and, thus, interact around collision points</a:t>
            </a:r>
            <a:endParaRPr lang="sv-SE" sz="2400" dirty="0" smtClean="0"/>
          </a:p>
          <a:p>
            <a:pPr lvl="1"/>
            <a:r>
              <a:rPr lang="sv-SE" sz="2000" dirty="0" smtClean="0"/>
              <a:t>Transverse kick (orbit change, </a:t>
            </a:r>
            <a:r>
              <a:rPr lang="sv-SE" sz="2000" smtClean="0"/>
              <a:t>main </a:t>
            </a:r>
            <a:r>
              <a:rPr lang="sv-SE" sz="2000" smtClean="0"/>
              <a:t>issue for Machine Protection)</a:t>
            </a:r>
            <a:endParaRPr lang="sv-SE" sz="2000" dirty="0" smtClean="0"/>
          </a:p>
          <a:p>
            <a:pPr lvl="1"/>
            <a:r>
              <a:rPr lang="sv-SE" sz="2000" dirty="0" err="1" smtClean="0"/>
              <a:t>Beam</a:t>
            </a:r>
            <a:r>
              <a:rPr lang="sv-SE" sz="2000" dirty="0" smtClean="0"/>
              <a:t> </a:t>
            </a:r>
            <a:r>
              <a:rPr lang="sv-SE" sz="2000" err="1" smtClean="0"/>
              <a:t>size</a:t>
            </a:r>
            <a:r>
              <a:rPr lang="sv-SE" sz="2000" smtClean="0"/>
              <a:t> </a:t>
            </a:r>
            <a:r>
              <a:rPr lang="sv-SE" sz="2000" smtClean="0"/>
              <a:t>growth</a:t>
            </a:r>
          </a:p>
          <a:p>
            <a:pPr lvl="1"/>
            <a:r>
              <a:rPr lang="sv-SE" sz="2000" smtClean="0"/>
              <a:t>Tune spread</a:t>
            </a:r>
          </a:p>
          <a:p>
            <a:pPr lvl="1"/>
            <a:r>
              <a:rPr lang="sv-SE" sz="2000" smtClean="0"/>
              <a:t>...</a:t>
            </a:r>
            <a:endParaRPr lang="sv-SE" sz="2000" dirty="0" smtClean="0"/>
          </a:p>
          <a:p>
            <a:pPr marL="0" indent="0">
              <a:buNone/>
            </a:pPr>
            <a:endParaRPr lang="sv-SE" sz="2400" dirty="0"/>
          </a:p>
          <a:p>
            <a:endParaRPr lang="sv-SE" sz="2400" dirty="0" smtClean="0"/>
          </a:p>
          <a:p>
            <a:endParaRPr lang="sv-SE" sz="2400" dirty="0"/>
          </a:p>
          <a:p>
            <a:endParaRPr lang="sv-SE" sz="2400" dirty="0" smtClean="0"/>
          </a:p>
          <a:p>
            <a:endParaRPr lang="sv-SE" sz="2400" dirty="0" smtClean="0"/>
          </a:p>
          <a:p>
            <a:endParaRPr lang="sv-SE" sz="2400" dirty="0"/>
          </a:p>
          <a:p>
            <a:pPr marL="0" indent="0">
              <a:buNone/>
            </a:pPr>
            <a:r>
              <a:rPr lang="sv-SE" sz="2400" smtClean="0">
                <a:solidFill>
                  <a:schemeClr val="bg1"/>
                </a:solidFill>
              </a:rPr>
              <a:t>.</a:t>
            </a:r>
            <a:endParaRPr lang="sv-SE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7" name="Shape 104" descr="tes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832" y="3356992"/>
            <a:ext cx="7460725" cy="20693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52480" y="3498104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+++++++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67760" y="4926988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+++++++</a:t>
            </a:r>
            <a:endParaRPr lang="en-US"/>
          </a:p>
        </p:txBody>
      </p:sp>
      <p:cxnSp>
        <p:nvCxnSpPr>
          <p:cNvPr id="12" name="Straight Arrow Connector 11"/>
          <p:cNvCxnSpPr>
            <a:stCxn id="10" idx="0"/>
            <a:endCxn id="4" idx="2"/>
          </p:cNvCxnSpPr>
          <p:nvPr/>
        </p:nvCxnSpPr>
        <p:spPr>
          <a:xfrm flipH="1" flipV="1">
            <a:off x="1416096" y="3867436"/>
            <a:ext cx="15280" cy="1059552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58463" y="419360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Repulsive force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43715" y="351754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Collision point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9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</a:t>
            </a:r>
            <a:r>
              <a:rPr lang="sv-SE" dirty="0" smtClean="0"/>
              <a:t>eam beam kick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0000"/>
            <a:ext cx="8579256" cy="5553336"/>
          </a:xfrm>
        </p:spPr>
        <p:txBody>
          <a:bodyPr>
            <a:normAutofit/>
          </a:bodyPr>
          <a:lstStyle/>
          <a:p>
            <a:r>
              <a:rPr lang="sv-SE" sz="2400" dirty="0" smtClean="0"/>
              <a:t>The </a:t>
            </a:r>
            <a:r>
              <a:rPr lang="sv-SE" sz="2400" smtClean="0"/>
              <a:t>two </a:t>
            </a:r>
            <a:r>
              <a:rPr lang="sv-SE" sz="2400" smtClean="0"/>
              <a:t>beams are charged and, thus, interact around collision points</a:t>
            </a:r>
            <a:endParaRPr lang="sv-SE" sz="2400" dirty="0" smtClean="0"/>
          </a:p>
          <a:p>
            <a:pPr lvl="1"/>
            <a:r>
              <a:rPr lang="sv-SE" sz="2000" dirty="0" smtClean="0"/>
              <a:t>Transverse kick (orbit change, </a:t>
            </a:r>
            <a:r>
              <a:rPr lang="sv-SE" sz="2000" smtClean="0"/>
              <a:t>main </a:t>
            </a:r>
            <a:r>
              <a:rPr lang="sv-SE" sz="2000" smtClean="0"/>
              <a:t>issue for Machine Protection)</a:t>
            </a:r>
            <a:endParaRPr lang="sv-SE" sz="2000" dirty="0" smtClean="0"/>
          </a:p>
          <a:p>
            <a:pPr lvl="1"/>
            <a:r>
              <a:rPr lang="sv-SE" sz="2000" dirty="0" err="1" smtClean="0"/>
              <a:t>Beam</a:t>
            </a:r>
            <a:r>
              <a:rPr lang="sv-SE" sz="2000" dirty="0" smtClean="0"/>
              <a:t> </a:t>
            </a:r>
            <a:r>
              <a:rPr lang="sv-SE" sz="2000" dirty="0" err="1" smtClean="0"/>
              <a:t>size</a:t>
            </a:r>
            <a:r>
              <a:rPr lang="sv-SE" sz="2000" dirty="0" smtClean="0"/>
              <a:t> growth</a:t>
            </a:r>
          </a:p>
          <a:p>
            <a:r>
              <a:rPr lang="sv-SE" sz="2400" dirty="0" smtClean="0"/>
              <a:t>Beams cannot be dumped simultaneously:</a:t>
            </a:r>
          </a:p>
          <a:p>
            <a:endParaRPr lang="sv-SE" sz="2400" dirty="0"/>
          </a:p>
          <a:p>
            <a:endParaRPr lang="sv-SE" sz="2400" dirty="0" smtClean="0"/>
          </a:p>
          <a:p>
            <a:endParaRPr lang="sv-SE" sz="2400" dirty="0"/>
          </a:p>
          <a:p>
            <a:endParaRPr lang="sv-SE" sz="2400" dirty="0" smtClean="0"/>
          </a:p>
          <a:p>
            <a:endParaRPr lang="sv-SE" sz="2400" dirty="0" smtClean="0"/>
          </a:p>
          <a:p>
            <a:endParaRPr lang="sv-SE" sz="2400" dirty="0"/>
          </a:p>
          <a:p>
            <a:pPr marL="0" indent="0">
              <a:buNone/>
            </a:pPr>
            <a:r>
              <a:rPr lang="sv-SE" sz="2400" smtClean="0">
                <a:solidFill>
                  <a:schemeClr val="bg1"/>
                </a:solidFill>
              </a:rPr>
              <a:t>.</a:t>
            </a:r>
            <a:endParaRPr lang="sv-SE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071" y="2924090"/>
            <a:ext cx="5220580" cy="27225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4640" y="5893860"/>
            <a:ext cx="4073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/>
              <a:t>Remaining beam is distorted due to loss of BBK!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8145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Dump animation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0000"/>
            <a:ext cx="8579256" cy="5553336"/>
          </a:xfrm>
        </p:spPr>
        <p:txBody>
          <a:bodyPr>
            <a:normAutofit/>
          </a:bodyPr>
          <a:lstStyle/>
          <a:p>
            <a:r>
              <a:rPr lang="sv-SE" sz="2400" smtClean="0"/>
              <a:t>The order in which the BBK is lost in different IPs matter</a:t>
            </a:r>
            <a:endParaRPr lang="sv-SE" sz="2400" dirty="0"/>
          </a:p>
          <a:p>
            <a:endParaRPr lang="sv-SE" sz="2400" dirty="0" smtClean="0"/>
          </a:p>
          <a:p>
            <a:endParaRPr lang="sv-SE" sz="2400" dirty="0"/>
          </a:p>
          <a:p>
            <a:endParaRPr lang="sv-SE" sz="2400" dirty="0" smtClean="0"/>
          </a:p>
          <a:p>
            <a:endParaRPr lang="sv-SE" sz="2400" dirty="0" smtClean="0"/>
          </a:p>
          <a:p>
            <a:endParaRPr lang="sv-SE" sz="2400" dirty="0"/>
          </a:p>
          <a:p>
            <a:pPr marL="0" indent="0">
              <a:buNone/>
            </a:pPr>
            <a:r>
              <a:rPr lang="sv-SE" sz="2400" smtClean="0">
                <a:solidFill>
                  <a:schemeClr val="bg1"/>
                </a:solidFill>
              </a:rPr>
              <a:t>.</a:t>
            </a:r>
            <a:endParaRPr lang="sv-SE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84211"/>
            <a:ext cx="5504717" cy="549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704" y="412209"/>
            <a:ext cx="3096344" cy="720000"/>
          </a:xfrm>
        </p:spPr>
        <p:txBody>
          <a:bodyPr/>
          <a:lstStyle/>
          <a:p>
            <a:r>
              <a:rPr lang="sv-SE" smtClean="0"/>
              <a:t>Measured BBKs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712" y="1047578"/>
            <a:ext cx="3826728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2400" smtClean="0"/>
              <a:t> Since Aug 1 2017:</a:t>
            </a:r>
          </a:p>
          <a:p>
            <a:pPr lvl="1"/>
            <a:r>
              <a:rPr lang="sv-SE" sz="2000" smtClean="0"/>
              <a:t>b1: 27 observations</a:t>
            </a:r>
          </a:p>
          <a:p>
            <a:pPr lvl="1"/>
            <a:r>
              <a:rPr lang="sv-SE" sz="2000" smtClean="0"/>
              <a:t>b2: 21 observations</a:t>
            </a:r>
          </a:p>
          <a:p>
            <a:pPr lvl="1"/>
            <a:r>
              <a:rPr lang="sv-SE" sz="2000" smtClean="0"/>
              <a:t>Up to 3 turns of offset measured in both beams</a:t>
            </a:r>
          </a:p>
          <a:p>
            <a:pPr lvl="1"/>
            <a:r>
              <a:rPr lang="sv-SE" sz="2000" smtClean="0"/>
              <a:t>Dump reasons: RF trips, EOF programmed dumps, collimator temperature, SIS interlock</a:t>
            </a:r>
            <a:r>
              <a:rPr lang="sv-SE" sz="2000" smtClean="0"/>
              <a:t>, BPMS interlock</a:t>
            </a:r>
          </a:p>
          <a:p>
            <a:pPr marL="0" indent="0">
              <a:buNone/>
            </a:pPr>
            <a:endParaRPr lang="sv-SE" sz="2400"/>
          </a:p>
          <a:p>
            <a:pPr marL="0" indent="0">
              <a:buNone/>
            </a:pPr>
            <a:r>
              <a:rPr lang="sv-SE" sz="2400" smtClean="0"/>
              <a:t>Beams have separate beam permits, and some systems only remove permit of one beam. Even when both permits removed, there are delays in the communication and beam synchronization.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8" r="6880"/>
          <a:stretch/>
        </p:blipFill>
        <p:spPr>
          <a:xfrm>
            <a:off x="4103440" y="19919"/>
            <a:ext cx="504056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96545" y="197911"/>
            <a:ext cx="9797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sv-SE" smtClean="0"/>
              <a:t>fill 7217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704" y="412209"/>
            <a:ext cx="3096344" cy="720000"/>
          </a:xfrm>
        </p:spPr>
        <p:txBody>
          <a:bodyPr/>
          <a:lstStyle/>
          <a:p>
            <a:r>
              <a:rPr lang="sv-SE" smtClean="0"/>
              <a:t>Comparison with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4176464" cy="5112568"/>
          </a:xfrm>
        </p:spPr>
        <p:txBody>
          <a:bodyPr>
            <a:normAutofit/>
          </a:bodyPr>
          <a:lstStyle/>
          <a:p>
            <a:r>
              <a:rPr lang="sv-SE" sz="2400" smtClean="0"/>
              <a:t>BBK proportional to bunch intensity → normalize the measurements</a:t>
            </a:r>
          </a:p>
          <a:p>
            <a:r>
              <a:rPr lang="sv-SE" sz="2400" smtClean="0"/>
              <a:t>Dark blue line: average of all measurements</a:t>
            </a:r>
          </a:p>
          <a:p>
            <a:r>
              <a:rPr lang="sv-SE" sz="2400" smtClean="0"/>
              <a:t>Light blue shade: standard deviation of measurement</a:t>
            </a:r>
          </a:p>
          <a:p>
            <a:pPr lvl="1"/>
            <a:r>
              <a:rPr lang="sv-SE" sz="2000" smtClean="0"/>
              <a:t>all fills very consistent!</a:t>
            </a:r>
            <a:endParaRPr lang="sv-SE" sz="2000" smtClean="0"/>
          </a:p>
          <a:p>
            <a:r>
              <a:rPr lang="sv-SE" sz="2400" smtClean="0"/>
              <a:t>Red line: estimate from simulations</a:t>
            </a:r>
          </a:p>
          <a:p>
            <a:pPr lvl="1"/>
            <a:r>
              <a:rPr lang="sv-SE" sz="2000" smtClean="0"/>
              <a:t>good agreement!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60" b="35052"/>
          <a:stretch/>
        </p:blipFill>
        <p:spPr>
          <a:xfrm>
            <a:off x="4275334" y="3755610"/>
            <a:ext cx="4868666" cy="31169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550"/>
          <a:stretch/>
        </p:blipFill>
        <p:spPr>
          <a:xfrm>
            <a:off x="4250945" y="854892"/>
            <a:ext cx="4893055" cy="307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9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704" y="412209"/>
            <a:ext cx="7987736" cy="720000"/>
          </a:xfrm>
        </p:spPr>
        <p:txBody>
          <a:bodyPr/>
          <a:lstStyle/>
          <a:p>
            <a:r>
              <a:rPr lang="sv-SE" smtClean="0"/>
              <a:t>Run III and HL-LHC projections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4752528" cy="4824536"/>
          </a:xfrm>
        </p:spPr>
        <p:txBody>
          <a:bodyPr>
            <a:normAutofit/>
          </a:bodyPr>
          <a:lstStyle/>
          <a:p>
            <a:r>
              <a:rPr lang="sv-SE" sz="2000" smtClean="0"/>
              <a:t>Bunch intensity increase significantly</a:t>
            </a:r>
          </a:p>
          <a:p>
            <a:r>
              <a:rPr lang="sv-SE" sz="2000" smtClean="0"/>
              <a:t>Small beta star in HL, but increased crossing angle</a:t>
            </a:r>
          </a:p>
          <a:p>
            <a:r>
              <a:rPr lang="sv-SE" sz="2000" smtClean="0"/>
              <a:t>In Run III worst case, kick is significant but within threshold</a:t>
            </a:r>
          </a:p>
          <a:p>
            <a:r>
              <a:rPr lang="sv-SE" sz="2000" smtClean="0"/>
              <a:t>In HL-LHC, kick is above limit on second turn</a:t>
            </a:r>
          </a:p>
          <a:p>
            <a:r>
              <a:rPr lang="sv-SE" sz="2000" smtClean="0"/>
              <a:t>Flat optics would be better from this perspective, but is not baseline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977"/>
          <a:stretch/>
        </p:blipFill>
        <p:spPr>
          <a:xfrm>
            <a:off x="5062139" y="1132209"/>
            <a:ext cx="3624661" cy="260138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59632" y="4797152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/>
              <a:t>In HL-LHC, both beams should be dumped with minimum delay (one turn is unavoidable)</a:t>
            </a:r>
            <a:endParaRPr lang="en-US" sz="2000" b="1"/>
          </a:p>
        </p:txBody>
      </p:sp>
      <p:sp>
        <p:nvSpPr>
          <p:cNvPr id="13" name="TextBox 12"/>
          <p:cNvSpPr txBox="1"/>
          <p:nvPr/>
        </p:nvSpPr>
        <p:spPr>
          <a:xfrm>
            <a:off x="7026695" y="1084094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orbit excursion [</a:t>
            </a:r>
            <a:r>
              <a:rPr lang="el-GR" smtClean="0"/>
              <a:t>σ</a:t>
            </a:r>
            <a:r>
              <a:rPr lang="sv-SE" smtClean="0"/>
              <a:t>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47861"/>
            <a:ext cx="79200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Project definition and motivation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Failures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dirty="0" smtClean="0">
                <a:solidFill>
                  <a:schemeClr val="bg1">
                    <a:lumMod val="75000"/>
                  </a:schemeClr>
                </a:solidFill>
              </a:rPr>
              <a:t>CLIQ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>
                <a:solidFill>
                  <a:schemeClr val="bg1">
                    <a:lumMod val="75000"/>
                  </a:schemeClr>
                </a:solidFill>
              </a:rPr>
              <a:t>Beam Beam Kick</a:t>
            </a:r>
            <a:endParaRPr lang="sv-SE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sv-SE" smtClean="0"/>
              <a:t>Triplet Quench</a:t>
            </a:r>
            <a:endParaRPr lang="sv-S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1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Triplet Quench observed 2018-06-03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Vertical orbit offset only in b1</a:t>
            </a:r>
          </a:p>
          <a:p>
            <a:r>
              <a:rPr lang="en-GB" sz="2000" dirty="0" smtClean="0"/>
              <a:t>~180 µm change in </a:t>
            </a:r>
            <a:r>
              <a:rPr lang="en-GB" sz="2000" dirty="0" err="1" smtClean="0"/>
              <a:t>center</a:t>
            </a:r>
            <a:r>
              <a:rPr lang="en-GB" sz="2000" dirty="0" smtClean="0"/>
              <a:t> of MQXA.1R1 (Q1)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Lindstrom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20" y="2362072"/>
            <a:ext cx="6012160" cy="391992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380312" y="3284984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80312" y="5373216"/>
            <a:ext cx="8640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884368" y="3284984"/>
            <a:ext cx="0" cy="20882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12360" y="3871704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~180 µm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2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1.52 MJ deposited energy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Content Placeholder 6" descr="T3-4.png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152400" y="1407573"/>
            <a:ext cx="8596064" cy="482973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mtClean="0"/>
              <a:t>Beam induced damage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10933" y="6322574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Courtesy of </a:t>
            </a:r>
            <a:r>
              <a:rPr lang="sv-SE" smtClean="0"/>
              <a:t>F</a:t>
            </a:r>
            <a:r>
              <a:rPr lang="sv-SE" smtClean="0"/>
              <a:t>. Burkart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3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”</a:t>
            </a:r>
            <a:r>
              <a:rPr lang="sv-SE" dirty="0" err="1" smtClean="0"/>
              <a:t>Slow</a:t>
            </a:r>
            <a:r>
              <a:rPr lang="sv-SE" dirty="0" smtClean="0"/>
              <a:t>” kick – </a:t>
            </a:r>
            <a:r>
              <a:rPr lang="sv-SE" dirty="0" err="1" smtClean="0"/>
              <a:t>Closed</a:t>
            </a:r>
            <a:r>
              <a:rPr lang="sv-SE" dirty="0" smtClean="0"/>
              <a:t> </a:t>
            </a:r>
            <a:r>
              <a:rPr lang="sv-SE" dirty="0" err="1" smtClean="0"/>
              <a:t>orbit</a:t>
            </a:r>
            <a:r>
              <a:rPr lang="sv-SE" dirty="0" smtClean="0"/>
              <a:t> </a:t>
            </a:r>
            <a:r>
              <a:rPr lang="sv-SE" dirty="0" err="1" smtClean="0"/>
              <a:t>change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0"/>
                <a:ext cx="7416384" cy="168827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sv-SE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sv-SE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sv-SE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sv-SE" sz="24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d>
                              <m:dPr>
                                <m:ctrlP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d>
                          </m:e>
                        </m:rad>
                      </m:den>
                    </m:f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sv-SE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sv-SE" sz="24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sv-SE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sv-SE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  <m:rad>
                          <m:radPr>
                            <m:degHide m:val="on"/>
                            <m:ctrlPr>
                              <a:rPr lang="sv-SE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sv-SE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sv-SE" sz="2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  <m:d>
                                      <m:dPr>
                                        <m:ctrlPr>
                                          <a:rPr lang="sv-SE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sz="2400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sv-SE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v-SE" sz="2400" b="0" i="1" smtClean="0"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sv-SE" sz="24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sv-SE" sz="2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sv-SE" sz="24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sv-SE" sz="24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sv-SE" sz="2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sv-SE" sz="2400" dirty="0" smtClean="0"/>
                  <a:t>The kick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v-SE" sz="2400">
                        <a:latin typeface="Cambria Math" panose="02040503050406030204" pitchFamily="18" charset="0"/>
                      </a:rPr>
                      <m:t>Δ</m:t>
                    </m:r>
                    <m:r>
                      <a:rPr lang="sv-SE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sv-SE" sz="2400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400" dirty="0" smtClean="0"/>
                  <a:t> was fitted to all BPM measurements</a:t>
                </a:r>
              </a:p>
              <a:p>
                <a:r>
                  <a:rPr lang="sv-SE" sz="2400" dirty="0" smtClean="0"/>
                  <a:t>Black </a:t>
                </a:r>
                <a:r>
                  <a:rPr lang="sv-SE" sz="2400" dirty="0" err="1" smtClean="0"/>
                  <a:t>dots</a:t>
                </a:r>
                <a:r>
                  <a:rPr lang="sv-SE" sz="2400" dirty="0" smtClean="0"/>
                  <a:t> </a:t>
                </a:r>
                <a:r>
                  <a:rPr lang="sv-SE" sz="2400" dirty="0" err="1" smtClean="0"/>
                  <a:t>are</a:t>
                </a:r>
                <a:r>
                  <a:rPr lang="sv-SE" sz="2400" dirty="0" smtClean="0"/>
                  <a:t> </a:t>
                </a:r>
                <a:r>
                  <a:rPr lang="sv-SE" sz="2400" dirty="0" err="1" smtClean="0"/>
                  <a:t>BPMs</a:t>
                </a:r>
                <a:endParaRPr lang="en-US" sz="2400" dirty="0" smtClean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0"/>
                <a:ext cx="7416384" cy="1688273"/>
              </a:xfrm>
              <a:blipFill>
                <a:blip r:embed="rId2"/>
                <a:stretch>
                  <a:fillRect l="-2301" b="-4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7906"/>
            <a:ext cx="6012160" cy="369747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284734" y="4398132"/>
            <a:ext cx="216024" cy="216024"/>
          </a:xfrm>
          <a:prstGeom prst="ellipse">
            <a:avLst/>
          </a:prstGeom>
          <a:noFill/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70800" y="5584449"/>
            <a:ext cx="216024" cy="216024"/>
          </a:xfrm>
          <a:prstGeom prst="ellipse">
            <a:avLst/>
          </a:prstGeom>
          <a:noFill/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14608" y="3514905"/>
            <a:ext cx="3168352" cy="43785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2000" dirty="0" err="1" smtClean="0"/>
              <a:t>Two</a:t>
            </a:r>
            <a:r>
              <a:rPr lang="sv-SE" sz="2000" dirty="0" smtClean="0"/>
              <a:t> </a:t>
            </a:r>
            <a:r>
              <a:rPr lang="sv-SE" sz="2000" dirty="0" err="1" smtClean="0"/>
              <a:t>BPMs</a:t>
            </a:r>
            <a:r>
              <a:rPr lang="sv-SE" sz="2000" dirty="0" smtClean="0"/>
              <a:t> in IP5 </a:t>
            </a:r>
            <a:r>
              <a:rPr lang="sv-SE" sz="2000" dirty="0" err="1" smtClean="0"/>
              <a:t>consistently</a:t>
            </a:r>
            <a:r>
              <a:rPr lang="sv-SE" sz="2000" dirty="0" smtClean="0"/>
              <a:t> </a:t>
            </a:r>
            <a:r>
              <a:rPr lang="sv-SE" sz="2000" dirty="0" err="1" smtClean="0"/>
              <a:t>lower</a:t>
            </a:r>
            <a:r>
              <a:rPr lang="sv-SE" sz="2000" dirty="0" smtClean="0"/>
              <a:t> </a:t>
            </a:r>
            <a:r>
              <a:rPr lang="sv-SE" sz="2000" dirty="0" err="1" smtClean="0"/>
              <a:t>value</a:t>
            </a:r>
            <a:r>
              <a:rPr lang="sv-SE" sz="2000" dirty="0" smtClean="0"/>
              <a:t>, </a:t>
            </a:r>
            <a:r>
              <a:rPr lang="sv-SE" sz="2000" dirty="0" err="1" smtClean="0"/>
              <a:t>otherwise</a:t>
            </a:r>
            <a:r>
              <a:rPr lang="sv-SE" sz="2000" dirty="0" smtClean="0"/>
              <a:t> </a:t>
            </a:r>
            <a:r>
              <a:rPr lang="sv-SE" sz="2000" dirty="0" err="1" smtClean="0"/>
              <a:t>good</a:t>
            </a:r>
            <a:r>
              <a:rPr lang="sv-SE" sz="2000" dirty="0" smtClean="0"/>
              <a:t> fit</a:t>
            </a:r>
            <a:endParaRPr lang="en-US" sz="2000" dirty="0"/>
          </a:p>
        </p:txBody>
      </p:sp>
      <p:sp>
        <p:nvSpPr>
          <p:cNvPr id="10" name="Oval 9"/>
          <p:cNvSpPr/>
          <p:nvPr/>
        </p:nvSpPr>
        <p:spPr>
          <a:xfrm>
            <a:off x="2357508" y="4793684"/>
            <a:ext cx="72008" cy="720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7" idx="6"/>
          </p:cNvCxnSpPr>
          <p:nvPr/>
        </p:nvCxnSpPr>
        <p:spPr>
          <a:xfrm flipV="1">
            <a:off x="3500758" y="3785572"/>
            <a:ext cx="2511402" cy="720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386824" y="4123048"/>
            <a:ext cx="2549136" cy="1569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Lindstrom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4770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Origin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kick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579256" cy="4906963"/>
          </a:xfrm>
        </p:spPr>
        <p:txBody>
          <a:bodyPr>
            <a:normAutofit/>
          </a:bodyPr>
          <a:lstStyle/>
          <a:p>
            <a:r>
              <a:rPr lang="sv-SE" sz="2000" dirty="0" err="1" smtClean="0"/>
              <a:t>Plotting</a:t>
            </a:r>
            <a:r>
              <a:rPr lang="sv-SE" sz="2000" dirty="0" smtClean="0"/>
              <a:t> </a:t>
            </a:r>
            <a:r>
              <a:rPr lang="sv-SE" sz="2000" dirty="0" err="1" smtClean="0"/>
              <a:t>two</a:t>
            </a:r>
            <a:r>
              <a:rPr lang="sv-SE" sz="2000" dirty="0" smtClean="0"/>
              <a:t> </a:t>
            </a:r>
            <a:r>
              <a:rPr lang="sv-SE" sz="2000" dirty="0" err="1" smtClean="0"/>
              <a:t>consecutive</a:t>
            </a:r>
            <a:r>
              <a:rPr lang="sv-SE" sz="2000" dirty="0" smtClean="0"/>
              <a:t> </a:t>
            </a:r>
            <a:r>
              <a:rPr lang="sv-SE" sz="2000" dirty="0" err="1" smtClean="0"/>
              <a:t>turns</a:t>
            </a:r>
            <a:r>
              <a:rPr lang="sv-SE" sz="2000" dirty="0" smtClean="0"/>
              <a:t> </a:t>
            </a:r>
            <a:r>
              <a:rPr lang="sv-SE" sz="2000" dirty="0" err="1" smtClean="0"/>
              <a:t>around</a:t>
            </a:r>
            <a:r>
              <a:rPr lang="sv-SE" sz="2000" dirty="0" smtClean="0"/>
              <a:t> IP1 shows </a:t>
            </a:r>
            <a:r>
              <a:rPr lang="sv-SE" sz="2000" dirty="0" err="1" smtClean="0"/>
              <a:t>discontinuity</a:t>
            </a:r>
            <a:r>
              <a:rPr lang="sv-SE" sz="2000" dirty="0" smtClean="0"/>
              <a:t> at </a:t>
            </a:r>
            <a:r>
              <a:rPr lang="sv-SE" sz="2000" dirty="0" err="1" smtClean="0"/>
              <a:t>Triplet</a:t>
            </a:r>
            <a:r>
              <a:rPr lang="sv-SE" sz="2000" dirty="0" smtClean="0"/>
              <a:t> </a:t>
            </a:r>
            <a:r>
              <a:rPr lang="sv-SE" sz="2000" dirty="0" err="1" smtClean="0"/>
              <a:t>location</a:t>
            </a:r>
            <a:endParaRPr lang="sv-SE" sz="2000" dirty="0" smtClean="0"/>
          </a:p>
          <a:p>
            <a:r>
              <a:rPr lang="sv-SE" sz="2000" dirty="0" smtClean="0"/>
              <a:t>Together with RQTX.R1 circuit data, confirm kick originates in MQXA.1R1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92904"/>
            <a:ext cx="6995346" cy="43650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Lindstrom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503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Kick </a:t>
            </a:r>
            <a:r>
              <a:rPr lang="sv-SE" dirty="0" err="1" smtClean="0"/>
              <a:t>time</a:t>
            </a:r>
            <a:r>
              <a:rPr lang="sv-SE" dirty="0" smtClean="0"/>
              <a:t>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0000"/>
            <a:ext cx="8651264" cy="5226163"/>
          </a:xfrm>
        </p:spPr>
        <p:txBody>
          <a:bodyPr>
            <a:normAutofit/>
          </a:bodyPr>
          <a:lstStyle/>
          <a:p>
            <a:r>
              <a:rPr lang="sv-SE" sz="2000" smtClean="0"/>
              <a:t>Due to cryo issue, quench propagation speed was abnormally fast</a:t>
            </a:r>
            <a:endParaRPr lang="sv-SE" sz="2000" dirty="0" smtClean="0"/>
          </a:p>
          <a:p>
            <a:r>
              <a:rPr lang="sv-SE" sz="2000" dirty="0" smtClean="0"/>
              <a:t>From </a:t>
            </a:r>
            <a:r>
              <a:rPr lang="sv-SE" sz="2000" dirty="0" err="1" smtClean="0"/>
              <a:t>circuit</a:t>
            </a:r>
            <a:r>
              <a:rPr lang="sv-SE" sz="2000" dirty="0" smtClean="0"/>
              <a:t> simulations, </a:t>
            </a:r>
            <a:r>
              <a:rPr lang="sv-SE" sz="2000" dirty="0" err="1" smtClean="0"/>
              <a:t>magnetic</a:t>
            </a:r>
            <a:r>
              <a:rPr lang="sv-SE" sz="2000" dirty="0" smtClean="0"/>
              <a:t> </a:t>
            </a:r>
            <a:r>
              <a:rPr lang="sv-SE" sz="2000" dirty="0" err="1" smtClean="0"/>
              <a:t>field</a:t>
            </a:r>
            <a:r>
              <a:rPr lang="sv-SE" sz="2000" dirty="0" smtClean="0"/>
              <a:t> </a:t>
            </a:r>
            <a:r>
              <a:rPr lang="sv-SE" sz="2000" dirty="0" err="1" smtClean="0"/>
              <a:t>expected</a:t>
            </a:r>
            <a:r>
              <a:rPr lang="sv-SE" sz="2000" dirty="0" smtClean="0"/>
              <a:t> to be </a:t>
            </a:r>
            <a:r>
              <a:rPr lang="sv-SE" sz="2000" b="1" dirty="0" smtClean="0"/>
              <a:t>~0.23 </a:t>
            </a:r>
            <a:r>
              <a:rPr lang="sv-SE" sz="2000" b="1" dirty="0" err="1" smtClean="0"/>
              <a:t>mT</a:t>
            </a:r>
            <a:r>
              <a:rPr lang="sv-SE" sz="2000" dirty="0" smtClean="0"/>
              <a:t> </a:t>
            </a:r>
            <a:r>
              <a:rPr lang="sv-SE" sz="2000" smtClean="0"/>
              <a:t>at </a:t>
            </a:r>
            <a:r>
              <a:rPr lang="sv-SE" sz="2000" smtClean="0"/>
              <a:t>dump, but beam kick implies </a:t>
            </a:r>
            <a:r>
              <a:rPr lang="sv-SE" sz="2000" b="1" smtClean="0"/>
              <a:t>0.7 mT</a:t>
            </a:r>
          </a:p>
          <a:p>
            <a:r>
              <a:rPr lang="sv-SE" sz="2000" smtClean="0"/>
              <a:t>Emmanuele showed discrepancy possibly due to current redistribution in the wire</a:t>
            </a:r>
          </a:p>
          <a:p>
            <a:r>
              <a:rPr lang="sv-SE" sz="2000" smtClean="0"/>
              <a:t>In HL-LHC, due to larger beta functions, critical limit could be reached in ~50 LHC turns</a:t>
            </a:r>
            <a:endParaRPr lang="sv-SE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08" y="2897293"/>
            <a:ext cx="5410945" cy="33439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6387" y="6130863"/>
            <a:ext cx="6370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smtClean="0"/>
              <a:t>Quenches by themselves can have significant impacts on the beam but not critical due to long time-scales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87410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Conclusions</a:t>
            </a:r>
            <a:r>
              <a:rPr lang="sv-SE" dirty="0" smtClean="0"/>
              <a:t>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181" y="1052736"/>
            <a:ext cx="7920000" cy="4906963"/>
          </a:xfrm>
        </p:spPr>
        <p:txBody>
          <a:bodyPr>
            <a:normAutofit fontScale="70000" lnSpcReduction="20000"/>
          </a:bodyPr>
          <a:lstStyle/>
          <a:p>
            <a:r>
              <a:rPr lang="sv-SE" dirty="0" smtClean="0"/>
              <a:t>Criticality of failures </a:t>
            </a:r>
            <a:r>
              <a:rPr lang="sv-SE" smtClean="0"/>
              <a:t>in </a:t>
            </a:r>
            <a:r>
              <a:rPr lang="sv-SE" smtClean="0"/>
              <a:t>Magnets/Circuits, </a:t>
            </a:r>
            <a:r>
              <a:rPr lang="sv-SE" dirty="0" smtClean="0"/>
              <a:t>Active Elements, and other scenarios has been determined</a:t>
            </a:r>
          </a:p>
          <a:p>
            <a:r>
              <a:rPr lang="sv-SE" smtClean="0"/>
              <a:t>CLIQ </a:t>
            </a:r>
            <a:r>
              <a:rPr lang="sv-SE" dirty="0" smtClean="0"/>
              <a:t>would create the fastest failure in </a:t>
            </a:r>
            <a:r>
              <a:rPr lang="sv-SE" dirty="0"/>
              <a:t>the LHC</a:t>
            </a:r>
            <a:r>
              <a:rPr lang="sv-SE"/>
              <a:t/>
            </a:r>
            <a:br>
              <a:rPr lang="sv-SE"/>
            </a:br>
            <a:r>
              <a:rPr lang="sv-SE" smtClean="0"/>
              <a:t>– mitigation method has </a:t>
            </a:r>
            <a:r>
              <a:rPr lang="sv-SE" smtClean="0"/>
              <a:t>been </a:t>
            </a:r>
            <a:r>
              <a:rPr lang="sv-SE" smtClean="0"/>
              <a:t>proposed and implemented</a:t>
            </a:r>
            <a:endParaRPr lang="sv-SE" dirty="0" smtClean="0"/>
          </a:p>
          <a:p>
            <a:r>
              <a:rPr lang="sv-SE" dirty="0" smtClean="0"/>
              <a:t>Simulations validated by dedicated experiments / beam observations</a:t>
            </a:r>
            <a:endParaRPr lang="sv-SE" dirty="0"/>
          </a:p>
          <a:p>
            <a:pPr marL="0" indent="0">
              <a:buNone/>
            </a:pPr>
            <a:endParaRPr lang="sv-SE" dirty="0" smtClean="0"/>
          </a:p>
          <a:p>
            <a:r>
              <a:rPr lang="sv-SE" dirty="0" smtClean="0"/>
              <a:t>Proposed &amp; validated novel method for </a:t>
            </a:r>
            <a:r>
              <a:rPr lang="sv-SE" dirty="0"/>
              <a:t>studying UFOs</a:t>
            </a:r>
            <a:br>
              <a:rPr lang="sv-SE" dirty="0"/>
            </a:br>
            <a:r>
              <a:rPr lang="sv-SE" dirty="0"/>
              <a:t>– strong </a:t>
            </a:r>
            <a:r>
              <a:rPr lang="sv-SE" dirty="0" smtClean="0"/>
              <a:t>indication UFO movement also horizontal</a:t>
            </a:r>
          </a:p>
          <a:p>
            <a:r>
              <a:rPr lang="sv-SE" dirty="0" smtClean="0"/>
              <a:t>First Machine Protection experiments with Crab Cavities in a </a:t>
            </a:r>
            <a:r>
              <a:rPr lang="sv-SE" smtClean="0"/>
              <a:t>hadron </a:t>
            </a:r>
            <a:r>
              <a:rPr lang="sv-SE" smtClean="0"/>
              <a:t>beam were prepared, executed and analysed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>– </a:t>
            </a:r>
            <a:r>
              <a:rPr lang="sv-SE" dirty="0" smtClean="0"/>
              <a:t>observations confirm expectations, fast interlocks are required</a:t>
            </a:r>
          </a:p>
          <a:p>
            <a:endParaRPr lang="sv-SE" dirty="0"/>
          </a:p>
          <a:p>
            <a:r>
              <a:rPr lang="sv-SE" dirty="0" smtClean="0"/>
              <a:t>UFO dynamics </a:t>
            </a:r>
            <a:r>
              <a:rPr lang="sv-SE" smtClean="0"/>
              <a:t>studies </a:t>
            </a:r>
            <a:r>
              <a:rPr lang="sv-SE" smtClean="0"/>
              <a:t>ongoing (with Philippe)</a:t>
            </a:r>
            <a:endParaRPr lang="sv-SE" dirty="0" smtClean="0"/>
          </a:p>
          <a:p>
            <a:r>
              <a:rPr lang="sv-SE" dirty="0" smtClean="0"/>
              <a:t>Wrap-up </a:t>
            </a:r>
            <a:r>
              <a:rPr lang="sv-SE" smtClean="0"/>
              <a:t>failure </a:t>
            </a:r>
            <a:r>
              <a:rPr lang="sv-SE" smtClean="0"/>
              <a:t>studies</a:t>
            </a:r>
          </a:p>
          <a:p>
            <a:pPr lvl="1"/>
            <a:r>
              <a:rPr lang="sv-SE" smtClean="0"/>
              <a:t>PRAB paper summarizing most failures nearly ready for submission</a:t>
            </a:r>
          </a:p>
          <a:p>
            <a:pPr lvl="1"/>
            <a:r>
              <a:rPr lang="sv-SE" smtClean="0"/>
              <a:t>UFO paper together with Philippe in preparation</a:t>
            </a:r>
            <a:endParaRPr lang="sv-SE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8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704" y="412209"/>
            <a:ext cx="7987736" cy="720000"/>
          </a:xfrm>
        </p:spPr>
        <p:txBody>
          <a:bodyPr/>
          <a:lstStyle/>
          <a:p>
            <a:r>
              <a:rPr lang="sv-SE" smtClean="0"/>
              <a:t>Run III and HL-LHC optics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545"/>
            <a:ext cx="8534726" cy="415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Beam sensitivity to perturbations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 smtClean="0"/>
                  <a:t>Constant area: </a:t>
                </a:r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  <a:blipFill>
                <a:blip r:embed="rId3"/>
                <a:stretch>
                  <a:fillRect l="-2429" t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4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764704"/>
            <a:ext cx="8434800" cy="50509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sv-SE" sz="2400" smtClean="0"/>
              <a:t>Ellipse at location with smaller beta function, area is the same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63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mtClean="0"/>
              <a:t>A particle receives a kick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15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4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mtClean="0"/>
              <a:t>Particle traces out ellipse in phase space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5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mtClean="0"/>
              <a:t>Particle at other location traces out different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83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3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030AA83-6A25-41CF-99B7-0725504EB7E5" descr="351EF16D-D756-4E99-BE00-2AB8A37F29B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2" t="32673" r="17992" b="40581"/>
          <a:stretch/>
        </p:blipFill>
        <p:spPr bwMode="auto">
          <a:xfrm>
            <a:off x="179511" y="1818212"/>
            <a:ext cx="8664443" cy="428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SPS vacuum </a:t>
            </a:r>
            <a:r>
              <a:rPr lang="sv-SE" dirty="0" err="1" smtClean="0"/>
              <a:t>leak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836712"/>
            <a:ext cx="7920000" cy="52894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 dirty="0" smtClean="0"/>
              <a:t>2 MJ lost in 15 ms</a:t>
            </a:r>
          </a:p>
          <a:p>
            <a:r>
              <a:rPr lang="sv-SE" sz="2000" dirty="0" smtClean="0"/>
              <a:t>LHC is cryogenic: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2000" dirty="0" smtClean="0"/>
              <a:t>SPS downtime ~3 days – LHC downtime ~3 months</a:t>
            </a:r>
            <a:endParaRPr lang="sv-SE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508104" y="5634273"/>
            <a:ext cx="292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K. Li – 168th MPP meeting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2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mtClean="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 smtClean="0"/>
              <a:t>Amplitude of particle kicked at Red location smaller than particle kicked at Blue location. This is because of the beta function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77668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Scope of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461" y="764704"/>
            <a:ext cx="7920000" cy="5361459"/>
          </a:xfrm>
        </p:spPr>
        <p:txBody>
          <a:bodyPr>
            <a:normAutofit fontScale="92500" lnSpcReduction="10000"/>
          </a:bodyPr>
          <a:lstStyle/>
          <a:p>
            <a:r>
              <a:rPr lang="sv-SE" dirty="0" smtClean="0"/>
              <a:t>Study </a:t>
            </a:r>
            <a:r>
              <a:rPr lang="sv-SE" smtClean="0"/>
              <a:t>of </a:t>
            </a:r>
            <a:r>
              <a:rPr lang="sv-SE" smtClean="0"/>
              <a:t>failure scenarios causing uncontrolled </a:t>
            </a:r>
            <a:r>
              <a:rPr lang="sv-SE" smtClean="0"/>
              <a:t>beam </a:t>
            </a:r>
            <a:r>
              <a:rPr lang="sv-SE" smtClean="0"/>
              <a:t>losses</a:t>
            </a:r>
            <a:endParaRPr lang="sv-SE" dirty="0" smtClean="0"/>
          </a:p>
          <a:p>
            <a:pPr lvl="1"/>
            <a:r>
              <a:rPr lang="sv-SE" smtClean="0"/>
              <a:t>Source of failures</a:t>
            </a:r>
            <a:endParaRPr lang="sv-SE" dirty="0" smtClean="0"/>
          </a:p>
          <a:p>
            <a:pPr lvl="1"/>
            <a:r>
              <a:rPr lang="sv-SE" dirty="0" smtClean="0"/>
              <a:t>Effect on the beam</a:t>
            </a:r>
          </a:p>
          <a:p>
            <a:pPr lvl="1"/>
            <a:r>
              <a:rPr lang="sv-SE" dirty="0" smtClean="0"/>
              <a:t>Subsequent beam losses (intensity, location)</a:t>
            </a:r>
          </a:p>
          <a:p>
            <a:pPr lvl="1"/>
            <a:r>
              <a:rPr lang="sv-SE" dirty="0" smtClean="0"/>
              <a:t>Time scales</a:t>
            </a:r>
          </a:p>
          <a:p>
            <a:r>
              <a:rPr lang="sv-SE" dirty="0" smtClean="0"/>
              <a:t>Detection of failures</a:t>
            </a:r>
          </a:p>
          <a:p>
            <a:pPr lvl="1"/>
            <a:r>
              <a:rPr lang="sv-SE" dirty="0" smtClean="0"/>
              <a:t>How to limit time between detection of failure and </a:t>
            </a:r>
            <a:r>
              <a:rPr lang="sv-SE" smtClean="0"/>
              <a:t>beam </a:t>
            </a:r>
            <a:r>
              <a:rPr lang="sv-SE" smtClean="0"/>
              <a:t>dump → time sufficient before critical losses occur? </a:t>
            </a:r>
          </a:p>
          <a:p>
            <a:r>
              <a:rPr lang="sv-SE" smtClean="0"/>
              <a:t>Identify new failures, e.g. due to new equipment</a:t>
            </a: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Goal: Understand criticality of failures to determine protection strategy / how to design </a:t>
            </a:r>
            <a:r>
              <a:rPr lang="sv-SE" smtClean="0"/>
              <a:t>safer </a:t>
            </a:r>
            <a:r>
              <a:rPr lang="sv-SE" smtClean="0"/>
              <a:t>system </a:t>
            </a:r>
          </a:p>
          <a:p>
            <a:pPr marL="0" indent="0">
              <a:buNone/>
            </a:pPr>
            <a:r>
              <a:rPr lang="sv-SE" sz="2200" i="1" smtClean="0"/>
              <a:t>(current machine protection system sufficient? new interlocks required? other mitigation strategies?)</a:t>
            </a:r>
            <a:endParaRPr lang="sv-SE" sz="2200" i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High Luminosity LHC (HL-LHC)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280480" cy="4906963"/>
          </a:xfrm>
        </p:spPr>
        <p:txBody>
          <a:bodyPr/>
          <a:lstStyle/>
          <a:p>
            <a:r>
              <a:rPr lang="sv-SE" dirty="0" smtClean="0"/>
              <a:t>To attain higher luminosity, higher bunch intensity and smaller beam size in collision point</a:t>
            </a:r>
          </a:p>
          <a:p>
            <a:r>
              <a:rPr lang="sv-SE" smtClean="0"/>
              <a:t>New layout and </a:t>
            </a:r>
            <a:r>
              <a:rPr lang="sv-SE" b="1" smtClean="0"/>
              <a:t>new HW </a:t>
            </a:r>
            <a:r>
              <a:rPr lang="sv-SE" smtClean="0"/>
              <a:t>(crab cavities, triplets, 11T dipoles)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78891"/>
              </p:ext>
            </p:extLst>
          </p:nvPr>
        </p:nvGraphicFramePr>
        <p:xfrm>
          <a:off x="467546" y="2879068"/>
          <a:ext cx="8352927" cy="2382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2">
                  <a:extLst>
                    <a:ext uri="{9D8B030D-6E8A-4147-A177-3AD203B41FA5}">
                      <a16:colId xmlns:a16="http://schemas.microsoft.com/office/drawing/2014/main" val="156829312"/>
                    </a:ext>
                  </a:extLst>
                </a:gridCol>
                <a:gridCol w="2472276">
                  <a:extLst>
                    <a:ext uri="{9D8B030D-6E8A-4147-A177-3AD203B41FA5}">
                      <a16:colId xmlns:a16="http://schemas.microsoft.com/office/drawing/2014/main" val="3028316943"/>
                    </a:ext>
                  </a:extLst>
                </a:gridCol>
                <a:gridCol w="2784309">
                  <a:extLst>
                    <a:ext uri="{9D8B030D-6E8A-4147-A177-3AD203B41FA5}">
                      <a16:colId xmlns:a16="http://schemas.microsoft.com/office/drawing/2014/main" val="1615525701"/>
                    </a:ext>
                  </a:extLst>
                </a:gridCol>
              </a:tblGrid>
              <a:tr h="32778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/>
                        <a:t>LHC (6.5 TeV)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HL-LHC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231805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r>
                        <a:rPr lang="sv-SE" dirty="0" smtClean="0"/>
                        <a:t>#</a:t>
                      </a:r>
                      <a:r>
                        <a:rPr lang="sv-SE" baseline="0" dirty="0" smtClean="0"/>
                        <a:t> bunches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2556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/>
                        <a:t>2748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173634"/>
                  </a:ext>
                </a:extLst>
              </a:tr>
              <a:tr h="553732">
                <a:tc>
                  <a:txBody>
                    <a:bodyPr/>
                    <a:lstStyle/>
                    <a:p>
                      <a:r>
                        <a:rPr lang="sv-SE" dirty="0" smtClean="0"/>
                        <a:t>Protons per bunch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 smtClean="0"/>
                        <a:t>1.15e11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 smtClean="0"/>
                        <a:t>2.2e11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333392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r>
                        <a:rPr lang="sv-SE" dirty="0" smtClean="0"/>
                        <a:t>Beam</a:t>
                      </a:r>
                      <a:r>
                        <a:rPr lang="sv-SE" baseline="0" dirty="0" smtClean="0"/>
                        <a:t> size collision</a:t>
                      </a:r>
                      <a:r>
                        <a:rPr lang="sv-SE" dirty="0" smtClean="0"/>
                        <a:t> [µm]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aseline="0" dirty="0" smtClean="0"/>
                        <a:t>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31318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r>
                        <a:rPr lang="sv-SE" dirty="0" smtClean="0"/>
                        <a:t>Stored Beam energy </a:t>
                      </a:r>
                      <a:r>
                        <a:rPr lang="sv-SE" baseline="0" dirty="0" smtClean="0"/>
                        <a:t>[MJ]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smtClean="0"/>
                        <a:t>306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smtClean="0"/>
                        <a:t>678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122941"/>
                  </a:ext>
                </a:extLst>
              </a:tr>
              <a:tr h="327782">
                <a:tc>
                  <a:txBody>
                    <a:bodyPr/>
                    <a:lstStyle/>
                    <a:p>
                      <a:r>
                        <a:rPr lang="sv-SE" dirty="0" smtClean="0"/>
                        <a:t>Peak</a:t>
                      </a:r>
                      <a:r>
                        <a:rPr lang="sv-SE" baseline="0" dirty="0" smtClean="0"/>
                        <a:t> luminosity cm^-2 s^-1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2.2</a:t>
                      </a:r>
                      <a:r>
                        <a:rPr lang="sv-SE" baseline="0" dirty="0" smtClean="0"/>
                        <a:t> * 10^34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aseline="0" dirty="0" smtClean="0"/>
                        <a:t>17 * </a:t>
                      </a:r>
                      <a:r>
                        <a:rPr lang="sv-SE" dirty="0" smtClean="0"/>
                        <a:t>10^34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1205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0235" y="5455032"/>
            <a:ext cx="6843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/>
              <a:t>Increased stored beam energy important parameter, but also the smaller beam size in collision point!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38277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Beta function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520" y="900000"/>
                <a:ext cx="8795280" cy="554461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sv-SE" smtClean="0"/>
                  <a:t>Beam size related to </a:t>
                </a:r>
                <a:r>
                  <a:rPr lang="sv-SE" b="1" smtClean="0"/>
                  <a:t>emittance</a:t>
                </a:r>
                <a:r>
                  <a:rPr lang="sv-SE" smtClean="0"/>
                  <a:t> and </a:t>
                </a:r>
                <a:r>
                  <a:rPr lang="sv-SE" b="1" smtClean="0"/>
                  <a:t>beta function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sv-SE" smtClean="0"/>
              </a:p>
              <a:p>
                <a:r>
                  <a:rPr lang="en-GB" smtClean="0"/>
                  <a:t>emittance, statistical measure of the deviation of the position and momentum of all particles in a bunch from its average</a:t>
                </a:r>
              </a:p>
              <a:p>
                <a:pPr lvl="1"/>
                <a:r>
                  <a:rPr lang="en-GB" smtClean="0"/>
                  <a:t>initially determined by particle source, then it grows</a:t>
                </a:r>
              </a:p>
              <a:p>
                <a:r>
                  <a:rPr lang="en-GB" smtClean="0"/>
                  <a:t>beta function is determined by the optics lattice (focusing + defocusing quadrupoles)</a:t>
                </a:r>
              </a:p>
              <a:p>
                <a:pPr lvl="1"/>
                <a:r>
                  <a:rPr lang="en-GB" smtClean="0"/>
                  <a:t>when beam is focused, size decreases but transverse momentum increases</a:t>
                </a:r>
              </a:p>
              <a:p>
                <a:pPr lvl="1"/>
                <a:r>
                  <a:rPr lang="en-GB" smtClean="0"/>
                  <a:t>emittance is (quasi-)constant, beam size modulated by beta function</a:t>
                </a:r>
              </a:p>
              <a:p>
                <a:r>
                  <a:rPr lang="en-GB" b="1" smtClean="0"/>
                  <a:t>Beta function determines sensitivity to perturbations: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den>
                      </m:f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sv-SE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r>
                        <m:rPr>
                          <m:sty m:val="p"/>
                        </m:rPr>
                        <a:rPr lang="sv-SE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520" y="900000"/>
                <a:ext cx="8795280" cy="5544616"/>
              </a:xfrm>
              <a:blipFill>
                <a:blip r:embed="rId2"/>
                <a:stretch>
                  <a:fillRect l="-2148" t="-3300" r="-3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763688" y="1196752"/>
            <a:ext cx="1512168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580112" y="1340768"/>
            <a:ext cx="576064" cy="216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83968" y="1196752"/>
            <a:ext cx="288032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5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Beta function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764704"/>
                <a:ext cx="8280480" cy="505097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sv-SE" sz="2000" i="1" smtClean="0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ctrlPr>
                          <a:rPr lang="sv-S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v-SE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sv-S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sv-S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sv-SE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sv-SE" sz="20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sv-S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sv-SE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v-SE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sv-SE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sv-SE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v-SE" sz="20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sv-SE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den>
                    </m:f>
                  </m:oMath>
                </a14:m>
                <a:r>
                  <a:rPr lang="sv-SE" sz="2000"/>
                  <a:t> </a:t>
                </a:r>
                <a:r>
                  <a:rPr lang="sv-SE" sz="200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sv-SE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sv-SE" sz="2000" smtClean="0"/>
                  <a:t> is beta function in IP</a:t>
                </a:r>
              </a:p>
              <a:p>
                <a:r>
                  <a:rPr lang="sv-SE" sz="2000" smtClean="0"/>
                  <a:t>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sv-SE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sv-SE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sz="2000" smtClean="0"/>
                  <a:t>→ large beta function in Triplets, implying large effects on beam due to errors</a:t>
                </a:r>
              </a:p>
              <a:p>
                <a:endParaRPr lang="en-GB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764704"/>
                <a:ext cx="8280480" cy="5050979"/>
              </a:xfrm>
              <a:blipFill>
                <a:blip r:embed="rId3"/>
                <a:stretch>
                  <a:fillRect l="-1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40960"/>
            <a:ext cx="7956376" cy="491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82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Observe an event in LHC</a:t>
            </a:r>
          </a:p>
          <a:p>
            <a:pPr lvl="1"/>
            <a:r>
              <a:rPr lang="sv-SE" smtClean="0"/>
              <a:t>Understand the failure</a:t>
            </a:r>
          </a:p>
          <a:p>
            <a:pPr lvl="1"/>
            <a:r>
              <a:rPr lang="sv-SE" smtClean="0"/>
              <a:t>Simulate in HL-LHC optics to determine future criticality</a:t>
            </a:r>
          </a:p>
          <a:p>
            <a:pPr lvl="1"/>
            <a:r>
              <a:rPr lang="sv-SE" smtClean="0"/>
              <a:t>Verify with experiments</a:t>
            </a:r>
            <a:endParaRPr lang="sv-SE" smtClean="0"/>
          </a:p>
          <a:p>
            <a:r>
              <a:rPr lang="sv-SE" smtClean="0"/>
              <a:t>New Hardware</a:t>
            </a:r>
          </a:p>
          <a:p>
            <a:pPr lvl="1"/>
            <a:r>
              <a:rPr lang="sv-SE" smtClean="0"/>
              <a:t>Study how it can malfunction and what would happen to the beam</a:t>
            </a:r>
          </a:p>
          <a:p>
            <a:pPr lvl="1"/>
            <a:r>
              <a:rPr lang="sv-SE" smtClean="0"/>
              <a:t>Simulate and determine criticality</a:t>
            </a:r>
            <a:endParaRPr lang="sv-SE" smtClean="0"/>
          </a:p>
          <a:p>
            <a:pPr lvl="1"/>
            <a:r>
              <a:rPr lang="sv-SE" smtClean="0"/>
              <a:t>Verify with dedicated experiments when possible</a:t>
            </a:r>
            <a:endParaRPr lang="sv-SE"/>
          </a:p>
          <a:p>
            <a:pPr marL="0" indent="0">
              <a:buNone/>
            </a:pPr>
            <a:r>
              <a:rPr lang="sv-SE" smtClean="0"/>
              <a:t>→Determine mitigation and interlock strategies</a:t>
            </a:r>
            <a:endParaRPr lang="sv-S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1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23687</TotalTime>
  <Words>1657</Words>
  <Application>Microsoft Office PowerPoint</Application>
  <PresentationFormat>On-screen Show (4:3)</PresentationFormat>
  <Paragraphs>399</Paragraphs>
  <Slides>40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Cambria Math</vt:lpstr>
      <vt:lpstr>Times New Roman</vt:lpstr>
      <vt:lpstr>Wingdings</vt:lpstr>
      <vt:lpstr>Thème Office</vt:lpstr>
      <vt:lpstr>2_Thème Office</vt:lpstr>
      <vt:lpstr>Fast Failures in the High Luminosity LHC</vt:lpstr>
      <vt:lpstr>Outline</vt:lpstr>
      <vt:lpstr>PowerPoint Presentation</vt:lpstr>
      <vt:lpstr>SPS vacuum leak</vt:lpstr>
      <vt:lpstr>Scope of project</vt:lpstr>
      <vt:lpstr>High Luminosity LHC (HL-LHC) changes</vt:lpstr>
      <vt:lpstr>Beta function</vt:lpstr>
      <vt:lpstr>Beta function</vt:lpstr>
      <vt:lpstr>Methodology</vt:lpstr>
      <vt:lpstr>Outline</vt:lpstr>
      <vt:lpstr>Overview of Fast Failures</vt:lpstr>
      <vt:lpstr>Overview of Fast Failures</vt:lpstr>
      <vt:lpstr>Failures covered below</vt:lpstr>
      <vt:lpstr>Outline</vt:lpstr>
      <vt:lpstr>Magnet protection</vt:lpstr>
      <vt:lpstr>Coupling Loss Induced Quench (CLIQ)</vt:lpstr>
      <vt:lpstr>CLIQ – spurious discharge of single unit</vt:lpstr>
      <vt:lpstr>Spurious discharge – Beam orbit change</vt:lpstr>
      <vt:lpstr>PowerPoint Presentation</vt:lpstr>
      <vt:lpstr>Q2-like connection – beam orbit change</vt:lpstr>
      <vt:lpstr>Outline</vt:lpstr>
      <vt:lpstr>Beam beam kick</vt:lpstr>
      <vt:lpstr>Beam beam kick</vt:lpstr>
      <vt:lpstr>Dump animation</vt:lpstr>
      <vt:lpstr>Measured BBKs</vt:lpstr>
      <vt:lpstr>Comparison with simulations</vt:lpstr>
      <vt:lpstr>Run III and HL-LHC projections</vt:lpstr>
      <vt:lpstr>Outline</vt:lpstr>
      <vt:lpstr>Triplet Quench observed 2018-06-03</vt:lpstr>
      <vt:lpstr>”Slow” kick – Closed orbit change</vt:lpstr>
      <vt:lpstr>Origin of kick</vt:lpstr>
      <vt:lpstr>Kick time evolution</vt:lpstr>
      <vt:lpstr>Conclusions and Outlook</vt:lpstr>
      <vt:lpstr>Run III and HL-LHC optics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246</cp:revision>
  <dcterms:created xsi:type="dcterms:W3CDTF">2016-02-12T10:02:27Z</dcterms:created>
  <dcterms:modified xsi:type="dcterms:W3CDTF">2019-11-21T09:29:19Z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