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70" r:id="rId5"/>
    <p:sldId id="262" r:id="rId6"/>
    <p:sldId id="265" r:id="rId7"/>
    <p:sldId id="263" r:id="rId8"/>
    <p:sldId id="264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6436" y="6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d12.co.uk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vci2022.hephy.at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5" t="28827" r="34006" b="31361"/>
          <a:stretch/>
        </p:blipFill>
        <p:spPr bwMode="auto">
          <a:xfrm>
            <a:off x="1828800" y="1"/>
            <a:ext cx="4953000" cy="2258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91200" y="228600"/>
            <a:ext cx="1782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3"/>
              </a:rPr>
              <a:t>www.sd12.co.uk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2538948"/>
            <a:ext cx="8839200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 smtClean="0">
                <a:solidFill>
                  <a:srgbClr val="00B0F0"/>
                </a:solidFill>
              </a:rPr>
              <a:t>Brief  History of the International Conference on Position Sensitive Detectors</a:t>
            </a:r>
          </a:p>
          <a:p>
            <a:endParaRPr lang="en-GB" sz="2000" b="1" dirty="0">
              <a:solidFill>
                <a:srgbClr val="00B0F0"/>
              </a:solidFill>
            </a:endParaRPr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The conference series started as the London Conference and is the sister conference to the Vienna Conference on Instrumentation (next: 21-25 February </a:t>
            </a:r>
            <a:r>
              <a:rPr lang="en-GB" sz="2000" u="sng" dirty="0" smtClean="0">
                <a:hlinkClick r:id="rId4"/>
              </a:rPr>
              <a:t>https</a:t>
            </a:r>
            <a:r>
              <a:rPr lang="en-GB" sz="2000" u="sng" dirty="0">
                <a:hlinkClick r:id="rId4"/>
              </a:rPr>
              <a:t>://vci2022.hephy.at</a:t>
            </a:r>
            <a:r>
              <a:rPr lang="en-GB" sz="2000" u="sng" dirty="0" smtClean="0">
                <a:hlinkClick r:id="rId4"/>
              </a:rPr>
              <a:t>/</a:t>
            </a:r>
            <a:r>
              <a:rPr lang="en-GB" sz="2000" dirty="0" smtClean="0"/>
              <a:t>) with which it is normally 18 months out of phase.</a:t>
            </a:r>
          </a:p>
          <a:p>
            <a:pPr algn="just"/>
            <a:endParaRPr lang="en-GB" sz="2000" dirty="0"/>
          </a:p>
          <a:p>
            <a:pPr algn="just"/>
            <a:r>
              <a:rPr lang="en-GB" sz="2000" dirty="0" smtClean="0"/>
              <a:t>The previous venues were: UCL London (1987); IC London(1990); Brunel University, London (1993);  University of Manchester (1996);  UCL London (1999); Leicester University (2002);  University of Liverpool (2005); Glasgow University (2008); Aberystwyth University (2011); Surrey University (2014) and Open University (2017)</a:t>
            </a:r>
          </a:p>
          <a:p>
            <a:pPr algn="just"/>
            <a:endParaRPr lang="en-GB" sz="2000" dirty="0"/>
          </a:p>
          <a:p>
            <a:pPr algn="just"/>
            <a:r>
              <a:rPr lang="en-GB" sz="2000" b="1" dirty="0" smtClean="0"/>
              <a:t>All sessions are run as plenary and this is the first time with virtual participation</a:t>
            </a:r>
            <a:endParaRPr lang="en-GB" sz="2000" b="1" dirty="0"/>
          </a:p>
          <a:p>
            <a:endParaRPr lang="en-GB" sz="2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42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9295" r="48451" b="11738"/>
          <a:stretch/>
        </p:blipFill>
        <p:spPr bwMode="auto">
          <a:xfrm>
            <a:off x="0" y="0"/>
            <a:ext cx="4050895" cy="462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3" t="39468" r="54842" b="20907"/>
          <a:stretch/>
        </p:blipFill>
        <p:spPr bwMode="auto">
          <a:xfrm>
            <a:off x="2209800" y="3477072"/>
            <a:ext cx="3429000" cy="33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9" t="18216" r="47359" b="23380"/>
          <a:stretch/>
        </p:blipFill>
        <p:spPr bwMode="auto">
          <a:xfrm>
            <a:off x="5029200" y="38636"/>
            <a:ext cx="4114799" cy="4586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 rot="2021024">
            <a:off x="905941" y="1891222"/>
            <a:ext cx="58559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Delegates, Social Programme, Venue, </a:t>
            </a:r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Accommodation</a:t>
            </a:r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Logistics,  AV, </a:t>
            </a:r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Catering, ….. </a:t>
            </a:r>
            <a:endParaRPr lang="en-GB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3" t="67930" r="54842" b="28682"/>
          <a:stretch/>
        </p:blipFill>
        <p:spPr bwMode="auto">
          <a:xfrm>
            <a:off x="2209800" y="5959286"/>
            <a:ext cx="3429000" cy="28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44336711-1E15-42D1-8ED5-2AD4AD0EE0AC" descr="44336711-1E15-42D1-8ED5-2AD4AD0EE0AC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6" t="54490" r="31915" b="33980"/>
          <a:stretch/>
        </p:blipFill>
        <p:spPr bwMode="auto">
          <a:xfrm>
            <a:off x="5334000" y="6096000"/>
            <a:ext cx="3773510" cy="65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flipH="1" flipV="1">
            <a:off x="2209796" y="5867399"/>
            <a:ext cx="3390899" cy="38100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8001000" y="6322455"/>
            <a:ext cx="381000" cy="383145"/>
          </a:xfrm>
          <a:prstGeom prst="ellipse">
            <a:avLst/>
          </a:prstGeom>
          <a:noFill/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>
            <a:stCxn id="3" idx="1"/>
            <a:endCxn id="5" idx="2"/>
          </p:cNvCxnSpPr>
          <p:nvPr/>
        </p:nvCxnSpPr>
        <p:spPr>
          <a:xfrm>
            <a:off x="5600695" y="6057899"/>
            <a:ext cx="2400305" cy="456129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30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9295" r="48451" b="11738"/>
          <a:stretch/>
        </p:blipFill>
        <p:spPr bwMode="auto">
          <a:xfrm>
            <a:off x="0" y="0"/>
            <a:ext cx="4050895" cy="462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3" t="39468" r="54842" b="20907"/>
          <a:stretch/>
        </p:blipFill>
        <p:spPr bwMode="auto">
          <a:xfrm>
            <a:off x="2209800" y="3477072"/>
            <a:ext cx="3429000" cy="33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9" t="18216" r="47359" b="23380"/>
          <a:stretch/>
        </p:blipFill>
        <p:spPr bwMode="auto">
          <a:xfrm>
            <a:off x="5029200" y="38636"/>
            <a:ext cx="4114799" cy="4586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886102">
            <a:off x="1667499" y="1508590"/>
            <a:ext cx="3676327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rgbClr val="00B050"/>
                </a:solidFill>
              </a:rPr>
              <a:t>Proceedings</a:t>
            </a:r>
          </a:p>
          <a:p>
            <a:pPr algn="ctr"/>
            <a:r>
              <a:rPr lang="en-GB" sz="2400" b="1" dirty="0" smtClean="0">
                <a:solidFill>
                  <a:srgbClr val="00B050"/>
                </a:solidFill>
              </a:rPr>
              <a:t>(It’s not over until it’s over)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886102">
            <a:off x="6382835" y="5133333"/>
            <a:ext cx="4106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rgbClr val="00B050"/>
                </a:solidFill>
              </a:rPr>
              <a:t>!</a:t>
            </a:r>
            <a:endParaRPr lang="en-GB" sz="5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886102">
            <a:off x="7836875" y="4599933"/>
            <a:ext cx="4106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rgbClr val="00B050"/>
                </a:solidFill>
              </a:rPr>
              <a:t>!</a:t>
            </a:r>
            <a:endParaRPr lang="en-GB" sz="5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886102">
            <a:off x="1125035" y="4752333"/>
            <a:ext cx="4106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rgbClr val="00B050"/>
                </a:solidFill>
              </a:rPr>
              <a:t>!</a:t>
            </a:r>
            <a:endParaRPr lang="en-GB" sz="5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886102">
            <a:off x="4249235" y="420337"/>
            <a:ext cx="4106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rgbClr val="00B050"/>
                </a:solidFill>
              </a:rPr>
              <a:t>!</a:t>
            </a:r>
            <a:endParaRPr lang="en-GB" sz="5400" b="1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flipH="1" flipV="1">
            <a:off x="2209796" y="5562600"/>
            <a:ext cx="2819404" cy="381000"/>
          </a:xfrm>
          <a:prstGeom prst="rect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83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500+ Oxford Pictures [HD] | Download Free Images on Unspla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5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2021024">
            <a:off x="2044808" y="603986"/>
            <a:ext cx="5196016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</a:rPr>
              <a:t>Safe travel home and hope to see you all again at</a:t>
            </a:r>
          </a:p>
          <a:p>
            <a:pPr algn="ctr"/>
            <a:r>
              <a:rPr lang="en-GB" sz="11500" b="1" dirty="0" smtClean="0">
                <a:solidFill>
                  <a:srgbClr val="FFFF00"/>
                </a:solidFill>
              </a:rPr>
              <a:t>PSD13</a:t>
            </a:r>
          </a:p>
          <a:p>
            <a:pPr algn="ctr"/>
            <a:r>
              <a:rPr lang="en-GB" sz="8000" b="1" dirty="0" smtClean="0">
                <a:solidFill>
                  <a:srgbClr val="FFFF00"/>
                </a:solidFill>
              </a:rPr>
              <a:t>in </a:t>
            </a:r>
            <a:r>
              <a:rPr lang="en-GB" sz="8000" b="1" u="sng" dirty="0" smtClean="0">
                <a:solidFill>
                  <a:srgbClr val="FFFF00"/>
                </a:solidFill>
              </a:rPr>
              <a:t>Oxford</a:t>
            </a:r>
            <a:endParaRPr lang="en-GB" sz="8000" b="1" u="sng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1998056">
            <a:off x="1287462" y="5503140"/>
            <a:ext cx="2980111" cy="584775"/>
          </a:xfrm>
          <a:prstGeom prst="rect">
            <a:avLst/>
          </a:prstGeom>
          <a:solidFill>
            <a:srgbClr val="FFFF00"/>
          </a:solidFill>
          <a:ln w="444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September 2023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39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0"/>
          <a:stretch/>
        </p:blipFill>
        <p:spPr>
          <a:xfrm>
            <a:off x="0" y="1882350"/>
            <a:ext cx="5943600" cy="4975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4"/>
          <a:stretch/>
        </p:blipFill>
        <p:spPr>
          <a:xfrm>
            <a:off x="0" y="3149601"/>
            <a:ext cx="3276600" cy="3729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000" y="-1"/>
            <a:ext cx="3588600" cy="2691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62200" cy="3149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8"/>
          <a:stretch/>
        </p:blipFill>
        <p:spPr>
          <a:xfrm>
            <a:off x="5661212" y="3810000"/>
            <a:ext cx="3501788" cy="30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26"/>
          <a:stretch/>
        </p:blipFill>
        <p:spPr>
          <a:xfrm>
            <a:off x="1935900" y="0"/>
            <a:ext cx="1989453" cy="314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031" y="-1"/>
            <a:ext cx="3261969" cy="434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198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78"/>
          <a:stretch/>
        </p:blipFill>
        <p:spPr>
          <a:xfrm>
            <a:off x="0" y="1102658"/>
            <a:ext cx="9144000" cy="57553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0"/>
            <a:ext cx="891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Many thanks to all delegates for giving this hybrid conferences such an exciting and varied programme</a:t>
            </a:r>
          </a:p>
          <a:p>
            <a:endParaRPr lang="en-GB" sz="1100" b="1" dirty="0" smtClean="0">
              <a:solidFill>
                <a:srgbClr val="FFC000"/>
              </a:solidFill>
            </a:endParaRPr>
          </a:p>
          <a:p>
            <a:r>
              <a:rPr lang="en-GB" sz="3200" b="1" dirty="0" smtClean="0">
                <a:solidFill>
                  <a:srgbClr val="FFC000"/>
                </a:solidFill>
              </a:rPr>
              <a:t>223 Registrants; 62 in person 171 online</a:t>
            </a:r>
            <a:endParaRPr lang="en-GB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972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0"/>
            <a:ext cx="89154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Many thanks to all delegates for giving this hybrid conferences such an exciting and varied programme</a:t>
            </a:r>
          </a:p>
          <a:p>
            <a:endParaRPr lang="en-GB" sz="1100" b="1" dirty="0" smtClean="0">
              <a:solidFill>
                <a:srgbClr val="FFC000"/>
              </a:solidFill>
            </a:endParaRPr>
          </a:p>
        </p:txBody>
      </p:sp>
      <p:pic>
        <p:nvPicPr>
          <p:cNvPr id="1026" name="445F0F2C-F132-4099-89A3-6693AD60CD2E" descr="445F0F2C-F132-4099-89A3-6693AD60CD2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0341"/>
            <a:ext cx="9144000" cy="454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445F0F2C-F132-4099-89A3-6693AD60CD2E" descr="445F0F2C-F132-4099-89A3-6693AD60CD2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02" b="52131"/>
          <a:stretch/>
        </p:blipFill>
        <p:spPr bwMode="auto">
          <a:xfrm>
            <a:off x="0" y="1295400"/>
            <a:ext cx="9144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44336711-1E15-42D1-8ED5-2AD4AD0EE0AC" descr="44336711-1E15-42D1-8ED5-2AD4AD0EE0AC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9" b="45854"/>
          <a:stretch/>
        </p:blipFill>
        <p:spPr bwMode="auto">
          <a:xfrm>
            <a:off x="152400" y="1345339"/>
            <a:ext cx="7315200" cy="177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45F0F2C-F132-4099-89A3-6693AD60CD2E" descr="445F0F2C-F132-4099-89A3-6693AD60CD2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16302" r="7159" b="63561"/>
          <a:stretch/>
        </p:blipFill>
        <p:spPr bwMode="auto">
          <a:xfrm>
            <a:off x="7467600" y="1957589"/>
            <a:ext cx="1174124" cy="116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0" y="3124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8241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9295" r="48451" b="11738"/>
          <a:stretch/>
        </p:blipFill>
        <p:spPr bwMode="auto">
          <a:xfrm>
            <a:off x="0" y="0"/>
            <a:ext cx="4050895" cy="462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3" t="39468" r="54842" b="20907"/>
          <a:stretch/>
        </p:blipFill>
        <p:spPr bwMode="auto">
          <a:xfrm>
            <a:off x="2209800" y="3477072"/>
            <a:ext cx="3429000" cy="33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9" t="18216" r="47359" b="23380"/>
          <a:stretch/>
        </p:blipFill>
        <p:spPr bwMode="auto">
          <a:xfrm>
            <a:off x="5029200" y="38636"/>
            <a:ext cx="4114799" cy="4586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9991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9295" r="48451" b="11738"/>
          <a:stretch/>
        </p:blipFill>
        <p:spPr bwMode="auto">
          <a:xfrm>
            <a:off x="0" y="0"/>
            <a:ext cx="4050895" cy="462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3" t="39468" r="54842" b="20907"/>
          <a:stretch/>
        </p:blipFill>
        <p:spPr bwMode="auto">
          <a:xfrm>
            <a:off x="2209800" y="3477072"/>
            <a:ext cx="3429000" cy="33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9" t="18216" r="47359" b="23380"/>
          <a:stretch/>
        </p:blipFill>
        <p:spPr bwMode="auto">
          <a:xfrm>
            <a:off x="5029200" y="38636"/>
            <a:ext cx="4114799" cy="4586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2021024">
            <a:off x="2172784" y="1730729"/>
            <a:ext cx="276479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Abstract Grading </a:t>
            </a:r>
          </a:p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(&gt;200 Submitted)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flipH="1" flipV="1">
            <a:off x="18244" y="457199"/>
            <a:ext cx="8973355" cy="62484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563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9295" r="48451" b="11738"/>
          <a:stretch/>
        </p:blipFill>
        <p:spPr bwMode="auto">
          <a:xfrm>
            <a:off x="0" y="0"/>
            <a:ext cx="4050895" cy="462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3" t="39468" r="54842" b="20907"/>
          <a:stretch/>
        </p:blipFill>
        <p:spPr bwMode="auto">
          <a:xfrm>
            <a:off x="2209800" y="3477072"/>
            <a:ext cx="3429000" cy="33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flipH="1" flipV="1">
            <a:off x="2209800" y="3477069"/>
            <a:ext cx="3429000" cy="322852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9" t="18216" r="47359" b="23380"/>
          <a:stretch/>
        </p:blipFill>
        <p:spPr bwMode="auto">
          <a:xfrm>
            <a:off x="5029200" y="38636"/>
            <a:ext cx="4114799" cy="4586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2021024">
            <a:off x="1500942" y="1357922"/>
            <a:ext cx="39421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Venue </a:t>
            </a:r>
            <a:r>
              <a:rPr lang="en-GB" sz="2800" b="1" dirty="0" smtClean="0">
                <a:solidFill>
                  <a:srgbClr val="FF0000"/>
                </a:solidFill>
              </a:rPr>
              <a:t>Selection, </a:t>
            </a:r>
            <a:r>
              <a:rPr lang="en-GB" sz="2800" b="1" dirty="0" smtClean="0">
                <a:solidFill>
                  <a:srgbClr val="FF0000"/>
                </a:solidFill>
              </a:rPr>
              <a:t>Conference </a:t>
            </a:r>
            <a:r>
              <a:rPr lang="en-GB" sz="2800" b="1" dirty="0" smtClean="0">
                <a:solidFill>
                  <a:srgbClr val="FF0000"/>
                </a:solidFill>
              </a:rPr>
              <a:t>Planning </a:t>
            </a:r>
          </a:p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and Session Chairs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H="1" flipV="1">
            <a:off x="5029196" y="38636"/>
            <a:ext cx="4114799" cy="458674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34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9295" r="48451" b="11738"/>
          <a:stretch/>
        </p:blipFill>
        <p:spPr bwMode="auto">
          <a:xfrm>
            <a:off x="0" y="0"/>
            <a:ext cx="4050895" cy="462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3" t="39468" r="54842" b="20907"/>
          <a:stretch/>
        </p:blipFill>
        <p:spPr bwMode="auto">
          <a:xfrm>
            <a:off x="2209800" y="3477072"/>
            <a:ext cx="3429000" cy="33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9" t="18216" r="47359" b="23380"/>
          <a:stretch/>
        </p:blipFill>
        <p:spPr bwMode="auto">
          <a:xfrm>
            <a:off x="5029200" y="38636"/>
            <a:ext cx="4114799" cy="4586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2021024">
            <a:off x="2097628" y="1145704"/>
            <a:ext cx="3270062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</a:rPr>
              <a:t>Organisation:</a:t>
            </a:r>
            <a:endParaRPr lang="en-GB" sz="3200" b="1" dirty="0" smtClean="0">
              <a:solidFill>
                <a:srgbClr val="FF0000"/>
              </a:solidFill>
            </a:endParaRPr>
          </a:p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77 Oral Presentations</a:t>
            </a:r>
          </a:p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99 Poster Presentations </a:t>
            </a:r>
          </a:p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7 Industrial Exhibitors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flipH="1" flipV="1">
            <a:off x="2209798" y="3477071"/>
            <a:ext cx="3390899" cy="322852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279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9295" r="48451" b="11738"/>
          <a:stretch/>
        </p:blipFill>
        <p:spPr bwMode="auto">
          <a:xfrm>
            <a:off x="0" y="0"/>
            <a:ext cx="4050895" cy="462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3" t="39468" r="54842" b="20907"/>
          <a:stretch/>
        </p:blipFill>
        <p:spPr bwMode="auto">
          <a:xfrm>
            <a:off x="2209800" y="3477072"/>
            <a:ext cx="3429000" cy="33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9" t="18216" r="47359" b="23380"/>
          <a:stretch/>
        </p:blipFill>
        <p:spPr bwMode="auto">
          <a:xfrm>
            <a:off x="5029200" y="38636"/>
            <a:ext cx="4114799" cy="4586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2021024">
            <a:off x="2313842" y="1252437"/>
            <a:ext cx="28376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C00000"/>
                </a:solidFill>
              </a:rPr>
              <a:t>Technical:</a:t>
            </a:r>
          </a:p>
          <a:p>
            <a:pPr algn="ctr"/>
            <a:r>
              <a:rPr lang="en-GB" sz="3200" b="1" dirty="0" smtClean="0">
                <a:solidFill>
                  <a:srgbClr val="C00000"/>
                </a:solidFill>
              </a:rPr>
              <a:t>Posters, </a:t>
            </a:r>
            <a:r>
              <a:rPr lang="en-GB" sz="3200" b="1" dirty="0" err="1" smtClean="0">
                <a:solidFill>
                  <a:srgbClr val="C00000"/>
                </a:solidFill>
              </a:rPr>
              <a:t>Indico</a:t>
            </a:r>
            <a:endParaRPr lang="en-GB" sz="3200" b="1" dirty="0" smtClean="0">
              <a:solidFill>
                <a:srgbClr val="C00000"/>
              </a:solidFill>
            </a:endParaRPr>
          </a:p>
          <a:p>
            <a:pPr algn="ctr"/>
            <a:r>
              <a:rPr lang="en-GB" sz="3200" b="1" dirty="0" smtClean="0">
                <a:solidFill>
                  <a:srgbClr val="C00000"/>
                </a:solidFill>
              </a:rPr>
              <a:t>Zoom, </a:t>
            </a:r>
            <a:r>
              <a:rPr lang="en-GB" sz="3200" b="1" dirty="0" err="1" smtClean="0">
                <a:solidFill>
                  <a:srgbClr val="C00000"/>
                </a:solidFill>
              </a:rPr>
              <a:t>OnAir</a:t>
            </a:r>
            <a:r>
              <a:rPr lang="en-GB" sz="3200" b="1" dirty="0" smtClean="0">
                <a:solidFill>
                  <a:srgbClr val="C00000"/>
                </a:solidFill>
              </a:rPr>
              <a:t>, …</a:t>
            </a:r>
          </a:p>
        </p:txBody>
      </p:sp>
      <p:sp>
        <p:nvSpPr>
          <p:cNvPr id="7" name="Rectangle 6"/>
          <p:cNvSpPr/>
          <p:nvPr/>
        </p:nvSpPr>
        <p:spPr>
          <a:xfrm flipH="1" flipV="1">
            <a:off x="2362194" y="5029197"/>
            <a:ext cx="3200405" cy="304801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flipH="1" flipV="1">
            <a:off x="2362200" y="5562600"/>
            <a:ext cx="3200405" cy="304801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flipH="1" flipV="1">
            <a:off x="2362200" y="5867400"/>
            <a:ext cx="3200405" cy="304801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 flipH="1" flipV="1">
            <a:off x="2362200" y="6172199"/>
            <a:ext cx="3200405" cy="304801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638800" y="5833646"/>
            <a:ext cx="31009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Richard Mitton and all the AV team</a:t>
            </a:r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 flipH="1" flipV="1">
            <a:off x="5562595" y="5867400"/>
            <a:ext cx="3200405" cy="304801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835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255</Words>
  <Application>Microsoft Office PowerPoint</Application>
  <PresentationFormat>On-screen Show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Allport</dc:creator>
  <cp:lastModifiedBy>Phil Allport</cp:lastModifiedBy>
  <cp:revision>28</cp:revision>
  <dcterms:created xsi:type="dcterms:W3CDTF">2006-08-16T00:00:00Z</dcterms:created>
  <dcterms:modified xsi:type="dcterms:W3CDTF">2021-09-17T10:51:41Z</dcterms:modified>
</cp:coreProperties>
</file>