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sldIdLst>
    <p:sldId id="330" r:id="rId2"/>
    <p:sldId id="332" r:id="rId3"/>
    <p:sldId id="333" r:id="rId4"/>
    <p:sldId id="334" r:id="rId5"/>
    <p:sldId id="351" r:id="rId6"/>
    <p:sldId id="352" r:id="rId7"/>
    <p:sldId id="353" r:id="rId8"/>
    <p:sldId id="339" r:id="rId9"/>
    <p:sldId id="340" r:id="rId10"/>
    <p:sldId id="341" r:id="rId11"/>
    <p:sldId id="342" r:id="rId12"/>
    <p:sldId id="345" r:id="rId13"/>
    <p:sldId id="346" r:id="rId14"/>
    <p:sldId id="347" r:id="rId15"/>
    <p:sldId id="349" r:id="rId16"/>
    <p:sldId id="350" r:id="rId17"/>
    <p:sldId id="348" r:id="rId18"/>
    <p:sldId id="343" r:id="rId19"/>
    <p:sldId id="34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66" autoAdjust="0"/>
    <p:restoredTop sz="94660"/>
  </p:normalViewPr>
  <p:slideViewPr>
    <p:cSldViewPr>
      <p:cViewPr varScale="1">
        <p:scale>
          <a:sx n="65" d="100"/>
          <a:sy n="65" d="100"/>
        </p:scale>
        <p:origin x="1448"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CCAEA9-BA4A-44FF-8B9D-EA8F886F1EF7}" type="datetimeFigureOut">
              <a:rPr lang="en-GB" smtClean="0"/>
              <a:t>25/03/2019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491A10-6E00-47C4-9733-29466C23ED28}" type="slidenum">
              <a:rPr lang="en-GB" smtClean="0"/>
              <a:t>‹#›</a:t>
            </a:fld>
            <a:endParaRPr lang="en-GB"/>
          </a:p>
        </p:txBody>
      </p:sp>
    </p:spTree>
    <p:extLst>
      <p:ext uri="{BB962C8B-B14F-4D97-AF65-F5344CB8AC3E}">
        <p14:creationId xmlns:p14="http://schemas.microsoft.com/office/powerpoint/2010/main" val="1193470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Black" panose="020B0A04020102020204" pitchFamily="34" charset="0"/>
              </a:defRPr>
            </a:lvl1pPr>
            <a:lvl2pPr marL="742950" indent="-285750">
              <a:defRPr>
                <a:solidFill>
                  <a:schemeClr val="tx1"/>
                </a:solidFill>
                <a:latin typeface="Arial Black" panose="020B0A04020102020204" pitchFamily="34" charset="0"/>
              </a:defRPr>
            </a:lvl2pPr>
            <a:lvl3pPr marL="1143000" indent="-228600">
              <a:defRPr>
                <a:solidFill>
                  <a:schemeClr val="tx1"/>
                </a:solidFill>
                <a:latin typeface="Arial Black" panose="020B0A04020102020204" pitchFamily="34" charset="0"/>
              </a:defRPr>
            </a:lvl3pPr>
            <a:lvl4pPr marL="1600200" indent="-228600">
              <a:defRPr>
                <a:solidFill>
                  <a:schemeClr val="tx1"/>
                </a:solidFill>
                <a:latin typeface="Arial Black" panose="020B0A04020102020204" pitchFamily="34" charset="0"/>
              </a:defRPr>
            </a:lvl4pPr>
            <a:lvl5pPr marL="2057400" indent="-228600">
              <a:defRPr>
                <a:solidFill>
                  <a:schemeClr val="tx1"/>
                </a:solidFill>
                <a:latin typeface="Arial Black" panose="020B0A04020102020204" pitchFamily="34" charset="0"/>
              </a:defRPr>
            </a:lvl5pPr>
            <a:lvl6pPr marL="2514600" indent="-228600" eaLnBrk="0" fontAlgn="base" hangingPunct="0">
              <a:spcBef>
                <a:spcPct val="0"/>
              </a:spcBef>
              <a:spcAft>
                <a:spcPct val="0"/>
              </a:spcAft>
              <a:defRPr>
                <a:solidFill>
                  <a:schemeClr val="tx1"/>
                </a:solidFill>
                <a:latin typeface="Arial Black" panose="020B0A04020102020204" pitchFamily="34" charset="0"/>
              </a:defRPr>
            </a:lvl6pPr>
            <a:lvl7pPr marL="2971800" indent="-228600" eaLnBrk="0" fontAlgn="base" hangingPunct="0">
              <a:spcBef>
                <a:spcPct val="0"/>
              </a:spcBef>
              <a:spcAft>
                <a:spcPct val="0"/>
              </a:spcAft>
              <a:defRPr>
                <a:solidFill>
                  <a:schemeClr val="tx1"/>
                </a:solidFill>
                <a:latin typeface="Arial Black" panose="020B0A04020102020204" pitchFamily="34" charset="0"/>
              </a:defRPr>
            </a:lvl7pPr>
            <a:lvl8pPr marL="3429000" indent="-228600" eaLnBrk="0" fontAlgn="base" hangingPunct="0">
              <a:spcBef>
                <a:spcPct val="0"/>
              </a:spcBef>
              <a:spcAft>
                <a:spcPct val="0"/>
              </a:spcAft>
              <a:defRPr>
                <a:solidFill>
                  <a:schemeClr val="tx1"/>
                </a:solidFill>
                <a:latin typeface="Arial Black" panose="020B0A04020102020204" pitchFamily="34" charset="0"/>
              </a:defRPr>
            </a:lvl8pPr>
            <a:lvl9pPr marL="3886200" indent="-228600" eaLnBrk="0" fontAlgn="base" hangingPunct="0">
              <a:spcBef>
                <a:spcPct val="0"/>
              </a:spcBef>
              <a:spcAft>
                <a:spcPct val="0"/>
              </a:spcAft>
              <a:defRPr>
                <a:solidFill>
                  <a:schemeClr val="tx1"/>
                </a:solidFill>
                <a:latin typeface="Arial Black" panose="020B0A04020102020204" pitchFamily="34" charset="0"/>
              </a:defRPr>
            </a:lvl9pPr>
          </a:lstStyle>
          <a:p>
            <a:fld id="{F25D2FFB-DC9A-40A3-A6AE-C34AD61D8A64}" type="slidenum">
              <a:rPr lang="en-US" altLang="en-US">
                <a:latin typeface="Arial" panose="020B0604020202020204" pitchFamily="34" charset="0"/>
              </a:rPr>
              <a:pPr/>
              <a:t>1</a:t>
            </a:fld>
            <a:endParaRPr lang="en-US" altLang="en-US">
              <a:latin typeface="Arial" panose="020B0604020202020204" pitchFamily="34" charset="0"/>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616164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88ECE02-B255-4185-9C95-D54F32CC5825}" type="slidenum">
              <a:rPr lang="en-US" altLang="en-US" smtClean="0"/>
              <a:pPr>
                <a:defRPr/>
              </a:pPr>
              <a:t>2</a:t>
            </a:fld>
            <a:endParaRPr lang="en-US" altLang="en-US"/>
          </a:p>
        </p:txBody>
      </p:sp>
    </p:spTree>
    <p:extLst>
      <p:ext uri="{BB962C8B-B14F-4D97-AF65-F5344CB8AC3E}">
        <p14:creationId xmlns:p14="http://schemas.microsoft.com/office/powerpoint/2010/main" val="193452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FAD6F69-146F-4E20-93D0-5309E7CD42FD}" type="datetime1">
              <a:rPr lang="en-GB" smtClean="0"/>
              <a:t>25/03/2019</a:t>
            </a:fld>
            <a:endParaRPr lang="en-GB"/>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GB" smtClean="0"/>
              <a:t>Lars Jørgensen – AD ecooler review - March 26, 2019</a:t>
            </a:r>
            <a:endParaRPr lang="en-GB"/>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1F1D0A6-B172-4F5A-B02D-C8CD8BE4058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348973-9FE6-4714-8A57-D8673F5E4406}" type="datetime1">
              <a:rPr lang="en-GB" smtClean="0"/>
              <a:t>25/03/2019</a:t>
            </a:fld>
            <a:endParaRPr lang="en-GB"/>
          </a:p>
        </p:txBody>
      </p:sp>
      <p:sp>
        <p:nvSpPr>
          <p:cNvPr id="5" name="Footer Placeholder 4"/>
          <p:cNvSpPr>
            <a:spLocks noGrp="1"/>
          </p:cNvSpPr>
          <p:nvPr>
            <p:ph type="ftr" sz="quarter" idx="11"/>
          </p:nvPr>
        </p:nvSpPr>
        <p:spPr/>
        <p:txBody>
          <a:bodyPr/>
          <a:lstStyle/>
          <a:p>
            <a:r>
              <a:rPr lang="en-GB" smtClean="0"/>
              <a:t>Lars Jørgensen – AD ecooler review - March 26, 2019</a:t>
            </a:r>
            <a:endParaRPr lang="en-GB"/>
          </a:p>
        </p:txBody>
      </p:sp>
      <p:sp>
        <p:nvSpPr>
          <p:cNvPr id="6" name="Slide Number Placeholder 5"/>
          <p:cNvSpPr>
            <a:spLocks noGrp="1"/>
          </p:cNvSpPr>
          <p:nvPr>
            <p:ph type="sldNum" sz="quarter" idx="12"/>
          </p:nvPr>
        </p:nvSpPr>
        <p:spPr/>
        <p:txBody>
          <a:bodyPr/>
          <a:lstStyle/>
          <a:p>
            <a:fld id="{61F1D0A6-B172-4F5A-B02D-C8CD8BE4058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3401C20-7AC6-4AA2-A906-2C38F4AC1801}" type="datetime1">
              <a:rPr lang="en-GB" smtClean="0"/>
              <a:t>25/03/2019</a:t>
            </a:fld>
            <a:endParaRPr lang="en-GB"/>
          </a:p>
        </p:txBody>
      </p:sp>
      <p:sp>
        <p:nvSpPr>
          <p:cNvPr id="5" name="Footer Placeholder 4"/>
          <p:cNvSpPr>
            <a:spLocks noGrp="1"/>
          </p:cNvSpPr>
          <p:nvPr>
            <p:ph type="ftr" sz="quarter" idx="11"/>
          </p:nvPr>
        </p:nvSpPr>
        <p:spPr>
          <a:xfrm>
            <a:off x="457201" y="6248207"/>
            <a:ext cx="5573483" cy="365125"/>
          </a:xfrm>
        </p:spPr>
        <p:txBody>
          <a:bodyPr/>
          <a:lstStyle/>
          <a:p>
            <a:r>
              <a:rPr lang="en-GB" smtClean="0"/>
              <a:t>Lars Jørgensen – AD ecooler review - March 26, 2019</a:t>
            </a:r>
            <a:endParaRPr lang="en-GB"/>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1F1D0A6-B172-4F5A-B02D-C8CD8BE4058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26/03/2019</a:t>
            </a:r>
            <a:endParaRPr lang="en-US" dirty="0"/>
          </a:p>
        </p:txBody>
      </p:sp>
      <p:sp>
        <p:nvSpPr>
          <p:cNvPr id="4" name="Footer Placeholder 3"/>
          <p:cNvSpPr>
            <a:spLocks noGrp="1"/>
          </p:cNvSpPr>
          <p:nvPr>
            <p:ph type="ftr" sz="quarter" idx="11"/>
          </p:nvPr>
        </p:nvSpPr>
        <p:spPr/>
        <p:txBody>
          <a:bodyPr/>
          <a:lstStyle/>
          <a:p>
            <a:r>
              <a:rPr lang="en-US" smtClean="0"/>
              <a:t>F. Carra</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1336949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290BC38-1C5D-411C-A13B-DC180B0EEAB1}" type="datetime1">
              <a:rPr lang="en-GB" smtClean="0"/>
              <a:t>25/03/2019</a:t>
            </a:fld>
            <a:endParaRPr lang="en-GB"/>
          </a:p>
        </p:txBody>
      </p:sp>
      <p:sp>
        <p:nvSpPr>
          <p:cNvPr id="5" name="Footer Placeholder 4"/>
          <p:cNvSpPr>
            <a:spLocks noGrp="1"/>
          </p:cNvSpPr>
          <p:nvPr>
            <p:ph type="ftr" sz="quarter" idx="11"/>
          </p:nvPr>
        </p:nvSpPr>
        <p:spPr/>
        <p:txBody>
          <a:bodyPr/>
          <a:lstStyle/>
          <a:p>
            <a:r>
              <a:rPr lang="en-GB" smtClean="0"/>
              <a:t>Lars Jørgensen – AD ecooler review - March 26, 2019</a:t>
            </a:r>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1F1D0A6-B172-4F5A-B02D-C8CD8BE40584}" type="slidenum">
              <a:rPr lang="en-GB" smtClean="0"/>
              <a:pPr/>
              <a:t>‹#›</a:t>
            </a:fld>
            <a:endParaRPr lang="en-GB"/>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9DC05AD-C6F6-4E1A-BCE1-8E7100733B7A}" type="datetime1">
              <a:rPr lang="en-GB" smtClean="0"/>
              <a:t>25/03/2019</a:t>
            </a:fld>
            <a:endParaRPr lang="en-GB"/>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1F1D0A6-B172-4F5A-B02D-C8CD8BE40584}" type="slidenum">
              <a:rPr lang="en-GB" smtClean="0"/>
              <a:pPr/>
              <a:t>‹#›</a:t>
            </a:fld>
            <a:endParaRPr lang="en-GB"/>
          </a:p>
        </p:txBody>
      </p:sp>
      <p:sp>
        <p:nvSpPr>
          <p:cNvPr id="14" name="Footer Placeholder 13"/>
          <p:cNvSpPr>
            <a:spLocks noGrp="1"/>
          </p:cNvSpPr>
          <p:nvPr>
            <p:ph type="ftr" sz="quarter" idx="12"/>
          </p:nvPr>
        </p:nvSpPr>
        <p:spPr/>
        <p:txBody>
          <a:bodyPr/>
          <a:lstStyle/>
          <a:p>
            <a:r>
              <a:rPr lang="en-GB" smtClean="0"/>
              <a:t>Lars Jørgensen – AD ecooler review - March 26, 2019</a:t>
            </a:r>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30F4699-83AF-45C9-8D23-AA54D1B3F357}" type="datetime1">
              <a:rPr lang="en-GB" smtClean="0"/>
              <a:t>25/03/2019</a:t>
            </a:fld>
            <a:endParaRPr lang="en-GB"/>
          </a:p>
        </p:txBody>
      </p:sp>
      <p:sp>
        <p:nvSpPr>
          <p:cNvPr id="10" name="Slide Number Placeholder 9"/>
          <p:cNvSpPr>
            <a:spLocks noGrp="1"/>
          </p:cNvSpPr>
          <p:nvPr>
            <p:ph type="sldNum" sz="quarter" idx="16"/>
          </p:nvPr>
        </p:nvSpPr>
        <p:spPr/>
        <p:txBody>
          <a:bodyPr rtlCol="0"/>
          <a:lstStyle/>
          <a:p>
            <a:fld id="{61F1D0A6-B172-4F5A-B02D-C8CD8BE40584}" type="slidenum">
              <a:rPr lang="en-GB" smtClean="0"/>
              <a:pPr/>
              <a:t>‹#›</a:t>
            </a:fld>
            <a:endParaRPr lang="en-GB"/>
          </a:p>
        </p:txBody>
      </p:sp>
      <p:sp>
        <p:nvSpPr>
          <p:cNvPr id="12" name="Footer Placeholder 11"/>
          <p:cNvSpPr>
            <a:spLocks noGrp="1"/>
          </p:cNvSpPr>
          <p:nvPr>
            <p:ph type="ftr" sz="quarter" idx="17"/>
          </p:nvPr>
        </p:nvSpPr>
        <p:spPr/>
        <p:txBody>
          <a:bodyPr rtlCol="0"/>
          <a:lstStyle/>
          <a:p>
            <a:r>
              <a:rPr lang="en-GB" smtClean="0"/>
              <a:t>Lars Jørgensen – AD ecooler review - March 26, 2019</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132A372-3A2C-4EEA-BDC4-E97241F15029}" type="datetime1">
              <a:rPr lang="en-GB" smtClean="0"/>
              <a:t>25/03/2019</a:t>
            </a:fld>
            <a:endParaRPr lang="en-GB"/>
          </a:p>
        </p:txBody>
      </p:sp>
      <p:sp>
        <p:nvSpPr>
          <p:cNvPr id="12" name="Slide Number Placeholder 11"/>
          <p:cNvSpPr>
            <a:spLocks noGrp="1"/>
          </p:cNvSpPr>
          <p:nvPr>
            <p:ph type="sldNum" sz="quarter" idx="16"/>
          </p:nvPr>
        </p:nvSpPr>
        <p:spPr/>
        <p:txBody>
          <a:bodyPr rtlCol="0"/>
          <a:lstStyle/>
          <a:p>
            <a:fld id="{61F1D0A6-B172-4F5A-B02D-C8CD8BE40584}" type="slidenum">
              <a:rPr lang="en-GB" smtClean="0"/>
              <a:pPr/>
              <a:t>‹#›</a:t>
            </a:fld>
            <a:endParaRPr lang="en-GB"/>
          </a:p>
        </p:txBody>
      </p:sp>
      <p:sp>
        <p:nvSpPr>
          <p:cNvPr id="14" name="Footer Placeholder 13"/>
          <p:cNvSpPr>
            <a:spLocks noGrp="1"/>
          </p:cNvSpPr>
          <p:nvPr>
            <p:ph type="ftr" sz="quarter" idx="17"/>
          </p:nvPr>
        </p:nvSpPr>
        <p:spPr/>
        <p:txBody>
          <a:bodyPr rtlCol="0"/>
          <a:lstStyle/>
          <a:p>
            <a:r>
              <a:rPr lang="en-GB" smtClean="0"/>
              <a:t>Lars Jørgensen – AD ecooler review - March 26, 2019</a:t>
            </a:r>
            <a:endParaRPr lang="en-GB"/>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0EB093-C443-408A-921B-95B31FD98515}" type="datetime1">
              <a:rPr lang="en-GB" smtClean="0"/>
              <a:t>25/03/2019</a:t>
            </a:fld>
            <a:endParaRPr lang="en-GB"/>
          </a:p>
        </p:txBody>
      </p:sp>
      <p:sp>
        <p:nvSpPr>
          <p:cNvPr id="4" name="Footer Placeholder 3"/>
          <p:cNvSpPr>
            <a:spLocks noGrp="1"/>
          </p:cNvSpPr>
          <p:nvPr>
            <p:ph type="ftr" sz="quarter" idx="11"/>
          </p:nvPr>
        </p:nvSpPr>
        <p:spPr/>
        <p:txBody>
          <a:bodyPr/>
          <a:lstStyle/>
          <a:p>
            <a:r>
              <a:rPr lang="en-GB" smtClean="0"/>
              <a:t>Lars Jørgensen – AD ecooler review - March 26, 2019</a:t>
            </a:r>
            <a:endParaRPr lang="en-GB"/>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1F1D0A6-B172-4F5A-B02D-C8CD8BE4058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5097FD-F266-495A-902F-DD83BF79513D}" type="datetime1">
              <a:rPr lang="en-GB" smtClean="0"/>
              <a:t>25/03/2019</a:t>
            </a:fld>
            <a:endParaRPr lang="en-GB"/>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1F1D0A6-B172-4F5A-B02D-C8CD8BE4058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379DDA8-2EA8-4036-9BCD-6FA35E02410A}" type="datetime1">
              <a:rPr lang="en-GB" smtClean="0"/>
              <a:t>25/03/2019</a:t>
            </a:fld>
            <a:endParaRPr lang="en-GB"/>
          </a:p>
        </p:txBody>
      </p:sp>
      <p:sp>
        <p:nvSpPr>
          <p:cNvPr id="6" name="Footer Placeholder 5"/>
          <p:cNvSpPr>
            <a:spLocks noGrp="1"/>
          </p:cNvSpPr>
          <p:nvPr>
            <p:ph type="ftr" sz="quarter" idx="11"/>
          </p:nvPr>
        </p:nvSpPr>
        <p:spPr/>
        <p:txBody>
          <a:bodyPr/>
          <a:lstStyle/>
          <a:p>
            <a:r>
              <a:rPr lang="en-GB" smtClean="0"/>
              <a:t>Lars Jørgensen – AD ecooler review - March 26, 2019</a:t>
            </a:r>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1F1D0A6-B172-4F5A-B02D-C8CD8BE40584}" type="slidenum">
              <a:rPr lang="en-GB" smtClean="0"/>
              <a:pPr/>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F9C44FC-9AFF-43A2-997B-F5EAA95C4D98}" type="datetime1">
              <a:rPr lang="en-GB" smtClean="0"/>
              <a:t>25/03/2019</a:t>
            </a:fld>
            <a:endParaRPr lang="en-GB"/>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1F1D0A6-B172-4F5A-B02D-C8CD8BE40584}" type="slidenum">
              <a:rPr lang="en-GB" smtClean="0"/>
              <a:pPr/>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r>
              <a:rPr lang="en-GB" smtClean="0"/>
              <a:t>Lars Jørgensen – AD ecooler review - March 26, 2019</a:t>
            </a:r>
            <a:endParaRPr lang="en-GB"/>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63D2481-78BF-47F3-ADE8-83D545837496}" type="datetime1">
              <a:rPr lang="en-GB" smtClean="0"/>
              <a:t>25/03/2019</a:t>
            </a:fld>
            <a:endParaRPr lang="en-GB"/>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GB" smtClean="0"/>
              <a:t>Lars Jørgensen – AD ecooler review - March 26, 2019</a:t>
            </a:r>
            <a:endParaRPr lang="en-GB"/>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1F1D0A6-B172-4F5A-B02D-C8CD8BE4058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35277" y="585136"/>
            <a:ext cx="7785481" cy="1056482"/>
          </a:xfrm>
        </p:spPr>
        <p:txBody>
          <a:bodyPr>
            <a:noAutofit/>
          </a:bodyPr>
          <a:lstStyle/>
          <a:p>
            <a:pPr algn="l" eaLnBrk="1" hangingPunct="1"/>
            <a:r>
              <a:rPr lang="en-US" altLang="en-US" sz="3400" u="sng" dirty="0" smtClean="0">
                <a:solidFill>
                  <a:schemeClr val="tx1"/>
                </a:solidFill>
              </a:rPr>
              <a:t>the AD electron cooler issues 2018</a:t>
            </a:r>
          </a:p>
        </p:txBody>
      </p:sp>
      <p:sp>
        <p:nvSpPr>
          <p:cNvPr id="2053" name="Text Box 5"/>
          <p:cNvSpPr txBox="1">
            <a:spLocks noChangeArrowheads="1"/>
          </p:cNvSpPr>
          <p:nvPr/>
        </p:nvSpPr>
        <p:spPr bwMode="auto">
          <a:xfrm>
            <a:off x="2627784" y="6066000"/>
            <a:ext cx="2989263" cy="584775"/>
          </a:xfrm>
          <a:prstGeom prst="rect">
            <a:avLst/>
          </a:prstGeom>
          <a:noFill/>
          <a:ln w="9525">
            <a:noFill/>
            <a:miter lim="800000"/>
            <a:headEnd/>
            <a:tailEnd/>
          </a:ln>
          <a:effectLst/>
        </p:spPr>
        <p:txBody>
          <a:bodyPr wrap="square">
            <a:spAutoFit/>
          </a:bodyPr>
          <a:lstStyle/>
          <a:p>
            <a:pPr>
              <a:defRPr/>
            </a:pPr>
            <a:r>
              <a:rPr lang="en-US" i="1" dirty="0">
                <a:solidFill>
                  <a:schemeClr val="bg2"/>
                </a:solidFill>
                <a:latin typeface="Arial" panose="020B0604020202020204" pitchFamily="34" charset="0"/>
                <a:cs typeface="Arial" panose="020B0604020202020204" pitchFamily="34" charset="0"/>
              </a:rPr>
              <a:t>Lars V. J</a:t>
            </a:r>
            <a:r>
              <a:rPr lang="da-DK" i="1" dirty="0">
                <a:solidFill>
                  <a:schemeClr val="bg2"/>
                </a:solidFill>
                <a:latin typeface="Arial" panose="020B0604020202020204" pitchFamily="34" charset="0"/>
                <a:cs typeface="Arial" panose="020B0604020202020204" pitchFamily="34" charset="0"/>
              </a:rPr>
              <a:t>ø</a:t>
            </a:r>
            <a:r>
              <a:rPr lang="en-US" i="1" dirty="0" err="1">
                <a:solidFill>
                  <a:schemeClr val="bg2"/>
                </a:solidFill>
                <a:latin typeface="Arial" panose="020B0604020202020204" pitchFamily="34" charset="0"/>
                <a:cs typeface="Arial" panose="020B0604020202020204" pitchFamily="34" charset="0"/>
              </a:rPr>
              <a:t>rgensen</a:t>
            </a:r>
            <a:endParaRPr lang="en-US" i="1" dirty="0">
              <a:solidFill>
                <a:schemeClr val="bg2"/>
              </a:solidFill>
              <a:latin typeface="Arial" panose="020B0604020202020204" pitchFamily="34" charset="0"/>
              <a:cs typeface="Arial" panose="020B0604020202020204" pitchFamily="34" charset="0"/>
            </a:endParaRPr>
          </a:p>
          <a:p>
            <a:pPr>
              <a:defRPr/>
            </a:pPr>
            <a:r>
              <a:rPr lang="en-US" sz="1400" i="1" dirty="0" smtClean="0">
                <a:solidFill>
                  <a:schemeClr val="bg2"/>
                </a:solidFill>
                <a:latin typeface="Arial" panose="020B0604020202020204" pitchFamily="34" charset="0"/>
                <a:cs typeface="Arial" panose="020B0604020202020204" pitchFamily="34" charset="0"/>
              </a:rPr>
              <a:t>CERN, BE-BI-EA</a:t>
            </a:r>
            <a:endParaRPr lang="en-US" sz="1400" i="1" dirty="0">
              <a:solidFill>
                <a:schemeClr val="bg2"/>
              </a:solidFill>
              <a:latin typeface="Arial" panose="020B0604020202020204" pitchFamily="34" charset="0"/>
              <a:cs typeface="Arial" panose="020B0604020202020204" pitchFamily="34" charset="0"/>
            </a:endParaRPr>
          </a:p>
        </p:txBody>
      </p:sp>
      <p:pic>
        <p:nvPicPr>
          <p:cNvPr id="410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0966" y="3124141"/>
            <a:ext cx="3114675"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3528" y="2132856"/>
            <a:ext cx="4835525" cy="362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20759" y="7727"/>
            <a:ext cx="1052582" cy="1045009"/>
          </a:xfrm>
          <a:prstGeom prst="rect">
            <a:avLst/>
          </a:prstGeom>
        </p:spPr>
      </p:pic>
    </p:spTree>
    <p:extLst>
      <p:ext uri="{BB962C8B-B14F-4D97-AF65-F5344CB8AC3E}">
        <p14:creationId xmlns:p14="http://schemas.microsoft.com/office/powerpoint/2010/main" val="2901593457"/>
      </p:ext>
    </p:extLst>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B cont.</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10</a:t>
            </a:fld>
            <a:endParaRPr lang="en-GB"/>
          </a:p>
        </p:txBody>
      </p:sp>
      <p:sp>
        <p:nvSpPr>
          <p:cNvPr id="5" name="Content Placeholder 4"/>
          <p:cNvSpPr>
            <a:spLocks noGrp="1"/>
          </p:cNvSpPr>
          <p:nvPr>
            <p:ph sz="quarter" idx="1"/>
          </p:nvPr>
        </p:nvSpPr>
        <p:spPr/>
        <p:txBody>
          <a:bodyPr>
            <a:normAutofit fontScale="85000" lnSpcReduction="20000"/>
          </a:bodyPr>
          <a:lstStyle/>
          <a:p>
            <a:r>
              <a:rPr lang="en-US" dirty="0" smtClean="0"/>
              <a:t>With the new cartridge and the purged system, conductivity is now nominal.</a:t>
            </a:r>
          </a:p>
          <a:p>
            <a:r>
              <a:rPr lang="en-US" dirty="0" smtClean="0"/>
              <a:t>We test with HV but no e-beam: All okay</a:t>
            </a:r>
          </a:p>
          <a:p>
            <a:r>
              <a:rPr lang="en-US" dirty="0" smtClean="0"/>
              <a:t>Faraday cage had been grounded and transformer switched off at some point – this meant the filament was off as well!</a:t>
            </a:r>
          </a:p>
          <a:p>
            <a:r>
              <a:rPr lang="en-US" dirty="0" smtClean="0"/>
              <a:t>With electron beam back on the vacuum gets worse.</a:t>
            </a:r>
          </a:p>
          <a:p>
            <a:r>
              <a:rPr lang="en-US" dirty="0" smtClean="0"/>
              <a:t>We still tried it and saw cooling at 300 MeV/c, but no beam survived at 100 MeV/c.</a:t>
            </a:r>
          </a:p>
          <a:p>
            <a:r>
              <a:rPr lang="en-US" dirty="0" smtClean="0"/>
              <a:t>More beam survived without electron beam than with. </a:t>
            </a:r>
          </a:p>
          <a:p>
            <a:r>
              <a:rPr lang="en-US" dirty="0" smtClean="0"/>
              <a:t>Vacuum not good!</a:t>
            </a:r>
          </a:p>
          <a:p>
            <a:r>
              <a:rPr lang="en-US" dirty="0" smtClean="0"/>
              <a:t>27 September we decided to go to Plan C.</a:t>
            </a:r>
          </a:p>
        </p:txBody>
      </p:sp>
    </p:spTree>
    <p:extLst>
      <p:ext uri="{BB962C8B-B14F-4D97-AF65-F5344CB8AC3E}">
        <p14:creationId xmlns:p14="http://schemas.microsoft.com/office/powerpoint/2010/main" val="2643999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C!</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11</a:t>
            </a:fld>
            <a:endParaRPr lang="en-GB"/>
          </a:p>
        </p:txBody>
      </p:sp>
      <p:sp>
        <p:nvSpPr>
          <p:cNvPr id="5" name="Content Placeholder 4"/>
          <p:cNvSpPr>
            <a:spLocks noGrp="1"/>
          </p:cNvSpPr>
          <p:nvPr>
            <p:ph sz="quarter" idx="1"/>
          </p:nvPr>
        </p:nvSpPr>
        <p:spPr/>
        <p:txBody>
          <a:bodyPr>
            <a:normAutofit lnSpcReduction="10000"/>
          </a:bodyPr>
          <a:lstStyle/>
          <a:p>
            <a:r>
              <a:rPr lang="en-US" dirty="0" smtClean="0"/>
              <a:t>Meanwhile the collector taken off in July had been sent to the workshop for urgent repairs in case Plan A and B would not be successful.</a:t>
            </a:r>
          </a:p>
          <a:p>
            <a:r>
              <a:rPr lang="en-US" dirty="0" smtClean="0"/>
              <a:t>Leak was located and repaired at workshop.</a:t>
            </a:r>
          </a:p>
          <a:p>
            <a:r>
              <a:rPr lang="en-US" dirty="0" smtClean="0"/>
              <a:t>Collector repaired and </a:t>
            </a:r>
            <a:r>
              <a:rPr lang="en-US" dirty="0" smtClean="0"/>
              <a:t>vacuum tested; ready </a:t>
            </a:r>
            <a:r>
              <a:rPr lang="en-US" dirty="0" smtClean="0"/>
              <a:t>~21 sept.</a:t>
            </a:r>
          </a:p>
          <a:p>
            <a:r>
              <a:rPr lang="en-US" dirty="0" smtClean="0"/>
              <a:t>Decision to implement Plan C taken on 27 Sept.</a:t>
            </a:r>
          </a:p>
          <a:p>
            <a:r>
              <a:rPr lang="en-US" dirty="0" smtClean="0"/>
              <a:t>Magnets removed for exchange and bake-out!</a:t>
            </a:r>
          </a:p>
          <a:p>
            <a:r>
              <a:rPr lang="en-US" dirty="0" smtClean="0"/>
              <a:t>Collectors exchanged 28 Sept. </a:t>
            </a:r>
            <a:endParaRPr lang="en-GB" dirty="0"/>
          </a:p>
        </p:txBody>
      </p:sp>
    </p:spTree>
    <p:extLst>
      <p:ext uri="{BB962C8B-B14F-4D97-AF65-F5344CB8AC3E}">
        <p14:creationId xmlns:p14="http://schemas.microsoft.com/office/powerpoint/2010/main" val="3402892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C cont.</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12</a:t>
            </a:fld>
            <a:endParaRPr lang="en-GB"/>
          </a:p>
        </p:txBody>
      </p:sp>
      <p:sp>
        <p:nvSpPr>
          <p:cNvPr id="5" name="Content Placeholder 4"/>
          <p:cNvSpPr>
            <a:spLocks noGrp="1"/>
          </p:cNvSpPr>
          <p:nvPr>
            <p:ph sz="quarter" idx="1"/>
          </p:nvPr>
        </p:nvSpPr>
        <p:spPr/>
        <p:txBody>
          <a:bodyPr/>
          <a:lstStyle/>
          <a:p>
            <a:r>
              <a:rPr lang="en-US" dirty="0" smtClean="0"/>
              <a:t>Pump down over the weekend.</a:t>
            </a:r>
          </a:p>
          <a:p>
            <a:r>
              <a:rPr lang="en-US" dirty="0" smtClean="0"/>
              <a:t>Bake-out started Monday 1 Oct.</a:t>
            </a:r>
          </a:p>
          <a:p>
            <a:r>
              <a:rPr lang="en-US" dirty="0" smtClean="0"/>
              <a:t>Bake-out finished </a:t>
            </a:r>
            <a:r>
              <a:rPr lang="en-US" dirty="0" smtClean="0"/>
              <a:t>Friday Oct</a:t>
            </a:r>
            <a:r>
              <a:rPr lang="en-US" dirty="0" smtClean="0"/>
              <a:t>. 5 </a:t>
            </a:r>
          </a:p>
          <a:p>
            <a:r>
              <a:rPr lang="en-US" dirty="0" smtClean="0"/>
              <a:t>Cool down over the weekend.</a:t>
            </a:r>
          </a:p>
          <a:p>
            <a:r>
              <a:rPr lang="en-US" dirty="0" smtClean="0"/>
              <a:t>Magnet re-mount Monday Oct. 8.</a:t>
            </a:r>
          </a:p>
          <a:p>
            <a:r>
              <a:rPr lang="en-US" dirty="0" smtClean="0"/>
              <a:t>Monday afternoon: HV without e-beam – current leaked at 25 kV!</a:t>
            </a:r>
          </a:p>
          <a:p>
            <a:r>
              <a:rPr lang="en-US" dirty="0" smtClean="0"/>
              <a:t>Covers off gun and collector – HV 28 kV okay</a:t>
            </a:r>
            <a:endParaRPr lang="en-GB" dirty="0"/>
          </a:p>
        </p:txBody>
      </p:sp>
    </p:spTree>
    <p:extLst>
      <p:ext uri="{BB962C8B-B14F-4D97-AF65-F5344CB8AC3E}">
        <p14:creationId xmlns:p14="http://schemas.microsoft.com/office/powerpoint/2010/main" val="3540583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C cont.</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13</a:t>
            </a:fld>
            <a:endParaRPr lang="en-GB"/>
          </a:p>
        </p:txBody>
      </p:sp>
      <p:sp>
        <p:nvSpPr>
          <p:cNvPr id="5" name="Content Placeholder 4"/>
          <p:cNvSpPr>
            <a:spLocks noGrp="1"/>
          </p:cNvSpPr>
          <p:nvPr>
            <p:ph sz="quarter" idx="1"/>
          </p:nvPr>
        </p:nvSpPr>
        <p:spPr/>
        <p:txBody>
          <a:bodyPr>
            <a:normAutofit lnSpcReduction="10000"/>
          </a:bodyPr>
          <a:lstStyle/>
          <a:p>
            <a:r>
              <a:rPr lang="en-US" dirty="0" smtClean="0"/>
              <a:t>Tuesday </a:t>
            </a:r>
            <a:r>
              <a:rPr lang="en-US" dirty="0" smtClean="0"/>
              <a:t>9 Oct. – </a:t>
            </a:r>
            <a:r>
              <a:rPr lang="en-US" dirty="0" smtClean="0"/>
              <a:t>Filament on</a:t>
            </a:r>
          </a:p>
          <a:p>
            <a:r>
              <a:rPr lang="en-US" dirty="0" smtClean="0"/>
              <a:t>Cathode on – Vacuum gets worse!!!</a:t>
            </a:r>
          </a:p>
          <a:p>
            <a:r>
              <a:rPr lang="en-US" dirty="0" smtClean="0"/>
              <a:t>Slowly increase cathode voltage with no beam: Electric breakdown at 12 kV -  leak current!</a:t>
            </a:r>
          </a:p>
          <a:p>
            <a:r>
              <a:rPr lang="en-US" dirty="0" smtClean="0"/>
              <a:t>No sparking was detected.</a:t>
            </a:r>
          </a:p>
          <a:p>
            <a:r>
              <a:rPr lang="en-US" dirty="0" smtClean="0"/>
              <a:t>Water conductivity tested – all okay.</a:t>
            </a:r>
          </a:p>
          <a:p>
            <a:r>
              <a:rPr lang="en-US" dirty="0" smtClean="0"/>
              <a:t>Vacuum seemed to increase more in Gun end than in Collector end.</a:t>
            </a:r>
          </a:p>
          <a:p>
            <a:r>
              <a:rPr lang="en-US" dirty="0" smtClean="0"/>
              <a:t>Filament off.</a:t>
            </a:r>
            <a:endParaRPr lang="en-GB" dirty="0"/>
          </a:p>
        </p:txBody>
      </p:sp>
    </p:spTree>
    <p:extLst>
      <p:ext uri="{BB962C8B-B14F-4D97-AF65-F5344CB8AC3E}">
        <p14:creationId xmlns:p14="http://schemas.microsoft.com/office/powerpoint/2010/main" val="4075574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solution!</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14</a:t>
            </a:fld>
            <a:endParaRPr lang="en-GB"/>
          </a:p>
        </p:txBody>
      </p:sp>
      <p:sp>
        <p:nvSpPr>
          <p:cNvPr id="5" name="Content Placeholder 4"/>
          <p:cNvSpPr>
            <a:spLocks noGrp="1"/>
          </p:cNvSpPr>
          <p:nvPr>
            <p:ph sz="quarter" idx="1"/>
          </p:nvPr>
        </p:nvSpPr>
        <p:spPr/>
        <p:txBody>
          <a:bodyPr>
            <a:normAutofit fontScale="92500" lnSpcReduction="20000"/>
          </a:bodyPr>
          <a:lstStyle/>
          <a:p>
            <a:r>
              <a:rPr lang="en-US" dirty="0" smtClean="0"/>
              <a:t>We try to disconnect HV cables from the collector to pin down where the problem is.</a:t>
            </a:r>
          </a:p>
          <a:p>
            <a:r>
              <a:rPr lang="en-US" dirty="0" smtClean="0"/>
              <a:t>With cables hanging free in air HV on gun and collector all okay.</a:t>
            </a:r>
          </a:p>
          <a:p>
            <a:r>
              <a:rPr lang="en-US" dirty="0" smtClean="0"/>
              <a:t>We re-connect. HV now okay!</a:t>
            </a:r>
          </a:p>
          <a:p>
            <a:r>
              <a:rPr lang="en-US" dirty="0" smtClean="0"/>
              <a:t>Wednesday </a:t>
            </a:r>
            <a:r>
              <a:rPr lang="en-US" dirty="0" smtClean="0"/>
              <a:t>Oct. 10 –filament </a:t>
            </a:r>
            <a:r>
              <a:rPr lang="en-US" dirty="0" smtClean="0"/>
              <a:t>on – all okay</a:t>
            </a:r>
          </a:p>
          <a:p>
            <a:r>
              <a:rPr lang="en-US" dirty="0" smtClean="0"/>
              <a:t>Thursday – slowly increasing electron beam with cathode HV. </a:t>
            </a:r>
            <a:endParaRPr lang="en-US" dirty="0"/>
          </a:p>
          <a:p>
            <a:r>
              <a:rPr lang="en-US" dirty="0" smtClean="0"/>
              <a:t>Reached nominal 28 kV ~ 18h </a:t>
            </a:r>
            <a:r>
              <a:rPr lang="en-US" dirty="0" smtClean="0"/>
              <a:t>Thursday Oct. 11</a:t>
            </a:r>
            <a:endParaRPr lang="en-US" dirty="0" smtClean="0"/>
          </a:p>
          <a:p>
            <a:r>
              <a:rPr lang="en-US" dirty="0" smtClean="0"/>
              <a:t>Start cycling.</a:t>
            </a:r>
          </a:p>
          <a:p>
            <a:r>
              <a:rPr lang="en-US" dirty="0" smtClean="0"/>
              <a:t>19h30 Okay to open valves.</a:t>
            </a:r>
          </a:p>
          <a:p>
            <a:endParaRPr lang="en-GB" dirty="0"/>
          </a:p>
        </p:txBody>
      </p:sp>
    </p:spTree>
    <p:extLst>
      <p:ext uri="{BB962C8B-B14F-4D97-AF65-F5344CB8AC3E}">
        <p14:creationId xmlns:p14="http://schemas.microsoft.com/office/powerpoint/2010/main" val="64248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15</a:t>
            </a:fld>
            <a:endParaRPr lang="en-GB"/>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12775" y="1822272"/>
            <a:ext cx="8153400" cy="4051655"/>
          </a:xfrm>
        </p:spPr>
      </p:pic>
    </p:spTree>
    <p:extLst>
      <p:ext uri="{BB962C8B-B14F-4D97-AF65-F5344CB8AC3E}">
        <p14:creationId xmlns:p14="http://schemas.microsoft.com/office/powerpoint/2010/main" val="2330706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16</a:t>
            </a:fld>
            <a:endParaRPr lang="en-GB"/>
          </a:p>
        </p:txBody>
      </p:sp>
      <p:pic>
        <p:nvPicPr>
          <p:cNvPr id="8" name="Content Placeholder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73773" y="1600200"/>
            <a:ext cx="3770236" cy="2221115"/>
          </a:xfr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755" y="3876456"/>
            <a:ext cx="3923928" cy="22504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2040" y="1703930"/>
            <a:ext cx="3594160" cy="2117385"/>
          </a:xfrm>
          <a:prstGeom prst="rect">
            <a:avLst/>
          </a:prstGeom>
        </p:spPr>
      </p:pic>
    </p:spTree>
    <p:extLst>
      <p:ext uri="{BB962C8B-B14F-4D97-AF65-F5344CB8AC3E}">
        <p14:creationId xmlns:p14="http://schemas.microsoft.com/office/powerpoint/2010/main" val="4197011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back in AD!</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17</a:t>
            </a:fld>
            <a:endParaRPr lang="en-GB"/>
          </a:p>
        </p:txBody>
      </p:sp>
      <p:sp>
        <p:nvSpPr>
          <p:cNvPr id="5" name="Content Placeholder 4"/>
          <p:cNvSpPr>
            <a:spLocks noGrp="1"/>
          </p:cNvSpPr>
          <p:nvPr>
            <p:ph sz="quarter" idx="1"/>
          </p:nvPr>
        </p:nvSpPr>
        <p:spPr/>
        <p:txBody>
          <a:bodyPr/>
          <a:lstStyle/>
          <a:p>
            <a:r>
              <a:rPr lang="en-US" dirty="0" smtClean="0"/>
              <a:t>…and 12 Oct beam back </a:t>
            </a:r>
            <a:r>
              <a:rPr lang="en-US" dirty="0" smtClean="0"/>
              <a:t>in AD and also </a:t>
            </a:r>
            <a:r>
              <a:rPr lang="en-US" dirty="0" smtClean="0"/>
              <a:t>in ELENA!</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39047"/>
            <a:ext cx="5244075" cy="39330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2731270"/>
            <a:ext cx="2209906" cy="2948610"/>
          </a:xfrm>
          <a:prstGeom prst="rect">
            <a:avLst/>
          </a:prstGeom>
        </p:spPr>
      </p:pic>
    </p:spTree>
    <p:extLst>
      <p:ext uri="{BB962C8B-B14F-4D97-AF65-F5344CB8AC3E}">
        <p14:creationId xmlns:p14="http://schemas.microsoft.com/office/powerpoint/2010/main" val="767365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Plan D !!</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18</a:t>
            </a:fld>
            <a:endParaRPr lang="en-GB"/>
          </a:p>
        </p:txBody>
      </p:sp>
      <p:sp>
        <p:nvSpPr>
          <p:cNvPr id="5" name="Content Placeholder 4"/>
          <p:cNvSpPr>
            <a:spLocks noGrp="1"/>
          </p:cNvSpPr>
          <p:nvPr>
            <p:ph sz="quarter" idx="1"/>
          </p:nvPr>
        </p:nvSpPr>
        <p:spPr/>
        <p:txBody>
          <a:bodyPr>
            <a:normAutofit lnSpcReduction="10000"/>
          </a:bodyPr>
          <a:lstStyle/>
          <a:p>
            <a:r>
              <a:rPr lang="en-US" dirty="0" smtClean="0"/>
              <a:t>We now have no spare collector!</a:t>
            </a:r>
          </a:p>
          <a:p>
            <a:r>
              <a:rPr lang="en-US" dirty="0" smtClean="0"/>
              <a:t>The design of the current two collectors clearly have a weak point between the water cooling system and vacuum, so design work has been commenced on a new collector that will be </a:t>
            </a:r>
            <a:r>
              <a:rPr lang="en-US" dirty="0" smtClean="0"/>
              <a:t>manufactured and installed </a:t>
            </a:r>
            <a:r>
              <a:rPr lang="en-US" dirty="0" smtClean="0"/>
              <a:t>during LS2 (to coincide with the filament replacement – i.e. one bake-out only)</a:t>
            </a:r>
          </a:p>
          <a:p>
            <a:r>
              <a:rPr lang="en-US" dirty="0" smtClean="0"/>
              <a:t>The new collector design should be compatible with both the old AD </a:t>
            </a:r>
            <a:r>
              <a:rPr lang="en-US" dirty="0" err="1" smtClean="0"/>
              <a:t>ecooler</a:t>
            </a:r>
            <a:r>
              <a:rPr lang="en-US" dirty="0" smtClean="0"/>
              <a:t> and the new </a:t>
            </a:r>
            <a:r>
              <a:rPr lang="en-US" dirty="0" err="1" smtClean="0"/>
              <a:t>ecooler</a:t>
            </a:r>
            <a:r>
              <a:rPr lang="en-US" dirty="0" smtClean="0"/>
              <a:t> under design!</a:t>
            </a:r>
          </a:p>
          <a:p>
            <a:endParaRPr lang="en-GB" dirty="0"/>
          </a:p>
        </p:txBody>
      </p:sp>
    </p:spTree>
    <p:extLst>
      <p:ext uri="{BB962C8B-B14F-4D97-AF65-F5344CB8AC3E}">
        <p14:creationId xmlns:p14="http://schemas.microsoft.com/office/powerpoint/2010/main" val="1921103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bit of statistics</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19</a:t>
            </a:fld>
            <a:endParaRPr lang="en-GB"/>
          </a:p>
        </p:txBody>
      </p:sp>
      <p:pic>
        <p:nvPicPr>
          <p:cNvPr id="6" name="Content Placeholder 5"/>
          <p:cNvPicPr>
            <a:picLocks noGrp="1" noChangeAspect="1"/>
          </p:cNvPicPr>
          <p:nvPr>
            <p:ph sz="quarter" idx="1"/>
          </p:nvPr>
        </p:nvPicPr>
        <p:blipFill>
          <a:blip r:embed="rId2"/>
          <a:stretch>
            <a:fillRect/>
          </a:stretch>
        </p:blipFill>
        <p:spPr>
          <a:xfrm>
            <a:off x="612775" y="3086681"/>
            <a:ext cx="8153400" cy="1522837"/>
          </a:xfrm>
          <a:prstGeom prst="rect">
            <a:avLst/>
          </a:prstGeom>
        </p:spPr>
      </p:pic>
    </p:spTree>
    <p:extLst>
      <p:ext uri="{BB962C8B-B14F-4D97-AF65-F5344CB8AC3E}">
        <p14:creationId xmlns:p14="http://schemas.microsoft.com/office/powerpoint/2010/main" val="3558508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153400" cy="990600"/>
          </a:xfrm>
        </p:spPr>
        <p:txBody>
          <a:bodyPr>
            <a:normAutofit/>
          </a:bodyPr>
          <a:lstStyle/>
          <a:p>
            <a:r>
              <a:rPr lang="en-US" sz="4000" dirty="0" smtClean="0"/>
              <a:t>The AD electron cooler double failure</a:t>
            </a:r>
            <a:endParaRPr lang="en-GB" sz="4000" dirty="0"/>
          </a:p>
        </p:txBody>
      </p:sp>
      <p:sp>
        <p:nvSpPr>
          <p:cNvPr id="4" name="Footer Placeholder 3"/>
          <p:cNvSpPr>
            <a:spLocks noGrp="1"/>
          </p:cNvSpPr>
          <p:nvPr>
            <p:ph type="ftr" sz="quarter" idx="11"/>
          </p:nvPr>
        </p:nvSpPr>
        <p:spPr/>
        <p:txBody>
          <a:bodyPr/>
          <a:lstStyle/>
          <a:p>
            <a:pPr>
              <a:defRPr/>
            </a:pPr>
            <a:r>
              <a:rPr lang="en-GB" smtClean="0"/>
              <a:t>Lars Jørgensen – AD ecooler review - March 26, 2019</a:t>
            </a:r>
            <a:endParaRPr lang="en-US"/>
          </a:p>
        </p:txBody>
      </p:sp>
      <p:sp>
        <p:nvSpPr>
          <p:cNvPr id="6" name="Slide Number Placeholder 5"/>
          <p:cNvSpPr>
            <a:spLocks noGrp="1"/>
          </p:cNvSpPr>
          <p:nvPr>
            <p:ph type="sldNum" sz="quarter" idx="12"/>
          </p:nvPr>
        </p:nvSpPr>
        <p:spPr/>
        <p:txBody>
          <a:bodyPr>
            <a:normAutofit fontScale="85000" lnSpcReduction="20000"/>
          </a:bodyPr>
          <a:lstStyle/>
          <a:p>
            <a:pPr>
              <a:defRPr/>
            </a:pPr>
            <a:fld id="{E2FC2E0C-9E01-4284-B219-82E4F85173E7}" type="slidenum">
              <a:rPr lang="en-US" altLang="en-US" smtClean="0"/>
              <a:pPr>
                <a:defRPr/>
              </a:pPr>
              <a:t>2</a:t>
            </a:fld>
            <a:endParaRPr lang="en-US" altLang="en-US"/>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759" y="7727"/>
            <a:ext cx="1052582" cy="1045009"/>
          </a:xfrm>
          <a:prstGeom prst="rect">
            <a:avLst/>
          </a:prstGeom>
        </p:spPr>
      </p:pic>
      <p:sp>
        <p:nvSpPr>
          <p:cNvPr id="5" name="Content Placeholder 4"/>
          <p:cNvSpPr>
            <a:spLocks noGrp="1"/>
          </p:cNvSpPr>
          <p:nvPr>
            <p:ph sz="quarter" idx="1"/>
          </p:nvPr>
        </p:nvSpPr>
        <p:spPr>
          <a:xfrm>
            <a:off x="609600" y="1753562"/>
            <a:ext cx="8153400" cy="4495800"/>
          </a:xfrm>
        </p:spPr>
        <p:txBody>
          <a:bodyPr/>
          <a:lstStyle/>
          <a:p>
            <a:r>
              <a:rPr lang="en-US" dirty="0" smtClean="0"/>
              <a:t>First failure:</a:t>
            </a:r>
          </a:p>
          <a:p>
            <a:r>
              <a:rPr lang="en-US" dirty="0" smtClean="0"/>
              <a:t>Large vacuum leak in July from Collector water cooling </a:t>
            </a:r>
            <a:r>
              <a:rPr lang="en-US" dirty="0" smtClean="0"/>
              <a:t>circuit to </a:t>
            </a:r>
            <a:r>
              <a:rPr lang="en-US" dirty="0" smtClean="0"/>
              <a:t>vacuum.</a:t>
            </a:r>
          </a:p>
          <a:p>
            <a:pPr lvl="1"/>
            <a:r>
              <a:rPr lang="en-US" dirty="0" smtClean="0"/>
              <a:t>Started 23 July</a:t>
            </a:r>
          </a:p>
          <a:p>
            <a:pPr lvl="1"/>
            <a:r>
              <a:rPr lang="en-US" dirty="0" smtClean="0"/>
              <a:t>Fixed by switching collector to spare and bake-out of electron cooler section.</a:t>
            </a:r>
          </a:p>
          <a:p>
            <a:pPr lvl="1"/>
            <a:r>
              <a:rPr lang="en-US" dirty="0" smtClean="0"/>
              <a:t>Beam back 10 August</a:t>
            </a:r>
          </a:p>
          <a:p>
            <a:pPr lvl="1"/>
            <a:r>
              <a:rPr lang="en-US" dirty="0" smtClean="0"/>
              <a:t>Info: The spare collector was </a:t>
            </a:r>
          </a:p>
          <a:p>
            <a:pPr marL="365760" lvl="1" indent="0">
              <a:buNone/>
            </a:pPr>
            <a:r>
              <a:rPr lang="en-US" dirty="0"/>
              <a:t>l</a:t>
            </a:r>
            <a:r>
              <a:rPr lang="en-US" dirty="0" smtClean="0"/>
              <a:t>ast used 12 years ago.</a:t>
            </a:r>
          </a:p>
          <a:p>
            <a:pPr lvl="1"/>
            <a:endParaRPr lang="en-GB"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6" y="4221088"/>
            <a:ext cx="3419872" cy="1932418"/>
          </a:xfrm>
          <a:prstGeom prst="rect">
            <a:avLst/>
          </a:prstGeom>
        </p:spPr>
      </p:pic>
    </p:spTree>
    <p:extLst>
      <p:ext uri="{BB962C8B-B14F-4D97-AF65-F5344CB8AC3E}">
        <p14:creationId xmlns:p14="http://schemas.microsoft.com/office/powerpoint/2010/main" val="3620278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issue at AD-EC</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3</a:t>
            </a:fld>
            <a:endParaRPr lang="en-GB"/>
          </a:p>
        </p:txBody>
      </p:sp>
      <p:sp>
        <p:nvSpPr>
          <p:cNvPr id="5" name="Content Placeholder 4"/>
          <p:cNvSpPr>
            <a:spLocks noGrp="1"/>
          </p:cNvSpPr>
          <p:nvPr>
            <p:ph sz="quarter" idx="1"/>
          </p:nvPr>
        </p:nvSpPr>
        <p:spPr>
          <a:xfrm>
            <a:off x="612648" y="1600200"/>
            <a:ext cx="3959352" cy="4495800"/>
          </a:xfrm>
        </p:spPr>
        <p:txBody>
          <a:bodyPr>
            <a:normAutofit lnSpcReduction="10000"/>
          </a:bodyPr>
          <a:lstStyle/>
          <a:p>
            <a:r>
              <a:rPr lang="en-US" dirty="0" smtClean="0"/>
              <a:t>Started Sept. 6</a:t>
            </a:r>
          </a:p>
          <a:p>
            <a:r>
              <a:rPr lang="en-US" dirty="0" smtClean="0"/>
              <a:t>Problem in Collector water cooling system again.</a:t>
            </a:r>
          </a:p>
          <a:p>
            <a:r>
              <a:rPr lang="en-US" dirty="0" smtClean="0"/>
              <a:t>Leak much smaller this time.</a:t>
            </a:r>
          </a:p>
          <a:p>
            <a:r>
              <a:rPr lang="en-US" dirty="0" smtClean="0"/>
              <a:t>After pumping on the collector cooling system vacuum levels in the ring go back to normal.</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1760" y="2564904"/>
            <a:ext cx="4392240" cy="175942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1760" y="4468338"/>
            <a:ext cx="4392240" cy="1759420"/>
          </a:xfrm>
          <a:prstGeom prst="rect">
            <a:avLst/>
          </a:prstGeom>
        </p:spPr>
      </p:pic>
    </p:spTree>
    <p:extLst>
      <p:ext uri="{BB962C8B-B14F-4D97-AF65-F5344CB8AC3E}">
        <p14:creationId xmlns:p14="http://schemas.microsoft.com/office/powerpoint/2010/main" val="252526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A, B and C</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4</a:t>
            </a:fld>
            <a:endParaRPr lang="en-GB"/>
          </a:p>
        </p:txBody>
      </p:sp>
      <p:sp>
        <p:nvSpPr>
          <p:cNvPr id="5" name="Content Placeholder 4"/>
          <p:cNvSpPr>
            <a:spLocks noGrp="1"/>
          </p:cNvSpPr>
          <p:nvPr>
            <p:ph sz="quarter" idx="1"/>
          </p:nvPr>
        </p:nvSpPr>
        <p:spPr/>
        <p:txBody>
          <a:bodyPr>
            <a:normAutofit lnSpcReduction="10000"/>
          </a:bodyPr>
          <a:lstStyle/>
          <a:p>
            <a:r>
              <a:rPr lang="en-US" dirty="0"/>
              <a:t>N</a:t>
            </a:r>
            <a:r>
              <a:rPr lang="en-US" dirty="0" smtClean="0"/>
              <a:t>o more spares. The one taken off in the July incident was now sent to workshop for urgent repair, but as this would take time, changing back to it became Plan C.</a:t>
            </a:r>
          </a:p>
          <a:p>
            <a:r>
              <a:rPr lang="en-US" dirty="0" smtClean="0"/>
              <a:t>This plan would take up to a month to implement.</a:t>
            </a:r>
          </a:p>
          <a:p>
            <a:r>
              <a:rPr lang="en-US" dirty="0" smtClean="0"/>
              <a:t>Plan A: pumping on the collector back plate to keep it under vacuum.</a:t>
            </a:r>
          </a:p>
          <a:p>
            <a:r>
              <a:rPr lang="en-US" dirty="0" smtClean="0"/>
              <a:t>Plan A failed with electron beam on due to sparking issues.</a:t>
            </a:r>
          </a:p>
          <a:p>
            <a:r>
              <a:rPr lang="en-US" dirty="0" smtClean="0"/>
              <a:t>Decided to move to Plan B on Sept. 18</a:t>
            </a:r>
            <a:endParaRPr lang="en-GB" dirty="0"/>
          </a:p>
        </p:txBody>
      </p:sp>
    </p:spTree>
    <p:extLst>
      <p:ext uri="{BB962C8B-B14F-4D97-AF65-F5344CB8AC3E}">
        <p14:creationId xmlns:p14="http://schemas.microsoft.com/office/powerpoint/2010/main" val="2779014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Collector design</a:t>
            </a:r>
            <a:endParaRPr lang="en-GB" dirty="0"/>
          </a:p>
        </p:txBody>
      </p:sp>
      <p:sp>
        <p:nvSpPr>
          <p:cNvPr id="3" name="Date Placeholder 2"/>
          <p:cNvSpPr>
            <a:spLocks noGrp="1"/>
          </p:cNvSpPr>
          <p:nvPr>
            <p:ph type="dt" sz="half" idx="10"/>
          </p:nvPr>
        </p:nvSpPr>
        <p:spPr/>
        <p:txBody>
          <a:bodyPr/>
          <a:lstStyle/>
          <a:p>
            <a:r>
              <a:rPr lang="en-US" smtClean="0"/>
              <a:t>26/03/2019</a:t>
            </a:r>
            <a:endParaRPr lang="en-US" dirty="0"/>
          </a:p>
        </p:txBody>
      </p:sp>
      <p:sp>
        <p:nvSpPr>
          <p:cNvPr id="4" name="Footer Placeholder 3"/>
          <p:cNvSpPr>
            <a:spLocks noGrp="1"/>
          </p:cNvSpPr>
          <p:nvPr>
            <p:ph type="ftr" sz="quarter" idx="11"/>
          </p:nvPr>
        </p:nvSpPr>
        <p:spPr/>
        <p:txBody>
          <a:bodyPr/>
          <a:lstStyle/>
          <a:p>
            <a:r>
              <a:rPr lang="en-US" dirty="0" smtClean="0"/>
              <a:t>Courtesy of F. </a:t>
            </a:r>
            <a:r>
              <a:rPr lang="en-US" dirty="0" err="1" smtClean="0"/>
              <a:t>Carra</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8D6C380F-326D-3C40-9EE7-7FBAB0953422}" type="slidenum">
              <a:rPr lang="en-US" smtClean="0"/>
              <a:pPr/>
              <a:t>5</a:t>
            </a:fld>
            <a:endParaRPr lang="en-US"/>
          </a:p>
        </p:txBody>
      </p:sp>
      <p:pic>
        <p:nvPicPr>
          <p:cNvPr id="11" name="Picture 10"/>
          <p:cNvPicPr>
            <a:picLocks noChangeAspect="1"/>
          </p:cNvPicPr>
          <p:nvPr/>
        </p:nvPicPr>
        <p:blipFill>
          <a:blip r:embed="rId2"/>
          <a:stretch>
            <a:fillRect/>
          </a:stretch>
        </p:blipFill>
        <p:spPr>
          <a:xfrm>
            <a:off x="256808" y="1274233"/>
            <a:ext cx="8731917" cy="3978678"/>
          </a:xfrm>
          <a:prstGeom prst="rect">
            <a:avLst/>
          </a:prstGeom>
        </p:spPr>
      </p:pic>
      <p:grpSp>
        <p:nvGrpSpPr>
          <p:cNvPr id="18" name="Group 17"/>
          <p:cNvGrpSpPr/>
          <p:nvPr/>
        </p:nvGrpSpPr>
        <p:grpSpPr>
          <a:xfrm>
            <a:off x="167886" y="1189378"/>
            <a:ext cx="8909760" cy="4699758"/>
            <a:chOff x="167886" y="1353280"/>
            <a:chExt cx="8909760" cy="4699758"/>
          </a:xfrm>
        </p:grpSpPr>
        <p:pic>
          <p:nvPicPr>
            <p:cNvPr id="13" name="Picture 12"/>
            <p:cNvPicPr>
              <a:picLocks noChangeAspect="1"/>
            </p:cNvPicPr>
            <p:nvPr/>
          </p:nvPicPr>
          <p:blipFill>
            <a:blip r:embed="rId3"/>
            <a:stretch>
              <a:fillRect/>
            </a:stretch>
          </p:blipFill>
          <p:spPr>
            <a:xfrm>
              <a:off x="167886" y="1742221"/>
              <a:ext cx="8909760" cy="4310817"/>
            </a:xfrm>
            <a:prstGeom prst="rect">
              <a:avLst/>
            </a:prstGeom>
          </p:spPr>
        </p:pic>
        <p:cxnSp>
          <p:nvCxnSpPr>
            <p:cNvPr id="15" name="Straight Arrow Connector 14"/>
            <p:cNvCxnSpPr/>
            <p:nvPr/>
          </p:nvCxnSpPr>
          <p:spPr>
            <a:xfrm>
              <a:off x="6650966" y="1742221"/>
              <a:ext cx="474453" cy="8025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6015096" y="1353280"/>
              <a:ext cx="1271740" cy="388941"/>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End cover</a:t>
              </a:r>
              <a:endParaRPr lang="en-GB" dirty="0"/>
            </a:p>
          </p:txBody>
        </p:sp>
      </p:grpSp>
    </p:spTree>
    <p:extLst>
      <p:ext uri="{BB962C8B-B14F-4D97-AF65-F5344CB8AC3E}">
        <p14:creationId xmlns:p14="http://schemas.microsoft.com/office/powerpoint/2010/main" val="978751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166" y="104097"/>
            <a:ext cx="8226854" cy="715840"/>
          </a:xfrm>
        </p:spPr>
        <p:txBody>
          <a:bodyPr>
            <a:normAutofit fontScale="90000"/>
          </a:bodyPr>
          <a:lstStyle/>
          <a:p>
            <a:r>
              <a:rPr lang="en-US" dirty="0" smtClean="0"/>
              <a:t>Collector design: end cover</a:t>
            </a:r>
            <a:endParaRPr lang="en-GB" dirty="0"/>
          </a:p>
        </p:txBody>
      </p:sp>
      <p:sp>
        <p:nvSpPr>
          <p:cNvPr id="3" name="Date Placeholder 2"/>
          <p:cNvSpPr>
            <a:spLocks noGrp="1"/>
          </p:cNvSpPr>
          <p:nvPr>
            <p:ph type="dt" sz="half" idx="10"/>
          </p:nvPr>
        </p:nvSpPr>
        <p:spPr/>
        <p:txBody>
          <a:bodyPr/>
          <a:lstStyle/>
          <a:p>
            <a:r>
              <a:rPr lang="en-US" smtClean="0"/>
              <a:t>26/03/2019</a:t>
            </a:r>
            <a:endParaRPr lang="en-US" dirty="0"/>
          </a:p>
        </p:txBody>
      </p:sp>
      <p:sp>
        <p:nvSpPr>
          <p:cNvPr id="4" name="Footer Placeholder 3"/>
          <p:cNvSpPr>
            <a:spLocks noGrp="1"/>
          </p:cNvSpPr>
          <p:nvPr>
            <p:ph type="ftr" sz="quarter" idx="11"/>
          </p:nvPr>
        </p:nvSpPr>
        <p:spPr/>
        <p:txBody>
          <a:bodyPr/>
          <a:lstStyle/>
          <a:p>
            <a:r>
              <a:rPr lang="en-US" dirty="0" smtClean="0"/>
              <a:t>Courtesy of F. </a:t>
            </a:r>
            <a:r>
              <a:rPr lang="en-US" dirty="0" err="1" smtClean="0"/>
              <a:t>Carra</a:t>
            </a:r>
            <a:endParaRPr lang="en-US" dirty="0"/>
          </a:p>
        </p:txBody>
      </p:sp>
      <p:pic>
        <p:nvPicPr>
          <p:cNvPr id="1027"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418" y="1207699"/>
            <a:ext cx="2057296" cy="2412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3463" y="1207699"/>
            <a:ext cx="2258296" cy="24120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63162" y="1207788"/>
            <a:ext cx="2293761" cy="2412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5"/>
          <p:cNvSpPr>
            <a:spLocks noChangeArrowheads="1"/>
          </p:cNvSpPr>
          <p:nvPr/>
        </p:nvSpPr>
        <p:spPr bwMode="auto">
          <a:xfrm>
            <a:off x="1079500" y="757039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p:cNvSpPr/>
          <p:nvPr/>
        </p:nvSpPr>
        <p:spPr>
          <a:xfrm>
            <a:off x="166420" y="895766"/>
            <a:ext cx="1858393" cy="388941"/>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Primary vacuum side</a:t>
            </a:r>
            <a:endParaRPr lang="en-GB" sz="1400" dirty="0"/>
          </a:p>
        </p:txBody>
      </p:sp>
      <p:sp>
        <p:nvSpPr>
          <p:cNvPr id="19" name="Rectangle 18"/>
          <p:cNvSpPr/>
          <p:nvPr/>
        </p:nvSpPr>
        <p:spPr>
          <a:xfrm>
            <a:off x="6527826" y="802252"/>
            <a:ext cx="1858393" cy="388941"/>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Back side</a:t>
            </a:r>
            <a:endParaRPr lang="en-GB" sz="1400" dirty="0"/>
          </a:p>
        </p:txBody>
      </p:sp>
      <p:sp>
        <p:nvSpPr>
          <p:cNvPr id="20" name="Content Placeholder 5"/>
          <p:cNvSpPr>
            <a:spLocks noGrp="1"/>
          </p:cNvSpPr>
          <p:nvPr>
            <p:ph sz="quarter" idx="13"/>
          </p:nvPr>
        </p:nvSpPr>
        <p:spPr>
          <a:xfrm>
            <a:off x="250166" y="3820522"/>
            <a:ext cx="8635042" cy="2535739"/>
          </a:xfrm>
        </p:spPr>
        <p:txBody>
          <a:bodyPr>
            <a:normAutofit/>
          </a:bodyPr>
          <a:lstStyle/>
          <a:p>
            <a:pPr algn="just">
              <a:lnSpc>
                <a:spcPct val="115000"/>
              </a:lnSpc>
              <a:spcBef>
                <a:spcPts val="0"/>
              </a:spcBef>
              <a:spcAft>
                <a:spcPts val="600"/>
              </a:spcAft>
              <a:buFont typeface="Wingdings" panose="05000000000000000000" pitchFamily="2" charset="2"/>
              <a:buChar char="§"/>
            </a:pPr>
            <a:r>
              <a:rPr lang="en-GB" sz="2400" dirty="0" smtClean="0"/>
              <a:t>Two-walled cover, walls made of 316LN, welded circumferentially</a:t>
            </a:r>
          </a:p>
          <a:p>
            <a:pPr algn="just">
              <a:lnSpc>
                <a:spcPct val="115000"/>
              </a:lnSpc>
              <a:spcBef>
                <a:spcPts val="0"/>
              </a:spcBef>
              <a:spcAft>
                <a:spcPts val="600"/>
              </a:spcAft>
              <a:buFont typeface="Wingdings" panose="05000000000000000000" pitchFamily="2" charset="2"/>
              <a:buChar char="§"/>
            </a:pPr>
            <a:r>
              <a:rPr lang="en-GB" sz="2400" dirty="0" smtClean="0"/>
              <a:t>Cover is water cooled, at a pressure of 3.2 bar</a:t>
            </a:r>
          </a:p>
          <a:p>
            <a:pPr algn="just">
              <a:lnSpc>
                <a:spcPct val="115000"/>
              </a:lnSpc>
              <a:spcBef>
                <a:spcPts val="0"/>
              </a:spcBef>
              <a:spcAft>
                <a:spcPts val="600"/>
              </a:spcAft>
              <a:buFont typeface="Wingdings" panose="05000000000000000000" pitchFamily="2" charset="2"/>
              <a:buChar char="§"/>
            </a:pPr>
            <a:r>
              <a:rPr lang="en-GB" sz="2400" dirty="0" smtClean="0"/>
              <a:t>Cylindrical stiffeners added by electron welding to decrease stresses and deformations on the two walls</a:t>
            </a:r>
          </a:p>
        </p:txBody>
      </p:sp>
    </p:spTree>
    <p:extLst>
      <p:ext uri="{BB962C8B-B14F-4D97-AF65-F5344CB8AC3E}">
        <p14:creationId xmlns:p14="http://schemas.microsoft.com/office/powerpoint/2010/main" val="2858984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Weld repair</a:t>
            </a:r>
            <a:endParaRPr lang="en-GB" dirty="0"/>
          </a:p>
        </p:txBody>
      </p:sp>
      <p:sp>
        <p:nvSpPr>
          <p:cNvPr id="3" name="Date Placeholder 2"/>
          <p:cNvSpPr>
            <a:spLocks noGrp="1"/>
          </p:cNvSpPr>
          <p:nvPr>
            <p:ph type="dt" sz="half" idx="10"/>
          </p:nvPr>
        </p:nvSpPr>
        <p:spPr/>
        <p:txBody>
          <a:bodyPr/>
          <a:lstStyle/>
          <a:p>
            <a:r>
              <a:rPr lang="en-US" smtClean="0"/>
              <a:t>26/03/2019</a:t>
            </a:r>
            <a:endParaRPr lang="en-US" dirty="0"/>
          </a:p>
        </p:txBody>
      </p:sp>
      <p:sp>
        <p:nvSpPr>
          <p:cNvPr id="4" name="Footer Placeholder 3"/>
          <p:cNvSpPr>
            <a:spLocks noGrp="1"/>
          </p:cNvSpPr>
          <p:nvPr>
            <p:ph type="ftr" sz="quarter" idx="11"/>
          </p:nvPr>
        </p:nvSpPr>
        <p:spPr/>
        <p:txBody>
          <a:bodyPr/>
          <a:lstStyle/>
          <a:p>
            <a:r>
              <a:rPr lang="en-US" dirty="0" smtClean="0"/>
              <a:t>Courtesy of F. </a:t>
            </a:r>
            <a:r>
              <a:rPr lang="en-US" dirty="0" err="1" smtClean="0"/>
              <a:t>Carra</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8D6C380F-326D-3C40-9EE7-7FBAB0953422}" type="slidenum">
              <a:rPr lang="en-US" smtClean="0"/>
              <a:pPr/>
              <a:t>7</a:t>
            </a:fld>
            <a:endParaRPr lang="en-US"/>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060848"/>
            <a:ext cx="4104456" cy="3240360"/>
          </a:xfrm>
          <a:prstGeom prst="rect">
            <a:avLst/>
          </a:prstGeom>
          <a:noFill/>
          <a:ln>
            <a:noFill/>
          </a:ln>
        </p:spPr>
      </p:pic>
    </p:spTree>
    <p:extLst>
      <p:ext uri="{BB962C8B-B14F-4D97-AF65-F5344CB8AC3E}">
        <p14:creationId xmlns:p14="http://schemas.microsoft.com/office/powerpoint/2010/main" val="951188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go to Plan B</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8</a:t>
            </a:fld>
            <a:endParaRPr lang="en-GB"/>
          </a:p>
        </p:txBody>
      </p:sp>
      <p:sp>
        <p:nvSpPr>
          <p:cNvPr id="5" name="Content Placeholder 4"/>
          <p:cNvSpPr>
            <a:spLocks noGrp="1"/>
          </p:cNvSpPr>
          <p:nvPr>
            <p:ph sz="quarter" idx="1"/>
          </p:nvPr>
        </p:nvSpPr>
        <p:spPr/>
        <p:txBody>
          <a:bodyPr>
            <a:normAutofit fontScale="92500" lnSpcReduction="20000"/>
          </a:bodyPr>
          <a:lstStyle/>
          <a:p>
            <a:r>
              <a:rPr lang="en-US" dirty="0" smtClean="0"/>
              <a:t>Plan B was to fix the leak by flushing the cooling circuit with a special epoxy resin and hope it closes the leak.</a:t>
            </a:r>
          </a:p>
          <a:p>
            <a:r>
              <a:rPr lang="en-US" dirty="0" smtClean="0"/>
              <a:t>Plan B was executed 19 Sept and appeared to be a success as the vacuum seemed to recover.</a:t>
            </a:r>
          </a:p>
          <a:p>
            <a:r>
              <a:rPr lang="en-US" dirty="0" smtClean="0"/>
              <a:t>However, the collector water cooling circuit had been contaminated – conductivity is about 2 </a:t>
            </a:r>
            <a:r>
              <a:rPr lang="en-US" dirty="0" err="1" smtClean="0"/>
              <a:t>uS</a:t>
            </a:r>
            <a:r>
              <a:rPr lang="en-US" dirty="0" smtClean="0"/>
              <a:t>/cm</a:t>
            </a:r>
            <a:r>
              <a:rPr lang="en-US" dirty="0"/>
              <a:t> </a:t>
            </a:r>
            <a:r>
              <a:rPr lang="en-US" dirty="0" smtClean="0"/>
              <a:t>making it impossible to turn on the HV.</a:t>
            </a:r>
          </a:p>
          <a:p>
            <a:r>
              <a:rPr lang="en-US" dirty="0"/>
              <a:t>It should be below ~0.1 </a:t>
            </a:r>
            <a:r>
              <a:rPr lang="en-US" dirty="0" err="1" smtClean="0"/>
              <a:t>uS</a:t>
            </a:r>
            <a:r>
              <a:rPr lang="en-US" dirty="0" smtClean="0"/>
              <a:t>/cm</a:t>
            </a:r>
          </a:p>
          <a:p>
            <a:r>
              <a:rPr lang="en-US" dirty="0" smtClean="0"/>
              <a:t>We purged the system and installed new cartridge and let it work overnight.</a:t>
            </a:r>
          </a:p>
          <a:p>
            <a:r>
              <a:rPr lang="en-US" dirty="0" smtClean="0"/>
              <a:t>Thursday morning (20 Sept.) conductivity is 1.5 </a:t>
            </a:r>
            <a:r>
              <a:rPr lang="en-US" dirty="0" err="1" smtClean="0"/>
              <a:t>uS</a:t>
            </a:r>
            <a:r>
              <a:rPr lang="en-US" dirty="0" smtClean="0"/>
              <a:t>/cm.</a:t>
            </a:r>
          </a:p>
        </p:txBody>
      </p:sp>
    </p:spTree>
    <p:extLst>
      <p:ext uri="{BB962C8B-B14F-4D97-AF65-F5344CB8AC3E}">
        <p14:creationId xmlns:p14="http://schemas.microsoft.com/office/powerpoint/2010/main" val="3246391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Plan B cont.</a:t>
            </a:r>
            <a:endParaRPr lang="en-GB" dirty="0"/>
          </a:p>
        </p:txBody>
      </p:sp>
      <p:sp>
        <p:nvSpPr>
          <p:cNvPr id="3" name="Footer Placeholder 2"/>
          <p:cNvSpPr>
            <a:spLocks noGrp="1"/>
          </p:cNvSpPr>
          <p:nvPr>
            <p:ph type="ftr" sz="quarter" idx="11"/>
          </p:nvPr>
        </p:nvSpPr>
        <p:spPr/>
        <p:txBody>
          <a:bodyPr/>
          <a:lstStyle/>
          <a:p>
            <a:r>
              <a:rPr lang="en-GB" smtClean="0"/>
              <a:t>Lars Jørgensen – AD ecooler review - March 26, 2019</a:t>
            </a:r>
            <a:endParaRPr lang="en-GB"/>
          </a:p>
        </p:txBody>
      </p:sp>
      <p:sp>
        <p:nvSpPr>
          <p:cNvPr id="4" name="Slide Number Placeholder 3"/>
          <p:cNvSpPr>
            <a:spLocks noGrp="1"/>
          </p:cNvSpPr>
          <p:nvPr>
            <p:ph type="sldNum" sz="quarter" idx="12"/>
          </p:nvPr>
        </p:nvSpPr>
        <p:spPr/>
        <p:txBody>
          <a:bodyPr>
            <a:normAutofit fontScale="85000" lnSpcReduction="20000"/>
          </a:bodyPr>
          <a:lstStyle/>
          <a:p>
            <a:fld id="{61F1D0A6-B172-4F5A-B02D-C8CD8BE40584}" type="slidenum">
              <a:rPr lang="en-GB" smtClean="0"/>
              <a:pPr/>
              <a:t>9</a:t>
            </a:fld>
            <a:endParaRPr lang="en-GB"/>
          </a:p>
        </p:txBody>
      </p:sp>
      <p:sp>
        <p:nvSpPr>
          <p:cNvPr id="5" name="Content Placeholder 4"/>
          <p:cNvSpPr>
            <a:spLocks noGrp="1"/>
          </p:cNvSpPr>
          <p:nvPr>
            <p:ph sz="quarter" idx="1"/>
          </p:nvPr>
        </p:nvSpPr>
        <p:spPr/>
        <p:txBody>
          <a:bodyPr/>
          <a:lstStyle/>
          <a:p>
            <a:r>
              <a:rPr lang="en-US" dirty="0" smtClean="0"/>
              <a:t>N. Roget informed us that the conductivity of primary AD cooling circuit is about 0.2 </a:t>
            </a:r>
            <a:r>
              <a:rPr lang="en-US" dirty="0" err="1" smtClean="0"/>
              <a:t>uS</a:t>
            </a:r>
            <a:r>
              <a:rPr lang="en-US" dirty="0" smtClean="0"/>
              <a:t>/cm</a:t>
            </a:r>
          </a:p>
          <a:p>
            <a:r>
              <a:rPr lang="en-US" dirty="0" smtClean="0"/>
              <a:t>We decided to make multiple purges of the system to get the conductivity down.</a:t>
            </a:r>
          </a:p>
          <a:p>
            <a:r>
              <a:rPr lang="en-US" dirty="0" smtClean="0"/>
              <a:t>Recently re-charged cartridge is installed after the purges.</a:t>
            </a:r>
          </a:p>
          <a:p>
            <a:r>
              <a:rPr lang="en-US" dirty="0" smtClean="0"/>
              <a:t>Conductivity </a:t>
            </a:r>
            <a:r>
              <a:rPr lang="en-US" dirty="0" smtClean="0"/>
              <a:t>reduced to</a:t>
            </a:r>
            <a:r>
              <a:rPr lang="en-US" dirty="0" smtClean="0"/>
              <a:t> </a:t>
            </a:r>
            <a:r>
              <a:rPr lang="en-US" dirty="0" smtClean="0"/>
              <a:t>0.1 </a:t>
            </a:r>
            <a:r>
              <a:rPr lang="en-US" dirty="0" err="1" smtClean="0"/>
              <a:t>uS</a:t>
            </a:r>
            <a:r>
              <a:rPr lang="en-US" dirty="0" smtClean="0"/>
              <a:t>/cm</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2200" y="4070747"/>
            <a:ext cx="1815666" cy="2420888"/>
          </a:xfrm>
          <a:prstGeom prst="rect">
            <a:avLst/>
          </a:prstGeom>
        </p:spPr>
      </p:pic>
    </p:spTree>
    <p:extLst>
      <p:ext uri="{BB962C8B-B14F-4D97-AF65-F5344CB8AC3E}">
        <p14:creationId xmlns:p14="http://schemas.microsoft.com/office/powerpoint/2010/main" val="192565164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35640</TotalTime>
  <Words>1087</Words>
  <Application>Microsoft Office PowerPoint</Application>
  <PresentationFormat>On-screen Show (4:3)</PresentationFormat>
  <Paragraphs>131</Paragraphs>
  <Slides>19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Tw Cen MT</vt:lpstr>
      <vt:lpstr>Wingdings</vt:lpstr>
      <vt:lpstr>Wingdings 2</vt:lpstr>
      <vt:lpstr>Median</vt:lpstr>
      <vt:lpstr>the AD electron cooler issues 2018</vt:lpstr>
      <vt:lpstr>The AD electron cooler double failure</vt:lpstr>
      <vt:lpstr>Second issue at AD-EC</vt:lpstr>
      <vt:lpstr>Plan A, B and C</vt:lpstr>
      <vt:lpstr>Collector design</vt:lpstr>
      <vt:lpstr>Collector design: end cover</vt:lpstr>
      <vt:lpstr>Weld repair</vt:lpstr>
      <vt:lpstr>We go to Plan B</vt:lpstr>
      <vt:lpstr>Plan B cont.</vt:lpstr>
      <vt:lpstr>Plan B cont.</vt:lpstr>
      <vt:lpstr>Plan C!</vt:lpstr>
      <vt:lpstr>Plan C cont.</vt:lpstr>
      <vt:lpstr>Plan C cont.</vt:lpstr>
      <vt:lpstr>The solution!</vt:lpstr>
      <vt:lpstr>PowerPoint Presentation</vt:lpstr>
      <vt:lpstr>PowerPoint Presentation</vt:lpstr>
      <vt:lpstr>Beam back in AD!</vt:lpstr>
      <vt:lpstr>Reminder: Plan D !!</vt:lpstr>
      <vt:lpstr>A bit of statistics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varming</dc:creator>
  <cp:lastModifiedBy>Lars Varming Joergensen</cp:lastModifiedBy>
  <cp:revision>569</cp:revision>
  <dcterms:created xsi:type="dcterms:W3CDTF">2011-04-18T13:21:12Z</dcterms:created>
  <dcterms:modified xsi:type="dcterms:W3CDTF">2019-03-26T00:06:24Z</dcterms:modified>
</cp:coreProperties>
</file>