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60" r:id="rId1"/>
  </p:sldMasterIdLst>
  <p:notesMasterIdLst>
    <p:notesMasterId r:id="rId22"/>
  </p:notesMasterIdLst>
  <p:sldIdLst>
    <p:sldId id="256" r:id="rId2"/>
    <p:sldId id="290" r:id="rId3"/>
    <p:sldId id="274" r:id="rId4"/>
    <p:sldId id="319" r:id="rId5"/>
    <p:sldId id="320" r:id="rId6"/>
    <p:sldId id="335" r:id="rId7"/>
    <p:sldId id="336" r:id="rId8"/>
    <p:sldId id="337" r:id="rId9"/>
    <p:sldId id="338" r:id="rId10"/>
    <p:sldId id="321" r:id="rId11"/>
    <p:sldId id="322" r:id="rId12"/>
    <p:sldId id="329" r:id="rId13"/>
    <p:sldId id="257" r:id="rId14"/>
    <p:sldId id="259" r:id="rId15"/>
    <p:sldId id="315" r:id="rId16"/>
    <p:sldId id="331" r:id="rId17"/>
    <p:sldId id="332" r:id="rId18"/>
    <p:sldId id="334" r:id="rId19"/>
    <p:sldId id="333" r:id="rId20"/>
    <p:sldId id="330" r:id="rId2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FD5C03"/>
    <a:srgbClr val="FF8001"/>
    <a:srgbClr val="FF92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14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4816" tIns="47408" rIns="94816" bIns="4740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4816" tIns="47408" rIns="94816" bIns="47408" rtlCol="0"/>
          <a:lstStyle>
            <a:lvl1pPr algn="r">
              <a:defRPr sz="1200"/>
            </a:lvl1pPr>
          </a:lstStyle>
          <a:p>
            <a:fld id="{331181D5-E86D-4643-AF68-288ED466A677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6" tIns="47408" rIns="94816" bIns="4740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4816" tIns="47408" rIns="94816" bIns="4740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4816" tIns="47408" rIns="94816" bIns="4740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4816" tIns="47408" rIns="94816" bIns="47408" rtlCol="0" anchor="b"/>
          <a:lstStyle>
            <a:lvl1pPr algn="r">
              <a:defRPr sz="1200"/>
            </a:lvl1pPr>
          </a:lstStyle>
          <a:p>
            <a:fld id="{804BC871-54A9-439E-A9A3-22D61D1A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23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BC871-54A9-439E-A9A3-22D61D1AA36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163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BC871-54A9-439E-A9A3-22D61D1AA36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968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BC871-54A9-439E-A9A3-22D61D1AA36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07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BC871-54A9-439E-A9A3-22D61D1AA36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069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BC871-54A9-439E-A9A3-22D61D1AA36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608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BC871-54A9-439E-A9A3-22D61D1AA36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605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en-dep.web.cern.ch/en-dep/Groups/MME/Default.dwt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7" name="Picture 2" descr="http://en-dep.web.cern.ch/en-dep/Groups/MME/MME-Group-Pictures/mme-logo.jp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687266" y="16455"/>
            <a:ext cx="2456734" cy="578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21" y="596528"/>
            <a:ext cx="8591294" cy="1826363"/>
          </a:xfrm>
        </p:spPr>
        <p:txBody>
          <a:bodyPr/>
          <a:lstStyle/>
          <a:p>
            <a:r>
              <a:rPr lang="en-GB" dirty="0" smtClean="0"/>
              <a:t>AD collector: repairs in 2018 and mechanical considerations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14" y="3272067"/>
            <a:ext cx="8142720" cy="2611148"/>
          </a:xfrm>
        </p:spPr>
        <p:txBody>
          <a:bodyPr>
            <a:noAutofit/>
          </a:bodyPr>
          <a:lstStyle/>
          <a:p>
            <a:r>
              <a:rPr lang="en-US" dirty="0" smtClean="0"/>
              <a:t>F. Carra on behalf of EN-MME</a:t>
            </a:r>
          </a:p>
          <a:p>
            <a:endParaRPr lang="en-US" dirty="0" smtClean="0"/>
          </a:p>
          <a:p>
            <a:endParaRPr lang="en-US" sz="2400" dirty="0" smtClean="0"/>
          </a:p>
          <a:p>
            <a:r>
              <a:rPr lang="en-GB" sz="2400" dirty="0" smtClean="0"/>
              <a:t>AD Electron Cooler Consolidation Review</a:t>
            </a:r>
            <a:endParaRPr lang="en-US" sz="2400" dirty="0" smtClean="0"/>
          </a:p>
          <a:p>
            <a:endParaRPr lang="en-US" sz="2400" dirty="0" smtClean="0"/>
          </a:p>
          <a:p>
            <a:pPr algn="r"/>
            <a:r>
              <a:rPr lang="en-US" sz="2000" dirty="0" smtClean="0"/>
              <a:t>26/03/2019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155" y="580"/>
            <a:ext cx="8226854" cy="715840"/>
          </a:xfrm>
        </p:spPr>
        <p:txBody>
          <a:bodyPr/>
          <a:lstStyle/>
          <a:p>
            <a:r>
              <a:rPr lang="en-US" dirty="0" smtClean="0"/>
              <a:t>Weld repair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769" y="2612485"/>
            <a:ext cx="4083847" cy="323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71" y="2612485"/>
            <a:ext cx="4324709" cy="3243532"/>
          </a:xfrm>
          <a:prstGeom prst="rect">
            <a:avLst/>
          </a:prstGeom>
        </p:spPr>
      </p:pic>
      <p:sp>
        <p:nvSpPr>
          <p:cNvPr id="10" name="Content Placeholder 5"/>
          <p:cNvSpPr>
            <a:spLocks noGrp="1"/>
          </p:cNvSpPr>
          <p:nvPr>
            <p:ph sz="quarter" idx="13"/>
          </p:nvPr>
        </p:nvSpPr>
        <p:spPr>
          <a:xfrm>
            <a:off x="51757" y="708183"/>
            <a:ext cx="8919715" cy="1947431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Leak test performed at the main workshop to identify the leaking weld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Welding </a:t>
            </a:r>
            <a:r>
              <a:rPr lang="en-GB" sz="1800" dirty="0" smtClean="0"/>
              <a:t>parameters </a:t>
            </a:r>
            <a:r>
              <a:rPr lang="en-GB" sz="1800" dirty="0" smtClean="0"/>
              <a:t>from the original piece were not available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N</a:t>
            </a:r>
            <a:r>
              <a:rPr lang="en-GB" sz="1800" dirty="0" smtClean="0"/>
              <a:t>ew procedure developed at the workshop, with tests on samples to optimize the welding parameters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2971" y="5845358"/>
            <a:ext cx="1593369" cy="388941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Leaking weld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4702769" y="5845359"/>
            <a:ext cx="2353639" cy="388941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Welding tests on samples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448657" y="2223545"/>
            <a:ext cx="25082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080808"/>
                </a:solidFill>
              </a:rPr>
              <a:t>Courtesy of M. Redondas</a:t>
            </a:r>
            <a:endParaRPr lang="en-GB" sz="1600" i="1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51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177" y="580"/>
            <a:ext cx="8226854" cy="715840"/>
          </a:xfrm>
        </p:spPr>
        <p:txBody>
          <a:bodyPr/>
          <a:lstStyle/>
          <a:p>
            <a:r>
              <a:rPr lang="en-US" dirty="0" smtClean="0"/>
              <a:t>Weld repair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3"/>
          </p:nvPr>
        </p:nvSpPr>
        <p:spPr>
          <a:xfrm>
            <a:off x="0" y="785821"/>
            <a:ext cx="9144000" cy="1947431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Decision to repair all the stiffeners/cover welds on the accessible side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Weld repair </a:t>
            </a:r>
            <a:r>
              <a:rPr lang="en-GB" sz="1800" dirty="0"/>
              <a:t>duration: 1 </a:t>
            </a:r>
            <a:r>
              <a:rPr lang="en-GB" sz="1800" dirty="0" smtClean="0"/>
              <a:t>day (in total</a:t>
            </a:r>
            <a:r>
              <a:rPr lang="en-GB" sz="1800" dirty="0"/>
              <a:t> ~1 working week </a:t>
            </a:r>
            <a:r>
              <a:rPr lang="en-GB" sz="1800" dirty="0" smtClean="0"/>
              <a:t>for disassembling, leak detection, welding, reassembling).</a:t>
            </a:r>
            <a:endParaRPr lang="en-GB" sz="1800" dirty="0"/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Weld penetration depth: 2.5 mm (the old one was 1.5 mm)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Electron beam welding parameters: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1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359" y="2556485"/>
            <a:ext cx="6763109" cy="3684846"/>
          </a:xfrm>
          <a:prstGeom prst="rect">
            <a:avLst/>
          </a:prstGeom>
          <a:ln>
            <a:solidFill>
              <a:srgbClr val="080808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536250" y="2698180"/>
            <a:ext cx="25082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080808"/>
                </a:solidFill>
              </a:rPr>
              <a:t>Courtesy of M. Redondas</a:t>
            </a:r>
            <a:endParaRPr lang="en-GB" sz="1600" i="1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54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177" y="580"/>
            <a:ext cx="8226854" cy="715840"/>
          </a:xfrm>
        </p:spPr>
        <p:txBody>
          <a:bodyPr/>
          <a:lstStyle/>
          <a:p>
            <a:r>
              <a:rPr lang="en-US" dirty="0" smtClean="0"/>
              <a:t>Weld repair: caveat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2" r="7375"/>
          <a:stretch/>
        </p:blipFill>
        <p:spPr>
          <a:xfrm>
            <a:off x="1356705" y="716420"/>
            <a:ext cx="6545092" cy="3976012"/>
          </a:xfrm>
          <a:prstGeom prst="rect">
            <a:avLst/>
          </a:prstGeom>
          <a:ln>
            <a:solidFill>
              <a:srgbClr val="080808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199819" y="871271"/>
            <a:ext cx="25082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080808"/>
                </a:solidFill>
              </a:rPr>
              <a:t>Courtesy of M. Redondas</a:t>
            </a:r>
            <a:endParaRPr lang="en-GB" sz="1600" i="1" dirty="0">
              <a:solidFill>
                <a:srgbClr val="080808"/>
              </a:solidFill>
            </a:endParaRP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3"/>
          </p:nvPr>
        </p:nvSpPr>
        <p:spPr>
          <a:xfrm>
            <a:off x="-1" y="4692432"/>
            <a:ext cx="9144001" cy="158230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Additionally: not a standard butt weld, presenting potential risks of corrosion from cooling water in the interstice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Only the accessible side of the cover was repaired! But: non negligible stresses also on the other side…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Several welds!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88842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29" y="37906"/>
            <a:ext cx="8850702" cy="715840"/>
          </a:xfrm>
        </p:spPr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0529" y="823132"/>
            <a:ext cx="8918016" cy="5163602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en-GB" sz="1800" dirty="0" smtClean="0"/>
              <a:t>In September 2018, the leaking collector was repaired in the main workshop at EN-MME</a:t>
            </a:r>
          </a:p>
          <a:p>
            <a:pPr>
              <a:lnSpc>
                <a:spcPct val="114000"/>
              </a:lnSpc>
            </a:pPr>
            <a:r>
              <a:rPr lang="en-GB" sz="1800" dirty="0" smtClean="0"/>
              <a:t>The leak was detected at the weld between one of the 12 stiffeners and the side of the cover impacted by the electrons</a:t>
            </a:r>
          </a:p>
          <a:p>
            <a:pPr>
              <a:lnSpc>
                <a:spcPct val="114000"/>
              </a:lnSpc>
            </a:pPr>
            <a:r>
              <a:rPr lang="en-GB" sz="1800" dirty="0" smtClean="0"/>
              <a:t>To prepare for the repairing, two actions in parallel at EN-MME</a:t>
            </a:r>
            <a:r>
              <a:rPr lang="en-US" sz="1800" dirty="0" smtClean="0"/>
              <a:t>:</a:t>
            </a:r>
          </a:p>
          <a:p>
            <a:pPr lvl="1">
              <a:lnSpc>
                <a:spcPct val="114000"/>
              </a:lnSpc>
            </a:pPr>
            <a:r>
              <a:rPr lang="en-US" sz="1800" dirty="0" smtClean="0"/>
              <a:t>Weld tests on samples at the workshop to determine the best welding parameters</a:t>
            </a:r>
          </a:p>
          <a:p>
            <a:pPr lvl="1">
              <a:lnSpc>
                <a:spcPct val="114000"/>
              </a:lnSpc>
            </a:pPr>
            <a:r>
              <a:rPr lang="en-US" sz="1800" dirty="0" smtClean="0"/>
              <a:t>Mechanical calculations to determine the stress levels on the pin welds</a:t>
            </a:r>
          </a:p>
          <a:p>
            <a:pPr>
              <a:lnSpc>
                <a:spcPct val="114000"/>
              </a:lnSpc>
            </a:pPr>
            <a:r>
              <a:rPr lang="en-GB" sz="1800" dirty="0" smtClean="0"/>
              <a:t>The distribution of stresses is similar on several pins </a:t>
            </a:r>
            <a:r>
              <a:rPr lang="en-GB" sz="1800" dirty="0" smtClean="0">
                <a:sym typeface="Wingdings" panose="05000000000000000000" pitchFamily="2" charset="2"/>
              </a:rPr>
              <a:t> it was decided to repair a</a:t>
            </a:r>
            <a:r>
              <a:rPr lang="en-GB" sz="1800" dirty="0" smtClean="0"/>
              <a:t>ll </a:t>
            </a:r>
            <a:r>
              <a:rPr lang="en-GB" sz="1800" dirty="0"/>
              <a:t>the welds on </a:t>
            </a:r>
            <a:r>
              <a:rPr lang="en-GB" sz="1800" dirty="0" smtClean="0"/>
              <a:t>the accessible </a:t>
            </a:r>
            <a:r>
              <a:rPr lang="en-GB" sz="1800" dirty="0"/>
              <a:t>side of the </a:t>
            </a:r>
            <a:r>
              <a:rPr lang="en-GB" sz="1800" dirty="0" smtClean="0"/>
              <a:t>cover</a:t>
            </a:r>
          </a:p>
          <a:p>
            <a:pPr>
              <a:lnSpc>
                <a:spcPct val="114000"/>
              </a:lnSpc>
            </a:pPr>
            <a:r>
              <a:rPr lang="en-GB" sz="1800" dirty="0" smtClean="0"/>
              <a:t>Non negligible stress state on the welds and high number of welds between water and vacuum (25 in total for the cover) </a:t>
            </a:r>
            <a:r>
              <a:rPr lang="en-GB" sz="1800" dirty="0" smtClean="0">
                <a:sym typeface="Wingdings" panose="05000000000000000000" pitchFamily="2" charset="2"/>
              </a:rPr>
              <a:t> design weak point, to be addressed in future design of the collector (</a:t>
            </a:r>
            <a:r>
              <a:rPr lang="en-GB" sz="1800" i="1" dirty="0" smtClean="0">
                <a:sym typeface="Wingdings" panose="05000000000000000000" pitchFamily="2" charset="2"/>
              </a:rPr>
              <a:t>e.g. </a:t>
            </a:r>
            <a:r>
              <a:rPr lang="en-GB" sz="1800" dirty="0" smtClean="0">
                <a:sym typeface="Wingdings" panose="05000000000000000000" pitchFamily="2" charset="2"/>
              </a:rPr>
              <a:t>take inspiration from the e-lens collector)</a:t>
            </a:r>
          </a:p>
          <a:p>
            <a:pPr>
              <a:lnSpc>
                <a:spcPct val="114000"/>
              </a:lnSpc>
            </a:pPr>
            <a:r>
              <a:rPr lang="en-GB" sz="1800" dirty="0" smtClean="0">
                <a:sym typeface="Wingdings" panose="05000000000000000000" pitchFamily="2" charset="2"/>
              </a:rPr>
              <a:t>This weak point is not easily removable in the 2</a:t>
            </a:r>
            <a:r>
              <a:rPr lang="en-GB" sz="1800" baseline="30000" dirty="0" smtClean="0">
                <a:sym typeface="Wingdings" panose="05000000000000000000" pitchFamily="2" charset="2"/>
              </a:rPr>
              <a:t>nd</a:t>
            </a:r>
            <a:r>
              <a:rPr lang="en-GB" sz="1800" dirty="0" smtClean="0">
                <a:sym typeface="Wingdings" panose="05000000000000000000" pitchFamily="2" charset="2"/>
              </a:rPr>
              <a:t> existing spare collector (which also developed a leak in September 2018)</a:t>
            </a:r>
            <a:endParaRPr lang="en-GB" sz="1800" dirty="0" smtClean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78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29" y="37906"/>
            <a:ext cx="8850702" cy="715840"/>
          </a:xfrm>
        </p:spPr>
        <p:txBody>
          <a:bodyPr>
            <a:normAutofit/>
          </a:bodyPr>
          <a:lstStyle/>
          <a:p>
            <a:r>
              <a:rPr lang="en-US" dirty="0" smtClean="0"/>
              <a:t>Snapshots HEL collector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92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29" y="37906"/>
            <a:ext cx="8850702" cy="715840"/>
          </a:xfrm>
        </p:spPr>
        <p:txBody>
          <a:bodyPr>
            <a:normAutofit/>
          </a:bodyPr>
          <a:lstStyle/>
          <a:p>
            <a:r>
              <a:rPr lang="en-US" dirty="0" smtClean="0"/>
              <a:t>Snapshots HEL collector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27886" y="6290446"/>
            <a:ext cx="20981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080808"/>
                </a:solidFill>
              </a:rPr>
              <a:t>Courtesy of G. Gobbi</a:t>
            </a:r>
            <a:endParaRPr lang="en-GB" sz="1600" i="1" dirty="0">
              <a:solidFill>
                <a:srgbClr val="080808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616" y="957532"/>
            <a:ext cx="3982392" cy="47737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780"/>
          <a:stretch/>
        </p:blipFill>
        <p:spPr>
          <a:xfrm>
            <a:off x="919300" y="1043043"/>
            <a:ext cx="3683137" cy="489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60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29" y="37906"/>
            <a:ext cx="8850702" cy="715840"/>
          </a:xfrm>
        </p:spPr>
        <p:txBody>
          <a:bodyPr>
            <a:normAutofit/>
          </a:bodyPr>
          <a:lstStyle/>
          <a:p>
            <a:r>
              <a:rPr lang="en-US" dirty="0" smtClean="0"/>
              <a:t>Snapshots HEL collector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27886" y="6290446"/>
            <a:ext cx="20981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080808"/>
                </a:solidFill>
              </a:rPr>
              <a:t>Courtesy of G. Gobbi</a:t>
            </a:r>
            <a:endParaRPr lang="en-GB" sz="1600" i="1" dirty="0">
              <a:solidFill>
                <a:srgbClr val="080808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4422" y="1216324"/>
            <a:ext cx="3920856" cy="43850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4414" y="3016705"/>
            <a:ext cx="5459586" cy="258471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4800600" y="4521200"/>
            <a:ext cx="50800" cy="31115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187950" y="4914900"/>
            <a:ext cx="31031" cy="174685"/>
          </a:xfrm>
          <a:prstGeom prst="straightConnector1">
            <a:avLst/>
          </a:prstGeom>
          <a:ln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810392" y="4233244"/>
            <a:ext cx="844016" cy="23626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20 mm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5004006" y="5207300"/>
            <a:ext cx="844016" cy="23626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10 mm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1510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29" y="37906"/>
            <a:ext cx="8850702" cy="715840"/>
          </a:xfrm>
        </p:spPr>
        <p:txBody>
          <a:bodyPr>
            <a:normAutofit/>
          </a:bodyPr>
          <a:lstStyle/>
          <a:p>
            <a:r>
              <a:rPr lang="en-US" dirty="0" smtClean="0"/>
              <a:t>Snapshots HEL collector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0529" y="583725"/>
            <a:ext cx="447710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400" dirty="0" smtClean="0"/>
              <a:t>Case 6 – CuCr1Zr load = 50kW</a:t>
            </a:r>
            <a:endParaRPr lang="en-GB" sz="2400" dirty="0"/>
          </a:p>
        </p:txBody>
      </p:sp>
      <p:sp>
        <p:nvSpPr>
          <p:cNvPr id="7" name="Content Placeholder 5"/>
          <p:cNvSpPr txBox="1">
            <a:spLocks noGrp="1"/>
          </p:cNvSpPr>
          <p:nvPr>
            <p:ph sz="quarter" idx="13"/>
          </p:nvPr>
        </p:nvSpPr>
        <p:spPr>
          <a:xfrm>
            <a:off x="331866" y="1442179"/>
            <a:ext cx="5094148" cy="16072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Output:</a:t>
            </a:r>
          </a:p>
          <a:p>
            <a:pPr>
              <a:spcBef>
                <a:spcPts val="0"/>
              </a:spcBef>
            </a:pPr>
            <a:r>
              <a:rPr lang="en-US" sz="1800" dirty="0" err="1" smtClean="0"/>
              <a:t>T</a:t>
            </a:r>
            <a:r>
              <a:rPr lang="en-US" sz="1800" baseline="-25000" dirty="0" err="1" smtClean="0"/>
              <a:t>max</a:t>
            </a:r>
            <a:r>
              <a:rPr lang="en-US" sz="1800" dirty="0" smtClean="0"/>
              <a:t> Cu=  63 ºC (bottom part of the collector)</a:t>
            </a:r>
          </a:p>
          <a:p>
            <a:pPr>
              <a:spcBef>
                <a:spcPts val="0"/>
              </a:spcBef>
            </a:pPr>
            <a:r>
              <a:rPr lang="el-GR" sz="1800" dirty="0" smtClean="0"/>
              <a:t>Δ</a:t>
            </a:r>
            <a:r>
              <a:rPr lang="en-US" sz="1800" dirty="0" smtClean="0"/>
              <a:t>T water = 16 ºC</a:t>
            </a:r>
          </a:p>
          <a:p>
            <a:pPr>
              <a:spcBef>
                <a:spcPts val="0"/>
              </a:spcBef>
            </a:pPr>
            <a:r>
              <a:rPr lang="en-US" sz="1800" dirty="0" err="1" smtClean="0"/>
              <a:t>v</a:t>
            </a:r>
            <a:r>
              <a:rPr lang="en-US" sz="1800" baseline="-25000" dirty="0" err="1" smtClean="0"/>
              <a:t>max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water bottom= 2.7 m/s is the max reached on the back part of the tube </a:t>
            </a: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6"/>
          <a:stretch/>
        </p:blipFill>
        <p:spPr>
          <a:xfrm>
            <a:off x="6183371" y="3096392"/>
            <a:ext cx="2688030" cy="32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1"/>
          <a:stretch/>
        </p:blipFill>
        <p:spPr>
          <a:xfrm>
            <a:off x="3321581" y="3096392"/>
            <a:ext cx="2497662" cy="32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2"/>
          <a:stretch/>
        </p:blipFill>
        <p:spPr>
          <a:xfrm>
            <a:off x="367449" y="3096392"/>
            <a:ext cx="2527570" cy="3240000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679320"/>
              </p:ext>
            </p:extLst>
          </p:nvPr>
        </p:nvGraphicFramePr>
        <p:xfrm>
          <a:off x="5426014" y="1129544"/>
          <a:ext cx="3717986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933">
                  <a:extLst>
                    <a:ext uri="{9D8B030D-6E8A-4147-A177-3AD203B41FA5}">
                      <a16:colId xmlns:a16="http://schemas.microsoft.com/office/drawing/2014/main" val="1311219711"/>
                    </a:ext>
                  </a:extLst>
                </a:gridCol>
                <a:gridCol w="774311">
                  <a:extLst>
                    <a:ext uri="{9D8B030D-6E8A-4147-A177-3AD203B41FA5}">
                      <a16:colId xmlns:a16="http://schemas.microsoft.com/office/drawing/2014/main" val="3245302599"/>
                    </a:ext>
                  </a:extLst>
                </a:gridCol>
                <a:gridCol w="1071742">
                  <a:extLst>
                    <a:ext uri="{9D8B030D-6E8A-4147-A177-3AD203B41FA5}">
                      <a16:colId xmlns:a16="http://schemas.microsoft.com/office/drawing/2014/main" val="2408106679"/>
                    </a:ext>
                  </a:extLst>
                </a:gridCol>
              </a:tblGrid>
              <a:tr h="360781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 max Cu</a:t>
                      </a:r>
                      <a:r>
                        <a:rPr lang="en-US" sz="16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Δ</a:t>
                      </a:r>
                      <a:r>
                        <a:rPr lang="en-US" sz="1600" dirty="0" smtClean="0"/>
                        <a:t>T water </a:t>
                      </a:r>
                      <a:endParaRPr lang="en-US" sz="16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836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Cu v</a:t>
                      </a:r>
                      <a:r>
                        <a:rPr lang="en-US" sz="1800" baseline="-25000" dirty="0" smtClean="0"/>
                        <a:t>i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-25000" dirty="0" smtClean="0"/>
                        <a:t>water</a:t>
                      </a:r>
                      <a:r>
                        <a:rPr lang="en-US" sz="1800" baseline="0" dirty="0" smtClean="0"/>
                        <a:t> = </a:t>
                      </a:r>
                    </a:p>
                    <a:p>
                      <a:pPr algn="ctr"/>
                      <a:r>
                        <a:rPr lang="en-US" sz="1800" baseline="0" dirty="0" smtClean="0"/>
                        <a:t>1 m/s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57 ºC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 ºC</a:t>
                      </a:r>
                      <a:endParaRPr lang="en-GB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893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CuCr1Zr </a:t>
                      </a:r>
                      <a:r>
                        <a:rPr lang="en-US" sz="1800" baseline="0" dirty="0" smtClean="0"/>
                        <a:t>v</a:t>
                      </a:r>
                      <a:r>
                        <a:rPr lang="en-US" sz="1800" baseline="-25000" dirty="0" smtClean="0"/>
                        <a:t>i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-25000" dirty="0" smtClean="0"/>
                        <a:t>water</a:t>
                      </a:r>
                      <a:r>
                        <a:rPr lang="en-US" sz="1800" baseline="0" dirty="0" smtClean="0"/>
                        <a:t>=</a:t>
                      </a:r>
                    </a:p>
                    <a:p>
                      <a:pPr algn="ctr"/>
                      <a:r>
                        <a:rPr lang="en-US" sz="1800" baseline="0" dirty="0" smtClean="0"/>
                        <a:t> 1 m/s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63 ºC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 ºC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358382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64005" y="1190163"/>
            <a:ext cx="8046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Advantage : </a:t>
            </a:r>
            <a:r>
              <a:rPr lang="en-US" b="1" dirty="0" err="1" smtClean="0"/>
              <a:t>T</a:t>
            </a:r>
            <a:r>
              <a:rPr lang="en-US" b="1" baseline="-25000" dirty="0" err="1" smtClean="0"/>
              <a:t>lim</a:t>
            </a:r>
            <a:r>
              <a:rPr lang="en-US" b="1" baseline="-25000" dirty="0" smtClean="0"/>
              <a:t> max </a:t>
            </a:r>
            <a:r>
              <a:rPr lang="en-US" b="1" dirty="0" smtClean="0"/>
              <a:t>= 500 ºC 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327886" y="6290446"/>
            <a:ext cx="20981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080808"/>
                </a:solidFill>
              </a:rPr>
              <a:t>Courtesy of G. Gobbi</a:t>
            </a:r>
            <a:endParaRPr lang="en-GB" sz="1600" i="1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71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389" y="1260000"/>
            <a:ext cx="9074988" cy="50160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400" dirty="0" smtClean="0"/>
              <a:t>Introduction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400" dirty="0" smtClean="0"/>
              <a:t>Collector design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400" dirty="0" smtClean="0"/>
              <a:t>Weld repair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400" dirty="0" smtClean="0"/>
              <a:t>Mechanical considerations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400" dirty="0" smtClean="0"/>
              <a:t>Conclusions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5758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4094593"/>
                  </p:ext>
                </p:extLst>
              </p:nvPr>
            </p:nvGraphicFramePr>
            <p:xfrm>
              <a:off x="1744267" y="4188201"/>
              <a:ext cx="5220970" cy="239420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34770">
                      <a:extLst>
                        <a:ext uri="{9D8B030D-6E8A-4147-A177-3AD203B41FA5}">
                          <a16:colId xmlns:a16="http://schemas.microsoft.com/office/drawing/2014/main" val="94686043"/>
                        </a:ext>
                      </a:extLst>
                    </a:gridCol>
                    <a:gridCol w="971550">
                      <a:extLst>
                        <a:ext uri="{9D8B030D-6E8A-4147-A177-3AD203B41FA5}">
                          <a16:colId xmlns:a16="http://schemas.microsoft.com/office/drawing/2014/main" val="3518301236"/>
                        </a:ext>
                      </a:extLst>
                    </a:gridCol>
                    <a:gridCol w="971550">
                      <a:extLst>
                        <a:ext uri="{9D8B030D-6E8A-4147-A177-3AD203B41FA5}">
                          <a16:colId xmlns:a16="http://schemas.microsoft.com/office/drawing/2014/main" val="1009247283"/>
                        </a:ext>
                      </a:extLst>
                    </a:gridCol>
                    <a:gridCol w="971550">
                      <a:extLst>
                        <a:ext uri="{9D8B030D-6E8A-4147-A177-3AD203B41FA5}">
                          <a16:colId xmlns:a16="http://schemas.microsoft.com/office/drawing/2014/main" val="2513460900"/>
                        </a:ext>
                      </a:extLst>
                    </a:gridCol>
                    <a:gridCol w="971550">
                      <a:extLst>
                        <a:ext uri="{9D8B030D-6E8A-4147-A177-3AD203B41FA5}">
                          <a16:colId xmlns:a16="http://schemas.microsoft.com/office/drawing/2014/main" val="40808040"/>
                        </a:ext>
                      </a:extLst>
                    </a:gridCol>
                  </a:tblGrid>
                  <a:tr h="40767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Weld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Max</a:t>
                          </a:r>
                          <a:r>
                            <a:rPr lang="en-GB" sz="10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00" b="1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b="1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GB" sz="1000" b="1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𝑬𝒒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0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[MPa]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Max</a:t>
                          </a:r>
                          <a:r>
                            <a:rPr lang="en-GB" sz="10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00" b="1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b="1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GB" sz="1000" b="1" baseline="-250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0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[MPa]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316LN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Safety factor</a:t>
                          </a:r>
                          <a:r>
                            <a:rPr lang="en-GB" sz="10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304L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Safety factor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49455487"/>
                      </a:ext>
                    </a:extLst>
                  </a:tr>
                  <a:tr h="252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 Cover/Bottom Cover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GB" sz="1000" dirty="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42.1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37.1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7193967"/>
                      </a:ext>
                    </a:extLst>
                  </a:tr>
                  <a:tr h="252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 Cover/Outer Pin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37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6.0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5.2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99164498"/>
                      </a:ext>
                    </a:extLst>
                  </a:tr>
                  <a:tr h="252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 Cover/Inner Pin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83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47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4.8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4.2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4038937"/>
                      </a:ext>
                    </a:extLst>
                  </a:tr>
                  <a:tr h="252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Bottom Cover/Outer Pin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95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solidFill>
                                <a:srgbClr val="FF0000"/>
                              </a:solidFill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4.2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solidFill>
                                <a:srgbClr val="FF0000"/>
                              </a:solidFill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3.6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24289608"/>
                      </a:ext>
                    </a:extLst>
                  </a:tr>
                  <a:tr h="252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Bottom Cover/Inner Pin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76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5.3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</a:t>
                          </a:r>
                          <a:endParaRPr lang="en-GB" sz="1000" dirty="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475202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4094593"/>
                  </p:ext>
                </p:extLst>
              </p:nvPr>
            </p:nvGraphicFramePr>
            <p:xfrm>
              <a:off x="1744267" y="4188201"/>
              <a:ext cx="5220970" cy="239420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34770">
                      <a:extLst>
                        <a:ext uri="{9D8B030D-6E8A-4147-A177-3AD203B41FA5}">
                          <a16:colId xmlns:a16="http://schemas.microsoft.com/office/drawing/2014/main" val="94686043"/>
                        </a:ext>
                      </a:extLst>
                    </a:gridCol>
                    <a:gridCol w="971550">
                      <a:extLst>
                        <a:ext uri="{9D8B030D-6E8A-4147-A177-3AD203B41FA5}">
                          <a16:colId xmlns:a16="http://schemas.microsoft.com/office/drawing/2014/main" val="3518301236"/>
                        </a:ext>
                      </a:extLst>
                    </a:gridCol>
                    <a:gridCol w="971550">
                      <a:extLst>
                        <a:ext uri="{9D8B030D-6E8A-4147-A177-3AD203B41FA5}">
                          <a16:colId xmlns:a16="http://schemas.microsoft.com/office/drawing/2014/main" val="1009247283"/>
                        </a:ext>
                      </a:extLst>
                    </a:gridCol>
                    <a:gridCol w="971550">
                      <a:extLst>
                        <a:ext uri="{9D8B030D-6E8A-4147-A177-3AD203B41FA5}">
                          <a16:colId xmlns:a16="http://schemas.microsoft.com/office/drawing/2014/main" val="2513460900"/>
                        </a:ext>
                      </a:extLst>
                    </a:gridCol>
                    <a:gridCol w="971550">
                      <a:extLst>
                        <a:ext uri="{9D8B030D-6E8A-4147-A177-3AD203B41FA5}">
                          <a16:colId xmlns:a16="http://schemas.microsoft.com/office/drawing/2014/main" val="40808040"/>
                        </a:ext>
                      </a:extLst>
                    </a:gridCol>
                  </a:tblGrid>
                  <a:tr h="41300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Weld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37500" t="-4412" r="-300000" b="-49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8994" t="-4412" r="-201887" b="-49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316LN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Safety factor</a:t>
                          </a:r>
                          <a:r>
                            <a:rPr lang="en-GB" sz="10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304L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700" b="1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Safety factor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49455487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 Cover/Bottom Cover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GB" sz="1000" dirty="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42.1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37.1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7193967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 Cover/Outer Pin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37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6.0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5.2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9916449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 Cover/Inner Pin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83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47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4.8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4.2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4038937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Bottom Cover/Outer Pin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95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solidFill>
                                <a:srgbClr val="FF0000"/>
                              </a:solidFill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4.2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solidFill>
                                <a:srgbClr val="FF0000"/>
                              </a:solidFill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3.6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2428960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Bottom Cover/Inner Pin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76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5.3</a:t>
                          </a:r>
                          <a:endParaRPr lang="en-GB" sz="100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  <a:latin typeface="Verdana" panose="020B060403050404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</a:t>
                          </a:r>
                          <a:endParaRPr lang="en-GB" sz="1000" dirty="0">
                            <a:effectLst/>
                            <a:latin typeface="Tahom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4752020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3157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199" y="949333"/>
            <a:ext cx="8548778" cy="4778490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23</a:t>
            </a:r>
            <a:r>
              <a:rPr lang="en-GB" sz="1800" baseline="30000" dirty="0" smtClean="0"/>
              <a:t>rd</a:t>
            </a:r>
            <a:r>
              <a:rPr lang="en-GB" sz="1800" dirty="0" smtClean="0"/>
              <a:t> July 2018: water leak to vacuum in the AD collector, replaced with a spare unit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6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September 2018: same issue to the spare collector. 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21</a:t>
            </a:r>
            <a:r>
              <a:rPr lang="en-GB" sz="1800" baseline="30000" dirty="0" smtClean="0"/>
              <a:t>st</a:t>
            </a:r>
            <a:r>
              <a:rPr lang="en-GB" sz="1800" dirty="0" smtClean="0"/>
              <a:t> September 2018: original unit repaired at the EN-MME workshop and made available to BE-BI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28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September: leaking spare unit replaced with repaired original collector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88" y="3449793"/>
            <a:ext cx="3652005" cy="27390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9" r="17528"/>
          <a:stretch/>
        </p:blipFill>
        <p:spPr>
          <a:xfrm>
            <a:off x="1203293" y="3449793"/>
            <a:ext cx="3151577" cy="27390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0212" y="6137801"/>
            <a:ext cx="25082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080808"/>
                </a:solidFill>
              </a:rPr>
              <a:t>Courtesy of J. </a:t>
            </a:r>
            <a:r>
              <a:rPr lang="en-GB" sz="1600" i="1" dirty="0" err="1" smtClean="0">
                <a:solidFill>
                  <a:srgbClr val="080808"/>
                </a:solidFill>
              </a:rPr>
              <a:t>Cenede</a:t>
            </a:r>
            <a:endParaRPr lang="en-GB" sz="1600" i="1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3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Collector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08" y="1274233"/>
            <a:ext cx="8731917" cy="397867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-103863" y="949333"/>
            <a:ext cx="8909760" cy="4699758"/>
            <a:chOff x="167886" y="1353280"/>
            <a:chExt cx="8909760" cy="469975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7886" y="1742221"/>
              <a:ext cx="8909760" cy="4310817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>
              <a:off x="6650966" y="1742221"/>
              <a:ext cx="474453" cy="80257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6015096" y="1353280"/>
              <a:ext cx="1271740" cy="388941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End cover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19703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166" y="104097"/>
            <a:ext cx="8226854" cy="715840"/>
          </a:xfrm>
        </p:spPr>
        <p:txBody>
          <a:bodyPr/>
          <a:lstStyle/>
          <a:p>
            <a:r>
              <a:rPr lang="en-US" dirty="0" smtClean="0"/>
              <a:t>Collector design: end cover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418" y="1207699"/>
            <a:ext cx="2057296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463" y="1207699"/>
            <a:ext cx="2258296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162" y="1207788"/>
            <a:ext cx="2293761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39750" y="120769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79500" y="757039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66420" y="895766"/>
            <a:ext cx="1593369" cy="388941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Downstream side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6527826" y="802252"/>
            <a:ext cx="1429097" cy="388941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Upstream side</a:t>
            </a:r>
            <a:endParaRPr lang="en-GB" sz="1400" dirty="0"/>
          </a:p>
        </p:txBody>
      </p:sp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250166" y="3820522"/>
            <a:ext cx="8635042" cy="2535739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Two-walled cover, walls made of 316LN, welded circumferentially (upstream side: impacted by the electrons; downstream side: not impacted by the electrons)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Cover is water cooled, at a pressure of 3.2 bar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Cylindrical stiffeners added to decrease stresses and deformations on the two walls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Stiffeners are EB-welded to the two sides of the cover (12 welds per side)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Material of the stiffeners could not be determined with certainty (austenitic stainless steel, but which one?)</a:t>
            </a:r>
          </a:p>
        </p:txBody>
      </p:sp>
    </p:spTree>
    <p:extLst>
      <p:ext uri="{BB962C8B-B14F-4D97-AF65-F5344CB8AC3E}">
        <p14:creationId xmlns:p14="http://schemas.microsoft.com/office/powerpoint/2010/main" val="16179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19" y="0"/>
            <a:ext cx="9066362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Mechanical considerations: finite elements model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-38818" y="663247"/>
            <a:ext cx="9269081" cy="2045447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 smtClean="0"/>
              <a:t>Analysis were performed in the EN-MME unit to estimate the stress levels in the welds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 smtClean="0"/>
              <a:t>Given the uncertainties in the materials, calculations were performed both for 304L and 316LN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 smtClean="0"/>
              <a:t>Only the stresses arising from the water pressure were evaluated (no residual stresses from welding, no electron-induced stresses)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 smtClean="0"/>
              <a:t>Operating temperature not known: material properties assumed at room temperature (no significant effect expected on elastic constants, but may be relevant for yield stress)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813099" y="2622064"/>
          <a:ext cx="5138239" cy="12550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2164">
                  <a:extLst>
                    <a:ext uri="{9D8B030D-6E8A-4147-A177-3AD203B41FA5}">
                      <a16:colId xmlns:a16="http://schemas.microsoft.com/office/drawing/2014/main" val="1500452939"/>
                    </a:ext>
                  </a:extLst>
                </a:gridCol>
                <a:gridCol w="970565">
                  <a:extLst>
                    <a:ext uri="{9D8B030D-6E8A-4147-A177-3AD203B41FA5}">
                      <a16:colId xmlns:a16="http://schemas.microsoft.com/office/drawing/2014/main" val="4022155306"/>
                    </a:ext>
                  </a:extLst>
                </a:gridCol>
                <a:gridCol w="810883">
                  <a:extLst>
                    <a:ext uri="{9D8B030D-6E8A-4147-A177-3AD203B41FA5}">
                      <a16:colId xmlns:a16="http://schemas.microsoft.com/office/drawing/2014/main" val="3825381546"/>
                    </a:ext>
                  </a:extLst>
                </a:gridCol>
                <a:gridCol w="966159">
                  <a:extLst>
                    <a:ext uri="{9D8B030D-6E8A-4147-A177-3AD203B41FA5}">
                      <a16:colId xmlns:a16="http://schemas.microsoft.com/office/drawing/2014/main" val="2042719373"/>
                    </a:ext>
                  </a:extLst>
                </a:gridCol>
                <a:gridCol w="1328468">
                  <a:extLst>
                    <a:ext uri="{9D8B030D-6E8A-4147-A177-3AD203B41FA5}">
                      <a16:colId xmlns:a16="http://schemas.microsoft.com/office/drawing/2014/main" val="1624703472"/>
                    </a:ext>
                  </a:extLst>
                </a:gridCol>
              </a:tblGrid>
              <a:tr h="2520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Material</a:t>
                      </a:r>
                      <a:endParaRPr lang="en-GB" sz="20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Young’s Modulus E</a:t>
                      </a:r>
                      <a:endParaRPr lang="en-GB" sz="140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[GPa]</a:t>
                      </a:r>
                      <a:endParaRPr lang="en-GB" sz="14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Poisson’s ratio </a:t>
                      </a:r>
                      <a:r>
                        <a:rPr lang="en-GB" sz="1050" i="1" dirty="0">
                          <a:effectLst/>
                        </a:rPr>
                        <a:t>v</a:t>
                      </a:r>
                      <a:endParaRPr lang="en-GB" sz="1400" i="1" dirty="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[-]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Yield Strength σ</a:t>
                      </a:r>
                      <a:r>
                        <a:rPr lang="en-GB" sz="1050" baseline="-25000" dirty="0">
                          <a:effectLst/>
                        </a:rPr>
                        <a:t>y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[MPa]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Ultimate Strength </a:t>
                      </a:r>
                      <a:r>
                        <a:rPr lang="en-GB" sz="1050" dirty="0" err="1">
                          <a:effectLst/>
                        </a:rPr>
                        <a:t>σ</a:t>
                      </a:r>
                      <a:r>
                        <a:rPr lang="en-GB" sz="1050" baseline="-25000" dirty="0" err="1">
                          <a:effectLst/>
                        </a:rPr>
                        <a:t>R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[MPa]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18026676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316LN </a:t>
                      </a:r>
                      <a:r>
                        <a:rPr lang="en-GB" sz="1400" dirty="0" err="1">
                          <a:effectLst/>
                        </a:rPr>
                        <a:t>v.p.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200</a:t>
                      </a:r>
                      <a:endParaRPr lang="en-GB" sz="14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</a:t>
                      </a:r>
                      <a:endParaRPr lang="en-GB" sz="14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300</a:t>
                      </a:r>
                      <a:endParaRPr lang="en-GB" sz="14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600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3456902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304L </a:t>
                      </a:r>
                      <a:r>
                        <a:rPr lang="en-GB" sz="1400" dirty="0" err="1">
                          <a:effectLst/>
                        </a:rPr>
                        <a:t>v.p.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200</a:t>
                      </a:r>
                      <a:endParaRPr lang="en-GB" sz="14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</a:t>
                      </a:r>
                      <a:endParaRPr lang="en-GB" sz="14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220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520</a:t>
                      </a:r>
                      <a:endParaRPr lang="en-GB" sz="14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2797181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671" y="3877078"/>
            <a:ext cx="4761781" cy="29809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886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0" y="949333"/>
            <a:ext cx="9014603" cy="1098715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Weld penetration assumed: 1.5 mm (original welds)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3.2 bar water pressure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641" y="2048048"/>
            <a:ext cx="6609971" cy="407670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8819" y="0"/>
            <a:ext cx="9066362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Mechanical considerations: finite elements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01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136683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112143"/>
            <a:ext cx="9057736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Mechanical considerations: finite elements results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3854"/>
            <a:ext cx="4769296" cy="37174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222" y="1243854"/>
            <a:ext cx="4662492" cy="3717457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43132" y="5101547"/>
            <a:ext cx="8711546" cy="738249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en-GB" sz="1800" dirty="0" smtClean="0"/>
              <a:t>Cover deformation in the order of 0.5 mm</a:t>
            </a:r>
          </a:p>
        </p:txBody>
      </p:sp>
    </p:spTree>
    <p:extLst>
      <p:ext uri="{BB962C8B-B14F-4D97-AF65-F5344CB8AC3E}">
        <p14:creationId xmlns:p14="http://schemas.microsoft.com/office/powerpoint/2010/main" val="390038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122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476"/>
            <a:ext cx="3087557" cy="333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557" y="593467"/>
            <a:ext cx="3162954" cy="3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326" y="534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3"/>
          </p:nvPr>
        </p:nvSpPr>
        <p:spPr>
          <a:xfrm>
            <a:off x="0" y="4199313"/>
            <a:ext cx="4002657" cy="1479794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 smtClean="0"/>
              <a:t>Comparable stresses on both cover sides and on all stiffeners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 smtClean="0"/>
              <a:t>Lowest safety factor is found at the position where the leak developed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3951" y="-39491"/>
            <a:ext cx="9120049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Mechanical considerations: finite elements results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2657" y="3522070"/>
            <a:ext cx="5165976" cy="285372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080294" y="5357004"/>
            <a:ext cx="1259457" cy="51758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ontent Placeholder 5"/>
          <p:cNvSpPr txBox="1">
            <a:spLocks/>
          </p:cNvSpPr>
          <p:nvPr/>
        </p:nvSpPr>
        <p:spPr>
          <a:xfrm>
            <a:off x="6165788" y="1185257"/>
            <a:ext cx="3087556" cy="2092781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 smtClean="0"/>
              <a:t>Safety factors on stiffener welds not very reassuring, considering that only water pressure is taken into account and room temperature properties considered…</a:t>
            </a:r>
          </a:p>
        </p:txBody>
      </p:sp>
    </p:spTree>
    <p:extLst>
      <p:ext uri="{BB962C8B-B14F-4D97-AF65-F5344CB8AC3E}">
        <p14:creationId xmlns:p14="http://schemas.microsoft.com/office/powerpoint/2010/main" val="55329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42530</TotalTime>
  <Words>979</Words>
  <Application>Microsoft Office PowerPoint</Application>
  <PresentationFormat>On-screen Show (4:3)</PresentationFormat>
  <Paragraphs>202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Cambria Math</vt:lpstr>
      <vt:lpstr>Tahoma</vt:lpstr>
      <vt:lpstr>Times New Roman</vt:lpstr>
      <vt:lpstr>Ubuntu</vt:lpstr>
      <vt:lpstr>Ubuntu Light</vt:lpstr>
      <vt:lpstr>Verdana</vt:lpstr>
      <vt:lpstr>Wingdings</vt:lpstr>
      <vt:lpstr>CERN_ENdept_Presentation_ArialFont copy</vt:lpstr>
      <vt:lpstr>AD collector: repairs in 2018 and mechanical considerations</vt:lpstr>
      <vt:lpstr>Outline</vt:lpstr>
      <vt:lpstr>Introduction</vt:lpstr>
      <vt:lpstr>Collector design</vt:lpstr>
      <vt:lpstr>Collector design: end cover</vt:lpstr>
      <vt:lpstr>Mechanical considerations: finite elements model</vt:lpstr>
      <vt:lpstr>Mechanical considerations: finite elements model</vt:lpstr>
      <vt:lpstr>Mechanical considerations: finite elements results</vt:lpstr>
      <vt:lpstr>Mechanical considerations: finite elements results</vt:lpstr>
      <vt:lpstr>Weld repair</vt:lpstr>
      <vt:lpstr>Weld repair</vt:lpstr>
      <vt:lpstr>Weld repair: caveat</vt:lpstr>
      <vt:lpstr>Conclusions</vt:lpstr>
      <vt:lpstr>PowerPoint Presentation</vt:lpstr>
      <vt:lpstr>PowerPoint Presentation</vt:lpstr>
      <vt:lpstr>Snapshots HEL collector</vt:lpstr>
      <vt:lpstr>Snapshots HEL collector</vt:lpstr>
      <vt:lpstr>Snapshots HEL collector</vt:lpstr>
      <vt:lpstr>Snapshots HEL collector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TCSPM</dc:title>
  <dc:creator>Giorgia Gobbi</dc:creator>
  <cp:lastModifiedBy>Federico Carra</cp:lastModifiedBy>
  <cp:revision>305</cp:revision>
  <cp:lastPrinted>2017-11-06T16:48:00Z</cp:lastPrinted>
  <dcterms:created xsi:type="dcterms:W3CDTF">2017-03-07T14:57:36Z</dcterms:created>
  <dcterms:modified xsi:type="dcterms:W3CDTF">2019-03-25T20:30:20Z</dcterms:modified>
</cp:coreProperties>
</file>