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45" r:id="rId3"/>
    <p:sldId id="348" r:id="rId4"/>
    <p:sldId id="346" r:id="rId5"/>
    <p:sldId id="347" r:id="rId6"/>
    <p:sldId id="34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A6C67A-3A4E-4A4B-BDCF-661CDC1F0427}" v="30" dt="2019-03-22T10:42:20.6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ard Tranquille" userId="f15ed4663bd07a62" providerId="LiveId" clId="{13A6C67A-3A4E-4A4B-BDCF-661CDC1F0427}"/>
    <pc:docChg chg="undo redo custSel addSld delSld modSld">
      <pc:chgData name="Gerard Tranquille" userId="f15ed4663bd07a62" providerId="LiveId" clId="{13A6C67A-3A4E-4A4B-BDCF-661CDC1F0427}" dt="2019-03-22T10:42:30.755" v="4159" actId="20577"/>
      <pc:docMkLst>
        <pc:docMk/>
      </pc:docMkLst>
      <pc:sldChg chg="addSp modSp add">
        <pc:chgData name="Gerard Tranquille" userId="f15ed4663bd07a62" providerId="LiveId" clId="{13A6C67A-3A4E-4A4B-BDCF-661CDC1F0427}" dt="2019-03-22T10:42:30.755" v="4159" actId="20577"/>
        <pc:sldMkLst>
          <pc:docMk/>
          <pc:sldMk cId="3713760086" sldId="345"/>
        </pc:sldMkLst>
        <pc:spChg chg="mod">
          <ac:chgData name="Gerard Tranquille" userId="f15ed4663bd07a62" providerId="LiveId" clId="{13A6C67A-3A4E-4A4B-BDCF-661CDC1F0427}" dt="2019-03-19T16:02:18.552" v="273" actId="20577"/>
          <ac:spMkLst>
            <pc:docMk/>
            <pc:sldMk cId="3713760086" sldId="345"/>
            <ac:spMk id="2" creationId="{AEDD7150-9AC1-4D72-BC7A-BBF1CDCEC805}"/>
          </ac:spMkLst>
        </pc:spChg>
        <pc:spChg chg="add mod">
          <ac:chgData name="Gerard Tranquille" userId="f15ed4663bd07a62" providerId="LiveId" clId="{13A6C67A-3A4E-4A4B-BDCF-661CDC1F0427}" dt="2019-03-22T09:53:41.836" v="4132" actId="20577"/>
          <ac:spMkLst>
            <pc:docMk/>
            <pc:sldMk cId="3713760086" sldId="345"/>
            <ac:spMk id="3" creationId="{566A744A-8921-4B2C-ACD9-BC95D9878DF3}"/>
          </ac:spMkLst>
        </pc:spChg>
        <pc:graphicFrameChg chg="add mod modGraphic">
          <ac:chgData name="Gerard Tranquille" userId="f15ed4663bd07a62" providerId="LiveId" clId="{13A6C67A-3A4E-4A4B-BDCF-661CDC1F0427}" dt="2019-03-22T10:42:30.755" v="4159" actId="20577"/>
          <ac:graphicFrameMkLst>
            <pc:docMk/>
            <pc:sldMk cId="3713760086" sldId="345"/>
            <ac:graphicFrameMk id="4" creationId="{E6446284-E194-42A1-9E8E-733E39887F16}"/>
          </ac:graphicFrameMkLst>
        </pc:graphicFrameChg>
      </pc:sldChg>
      <pc:sldChg chg="addSp delSp modSp add">
        <pc:chgData name="Gerard Tranquille" userId="f15ed4663bd07a62" providerId="LiveId" clId="{13A6C67A-3A4E-4A4B-BDCF-661CDC1F0427}" dt="2019-03-22T10:00:59.158" v="4152" actId="20577"/>
        <pc:sldMkLst>
          <pc:docMk/>
          <pc:sldMk cId="1258557446" sldId="346"/>
        </pc:sldMkLst>
        <pc:spChg chg="mod">
          <ac:chgData name="Gerard Tranquille" userId="f15ed4663bd07a62" providerId="LiveId" clId="{13A6C67A-3A4E-4A4B-BDCF-661CDC1F0427}" dt="2019-03-19T16:02:41.638" v="286" actId="20577"/>
          <ac:spMkLst>
            <pc:docMk/>
            <pc:sldMk cId="1258557446" sldId="346"/>
            <ac:spMk id="2" creationId="{9BC7835F-E644-46F5-A457-9811A65D1C2F}"/>
          </ac:spMkLst>
        </pc:spChg>
        <pc:spChg chg="add mod">
          <ac:chgData name="Gerard Tranquille" userId="f15ed4663bd07a62" providerId="LiveId" clId="{13A6C67A-3A4E-4A4B-BDCF-661CDC1F0427}" dt="2019-03-22T10:00:59.158" v="4152" actId="20577"/>
          <ac:spMkLst>
            <pc:docMk/>
            <pc:sldMk cId="1258557446" sldId="346"/>
            <ac:spMk id="3" creationId="{0784DF4E-4E6B-43E4-B9EF-F29E46DF12CB}"/>
          </ac:spMkLst>
        </pc:spChg>
        <pc:graphicFrameChg chg="add del mod modGraphic">
          <ac:chgData name="Gerard Tranquille" userId="f15ed4663bd07a62" providerId="LiveId" clId="{13A6C67A-3A4E-4A4B-BDCF-661CDC1F0427}" dt="2019-03-19T16:25:53.307" v="588"/>
          <ac:graphicFrameMkLst>
            <pc:docMk/>
            <pc:sldMk cId="1258557446" sldId="346"/>
            <ac:graphicFrameMk id="4" creationId="{61DE941E-0061-40B2-A619-2163963CBE81}"/>
          </ac:graphicFrameMkLst>
        </pc:graphicFrameChg>
      </pc:sldChg>
      <pc:sldChg chg="addSp delSp modSp add">
        <pc:chgData name="Gerard Tranquille" userId="f15ed4663bd07a62" providerId="LiveId" clId="{13A6C67A-3A4E-4A4B-BDCF-661CDC1F0427}" dt="2019-03-21T16:30:55.277" v="4126" actId="20577"/>
        <pc:sldMkLst>
          <pc:docMk/>
          <pc:sldMk cId="765679453" sldId="347"/>
        </pc:sldMkLst>
        <pc:spChg chg="mod">
          <ac:chgData name="Gerard Tranquille" userId="f15ed4663bd07a62" providerId="LiveId" clId="{13A6C67A-3A4E-4A4B-BDCF-661CDC1F0427}" dt="2019-03-19T16:06:52.040" v="564" actId="20577"/>
          <ac:spMkLst>
            <pc:docMk/>
            <pc:sldMk cId="765679453" sldId="347"/>
            <ac:spMk id="2" creationId="{E5F02FF9-CBD3-450B-8DF0-DC278A7D3521}"/>
          </ac:spMkLst>
        </pc:spChg>
        <pc:spChg chg="add mod">
          <ac:chgData name="Gerard Tranquille" userId="f15ed4663bd07a62" providerId="LiveId" clId="{13A6C67A-3A4E-4A4B-BDCF-661CDC1F0427}" dt="2019-03-21T16:30:55.277" v="4126" actId="20577"/>
          <ac:spMkLst>
            <pc:docMk/>
            <pc:sldMk cId="765679453" sldId="347"/>
            <ac:spMk id="4" creationId="{DDA5BECF-1440-4AD0-A27A-7FF75C3AF104}"/>
          </ac:spMkLst>
        </pc:spChg>
        <pc:graphicFrameChg chg="add del mod modGraphic">
          <ac:chgData name="Gerard Tranquille" userId="f15ed4663bd07a62" providerId="LiveId" clId="{13A6C67A-3A4E-4A4B-BDCF-661CDC1F0427}" dt="2019-03-20T13:22:27.482" v="1321" actId="478"/>
          <ac:graphicFrameMkLst>
            <pc:docMk/>
            <pc:sldMk cId="765679453" sldId="347"/>
            <ac:graphicFrameMk id="3" creationId="{189ECEA3-3E56-45CA-BF6F-3865E644E6C9}"/>
          </ac:graphicFrameMkLst>
        </pc:graphicFrameChg>
      </pc:sldChg>
      <pc:sldChg chg="addSp modSp add">
        <pc:chgData name="Gerard Tranquille" userId="f15ed4663bd07a62" providerId="LiveId" clId="{13A6C67A-3A4E-4A4B-BDCF-661CDC1F0427}" dt="2019-03-22T09:57:18.844" v="4137" actId="20577"/>
        <pc:sldMkLst>
          <pc:docMk/>
          <pc:sldMk cId="2178007190" sldId="348"/>
        </pc:sldMkLst>
        <pc:graphicFrameChg chg="add mod modGraphic">
          <ac:chgData name="Gerard Tranquille" userId="f15ed4663bd07a62" providerId="LiveId" clId="{13A6C67A-3A4E-4A4B-BDCF-661CDC1F0427}" dt="2019-03-22T09:57:18.844" v="4137" actId="20577"/>
          <ac:graphicFrameMkLst>
            <pc:docMk/>
            <pc:sldMk cId="2178007190" sldId="348"/>
            <ac:graphicFrameMk id="2" creationId="{29B33515-3533-4A84-93A6-44CE4A718594}"/>
          </ac:graphicFrameMkLst>
        </pc:graphicFrameChg>
      </pc:sldChg>
      <pc:sldChg chg="addSp modSp add">
        <pc:chgData name="Gerard Tranquille" userId="f15ed4663bd07a62" providerId="LiveId" clId="{13A6C67A-3A4E-4A4B-BDCF-661CDC1F0427}" dt="2019-03-22T10:07:12.540" v="4156" actId="20577"/>
        <pc:sldMkLst>
          <pc:docMk/>
          <pc:sldMk cId="2950931407" sldId="349"/>
        </pc:sldMkLst>
        <pc:spChg chg="mod">
          <ac:chgData name="Gerard Tranquille" userId="f15ed4663bd07a62" providerId="LiveId" clId="{13A6C67A-3A4E-4A4B-BDCF-661CDC1F0427}" dt="2019-03-20T15:23:30.923" v="2885" actId="20577"/>
          <ac:spMkLst>
            <pc:docMk/>
            <pc:sldMk cId="2950931407" sldId="349"/>
            <ac:spMk id="2" creationId="{9153D816-24DD-406C-B123-69A0906EF445}"/>
          </ac:spMkLst>
        </pc:spChg>
        <pc:spChg chg="add mod">
          <ac:chgData name="Gerard Tranquille" userId="f15ed4663bd07a62" providerId="LiveId" clId="{13A6C67A-3A4E-4A4B-BDCF-661CDC1F0427}" dt="2019-03-22T10:07:12.540" v="4156" actId="20577"/>
          <ac:spMkLst>
            <pc:docMk/>
            <pc:sldMk cId="2950931407" sldId="349"/>
            <ac:spMk id="3" creationId="{E255A758-EB8F-41E8-BA43-B024237FE9D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57666-F6E6-440C-878D-0EE30A136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849F8-3357-4224-B50B-EFFB162F6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F4479-C748-42FC-A718-BA265196E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3B6BB-8D46-4BB3-AF2E-8F025AF2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A0602-21E4-42FA-B1CC-616E45888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17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14D3E-30FC-4F17-B569-775822A4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9B96E0-F007-4992-94DC-AE9E78D29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58038-95AB-4F52-84EC-234B6CCBF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489EF-3708-4F17-8EBF-552D93C5F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492B0-7A38-4B33-AB0F-B44BB834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663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B52365-52DC-4685-A825-C7E2BBE10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264FB6-991D-4008-9A93-0AA6AFE4B9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D817F-1AE9-498E-A053-D02671126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1723E-4A53-4B6C-94FE-9567DFB6F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AEB93-BCFD-400F-A230-0C7456176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24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E26E4-0EF8-473C-9B6D-38E21DAAB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8FE14-5D2A-4F07-8626-C001C0567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53CF7-ECB8-4963-A3BF-13BA0C065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99088-C7BF-4694-95A4-CA6C44181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984B8-6E09-4CAE-B2CD-C46C6CAB9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567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48071-A877-42DD-9E11-BCB4ABBCD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7362A-77DA-4640-986F-95B7200A4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DD482-7713-4E71-A5FE-66F3EBD73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E824A-2B4D-4C55-BBA5-F36D4EC5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F0ACC-CC34-46A9-8CF2-5DB09C9E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23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C2F54-DE8C-4548-A1ED-83766614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8BF3B-E035-4122-914B-BE88A1771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1E1107-D20F-42F3-A5CA-CD7FCA030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809212-48AF-49E9-A164-7A22B2D0D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46E4C-B74B-4D79-AAB0-046FA8840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D67DE-1848-4BA4-990D-C70C33A30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02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9B7D-76B9-414A-B4D5-18ED88508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1ECA4-5706-4CAE-BDD4-0719EAE2F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EC2CE-457E-4449-ABDA-9B6D3D52D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A08A8A-8247-4611-B0C0-B5CE7D7E99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9346A3-7808-4A66-8546-151903CCD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E1186-89DC-438E-88A4-192BC0233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0233F7-911C-4EC2-A88A-9B4CC3D3E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18C738-8526-4F7D-979A-E4015D0B9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77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CDCFF-D4CF-4823-B0FE-B1F0FDD19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C450EC-09AA-4AA4-B522-094D504E2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5C8250-EF13-4999-A021-6A6E520E7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15B0FB-4770-4439-9EEA-53B5BEFC5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13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92EF49-EB1E-44E5-BF5C-5B6FB307E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E34232-6F65-4635-917E-1959B93AF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722CA-2A82-450E-B73E-83D86C17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86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077C2-FB9B-475C-B079-B1F062ED6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087A5-682B-4955-A917-947DF2D63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2B71D1-993E-45F0-B150-B06D426E6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BC2851-9B27-43F3-BB6D-CC7EA7FED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8B061-5C06-4335-B293-1950C600A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90473E-4511-47FD-81A8-CBB716170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90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AD08C-FA12-4A9D-899C-100E2613D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B79391-607C-434F-9F8C-11E912091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4DFF69-05E5-4ECA-BD44-E40EC56D1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FDDCB-7BD2-447A-B525-2A6FF3FAA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573BF5-E5BC-486D-B866-12016E77A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2BD4B-9386-4A6E-8D72-9F1DB81F3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01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D0E08-582E-46E2-BF0F-62C302ADF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D9F5C-1D6B-485D-91D7-DCED5C8A7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9A758-2176-4420-85D0-E786012D8D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156B9-D513-4BAA-AF6D-60E112D0810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E0B24-AE01-4F3E-9498-5B635A809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193B3-158A-40C5-9887-EB68D0AA7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49F32-EAA0-4082-96E8-20AFFC75F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10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19D82-0930-4023-89E4-76AD9214DE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Budget, Resources &amp;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D9D508-0099-4F50-AE75-93C82FF7AD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Gerard Tranquille</a:t>
            </a:r>
          </a:p>
        </p:txBody>
      </p:sp>
    </p:spTree>
    <p:extLst>
      <p:ext uri="{BB962C8B-B14F-4D97-AF65-F5344CB8AC3E}">
        <p14:creationId xmlns:p14="http://schemas.microsoft.com/office/powerpoint/2010/main" val="239409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D7150-9AC1-4D72-BC7A-BBF1CDCEC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6A744A-8921-4B2C-ACD9-BC95D9878DF3}"/>
              </a:ext>
            </a:extLst>
          </p:cNvPr>
          <p:cNvSpPr txBox="1"/>
          <p:nvPr/>
        </p:nvSpPr>
        <p:spPr>
          <a:xfrm>
            <a:off x="981184" y="1551397"/>
            <a:ext cx="875239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2.427 MCHF was allocated to this project in 2015.</a:t>
            </a:r>
          </a:p>
          <a:p>
            <a:endParaRPr lang="en-GB" dirty="0"/>
          </a:p>
          <a:p>
            <a:r>
              <a:rPr lang="en-GB" dirty="0"/>
              <a:t>Some money has already been spent, mainly on preparing the test stand (</a:t>
            </a:r>
            <a:r>
              <a:rPr lang="en-GB" dirty="0" err="1"/>
              <a:t>bld</a:t>
            </a:r>
            <a:r>
              <a:rPr lang="en-GB" dirty="0"/>
              <a:t> 236).</a:t>
            </a:r>
          </a:p>
          <a:p>
            <a:endParaRPr lang="en-GB" dirty="0"/>
          </a:p>
          <a:p>
            <a:r>
              <a:rPr lang="en-GB" dirty="0"/>
              <a:t>Job opened with EN/MME to initiate integration studies. Will continue for the collector……..</a:t>
            </a:r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6446284-E194-42A1-9E8E-733E39887F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838550"/>
              </p:ext>
            </p:extLst>
          </p:nvPr>
        </p:nvGraphicFramePr>
        <p:xfrm>
          <a:off x="981183" y="4031256"/>
          <a:ext cx="1006353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256">
                  <a:extLst>
                    <a:ext uri="{9D8B030D-6E8A-4147-A177-3AD203B41FA5}">
                      <a16:colId xmlns:a16="http://schemas.microsoft.com/office/drawing/2014/main" val="1533375146"/>
                    </a:ext>
                  </a:extLst>
                </a:gridCol>
                <a:gridCol w="1677256">
                  <a:extLst>
                    <a:ext uri="{9D8B030D-6E8A-4147-A177-3AD203B41FA5}">
                      <a16:colId xmlns:a16="http://schemas.microsoft.com/office/drawing/2014/main" val="815560205"/>
                    </a:ext>
                  </a:extLst>
                </a:gridCol>
                <a:gridCol w="1677256">
                  <a:extLst>
                    <a:ext uri="{9D8B030D-6E8A-4147-A177-3AD203B41FA5}">
                      <a16:colId xmlns:a16="http://schemas.microsoft.com/office/drawing/2014/main" val="1076202213"/>
                    </a:ext>
                  </a:extLst>
                </a:gridCol>
                <a:gridCol w="1677256">
                  <a:extLst>
                    <a:ext uri="{9D8B030D-6E8A-4147-A177-3AD203B41FA5}">
                      <a16:colId xmlns:a16="http://schemas.microsoft.com/office/drawing/2014/main" val="4010550240"/>
                    </a:ext>
                  </a:extLst>
                </a:gridCol>
                <a:gridCol w="1677256">
                  <a:extLst>
                    <a:ext uri="{9D8B030D-6E8A-4147-A177-3AD203B41FA5}">
                      <a16:colId xmlns:a16="http://schemas.microsoft.com/office/drawing/2014/main" val="1903485046"/>
                    </a:ext>
                  </a:extLst>
                </a:gridCol>
                <a:gridCol w="1677256">
                  <a:extLst>
                    <a:ext uri="{9D8B030D-6E8A-4147-A177-3AD203B41FA5}">
                      <a16:colId xmlns:a16="http://schemas.microsoft.com/office/drawing/2014/main" val="677153106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en-GB" dirty="0"/>
                        <a:t>Spending profile in APT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060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≤2018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248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118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659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160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130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497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updated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34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760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9B33515-3533-4A84-93A6-44CE4A7185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83079"/>
              </p:ext>
            </p:extLst>
          </p:nvPr>
        </p:nvGraphicFramePr>
        <p:xfrm>
          <a:off x="1753937" y="1168845"/>
          <a:ext cx="868412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5221">
                  <a:extLst>
                    <a:ext uri="{9D8B030D-6E8A-4147-A177-3AD203B41FA5}">
                      <a16:colId xmlns:a16="http://schemas.microsoft.com/office/drawing/2014/main" val="3186798742"/>
                    </a:ext>
                  </a:extLst>
                </a:gridCol>
                <a:gridCol w="1467853">
                  <a:extLst>
                    <a:ext uri="{9D8B030D-6E8A-4147-A177-3AD203B41FA5}">
                      <a16:colId xmlns:a16="http://schemas.microsoft.com/office/drawing/2014/main" val="3574985910"/>
                    </a:ext>
                  </a:extLst>
                </a:gridCol>
                <a:gridCol w="4211052">
                  <a:extLst>
                    <a:ext uri="{9D8B030D-6E8A-4147-A177-3AD203B41FA5}">
                      <a16:colId xmlns:a16="http://schemas.microsoft.com/office/drawing/2014/main" val="3352593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Total budget : 2.427 MCHF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079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Design, drawings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&gt;4500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657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Magnetic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Incl. spare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703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Raw materials &amp;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750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Vacuum chambers, BPM…..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610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NEG (</a:t>
                      </a:r>
                      <a:r>
                        <a:rPr lang="en-GB" dirty="0" err="1"/>
                        <a:t>coating,strips</a:t>
                      </a:r>
                      <a:r>
                        <a:rPr lang="en-GB" dirty="0"/>
                        <a:t>), acceptance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573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HT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669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Cabling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777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Misc.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227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553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007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7835F-E644-46F5-A457-9811A65D1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84DF4E-4E6B-43E4-B9EF-F29E46DF12CB}"/>
              </a:ext>
            </a:extLst>
          </p:cNvPr>
          <p:cNvSpPr txBox="1"/>
          <p:nvPr/>
        </p:nvSpPr>
        <p:spPr>
          <a:xfrm>
            <a:off x="838200" y="1429008"/>
            <a:ext cx="967886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 would like to build the new cooler in the same way that the ELENA electron cooler was made:</a:t>
            </a:r>
          </a:p>
          <a:p>
            <a:pPr lvl="1"/>
            <a:r>
              <a:rPr lang="en-GB" dirty="0"/>
              <a:t>Magnetic system -&gt; industry</a:t>
            </a:r>
          </a:p>
          <a:p>
            <a:pPr lvl="1"/>
            <a:r>
              <a:rPr lang="en-GB" dirty="0"/>
              <a:t>Gun, collector, vacuum elements… -&gt; in-house</a:t>
            </a:r>
          </a:p>
          <a:p>
            <a:endParaRPr lang="en-GB" dirty="0"/>
          </a:p>
          <a:p>
            <a:r>
              <a:rPr lang="en-GB" dirty="0"/>
              <a:t>BI-EA has &gt;35 years experience in designing, building, commissioning and operating electron coolers.</a:t>
            </a:r>
          </a:p>
          <a:p>
            <a:pPr lvl="1"/>
            <a:r>
              <a:rPr lang="en-GB" dirty="0"/>
              <a:t>One electro-mechanical technician</a:t>
            </a:r>
          </a:p>
          <a:p>
            <a:pPr lvl="1"/>
            <a:r>
              <a:rPr lang="en-GB" dirty="0"/>
              <a:t>One electronics technical engineer</a:t>
            </a:r>
          </a:p>
          <a:p>
            <a:pPr lvl="1"/>
            <a:r>
              <a:rPr lang="en-GB" dirty="0"/>
              <a:t>Two applied physicists</a:t>
            </a:r>
          </a:p>
          <a:p>
            <a:pPr lvl="1"/>
            <a:r>
              <a:rPr lang="en-GB" dirty="0"/>
              <a:t>…………</a:t>
            </a:r>
          </a:p>
          <a:p>
            <a:endParaRPr lang="en-GB" dirty="0"/>
          </a:p>
          <a:p>
            <a:r>
              <a:rPr lang="en-GB" dirty="0"/>
              <a:t>Requested from other sections/groups:</a:t>
            </a:r>
          </a:p>
          <a:p>
            <a:endParaRPr lang="en-GB" dirty="0"/>
          </a:p>
          <a:p>
            <a:r>
              <a:rPr lang="en-GB" dirty="0"/>
              <a:t>BE/BI/BP: BPM</a:t>
            </a:r>
          </a:p>
          <a:p>
            <a:r>
              <a:rPr lang="en-GB" dirty="0"/>
              <a:t>EN/MME: Design, production drawings</a:t>
            </a:r>
          </a:p>
          <a:p>
            <a:r>
              <a:rPr lang="en-GB" dirty="0"/>
              <a:t>TE/VSC: Specification of vacuum system, NEG coating, acceptance testing</a:t>
            </a:r>
          </a:p>
          <a:p>
            <a:r>
              <a:rPr lang="en-GB" dirty="0"/>
              <a:t>TE/MSC: Specification of magnetic system, 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1258557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02FF9-CBD3-450B-8DF0-DC278A7D3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Planning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A5BECF-1440-4AD0-A27A-7FF75C3AF104}"/>
              </a:ext>
            </a:extLst>
          </p:cNvPr>
          <p:cNvSpPr txBox="1"/>
          <p:nvPr/>
        </p:nvSpPr>
        <p:spPr>
          <a:xfrm>
            <a:off x="393033" y="1379673"/>
            <a:ext cx="1172699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2019:	Design of new collector. Produce drawings. Start production (main workshop availability?).	GT,JC,EN-MME</a:t>
            </a:r>
          </a:p>
          <a:p>
            <a:r>
              <a:rPr lang="en-GB" dirty="0"/>
              <a:t>	Specification of the magnetic system. Produce tender documents. Market survey (?).	GT,LJ,TE-MSC,CERN-FI</a:t>
            </a:r>
          </a:p>
          <a:p>
            <a:r>
              <a:rPr lang="en-GB" dirty="0"/>
              <a:t>	Finish integration study (incl. magnets reshuffle).				</a:t>
            </a:r>
            <a:r>
              <a:rPr lang="en-GB" dirty="0" err="1"/>
              <a:t>Ecool</a:t>
            </a:r>
            <a:r>
              <a:rPr lang="en-GB" dirty="0"/>
              <a:t> &amp; AD </a:t>
            </a:r>
            <a:r>
              <a:rPr lang="en-GB" dirty="0" err="1"/>
              <a:t>teams,EN</a:t>
            </a:r>
            <a:r>
              <a:rPr lang="en-GB" dirty="0"/>
              <a:t>-MME</a:t>
            </a:r>
          </a:p>
          <a:p>
            <a:r>
              <a:rPr lang="en-GB" dirty="0"/>
              <a:t>	Finalise gun study and design.					AP,AR,GT,EN-MME</a:t>
            </a:r>
          </a:p>
          <a:p>
            <a:endParaRPr lang="en-GB" dirty="0"/>
          </a:p>
          <a:p>
            <a:r>
              <a:rPr lang="en-GB" dirty="0"/>
              <a:t>2020:	Call for </a:t>
            </a:r>
            <a:r>
              <a:rPr lang="en-GB"/>
              <a:t>tender fo</a:t>
            </a:r>
            <a:r>
              <a:rPr lang="en-GB" dirty="0"/>
              <a:t>r</a:t>
            </a:r>
            <a:r>
              <a:rPr lang="en-GB"/>
              <a:t> </a:t>
            </a:r>
            <a:r>
              <a:rPr lang="en-GB" dirty="0"/>
              <a:t>the magnetic system. FC(?)</a:t>
            </a:r>
          </a:p>
          <a:p>
            <a:r>
              <a:rPr lang="en-GB" dirty="0"/>
              <a:t>	Production of the new collector (ready for autumn).			Main workshop</a:t>
            </a:r>
          </a:p>
          <a:p>
            <a:r>
              <a:rPr lang="en-GB" dirty="0"/>
              <a:t>	Produce drawings for the electron gun.	Start production (?).		EN-MME</a:t>
            </a:r>
          </a:p>
          <a:p>
            <a:r>
              <a:rPr lang="en-GB" dirty="0"/>
              <a:t>	Design of the vacuum system. Drawings ready for end of year.		</a:t>
            </a:r>
            <a:r>
              <a:rPr lang="en-GB" dirty="0" err="1"/>
              <a:t>Ecool</a:t>
            </a:r>
            <a:r>
              <a:rPr lang="en-GB" dirty="0"/>
              <a:t> </a:t>
            </a:r>
            <a:r>
              <a:rPr lang="en-GB" dirty="0" err="1"/>
              <a:t>team,EN</a:t>
            </a:r>
            <a:r>
              <a:rPr lang="en-GB" dirty="0"/>
              <a:t>-MME,TE-VSC</a:t>
            </a:r>
          </a:p>
          <a:p>
            <a:r>
              <a:rPr lang="en-GB" dirty="0"/>
              <a:t>	Test new collector on </a:t>
            </a:r>
            <a:r>
              <a:rPr lang="en-GB" dirty="0" err="1"/>
              <a:t>ecool</a:t>
            </a:r>
            <a:r>
              <a:rPr lang="en-GB" dirty="0"/>
              <a:t> test stand.					</a:t>
            </a:r>
            <a:r>
              <a:rPr lang="en-GB" dirty="0" err="1"/>
              <a:t>Ecool</a:t>
            </a:r>
            <a:r>
              <a:rPr lang="en-GB" dirty="0"/>
              <a:t> team</a:t>
            </a:r>
          </a:p>
          <a:p>
            <a:endParaRPr lang="en-GB" dirty="0"/>
          </a:p>
          <a:p>
            <a:r>
              <a:rPr lang="en-GB" dirty="0"/>
              <a:t>2021:	Install new collector on AD. Exchange electron gun. Ready for start-up.	</a:t>
            </a:r>
            <a:r>
              <a:rPr lang="en-GB" dirty="0" err="1"/>
              <a:t>Ecool</a:t>
            </a:r>
            <a:r>
              <a:rPr lang="en-GB" dirty="0"/>
              <a:t> </a:t>
            </a:r>
            <a:r>
              <a:rPr lang="en-GB" dirty="0" err="1"/>
              <a:t>team,TE</a:t>
            </a:r>
            <a:r>
              <a:rPr lang="en-GB" dirty="0"/>
              <a:t>-VSC</a:t>
            </a:r>
          </a:p>
          <a:p>
            <a:r>
              <a:rPr lang="en-GB" dirty="0"/>
              <a:t>	Magnets production.						Follow-up with TE-MSC</a:t>
            </a:r>
          </a:p>
          <a:p>
            <a:r>
              <a:rPr lang="en-GB" dirty="0"/>
              <a:t>	Production of the vacuum system. Chamber coating. Acceptance tests.	TE-VSC</a:t>
            </a:r>
          </a:p>
          <a:p>
            <a:endParaRPr lang="en-GB" dirty="0"/>
          </a:p>
          <a:p>
            <a:r>
              <a:rPr lang="en-GB" dirty="0"/>
              <a:t>2022:	Continue production and acceptance tests/measurements of magnets and vacuum system. TE-MSC &amp; VSC</a:t>
            </a:r>
          </a:p>
          <a:p>
            <a:r>
              <a:rPr lang="en-GB" dirty="0"/>
              <a:t>	Mounting in </a:t>
            </a:r>
            <a:r>
              <a:rPr lang="en-GB" dirty="0" err="1"/>
              <a:t>bld</a:t>
            </a:r>
            <a:r>
              <a:rPr lang="en-GB" dirty="0"/>
              <a:t> 236 (</a:t>
            </a:r>
            <a:r>
              <a:rPr lang="en-GB" dirty="0" err="1"/>
              <a:t>ecool</a:t>
            </a:r>
            <a:r>
              <a:rPr lang="en-GB" dirty="0"/>
              <a:t> test stand)</a:t>
            </a:r>
          </a:p>
          <a:p>
            <a:endParaRPr lang="en-GB" dirty="0"/>
          </a:p>
          <a:p>
            <a:r>
              <a:rPr lang="en-GB" dirty="0"/>
              <a:t>2023:	First tests of the new cooler.</a:t>
            </a:r>
          </a:p>
          <a:p>
            <a:r>
              <a:rPr lang="en-GB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6567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3D816-24DD-406C-B123-69A0906EF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&amp; commissioning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55A758-EB8F-41E8-BA43-B024237FE9DA}"/>
              </a:ext>
            </a:extLst>
          </p:cNvPr>
          <p:cNvSpPr txBox="1"/>
          <p:nvPr/>
        </p:nvSpPr>
        <p:spPr>
          <a:xfrm>
            <a:off x="361994" y="1804736"/>
            <a:ext cx="114686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The new AD electron cooler could be ready for installation during the 2023/2024 shutdown.</a:t>
            </a:r>
          </a:p>
          <a:p>
            <a:pPr algn="just"/>
            <a:r>
              <a:rPr lang="en-GB" dirty="0"/>
              <a:t>Depends on how much can be done in preceding shutdowns (21/22, 22/23):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/>
              <a:t>Install HT platform &amp; cable pulling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/>
              <a:t>Reshuffle ring magnets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If not we will have to wait until LS3 for the complete installation of the cooler and the modifications to the AD ring.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algn="just"/>
            <a:r>
              <a:rPr lang="en-GB" dirty="0"/>
              <a:t>Commissioning:</a:t>
            </a:r>
          </a:p>
          <a:p>
            <a:pPr lvl="1" algn="just"/>
            <a:r>
              <a:rPr lang="en-GB" dirty="0"/>
              <a:t>run the new cooler with the present AD cycle i.e. cooling @ 300 MeV/c and 100 Me/c</a:t>
            </a:r>
          </a:p>
          <a:p>
            <a:pPr lvl="1" algn="just"/>
            <a:r>
              <a:rPr lang="en-GB" dirty="0"/>
              <a:t>during dedicated MD time insert the 500 MeV/c plateau and perform the cooler commissioning</a:t>
            </a:r>
          </a:p>
          <a:p>
            <a:pPr lvl="1"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931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360</Words>
  <Application>Microsoft Office PowerPoint</Application>
  <PresentationFormat>Widescreen</PresentationFormat>
  <Paragraphs>98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Budget, Resources &amp; Planning</vt:lpstr>
      <vt:lpstr>Budget</vt:lpstr>
      <vt:lpstr>PowerPoint Presentation</vt:lpstr>
      <vt:lpstr>Resources</vt:lpstr>
      <vt:lpstr>Tentative Planning</vt:lpstr>
      <vt:lpstr>Installation &amp; commissioning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Budget, Resources &amp; Planning</dc:title>
  <dc:creator>Gerard Tranquille</dc:creator>
  <cp:lastModifiedBy>Gerard Tranquille</cp:lastModifiedBy>
  <cp:revision>1</cp:revision>
  <dcterms:created xsi:type="dcterms:W3CDTF">2019-03-19T10:27:13Z</dcterms:created>
  <dcterms:modified xsi:type="dcterms:W3CDTF">2019-03-22T10:42:33Z</dcterms:modified>
</cp:coreProperties>
</file>