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925" r:id="rId3"/>
    <p:sldMasterId id="2147483934" r:id="rId4"/>
    <p:sldMasterId id="2147483948" r:id="rId5"/>
    <p:sldMasterId id="2147483961" r:id="rId6"/>
    <p:sldMasterId id="2147484016" r:id="rId7"/>
  </p:sldMasterIdLst>
  <p:notesMasterIdLst>
    <p:notesMasterId r:id="rId76"/>
  </p:notesMasterIdLst>
  <p:sldIdLst>
    <p:sldId id="1952" r:id="rId8"/>
    <p:sldId id="1974" r:id="rId9"/>
    <p:sldId id="1975" r:id="rId10"/>
    <p:sldId id="1976" r:id="rId11"/>
    <p:sldId id="1971" r:id="rId12"/>
    <p:sldId id="1978" r:id="rId13"/>
    <p:sldId id="1916" r:id="rId14"/>
    <p:sldId id="1914" r:id="rId15"/>
    <p:sldId id="1856" r:id="rId16"/>
    <p:sldId id="1929" r:id="rId17"/>
    <p:sldId id="1770" r:id="rId18"/>
    <p:sldId id="1771" r:id="rId19"/>
    <p:sldId id="1828" r:id="rId20"/>
    <p:sldId id="1829" r:id="rId21"/>
    <p:sldId id="1830" r:id="rId22"/>
    <p:sldId id="1981" r:id="rId23"/>
    <p:sldId id="1988" r:id="rId24"/>
    <p:sldId id="1982" r:id="rId25"/>
    <p:sldId id="1984" r:id="rId26"/>
    <p:sldId id="1986" r:id="rId27"/>
    <p:sldId id="1955" r:id="rId28"/>
    <p:sldId id="1989" r:id="rId29"/>
    <p:sldId id="1831" r:id="rId30"/>
    <p:sldId id="1832" r:id="rId31"/>
    <p:sldId id="1953" r:id="rId32"/>
    <p:sldId id="1883" r:id="rId33"/>
    <p:sldId id="1834" r:id="rId34"/>
    <p:sldId id="1884" r:id="rId35"/>
    <p:sldId id="1885" r:id="rId36"/>
    <p:sldId id="1951" r:id="rId37"/>
    <p:sldId id="1886" r:id="rId38"/>
    <p:sldId id="1887" r:id="rId39"/>
    <p:sldId id="1957" r:id="rId40"/>
    <p:sldId id="1958" r:id="rId41"/>
    <p:sldId id="1966" r:id="rId42"/>
    <p:sldId id="1967" r:id="rId43"/>
    <p:sldId id="1959" r:id="rId44"/>
    <p:sldId id="1839" r:id="rId45"/>
    <p:sldId id="1840" r:id="rId46"/>
    <p:sldId id="1841" r:id="rId47"/>
    <p:sldId id="1842" r:id="rId48"/>
    <p:sldId id="1844" r:id="rId49"/>
    <p:sldId id="1987" r:id="rId50"/>
    <p:sldId id="1991" r:id="rId51"/>
    <p:sldId id="1992" r:id="rId52"/>
    <p:sldId id="1907" r:id="rId53"/>
    <p:sldId id="1902" r:id="rId54"/>
    <p:sldId id="1942" r:id="rId55"/>
    <p:sldId id="1944" r:id="rId56"/>
    <p:sldId id="1972" r:id="rId57"/>
    <p:sldId id="1973" r:id="rId58"/>
    <p:sldId id="1945" r:id="rId59"/>
    <p:sldId id="1904" r:id="rId60"/>
    <p:sldId id="1946" r:id="rId61"/>
    <p:sldId id="1948" r:id="rId62"/>
    <p:sldId id="1949" r:id="rId63"/>
    <p:sldId id="1968" r:id="rId64"/>
    <p:sldId id="1969" r:id="rId65"/>
    <p:sldId id="1947" r:id="rId66"/>
    <p:sldId id="1990" r:id="rId67"/>
    <p:sldId id="1993" r:id="rId68"/>
    <p:sldId id="1994" r:id="rId69"/>
    <p:sldId id="1925" r:id="rId70"/>
    <p:sldId id="1926" r:id="rId71"/>
    <p:sldId id="1980" r:id="rId72"/>
    <p:sldId id="1979" r:id="rId73"/>
    <p:sldId id="1760" r:id="rId74"/>
    <p:sldId id="1941" r:id="rId75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492">
          <p15:clr>
            <a:srgbClr val="A4A3A4"/>
          </p15:clr>
        </p15:guide>
        <p15:guide id="3" pos="30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7B9"/>
    <a:srgbClr val="66FFFF"/>
    <a:srgbClr val="71EBFB"/>
    <a:srgbClr val="79CDEF"/>
    <a:srgbClr val="FF0000"/>
    <a:srgbClr val="FB6BAC"/>
    <a:srgbClr val="FFFF00"/>
    <a:srgbClr val="000066"/>
    <a:srgbClr val="FF505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06" autoAdjust="0"/>
    <p:restoredTop sz="94718" autoAdjust="0"/>
  </p:normalViewPr>
  <p:slideViewPr>
    <p:cSldViewPr>
      <p:cViewPr varScale="1">
        <p:scale>
          <a:sx n="67" d="100"/>
          <a:sy n="67" d="100"/>
        </p:scale>
        <p:origin x="341" y="168"/>
      </p:cViewPr>
      <p:guideLst>
        <p:guide orient="horz" pos="4319"/>
        <p:guide orient="horz" pos="1492"/>
        <p:guide pos="30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05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16" Type="http://schemas.openxmlformats.org/officeDocument/2006/relationships/slide" Target="slides/slide9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slide" Target="slides/slide67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77" Type="http://schemas.openxmlformats.org/officeDocument/2006/relationships/presProps" Target="pres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B8342-EA71-4196-8BF3-36841F4D8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765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C4A8B2BC-47FA-45C0-8E1D-EA5F141ACF17}" type="slidenum">
              <a:rPr lang="en-GB" altLang="en-US" sz="1200">
                <a:solidFill>
                  <a:schemeClr val="tx1"/>
                </a:solidFill>
              </a:rPr>
              <a:pPr/>
              <a:t>1</a:t>
            </a:fld>
            <a:endParaRPr lang="en-GB" altLang="en-US" sz="1200">
              <a:solidFill>
                <a:schemeClr val="tx1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01633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28AD38-F4F7-4593-AC43-3E0764F662F3}" type="slidenum">
              <a:rPr lang="en-GB"/>
              <a:pPr/>
              <a:t>18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7258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B4E186-D236-44E7-87CD-A564E3677ADD}" type="slidenum">
              <a:rPr lang="en-GB"/>
              <a:pPr/>
              <a:t>19</a:t>
            </a:fld>
            <a:endParaRPr lang="en-GB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5555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CC4457-BF20-42E4-807F-2ACF7876334A}" type="slidenum">
              <a:rPr lang="en-GB"/>
              <a:pPr/>
              <a:t>20</a:t>
            </a:fld>
            <a:endParaRPr lang="en-GB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2205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92EBCB-B70C-4E88-9C58-42DE1FAE7839}" type="slidenum">
              <a:rPr lang="en-GB"/>
              <a:pPr/>
              <a:t>23</a:t>
            </a:fld>
            <a:endParaRPr lang="en-GB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0E9BC-C685-4BB3-8B45-9771411A8C30}" type="slidenum">
              <a:rPr lang="en-GB"/>
              <a:pPr/>
              <a:t>24</a:t>
            </a:fld>
            <a:endParaRPr lang="en-GB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75429-AFAC-4168-934F-5AD768ABEC07}" type="slidenum">
              <a:rPr lang="en-US" altLang="ja-JP">
                <a:solidFill>
                  <a:srgbClr val="000000"/>
                </a:solidFill>
              </a:rPr>
              <a:pPr/>
              <a:t>53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60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7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42B16-F359-406D-87A1-69A2375B3BF9}" type="slidenum">
              <a:rPr lang="en-GB">
                <a:latin typeface="Times New Roman" charset="0"/>
              </a:rPr>
              <a:pPr/>
              <a:t>67</a:t>
            </a:fld>
            <a:endParaRPr lang="en-GB">
              <a:latin typeface="Times New Roman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6F3B9E-5AA4-478E-8F72-4ED0EF691D98}" type="slidenum">
              <a:rPr lang="en-GB" sz="1200" smtClean="0">
                <a:solidFill>
                  <a:prstClr val="black"/>
                </a:solidFill>
              </a:rPr>
              <a:pPr eaLnBrk="1" hangingPunct="1"/>
              <a:t>2</a:t>
            </a:fld>
            <a:endParaRPr lang="en-GB" sz="1200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8781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6F3B9E-5AA4-478E-8F72-4ED0EF691D98}" type="slidenum">
              <a:rPr lang="en-GB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en-GB" sz="1200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965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6F3B9E-5AA4-478E-8F72-4ED0EF691D98}" type="slidenum">
              <a:rPr lang="en-GB" sz="1200" smtClean="0">
                <a:solidFill>
                  <a:prstClr val="black"/>
                </a:solidFill>
              </a:rPr>
              <a:pPr eaLnBrk="1" hangingPunct="1"/>
              <a:t>4</a:t>
            </a:fld>
            <a:endParaRPr lang="en-GB" sz="1200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0087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6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68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0C4E0-701B-4EF2-9BE3-8D87C1FA8799}" type="slidenum">
              <a:rPr lang="en-GB"/>
              <a:pPr/>
              <a:t>7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0C4E0-701B-4EF2-9BE3-8D87C1FA8799}" type="slidenum">
              <a:rPr lang="en-GB"/>
              <a:pPr/>
              <a:t>8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85D42F-2DAD-4870-A658-838021DA2A3D}" type="slidenum">
              <a:rPr lang="en-GB"/>
              <a:pPr/>
              <a:t>12</a:t>
            </a:fld>
            <a:endParaRPr lang="en-GB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A637E6-FDB2-4A80-BC51-16FA6766FC58}" type="slidenum">
              <a:rPr lang="en-GB"/>
              <a:pPr/>
              <a:t>17</a:t>
            </a:fld>
            <a:endParaRPr lang="en-GB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5505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8ABD-8626-4B72-964E-A04903D3F1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DF993-EA2C-4439-898C-D2F97F85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2B01B-FDBD-4A62-B789-DDF6EF043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80093-3400-4888-8AFA-51B308396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98F7-77E9-4DB9-9E16-3FE80BD49E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47B9-8DFB-4994-B637-4F2FD702A5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44DC5-65C4-4F30-B647-166C9DFE1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ECC2A-1917-434C-822A-D5E5C2738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D67D0-90D3-4660-B248-567A51D7BF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F1579-6791-4132-A60B-C0DCB20394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66A3B-CFC6-4E83-A285-DE8EA5618C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-194907" y="-60961"/>
            <a:ext cx="9358313" cy="3429001"/>
          </a:xfrm>
          <a:prstGeom prst="rect">
            <a:avLst/>
          </a:prstGeom>
          <a:gradFill>
            <a:gsLst>
              <a:gs pos="0">
                <a:srgbClr val="D6D6D6"/>
              </a:gs>
              <a:gs pos="27979">
                <a:srgbClr val="6B95B4"/>
              </a:gs>
              <a:gs pos="100000">
                <a:srgbClr val="005493"/>
              </a:gs>
            </a:gsLst>
            <a:lin ang="5400000"/>
          </a:gradFill>
          <a:ln w="25400">
            <a:miter lim="400000"/>
          </a:ln>
        </p:spPr>
        <p:txBody>
          <a:bodyPr lIns="0" tIns="0" rIns="0" bIns="0" anchor="ctr"/>
          <a:lstStyle/>
          <a:p>
            <a:pPr defTabSz="410730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" name="logo_unige_nb_tran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31808" y="5079712"/>
            <a:ext cx="1151930" cy="118059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/>
        </p:nvSpPr>
        <p:spPr>
          <a:xfrm>
            <a:off x="2413" y="6623753"/>
            <a:ext cx="2903434" cy="24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l">
              <a:defRPr sz="1500"/>
            </a:lvl1pPr>
          </a:lstStyle>
          <a:p>
            <a:pPr defTabSz="410730" fontAlgn="auto">
              <a:spcBef>
                <a:spcPts val="0"/>
              </a:spcBef>
              <a:spcAft>
                <a:spcPts val="0"/>
              </a:spcAft>
              <a:defRPr sz="1800"/>
            </a:pPr>
            <a:r>
              <a:rPr sz="1100" kern="0">
                <a:solidFill>
                  <a:sysClr val="windowText" lastClr="000000"/>
                </a:solidFill>
                <a:latin typeface="Gill Sans"/>
                <a:ea typeface="Gill Sans"/>
                <a:cs typeface="Gill Sans"/>
                <a:sym typeface="Gill Sans"/>
              </a:rPr>
              <a:t>Melody Ravonel Salzgeber, University of Geneva</a:t>
            </a:r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919759" y="26789"/>
            <a:ext cx="7358063" cy="2821781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5900" u="sng"/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5900" u="sng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892970" y="2875359"/>
            <a:ext cx="7358063" cy="2321719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2500"/>
            </a:lvl1pPr>
            <a:lvl2pPr marL="0" indent="0" algn="ctr">
              <a:spcBef>
                <a:spcPts val="0"/>
              </a:spcBef>
              <a:buSzTx/>
              <a:buNone/>
              <a:defRPr sz="2500"/>
            </a:lvl2pPr>
            <a:lvl3pPr marL="0" indent="0" algn="ctr">
              <a:spcBef>
                <a:spcPts val="0"/>
              </a:spcBef>
              <a:buSzTx/>
              <a:buNone/>
              <a:defRPr sz="2500"/>
            </a:lvl3pPr>
            <a:lvl4pPr marL="0" indent="0" algn="ctr">
              <a:spcBef>
                <a:spcPts val="0"/>
              </a:spcBef>
              <a:buSzTx/>
              <a:buNone/>
              <a:defRPr sz="2500"/>
            </a:lvl4pPr>
            <a:lvl5pPr marL="0" indent="0" algn="ctr">
              <a:spcBef>
                <a:spcPts val="0"/>
              </a:spcBef>
              <a:buSzTx/>
              <a:buNone/>
              <a:defRPr sz="2500"/>
            </a:lvl5pPr>
          </a:lstStyle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1775120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194907" y="-52032"/>
            <a:ext cx="9358313" cy="580430"/>
          </a:xfrm>
          <a:prstGeom prst="rect">
            <a:avLst/>
          </a:prstGeom>
          <a:gradFill>
            <a:gsLst>
              <a:gs pos="0">
                <a:srgbClr val="D6D6D6"/>
              </a:gs>
              <a:gs pos="100000">
                <a:srgbClr val="005493"/>
              </a:gs>
            </a:gsLst>
            <a:lin ang="5400000"/>
          </a:gradFill>
          <a:ln w="25400">
            <a:miter lim="400000"/>
          </a:ln>
        </p:spPr>
        <p:txBody>
          <a:bodyPr lIns="0" tIns="0" rIns="0" bIns="0" anchor="ctr"/>
          <a:lstStyle/>
          <a:p>
            <a:pPr defTabSz="410730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5" name="Group 25"/>
          <p:cNvGrpSpPr/>
          <p:nvPr/>
        </p:nvGrpSpPr>
        <p:grpSpPr>
          <a:xfrm>
            <a:off x="8321169" y="-45929"/>
            <a:ext cx="562571" cy="576572"/>
            <a:chOff x="0" y="0"/>
            <a:chExt cx="800100" cy="820012"/>
          </a:xfrm>
        </p:grpSpPr>
        <p:sp>
          <p:nvSpPr>
            <p:cNvPr id="23" name="Shape 23"/>
            <p:cNvSpPr/>
            <p:nvPr/>
          </p:nvSpPr>
          <p:spPr>
            <a:xfrm>
              <a:off x="47215" y="69968"/>
              <a:ext cx="683344" cy="72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10730" fontAlgn="auto">
                <a:spcBef>
                  <a:spcPts val="0"/>
                </a:spcBef>
                <a:spcAft>
                  <a:spcPts val="0"/>
                </a:spcAft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4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24" name="Picture 23"/>
            <p:cNvPicPr/>
            <p:nvPr/>
          </p:nvPicPr>
          <p:blipFill>
            <a:blip/>
            <a:stretch>
              <a:fillRect/>
            </a:stretch>
          </p:blipFill>
          <p:spPr>
            <a:xfrm>
              <a:off x="0" y="0"/>
              <a:ext cx="800101" cy="8200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-133945" y="1723430"/>
            <a:ext cx="8965406" cy="5339953"/>
          </a:xfrm>
          <a:prstGeom prst="rect">
            <a:avLst/>
          </a:prstGeom>
        </p:spPr>
        <p:txBody>
          <a:bodyPr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2413" y="6623753"/>
            <a:ext cx="2903434" cy="24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l">
              <a:defRPr sz="1500"/>
            </a:lvl1pPr>
          </a:lstStyle>
          <a:p>
            <a:pPr defTabSz="410730" fontAlgn="auto">
              <a:spcBef>
                <a:spcPts val="0"/>
              </a:spcBef>
              <a:spcAft>
                <a:spcPts val="0"/>
              </a:spcAft>
              <a:defRPr sz="1800"/>
            </a:pPr>
            <a:r>
              <a:rPr sz="1100" kern="0">
                <a:solidFill>
                  <a:sysClr val="windowText" lastClr="000000"/>
                </a:solidFill>
                <a:latin typeface="Gill Sans"/>
                <a:ea typeface="Gill Sans"/>
                <a:cs typeface="Gill Sans"/>
                <a:sym typeface="Gill Sans"/>
              </a:rPr>
              <a:t>Melody Ravonel Salzgeber, University of Geneva</a:t>
            </a:r>
          </a:p>
        </p:txBody>
      </p:sp>
    </p:spTree>
    <p:extLst>
      <p:ext uri="{BB962C8B-B14F-4D97-AF65-F5344CB8AC3E}">
        <p14:creationId xmlns:p14="http://schemas.microsoft.com/office/powerpoint/2010/main" val="34157630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9096609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51805" y="1116212"/>
            <a:ext cx="8965406" cy="5339953"/>
          </a:xfrm>
          <a:prstGeom prst="rect">
            <a:avLst/>
          </a:prstGeom>
        </p:spPr>
        <p:txBody>
          <a:bodyPr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267355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-194907" y="-52032"/>
            <a:ext cx="9358313" cy="580430"/>
          </a:xfrm>
          <a:prstGeom prst="rect">
            <a:avLst/>
          </a:prstGeom>
          <a:gradFill>
            <a:gsLst>
              <a:gs pos="0">
                <a:srgbClr val="D6D6D6"/>
              </a:gs>
              <a:gs pos="100000">
                <a:srgbClr val="005493"/>
              </a:gs>
            </a:gsLst>
            <a:lin ang="5400000"/>
          </a:gradFill>
          <a:ln w="25400">
            <a:miter lim="400000"/>
          </a:ln>
        </p:spPr>
        <p:txBody>
          <a:bodyPr lIns="0" tIns="0" rIns="0" bIns="0" anchor="ctr"/>
          <a:lstStyle/>
          <a:p>
            <a:pPr defTabSz="410730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2" name="Group 42"/>
          <p:cNvGrpSpPr/>
          <p:nvPr/>
        </p:nvGrpSpPr>
        <p:grpSpPr>
          <a:xfrm>
            <a:off x="8321169" y="-45929"/>
            <a:ext cx="562571" cy="576572"/>
            <a:chOff x="0" y="0"/>
            <a:chExt cx="800100" cy="820012"/>
          </a:xfrm>
        </p:grpSpPr>
        <p:sp>
          <p:nvSpPr>
            <p:cNvPr id="40" name="Shape 40"/>
            <p:cNvSpPr/>
            <p:nvPr/>
          </p:nvSpPr>
          <p:spPr>
            <a:xfrm>
              <a:off x="47215" y="69968"/>
              <a:ext cx="683344" cy="72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10730" fontAlgn="auto">
                <a:spcBef>
                  <a:spcPts val="0"/>
                </a:spcBef>
                <a:spcAft>
                  <a:spcPts val="0"/>
                </a:spcAft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4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41" name="logo_unige_nb_trans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00101" cy="8200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3" name="Shape 43"/>
          <p:cNvSpPr/>
          <p:nvPr/>
        </p:nvSpPr>
        <p:spPr>
          <a:xfrm>
            <a:off x="1" y="6634758"/>
            <a:ext cx="9456539" cy="223242"/>
          </a:xfrm>
          <a:prstGeom prst="rect">
            <a:avLst/>
          </a:prstGeom>
          <a:solidFill>
            <a:srgbClr val="005493"/>
          </a:solidFill>
          <a:ln w="25400">
            <a:miter lim="400000"/>
          </a:ln>
        </p:spPr>
        <p:txBody>
          <a:bodyPr lIns="0" tIns="0" rIns="0" bIns="0" anchor="ctr"/>
          <a:lstStyle/>
          <a:p>
            <a:pPr defTabSz="410730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2413" y="6623753"/>
            <a:ext cx="2903434" cy="24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l">
              <a:defRPr sz="1500">
                <a:solidFill>
                  <a:srgbClr val="FFFFFF"/>
                </a:solidFill>
              </a:defRPr>
            </a:lvl1pPr>
          </a:lstStyle>
          <a:p>
            <a:pPr defTabSz="410730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sz="1100" kern="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Melody Ravonel Salzgeber, University of Geneva</a:t>
            </a:r>
          </a:p>
        </p:txBody>
      </p:sp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xfrm>
            <a:off x="8902998" y="6616899"/>
            <a:ext cx="205184" cy="2000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0510829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21085024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88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25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72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398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538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57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593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5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2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3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96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3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6FAC-DF2A-49F9-9B87-BCBF3AAC5BB8}" type="datetime1">
              <a:rPr lang="en-US" altLang="ja-JP">
                <a:solidFill>
                  <a:prstClr val="black"/>
                </a:solidFill>
              </a:rPr>
              <a:pPr/>
              <a:t>4/6/2019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ICHEP2010  -- T.Nakaya (Kyoto) --</a:t>
            </a:r>
          </a:p>
        </p:txBody>
      </p:sp>
    </p:spTree>
    <p:extLst>
      <p:ext uri="{BB962C8B-B14F-4D97-AF65-F5344CB8AC3E}">
        <p14:creationId xmlns:p14="http://schemas.microsoft.com/office/powerpoint/2010/main" val="13274102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859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86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8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314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80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3287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337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680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5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38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644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8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791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36899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75875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84683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69346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764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55711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9816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09999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15540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7410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7717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199036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0855" y="890723"/>
            <a:ext cx="8232771" cy="547490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27-Feb-2018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A.Weber     |      DUNE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128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4026" y="215347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27-Feb-2018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A.Weber     |      DUNE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965064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973015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36762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890954"/>
            <a:ext cx="8229600" cy="535639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4026" y="13353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27-Feb-2018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A.Weber     |      DUNE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970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6" y="209982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27-Feb-2018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A.Weber     |      DUNE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0575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790" y="93663"/>
            <a:ext cx="7312009" cy="90011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523038"/>
            <a:ext cx="1247775" cy="334962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/>
              <a:t>27-Feb-2018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A078-A355-4775-BE91-59DDC6EA6F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E6FF9-FC0A-1943-AAEE-A147FB89B9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A.Weber     |      DUNE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3150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nsel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425696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xfrm>
            <a:off x="4472237" y="6590109"/>
            <a:ext cx="199526" cy="202275"/>
          </a:xfrm>
          <a:prstGeom prst="rect">
            <a:avLst/>
          </a:prstGeom>
        </p:spPr>
        <p:txBody>
          <a:bodyPr/>
          <a:lstStyle>
            <a:lvl1pPr>
              <a:defRPr sz="844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173420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70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69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36512" y="57150"/>
            <a:ext cx="16802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Neutrino Overview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842204" y="6516052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Oxford</a:t>
            </a:r>
            <a:r>
              <a:rPr lang="en-GB" sz="1800" baseline="0" dirty="0" smtClean="0">
                <a:solidFill>
                  <a:schemeClr val="hlink"/>
                </a:solidFill>
                <a:latin typeface="Haettenschweiler" pitchFamily="34" charset="0"/>
              </a:rPr>
              <a:t> U.</a:t>
            </a: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/RAL</a:t>
            </a:r>
            <a:endParaRPr lang="en-GB" sz="18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30264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517F119-1EAA-40AC-86B8-2BDA4F6F6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271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 userDrawn="1"/>
        </p:nvSpPr>
        <p:spPr bwMode="auto">
          <a:xfrm>
            <a:off x="7994604" y="6525344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Oxford</a:t>
            </a:r>
            <a:r>
              <a:rPr lang="en-GB" sz="1800" baseline="0" dirty="0" smtClean="0">
                <a:solidFill>
                  <a:schemeClr val="hlink"/>
                </a:solidFill>
                <a:latin typeface="Haettenschweiler" pitchFamily="34" charset="0"/>
              </a:rPr>
              <a:t> U.</a:t>
            </a: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/RAL</a:t>
            </a:r>
            <a:endParaRPr lang="en-GB" sz="18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8088313" y="6309320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-49963" y="71046"/>
            <a:ext cx="16802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Neutrino Overview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194907" y="-52032"/>
            <a:ext cx="9358313" cy="580430"/>
          </a:xfrm>
          <a:prstGeom prst="rect">
            <a:avLst/>
          </a:prstGeom>
          <a:gradFill>
            <a:gsLst>
              <a:gs pos="0">
                <a:srgbClr val="D6D6D6"/>
              </a:gs>
              <a:gs pos="100000">
                <a:srgbClr val="005493"/>
              </a:gs>
            </a:gsLst>
            <a:lin ang="5400000"/>
          </a:gradFill>
          <a:ln w="25400">
            <a:miter lim="400000"/>
          </a:ln>
        </p:spPr>
        <p:txBody>
          <a:bodyPr lIns="0" tIns="0" rIns="0" bIns="0" anchor="ctr"/>
          <a:lstStyle/>
          <a:p>
            <a:pPr defTabSz="410730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8321169" y="-45929"/>
            <a:ext cx="562571" cy="576572"/>
            <a:chOff x="0" y="0"/>
            <a:chExt cx="800100" cy="820012"/>
          </a:xfrm>
        </p:grpSpPr>
        <p:sp>
          <p:nvSpPr>
            <p:cNvPr id="3" name="Shape 3"/>
            <p:cNvSpPr/>
            <p:nvPr/>
          </p:nvSpPr>
          <p:spPr>
            <a:xfrm>
              <a:off x="47215" y="69968"/>
              <a:ext cx="683344" cy="72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10730" fontAlgn="auto">
                <a:spcBef>
                  <a:spcPts val="0"/>
                </a:spcBef>
                <a:spcAft>
                  <a:spcPts val="0"/>
                </a:spcAft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4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4" name="logo_unige_nb_trans.pn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800101" cy="8200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303610" y="0"/>
            <a:ext cx="7358063" cy="446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07156" y="1071563"/>
            <a:ext cx="8965406" cy="533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/>
          <a:lstStyle>
            <a:lvl2pPr>
              <a:buFont typeface="Lucida Grande"/>
              <a:buChar char="‣"/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>
              <a:buFont typeface="Zapf Dingbats"/>
              <a:buChar char="✴"/>
              <a:defRPr i="1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>
              <a:buFont typeface="Zapf Dingbats"/>
              <a:buChar char="➡"/>
              <a:defRPr b="1" i="1"/>
            </a:lvl4pPr>
            <a:lvl5pPr>
              <a:buChar char="-"/>
              <a:defRPr b="1"/>
            </a:lvl5pPr>
          </a:lstStyle>
          <a:p>
            <a:pPr lvl="0">
              <a:defRPr sz="1800"/>
            </a:pPr>
            <a:r>
              <a:rPr sz="1700"/>
              <a:t>Body Level One</a:t>
            </a:r>
          </a:p>
          <a:p>
            <a:pPr lvl="1">
              <a:defRPr sz="1800"/>
            </a:pPr>
            <a:r>
              <a:rPr sz="1700"/>
              <a:t>Body Level Two</a:t>
            </a:r>
          </a:p>
          <a:p>
            <a:pPr lvl="2">
              <a:defRPr sz="1800" i="0"/>
            </a:pPr>
            <a:r>
              <a:rPr sz="1700" i="1"/>
              <a:t>Body Level Three</a:t>
            </a:r>
          </a:p>
          <a:p>
            <a:pPr lvl="3">
              <a:defRPr sz="1800" b="0" i="0"/>
            </a:pPr>
            <a:r>
              <a:rPr sz="1700" b="1" i="1"/>
              <a:t>Body Level Four</a:t>
            </a:r>
          </a:p>
          <a:p>
            <a:pPr lvl="4">
              <a:defRPr sz="1800" b="0"/>
            </a:pPr>
            <a:r>
              <a:rPr sz="1700" b="1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4464943" y="6634759"/>
            <a:ext cx="205184" cy="2000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300"/>
            </a:lvl1pPr>
          </a:lstStyle>
          <a:p>
            <a:pPr defTabSz="410730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lang="en-US" kern="0" smtClean="0">
                <a:solidFill>
                  <a:sysClr val="windowText" lastClr="000000"/>
                </a:solidFill>
                <a:latin typeface="Gill Sans"/>
                <a:ea typeface="Gill Sans"/>
                <a:cs typeface="Gill Sans"/>
                <a:sym typeface="Gill Sans"/>
              </a:rPr>
              <a:pPr defTabSz="41073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kern="0">
              <a:solidFill>
                <a:sysClr val="windowText" lastClr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" name="Shape 9"/>
          <p:cNvSpPr/>
          <p:nvPr/>
        </p:nvSpPr>
        <p:spPr>
          <a:xfrm>
            <a:off x="2413" y="6623753"/>
            <a:ext cx="2903434" cy="24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 algn="l">
              <a:defRPr sz="1500"/>
            </a:lvl1pPr>
          </a:lstStyle>
          <a:p>
            <a:pPr defTabSz="410730" fontAlgn="auto">
              <a:spcBef>
                <a:spcPts val="0"/>
              </a:spcBef>
              <a:spcAft>
                <a:spcPts val="0"/>
              </a:spcAft>
              <a:defRPr sz="1800"/>
            </a:pPr>
            <a:r>
              <a:rPr sz="1100" kern="0">
                <a:solidFill>
                  <a:sysClr val="windowText" lastClr="000000"/>
                </a:solidFill>
                <a:latin typeface="Gill Sans"/>
                <a:ea typeface="Gill Sans"/>
                <a:cs typeface="Gill Sans"/>
                <a:sym typeface="Gill Sans"/>
              </a:rPr>
              <a:t>Melody Ravonel Salzgeber, University of Geneva</a:t>
            </a:r>
          </a:p>
        </p:txBody>
      </p:sp>
    </p:spTree>
    <p:extLst>
      <p:ext uri="{BB962C8B-B14F-4D97-AF65-F5344CB8AC3E}">
        <p14:creationId xmlns:p14="http://schemas.microsoft.com/office/powerpoint/2010/main" val="15172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</p:sldLayoutIdLst>
  <p:transition spd="med"/>
  <p:txStyles>
    <p:titleStyle>
      <a:lvl1pPr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indent="160721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321440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482161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642882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803602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964323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125044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285763" algn="ctr" defTabSz="410730">
        <a:defRPr sz="28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625024" indent="-401801" defTabSz="410730">
        <a:spcBef>
          <a:spcPts val="1687"/>
        </a:spcBef>
        <a:buSzPct val="171000"/>
        <a:buChar char="•"/>
        <a:defRPr sz="1700">
          <a:latin typeface="+mn-lt"/>
          <a:ea typeface="+mn-ea"/>
          <a:cs typeface="+mn-cs"/>
          <a:sym typeface="Gill Sans"/>
        </a:defRPr>
      </a:lvl1pPr>
      <a:lvl2pPr marL="937536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2pPr>
      <a:lvl3pPr marL="1250048" indent="-401801" defTabSz="410730">
        <a:spcBef>
          <a:spcPts val="1687"/>
        </a:spcBef>
        <a:buSzPct val="70000"/>
        <a:buChar char="•"/>
        <a:defRPr sz="1700">
          <a:latin typeface="+mn-lt"/>
          <a:ea typeface="+mn-ea"/>
          <a:cs typeface="+mn-cs"/>
          <a:sym typeface="Gill Sans"/>
        </a:defRPr>
      </a:lvl3pPr>
      <a:lvl4pPr marL="1562560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4pPr>
      <a:lvl5pPr marL="1875072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5pPr>
      <a:lvl6pPr marL="2125081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6pPr>
      <a:lvl7pPr marL="2375091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7pPr>
      <a:lvl8pPr marL="2625100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8pPr>
      <a:lvl9pPr marL="2875110" indent="-401801" defTabSz="410730">
        <a:spcBef>
          <a:spcPts val="1687"/>
        </a:spcBef>
        <a:buSzPct val="100000"/>
        <a:buChar char="•"/>
        <a:defRPr sz="1700">
          <a:latin typeface="+mn-lt"/>
          <a:ea typeface="+mn-ea"/>
          <a:cs typeface="+mn-cs"/>
          <a:sym typeface="Gill Sans"/>
        </a:defRPr>
      </a:lvl9pPr>
    </p:bodyStyle>
    <p:otherStyle>
      <a:lvl1pPr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6072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321440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48216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64288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80360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96432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125044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28576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5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833544" y="6516052"/>
            <a:ext cx="1199055" cy="37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rgbClr val="CCCCFF"/>
                </a:solidFill>
                <a:latin typeface="Haettenschweiler" pitchFamily="34" charset="0"/>
              </a:rPr>
              <a:t>Oxford U./RAL</a:t>
            </a:r>
            <a:endParaRPr lang="en-GB" sz="1800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46757" y="6302648"/>
            <a:ext cx="984788" cy="37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-36512" y="65890"/>
            <a:ext cx="16802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Neutrino Overview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4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4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833544" y="6516052"/>
            <a:ext cx="1199055" cy="37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rgbClr val="CCCCFF"/>
                </a:solidFill>
                <a:latin typeface="Haettenschweiler" pitchFamily="34" charset="0"/>
              </a:rPr>
              <a:t>Oxford U./RAL</a:t>
            </a:r>
            <a:endParaRPr lang="en-GB" sz="1800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46757" y="6302648"/>
            <a:ext cx="984788" cy="37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-57778" y="63467"/>
            <a:ext cx="16802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Neutrino Overview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92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AEF16B3-2D42-7F4F-833C-F7620926212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87050531-EA3C-754C-990C-6227D96E1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55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27-Feb-2018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427973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10475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A.Weber     |      DUNE</a:t>
            </a:r>
            <a:endParaRPr lang="en-US" dirty="0"/>
          </a:p>
        </p:txBody>
      </p:sp>
      <p:pic>
        <p:nvPicPr>
          <p:cNvPr id="2050" name="Picture 2" descr="Image result for university of oxford logo">
            <a:extLst>
              <a:ext uri="{FF2B5EF4-FFF2-40B4-BE49-F238E27FC236}">
                <a16:creationId xmlns:a16="http://schemas.microsoft.com/office/drawing/2014/main" id="{2D360753-E94B-5B44-B9B6-8FAEDBEA320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383"/>
          <a:stretch/>
        </p:blipFill>
        <p:spPr bwMode="auto">
          <a:xfrm>
            <a:off x="7859474" y="6489520"/>
            <a:ext cx="211166" cy="27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stfc">
            <a:extLst>
              <a:ext uri="{FF2B5EF4-FFF2-40B4-BE49-F238E27FC236}">
                <a16:creationId xmlns:a16="http://schemas.microsoft.com/office/drawing/2014/main" id="{30750306-0DB9-DA4E-A60E-3862C2A955A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12" r="77191" b="26012"/>
          <a:stretch/>
        </p:blipFill>
        <p:spPr bwMode="auto">
          <a:xfrm>
            <a:off x="7571361" y="6494647"/>
            <a:ext cx="257846" cy="26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83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summerlad.com/wp-content/uploads/2011/10/kyoto-fushimi-inari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1.gif"/><Relationship Id="rId4" Type="http://schemas.openxmlformats.org/officeDocument/2006/relationships/image" Target="../media/image26.jpeg"/><Relationship Id="rId9" Type="http://schemas.openxmlformats.org/officeDocument/2006/relationships/hyperlink" Target="http://www.achievement.org/autodoc/photocredit/achievers/led0-01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3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3.wmf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03.png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3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3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3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1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&quot;kyoto&quot;">
            <a:hlinkClick r:id="rId3" tooltip="kyoto-fushimi-inari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4"/>
            <a:ext cx="10547350" cy="701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988144" y="1534107"/>
            <a:ext cx="7345511" cy="864100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4000" b="1" dirty="0" smtClean="0"/>
              <a:t>Neutrinos overview.</a:t>
            </a:r>
            <a:endParaRPr lang="en-GB" altLang="en-US" sz="4000" b="1" dirty="0" smtClean="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924174" y="2933340"/>
            <a:ext cx="3473451" cy="1384995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/>
              <a:t>Dave Wark</a:t>
            </a:r>
            <a:endParaRPr lang="en-GB" altLang="en-US" sz="28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/>
              <a:t>Imperial </a:t>
            </a:r>
            <a:r>
              <a:rPr lang="en-GB" altLang="en-US" sz="2800" b="1" dirty="0" err="1" smtClean="0"/>
              <a:t>IoP</a:t>
            </a:r>
            <a:r>
              <a:rPr lang="en-GB" altLang="en-US" sz="2800" b="1" dirty="0" smtClean="0"/>
              <a:t> Meeting</a:t>
            </a:r>
            <a:endParaRPr lang="en-GB" altLang="en-US" sz="28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/>
              <a:t>April </a:t>
            </a:r>
            <a:r>
              <a:rPr lang="en-GB" altLang="en-US" sz="2800" b="1" dirty="0"/>
              <a:t>8</a:t>
            </a:r>
            <a:r>
              <a:rPr lang="en-GB" altLang="en-US" sz="2800" b="1" baseline="30000" dirty="0" smtClean="0"/>
              <a:t>th</a:t>
            </a:r>
            <a:r>
              <a:rPr lang="en-GB" altLang="en-US" sz="2800" b="1" dirty="0" smtClean="0"/>
              <a:t>, 2019</a:t>
            </a:r>
            <a:endParaRPr lang="en-GB" altLang="en-US" sz="2800" b="1" dirty="0"/>
          </a:p>
        </p:txBody>
      </p:sp>
      <p:sp>
        <p:nvSpPr>
          <p:cNvPr id="53254" name="AutoShape 5"/>
          <p:cNvSpPr>
            <a:spLocks noChangeArrowheads="1"/>
          </p:cNvSpPr>
          <p:nvPr/>
        </p:nvSpPr>
        <p:spPr bwMode="auto">
          <a:xfrm>
            <a:off x="0" y="333375"/>
            <a:ext cx="11990388" cy="6527800"/>
          </a:xfrm>
          <a:prstGeom prst="roundRect">
            <a:avLst>
              <a:gd name="adj" fmla="val 6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80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00749" y="4842029"/>
            <a:ext cx="7720319" cy="1384995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/>
              <a:t>Advanced thanks to the many people 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/>
              <a:t>s</a:t>
            </a:r>
            <a:r>
              <a:rPr lang="en-GB" altLang="en-US" sz="2800" b="1" dirty="0" smtClean="0"/>
              <a:t>tole slides </a:t>
            </a:r>
            <a:r>
              <a:rPr lang="en-GB" altLang="en-US" sz="2800" b="1" dirty="0" smtClean="0"/>
              <a:t>from, and apologies to those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/>
              <a:t>i</a:t>
            </a:r>
            <a:r>
              <a:rPr lang="en-GB" altLang="en-US" sz="2800" b="1" dirty="0" smtClean="0"/>
              <a:t>gnored as I will make no attempt to be complete.</a:t>
            </a:r>
            <a:endParaRPr lang="en-GB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9660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" y="620688"/>
            <a:ext cx="9144000" cy="4794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9816"/>
            <a:ext cx="7772400" cy="1143000"/>
          </a:xfrm>
        </p:spPr>
        <p:txBody>
          <a:bodyPr/>
          <a:lstStyle/>
          <a:p>
            <a:r>
              <a:rPr lang="en-US" dirty="0" smtClean="0"/>
              <a:t>Accelerator-Based Neutrino Oscillation </a:t>
            </a:r>
            <a:r>
              <a:rPr lang="en-US" dirty="0" err="1" smtClean="0"/>
              <a:t>Experients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3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7768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More Ancient History…</a:t>
            </a:r>
            <a:endParaRPr lang="en-US" dirty="0" smtClean="0"/>
          </a:p>
        </p:txBody>
      </p:sp>
      <p:sp>
        <p:nvSpPr>
          <p:cNvPr id="185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114800"/>
          </a:xfrm>
        </p:spPr>
        <p:txBody>
          <a:bodyPr/>
          <a:lstStyle/>
          <a:p>
            <a:pPr eaLnBrk="1" hangingPunct="1"/>
            <a:r>
              <a:rPr lang="en-GB" dirty="0" smtClean="0"/>
              <a:t>Question in the late 50’s:  Are the neutrinos in these reactions the same thing?:</a:t>
            </a:r>
          </a:p>
          <a:p>
            <a:pPr lvl="1" algn="ctr" eaLnBrk="1" hangingPunct="1">
              <a:buFontTx/>
              <a:buNone/>
            </a:pPr>
            <a:r>
              <a:rPr lang="en-GB" dirty="0" smtClean="0"/>
              <a:t> n </a:t>
            </a:r>
            <a:r>
              <a:rPr lang="en-GB" dirty="0" smtClean="0">
                <a:cs typeface="Times New Roman" pitchFamily="18" charset="0"/>
              </a:rPr>
              <a:t>→ p + e + </a:t>
            </a:r>
            <a:r>
              <a:rPr lang="el-GR" dirty="0" smtClean="0">
                <a:cs typeface="Times New Roman" pitchFamily="18" charset="0"/>
              </a:rPr>
              <a:t>ν</a:t>
            </a:r>
            <a:r>
              <a:rPr lang="en-GB" dirty="0" smtClean="0">
                <a:cs typeface="Times New Roman" pitchFamily="18" charset="0"/>
              </a:rPr>
              <a:t>     </a:t>
            </a:r>
            <a:r>
              <a:rPr lang="en-GB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GB" dirty="0" smtClean="0">
                <a:cs typeface="Times New Roman" pitchFamily="18" charset="0"/>
              </a:rPr>
              <a:t> → </a:t>
            </a:r>
            <a:r>
              <a:rPr lang="en-GB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GB" dirty="0" smtClean="0">
                <a:cs typeface="Times New Roman" pitchFamily="18" charset="0"/>
              </a:rPr>
              <a:t> + </a:t>
            </a:r>
            <a:r>
              <a:rPr lang="el-GR" dirty="0" smtClean="0">
                <a:cs typeface="Times New Roman" pitchFamily="18" charset="0"/>
              </a:rPr>
              <a:t>ν</a:t>
            </a:r>
            <a:r>
              <a:rPr lang="en-GB" dirty="0" smtClean="0">
                <a:cs typeface="Times New Roman" pitchFamily="18" charset="0"/>
              </a:rPr>
              <a:t>     </a:t>
            </a:r>
            <a:r>
              <a:rPr lang="en-GB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GB" dirty="0" smtClean="0">
                <a:cs typeface="Times New Roman" pitchFamily="18" charset="0"/>
              </a:rPr>
              <a:t> → e + </a:t>
            </a:r>
            <a:r>
              <a:rPr lang="el-GR" dirty="0" smtClean="0">
                <a:cs typeface="Times New Roman" pitchFamily="18" charset="0"/>
              </a:rPr>
              <a:t>ν</a:t>
            </a:r>
            <a:r>
              <a:rPr lang="en-GB" dirty="0" smtClean="0">
                <a:cs typeface="Times New Roman" pitchFamily="18" charset="0"/>
              </a:rPr>
              <a:t> + </a:t>
            </a:r>
            <a:r>
              <a:rPr lang="el-GR" dirty="0" smtClean="0">
                <a:cs typeface="Times New Roman" pitchFamily="18" charset="0"/>
              </a:rPr>
              <a:t>ν</a:t>
            </a:r>
            <a:endParaRPr lang="en-GB" dirty="0" smtClean="0">
              <a:cs typeface="Times New Roman" pitchFamily="18" charset="0"/>
            </a:endParaRPr>
          </a:p>
          <a:p>
            <a:pPr eaLnBrk="1" hangingPunct="1"/>
            <a:r>
              <a:rPr lang="en-GB" dirty="0" smtClean="0">
                <a:cs typeface="Times New Roman" pitchFamily="18" charset="0"/>
              </a:rPr>
              <a:t>If so, why no </a:t>
            </a:r>
            <a:r>
              <a:rPr lang="en-GB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GB" dirty="0" smtClean="0">
                <a:cs typeface="Times New Roman" pitchFamily="18" charset="0"/>
              </a:rPr>
              <a:t> → e + </a:t>
            </a:r>
            <a:r>
              <a:rPr lang="en-GB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en-GB" dirty="0" smtClean="0">
                <a:cs typeface="Times New Roman" pitchFamily="18" charset="0"/>
              </a:rPr>
              <a:t> via diagrams like?:</a:t>
            </a:r>
            <a:endParaRPr lang="el-GR" dirty="0" smtClean="0">
              <a:cs typeface="Times New Roman" pitchFamily="18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987675" y="4077072"/>
            <a:ext cx="2952750" cy="1349375"/>
            <a:chOff x="1882" y="3158"/>
            <a:chExt cx="1860" cy="850"/>
          </a:xfrm>
        </p:grpSpPr>
        <p:pic>
          <p:nvPicPr>
            <p:cNvPr id="185349" name="Picture 5" descr="m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82" y="3158"/>
              <a:ext cx="1860" cy="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5350" name="Text Box 7"/>
            <p:cNvSpPr txBox="1">
              <a:spLocks noChangeArrowheads="1"/>
            </p:cNvSpPr>
            <p:nvPr/>
          </p:nvSpPr>
          <p:spPr bwMode="auto">
            <a:xfrm>
              <a:off x="1941" y="3679"/>
              <a:ext cx="245" cy="327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solidFill>
                    <a:srgbClr val="000066"/>
                  </a:solidFill>
                  <a:latin typeface="Symbol" pitchFamily="18" charset="2"/>
                </a:rPr>
                <a:t>m</a:t>
              </a:r>
              <a:endParaRPr lang="en-US" sz="2800">
                <a:solidFill>
                  <a:srgbClr val="000066"/>
                </a:solidFill>
                <a:latin typeface="Symbol" pitchFamily="18" charset="2"/>
              </a:endParaRPr>
            </a:p>
          </p:txBody>
        </p:sp>
        <p:sp>
          <p:nvSpPr>
            <p:cNvPr id="185351" name="Text Box 8"/>
            <p:cNvSpPr txBox="1">
              <a:spLocks noChangeArrowheads="1"/>
            </p:cNvSpPr>
            <p:nvPr/>
          </p:nvSpPr>
          <p:spPr bwMode="auto">
            <a:xfrm>
              <a:off x="2732" y="3681"/>
              <a:ext cx="233" cy="327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solidFill>
                    <a:srgbClr val="000066"/>
                  </a:solidFill>
                  <a:latin typeface="Symbol" pitchFamily="18" charset="2"/>
                </a:rPr>
                <a:t>n</a:t>
              </a:r>
              <a:endParaRPr lang="en-US" sz="2800">
                <a:solidFill>
                  <a:srgbClr val="000066"/>
                </a:solidFill>
                <a:latin typeface="Symbol" pitchFamily="18" charset="2"/>
              </a:endParaRPr>
            </a:p>
          </p:txBody>
        </p:sp>
        <p:sp>
          <p:nvSpPr>
            <p:cNvPr id="185352" name="Text Box 9"/>
            <p:cNvSpPr txBox="1">
              <a:spLocks noChangeArrowheads="1"/>
            </p:cNvSpPr>
            <p:nvPr/>
          </p:nvSpPr>
          <p:spPr bwMode="auto">
            <a:xfrm>
              <a:off x="3421" y="3681"/>
              <a:ext cx="215" cy="327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solidFill>
                    <a:srgbClr val="000066"/>
                  </a:solidFill>
                </a:rPr>
                <a:t>e</a:t>
              </a:r>
              <a:endParaRPr lang="en-US" sz="2800">
                <a:solidFill>
                  <a:srgbClr val="000066"/>
                </a:solidFill>
              </a:endParaRPr>
            </a:p>
          </p:txBody>
        </p:sp>
        <p:sp>
          <p:nvSpPr>
            <p:cNvPr id="185353" name="Text Box 10"/>
            <p:cNvSpPr txBox="1">
              <a:spLocks noChangeArrowheads="1"/>
            </p:cNvSpPr>
            <p:nvPr/>
          </p:nvSpPr>
          <p:spPr bwMode="auto">
            <a:xfrm>
              <a:off x="3533" y="3203"/>
              <a:ext cx="208" cy="327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solidFill>
                    <a:srgbClr val="000066"/>
                  </a:solidFill>
                  <a:latin typeface="Symbol" pitchFamily="18" charset="2"/>
                </a:rPr>
                <a:t>g</a:t>
              </a:r>
              <a:endParaRPr lang="en-US" sz="2800">
                <a:solidFill>
                  <a:srgbClr val="000066"/>
                </a:solidFill>
                <a:latin typeface="Symbol" pitchFamily="18" charset="2"/>
              </a:endParaRPr>
            </a:p>
          </p:txBody>
        </p:sp>
        <p:sp>
          <p:nvSpPr>
            <p:cNvPr id="185354" name="Text Box 11"/>
            <p:cNvSpPr txBox="1">
              <a:spLocks noChangeArrowheads="1"/>
            </p:cNvSpPr>
            <p:nvPr/>
          </p:nvSpPr>
          <p:spPr bwMode="auto">
            <a:xfrm>
              <a:off x="2262" y="3281"/>
              <a:ext cx="364" cy="231"/>
            </a:xfrm>
            <a:prstGeom prst="rect">
              <a:avLst/>
            </a:prstGeom>
            <a:noFill/>
            <a:ln w="444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>
                  <a:solidFill>
                    <a:srgbClr val="000066"/>
                  </a:solidFill>
                </a:rPr>
                <a:t>IVB</a:t>
              </a:r>
              <a:endParaRPr lang="en-US" sz="1800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496" y="609600"/>
            <a:ext cx="6172200" cy="1543050"/>
            <a:chOff x="336" y="1584"/>
            <a:chExt cx="4638" cy="1212"/>
          </a:xfrm>
        </p:grpSpPr>
        <p:pic>
          <p:nvPicPr>
            <p:cNvPr id="73744" name="Picture 3" descr="mu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" y="1584"/>
              <a:ext cx="45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745" name="Picture 4" descr="mu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1872"/>
              <a:ext cx="4638" cy="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57173" name="Picture 21" descr="mu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40163"/>
            <a:ext cx="624840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07504" y="2209800"/>
            <a:ext cx="2981325" cy="1581150"/>
            <a:chOff x="240" y="1392"/>
            <a:chExt cx="1878" cy="996"/>
          </a:xfrm>
        </p:grpSpPr>
        <p:pic>
          <p:nvPicPr>
            <p:cNvPr id="73739" name="Picture 23" descr="mu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0" y="1392"/>
              <a:ext cx="1878" cy="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40" name="Text Box 24"/>
            <p:cNvSpPr txBox="1">
              <a:spLocks noChangeArrowheads="1"/>
            </p:cNvSpPr>
            <p:nvPr/>
          </p:nvSpPr>
          <p:spPr bwMode="auto">
            <a:xfrm>
              <a:off x="329" y="1414"/>
              <a:ext cx="690" cy="288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>
                  <a:latin typeface="Symbol" pitchFamily="18" charset="2"/>
                </a:rPr>
                <a:t>m </a:t>
              </a:r>
              <a:r>
                <a:rPr lang="en-GB" sz="2400"/>
                <a:t>event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3131840" y="2209800"/>
            <a:ext cx="2981325" cy="1638300"/>
            <a:chOff x="2112" y="1392"/>
            <a:chExt cx="1878" cy="1032"/>
          </a:xfrm>
        </p:grpSpPr>
        <p:pic>
          <p:nvPicPr>
            <p:cNvPr id="73737" name="Picture 26" descr="mu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12" y="1392"/>
              <a:ext cx="1878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38" name="Text Box 27"/>
            <p:cNvSpPr txBox="1">
              <a:spLocks noChangeArrowheads="1"/>
            </p:cNvSpPr>
            <p:nvPr/>
          </p:nvSpPr>
          <p:spPr bwMode="auto">
            <a:xfrm>
              <a:off x="2150" y="1412"/>
              <a:ext cx="664" cy="288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/>
                <a:t>e event</a:t>
              </a:r>
            </a:p>
          </p:txBody>
        </p:sp>
      </p:grpSp>
      <p:pic>
        <p:nvPicPr>
          <p:cNvPr id="1457180" name="Picture 28" descr="mu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7814" y="3501008"/>
            <a:ext cx="305618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7" name="Picture 19" descr="Leon Lederman Biography Photo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84168" y="1495261"/>
            <a:ext cx="3059832" cy="2019489"/>
          </a:xfrm>
          <a:prstGeom prst="rect">
            <a:avLst/>
          </a:prstGeom>
          <a:noFill/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979712" y="116632"/>
            <a:ext cx="7164288" cy="1512168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Today this would be interpreted as a neutrino oscillation experiment, and in a different world that could have confused things greatly!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763688" y="4126657"/>
            <a:ext cx="7164288" cy="1472902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Fore-runner of accelerator oscillation experiments, </a:t>
            </a:r>
            <a:r>
              <a:rPr lang="en-GB" dirty="0" smtClean="0">
                <a:sym typeface="Symbol" pitchFamily="18" charset="2"/>
              </a:rPr>
              <a:t>no time to </a:t>
            </a:r>
            <a:r>
              <a:rPr lang="en-GB" dirty="0" smtClean="0">
                <a:sym typeface="Symbol" pitchFamily="18" charset="2"/>
              </a:rPr>
              <a:t>discuss them all </a:t>
            </a:r>
            <a:r>
              <a:rPr lang="en-GB" dirty="0" smtClean="0">
                <a:sym typeface="Symbol" pitchFamily="18" charset="2"/>
              </a:rPr>
              <a:t>(most notably MINOS) – </a:t>
            </a:r>
            <a:r>
              <a:rPr lang="en-GB" dirty="0" smtClean="0">
                <a:sym typeface="Symbol" pitchFamily="18" charset="2"/>
              </a:rPr>
              <a:t>jump to the current ones.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8697068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#</a:t>
            </a:r>
            <a:endParaRPr lang="en-US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1620" name="Picture 4" descr="birdeye-JPARC-SK-Kor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10980738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2613" name="Line 5"/>
          <p:cNvSpPr>
            <a:spLocks noChangeShapeType="1"/>
          </p:cNvSpPr>
          <p:nvPr/>
        </p:nvSpPr>
        <p:spPr bwMode="auto">
          <a:xfrm flipH="1" flipV="1">
            <a:off x="4932363" y="2060575"/>
            <a:ext cx="1655762" cy="338455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35" tIns="45718" rIns="91435" bIns="45718"/>
          <a:lstStyle/>
          <a:p>
            <a:endParaRPr lang="en-GB"/>
          </a:p>
        </p:txBody>
      </p:sp>
      <p:pic>
        <p:nvPicPr>
          <p:cNvPr id="17326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864" y="461963"/>
            <a:ext cx="18573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261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7525" y="4479926"/>
            <a:ext cx="2800350" cy="209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95289" y="1916113"/>
            <a:ext cx="4752975" cy="3313112"/>
            <a:chOff x="249" y="1207"/>
            <a:chExt cx="2994" cy="2087"/>
          </a:xfrm>
        </p:grpSpPr>
        <p:pic>
          <p:nvPicPr>
            <p:cNvPr id="111625" name="Picture 18" descr="Ingrid4"/>
            <p:cNvPicPr>
              <a:picLocks noChangeAspect="1" noChangeArrowheads="1"/>
            </p:cNvPicPr>
            <p:nvPr/>
          </p:nvPicPr>
          <p:blipFill>
            <a:blip r:embed="rId5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249" y="1207"/>
              <a:ext cx="1049" cy="1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626" name="Picture 10" descr="ND280Exploded-Text-Black-Smal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22" y="2114"/>
              <a:ext cx="1178" cy="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1627" name="Line 12"/>
            <p:cNvSpPr>
              <a:spLocks noChangeShapeType="1"/>
            </p:cNvSpPr>
            <p:nvPr/>
          </p:nvSpPr>
          <p:spPr bwMode="auto">
            <a:xfrm>
              <a:off x="2018" y="2478"/>
              <a:ext cx="1225" cy="81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1628" name="Line 13"/>
            <p:cNvSpPr>
              <a:spLocks noChangeShapeType="1"/>
            </p:cNvSpPr>
            <p:nvPr/>
          </p:nvSpPr>
          <p:spPr bwMode="auto">
            <a:xfrm>
              <a:off x="1383" y="1797"/>
              <a:ext cx="1860" cy="1497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3" name="Picture 11" descr="http://www.t2k.org/news/logo/t2k_logo_smal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04664"/>
            <a:ext cx="2105472" cy="1052736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190872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32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26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9" y="54927"/>
            <a:ext cx="9036495" cy="6945950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32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899835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5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2213" y="53975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GB" sz="3200" i="1" dirty="0">
                <a:latin typeface="Arial" charset="0"/>
              </a:rPr>
              <a:t>Critical </a:t>
            </a:r>
            <a:r>
              <a:rPr lang="en-GB" sz="3200" i="1" dirty="0">
                <a:latin typeface="Symbol" pitchFamily="18" charset="2"/>
              </a:rPr>
              <a:t>s</a:t>
            </a:r>
            <a:r>
              <a:rPr lang="en-GB" sz="3200" i="1" dirty="0">
                <a:latin typeface="Arial" charset="0"/>
              </a:rPr>
              <a:t>’s poorly known </a:t>
            </a:r>
            <a:r>
              <a:rPr lang="en-GB" sz="2800" i="1" dirty="0">
                <a:latin typeface="Arial" charset="0"/>
              </a:rPr>
              <a:t>in range 0.1-10 GeV</a:t>
            </a:r>
            <a:r>
              <a:rPr lang="en-GB" sz="3200" i="1" dirty="0">
                <a:latin typeface="Arial" charset="0"/>
              </a:rPr>
              <a:t>.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 rot="-5400000">
            <a:off x="-2070099" y="3698875"/>
            <a:ext cx="467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sz="2000">
                <a:solidFill>
                  <a:srgbClr val="FF0066"/>
                </a:solidFill>
              </a:rPr>
              <a:t>Data compiled by G.Zeller, hep-ex/0312061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00214"/>
            <a:ext cx="8101012" cy="4376737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125788" y="1125538"/>
            <a:ext cx="3822700" cy="52514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GB"/>
              <a:t>Total </a:t>
            </a:r>
            <a:r>
              <a:rPr lang="en-GB">
                <a:latin typeface="Symbol" pitchFamily="18" charset="2"/>
              </a:rPr>
              <a:t>n</a:t>
            </a:r>
            <a:r>
              <a:rPr lang="en-GB" baseline="-25000">
                <a:latin typeface="Symbol" pitchFamily="18" charset="2"/>
              </a:rPr>
              <a:t>m</a:t>
            </a:r>
            <a:r>
              <a:rPr lang="en-GB"/>
              <a:t> CC cross section</a:t>
            </a:r>
          </a:p>
        </p:txBody>
      </p:sp>
    </p:spTree>
    <p:extLst>
      <p:ext uri="{BB962C8B-B14F-4D97-AF65-F5344CB8AC3E}">
        <p14:creationId xmlns:p14="http://schemas.microsoft.com/office/powerpoint/2010/main" val="11739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 rot="-5400000">
            <a:off x="-1684337" y="3894137"/>
            <a:ext cx="467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sz="2000">
                <a:solidFill>
                  <a:srgbClr val="FF0066"/>
                </a:solidFill>
              </a:rPr>
              <a:t>Data compiled by G.Zeller, hep-ex/0312061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r>
              <a:rPr lang="en-GB" sz="3200" i="1">
                <a:latin typeface="Arial" charset="0"/>
              </a:rPr>
              <a:t>Cross sections are poorly known in range 0.1-10 GeV</a:t>
            </a:r>
            <a:endParaRPr lang="en-GB" sz="3200" i="1" baseline="-25000">
              <a:latin typeface="Arial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1" y="1447800"/>
            <a:ext cx="4822825" cy="50292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22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 rot="-5400000">
            <a:off x="-1684337" y="3894137"/>
            <a:ext cx="467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algn="l"/>
            <a:r>
              <a:rPr lang="en-US" sz="2000">
                <a:solidFill>
                  <a:srgbClr val="FF0066"/>
                </a:solidFill>
              </a:rPr>
              <a:t>Data compiled by G.Zeller, hep-ex/0312061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r>
              <a:rPr lang="en-GB" sz="3200" i="1">
                <a:latin typeface="Arial" charset="0"/>
              </a:rPr>
              <a:t>Cross sections are poorly known in range 0.1-10 GeV</a:t>
            </a:r>
            <a:endParaRPr lang="en-GB" sz="3200" i="1" baseline="-25000">
              <a:latin typeface="Arial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1375" y="1600200"/>
            <a:ext cx="5127625" cy="49911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37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standard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3738563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4787900" y="5373688"/>
            <a:ext cx="3744913" cy="3603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 rot="-5400000">
            <a:off x="6209506" y="3302795"/>
            <a:ext cx="4645025" cy="1444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4248472" cy="530225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Neutrinos in the 1981 Standard: </a:t>
            </a:r>
          </a:p>
          <a:p>
            <a:pPr lvl="1" eaLnBrk="1" hangingPunct="1"/>
            <a:r>
              <a:rPr lang="en-GB" dirty="0"/>
              <a:t>T</a:t>
            </a:r>
            <a:r>
              <a:rPr lang="en-GB" dirty="0" smtClean="0"/>
              <a:t>hree neutrinos with a conserved lepton flavour number.</a:t>
            </a:r>
          </a:p>
          <a:p>
            <a:pPr lvl="1" eaLnBrk="1" hangingPunct="1"/>
            <a:r>
              <a:rPr lang="en-GB" dirty="0" smtClean="0"/>
              <a:t>Massless.</a:t>
            </a:r>
          </a:p>
          <a:p>
            <a:pPr lvl="1" eaLnBrk="1" hangingPunct="1"/>
            <a:r>
              <a:rPr lang="en-GB" dirty="0" smtClean="0"/>
              <a:t>Strictly Left-handed.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367159" y="188640"/>
            <a:ext cx="7957369" cy="8640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66FFFF"/>
                </a:solidFill>
                <a:latin typeface="Times New Roman" charset="0"/>
              </a:rPr>
              <a:t>The Standard Model (~1981)</a:t>
            </a:r>
            <a:endParaRPr lang="en-GB" sz="4400" b="1" dirty="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32602" y="4889942"/>
            <a:ext cx="583813" cy="784830"/>
          </a:xfrm>
          <a:prstGeom prst="rect">
            <a:avLst/>
          </a:prstGeom>
          <a:solidFill>
            <a:srgbClr val="79CDEF"/>
          </a:solidFill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ucida Handwriting" pitchFamily="66" charset="0"/>
              </a:rPr>
              <a:t>H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/>
              </a:rPr>
              <a:t>Higgs</a:t>
            </a:r>
            <a:endParaRPr lang="en-GB" sz="9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773804" y="3305037"/>
            <a:ext cx="842585" cy="956886"/>
            <a:chOff x="6773804" y="3305037"/>
            <a:chExt cx="842585" cy="956886"/>
          </a:xfrm>
        </p:grpSpPr>
        <p:sp>
          <p:nvSpPr>
            <p:cNvPr id="4" name="Oval 3"/>
            <p:cNvSpPr/>
            <p:nvPr/>
          </p:nvSpPr>
          <p:spPr bwMode="auto">
            <a:xfrm>
              <a:off x="6773804" y="3613851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52186" y="3305037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763413" y="2185700"/>
            <a:ext cx="909094" cy="862478"/>
            <a:chOff x="6763413" y="2185700"/>
            <a:chExt cx="909094" cy="862478"/>
          </a:xfrm>
        </p:grpSpPr>
        <p:sp>
          <p:nvSpPr>
            <p:cNvPr id="16" name="Oval 15"/>
            <p:cNvSpPr/>
            <p:nvPr/>
          </p:nvSpPr>
          <p:spPr bwMode="auto">
            <a:xfrm>
              <a:off x="6763413" y="24001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08304" y="2185700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52320" y="3140968"/>
            <a:ext cx="809849" cy="1110564"/>
            <a:chOff x="7452320" y="3140968"/>
            <a:chExt cx="809849" cy="1110564"/>
          </a:xfrm>
        </p:grpSpPr>
        <p:sp>
          <p:nvSpPr>
            <p:cNvPr id="19" name="Oval 18"/>
            <p:cNvSpPr/>
            <p:nvPr/>
          </p:nvSpPr>
          <p:spPr bwMode="auto">
            <a:xfrm>
              <a:off x="7452320" y="3603460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18429" y="3140968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428073" y="3985900"/>
            <a:ext cx="1104367" cy="862478"/>
            <a:chOff x="7428073" y="3985900"/>
            <a:chExt cx="1104367" cy="862478"/>
          </a:xfrm>
        </p:grpSpPr>
        <p:sp>
          <p:nvSpPr>
            <p:cNvPr id="20" name="Oval 19"/>
            <p:cNvSpPr/>
            <p:nvPr/>
          </p:nvSpPr>
          <p:spPr bwMode="auto">
            <a:xfrm>
              <a:off x="7428073" y="42003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88700" y="3985900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30690" y="4705980"/>
            <a:ext cx="1305806" cy="790470"/>
            <a:chOff x="7730690" y="4705980"/>
            <a:chExt cx="1305806" cy="790470"/>
          </a:xfrm>
        </p:grpSpPr>
        <p:sp>
          <p:nvSpPr>
            <p:cNvPr id="24" name="TextBox 23"/>
            <p:cNvSpPr txBox="1"/>
            <p:nvPr/>
          </p:nvSpPr>
          <p:spPr>
            <a:xfrm>
              <a:off x="8313221" y="4705980"/>
              <a:ext cx="723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7730690" y="4848378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7647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uild="p" bldLvl="2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r>
              <a:rPr lang="en-GB" sz="3200" i="1">
                <a:latin typeface="Arial" charset="0"/>
              </a:rPr>
              <a:t>And lets not even talk about </a:t>
            </a:r>
            <a:r>
              <a:rPr lang="en-GB" sz="3200" i="1">
                <a:latin typeface="Symbol" pitchFamily="18" charset="2"/>
              </a:rPr>
              <a:t>n</a:t>
            </a:r>
            <a:r>
              <a:rPr lang="en-GB" sz="3200" i="1">
                <a:latin typeface="Arial" charset="0"/>
              </a:rPr>
              <a:t>…</a:t>
            </a:r>
            <a:endParaRPr lang="en-GB" sz="3200" i="1" baseline="-25000">
              <a:latin typeface="Arial" charset="0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284289"/>
            <a:ext cx="4824412" cy="4808537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162863" y="404813"/>
            <a:ext cx="365001" cy="525142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GB"/>
              <a:t>_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97" y="116632"/>
            <a:ext cx="8938787" cy="6696744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5616" y="4126657"/>
            <a:ext cx="7812360" cy="1472902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See the talk by HEPP Prize winner Asher Kaboth, who will tell you everything you need to know about near detectors!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2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353"/>
            <a:ext cx="9146730" cy="6840000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5616" y="3573016"/>
            <a:ext cx="7812360" cy="2026543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The UK’s position in T2K was initially won by helping with the beamline, an ability which is threatened by the continuing squeeze on resources and on laboratory salaries.  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276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Grp="1" noChangeArrowheads="1"/>
          </p:cNvSpPr>
          <p:nvPr>
            <p:ph type="title"/>
          </p:nvPr>
        </p:nvSpPr>
        <p:spPr>
          <a:xfrm>
            <a:off x="1835150" y="404813"/>
            <a:ext cx="568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GB" sz="4000" i="1" dirty="0" smtClean="0">
                <a:latin typeface="Arial" charset="0"/>
              </a:rPr>
              <a:t>Far </a:t>
            </a:r>
            <a:r>
              <a:rPr lang="en-GB" sz="4000" i="1" dirty="0">
                <a:latin typeface="Arial" charset="0"/>
              </a:rPr>
              <a:t>Detector – Super Kamiokande</a:t>
            </a:r>
          </a:p>
        </p:txBody>
      </p:sp>
    </p:spTree>
    <p:extLst>
      <p:ext uri="{BB962C8B-B14F-4D97-AF65-F5344CB8AC3E}">
        <p14:creationId xmlns:p14="http://schemas.microsoft.com/office/powerpoint/2010/main" val="462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68313" y="1125538"/>
            <a:ext cx="441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" y="3962400"/>
            <a:ext cx="3101975" cy="2887663"/>
            <a:chOff x="1965" y="365"/>
            <a:chExt cx="1954" cy="1811"/>
          </a:xfrm>
        </p:grpSpPr>
        <p:pic>
          <p:nvPicPr>
            <p:cNvPr id="17428" name="Picture 4" descr="d-numu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65" y="365"/>
              <a:ext cx="1954" cy="1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9" name="Text Box 5"/>
            <p:cNvSpPr txBox="1">
              <a:spLocks noChangeArrowheads="1"/>
            </p:cNvSpPr>
            <p:nvPr/>
          </p:nvSpPr>
          <p:spPr bwMode="auto">
            <a:xfrm>
              <a:off x="2016" y="923"/>
              <a:ext cx="29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latin typeface="Symbol" pitchFamily="18" charset="2"/>
                  <a:ea typeface="MS PGothic" pitchFamily="34" charset="-128"/>
                </a:rPr>
                <a:t>m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062664" y="1"/>
            <a:ext cx="3081337" cy="2886075"/>
            <a:chOff x="96" y="377"/>
            <a:chExt cx="1941" cy="1799"/>
          </a:xfrm>
        </p:grpSpPr>
        <p:pic>
          <p:nvPicPr>
            <p:cNvPr id="17426" name="Picture 7" descr="d-nu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377"/>
              <a:ext cx="1941" cy="1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7" name="Text Box 8"/>
            <p:cNvSpPr txBox="1">
              <a:spLocks noChangeArrowheads="1"/>
            </p:cNvSpPr>
            <p:nvPr/>
          </p:nvSpPr>
          <p:spPr bwMode="auto">
            <a:xfrm>
              <a:off x="144" y="946"/>
              <a:ext cx="245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ea typeface="MS PGothic" pitchFamily="34" charset="-128"/>
                </a:rPr>
                <a:t>e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033714" y="1981201"/>
            <a:ext cx="3095625" cy="2881313"/>
            <a:chOff x="3810" y="361"/>
            <a:chExt cx="1950" cy="1815"/>
          </a:xfrm>
        </p:grpSpPr>
        <p:pic>
          <p:nvPicPr>
            <p:cNvPr id="17424" name="Picture 10" descr="d-pi0-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10" y="361"/>
              <a:ext cx="1950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5" name="Text Box 11"/>
            <p:cNvSpPr txBox="1">
              <a:spLocks noChangeArrowheads="1"/>
            </p:cNvSpPr>
            <p:nvPr/>
          </p:nvSpPr>
          <p:spPr bwMode="auto">
            <a:xfrm>
              <a:off x="3888" y="971"/>
              <a:ext cx="37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latin typeface="Symbol" pitchFamily="18" charset="2"/>
                  <a:ea typeface="MS PGothic" pitchFamily="34" charset="-128"/>
                </a:rPr>
                <a:t>p</a:t>
              </a:r>
              <a:r>
                <a:rPr kumimoji="1" lang="en-US" altLang="ja-JP" sz="3600" b="1" baseline="30000">
                  <a:solidFill>
                    <a:srgbClr val="FF6600"/>
                  </a:solidFill>
                  <a:ea typeface="MS PGothic" pitchFamily="34" charset="-128"/>
                </a:rPr>
                <a:t>0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68289" y="2209800"/>
            <a:ext cx="2508249" cy="2057400"/>
            <a:chOff x="169" y="1392"/>
            <a:chExt cx="1580" cy="1296"/>
          </a:xfrm>
        </p:grpSpPr>
        <p:sp>
          <p:nvSpPr>
            <p:cNvPr id="17422" name="Text Box 13"/>
            <p:cNvSpPr txBox="1">
              <a:spLocks noChangeArrowheads="1"/>
            </p:cNvSpPr>
            <p:nvPr/>
          </p:nvSpPr>
          <p:spPr bwMode="auto">
            <a:xfrm>
              <a:off x="169" y="1392"/>
              <a:ext cx="1580" cy="989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>
                  <a:latin typeface="Symbol" pitchFamily="18" charset="2"/>
                </a:rPr>
                <a:t>n</a:t>
              </a:r>
              <a:r>
                <a:rPr lang="en-GB" sz="3200" baseline="-25000">
                  <a:latin typeface="Symbol" pitchFamily="18" charset="2"/>
                </a:rPr>
                <a:t>m</a:t>
              </a:r>
              <a:r>
                <a:rPr lang="en-GB" sz="3200"/>
                <a:t> </a:t>
              </a:r>
            </a:p>
            <a:p>
              <a:r>
                <a:rPr lang="en-GB" sz="3200"/>
                <a:t>disappearance </a:t>
              </a:r>
            </a:p>
            <a:p>
              <a:r>
                <a:rPr lang="en-GB" sz="3200"/>
                <a:t>signal</a:t>
              </a:r>
            </a:p>
          </p:txBody>
        </p:sp>
        <p:sp>
          <p:nvSpPr>
            <p:cNvPr id="17423" name="Line 14"/>
            <p:cNvSpPr>
              <a:spLocks noChangeShapeType="1"/>
            </p:cNvSpPr>
            <p:nvPr/>
          </p:nvSpPr>
          <p:spPr bwMode="auto">
            <a:xfrm>
              <a:off x="480" y="2232"/>
              <a:ext cx="144" cy="456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6756401" y="2743201"/>
            <a:ext cx="2030413" cy="1798638"/>
            <a:chOff x="4256" y="1728"/>
            <a:chExt cx="1279" cy="1133"/>
          </a:xfrm>
        </p:grpSpPr>
        <p:sp>
          <p:nvSpPr>
            <p:cNvPr id="17420" name="Text Box 16"/>
            <p:cNvSpPr txBox="1">
              <a:spLocks noChangeArrowheads="1"/>
            </p:cNvSpPr>
            <p:nvPr/>
          </p:nvSpPr>
          <p:spPr bwMode="auto">
            <a:xfrm>
              <a:off x="4256" y="1872"/>
              <a:ext cx="1279" cy="989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>
                  <a:latin typeface="Symbol" pitchFamily="18" charset="2"/>
                </a:rPr>
                <a:t>n</a:t>
              </a:r>
              <a:r>
                <a:rPr lang="en-GB" sz="3200" baseline="-25000"/>
                <a:t>e</a:t>
              </a:r>
              <a:r>
                <a:rPr lang="en-GB" sz="3200"/>
                <a:t> </a:t>
              </a:r>
            </a:p>
            <a:p>
              <a:r>
                <a:rPr lang="en-GB" sz="3200"/>
                <a:t>appearance </a:t>
              </a:r>
            </a:p>
            <a:p>
              <a:r>
                <a:rPr lang="en-GB" sz="3200"/>
                <a:t>signal</a:t>
              </a:r>
            </a:p>
          </p:txBody>
        </p:sp>
        <p:sp>
          <p:nvSpPr>
            <p:cNvPr id="17421" name="Line 17"/>
            <p:cNvSpPr>
              <a:spLocks noChangeShapeType="1"/>
            </p:cNvSpPr>
            <p:nvPr/>
          </p:nvSpPr>
          <p:spPr bwMode="auto">
            <a:xfrm flipV="1">
              <a:off x="4992" y="1728"/>
              <a:ext cx="96" cy="384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484564" y="198438"/>
            <a:ext cx="2190751" cy="2392362"/>
            <a:chOff x="2195" y="125"/>
            <a:chExt cx="1380" cy="1507"/>
          </a:xfrm>
        </p:grpSpPr>
        <p:sp>
          <p:nvSpPr>
            <p:cNvPr id="17418" name="Text Box 19"/>
            <p:cNvSpPr txBox="1">
              <a:spLocks noChangeArrowheads="1"/>
            </p:cNvSpPr>
            <p:nvPr/>
          </p:nvSpPr>
          <p:spPr bwMode="auto">
            <a:xfrm>
              <a:off x="2195" y="125"/>
              <a:ext cx="1380" cy="989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/>
                <a:t>Background </a:t>
              </a:r>
            </a:p>
            <a:p>
              <a:r>
                <a:rPr lang="en-GB" sz="3200"/>
                <a:t>from NC</a:t>
              </a:r>
            </a:p>
            <a:p>
              <a:r>
                <a:rPr lang="en-GB" sz="3200"/>
                <a:t>interactions</a:t>
              </a:r>
            </a:p>
          </p:txBody>
        </p:sp>
        <p:sp>
          <p:nvSpPr>
            <p:cNvPr id="17419" name="Line 20"/>
            <p:cNvSpPr>
              <a:spLocks noChangeShapeType="1"/>
            </p:cNvSpPr>
            <p:nvPr/>
          </p:nvSpPr>
          <p:spPr bwMode="auto">
            <a:xfrm flipH="1">
              <a:off x="2400" y="1152"/>
              <a:ext cx="96" cy="480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7417" name="Text Box 21"/>
          <p:cNvSpPr txBox="1">
            <a:spLocks noChangeArrowheads="1"/>
          </p:cNvSpPr>
          <p:nvPr/>
        </p:nvSpPr>
        <p:spPr bwMode="auto">
          <a:xfrm>
            <a:off x="3419476" y="5041900"/>
            <a:ext cx="5330825" cy="1816100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r>
              <a:rPr lang="en-GB"/>
              <a:t>In this energy range, Super Kamiokande well understood,</a:t>
            </a:r>
          </a:p>
          <a:p>
            <a:r>
              <a:rPr lang="en-GB"/>
              <a:t>Excellent for separating </a:t>
            </a:r>
          </a:p>
          <a:p>
            <a:r>
              <a:rPr lang="en-GB"/>
              <a:t>electrons, </a:t>
            </a:r>
            <a:r>
              <a:rPr lang="en-GB">
                <a:latin typeface="Symbol" pitchFamily="18" charset="2"/>
              </a:rPr>
              <a:t>m</a:t>
            </a:r>
            <a:r>
              <a:rPr lang="en-GB"/>
              <a:t>, </a:t>
            </a:r>
            <a:r>
              <a:rPr lang="en-GB">
                <a:latin typeface="Symbol" pitchFamily="18" charset="2"/>
              </a:rPr>
              <a:t>p</a:t>
            </a:r>
            <a:r>
              <a:rPr lang="en-GB" baseline="3000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6023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20" y="97199"/>
            <a:ext cx="8935908" cy="6694587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5616" y="3573016"/>
            <a:ext cx="7812360" cy="2304256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Nuclear (gulp!) theory is important, and will only become more important, in minimizing the uncertainties which will determine the eventual sensitivity of these (and future) experiments.</a:t>
            </a:r>
          </a:p>
          <a:p>
            <a:r>
              <a:rPr lang="en-GB" dirty="0" smtClean="0">
                <a:sym typeface="Symbol" pitchFamily="18" charset="2"/>
              </a:rPr>
              <a:t>Similar effect critical for </a:t>
            </a:r>
            <a:r>
              <a:rPr lang="en-GB" dirty="0" smtClean="0">
                <a:latin typeface="Symbol" panose="05050102010706020507" pitchFamily="18" charset="2"/>
                <a:sym typeface="Symbol" pitchFamily="18" charset="2"/>
              </a:rPr>
              <a:t>bb </a:t>
            </a:r>
            <a:r>
              <a:rPr lang="en-GB" dirty="0" smtClean="0">
                <a:sym typeface="Symbol" pitchFamily="18" charset="2"/>
              </a:rPr>
              <a:t>experiments.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194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0" y="0"/>
            <a:ext cx="9155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3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2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3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standard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3738563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4787900" y="5373688"/>
            <a:ext cx="3744913" cy="3603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 rot="-5400000">
            <a:off x="6209506" y="3302795"/>
            <a:ext cx="4645025" cy="1444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4248472" cy="530225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Neutrinos in the 1981 Standard: </a:t>
            </a:r>
          </a:p>
          <a:p>
            <a:pPr lvl="1" eaLnBrk="1" hangingPunct="1"/>
            <a:r>
              <a:rPr lang="en-GB" dirty="0"/>
              <a:t>T</a:t>
            </a:r>
            <a:r>
              <a:rPr lang="en-GB" dirty="0" smtClean="0"/>
              <a:t>hree neutrinos with a conserved lepton flavour number.</a:t>
            </a:r>
          </a:p>
          <a:p>
            <a:pPr lvl="1" eaLnBrk="1" hangingPunct="1"/>
            <a:r>
              <a:rPr lang="en-GB" dirty="0" smtClean="0"/>
              <a:t>Massless.</a:t>
            </a:r>
          </a:p>
          <a:p>
            <a:pPr lvl="1" eaLnBrk="1" hangingPunct="1"/>
            <a:r>
              <a:rPr lang="en-GB" dirty="0" smtClean="0"/>
              <a:t>Strictly Left-handed.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367159" y="188640"/>
            <a:ext cx="7957369" cy="8640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66FFFF"/>
                </a:solidFill>
                <a:latin typeface="Times New Roman" charset="0"/>
              </a:rPr>
              <a:t>The Standard Model (~now)</a:t>
            </a:r>
            <a:endParaRPr lang="en-GB" sz="4400" b="1" dirty="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32602" y="4889942"/>
            <a:ext cx="583813" cy="784830"/>
          </a:xfrm>
          <a:prstGeom prst="rect">
            <a:avLst/>
          </a:prstGeom>
          <a:solidFill>
            <a:srgbClr val="79CDEF"/>
          </a:solidFill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ucida Handwriting" pitchFamily="66" charset="0"/>
              </a:rPr>
              <a:t>H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/>
              </a:rPr>
              <a:t>Higgs</a:t>
            </a:r>
            <a:endParaRPr lang="en-GB" sz="9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73804" y="3305037"/>
            <a:ext cx="842585" cy="956886"/>
            <a:chOff x="6773804" y="3305037"/>
            <a:chExt cx="842585" cy="956886"/>
          </a:xfrm>
        </p:grpSpPr>
        <p:sp>
          <p:nvSpPr>
            <p:cNvPr id="4" name="Oval 3"/>
            <p:cNvSpPr/>
            <p:nvPr/>
          </p:nvSpPr>
          <p:spPr bwMode="auto">
            <a:xfrm>
              <a:off x="6773804" y="3613851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52186" y="3305037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763413" y="2185700"/>
            <a:ext cx="909094" cy="862478"/>
            <a:chOff x="6763413" y="2185700"/>
            <a:chExt cx="909094" cy="862478"/>
          </a:xfrm>
        </p:grpSpPr>
        <p:sp>
          <p:nvSpPr>
            <p:cNvPr id="16" name="Oval 15"/>
            <p:cNvSpPr/>
            <p:nvPr/>
          </p:nvSpPr>
          <p:spPr bwMode="auto">
            <a:xfrm>
              <a:off x="6763413" y="24001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08304" y="2185700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52320" y="3140968"/>
            <a:ext cx="809849" cy="1110564"/>
            <a:chOff x="7452320" y="3140968"/>
            <a:chExt cx="809849" cy="1110564"/>
          </a:xfrm>
        </p:grpSpPr>
        <p:sp>
          <p:nvSpPr>
            <p:cNvPr id="19" name="Oval 18"/>
            <p:cNvSpPr/>
            <p:nvPr/>
          </p:nvSpPr>
          <p:spPr bwMode="auto">
            <a:xfrm>
              <a:off x="7452320" y="3603460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18429" y="3140968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28073" y="3985900"/>
            <a:ext cx="1104367" cy="862478"/>
            <a:chOff x="7428073" y="3985900"/>
            <a:chExt cx="1104367" cy="862478"/>
          </a:xfrm>
        </p:grpSpPr>
        <p:sp>
          <p:nvSpPr>
            <p:cNvPr id="20" name="Oval 19"/>
            <p:cNvSpPr/>
            <p:nvPr/>
          </p:nvSpPr>
          <p:spPr bwMode="auto">
            <a:xfrm>
              <a:off x="7428073" y="42003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88700" y="3985900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730690" y="4705980"/>
            <a:ext cx="1305806" cy="790470"/>
            <a:chOff x="7730690" y="4705980"/>
            <a:chExt cx="1305806" cy="790470"/>
          </a:xfrm>
        </p:grpSpPr>
        <p:sp>
          <p:nvSpPr>
            <p:cNvPr id="24" name="TextBox 23"/>
            <p:cNvSpPr txBox="1"/>
            <p:nvPr/>
          </p:nvSpPr>
          <p:spPr>
            <a:xfrm>
              <a:off x="8313221" y="4705980"/>
              <a:ext cx="723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7730690" y="4848378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7796" y="980728"/>
            <a:ext cx="4032448" cy="4269254"/>
            <a:chOff x="557796" y="1209382"/>
            <a:chExt cx="4032448" cy="4269254"/>
          </a:xfrm>
        </p:grpSpPr>
        <p:sp>
          <p:nvSpPr>
            <p:cNvPr id="28" name="Oval 27"/>
            <p:cNvSpPr/>
            <p:nvPr/>
          </p:nvSpPr>
          <p:spPr bwMode="auto">
            <a:xfrm>
              <a:off x="899592" y="1674843"/>
              <a:ext cx="3348857" cy="3338333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Multiply 9"/>
            <p:cNvSpPr/>
            <p:nvPr/>
          </p:nvSpPr>
          <p:spPr bwMode="auto">
            <a:xfrm>
              <a:off x="557796" y="1209382"/>
              <a:ext cx="4032448" cy="4269254"/>
            </a:xfrm>
            <a:prstGeom prst="mathMultiply">
              <a:avLst/>
            </a:prstGeom>
            <a:solidFill>
              <a:srgbClr val="FF0000"/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8291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60648"/>
            <a:ext cx="8924877" cy="5616624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85721" y="5695553"/>
            <a:ext cx="7812360" cy="1162447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With these uncertainties would become systematics limited with ~300 appearance events.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637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116632"/>
            <a:ext cx="9036496" cy="676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8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16632"/>
            <a:ext cx="899835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0" y="35466"/>
            <a:ext cx="9115602" cy="682921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35696" y="1465810"/>
            <a:ext cx="6720808" cy="5059236"/>
            <a:chOff x="1835696" y="1465810"/>
            <a:chExt cx="6720808" cy="50592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3861048"/>
              <a:ext cx="3551998" cy="266399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084047" y="1961875"/>
              <a:ext cx="3968522" cy="29763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624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" y="42444"/>
            <a:ext cx="9146730" cy="68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496" y="3928606"/>
            <a:ext cx="5129224" cy="290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6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44624"/>
            <a:ext cx="3765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66FFFF"/>
                </a:solidFill>
              </a:rPr>
              <a:t>Find DSNR neutrinos. . .</a:t>
            </a:r>
            <a:endParaRPr lang="en-GB" sz="2800" dirty="0">
              <a:solidFill>
                <a:srgbClr val="66FFFF"/>
              </a:solidFill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0" y="855878"/>
            <a:ext cx="33051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3" y="3720802"/>
            <a:ext cx="30670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6712"/>
            <a:ext cx="31718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08" y="3933056"/>
            <a:ext cx="31337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8941" y="3104502"/>
            <a:ext cx="4004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66FFFF"/>
                </a:solidFill>
              </a:rPr>
              <a:t>Slash PDK background. . .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4" y="332656"/>
            <a:ext cx="391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66FFFF"/>
                </a:solidFill>
              </a:rPr>
              <a:t>Meanwhile, in Super-K…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4" y="3429000"/>
            <a:ext cx="3186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66FFFF"/>
                </a:solidFill>
              </a:rPr>
              <a:t>Tell </a:t>
            </a:r>
            <a:r>
              <a:rPr lang="en-GB" sz="2800" dirty="0" smtClean="0">
                <a:solidFill>
                  <a:srgbClr val="66FFFF"/>
                </a:solidFill>
                <a:latin typeface="Symbol" panose="05050102010706020507" pitchFamily="18" charset="2"/>
              </a:rPr>
              <a:t>n</a:t>
            </a:r>
            <a:r>
              <a:rPr lang="en-GB" sz="2800" dirty="0" smtClean="0">
                <a:solidFill>
                  <a:srgbClr val="66FFFF"/>
                </a:solidFill>
              </a:rPr>
              <a:t> from anti-</a:t>
            </a:r>
            <a:r>
              <a:rPr lang="en-GB" sz="2800" dirty="0" smtClean="0">
                <a:solidFill>
                  <a:srgbClr val="66FFFF"/>
                </a:solidFill>
                <a:latin typeface="Symbol" panose="05050102010706020507" pitchFamily="18" charset="2"/>
              </a:rPr>
              <a:t>n</a:t>
            </a:r>
            <a:r>
              <a:rPr lang="en-GB" sz="2800" dirty="0" smtClean="0">
                <a:solidFill>
                  <a:srgbClr val="66FFFF"/>
                </a:solidFill>
              </a:rPr>
              <a:t>. . .</a:t>
            </a:r>
            <a:endParaRPr lang="en-GB" sz="28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3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30" y="0"/>
            <a:ext cx="9146730" cy="68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" y="116632"/>
            <a:ext cx="4951372" cy="3713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32656"/>
            <a:ext cx="2360002" cy="3146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654" y="3811696"/>
            <a:ext cx="3731840" cy="279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3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0" y="44624"/>
            <a:ext cx="9095500" cy="6813376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5616" y="3573016"/>
            <a:ext cx="7812360" cy="2026543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The first gadolinium will be added to Super Kamiokande later this fiscal year (i.e</a:t>
            </a:r>
            <a:r>
              <a:rPr lang="en-GB" dirty="0" smtClean="0">
                <a:sym typeface="Symbol" pitchFamily="18" charset="2"/>
              </a:rPr>
              <a:t>., before April 2020)</a:t>
            </a:r>
            <a:r>
              <a:rPr lang="en-GB" dirty="0" smtClean="0">
                <a:sym typeface="Symbol" pitchFamily="18" charset="2"/>
              </a:rPr>
              <a:t>.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58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0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standard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3738563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4787900" y="5373688"/>
            <a:ext cx="3744913" cy="3603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 rot="-5400000">
            <a:off x="6209506" y="3302795"/>
            <a:ext cx="4645025" cy="1444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741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4248472" cy="530225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Neutrinos in the 1981 Standard: </a:t>
            </a:r>
          </a:p>
          <a:p>
            <a:pPr lvl="1" eaLnBrk="1" hangingPunct="1"/>
            <a:r>
              <a:rPr lang="en-GB" dirty="0"/>
              <a:t>T</a:t>
            </a:r>
            <a:r>
              <a:rPr lang="en-GB" dirty="0" smtClean="0"/>
              <a:t>hree neutrinos with a conserved lepton flavour number.</a:t>
            </a:r>
          </a:p>
          <a:p>
            <a:pPr lvl="1" eaLnBrk="1" hangingPunct="1"/>
            <a:r>
              <a:rPr lang="en-GB" dirty="0" smtClean="0"/>
              <a:t>Massless.</a:t>
            </a:r>
          </a:p>
          <a:p>
            <a:pPr lvl="1" eaLnBrk="1" hangingPunct="1"/>
            <a:r>
              <a:rPr lang="en-GB" dirty="0" smtClean="0"/>
              <a:t>Strictly Left-handed.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367159" y="188640"/>
            <a:ext cx="7957369" cy="8640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66FFFF"/>
                </a:solidFill>
                <a:latin typeface="Times New Roman" charset="0"/>
              </a:rPr>
              <a:t>The Standard Model (~now)</a:t>
            </a:r>
            <a:endParaRPr lang="en-GB" sz="4400" b="1" dirty="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32602" y="4889942"/>
            <a:ext cx="583813" cy="784830"/>
          </a:xfrm>
          <a:prstGeom prst="rect">
            <a:avLst/>
          </a:prstGeom>
          <a:solidFill>
            <a:srgbClr val="79CDEF"/>
          </a:solidFill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ucida Handwriting" pitchFamily="66" charset="0"/>
              </a:rPr>
              <a:t>H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/>
              </a:rPr>
              <a:t>Higgs</a:t>
            </a:r>
            <a:endParaRPr lang="en-GB" sz="9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57796" y="980728"/>
            <a:ext cx="4032448" cy="4269254"/>
            <a:chOff x="557796" y="1209382"/>
            <a:chExt cx="4032448" cy="4269254"/>
          </a:xfrm>
        </p:grpSpPr>
        <p:sp>
          <p:nvSpPr>
            <p:cNvPr id="28" name="Oval 27"/>
            <p:cNvSpPr/>
            <p:nvPr/>
          </p:nvSpPr>
          <p:spPr bwMode="auto">
            <a:xfrm>
              <a:off x="899592" y="1674843"/>
              <a:ext cx="3348857" cy="3338333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Multiply 9"/>
            <p:cNvSpPr/>
            <p:nvPr/>
          </p:nvSpPr>
          <p:spPr bwMode="auto">
            <a:xfrm>
              <a:off x="557796" y="1209382"/>
              <a:ext cx="4032448" cy="4269254"/>
            </a:xfrm>
            <a:prstGeom prst="mathMultiply">
              <a:avLst/>
            </a:prstGeom>
            <a:solidFill>
              <a:srgbClr val="FF0000"/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26" name="Rectangle 10"/>
          <p:cNvSpPr txBox="1">
            <a:spLocks noChangeArrowheads="1"/>
          </p:cNvSpPr>
          <p:nvPr/>
        </p:nvSpPr>
        <p:spPr bwMode="auto">
          <a:xfrm>
            <a:off x="395958" y="3645024"/>
            <a:ext cx="8352506" cy="2808312"/>
          </a:xfrm>
          <a:prstGeom prst="rect">
            <a:avLst/>
          </a:prstGeom>
          <a:solidFill>
            <a:srgbClr val="1407B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lvl="1" defTabSz="914400" eaLnBrk="1" hangingPunct="1">
              <a:buFont typeface="Wingdings" pitchFamily="2" charset="2"/>
              <a:buChar char="Ø"/>
            </a:pPr>
            <a:r>
              <a:rPr lang="en-GB" kern="0" dirty="0" smtClean="0">
                <a:latin typeface="Times New Roman"/>
              </a:rPr>
              <a:t> During my career, the neutrino side has been completely transformed.</a:t>
            </a:r>
          </a:p>
          <a:p>
            <a:pPr lvl="1" defTabSz="914400" eaLnBrk="1" hangingPunct="1">
              <a:buFont typeface="Wingdings" pitchFamily="2" charset="2"/>
              <a:buChar char="Ø"/>
            </a:pPr>
            <a:r>
              <a:rPr lang="en-GB" kern="0" dirty="0" smtClean="0">
                <a:latin typeface="Times New Roman"/>
              </a:rPr>
              <a:t> We cannot understand particle physics without understanding neutrinos, and we aren’t finished.</a:t>
            </a:r>
          </a:p>
          <a:p>
            <a:pPr lvl="1" defTabSz="914400" eaLnBrk="1" hangingPunct="1">
              <a:buFont typeface="Wingdings" pitchFamily="2" charset="2"/>
              <a:buChar char="Ø"/>
            </a:pPr>
            <a:r>
              <a:rPr lang="en-GB" kern="0" dirty="0" smtClean="0">
                <a:latin typeface="Times New Roman"/>
              </a:rPr>
              <a:t> We will not get this information from any other source, we must build more neutrino experiments.</a:t>
            </a:r>
          </a:p>
        </p:txBody>
      </p:sp>
    </p:spTree>
    <p:extLst>
      <p:ext uri="{BB962C8B-B14F-4D97-AF65-F5344CB8AC3E}">
        <p14:creationId xmlns:p14="http://schemas.microsoft.com/office/powerpoint/2010/main" val="459326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2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8391"/>
            <a:ext cx="8388424" cy="627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6632"/>
            <a:ext cx="8388787" cy="627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9017716" cy="6741368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15616" y="3573016"/>
            <a:ext cx="7812360" cy="2026543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Both experiments continue to run, and a group of people from </a:t>
            </a:r>
            <a:r>
              <a:rPr lang="en-GB" dirty="0" err="1" smtClean="0">
                <a:sym typeface="Symbol" pitchFamily="18" charset="2"/>
              </a:rPr>
              <a:t>NOvA</a:t>
            </a:r>
            <a:r>
              <a:rPr lang="en-GB" dirty="0" smtClean="0">
                <a:sym typeface="Symbol" pitchFamily="18" charset="2"/>
              </a:rPr>
              <a:t> and T2K is meeting regularly to prepare for joint analysis of the data.  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920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36" y="23700"/>
            <a:ext cx="4962361" cy="68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6" y="1275722"/>
            <a:ext cx="366904" cy="45218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9431" y="4077072"/>
            <a:ext cx="5200463" cy="954107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Normal ordering preferred at ~2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, </a:t>
            </a:r>
          </a:p>
          <a:p>
            <a:r>
              <a:rPr lang="en-GB" dirty="0" smtClean="0"/>
              <a:t>CP indications much weaker.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0560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390" y="908720"/>
            <a:ext cx="3448050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85775"/>
            <a:ext cx="5334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7" y="627732"/>
            <a:ext cx="466725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4369"/>
            <a:ext cx="4314825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292586"/>
            <a:ext cx="4176464" cy="40011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These are 99% </a:t>
            </a:r>
            <a:r>
              <a:rPr lang="en-GB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c.l</a:t>
            </a:r>
            <a:r>
              <a:rPr lang="en-GB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 contours!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1880" y="4693541"/>
            <a:ext cx="4915480" cy="1200329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Note that these best fits would essentially rule out CP violation in terrestrial experiments.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2138" y="28295"/>
            <a:ext cx="2572897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Using all data as of </a:t>
            </a:r>
          </a:p>
          <a:p>
            <a:pPr algn="ctr"/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Neutrinos ‘98.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1880" y="6028904"/>
            <a:ext cx="4915480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Global fits of systematics </a:t>
            </a:r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limited </a:t>
            </a:r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experiments will not save you!</a:t>
            </a:r>
            <a:endParaRPr lang="en-GB" sz="24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3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5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5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36" y="23700"/>
            <a:ext cx="4962361" cy="68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6" y="1275722"/>
            <a:ext cx="366904" cy="45218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3569766"/>
            <a:ext cx="5690340" cy="181588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Wow – these experiments are great –</a:t>
            </a:r>
          </a:p>
          <a:p>
            <a:r>
              <a:rPr lang="en-GB" dirty="0"/>
              <a:t>b</a:t>
            </a:r>
            <a:r>
              <a:rPr lang="en-GB" dirty="0" smtClean="0"/>
              <a:t>ut even upgrades to T2K and </a:t>
            </a:r>
            <a:r>
              <a:rPr lang="en-GB" dirty="0" err="1" smtClean="0"/>
              <a:t>NOvA</a:t>
            </a:r>
            <a:r>
              <a:rPr lang="en-GB" dirty="0" smtClean="0"/>
              <a:t> </a:t>
            </a:r>
          </a:p>
          <a:p>
            <a:r>
              <a:rPr lang="en-GB" dirty="0"/>
              <a:t>w</a:t>
            </a:r>
            <a:r>
              <a:rPr lang="en-GB" dirty="0" smtClean="0"/>
              <a:t>on’t guarantee 5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CP sensitivity for</a:t>
            </a:r>
          </a:p>
          <a:p>
            <a:r>
              <a:rPr lang="en-GB" dirty="0"/>
              <a:t>a</a:t>
            </a:r>
            <a:r>
              <a:rPr lang="en-GB" dirty="0" smtClean="0"/>
              <a:t> significant range of values of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7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2861"/>
            <a:ext cx="9144000" cy="68551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764704"/>
            <a:ext cx="3211304" cy="22214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741682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JUNO  long baseline reactor experiment                                        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5157192"/>
            <a:ext cx="4405373" cy="954107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My view- measurement of </a:t>
            </a:r>
          </a:p>
          <a:p>
            <a:r>
              <a:rPr lang="en-GB" dirty="0">
                <a:latin typeface="Symbol" panose="05050102010706020507" pitchFamily="18" charset="2"/>
              </a:rPr>
              <a:t>q</a:t>
            </a:r>
            <a:r>
              <a:rPr lang="en-GB" baseline="-25000" dirty="0" smtClean="0"/>
              <a:t>12</a:t>
            </a: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lone justifies the project.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69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144000" cy="68551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933056"/>
            <a:ext cx="5873275" cy="25922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3"/>
          <p:cNvSpPr txBox="1"/>
          <p:nvPr/>
        </p:nvSpPr>
        <p:spPr>
          <a:xfrm>
            <a:off x="179512" y="3429000"/>
            <a:ext cx="3080566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40 </a:t>
            </a:r>
            <a:r>
              <a:rPr lang="en-US" dirty="0" err="1" smtClean="0">
                <a:solidFill>
                  <a:srgbClr val="0000FF"/>
                </a:solidFill>
              </a:rPr>
              <a:t>kT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LAr</a:t>
            </a:r>
            <a:r>
              <a:rPr lang="en-US" dirty="0" smtClean="0">
                <a:solidFill>
                  <a:srgbClr val="0000FF"/>
                </a:solidFill>
              </a:rPr>
              <a:t> Tracking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Calorimeter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3429000"/>
            <a:ext cx="2551629" cy="22935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0192" y="5661248"/>
            <a:ext cx="242887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Near Detector @ FNAL</a:t>
            </a:r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661256"/>
            <a:ext cx="4437826" cy="16876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4448" y="620688"/>
            <a:ext cx="301177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New LBNF neutrino </a:t>
            </a:r>
            <a:r>
              <a:rPr lang="en-US" sz="1800" dirty="0" err="1" smtClean="0">
                <a:solidFill>
                  <a:srgbClr val="0000FF"/>
                </a:solidFill>
              </a:rPr>
              <a:t>beamline</a:t>
            </a:r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764704"/>
            <a:ext cx="2592288" cy="256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332656"/>
            <a:ext cx="7085211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7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" y="-11441"/>
            <a:ext cx="4578205" cy="332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526"/>
            <a:ext cx="4689487" cy="330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6" y="3317199"/>
            <a:ext cx="4716016" cy="353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kamland_p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5100" y="3317958"/>
            <a:ext cx="4434379" cy="268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print"/>
          <a:srcRect r="911"/>
          <a:stretch>
            <a:fillRect/>
          </a:stretch>
        </p:blipFill>
        <p:spPr bwMode="auto">
          <a:xfrm>
            <a:off x="6219060" y="5578849"/>
            <a:ext cx="2942128" cy="140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571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29000"/>
            <a:ext cx="2290564" cy="46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9592" y="980728"/>
            <a:ext cx="7359858" cy="156966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51F2FF"/>
                </a:solidFill>
              </a:rPr>
              <a:t>To which we now add results from </a:t>
            </a:r>
            <a:r>
              <a:rPr lang="en-US" sz="2400" dirty="0" err="1" smtClean="0">
                <a:solidFill>
                  <a:srgbClr val="51F2FF"/>
                </a:solidFill>
              </a:rPr>
              <a:t>Chooz</a:t>
            </a:r>
            <a:r>
              <a:rPr lang="en-US" sz="2400" dirty="0" smtClean="0">
                <a:solidFill>
                  <a:srgbClr val="51F2FF"/>
                </a:solidFill>
              </a:rPr>
              <a:t>, Palo Verde,</a:t>
            </a:r>
          </a:p>
          <a:p>
            <a:r>
              <a:rPr lang="en-US" sz="2400" dirty="0" smtClean="0">
                <a:solidFill>
                  <a:srgbClr val="51F2FF"/>
                </a:solidFill>
              </a:rPr>
              <a:t>K2K, MINOS, MINOS+, T2K, </a:t>
            </a:r>
            <a:r>
              <a:rPr lang="en-US" sz="2400" dirty="0" err="1" smtClean="0">
                <a:solidFill>
                  <a:srgbClr val="51F2FF"/>
                </a:solidFill>
              </a:rPr>
              <a:t>NOvA</a:t>
            </a:r>
            <a:r>
              <a:rPr lang="en-US" sz="2400" dirty="0" smtClean="0">
                <a:solidFill>
                  <a:srgbClr val="51F2FF"/>
                </a:solidFill>
              </a:rPr>
              <a:t>, </a:t>
            </a:r>
            <a:r>
              <a:rPr lang="en-US" sz="2400" dirty="0" err="1" smtClean="0">
                <a:solidFill>
                  <a:srgbClr val="51F2FF"/>
                </a:solidFill>
              </a:rPr>
              <a:t>Daya</a:t>
            </a:r>
            <a:r>
              <a:rPr lang="en-US" sz="2400" dirty="0" smtClean="0">
                <a:solidFill>
                  <a:srgbClr val="51F2FF"/>
                </a:solidFill>
              </a:rPr>
              <a:t> Bay, RENO, </a:t>
            </a:r>
          </a:p>
          <a:p>
            <a:r>
              <a:rPr lang="en-US" sz="2400" dirty="0" smtClean="0">
                <a:solidFill>
                  <a:srgbClr val="51F2FF"/>
                </a:solidFill>
              </a:rPr>
              <a:t>Double </a:t>
            </a:r>
            <a:r>
              <a:rPr lang="en-US" sz="2400" dirty="0" err="1" smtClean="0">
                <a:solidFill>
                  <a:srgbClr val="51F2FF"/>
                </a:solidFill>
              </a:rPr>
              <a:t>Chooz</a:t>
            </a:r>
            <a:r>
              <a:rPr lang="en-US" sz="2400" dirty="0" smtClean="0">
                <a:solidFill>
                  <a:srgbClr val="51F2FF"/>
                </a:solidFill>
              </a:rPr>
              <a:t>, BOREXINO, OPERA, ICARUS, </a:t>
            </a:r>
          </a:p>
          <a:p>
            <a:r>
              <a:rPr lang="en-US" sz="2400" dirty="0" err="1" smtClean="0">
                <a:solidFill>
                  <a:srgbClr val="51F2FF"/>
                </a:solidFill>
              </a:rPr>
              <a:t>Icecube</a:t>
            </a:r>
            <a:r>
              <a:rPr lang="en-US" sz="2400" dirty="0" smtClean="0">
                <a:solidFill>
                  <a:srgbClr val="51F2FF"/>
                </a:solidFill>
              </a:rPr>
              <a:t>, ANTARES, and more. . .</a:t>
            </a:r>
            <a:endParaRPr lang="en-US" sz="2400" dirty="0">
              <a:solidFill>
                <a:srgbClr val="51F2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1495" y="2852936"/>
            <a:ext cx="6570004" cy="1323439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51F2FF"/>
                </a:solidFill>
              </a:rPr>
              <a:t>We </a:t>
            </a:r>
            <a:r>
              <a:rPr lang="en-US" sz="4000" dirty="0" smtClean="0">
                <a:solidFill>
                  <a:srgbClr val="51F2FF"/>
                </a:solidFill>
              </a:rPr>
              <a:t>have proven that neutrinos </a:t>
            </a:r>
          </a:p>
          <a:p>
            <a:r>
              <a:rPr lang="en-US" sz="4000" dirty="0" smtClean="0">
                <a:solidFill>
                  <a:srgbClr val="51F2FF"/>
                </a:solidFill>
              </a:rPr>
              <a:t>have mass, and </a:t>
            </a:r>
            <a:r>
              <a:rPr lang="en-US" sz="4000" dirty="0" smtClean="0">
                <a:solidFill>
                  <a:srgbClr val="51F2FF"/>
                </a:solidFill>
              </a:rPr>
              <a:t>mix…</a:t>
            </a:r>
            <a:endParaRPr lang="en-US" sz="4000" dirty="0">
              <a:solidFill>
                <a:srgbClr val="51F2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696" y="27441"/>
            <a:ext cx="968787" cy="9532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60648"/>
            <a:ext cx="968787" cy="9532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3848" y="5733256"/>
            <a:ext cx="968787" cy="9532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4724" y="504084"/>
            <a:ext cx="968787" cy="9532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67744" y="4337809"/>
            <a:ext cx="4774063" cy="1323439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51F2FF"/>
                </a:solidFill>
              </a:rPr>
              <a:t>… but that is only the </a:t>
            </a:r>
          </a:p>
          <a:p>
            <a:r>
              <a:rPr lang="en-US" sz="4000" dirty="0" smtClean="0">
                <a:solidFill>
                  <a:srgbClr val="51F2FF"/>
                </a:solidFill>
              </a:rPr>
              <a:t>beginning of the story</a:t>
            </a:r>
            <a:endParaRPr lang="en-US" sz="4000" dirty="0">
              <a:solidFill>
                <a:srgbClr val="51F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Shape 1475"/>
          <p:cNvSpPr/>
          <p:nvPr/>
        </p:nvSpPr>
        <p:spPr>
          <a:xfrm>
            <a:off x="145107" y="833809"/>
            <a:ext cx="8850437" cy="1118"/>
          </a:xfrm>
          <a:prstGeom prst="line">
            <a:avLst/>
          </a:prstGeom>
          <a:ln w="12700">
            <a:solidFill>
              <a:srgbClr val="3C5B77"/>
            </a:solidFill>
            <a:miter lim="400000"/>
          </a:ln>
        </p:spPr>
        <p:txBody>
          <a:bodyPr lIns="0" tIns="0" rIns="0" bIns="0"/>
          <a:lstStyle/>
          <a:p>
            <a:pPr marL="0" marR="0" lvl="0" indent="0" algn="l" defTabSz="32145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cs typeface="Helvetica"/>
              <a:sym typeface="Helvetica"/>
            </a:endParaRPr>
          </a:p>
        </p:txBody>
      </p:sp>
      <p:sp>
        <p:nvSpPr>
          <p:cNvPr id="1478" name="Shape 14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Empty </a:t>
            </a:r>
            <a:r>
              <a:rPr lang="en-US" dirty="0"/>
              <a:t>C</a:t>
            </a:r>
            <a:r>
              <a:rPr dirty="0"/>
              <a:t>ryostat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5F4ECB-6E66-6645-A699-3E799FAE1494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80" name="Shape 148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1" i="0" u="none" strike="noStrike" kern="1200" cap="none" spc="0" normalizeH="0" baseline="0" noProof="0" smtClean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1482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063" y="795630"/>
            <a:ext cx="8976354" cy="5570000"/>
          </a:xfrm>
          <a:prstGeom prst="rect">
            <a:avLst/>
          </a:prstGeom>
          <a:ln w="25400"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DC58DC-EC43-5943-85DF-502F6523F7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27-Feb-2018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F270D-D941-F94F-93B2-889EDEC40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A.Weber     |      DUNE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E3FC9BB-778F-F64F-9657-366FB406091D}"/>
              </a:ext>
            </a:extLst>
          </p:cNvPr>
          <p:cNvSpPr/>
          <p:nvPr/>
        </p:nvSpPr>
        <p:spPr>
          <a:xfrm>
            <a:off x="2785198" y="1431521"/>
            <a:ext cx="3564084" cy="931491"/>
          </a:xfrm>
          <a:prstGeom prst="round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worlds largest LAr TPC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 x 7 x 6 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770,000 kg</a:t>
            </a:r>
          </a:p>
        </p:txBody>
      </p:sp>
    </p:spTree>
    <p:extLst>
      <p:ext uri="{BB962C8B-B14F-4D97-AF65-F5344CB8AC3E}">
        <p14:creationId xmlns:p14="http://schemas.microsoft.com/office/powerpoint/2010/main" val="262619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E8F6-F1D1-4247-B5E0-E4B136DDC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409688"/>
            <a:ext cx="8229600" cy="647102"/>
          </a:xfrm>
        </p:spPr>
        <p:txBody>
          <a:bodyPr/>
          <a:lstStyle/>
          <a:p>
            <a:r>
              <a:rPr lang="en-GB" dirty="0"/>
              <a:t>Real Events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ABC973-FD5F-7F49-BE34-113AF3A9D5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27-Feb-2018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791DF7-6DDF-B449-A0A5-4A798229B4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A.Weber     |      DUNE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25DB99-3A35-4744-B906-CA77E8349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39C72E-2A13-EB4D-AD45-6D4E6ACAED8D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" name="protodune_collection_plane.png" descr="protodune_collection_plane.png">
            <a:extLst>
              <a:ext uri="{FF2B5EF4-FFF2-40B4-BE49-F238E27FC236}">
                <a16:creationId xmlns:a16="http://schemas.microsoft.com/office/drawing/2014/main" id="{3EF7D38D-E6C8-5145-9CAF-EFBB326D439B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rcRect t="58791" b="7287"/>
          <a:stretch>
            <a:fillRect/>
          </a:stretch>
        </p:blipFill>
        <p:spPr>
          <a:xfrm>
            <a:off x="329248" y="1146395"/>
            <a:ext cx="6497437" cy="32494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" name="np04_raw_run004696_0001_dl7_decode_collectionplane_zoom.png">
            <a:extLst>
              <a:ext uri="{FF2B5EF4-FFF2-40B4-BE49-F238E27FC236}">
                <a16:creationId xmlns:a16="http://schemas.microsoft.com/office/drawing/2014/main" id="{06F2215E-06B3-BF46-9EF9-1F31CED47E40}"/>
              </a:ext>
            </a:extLst>
          </p:cNvPr>
          <p:cNvGrpSpPr/>
          <p:nvPr/>
        </p:nvGrpSpPr>
        <p:grpSpPr>
          <a:xfrm>
            <a:off x="1850328" y="2043727"/>
            <a:ext cx="6098593" cy="2962433"/>
            <a:chOff x="0" y="0"/>
            <a:chExt cx="8459375" cy="5020865"/>
          </a:xfrm>
        </p:grpSpPr>
        <p:pic>
          <p:nvPicPr>
            <p:cNvPr id="10" name="np04_raw_run004696_0001_dl7_decode_collectionplane_zoom.png" descr="np04_raw_run004696_0001_dl7_decode_collectionplane_zoom.png">
              <a:extLst>
                <a:ext uri="{FF2B5EF4-FFF2-40B4-BE49-F238E27FC236}">
                  <a16:creationId xmlns:a16="http://schemas.microsoft.com/office/drawing/2014/main" id="{A607E87B-2D1C-5648-BF1B-EE849B8A1057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/>
            </a:blip>
            <a:srcRect b="13442"/>
            <a:stretch>
              <a:fillRect/>
            </a:stretch>
          </p:blipFill>
          <p:spPr>
            <a:xfrm>
              <a:off x="50800" y="50799"/>
              <a:ext cx="8357776" cy="490656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1" name="np04_raw_run004696_0001_dl7_decode_collectionplane_zoom.png" descr="np04_raw_run004696_0001_dl7_decode_collectionplane_zoom.png">
              <a:extLst>
                <a:ext uri="{FF2B5EF4-FFF2-40B4-BE49-F238E27FC236}">
                  <a16:creationId xmlns:a16="http://schemas.microsoft.com/office/drawing/2014/main" id="{6E321CEE-F942-3B4F-B7F8-B126A94EE47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8459377" cy="5020866"/>
            </a:xfrm>
            <a:prstGeom prst="rect">
              <a:avLst/>
            </a:prstGeom>
            <a:effectLst/>
          </p:spPr>
        </p:pic>
      </p:grpSp>
      <p:pic>
        <p:nvPicPr>
          <p:cNvPr id="12" name="unknown.png" descr="unknown.png">
            <a:extLst>
              <a:ext uri="{FF2B5EF4-FFF2-40B4-BE49-F238E27FC236}">
                <a16:creationId xmlns:a16="http://schemas.microsoft.com/office/drawing/2014/main" id="{0A2AB50A-EA56-7A4B-A2A1-AE1815B30A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rcRect t="11809" r="3972"/>
          <a:stretch>
            <a:fillRect/>
          </a:stretch>
        </p:blipFill>
        <p:spPr>
          <a:xfrm>
            <a:off x="3174019" y="3360641"/>
            <a:ext cx="5422317" cy="2909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868" y="4462588"/>
            <a:ext cx="6328196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1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4725144"/>
            <a:ext cx="4608512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Moving rapidly – plan a 1.2 MW Beam in 2026</a:t>
            </a:r>
          </a:p>
        </p:txBody>
      </p:sp>
    </p:spTree>
    <p:extLst>
      <p:ext uri="{BB962C8B-B14F-4D97-AF65-F5344CB8AC3E}">
        <p14:creationId xmlns:p14="http://schemas.microsoft.com/office/powerpoint/2010/main" val="34875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Satellite_View_of_Japan_1999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79838" y="0"/>
            <a:ext cx="5376862" cy="6867525"/>
          </a:xfrm>
        </p:spPr>
      </p:pic>
      <p:sp>
        <p:nvSpPr>
          <p:cNvPr id="19460" name="Line 11"/>
          <p:cNvSpPr>
            <a:spLocks noChangeShapeType="1"/>
          </p:cNvSpPr>
          <p:nvPr/>
        </p:nvSpPr>
        <p:spPr bwMode="auto">
          <a:xfrm flipH="1" flipV="1">
            <a:off x="6650038" y="3997325"/>
            <a:ext cx="1057275" cy="30163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arrow" w="lg" len="lg"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pic>
        <p:nvPicPr>
          <p:cNvPr id="19462" name="Picture 13" descr="マークカラ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563" y="3927475"/>
            <a:ext cx="242887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16"/>
          <p:cNvSpPr txBox="1">
            <a:spLocks noChangeArrowheads="1"/>
          </p:cNvSpPr>
          <p:nvPr/>
        </p:nvSpPr>
        <p:spPr bwMode="auto">
          <a:xfrm>
            <a:off x="126748" y="2852936"/>
            <a:ext cx="39273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Hyper </a:t>
            </a:r>
            <a:r>
              <a:rPr kumimoji="1" lang="en-US" altLang="ja-JP" sz="1800" dirty="0" err="1" smtClean="0">
                <a:latin typeface="Times New Roman"/>
              </a:rPr>
              <a:t>Kamiokande</a:t>
            </a:r>
            <a:r>
              <a:rPr kumimoji="1" lang="en-US" altLang="ja-JP" sz="1800" dirty="0" smtClean="0">
                <a:latin typeface="Times New Roman"/>
              </a:rPr>
              <a:t> L=295km OA=2.5deg</a:t>
            </a:r>
          </a:p>
        </p:txBody>
      </p:sp>
      <p:sp>
        <p:nvSpPr>
          <p:cNvPr id="19469" name="Line 20"/>
          <p:cNvSpPr>
            <a:spLocks noChangeShapeType="1"/>
          </p:cNvSpPr>
          <p:nvPr/>
        </p:nvSpPr>
        <p:spPr bwMode="auto">
          <a:xfrm>
            <a:off x="3203848" y="2636912"/>
            <a:ext cx="3319190" cy="135088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9470" name="Line 21"/>
          <p:cNvSpPr>
            <a:spLocks noChangeShapeType="1"/>
          </p:cNvSpPr>
          <p:nvPr/>
        </p:nvSpPr>
        <p:spPr bwMode="auto">
          <a:xfrm>
            <a:off x="3203849" y="332656"/>
            <a:ext cx="3363640" cy="3571007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72268" y="2886035"/>
            <a:ext cx="1864228" cy="830997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latin typeface="Times New Roman"/>
              </a:rPr>
              <a:t>J-PARC MR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latin typeface="Times New Roman"/>
                <a:sym typeface="Wingdings" pitchFamily="2" charset="2"/>
              </a:rPr>
              <a:t>~1.3MW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09414" y="3152001"/>
            <a:ext cx="36437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520,000 ton Water Cerenkov Detector!.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16447" y="146378"/>
            <a:ext cx="3600400" cy="52322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Next Step in Japan</a:t>
            </a:r>
          </a:p>
        </p:txBody>
      </p:sp>
      <p:pic>
        <p:nvPicPr>
          <p:cNvPr id="19" name="Picture 2" descr="C:\Users\dlw54\AppData\Local\Microsoft\Windows\Temporary Internet Files\Content.Outlook\VZ9MBSKE\IMGP0580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72076"/>
            <a:ext cx="3437140" cy="257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18343" y="6054387"/>
            <a:ext cx="39818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T2K</a:t>
            </a:r>
            <a:r>
              <a:rPr kumimoji="1" lang="en-US" altLang="ja-JP" sz="1800" dirty="0">
                <a:latin typeface="Times New Roman"/>
              </a:rPr>
              <a:t> </a:t>
            </a:r>
            <a:r>
              <a:rPr kumimoji="1" lang="en-US" altLang="ja-JP" sz="1800" dirty="0" smtClean="0">
                <a:latin typeface="Times New Roman"/>
              </a:rPr>
              <a:t>280m near detectors, will be re-used,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but upgraded and enhanced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latin typeface="Times New Roman"/>
              </a:rPr>
              <a:t>w</a:t>
            </a:r>
            <a:r>
              <a:rPr kumimoji="1" lang="en-US" altLang="ja-JP" sz="1800" dirty="0" smtClean="0">
                <a:latin typeface="Times New Roman"/>
              </a:rPr>
              <a:t>ith new near detector(s) at 2km.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576" y="312082"/>
            <a:ext cx="2520280" cy="24688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64193" y="4725144"/>
            <a:ext cx="4896020" cy="1015663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the end the sensitivity of LBL experiments </a:t>
            </a:r>
          </a:p>
          <a:p>
            <a:r>
              <a:rPr lang="en-GB" sz="2000" dirty="0" smtClean="0"/>
              <a:t>to CP will probably be systematics limited </a:t>
            </a:r>
          </a:p>
          <a:p>
            <a:r>
              <a:rPr lang="en-GB" sz="2000" dirty="0" smtClean="0"/>
              <a:t>– need NA61, </a:t>
            </a:r>
            <a:r>
              <a:rPr lang="en-GB" sz="2000" dirty="0" err="1" smtClean="0"/>
              <a:t>MINERvA</a:t>
            </a:r>
            <a:r>
              <a:rPr lang="en-GB" sz="2000" dirty="0" smtClean="0"/>
              <a:t>, </a:t>
            </a:r>
            <a:r>
              <a:rPr lang="en-GB" sz="2000" dirty="0" err="1" smtClean="0"/>
              <a:t>NuStorm</a:t>
            </a:r>
            <a:r>
              <a:rPr lang="en-GB" sz="2000" dirty="0" smtClean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267687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87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3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2" y="21725"/>
            <a:ext cx="8856967" cy="664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59856" y="332656"/>
            <a:ext cx="3174267" cy="461665"/>
          </a:xfrm>
          <a:prstGeom prst="rect">
            <a:avLst/>
          </a:prstGeom>
          <a:solidFill>
            <a:schemeClr val="accent6"/>
          </a:solidFill>
          <a:ln>
            <a:solidFill>
              <a:srgbClr val="66FFFF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66FFFF"/>
                </a:solidFill>
              </a:rPr>
              <a:t>Why do we need both?  </a:t>
            </a:r>
            <a:endParaRPr lang="en-GB" sz="2400" dirty="0">
              <a:solidFill>
                <a:srgbClr val="66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9237" y="6474822"/>
            <a:ext cx="3614964" cy="338554"/>
          </a:xfrm>
          <a:prstGeom prst="rect">
            <a:avLst/>
          </a:prstGeom>
          <a:solidFill>
            <a:schemeClr val="accent6"/>
          </a:solidFill>
          <a:ln>
            <a:solidFill>
              <a:srgbClr val="66FFFF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From Steve King’s talk at </a:t>
            </a:r>
            <a:r>
              <a:rPr lang="en-GB" sz="1600" dirty="0" err="1" smtClean="0"/>
              <a:t>NuPhys</a:t>
            </a:r>
            <a:r>
              <a:rPr lang="en-GB" sz="1600" dirty="0" smtClean="0"/>
              <a:t> 2016</a:t>
            </a:r>
            <a:r>
              <a:rPr lang="en-GB" sz="1600" dirty="0"/>
              <a:t>.</a:t>
            </a:r>
            <a:r>
              <a:rPr lang="en-GB" sz="1600" dirty="0" smtClean="0">
                <a:solidFill>
                  <a:srgbClr val="66FFFF"/>
                </a:solidFill>
              </a:rPr>
              <a:t>  </a:t>
            </a:r>
            <a:endParaRPr lang="en-GB" sz="16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85915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87624" y="3251676"/>
            <a:ext cx="7812360" cy="1090439"/>
          </a:xfrm>
          <a:prstGeom prst="rect">
            <a:avLst/>
          </a:prstGeom>
          <a:solidFill>
            <a:srgbClr val="0000FF">
              <a:alpha val="84000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dirty="0" smtClean="0">
                <a:sym typeface="Symbol" pitchFamily="18" charset="2"/>
              </a:rPr>
              <a:t>Of course the main reason we need two experiments is so that we can believe either one of them.</a:t>
            </a:r>
            <a:endParaRPr lang="en-GB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9172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63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012954"/>
            <a:ext cx="6480720" cy="4832092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First power upgrade of JPARC accelerator approved and underway</a:t>
            </a:r>
          </a:p>
          <a:p>
            <a:endParaRPr lang="en-GB" dirty="0"/>
          </a:p>
          <a:p>
            <a:r>
              <a:rPr lang="en-GB" dirty="0" smtClean="0"/>
              <a:t>Hyper-K recommended by Science Council of Japan and placed on MEXT Road Map</a:t>
            </a:r>
          </a:p>
          <a:p>
            <a:endParaRPr lang="en-GB" dirty="0"/>
          </a:p>
          <a:p>
            <a:r>
              <a:rPr lang="en-GB" dirty="0" smtClean="0"/>
              <a:t>Only a tiny amount of money in this year’s budget, but U of Tokyo has announced construction will begin in April 2020.</a:t>
            </a:r>
          </a:p>
          <a:p>
            <a:endParaRPr lang="en-GB" dirty="0"/>
          </a:p>
          <a:p>
            <a:r>
              <a:rPr lang="en-GB" dirty="0" smtClean="0"/>
              <a:t>Stay tuned. . .</a:t>
            </a:r>
          </a:p>
        </p:txBody>
      </p:sp>
    </p:spTree>
    <p:extLst>
      <p:ext uri="{BB962C8B-B14F-4D97-AF65-F5344CB8AC3E}">
        <p14:creationId xmlns:p14="http://schemas.microsoft.com/office/powerpoint/2010/main" val="16650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485800"/>
            <a:ext cx="7772400" cy="1143000"/>
          </a:xfrm>
        </p:spPr>
        <p:txBody>
          <a:bodyPr/>
          <a:lstStyle/>
          <a:p>
            <a:r>
              <a:rPr lang="en-GB" sz="3200" dirty="0" smtClean="0"/>
              <a:t>Some Open </a:t>
            </a:r>
            <a:r>
              <a:rPr lang="en-GB" sz="3200" dirty="0" smtClean="0"/>
              <a:t>Experimental Questions in Neutrino Physics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683568" y="1763689"/>
            <a:ext cx="8774129" cy="519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Completing the picture of neutrino </a:t>
            </a:r>
            <a:r>
              <a:rPr lang="en-GB" sz="2800" kern="0" dirty="0" smtClean="0">
                <a:latin typeface="Times New Roman"/>
              </a:rPr>
              <a:t>o</a:t>
            </a:r>
            <a:r>
              <a:rPr lang="en-GB" sz="2800" kern="0" dirty="0" smtClean="0">
                <a:latin typeface="Times New Roman"/>
              </a:rPr>
              <a:t>scillations.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latin typeface="Times New Roman"/>
              </a:rPr>
              <a:t>Parker, Nonnenmacher, Sedgwick, </a:t>
            </a:r>
            <a:r>
              <a:rPr lang="en-GB" sz="2400" kern="0" dirty="0" err="1" smtClean="0">
                <a:latin typeface="Times New Roman"/>
              </a:rPr>
              <a:t>Pidcott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Kaboth</a:t>
            </a:r>
            <a:r>
              <a:rPr lang="en-GB" sz="2400" kern="0" dirty="0" smtClean="0">
                <a:latin typeface="Times New Roman"/>
              </a:rPr>
              <a:t>, Vann  </a:t>
            </a:r>
            <a:endParaRPr lang="en-GB" sz="2400" kern="0" dirty="0" smtClean="0"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Neutrino masses and nature – </a:t>
            </a:r>
            <a:r>
              <a:rPr lang="en-GB" sz="2800" kern="0" dirty="0" err="1" smtClean="0">
                <a:latin typeface="Times New Roman"/>
              </a:rPr>
              <a:t>Majorana</a:t>
            </a:r>
            <a:r>
              <a:rPr lang="en-GB" sz="2800" kern="0" dirty="0" smtClean="0">
                <a:latin typeface="Times New Roman"/>
              </a:rPr>
              <a:t> or Dirac?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Di Valentino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err="1" smtClean="0">
                <a:latin typeface="Times New Roman"/>
              </a:rPr>
              <a:t>Kroupova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err="1" smtClean="0">
                <a:latin typeface="Times New Roman"/>
              </a:rPr>
              <a:t>Nirkko</a:t>
            </a:r>
            <a:r>
              <a:rPr lang="en-GB" sz="2400" kern="0" dirty="0" smtClean="0">
                <a:latin typeface="Times New Roman"/>
              </a:rPr>
              <a:t>, Taylor,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Patrick</a:t>
            </a:r>
            <a:endParaRPr lang="en-GB" sz="2400" kern="0" dirty="0" smtClean="0">
              <a:solidFill>
                <a:srgbClr val="FFFF00"/>
              </a:solidFill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Are </a:t>
            </a:r>
            <a:r>
              <a:rPr lang="en-GB" sz="2800" kern="0" dirty="0" smtClean="0">
                <a:latin typeface="Times New Roman"/>
              </a:rPr>
              <a:t>there </a:t>
            </a:r>
            <a:r>
              <a:rPr lang="en-GB" sz="2800" kern="0" dirty="0" smtClean="0">
                <a:latin typeface="Times New Roman"/>
              </a:rPr>
              <a:t>sterile </a:t>
            </a:r>
            <a:r>
              <a:rPr lang="en-GB" sz="2800" kern="0" dirty="0" smtClean="0">
                <a:latin typeface="Times New Roman"/>
              </a:rPr>
              <a:t>neutrinos?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rgbClr val="FFFF00"/>
                </a:solidFill>
              </a:rPr>
              <a:t>Di </a:t>
            </a:r>
            <a:r>
              <a:rPr lang="en-GB" sz="2400" kern="0" dirty="0" smtClean="0">
                <a:solidFill>
                  <a:srgbClr val="FFFF00"/>
                </a:solidFill>
              </a:rPr>
              <a:t>Valentino, </a:t>
            </a:r>
            <a:r>
              <a:rPr lang="en-GB" sz="2400" kern="0" dirty="0" smtClean="0">
                <a:latin typeface="Times New Roman"/>
              </a:rPr>
              <a:t>Barker, Boschi,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Blake</a:t>
            </a:r>
            <a:r>
              <a:rPr lang="en-GB" sz="2400" kern="0" dirty="0" smtClean="0">
                <a:latin typeface="Times New Roman"/>
              </a:rPr>
              <a:t>, Van den </a:t>
            </a:r>
            <a:r>
              <a:rPr lang="en-GB" sz="2400" kern="0" dirty="0" err="1" smtClean="0">
                <a:latin typeface="Times New Roman"/>
              </a:rPr>
              <a:t>Pontseele</a:t>
            </a:r>
            <a:endParaRPr lang="en-GB" sz="2400" kern="0" dirty="0" smtClean="0"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Using neutrinos as probes.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latin typeface="Times New Roman"/>
              </a:rPr>
              <a:t>Katori, Malek</a:t>
            </a:r>
            <a:endParaRPr lang="en-GB" sz="2400" kern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264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143000"/>
          </a:xfrm>
        </p:spPr>
        <p:txBody>
          <a:bodyPr/>
          <a:lstStyle/>
          <a:p>
            <a:r>
              <a:rPr lang="en-GB" sz="3200" dirty="0" smtClean="0"/>
              <a:t>Some Open </a:t>
            </a:r>
            <a:r>
              <a:rPr lang="en-GB" sz="3200" dirty="0" smtClean="0"/>
              <a:t>Experimental Questions in Neutrino Physics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683568" y="1763689"/>
            <a:ext cx="8774129" cy="519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Completing the picture of neutrino </a:t>
            </a:r>
            <a:r>
              <a:rPr lang="en-GB" sz="2800" kern="0" dirty="0" smtClean="0">
                <a:latin typeface="Times New Roman"/>
              </a:rPr>
              <a:t>o</a:t>
            </a:r>
            <a:r>
              <a:rPr lang="en-GB" sz="2800" kern="0" dirty="0" smtClean="0">
                <a:latin typeface="Times New Roman"/>
              </a:rPr>
              <a:t>scillations.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latin typeface="Times New Roman"/>
              </a:rPr>
              <a:t>Parker, Nonnenmacher, Sedgwick, </a:t>
            </a:r>
            <a:r>
              <a:rPr lang="en-GB" sz="2400" kern="0" dirty="0" err="1" smtClean="0">
                <a:latin typeface="Times New Roman"/>
              </a:rPr>
              <a:t>Pidcott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Kaboth</a:t>
            </a:r>
            <a:r>
              <a:rPr lang="en-GB" sz="2400" kern="0" dirty="0" smtClean="0">
                <a:latin typeface="Times New Roman"/>
              </a:rPr>
              <a:t>, Vann  </a:t>
            </a:r>
            <a:endParaRPr lang="en-GB" sz="2400" kern="0" dirty="0" smtClean="0"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Neutrino masses and nature – </a:t>
            </a:r>
            <a:r>
              <a:rPr lang="en-GB" sz="2800" kern="0" dirty="0" err="1" smtClean="0">
                <a:latin typeface="Times New Roman"/>
              </a:rPr>
              <a:t>Majorana</a:t>
            </a:r>
            <a:r>
              <a:rPr lang="en-GB" sz="2800" kern="0" dirty="0" smtClean="0">
                <a:latin typeface="Times New Roman"/>
              </a:rPr>
              <a:t> or Dirac?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Di Valentino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err="1" smtClean="0">
                <a:latin typeface="Times New Roman"/>
              </a:rPr>
              <a:t>Kroupova</a:t>
            </a:r>
            <a:r>
              <a:rPr lang="en-GB" sz="2400" kern="0" dirty="0" smtClean="0">
                <a:latin typeface="Times New Roman"/>
              </a:rPr>
              <a:t>, </a:t>
            </a:r>
            <a:r>
              <a:rPr lang="en-GB" sz="2400" kern="0" dirty="0" err="1" smtClean="0">
                <a:latin typeface="Times New Roman"/>
              </a:rPr>
              <a:t>Nirkko</a:t>
            </a:r>
            <a:r>
              <a:rPr lang="en-GB" sz="2400" kern="0" dirty="0" smtClean="0">
                <a:latin typeface="Times New Roman"/>
              </a:rPr>
              <a:t>, Taylor,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Patrick</a:t>
            </a:r>
            <a:endParaRPr lang="en-GB" sz="2400" kern="0" dirty="0" smtClean="0">
              <a:solidFill>
                <a:srgbClr val="FFFF00"/>
              </a:solidFill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Are </a:t>
            </a:r>
            <a:r>
              <a:rPr lang="en-GB" sz="2800" kern="0" dirty="0" smtClean="0">
                <a:latin typeface="Times New Roman"/>
              </a:rPr>
              <a:t>there </a:t>
            </a:r>
            <a:r>
              <a:rPr lang="en-GB" sz="2800" kern="0" dirty="0" smtClean="0">
                <a:latin typeface="Times New Roman"/>
              </a:rPr>
              <a:t>sterile </a:t>
            </a:r>
            <a:r>
              <a:rPr lang="en-GB" sz="2800" kern="0" dirty="0" smtClean="0">
                <a:latin typeface="Times New Roman"/>
              </a:rPr>
              <a:t>neutrinos?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rgbClr val="FFFF00"/>
                </a:solidFill>
              </a:rPr>
              <a:t>Di </a:t>
            </a:r>
            <a:r>
              <a:rPr lang="en-GB" sz="2400" kern="0" dirty="0" smtClean="0">
                <a:solidFill>
                  <a:srgbClr val="FFFF00"/>
                </a:solidFill>
              </a:rPr>
              <a:t>Valentino, </a:t>
            </a:r>
            <a:r>
              <a:rPr lang="en-GB" sz="2400" kern="0" dirty="0" smtClean="0">
                <a:latin typeface="Times New Roman"/>
              </a:rPr>
              <a:t>Barker, Boschi, </a:t>
            </a:r>
            <a:r>
              <a:rPr lang="en-GB" sz="2400" kern="0" dirty="0" smtClean="0">
                <a:solidFill>
                  <a:srgbClr val="FFFF00"/>
                </a:solidFill>
                <a:latin typeface="Times New Roman"/>
              </a:rPr>
              <a:t>Blake</a:t>
            </a:r>
            <a:r>
              <a:rPr lang="en-GB" sz="2400" kern="0" dirty="0" smtClean="0">
                <a:latin typeface="Times New Roman"/>
              </a:rPr>
              <a:t>, Van den </a:t>
            </a:r>
            <a:r>
              <a:rPr lang="en-GB" sz="2400" kern="0" dirty="0" err="1" smtClean="0">
                <a:latin typeface="Times New Roman"/>
              </a:rPr>
              <a:t>Pontseele</a:t>
            </a:r>
            <a:endParaRPr lang="en-GB" sz="2400" kern="0" dirty="0" smtClean="0">
              <a:latin typeface="Times New Roman"/>
            </a:endParaRPr>
          </a:p>
          <a:p>
            <a:pPr marL="0" indent="0" eaLnBrk="1" hangingPunct="1">
              <a:buNone/>
            </a:pPr>
            <a:r>
              <a:rPr lang="en-GB" sz="2800" kern="0" dirty="0" smtClean="0">
                <a:latin typeface="Times New Roman"/>
              </a:rPr>
              <a:t>Using neutrinos as probes.</a:t>
            </a:r>
          </a:p>
          <a:p>
            <a:pPr lvl="1" indent="-34290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latin typeface="Times New Roman"/>
              </a:rPr>
              <a:t>Katori, Malek</a:t>
            </a:r>
            <a:endParaRPr lang="en-GB" sz="2400" kern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07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856984" cy="66347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5580112" y="4077072"/>
            <a:ext cx="3024336" cy="1368152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64" y="104016"/>
            <a:ext cx="8871199" cy="66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25252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5545" y="692696"/>
            <a:ext cx="4332910" cy="487818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4358" y="180861"/>
            <a:ext cx="7345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rgbClr val="1407B9"/>
                </a:solidFill>
              </a:rPr>
              <a:t>Sterile Neutrinos: LSND Starts it all...</a:t>
            </a:r>
            <a:endParaRPr lang="en-GB" dirty="0">
              <a:solidFill>
                <a:srgbClr val="1407B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5571237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407B9"/>
                </a:solidFill>
              </a:rPr>
              <a:t>Excess of electron anti-neutrinos in a “beam” from stopped pion decay…</a:t>
            </a:r>
            <a:endParaRPr lang="en-GB" dirty="0">
              <a:solidFill>
                <a:srgbClr val="1407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4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5545" y="836712"/>
            <a:ext cx="4332910" cy="487818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0" y="0"/>
            <a:ext cx="925252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649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692696"/>
            <a:ext cx="85820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358" y="180861"/>
            <a:ext cx="3097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407B9"/>
                </a:solidFill>
              </a:rPr>
              <a:t>LSND Starts it all...</a:t>
            </a:r>
            <a:endParaRPr lang="en-GB" dirty="0">
              <a:solidFill>
                <a:srgbClr val="1407B9"/>
              </a:solidFill>
            </a:endParaRPr>
          </a:p>
        </p:txBody>
      </p:sp>
      <p:pic>
        <p:nvPicPr>
          <p:cNvPr id="7649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14465"/>
            <a:ext cx="7239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9632" y="486916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407B9"/>
                </a:solidFill>
              </a:rPr>
              <a:t>Thi</a:t>
            </a:r>
            <a:r>
              <a:rPr lang="en-GB" dirty="0" smtClean="0">
                <a:solidFill>
                  <a:srgbClr val="1407B9"/>
                </a:solidFill>
              </a:rPr>
              <a:t>s is a tiny effect, and systematics will be crucial.  It is a pity SBND is first!</a:t>
            </a:r>
            <a:endParaRPr lang="en-GB" dirty="0">
              <a:solidFill>
                <a:srgbClr val="1407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10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cience.sciencemag.org/content/sci/361/6398/eaat1378/F1.large.jpg?width=800&amp;height=600&amp;carousel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60" y="116632"/>
            <a:ext cx="3901440" cy="384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science.sciencemag.org/content/sci/361/6398/eaat1378/F2.large.jpg?width=800&amp;height=600&amp;carousel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814038"/>
            <a:ext cx="5976664" cy="302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Image result for ice cube neutr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4032448" cy="365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47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5" y="730992"/>
            <a:ext cx="5208725" cy="19059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87" y="2780927"/>
            <a:ext cx="5177893" cy="4079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137" y="686772"/>
            <a:ext cx="2690876" cy="604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1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74713"/>
            <a:ext cx="714375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3" name="Rectangle 7"/>
          <p:cNvSpPr>
            <a:spLocks noGrp="1" noChangeArrowheads="1"/>
          </p:cNvSpPr>
          <p:nvPr>
            <p:ph type="title"/>
          </p:nvPr>
        </p:nvSpPr>
        <p:spPr>
          <a:xfrm>
            <a:off x="899592" y="-306288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GB" sz="3600" i="1" dirty="0" smtClean="0">
                <a:latin typeface="Arial" charset="0"/>
              </a:rPr>
              <a:t>Conclusions</a:t>
            </a:r>
          </a:p>
        </p:txBody>
      </p:sp>
      <p:sp>
        <p:nvSpPr>
          <p:cNvPr id="14541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9512" y="610344"/>
            <a:ext cx="8856984" cy="4114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Neutrino Oscillations have gone from speculative to routine, and remain the only experimentally confirmed particle physics beyond the </a:t>
            </a:r>
            <a:r>
              <a:rPr lang="en-GB" sz="2400" dirty="0" smtClean="0">
                <a:latin typeface="Times New Roman" pitchFamily="18" charset="0"/>
              </a:rPr>
              <a:t>original Standard </a:t>
            </a:r>
            <a:r>
              <a:rPr lang="en-GB" sz="2400" dirty="0" smtClean="0">
                <a:latin typeface="Times New Roman" pitchFamily="18" charset="0"/>
              </a:rPr>
              <a:t>Model.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Every 3</a:t>
            </a:r>
            <a:r>
              <a:rPr lang="en-GB" sz="2400" dirty="0" smtClean="0">
                <a:latin typeface="Symbol" charset="2"/>
                <a:cs typeface="Symbol" charset="2"/>
              </a:rPr>
              <a:t>n</a:t>
            </a:r>
            <a:r>
              <a:rPr lang="en-GB" sz="2400" dirty="0" smtClean="0">
                <a:latin typeface="Times New Roman" pitchFamily="18" charset="0"/>
              </a:rPr>
              <a:t> neutrino mixing (i.e., every angle) has been seen by at least two different methods and by multiple experiments – so we can believe them!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We have moved from exploration to the era of precision measurements – but that opens a window for new discoveries</a:t>
            </a:r>
            <a:r>
              <a:rPr lang="en-GB" sz="24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Nuclear physics matters – this will require supplementary experiments and theoretical support.  </a:t>
            </a:r>
            <a:endParaRPr lang="en-GB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There is much more neutrino </a:t>
            </a:r>
            <a:r>
              <a:rPr lang="en-GB" sz="2400" dirty="0" smtClean="0">
                <a:latin typeface="Times New Roman" pitchFamily="18" charset="0"/>
              </a:rPr>
              <a:t>physics </a:t>
            </a:r>
            <a:r>
              <a:rPr lang="en-GB" sz="2400" dirty="0" smtClean="0">
                <a:latin typeface="Times New Roman" pitchFamily="18" charset="0"/>
              </a:rPr>
              <a:t>outside of oscillations – absolute mass, </a:t>
            </a:r>
            <a:r>
              <a:rPr lang="en-GB" sz="2400" dirty="0" err="1" smtClean="0">
                <a:latin typeface="Times New Roman" pitchFamily="18" charset="0"/>
              </a:rPr>
              <a:t>Majorana</a:t>
            </a:r>
            <a:r>
              <a:rPr lang="en-GB" sz="2400" dirty="0" smtClean="0">
                <a:latin typeface="Times New Roman" pitchFamily="18" charset="0"/>
              </a:rPr>
              <a:t> vs. Dirac, use of neutrinos as probes, astrophysical and cosmological </a:t>
            </a:r>
            <a:r>
              <a:rPr lang="en-GB" sz="2400" dirty="0" smtClean="0">
                <a:latin typeface="Symbol" charset="2"/>
                <a:cs typeface="Symbol" charset="2"/>
              </a:rPr>
              <a:t>n</a:t>
            </a:r>
            <a:r>
              <a:rPr lang="en-GB" sz="2400" dirty="0" smtClean="0">
                <a:latin typeface="Times New Roman" pitchFamily="18" charset="0"/>
              </a:rPr>
              <a:t>, and the search for deviations. 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Somebody mus</a:t>
            </a:r>
            <a:r>
              <a:rPr lang="en-GB" sz="2400" dirty="0" smtClean="0">
                <a:latin typeface="Times New Roman" pitchFamily="18" charset="0"/>
              </a:rPr>
              <a:t>t sort out </a:t>
            </a:r>
            <a:r>
              <a:rPr lang="en-GB" sz="2400" dirty="0" smtClean="0">
                <a:latin typeface="Times New Roman" pitchFamily="18" charset="0"/>
              </a:rPr>
              <a:t>sterile neutrinos (and there are non-accelerator experiments in that area moving as well), </a:t>
            </a:r>
            <a:r>
              <a:rPr lang="en-GB" sz="2400" dirty="0" smtClean="0">
                <a:latin typeface="Times New Roman" pitchFamily="18" charset="0"/>
              </a:rPr>
              <a:t>but </a:t>
            </a:r>
            <a:r>
              <a:rPr lang="en-GB" sz="2400" dirty="0" smtClean="0">
                <a:latin typeface="Times New Roman" pitchFamily="18" charset="0"/>
              </a:rPr>
              <a:t>it is a very subtle problem so don’t look for very rapid progress.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This </a:t>
            </a:r>
            <a:r>
              <a:rPr lang="en-GB" sz="2400" dirty="0" smtClean="0">
                <a:latin typeface="Times New Roman" pitchFamily="18" charset="0"/>
              </a:rPr>
              <a:t>is great physics, and we need more physicists!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>
                <a:latin typeface="Times New Roman" pitchFamily="18" charset="0"/>
              </a:rPr>
              <a:t>Join us!  </a:t>
            </a:r>
          </a:p>
        </p:txBody>
      </p:sp>
    </p:spTree>
    <p:extLst>
      <p:ext uri="{BB962C8B-B14F-4D97-AF65-F5344CB8AC3E}">
        <p14:creationId xmlns:p14="http://schemas.microsoft.com/office/powerpoint/2010/main" val="1256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5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5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5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5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5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iscov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476" y="304801"/>
            <a:ext cx="60293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990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152400" y="1447800"/>
            <a:ext cx="8991600" cy="2209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029130"/>
              </p:ext>
            </p:extLst>
          </p:nvPr>
        </p:nvGraphicFramePr>
        <p:xfrm>
          <a:off x="1479376" y="3861048"/>
          <a:ext cx="647700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Equation" r:id="rId4" imgW="2361960" imgH="419040" progId="Equation.3">
                  <p:embed/>
                </p:oleObj>
              </mc:Choice>
              <mc:Fallback>
                <p:oleObj name="Equation" r:id="rId4" imgW="2361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376" y="3861048"/>
                        <a:ext cx="6477000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-306388"/>
            <a:ext cx="7772400" cy="1143001"/>
          </a:xfrm>
        </p:spPr>
        <p:txBody>
          <a:bodyPr/>
          <a:lstStyle/>
          <a:p>
            <a:pPr eaLnBrk="1" hangingPunct="1"/>
            <a:r>
              <a:rPr lang="en-GB" sz="3600" i="1" dirty="0" smtClean="0">
                <a:latin typeface="Arial" charset="0"/>
              </a:rPr>
              <a:t>Three neutrino mixing.</a:t>
            </a:r>
          </a:p>
        </p:txBody>
      </p:sp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549275"/>
            <a:ext cx="8497887" cy="2303463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395536" y="2924944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If only two neutrinos contribute:</a:t>
            </a:r>
          </a:p>
        </p:txBody>
      </p:sp>
    </p:spTree>
    <p:extLst>
      <p:ext uri="{BB962C8B-B14F-4D97-AF65-F5344CB8AC3E}">
        <p14:creationId xmlns:p14="http://schemas.microsoft.com/office/powerpoint/2010/main" val="7062005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 txBox="1">
            <a:spLocks noChangeArrowheads="1"/>
          </p:cNvSpPr>
          <p:nvPr/>
        </p:nvSpPr>
        <p:spPr bwMode="auto">
          <a:xfrm>
            <a:off x="688032" y="5013176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GB" sz="3600" kern="0" dirty="0" smtClean="0">
                <a:latin typeface="+mn-lt"/>
              </a:rPr>
              <a:t>Can look for appearance or disappearance!</a:t>
            </a:r>
            <a:endParaRPr lang="en-GB" sz="3600" kern="0" dirty="0">
              <a:latin typeface="+mn-lt"/>
            </a:endParaRP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152400" y="1447800"/>
            <a:ext cx="8991600" cy="2209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712676"/>
              </p:ext>
            </p:extLst>
          </p:nvPr>
        </p:nvGraphicFramePr>
        <p:xfrm>
          <a:off x="1479376" y="3861048"/>
          <a:ext cx="647700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Equation" r:id="rId4" imgW="2361960" imgH="419040" progId="Equation.3">
                  <p:embed/>
                </p:oleObj>
              </mc:Choice>
              <mc:Fallback>
                <p:oleObj name="Equation" r:id="rId4" imgW="2361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376" y="3861048"/>
                        <a:ext cx="6477000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-306388"/>
            <a:ext cx="7772400" cy="1143001"/>
          </a:xfrm>
        </p:spPr>
        <p:txBody>
          <a:bodyPr/>
          <a:lstStyle/>
          <a:p>
            <a:pPr eaLnBrk="1" hangingPunct="1"/>
            <a:r>
              <a:rPr lang="en-GB" sz="3600" i="1" dirty="0" smtClean="0">
                <a:latin typeface="Arial" charset="0"/>
              </a:rPr>
              <a:t>Three neutrino mixing.</a:t>
            </a:r>
          </a:p>
        </p:txBody>
      </p:sp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549275"/>
            <a:ext cx="8497887" cy="2303463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395536" y="2924944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If only two neutrinos contribute:</a:t>
            </a:r>
          </a:p>
        </p:txBody>
      </p:sp>
      <p:pic>
        <p:nvPicPr>
          <p:cNvPr id="17" name="Picture 7" descr="vuv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3284984"/>
            <a:ext cx="83058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180512" y="2692620"/>
            <a:ext cx="4031448" cy="2242575"/>
            <a:chOff x="180512" y="2662588"/>
            <a:chExt cx="4031448" cy="2242575"/>
          </a:xfrm>
        </p:grpSpPr>
        <p:sp>
          <p:nvSpPr>
            <p:cNvPr id="19" name="TextBox 18"/>
            <p:cNvSpPr txBox="1"/>
            <p:nvPr/>
          </p:nvSpPr>
          <p:spPr>
            <a:xfrm>
              <a:off x="180512" y="2662588"/>
              <a:ext cx="4031448" cy="1200329"/>
            </a:xfrm>
            <a:prstGeom prst="rect">
              <a:avLst/>
            </a:prstGeom>
            <a:solidFill>
              <a:srgbClr val="1407B9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CP sensitivity mainly because this term flips sign for </a:t>
              </a:r>
              <a:r>
                <a:rPr lang="en-GB" sz="2400" dirty="0" smtClean="0">
                  <a:latin typeface="Symbol" pitchFamily="18" charset="2"/>
                </a:rPr>
                <a:t>n</a:t>
              </a:r>
              <a:r>
                <a:rPr lang="en-GB" sz="2400" dirty="0" smtClean="0"/>
                <a:t> and anti-</a:t>
              </a:r>
              <a:r>
                <a:rPr lang="en-GB" sz="2400" dirty="0" smtClean="0">
                  <a:latin typeface="Symbol" pitchFamily="18" charset="2"/>
                </a:rPr>
                <a:t>n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1403648" y="3429000"/>
              <a:ext cx="1152128" cy="1476163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1407B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4648200" y="3789039"/>
            <a:ext cx="4460304" cy="3024337"/>
            <a:chOff x="4648200" y="3789039"/>
            <a:chExt cx="4460304" cy="3024337"/>
          </a:xfrm>
        </p:grpSpPr>
        <p:sp>
          <p:nvSpPr>
            <p:cNvPr id="23" name="TextBox 22"/>
            <p:cNvSpPr txBox="1"/>
            <p:nvPr/>
          </p:nvSpPr>
          <p:spPr>
            <a:xfrm>
              <a:off x="6119664" y="5982379"/>
              <a:ext cx="2988840" cy="830997"/>
            </a:xfrm>
            <a:prstGeom prst="rect">
              <a:avLst/>
            </a:prstGeom>
            <a:solidFill>
              <a:srgbClr val="1407B9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Need Matter effects to </a:t>
              </a:r>
            </a:p>
            <a:p>
              <a:r>
                <a:rPr lang="en-GB" sz="2400" dirty="0" smtClean="0"/>
                <a:t>get the signs of </a:t>
              </a:r>
              <a:r>
                <a:rPr lang="en-GB" sz="2400" dirty="0" smtClean="0">
                  <a:latin typeface="Symbol" pitchFamily="18" charset="2"/>
                </a:rPr>
                <a:t>D</a:t>
              </a:r>
              <a:r>
                <a:rPr lang="en-GB" sz="2400" dirty="0" smtClean="0"/>
                <a:t>m</a:t>
              </a:r>
              <a:r>
                <a:rPr lang="en-GB" sz="2400" baseline="30000" dirty="0" smtClean="0"/>
                <a:t>2</a:t>
              </a:r>
              <a:r>
                <a:rPr lang="en-GB" sz="2400" baseline="-25000" dirty="0" smtClean="0"/>
                <a:t>ij</a:t>
              </a:r>
              <a:endParaRPr lang="en-GB" sz="2400" dirty="0" smtClean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H="1" flipV="1">
              <a:off x="4648200" y="6037837"/>
              <a:ext cx="1471464" cy="1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1407B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H="1" flipV="1">
              <a:off x="5940152" y="3789039"/>
              <a:ext cx="203448" cy="2232249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1407B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6" name="TextBox 25"/>
          <p:cNvSpPr txBox="1"/>
          <p:nvPr/>
        </p:nvSpPr>
        <p:spPr>
          <a:xfrm>
            <a:off x="4764088" y="2492896"/>
            <a:ext cx="4200400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Complicated equation means</a:t>
            </a:r>
          </a:p>
          <a:p>
            <a:r>
              <a:rPr lang="en-GB" sz="2400" dirty="0" smtClean="0"/>
              <a:t>covariances and degeneracies!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060" y="6483517"/>
            <a:ext cx="2416632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Is </a:t>
            </a:r>
            <a:r>
              <a:rPr lang="en-GB" sz="2400" dirty="0" smtClean="0">
                <a:latin typeface="Symbol" panose="05050102010706020507" pitchFamily="18" charset="2"/>
              </a:rPr>
              <a:t>q</a:t>
            </a:r>
            <a:r>
              <a:rPr lang="en-GB" sz="2400" baseline="-25000" dirty="0" smtClean="0"/>
              <a:t>13</a:t>
            </a:r>
            <a:r>
              <a:rPr lang="en-GB" sz="2400" dirty="0" smtClean="0"/>
              <a:t> non-zero?</a:t>
            </a:r>
          </a:p>
        </p:txBody>
      </p:sp>
    </p:spTree>
    <p:extLst>
      <p:ext uri="{BB962C8B-B14F-4D97-AF65-F5344CB8AC3E}">
        <p14:creationId xmlns:p14="http://schemas.microsoft.com/office/powerpoint/2010/main" val="259140490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72008"/>
            <a:ext cx="4477743" cy="33569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552346"/>
            <a:ext cx="4536504" cy="34050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534407"/>
            <a:ext cx="4427984" cy="33235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4840" y="1340768"/>
            <a:ext cx="25180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Reactor </a:t>
            </a:r>
          </a:p>
          <a:p>
            <a:r>
              <a:rPr lang="en-US" sz="3600" dirty="0" smtClean="0"/>
              <a:t>Experiments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910" y="541646"/>
            <a:ext cx="425767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0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lw_zakopane_3">
  <a:themeElements>
    <a:clrScheme name="dlw_zakopane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lw_zakopane_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w_zakopane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w_zakopane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98272</TotalTime>
  <Words>1367</Words>
  <Application>Microsoft Office PowerPoint</Application>
  <PresentationFormat>On-screen Show (4:3)</PresentationFormat>
  <Paragraphs>211</Paragraphs>
  <Slides>68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92" baseType="lpstr">
      <vt:lpstr>MS PGothic</vt:lpstr>
      <vt:lpstr>MS PGothic</vt:lpstr>
      <vt:lpstr>Arial</vt:lpstr>
      <vt:lpstr>Calibri</vt:lpstr>
      <vt:lpstr>Geneva</vt:lpstr>
      <vt:lpstr>Gill Sans</vt:lpstr>
      <vt:lpstr>Gill Sans Light</vt:lpstr>
      <vt:lpstr>Haettenschweiler</vt:lpstr>
      <vt:lpstr>Helvetica</vt:lpstr>
      <vt:lpstr>Helvetica Neue Light</vt:lpstr>
      <vt:lpstr>Lucida Grande</vt:lpstr>
      <vt:lpstr>Lucida Handwriting</vt:lpstr>
      <vt:lpstr>Symbol</vt:lpstr>
      <vt:lpstr>Times New Roman</vt:lpstr>
      <vt:lpstr>Wingdings</vt:lpstr>
      <vt:lpstr>Zapf Dingbats</vt:lpstr>
      <vt:lpstr>Default Design</vt:lpstr>
      <vt:lpstr>1_dlw_zakopane_3</vt:lpstr>
      <vt:lpstr>White</vt:lpstr>
      <vt:lpstr>1_Default Design</vt:lpstr>
      <vt:lpstr>2_Default Design</vt:lpstr>
      <vt:lpstr>2_Office Theme</vt:lpstr>
      <vt:lpstr>LBNF Content-Footer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Open Experimental Questions in Neutrino Physics</vt:lpstr>
      <vt:lpstr>Three neutrino mixing.</vt:lpstr>
      <vt:lpstr>Three neutrino mixing.</vt:lpstr>
      <vt:lpstr>PowerPoint Presentation</vt:lpstr>
      <vt:lpstr>Accelerator-Based Neutrino Oscillation Experients</vt:lpstr>
      <vt:lpstr>More Ancient History…</vt:lpstr>
      <vt:lpstr>PowerPoint Presentation</vt:lpstr>
      <vt:lpstr>#</vt:lpstr>
      <vt:lpstr>PowerPoint Presentation</vt:lpstr>
      <vt:lpstr>PowerPoint Presentation</vt:lpstr>
      <vt:lpstr>PowerPoint Presentation</vt:lpstr>
      <vt:lpstr>Critical s’s poorly known in range 0.1-10 GeV.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Far Detector – Super Kamiokande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Empty Cryostat</vt:lpstr>
      <vt:lpstr>Real Events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Open Experimental Questions in Neutrino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University of Sussex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Wark, David (STFC,RAL,PPD)</cp:lastModifiedBy>
  <cp:revision>881</cp:revision>
  <dcterms:created xsi:type="dcterms:W3CDTF">2002-07-15T08:47:35Z</dcterms:created>
  <dcterms:modified xsi:type="dcterms:W3CDTF">2019-04-08T09:40:18Z</dcterms:modified>
</cp:coreProperties>
</file>