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  <p:sldMasterId id="2147483762" r:id="rId6"/>
  </p:sldMasterIdLst>
  <p:notesMasterIdLst>
    <p:notesMasterId r:id="rId19"/>
  </p:notesMasterIdLst>
  <p:handoutMasterIdLst>
    <p:handoutMasterId r:id="rId20"/>
  </p:handoutMasterIdLst>
  <p:sldIdLst>
    <p:sldId id="258" r:id="rId7"/>
    <p:sldId id="422" r:id="rId8"/>
    <p:sldId id="407" r:id="rId9"/>
    <p:sldId id="421" r:id="rId10"/>
    <p:sldId id="414" r:id="rId11"/>
    <p:sldId id="431" r:id="rId12"/>
    <p:sldId id="382" r:id="rId13"/>
    <p:sldId id="436" r:id="rId14"/>
    <p:sldId id="340" r:id="rId15"/>
    <p:sldId id="423" r:id="rId16"/>
    <p:sldId id="426" r:id="rId17"/>
    <p:sldId id="368" r:id="rId18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DA9"/>
    <a:srgbClr val="00FF00"/>
    <a:srgbClr val="011B35"/>
    <a:srgbClr val="012545"/>
    <a:srgbClr val="EFC951"/>
    <a:srgbClr val="FFC8B4"/>
    <a:srgbClr val="1A72C0"/>
    <a:srgbClr val="235D81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06"/>
    <p:restoredTop sz="94676"/>
  </p:normalViewPr>
  <p:slideViewPr>
    <p:cSldViewPr>
      <p:cViewPr varScale="1">
        <p:scale>
          <a:sx n="124" d="100"/>
          <a:sy n="124" d="100"/>
        </p:scale>
        <p:origin x="147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2/14/2019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68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12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35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97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568228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4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8845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5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5027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6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6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3034603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4927F3-6FCA-2142-B944-5D71B1CDADB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84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9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9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2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10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10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85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455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601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761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559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496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1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995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201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809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-3951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0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FD8-1F27-954B-85A9-E4167D76EA60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0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10" Type="http://schemas.openxmlformats.org/officeDocument/2006/relationships/image" Target="../media/image31.jpeg"/><Relationship Id="rId4" Type="http://schemas.openxmlformats.org/officeDocument/2006/relationships/image" Target="../media/image32.pn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4318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80528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to                 Accelerating Science and Innovation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Welcome</a:t>
            </a:r>
            <a:endParaRPr lang="pt-PT" sz="40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0" y="3068960"/>
            <a:ext cx="9144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fr-CH" sz="3200" dirty="0" smtClean="0">
                <a:solidFill>
                  <a:srgbClr val="FFFF00"/>
                </a:solidFill>
              </a:rPr>
              <a:t>IT-4464/EN</a:t>
            </a:r>
            <a:endParaRPr lang="fr-CH" sz="3200" dirty="0">
              <a:solidFill>
                <a:srgbClr val="FFFF00"/>
              </a:solidFill>
            </a:endParaRPr>
          </a:p>
          <a:p>
            <a:pPr algn="ctr"/>
            <a:r>
              <a:rPr lang="en-GB" dirty="0">
                <a:solidFill>
                  <a:srgbClr val="FFFF00"/>
                </a:solidFill>
              </a:rPr>
              <a:t>Dismantling and Supply of Electrical Overhead Travelling </a:t>
            </a:r>
            <a:r>
              <a:rPr lang="en-GB" dirty="0" smtClean="0">
                <a:solidFill>
                  <a:srgbClr val="FFFF00"/>
                </a:solidFill>
              </a:rPr>
              <a:t>Cranes </a:t>
            </a:r>
            <a:r>
              <a:rPr lang="en-GB" dirty="0">
                <a:solidFill>
                  <a:srgbClr val="FFFF00"/>
                </a:solidFill>
              </a:rPr>
              <a:t>with a capacity up to 10 </a:t>
            </a:r>
            <a:r>
              <a:rPr lang="en-GB" dirty="0" smtClean="0">
                <a:solidFill>
                  <a:srgbClr val="FFFF00"/>
                </a:solidFill>
              </a:rPr>
              <a:t>Tonnes</a:t>
            </a:r>
            <a:endParaRPr lang="fr-CH" dirty="0">
              <a:solidFill>
                <a:srgbClr val="FFFF00"/>
              </a:solidFill>
            </a:endParaRPr>
          </a:p>
          <a:p>
            <a:pPr algn="ctr"/>
            <a:endParaRPr lang="fr-CH" dirty="0">
              <a:solidFill>
                <a:srgbClr val="FFFF00"/>
              </a:solidFill>
            </a:endParaRPr>
          </a:p>
          <a:p>
            <a:pPr algn="ctr"/>
            <a:r>
              <a:rPr lang="fr-CH" dirty="0" smtClean="0">
                <a:solidFill>
                  <a:srgbClr val="FFFF00"/>
                </a:solidFill>
              </a:rPr>
              <a:t>19</a:t>
            </a:r>
            <a:r>
              <a:rPr lang="fr-CH" baseline="30000" dirty="0" smtClean="0">
                <a:solidFill>
                  <a:srgbClr val="FFFF00"/>
                </a:solidFill>
              </a:rPr>
              <a:t>th</a:t>
            </a:r>
            <a:r>
              <a:rPr lang="fr-CH" dirty="0" smtClean="0">
                <a:solidFill>
                  <a:srgbClr val="FFFF00"/>
                </a:solidFill>
              </a:rPr>
              <a:t> – 20</a:t>
            </a:r>
            <a:r>
              <a:rPr lang="fr-CH" baseline="30000" dirty="0" smtClean="0">
                <a:solidFill>
                  <a:srgbClr val="FFFF00"/>
                </a:solidFill>
              </a:rPr>
              <a:t>th</a:t>
            </a:r>
            <a:r>
              <a:rPr lang="fr-CH" dirty="0" smtClean="0">
                <a:solidFill>
                  <a:srgbClr val="FFFF00"/>
                </a:solidFill>
              </a:rPr>
              <a:t> </a:t>
            </a:r>
            <a:r>
              <a:rPr lang="fr-CH" dirty="0" err="1" smtClean="0">
                <a:solidFill>
                  <a:srgbClr val="FFFF00"/>
                </a:solidFill>
              </a:rPr>
              <a:t>February</a:t>
            </a:r>
            <a:r>
              <a:rPr lang="fr-CH" dirty="0" smtClean="0">
                <a:solidFill>
                  <a:srgbClr val="FFFF00"/>
                </a:solidFill>
              </a:rPr>
              <a:t> 2019</a:t>
            </a:r>
            <a:endParaRPr lang="fr-CH" dirty="0">
              <a:solidFill>
                <a:srgbClr val="FFFF00"/>
              </a:solidFill>
            </a:endParaRPr>
          </a:p>
          <a:p>
            <a:pPr algn="ctr"/>
            <a:endParaRPr lang="en-US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79" y="5608265"/>
            <a:ext cx="1043597" cy="10435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Application as an Example of Particle Physics Spin-off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805136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&gt;100’000 patients treated worldwide  (45 facilities)</a:t>
              </a:r>
            </a:p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&gt;50’000 patients treated in Europe  (14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915816" y="5257800"/>
                <a:ext cx="25705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Portugal, France and Italy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2716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86432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7504" y="1676399"/>
            <a:ext cx="8928992" cy="3618875"/>
            <a:chOff x="104039" y="1676399"/>
            <a:chExt cx="9369079" cy="3618875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04039" y="3501008"/>
              <a:ext cx="23157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Tier-1: permanent storage, reprocessing,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4039" y="1676399"/>
              <a:ext cx="231571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Tier-0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(CERN and Hungary):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4039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Tier-2: simulation,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39518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39518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750k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CPU 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454973" y="3162454"/>
              <a:ext cx="1902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800 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39518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&gt;170 sites in,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42 countries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99633" y="4710499"/>
              <a:ext cx="18133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35 GB/s global transfers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25403" y="5445224"/>
            <a:ext cx="7695069" cy="158504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WLCG: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An International collaboration to distribute and analyse LHC data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7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 descr="Grid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79" y="607172"/>
            <a:ext cx="5328593" cy="499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6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Accelerating Science and Innovation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0" y="3453968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You!</a:t>
            </a:r>
            <a:b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endParaRPr lang="en-GB" sz="5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79" y="5608265"/>
            <a:ext cx="1043597" cy="104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908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7175225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6516216" y="5540069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5483225" y="4293096"/>
            <a:ext cx="3505200" cy="1128881"/>
            <a:chOff x="5483225" y="4293096"/>
            <a:chExt cx="35052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3225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6425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69102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3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 cstate="print">
            <a:lum bright="-2000"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1954: 12 European States</a:t>
            </a:r>
          </a:p>
          <a:p>
            <a:pPr>
              <a:defRPr/>
            </a:pP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“Science for Peace”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22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259632" y="4077073"/>
            <a:ext cx="7952408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Czech Republic, Denmark, Finland, France, Germany, Greece, Hungary,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Netherlands, Norway, Poland, Portugal,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</a:t>
            </a:r>
            <a:r>
              <a:rPr lang="en-US" sz="1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Spain, Sweden, Switzerland and 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Associate Members in the Pre-Stage to Membership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Serbia, Slovenia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States: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Lithuania, Pakistan, 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for Membership or Associate Membership:</a:t>
            </a:r>
            <a:b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Brazil, Croatia, Estonia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Japan, Russia, United States of America;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Union, JINR and UNESCO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1800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+mn-ea"/>
                <a:cs typeface="+mn-cs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13000 scientific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(2018) ~ 1150 MCHF</a:t>
            </a:r>
          </a:p>
        </p:txBody>
      </p:sp>
    </p:spTree>
    <p:extLst>
      <p:ext uri="{BB962C8B-B14F-4D97-AF65-F5344CB8AC3E}">
        <p14:creationId xmlns:p14="http://schemas.microsoft.com/office/powerpoint/2010/main" val="18574723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E849C2-BD6D-3646-AD8F-8D0718C3E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052736"/>
            <a:ext cx="8460000" cy="5804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</a:p>
        </p:txBody>
      </p:sp>
    </p:spTree>
    <p:extLst>
      <p:ext uri="{BB962C8B-B14F-4D97-AF65-F5344CB8AC3E}">
        <p14:creationId xmlns:p14="http://schemas.microsoft.com/office/powerpoint/2010/main" val="1399668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Next Scientific Challenge: </a:t>
            </a:r>
          </a:p>
          <a:p>
            <a:pPr algn="ctr"/>
            <a:r>
              <a:rPr lang="en-GB" sz="3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92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87824" y="1910588"/>
            <a:ext cx="1279376" cy="79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876650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+mj-lt"/>
              </a:rPr>
              <a:t>Discovery 2012, 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Englert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65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9" name="TextBox 16"/>
          <p:cNvSpPr txBox="1">
            <a:spLocks noChangeArrowheads="1"/>
          </p:cNvSpPr>
          <p:nvPr/>
        </p:nvSpPr>
        <p:spPr bwMode="auto">
          <a:xfrm>
            <a:off x="147955" y="710775"/>
            <a:ext cx="4572085" cy="5632311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High Luminosity LHC until 2035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Ten times more collisions than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</a:b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the original design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Studies in progress: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Compact Linear Collider (CLIC)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Linear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 collider √s up to 3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TeV</a:t>
            </a:r>
            <a:endParaRPr kumimoji="0" lang="en-US" altLang="en-US" sz="2000" dirty="0">
              <a:solidFill>
                <a:schemeClr val="bg2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200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105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Future Circular Collider (FCC)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New technology magnets 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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100 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TeV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 pp collisions in 100km ring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collider (FCC-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ee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) as 1st step?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HE-LHC in the present LHC tunnel 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</a:b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with FCC-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hh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technology?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kumimoji="0" lang="en-US" altLang="en-US" sz="2000" dirty="0">
              <a:solidFill>
                <a:schemeClr val="bg2"/>
              </a:solidFill>
              <a:latin typeface="Arial" charset="0"/>
              <a:ea typeface="ＭＳ Ｐゴシック" charset="-128"/>
              <a:sym typeface="Wingdings" pitchFamily="2" charset="2"/>
            </a:endParaRPr>
          </a:p>
          <a:p>
            <a:pPr lvl="0"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European Strategy for Particle Physics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Preparing next update in 2020</a:t>
            </a:r>
          </a:p>
        </p:txBody>
      </p:sp>
      <p:pic>
        <p:nvPicPr>
          <p:cNvPr id="27660" name="Picture 21"/>
          <p:cNvPicPr preferRelativeResize="0"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5290" y="763147"/>
            <a:ext cx="4019198" cy="252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0"/>
          <a:stretch/>
        </p:blipFill>
        <p:spPr>
          <a:xfrm>
            <a:off x="6078580" y="3429000"/>
            <a:ext cx="2885908" cy="3172892"/>
          </a:xfrm>
          <a:prstGeom prst="rect">
            <a:avLst/>
          </a:prstGeom>
        </p:spPr>
      </p:pic>
      <p:sp>
        <p:nvSpPr>
          <p:cNvPr id="25" name="Titre 1"/>
          <p:cNvSpPr txBox="1">
            <a:spLocks/>
          </p:cNvSpPr>
          <p:nvPr/>
        </p:nvSpPr>
        <p:spPr>
          <a:xfrm>
            <a:off x="182056" y="97065"/>
            <a:ext cx="8854440" cy="5956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Future of particle physics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160" y="3272448"/>
            <a:ext cx="1201167" cy="849281"/>
          </a:xfrm>
          <a:prstGeom prst="rect">
            <a:avLst/>
          </a:prstGeom>
        </p:spPr>
      </p:pic>
      <p:pic>
        <p:nvPicPr>
          <p:cNvPr id="8" name="Image 3">
            <a:extLst>
              <a:ext uri="{FF2B5EF4-FFF2-40B4-BE49-F238E27FC236}">
                <a16:creationId xmlns:a16="http://schemas.microsoft.com/office/drawing/2014/main" id="{F6A8AE03-B9C5-6041-A01B-84351B633C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2819" y="1700808"/>
            <a:ext cx="951914" cy="95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99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4627</TotalTime>
  <Words>494</Words>
  <Application>Microsoft Office PowerPoint</Application>
  <PresentationFormat>On-screen Show (4:3)</PresentationFormat>
  <Paragraphs>132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ＭＳ Ｐゴシック</vt:lpstr>
      <vt:lpstr>Arial</vt:lpstr>
      <vt:lpstr>Calibri</vt:lpstr>
      <vt:lpstr>Calibri Light</vt:lpstr>
      <vt:lpstr>Helvetica</vt:lpstr>
      <vt:lpstr>Wingdings</vt:lpstr>
      <vt:lpstr>Bold Stripes</vt:lpstr>
      <vt:lpstr>1_Bold Stripes</vt:lpstr>
      <vt:lpstr>Custom Design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Roberto Rinaldesi</cp:lastModifiedBy>
  <cp:revision>404</cp:revision>
  <cp:lastPrinted>2016-02-09T09:53:58Z</cp:lastPrinted>
  <dcterms:created xsi:type="dcterms:W3CDTF">2012-01-25T12:11:40Z</dcterms:created>
  <dcterms:modified xsi:type="dcterms:W3CDTF">2019-02-14T14:56:58Z</dcterms:modified>
</cp:coreProperties>
</file>