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87" r:id="rId6"/>
    <p:sldId id="292" r:id="rId7"/>
    <p:sldId id="291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287"/>
            <p14:sldId id="292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Objects="1" showGuides="1">
      <p:cViewPr varScale="1">
        <p:scale>
          <a:sx n="119" d="100"/>
          <a:sy n="119" d="100"/>
        </p:scale>
        <p:origin x="1445" y="86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2/12/2019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2/12/2019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74102/contributions/3309907/attachments/1792898/2921639/CC_displacemnet_08022019.ppt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1600" y="2819400"/>
            <a:ext cx="7200000" cy="1800000"/>
          </a:xfrm>
        </p:spPr>
        <p:txBody>
          <a:bodyPr/>
          <a:lstStyle/>
          <a:p>
            <a:pPr algn="ctr"/>
            <a:r>
              <a:rPr lang="en-US" dirty="0" smtClean="0"/>
              <a:t>Performance impact</a:t>
            </a:r>
            <a:br>
              <a:rPr lang="en-US" dirty="0" smtClean="0"/>
            </a:br>
            <a:r>
              <a:rPr lang="en-US" dirty="0" smtClean="0"/>
              <a:t>of </a:t>
            </a:r>
            <a:r>
              <a:rPr lang="en-US" dirty="0"/>
              <a:t>c</a:t>
            </a:r>
            <a:r>
              <a:rPr lang="en-US" dirty="0" smtClean="0"/>
              <a:t>rab cavity shift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R. De Maria, R. Tomas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HL-TCC meeting 14/2/2019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60489"/>
            <a:ext cx="7920000" cy="720000"/>
          </a:xfrm>
        </p:spPr>
        <p:txBody>
          <a:bodyPr/>
          <a:lstStyle/>
          <a:p>
            <a:r>
              <a:rPr lang="en-US" dirty="0" smtClean="0"/>
              <a:t>Crab Layout: update</a:t>
            </a:r>
            <a:endParaRPr lang="en-GB" dirty="0"/>
          </a:p>
        </p:txBody>
      </p:sp>
      <p:grpSp>
        <p:nvGrpSpPr>
          <p:cNvPr id="60" name="Group 59"/>
          <p:cNvGrpSpPr/>
          <p:nvPr/>
        </p:nvGrpSpPr>
        <p:grpSpPr>
          <a:xfrm>
            <a:off x="1608166" y="1295840"/>
            <a:ext cx="5595852" cy="344421"/>
            <a:chOff x="987574" y="5198425"/>
            <a:chExt cx="5595852" cy="344421"/>
          </a:xfrm>
        </p:grpSpPr>
        <p:cxnSp>
          <p:nvCxnSpPr>
            <p:cNvPr id="61" name="Straight Arrow Connector 60"/>
            <p:cNvCxnSpPr/>
            <p:nvPr/>
          </p:nvCxnSpPr>
          <p:spPr>
            <a:xfrm flipH="1" flipV="1">
              <a:off x="987574" y="5198425"/>
              <a:ext cx="2649444" cy="222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H="1" flipV="1">
              <a:off x="3637019" y="5209530"/>
              <a:ext cx="425477" cy="333316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4062496" y="5542846"/>
              <a:ext cx="2520930" cy="0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1608166" y="1306945"/>
            <a:ext cx="5595852" cy="333316"/>
            <a:chOff x="987574" y="5209530"/>
            <a:chExt cx="5595852" cy="333316"/>
          </a:xfrm>
        </p:grpSpPr>
        <p:cxnSp>
          <p:nvCxnSpPr>
            <p:cNvPr id="65" name="Straight Arrow Connector 64"/>
            <p:cNvCxnSpPr/>
            <p:nvPr/>
          </p:nvCxnSpPr>
          <p:spPr>
            <a:xfrm flipV="1">
              <a:off x="4062496" y="5209530"/>
              <a:ext cx="2520930" cy="1333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3637018" y="5220633"/>
              <a:ext cx="433491" cy="322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 flipV="1">
              <a:off x="987574" y="5510264"/>
              <a:ext cx="2649444" cy="325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4960281" y="1127045"/>
            <a:ext cx="931087" cy="728663"/>
            <a:chOff x="4091364" y="5021403"/>
            <a:chExt cx="931087" cy="728663"/>
          </a:xfrm>
        </p:grpSpPr>
        <p:sp>
          <p:nvSpPr>
            <p:cNvPr id="69" name="Rectangle 68"/>
            <p:cNvSpPr/>
            <p:nvPr/>
          </p:nvSpPr>
          <p:spPr>
            <a:xfrm>
              <a:off x="4811728" y="5413312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4633202" y="5091099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633202" y="5413312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4330851" y="5091099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4152325" y="5091099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152325" y="5413312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091364" y="5021403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587388" y="5021403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7" name="Group 76"/>
          <p:cNvGrpSpPr/>
          <p:nvPr/>
        </p:nvGrpSpPr>
        <p:grpSpPr>
          <a:xfrm flipH="1">
            <a:off x="3128000" y="1118817"/>
            <a:ext cx="939944" cy="728664"/>
            <a:chOff x="2051720" y="5021402"/>
            <a:chExt cx="939944" cy="728664"/>
          </a:xfrm>
        </p:grpSpPr>
        <p:sp>
          <p:nvSpPr>
            <p:cNvPr id="78" name="Rectangle 77"/>
            <p:cNvSpPr/>
            <p:nvPr/>
          </p:nvSpPr>
          <p:spPr>
            <a:xfrm>
              <a:off x="2780941" y="5413312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602415" y="5091099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602415" y="5413312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300064" y="5091099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121538" y="5091099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2121538" y="5413312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2051720" y="5021402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2556601" y="5021403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6637826" y="999167"/>
            <a:ext cx="570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B1(E)</a:t>
            </a:r>
            <a:endParaRPr lang="en-GB" sz="1400" dirty="0"/>
          </a:p>
        </p:txBody>
      </p:sp>
      <p:sp>
        <p:nvSpPr>
          <p:cNvPr id="87" name="TextBox 86"/>
          <p:cNvSpPr txBox="1"/>
          <p:nvPr/>
        </p:nvSpPr>
        <p:spPr>
          <a:xfrm>
            <a:off x="6637826" y="1400983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B2(I)</a:t>
            </a:r>
            <a:endParaRPr lang="en-GB" sz="1400" dirty="0"/>
          </a:p>
        </p:txBody>
      </p:sp>
      <p:sp>
        <p:nvSpPr>
          <p:cNvPr id="88" name="TextBox 87"/>
          <p:cNvSpPr txBox="1"/>
          <p:nvPr/>
        </p:nvSpPr>
        <p:spPr>
          <a:xfrm>
            <a:off x="1718097" y="1034625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B2(E)</a:t>
            </a:r>
            <a:endParaRPr lang="en-GB" sz="1400" dirty="0"/>
          </a:p>
        </p:txBody>
      </p:sp>
      <p:sp>
        <p:nvSpPr>
          <p:cNvPr id="89" name="TextBox 88"/>
          <p:cNvSpPr txBox="1"/>
          <p:nvPr/>
        </p:nvSpPr>
        <p:spPr>
          <a:xfrm>
            <a:off x="1660084" y="1620297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B1(I)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17736" y="127490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Baseline</a:t>
            </a:r>
            <a:endParaRPr lang="en-GB" b="1" dirty="0"/>
          </a:p>
        </p:txBody>
      </p:sp>
      <p:grpSp>
        <p:nvGrpSpPr>
          <p:cNvPr id="39" name="Group 38"/>
          <p:cNvGrpSpPr/>
          <p:nvPr/>
        </p:nvGrpSpPr>
        <p:grpSpPr>
          <a:xfrm>
            <a:off x="1697323" y="2601184"/>
            <a:ext cx="5595852" cy="344421"/>
            <a:chOff x="987574" y="5198425"/>
            <a:chExt cx="5595852" cy="344421"/>
          </a:xfrm>
        </p:grpSpPr>
        <p:cxnSp>
          <p:nvCxnSpPr>
            <p:cNvPr id="96" name="Straight Arrow Connector 95"/>
            <p:cNvCxnSpPr/>
            <p:nvPr/>
          </p:nvCxnSpPr>
          <p:spPr>
            <a:xfrm flipH="1" flipV="1">
              <a:off x="987574" y="5198425"/>
              <a:ext cx="2649444" cy="2220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flipH="1" flipV="1">
              <a:off x="3637019" y="5209530"/>
              <a:ext cx="425477" cy="333316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 flipH="1">
              <a:off x="4062496" y="5542846"/>
              <a:ext cx="2520930" cy="0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0" name="Group 39"/>
          <p:cNvGrpSpPr/>
          <p:nvPr/>
        </p:nvGrpSpPr>
        <p:grpSpPr>
          <a:xfrm>
            <a:off x="1697323" y="2612289"/>
            <a:ext cx="5595852" cy="333316"/>
            <a:chOff x="987574" y="5209530"/>
            <a:chExt cx="5595852" cy="333316"/>
          </a:xfrm>
        </p:grpSpPr>
        <p:cxnSp>
          <p:nvCxnSpPr>
            <p:cNvPr id="93" name="Straight Arrow Connector 92"/>
            <p:cNvCxnSpPr/>
            <p:nvPr/>
          </p:nvCxnSpPr>
          <p:spPr>
            <a:xfrm flipV="1">
              <a:off x="4062496" y="5209530"/>
              <a:ext cx="2520930" cy="1333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3637018" y="5220633"/>
              <a:ext cx="433491" cy="3222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H="1" flipV="1">
              <a:off x="987574" y="5510264"/>
              <a:ext cx="2649444" cy="325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5678999" y="2442191"/>
            <a:ext cx="435063" cy="728663"/>
            <a:chOff x="5049438" y="2692782"/>
            <a:chExt cx="435063" cy="728663"/>
          </a:xfrm>
        </p:grpSpPr>
        <p:sp>
          <p:nvSpPr>
            <p:cNvPr id="58" name="Rectangle 57"/>
            <p:cNvSpPr/>
            <p:nvPr/>
          </p:nvSpPr>
          <p:spPr>
            <a:xfrm>
              <a:off x="5288925" y="2762478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110399" y="2762478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110399" y="3084691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5049438" y="2692782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142019" y="2442192"/>
            <a:ext cx="435063" cy="728663"/>
            <a:chOff x="5545462" y="2692782"/>
            <a:chExt cx="435063" cy="728663"/>
          </a:xfrm>
        </p:grpSpPr>
        <p:sp>
          <p:nvSpPr>
            <p:cNvPr id="55" name="Rectangle 54"/>
            <p:cNvSpPr/>
            <p:nvPr/>
          </p:nvSpPr>
          <p:spPr>
            <a:xfrm>
              <a:off x="5769802" y="308469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591276" y="2762478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591276" y="308469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545462" y="2692782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526213" y="2429925"/>
            <a:ext cx="435063" cy="728663"/>
            <a:chOff x="3549584" y="2684554"/>
            <a:chExt cx="435063" cy="728663"/>
          </a:xfrm>
        </p:grpSpPr>
        <p:sp>
          <p:nvSpPr>
            <p:cNvPr id="50" name="Rectangle 49"/>
            <p:cNvSpPr/>
            <p:nvPr/>
          </p:nvSpPr>
          <p:spPr>
            <a:xfrm flipH="1">
              <a:off x="3618738" y="275425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51" name="Rectangle 50"/>
            <p:cNvSpPr/>
            <p:nvPr/>
          </p:nvSpPr>
          <p:spPr>
            <a:xfrm flipH="1">
              <a:off x="3797264" y="2754251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52" name="Rectangle 51"/>
            <p:cNvSpPr/>
            <p:nvPr/>
          </p:nvSpPr>
          <p:spPr>
            <a:xfrm flipH="1">
              <a:off x="3618738" y="3076464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3" name="Rectangle 52"/>
            <p:cNvSpPr/>
            <p:nvPr/>
          </p:nvSpPr>
          <p:spPr>
            <a:xfrm flipH="1">
              <a:off x="3549584" y="2684554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954328" y="2436073"/>
            <a:ext cx="435063" cy="728663"/>
            <a:chOff x="3044703" y="2684555"/>
            <a:chExt cx="435063" cy="728663"/>
          </a:xfrm>
        </p:grpSpPr>
        <p:sp>
          <p:nvSpPr>
            <p:cNvPr id="47" name="Rectangle 46"/>
            <p:cNvSpPr/>
            <p:nvPr/>
          </p:nvSpPr>
          <p:spPr>
            <a:xfrm flipH="1">
              <a:off x="3137861" y="3076464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dirty="0"/>
            </a:p>
          </p:txBody>
        </p:sp>
        <p:sp>
          <p:nvSpPr>
            <p:cNvPr id="48" name="Rectangle 47"/>
            <p:cNvSpPr/>
            <p:nvPr/>
          </p:nvSpPr>
          <p:spPr>
            <a:xfrm flipH="1">
              <a:off x="3137861" y="2754251"/>
              <a:ext cx="296091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9" name="Rectangle 48"/>
            <p:cNvSpPr/>
            <p:nvPr/>
          </p:nvSpPr>
          <p:spPr>
            <a:xfrm flipH="1">
              <a:off x="3316387" y="3076464"/>
              <a:ext cx="117565" cy="242614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54" name="Rectangle 53"/>
            <p:cNvSpPr/>
            <p:nvPr/>
          </p:nvSpPr>
          <p:spPr>
            <a:xfrm flipH="1">
              <a:off x="3044703" y="2684555"/>
              <a:ext cx="435063" cy="728663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6726983" y="2304511"/>
            <a:ext cx="570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B1(E)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6726983" y="2706327"/>
            <a:ext cx="5277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B2(I)</a:t>
            </a:r>
            <a:endParaRPr lang="en-GB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1807254" y="2339969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B2(E)</a:t>
            </a:r>
            <a:endParaRPr lang="en-GB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1749241" y="2925641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B1(I)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963354" y="1988840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0.7 to 1.3 m</a:t>
            </a:r>
            <a:endParaRPr lang="en-GB" sz="1400" dirty="0"/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5371452" y="2323660"/>
            <a:ext cx="47375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/>
          <p:nvPr/>
        </p:nvCxnSpPr>
        <p:spPr>
          <a:xfrm flipH="1">
            <a:off x="3255611" y="2298568"/>
            <a:ext cx="446424" cy="2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419168" y="2525981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Proposal</a:t>
            </a:r>
            <a:endParaRPr lang="en-GB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5109418" y="2010422"/>
            <a:ext cx="1128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0.7 to 1.3 m</a:t>
            </a:r>
            <a:endParaRPr lang="en-GB" sz="1400" dirty="0"/>
          </a:p>
        </p:txBody>
      </p:sp>
      <p:sp>
        <p:nvSpPr>
          <p:cNvPr id="111" name="TextBox 110"/>
          <p:cNvSpPr txBox="1"/>
          <p:nvPr/>
        </p:nvSpPr>
        <p:spPr>
          <a:xfrm>
            <a:off x="4967232" y="3212976"/>
            <a:ext cx="1390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Swap B1&lt;-&gt;B2</a:t>
            </a:r>
            <a:endParaRPr lang="en-GB" sz="1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85721"/>
              </p:ext>
            </p:extLst>
          </p:nvPr>
        </p:nvGraphicFramePr>
        <p:xfrm>
          <a:off x="1756209" y="3948701"/>
          <a:ext cx="5763833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9018">
                  <a:extLst>
                    <a:ext uri="{9D8B030D-6E8A-4147-A177-3AD203B41FA5}">
                      <a16:colId xmlns:a16="http://schemas.microsoft.com/office/drawing/2014/main" val="2700810080"/>
                    </a:ext>
                  </a:extLst>
                </a:gridCol>
                <a:gridCol w="1216279">
                  <a:extLst>
                    <a:ext uri="{9D8B030D-6E8A-4147-A177-3AD203B41FA5}">
                      <a16:colId xmlns:a16="http://schemas.microsoft.com/office/drawing/2014/main" val="3470567113"/>
                    </a:ext>
                  </a:extLst>
                </a:gridCol>
                <a:gridCol w="1759268">
                  <a:extLst>
                    <a:ext uri="{9D8B030D-6E8A-4147-A177-3AD203B41FA5}">
                      <a16:colId xmlns:a16="http://schemas.microsoft.com/office/drawing/2014/main" val="3417366411"/>
                    </a:ext>
                  </a:extLst>
                </a:gridCol>
                <a:gridCol w="1759268">
                  <a:extLst>
                    <a:ext uri="{9D8B030D-6E8A-4147-A177-3AD203B41FA5}">
                      <a16:colId xmlns:a16="http://schemas.microsoft.com/office/drawing/2014/main" val="79157102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Positions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Baseline</a:t>
                      </a:r>
                      <a:endParaRPr lang="en-GB" sz="1400" dirty="0" smtClean="0"/>
                    </a:p>
                    <a:p>
                      <a:r>
                        <a:rPr lang="en-US" sz="1400" dirty="0" smtClean="0"/>
                        <a:t>From IP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RFD (H Point</a:t>
                      </a:r>
                      <a:r>
                        <a:rPr lang="en-US" sz="1400" baseline="0" dirty="0" smtClean="0"/>
                        <a:t> 1</a:t>
                      </a:r>
                      <a:r>
                        <a:rPr lang="en-US" sz="1400" dirty="0" smtClean="0"/>
                        <a:t>)</a:t>
                      </a:r>
                    </a:p>
                    <a:p>
                      <a:r>
                        <a:rPr lang="en-US" sz="1400" dirty="0" smtClean="0"/>
                        <a:t>from  baseline</a:t>
                      </a:r>
                      <a:r>
                        <a:rPr lang="en-US" sz="1400" baseline="0" dirty="0" smtClean="0"/>
                        <a:t> 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DQW (V Point 5)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from baseline</a:t>
                      </a:r>
                      <a:r>
                        <a:rPr lang="en-US" sz="1400" baseline="0" dirty="0" smtClean="0"/>
                        <a:t> [m]</a:t>
                      </a:r>
                      <a:endParaRPr lang="en-GB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50596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CC1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154.817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+1.068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+1.158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3323031"/>
                  </a:ext>
                </a:extLst>
              </a:tr>
              <a:tr h="154029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CC2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155.867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+1.138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+1.008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703491"/>
                  </a:ext>
                </a:extLst>
              </a:tr>
              <a:tr h="13726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CC3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158.637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+1.283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+0.912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963873"/>
                  </a:ext>
                </a:extLst>
              </a:tr>
              <a:tr h="12049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CC4</a:t>
                      </a: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159.687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+1.353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+0.762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29004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1667" y="5937362"/>
            <a:ext cx="7051129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Crab cavities are slightly less efficient because further from the IP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Marginal impact </a:t>
            </a:r>
            <a:r>
              <a:rPr lang="en-US" dirty="0"/>
              <a:t>on </a:t>
            </a:r>
            <a:r>
              <a:rPr lang="en-US" dirty="0" smtClean="0"/>
              <a:t>performance (crabbing </a:t>
            </a:r>
            <a:r>
              <a:rPr lang="en-US" dirty="0"/>
              <a:t>angle </a:t>
            </a:r>
            <a:r>
              <a:rPr lang="en-US" dirty="0" smtClean="0"/>
              <a:t>380 -&gt; 376 </a:t>
            </a:r>
            <a:r>
              <a:rPr lang="el-GR" dirty="0"/>
              <a:t>μ</a:t>
            </a:r>
            <a:r>
              <a:rPr lang="en-US" dirty="0" smtClean="0"/>
              <a:t>rad).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98422" y="3443039"/>
            <a:ext cx="8084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Gonzalez et al., </a:t>
            </a:r>
            <a:r>
              <a:rPr lang="en-US" dirty="0">
                <a:hlinkClick r:id="rId2"/>
              </a:rPr>
              <a:t>Update on Crab Cavities displacement </a:t>
            </a:r>
            <a:r>
              <a:rPr lang="en-US" dirty="0" smtClean="0">
                <a:hlinkClick r:id="rId2"/>
              </a:rPr>
              <a:t>proposal</a:t>
            </a:r>
            <a:r>
              <a:rPr lang="en-US" dirty="0" smtClean="0"/>
              <a:t>, 8/2/2019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922614" y="90872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1</a:t>
            </a:r>
            <a:endParaRPr lang="en-GB" sz="1000" dirty="0"/>
          </a:p>
        </p:txBody>
      </p:sp>
      <p:sp>
        <p:nvSpPr>
          <p:cNvPr id="99" name="TextBox 98"/>
          <p:cNvSpPr txBox="1"/>
          <p:nvPr/>
        </p:nvSpPr>
        <p:spPr>
          <a:xfrm>
            <a:off x="5133078" y="911514"/>
            <a:ext cx="2964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2</a:t>
            </a:r>
            <a:endParaRPr lang="en-GB" sz="1000" dirty="0"/>
          </a:p>
        </p:txBody>
      </p:sp>
      <p:sp>
        <p:nvSpPr>
          <p:cNvPr id="100" name="TextBox 99"/>
          <p:cNvSpPr txBox="1"/>
          <p:nvPr/>
        </p:nvSpPr>
        <p:spPr>
          <a:xfrm>
            <a:off x="5429516" y="183936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</a:t>
            </a:r>
            <a:endParaRPr lang="en-GB" sz="10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612361" y="1836836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4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54016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09000"/>
            <a:ext cx="7920000" cy="720000"/>
          </a:xfrm>
        </p:spPr>
        <p:txBody>
          <a:bodyPr/>
          <a:lstStyle/>
          <a:p>
            <a:r>
              <a:rPr lang="en-US" dirty="0" smtClean="0"/>
              <a:t>Back-up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3201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775171"/>
            <a:ext cx="4248472" cy="28464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vs Crabbing Angle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507116"/>
              </p:ext>
            </p:extLst>
          </p:nvPr>
        </p:nvGraphicFramePr>
        <p:xfrm>
          <a:off x="1706654" y="4594321"/>
          <a:ext cx="5241610" cy="10363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48403">
                  <a:extLst>
                    <a:ext uri="{9D8B030D-6E8A-4147-A177-3AD203B41FA5}">
                      <a16:colId xmlns:a16="http://schemas.microsoft.com/office/drawing/2014/main" val="3566130454"/>
                    </a:ext>
                  </a:extLst>
                </a:gridCol>
                <a:gridCol w="1075231">
                  <a:extLst>
                    <a:ext uri="{9D8B030D-6E8A-4147-A177-3AD203B41FA5}">
                      <a16:colId xmlns:a16="http://schemas.microsoft.com/office/drawing/2014/main" val="2909453697"/>
                    </a:ext>
                  </a:extLst>
                </a:gridCol>
                <a:gridCol w="1108988">
                  <a:extLst>
                    <a:ext uri="{9D8B030D-6E8A-4147-A177-3AD203B41FA5}">
                      <a16:colId xmlns:a16="http://schemas.microsoft.com/office/drawing/2014/main" val="1739079041"/>
                    </a:ext>
                  </a:extLst>
                </a:gridCol>
                <a:gridCol w="1108988">
                  <a:extLst>
                    <a:ext uri="{9D8B030D-6E8A-4147-A177-3AD203B41FA5}">
                      <a16:colId xmlns:a16="http://schemas.microsoft.com/office/drawing/2014/main" val="1297592059"/>
                    </a:ext>
                  </a:extLst>
                </a:gridCol>
              </a:tblGrid>
              <a:tr h="53825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Impact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Baseline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Proposal</a:t>
                      </a:r>
                    </a:p>
                    <a:p>
                      <a:r>
                        <a:rPr lang="en-US" sz="1400" dirty="0" smtClean="0">
                          <a:solidFill>
                            <a:srgbClr val="0000FF"/>
                          </a:solidFill>
                        </a:rPr>
                        <a:t>(RFD)</a:t>
                      </a:r>
                      <a:endParaRPr lang="en-GB" sz="14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Proposal</a:t>
                      </a:r>
                    </a:p>
                    <a:p>
                      <a:r>
                        <a:rPr lang="en-US" sz="1400" dirty="0" smtClean="0">
                          <a:solidFill>
                            <a:srgbClr val="00B050"/>
                          </a:solidFill>
                        </a:rPr>
                        <a:t>(DQW)</a:t>
                      </a:r>
                      <a:endParaRPr lang="en-GB" sz="1400" dirty="0" smtClean="0">
                        <a:solidFill>
                          <a:srgbClr val="00B050"/>
                        </a:solidFill>
                      </a:endParaRPr>
                    </a:p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6474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Crabbing</a:t>
                      </a:r>
                      <a:r>
                        <a:rPr lang="en-US" sz="1400" baseline="0" dirty="0" smtClean="0"/>
                        <a:t> angle [</a:t>
                      </a:r>
                      <a:r>
                        <a:rPr lang="el-GR" sz="1400" baseline="0" dirty="0" smtClean="0"/>
                        <a:t>μ</a:t>
                      </a:r>
                      <a:r>
                        <a:rPr lang="en-US" sz="1400" baseline="0" dirty="0" smtClean="0"/>
                        <a:t>rad]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380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376.1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377.5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690521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67743" y="6054350"/>
            <a:ext cx="3608680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Marginal impact on performance.</a:t>
            </a:r>
          </a:p>
          <a:p>
            <a:r>
              <a:rPr lang="en-US" dirty="0" smtClean="0"/>
              <a:t>New crabbing angle 376 </a:t>
            </a:r>
            <a:r>
              <a:rPr lang="el-GR" dirty="0"/>
              <a:t>μ</a:t>
            </a:r>
            <a:r>
              <a:rPr lang="en-US" dirty="0"/>
              <a:t>rad</a:t>
            </a:r>
            <a:r>
              <a:rPr lang="en-US" dirty="0" smtClean="0"/>
              <a:t>.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707904" y="980728"/>
            <a:ext cx="0" cy="2529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836712"/>
            <a:ext cx="4234861" cy="3210784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8316416" y="980728"/>
            <a:ext cx="0" cy="24482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0339" y="3509728"/>
            <a:ext cx="4357798" cy="57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042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8946e33d-fd2f-4ae4-8ee9-d90c129cdf9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16173</TotalTime>
  <Words>196</Words>
  <Application>Microsoft Office PowerPoint</Application>
  <PresentationFormat>On-screen Show (4:3)</PresentationFormat>
  <Paragraphs>78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Thème Office</vt:lpstr>
      <vt:lpstr>Performance impact of crab cavity shift </vt:lpstr>
      <vt:lpstr>Crab Layout: update</vt:lpstr>
      <vt:lpstr>Back-up</vt:lpstr>
      <vt:lpstr>Luminosity vs Crabbing Angle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816</cp:revision>
  <dcterms:created xsi:type="dcterms:W3CDTF">2016-03-23T12:58:39Z</dcterms:created>
  <dcterms:modified xsi:type="dcterms:W3CDTF">2019-02-12T11:33:34Z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