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418" r:id="rId5"/>
    <p:sldId id="506" r:id="rId6"/>
    <p:sldId id="507" r:id="rId7"/>
    <p:sldId id="504" r:id="rId8"/>
    <p:sldId id="508" r:id="rId9"/>
    <p:sldId id="509" r:id="rId10"/>
    <p:sldId id="510" r:id="rId11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B7A1FB5-7F72-49C7-A341-DC289DFDA632}">
          <p14:sldIdLst>
            <p14:sldId id="418"/>
            <p14:sldId id="506"/>
            <p14:sldId id="507"/>
            <p14:sldId id="504"/>
            <p14:sldId id="508"/>
            <p14:sldId id="509"/>
            <p14:sldId id="5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Alexander Berkowitz Zamora" initials="DABZ" lastIdx="2" clrIdx="0">
    <p:extLst>
      <p:ext uri="{19B8F6BF-5375-455C-9EA6-DF929625EA0E}">
        <p15:presenceInfo xmlns:p15="http://schemas.microsoft.com/office/powerpoint/2012/main" userId="S-1-5-21-1526224874-1540688658-1361462980-11742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7030A0"/>
    <a:srgbClr val="9933FF"/>
    <a:srgbClr val="FFFF99"/>
    <a:srgbClr val="DDDDDD"/>
    <a:srgbClr val="00B0F0"/>
    <a:srgbClr val="FF9900"/>
    <a:srgbClr val="C0C0C0"/>
    <a:srgbClr val="FFFF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6" autoAdjust="0"/>
    <p:restoredTop sz="94266" autoAdjust="0"/>
  </p:normalViewPr>
  <p:slideViewPr>
    <p:cSldViewPr snapToObjects="1" showGuides="1">
      <p:cViewPr varScale="1">
        <p:scale>
          <a:sx n="84" d="100"/>
          <a:sy n="84" d="100"/>
        </p:scale>
        <p:origin x="1200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163"/>
    </p:cViewPr>
  </p:sorterViewPr>
  <p:notesViewPr>
    <p:cSldViewPr snapToObjects="1">
      <p:cViewPr varScale="1">
        <p:scale>
          <a:sx n="90" d="100"/>
          <a:sy n="90" d="100"/>
        </p:scale>
        <p:origin x="37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14/02/2019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4453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14/02/2019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18465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2398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7650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1262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2468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2961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Daniel Berkowitz (TE-CRG) - Heat Load Working Group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Daniel Berkowitz (TE-CRG) - Heat Load Working Group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Daniel Berkowitz (TE-CRG) - Heat Load Working Group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Daniel Berkowitz (TE-CRG) - Heat Load Working Group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dirty="0" smtClean="0"/>
              <a:t>Daniel Berkowitz (TE-CRG) - Heat Load Working Group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dirty="0" smtClean="0"/>
              <a:t>Daniel Berkowitz (TE-CRG) - Heat Load Working Group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dirty="0" smtClean="0"/>
              <a:t>Daniel Berkowitz (TE-CRG) - Heat Load Working Group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Michele Sisti (TE-CRG) – HL-LHC WP9 Cryodistribution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55576" y="2852936"/>
            <a:ext cx="7736904" cy="1656184"/>
          </a:xfrm>
        </p:spPr>
        <p:txBody>
          <a:bodyPr/>
          <a:lstStyle/>
          <a:p>
            <a:r>
              <a:rPr lang="de-DE" sz="3200" dirty="0" smtClean="0"/>
              <a:t>QXL layout for Crab Cavities</a:t>
            </a:r>
            <a:endParaRPr lang="en-GB" sz="2000" b="0" i="1" dirty="0">
              <a:solidFill>
                <a:srgbClr val="7030A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63279" y="5013176"/>
            <a:ext cx="6480000" cy="432048"/>
          </a:xfrm>
        </p:spPr>
        <p:txBody>
          <a:bodyPr/>
          <a:lstStyle/>
          <a:p>
            <a:r>
              <a:rPr lang="en-GB" dirty="0" smtClean="0"/>
              <a:t>M. Sisti (TE-CRG) </a:t>
            </a:r>
            <a:r>
              <a:rPr lang="en-GB" dirty="0"/>
              <a:t>on behalf of WP9 team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155576" y="5805264"/>
            <a:ext cx="4856584" cy="338162"/>
          </a:xfrm>
        </p:spPr>
        <p:txBody>
          <a:bodyPr>
            <a:noAutofit/>
          </a:bodyPr>
          <a:lstStyle/>
          <a:p>
            <a:r>
              <a:rPr lang="de-DE" dirty="0" smtClean="0"/>
              <a:t>67</a:t>
            </a:r>
            <a:r>
              <a:rPr lang="de-DE" baseline="30000" dirty="0" smtClean="0"/>
              <a:t>th</a:t>
            </a:r>
            <a:r>
              <a:rPr lang="de-DE" dirty="0" smtClean="0"/>
              <a:t> HL-LHC TCC meeting</a:t>
            </a:r>
          </a:p>
          <a:p>
            <a:r>
              <a:rPr lang="de-DE" dirty="0" smtClean="0"/>
              <a:t>CERN, 14 Feb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297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5" name="Footer Placeholder 2"/>
          <p:cNvSpPr txBox="1">
            <a:spLocks/>
          </p:cNvSpPr>
          <p:nvPr/>
        </p:nvSpPr>
        <p:spPr>
          <a:xfrm>
            <a:off x="5652120" y="6500326"/>
            <a:ext cx="2807872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67</a:t>
            </a:r>
            <a:r>
              <a:rPr lang="en-GB" baseline="30000" dirty="0" smtClean="0"/>
              <a:t>th</a:t>
            </a:r>
            <a:r>
              <a:rPr lang="en-GB" dirty="0" smtClean="0"/>
              <a:t> HL-LHC TCC meeting</a:t>
            </a:r>
            <a:endParaRPr lang="en-GB" dirty="0"/>
          </a:p>
        </p:txBody>
      </p:sp>
      <p:sp>
        <p:nvSpPr>
          <p:cNvPr id="16" name="Footer Placeholder 2"/>
          <p:cNvSpPr txBox="1">
            <a:spLocks/>
          </p:cNvSpPr>
          <p:nvPr/>
        </p:nvSpPr>
        <p:spPr>
          <a:xfrm>
            <a:off x="1259632" y="6500326"/>
            <a:ext cx="2365480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err="1" smtClean="0"/>
              <a:t>M.Sisti</a:t>
            </a:r>
            <a:r>
              <a:rPr lang="en-GB" dirty="0" smtClean="0"/>
              <a:t> (TE-CRG) - 14 Feb 2019</a:t>
            </a:r>
            <a:endParaRPr lang="en-GB" dirty="0"/>
          </a:p>
        </p:txBody>
      </p:sp>
      <p:sp>
        <p:nvSpPr>
          <p:cNvPr id="17" name="Title 7"/>
          <p:cNvSpPr txBox="1">
            <a:spLocks/>
          </p:cNvSpPr>
          <p:nvPr/>
        </p:nvSpPr>
        <p:spPr>
          <a:xfrm>
            <a:off x="590912" y="-27384"/>
            <a:ext cx="858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Table of contents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5F8C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0912" y="1340768"/>
            <a:ext cx="5040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400" dirty="0" smtClean="0"/>
              <a:t>Requirements</a:t>
            </a:r>
          </a:p>
          <a:p>
            <a:pPr marL="285750" indent="-28575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400" dirty="0" smtClean="0"/>
              <a:t>Design principles</a:t>
            </a:r>
          </a:p>
          <a:p>
            <a:pPr marL="285750" indent="-28575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400" dirty="0" smtClean="0"/>
              <a:t>Proposed solutions</a:t>
            </a:r>
          </a:p>
          <a:p>
            <a:pPr marL="285750" indent="-28575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400" dirty="0" smtClean="0"/>
              <a:t>Selected configuration</a:t>
            </a:r>
          </a:p>
          <a:p>
            <a:pPr marL="285750" indent="-285750">
              <a:spcBef>
                <a:spcPts val="1800"/>
              </a:spcBef>
              <a:spcAft>
                <a:spcPts val="1800"/>
              </a:spcAft>
              <a:buFont typeface="Wingdings" panose="05000000000000000000" pitchFamily="2" charset="2"/>
              <a:buChar char="§"/>
            </a:pPr>
            <a:r>
              <a:rPr lang="en-US" sz="2400" dirty="0" smtClean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28169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3" name="Footer Placeholder 2"/>
          <p:cNvSpPr txBox="1">
            <a:spLocks/>
          </p:cNvSpPr>
          <p:nvPr/>
        </p:nvSpPr>
        <p:spPr>
          <a:xfrm>
            <a:off x="5652120" y="6500326"/>
            <a:ext cx="2807872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67</a:t>
            </a:r>
            <a:r>
              <a:rPr lang="en-GB" baseline="30000" dirty="0" smtClean="0"/>
              <a:t>th</a:t>
            </a:r>
            <a:r>
              <a:rPr lang="en-GB" dirty="0" smtClean="0"/>
              <a:t> HL-LHC TCC meeting</a:t>
            </a:r>
            <a:endParaRPr lang="en-GB" dirty="0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1259632" y="6500326"/>
            <a:ext cx="2365480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err="1" smtClean="0"/>
              <a:t>M.Sisti</a:t>
            </a:r>
            <a:r>
              <a:rPr lang="en-GB" dirty="0" smtClean="0"/>
              <a:t> (TE-CRG) - 14 Feb 2019</a:t>
            </a:r>
            <a:endParaRPr lang="en-GB" dirty="0"/>
          </a:p>
        </p:txBody>
      </p:sp>
      <p:sp>
        <p:nvSpPr>
          <p:cNvPr id="15" name="Title 7"/>
          <p:cNvSpPr txBox="1">
            <a:spLocks/>
          </p:cNvSpPr>
          <p:nvPr/>
        </p:nvSpPr>
        <p:spPr>
          <a:xfrm>
            <a:off x="590912" y="-27384"/>
            <a:ext cx="858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Requirements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5F8C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" y="836711"/>
            <a:ext cx="7680960" cy="5418095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031533"/>
              </p:ext>
            </p:extLst>
          </p:nvPr>
        </p:nvGraphicFramePr>
        <p:xfrm>
          <a:off x="3701008" y="2060848"/>
          <a:ext cx="2743200" cy="1249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56043">
                  <a:extLst>
                    <a:ext uri="{9D8B030D-6E8A-4147-A177-3AD203B41FA5}">
                      <a16:colId xmlns:a16="http://schemas.microsoft.com/office/drawing/2014/main" val="1024933686"/>
                    </a:ext>
                  </a:extLst>
                </a:gridCol>
                <a:gridCol w="987157">
                  <a:extLst>
                    <a:ext uri="{9D8B030D-6E8A-4147-A177-3AD203B41FA5}">
                      <a16:colId xmlns:a16="http://schemas.microsoft.com/office/drawing/2014/main" val="1516920788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1050" i="1" dirty="0" smtClean="0"/>
                        <a:t>Circuit</a:t>
                      </a:r>
                      <a:endParaRPr lang="en-GB" sz="1050" i="1" dirty="0"/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i="1" dirty="0" smtClean="0"/>
                        <a:t>Requirements</a:t>
                      </a:r>
                      <a:endParaRPr lang="en-GB" sz="1050" i="1" dirty="0"/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063553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Thermal</a:t>
                      </a:r>
                      <a:r>
                        <a:rPr lang="en-US" sz="1050" baseline="0" dirty="0" smtClean="0"/>
                        <a:t> shield + intercepts</a:t>
                      </a:r>
                      <a:endParaRPr lang="en-GB" sz="1050" dirty="0"/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400 W (tbc)</a:t>
                      </a:r>
                      <a:endParaRPr lang="en-GB" sz="1050" dirty="0"/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24782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Beam screen</a:t>
                      </a:r>
                      <a:endParaRPr lang="en-GB" sz="1050" dirty="0"/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10 W (tbc)</a:t>
                      </a:r>
                      <a:endParaRPr lang="en-GB" sz="1050" dirty="0"/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673358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LHe bath @ 2</a:t>
                      </a:r>
                      <a:r>
                        <a:rPr lang="en-US" sz="1050" baseline="0" dirty="0" smtClean="0"/>
                        <a:t> K</a:t>
                      </a:r>
                      <a:endParaRPr lang="en-GB" sz="1050" dirty="0"/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60 W (tbc)</a:t>
                      </a:r>
                      <a:endParaRPr lang="en-GB" sz="1050" dirty="0"/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314344"/>
                  </a:ext>
                </a:extLst>
              </a:tr>
              <a:tr h="2286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Values for one </a:t>
                      </a:r>
                      <a:r>
                        <a:rPr lang="en-US" sz="1000" dirty="0" err="1" smtClean="0"/>
                        <a:t>cryomodule</a:t>
                      </a:r>
                      <a:endParaRPr lang="en-GB" sz="1000" dirty="0"/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dirty="0"/>
                    </a:p>
                  </a:txBody>
                  <a:tcPr marL="45720" marR="4572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25018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697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itle 7"/>
          <p:cNvSpPr txBox="1">
            <a:spLocks/>
          </p:cNvSpPr>
          <p:nvPr/>
        </p:nvSpPr>
        <p:spPr>
          <a:xfrm>
            <a:off x="590912" y="-27384"/>
            <a:ext cx="858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Design principles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5F8C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8" name="Footer Placeholder 2"/>
          <p:cNvSpPr txBox="1">
            <a:spLocks/>
          </p:cNvSpPr>
          <p:nvPr/>
        </p:nvSpPr>
        <p:spPr>
          <a:xfrm>
            <a:off x="5652120" y="6500326"/>
            <a:ext cx="2807872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67</a:t>
            </a:r>
            <a:r>
              <a:rPr lang="en-GB" baseline="30000" dirty="0" smtClean="0"/>
              <a:t>th</a:t>
            </a:r>
            <a:r>
              <a:rPr lang="en-GB" dirty="0" smtClean="0"/>
              <a:t> HL-LHC TCC meeting</a:t>
            </a:r>
            <a:endParaRPr lang="en-GB" dirty="0"/>
          </a:p>
        </p:txBody>
      </p:sp>
      <p:sp>
        <p:nvSpPr>
          <p:cNvPr id="29" name="Footer Placeholder 2"/>
          <p:cNvSpPr txBox="1">
            <a:spLocks/>
          </p:cNvSpPr>
          <p:nvPr/>
        </p:nvSpPr>
        <p:spPr>
          <a:xfrm>
            <a:off x="1259632" y="6500326"/>
            <a:ext cx="2365480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err="1" smtClean="0"/>
              <a:t>M.Sisti</a:t>
            </a:r>
            <a:r>
              <a:rPr lang="en-GB" dirty="0" smtClean="0"/>
              <a:t> (TE-CRG) - 14 Feb 2019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83568" y="836712"/>
            <a:ext cx="7920880" cy="5160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/>
              <a:t>Service Module (SM) for crab cavities:</a:t>
            </a:r>
          </a:p>
          <a:p>
            <a:pPr marL="285750" lvl="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Based on LHC QRL design</a:t>
            </a:r>
            <a:endParaRPr lang="en-US" dirty="0">
              <a:solidFill>
                <a:prstClr val="black"/>
              </a:solidFill>
            </a:endParaRP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Valves (6) positioning and spacing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Inner pipes routing w.r.t. to valves and jumper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Space reservation for domes (heat exchanger and flow check valve)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Space reservation for instrumentation (some of them under He guard)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Space reservation for compressed air control panel</a:t>
            </a:r>
          </a:p>
          <a:p>
            <a:endParaRPr lang="en-US" sz="1200" dirty="0" smtClean="0"/>
          </a:p>
          <a:p>
            <a:endParaRPr lang="en-US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dirty="0" smtClean="0"/>
              <a:t>Additional constraints:</a:t>
            </a:r>
            <a:endParaRPr lang="en-US" dirty="0" smtClean="0"/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Access for maintenance</a:t>
            </a:r>
          </a:p>
          <a:p>
            <a:pPr>
              <a:spcAft>
                <a:spcPts val="300"/>
              </a:spcAft>
            </a:pPr>
            <a:r>
              <a:rPr lang="en-US" dirty="0"/>
              <a:t> </a:t>
            </a:r>
            <a:r>
              <a:rPr lang="en-US" dirty="0" smtClean="0"/>
              <a:t>   (even with platforms)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ALARA principle for:</a:t>
            </a:r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Total Ionizing Dose</a:t>
            </a:r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1 MeV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eq</a:t>
            </a:r>
            <a:r>
              <a:rPr lang="en-US" dirty="0" smtClean="0"/>
              <a:t> </a:t>
            </a:r>
            <a:r>
              <a:rPr lang="en-US" dirty="0" err="1" smtClean="0"/>
              <a:t>fluence</a:t>
            </a:r>
            <a:endParaRPr lang="en-US" dirty="0" smtClean="0"/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US" dirty="0"/>
              <a:t>R</a:t>
            </a:r>
            <a:r>
              <a:rPr lang="en-US" dirty="0" smtClean="0"/>
              <a:t>esidual Dose Rate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563888" y="3133045"/>
            <a:ext cx="5084379" cy="3392299"/>
            <a:chOff x="3602421" y="2906911"/>
            <a:chExt cx="5084379" cy="3392299"/>
          </a:xfrm>
        </p:grpSpPr>
        <p:pic>
          <p:nvPicPr>
            <p:cNvPr id="32" name="Picture 31" descr="QXL_cross_Section_SM_Jumper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1" t="18410" r="21930" b="13310"/>
            <a:stretch/>
          </p:blipFill>
          <p:spPr>
            <a:xfrm>
              <a:off x="3602421" y="2907663"/>
              <a:ext cx="5084379" cy="3334406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144610" y="6045294"/>
              <a:ext cx="148705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Ref. LHCQXL__0009</a:t>
              </a:r>
              <a:endParaRPr lang="en-GB" sz="1050" dirty="0"/>
            </a:p>
          </p:txBody>
        </p:sp>
        <p:sp>
          <p:nvSpPr>
            <p:cNvPr id="33" name="Rectangle 32"/>
            <p:cNvSpPr/>
            <p:nvPr/>
          </p:nvSpPr>
          <p:spPr>
            <a:xfrm rot="928717">
              <a:off x="5640014" y="3344948"/>
              <a:ext cx="274759" cy="58790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808041" y="3465844"/>
              <a:ext cx="166142" cy="58790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531742" y="2906911"/>
              <a:ext cx="116243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Maintenance</a:t>
              </a:r>
              <a:endParaRPr lang="en-US" sz="14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4546215" y="3117302"/>
              <a:ext cx="1020331" cy="0"/>
            </a:xfrm>
            <a:prstGeom prst="straightConnector1">
              <a:avLst/>
            </a:prstGeom>
            <a:ln w="12700" cmpd="sng">
              <a:solidFill>
                <a:srgbClr val="C0504D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5566546" y="3117302"/>
              <a:ext cx="177334" cy="201643"/>
            </a:xfrm>
            <a:prstGeom prst="straightConnector1">
              <a:avLst/>
            </a:prstGeom>
            <a:ln w="12700" cmpd="sng">
              <a:solidFill>
                <a:srgbClr val="C0504D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6577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itle 7"/>
          <p:cNvSpPr txBox="1">
            <a:spLocks/>
          </p:cNvSpPr>
          <p:nvPr/>
        </p:nvSpPr>
        <p:spPr>
          <a:xfrm>
            <a:off x="590912" y="-27384"/>
            <a:ext cx="858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Proposed solutions R5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(ref. LHCQXL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__0011_v.AB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5F8C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5652120" y="6500326"/>
            <a:ext cx="2807872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67</a:t>
            </a:r>
            <a:r>
              <a:rPr lang="en-GB" baseline="30000" dirty="0" smtClean="0"/>
              <a:t>th</a:t>
            </a:r>
            <a:r>
              <a:rPr lang="en-GB" dirty="0" smtClean="0"/>
              <a:t> HL-LHC TCC meeting</a:t>
            </a:r>
            <a:endParaRPr lang="en-GB" dirty="0"/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1259632" y="6500326"/>
            <a:ext cx="2365480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err="1" smtClean="0"/>
              <a:t>M.Sisti</a:t>
            </a:r>
            <a:r>
              <a:rPr lang="en-GB" dirty="0" smtClean="0"/>
              <a:t> (TE-CRG) - 14 Feb 2019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097280" y="764705"/>
            <a:ext cx="7147128" cy="5544614"/>
            <a:chOff x="1097280" y="764705"/>
            <a:chExt cx="7147128" cy="554461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75" t="20371" r="19532" b="8986"/>
            <a:stretch/>
          </p:blipFill>
          <p:spPr>
            <a:xfrm>
              <a:off x="1097280" y="764705"/>
              <a:ext cx="6949440" cy="5440834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7452320" y="5961768"/>
              <a:ext cx="792088" cy="3475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Oval 10"/>
          <p:cNvSpPr/>
          <p:nvPr/>
        </p:nvSpPr>
        <p:spPr>
          <a:xfrm>
            <a:off x="2834282" y="1086640"/>
            <a:ext cx="1800200" cy="216024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2186210" y="3068960"/>
            <a:ext cx="2529806" cy="720080"/>
          </a:xfrm>
          <a:prstGeom prst="ellipse">
            <a:avLst/>
          </a:prstGeom>
          <a:noFill/>
          <a:ln w="28575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55954" y="5013176"/>
            <a:ext cx="10000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7.85 m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2843808" y="2084663"/>
            <a:ext cx="1512168" cy="216024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3174707" y="4844782"/>
            <a:ext cx="1296144" cy="216024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Oval 16"/>
          <p:cNvSpPr/>
          <p:nvPr/>
        </p:nvSpPr>
        <p:spPr>
          <a:xfrm>
            <a:off x="2812086" y="5877272"/>
            <a:ext cx="399852" cy="184250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174707" y="6177400"/>
            <a:ext cx="10000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4.6 m</a:t>
            </a:r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3165181" y="6093296"/>
            <a:ext cx="864096" cy="144016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688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7" grpId="0" animBg="1"/>
      <p:bldP spid="15" grpId="0" animBg="1"/>
      <p:bldP spid="13" grpId="0" animBg="1"/>
      <p:bldP spid="17" grpId="0" animBg="1"/>
      <p:bldP spid="18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itle 7"/>
          <p:cNvSpPr txBox="1">
            <a:spLocks/>
          </p:cNvSpPr>
          <p:nvPr/>
        </p:nvSpPr>
        <p:spPr>
          <a:xfrm>
            <a:off x="590912" y="-27384"/>
            <a:ext cx="858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Selected configuration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5F8C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5652120" y="6500326"/>
            <a:ext cx="2807872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67</a:t>
            </a:r>
            <a:r>
              <a:rPr lang="en-GB" baseline="30000" dirty="0" smtClean="0"/>
              <a:t>th</a:t>
            </a:r>
            <a:r>
              <a:rPr lang="en-GB" dirty="0" smtClean="0"/>
              <a:t> HL-LHC TCC meeting</a:t>
            </a:r>
            <a:endParaRPr lang="en-GB" dirty="0"/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1259632" y="6500326"/>
            <a:ext cx="2365480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err="1" smtClean="0"/>
              <a:t>M.Sisti</a:t>
            </a:r>
            <a:r>
              <a:rPr lang="en-GB" dirty="0" smtClean="0"/>
              <a:t> (TE-CRG) - 14 Feb 2019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996952"/>
            <a:ext cx="770485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Shifting from baseline position minimized (fulfilling the SM design principles)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Distance between CC modules not depending from QXL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No cryo-items behind waveguides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Jumper </a:t>
            </a:r>
            <a:r>
              <a:rPr lang="en-US" dirty="0" smtClean="0"/>
              <a:t>extensions </a:t>
            </a:r>
            <a:r>
              <a:rPr lang="en-US" dirty="0"/>
              <a:t>enabling CC module </a:t>
            </a:r>
            <a:r>
              <a:rPr lang="en-US" dirty="0" smtClean="0"/>
              <a:t>interchangeability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Space reserved for the D2-DSL link crossing the SM</a:t>
            </a:r>
            <a:endParaRPr lang="en-US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Available space for platform (tbc)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Impact on the QRL for Q4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457200" y="980728"/>
            <a:ext cx="8229600" cy="1977247"/>
            <a:chOff x="457200" y="1484784"/>
            <a:chExt cx="8229600" cy="197724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t="1857"/>
            <a:stretch/>
          </p:blipFill>
          <p:spPr>
            <a:xfrm>
              <a:off x="457200" y="1844824"/>
              <a:ext cx="8229600" cy="161720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71600" y="1484784"/>
              <a:ext cx="6400800" cy="3086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937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itle 7"/>
          <p:cNvSpPr txBox="1">
            <a:spLocks/>
          </p:cNvSpPr>
          <p:nvPr/>
        </p:nvSpPr>
        <p:spPr>
          <a:xfrm>
            <a:off x="590912" y="-27384"/>
            <a:ext cx="85896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Conclusion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005F8C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5652120" y="6500326"/>
            <a:ext cx="2807872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67</a:t>
            </a:r>
            <a:r>
              <a:rPr lang="en-GB" baseline="30000" dirty="0" smtClean="0"/>
              <a:t>th</a:t>
            </a:r>
            <a:r>
              <a:rPr lang="en-GB" dirty="0" smtClean="0"/>
              <a:t> HL-LHC TCC meeting</a:t>
            </a:r>
            <a:endParaRPr lang="en-GB" dirty="0"/>
          </a:p>
        </p:txBody>
      </p:sp>
      <p:sp>
        <p:nvSpPr>
          <p:cNvPr id="6" name="Footer Placeholder 2"/>
          <p:cNvSpPr txBox="1">
            <a:spLocks/>
          </p:cNvSpPr>
          <p:nvPr/>
        </p:nvSpPr>
        <p:spPr>
          <a:xfrm>
            <a:off x="1259632" y="6500326"/>
            <a:ext cx="2365480" cy="216024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 err="1" smtClean="0"/>
              <a:t>M.Sisti</a:t>
            </a:r>
            <a:r>
              <a:rPr lang="en-GB" dirty="0" smtClean="0"/>
              <a:t> (TE-CRG) - 14 Feb 2019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320294"/>
            <a:ext cx="7920880" cy="2900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en-US" sz="2000" dirty="0" smtClean="0"/>
              <a:t>Solution 3 selected and agreed with WP4-RF &amp; WP15-Integration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en-US" sz="2000" dirty="0" smtClean="0"/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Platform to be integrated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en-US" sz="2000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FF9900"/>
              </a:buClr>
              <a:buFont typeface="Wingdings" panose="05000000000000000000" pitchFamily="2" charset="2"/>
              <a:buChar char="Ø"/>
            </a:pPr>
            <a:r>
              <a:rPr lang="en-US" sz="2000" dirty="0" smtClean="0"/>
              <a:t>Independent warm-up and cool-down requirements to be studied: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Impact on space reservation around CC</a:t>
            </a:r>
            <a:endParaRPr lang="en-US" sz="2000" dirty="0"/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rgbClr val="92D050"/>
              </a:buClr>
              <a:buFont typeface="Wingdings" panose="05000000000000000000" pitchFamily="2" charset="2"/>
              <a:buChar char="ü"/>
            </a:pPr>
            <a:r>
              <a:rPr lang="en-US" sz="2000" dirty="0" smtClean="0">
                <a:sym typeface="Wingdings" panose="05000000000000000000" pitchFamily="2" charset="2"/>
              </a:rPr>
              <a:t>No impact foreseen for SM design (and then for Optics)</a:t>
            </a:r>
          </a:p>
        </p:txBody>
      </p:sp>
    </p:spTree>
    <p:extLst>
      <p:ext uri="{BB962C8B-B14F-4D97-AF65-F5344CB8AC3E}">
        <p14:creationId xmlns:p14="http://schemas.microsoft.com/office/powerpoint/2010/main" val="38317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tx1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29234</TotalTime>
  <Words>356</Words>
  <Application>Microsoft Office PowerPoint</Application>
  <PresentationFormat>On-screen Show (4:3)</PresentationFormat>
  <Paragraphs>81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QXL layout for Crab Cavities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Michele Sisti</dc:creator>
  <cp:lastModifiedBy>Michele Sisti</cp:lastModifiedBy>
  <cp:revision>1411</cp:revision>
  <cp:lastPrinted>2017-10-16T17:05:49Z</cp:lastPrinted>
  <dcterms:created xsi:type="dcterms:W3CDTF">2016-01-11T14:38:10Z</dcterms:created>
  <dcterms:modified xsi:type="dcterms:W3CDTF">2019-02-14T14:55:35Z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