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50" autoAdjust="0"/>
    <p:restoredTop sz="94731"/>
  </p:normalViewPr>
  <p:slideViewPr>
    <p:cSldViewPr snapToObjects="1" showGuides="1">
      <p:cViewPr varScale="1">
        <p:scale>
          <a:sx n="142" d="100"/>
          <a:sy n="142" d="100"/>
        </p:scale>
        <p:origin x="2712" y="17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36" y="6241486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47140"/>
            <a:ext cx="539750" cy="539750"/>
          </a:xfrm>
          <a:prstGeom prst="rect">
            <a:avLst/>
          </a:prstGeom>
        </p:spPr>
      </p:pic>
      <p:pic>
        <p:nvPicPr>
          <p:cNvPr id="7" name="Picture 6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6198809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09320"/>
            <a:ext cx="6553200" cy="360000"/>
          </a:xfrm>
        </p:spPr>
        <p:txBody>
          <a:bodyPr/>
          <a:lstStyle/>
          <a:p>
            <a:r>
              <a:rPr lang="en-GB"/>
              <a:t>B. Di Girolamo et al. - 67th HL-LHC TCC Meeting – 14 February 2019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25129"/>
            <a:ext cx="539750" cy="539750"/>
          </a:xfrm>
          <a:prstGeom prst="rect">
            <a:avLst/>
          </a:prstGeom>
        </p:spPr>
      </p:pic>
      <p:pic>
        <p:nvPicPr>
          <p:cNvPr id="6" name="Picture 5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176798"/>
            <a:ext cx="802640" cy="664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et al. - 67th HL-LHC TCC Meeting – 14 February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EF42-0A36-4B3E-914E-C78A0A8E2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0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2819400"/>
            <a:ext cx="6952008" cy="897632"/>
          </a:xfrm>
        </p:spPr>
        <p:txBody>
          <a:bodyPr/>
          <a:lstStyle/>
          <a:p>
            <a:r>
              <a:rPr lang="en-US" dirty="0"/>
              <a:t>Strategy for motorized jacks of HL-LHC equipment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4005064"/>
            <a:ext cx="6952008" cy="706016"/>
          </a:xfrm>
        </p:spPr>
        <p:txBody>
          <a:bodyPr>
            <a:normAutofit/>
          </a:bodyPr>
          <a:lstStyle/>
          <a:p>
            <a:r>
              <a:rPr lang="en-GB" dirty="0"/>
              <a:t>B. Di Girolamo, D. Duarte Ramos, H. </a:t>
            </a:r>
            <a:r>
              <a:rPr lang="en-GB" dirty="0" err="1"/>
              <a:t>Mainaud</a:t>
            </a:r>
            <a:r>
              <a:rPr lang="en-GB" dirty="0"/>
              <a:t>-Durand, V. Parma, F. Sanchez Galan, M. </a:t>
            </a:r>
            <a:r>
              <a:rPr lang="en-GB" dirty="0" err="1"/>
              <a:t>Sosin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67</a:t>
            </a:r>
            <a:r>
              <a:rPr lang="en-US" baseline="30000" dirty="0"/>
              <a:t>th</a:t>
            </a:r>
            <a:r>
              <a:rPr lang="en-US" dirty="0"/>
              <a:t> HL-LHC TCC Meeting </a:t>
            </a:r>
            <a:r>
              <a:rPr lang="mr-IN" dirty="0"/>
              <a:t>–</a:t>
            </a:r>
            <a:r>
              <a:rPr lang="en-US" dirty="0"/>
              <a:t> 14 February 2019</a:t>
            </a:r>
            <a:endParaRPr lang="en-GB" dirty="0"/>
          </a:p>
        </p:txBody>
      </p:sp>
      <p:pic>
        <p:nvPicPr>
          <p:cNvPr id="48" name="Picture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165304"/>
            <a:ext cx="539750" cy="539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2BB87A-89ED-E448-9747-28994D09E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5726" y="564414"/>
            <a:ext cx="1238482" cy="1484784"/>
          </a:xfrm>
          <a:prstGeom prst="rect">
            <a:avLst/>
          </a:prstGeom>
        </p:spPr>
      </p:pic>
      <p:pic>
        <p:nvPicPr>
          <p:cNvPr id="9" name="Picture 4" descr="P1010033">
            <a:extLst>
              <a:ext uri="{FF2B5EF4-FFF2-40B4-BE49-F238E27FC236}">
                <a16:creationId xmlns:a16="http://schemas.microsoft.com/office/drawing/2014/main" id="{4D66183C-01A4-AC42-B438-271B77335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64414"/>
            <a:ext cx="1979712" cy="1484784"/>
          </a:xfrm>
          <a:prstGeom prst="rect">
            <a:avLst/>
          </a:prstGeom>
          <a:noFill/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0CFBBCB0-AB8D-0C44-9021-6E82B106766A}"/>
              </a:ext>
            </a:extLst>
          </p:cNvPr>
          <p:cNvSpPr/>
          <p:nvPr/>
        </p:nvSpPr>
        <p:spPr>
          <a:xfrm>
            <a:off x="6516216" y="1196752"/>
            <a:ext cx="576064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08D9B-CEFB-874D-91F0-6F516FA8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7097B-2DF8-B945-ABC4-CCAABE53EE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new jacks for HL-LHC magnets have to be motorized</a:t>
            </a:r>
          </a:p>
          <a:p>
            <a:r>
              <a:rPr lang="en-US" dirty="0"/>
              <a:t>They will be, most probably, not so different in design from the existing LHC ones, with some changes to adapt to different equipment</a:t>
            </a:r>
          </a:p>
          <a:p>
            <a:r>
              <a:rPr lang="en-US" dirty="0"/>
              <a:t>The new design has to foresee motorization as integral part and not as add-on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DC94D1-86DE-0249-B37F-2B7B2EF52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0891C1-50E0-AB4C-8F6A-4D5AF7AE8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466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A80F3-9A04-BC4D-B043-173ED96DA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of jacks identified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F60C12-1847-464A-B5CD-B554045F0B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Assuming the use of the same type (modulo interfaces) for all elements from Q1 to Q5</a:t>
            </a:r>
          </a:p>
          <a:p>
            <a:r>
              <a:rPr lang="en-US" dirty="0"/>
              <a:t>Assuming that each device needs 3 jacks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97F72-DFBD-C84B-B38D-755D41C8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28CA1-65E6-0142-81D3-3C6E830DA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A671CF-7BB4-5F4A-B1BA-B8C3ACBB960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852936"/>
            <a:ext cx="5727700" cy="26250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95B076-D54C-9640-B10C-8207F2EBEF11}"/>
              </a:ext>
            </a:extLst>
          </p:cNvPr>
          <p:cNvSpPr txBox="1"/>
          <p:nvPr/>
        </p:nvSpPr>
        <p:spPr>
          <a:xfrm>
            <a:off x="7020272" y="371703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+ Q5</a:t>
            </a:r>
          </a:p>
        </p:txBody>
      </p:sp>
    </p:spTree>
    <p:extLst>
      <p:ext uri="{BB962C8B-B14F-4D97-AF65-F5344CB8AC3E}">
        <p14:creationId xmlns:p14="http://schemas.microsoft.com/office/powerpoint/2010/main" val="786759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96AD0-E4DF-EE4A-9978-EED9CECF7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Quantity of jacks identified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BA-F385-AE48-8388-6314F8AA4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Schematically</a:t>
            </a:r>
          </a:p>
          <a:p>
            <a:pPr marL="0" indent="0" algn="ctr">
              <a:buNone/>
            </a:pPr>
            <a:r>
              <a:rPr lang="en-GB" sz="2000" b="1" dirty="0"/>
              <a:t>Experiment|Q1|Q2a|Q2b|Q3|CP|D1|TAXN|D2|CC1|CC2|Q4|Q5</a:t>
            </a:r>
            <a:endParaRPr lang="en-US" sz="2000" b="1" dirty="0"/>
          </a:p>
          <a:p>
            <a:r>
              <a:rPr lang="en-US" dirty="0"/>
              <a:t>The pattern repeats 4 times therefore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0070C0"/>
                </a:solidFill>
                <a:latin typeface="Symbol" pitchFamily="2" charset="2"/>
              </a:rPr>
              <a:t>4*(12*3) = 144</a:t>
            </a:r>
          </a:p>
          <a:p>
            <a:pPr algn="just"/>
            <a:r>
              <a:rPr lang="en-US" dirty="0"/>
              <a:t>This bare minimum needs to be complemented with:</a:t>
            </a:r>
          </a:p>
          <a:p>
            <a:pPr lvl="1" algn="just"/>
            <a:r>
              <a:rPr lang="en-US" dirty="0">
                <a:solidFill>
                  <a:srgbClr val="0070C0"/>
                </a:solidFill>
              </a:rPr>
              <a:t>IT String </a:t>
            </a:r>
            <a:r>
              <a:rPr lang="en-US" dirty="0"/>
              <a:t>(Q1 to D1) needs </a:t>
            </a:r>
            <a:r>
              <a:rPr lang="en-US" dirty="0">
                <a:solidFill>
                  <a:srgbClr val="0070C0"/>
                </a:solidFill>
              </a:rPr>
              <a:t>18 jacks + 2 spares</a:t>
            </a:r>
          </a:p>
          <a:p>
            <a:pPr lvl="1" algn="just"/>
            <a:r>
              <a:rPr lang="en-US" dirty="0">
                <a:solidFill>
                  <a:srgbClr val="0070C0"/>
                </a:solidFill>
              </a:rPr>
              <a:t>Spare policy</a:t>
            </a:r>
            <a:r>
              <a:rPr lang="en-US" dirty="0"/>
              <a:t>: 10 units (+ IT Strings ones recovery)</a:t>
            </a:r>
          </a:p>
          <a:p>
            <a:pPr algn="just"/>
            <a:r>
              <a:rPr lang="en-US" b="1" dirty="0">
                <a:solidFill>
                  <a:srgbClr val="FF0000"/>
                </a:solidFill>
              </a:rPr>
              <a:t>Total scope of procurement</a:t>
            </a:r>
            <a:r>
              <a:rPr lang="en-US" dirty="0"/>
              <a:t>: 20 pre-production + 154 production = </a:t>
            </a:r>
            <a:r>
              <a:rPr lang="en-US" b="1" dirty="0">
                <a:solidFill>
                  <a:srgbClr val="FF0000"/>
                </a:solidFill>
              </a:rPr>
              <a:t>174 jacks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8468F8-C94F-6B43-B041-8337F5B01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AB82DF-6782-6D40-814F-00BAE583C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254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770D5-F14E-F641-9AD0-1E9A1395E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Strategy: collaboration + 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EC43F-A27D-7D40-A1FA-91DD72177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 have been thinking at an in-kind contribution since long</a:t>
            </a:r>
          </a:p>
          <a:p>
            <a:r>
              <a:rPr lang="en-US" dirty="0"/>
              <a:t>We got two candidates in the past</a:t>
            </a:r>
          </a:p>
          <a:p>
            <a:r>
              <a:rPr lang="en-US" dirty="0"/>
              <a:t>We had the news of the Republic of Serbia special contribution and we jumped on it to have a full in-kind</a:t>
            </a:r>
          </a:p>
          <a:p>
            <a:r>
              <a:rPr lang="en-US" dirty="0"/>
              <a:t>Scope and timeline of Serbia special agreement</a:t>
            </a:r>
          </a:p>
          <a:p>
            <a:pPr lvl="1"/>
            <a:r>
              <a:rPr lang="en-US" dirty="0"/>
              <a:t>Completion of design in 2019 to mid-2020</a:t>
            </a:r>
          </a:p>
          <a:p>
            <a:pPr lvl="1"/>
            <a:r>
              <a:rPr lang="en-US" dirty="0"/>
              <a:t>20 mechanical jacks: pre-production aimed at mid- to end-2020</a:t>
            </a:r>
          </a:p>
          <a:p>
            <a:pPr lvl="1"/>
            <a:r>
              <a:rPr lang="en-US" dirty="0"/>
              <a:t>154 mechanical jacks: production in 2022-2023 after green light from deployment in 2021 (IT String)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953F41-B603-4D4B-A9BB-E2C4D501C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228441-0322-9049-9F49-E2C7314BC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E2843A-1321-A94E-A89E-3051543A47ED}"/>
              </a:ext>
            </a:extLst>
          </p:cNvPr>
          <p:cNvSpPr/>
          <p:nvPr/>
        </p:nvSpPr>
        <p:spPr>
          <a:xfrm>
            <a:off x="7812360" y="2564904"/>
            <a:ext cx="4237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Symbol" pitchFamily="2" charset="2"/>
              </a:rPr>
              <a:t>🇷🇸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96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B4F0C-3020-6A4B-8A23-0EE1AE4B5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501E3-6CFB-F843-864D-BD0AB996B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Motorization and control harmonized with collimators and kept at CERN</a:t>
            </a:r>
          </a:p>
          <a:p>
            <a:r>
              <a:rPr lang="en-US" dirty="0"/>
              <a:t>However, asking Serbia to complete the design to take into account actual motorization as integral part: need of supplying interface details and actual sample of motorization for validation tests during production</a:t>
            </a:r>
          </a:p>
          <a:p>
            <a:r>
              <a:rPr lang="en-US" dirty="0"/>
              <a:t>Clear preference, from CERN, for design completion by final producer (it will most probably be a company) and our collaborator (it will be a Serbian Institute)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A6964C-9189-D940-9355-2E9E8218F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EB649-54EC-5548-BF4A-B643273A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29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08B73-11E3-B040-B810-9172C1D4D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9A553-E7A1-2C41-8D96-2C84701EF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Technical meeting at CERN in the first week of March between CERN and Serbia engineers to agree on the details</a:t>
            </a:r>
          </a:p>
          <a:p>
            <a:r>
              <a:rPr lang="en-US" dirty="0"/>
              <a:t>Preparation of a collaboration agreement to define better the scope of procurement (who does what, quantity, timeline) and smooth details (interval between pre-production, green light, production, delivery, possible other support)</a:t>
            </a:r>
          </a:p>
          <a:p>
            <a:r>
              <a:rPr lang="en-US" dirty="0"/>
              <a:t>Tendering process in Serbia</a:t>
            </a:r>
          </a:p>
          <a:p>
            <a:r>
              <a:rPr lang="en-US" dirty="0"/>
              <a:t>Production and follow-up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3DA117-8568-554F-A33B-0A6ED286C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2C019A-E305-A74A-84DA-B1FD28E8B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42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A8F61-A542-CD41-B2F0-3EFB576A1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else?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BFE033-6110-254D-8CC5-EF6603268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One of the aims of this presentation is:</a:t>
            </a:r>
          </a:p>
          <a:p>
            <a:pPr lvl="1"/>
            <a:r>
              <a:rPr lang="en-US" dirty="0"/>
              <a:t>Did we count all the needs?</a:t>
            </a:r>
          </a:p>
          <a:p>
            <a:pPr lvl="1"/>
            <a:r>
              <a:rPr lang="en-US" dirty="0"/>
              <a:t>What other equipment will possibly need jacks, not necessarily motorized?</a:t>
            </a:r>
          </a:p>
          <a:p>
            <a:r>
              <a:rPr lang="en-US" dirty="0"/>
              <a:t>Please notify us as soon as possible</a:t>
            </a:r>
          </a:p>
          <a:p>
            <a:pPr lvl="1"/>
            <a:r>
              <a:rPr lang="en-US" dirty="0"/>
              <a:t>There is still room for increase the scope in the coming weeks</a:t>
            </a:r>
          </a:p>
          <a:p>
            <a:pPr lvl="1"/>
            <a:r>
              <a:rPr lang="en-US" dirty="0"/>
              <a:t>Serbia would like to start the tendering process very soon to satisfy our early need (IT String) therefore the deadline is Start of Spring 2019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1F152-3665-BF43-994F-740E071D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EAA68-441B-D743-8351-0676446FB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021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87CDC62-6B83-604B-884E-58F6419AB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Immediate questions?</a:t>
            </a:r>
            <a:br>
              <a:rPr lang="en-US" dirty="0"/>
            </a:br>
            <a:r>
              <a:rPr lang="en-US" dirty="0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A660D8-E4E5-F24E-9550-6274A2FC0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B. Di Girolamo et al. - 67th HL-LHC TCC Meeting – 14 February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1A15E-C20E-AB46-95E7-F43407E29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DBA0B5-30AA-FC47-958D-444BF7CDE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77072"/>
            <a:ext cx="2873896" cy="20596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C52463-4440-D049-97D3-8CEFBA83D42E}"/>
              </a:ext>
            </a:extLst>
          </p:cNvPr>
          <p:cNvSpPr txBox="1"/>
          <p:nvPr/>
        </p:nvSpPr>
        <p:spPr>
          <a:xfrm>
            <a:off x="3923928" y="4581128"/>
            <a:ext cx="2984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Don’t forget the jack</a:t>
            </a:r>
          </a:p>
          <a:p>
            <a:r>
              <a:rPr lang="en-US" dirty="0"/>
              <a:t>Don’t forget Valentine’s day</a:t>
            </a:r>
          </a:p>
        </p:txBody>
      </p:sp>
    </p:spTree>
    <p:extLst>
      <p:ext uri="{BB962C8B-B14F-4D97-AF65-F5344CB8AC3E}">
        <p14:creationId xmlns:p14="http://schemas.microsoft.com/office/powerpoint/2010/main" val="3959907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9508</TotalTime>
  <Words>673</Words>
  <Application>Microsoft Macintosh PowerPoint</Application>
  <PresentationFormat>On-screen Show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Mangal</vt:lpstr>
      <vt:lpstr>Symbol</vt:lpstr>
      <vt:lpstr>Wingdings</vt:lpstr>
      <vt:lpstr>Thème Office</vt:lpstr>
      <vt:lpstr>Strategy for motorized jacks of HL-LHC equipment</vt:lpstr>
      <vt:lpstr>Main points</vt:lpstr>
      <vt:lpstr>Quantity of jacks identified so far</vt:lpstr>
      <vt:lpstr>Quantity of jacks identified so far</vt:lpstr>
      <vt:lpstr>Procurement Strategy: collaboration + rest</vt:lpstr>
      <vt:lpstr>Boundary conditions</vt:lpstr>
      <vt:lpstr>Next steps</vt:lpstr>
      <vt:lpstr>What else?</vt:lpstr>
      <vt:lpstr>Immediate questions? Thank you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Beniamino</cp:lastModifiedBy>
  <cp:revision>484</cp:revision>
  <cp:lastPrinted>2016-07-19T06:13:15Z</cp:lastPrinted>
  <dcterms:created xsi:type="dcterms:W3CDTF">2016-01-11T14:38:10Z</dcterms:created>
  <dcterms:modified xsi:type="dcterms:W3CDTF">2019-02-14T12:46:07Z</dcterms:modified>
</cp:coreProperties>
</file>