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napToObjects="1">
      <p:cViewPr varScale="1">
        <p:scale>
          <a:sx n="155" d="100"/>
          <a:sy n="155" d="100"/>
        </p:scale>
        <p:origin x="738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2/26/2019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2/26/2019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2/26/2019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2/26/2019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2/26/2019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2/26/2019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2/26/2019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2/26/2019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12873"/>
            <a:ext cx="8226854" cy="604408"/>
          </a:xfrm>
        </p:spPr>
        <p:txBody>
          <a:bodyPr/>
          <a:lstStyle/>
          <a:p>
            <a:r>
              <a:rPr lang="en-US" sz="2000" dirty="0" smtClean="0"/>
              <a:t>Introduction to OPC-UA</a:t>
            </a:r>
            <a:br>
              <a:rPr lang="en-US" sz="2000" dirty="0" smtClean="0"/>
            </a:br>
            <a:r>
              <a:rPr lang="en-US" sz="2000" dirty="0" smtClean="0"/>
              <a:t>Ben Farnham (BE-ICS)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044770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9014"/>
            <a:ext cx="8226854" cy="940443"/>
          </a:xfrm>
        </p:spPr>
        <p:txBody>
          <a:bodyPr/>
          <a:lstStyle/>
          <a:p>
            <a:r>
              <a:rPr lang="en-US" dirty="0" smtClean="0"/>
              <a:t>Agenda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2/26/2019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199" y="2916196"/>
            <a:ext cx="4151745" cy="263486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1. OPC-UA overview</a:t>
            </a:r>
          </a:p>
          <a:p>
            <a:endParaRPr lang="en-US" sz="1800" dirty="0" smtClean="0"/>
          </a:p>
          <a:p>
            <a:r>
              <a:rPr lang="en-US" sz="1800" dirty="0" smtClean="0"/>
              <a:t>2. How OPC-UA is used at CERN</a:t>
            </a:r>
          </a:p>
          <a:p>
            <a:endParaRPr lang="en-US" sz="1800" dirty="0" smtClean="0"/>
          </a:p>
          <a:p>
            <a:r>
              <a:rPr lang="en-US" sz="1800" dirty="0" smtClean="0"/>
              <a:t>3. Building an OPC-UA </a:t>
            </a:r>
            <a:r>
              <a:rPr lang="en-US" sz="1800" dirty="0" smtClean="0"/>
              <a:t>server</a:t>
            </a:r>
          </a:p>
          <a:p>
            <a:endParaRPr lang="en-US" sz="1800" dirty="0"/>
          </a:p>
          <a:p>
            <a:r>
              <a:rPr lang="en-US" sz="1800" dirty="0" smtClean="0"/>
              <a:t>4. Current collaborations</a:t>
            </a:r>
            <a:endParaRPr lang="en-US" sz="1800" dirty="0" smtClean="0"/>
          </a:p>
          <a:p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57725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OPC-UA 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5500255" cy="4667421"/>
          </a:xfrm>
        </p:spPr>
        <p:txBody>
          <a:bodyPr>
            <a:normAutofit fontScale="92500" lnSpcReduction="10000"/>
          </a:bodyPr>
          <a:lstStyle/>
          <a:p>
            <a:r>
              <a:rPr lang="en-US" sz="2200" dirty="0" smtClean="0"/>
              <a:t>Industrial </a:t>
            </a:r>
            <a:r>
              <a:rPr lang="en-US" sz="2200" dirty="0" smtClean="0"/>
              <a:t>standard</a:t>
            </a:r>
          </a:p>
          <a:p>
            <a:pPr lvl="1"/>
            <a:r>
              <a:rPr lang="en-US" sz="1800" dirty="0" smtClean="0"/>
              <a:t>Communication </a:t>
            </a:r>
            <a:r>
              <a:rPr lang="en-US" sz="1800" dirty="0" smtClean="0"/>
              <a:t>protocol for industrial communications.</a:t>
            </a:r>
          </a:p>
          <a:p>
            <a:pPr lvl="1"/>
            <a:r>
              <a:rPr lang="en-US" sz="1800" dirty="0" smtClean="0"/>
              <a:t>IEC 62541</a:t>
            </a:r>
          </a:p>
          <a:p>
            <a:pPr lvl="1"/>
            <a:r>
              <a:rPr lang="en-US" sz="1800" dirty="0" smtClean="0"/>
              <a:t>opcfoundation.org</a:t>
            </a:r>
          </a:p>
          <a:p>
            <a:pPr marL="448056" lvl="1" indent="0">
              <a:buNone/>
            </a:pPr>
            <a:endParaRPr lang="en-US" sz="1800" dirty="0" smtClean="0"/>
          </a:p>
          <a:p>
            <a:r>
              <a:rPr lang="en-US" sz="2200" dirty="0" smtClean="0"/>
              <a:t>Widely adopted in many industrial sectors</a:t>
            </a:r>
            <a:r>
              <a:rPr lang="en-US" sz="2200" dirty="0" smtClean="0"/>
              <a:t>.</a:t>
            </a:r>
          </a:p>
          <a:p>
            <a:pPr marL="36576" indent="0">
              <a:buNone/>
            </a:pPr>
            <a:endParaRPr lang="en-US" sz="2200" dirty="0" smtClean="0"/>
          </a:p>
          <a:p>
            <a:r>
              <a:rPr lang="en-US" sz="2200" dirty="0" smtClean="0"/>
              <a:t>Client-Server model.</a:t>
            </a:r>
          </a:p>
          <a:p>
            <a:pPr lvl="1"/>
            <a:r>
              <a:rPr lang="en-US" sz="1800" dirty="0" smtClean="0"/>
              <a:t>Any OPC-UA client can read/write information to/from any OPC-UA compliant server</a:t>
            </a:r>
            <a:r>
              <a:rPr lang="en-US" sz="1800" dirty="0" smtClean="0"/>
              <a:t>.</a:t>
            </a:r>
          </a:p>
          <a:p>
            <a:pPr lvl="1"/>
            <a:endParaRPr lang="en-US" sz="1800" dirty="0" smtClean="0"/>
          </a:p>
          <a:p>
            <a:r>
              <a:rPr lang="en-US" sz="2200" dirty="0" smtClean="0"/>
              <a:t>Many products have OPC-UA clients built-in.</a:t>
            </a:r>
          </a:p>
          <a:p>
            <a:pPr lvl="1"/>
            <a:r>
              <a:rPr lang="en-US" sz="1800" dirty="0" smtClean="0"/>
              <a:t>Many devices come with OPC-UA servers.</a:t>
            </a:r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6995897" y="1459547"/>
            <a:ext cx="1374728" cy="1199222"/>
            <a:chOff x="7141671" y="-6755"/>
            <a:chExt cx="1374728" cy="1199222"/>
          </a:xfrm>
        </p:grpSpPr>
        <p:pic>
          <p:nvPicPr>
            <p:cNvPr id="9" name="Picture 1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694" y="-6755"/>
              <a:ext cx="919705" cy="831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41671" y="148658"/>
              <a:ext cx="1051429" cy="1043809"/>
            </a:xfrm>
            <a:prstGeom prst="rect">
              <a:avLst/>
            </a:prstGeom>
          </p:spPr>
        </p:pic>
      </p:grpSp>
      <p:sp>
        <p:nvSpPr>
          <p:cNvPr id="14" name="Oval 13"/>
          <p:cNvSpPr/>
          <p:nvPr/>
        </p:nvSpPr>
        <p:spPr>
          <a:xfrm>
            <a:off x="6467312" y="2936436"/>
            <a:ext cx="1518126" cy="600948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15875" cap="flat" cmpd="sng" algn="ctr">
            <a:solidFill>
              <a:srgbClr val="9ACD4C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i="0" u="none" strike="noStrike" kern="0" normalizeH="0" baseline="0" noProof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Tw Cen MT" panose="020B0602020104020603"/>
                <a:ea typeface="+mn-ea"/>
                <a:cs typeface="+mn-cs"/>
              </a:rPr>
              <a:t>OPC-UA client</a:t>
            </a:r>
            <a:endParaRPr kumimoji="0" lang="en-GB" sz="1800" i="0" u="none" strike="noStrike" kern="0" normalizeH="0" baseline="0" noProof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7226375" y="3613063"/>
            <a:ext cx="1" cy="445733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ttp://i.ebayimg.com/images/g/cnkAAOSwuTxV7yLM/s-l30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3583" y="4385295"/>
            <a:ext cx="2097042" cy="1607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Oval 15"/>
          <p:cNvSpPr/>
          <p:nvPr/>
        </p:nvSpPr>
        <p:spPr>
          <a:xfrm>
            <a:off x="6480993" y="4120796"/>
            <a:ext cx="1518126" cy="600948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15875" cap="flat" cmpd="sng" algn="ctr">
            <a:solidFill>
              <a:srgbClr val="9ACD4C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i="0" u="none" strike="noStrike" kern="0" normalizeH="0" baseline="0" noProof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Tw Cen MT" panose="020B0602020104020603"/>
                <a:ea typeface="+mn-ea"/>
                <a:cs typeface="+mn-cs"/>
              </a:rPr>
              <a:t>OPC-UA server</a:t>
            </a:r>
            <a:endParaRPr kumimoji="0" lang="en-GB" sz="1800" i="0" u="none" strike="noStrike" kern="0" normalizeH="0" baseline="0" noProof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 rot="20593184">
            <a:off x="7064973" y="4945826"/>
            <a:ext cx="1135696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180000" rev="0"/>
              </a:camera>
              <a:lightRig rig="threePt" dir="t"/>
            </a:scene3d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Generic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Device</a:t>
            </a:r>
            <a:endParaRPr lang="en-GB" b="1" dirty="0">
              <a:solidFill>
                <a:srgbClr val="C00000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6624" y="2097943"/>
            <a:ext cx="721358" cy="727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11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 How OPC-UA is  used at CERN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5461683" y="1609638"/>
            <a:ext cx="1974721" cy="1111074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7369731" y="1616287"/>
            <a:ext cx="1430338" cy="1112494"/>
          </a:xfrm>
          <a:prstGeom prst="rect">
            <a:avLst/>
          </a:prstGeom>
          <a:solidFill>
            <a:schemeClr val="accent1"/>
          </a:solidFill>
          <a:ln w="12700">
            <a:solidFill>
              <a:srgbClr val="008080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7552294" y="1884672"/>
            <a:ext cx="1069203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 dirty="0" smtClean="0">
                <a:latin typeface="Arial" panose="020B0604020202020204" pitchFamily="34" charset="0"/>
              </a:rPr>
              <a:t>Supervision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 smtClean="0">
                <a:latin typeface="Arial" panose="020B0604020202020204" pitchFamily="34" charset="0"/>
              </a:rPr>
              <a:t>(SCADA)</a:t>
            </a:r>
            <a:endParaRPr lang="en-GB" altLang="en-US" sz="2800" dirty="0">
              <a:latin typeface="Times New Roman" panose="02020603050405020304" pitchFamily="18" charset="0"/>
            </a:endParaRPr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7369731" y="2728783"/>
            <a:ext cx="1430338" cy="1447800"/>
          </a:xfrm>
          <a:prstGeom prst="rect">
            <a:avLst/>
          </a:prstGeom>
          <a:solidFill>
            <a:srgbClr val="6699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17" name="Rectangle 11"/>
          <p:cNvSpPr>
            <a:spLocks noChangeArrowheads="1"/>
          </p:cNvSpPr>
          <p:nvPr/>
        </p:nvSpPr>
        <p:spPr bwMode="auto">
          <a:xfrm>
            <a:off x="5448423" y="2722605"/>
            <a:ext cx="1931039" cy="1447800"/>
          </a:xfrm>
          <a:prstGeom prst="rect">
            <a:avLst/>
          </a:prstGeom>
          <a:solidFill>
            <a:srgbClr val="6699FF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7757081" y="3147883"/>
            <a:ext cx="7334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 dirty="0" smtClean="0">
                <a:latin typeface="Arial" panose="020B0604020202020204" pitchFamily="34" charset="0"/>
              </a:rPr>
              <a:t>Process</a:t>
            </a:r>
            <a:endParaRPr lang="en-GB" altLang="en-US" sz="2800" dirty="0">
              <a:latin typeface="Times New Roman" panose="02020603050405020304" pitchFamily="18" charset="0"/>
            </a:endParaRPr>
          </a:p>
        </p:txBody>
      </p:sp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7538006" y="3355846"/>
            <a:ext cx="1197444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 dirty="0" smtClean="0">
                <a:latin typeface="Arial" panose="020B0604020202020204" pitchFamily="34" charset="0"/>
              </a:rPr>
              <a:t>Management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 smtClean="0">
                <a:latin typeface="Arial" panose="020B0604020202020204" pitchFamily="34" charset="0"/>
              </a:rPr>
              <a:t>(middleware)</a:t>
            </a:r>
            <a:endParaRPr lang="en-GB" altLang="en-US" sz="2800" dirty="0">
              <a:latin typeface="Times New Roman" panose="02020603050405020304" pitchFamily="18" charset="0"/>
            </a:endParaRPr>
          </a:p>
        </p:txBody>
      </p:sp>
      <p:sp>
        <p:nvSpPr>
          <p:cNvPr id="22" name="Rectangle 16"/>
          <p:cNvSpPr>
            <a:spLocks noChangeArrowheads="1"/>
          </p:cNvSpPr>
          <p:nvPr/>
        </p:nvSpPr>
        <p:spPr bwMode="auto">
          <a:xfrm>
            <a:off x="7369733" y="4176583"/>
            <a:ext cx="1430338" cy="1066800"/>
          </a:xfrm>
          <a:prstGeom prst="rect">
            <a:avLst/>
          </a:prstGeom>
          <a:solidFill>
            <a:srgbClr val="CC66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23" name="Rectangle 17"/>
          <p:cNvSpPr>
            <a:spLocks noChangeArrowheads="1"/>
          </p:cNvSpPr>
          <p:nvPr/>
        </p:nvSpPr>
        <p:spPr bwMode="auto">
          <a:xfrm>
            <a:off x="5448422" y="4177054"/>
            <a:ext cx="1937217" cy="1066800"/>
          </a:xfrm>
          <a:prstGeom prst="rect">
            <a:avLst/>
          </a:prstGeom>
          <a:solidFill>
            <a:srgbClr val="CC66FF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20" name="Rectangle 18"/>
          <p:cNvSpPr>
            <a:spLocks noChangeArrowheads="1"/>
          </p:cNvSpPr>
          <p:nvPr/>
        </p:nvSpPr>
        <p:spPr bwMode="auto">
          <a:xfrm>
            <a:off x="7865825" y="4547850"/>
            <a:ext cx="4381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 dirty="0">
                <a:latin typeface="Arial" panose="020B0604020202020204" pitchFamily="34" charset="0"/>
              </a:rPr>
              <a:t>Field</a:t>
            </a:r>
            <a:endParaRPr lang="en-GB" altLang="en-US" sz="2800" dirty="0">
              <a:latin typeface="Times New Roman" panose="02020603050405020304" pitchFamily="18" charset="0"/>
            </a:endParaRPr>
          </a:p>
        </p:txBody>
      </p:sp>
      <p:sp>
        <p:nvSpPr>
          <p:cNvPr id="30" name="Freeform 26"/>
          <p:cNvSpPr>
            <a:spLocks/>
          </p:cNvSpPr>
          <p:nvPr/>
        </p:nvSpPr>
        <p:spPr bwMode="auto">
          <a:xfrm>
            <a:off x="5496803" y="4631088"/>
            <a:ext cx="1841799" cy="419100"/>
          </a:xfrm>
          <a:custGeom>
            <a:avLst/>
            <a:gdLst>
              <a:gd name="T0" fmla="*/ 2147483646 w 2543"/>
              <a:gd name="T1" fmla="*/ 0 h 272"/>
              <a:gd name="T2" fmla="*/ 2147483646 w 2543"/>
              <a:gd name="T3" fmla="*/ 2147483646 h 272"/>
              <a:gd name="T4" fmla="*/ 2147483646 w 2543"/>
              <a:gd name="T5" fmla="*/ 2147483646 h 272"/>
              <a:gd name="T6" fmla="*/ 2147483646 w 2543"/>
              <a:gd name="T7" fmla="*/ 2147483646 h 272"/>
              <a:gd name="T8" fmla="*/ 2147483646 w 2543"/>
              <a:gd name="T9" fmla="*/ 2147483646 h 272"/>
              <a:gd name="T10" fmla="*/ 2147483646 w 2543"/>
              <a:gd name="T11" fmla="*/ 2147483646 h 272"/>
              <a:gd name="T12" fmla="*/ 2147483646 w 2543"/>
              <a:gd name="T13" fmla="*/ 2147483646 h 272"/>
              <a:gd name="T14" fmla="*/ 2147483646 w 2543"/>
              <a:gd name="T15" fmla="*/ 2147483646 h 272"/>
              <a:gd name="T16" fmla="*/ 0 w 2543"/>
              <a:gd name="T17" fmla="*/ 2147483646 h 272"/>
              <a:gd name="T18" fmla="*/ 0 w 2543"/>
              <a:gd name="T19" fmla="*/ 2147483646 h 272"/>
              <a:gd name="T20" fmla="*/ 2147483646 w 2543"/>
              <a:gd name="T21" fmla="*/ 2147483646 h 272"/>
              <a:gd name="T22" fmla="*/ 2147483646 w 2543"/>
              <a:gd name="T23" fmla="*/ 2147483646 h 272"/>
              <a:gd name="T24" fmla="*/ 2147483646 w 2543"/>
              <a:gd name="T25" fmla="*/ 2147483646 h 272"/>
              <a:gd name="T26" fmla="*/ 2147483646 w 2543"/>
              <a:gd name="T27" fmla="*/ 2147483646 h 272"/>
              <a:gd name="T28" fmla="*/ 2147483646 w 2543"/>
              <a:gd name="T29" fmla="*/ 2147483646 h 272"/>
              <a:gd name="T30" fmla="*/ 2147483646 w 2543"/>
              <a:gd name="T31" fmla="*/ 2147483646 h 272"/>
              <a:gd name="T32" fmla="*/ 2147483646 w 2543"/>
              <a:gd name="T33" fmla="*/ 2147483646 h 272"/>
              <a:gd name="T34" fmla="*/ 2147483646 w 2543"/>
              <a:gd name="T35" fmla="*/ 2147483646 h 272"/>
              <a:gd name="T36" fmla="*/ 2147483646 w 2543"/>
              <a:gd name="T37" fmla="*/ 2147483646 h 272"/>
              <a:gd name="T38" fmla="*/ 2147483646 w 2543"/>
              <a:gd name="T39" fmla="*/ 2147483646 h 272"/>
              <a:gd name="T40" fmla="*/ 2147483646 w 2543"/>
              <a:gd name="T41" fmla="*/ 2147483646 h 272"/>
              <a:gd name="T42" fmla="*/ 2147483646 w 2543"/>
              <a:gd name="T43" fmla="*/ 2147483646 h 272"/>
              <a:gd name="T44" fmla="*/ 2147483646 w 2543"/>
              <a:gd name="T45" fmla="*/ 2147483646 h 272"/>
              <a:gd name="T46" fmla="*/ 2147483646 w 2543"/>
              <a:gd name="T47" fmla="*/ 2147483646 h 272"/>
              <a:gd name="T48" fmla="*/ 2147483646 w 2543"/>
              <a:gd name="T49" fmla="*/ 2147483646 h 272"/>
              <a:gd name="T50" fmla="*/ 2147483646 w 2543"/>
              <a:gd name="T51" fmla="*/ 2147483646 h 272"/>
              <a:gd name="T52" fmla="*/ 2147483646 w 2543"/>
              <a:gd name="T53" fmla="*/ 2147483646 h 272"/>
              <a:gd name="T54" fmla="*/ 2147483646 w 2543"/>
              <a:gd name="T55" fmla="*/ 2147483646 h 272"/>
              <a:gd name="T56" fmla="*/ 2147483646 w 2543"/>
              <a:gd name="T57" fmla="*/ 2147483646 h 272"/>
              <a:gd name="T58" fmla="*/ 2147483646 w 2543"/>
              <a:gd name="T59" fmla="*/ 2147483646 h 272"/>
              <a:gd name="T60" fmla="*/ 2147483646 w 2543"/>
              <a:gd name="T61" fmla="*/ 2147483646 h 272"/>
              <a:gd name="T62" fmla="*/ 2147483646 w 2543"/>
              <a:gd name="T63" fmla="*/ 2147483646 h 272"/>
              <a:gd name="T64" fmla="*/ 2147483646 w 2543"/>
              <a:gd name="T65" fmla="*/ 2147483646 h 272"/>
              <a:gd name="T66" fmla="*/ 2147483646 w 2543"/>
              <a:gd name="T67" fmla="*/ 2147483646 h 272"/>
              <a:gd name="T68" fmla="*/ 2147483646 w 2543"/>
              <a:gd name="T69" fmla="*/ 2147483646 h 272"/>
              <a:gd name="T70" fmla="*/ 2147483646 w 2543"/>
              <a:gd name="T71" fmla="*/ 0 h 272"/>
              <a:gd name="T72" fmla="*/ 2147483646 w 2543"/>
              <a:gd name="T73" fmla="*/ 0 h 27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2543"/>
              <a:gd name="T112" fmla="*/ 0 h 272"/>
              <a:gd name="T113" fmla="*/ 2543 w 2543"/>
              <a:gd name="T114" fmla="*/ 272 h 27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2543" h="272">
                <a:moveTo>
                  <a:pt x="45" y="0"/>
                </a:moveTo>
                <a:lnTo>
                  <a:pt x="36" y="1"/>
                </a:lnTo>
                <a:lnTo>
                  <a:pt x="27" y="4"/>
                </a:lnTo>
                <a:lnTo>
                  <a:pt x="20" y="8"/>
                </a:lnTo>
                <a:lnTo>
                  <a:pt x="13" y="13"/>
                </a:lnTo>
                <a:lnTo>
                  <a:pt x="8" y="20"/>
                </a:lnTo>
                <a:lnTo>
                  <a:pt x="4" y="27"/>
                </a:lnTo>
                <a:lnTo>
                  <a:pt x="1" y="36"/>
                </a:lnTo>
                <a:lnTo>
                  <a:pt x="0" y="45"/>
                </a:lnTo>
                <a:lnTo>
                  <a:pt x="0" y="227"/>
                </a:lnTo>
                <a:lnTo>
                  <a:pt x="1" y="236"/>
                </a:lnTo>
                <a:lnTo>
                  <a:pt x="4" y="245"/>
                </a:lnTo>
                <a:lnTo>
                  <a:pt x="8" y="252"/>
                </a:lnTo>
                <a:lnTo>
                  <a:pt x="13" y="259"/>
                </a:lnTo>
                <a:lnTo>
                  <a:pt x="20" y="264"/>
                </a:lnTo>
                <a:lnTo>
                  <a:pt x="27" y="269"/>
                </a:lnTo>
                <a:lnTo>
                  <a:pt x="36" y="271"/>
                </a:lnTo>
                <a:lnTo>
                  <a:pt x="45" y="272"/>
                </a:lnTo>
                <a:lnTo>
                  <a:pt x="2498" y="272"/>
                </a:lnTo>
                <a:lnTo>
                  <a:pt x="2507" y="271"/>
                </a:lnTo>
                <a:lnTo>
                  <a:pt x="2516" y="269"/>
                </a:lnTo>
                <a:lnTo>
                  <a:pt x="2523" y="264"/>
                </a:lnTo>
                <a:lnTo>
                  <a:pt x="2530" y="259"/>
                </a:lnTo>
                <a:lnTo>
                  <a:pt x="2535" y="252"/>
                </a:lnTo>
                <a:lnTo>
                  <a:pt x="2540" y="245"/>
                </a:lnTo>
                <a:lnTo>
                  <a:pt x="2542" y="236"/>
                </a:lnTo>
                <a:lnTo>
                  <a:pt x="2543" y="227"/>
                </a:lnTo>
                <a:lnTo>
                  <a:pt x="2543" y="45"/>
                </a:lnTo>
                <a:lnTo>
                  <a:pt x="2542" y="36"/>
                </a:lnTo>
                <a:lnTo>
                  <a:pt x="2540" y="27"/>
                </a:lnTo>
                <a:lnTo>
                  <a:pt x="2535" y="20"/>
                </a:lnTo>
                <a:lnTo>
                  <a:pt x="2530" y="13"/>
                </a:lnTo>
                <a:lnTo>
                  <a:pt x="2523" y="8"/>
                </a:lnTo>
                <a:lnTo>
                  <a:pt x="2516" y="4"/>
                </a:lnTo>
                <a:lnTo>
                  <a:pt x="2507" y="1"/>
                </a:lnTo>
                <a:lnTo>
                  <a:pt x="2498" y="0"/>
                </a:lnTo>
                <a:lnTo>
                  <a:pt x="45" y="0"/>
                </a:lnTo>
                <a:close/>
              </a:path>
            </a:pathLst>
          </a:cu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r>
              <a:rPr lang="en-US" sz="1200" dirty="0" smtClean="0"/>
              <a:t>Experimental equipment (power supplies)</a:t>
            </a:r>
            <a:endParaRPr lang="en-GB" sz="1200" dirty="0"/>
          </a:p>
        </p:txBody>
      </p:sp>
      <p:sp>
        <p:nvSpPr>
          <p:cNvPr id="33" name="Rectangle 29"/>
          <p:cNvSpPr>
            <a:spLocks noChangeArrowheads="1"/>
          </p:cNvSpPr>
          <p:nvPr/>
        </p:nvSpPr>
        <p:spPr bwMode="auto">
          <a:xfrm>
            <a:off x="6004481" y="2379533"/>
            <a:ext cx="534987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34" name="Rectangle 30"/>
          <p:cNvSpPr>
            <a:spLocks noChangeArrowheads="1"/>
          </p:cNvSpPr>
          <p:nvPr/>
        </p:nvSpPr>
        <p:spPr bwMode="auto">
          <a:xfrm>
            <a:off x="6163265" y="2492285"/>
            <a:ext cx="24606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LAN</a:t>
            </a:r>
            <a:endParaRPr lang="en-GB" altLang="en-US" sz="2000" dirty="0">
              <a:latin typeface="Times New Roman" panose="02020603050405020304" pitchFamily="18" charset="0"/>
            </a:endParaRPr>
          </a:p>
        </p:txBody>
      </p:sp>
      <p:sp>
        <p:nvSpPr>
          <p:cNvPr id="35" name="Rectangle 31"/>
          <p:cNvSpPr>
            <a:spLocks noChangeArrowheads="1"/>
          </p:cNvSpPr>
          <p:nvPr/>
        </p:nvSpPr>
        <p:spPr bwMode="auto">
          <a:xfrm>
            <a:off x="6525343" y="2319208"/>
            <a:ext cx="22225" cy="3587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916" name="Rectangle 912"/>
          <p:cNvSpPr>
            <a:spLocks noChangeArrowheads="1"/>
          </p:cNvSpPr>
          <p:nvPr/>
        </p:nvSpPr>
        <p:spPr bwMode="auto">
          <a:xfrm>
            <a:off x="5706031" y="3524510"/>
            <a:ext cx="573087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1074" name="Rectangle 1070"/>
          <p:cNvSpPr>
            <a:spLocks noChangeArrowheads="1"/>
          </p:cNvSpPr>
          <p:nvPr/>
        </p:nvSpPr>
        <p:spPr bwMode="auto">
          <a:xfrm>
            <a:off x="5923518" y="3193921"/>
            <a:ext cx="534988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1075" name="Rectangle 1071"/>
          <p:cNvSpPr>
            <a:spLocks noChangeArrowheads="1"/>
          </p:cNvSpPr>
          <p:nvPr/>
        </p:nvSpPr>
        <p:spPr bwMode="auto">
          <a:xfrm>
            <a:off x="6025118" y="3070195"/>
            <a:ext cx="49853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dirty="0" smtClean="0">
                <a:solidFill>
                  <a:srgbClr val="000000"/>
                </a:solidFill>
                <a:latin typeface="Arial" panose="020B0604020202020204" pitchFamily="34" charset="0"/>
              </a:rPr>
              <a:t>OPC-UA</a:t>
            </a:r>
            <a:endParaRPr lang="en-GB" altLang="en-US" sz="2000" dirty="0">
              <a:latin typeface="Times New Roman" panose="02020603050405020304" pitchFamily="18" charset="0"/>
            </a:endParaRPr>
          </a:p>
        </p:txBody>
      </p:sp>
      <p:pic>
        <p:nvPicPr>
          <p:cNvPr id="1243" name="Picture 1239" descr="pvs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5906" y="2873246"/>
            <a:ext cx="11112" cy="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44" name="Line 1240"/>
          <p:cNvSpPr>
            <a:spLocks noChangeShapeType="1"/>
          </p:cNvSpPr>
          <p:nvPr/>
        </p:nvSpPr>
        <p:spPr bwMode="auto">
          <a:xfrm flipH="1" flipV="1">
            <a:off x="6537409" y="2689681"/>
            <a:ext cx="3981" cy="650236"/>
          </a:xfrm>
          <a:prstGeom prst="line">
            <a:avLst/>
          </a:prstGeom>
          <a:noFill/>
          <a:ln w="12700">
            <a:solidFill>
              <a:schemeClr val="accent1">
                <a:lumMod val="1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245" name="Picture 124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5266" y="1737227"/>
            <a:ext cx="721358" cy="727443"/>
          </a:xfrm>
          <a:prstGeom prst="rect">
            <a:avLst/>
          </a:prstGeom>
        </p:spPr>
      </p:pic>
      <p:cxnSp>
        <p:nvCxnSpPr>
          <p:cNvPr id="1247" name="Straight Arrow Connector 1246"/>
          <p:cNvCxnSpPr/>
          <p:nvPr/>
        </p:nvCxnSpPr>
        <p:spPr>
          <a:xfrm flipV="1">
            <a:off x="6035597" y="2669396"/>
            <a:ext cx="904403" cy="6179"/>
          </a:xfrm>
          <a:prstGeom prst="straightConnector1">
            <a:avLst/>
          </a:prstGeom>
          <a:ln w="25400">
            <a:solidFill>
              <a:schemeClr val="accent6">
                <a:lumMod val="50000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48" name="Straight Arrow Connector 1247"/>
          <p:cNvCxnSpPr/>
          <p:nvPr/>
        </p:nvCxnSpPr>
        <p:spPr>
          <a:xfrm flipV="1">
            <a:off x="6068359" y="3333738"/>
            <a:ext cx="904403" cy="6179"/>
          </a:xfrm>
          <a:prstGeom prst="straightConnector1">
            <a:avLst/>
          </a:prstGeom>
          <a:ln w="25400">
            <a:solidFill>
              <a:schemeClr val="accent6">
                <a:lumMod val="50000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50" name="Straight Arrow Connector 1249"/>
          <p:cNvCxnSpPr/>
          <p:nvPr/>
        </p:nvCxnSpPr>
        <p:spPr>
          <a:xfrm flipV="1">
            <a:off x="5670302" y="4542449"/>
            <a:ext cx="668990" cy="6180"/>
          </a:xfrm>
          <a:prstGeom prst="straightConnector1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52" name="Straight Arrow Connector 1251"/>
          <p:cNvCxnSpPr/>
          <p:nvPr/>
        </p:nvCxnSpPr>
        <p:spPr>
          <a:xfrm flipV="1">
            <a:off x="6523652" y="4539359"/>
            <a:ext cx="668990" cy="6180"/>
          </a:xfrm>
          <a:prstGeom prst="straightConnector1">
            <a:avLst/>
          </a:prstGeom>
          <a:ln w="25400">
            <a:solidFill>
              <a:schemeClr val="accent6">
                <a:lumMod val="50000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54" name="Line 1240"/>
          <p:cNvSpPr>
            <a:spLocks noChangeShapeType="1"/>
          </p:cNvSpPr>
          <p:nvPr/>
        </p:nvSpPr>
        <p:spPr bwMode="auto">
          <a:xfrm flipV="1">
            <a:off x="6856624" y="3600321"/>
            <a:ext cx="0" cy="942128"/>
          </a:xfrm>
          <a:prstGeom prst="line">
            <a:avLst/>
          </a:prstGeom>
          <a:noFill/>
          <a:ln w="12700">
            <a:solidFill>
              <a:schemeClr val="accent1">
                <a:lumMod val="1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57" name="Line 1240"/>
          <p:cNvSpPr>
            <a:spLocks noChangeShapeType="1"/>
          </p:cNvSpPr>
          <p:nvPr/>
        </p:nvSpPr>
        <p:spPr bwMode="auto">
          <a:xfrm flipV="1">
            <a:off x="6040220" y="3600321"/>
            <a:ext cx="0" cy="945218"/>
          </a:xfrm>
          <a:prstGeom prst="line">
            <a:avLst/>
          </a:prstGeom>
          <a:noFill/>
          <a:ln w="12700">
            <a:solidFill>
              <a:schemeClr val="tx2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56" name="Rectangle 1071"/>
          <p:cNvSpPr>
            <a:spLocks noChangeArrowheads="1"/>
          </p:cNvSpPr>
          <p:nvPr/>
        </p:nvSpPr>
        <p:spPr bwMode="auto">
          <a:xfrm>
            <a:off x="5761288" y="4045749"/>
            <a:ext cx="51777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dirty="0" smtClean="0">
                <a:solidFill>
                  <a:srgbClr val="000000"/>
                </a:solidFill>
                <a:latin typeface="Arial" panose="020B0604020202020204" pitchFamily="34" charset="0"/>
              </a:rPr>
              <a:t>Fieldbus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dirty="0" smtClean="0">
                <a:solidFill>
                  <a:srgbClr val="000000"/>
                </a:solidFill>
                <a:latin typeface="Arial" panose="020B0604020202020204" pitchFamily="34" charset="0"/>
              </a:rPr>
              <a:t>protocols</a:t>
            </a:r>
            <a:endParaRPr lang="en-GB" altLang="en-US" sz="2000" dirty="0">
              <a:latin typeface="Times New Roman" panose="02020603050405020304" pitchFamily="18" charset="0"/>
            </a:endParaRPr>
          </a:p>
        </p:txBody>
      </p:sp>
      <p:sp>
        <p:nvSpPr>
          <p:cNvPr id="1255" name="Rectangle 1071"/>
          <p:cNvSpPr>
            <a:spLocks noChangeArrowheads="1"/>
          </p:cNvSpPr>
          <p:nvPr/>
        </p:nvSpPr>
        <p:spPr bwMode="auto">
          <a:xfrm>
            <a:off x="6631278" y="4037934"/>
            <a:ext cx="51777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dirty="0" smtClean="0">
                <a:solidFill>
                  <a:srgbClr val="000000"/>
                </a:solidFill>
                <a:latin typeface="Arial" panose="020B0604020202020204" pitchFamily="34" charset="0"/>
              </a:rPr>
              <a:t>IP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dirty="0" smtClean="0">
                <a:solidFill>
                  <a:srgbClr val="000000"/>
                </a:solidFill>
                <a:latin typeface="Arial" panose="020B0604020202020204" pitchFamily="34" charset="0"/>
              </a:rPr>
              <a:t>protocols</a:t>
            </a:r>
            <a:endParaRPr lang="en-GB" altLang="en-US" sz="2000" dirty="0">
              <a:latin typeface="Times New Roman" panose="02020603050405020304" pitchFamily="18" charset="0"/>
            </a:endParaRPr>
          </a:p>
        </p:txBody>
      </p:sp>
      <p:sp>
        <p:nvSpPr>
          <p:cNvPr id="1258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4788996" cy="4667421"/>
          </a:xfrm>
        </p:spPr>
        <p:txBody>
          <a:bodyPr>
            <a:normAutofit fontScale="92500" lnSpcReduction="20000"/>
          </a:bodyPr>
          <a:lstStyle/>
          <a:p>
            <a:r>
              <a:rPr lang="en-US" sz="2200" dirty="0" smtClean="0"/>
              <a:t>SCADA Layer</a:t>
            </a:r>
          </a:p>
          <a:p>
            <a:pPr lvl="1"/>
            <a:r>
              <a:rPr lang="en-US" sz="1800" dirty="0"/>
              <a:t>Unified view of (sub)-detector</a:t>
            </a:r>
          </a:p>
          <a:p>
            <a:pPr lvl="1"/>
            <a:r>
              <a:rPr lang="en-US" sz="1800" dirty="0"/>
              <a:t>Highly integrated control </a:t>
            </a:r>
            <a:r>
              <a:rPr lang="en-US" sz="1800" dirty="0" smtClean="0"/>
              <a:t>systems</a:t>
            </a:r>
            <a:endParaRPr lang="en-US" sz="1800" dirty="0" smtClean="0"/>
          </a:p>
          <a:p>
            <a:pPr lvl="1"/>
            <a:r>
              <a:rPr lang="en-US" sz="1800" dirty="0" smtClean="0"/>
              <a:t>WinCCOA SCADA</a:t>
            </a:r>
          </a:p>
          <a:p>
            <a:pPr marL="448056" lvl="1" indent="0">
              <a:buNone/>
            </a:pPr>
            <a:endParaRPr lang="en-US" sz="1800" dirty="0" smtClean="0"/>
          </a:p>
          <a:p>
            <a:r>
              <a:rPr lang="en-US" sz="2200" dirty="0" smtClean="0"/>
              <a:t>Process Management Layer</a:t>
            </a:r>
          </a:p>
          <a:p>
            <a:pPr lvl="1"/>
            <a:r>
              <a:rPr lang="en-US" sz="1800" dirty="0" smtClean="0"/>
              <a:t>OPC-UA servers</a:t>
            </a:r>
          </a:p>
          <a:p>
            <a:pPr lvl="1"/>
            <a:r>
              <a:rPr lang="en-US" sz="1800" dirty="0" smtClean="0"/>
              <a:t>One per device-type generally</a:t>
            </a:r>
          </a:p>
          <a:p>
            <a:pPr lvl="1"/>
            <a:r>
              <a:rPr lang="en-US" sz="1800" dirty="0" smtClean="0"/>
              <a:t>Middleware: communications between SCADA and field devices.</a:t>
            </a:r>
          </a:p>
          <a:p>
            <a:pPr marL="448056" lvl="1" indent="0">
              <a:buNone/>
            </a:pPr>
            <a:endParaRPr lang="en-US" sz="1800" dirty="0" smtClean="0"/>
          </a:p>
          <a:p>
            <a:r>
              <a:rPr lang="en-US" sz="2200" dirty="0" smtClean="0"/>
              <a:t>Field Layer</a:t>
            </a:r>
          </a:p>
          <a:p>
            <a:pPr lvl="1"/>
            <a:r>
              <a:rPr lang="en-US" sz="1800" dirty="0" smtClean="0"/>
              <a:t>(Your) hardware</a:t>
            </a:r>
          </a:p>
          <a:p>
            <a:pPr lvl="1"/>
            <a:r>
              <a:rPr lang="en-US" sz="1800" dirty="0" smtClean="0"/>
              <a:t>Communicates with dedicated OPC-UA server</a:t>
            </a:r>
          </a:p>
          <a:p>
            <a:pPr lvl="2"/>
            <a:r>
              <a:rPr lang="en-US" sz="1600" dirty="0" smtClean="0"/>
              <a:t>IP network.</a:t>
            </a:r>
          </a:p>
          <a:p>
            <a:pPr lvl="2"/>
            <a:r>
              <a:rPr lang="en-US" sz="1600" dirty="0" smtClean="0"/>
              <a:t>Fieldbus (e.g. </a:t>
            </a:r>
            <a:r>
              <a:rPr lang="en-US" sz="1600" dirty="0" err="1" smtClean="0"/>
              <a:t>CANbus</a:t>
            </a:r>
            <a:r>
              <a:rPr lang="en-US" sz="1600" dirty="0" smtClean="0"/>
              <a:t>).</a:t>
            </a:r>
            <a:endParaRPr lang="en-US" sz="1600" dirty="0" smtClean="0"/>
          </a:p>
        </p:txBody>
      </p:sp>
      <p:sp>
        <p:nvSpPr>
          <p:cNvPr id="1249" name="Freeform 26"/>
          <p:cNvSpPr>
            <a:spLocks/>
          </p:cNvSpPr>
          <p:nvPr/>
        </p:nvSpPr>
        <p:spPr bwMode="auto">
          <a:xfrm>
            <a:off x="5869055" y="3382752"/>
            <a:ext cx="1342132" cy="301924"/>
          </a:xfrm>
          <a:custGeom>
            <a:avLst/>
            <a:gdLst>
              <a:gd name="T0" fmla="*/ 2147483646 w 2543"/>
              <a:gd name="T1" fmla="*/ 0 h 272"/>
              <a:gd name="T2" fmla="*/ 2147483646 w 2543"/>
              <a:gd name="T3" fmla="*/ 2147483646 h 272"/>
              <a:gd name="T4" fmla="*/ 2147483646 w 2543"/>
              <a:gd name="T5" fmla="*/ 2147483646 h 272"/>
              <a:gd name="T6" fmla="*/ 2147483646 w 2543"/>
              <a:gd name="T7" fmla="*/ 2147483646 h 272"/>
              <a:gd name="T8" fmla="*/ 2147483646 w 2543"/>
              <a:gd name="T9" fmla="*/ 2147483646 h 272"/>
              <a:gd name="T10" fmla="*/ 2147483646 w 2543"/>
              <a:gd name="T11" fmla="*/ 2147483646 h 272"/>
              <a:gd name="T12" fmla="*/ 2147483646 w 2543"/>
              <a:gd name="T13" fmla="*/ 2147483646 h 272"/>
              <a:gd name="T14" fmla="*/ 2147483646 w 2543"/>
              <a:gd name="T15" fmla="*/ 2147483646 h 272"/>
              <a:gd name="T16" fmla="*/ 0 w 2543"/>
              <a:gd name="T17" fmla="*/ 2147483646 h 272"/>
              <a:gd name="T18" fmla="*/ 0 w 2543"/>
              <a:gd name="T19" fmla="*/ 2147483646 h 272"/>
              <a:gd name="T20" fmla="*/ 2147483646 w 2543"/>
              <a:gd name="T21" fmla="*/ 2147483646 h 272"/>
              <a:gd name="T22" fmla="*/ 2147483646 w 2543"/>
              <a:gd name="T23" fmla="*/ 2147483646 h 272"/>
              <a:gd name="T24" fmla="*/ 2147483646 w 2543"/>
              <a:gd name="T25" fmla="*/ 2147483646 h 272"/>
              <a:gd name="T26" fmla="*/ 2147483646 w 2543"/>
              <a:gd name="T27" fmla="*/ 2147483646 h 272"/>
              <a:gd name="T28" fmla="*/ 2147483646 w 2543"/>
              <a:gd name="T29" fmla="*/ 2147483646 h 272"/>
              <a:gd name="T30" fmla="*/ 2147483646 w 2543"/>
              <a:gd name="T31" fmla="*/ 2147483646 h 272"/>
              <a:gd name="T32" fmla="*/ 2147483646 w 2543"/>
              <a:gd name="T33" fmla="*/ 2147483646 h 272"/>
              <a:gd name="T34" fmla="*/ 2147483646 w 2543"/>
              <a:gd name="T35" fmla="*/ 2147483646 h 272"/>
              <a:gd name="T36" fmla="*/ 2147483646 w 2543"/>
              <a:gd name="T37" fmla="*/ 2147483646 h 272"/>
              <a:gd name="T38" fmla="*/ 2147483646 w 2543"/>
              <a:gd name="T39" fmla="*/ 2147483646 h 272"/>
              <a:gd name="T40" fmla="*/ 2147483646 w 2543"/>
              <a:gd name="T41" fmla="*/ 2147483646 h 272"/>
              <a:gd name="T42" fmla="*/ 2147483646 w 2543"/>
              <a:gd name="T43" fmla="*/ 2147483646 h 272"/>
              <a:gd name="T44" fmla="*/ 2147483646 w 2543"/>
              <a:gd name="T45" fmla="*/ 2147483646 h 272"/>
              <a:gd name="T46" fmla="*/ 2147483646 w 2543"/>
              <a:gd name="T47" fmla="*/ 2147483646 h 272"/>
              <a:gd name="T48" fmla="*/ 2147483646 w 2543"/>
              <a:gd name="T49" fmla="*/ 2147483646 h 272"/>
              <a:gd name="T50" fmla="*/ 2147483646 w 2543"/>
              <a:gd name="T51" fmla="*/ 2147483646 h 272"/>
              <a:gd name="T52" fmla="*/ 2147483646 w 2543"/>
              <a:gd name="T53" fmla="*/ 2147483646 h 272"/>
              <a:gd name="T54" fmla="*/ 2147483646 w 2543"/>
              <a:gd name="T55" fmla="*/ 2147483646 h 272"/>
              <a:gd name="T56" fmla="*/ 2147483646 w 2543"/>
              <a:gd name="T57" fmla="*/ 2147483646 h 272"/>
              <a:gd name="T58" fmla="*/ 2147483646 w 2543"/>
              <a:gd name="T59" fmla="*/ 2147483646 h 272"/>
              <a:gd name="T60" fmla="*/ 2147483646 w 2543"/>
              <a:gd name="T61" fmla="*/ 2147483646 h 272"/>
              <a:gd name="T62" fmla="*/ 2147483646 w 2543"/>
              <a:gd name="T63" fmla="*/ 2147483646 h 272"/>
              <a:gd name="T64" fmla="*/ 2147483646 w 2543"/>
              <a:gd name="T65" fmla="*/ 2147483646 h 272"/>
              <a:gd name="T66" fmla="*/ 2147483646 w 2543"/>
              <a:gd name="T67" fmla="*/ 2147483646 h 272"/>
              <a:gd name="T68" fmla="*/ 2147483646 w 2543"/>
              <a:gd name="T69" fmla="*/ 2147483646 h 272"/>
              <a:gd name="T70" fmla="*/ 2147483646 w 2543"/>
              <a:gd name="T71" fmla="*/ 0 h 272"/>
              <a:gd name="T72" fmla="*/ 2147483646 w 2543"/>
              <a:gd name="T73" fmla="*/ 0 h 27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2543"/>
              <a:gd name="T112" fmla="*/ 0 h 272"/>
              <a:gd name="T113" fmla="*/ 2543 w 2543"/>
              <a:gd name="T114" fmla="*/ 272 h 27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2543" h="272">
                <a:moveTo>
                  <a:pt x="45" y="0"/>
                </a:moveTo>
                <a:lnTo>
                  <a:pt x="36" y="1"/>
                </a:lnTo>
                <a:lnTo>
                  <a:pt x="27" y="4"/>
                </a:lnTo>
                <a:lnTo>
                  <a:pt x="20" y="8"/>
                </a:lnTo>
                <a:lnTo>
                  <a:pt x="13" y="13"/>
                </a:lnTo>
                <a:lnTo>
                  <a:pt x="8" y="20"/>
                </a:lnTo>
                <a:lnTo>
                  <a:pt x="4" y="27"/>
                </a:lnTo>
                <a:lnTo>
                  <a:pt x="1" y="36"/>
                </a:lnTo>
                <a:lnTo>
                  <a:pt x="0" y="45"/>
                </a:lnTo>
                <a:lnTo>
                  <a:pt x="0" y="227"/>
                </a:lnTo>
                <a:lnTo>
                  <a:pt x="1" y="236"/>
                </a:lnTo>
                <a:lnTo>
                  <a:pt x="4" y="245"/>
                </a:lnTo>
                <a:lnTo>
                  <a:pt x="8" y="252"/>
                </a:lnTo>
                <a:lnTo>
                  <a:pt x="13" y="259"/>
                </a:lnTo>
                <a:lnTo>
                  <a:pt x="20" y="264"/>
                </a:lnTo>
                <a:lnTo>
                  <a:pt x="27" y="269"/>
                </a:lnTo>
                <a:lnTo>
                  <a:pt x="36" y="271"/>
                </a:lnTo>
                <a:lnTo>
                  <a:pt x="45" y="272"/>
                </a:lnTo>
                <a:lnTo>
                  <a:pt x="2498" y="272"/>
                </a:lnTo>
                <a:lnTo>
                  <a:pt x="2507" y="271"/>
                </a:lnTo>
                <a:lnTo>
                  <a:pt x="2516" y="269"/>
                </a:lnTo>
                <a:lnTo>
                  <a:pt x="2523" y="264"/>
                </a:lnTo>
                <a:lnTo>
                  <a:pt x="2530" y="259"/>
                </a:lnTo>
                <a:lnTo>
                  <a:pt x="2535" y="252"/>
                </a:lnTo>
                <a:lnTo>
                  <a:pt x="2540" y="245"/>
                </a:lnTo>
                <a:lnTo>
                  <a:pt x="2542" y="236"/>
                </a:lnTo>
                <a:lnTo>
                  <a:pt x="2543" y="227"/>
                </a:lnTo>
                <a:lnTo>
                  <a:pt x="2543" y="45"/>
                </a:lnTo>
                <a:lnTo>
                  <a:pt x="2542" y="36"/>
                </a:lnTo>
                <a:lnTo>
                  <a:pt x="2540" y="27"/>
                </a:lnTo>
                <a:lnTo>
                  <a:pt x="2535" y="20"/>
                </a:lnTo>
                <a:lnTo>
                  <a:pt x="2530" y="13"/>
                </a:lnTo>
                <a:lnTo>
                  <a:pt x="2523" y="8"/>
                </a:lnTo>
                <a:lnTo>
                  <a:pt x="2516" y="4"/>
                </a:lnTo>
                <a:lnTo>
                  <a:pt x="2507" y="1"/>
                </a:lnTo>
                <a:lnTo>
                  <a:pt x="2498" y="0"/>
                </a:lnTo>
                <a:lnTo>
                  <a:pt x="45" y="0"/>
                </a:lnTo>
                <a:close/>
              </a:path>
            </a:pathLst>
          </a:cu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r>
              <a:rPr lang="en-US" sz="1100" dirty="0" smtClean="0"/>
              <a:t>OPC-UA servers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825343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5696465" y="3995714"/>
            <a:ext cx="3416643" cy="1947886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Building an OPC-UA Server</a:t>
            </a:r>
            <a:endParaRPr lang="en-GB" dirty="0"/>
          </a:p>
        </p:txBody>
      </p:sp>
      <p:pic>
        <p:nvPicPr>
          <p:cNvPr id="14" name="Content Placeholder 1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6977" y="4018187"/>
            <a:ext cx="695239" cy="743297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233984" y="4059195"/>
            <a:ext cx="2202106" cy="42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457199" y="1325607"/>
            <a:ext cx="5188761" cy="118899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 smtClean="0"/>
              <a:t>Base requirement (</a:t>
            </a:r>
            <a:r>
              <a:rPr lang="en-US" sz="2200" u="sng" dirty="0" smtClean="0"/>
              <a:t>vendor provides</a:t>
            </a:r>
            <a:r>
              <a:rPr lang="en-US" sz="2200" dirty="0" smtClean="0"/>
              <a:t>)</a:t>
            </a:r>
          </a:p>
          <a:p>
            <a:pPr lvl="1"/>
            <a:r>
              <a:rPr lang="en-US" sz="1800" dirty="0" smtClean="0"/>
              <a:t>Hardware Access Library (+API).</a:t>
            </a:r>
          </a:p>
          <a:p>
            <a:pPr lvl="1"/>
            <a:r>
              <a:rPr lang="en-US" sz="1800" dirty="0" smtClean="0"/>
              <a:t>Windows (WS2016) + Linux (Centos7).</a:t>
            </a:r>
          </a:p>
          <a:p>
            <a:pPr lvl="1"/>
            <a:endParaRPr lang="en-US" sz="1800" dirty="0" smtClean="0"/>
          </a:p>
        </p:txBody>
      </p:sp>
      <p:grpSp>
        <p:nvGrpSpPr>
          <p:cNvPr id="23" name="Group 22"/>
          <p:cNvGrpSpPr/>
          <p:nvPr/>
        </p:nvGrpSpPr>
        <p:grpSpPr>
          <a:xfrm>
            <a:off x="5792487" y="4012857"/>
            <a:ext cx="2701706" cy="1887493"/>
            <a:chOff x="5792487" y="4012857"/>
            <a:chExt cx="2701706" cy="1887493"/>
          </a:xfrm>
        </p:grpSpPr>
        <p:grpSp>
          <p:nvGrpSpPr>
            <p:cNvPr id="21" name="Group 20"/>
            <p:cNvGrpSpPr/>
            <p:nvPr/>
          </p:nvGrpSpPr>
          <p:grpSpPr>
            <a:xfrm>
              <a:off x="5792487" y="4579621"/>
              <a:ext cx="2701706" cy="1320729"/>
              <a:chOff x="5792487" y="4579621"/>
              <a:chExt cx="2701706" cy="1320729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6771503" y="4579621"/>
                <a:ext cx="1722690" cy="1320729"/>
                <a:chOff x="6771503" y="4579621"/>
                <a:chExt cx="1722690" cy="1320729"/>
              </a:xfrm>
            </p:grpSpPr>
            <p:pic>
              <p:nvPicPr>
                <p:cNvPr id="7" name="Picture 2" descr="http://i.ebayimg.com/images/g/cnkAAOSwuTxV7yLM/s-l300.jpg"/>
                <p:cNvPicPr>
                  <a:picLocks noChangeAspect="1" noChangeArrowheads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771503" y="4579621"/>
                  <a:ext cx="1722690" cy="1320729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8" name="TextBox 7"/>
                <p:cNvSpPr txBox="1"/>
                <p:nvPr/>
              </p:nvSpPr>
              <p:spPr>
                <a:xfrm rot="20708356">
                  <a:off x="7236504" y="4993474"/>
                  <a:ext cx="1135696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orthographicFront">
                      <a:rot lat="0" lon="180000" rev="0"/>
                    </a:camera>
                    <a:lightRig rig="threePt" dir="t"/>
                  </a:scene3d>
                </a:bodyPr>
                <a:lstStyle/>
                <a:p>
                  <a:r>
                    <a:rPr lang="en-US" b="1" dirty="0" smtClean="0">
                      <a:solidFill>
                        <a:srgbClr val="C00000"/>
                      </a:solidFill>
                    </a:rPr>
                    <a:t>Generic</a:t>
                  </a:r>
                </a:p>
                <a:p>
                  <a:r>
                    <a:rPr lang="en-US" b="1" dirty="0" smtClean="0">
                      <a:solidFill>
                        <a:srgbClr val="C00000"/>
                      </a:solidFill>
                    </a:rPr>
                    <a:t>Device</a:t>
                  </a:r>
                  <a:endParaRPr lang="en-GB" b="1" dirty="0">
                    <a:solidFill>
                      <a:srgbClr val="C00000"/>
                    </a:solidFill>
                  </a:endParaRPr>
                </a:p>
              </p:txBody>
            </p:sp>
          </p:grpSp>
          <p:sp>
            <p:nvSpPr>
              <p:cNvPr id="9" name="Rectangular Callout 8"/>
              <p:cNvSpPr/>
              <p:nvPr/>
            </p:nvSpPr>
            <p:spPr>
              <a:xfrm>
                <a:off x="5792487" y="4858887"/>
                <a:ext cx="1002083" cy="275586"/>
              </a:xfrm>
              <a:prstGeom prst="wedgeRectCallout">
                <a:avLst>
                  <a:gd name="adj1" fmla="val 113002"/>
                  <a:gd name="adj2" fmla="val 30586"/>
                </a:avLst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/>
                  <a:t>Firmware</a:t>
                </a:r>
                <a:endParaRPr lang="en-GB" sz="1200" dirty="0"/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5792487" y="4012857"/>
              <a:ext cx="2536536" cy="991629"/>
              <a:chOff x="5792487" y="4012857"/>
              <a:chExt cx="2536536" cy="991629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6936672" y="4018187"/>
                <a:ext cx="1392351" cy="509764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/>
                  <a:t>Hardware Access Library</a:t>
                </a:r>
                <a:endParaRPr lang="en-GB" sz="1200" dirty="0"/>
              </a:p>
            </p:txBody>
          </p:sp>
          <p:sp>
            <p:nvSpPr>
              <p:cNvPr id="13" name="Rectangular Callout 12"/>
              <p:cNvSpPr/>
              <p:nvPr/>
            </p:nvSpPr>
            <p:spPr>
              <a:xfrm>
                <a:off x="5792487" y="4012857"/>
                <a:ext cx="1002083" cy="275586"/>
              </a:xfrm>
              <a:prstGeom prst="wedgeRectCallout">
                <a:avLst>
                  <a:gd name="adj1" fmla="val 120399"/>
                  <a:gd name="adj2" fmla="val -47880"/>
                </a:avLst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/>
                  <a:t>Clear API</a:t>
                </a:r>
                <a:endParaRPr lang="en-GB" sz="1200" dirty="0"/>
              </a:p>
            </p:txBody>
          </p:sp>
          <p:cxnSp>
            <p:nvCxnSpPr>
              <p:cNvPr id="18" name="Straight Arrow Connector 17"/>
              <p:cNvCxnSpPr>
                <a:stCxn id="12" idx="2"/>
              </p:cNvCxnSpPr>
              <p:nvPr/>
            </p:nvCxnSpPr>
            <p:spPr>
              <a:xfrm flipH="1">
                <a:off x="7624119" y="4527951"/>
                <a:ext cx="8729" cy="476535"/>
              </a:xfrm>
              <a:prstGeom prst="straightConnector1">
                <a:avLst/>
              </a:prstGeom>
              <a:ln>
                <a:solidFill>
                  <a:schemeClr val="tx2"/>
                </a:solidFill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9" name="Content Placeholder 2"/>
          <p:cNvSpPr txBox="1">
            <a:spLocks/>
          </p:cNvSpPr>
          <p:nvPr/>
        </p:nvSpPr>
        <p:spPr>
          <a:xfrm>
            <a:off x="457198" y="2732207"/>
            <a:ext cx="5622326" cy="321139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 smtClean="0"/>
              <a:t>OPC-UA server generation framework</a:t>
            </a:r>
          </a:p>
          <a:p>
            <a:pPr lvl="1"/>
            <a:r>
              <a:rPr lang="en-US" sz="1800" dirty="0" smtClean="0"/>
              <a:t>Quasar (OS: see github.com/quasar-team).</a:t>
            </a:r>
          </a:p>
          <a:p>
            <a:pPr lvl="1"/>
            <a:r>
              <a:rPr lang="en-US" sz="1800" u="sng" dirty="0" smtClean="0"/>
              <a:t>Collaboration</a:t>
            </a:r>
            <a:r>
              <a:rPr lang="en-US" sz="1800" dirty="0" smtClean="0"/>
              <a:t> (shared source code).</a:t>
            </a:r>
          </a:p>
          <a:p>
            <a:pPr lvl="1"/>
            <a:r>
              <a:rPr lang="en-US" sz="1800" dirty="0" smtClean="0"/>
              <a:t>Model -&gt; code generation.</a:t>
            </a:r>
          </a:p>
          <a:p>
            <a:pPr marL="448056" lvl="1" indent="0">
              <a:buNone/>
            </a:pPr>
            <a:endParaRPr lang="en-US" sz="1800" dirty="0" smtClean="0"/>
          </a:p>
          <a:p>
            <a:r>
              <a:rPr lang="en-US" sz="2200" dirty="0" smtClean="0"/>
              <a:t>And hence connection to all OPC-UA clients (WinCCOA, </a:t>
            </a:r>
            <a:r>
              <a:rPr lang="en-US" sz="2200" dirty="0" err="1" smtClean="0"/>
              <a:t>LabView</a:t>
            </a:r>
            <a:r>
              <a:rPr lang="en-US" sz="2200" dirty="0" smtClean="0"/>
              <a:t>, etc.)</a:t>
            </a:r>
          </a:p>
        </p:txBody>
      </p:sp>
      <p:sp>
        <p:nvSpPr>
          <p:cNvPr id="24" name="Rectangle 23"/>
          <p:cNvSpPr/>
          <p:nvPr/>
        </p:nvSpPr>
        <p:spPr>
          <a:xfrm>
            <a:off x="6936672" y="2787335"/>
            <a:ext cx="1392351" cy="1208379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OPC-UA server (based on quasar framework).</a:t>
            </a:r>
          </a:p>
          <a:p>
            <a:pPr algn="ctr"/>
            <a:endParaRPr lang="en-US" sz="1200" dirty="0" smtClean="0"/>
          </a:p>
          <a:p>
            <a:pPr algn="ctr"/>
            <a:r>
              <a:rPr lang="en-US" sz="1200" dirty="0" smtClean="0"/>
              <a:t>A collaboration.</a:t>
            </a:r>
            <a:endParaRPr lang="en-GB" sz="1200" dirty="0"/>
          </a:p>
        </p:txBody>
      </p:sp>
      <p:grpSp>
        <p:nvGrpSpPr>
          <p:cNvPr id="26" name="Group 25"/>
          <p:cNvGrpSpPr/>
          <p:nvPr/>
        </p:nvGrpSpPr>
        <p:grpSpPr>
          <a:xfrm>
            <a:off x="7353687" y="1056902"/>
            <a:ext cx="1374728" cy="1199222"/>
            <a:chOff x="7141671" y="-6755"/>
            <a:chExt cx="1374728" cy="1199222"/>
          </a:xfrm>
        </p:grpSpPr>
        <p:pic>
          <p:nvPicPr>
            <p:cNvPr id="27" name="Picture 12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694" y="-6755"/>
              <a:ext cx="919705" cy="831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41671" y="148658"/>
              <a:ext cx="1051429" cy="1043809"/>
            </a:xfrm>
            <a:prstGeom prst="rect">
              <a:avLst/>
            </a:prstGeom>
          </p:spPr>
        </p:pic>
      </p:grpSp>
      <p:pic>
        <p:nvPicPr>
          <p:cNvPr id="25" name="Picture 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70063" y="1468726"/>
            <a:ext cx="913207" cy="920910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6936671" y="2386791"/>
            <a:ext cx="1392351" cy="229773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OPC-UA clients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46360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 Current collaborations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CAEN &amp; ISEG</a:t>
            </a:r>
          </a:p>
          <a:p>
            <a:pPr marL="36576" indent="0">
              <a:buNone/>
            </a:pPr>
            <a:endParaRPr lang="en-US" dirty="0" smtClean="0"/>
          </a:p>
          <a:p>
            <a:pPr lvl="1"/>
            <a:r>
              <a:rPr lang="en-US" sz="2000" dirty="0" smtClean="0"/>
              <a:t>Collaboration agreements signed (with CERN’s Knowledge Transfer group).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Collaborative development work.</a:t>
            </a:r>
          </a:p>
          <a:p>
            <a:pPr lvl="2"/>
            <a:r>
              <a:rPr lang="en-US" sz="1800" dirty="0"/>
              <a:t>T</a:t>
            </a:r>
            <a:r>
              <a:rPr lang="en-US" sz="1800" dirty="0" smtClean="0"/>
              <a:t>est and optimize hardware access library in large scale deployments.</a:t>
            </a:r>
          </a:p>
          <a:p>
            <a:pPr lvl="2"/>
            <a:r>
              <a:rPr lang="en-US" sz="1800" dirty="0" smtClean="0"/>
              <a:t>Build OPC-UA server on top of library.</a:t>
            </a:r>
          </a:p>
          <a:p>
            <a:pPr lvl="2"/>
            <a:endParaRPr lang="en-US" sz="1800" dirty="0" smtClean="0"/>
          </a:p>
          <a:p>
            <a:pPr lvl="1"/>
            <a:r>
              <a:rPr lang="en-US" sz="2000" dirty="0" smtClean="0"/>
              <a:t>OPC-UA servers running in 2018 in production environments.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Mass roll-out during 2019.</a:t>
            </a:r>
          </a:p>
          <a:p>
            <a:pPr lvl="1"/>
            <a:endParaRPr lang="en-US" sz="2000" dirty="0" smtClean="0"/>
          </a:p>
          <a:p>
            <a:r>
              <a:rPr lang="en-US" dirty="0" smtClean="0"/>
              <a:t>Wiener</a:t>
            </a:r>
          </a:p>
          <a:p>
            <a:pPr marL="36576" indent="0">
              <a:buNone/>
            </a:pPr>
            <a:endParaRPr lang="en-US" dirty="0" smtClean="0"/>
          </a:p>
          <a:p>
            <a:pPr lvl="1"/>
            <a:r>
              <a:rPr lang="en-US" sz="2000" dirty="0"/>
              <a:t>Collaboration agreements </a:t>
            </a:r>
            <a:r>
              <a:rPr lang="en-US" sz="2000" dirty="0" smtClean="0"/>
              <a:t>signed.</a:t>
            </a:r>
          </a:p>
          <a:p>
            <a:pPr lvl="1"/>
            <a:endParaRPr lang="en-US" sz="2000" dirty="0"/>
          </a:p>
          <a:p>
            <a:pPr lvl="1"/>
            <a:r>
              <a:rPr lang="en-US" sz="2000" dirty="0" smtClean="0"/>
              <a:t>Very active collaborative development ongoing.</a:t>
            </a:r>
          </a:p>
          <a:p>
            <a:pPr lvl="1"/>
            <a:endParaRPr lang="en-US" sz="2000" dirty="0"/>
          </a:p>
          <a:p>
            <a:pPr lvl="1"/>
            <a:r>
              <a:rPr lang="en-US" sz="2000" dirty="0" smtClean="0"/>
              <a:t>Mass rollout foreseen for 2019.</a:t>
            </a:r>
          </a:p>
          <a:p>
            <a:pPr lvl="1"/>
            <a:endParaRPr lang="en-US" sz="2000" dirty="0"/>
          </a:p>
          <a:p>
            <a:pPr lvl="1"/>
            <a:endParaRPr lang="en-US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787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End. Thank you.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954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CERN_4-3</Template>
  <TotalTime>437</TotalTime>
  <Words>348</Words>
  <Application>Microsoft Office PowerPoint</Application>
  <PresentationFormat>On-screen Show (4:3)</PresentationFormat>
  <Paragraphs>112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Optima</vt:lpstr>
      <vt:lpstr>Tahoma</vt:lpstr>
      <vt:lpstr>Times New Roman</vt:lpstr>
      <vt:lpstr>Tw Cen MT</vt:lpstr>
      <vt:lpstr>CERNCorporate4-3</vt:lpstr>
      <vt:lpstr>Introduction to OPC-UA Ben Farnham (BE-ICS)</vt:lpstr>
      <vt:lpstr>Agenda</vt:lpstr>
      <vt:lpstr>1. OPC-UA overview</vt:lpstr>
      <vt:lpstr>2. How OPC-UA is  used at CERN</vt:lpstr>
      <vt:lpstr>3. Building an OPC-UA Server</vt:lpstr>
      <vt:lpstr>4. Current collaborations</vt:lpstr>
      <vt:lpstr>End. Thank you.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OPC-UA Ben Farnham (BE-ICS)</dc:title>
  <dc:creator>Ben Farnham</dc:creator>
  <cp:lastModifiedBy>Ben Farnham</cp:lastModifiedBy>
  <cp:revision>22</cp:revision>
  <dcterms:created xsi:type="dcterms:W3CDTF">2019-02-26T10:53:03Z</dcterms:created>
  <dcterms:modified xsi:type="dcterms:W3CDTF">2019-02-26T18:12:07Z</dcterms:modified>
</cp:coreProperties>
</file>