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avi" ContentType="video/x-msvideo"/>
  <Default Extension="tiff" ContentType="image/tif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705" r:id="rId1"/>
  </p:sldMasterIdLst>
  <p:notesMasterIdLst>
    <p:notesMasterId r:id="rId43"/>
  </p:notesMasterIdLst>
  <p:sldIdLst>
    <p:sldId id="275" r:id="rId2"/>
    <p:sldId id="276" r:id="rId3"/>
    <p:sldId id="285" r:id="rId4"/>
    <p:sldId id="331" r:id="rId5"/>
    <p:sldId id="366" r:id="rId6"/>
    <p:sldId id="367" r:id="rId7"/>
    <p:sldId id="368" r:id="rId8"/>
    <p:sldId id="364" r:id="rId9"/>
    <p:sldId id="365" r:id="rId10"/>
    <p:sldId id="335" r:id="rId11"/>
    <p:sldId id="336" r:id="rId12"/>
    <p:sldId id="369" r:id="rId13"/>
    <p:sldId id="370" r:id="rId14"/>
    <p:sldId id="371" r:id="rId15"/>
    <p:sldId id="340" r:id="rId16"/>
    <p:sldId id="343" r:id="rId17"/>
    <p:sldId id="297" r:id="rId18"/>
    <p:sldId id="318" r:id="rId19"/>
    <p:sldId id="349" r:id="rId20"/>
    <p:sldId id="351" r:id="rId21"/>
    <p:sldId id="352" r:id="rId22"/>
    <p:sldId id="353" r:id="rId23"/>
    <p:sldId id="354" r:id="rId24"/>
    <p:sldId id="356" r:id="rId25"/>
    <p:sldId id="359" r:id="rId26"/>
    <p:sldId id="355" r:id="rId27"/>
    <p:sldId id="358" r:id="rId28"/>
    <p:sldId id="362" r:id="rId29"/>
    <p:sldId id="363" r:id="rId30"/>
    <p:sldId id="346" r:id="rId31"/>
    <p:sldId id="360" r:id="rId32"/>
    <p:sldId id="300" r:id="rId33"/>
    <p:sldId id="301" r:id="rId34"/>
    <p:sldId id="330" r:id="rId35"/>
    <p:sldId id="347" r:id="rId36"/>
    <p:sldId id="267" r:id="rId37"/>
    <p:sldId id="317" r:id="rId38"/>
    <p:sldId id="295" r:id="rId39"/>
    <p:sldId id="289" r:id="rId40"/>
    <p:sldId id="292" r:id="rId41"/>
    <p:sldId id="286" r:id="rId42"/>
  </p:sldIdLst>
  <p:sldSz cx="9144000" cy="6858000" type="screen4x3"/>
  <p:notesSz cx="7099300"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FFFF99"/>
    <a:srgbClr val="FF99CC"/>
    <a:srgbClr val="D04EB4"/>
    <a:srgbClr val="FAFA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21" autoAdjust="0"/>
    <p:restoredTop sz="94660"/>
  </p:normalViewPr>
  <p:slideViewPr>
    <p:cSldViewPr snapToGrid="0">
      <p:cViewPr varScale="1">
        <p:scale>
          <a:sx n="71" d="100"/>
          <a:sy n="71" d="100"/>
        </p:scale>
        <p:origin x="586" y="43"/>
      </p:cViewPr>
      <p:guideLst>
        <p:guide orient="horz" pos="2160"/>
        <p:guide pos="2880"/>
      </p:guideLst>
    </p:cSldViewPr>
  </p:slideViewPr>
  <p:notesTextViewPr>
    <p:cViewPr>
      <p:scale>
        <a:sx n="1" d="1"/>
        <a:sy n="1" d="1"/>
      </p:scale>
      <p:origin x="0" y="0"/>
    </p:cViewPr>
  </p:notesTextViewPr>
  <p:notesViewPr>
    <p:cSldViewPr snapToGrid="0">
      <p:cViewPr varScale="1">
        <p:scale>
          <a:sx n="88" d="100"/>
          <a:sy n="88" d="100"/>
        </p:scale>
        <p:origin x="3822"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3076362" cy="513508"/>
          </a:xfrm>
          <a:prstGeom prst="rect">
            <a:avLst/>
          </a:prstGeom>
        </p:spPr>
        <p:txBody>
          <a:bodyPr vert="horz" lIns="99024" tIns="49512" rIns="99024" bIns="49512" rtlCol="0"/>
          <a:lstStyle>
            <a:lvl1pPr algn="l">
              <a:defRPr sz="1400"/>
            </a:lvl1pPr>
          </a:lstStyle>
          <a:p>
            <a:endParaRPr lang="en-US"/>
          </a:p>
        </p:txBody>
      </p:sp>
      <p:sp>
        <p:nvSpPr>
          <p:cNvPr id="3" name="日付プレースホルダー 2"/>
          <p:cNvSpPr>
            <a:spLocks noGrp="1"/>
          </p:cNvSpPr>
          <p:nvPr>
            <p:ph type="dt" idx="1"/>
          </p:nvPr>
        </p:nvSpPr>
        <p:spPr>
          <a:xfrm>
            <a:off x="4021296" y="0"/>
            <a:ext cx="3076362" cy="513508"/>
          </a:xfrm>
          <a:prstGeom prst="rect">
            <a:avLst/>
          </a:prstGeom>
        </p:spPr>
        <p:txBody>
          <a:bodyPr vert="horz" lIns="99024" tIns="49512" rIns="99024" bIns="49512" rtlCol="0"/>
          <a:lstStyle>
            <a:lvl1pPr algn="r">
              <a:defRPr sz="1400"/>
            </a:lvl1pPr>
          </a:lstStyle>
          <a:p>
            <a:fld id="{FC907067-F9A8-4C54-9254-9A2DD092870A}" type="datetimeFigureOut">
              <a:rPr lang="en-US" smtClean="0"/>
              <a:t>3/5/2019</a:t>
            </a:fld>
            <a:endParaRPr lang="en-US"/>
          </a:p>
        </p:txBody>
      </p:sp>
      <p:sp>
        <p:nvSpPr>
          <p:cNvPr id="4" name="スライド イメージ プレースホルダー 3"/>
          <p:cNvSpPr>
            <a:spLocks noGrp="1" noRot="1" noChangeAspect="1"/>
          </p:cNvSpPr>
          <p:nvPr>
            <p:ph type="sldImg" idx="2"/>
          </p:nvPr>
        </p:nvSpPr>
        <p:spPr>
          <a:xfrm>
            <a:off x="1246188" y="1277938"/>
            <a:ext cx="4606925" cy="3455987"/>
          </a:xfrm>
          <a:prstGeom prst="rect">
            <a:avLst/>
          </a:prstGeom>
          <a:noFill/>
          <a:ln w="12700">
            <a:solidFill>
              <a:prstClr val="black"/>
            </a:solidFill>
          </a:ln>
        </p:spPr>
        <p:txBody>
          <a:bodyPr vert="horz" lIns="99024" tIns="49512" rIns="99024" bIns="49512" rtlCol="0" anchor="ctr"/>
          <a:lstStyle/>
          <a:p>
            <a:endParaRPr lang="en-US"/>
          </a:p>
        </p:txBody>
      </p:sp>
      <p:sp>
        <p:nvSpPr>
          <p:cNvPr id="5" name="ノート プレースホルダー 4"/>
          <p:cNvSpPr>
            <a:spLocks noGrp="1"/>
          </p:cNvSpPr>
          <p:nvPr>
            <p:ph type="body" sz="quarter" idx="3"/>
          </p:nvPr>
        </p:nvSpPr>
        <p:spPr>
          <a:xfrm>
            <a:off x="709931" y="4925408"/>
            <a:ext cx="5679440" cy="4029878"/>
          </a:xfrm>
          <a:prstGeom prst="rect">
            <a:avLst/>
          </a:prstGeom>
        </p:spPr>
        <p:txBody>
          <a:bodyPr vert="horz" lIns="99024" tIns="49512" rIns="99024" bIns="49512"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3" y="9721108"/>
            <a:ext cx="3076362" cy="513507"/>
          </a:xfrm>
          <a:prstGeom prst="rect">
            <a:avLst/>
          </a:prstGeom>
        </p:spPr>
        <p:txBody>
          <a:bodyPr vert="horz" lIns="99024" tIns="49512" rIns="99024" bIns="49512" rtlCol="0" anchor="b"/>
          <a:lstStyle>
            <a:lvl1pPr algn="l">
              <a:defRPr sz="1400"/>
            </a:lvl1pPr>
          </a:lstStyle>
          <a:p>
            <a:endParaRPr lang="en-US"/>
          </a:p>
        </p:txBody>
      </p:sp>
      <p:sp>
        <p:nvSpPr>
          <p:cNvPr id="7" name="スライド番号プレースホルダー 6"/>
          <p:cNvSpPr>
            <a:spLocks noGrp="1"/>
          </p:cNvSpPr>
          <p:nvPr>
            <p:ph type="sldNum" sz="quarter" idx="5"/>
          </p:nvPr>
        </p:nvSpPr>
        <p:spPr>
          <a:xfrm>
            <a:off x="4021296" y="9721108"/>
            <a:ext cx="3076362" cy="513507"/>
          </a:xfrm>
          <a:prstGeom prst="rect">
            <a:avLst/>
          </a:prstGeom>
        </p:spPr>
        <p:txBody>
          <a:bodyPr vert="horz" lIns="99024" tIns="49512" rIns="99024" bIns="49512" rtlCol="0" anchor="b"/>
          <a:lstStyle>
            <a:lvl1pPr algn="r">
              <a:defRPr sz="1400"/>
            </a:lvl1pPr>
          </a:lstStyle>
          <a:p>
            <a:fld id="{B5B17627-DC84-464D-B1FF-A0980414F81D}" type="slidenum">
              <a:rPr lang="en-US" smtClean="0"/>
              <a:t>‹#›</a:t>
            </a:fld>
            <a:endParaRPr lang="en-US"/>
          </a:p>
        </p:txBody>
      </p:sp>
    </p:spTree>
    <p:extLst>
      <p:ext uri="{BB962C8B-B14F-4D97-AF65-F5344CB8AC3E}">
        <p14:creationId xmlns:p14="http://schemas.microsoft.com/office/powerpoint/2010/main" val="4283644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Black" panose="020B0A04020102020204" pitchFamily="34" charset="0"/>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p>
        </p:txBody>
      </p:sp>
      <p:sp>
        <p:nvSpPr>
          <p:cNvPr id="4" name="スライド番号プレースホルダー 3"/>
          <p:cNvSpPr>
            <a:spLocks noGrp="1"/>
          </p:cNvSpPr>
          <p:nvPr>
            <p:ph type="sldNum" sz="quarter" idx="10"/>
          </p:nvPr>
        </p:nvSpPr>
        <p:spPr/>
        <p:txBody>
          <a:bodyPr/>
          <a:lstStyle/>
          <a:p>
            <a:fld id="{B5B17627-DC84-464D-B1FF-A0980414F81D}" type="slidenum">
              <a:rPr lang="en-US" smtClean="0"/>
              <a:t>1</a:t>
            </a:fld>
            <a:endParaRPr lang="en-US"/>
          </a:p>
        </p:txBody>
      </p:sp>
    </p:spTree>
    <p:extLst>
      <p:ext uri="{BB962C8B-B14F-4D97-AF65-F5344CB8AC3E}">
        <p14:creationId xmlns:p14="http://schemas.microsoft.com/office/powerpoint/2010/main" val="2014174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GB"/>
          </a:p>
        </p:txBody>
      </p:sp>
      <p:sp>
        <p:nvSpPr>
          <p:cNvPr id="4" name="スライド番号プレースホルダー 3"/>
          <p:cNvSpPr>
            <a:spLocks noGrp="1"/>
          </p:cNvSpPr>
          <p:nvPr>
            <p:ph type="sldNum" sz="quarter" idx="10"/>
          </p:nvPr>
        </p:nvSpPr>
        <p:spPr/>
        <p:txBody>
          <a:bodyPr/>
          <a:lstStyle/>
          <a:p>
            <a:fld id="{B5B17627-DC84-464D-B1FF-A0980414F81D}" type="slidenum">
              <a:rPr lang="en-US" smtClean="0"/>
              <a:t>2</a:t>
            </a:fld>
            <a:endParaRPr lang="en-US"/>
          </a:p>
        </p:txBody>
      </p:sp>
    </p:spTree>
    <p:extLst>
      <p:ext uri="{BB962C8B-B14F-4D97-AF65-F5344CB8AC3E}">
        <p14:creationId xmlns:p14="http://schemas.microsoft.com/office/powerpoint/2010/main" val="15766592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GB"/>
          </a:p>
        </p:txBody>
      </p:sp>
      <p:sp>
        <p:nvSpPr>
          <p:cNvPr id="4" name="スライド番号プレースホルダー 3"/>
          <p:cNvSpPr>
            <a:spLocks noGrp="1"/>
          </p:cNvSpPr>
          <p:nvPr>
            <p:ph type="sldNum" sz="quarter" idx="10"/>
          </p:nvPr>
        </p:nvSpPr>
        <p:spPr/>
        <p:txBody>
          <a:bodyPr/>
          <a:lstStyle/>
          <a:p>
            <a:fld id="{B5B17627-DC84-464D-B1FF-A0980414F81D}" type="slidenum">
              <a:rPr lang="en-US" smtClean="0"/>
              <a:t>3</a:t>
            </a:fld>
            <a:endParaRPr lang="en-US"/>
          </a:p>
        </p:txBody>
      </p:sp>
    </p:spTree>
    <p:extLst>
      <p:ext uri="{BB962C8B-B14F-4D97-AF65-F5344CB8AC3E}">
        <p14:creationId xmlns:p14="http://schemas.microsoft.com/office/powerpoint/2010/main" val="39125706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smtClean="0">
                <a:solidFill>
                  <a:schemeClr val="tx1"/>
                </a:solidFill>
                <a:latin typeface="+mn-lt"/>
                <a:ea typeface="+mn-ea"/>
                <a:cs typeface="+mn-cs"/>
              </a:rPr>
              <a:t>煮干しを</a:t>
            </a:r>
            <a:r>
              <a:rPr kumimoji="1" lang="en-US" altLang="ja-JP" sz="1200" kern="1200" dirty="0" smtClean="0">
                <a:solidFill>
                  <a:schemeClr val="tx1"/>
                </a:solidFill>
                <a:latin typeface="+mn-lt"/>
                <a:ea typeface="+mn-ea"/>
                <a:cs typeface="+mn-cs"/>
              </a:rPr>
              <a:t>0〜180</a:t>
            </a:r>
            <a:r>
              <a:rPr kumimoji="1" lang="ja-JP" altLang="en-US" sz="1200" kern="1200" dirty="0" smtClean="0">
                <a:solidFill>
                  <a:schemeClr val="tx1"/>
                </a:solidFill>
                <a:latin typeface="+mn-lt"/>
                <a:ea typeface="+mn-ea"/>
                <a:cs typeface="+mn-cs"/>
              </a:rPr>
              <a:t>度まで回転させたときの</a:t>
            </a:r>
          </a:p>
          <a:p>
            <a:r>
              <a:rPr kumimoji="1" lang="ja-JP" altLang="en-US" sz="1200" kern="1200" dirty="0" smtClean="0">
                <a:solidFill>
                  <a:schemeClr val="tx1"/>
                </a:solidFill>
                <a:latin typeface="+mn-lt"/>
                <a:ea typeface="+mn-ea"/>
                <a:cs typeface="+mn-cs"/>
              </a:rPr>
              <a:t>それぞれの角度での積分画像を</a:t>
            </a:r>
            <a:r>
              <a:rPr kumimoji="1" lang="en-US" altLang="ja-JP" sz="1200" kern="1200" dirty="0" smtClean="0">
                <a:solidFill>
                  <a:schemeClr val="tx1"/>
                </a:solidFill>
                <a:latin typeface="+mn-lt"/>
                <a:ea typeface="+mn-ea"/>
                <a:cs typeface="+mn-cs"/>
              </a:rPr>
              <a:t>1</a:t>
            </a:r>
            <a:r>
              <a:rPr kumimoji="1" lang="ja-JP" altLang="en-US" sz="1200" kern="1200" dirty="0" smtClean="0">
                <a:solidFill>
                  <a:schemeClr val="tx1"/>
                </a:solidFill>
                <a:latin typeface="+mn-lt"/>
                <a:ea typeface="+mn-ea"/>
                <a:cs typeface="+mn-cs"/>
              </a:rPr>
              <a:t>度刻みでを取得しています。</a:t>
            </a:r>
          </a:p>
          <a:p>
            <a:endParaRPr kumimoji="1" lang="ja-JP" altLang="en-US" sz="1200" kern="1200" dirty="0" smtClean="0">
              <a:solidFill>
                <a:schemeClr val="tx1"/>
              </a:solidFill>
              <a:latin typeface="+mn-lt"/>
              <a:ea typeface="+mn-ea"/>
              <a:cs typeface="+mn-cs"/>
            </a:endParaRPr>
          </a:p>
          <a:p>
            <a:r>
              <a:rPr kumimoji="1" lang="ja-JP" altLang="en-US" sz="1200" kern="1200" dirty="0" smtClean="0">
                <a:solidFill>
                  <a:schemeClr val="tx1"/>
                </a:solidFill>
                <a:latin typeface="+mn-lt"/>
                <a:ea typeface="+mn-ea"/>
                <a:cs typeface="+mn-cs"/>
              </a:rPr>
              <a:t>全</a:t>
            </a:r>
            <a:r>
              <a:rPr kumimoji="1" lang="en-US" altLang="ja-JP" sz="1200" kern="1200" dirty="0" smtClean="0">
                <a:solidFill>
                  <a:schemeClr val="tx1"/>
                </a:solidFill>
                <a:latin typeface="+mn-lt"/>
                <a:ea typeface="+mn-ea"/>
                <a:cs typeface="+mn-cs"/>
              </a:rPr>
              <a:t>181</a:t>
            </a:r>
            <a:r>
              <a:rPr kumimoji="1" lang="ja-JP" altLang="en-US" sz="1200" kern="1200" dirty="0" smtClean="0">
                <a:solidFill>
                  <a:schemeClr val="tx1"/>
                </a:solidFill>
                <a:latin typeface="+mn-lt"/>
                <a:ea typeface="+mn-ea"/>
                <a:cs typeface="+mn-cs"/>
              </a:rPr>
              <a:t>枚のデータを</a:t>
            </a:r>
            <a:r>
              <a:rPr kumimoji="1" lang="en-US" altLang="ja-JP" sz="1200" kern="1200" dirty="0" smtClean="0">
                <a:solidFill>
                  <a:schemeClr val="tx1"/>
                </a:solidFill>
                <a:latin typeface="+mn-lt"/>
                <a:ea typeface="+mn-ea"/>
                <a:cs typeface="+mn-cs"/>
              </a:rPr>
              <a:t>RA=255</a:t>
            </a:r>
            <a:r>
              <a:rPr kumimoji="1" lang="ja-JP" altLang="en-US" sz="1200" kern="1200" dirty="0" smtClean="0">
                <a:solidFill>
                  <a:schemeClr val="tx1"/>
                </a:solidFill>
                <a:latin typeface="+mn-lt"/>
                <a:ea typeface="+mn-ea"/>
                <a:cs typeface="+mn-cs"/>
              </a:rPr>
              <a:t>の軸を中心に</a:t>
            </a:r>
          </a:p>
          <a:p>
            <a:r>
              <a:rPr kumimoji="1" lang="en-US" altLang="ja-JP" sz="1200" kern="1200" dirty="0" smtClean="0">
                <a:solidFill>
                  <a:schemeClr val="tx1"/>
                </a:solidFill>
                <a:latin typeface="+mn-lt"/>
                <a:ea typeface="+mn-ea"/>
                <a:cs typeface="+mn-cs"/>
              </a:rPr>
              <a:t>1</a:t>
            </a:r>
            <a:r>
              <a:rPr kumimoji="1" lang="ja-JP" altLang="en-US" sz="1200" kern="1200" dirty="0" smtClean="0">
                <a:solidFill>
                  <a:schemeClr val="tx1"/>
                </a:solidFill>
                <a:latin typeface="+mn-lt"/>
                <a:ea typeface="+mn-ea"/>
                <a:cs typeface="+mn-cs"/>
              </a:rPr>
              <a:t>度ずつずらして配置した形に再構成したものが</a:t>
            </a:r>
          </a:p>
          <a:p>
            <a:r>
              <a:rPr kumimoji="1" lang="ja-JP" altLang="en-US" sz="1200" kern="1200" dirty="0" smtClean="0">
                <a:solidFill>
                  <a:schemeClr val="tx1"/>
                </a:solidFill>
                <a:latin typeface="+mn-lt"/>
                <a:ea typeface="+mn-ea"/>
                <a:cs typeface="+mn-cs"/>
              </a:rPr>
              <a:t>お送りした動画になります。</a:t>
            </a:r>
          </a:p>
          <a:p>
            <a:endParaRPr kumimoji="1" lang="ja-JP" altLang="en-US" sz="1200" kern="1200" dirty="0" smtClean="0">
              <a:solidFill>
                <a:schemeClr val="tx1"/>
              </a:solidFill>
              <a:latin typeface="+mn-lt"/>
              <a:ea typeface="+mn-ea"/>
              <a:cs typeface="+mn-cs"/>
            </a:endParaRPr>
          </a:p>
          <a:p>
            <a:r>
              <a:rPr kumimoji="1" lang="ja-JP" altLang="en-US" sz="1200" kern="1200" dirty="0" smtClean="0">
                <a:solidFill>
                  <a:schemeClr val="tx1"/>
                </a:solidFill>
                <a:latin typeface="+mn-lt"/>
                <a:ea typeface="+mn-ea"/>
                <a:cs typeface="+mn-cs"/>
              </a:rPr>
              <a:t>再構成時にスケールの修正は特に行っていないとのことですので、</a:t>
            </a:r>
          </a:p>
          <a:p>
            <a:r>
              <a:rPr kumimoji="1" lang="ja-JP" altLang="en-US" sz="1200" kern="1200" dirty="0" smtClean="0">
                <a:solidFill>
                  <a:schemeClr val="tx1"/>
                </a:solidFill>
                <a:latin typeface="+mn-lt"/>
                <a:ea typeface="+mn-ea"/>
                <a:cs typeface="+mn-cs"/>
              </a:rPr>
              <a:t>再構成後の画像の</a:t>
            </a:r>
            <a:r>
              <a:rPr kumimoji="1" lang="en-US" altLang="ja-JP" sz="1200" kern="1200" dirty="0" smtClean="0">
                <a:solidFill>
                  <a:schemeClr val="tx1"/>
                </a:solidFill>
                <a:latin typeface="+mn-lt"/>
                <a:ea typeface="+mn-ea"/>
                <a:cs typeface="+mn-cs"/>
              </a:rPr>
              <a:t>1</a:t>
            </a:r>
            <a:r>
              <a:rPr kumimoji="1" lang="ja-JP" altLang="en-US" sz="1200" kern="1200" dirty="0" smtClean="0">
                <a:solidFill>
                  <a:schemeClr val="tx1"/>
                </a:solidFill>
                <a:latin typeface="+mn-lt"/>
                <a:ea typeface="+mn-ea"/>
                <a:cs typeface="+mn-cs"/>
              </a:rPr>
              <a:t>ピクセル＝</a:t>
            </a:r>
            <a:r>
              <a:rPr kumimoji="1" lang="en-US" altLang="ja-JP" sz="1200" kern="1200" dirty="0" smtClean="0">
                <a:solidFill>
                  <a:schemeClr val="tx1"/>
                </a:solidFill>
                <a:latin typeface="+mn-lt"/>
                <a:ea typeface="+mn-ea"/>
                <a:cs typeface="+mn-cs"/>
              </a:rPr>
              <a:t>1um</a:t>
            </a:r>
            <a:r>
              <a:rPr kumimoji="1" lang="ja-JP" altLang="en-US" sz="1200" kern="1200" dirty="0" smtClean="0">
                <a:solidFill>
                  <a:schemeClr val="tx1"/>
                </a:solidFill>
                <a:latin typeface="+mn-lt"/>
                <a:ea typeface="+mn-ea"/>
                <a:cs typeface="+mn-cs"/>
              </a:rPr>
              <a:t>角となります。</a:t>
            </a:r>
          </a:p>
          <a:p>
            <a:endParaRPr kumimoji="1" lang="ja-JP" altLang="en-US" sz="1200" kern="1200" dirty="0" smtClean="0">
              <a:solidFill>
                <a:schemeClr val="tx1"/>
              </a:solidFill>
              <a:latin typeface="+mn-lt"/>
              <a:ea typeface="+mn-ea"/>
              <a:cs typeface="+mn-cs"/>
            </a:endParaRPr>
          </a:p>
          <a:p>
            <a:r>
              <a:rPr kumimoji="1" lang="ja-JP" altLang="en-US" sz="1200" kern="1200" dirty="0" smtClean="0">
                <a:solidFill>
                  <a:schemeClr val="tx1"/>
                </a:solidFill>
                <a:latin typeface="+mn-lt"/>
                <a:ea typeface="+mn-ea"/>
                <a:cs typeface="+mn-cs"/>
              </a:rPr>
              <a:t>なお、</a:t>
            </a:r>
          </a:p>
          <a:p>
            <a:r>
              <a:rPr kumimoji="1" lang="ja-JP" altLang="en-US" sz="1200" kern="1200" dirty="0" smtClean="0">
                <a:solidFill>
                  <a:schemeClr val="tx1"/>
                </a:solidFill>
                <a:latin typeface="+mn-lt"/>
                <a:ea typeface="+mn-ea"/>
                <a:cs typeface="+mn-cs"/>
              </a:rPr>
              <a:t>波紋状のもの</a:t>
            </a:r>
          </a:p>
          <a:p>
            <a:r>
              <a:rPr kumimoji="1" lang="ja-JP" altLang="en-US" sz="1200" kern="1200" dirty="0" smtClean="0">
                <a:solidFill>
                  <a:schemeClr val="tx1"/>
                </a:solidFill>
                <a:latin typeface="+mn-lt"/>
                <a:ea typeface="+mn-ea"/>
                <a:cs typeface="+mn-cs"/>
              </a:rPr>
              <a:t>については背景減算後に残ったビームプロファイルの痕跡によるものと考えられ</a:t>
            </a:r>
          </a:p>
          <a:p>
            <a:r>
              <a:rPr kumimoji="1" lang="ja-JP" altLang="en-US" sz="1200" kern="1200" dirty="0" smtClean="0">
                <a:solidFill>
                  <a:schemeClr val="tx1"/>
                </a:solidFill>
                <a:latin typeface="+mn-lt"/>
                <a:ea typeface="+mn-ea"/>
                <a:cs typeface="+mn-cs"/>
              </a:rPr>
              <a:t>ます。</a:t>
            </a:r>
          </a:p>
          <a:p>
            <a:r>
              <a:rPr kumimoji="1" lang="en-US" altLang="ja-JP" sz="1200" kern="1200" dirty="0" smtClean="0">
                <a:solidFill>
                  <a:schemeClr val="tx1"/>
                </a:solidFill>
                <a:latin typeface="+mn-lt"/>
                <a:ea typeface="+mn-ea"/>
                <a:cs typeface="+mn-cs"/>
              </a:rPr>
              <a:t>(</a:t>
            </a:r>
            <a:r>
              <a:rPr kumimoji="1" lang="ja-JP" altLang="en-US" sz="1200" kern="1200" dirty="0" smtClean="0">
                <a:solidFill>
                  <a:schemeClr val="tx1"/>
                </a:solidFill>
                <a:latin typeface="+mn-lt"/>
                <a:ea typeface="+mn-ea"/>
                <a:cs typeface="+mn-cs"/>
              </a:rPr>
              <a:t>すべての画像でほぼ同じ位置に痕跡が残っているので回転像では円形に映りま</a:t>
            </a:r>
          </a:p>
          <a:p>
            <a:r>
              <a:rPr kumimoji="1" lang="ja-JP" altLang="en-US" sz="1200" kern="1200" dirty="0" smtClean="0">
                <a:solidFill>
                  <a:schemeClr val="tx1"/>
                </a:solidFill>
                <a:latin typeface="+mn-lt"/>
                <a:ea typeface="+mn-ea"/>
                <a:cs typeface="+mn-cs"/>
              </a:rPr>
              <a:t>す</a:t>
            </a:r>
            <a:r>
              <a:rPr kumimoji="1" lang="en-US" altLang="ja-JP" sz="1200" kern="1200" smtClean="0">
                <a:solidFill>
                  <a:schemeClr val="tx1"/>
                </a:solidFill>
                <a:latin typeface="+mn-lt"/>
                <a:ea typeface="+mn-ea"/>
                <a:cs typeface="+mn-cs"/>
              </a:rPr>
              <a:t>)</a:t>
            </a:r>
            <a:endParaRPr kumimoji="1" lang="ja-JP" altLang="en-US"/>
          </a:p>
        </p:txBody>
      </p:sp>
      <p:sp>
        <p:nvSpPr>
          <p:cNvPr id="4" name="日付プレースホルダー 3"/>
          <p:cNvSpPr>
            <a:spLocks noGrp="1"/>
          </p:cNvSpPr>
          <p:nvPr>
            <p:ph type="dt" idx="10"/>
          </p:nvPr>
        </p:nvSpPr>
        <p:spPr/>
        <p:txBody>
          <a:bodyPr/>
          <a:lstStyle/>
          <a:p>
            <a:r>
              <a:rPr lang="en-US" altLang="ja-JP" smtClean="0">
                <a:solidFill>
                  <a:srgbClr val="000000"/>
                </a:solidFill>
                <a:ea typeface="ＭＳ Ｐゴシック" charset="-128"/>
              </a:rPr>
              <a:t>2014/11/17</a:t>
            </a:r>
            <a:endParaRPr lang="ja-JP" altLang="en-US">
              <a:solidFill>
                <a:srgbClr val="000000"/>
              </a:solidFill>
              <a:ea typeface="ＭＳ Ｐゴシック" charset="-128"/>
            </a:endParaRPr>
          </a:p>
        </p:txBody>
      </p:sp>
      <p:sp>
        <p:nvSpPr>
          <p:cNvPr id="5" name="スライド番号プレースホルダー 4"/>
          <p:cNvSpPr>
            <a:spLocks noGrp="1"/>
          </p:cNvSpPr>
          <p:nvPr>
            <p:ph type="sldNum" sz="quarter" idx="11"/>
          </p:nvPr>
        </p:nvSpPr>
        <p:spPr/>
        <p:txBody>
          <a:bodyPr/>
          <a:lstStyle/>
          <a:p>
            <a:fld id="{1498A581-C360-624C-8C9B-3DE2AE8CA077}" type="slidenum">
              <a:rPr lang="ja-JP" altLang="en-US" smtClean="0">
                <a:solidFill>
                  <a:srgbClr val="000000"/>
                </a:solidFill>
              </a:rPr>
              <a:pPr/>
              <a:t>7</a:t>
            </a:fld>
            <a:endParaRPr lang="ja-JP" altLang="en-US">
              <a:solidFill>
                <a:srgbClr val="000000"/>
              </a:solidFill>
            </a:endParaRPr>
          </a:p>
        </p:txBody>
      </p:sp>
    </p:spTree>
    <p:extLst>
      <p:ext uri="{BB962C8B-B14F-4D97-AF65-F5344CB8AC3E}">
        <p14:creationId xmlns:p14="http://schemas.microsoft.com/office/powerpoint/2010/main" val="10275397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B5B17627-DC84-464D-B1FF-A0980414F81D}" type="slidenum">
              <a:rPr lang="en-US" smtClean="0"/>
              <a:t>17</a:t>
            </a:fld>
            <a:endParaRPr lang="en-US"/>
          </a:p>
        </p:txBody>
      </p:sp>
    </p:spTree>
    <p:extLst>
      <p:ext uri="{BB962C8B-B14F-4D97-AF65-F5344CB8AC3E}">
        <p14:creationId xmlns:p14="http://schemas.microsoft.com/office/powerpoint/2010/main" val="18587838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B5F4CA9-9CE0-2F4B-B186-AD8F48AF89B9}" type="slidenum">
              <a:rPr kumimoji="1" lang="ja-JP" altLang="en-US" smtClean="0"/>
              <a:t>33</a:t>
            </a:fld>
            <a:endParaRPr kumimoji="1" lang="ja-JP" altLang="en-US"/>
          </a:p>
        </p:txBody>
      </p:sp>
    </p:spTree>
    <p:extLst>
      <p:ext uri="{BB962C8B-B14F-4D97-AF65-F5344CB8AC3E}">
        <p14:creationId xmlns:p14="http://schemas.microsoft.com/office/powerpoint/2010/main" val="6686860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CF66281-7165-CF4F-B03E-4B893FB3AF75}" type="slidenum">
              <a:rPr kumimoji="1" lang="ja-JP" altLang="en-US" smtClean="0"/>
              <a:t>38</a:t>
            </a:fld>
            <a:endParaRPr kumimoji="1" lang="ja-JP" altLang="en-US"/>
          </a:p>
        </p:txBody>
      </p:sp>
    </p:spTree>
    <p:extLst>
      <p:ext uri="{BB962C8B-B14F-4D97-AF65-F5344CB8AC3E}">
        <p14:creationId xmlns:p14="http://schemas.microsoft.com/office/powerpoint/2010/main" val="40110795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36D99DDA-1922-44A8-B3C1-E34DEA51CD00}" type="datetime1">
              <a:rPr lang="en-US" altLang="ja-JP" smtClean="0"/>
              <a:t>3/5/2019</a:t>
            </a:fld>
            <a:endParaRPr lang="en-US" dirty="0"/>
          </a:p>
        </p:txBody>
      </p:sp>
      <p:sp>
        <p:nvSpPr>
          <p:cNvPr id="5" name="Footer Placeholder 4"/>
          <p:cNvSpPr>
            <a:spLocks noGrp="1"/>
          </p:cNvSpPr>
          <p:nvPr>
            <p:ph type="ftr" sz="quarter" idx="11"/>
          </p:nvPr>
        </p:nvSpPr>
        <p:spPr/>
        <p:txBody>
          <a:bodyPr/>
          <a:lstStyle/>
          <a:p>
            <a:r>
              <a:rPr lang="en-GB" dirty="0" smtClean="0"/>
              <a:t>US-Japan 2019 India</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057401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BBCFD7D5-F3DE-4956-B1D6-96940E4498A6}" type="datetime1">
              <a:rPr lang="en-US" altLang="ja-JP" smtClean="0"/>
              <a:t>3/5/2019</a:t>
            </a:fld>
            <a:endParaRPr lang="en-US" dirty="0"/>
          </a:p>
        </p:txBody>
      </p:sp>
      <p:sp>
        <p:nvSpPr>
          <p:cNvPr id="6" name="Footer Placeholder 5"/>
          <p:cNvSpPr>
            <a:spLocks noGrp="1"/>
          </p:cNvSpPr>
          <p:nvPr>
            <p:ph type="ftr" sz="quarter" idx="11"/>
          </p:nvPr>
        </p:nvSpPr>
        <p:spPr/>
        <p:txBody>
          <a:bodyPr/>
          <a:lstStyle/>
          <a:p>
            <a:r>
              <a:rPr lang="en-GB" smtClean="0"/>
              <a:t>US-Japan 2019 India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63498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2C0BA37-9E18-4B6D-8FF5-AA7CCAE57B7C}" type="datetime1">
              <a:rPr lang="en-US" altLang="ja-JP" smtClean="0"/>
              <a:t>3/5/2019</a:t>
            </a:fld>
            <a:endParaRPr lang="en-US" dirty="0"/>
          </a:p>
        </p:txBody>
      </p:sp>
      <p:sp>
        <p:nvSpPr>
          <p:cNvPr id="6" name="Footer Placeholder 5"/>
          <p:cNvSpPr>
            <a:spLocks noGrp="1"/>
          </p:cNvSpPr>
          <p:nvPr>
            <p:ph type="ftr" sz="quarter" idx="11"/>
          </p:nvPr>
        </p:nvSpPr>
        <p:spPr/>
        <p:txBody>
          <a:bodyPr/>
          <a:lstStyle/>
          <a:p>
            <a:r>
              <a:rPr lang="en-GB" smtClean="0"/>
              <a:t>US-Japan 2019 India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894235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ja-JP" altLang="en-US" smtClean="0"/>
              <a:t>マスター タイトルの書式設定</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0B96A55D-F890-4911-AB6D-90C6439B4E0B}" type="datetime1">
              <a:rPr lang="en-US" altLang="ja-JP" smtClean="0"/>
              <a:t>3/5/2019</a:t>
            </a:fld>
            <a:endParaRPr lang="en-US" dirty="0"/>
          </a:p>
        </p:txBody>
      </p:sp>
      <p:sp>
        <p:nvSpPr>
          <p:cNvPr id="6" name="Footer Placeholder 5"/>
          <p:cNvSpPr>
            <a:spLocks noGrp="1"/>
          </p:cNvSpPr>
          <p:nvPr>
            <p:ph type="ftr" sz="quarter" idx="11"/>
          </p:nvPr>
        </p:nvSpPr>
        <p:spPr/>
        <p:txBody>
          <a:bodyPr/>
          <a:lstStyle/>
          <a:p>
            <a:r>
              <a:rPr lang="en-GB" smtClean="0"/>
              <a:t>US-Japan 2019 India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907156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07FC320-1534-4B8F-B5D1-00D1B406702A}" type="datetime1">
              <a:rPr lang="en-US" altLang="ja-JP" smtClean="0"/>
              <a:t>3/5/2019</a:t>
            </a:fld>
            <a:endParaRPr lang="en-US" dirty="0"/>
          </a:p>
        </p:txBody>
      </p:sp>
      <p:sp>
        <p:nvSpPr>
          <p:cNvPr id="6" name="Footer Placeholder 5"/>
          <p:cNvSpPr>
            <a:spLocks noGrp="1"/>
          </p:cNvSpPr>
          <p:nvPr>
            <p:ph type="ftr" sz="quarter" idx="11"/>
          </p:nvPr>
        </p:nvSpPr>
        <p:spPr/>
        <p:txBody>
          <a:bodyPr/>
          <a:lstStyle/>
          <a:p>
            <a:r>
              <a:rPr lang="en-GB" smtClean="0"/>
              <a:t>US-Japan 2019 India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408986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ja-JP" altLang="en-US" smtClean="0"/>
              <a:t>マスター タイトルの書式設定</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3" name="Date Placeholder 2"/>
          <p:cNvSpPr>
            <a:spLocks noGrp="1"/>
          </p:cNvSpPr>
          <p:nvPr>
            <p:ph type="dt" sz="half" idx="10"/>
          </p:nvPr>
        </p:nvSpPr>
        <p:spPr/>
        <p:txBody>
          <a:bodyPr/>
          <a:lstStyle/>
          <a:p>
            <a:fld id="{E04E4DA0-C93E-4534-858F-5C00CC0DD581}" type="datetime1">
              <a:rPr lang="en-US" altLang="ja-JP" smtClean="0"/>
              <a:t>3/5/2019</a:t>
            </a:fld>
            <a:endParaRPr lang="en-US" dirty="0"/>
          </a:p>
        </p:txBody>
      </p:sp>
      <p:sp>
        <p:nvSpPr>
          <p:cNvPr id="4" name="Footer Placeholder 3"/>
          <p:cNvSpPr>
            <a:spLocks noGrp="1"/>
          </p:cNvSpPr>
          <p:nvPr>
            <p:ph type="ftr" sz="quarter" idx="11"/>
          </p:nvPr>
        </p:nvSpPr>
        <p:spPr/>
        <p:txBody>
          <a:bodyPr/>
          <a:lstStyle/>
          <a:p>
            <a:r>
              <a:rPr lang="en-GB" smtClean="0"/>
              <a:t>US-Japan 2019 India</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823417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ja-JP" altLang="en-US" smtClean="0"/>
              <a:t>マスター タイトルの書式設定</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3" name="Date Placeholder 2"/>
          <p:cNvSpPr>
            <a:spLocks noGrp="1"/>
          </p:cNvSpPr>
          <p:nvPr>
            <p:ph type="dt" sz="half" idx="10"/>
          </p:nvPr>
        </p:nvSpPr>
        <p:spPr/>
        <p:txBody>
          <a:bodyPr/>
          <a:lstStyle/>
          <a:p>
            <a:fld id="{06AE5F06-005F-41B9-9996-1A38ADA6EE3D}" type="datetime1">
              <a:rPr lang="en-US" altLang="ja-JP" smtClean="0"/>
              <a:t>3/5/2019</a:t>
            </a:fld>
            <a:endParaRPr lang="en-US" dirty="0"/>
          </a:p>
        </p:txBody>
      </p:sp>
      <p:sp>
        <p:nvSpPr>
          <p:cNvPr id="4" name="Footer Placeholder 3"/>
          <p:cNvSpPr>
            <a:spLocks noGrp="1"/>
          </p:cNvSpPr>
          <p:nvPr>
            <p:ph type="ftr" sz="quarter" idx="11"/>
          </p:nvPr>
        </p:nvSpPr>
        <p:spPr/>
        <p:txBody>
          <a:bodyPr/>
          <a:lstStyle/>
          <a:p>
            <a:r>
              <a:rPr lang="en-GB" smtClean="0"/>
              <a:t>US-Japan 2019 India</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999061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EA72CA29-8DC4-4004-BA94-88BAC3C0F1BA}" type="datetime1">
              <a:rPr lang="en-US" altLang="ja-JP" smtClean="0"/>
              <a:t>3/5/2019</a:t>
            </a:fld>
            <a:endParaRPr lang="en-US" dirty="0"/>
          </a:p>
        </p:txBody>
      </p:sp>
      <p:sp>
        <p:nvSpPr>
          <p:cNvPr id="5" name="Footer Placeholder 4"/>
          <p:cNvSpPr>
            <a:spLocks noGrp="1"/>
          </p:cNvSpPr>
          <p:nvPr>
            <p:ph type="ftr" sz="quarter" idx="11"/>
          </p:nvPr>
        </p:nvSpPr>
        <p:spPr/>
        <p:txBody>
          <a:bodyPr/>
          <a:lstStyle/>
          <a:p>
            <a:r>
              <a:rPr lang="en-GB" smtClean="0"/>
              <a:t>US-Japan 2019 India</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090776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ja-JP" altLang="en-US" smtClean="0"/>
              <a:t>マスター タイトルの書式設定</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A8833B5-B9CB-45A7-B7A4-3AE8AF219677}" type="datetime1">
              <a:rPr lang="en-US" altLang="ja-JP" smtClean="0"/>
              <a:t>3/5/2019</a:t>
            </a:fld>
            <a:endParaRPr lang="en-US" dirty="0"/>
          </a:p>
        </p:txBody>
      </p:sp>
      <p:sp>
        <p:nvSpPr>
          <p:cNvPr id="5" name="Footer Placeholder 4"/>
          <p:cNvSpPr>
            <a:spLocks noGrp="1"/>
          </p:cNvSpPr>
          <p:nvPr>
            <p:ph type="ftr" sz="quarter" idx="11"/>
          </p:nvPr>
        </p:nvSpPr>
        <p:spPr/>
        <p:txBody>
          <a:bodyPr/>
          <a:lstStyle/>
          <a:p>
            <a:r>
              <a:rPr lang="en-GB" smtClean="0"/>
              <a:t>US-Japan 2019 India</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08344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462" y="69542"/>
            <a:ext cx="9144000" cy="6858000"/>
          </a:xfrm>
          <a:prstGeom prst="rect">
            <a:avLst/>
          </a:prstGeom>
        </p:spPr>
      </p:pic>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8" name="Footer Placeholder 5"/>
          <p:cNvSpPr txBox="1">
            <a:spLocks/>
          </p:cNvSpPr>
          <p:nvPr userDrawn="1"/>
        </p:nvSpPr>
        <p:spPr>
          <a:xfrm>
            <a:off x="0" y="6492875"/>
            <a:ext cx="5004665" cy="365125"/>
          </a:xfrm>
          <a:prstGeom prst="rect">
            <a:avLst/>
          </a:prstGeom>
        </p:spPr>
        <p:txBody>
          <a:bodyPr vert="horz" lIns="91440" tIns="45720" rIns="91440" bIns="45720" rtlCol="0" anchor="ctr"/>
          <a:lstStyle>
            <a:defPPr>
              <a:defRPr lang="en-US"/>
            </a:defPPr>
            <a:lvl1pPr marL="0" algn="l" defTabSz="457200" rtl="0" eaLnBrk="1" latinLnBrk="0" hangingPunct="1">
              <a:defRPr sz="14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smtClean="0"/>
              <a:t>K. Hara, US-Japan Science Program, March 2019, FNAL</a:t>
            </a:r>
            <a:endParaRPr lang="en-US" dirty="0"/>
          </a:p>
        </p:txBody>
      </p:sp>
      <p:sp>
        <p:nvSpPr>
          <p:cNvPr id="9" name="Slide Number Placeholder 6"/>
          <p:cNvSpPr txBox="1">
            <a:spLocks/>
          </p:cNvSpPr>
          <p:nvPr userDrawn="1"/>
        </p:nvSpPr>
        <p:spPr>
          <a:xfrm>
            <a:off x="8453680" y="6465502"/>
            <a:ext cx="573161" cy="365125"/>
          </a:xfrm>
          <a:prstGeom prst="rect">
            <a:avLst/>
          </a:prstGeom>
        </p:spPr>
        <p:txBody>
          <a:bodyPr vert="horz" lIns="91440" tIns="45720" rIns="91440" bIns="45720" rtlCol="0" anchor="ctr"/>
          <a:lstStyle>
            <a:defPPr>
              <a:defRPr lang="en-US"/>
            </a:defPPr>
            <a:lvl1pPr marL="0" algn="r" defTabSz="457200" rtl="0" eaLnBrk="1" latinLnBrk="0" hangingPunct="1">
              <a:defRPr sz="16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6487754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EBA4EF08-C525-4E86-B3F0-82450D07528A}" type="datetime1">
              <a:rPr lang="en-US" altLang="ja-JP" smtClean="0"/>
              <a:t>3/5/2019</a:t>
            </a:fld>
            <a:endParaRPr lang="en-US" dirty="0"/>
          </a:p>
        </p:txBody>
      </p:sp>
      <p:sp>
        <p:nvSpPr>
          <p:cNvPr id="5" name="Footer Placeholder 4"/>
          <p:cNvSpPr>
            <a:spLocks noGrp="1"/>
          </p:cNvSpPr>
          <p:nvPr>
            <p:ph type="ftr" sz="quarter" idx="11"/>
          </p:nvPr>
        </p:nvSpPr>
        <p:spPr/>
        <p:txBody>
          <a:bodyPr/>
          <a:lstStyle/>
          <a:p>
            <a:r>
              <a:rPr lang="en-GB" smtClean="0"/>
              <a:t>US-Japan 2019 India</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12765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ja-JP" altLang="en-US" smtClean="0"/>
              <a:t>マスター タイトルの書式設定</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C87AB7CA-4E65-48D0-8F9D-EE2A4701F94C}" type="datetime1">
              <a:rPr lang="en-US" altLang="ja-JP" smtClean="0"/>
              <a:t>3/5/2019</a:t>
            </a:fld>
            <a:endParaRPr lang="en-US" dirty="0"/>
          </a:p>
        </p:txBody>
      </p:sp>
      <p:sp>
        <p:nvSpPr>
          <p:cNvPr id="6" name="Footer Placeholder 5"/>
          <p:cNvSpPr>
            <a:spLocks noGrp="1"/>
          </p:cNvSpPr>
          <p:nvPr>
            <p:ph type="ftr" sz="quarter" idx="11"/>
          </p:nvPr>
        </p:nvSpPr>
        <p:spPr/>
        <p:txBody>
          <a:bodyPr/>
          <a:lstStyle/>
          <a:p>
            <a:r>
              <a:rPr lang="en-GB" smtClean="0"/>
              <a:t>US-Japan 2019 India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94201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2" name="Content Placeholder 3"/>
          <p:cNvSpPr>
            <a:spLocks noGrp="1"/>
          </p:cNvSpPr>
          <p:nvPr>
            <p:ph sz="quarter" idx="13"/>
          </p:nvPr>
        </p:nvSpPr>
        <p:spPr>
          <a:xfrm>
            <a:off x="685331" y="3051013"/>
            <a:ext cx="3829520" cy="274018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3" name="Content Placeholder 5"/>
          <p:cNvSpPr>
            <a:spLocks noGrp="1"/>
          </p:cNvSpPr>
          <p:nvPr>
            <p:ph sz="quarter" idx="14"/>
          </p:nvPr>
        </p:nvSpPr>
        <p:spPr>
          <a:xfrm>
            <a:off x="4629150" y="3051013"/>
            <a:ext cx="3829051" cy="274018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D2AFF5F3-BAE3-482C-9DDD-61138C47187C}" type="datetime1">
              <a:rPr lang="en-US" altLang="ja-JP" smtClean="0"/>
              <a:t>3/5/2019</a:t>
            </a:fld>
            <a:endParaRPr lang="en-US" dirty="0"/>
          </a:p>
        </p:txBody>
      </p:sp>
      <p:sp>
        <p:nvSpPr>
          <p:cNvPr id="8" name="Footer Placeholder 7"/>
          <p:cNvSpPr>
            <a:spLocks noGrp="1"/>
          </p:cNvSpPr>
          <p:nvPr>
            <p:ph type="ftr" sz="quarter" idx="11"/>
          </p:nvPr>
        </p:nvSpPr>
        <p:spPr/>
        <p:txBody>
          <a:bodyPr/>
          <a:lstStyle/>
          <a:p>
            <a:r>
              <a:rPr lang="en-GB" smtClean="0"/>
              <a:t>US-Japan 2019 India</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5782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8" name="Footer Placeholder 5"/>
          <p:cNvSpPr>
            <a:spLocks noGrp="1"/>
          </p:cNvSpPr>
          <p:nvPr>
            <p:ph type="ftr" sz="quarter" idx="11"/>
          </p:nvPr>
        </p:nvSpPr>
        <p:spPr>
          <a:xfrm>
            <a:off x="0" y="6492875"/>
            <a:ext cx="5004665" cy="365125"/>
          </a:xfrm>
        </p:spPr>
        <p:txBody>
          <a:bodyPr/>
          <a:lstStyle>
            <a:lvl1pPr>
              <a:defRPr sz="1400"/>
            </a:lvl1pPr>
          </a:lstStyle>
          <a:p>
            <a:r>
              <a:rPr lang="en-GB" smtClean="0"/>
              <a:t>US-Japan 2019 India</a:t>
            </a:r>
            <a:endParaRPr lang="en-US" dirty="0"/>
          </a:p>
        </p:txBody>
      </p:sp>
      <p:sp>
        <p:nvSpPr>
          <p:cNvPr id="9" name="Slide Number Placeholder 6"/>
          <p:cNvSpPr>
            <a:spLocks noGrp="1"/>
          </p:cNvSpPr>
          <p:nvPr>
            <p:ph type="sldNum" sz="quarter" idx="12"/>
          </p:nvPr>
        </p:nvSpPr>
        <p:spPr>
          <a:xfrm>
            <a:off x="8453680" y="6465502"/>
            <a:ext cx="573161" cy="365125"/>
          </a:xfrm>
        </p:spPr>
        <p:txBody>
          <a:bodyPr/>
          <a:lstStyle>
            <a:lvl1pPr>
              <a:defRPr sz="1600"/>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7213245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Footer Placeholder 5"/>
          <p:cNvSpPr>
            <a:spLocks noGrp="1"/>
          </p:cNvSpPr>
          <p:nvPr>
            <p:ph type="ftr" sz="quarter" idx="11"/>
          </p:nvPr>
        </p:nvSpPr>
        <p:spPr>
          <a:xfrm>
            <a:off x="0" y="6492875"/>
            <a:ext cx="5004665" cy="365125"/>
          </a:xfrm>
        </p:spPr>
        <p:txBody>
          <a:bodyPr/>
          <a:lstStyle>
            <a:lvl1pPr>
              <a:defRPr sz="1400"/>
            </a:lvl1pPr>
          </a:lstStyle>
          <a:p>
            <a:r>
              <a:rPr lang="en-GB" smtClean="0"/>
              <a:t>US-Japan 2019 India</a:t>
            </a:r>
            <a:endParaRPr lang="en-US" dirty="0"/>
          </a:p>
        </p:txBody>
      </p:sp>
      <p:sp>
        <p:nvSpPr>
          <p:cNvPr id="8" name="Slide Number Placeholder 6"/>
          <p:cNvSpPr>
            <a:spLocks noGrp="1"/>
          </p:cNvSpPr>
          <p:nvPr>
            <p:ph type="sldNum" sz="quarter" idx="12"/>
          </p:nvPr>
        </p:nvSpPr>
        <p:spPr>
          <a:xfrm>
            <a:off x="8453680" y="6465502"/>
            <a:ext cx="573161" cy="365125"/>
          </a:xfrm>
        </p:spPr>
        <p:txBody>
          <a:bodyPr/>
          <a:lstStyle>
            <a:lvl1pPr>
              <a:defRPr sz="1600"/>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480726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ja-JP" altLang="en-US" smtClean="0"/>
              <a:t>マスター タイトルの書式設定</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7D0B31F-5F22-40A6-A219-AB4E3040F4EE}" type="datetime1">
              <a:rPr lang="en-US" altLang="ja-JP" smtClean="0"/>
              <a:t>3/5/2019</a:t>
            </a:fld>
            <a:endParaRPr lang="en-US" dirty="0"/>
          </a:p>
        </p:txBody>
      </p:sp>
      <p:sp>
        <p:nvSpPr>
          <p:cNvPr id="6" name="Footer Placeholder 5"/>
          <p:cNvSpPr>
            <a:spLocks noGrp="1"/>
          </p:cNvSpPr>
          <p:nvPr>
            <p:ph type="ftr" sz="quarter" idx="11"/>
          </p:nvPr>
        </p:nvSpPr>
        <p:spPr/>
        <p:txBody>
          <a:bodyPr/>
          <a:lstStyle/>
          <a:p>
            <a:r>
              <a:rPr lang="en-GB" smtClean="0"/>
              <a:t>US-Japan 2019 India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43891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95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6" name="Footer Placeholder 5"/>
          <p:cNvSpPr>
            <a:spLocks noGrp="1"/>
          </p:cNvSpPr>
          <p:nvPr>
            <p:ph type="ftr" sz="quarter" idx="11"/>
          </p:nvPr>
        </p:nvSpPr>
        <p:spPr>
          <a:xfrm>
            <a:off x="0" y="6492875"/>
            <a:ext cx="5004665" cy="365125"/>
          </a:xfrm>
        </p:spPr>
        <p:txBody>
          <a:bodyPr/>
          <a:lstStyle>
            <a:lvl1pPr>
              <a:defRPr sz="1400"/>
            </a:lvl1pPr>
          </a:lstStyle>
          <a:p>
            <a:r>
              <a:rPr lang="en-GB" smtClean="0"/>
              <a:t>US-Japan 2019 India</a:t>
            </a:r>
            <a:endParaRPr lang="en-US" dirty="0"/>
          </a:p>
        </p:txBody>
      </p:sp>
      <p:sp>
        <p:nvSpPr>
          <p:cNvPr id="7" name="Slide Number Placeholder 6"/>
          <p:cNvSpPr>
            <a:spLocks noGrp="1"/>
          </p:cNvSpPr>
          <p:nvPr>
            <p:ph type="sldNum" sz="quarter" idx="12"/>
          </p:nvPr>
        </p:nvSpPr>
        <p:spPr>
          <a:xfrm>
            <a:off x="8453680" y="6465502"/>
            <a:ext cx="573161" cy="365125"/>
          </a:xfrm>
        </p:spPr>
        <p:txBody>
          <a:bodyPr/>
          <a:lstStyle>
            <a:lvl1pPr>
              <a:defRPr sz="1600"/>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390568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ja-JP" altLang="en-US" dirty="0" smtClean="0"/>
              <a:t>マスター タイトルの書式設定</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B61E50A3-8EFC-4508-B6D5-4B9326FDAB93}" type="datetime1">
              <a:rPr lang="en-US" altLang="ja-JP" smtClean="0"/>
              <a:t>3/5/2019</a:t>
            </a:fld>
            <a:endParaRPr lang="en-US" dirty="0"/>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r>
              <a:rPr lang="en-GB" smtClean="0"/>
              <a:t>US-Japan 2019 India</a:t>
            </a:r>
            <a:endParaRPr lang="en-US" dirty="0"/>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224422180"/>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 id="2147483722" r:id="rId17"/>
  </p:sldLayoutIdLst>
  <p:hf hdr="0" dt="0"/>
  <p:txStyles>
    <p:titleStyle>
      <a:lvl1pPr algn="ctr" defTabSz="914400" rtl="0" eaLnBrk="1" latinLnBrk="0" hangingPunct="1">
        <a:lnSpc>
          <a:spcPct val="90000"/>
        </a:lnSpc>
        <a:spcBef>
          <a:spcPct val="0"/>
        </a:spcBef>
        <a:buNone/>
        <a:defRPr sz="3600" kern="1200" cap="all" baseline="0">
          <a:solidFill>
            <a:schemeClr val="tx1"/>
          </a:solidFill>
          <a:effectLst/>
          <a:latin typeface="Arial Black" panose="020B0A04020102020204" pitchFamily="34" charset="0"/>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40.png"/><Relationship Id="rId7" Type="http://schemas.openxmlformats.org/officeDocument/2006/relationships/image" Target="../media/image42.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1.png"/><Relationship Id="rId5" Type="http://schemas.openxmlformats.org/officeDocument/2006/relationships/image" Target="../media/image39.emf"/><Relationship Id="rId4" Type="http://schemas.openxmlformats.org/officeDocument/2006/relationships/oleObject" Target="../embeddings/oleObject1.bin"/></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28.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51.png"/><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2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4" Type="http://schemas.openxmlformats.org/officeDocument/2006/relationships/image" Target="../media/image59.emf"/></Relationships>
</file>

<file path=ppt/slides/_rels/slide32.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1.tiff"/><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3.png"/><Relationship Id="rId4" Type="http://schemas.openxmlformats.org/officeDocument/2006/relationships/image" Target="../media/image62.tiff"/></Relationships>
</file>

<file path=ppt/slides/_rels/slide3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emf"/><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9.png"/><Relationship Id="rId4" Type="http://schemas.openxmlformats.org/officeDocument/2006/relationships/image" Target="../media/image68.png"/></Relationships>
</file>

<file path=ppt/slides/_rels/slide39.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image" Target="../media/image70.png"/><Relationship Id="rId1" Type="http://schemas.openxmlformats.org/officeDocument/2006/relationships/slideLayout" Target="../slideLayouts/slideLayout2.xml"/><Relationship Id="rId4" Type="http://schemas.openxmlformats.org/officeDocument/2006/relationships/image" Target="../media/image72.emf"/></Relationships>
</file>

<file path=ppt/slides/_rels/slide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avi"/><Relationship Id="rId1" Type="http://schemas.microsoft.com/office/2007/relationships/media" Target="../media/media1.avi"/><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51544" y="896115"/>
            <a:ext cx="9394744" cy="1631216"/>
          </a:xfrm>
          <a:prstGeom prst="rect">
            <a:avLst/>
          </a:prstGeom>
          <a:noFill/>
        </p:spPr>
        <p:txBody>
          <a:bodyPr wrap="square" rtlCol="0">
            <a:spAutoFit/>
          </a:bodyPr>
          <a:lstStyle/>
          <a:p>
            <a:pPr>
              <a:lnSpc>
                <a:spcPts val="4000"/>
              </a:lnSpc>
            </a:pPr>
            <a:r>
              <a:rPr lang="en-US" sz="4400" b="1" dirty="0"/>
              <a:t>Development of SOI Monolithic Pixel Detector for </a:t>
            </a:r>
            <a:r>
              <a:rPr lang="en-US" sz="4400" b="1" dirty="0" smtClean="0"/>
              <a:t>Fine </a:t>
            </a:r>
            <a:r>
              <a:rPr lang="en-US" sz="4400" b="1" dirty="0"/>
              <a:t>Measurement of Space and </a:t>
            </a:r>
            <a:r>
              <a:rPr lang="en-US" sz="4400" b="1" dirty="0" smtClean="0"/>
              <a:t>Time </a:t>
            </a:r>
            <a:r>
              <a:rPr lang="en-US" sz="4400" b="1" dirty="0" smtClean="0">
                <a:solidFill>
                  <a:srgbClr val="00B0F0"/>
                </a:solidFill>
              </a:rPr>
              <a:t>SOFIST</a:t>
            </a:r>
            <a:endParaRPr lang="en-GB" sz="4400" b="1" dirty="0">
              <a:solidFill>
                <a:srgbClr val="00B0F0"/>
              </a:solidFill>
            </a:endParaRPr>
          </a:p>
        </p:txBody>
      </p:sp>
      <p:sp>
        <p:nvSpPr>
          <p:cNvPr id="8" name="正方形/長方形 7"/>
          <p:cNvSpPr/>
          <p:nvPr/>
        </p:nvSpPr>
        <p:spPr>
          <a:xfrm>
            <a:off x="517610" y="6027003"/>
            <a:ext cx="8588188" cy="830997"/>
          </a:xfrm>
          <a:prstGeom prst="rect">
            <a:avLst/>
          </a:prstGeom>
        </p:spPr>
        <p:txBody>
          <a:bodyPr wrap="square">
            <a:spAutoFit/>
          </a:bodyPr>
          <a:lstStyle/>
          <a:p>
            <a:r>
              <a:rPr lang="en-US" sz="1600" dirty="0" smtClean="0">
                <a:latin typeface="Arial Black" panose="020B0A04020102020204" pitchFamily="34" charset="0"/>
              </a:rPr>
              <a:t>Project supported </a:t>
            </a:r>
            <a:r>
              <a:rPr lang="en-US" sz="1600" dirty="0">
                <a:latin typeface="Arial Black" panose="020B0A04020102020204" pitchFamily="34" charset="0"/>
              </a:rPr>
              <a:t>by </a:t>
            </a:r>
            <a:endParaRPr lang="en-US" sz="1600" dirty="0" smtClean="0">
              <a:latin typeface="Arial Black" panose="020B0A04020102020204" pitchFamily="34" charset="0"/>
            </a:endParaRPr>
          </a:p>
          <a:p>
            <a:r>
              <a:rPr lang="en-US" sz="1600" dirty="0">
                <a:latin typeface="Arial Black" panose="020B0A04020102020204" pitchFamily="34" charset="0"/>
              </a:rPr>
              <a:t> </a:t>
            </a:r>
            <a:r>
              <a:rPr lang="en-US" sz="1600" dirty="0" smtClean="0">
                <a:latin typeface="Arial Black" panose="020B0A04020102020204" pitchFamily="34" charset="0"/>
              </a:rPr>
              <a:t> JSPS </a:t>
            </a:r>
            <a:r>
              <a:rPr lang="en-US" sz="1600" dirty="0">
                <a:latin typeface="Arial Black" panose="020B0A04020102020204" pitchFamily="34" charset="0"/>
              </a:rPr>
              <a:t>Grant-in-Aid for Scientific Research on Innovative </a:t>
            </a:r>
            <a:r>
              <a:rPr lang="en-US" sz="1600" dirty="0" smtClean="0">
                <a:latin typeface="Arial Black" panose="020B0A04020102020204" pitchFamily="34" charset="0"/>
              </a:rPr>
              <a:t>Areas (2013-2017)</a:t>
            </a:r>
            <a:endParaRPr lang="en-US" sz="1600" dirty="0">
              <a:latin typeface="Arial Black" panose="020B0A04020102020204" pitchFamily="34" charset="0"/>
            </a:endParaRPr>
          </a:p>
          <a:p>
            <a:r>
              <a:rPr lang="en-US" sz="1600" dirty="0">
                <a:latin typeface="Arial Black" panose="020B0A04020102020204" pitchFamily="34" charset="0"/>
              </a:rPr>
              <a:t> </a:t>
            </a:r>
            <a:r>
              <a:rPr lang="en-US" sz="1600" dirty="0" smtClean="0">
                <a:latin typeface="Arial Black" panose="020B0A04020102020204" pitchFamily="34" charset="0"/>
              </a:rPr>
              <a:t> </a:t>
            </a:r>
            <a:endParaRPr lang="en-US" sz="1600" dirty="0">
              <a:latin typeface="Arial Black" panose="020B0A04020102020204" pitchFamily="34" charset="0"/>
            </a:endParaRPr>
          </a:p>
        </p:txBody>
      </p:sp>
      <p:pic>
        <p:nvPicPr>
          <p:cNvPr id="9" name="図 8"/>
          <p:cNvPicPr>
            <a:picLocks noChangeAspect="1"/>
          </p:cNvPicPr>
          <p:nvPr/>
        </p:nvPicPr>
        <p:blipFill>
          <a:blip r:embed="rId3"/>
          <a:stretch>
            <a:fillRect/>
          </a:stretch>
        </p:blipFill>
        <p:spPr>
          <a:xfrm>
            <a:off x="2022787" y="3734577"/>
            <a:ext cx="3566967" cy="796106"/>
          </a:xfrm>
          <a:prstGeom prst="rect">
            <a:avLst/>
          </a:prstGeom>
        </p:spPr>
      </p:pic>
      <p:sp>
        <p:nvSpPr>
          <p:cNvPr id="2" name="テキスト ボックス 1"/>
          <p:cNvSpPr txBox="1"/>
          <p:nvPr/>
        </p:nvSpPr>
        <p:spPr>
          <a:xfrm>
            <a:off x="517610" y="2534248"/>
            <a:ext cx="8221773" cy="1015663"/>
          </a:xfrm>
          <a:prstGeom prst="rect">
            <a:avLst/>
          </a:prstGeom>
          <a:noFill/>
        </p:spPr>
        <p:txBody>
          <a:bodyPr wrap="square" rtlCol="0">
            <a:spAutoFit/>
          </a:bodyPr>
          <a:lstStyle/>
          <a:p>
            <a:r>
              <a:rPr lang="en-US" sz="2000" dirty="0" smtClean="0">
                <a:solidFill>
                  <a:srgbClr val="0070C0"/>
                </a:solidFill>
                <a:latin typeface="Arial Black" panose="020B0A04020102020204" pitchFamily="34" charset="0"/>
              </a:rPr>
              <a:t>K. Hara (Univ. Tsukuba) </a:t>
            </a:r>
          </a:p>
          <a:p>
            <a:r>
              <a:rPr lang="en-US" sz="2000" dirty="0" smtClean="0">
                <a:solidFill>
                  <a:srgbClr val="0070C0"/>
                </a:solidFill>
                <a:latin typeface="Arial Black" panose="020B0A04020102020204" pitchFamily="34" charset="0"/>
              </a:rPr>
              <a:t> for SOIPIX Collaboration</a:t>
            </a:r>
            <a:endParaRPr lang="en-US" sz="2000" dirty="0">
              <a:solidFill>
                <a:srgbClr val="00B050"/>
              </a:solidFill>
              <a:latin typeface="Arial Black" panose="020B0A04020102020204" pitchFamily="34" charset="0"/>
            </a:endParaRPr>
          </a:p>
          <a:p>
            <a:endParaRPr lang="en-US" sz="2000" dirty="0">
              <a:latin typeface="Arial Black" panose="020B0A04020102020204" pitchFamily="34" charset="0"/>
            </a:endParaRPr>
          </a:p>
        </p:txBody>
      </p:sp>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544" y="3734577"/>
            <a:ext cx="1765300" cy="2017486"/>
          </a:xfrm>
          <a:prstGeom prst="rect">
            <a:avLst/>
          </a:prstGeom>
        </p:spPr>
      </p:pic>
      <p:sp>
        <p:nvSpPr>
          <p:cNvPr id="3" name="テキスト ボックス 2"/>
          <p:cNvSpPr txBox="1"/>
          <p:nvPr/>
        </p:nvSpPr>
        <p:spPr>
          <a:xfrm>
            <a:off x="2346637" y="4544518"/>
            <a:ext cx="6653937" cy="954107"/>
          </a:xfrm>
          <a:prstGeom prst="rect">
            <a:avLst/>
          </a:prstGeom>
          <a:noFill/>
        </p:spPr>
        <p:txBody>
          <a:bodyPr wrap="none" rtlCol="0">
            <a:spAutoFit/>
          </a:bodyPr>
          <a:lstStyle/>
          <a:p>
            <a:r>
              <a:rPr lang="en-US" sz="1400" dirty="0" smtClean="0"/>
              <a:t>SOFIST development: </a:t>
            </a:r>
          </a:p>
          <a:p>
            <a:r>
              <a:rPr lang="en-US" sz="1400" dirty="0" smtClean="0"/>
              <a:t>U. Tsukuba: K. Hara, D. Yamauchi, R. Abe, S. Iwanami, H. Murayama, K. Watanabe</a:t>
            </a:r>
          </a:p>
          <a:p>
            <a:r>
              <a:rPr lang="en-US" sz="1400" dirty="0" smtClean="0"/>
              <a:t>KEK: T. </a:t>
            </a:r>
            <a:r>
              <a:rPr lang="en-US" sz="1400" dirty="0" err="1" smtClean="0"/>
              <a:t>Tsuboyama</a:t>
            </a:r>
            <a:r>
              <a:rPr lang="en-US" sz="1400" dirty="0" smtClean="0"/>
              <a:t>, M. Yamada, S. Ono, Y. Arai, Y. Ikegami, I. </a:t>
            </a:r>
            <a:r>
              <a:rPr lang="en-US" sz="1400" dirty="0" err="1" smtClean="0"/>
              <a:t>Kurachi</a:t>
            </a:r>
            <a:r>
              <a:rPr lang="en-US" sz="1400" dirty="0" smtClean="0"/>
              <a:t>, M. </a:t>
            </a:r>
            <a:r>
              <a:rPr lang="en-US" sz="1400" dirty="0" err="1" smtClean="0"/>
              <a:t>Togawa</a:t>
            </a:r>
            <a:r>
              <a:rPr lang="en-US" sz="1400" dirty="0" smtClean="0"/>
              <a:t>, J. </a:t>
            </a:r>
            <a:r>
              <a:rPr lang="en-US" sz="1400" dirty="0" err="1" smtClean="0"/>
              <a:t>Haba</a:t>
            </a:r>
            <a:endParaRPr lang="en-US" sz="1400" dirty="0" smtClean="0"/>
          </a:p>
          <a:p>
            <a:r>
              <a:rPr lang="en-US" sz="1400" dirty="0" smtClean="0"/>
              <a:t>Tohoku U.: Li. </a:t>
            </a:r>
            <a:r>
              <a:rPr lang="en-US" sz="1400" dirty="0" err="1" smtClean="0"/>
              <a:t>Taohan</a:t>
            </a:r>
            <a:endParaRPr lang="en-GB" sz="1400" dirty="0"/>
          </a:p>
        </p:txBody>
      </p:sp>
    </p:spTree>
    <p:extLst>
      <p:ext uri="{BB962C8B-B14F-4D97-AF65-F5344CB8AC3E}">
        <p14:creationId xmlns:p14="http://schemas.microsoft.com/office/powerpoint/2010/main" val="585568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4370" y="211015"/>
            <a:ext cx="6776529" cy="225544"/>
          </a:xfrm>
        </p:spPr>
        <p:txBody>
          <a:bodyPr>
            <a:normAutofit fontScale="90000"/>
          </a:bodyPr>
          <a:lstStyle/>
          <a:p>
            <a:r>
              <a:rPr lang="en-US" dirty="0" smtClean="0"/>
              <a:t>highlight-3 (FPIX2)</a:t>
            </a:r>
            <a:endParaRPr lang="en-GB" dirty="0"/>
          </a:p>
        </p:txBody>
      </p:sp>
      <p:pic>
        <p:nvPicPr>
          <p:cNvPr id="4" name="図 3"/>
          <p:cNvPicPr>
            <a:picLocks noChangeAspect="1"/>
          </p:cNvPicPr>
          <p:nvPr/>
        </p:nvPicPr>
        <p:blipFill>
          <a:blip r:embed="rId2"/>
          <a:stretch>
            <a:fillRect/>
          </a:stretch>
        </p:blipFill>
        <p:spPr>
          <a:xfrm>
            <a:off x="424370" y="593529"/>
            <a:ext cx="8132885" cy="5930391"/>
          </a:xfrm>
          <a:prstGeom prst="rect">
            <a:avLst/>
          </a:prstGeom>
        </p:spPr>
      </p:pic>
      <p:sp>
        <p:nvSpPr>
          <p:cNvPr id="5" name="テキスト ボックス 4"/>
          <p:cNvSpPr txBox="1"/>
          <p:nvPr/>
        </p:nvSpPr>
        <p:spPr>
          <a:xfrm>
            <a:off x="589085" y="6154588"/>
            <a:ext cx="1580626" cy="369332"/>
          </a:xfrm>
          <a:prstGeom prst="rect">
            <a:avLst/>
          </a:prstGeom>
          <a:noFill/>
        </p:spPr>
        <p:txBody>
          <a:bodyPr wrap="none" rtlCol="0">
            <a:spAutoFit/>
          </a:bodyPr>
          <a:lstStyle/>
          <a:p>
            <a:r>
              <a:rPr lang="en-US" dirty="0" smtClean="0"/>
              <a:t>U Tsukuba/KEK</a:t>
            </a:r>
            <a:endParaRPr lang="en-GB" dirty="0"/>
          </a:p>
        </p:txBody>
      </p:sp>
      <p:sp>
        <p:nvSpPr>
          <p:cNvPr id="7" name="テキスト ボックス 6"/>
          <p:cNvSpPr txBox="1"/>
          <p:nvPr/>
        </p:nvSpPr>
        <p:spPr>
          <a:xfrm>
            <a:off x="5600700" y="5618285"/>
            <a:ext cx="471604" cy="369332"/>
          </a:xfrm>
          <a:prstGeom prst="rect">
            <a:avLst/>
          </a:prstGeom>
          <a:solidFill>
            <a:schemeClr val="bg1"/>
          </a:solidFill>
        </p:spPr>
        <p:txBody>
          <a:bodyPr wrap="none" rtlCol="0">
            <a:spAutoFit/>
          </a:bodyPr>
          <a:lstStyle/>
          <a:p>
            <a:r>
              <a:rPr kumimoji="1" lang="en-US" altLang="ja-JP" dirty="0" smtClean="0">
                <a:latin typeface="Symbol" panose="05050102010706020507" pitchFamily="18" charset="2"/>
              </a:rPr>
              <a:t>m</a:t>
            </a:r>
            <a:r>
              <a:rPr kumimoji="1" lang="en-US" altLang="ja-JP" dirty="0" smtClean="0"/>
              <a:t>m</a:t>
            </a:r>
            <a:endParaRPr kumimoji="1" lang="ja-JP" altLang="en-US" dirty="0"/>
          </a:p>
        </p:txBody>
      </p:sp>
      <p:sp>
        <p:nvSpPr>
          <p:cNvPr id="8" name="テキスト ボックス 7"/>
          <p:cNvSpPr txBox="1"/>
          <p:nvPr/>
        </p:nvSpPr>
        <p:spPr>
          <a:xfrm>
            <a:off x="6034465" y="5911357"/>
            <a:ext cx="471604" cy="369332"/>
          </a:xfrm>
          <a:prstGeom prst="rect">
            <a:avLst/>
          </a:prstGeom>
          <a:solidFill>
            <a:schemeClr val="bg1"/>
          </a:solidFill>
        </p:spPr>
        <p:txBody>
          <a:bodyPr wrap="none" rtlCol="0">
            <a:spAutoFit/>
          </a:bodyPr>
          <a:lstStyle/>
          <a:p>
            <a:r>
              <a:rPr kumimoji="1" lang="en-US" altLang="ja-JP" dirty="0" smtClean="0">
                <a:latin typeface="Symbol" panose="05050102010706020507" pitchFamily="18" charset="2"/>
              </a:rPr>
              <a:t>m</a:t>
            </a:r>
            <a:r>
              <a:rPr kumimoji="1" lang="en-US" altLang="ja-JP" dirty="0" smtClean="0"/>
              <a:t>m</a:t>
            </a:r>
            <a:endParaRPr kumimoji="1" lang="ja-JP" altLang="en-US" dirty="0"/>
          </a:p>
        </p:txBody>
      </p:sp>
    </p:spTree>
    <p:extLst>
      <p:ext uri="{BB962C8B-B14F-4D97-AF65-F5344CB8AC3E}">
        <p14:creationId xmlns:p14="http://schemas.microsoft.com/office/powerpoint/2010/main" val="22706879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4370" y="211015"/>
            <a:ext cx="6776529" cy="225544"/>
          </a:xfrm>
        </p:spPr>
        <p:txBody>
          <a:bodyPr>
            <a:normAutofit fontScale="90000"/>
          </a:bodyPr>
          <a:lstStyle/>
          <a:p>
            <a:r>
              <a:rPr lang="en-US" dirty="0" smtClean="0"/>
              <a:t>highlight-3 (FPIX2)</a:t>
            </a:r>
            <a:endParaRPr lang="en-GB" dirty="0"/>
          </a:p>
        </p:txBody>
      </p:sp>
      <p:sp>
        <p:nvSpPr>
          <p:cNvPr id="5" name="テキスト ボックス 4"/>
          <p:cNvSpPr txBox="1"/>
          <p:nvPr/>
        </p:nvSpPr>
        <p:spPr>
          <a:xfrm>
            <a:off x="589085" y="6154588"/>
            <a:ext cx="1580626" cy="369332"/>
          </a:xfrm>
          <a:prstGeom prst="rect">
            <a:avLst/>
          </a:prstGeom>
          <a:noFill/>
        </p:spPr>
        <p:txBody>
          <a:bodyPr wrap="none" rtlCol="0">
            <a:spAutoFit/>
          </a:bodyPr>
          <a:lstStyle/>
          <a:p>
            <a:r>
              <a:rPr lang="en-US" dirty="0" smtClean="0"/>
              <a:t>U Tsukuba/KEK</a:t>
            </a:r>
            <a:endParaRPr lang="en-GB" dirty="0"/>
          </a:p>
        </p:txBody>
      </p:sp>
      <p:pic>
        <p:nvPicPr>
          <p:cNvPr id="3" name="図 2"/>
          <p:cNvPicPr>
            <a:picLocks noChangeAspect="1"/>
          </p:cNvPicPr>
          <p:nvPr/>
        </p:nvPicPr>
        <p:blipFill>
          <a:blip r:embed="rId2"/>
          <a:stretch>
            <a:fillRect/>
          </a:stretch>
        </p:blipFill>
        <p:spPr>
          <a:xfrm>
            <a:off x="228599" y="601303"/>
            <a:ext cx="8352692" cy="5984136"/>
          </a:xfrm>
          <a:prstGeom prst="rect">
            <a:avLst/>
          </a:prstGeom>
        </p:spPr>
      </p:pic>
      <p:sp>
        <p:nvSpPr>
          <p:cNvPr id="4" name="テキスト ボックス 3"/>
          <p:cNvSpPr txBox="1"/>
          <p:nvPr/>
        </p:nvSpPr>
        <p:spPr>
          <a:xfrm>
            <a:off x="424370" y="5785256"/>
            <a:ext cx="489236" cy="369332"/>
          </a:xfrm>
          <a:prstGeom prst="rect">
            <a:avLst/>
          </a:prstGeom>
          <a:noFill/>
        </p:spPr>
        <p:txBody>
          <a:bodyPr wrap="none" rtlCol="0">
            <a:spAutoFit/>
          </a:bodyPr>
          <a:lstStyle/>
          <a:p>
            <a:r>
              <a:rPr lang="en-US" dirty="0" smtClean="0"/>
              <a:t>1.9</a:t>
            </a:r>
            <a:endParaRPr lang="en-GB" dirty="0"/>
          </a:p>
        </p:txBody>
      </p:sp>
      <p:cxnSp>
        <p:nvCxnSpPr>
          <p:cNvPr id="7" name="直線コネクタ 6"/>
          <p:cNvCxnSpPr/>
          <p:nvPr/>
        </p:nvCxnSpPr>
        <p:spPr>
          <a:xfrm flipH="1">
            <a:off x="589085" y="6082748"/>
            <a:ext cx="225924" cy="7184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19738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4370" y="211015"/>
            <a:ext cx="6776529" cy="225544"/>
          </a:xfrm>
        </p:spPr>
        <p:txBody>
          <a:bodyPr>
            <a:normAutofit fontScale="90000"/>
          </a:bodyPr>
          <a:lstStyle/>
          <a:p>
            <a:r>
              <a:rPr lang="en-US" dirty="0" smtClean="0"/>
              <a:t>highlight-4 (XRPIX5)</a:t>
            </a:r>
            <a:endParaRPr lang="en-GB" dirty="0"/>
          </a:p>
        </p:txBody>
      </p:sp>
      <p:pic>
        <p:nvPicPr>
          <p:cNvPr id="4" name="図 3"/>
          <p:cNvPicPr>
            <a:picLocks noChangeAspect="1"/>
          </p:cNvPicPr>
          <p:nvPr/>
        </p:nvPicPr>
        <p:blipFill>
          <a:blip r:embed="rId2"/>
          <a:stretch>
            <a:fillRect/>
          </a:stretch>
        </p:blipFill>
        <p:spPr>
          <a:xfrm>
            <a:off x="352237" y="436559"/>
            <a:ext cx="8431278" cy="6146674"/>
          </a:xfrm>
          <a:prstGeom prst="rect">
            <a:avLst/>
          </a:prstGeom>
        </p:spPr>
      </p:pic>
    </p:spTree>
    <p:extLst>
      <p:ext uri="{BB962C8B-B14F-4D97-AF65-F5344CB8AC3E}">
        <p14:creationId xmlns:p14="http://schemas.microsoft.com/office/powerpoint/2010/main" val="1408202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4370" y="211015"/>
            <a:ext cx="6776529" cy="225544"/>
          </a:xfrm>
        </p:spPr>
        <p:txBody>
          <a:bodyPr>
            <a:normAutofit fontScale="90000"/>
          </a:bodyPr>
          <a:lstStyle/>
          <a:p>
            <a:r>
              <a:rPr lang="en-US" dirty="0" smtClean="0"/>
              <a:t>highlight-4 (XRPIX5)</a:t>
            </a:r>
            <a:endParaRPr lang="en-GB" dirty="0"/>
          </a:p>
        </p:txBody>
      </p:sp>
      <p:pic>
        <p:nvPicPr>
          <p:cNvPr id="5" name="図 4"/>
          <p:cNvPicPr>
            <a:picLocks noChangeAspect="1"/>
          </p:cNvPicPr>
          <p:nvPr/>
        </p:nvPicPr>
        <p:blipFill>
          <a:blip r:embed="rId2"/>
          <a:stretch>
            <a:fillRect/>
          </a:stretch>
        </p:blipFill>
        <p:spPr>
          <a:xfrm>
            <a:off x="146173" y="778486"/>
            <a:ext cx="8052794" cy="5762991"/>
          </a:xfrm>
          <a:prstGeom prst="rect">
            <a:avLst/>
          </a:prstGeom>
        </p:spPr>
      </p:pic>
      <p:pic>
        <p:nvPicPr>
          <p:cNvPr id="3" name="図 2"/>
          <p:cNvPicPr>
            <a:picLocks noChangeAspect="1"/>
          </p:cNvPicPr>
          <p:nvPr/>
        </p:nvPicPr>
        <p:blipFill>
          <a:blip r:embed="rId3"/>
          <a:stretch>
            <a:fillRect/>
          </a:stretch>
        </p:blipFill>
        <p:spPr>
          <a:xfrm>
            <a:off x="6257537" y="778486"/>
            <a:ext cx="2896196" cy="2835152"/>
          </a:xfrm>
          <a:prstGeom prst="rect">
            <a:avLst/>
          </a:prstGeom>
        </p:spPr>
      </p:pic>
    </p:spTree>
    <p:extLst>
      <p:ext uri="{BB962C8B-B14F-4D97-AF65-F5344CB8AC3E}">
        <p14:creationId xmlns:p14="http://schemas.microsoft.com/office/powerpoint/2010/main" val="11738889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4370" y="211015"/>
            <a:ext cx="6776529" cy="225544"/>
          </a:xfrm>
        </p:spPr>
        <p:txBody>
          <a:bodyPr>
            <a:normAutofit fontScale="90000"/>
          </a:bodyPr>
          <a:lstStyle/>
          <a:p>
            <a:r>
              <a:rPr lang="en-US" dirty="0" smtClean="0"/>
              <a:t>highlight-4 (XRPIX5)</a:t>
            </a:r>
            <a:endParaRPr lang="en-GB" dirty="0"/>
          </a:p>
        </p:txBody>
      </p:sp>
      <p:pic>
        <p:nvPicPr>
          <p:cNvPr id="6" name="図 5"/>
          <p:cNvPicPr>
            <a:picLocks noChangeAspect="1"/>
          </p:cNvPicPr>
          <p:nvPr/>
        </p:nvPicPr>
        <p:blipFill>
          <a:blip r:embed="rId2"/>
          <a:stretch>
            <a:fillRect/>
          </a:stretch>
        </p:blipFill>
        <p:spPr>
          <a:xfrm>
            <a:off x="509954" y="1122748"/>
            <a:ext cx="8250844" cy="4073505"/>
          </a:xfrm>
          <a:prstGeom prst="rect">
            <a:avLst/>
          </a:prstGeom>
        </p:spPr>
      </p:pic>
      <p:sp>
        <p:nvSpPr>
          <p:cNvPr id="4" name="テキスト ボックス 3"/>
          <p:cNvSpPr txBox="1"/>
          <p:nvPr/>
        </p:nvSpPr>
        <p:spPr>
          <a:xfrm>
            <a:off x="4950069" y="5236111"/>
            <a:ext cx="3437544" cy="923330"/>
          </a:xfrm>
          <a:prstGeom prst="rect">
            <a:avLst/>
          </a:prstGeom>
          <a:noFill/>
        </p:spPr>
        <p:txBody>
          <a:bodyPr wrap="none" rtlCol="0">
            <a:spAutoFit/>
          </a:bodyPr>
          <a:lstStyle/>
          <a:p>
            <a:r>
              <a:rPr lang="en-US" dirty="0" smtClean="0"/>
              <a:t>Energy resolution as good as CCD’s</a:t>
            </a:r>
          </a:p>
          <a:p>
            <a:r>
              <a:rPr lang="en-US" dirty="0" smtClean="0"/>
              <a:t>Much faster!</a:t>
            </a:r>
          </a:p>
          <a:p>
            <a:r>
              <a:rPr lang="en-US" dirty="0" smtClean="0"/>
              <a:t>Muon veto possible</a:t>
            </a:r>
            <a:endParaRPr lang="en-GB" dirty="0"/>
          </a:p>
        </p:txBody>
      </p:sp>
    </p:spTree>
    <p:extLst>
      <p:ext uri="{BB962C8B-B14F-4D97-AF65-F5344CB8AC3E}">
        <p14:creationId xmlns:p14="http://schemas.microsoft.com/office/powerpoint/2010/main" val="16891700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p:cNvPicPr>
            <a:picLocks noChangeAspect="1"/>
          </p:cNvPicPr>
          <p:nvPr/>
        </p:nvPicPr>
        <p:blipFill>
          <a:blip r:embed="rId2"/>
          <a:stretch>
            <a:fillRect/>
          </a:stretch>
        </p:blipFill>
        <p:spPr>
          <a:xfrm>
            <a:off x="261567" y="2051638"/>
            <a:ext cx="5372970" cy="2583423"/>
          </a:xfrm>
          <a:prstGeom prst="rect">
            <a:avLst/>
          </a:prstGeom>
        </p:spPr>
      </p:pic>
      <p:sp>
        <p:nvSpPr>
          <p:cNvPr id="2" name="タイトル 1"/>
          <p:cNvSpPr>
            <a:spLocks noGrp="1"/>
          </p:cNvSpPr>
          <p:nvPr>
            <p:ph type="title"/>
          </p:nvPr>
        </p:nvSpPr>
        <p:spPr>
          <a:xfrm>
            <a:off x="685330" y="0"/>
            <a:ext cx="7773338" cy="1596177"/>
          </a:xfrm>
        </p:spPr>
        <p:txBody>
          <a:bodyPr>
            <a:normAutofit/>
          </a:bodyPr>
          <a:lstStyle/>
          <a:p>
            <a:r>
              <a:rPr lang="en-US" dirty="0" err="1" smtClean="0"/>
              <a:t>sofist</a:t>
            </a:r>
            <a:r>
              <a:rPr lang="en-US" b="1" dirty="0"/>
              <a:t> </a:t>
            </a:r>
            <a:r>
              <a:rPr lang="en-US" sz="2000" b="1" dirty="0"/>
              <a:t>SOI Monolithic Pixel Detector for Fine Measurement of Space and Time</a:t>
            </a:r>
            <a:endParaRPr lang="en-GB" sz="2000" dirty="0"/>
          </a:p>
        </p:txBody>
      </p:sp>
      <p:sp>
        <p:nvSpPr>
          <p:cNvPr id="4" name="テキスト ボックス 3"/>
          <p:cNvSpPr txBox="1"/>
          <p:nvPr/>
        </p:nvSpPr>
        <p:spPr>
          <a:xfrm>
            <a:off x="1209134" y="1221236"/>
            <a:ext cx="4077911" cy="369332"/>
          </a:xfrm>
          <a:prstGeom prst="rect">
            <a:avLst/>
          </a:prstGeom>
          <a:noFill/>
        </p:spPr>
        <p:txBody>
          <a:bodyPr wrap="none" rtlCol="0">
            <a:spAutoFit/>
          </a:bodyPr>
          <a:lstStyle/>
          <a:p>
            <a:r>
              <a:rPr lang="en-US" dirty="0" smtClean="0"/>
              <a:t>Allows time and space point measurement </a:t>
            </a:r>
            <a:endParaRPr lang="en-GB" dirty="0"/>
          </a:p>
        </p:txBody>
      </p:sp>
      <p:sp>
        <p:nvSpPr>
          <p:cNvPr id="5" name="テキスト ボックス 4"/>
          <p:cNvSpPr txBox="1"/>
          <p:nvPr/>
        </p:nvSpPr>
        <p:spPr>
          <a:xfrm>
            <a:off x="1209134" y="1488344"/>
            <a:ext cx="6126101" cy="369332"/>
          </a:xfrm>
          <a:prstGeom prst="rect">
            <a:avLst/>
          </a:prstGeom>
          <a:noFill/>
        </p:spPr>
        <p:txBody>
          <a:bodyPr wrap="none" rtlCol="0">
            <a:spAutoFit/>
          </a:bodyPr>
          <a:lstStyle/>
          <a:p>
            <a:r>
              <a:rPr lang="en-US" dirty="0" smtClean="0"/>
              <a:t>Design specified to meet the requirements for the ILC experiment</a:t>
            </a:r>
            <a:endParaRPr lang="en-GB" dirty="0"/>
          </a:p>
        </p:txBody>
      </p:sp>
      <p:sp>
        <p:nvSpPr>
          <p:cNvPr id="7" name="テキスト ボックス 6"/>
          <p:cNvSpPr txBox="1"/>
          <p:nvPr/>
        </p:nvSpPr>
        <p:spPr>
          <a:xfrm>
            <a:off x="5853013" y="2016951"/>
            <a:ext cx="3201454" cy="2585323"/>
          </a:xfrm>
          <a:prstGeom prst="rect">
            <a:avLst/>
          </a:prstGeom>
          <a:noFill/>
        </p:spPr>
        <p:txBody>
          <a:bodyPr wrap="none" rtlCol="0">
            <a:spAutoFit/>
          </a:bodyPr>
          <a:lstStyle/>
          <a:p>
            <a:r>
              <a:rPr lang="en-US" dirty="0" smtClean="0"/>
              <a:t>Main requirements:</a:t>
            </a:r>
          </a:p>
          <a:p>
            <a:pPr marL="285750" indent="-285750">
              <a:buFont typeface="Arial" panose="020B0604020202020204" pitchFamily="34" charset="0"/>
              <a:buChar char="•"/>
            </a:pPr>
            <a:r>
              <a:rPr lang="en-US" dirty="0" smtClean="0">
                <a:solidFill>
                  <a:srgbClr val="FF0000"/>
                </a:solidFill>
              </a:rPr>
              <a:t>Position resolution &lt;3um</a:t>
            </a:r>
          </a:p>
          <a:p>
            <a:pPr marL="285750" indent="-285750">
              <a:buFont typeface="Arial" panose="020B0604020202020204" pitchFamily="34" charset="0"/>
              <a:buChar char="•"/>
            </a:pPr>
            <a:r>
              <a:rPr lang="en-US" dirty="0" smtClean="0"/>
              <a:t>Low material &lt;0.2%Xo/layer</a:t>
            </a:r>
          </a:p>
          <a:p>
            <a:pPr marL="285750" indent="-285750">
              <a:buFont typeface="Arial" panose="020B0604020202020204" pitchFamily="34" charset="0"/>
              <a:buChar char="•"/>
            </a:pPr>
            <a:r>
              <a:rPr lang="en-US" dirty="0" smtClean="0"/>
              <a:t>TID~1kGy/year</a:t>
            </a:r>
          </a:p>
          <a:p>
            <a:pPr marL="285750" indent="-285750">
              <a:buFont typeface="Arial" panose="020B0604020202020204" pitchFamily="34" charset="0"/>
              <a:buChar char="•"/>
            </a:pPr>
            <a:r>
              <a:rPr lang="en-US" dirty="0" smtClean="0"/>
              <a:t>NIEL ~10</a:t>
            </a:r>
            <a:r>
              <a:rPr lang="en-US" baseline="30000" dirty="0" smtClean="0"/>
              <a:t>11</a:t>
            </a:r>
            <a:r>
              <a:rPr lang="en-US" dirty="0" smtClean="0"/>
              <a:t>n</a:t>
            </a:r>
            <a:r>
              <a:rPr lang="en-US" baseline="-25000" dirty="0" smtClean="0"/>
              <a:t>eq</a:t>
            </a:r>
            <a:r>
              <a:rPr lang="en-US" dirty="0" smtClean="0"/>
              <a:t>/cm</a:t>
            </a:r>
            <a:r>
              <a:rPr lang="en-US" baseline="30000" dirty="0" smtClean="0"/>
              <a:t>2</a:t>
            </a:r>
            <a:r>
              <a:rPr lang="en-US" dirty="0" smtClean="0"/>
              <a:t>/year</a:t>
            </a:r>
          </a:p>
          <a:p>
            <a:endParaRPr lang="en-US" dirty="0"/>
          </a:p>
          <a:p>
            <a:r>
              <a:rPr lang="en-US" dirty="0" smtClean="0"/>
              <a:t>Readout between trains</a:t>
            </a:r>
          </a:p>
          <a:p>
            <a:r>
              <a:rPr lang="en-US" dirty="0" smtClean="0">
                <a:solidFill>
                  <a:srgbClr val="FF0000"/>
                </a:solidFill>
              </a:rPr>
              <a:t>bunch ID highly preferred</a:t>
            </a:r>
          </a:p>
          <a:p>
            <a:r>
              <a:rPr kumimoji="1" lang="en-US" altLang="ja-JP" dirty="0"/>
              <a:t>Power dissipation: &lt;</a:t>
            </a:r>
            <a:r>
              <a:rPr kumimoji="1" lang="en-US" altLang="ja-JP" dirty="0" smtClean="0"/>
              <a:t>50mW/cm</a:t>
            </a:r>
            <a:r>
              <a:rPr kumimoji="1" lang="en-US" altLang="ja-JP" baseline="30000" dirty="0" smtClean="0"/>
              <a:t>2</a:t>
            </a:r>
            <a:endParaRPr kumimoji="1" lang="en-US" altLang="ja-JP" baseline="30000" dirty="0"/>
          </a:p>
        </p:txBody>
      </p:sp>
      <p:sp>
        <p:nvSpPr>
          <p:cNvPr id="10" name="テキスト ボックス 9"/>
          <p:cNvSpPr txBox="1"/>
          <p:nvPr/>
        </p:nvSpPr>
        <p:spPr>
          <a:xfrm>
            <a:off x="261567" y="4667848"/>
            <a:ext cx="8437001" cy="1477328"/>
          </a:xfrm>
          <a:prstGeom prst="rect">
            <a:avLst/>
          </a:prstGeom>
          <a:noFill/>
        </p:spPr>
        <p:txBody>
          <a:bodyPr wrap="square" rtlCol="0">
            <a:spAutoFit/>
          </a:bodyPr>
          <a:lstStyle/>
          <a:p>
            <a:r>
              <a:rPr lang="en-US" dirty="0" smtClean="0"/>
              <a:t>The goal is a sensor with both good spatial resolution of &lt;3um and time resolution &lt;1us.</a:t>
            </a:r>
          </a:p>
          <a:p>
            <a:pPr marL="285750" indent="-285750">
              <a:buFont typeface="Wingdings" panose="05000000000000000000" pitchFamily="2" charset="2"/>
              <a:buChar char="ü"/>
            </a:pPr>
            <a:r>
              <a:rPr lang="en-US" dirty="0"/>
              <a:t> </a:t>
            </a:r>
            <a:r>
              <a:rPr lang="en-US" dirty="0" smtClean="0"/>
              <a:t> pixel size ~20um-sq with analog readout</a:t>
            </a:r>
          </a:p>
          <a:p>
            <a:pPr marL="285750" indent="-285750">
              <a:buFont typeface="Wingdings" panose="05000000000000000000" pitchFamily="2" charset="2"/>
              <a:buChar char="ü"/>
            </a:pPr>
            <a:r>
              <a:rPr lang="en-US" dirty="0"/>
              <a:t> </a:t>
            </a:r>
            <a:r>
              <a:rPr lang="en-US" dirty="0" smtClean="0"/>
              <a:t> timestamp recording the ramping voltage </a:t>
            </a:r>
          </a:p>
          <a:p>
            <a:pPr marL="285750" indent="-285750">
              <a:buFont typeface="Wingdings" panose="05000000000000000000" pitchFamily="2" charset="2"/>
              <a:buChar char="ü"/>
            </a:pPr>
            <a:r>
              <a:rPr lang="en-US" dirty="0"/>
              <a:t> </a:t>
            </a:r>
            <a:r>
              <a:rPr lang="en-US" dirty="0" smtClean="0"/>
              <a:t> store the data allowing multiple hits on the same pixel</a:t>
            </a:r>
          </a:p>
          <a:p>
            <a:pPr marL="285750" indent="-285750">
              <a:buFont typeface="Wingdings" panose="05000000000000000000" pitchFamily="2" charset="2"/>
              <a:buChar char="ü"/>
            </a:pPr>
            <a:r>
              <a:rPr lang="en-US" dirty="0" smtClean="0"/>
              <a:t>  on-chip ADCs &amp;zero-suppression for fast data transfer</a:t>
            </a:r>
            <a:endParaRPr lang="en-GB" dirty="0"/>
          </a:p>
        </p:txBody>
      </p:sp>
    </p:spTree>
    <p:extLst>
      <p:ext uri="{BB962C8B-B14F-4D97-AF65-F5344CB8AC3E}">
        <p14:creationId xmlns:p14="http://schemas.microsoft.com/office/powerpoint/2010/main" val="40241144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69277" y="0"/>
            <a:ext cx="8089391" cy="1057275"/>
          </a:xfrm>
        </p:spPr>
        <p:txBody>
          <a:bodyPr/>
          <a:lstStyle/>
          <a:p>
            <a:r>
              <a:rPr lang="en-US" dirty="0" err="1" smtClean="0"/>
              <a:t>Sofist</a:t>
            </a:r>
            <a:r>
              <a:rPr lang="en-US" dirty="0" smtClean="0"/>
              <a:t> pixel architecture</a:t>
            </a:r>
            <a:endParaRPr lang="en-GB" dirty="0"/>
          </a:p>
        </p:txBody>
      </p:sp>
      <p:sp>
        <p:nvSpPr>
          <p:cNvPr id="7" name="テキスト ボックス 6"/>
          <p:cNvSpPr txBox="1"/>
          <p:nvPr/>
        </p:nvSpPr>
        <p:spPr>
          <a:xfrm>
            <a:off x="5853013" y="2016951"/>
            <a:ext cx="3201454" cy="2308324"/>
          </a:xfrm>
          <a:prstGeom prst="rect">
            <a:avLst/>
          </a:prstGeom>
          <a:noFill/>
        </p:spPr>
        <p:txBody>
          <a:bodyPr wrap="none" rtlCol="0">
            <a:spAutoFit/>
          </a:bodyPr>
          <a:lstStyle/>
          <a:p>
            <a:r>
              <a:rPr lang="en-US" dirty="0" smtClean="0"/>
              <a:t>Main requirements:</a:t>
            </a:r>
          </a:p>
          <a:p>
            <a:pPr marL="285750" indent="-285750">
              <a:buFont typeface="Arial" panose="020B0604020202020204" pitchFamily="34" charset="0"/>
              <a:buChar char="•"/>
            </a:pPr>
            <a:r>
              <a:rPr lang="en-US" dirty="0" smtClean="0">
                <a:solidFill>
                  <a:srgbClr val="FF0000"/>
                </a:solidFill>
              </a:rPr>
              <a:t>Position resolution &lt;3um</a:t>
            </a:r>
          </a:p>
          <a:p>
            <a:pPr marL="285750" indent="-285750">
              <a:buFont typeface="Arial" panose="020B0604020202020204" pitchFamily="34" charset="0"/>
              <a:buChar char="•"/>
            </a:pPr>
            <a:r>
              <a:rPr lang="en-US" dirty="0" smtClean="0"/>
              <a:t>Low material &lt;0.2%Xo/layer</a:t>
            </a:r>
          </a:p>
          <a:p>
            <a:pPr marL="285750" indent="-285750">
              <a:buFont typeface="Arial" panose="020B0604020202020204" pitchFamily="34" charset="0"/>
              <a:buChar char="•"/>
            </a:pPr>
            <a:r>
              <a:rPr lang="en-US" dirty="0" smtClean="0"/>
              <a:t>TID~1kGy/year</a:t>
            </a:r>
          </a:p>
          <a:p>
            <a:pPr marL="285750" indent="-285750">
              <a:buFont typeface="Arial" panose="020B0604020202020204" pitchFamily="34" charset="0"/>
              <a:buChar char="•"/>
            </a:pPr>
            <a:r>
              <a:rPr lang="en-US" dirty="0" smtClean="0"/>
              <a:t>NIEL ~10</a:t>
            </a:r>
            <a:r>
              <a:rPr lang="en-US" baseline="30000" dirty="0" smtClean="0"/>
              <a:t>11</a:t>
            </a:r>
            <a:r>
              <a:rPr lang="en-US" dirty="0" smtClean="0"/>
              <a:t>n</a:t>
            </a:r>
            <a:r>
              <a:rPr lang="en-US" baseline="-25000" dirty="0" smtClean="0"/>
              <a:t>eq</a:t>
            </a:r>
            <a:r>
              <a:rPr lang="en-US" dirty="0" smtClean="0"/>
              <a:t>/cm</a:t>
            </a:r>
            <a:r>
              <a:rPr lang="en-US" baseline="30000" dirty="0" smtClean="0"/>
              <a:t>2</a:t>
            </a:r>
            <a:r>
              <a:rPr lang="en-US" dirty="0" smtClean="0"/>
              <a:t>/year</a:t>
            </a:r>
          </a:p>
          <a:p>
            <a:endParaRPr lang="en-US" dirty="0"/>
          </a:p>
          <a:p>
            <a:r>
              <a:rPr lang="en-US" dirty="0" smtClean="0"/>
              <a:t>Readout between trains</a:t>
            </a:r>
          </a:p>
          <a:p>
            <a:r>
              <a:rPr lang="en-US" dirty="0" smtClean="0">
                <a:solidFill>
                  <a:srgbClr val="FF0000"/>
                </a:solidFill>
              </a:rPr>
              <a:t>bunch ID highly preferred</a:t>
            </a:r>
          </a:p>
        </p:txBody>
      </p:sp>
      <p:pic>
        <p:nvPicPr>
          <p:cNvPr id="3" name="図 2"/>
          <p:cNvPicPr>
            <a:picLocks noChangeAspect="1"/>
          </p:cNvPicPr>
          <p:nvPr/>
        </p:nvPicPr>
        <p:blipFill>
          <a:blip r:embed="rId2"/>
          <a:stretch>
            <a:fillRect/>
          </a:stretch>
        </p:blipFill>
        <p:spPr>
          <a:xfrm>
            <a:off x="2749813" y="1230384"/>
            <a:ext cx="6290450" cy="5261823"/>
          </a:xfrm>
          <a:prstGeom prst="rect">
            <a:avLst/>
          </a:prstGeom>
        </p:spPr>
      </p:pic>
      <p:sp>
        <p:nvSpPr>
          <p:cNvPr id="10" name="テキスト ボックス 9"/>
          <p:cNvSpPr txBox="1"/>
          <p:nvPr/>
        </p:nvSpPr>
        <p:spPr>
          <a:xfrm>
            <a:off x="209629" y="1746571"/>
            <a:ext cx="4964039" cy="2585323"/>
          </a:xfrm>
          <a:prstGeom prst="rect">
            <a:avLst/>
          </a:prstGeom>
          <a:noFill/>
        </p:spPr>
        <p:txBody>
          <a:bodyPr wrap="square" rtlCol="0">
            <a:spAutoFit/>
          </a:bodyPr>
          <a:lstStyle/>
          <a:p>
            <a:r>
              <a:rPr lang="en-US" dirty="0" smtClean="0">
                <a:solidFill>
                  <a:srgbClr val="0070C0"/>
                </a:solidFill>
              </a:rPr>
              <a:t>Start </a:t>
            </a:r>
            <a:r>
              <a:rPr lang="en-US" dirty="0" err="1" smtClean="0">
                <a:solidFill>
                  <a:srgbClr val="FF0000"/>
                </a:solidFill>
              </a:rPr>
              <a:t>Vramp</a:t>
            </a:r>
            <a:r>
              <a:rPr lang="en-US" dirty="0" smtClean="0">
                <a:solidFill>
                  <a:srgbClr val="0070C0"/>
                </a:solidFill>
              </a:rPr>
              <a:t> per beam train</a:t>
            </a:r>
          </a:p>
          <a:p>
            <a:r>
              <a:rPr lang="en-US" dirty="0" smtClean="0">
                <a:solidFill>
                  <a:srgbClr val="0070C0"/>
                </a:solidFill>
              </a:rPr>
              <a:t>Signals exceeding Vth</a:t>
            </a:r>
          </a:p>
          <a:p>
            <a:r>
              <a:rPr lang="en-US" dirty="0">
                <a:solidFill>
                  <a:srgbClr val="0070C0"/>
                </a:solidFill>
              </a:rPr>
              <a:t> </a:t>
            </a:r>
            <a:r>
              <a:rPr lang="en-US" dirty="0" smtClean="0">
                <a:solidFill>
                  <a:srgbClr val="0070C0"/>
                </a:solidFill>
              </a:rPr>
              <a:t> shift-register chooses* memory cell to record</a:t>
            </a:r>
          </a:p>
          <a:p>
            <a:r>
              <a:rPr lang="en-US" dirty="0">
                <a:solidFill>
                  <a:srgbClr val="0070C0"/>
                </a:solidFill>
              </a:rPr>
              <a:t> </a:t>
            </a:r>
            <a:r>
              <a:rPr lang="en-US" dirty="0" smtClean="0">
                <a:solidFill>
                  <a:srgbClr val="0070C0"/>
                </a:solidFill>
              </a:rPr>
              <a:t>   analog signal recorded</a:t>
            </a:r>
          </a:p>
          <a:p>
            <a:r>
              <a:rPr lang="en-US" dirty="0">
                <a:solidFill>
                  <a:srgbClr val="0070C0"/>
                </a:solidFill>
              </a:rPr>
              <a:t> </a:t>
            </a:r>
            <a:r>
              <a:rPr lang="en-US" dirty="0" smtClean="0">
                <a:solidFill>
                  <a:srgbClr val="0070C0"/>
                </a:solidFill>
              </a:rPr>
              <a:t>   timestamp voltage recorded</a:t>
            </a:r>
          </a:p>
          <a:p>
            <a:endParaRPr lang="en-US" dirty="0">
              <a:solidFill>
                <a:srgbClr val="0070C0"/>
              </a:solidFill>
            </a:endParaRPr>
          </a:p>
          <a:p>
            <a:r>
              <a:rPr lang="en-US" dirty="0" smtClean="0">
                <a:solidFill>
                  <a:srgbClr val="0070C0"/>
                </a:solidFill>
              </a:rPr>
              <a:t>Recorded memories are digitized by column ADCs (8bit has been implemented)</a:t>
            </a:r>
          </a:p>
          <a:p>
            <a:r>
              <a:rPr lang="en-US" dirty="0" smtClean="0">
                <a:solidFill>
                  <a:srgbClr val="0070C0"/>
                </a:solidFill>
              </a:rPr>
              <a:t>Zero-suppression applicable</a:t>
            </a:r>
            <a:endParaRPr lang="en-GB" dirty="0">
              <a:solidFill>
                <a:srgbClr val="0070C0"/>
              </a:solidFill>
            </a:endParaRPr>
          </a:p>
        </p:txBody>
      </p:sp>
      <p:sp>
        <p:nvSpPr>
          <p:cNvPr id="8" name="右矢印 7"/>
          <p:cNvSpPr/>
          <p:nvPr/>
        </p:nvSpPr>
        <p:spPr>
          <a:xfrm>
            <a:off x="77743" y="2659786"/>
            <a:ext cx="351692" cy="484632"/>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902812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95880" y="151380"/>
            <a:ext cx="7773338" cy="799102"/>
          </a:xfrm>
        </p:spPr>
        <p:txBody>
          <a:bodyPr>
            <a:normAutofit/>
          </a:bodyPr>
          <a:lstStyle/>
          <a:p>
            <a:r>
              <a:rPr kumimoji="1" lang="en-US" altLang="ja-JP" dirty="0" smtClean="0"/>
              <a:t>SOFIST</a:t>
            </a:r>
            <a:r>
              <a:rPr kumimoji="1" lang="ja-JP" altLang="en-US" dirty="0" smtClean="0"/>
              <a:t> </a:t>
            </a:r>
            <a:r>
              <a:rPr kumimoji="1" lang="en-US" altLang="ja-JP" dirty="0" smtClean="0"/>
              <a:t>– in development</a:t>
            </a:r>
            <a:endParaRPr kumimoji="1" lang="ja-JP" altLang="en-US" dirty="0"/>
          </a:p>
        </p:txBody>
      </p:sp>
      <p:pic>
        <p:nvPicPr>
          <p:cNvPr id="4" name="コンテンツ プレースホルダー 3"/>
          <p:cNvPicPr>
            <a:picLocks noGrp="1" noChangeAspect="1"/>
          </p:cNvPicPr>
          <p:nvPr>
            <p:ph idx="4294967295"/>
          </p:nvPr>
        </p:nvPicPr>
        <p:blipFill>
          <a:blip r:embed="rId3"/>
          <a:stretch>
            <a:fillRect/>
          </a:stretch>
        </p:blipFill>
        <p:spPr>
          <a:xfrm>
            <a:off x="41474" y="1123123"/>
            <a:ext cx="8882149" cy="5398954"/>
          </a:xfrm>
          <a:prstGeom prst="rect">
            <a:avLst/>
          </a:prstGeom>
        </p:spPr>
      </p:pic>
      <p:sp>
        <p:nvSpPr>
          <p:cNvPr id="6" name="テキスト ボックス 5"/>
          <p:cNvSpPr txBox="1"/>
          <p:nvPr/>
        </p:nvSpPr>
        <p:spPr>
          <a:xfrm rot="20744151">
            <a:off x="1634290" y="1736535"/>
            <a:ext cx="1404552" cy="715837"/>
          </a:xfrm>
          <a:prstGeom prst="rect">
            <a:avLst/>
          </a:prstGeom>
          <a:noFill/>
        </p:spPr>
        <p:txBody>
          <a:bodyPr wrap="none" rtlCol="0">
            <a:spAutoFit/>
          </a:bodyPr>
          <a:lstStyle/>
          <a:p>
            <a:pPr>
              <a:lnSpc>
                <a:spcPts val="1600"/>
              </a:lnSpc>
            </a:pPr>
            <a:r>
              <a:rPr kumimoji="1" lang="en-US" altLang="ja-JP" dirty="0" smtClean="0">
                <a:solidFill>
                  <a:srgbClr val="FF0000"/>
                </a:solidFill>
              </a:rPr>
              <a:t>FNAL </a:t>
            </a:r>
          </a:p>
          <a:p>
            <a:pPr>
              <a:lnSpc>
                <a:spcPts val="1600"/>
              </a:lnSpc>
            </a:pPr>
            <a:r>
              <a:rPr kumimoji="1" lang="en-US" altLang="ja-JP" dirty="0" err="1" smtClean="0">
                <a:solidFill>
                  <a:srgbClr val="FF0000"/>
                </a:solidFill>
              </a:rPr>
              <a:t>Beamtested</a:t>
            </a:r>
            <a:endParaRPr kumimoji="1" lang="en-US" altLang="ja-JP" dirty="0" smtClean="0">
              <a:solidFill>
                <a:srgbClr val="FF0000"/>
              </a:solidFill>
            </a:endParaRPr>
          </a:p>
          <a:p>
            <a:pPr>
              <a:lnSpc>
                <a:spcPts val="1600"/>
              </a:lnSpc>
            </a:pPr>
            <a:r>
              <a:rPr kumimoji="1" lang="en-US" altLang="ja-JP" dirty="0" smtClean="0">
                <a:solidFill>
                  <a:srgbClr val="00B0F0"/>
                </a:solidFill>
              </a:rPr>
              <a:t>(only analog)</a:t>
            </a:r>
            <a:endParaRPr kumimoji="1" lang="ja-JP" altLang="en-US" dirty="0">
              <a:solidFill>
                <a:srgbClr val="00B0F0"/>
              </a:solidFill>
            </a:endParaRPr>
          </a:p>
        </p:txBody>
      </p:sp>
      <p:sp>
        <p:nvSpPr>
          <p:cNvPr id="8" name="テキスト ボックス 7"/>
          <p:cNvSpPr txBox="1"/>
          <p:nvPr/>
        </p:nvSpPr>
        <p:spPr>
          <a:xfrm rot="20744151">
            <a:off x="3212957" y="1531351"/>
            <a:ext cx="2021871" cy="1126206"/>
          </a:xfrm>
          <a:prstGeom prst="rect">
            <a:avLst/>
          </a:prstGeom>
          <a:noFill/>
        </p:spPr>
        <p:txBody>
          <a:bodyPr wrap="square" rtlCol="0">
            <a:spAutoFit/>
          </a:bodyPr>
          <a:lstStyle/>
          <a:p>
            <a:pPr>
              <a:lnSpc>
                <a:spcPts val="1600"/>
              </a:lnSpc>
            </a:pPr>
            <a:r>
              <a:rPr kumimoji="1" lang="en-US" altLang="ja-JP" dirty="0" smtClean="0">
                <a:solidFill>
                  <a:srgbClr val="FF0000"/>
                </a:solidFill>
              </a:rPr>
              <a:t>FNAL </a:t>
            </a:r>
          </a:p>
          <a:p>
            <a:pPr>
              <a:lnSpc>
                <a:spcPts val="1600"/>
              </a:lnSpc>
            </a:pPr>
            <a:r>
              <a:rPr kumimoji="1" lang="en-US" altLang="ja-JP" dirty="0" err="1" smtClean="0">
                <a:solidFill>
                  <a:srgbClr val="FF0000"/>
                </a:solidFill>
              </a:rPr>
              <a:t>Beamtested</a:t>
            </a:r>
            <a:endParaRPr kumimoji="1" lang="en-US" altLang="ja-JP" dirty="0" smtClean="0">
              <a:solidFill>
                <a:srgbClr val="FF0000"/>
              </a:solidFill>
            </a:endParaRPr>
          </a:p>
          <a:p>
            <a:pPr>
              <a:lnSpc>
                <a:spcPts val="1600"/>
              </a:lnSpc>
            </a:pPr>
            <a:r>
              <a:rPr kumimoji="1" lang="en-US" altLang="ja-JP" dirty="0" smtClean="0">
                <a:solidFill>
                  <a:srgbClr val="00B0F0"/>
                </a:solidFill>
              </a:rPr>
              <a:t>(both but in separate pixels)</a:t>
            </a:r>
            <a:endParaRPr kumimoji="1" lang="ja-JP" altLang="en-US" dirty="0">
              <a:solidFill>
                <a:srgbClr val="00B0F0"/>
              </a:solidFill>
            </a:endParaRPr>
          </a:p>
          <a:p>
            <a:pPr>
              <a:lnSpc>
                <a:spcPts val="1600"/>
              </a:lnSpc>
            </a:pPr>
            <a:endParaRPr kumimoji="1" lang="ja-JP" altLang="en-US" dirty="0">
              <a:solidFill>
                <a:srgbClr val="FF0000"/>
              </a:solidFill>
            </a:endParaRPr>
          </a:p>
        </p:txBody>
      </p:sp>
      <p:sp>
        <p:nvSpPr>
          <p:cNvPr id="5" name="テキスト ボックス 4"/>
          <p:cNvSpPr txBox="1"/>
          <p:nvPr/>
        </p:nvSpPr>
        <p:spPr>
          <a:xfrm>
            <a:off x="5554741" y="6231876"/>
            <a:ext cx="1060098" cy="369332"/>
          </a:xfrm>
          <a:prstGeom prst="rect">
            <a:avLst/>
          </a:prstGeom>
          <a:solidFill>
            <a:schemeClr val="bg1"/>
          </a:solidFill>
        </p:spPr>
        <p:txBody>
          <a:bodyPr wrap="none" rtlCol="0">
            <a:spAutoFit/>
          </a:bodyPr>
          <a:lstStyle/>
          <a:p>
            <a:r>
              <a:rPr lang="en-US" dirty="0" smtClean="0"/>
              <a:t>delivered</a:t>
            </a:r>
            <a:endParaRPr lang="en-GB" dirty="0"/>
          </a:p>
        </p:txBody>
      </p:sp>
      <p:sp>
        <p:nvSpPr>
          <p:cNvPr id="9" name="テキスト ボックス 8"/>
          <p:cNvSpPr txBox="1"/>
          <p:nvPr/>
        </p:nvSpPr>
        <p:spPr>
          <a:xfrm>
            <a:off x="7412848" y="6231876"/>
            <a:ext cx="1074333" cy="369332"/>
          </a:xfrm>
          <a:prstGeom prst="rect">
            <a:avLst/>
          </a:prstGeom>
          <a:solidFill>
            <a:schemeClr val="bg1"/>
          </a:solidFill>
        </p:spPr>
        <p:txBody>
          <a:bodyPr wrap="none" rtlCol="0">
            <a:spAutoFit/>
          </a:bodyPr>
          <a:lstStyle/>
          <a:p>
            <a:r>
              <a:rPr lang="en-US" dirty="0" smtClean="0">
                <a:solidFill>
                  <a:srgbClr val="FF0000"/>
                </a:solidFill>
              </a:rPr>
              <a:t>Under 3D</a:t>
            </a:r>
            <a:endParaRPr lang="en-GB" dirty="0">
              <a:solidFill>
                <a:srgbClr val="FF0000"/>
              </a:solidFill>
            </a:endParaRPr>
          </a:p>
        </p:txBody>
      </p:sp>
      <p:sp>
        <p:nvSpPr>
          <p:cNvPr id="10" name="テキスト ボックス 9"/>
          <p:cNvSpPr txBox="1"/>
          <p:nvPr/>
        </p:nvSpPr>
        <p:spPr>
          <a:xfrm rot="20744151">
            <a:off x="5110025" y="1565940"/>
            <a:ext cx="2250303" cy="707886"/>
          </a:xfrm>
          <a:prstGeom prst="rect">
            <a:avLst/>
          </a:prstGeom>
          <a:noFill/>
        </p:spPr>
        <p:txBody>
          <a:bodyPr wrap="square" rtlCol="0">
            <a:spAutoFit/>
          </a:bodyPr>
          <a:lstStyle/>
          <a:p>
            <a:pPr>
              <a:lnSpc>
                <a:spcPts val="1600"/>
              </a:lnSpc>
            </a:pPr>
            <a:r>
              <a:rPr kumimoji="1" lang="en-US" altLang="ja-JP" dirty="0" smtClean="0">
                <a:solidFill>
                  <a:srgbClr val="FF0000"/>
                </a:solidFill>
              </a:rPr>
              <a:t>Under evaluation </a:t>
            </a:r>
            <a:r>
              <a:rPr kumimoji="1" lang="en-US" altLang="ja-JP" dirty="0" smtClean="0">
                <a:solidFill>
                  <a:srgbClr val="00B0F0"/>
                </a:solidFill>
              </a:rPr>
              <a:t>(both in same pixel)</a:t>
            </a:r>
            <a:endParaRPr kumimoji="1" lang="ja-JP" altLang="en-US" dirty="0">
              <a:solidFill>
                <a:srgbClr val="00B0F0"/>
              </a:solidFill>
            </a:endParaRPr>
          </a:p>
          <a:p>
            <a:pPr>
              <a:lnSpc>
                <a:spcPts val="1600"/>
              </a:lnSpc>
            </a:pPr>
            <a:endParaRPr kumimoji="1" lang="ja-JP" altLang="en-US" dirty="0">
              <a:solidFill>
                <a:srgbClr val="FF0000"/>
              </a:solidFill>
            </a:endParaRPr>
          </a:p>
        </p:txBody>
      </p:sp>
    </p:spTree>
    <p:extLst>
      <p:ext uri="{BB962C8B-B14F-4D97-AF65-F5344CB8AC3E}">
        <p14:creationId xmlns:p14="http://schemas.microsoft.com/office/powerpoint/2010/main" val="12225771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129652" y="-248221"/>
            <a:ext cx="9332259" cy="1450757"/>
          </a:xfrm>
        </p:spPr>
        <p:txBody>
          <a:bodyPr>
            <a:normAutofit/>
          </a:bodyPr>
          <a:lstStyle/>
          <a:p>
            <a:r>
              <a:rPr lang="en-US" altLang="ja-JP" sz="3200" dirty="0" smtClean="0"/>
              <a:t>soFist-1 spatial resolution</a:t>
            </a:r>
            <a:endParaRPr kumimoji="1" lang="ja-JP" altLang="en-US" sz="3200" dirty="0"/>
          </a:p>
        </p:txBody>
      </p:sp>
      <p:pic>
        <p:nvPicPr>
          <p:cNvPr id="6" name="図 5"/>
          <p:cNvPicPr>
            <a:picLocks noChangeAspect="1"/>
          </p:cNvPicPr>
          <p:nvPr/>
        </p:nvPicPr>
        <p:blipFill>
          <a:blip r:embed="rId2"/>
          <a:stretch>
            <a:fillRect/>
          </a:stretch>
        </p:blipFill>
        <p:spPr>
          <a:xfrm>
            <a:off x="2115791" y="2218051"/>
            <a:ext cx="5662553" cy="2100857"/>
          </a:xfrm>
          <a:prstGeom prst="rect">
            <a:avLst/>
          </a:prstGeom>
        </p:spPr>
      </p:pic>
      <p:pic>
        <p:nvPicPr>
          <p:cNvPr id="7" name="図 6"/>
          <p:cNvPicPr>
            <a:picLocks noChangeAspect="1"/>
          </p:cNvPicPr>
          <p:nvPr/>
        </p:nvPicPr>
        <p:blipFill>
          <a:blip r:embed="rId3"/>
          <a:stretch>
            <a:fillRect/>
          </a:stretch>
        </p:blipFill>
        <p:spPr>
          <a:xfrm>
            <a:off x="2115791" y="4470144"/>
            <a:ext cx="5662553" cy="2100857"/>
          </a:xfrm>
          <a:prstGeom prst="rect">
            <a:avLst/>
          </a:prstGeom>
        </p:spPr>
      </p:pic>
      <p:sp>
        <p:nvSpPr>
          <p:cNvPr id="9" name="テキスト ボックス 8"/>
          <p:cNvSpPr txBox="1"/>
          <p:nvPr/>
        </p:nvSpPr>
        <p:spPr>
          <a:xfrm>
            <a:off x="6556682" y="3184052"/>
            <a:ext cx="1414170" cy="307777"/>
          </a:xfrm>
          <a:prstGeom prst="rect">
            <a:avLst/>
          </a:prstGeom>
          <a:noFill/>
        </p:spPr>
        <p:txBody>
          <a:bodyPr wrap="none" rtlCol="0">
            <a:spAutoFit/>
          </a:bodyPr>
          <a:lstStyle/>
          <a:p>
            <a:r>
              <a:rPr lang="pt-BR" altLang="ja-JP" sz="1400" dirty="0" smtClean="0"/>
              <a:t>1.37 </a:t>
            </a:r>
            <a:r>
              <a:rPr lang="pt-BR" altLang="ja-JP" sz="1400" dirty="0"/>
              <a:t>± </a:t>
            </a:r>
            <a:r>
              <a:rPr lang="pt-BR" altLang="ja-JP" sz="1400" dirty="0" smtClean="0"/>
              <a:t>0.04 </a:t>
            </a:r>
            <a:r>
              <a:rPr lang="en-US" altLang="ja-JP" sz="1400" dirty="0">
                <a:latin typeface="Symbol" panose="05050102010706020507" pitchFamily="18" charset="2"/>
              </a:rPr>
              <a:t>m</a:t>
            </a:r>
            <a:r>
              <a:rPr lang="pt-BR" altLang="ja-JP" sz="1400" dirty="0" smtClean="0"/>
              <a:t>m</a:t>
            </a:r>
            <a:endParaRPr lang="pt-BR" altLang="ja-JP" sz="1400" dirty="0"/>
          </a:p>
        </p:txBody>
      </p:sp>
      <p:sp>
        <p:nvSpPr>
          <p:cNvPr id="10" name="テキスト ボックス 9"/>
          <p:cNvSpPr txBox="1"/>
          <p:nvPr/>
        </p:nvSpPr>
        <p:spPr>
          <a:xfrm>
            <a:off x="3782968" y="3184052"/>
            <a:ext cx="1414170" cy="307777"/>
          </a:xfrm>
          <a:prstGeom prst="rect">
            <a:avLst/>
          </a:prstGeom>
          <a:noFill/>
        </p:spPr>
        <p:txBody>
          <a:bodyPr wrap="none" rtlCol="0">
            <a:spAutoFit/>
          </a:bodyPr>
          <a:lstStyle/>
          <a:p>
            <a:r>
              <a:rPr lang="pt-BR" altLang="ja-JP" sz="1400" dirty="0" smtClean="0"/>
              <a:t>1.</a:t>
            </a:r>
            <a:r>
              <a:rPr lang="en-US" altLang="ja-JP" sz="1400" dirty="0" smtClean="0"/>
              <a:t>50</a:t>
            </a:r>
            <a:r>
              <a:rPr lang="pt-BR" altLang="ja-JP" sz="1400" dirty="0" smtClean="0"/>
              <a:t> </a:t>
            </a:r>
            <a:r>
              <a:rPr lang="pt-BR" altLang="ja-JP" sz="1400" dirty="0"/>
              <a:t>± 0.05 </a:t>
            </a:r>
            <a:r>
              <a:rPr lang="en-US" altLang="ja-JP" sz="1400" dirty="0">
                <a:latin typeface="Symbol" panose="05050102010706020507" pitchFamily="18" charset="2"/>
              </a:rPr>
              <a:t>m</a:t>
            </a:r>
            <a:r>
              <a:rPr lang="pt-BR" altLang="ja-JP" sz="1400" dirty="0" smtClean="0"/>
              <a:t>m</a:t>
            </a:r>
            <a:endParaRPr lang="pt-BR" altLang="ja-JP" sz="1400" dirty="0"/>
          </a:p>
        </p:txBody>
      </p:sp>
      <p:sp>
        <p:nvSpPr>
          <p:cNvPr id="11" name="テキスト ボックス 10"/>
          <p:cNvSpPr txBox="1"/>
          <p:nvPr/>
        </p:nvSpPr>
        <p:spPr>
          <a:xfrm>
            <a:off x="3782968" y="5395547"/>
            <a:ext cx="1414170" cy="307777"/>
          </a:xfrm>
          <a:prstGeom prst="rect">
            <a:avLst/>
          </a:prstGeom>
          <a:noFill/>
        </p:spPr>
        <p:txBody>
          <a:bodyPr wrap="none" rtlCol="0">
            <a:spAutoFit/>
          </a:bodyPr>
          <a:lstStyle/>
          <a:p>
            <a:r>
              <a:rPr lang="pt-BR" altLang="ja-JP" sz="1400" dirty="0" smtClean="0"/>
              <a:t>1.38 </a:t>
            </a:r>
            <a:r>
              <a:rPr lang="pt-BR" altLang="ja-JP" sz="1400" dirty="0"/>
              <a:t>± </a:t>
            </a:r>
            <a:r>
              <a:rPr lang="pt-BR" altLang="ja-JP" sz="1400" dirty="0" smtClean="0"/>
              <a:t>0.05 </a:t>
            </a:r>
            <a:r>
              <a:rPr lang="en-US" altLang="ja-JP" sz="1400" dirty="0">
                <a:latin typeface="Symbol" panose="05050102010706020507" pitchFamily="18" charset="2"/>
              </a:rPr>
              <a:t>m</a:t>
            </a:r>
            <a:r>
              <a:rPr lang="pt-BR" altLang="ja-JP" sz="1400" dirty="0" smtClean="0"/>
              <a:t>m</a:t>
            </a:r>
            <a:endParaRPr lang="pt-BR" altLang="ja-JP" sz="1400" dirty="0"/>
          </a:p>
        </p:txBody>
      </p:sp>
      <p:sp>
        <p:nvSpPr>
          <p:cNvPr id="12" name="テキスト ボックス 11"/>
          <p:cNvSpPr txBox="1"/>
          <p:nvPr/>
        </p:nvSpPr>
        <p:spPr>
          <a:xfrm>
            <a:off x="6581676" y="5391662"/>
            <a:ext cx="1414170" cy="307777"/>
          </a:xfrm>
          <a:prstGeom prst="rect">
            <a:avLst/>
          </a:prstGeom>
          <a:noFill/>
        </p:spPr>
        <p:txBody>
          <a:bodyPr wrap="none" rtlCol="0">
            <a:spAutoFit/>
          </a:bodyPr>
          <a:lstStyle/>
          <a:p>
            <a:r>
              <a:rPr lang="pt-BR" altLang="ja-JP" sz="1400" dirty="0" smtClean="0"/>
              <a:t>1.35 </a:t>
            </a:r>
            <a:r>
              <a:rPr lang="pt-BR" altLang="ja-JP" sz="1400" dirty="0"/>
              <a:t>± </a:t>
            </a:r>
            <a:r>
              <a:rPr lang="pt-BR" altLang="ja-JP" sz="1400" dirty="0" smtClean="0"/>
              <a:t>0.04 </a:t>
            </a:r>
            <a:r>
              <a:rPr lang="en-US" altLang="ja-JP" sz="1400" dirty="0">
                <a:latin typeface="Symbol" panose="05050102010706020507" pitchFamily="18" charset="2"/>
              </a:rPr>
              <a:t>m</a:t>
            </a:r>
            <a:r>
              <a:rPr lang="pt-BR" altLang="ja-JP" sz="1400" dirty="0" smtClean="0"/>
              <a:t>m</a:t>
            </a:r>
            <a:endParaRPr lang="pt-BR" altLang="ja-JP" sz="1400" dirty="0"/>
          </a:p>
        </p:txBody>
      </p:sp>
      <p:sp>
        <p:nvSpPr>
          <p:cNvPr id="13" name="テキスト ボックス 12"/>
          <p:cNvSpPr txBox="1"/>
          <p:nvPr/>
        </p:nvSpPr>
        <p:spPr>
          <a:xfrm>
            <a:off x="1085662" y="2925635"/>
            <a:ext cx="1316386" cy="369332"/>
          </a:xfrm>
          <a:prstGeom prst="rect">
            <a:avLst/>
          </a:prstGeom>
          <a:noFill/>
        </p:spPr>
        <p:txBody>
          <a:bodyPr wrap="none" rtlCol="0">
            <a:spAutoFit/>
          </a:bodyPr>
          <a:lstStyle/>
          <a:p>
            <a:r>
              <a:rPr lang="en-US" altLang="ja-JP" dirty="0" smtClean="0"/>
              <a:t>Residual X</a:t>
            </a:r>
            <a:endParaRPr kumimoji="1" lang="ja-JP" altLang="en-US" dirty="0"/>
          </a:p>
        </p:txBody>
      </p:sp>
      <p:sp>
        <p:nvSpPr>
          <p:cNvPr id="14" name="テキスト ボックス 13"/>
          <p:cNvSpPr txBox="1"/>
          <p:nvPr/>
        </p:nvSpPr>
        <p:spPr>
          <a:xfrm>
            <a:off x="1085662" y="5137130"/>
            <a:ext cx="1316386" cy="369332"/>
          </a:xfrm>
          <a:prstGeom prst="rect">
            <a:avLst/>
          </a:prstGeom>
          <a:noFill/>
        </p:spPr>
        <p:txBody>
          <a:bodyPr wrap="none" rtlCol="0">
            <a:spAutoFit/>
          </a:bodyPr>
          <a:lstStyle/>
          <a:p>
            <a:r>
              <a:rPr lang="en-US" altLang="ja-JP" dirty="0" smtClean="0"/>
              <a:t>Residual Y</a:t>
            </a:r>
            <a:endParaRPr kumimoji="1" lang="ja-JP" altLang="en-US" dirty="0"/>
          </a:p>
        </p:txBody>
      </p:sp>
      <p:sp>
        <p:nvSpPr>
          <p:cNvPr id="15" name="テキスト ボックス 14"/>
          <p:cNvSpPr txBox="1"/>
          <p:nvPr/>
        </p:nvSpPr>
        <p:spPr>
          <a:xfrm>
            <a:off x="2115791" y="1775331"/>
            <a:ext cx="2335896" cy="369332"/>
          </a:xfrm>
          <a:prstGeom prst="rect">
            <a:avLst/>
          </a:prstGeom>
          <a:solidFill>
            <a:schemeClr val="bg1"/>
          </a:solidFill>
        </p:spPr>
        <p:txBody>
          <a:bodyPr wrap="none" rtlCol="0">
            <a:spAutoFit/>
          </a:bodyPr>
          <a:lstStyle/>
          <a:p>
            <a:r>
              <a:rPr kumimoji="1" lang="en-US" altLang="ja-JP" u="sng" dirty="0" smtClean="0"/>
              <a:t>SOFIST#1(</a:t>
            </a:r>
            <a:r>
              <a:rPr lang="en-US" altLang="ja-JP" u="sng" dirty="0" smtClean="0"/>
              <a:t>BPW14x14)</a:t>
            </a:r>
            <a:endParaRPr lang="en-US" altLang="ja-JP" u="sng" dirty="0"/>
          </a:p>
        </p:txBody>
      </p:sp>
      <p:sp>
        <p:nvSpPr>
          <p:cNvPr id="16" name="テキスト ボックス 15"/>
          <p:cNvSpPr txBox="1"/>
          <p:nvPr/>
        </p:nvSpPr>
        <p:spPr>
          <a:xfrm>
            <a:off x="5388734" y="1747282"/>
            <a:ext cx="2335896" cy="369332"/>
          </a:xfrm>
          <a:prstGeom prst="rect">
            <a:avLst/>
          </a:prstGeom>
          <a:solidFill>
            <a:schemeClr val="bg1"/>
          </a:solidFill>
        </p:spPr>
        <p:txBody>
          <a:bodyPr wrap="none" rtlCol="0">
            <a:spAutoFit/>
          </a:bodyPr>
          <a:lstStyle/>
          <a:p>
            <a:r>
              <a:rPr kumimoji="1" lang="en-US" altLang="ja-JP" u="sng" dirty="0" smtClean="0"/>
              <a:t>SOFIST#2(</a:t>
            </a:r>
            <a:r>
              <a:rPr lang="en-US" altLang="ja-JP" u="sng" dirty="0" smtClean="0"/>
              <a:t>BPW16x16)</a:t>
            </a:r>
            <a:endParaRPr lang="en-US" altLang="ja-JP" u="sng" dirty="0"/>
          </a:p>
        </p:txBody>
      </p:sp>
      <p:sp>
        <p:nvSpPr>
          <p:cNvPr id="2" name="テキスト ボックス 1"/>
          <p:cNvSpPr txBox="1"/>
          <p:nvPr/>
        </p:nvSpPr>
        <p:spPr>
          <a:xfrm>
            <a:off x="1307951" y="809694"/>
            <a:ext cx="7836049" cy="923330"/>
          </a:xfrm>
          <a:prstGeom prst="rect">
            <a:avLst/>
          </a:prstGeom>
          <a:noFill/>
        </p:spPr>
        <p:txBody>
          <a:bodyPr wrap="square" rtlCol="0">
            <a:spAutoFit/>
          </a:bodyPr>
          <a:lstStyle/>
          <a:p>
            <a:r>
              <a:rPr lang="en-US" dirty="0" smtClean="0">
                <a:latin typeface="Arial Black" panose="020B0A04020102020204" pitchFamily="34" charset="0"/>
              </a:rPr>
              <a:t>SOFIST residual to FPIX track (</a:t>
            </a:r>
            <a:r>
              <a:rPr lang="en-US" dirty="0" smtClean="0">
                <a:latin typeface="Symbol" panose="05050102010706020507" pitchFamily="18" charset="2"/>
              </a:rPr>
              <a:t>s</a:t>
            </a:r>
            <a:r>
              <a:rPr lang="en-US" dirty="0" smtClean="0">
                <a:latin typeface="Arial Black" panose="020B0A04020102020204" pitchFamily="34" charset="0"/>
              </a:rPr>
              <a:t>_track~0.57/0.65</a:t>
            </a:r>
            <a:r>
              <a:rPr lang="en-US" altLang="ja-JP" dirty="0">
                <a:latin typeface="Symbol" panose="05050102010706020507" pitchFamily="18" charset="2"/>
              </a:rPr>
              <a:t>m</a:t>
            </a:r>
            <a:r>
              <a:rPr lang="en-US" dirty="0" smtClean="0">
                <a:latin typeface="Arial Black" panose="020B0A04020102020204" pitchFamily="34" charset="0"/>
              </a:rPr>
              <a:t>m)</a:t>
            </a:r>
          </a:p>
          <a:p>
            <a:r>
              <a:rPr lang="en-US" dirty="0" smtClean="0">
                <a:latin typeface="Arial Black" panose="020B0A04020102020204" pitchFamily="34" charset="0"/>
              </a:rPr>
              <a:t>Bias=130V (~500um depletion)</a:t>
            </a:r>
            <a:r>
              <a:rPr lang="en-US" altLang="ja-JP" dirty="0">
                <a:latin typeface="Arial Black" panose="020B0A04020102020204" pitchFamily="34" charset="0"/>
              </a:rPr>
              <a:t> </a:t>
            </a:r>
            <a:r>
              <a:rPr lang="en-US" altLang="ja-JP" dirty="0" smtClean="0">
                <a:latin typeface="Arial Black" panose="020B0A04020102020204" pitchFamily="34" charset="0"/>
              </a:rPr>
              <a:t>=&gt;</a:t>
            </a:r>
            <a:r>
              <a:rPr lang="en-US" altLang="ja-JP" dirty="0" smtClean="0">
                <a:solidFill>
                  <a:schemeClr val="accent2">
                    <a:lumMod val="50000"/>
                  </a:schemeClr>
                </a:solidFill>
                <a:latin typeface="Arial Black" panose="020B0A04020102020204" pitchFamily="34" charset="0"/>
              </a:rPr>
              <a:t>15V (~200</a:t>
            </a:r>
            <a:r>
              <a:rPr lang="en-US" altLang="ja-JP" dirty="0">
                <a:latin typeface="Symbol" panose="05050102010706020507" pitchFamily="18" charset="2"/>
              </a:rPr>
              <a:t>m</a:t>
            </a:r>
            <a:r>
              <a:rPr lang="en-US" altLang="ja-JP" dirty="0" smtClean="0">
                <a:solidFill>
                  <a:schemeClr val="accent2">
                    <a:lumMod val="50000"/>
                  </a:schemeClr>
                </a:solidFill>
                <a:latin typeface="Arial Black" panose="020B0A04020102020204" pitchFamily="34" charset="0"/>
              </a:rPr>
              <a:t>m depletion)</a:t>
            </a:r>
            <a:endParaRPr lang="en-US" dirty="0" smtClean="0">
              <a:solidFill>
                <a:schemeClr val="accent2">
                  <a:lumMod val="50000"/>
                </a:schemeClr>
              </a:solidFill>
              <a:latin typeface="Arial Black" panose="020B0A04020102020204" pitchFamily="34" charset="0"/>
            </a:endParaRPr>
          </a:p>
          <a:p>
            <a:r>
              <a:rPr lang="en-US" dirty="0" smtClean="0">
                <a:latin typeface="Arial Black" panose="020B0A04020102020204" pitchFamily="34" charset="0"/>
              </a:rPr>
              <a:t>Readout: external 12-b ADCs    =&gt;</a:t>
            </a:r>
            <a:r>
              <a:rPr lang="en-US" dirty="0" smtClean="0">
                <a:solidFill>
                  <a:srgbClr val="FF0000"/>
                </a:solidFill>
                <a:latin typeface="Arial Black" panose="020B0A04020102020204" pitchFamily="34" charset="0"/>
              </a:rPr>
              <a:t>on-chip 8-b ADCs</a:t>
            </a:r>
            <a:endParaRPr lang="en-US" dirty="0">
              <a:solidFill>
                <a:srgbClr val="FF0000"/>
              </a:solidFill>
              <a:latin typeface="Arial Black" panose="020B0A04020102020204" pitchFamily="34" charset="0"/>
            </a:endParaRPr>
          </a:p>
        </p:txBody>
      </p:sp>
      <p:sp>
        <p:nvSpPr>
          <p:cNvPr id="19" name="テキスト ボックス 18"/>
          <p:cNvSpPr txBox="1"/>
          <p:nvPr/>
        </p:nvSpPr>
        <p:spPr>
          <a:xfrm>
            <a:off x="6520721" y="3386927"/>
            <a:ext cx="1414170" cy="307777"/>
          </a:xfrm>
          <a:prstGeom prst="rect">
            <a:avLst/>
          </a:prstGeom>
          <a:noFill/>
        </p:spPr>
        <p:txBody>
          <a:bodyPr wrap="none" rtlCol="0">
            <a:spAutoFit/>
          </a:bodyPr>
          <a:lstStyle/>
          <a:p>
            <a:r>
              <a:rPr lang="pt-BR" altLang="ja-JP" sz="1400" dirty="0" smtClean="0">
                <a:solidFill>
                  <a:srgbClr val="FF0000"/>
                </a:solidFill>
              </a:rPr>
              <a:t>1.49 </a:t>
            </a:r>
            <a:r>
              <a:rPr lang="pt-BR" altLang="ja-JP" sz="1400" dirty="0">
                <a:solidFill>
                  <a:srgbClr val="FF0000"/>
                </a:solidFill>
              </a:rPr>
              <a:t>± </a:t>
            </a:r>
            <a:r>
              <a:rPr lang="pt-BR" altLang="ja-JP" sz="1400" dirty="0" smtClean="0">
                <a:solidFill>
                  <a:srgbClr val="FF0000"/>
                </a:solidFill>
              </a:rPr>
              <a:t>0.06 </a:t>
            </a:r>
            <a:r>
              <a:rPr lang="en-US" altLang="ja-JP" sz="1400" dirty="0">
                <a:solidFill>
                  <a:srgbClr val="FF0000"/>
                </a:solidFill>
                <a:latin typeface="Symbol" panose="05050102010706020507" pitchFamily="18" charset="2"/>
              </a:rPr>
              <a:t>m</a:t>
            </a:r>
            <a:r>
              <a:rPr lang="pt-BR" altLang="ja-JP" sz="1400" dirty="0" smtClean="0">
                <a:solidFill>
                  <a:srgbClr val="FF0000"/>
                </a:solidFill>
              </a:rPr>
              <a:t>m</a:t>
            </a:r>
            <a:endParaRPr lang="pt-BR" altLang="ja-JP" sz="1400" dirty="0">
              <a:solidFill>
                <a:srgbClr val="FF0000"/>
              </a:solidFill>
            </a:endParaRPr>
          </a:p>
        </p:txBody>
      </p:sp>
      <p:sp>
        <p:nvSpPr>
          <p:cNvPr id="20" name="テキスト ボックス 19"/>
          <p:cNvSpPr txBox="1"/>
          <p:nvPr/>
        </p:nvSpPr>
        <p:spPr>
          <a:xfrm>
            <a:off x="3753756" y="3380359"/>
            <a:ext cx="1414170" cy="307777"/>
          </a:xfrm>
          <a:prstGeom prst="rect">
            <a:avLst/>
          </a:prstGeom>
          <a:noFill/>
        </p:spPr>
        <p:txBody>
          <a:bodyPr wrap="none" rtlCol="0">
            <a:spAutoFit/>
          </a:bodyPr>
          <a:lstStyle/>
          <a:p>
            <a:r>
              <a:rPr lang="pt-BR" altLang="ja-JP" sz="1400" dirty="0" smtClean="0">
                <a:solidFill>
                  <a:srgbClr val="FF0000"/>
                </a:solidFill>
              </a:rPr>
              <a:t>1.</a:t>
            </a:r>
            <a:r>
              <a:rPr lang="en-US" altLang="ja-JP" sz="1400" dirty="0" smtClean="0">
                <a:solidFill>
                  <a:srgbClr val="FF0000"/>
                </a:solidFill>
              </a:rPr>
              <a:t>57</a:t>
            </a:r>
            <a:r>
              <a:rPr lang="pt-BR" altLang="ja-JP" sz="1400" dirty="0" smtClean="0">
                <a:solidFill>
                  <a:srgbClr val="FF0000"/>
                </a:solidFill>
              </a:rPr>
              <a:t> </a:t>
            </a:r>
            <a:r>
              <a:rPr lang="pt-BR" altLang="ja-JP" sz="1400" dirty="0">
                <a:solidFill>
                  <a:srgbClr val="FF0000"/>
                </a:solidFill>
              </a:rPr>
              <a:t>± </a:t>
            </a:r>
            <a:r>
              <a:rPr lang="pt-BR" altLang="ja-JP" sz="1400" dirty="0" smtClean="0">
                <a:solidFill>
                  <a:srgbClr val="FF0000"/>
                </a:solidFill>
              </a:rPr>
              <a:t>0.08 </a:t>
            </a:r>
            <a:r>
              <a:rPr lang="en-US" altLang="ja-JP" sz="1400" dirty="0">
                <a:solidFill>
                  <a:srgbClr val="FF0000"/>
                </a:solidFill>
                <a:latin typeface="Symbol" panose="05050102010706020507" pitchFamily="18" charset="2"/>
              </a:rPr>
              <a:t>m</a:t>
            </a:r>
            <a:r>
              <a:rPr lang="pt-BR" altLang="ja-JP" sz="1400" dirty="0" smtClean="0">
                <a:solidFill>
                  <a:srgbClr val="FF0000"/>
                </a:solidFill>
              </a:rPr>
              <a:t>m</a:t>
            </a:r>
            <a:endParaRPr lang="pt-BR" altLang="ja-JP" sz="1400" dirty="0">
              <a:solidFill>
                <a:srgbClr val="FF0000"/>
              </a:solidFill>
            </a:endParaRPr>
          </a:p>
        </p:txBody>
      </p:sp>
      <p:sp>
        <p:nvSpPr>
          <p:cNvPr id="21" name="テキスト ボックス 20"/>
          <p:cNvSpPr txBox="1"/>
          <p:nvPr/>
        </p:nvSpPr>
        <p:spPr>
          <a:xfrm>
            <a:off x="3747007" y="5598422"/>
            <a:ext cx="1414170" cy="307777"/>
          </a:xfrm>
          <a:prstGeom prst="rect">
            <a:avLst/>
          </a:prstGeom>
          <a:noFill/>
        </p:spPr>
        <p:txBody>
          <a:bodyPr wrap="none" rtlCol="0">
            <a:spAutoFit/>
          </a:bodyPr>
          <a:lstStyle/>
          <a:p>
            <a:r>
              <a:rPr lang="pt-BR" altLang="ja-JP" sz="1400" dirty="0" smtClean="0">
                <a:solidFill>
                  <a:srgbClr val="FF0000"/>
                </a:solidFill>
              </a:rPr>
              <a:t>1.55 </a:t>
            </a:r>
            <a:r>
              <a:rPr lang="pt-BR" altLang="ja-JP" sz="1400" dirty="0">
                <a:solidFill>
                  <a:srgbClr val="FF0000"/>
                </a:solidFill>
              </a:rPr>
              <a:t>± </a:t>
            </a:r>
            <a:r>
              <a:rPr lang="pt-BR" altLang="ja-JP" sz="1400" dirty="0" smtClean="0">
                <a:solidFill>
                  <a:srgbClr val="FF0000"/>
                </a:solidFill>
              </a:rPr>
              <a:t>0.08 </a:t>
            </a:r>
            <a:r>
              <a:rPr lang="en-US" altLang="ja-JP" sz="1400" dirty="0">
                <a:solidFill>
                  <a:srgbClr val="FF0000"/>
                </a:solidFill>
                <a:latin typeface="Symbol" panose="05050102010706020507" pitchFamily="18" charset="2"/>
              </a:rPr>
              <a:t>m</a:t>
            </a:r>
            <a:r>
              <a:rPr lang="pt-BR" altLang="ja-JP" sz="1400" dirty="0" smtClean="0">
                <a:solidFill>
                  <a:srgbClr val="FF0000"/>
                </a:solidFill>
              </a:rPr>
              <a:t>m</a:t>
            </a:r>
            <a:endParaRPr lang="pt-BR" altLang="ja-JP" sz="1400" dirty="0">
              <a:solidFill>
                <a:srgbClr val="FF0000"/>
              </a:solidFill>
            </a:endParaRPr>
          </a:p>
        </p:txBody>
      </p:sp>
      <p:sp>
        <p:nvSpPr>
          <p:cNvPr id="22" name="テキスト ボックス 21"/>
          <p:cNvSpPr txBox="1"/>
          <p:nvPr/>
        </p:nvSpPr>
        <p:spPr>
          <a:xfrm>
            <a:off x="6545715" y="5594537"/>
            <a:ext cx="1414170" cy="307777"/>
          </a:xfrm>
          <a:prstGeom prst="rect">
            <a:avLst/>
          </a:prstGeom>
          <a:noFill/>
        </p:spPr>
        <p:txBody>
          <a:bodyPr wrap="none" rtlCol="0">
            <a:spAutoFit/>
          </a:bodyPr>
          <a:lstStyle/>
          <a:p>
            <a:r>
              <a:rPr lang="pt-BR" altLang="ja-JP" sz="1400" dirty="0" smtClean="0">
                <a:solidFill>
                  <a:srgbClr val="FF0000"/>
                </a:solidFill>
              </a:rPr>
              <a:t>1.38 </a:t>
            </a:r>
            <a:r>
              <a:rPr lang="pt-BR" altLang="ja-JP" sz="1400" dirty="0">
                <a:solidFill>
                  <a:srgbClr val="FF0000"/>
                </a:solidFill>
              </a:rPr>
              <a:t>± </a:t>
            </a:r>
            <a:r>
              <a:rPr lang="pt-BR" altLang="ja-JP" sz="1400" dirty="0" smtClean="0">
                <a:solidFill>
                  <a:srgbClr val="FF0000"/>
                </a:solidFill>
              </a:rPr>
              <a:t>0.05 </a:t>
            </a:r>
            <a:r>
              <a:rPr lang="en-US" altLang="ja-JP" sz="1400" dirty="0">
                <a:solidFill>
                  <a:srgbClr val="FF0000"/>
                </a:solidFill>
                <a:latin typeface="Symbol" panose="05050102010706020507" pitchFamily="18" charset="2"/>
              </a:rPr>
              <a:t>m</a:t>
            </a:r>
            <a:r>
              <a:rPr lang="pt-BR" altLang="ja-JP" sz="1400" dirty="0" smtClean="0">
                <a:solidFill>
                  <a:srgbClr val="FF0000"/>
                </a:solidFill>
              </a:rPr>
              <a:t>m</a:t>
            </a:r>
            <a:endParaRPr lang="pt-BR" altLang="ja-JP" sz="1400" dirty="0">
              <a:solidFill>
                <a:srgbClr val="FF0000"/>
              </a:solidFill>
            </a:endParaRPr>
          </a:p>
        </p:txBody>
      </p:sp>
      <p:sp>
        <p:nvSpPr>
          <p:cNvPr id="23" name="テキスト ボックス 22"/>
          <p:cNvSpPr txBox="1"/>
          <p:nvPr/>
        </p:nvSpPr>
        <p:spPr>
          <a:xfrm>
            <a:off x="3782968" y="5829385"/>
            <a:ext cx="1414170" cy="307777"/>
          </a:xfrm>
          <a:prstGeom prst="rect">
            <a:avLst/>
          </a:prstGeom>
          <a:noFill/>
        </p:spPr>
        <p:txBody>
          <a:bodyPr wrap="none" rtlCol="0">
            <a:spAutoFit/>
          </a:bodyPr>
          <a:lstStyle/>
          <a:p>
            <a:r>
              <a:rPr lang="pt-BR" altLang="ja-JP" sz="1400" dirty="0" smtClean="0">
                <a:solidFill>
                  <a:schemeClr val="accent2">
                    <a:lumMod val="50000"/>
                  </a:schemeClr>
                </a:solidFill>
              </a:rPr>
              <a:t>1.54 </a:t>
            </a:r>
            <a:r>
              <a:rPr lang="pt-BR" altLang="ja-JP" sz="1400" dirty="0">
                <a:solidFill>
                  <a:schemeClr val="accent2">
                    <a:lumMod val="50000"/>
                  </a:schemeClr>
                </a:solidFill>
              </a:rPr>
              <a:t>± </a:t>
            </a:r>
            <a:r>
              <a:rPr lang="pt-BR" altLang="ja-JP" sz="1400" dirty="0" smtClean="0">
                <a:solidFill>
                  <a:schemeClr val="accent2">
                    <a:lumMod val="50000"/>
                  </a:schemeClr>
                </a:solidFill>
              </a:rPr>
              <a:t>0.04 </a:t>
            </a:r>
            <a:r>
              <a:rPr lang="en-US" altLang="ja-JP" sz="1400" dirty="0">
                <a:latin typeface="Symbol" panose="05050102010706020507" pitchFamily="18" charset="2"/>
              </a:rPr>
              <a:t>m</a:t>
            </a:r>
            <a:r>
              <a:rPr lang="pt-BR" altLang="ja-JP" sz="1400" dirty="0" smtClean="0">
                <a:solidFill>
                  <a:schemeClr val="accent2">
                    <a:lumMod val="50000"/>
                  </a:schemeClr>
                </a:solidFill>
              </a:rPr>
              <a:t>m</a:t>
            </a:r>
            <a:endParaRPr lang="pt-BR" altLang="ja-JP" sz="1400" dirty="0">
              <a:solidFill>
                <a:schemeClr val="accent2">
                  <a:lumMod val="50000"/>
                </a:schemeClr>
              </a:solidFill>
            </a:endParaRPr>
          </a:p>
        </p:txBody>
      </p:sp>
      <p:sp>
        <p:nvSpPr>
          <p:cNvPr id="24" name="テキスト ボックス 23"/>
          <p:cNvSpPr txBox="1"/>
          <p:nvPr/>
        </p:nvSpPr>
        <p:spPr>
          <a:xfrm>
            <a:off x="3769550" y="3618516"/>
            <a:ext cx="1414170" cy="307777"/>
          </a:xfrm>
          <a:prstGeom prst="rect">
            <a:avLst/>
          </a:prstGeom>
          <a:noFill/>
        </p:spPr>
        <p:txBody>
          <a:bodyPr wrap="none" rtlCol="0">
            <a:spAutoFit/>
          </a:bodyPr>
          <a:lstStyle/>
          <a:p>
            <a:r>
              <a:rPr lang="pt-BR" altLang="ja-JP" sz="1400" dirty="0" smtClean="0">
                <a:solidFill>
                  <a:schemeClr val="accent2">
                    <a:lumMod val="50000"/>
                  </a:schemeClr>
                </a:solidFill>
              </a:rPr>
              <a:t>1.</a:t>
            </a:r>
            <a:r>
              <a:rPr lang="en-US" altLang="ja-JP" sz="1400" dirty="0" smtClean="0">
                <a:solidFill>
                  <a:schemeClr val="accent2">
                    <a:lumMod val="50000"/>
                  </a:schemeClr>
                </a:solidFill>
              </a:rPr>
              <a:t>58</a:t>
            </a:r>
            <a:r>
              <a:rPr lang="pt-BR" altLang="ja-JP" sz="1400" dirty="0" smtClean="0">
                <a:solidFill>
                  <a:schemeClr val="accent2">
                    <a:lumMod val="50000"/>
                  </a:schemeClr>
                </a:solidFill>
              </a:rPr>
              <a:t> </a:t>
            </a:r>
            <a:r>
              <a:rPr lang="pt-BR" altLang="ja-JP" sz="1400" dirty="0">
                <a:solidFill>
                  <a:schemeClr val="accent2">
                    <a:lumMod val="50000"/>
                  </a:schemeClr>
                </a:solidFill>
              </a:rPr>
              <a:t>± 0.05 </a:t>
            </a:r>
            <a:r>
              <a:rPr lang="en-US" altLang="ja-JP" sz="1400" dirty="0">
                <a:latin typeface="Symbol" panose="05050102010706020507" pitchFamily="18" charset="2"/>
              </a:rPr>
              <a:t>m</a:t>
            </a:r>
            <a:r>
              <a:rPr lang="pt-BR" altLang="ja-JP" sz="1400" dirty="0" smtClean="0">
                <a:solidFill>
                  <a:schemeClr val="accent2">
                    <a:lumMod val="50000"/>
                  </a:schemeClr>
                </a:solidFill>
              </a:rPr>
              <a:t>m</a:t>
            </a:r>
            <a:endParaRPr lang="pt-BR" altLang="ja-JP" sz="1400" dirty="0">
              <a:solidFill>
                <a:schemeClr val="accent2">
                  <a:lumMod val="50000"/>
                </a:schemeClr>
              </a:solidFill>
            </a:endParaRPr>
          </a:p>
        </p:txBody>
      </p:sp>
      <p:sp>
        <p:nvSpPr>
          <p:cNvPr id="25" name="テキスト ボックス 24"/>
          <p:cNvSpPr txBox="1"/>
          <p:nvPr/>
        </p:nvSpPr>
        <p:spPr>
          <a:xfrm>
            <a:off x="6556682" y="3618516"/>
            <a:ext cx="1414170" cy="307777"/>
          </a:xfrm>
          <a:prstGeom prst="rect">
            <a:avLst/>
          </a:prstGeom>
          <a:noFill/>
        </p:spPr>
        <p:txBody>
          <a:bodyPr wrap="none" rtlCol="0">
            <a:spAutoFit/>
          </a:bodyPr>
          <a:lstStyle/>
          <a:p>
            <a:r>
              <a:rPr lang="pt-BR" altLang="ja-JP" sz="1400" dirty="0" smtClean="0">
                <a:solidFill>
                  <a:schemeClr val="accent2">
                    <a:lumMod val="50000"/>
                  </a:schemeClr>
                </a:solidFill>
              </a:rPr>
              <a:t>1.33 </a:t>
            </a:r>
            <a:r>
              <a:rPr lang="pt-BR" altLang="ja-JP" sz="1400" dirty="0">
                <a:solidFill>
                  <a:schemeClr val="accent2">
                    <a:lumMod val="50000"/>
                  </a:schemeClr>
                </a:solidFill>
              </a:rPr>
              <a:t>± </a:t>
            </a:r>
            <a:r>
              <a:rPr lang="pt-BR" altLang="ja-JP" sz="1400" dirty="0" smtClean="0">
                <a:solidFill>
                  <a:schemeClr val="accent2">
                    <a:lumMod val="50000"/>
                  </a:schemeClr>
                </a:solidFill>
              </a:rPr>
              <a:t>0.03 </a:t>
            </a:r>
            <a:r>
              <a:rPr lang="en-US" altLang="ja-JP" sz="1400" dirty="0">
                <a:latin typeface="Symbol" panose="05050102010706020507" pitchFamily="18" charset="2"/>
              </a:rPr>
              <a:t>m</a:t>
            </a:r>
            <a:r>
              <a:rPr lang="pt-BR" altLang="ja-JP" sz="1400" dirty="0" smtClean="0">
                <a:solidFill>
                  <a:schemeClr val="accent2">
                    <a:lumMod val="50000"/>
                  </a:schemeClr>
                </a:solidFill>
              </a:rPr>
              <a:t>m</a:t>
            </a:r>
            <a:endParaRPr lang="pt-BR" altLang="ja-JP" sz="1400" dirty="0">
              <a:solidFill>
                <a:schemeClr val="accent2">
                  <a:lumMod val="50000"/>
                </a:schemeClr>
              </a:solidFill>
            </a:endParaRPr>
          </a:p>
        </p:txBody>
      </p:sp>
      <p:sp>
        <p:nvSpPr>
          <p:cNvPr id="26" name="テキスト ボックス 25"/>
          <p:cNvSpPr txBox="1"/>
          <p:nvPr/>
        </p:nvSpPr>
        <p:spPr>
          <a:xfrm>
            <a:off x="6520721" y="5854918"/>
            <a:ext cx="1414170" cy="307777"/>
          </a:xfrm>
          <a:prstGeom prst="rect">
            <a:avLst/>
          </a:prstGeom>
          <a:noFill/>
        </p:spPr>
        <p:txBody>
          <a:bodyPr wrap="none" rtlCol="0">
            <a:spAutoFit/>
          </a:bodyPr>
          <a:lstStyle/>
          <a:p>
            <a:r>
              <a:rPr lang="pt-BR" altLang="ja-JP" sz="1400" dirty="0" smtClean="0">
                <a:solidFill>
                  <a:schemeClr val="accent2">
                    <a:lumMod val="50000"/>
                  </a:schemeClr>
                </a:solidFill>
              </a:rPr>
              <a:t>1.32 ± 0.03 </a:t>
            </a:r>
            <a:r>
              <a:rPr lang="en-US" altLang="ja-JP" sz="1400" dirty="0">
                <a:latin typeface="Symbol" panose="05050102010706020507" pitchFamily="18" charset="2"/>
              </a:rPr>
              <a:t>m</a:t>
            </a:r>
            <a:r>
              <a:rPr lang="pt-BR" altLang="ja-JP" sz="1400" dirty="0" smtClean="0">
                <a:solidFill>
                  <a:schemeClr val="accent2">
                    <a:lumMod val="50000"/>
                  </a:schemeClr>
                </a:solidFill>
              </a:rPr>
              <a:t>m</a:t>
            </a:r>
            <a:endParaRPr lang="pt-BR" altLang="ja-JP" sz="1400" dirty="0">
              <a:solidFill>
                <a:schemeClr val="accent2">
                  <a:lumMod val="50000"/>
                </a:schemeClr>
              </a:solidFill>
            </a:endParaRPr>
          </a:p>
        </p:txBody>
      </p:sp>
      <p:sp>
        <p:nvSpPr>
          <p:cNvPr id="5" name="テキスト ボックス 4"/>
          <p:cNvSpPr txBox="1"/>
          <p:nvPr/>
        </p:nvSpPr>
        <p:spPr>
          <a:xfrm>
            <a:off x="43823" y="2055217"/>
            <a:ext cx="2220480" cy="369332"/>
          </a:xfrm>
          <a:prstGeom prst="rect">
            <a:avLst/>
          </a:prstGeom>
          <a:noFill/>
        </p:spPr>
        <p:txBody>
          <a:bodyPr wrap="none" rtlCol="0">
            <a:spAutoFit/>
          </a:bodyPr>
          <a:lstStyle/>
          <a:p>
            <a:r>
              <a:rPr kumimoji="1" lang="en-US" altLang="ja-JP" dirty="0" smtClean="0"/>
              <a:t>plots for “black case”</a:t>
            </a:r>
            <a:endParaRPr kumimoji="1" lang="ja-JP" altLang="en-US" dirty="0"/>
          </a:p>
        </p:txBody>
      </p:sp>
      <p:sp>
        <p:nvSpPr>
          <p:cNvPr id="3" name="テキスト ボックス 2"/>
          <p:cNvSpPr txBox="1"/>
          <p:nvPr/>
        </p:nvSpPr>
        <p:spPr>
          <a:xfrm>
            <a:off x="125742" y="5715566"/>
            <a:ext cx="1808508" cy="646331"/>
          </a:xfrm>
          <a:prstGeom prst="rect">
            <a:avLst/>
          </a:prstGeom>
          <a:noFill/>
        </p:spPr>
        <p:txBody>
          <a:bodyPr wrap="none" rtlCol="0">
            <a:spAutoFit/>
          </a:bodyPr>
          <a:lstStyle/>
          <a:p>
            <a:r>
              <a:rPr kumimoji="1" lang="en-US" altLang="ja-JP" dirty="0" smtClean="0"/>
              <a:t>S/N~300 (130V)</a:t>
            </a:r>
          </a:p>
          <a:p>
            <a:r>
              <a:rPr kumimoji="1" lang="en-US" altLang="ja-JP" dirty="0" smtClean="0"/>
              <a:t>      ~</a:t>
            </a:r>
            <a:r>
              <a:rPr kumimoji="1" lang="en-US" altLang="ja-JP" dirty="0" smtClean="0">
                <a:solidFill>
                  <a:srgbClr val="00B050"/>
                </a:solidFill>
              </a:rPr>
              <a:t>120 (15V)</a:t>
            </a:r>
            <a:endParaRPr kumimoji="1" lang="ja-JP" altLang="en-US" dirty="0">
              <a:solidFill>
                <a:srgbClr val="00B050"/>
              </a:solidFill>
            </a:endParaRPr>
          </a:p>
        </p:txBody>
      </p:sp>
      <p:sp>
        <p:nvSpPr>
          <p:cNvPr id="27" name="テキスト ボックス 26"/>
          <p:cNvSpPr txBox="1"/>
          <p:nvPr/>
        </p:nvSpPr>
        <p:spPr>
          <a:xfrm>
            <a:off x="4635926" y="6386335"/>
            <a:ext cx="1122423" cy="369332"/>
          </a:xfrm>
          <a:prstGeom prst="rect">
            <a:avLst/>
          </a:prstGeom>
          <a:noFill/>
        </p:spPr>
        <p:txBody>
          <a:bodyPr wrap="none" rtlCol="0">
            <a:spAutoFit/>
          </a:bodyPr>
          <a:lstStyle/>
          <a:p>
            <a:r>
              <a:rPr lang="en-US" dirty="0" smtClean="0"/>
              <a:t>Ono (KEK)</a:t>
            </a:r>
            <a:endParaRPr lang="en-GB" dirty="0"/>
          </a:p>
        </p:txBody>
      </p:sp>
    </p:spTree>
    <p:extLst>
      <p:ext uri="{BB962C8B-B14F-4D97-AF65-F5344CB8AC3E}">
        <p14:creationId xmlns:p14="http://schemas.microsoft.com/office/powerpoint/2010/main" val="16354651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129652" y="-248221"/>
            <a:ext cx="9332259" cy="1450757"/>
          </a:xfrm>
        </p:spPr>
        <p:txBody>
          <a:bodyPr>
            <a:normAutofit/>
          </a:bodyPr>
          <a:lstStyle/>
          <a:p>
            <a:r>
              <a:rPr lang="en-US" altLang="ja-JP" sz="3200" dirty="0" smtClean="0"/>
              <a:t>soFist-1 spatial resolution</a:t>
            </a:r>
            <a:endParaRPr kumimoji="1" lang="ja-JP" altLang="en-US" sz="3200" dirty="0"/>
          </a:p>
        </p:txBody>
      </p:sp>
      <p:pic>
        <p:nvPicPr>
          <p:cNvPr id="27" name="図 26"/>
          <p:cNvPicPr/>
          <p:nvPr/>
        </p:nvPicPr>
        <p:blipFill>
          <a:blip r:embed="rId2"/>
          <a:srcRect/>
          <a:stretch>
            <a:fillRect/>
          </a:stretch>
        </p:blipFill>
        <p:spPr>
          <a:xfrm>
            <a:off x="4156354" y="1046754"/>
            <a:ext cx="4810538" cy="3369367"/>
          </a:xfrm>
          <a:prstGeom prst="rect">
            <a:avLst/>
          </a:prstGeom>
          <a:noFill/>
          <a:ln>
            <a:noFill/>
            <a:prstDash/>
          </a:ln>
        </p:spPr>
      </p:pic>
      <p:pic>
        <p:nvPicPr>
          <p:cNvPr id="29" name="図 28"/>
          <p:cNvPicPr/>
          <p:nvPr/>
        </p:nvPicPr>
        <p:blipFill>
          <a:blip r:embed="rId3"/>
          <a:srcRect/>
          <a:stretch>
            <a:fillRect/>
          </a:stretch>
        </p:blipFill>
        <p:spPr>
          <a:xfrm>
            <a:off x="437322" y="3961312"/>
            <a:ext cx="4154557" cy="2320925"/>
          </a:xfrm>
          <a:prstGeom prst="rect">
            <a:avLst/>
          </a:prstGeom>
          <a:noFill/>
          <a:ln>
            <a:noFill/>
            <a:prstDash/>
          </a:ln>
        </p:spPr>
      </p:pic>
      <p:sp>
        <p:nvSpPr>
          <p:cNvPr id="17" name="テキスト ボックス 16"/>
          <p:cNvSpPr txBox="1"/>
          <p:nvPr/>
        </p:nvSpPr>
        <p:spPr>
          <a:xfrm>
            <a:off x="437322" y="1645668"/>
            <a:ext cx="2962671" cy="369332"/>
          </a:xfrm>
          <a:prstGeom prst="rect">
            <a:avLst/>
          </a:prstGeom>
          <a:noFill/>
        </p:spPr>
        <p:txBody>
          <a:bodyPr wrap="none" rtlCol="0">
            <a:spAutoFit/>
          </a:bodyPr>
          <a:lstStyle/>
          <a:p>
            <a:r>
              <a:rPr lang="en-US" dirty="0" smtClean="0"/>
              <a:t>Compatible with DEFFET ([22])</a:t>
            </a:r>
            <a:endParaRPr lang="en-GB" dirty="0"/>
          </a:p>
        </p:txBody>
      </p:sp>
      <p:sp>
        <p:nvSpPr>
          <p:cNvPr id="18" name="テキスト ボックス 17"/>
          <p:cNvSpPr txBox="1"/>
          <p:nvPr/>
        </p:nvSpPr>
        <p:spPr>
          <a:xfrm>
            <a:off x="320388" y="1276336"/>
            <a:ext cx="3513782" cy="369332"/>
          </a:xfrm>
          <a:prstGeom prst="rect">
            <a:avLst/>
          </a:prstGeom>
          <a:noFill/>
        </p:spPr>
        <p:txBody>
          <a:bodyPr wrap="none" rtlCol="0">
            <a:spAutoFit/>
          </a:bodyPr>
          <a:lstStyle/>
          <a:p>
            <a:r>
              <a:rPr lang="en-US" dirty="0" smtClean="0"/>
              <a:t>Track uncertainty (0.6um) subtracted</a:t>
            </a:r>
            <a:endParaRPr lang="en-GB" dirty="0"/>
          </a:p>
        </p:txBody>
      </p:sp>
      <p:sp>
        <p:nvSpPr>
          <p:cNvPr id="30" name="テキスト ボックス 29"/>
          <p:cNvSpPr txBox="1"/>
          <p:nvPr/>
        </p:nvSpPr>
        <p:spPr>
          <a:xfrm rot="19948176">
            <a:off x="7255566" y="862088"/>
            <a:ext cx="970137" cy="369332"/>
          </a:xfrm>
          <a:prstGeom prst="rect">
            <a:avLst/>
          </a:prstGeom>
          <a:noFill/>
        </p:spPr>
        <p:txBody>
          <a:bodyPr wrap="none" rtlCol="0">
            <a:spAutoFit/>
          </a:bodyPr>
          <a:lstStyle/>
          <a:p>
            <a:r>
              <a:rPr lang="en-US" dirty="0" smtClean="0"/>
              <a:t>~200um</a:t>
            </a:r>
            <a:endParaRPr lang="en-GB" dirty="0"/>
          </a:p>
        </p:txBody>
      </p:sp>
      <p:sp>
        <p:nvSpPr>
          <p:cNvPr id="31" name="テキスト ボックス 30"/>
          <p:cNvSpPr txBox="1"/>
          <p:nvPr/>
        </p:nvSpPr>
        <p:spPr>
          <a:xfrm rot="19948176">
            <a:off x="8204200" y="862088"/>
            <a:ext cx="970137" cy="369332"/>
          </a:xfrm>
          <a:prstGeom prst="rect">
            <a:avLst/>
          </a:prstGeom>
          <a:noFill/>
        </p:spPr>
        <p:txBody>
          <a:bodyPr wrap="none" rtlCol="0">
            <a:spAutoFit/>
          </a:bodyPr>
          <a:lstStyle/>
          <a:p>
            <a:r>
              <a:rPr lang="en-US" dirty="0" smtClean="0"/>
              <a:t>~500um</a:t>
            </a:r>
            <a:endParaRPr lang="en-GB" dirty="0"/>
          </a:p>
        </p:txBody>
      </p:sp>
      <p:sp>
        <p:nvSpPr>
          <p:cNvPr id="32" name="テキスト ボックス 31"/>
          <p:cNvSpPr txBox="1"/>
          <p:nvPr/>
        </p:nvSpPr>
        <p:spPr>
          <a:xfrm>
            <a:off x="7648626" y="597615"/>
            <a:ext cx="1050288" cy="369332"/>
          </a:xfrm>
          <a:prstGeom prst="rect">
            <a:avLst/>
          </a:prstGeom>
          <a:noFill/>
        </p:spPr>
        <p:txBody>
          <a:bodyPr wrap="none" rtlCol="0">
            <a:spAutoFit/>
          </a:bodyPr>
          <a:lstStyle/>
          <a:p>
            <a:r>
              <a:rPr lang="en-US" dirty="0" smtClean="0"/>
              <a:t>depletion</a:t>
            </a:r>
            <a:endParaRPr lang="en-GB" dirty="0"/>
          </a:p>
        </p:txBody>
      </p:sp>
      <p:sp>
        <p:nvSpPr>
          <p:cNvPr id="33" name="円/楕円 32"/>
          <p:cNvSpPr/>
          <p:nvPr/>
        </p:nvSpPr>
        <p:spPr>
          <a:xfrm>
            <a:off x="191179" y="1461002"/>
            <a:ext cx="129209" cy="129498"/>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テキスト ボックス 33"/>
          <p:cNvSpPr txBox="1"/>
          <p:nvPr/>
        </p:nvSpPr>
        <p:spPr>
          <a:xfrm>
            <a:off x="437322" y="2033819"/>
            <a:ext cx="3193888" cy="369332"/>
          </a:xfrm>
          <a:prstGeom prst="rect">
            <a:avLst/>
          </a:prstGeom>
          <a:noFill/>
        </p:spPr>
        <p:txBody>
          <a:bodyPr wrap="none" rtlCol="0">
            <a:spAutoFit/>
          </a:bodyPr>
          <a:lstStyle/>
          <a:p>
            <a:r>
              <a:rPr lang="en-US" altLang="ja-JP" dirty="0" smtClean="0"/>
              <a:t>η</a:t>
            </a:r>
            <a:r>
              <a:rPr lang="en-US" dirty="0" smtClean="0"/>
              <a:t> correction may improve further</a:t>
            </a:r>
            <a:endParaRPr lang="en-GB" dirty="0"/>
          </a:p>
        </p:txBody>
      </p:sp>
      <p:sp>
        <p:nvSpPr>
          <p:cNvPr id="35" name="円/楕円 34"/>
          <p:cNvSpPr/>
          <p:nvPr/>
        </p:nvSpPr>
        <p:spPr>
          <a:xfrm>
            <a:off x="212524" y="2208051"/>
            <a:ext cx="129209" cy="129498"/>
          </a:xfrm>
          <a:prstGeom prst="ellipse">
            <a:avLst/>
          </a:prstGeom>
          <a:no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テキスト ボックス 1"/>
          <p:cNvSpPr txBox="1"/>
          <p:nvPr/>
        </p:nvSpPr>
        <p:spPr>
          <a:xfrm>
            <a:off x="3469456" y="6282237"/>
            <a:ext cx="1122423" cy="369332"/>
          </a:xfrm>
          <a:prstGeom prst="rect">
            <a:avLst/>
          </a:prstGeom>
          <a:noFill/>
        </p:spPr>
        <p:txBody>
          <a:bodyPr wrap="none" rtlCol="0">
            <a:spAutoFit/>
          </a:bodyPr>
          <a:lstStyle/>
          <a:p>
            <a:r>
              <a:rPr lang="en-US" dirty="0" smtClean="0"/>
              <a:t>Ono (KEK)</a:t>
            </a:r>
            <a:endParaRPr lang="en-GB" dirty="0"/>
          </a:p>
        </p:txBody>
      </p:sp>
      <p:sp>
        <p:nvSpPr>
          <p:cNvPr id="14" name="テキスト ボックス 13"/>
          <p:cNvSpPr txBox="1"/>
          <p:nvPr/>
        </p:nvSpPr>
        <p:spPr>
          <a:xfrm rot="19948176">
            <a:off x="8143434" y="3186971"/>
            <a:ext cx="970137" cy="369332"/>
          </a:xfrm>
          <a:prstGeom prst="rect">
            <a:avLst/>
          </a:prstGeom>
          <a:noFill/>
        </p:spPr>
        <p:txBody>
          <a:bodyPr wrap="none" rtlCol="0">
            <a:spAutoFit/>
          </a:bodyPr>
          <a:lstStyle/>
          <a:p>
            <a:r>
              <a:rPr lang="en-US" dirty="0" smtClean="0"/>
              <a:t>~400um</a:t>
            </a:r>
            <a:endParaRPr lang="en-GB" dirty="0"/>
          </a:p>
        </p:txBody>
      </p:sp>
      <p:sp>
        <p:nvSpPr>
          <p:cNvPr id="3" name="テキスト ボックス 2"/>
          <p:cNvSpPr txBox="1"/>
          <p:nvPr/>
        </p:nvSpPr>
        <p:spPr>
          <a:xfrm>
            <a:off x="3370" y="4265924"/>
            <a:ext cx="691215" cy="369332"/>
          </a:xfrm>
          <a:prstGeom prst="rect">
            <a:avLst/>
          </a:prstGeom>
          <a:noFill/>
        </p:spPr>
        <p:txBody>
          <a:bodyPr wrap="none" rtlCol="0">
            <a:spAutoFit/>
          </a:bodyPr>
          <a:lstStyle/>
          <a:p>
            <a:r>
              <a:rPr kumimoji="1" lang="en-US" altLang="ja-JP" dirty="0" smtClean="0"/>
              <a:t>1000</a:t>
            </a:r>
            <a:endParaRPr kumimoji="1" lang="ja-JP" altLang="en-US" dirty="0"/>
          </a:p>
        </p:txBody>
      </p:sp>
      <p:sp>
        <p:nvSpPr>
          <p:cNvPr id="16" name="テキスト ボックス 15"/>
          <p:cNvSpPr txBox="1"/>
          <p:nvPr/>
        </p:nvSpPr>
        <p:spPr>
          <a:xfrm>
            <a:off x="11503" y="5642286"/>
            <a:ext cx="564578" cy="369332"/>
          </a:xfrm>
          <a:prstGeom prst="rect">
            <a:avLst/>
          </a:prstGeom>
          <a:noFill/>
        </p:spPr>
        <p:txBody>
          <a:bodyPr wrap="none" rtlCol="0">
            <a:spAutoFit/>
          </a:bodyPr>
          <a:lstStyle/>
          <a:p>
            <a:r>
              <a:rPr kumimoji="1" lang="en-US" altLang="ja-JP" dirty="0" smtClean="0"/>
              <a:t>500</a:t>
            </a:r>
            <a:endParaRPr kumimoji="1" lang="ja-JP" altLang="en-US" dirty="0"/>
          </a:p>
        </p:txBody>
      </p:sp>
    </p:spTree>
    <p:extLst>
      <p:ext uri="{BB962C8B-B14F-4D97-AF65-F5344CB8AC3E}">
        <p14:creationId xmlns:p14="http://schemas.microsoft.com/office/powerpoint/2010/main" val="4078115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685330" y="-201921"/>
            <a:ext cx="7543800" cy="145075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r>
              <a:rPr kumimoji="1" lang="en-US" altLang="ja-JP" dirty="0" smtClean="0">
                <a:latin typeface="Arial Black" panose="020B0A04020102020204" pitchFamily="34" charset="0"/>
              </a:rPr>
              <a:t>OUTLINE</a:t>
            </a:r>
          </a:p>
        </p:txBody>
      </p:sp>
      <p:sp>
        <p:nvSpPr>
          <p:cNvPr id="18" name="テキスト ボックス 17"/>
          <p:cNvSpPr txBox="1"/>
          <p:nvPr/>
        </p:nvSpPr>
        <p:spPr>
          <a:xfrm>
            <a:off x="205523" y="1682572"/>
            <a:ext cx="8294515" cy="3785652"/>
          </a:xfrm>
          <a:prstGeom prst="rect">
            <a:avLst/>
          </a:prstGeom>
          <a:noFill/>
        </p:spPr>
        <p:txBody>
          <a:bodyPr wrap="none" rtlCol="0">
            <a:spAutoFit/>
          </a:bodyPr>
          <a:lstStyle/>
          <a:p>
            <a:pPr marL="457200" indent="-457200">
              <a:buAutoNum type="arabicPeriod"/>
            </a:pPr>
            <a:r>
              <a:rPr kumimoji="1" lang="en-US" altLang="ja-JP" sz="2400" dirty="0" smtClean="0">
                <a:latin typeface="Arial Black" panose="020B0A04020102020204" pitchFamily="34" charset="0"/>
                <a:ea typeface="+mj-ea"/>
              </a:rPr>
              <a:t>SOI PIXEL Sensor Development – Introduction</a:t>
            </a:r>
          </a:p>
          <a:p>
            <a:pPr marL="457200" indent="-457200">
              <a:buAutoNum type="arabicPeriod"/>
            </a:pPr>
            <a:r>
              <a:rPr kumimoji="1" lang="en-US" altLang="ja-JP" sz="2400" dirty="0" smtClean="0">
                <a:latin typeface="Arial Black" panose="020B0A04020102020204" pitchFamily="34" charset="0"/>
                <a:ea typeface="+mj-ea"/>
              </a:rPr>
              <a:t>Highlights</a:t>
            </a:r>
            <a:r>
              <a:rPr kumimoji="1" lang="ja-JP" altLang="en-US" sz="2400" dirty="0">
                <a:latin typeface="Arial Black" panose="020B0A04020102020204" pitchFamily="34" charset="0"/>
                <a:ea typeface="+mj-ea"/>
              </a:rPr>
              <a:t> </a:t>
            </a:r>
            <a:r>
              <a:rPr kumimoji="1" lang="en-US" altLang="ja-JP" sz="2400" dirty="0" smtClean="0">
                <a:latin typeface="Arial Black" panose="020B0A04020102020204" pitchFamily="34" charset="0"/>
                <a:ea typeface="+mj-ea"/>
              </a:rPr>
              <a:t>of Achievements </a:t>
            </a:r>
          </a:p>
          <a:p>
            <a:pPr marL="457200" indent="-457200">
              <a:buAutoNum type="arabicPeriod"/>
            </a:pPr>
            <a:r>
              <a:rPr kumimoji="1" lang="en-US" altLang="ja-JP" sz="2400" dirty="0" smtClean="0">
                <a:latin typeface="Arial Black" panose="020B0A04020102020204" pitchFamily="34" charset="0"/>
                <a:ea typeface="+mj-ea"/>
              </a:rPr>
              <a:t>SOFIST</a:t>
            </a:r>
          </a:p>
          <a:p>
            <a:pPr marL="800100" lvl="1" indent="-342900">
              <a:buFont typeface="Wingdings" panose="05000000000000000000" pitchFamily="2" charset="2"/>
              <a:buChar char="Ø"/>
            </a:pPr>
            <a:r>
              <a:rPr kumimoji="1" lang="en-US" altLang="ja-JP" sz="2400" dirty="0" smtClean="0">
                <a:latin typeface="Arial Black" panose="020B0A04020102020204" pitchFamily="34" charset="0"/>
                <a:ea typeface="+mj-ea"/>
              </a:rPr>
              <a:t> design &amp; developments</a:t>
            </a:r>
          </a:p>
          <a:p>
            <a:pPr marL="800100" lvl="1" indent="-342900">
              <a:buFont typeface="Wingdings" panose="05000000000000000000" pitchFamily="2" charset="2"/>
              <a:buChar char="Ø"/>
            </a:pPr>
            <a:r>
              <a:rPr kumimoji="1" lang="en-US" altLang="ja-JP" sz="2400" dirty="0" smtClean="0">
                <a:latin typeface="Arial Black" panose="020B0A04020102020204" pitchFamily="34" charset="0"/>
                <a:ea typeface="+mj-ea"/>
              </a:rPr>
              <a:t>	SOFIST-1 position resolution</a:t>
            </a:r>
          </a:p>
          <a:p>
            <a:pPr marL="800100" lvl="1" indent="-342900">
              <a:buFont typeface="Wingdings" panose="05000000000000000000" pitchFamily="2" charset="2"/>
              <a:buChar char="Ø"/>
            </a:pPr>
            <a:r>
              <a:rPr kumimoji="1" lang="en-US" altLang="ja-JP" sz="2400" dirty="0">
                <a:latin typeface="Arial Black" panose="020B0A04020102020204" pitchFamily="34" charset="0"/>
                <a:ea typeface="+mj-ea"/>
              </a:rPr>
              <a:t> </a:t>
            </a:r>
            <a:r>
              <a:rPr kumimoji="1" lang="en-US" altLang="ja-JP" sz="2400" dirty="0" smtClean="0">
                <a:latin typeface="Arial Black" panose="020B0A04020102020204" pitchFamily="34" charset="0"/>
                <a:ea typeface="+mj-ea"/>
              </a:rPr>
              <a:t>SOFIST-2 timestamp resolution</a:t>
            </a:r>
          </a:p>
          <a:p>
            <a:pPr marL="800100" lvl="1" indent="-342900">
              <a:buFont typeface="Wingdings" panose="05000000000000000000" pitchFamily="2" charset="2"/>
              <a:buChar char="Ø"/>
            </a:pPr>
            <a:r>
              <a:rPr kumimoji="1" lang="en-US" altLang="ja-JP" sz="2400" dirty="0" smtClean="0">
                <a:latin typeface="Arial Black" panose="020B0A04020102020204" pitchFamily="34" charset="0"/>
                <a:ea typeface="+mj-ea"/>
              </a:rPr>
              <a:t> SOFIST-3 quick evaluation</a:t>
            </a:r>
          </a:p>
          <a:p>
            <a:pPr marL="457200" indent="-457200">
              <a:buAutoNum type="arabicPeriod"/>
            </a:pPr>
            <a:r>
              <a:rPr kumimoji="1" lang="en-US" altLang="ja-JP" sz="2400" dirty="0" smtClean="0">
                <a:latin typeface="Arial Black" panose="020B0A04020102020204" pitchFamily="34" charset="0"/>
                <a:ea typeface="+mj-ea"/>
              </a:rPr>
              <a:t>SOFIST-4 3D stacking</a:t>
            </a:r>
          </a:p>
          <a:p>
            <a:pPr marL="457200" indent="-457200">
              <a:buAutoNum type="arabicPeriod"/>
            </a:pPr>
            <a:r>
              <a:rPr kumimoji="1" lang="en-US" altLang="ja-JP" sz="2400" dirty="0">
                <a:latin typeface="Arial Black" panose="020B0A04020102020204" pitchFamily="34" charset="0"/>
                <a:ea typeface="+mj-ea"/>
              </a:rPr>
              <a:t>S</a:t>
            </a:r>
            <a:r>
              <a:rPr kumimoji="1" lang="en-US" altLang="ja-JP" sz="2400" dirty="0" smtClean="0">
                <a:latin typeface="Arial Black" panose="020B0A04020102020204" pitchFamily="34" charset="0"/>
                <a:ea typeface="+mj-ea"/>
              </a:rPr>
              <a:t>ummary</a:t>
            </a:r>
          </a:p>
          <a:p>
            <a:pPr lvl="1"/>
            <a:r>
              <a:rPr kumimoji="1" lang="en-US" altLang="ja-JP" sz="2400" dirty="0">
                <a:latin typeface="Arial Black" panose="020B0A04020102020204" pitchFamily="34" charset="0"/>
                <a:ea typeface="+mj-ea"/>
              </a:rPr>
              <a:t>	</a:t>
            </a:r>
            <a:endParaRPr kumimoji="1" lang="en-US" altLang="ja-JP" sz="2400" dirty="0" smtClean="0">
              <a:latin typeface="Arial Black" panose="020B0A04020102020204" pitchFamily="34" charset="0"/>
              <a:ea typeface="+mj-ea"/>
            </a:endParaRPr>
          </a:p>
        </p:txBody>
      </p:sp>
    </p:spTree>
    <p:extLst>
      <p:ext uri="{BB962C8B-B14F-4D97-AF65-F5344CB8AC3E}">
        <p14:creationId xmlns:p14="http://schemas.microsoft.com/office/powerpoint/2010/main" val="16650350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129652" y="-248221"/>
            <a:ext cx="9332259" cy="1450757"/>
          </a:xfrm>
        </p:spPr>
        <p:txBody>
          <a:bodyPr>
            <a:normAutofit/>
          </a:bodyPr>
          <a:lstStyle/>
          <a:p>
            <a:r>
              <a:rPr lang="en-US" altLang="ja-JP" sz="3200" dirty="0" smtClean="0"/>
              <a:t>soFist-2 beam test 2018mar</a:t>
            </a:r>
            <a:endParaRPr kumimoji="1" lang="ja-JP" altLang="en-US" sz="3200" dirty="0"/>
          </a:p>
        </p:txBody>
      </p:sp>
      <p:pic>
        <p:nvPicPr>
          <p:cNvPr id="2" name="図 1"/>
          <p:cNvPicPr>
            <a:picLocks noChangeAspect="1"/>
          </p:cNvPicPr>
          <p:nvPr/>
        </p:nvPicPr>
        <p:blipFill>
          <a:blip r:embed="rId2"/>
          <a:stretch>
            <a:fillRect/>
          </a:stretch>
        </p:blipFill>
        <p:spPr>
          <a:xfrm>
            <a:off x="6241125" y="2270082"/>
            <a:ext cx="2846651" cy="2134989"/>
          </a:xfrm>
          <a:prstGeom prst="rect">
            <a:avLst/>
          </a:prstGeom>
        </p:spPr>
      </p:pic>
      <p:grpSp>
        <p:nvGrpSpPr>
          <p:cNvPr id="6" name="グループ化 5"/>
          <p:cNvGrpSpPr/>
          <p:nvPr/>
        </p:nvGrpSpPr>
        <p:grpSpPr>
          <a:xfrm>
            <a:off x="82768" y="944707"/>
            <a:ext cx="8549591" cy="2263422"/>
            <a:chOff x="320804" y="383289"/>
            <a:chExt cx="8549591" cy="2263422"/>
          </a:xfrm>
        </p:grpSpPr>
        <p:grpSp>
          <p:nvGrpSpPr>
            <p:cNvPr id="7" name="グループ化 6"/>
            <p:cNvGrpSpPr/>
            <p:nvPr/>
          </p:nvGrpSpPr>
          <p:grpSpPr>
            <a:xfrm>
              <a:off x="328829" y="742865"/>
              <a:ext cx="8041893" cy="1903846"/>
              <a:chOff x="-114035" y="584166"/>
              <a:chExt cx="8041893" cy="1903846"/>
            </a:xfrm>
          </p:grpSpPr>
          <p:grpSp>
            <p:nvGrpSpPr>
              <p:cNvPr id="12" name="グループ化 11"/>
              <p:cNvGrpSpPr/>
              <p:nvPr/>
            </p:nvGrpSpPr>
            <p:grpSpPr>
              <a:xfrm>
                <a:off x="2154089" y="664596"/>
                <a:ext cx="127330" cy="1152128"/>
                <a:chOff x="3693581" y="1052736"/>
                <a:chExt cx="127330" cy="1152128"/>
              </a:xfrm>
            </p:grpSpPr>
            <p:sp>
              <p:nvSpPr>
                <p:cNvPr id="45" name="正方形/長方形 44"/>
                <p:cNvSpPr/>
                <p:nvPr/>
              </p:nvSpPr>
              <p:spPr>
                <a:xfrm>
                  <a:off x="3693581" y="1052736"/>
                  <a:ext cx="127330" cy="11521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3704900" y="1412776"/>
                  <a:ext cx="104691" cy="43204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3" name="グループ化 12"/>
              <p:cNvGrpSpPr/>
              <p:nvPr/>
            </p:nvGrpSpPr>
            <p:grpSpPr>
              <a:xfrm>
                <a:off x="2636127" y="666846"/>
                <a:ext cx="127330" cy="1152128"/>
                <a:chOff x="3693581" y="1052736"/>
                <a:chExt cx="127330" cy="1152128"/>
              </a:xfrm>
            </p:grpSpPr>
            <p:sp>
              <p:nvSpPr>
                <p:cNvPr id="43" name="正方形/長方形 42"/>
                <p:cNvSpPr/>
                <p:nvPr/>
              </p:nvSpPr>
              <p:spPr>
                <a:xfrm>
                  <a:off x="3693581" y="1052736"/>
                  <a:ext cx="127330" cy="11521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p:nvSpPr>
              <p:spPr>
                <a:xfrm>
                  <a:off x="3704900" y="1412776"/>
                  <a:ext cx="104691" cy="43204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 name="正方形/長方形 13"/>
              <p:cNvSpPr/>
              <p:nvPr/>
            </p:nvSpPr>
            <p:spPr>
              <a:xfrm>
                <a:off x="3600648" y="1173416"/>
                <a:ext cx="90450" cy="28326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5" name="グループ化 14"/>
              <p:cNvGrpSpPr/>
              <p:nvPr/>
            </p:nvGrpSpPr>
            <p:grpSpPr>
              <a:xfrm>
                <a:off x="4460250" y="692558"/>
                <a:ext cx="127330" cy="1152128"/>
                <a:chOff x="3693581" y="1052736"/>
                <a:chExt cx="127330" cy="1152128"/>
              </a:xfrm>
            </p:grpSpPr>
            <p:sp>
              <p:nvSpPr>
                <p:cNvPr id="41" name="正方形/長方形 40"/>
                <p:cNvSpPr/>
                <p:nvPr/>
              </p:nvSpPr>
              <p:spPr>
                <a:xfrm>
                  <a:off x="3693581" y="1052736"/>
                  <a:ext cx="127330" cy="11521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p:cNvSpPr/>
                <p:nvPr/>
              </p:nvSpPr>
              <p:spPr>
                <a:xfrm>
                  <a:off x="3704900" y="1412776"/>
                  <a:ext cx="104691" cy="43204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6" name="グループ化 15"/>
              <p:cNvGrpSpPr/>
              <p:nvPr/>
            </p:nvGrpSpPr>
            <p:grpSpPr>
              <a:xfrm>
                <a:off x="4942288" y="694808"/>
                <a:ext cx="127330" cy="1152128"/>
                <a:chOff x="3693581" y="1052736"/>
                <a:chExt cx="127330" cy="1152128"/>
              </a:xfrm>
            </p:grpSpPr>
            <p:sp>
              <p:nvSpPr>
                <p:cNvPr id="39" name="正方形/長方形 38"/>
                <p:cNvSpPr/>
                <p:nvPr/>
              </p:nvSpPr>
              <p:spPr>
                <a:xfrm>
                  <a:off x="3693581" y="1052736"/>
                  <a:ext cx="127330" cy="11521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3704900" y="1412776"/>
                  <a:ext cx="104691" cy="43204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 name="正方形/長方形 16"/>
              <p:cNvSpPr/>
              <p:nvPr/>
            </p:nvSpPr>
            <p:spPr>
              <a:xfrm>
                <a:off x="3176920" y="1171303"/>
                <a:ext cx="90450" cy="28326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3997882" y="1194502"/>
                <a:ext cx="90450" cy="28326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3118695" y="823211"/>
                <a:ext cx="1042272" cy="369332"/>
              </a:xfrm>
              <a:prstGeom prst="rect">
                <a:avLst/>
              </a:prstGeom>
              <a:noFill/>
            </p:spPr>
            <p:txBody>
              <a:bodyPr wrap="none" rtlCol="0">
                <a:spAutoFit/>
              </a:bodyPr>
              <a:lstStyle/>
              <a:p>
                <a:pPr algn="ctr"/>
                <a:r>
                  <a:rPr lang="en-US" altLang="ja-JP" dirty="0" smtClean="0"/>
                  <a:t>(2mm</a:t>
                </a:r>
                <a:r>
                  <a:rPr lang="ja-JP" altLang="en-US" dirty="0" smtClean="0"/>
                  <a:t>□</a:t>
                </a:r>
                <a:r>
                  <a:rPr lang="en-US" altLang="ja-JP" dirty="0" smtClean="0"/>
                  <a:t>)</a:t>
                </a:r>
                <a:endParaRPr kumimoji="1" lang="ja-JP" altLang="en-US" dirty="0"/>
              </a:p>
            </p:txBody>
          </p:sp>
          <p:sp>
            <p:nvSpPr>
              <p:cNvPr id="20" name="テキスト ボックス 19"/>
              <p:cNvSpPr txBox="1"/>
              <p:nvPr/>
            </p:nvSpPr>
            <p:spPr>
              <a:xfrm>
                <a:off x="5315820" y="584166"/>
                <a:ext cx="917239" cy="369332"/>
              </a:xfrm>
              <a:prstGeom prst="rect">
                <a:avLst/>
              </a:prstGeom>
              <a:solidFill>
                <a:schemeClr val="accent1">
                  <a:lumMod val="20000"/>
                  <a:lumOff val="80000"/>
                </a:schemeClr>
              </a:solidFill>
            </p:spPr>
            <p:txBody>
              <a:bodyPr wrap="none" rtlCol="0">
                <a:spAutoFit/>
              </a:bodyPr>
              <a:lstStyle/>
              <a:p>
                <a:pPr algn="ctr"/>
                <a:r>
                  <a:rPr kumimoji="1" lang="en-US" altLang="ja-JP" dirty="0" smtClean="0"/>
                  <a:t>INTPIX4</a:t>
                </a:r>
              </a:p>
            </p:txBody>
          </p:sp>
          <p:cxnSp>
            <p:nvCxnSpPr>
              <p:cNvPr id="21" name="直線矢印コネクタ 20"/>
              <p:cNvCxnSpPr/>
              <p:nvPr/>
            </p:nvCxnSpPr>
            <p:spPr>
              <a:xfrm flipH="1">
                <a:off x="5088522" y="1094933"/>
                <a:ext cx="258466" cy="995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5313678" y="882229"/>
                <a:ext cx="1632242" cy="369332"/>
              </a:xfrm>
              <a:prstGeom prst="rect">
                <a:avLst/>
              </a:prstGeom>
            </p:spPr>
            <p:txBody>
              <a:bodyPr wrap="none">
                <a:spAutoFit/>
              </a:bodyPr>
              <a:lstStyle/>
              <a:p>
                <a:r>
                  <a:rPr lang="en-US" altLang="ja-JP" dirty="0" err="1" smtClean="0"/>
                  <a:t>RoI</a:t>
                </a:r>
                <a:r>
                  <a:rPr lang="en-US" altLang="ja-JP" dirty="0" smtClean="0"/>
                  <a:t>(2,3,,mm</a:t>
                </a:r>
                <a:r>
                  <a:rPr lang="ja-JP" altLang="en-US" dirty="0" smtClean="0"/>
                  <a:t>□</a:t>
                </a:r>
                <a:r>
                  <a:rPr lang="en-US" altLang="ja-JP" dirty="0" smtClean="0"/>
                  <a:t>)</a:t>
                </a:r>
                <a:endParaRPr lang="ja-JP" altLang="en-US" dirty="0"/>
              </a:p>
            </p:txBody>
          </p:sp>
          <p:sp>
            <p:nvSpPr>
              <p:cNvPr id="23" name="テキスト ボックス 22"/>
              <p:cNvSpPr txBox="1"/>
              <p:nvPr/>
            </p:nvSpPr>
            <p:spPr>
              <a:xfrm>
                <a:off x="6772349" y="902052"/>
                <a:ext cx="1155509" cy="369332"/>
              </a:xfrm>
              <a:prstGeom prst="rect">
                <a:avLst/>
              </a:prstGeom>
              <a:noFill/>
            </p:spPr>
            <p:txBody>
              <a:bodyPr wrap="none" rtlCol="0">
                <a:spAutoFit/>
              </a:bodyPr>
              <a:lstStyle/>
              <a:p>
                <a:r>
                  <a:rPr kumimoji="1" lang="en-US" altLang="ja-JP" dirty="0" smtClean="0"/>
                  <a:t>adjustable</a:t>
                </a:r>
                <a:endParaRPr kumimoji="1" lang="ja-JP" altLang="en-US" dirty="0"/>
              </a:p>
            </p:txBody>
          </p:sp>
          <p:sp>
            <p:nvSpPr>
              <p:cNvPr id="24" name="正方形/長方形 23"/>
              <p:cNvSpPr/>
              <p:nvPr/>
            </p:nvSpPr>
            <p:spPr>
              <a:xfrm>
                <a:off x="1632843" y="958412"/>
                <a:ext cx="104691" cy="59837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p:nvSpPr>
            <p:spPr>
              <a:xfrm>
                <a:off x="584937" y="627842"/>
                <a:ext cx="1368773" cy="369332"/>
              </a:xfrm>
              <a:prstGeom prst="rect">
                <a:avLst/>
              </a:prstGeom>
              <a:noFill/>
            </p:spPr>
            <p:txBody>
              <a:bodyPr wrap="none" rtlCol="0">
                <a:spAutoFit/>
              </a:bodyPr>
              <a:lstStyle/>
              <a:p>
                <a:r>
                  <a:rPr kumimoji="1" lang="en-US" altLang="ja-JP" dirty="0" err="1" smtClean="0"/>
                  <a:t>scint</a:t>
                </a:r>
                <a:r>
                  <a:rPr kumimoji="1" lang="en-US" altLang="ja-JP" dirty="0" smtClean="0"/>
                  <a:t>.+MPPC</a:t>
                </a:r>
                <a:endParaRPr kumimoji="1" lang="ja-JP" altLang="en-US" dirty="0"/>
              </a:p>
            </p:txBody>
          </p:sp>
          <p:sp>
            <p:nvSpPr>
              <p:cNvPr id="26" name="下矢印 25"/>
              <p:cNvSpPr/>
              <p:nvPr/>
            </p:nvSpPr>
            <p:spPr>
              <a:xfrm>
                <a:off x="1612078" y="1806101"/>
                <a:ext cx="146221" cy="266573"/>
              </a:xfrm>
              <a:prstGeom prst="down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982199" y="1988840"/>
                <a:ext cx="1052148" cy="369332"/>
              </a:xfrm>
              <a:prstGeom prst="rect">
                <a:avLst/>
              </a:prstGeom>
              <a:noFill/>
            </p:spPr>
            <p:txBody>
              <a:bodyPr wrap="none" rtlCol="0">
                <a:spAutoFit/>
              </a:bodyPr>
              <a:lstStyle/>
              <a:p>
                <a:r>
                  <a:rPr lang="en-US" altLang="ja-JP" dirty="0" smtClean="0">
                    <a:solidFill>
                      <a:schemeClr val="accent6">
                        <a:lumMod val="75000"/>
                      </a:schemeClr>
                    </a:solidFill>
                  </a:rPr>
                  <a:t>event tag</a:t>
                </a:r>
                <a:endParaRPr kumimoji="1" lang="ja-JP" altLang="en-US" dirty="0">
                  <a:solidFill>
                    <a:schemeClr val="accent6">
                      <a:lumMod val="75000"/>
                    </a:schemeClr>
                  </a:solidFill>
                </a:endParaRPr>
              </a:p>
            </p:txBody>
          </p:sp>
          <p:cxnSp>
            <p:nvCxnSpPr>
              <p:cNvPr id="28" name="直線矢印コネクタ 27"/>
              <p:cNvCxnSpPr/>
              <p:nvPr/>
            </p:nvCxnSpPr>
            <p:spPr>
              <a:xfrm>
                <a:off x="1269323" y="1374456"/>
                <a:ext cx="4166773"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114035" y="1148514"/>
                <a:ext cx="1300356" cy="400110"/>
              </a:xfrm>
              <a:prstGeom prst="rect">
                <a:avLst/>
              </a:prstGeom>
              <a:noFill/>
            </p:spPr>
            <p:txBody>
              <a:bodyPr wrap="none" rtlCol="0">
                <a:spAutoFit/>
              </a:bodyPr>
              <a:lstStyle/>
              <a:p>
                <a:r>
                  <a:rPr kumimoji="1" lang="en-US" altLang="ja-JP" sz="2000" dirty="0" smtClean="0"/>
                  <a:t>120GeV p</a:t>
                </a:r>
                <a:endParaRPr kumimoji="1" lang="ja-JP" altLang="en-US" sz="2000" dirty="0"/>
              </a:p>
            </p:txBody>
          </p:sp>
          <p:cxnSp>
            <p:nvCxnSpPr>
              <p:cNvPr id="30" name="直線コネクタ 29"/>
              <p:cNvCxnSpPr>
                <a:stCxn id="45" idx="2"/>
              </p:cNvCxnSpPr>
              <p:nvPr/>
            </p:nvCxnSpPr>
            <p:spPr>
              <a:xfrm flipH="1">
                <a:off x="2217753" y="1816724"/>
                <a:ext cx="1" cy="31613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flipH="1">
                <a:off x="2699792" y="1811058"/>
                <a:ext cx="1" cy="31613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flipH="1">
                <a:off x="4523913" y="1818974"/>
                <a:ext cx="1" cy="31613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H="1">
                <a:off x="5017279" y="1822989"/>
                <a:ext cx="1" cy="31613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H="1">
                <a:off x="3222144" y="1486896"/>
                <a:ext cx="2" cy="64029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H="1">
                <a:off x="3642182" y="1492562"/>
                <a:ext cx="2" cy="64029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flipH="1">
                <a:off x="4052042" y="1498827"/>
                <a:ext cx="2" cy="64029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flipV="1">
                <a:off x="2217754" y="2127190"/>
                <a:ext cx="2788198" cy="1193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テキスト ボックス 37"/>
              <p:cNvSpPr txBox="1"/>
              <p:nvPr/>
            </p:nvSpPr>
            <p:spPr>
              <a:xfrm>
                <a:off x="3324941" y="2118680"/>
                <a:ext cx="672941" cy="369332"/>
              </a:xfrm>
              <a:prstGeom prst="rect">
                <a:avLst/>
              </a:prstGeom>
              <a:noFill/>
            </p:spPr>
            <p:txBody>
              <a:bodyPr wrap="none" rtlCol="0">
                <a:spAutoFit/>
              </a:bodyPr>
              <a:lstStyle/>
              <a:p>
                <a:r>
                  <a:rPr kumimoji="1" lang="en-US" altLang="ja-JP" dirty="0" smtClean="0">
                    <a:solidFill>
                      <a:srgbClr val="FF0000"/>
                    </a:solidFill>
                  </a:rPr>
                  <a:t>BUSY</a:t>
                </a:r>
                <a:endParaRPr kumimoji="1" lang="ja-JP" altLang="en-US" dirty="0">
                  <a:solidFill>
                    <a:srgbClr val="FF0000"/>
                  </a:solidFill>
                </a:endParaRPr>
              </a:p>
            </p:txBody>
          </p:sp>
        </p:grpSp>
        <p:sp>
          <p:nvSpPr>
            <p:cNvPr id="8" name="正方形/長方形 7"/>
            <p:cNvSpPr/>
            <p:nvPr/>
          </p:nvSpPr>
          <p:spPr>
            <a:xfrm>
              <a:off x="3663310" y="674501"/>
              <a:ext cx="822661" cy="369332"/>
            </a:xfrm>
            <a:prstGeom prst="rect">
              <a:avLst/>
            </a:prstGeom>
            <a:solidFill>
              <a:srgbClr val="FFFF00"/>
            </a:solidFill>
          </p:spPr>
          <p:txBody>
            <a:bodyPr wrap="none">
              <a:spAutoFit/>
            </a:bodyPr>
            <a:lstStyle/>
            <a:p>
              <a:pPr algn="ctr"/>
              <a:r>
                <a:rPr lang="en-US" altLang="ja-JP" dirty="0"/>
                <a:t>SOFIST</a:t>
              </a:r>
            </a:p>
          </p:txBody>
        </p:sp>
        <p:sp>
          <p:nvSpPr>
            <p:cNvPr id="9" name="テキスト ボックス 8"/>
            <p:cNvSpPr txBox="1"/>
            <p:nvPr/>
          </p:nvSpPr>
          <p:spPr>
            <a:xfrm>
              <a:off x="6547322" y="733367"/>
              <a:ext cx="2323073" cy="369332"/>
            </a:xfrm>
            <a:prstGeom prst="rect">
              <a:avLst/>
            </a:prstGeom>
            <a:noFill/>
          </p:spPr>
          <p:txBody>
            <a:bodyPr wrap="none" rtlCol="0">
              <a:spAutoFit/>
            </a:bodyPr>
            <a:lstStyle/>
            <a:p>
              <a:pPr algn="ctr"/>
              <a:r>
                <a:rPr lang="en-US" altLang="ja-JP" dirty="0" smtClean="0"/>
                <a:t>(17um</a:t>
              </a:r>
              <a:r>
                <a:rPr lang="ja-JP" altLang="en-US" dirty="0" smtClean="0"/>
                <a:t>□</a:t>
              </a:r>
              <a:r>
                <a:rPr lang="en-US" altLang="ja-JP" dirty="0" smtClean="0"/>
                <a:t>, 8.7x14.1mm)</a:t>
              </a:r>
              <a:endParaRPr kumimoji="1" lang="ja-JP" altLang="en-US" dirty="0"/>
            </a:p>
          </p:txBody>
        </p:sp>
        <p:cxnSp>
          <p:nvCxnSpPr>
            <p:cNvPr id="10" name="直線コネクタ 9"/>
            <p:cNvCxnSpPr>
              <a:stCxn id="24" idx="2"/>
            </p:cNvCxnSpPr>
            <p:nvPr/>
          </p:nvCxnSpPr>
          <p:spPr>
            <a:xfrm flipH="1">
              <a:off x="2128052" y="1715490"/>
              <a:ext cx="1" cy="432049"/>
            </a:xfrm>
            <a:prstGeom prst="line">
              <a:avLst/>
            </a:prstGeom>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320804" y="383289"/>
              <a:ext cx="1858073" cy="400110"/>
            </a:xfrm>
            <a:prstGeom prst="rect">
              <a:avLst/>
            </a:prstGeom>
            <a:noFill/>
          </p:spPr>
          <p:txBody>
            <a:bodyPr wrap="none" rtlCol="0">
              <a:spAutoFit/>
            </a:bodyPr>
            <a:lstStyle/>
            <a:p>
              <a:r>
                <a:rPr kumimoji="1" lang="en-US" altLang="ja-JP" sz="2000" b="1" dirty="0" smtClean="0"/>
                <a:t>Beamline Setup</a:t>
              </a:r>
              <a:endParaRPr kumimoji="1" lang="ja-JP" altLang="en-US" sz="2000" b="1" dirty="0"/>
            </a:p>
          </p:txBody>
        </p:sp>
      </p:grpSp>
      <p:grpSp>
        <p:nvGrpSpPr>
          <p:cNvPr id="47" name="グループ化 46"/>
          <p:cNvGrpSpPr/>
          <p:nvPr/>
        </p:nvGrpSpPr>
        <p:grpSpPr>
          <a:xfrm>
            <a:off x="82768" y="3517104"/>
            <a:ext cx="6657079" cy="2682639"/>
            <a:chOff x="228851" y="2717724"/>
            <a:chExt cx="7254931" cy="2991427"/>
          </a:xfrm>
        </p:grpSpPr>
        <p:cxnSp>
          <p:nvCxnSpPr>
            <p:cNvPr id="48" name="直線コネクタ 47"/>
            <p:cNvCxnSpPr>
              <a:stCxn id="103" idx="5"/>
            </p:cNvCxnSpPr>
            <p:nvPr/>
          </p:nvCxnSpPr>
          <p:spPr>
            <a:xfrm flipV="1">
              <a:off x="6071792" y="4941169"/>
              <a:ext cx="585173" cy="3"/>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50" name="フリーフォーム 49"/>
            <p:cNvSpPr/>
            <p:nvPr/>
          </p:nvSpPr>
          <p:spPr>
            <a:xfrm>
              <a:off x="1174641" y="5334884"/>
              <a:ext cx="6309141" cy="321906"/>
            </a:xfrm>
            <a:custGeom>
              <a:avLst/>
              <a:gdLst>
                <a:gd name="connsiteX0" fmla="*/ 0 w 7109926"/>
                <a:gd name="connsiteY0" fmla="*/ 0 h 615820"/>
                <a:gd name="connsiteX1" fmla="*/ 419877 w 7109926"/>
                <a:gd name="connsiteY1" fmla="*/ 0 h 615820"/>
                <a:gd name="connsiteX2" fmla="*/ 419877 w 7109926"/>
                <a:gd name="connsiteY2" fmla="*/ 606490 h 615820"/>
                <a:gd name="connsiteX3" fmla="*/ 5878285 w 7109926"/>
                <a:gd name="connsiteY3" fmla="*/ 615820 h 615820"/>
                <a:gd name="connsiteX4" fmla="*/ 5868955 w 7109926"/>
                <a:gd name="connsiteY4" fmla="*/ 65314 h 615820"/>
                <a:gd name="connsiteX5" fmla="*/ 7109926 w 7109926"/>
                <a:gd name="connsiteY5" fmla="*/ 93306 h 615820"/>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121298 h 643812"/>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0 h 643812"/>
                <a:gd name="connsiteX0" fmla="*/ 0 w 6839339"/>
                <a:gd name="connsiteY0" fmla="*/ 46653 h 643812"/>
                <a:gd name="connsiteX1" fmla="*/ 149290 w 6839339"/>
                <a:gd name="connsiteY1" fmla="*/ 27992 h 643812"/>
                <a:gd name="connsiteX2" fmla="*/ 149290 w 6839339"/>
                <a:gd name="connsiteY2" fmla="*/ 634482 h 643812"/>
                <a:gd name="connsiteX3" fmla="*/ 5607698 w 6839339"/>
                <a:gd name="connsiteY3" fmla="*/ 643812 h 643812"/>
                <a:gd name="connsiteX4" fmla="*/ 5607699 w 6839339"/>
                <a:gd name="connsiteY4" fmla="*/ 0 h 643812"/>
                <a:gd name="connsiteX5" fmla="*/ 6839339 w 6839339"/>
                <a:gd name="connsiteY5" fmla="*/ 0 h 643812"/>
                <a:gd name="connsiteX0" fmla="*/ 0 w 6309141"/>
                <a:gd name="connsiteY0" fmla="*/ 46653 h 643812"/>
                <a:gd name="connsiteX1" fmla="*/ 149290 w 6309141"/>
                <a:gd name="connsiteY1" fmla="*/ 27992 h 643812"/>
                <a:gd name="connsiteX2" fmla="*/ 149290 w 6309141"/>
                <a:gd name="connsiteY2" fmla="*/ 634482 h 643812"/>
                <a:gd name="connsiteX3" fmla="*/ 5607698 w 6309141"/>
                <a:gd name="connsiteY3" fmla="*/ 643812 h 643812"/>
                <a:gd name="connsiteX4" fmla="*/ 5607699 w 6309141"/>
                <a:gd name="connsiteY4" fmla="*/ 0 h 643812"/>
                <a:gd name="connsiteX5" fmla="*/ 6309141 w 6309141"/>
                <a:gd name="connsiteY5" fmla="*/ 15368 h 643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09141" h="643812">
                  <a:moveTo>
                    <a:pt x="0" y="46653"/>
                  </a:moveTo>
                  <a:lnTo>
                    <a:pt x="149290" y="27992"/>
                  </a:lnTo>
                  <a:lnTo>
                    <a:pt x="149290" y="634482"/>
                  </a:lnTo>
                  <a:lnTo>
                    <a:pt x="5607698" y="643812"/>
                  </a:lnTo>
                  <a:cubicBezTo>
                    <a:pt x="5607698" y="429208"/>
                    <a:pt x="5607699" y="214604"/>
                    <a:pt x="5607699" y="0"/>
                  </a:cubicBezTo>
                  <a:lnTo>
                    <a:pt x="6309141" y="15368"/>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1" name="グループ化 50"/>
            <p:cNvGrpSpPr/>
            <p:nvPr/>
          </p:nvGrpSpPr>
          <p:grpSpPr>
            <a:xfrm>
              <a:off x="1331503" y="4941172"/>
              <a:ext cx="4740289" cy="307910"/>
              <a:chOff x="1298241" y="3673016"/>
              <a:chExt cx="4740289" cy="615820"/>
            </a:xfrm>
          </p:grpSpPr>
          <p:sp>
            <p:nvSpPr>
              <p:cNvPr id="102" name="フリーフォーム 101"/>
              <p:cNvSpPr/>
              <p:nvPr/>
            </p:nvSpPr>
            <p:spPr>
              <a:xfrm>
                <a:off x="1298241" y="3673016"/>
                <a:ext cx="2402634" cy="615820"/>
              </a:xfrm>
              <a:custGeom>
                <a:avLst/>
                <a:gdLst>
                  <a:gd name="connsiteX0" fmla="*/ 0 w 7109926"/>
                  <a:gd name="connsiteY0" fmla="*/ 0 h 615820"/>
                  <a:gd name="connsiteX1" fmla="*/ 419877 w 7109926"/>
                  <a:gd name="connsiteY1" fmla="*/ 0 h 615820"/>
                  <a:gd name="connsiteX2" fmla="*/ 419877 w 7109926"/>
                  <a:gd name="connsiteY2" fmla="*/ 606490 h 615820"/>
                  <a:gd name="connsiteX3" fmla="*/ 5878285 w 7109926"/>
                  <a:gd name="connsiteY3" fmla="*/ 615820 h 615820"/>
                  <a:gd name="connsiteX4" fmla="*/ 5868955 w 7109926"/>
                  <a:gd name="connsiteY4" fmla="*/ 65314 h 615820"/>
                  <a:gd name="connsiteX5" fmla="*/ 7109926 w 7109926"/>
                  <a:gd name="connsiteY5" fmla="*/ 93306 h 615820"/>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121298 h 643812"/>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0 h 643812"/>
                  <a:gd name="connsiteX0" fmla="*/ 0 w 10154177"/>
                  <a:gd name="connsiteY0" fmla="*/ 27992 h 643812"/>
                  <a:gd name="connsiteX1" fmla="*/ 419877 w 10154177"/>
                  <a:gd name="connsiteY1" fmla="*/ 27992 h 643812"/>
                  <a:gd name="connsiteX2" fmla="*/ 419877 w 10154177"/>
                  <a:gd name="connsiteY2" fmla="*/ 634482 h 643812"/>
                  <a:gd name="connsiteX3" fmla="*/ 5878285 w 10154177"/>
                  <a:gd name="connsiteY3" fmla="*/ 643812 h 643812"/>
                  <a:gd name="connsiteX4" fmla="*/ 5878286 w 10154177"/>
                  <a:gd name="connsiteY4" fmla="*/ 0 h 643812"/>
                  <a:gd name="connsiteX5" fmla="*/ 10154177 w 10154177"/>
                  <a:gd name="connsiteY5" fmla="*/ 0 h 643812"/>
                  <a:gd name="connsiteX0" fmla="*/ 0 w 10314403"/>
                  <a:gd name="connsiteY0" fmla="*/ 27992 h 643812"/>
                  <a:gd name="connsiteX1" fmla="*/ 419877 w 10314403"/>
                  <a:gd name="connsiteY1" fmla="*/ 27992 h 643812"/>
                  <a:gd name="connsiteX2" fmla="*/ 419877 w 10314403"/>
                  <a:gd name="connsiteY2" fmla="*/ 634482 h 643812"/>
                  <a:gd name="connsiteX3" fmla="*/ 5878285 w 10314403"/>
                  <a:gd name="connsiteY3" fmla="*/ 643812 h 643812"/>
                  <a:gd name="connsiteX4" fmla="*/ 5878286 w 10314403"/>
                  <a:gd name="connsiteY4" fmla="*/ 0 h 643812"/>
                  <a:gd name="connsiteX5" fmla="*/ 10314403 w 10314403"/>
                  <a:gd name="connsiteY5" fmla="*/ 27992 h 643812"/>
                  <a:gd name="connsiteX0" fmla="*/ 0 w 10314403"/>
                  <a:gd name="connsiteY0" fmla="*/ 0 h 615820"/>
                  <a:gd name="connsiteX1" fmla="*/ 419877 w 10314403"/>
                  <a:gd name="connsiteY1" fmla="*/ 0 h 615820"/>
                  <a:gd name="connsiteX2" fmla="*/ 419877 w 10314403"/>
                  <a:gd name="connsiteY2" fmla="*/ 606490 h 615820"/>
                  <a:gd name="connsiteX3" fmla="*/ 5878285 w 10314403"/>
                  <a:gd name="connsiteY3" fmla="*/ 615820 h 615820"/>
                  <a:gd name="connsiteX4" fmla="*/ 5918343 w 10314403"/>
                  <a:gd name="connsiteY4" fmla="*/ 9330 h 615820"/>
                  <a:gd name="connsiteX5" fmla="*/ 10314403 w 10314403"/>
                  <a:gd name="connsiteY5" fmla="*/ 0 h 615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14403" h="615820">
                    <a:moveTo>
                      <a:pt x="0" y="0"/>
                    </a:moveTo>
                    <a:lnTo>
                      <a:pt x="419877" y="0"/>
                    </a:lnTo>
                    <a:lnTo>
                      <a:pt x="419877" y="606490"/>
                    </a:lnTo>
                    <a:lnTo>
                      <a:pt x="5878285" y="615820"/>
                    </a:lnTo>
                    <a:cubicBezTo>
                      <a:pt x="5878285" y="401216"/>
                      <a:pt x="5918343" y="223934"/>
                      <a:pt x="5918343" y="9330"/>
                    </a:cubicBezTo>
                    <a:lnTo>
                      <a:pt x="10314403"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フリーフォーム 102"/>
              <p:cNvSpPr/>
              <p:nvPr/>
            </p:nvSpPr>
            <p:spPr>
              <a:xfrm>
                <a:off x="3635896" y="3673016"/>
                <a:ext cx="2402634" cy="615820"/>
              </a:xfrm>
              <a:custGeom>
                <a:avLst/>
                <a:gdLst>
                  <a:gd name="connsiteX0" fmla="*/ 0 w 7109926"/>
                  <a:gd name="connsiteY0" fmla="*/ 0 h 615820"/>
                  <a:gd name="connsiteX1" fmla="*/ 419877 w 7109926"/>
                  <a:gd name="connsiteY1" fmla="*/ 0 h 615820"/>
                  <a:gd name="connsiteX2" fmla="*/ 419877 w 7109926"/>
                  <a:gd name="connsiteY2" fmla="*/ 606490 h 615820"/>
                  <a:gd name="connsiteX3" fmla="*/ 5878285 w 7109926"/>
                  <a:gd name="connsiteY3" fmla="*/ 615820 h 615820"/>
                  <a:gd name="connsiteX4" fmla="*/ 5868955 w 7109926"/>
                  <a:gd name="connsiteY4" fmla="*/ 65314 h 615820"/>
                  <a:gd name="connsiteX5" fmla="*/ 7109926 w 7109926"/>
                  <a:gd name="connsiteY5" fmla="*/ 93306 h 615820"/>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121298 h 643812"/>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0 h 643812"/>
                  <a:gd name="connsiteX0" fmla="*/ 0 w 10154177"/>
                  <a:gd name="connsiteY0" fmla="*/ 27992 h 643812"/>
                  <a:gd name="connsiteX1" fmla="*/ 419877 w 10154177"/>
                  <a:gd name="connsiteY1" fmla="*/ 27992 h 643812"/>
                  <a:gd name="connsiteX2" fmla="*/ 419877 w 10154177"/>
                  <a:gd name="connsiteY2" fmla="*/ 634482 h 643812"/>
                  <a:gd name="connsiteX3" fmla="*/ 5878285 w 10154177"/>
                  <a:gd name="connsiteY3" fmla="*/ 643812 h 643812"/>
                  <a:gd name="connsiteX4" fmla="*/ 5878286 w 10154177"/>
                  <a:gd name="connsiteY4" fmla="*/ 0 h 643812"/>
                  <a:gd name="connsiteX5" fmla="*/ 10154177 w 10154177"/>
                  <a:gd name="connsiteY5" fmla="*/ 0 h 643812"/>
                  <a:gd name="connsiteX0" fmla="*/ 0 w 10314403"/>
                  <a:gd name="connsiteY0" fmla="*/ 27992 h 643812"/>
                  <a:gd name="connsiteX1" fmla="*/ 419877 w 10314403"/>
                  <a:gd name="connsiteY1" fmla="*/ 27992 h 643812"/>
                  <a:gd name="connsiteX2" fmla="*/ 419877 w 10314403"/>
                  <a:gd name="connsiteY2" fmla="*/ 634482 h 643812"/>
                  <a:gd name="connsiteX3" fmla="*/ 5878285 w 10314403"/>
                  <a:gd name="connsiteY3" fmla="*/ 643812 h 643812"/>
                  <a:gd name="connsiteX4" fmla="*/ 5878286 w 10314403"/>
                  <a:gd name="connsiteY4" fmla="*/ 0 h 643812"/>
                  <a:gd name="connsiteX5" fmla="*/ 10314403 w 10314403"/>
                  <a:gd name="connsiteY5" fmla="*/ 27992 h 643812"/>
                  <a:gd name="connsiteX0" fmla="*/ 0 w 10314403"/>
                  <a:gd name="connsiteY0" fmla="*/ 0 h 615820"/>
                  <a:gd name="connsiteX1" fmla="*/ 419877 w 10314403"/>
                  <a:gd name="connsiteY1" fmla="*/ 0 h 615820"/>
                  <a:gd name="connsiteX2" fmla="*/ 419877 w 10314403"/>
                  <a:gd name="connsiteY2" fmla="*/ 606490 h 615820"/>
                  <a:gd name="connsiteX3" fmla="*/ 5878285 w 10314403"/>
                  <a:gd name="connsiteY3" fmla="*/ 615820 h 615820"/>
                  <a:gd name="connsiteX4" fmla="*/ 5918343 w 10314403"/>
                  <a:gd name="connsiteY4" fmla="*/ 9330 h 615820"/>
                  <a:gd name="connsiteX5" fmla="*/ 10314403 w 10314403"/>
                  <a:gd name="connsiteY5" fmla="*/ 0 h 615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14403" h="615820">
                    <a:moveTo>
                      <a:pt x="0" y="0"/>
                    </a:moveTo>
                    <a:lnTo>
                      <a:pt x="419877" y="0"/>
                    </a:lnTo>
                    <a:lnTo>
                      <a:pt x="419877" y="606490"/>
                    </a:lnTo>
                    <a:lnTo>
                      <a:pt x="5878285" y="615820"/>
                    </a:lnTo>
                    <a:cubicBezTo>
                      <a:pt x="5878285" y="401216"/>
                      <a:pt x="5918343" y="223934"/>
                      <a:pt x="5918343" y="9330"/>
                    </a:cubicBezTo>
                    <a:lnTo>
                      <a:pt x="10314403"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2" name="グループ化 51"/>
            <p:cNvGrpSpPr/>
            <p:nvPr/>
          </p:nvGrpSpPr>
          <p:grpSpPr>
            <a:xfrm>
              <a:off x="1351922" y="4005064"/>
              <a:ext cx="5213348" cy="416766"/>
              <a:chOff x="1324946" y="3156858"/>
              <a:chExt cx="5213348" cy="416766"/>
            </a:xfrm>
          </p:grpSpPr>
          <p:sp>
            <p:nvSpPr>
              <p:cNvPr id="100" name="フリーフォーム 99"/>
              <p:cNvSpPr/>
              <p:nvPr/>
            </p:nvSpPr>
            <p:spPr>
              <a:xfrm>
                <a:off x="1324946" y="3163078"/>
                <a:ext cx="2325677" cy="410546"/>
              </a:xfrm>
              <a:custGeom>
                <a:avLst/>
                <a:gdLst>
                  <a:gd name="connsiteX0" fmla="*/ 0 w 2407298"/>
                  <a:gd name="connsiteY0" fmla="*/ 410546 h 410546"/>
                  <a:gd name="connsiteX1" fmla="*/ 55984 w 2407298"/>
                  <a:gd name="connsiteY1" fmla="*/ 401216 h 410546"/>
                  <a:gd name="connsiteX2" fmla="*/ 1352939 w 2407298"/>
                  <a:gd name="connsiteY2" fmla="*/ 0 h 410546"/>
                  <a:gd name="connsiteX3" fmla="*/ 1343608 w 2407298"/>
                  <a:gd name="connsiteY3" fmla="*/ 391885 h 410546"/>
                  <a:gd name="connsiteX4" fmla="*/ 2407298 w 2407298"/>
                  <a:gd name="connsiteY4" fmla="*/ 401216 h 410546"/>
                  <a:gd name="connsiteX0" fmla="*/ 0 w 1955415"/>
                  <a:gd name="connsiteY0" fmla="*/ 410546 h 410546"/>
                  <a:gd name="connsiteX1" fmla="*/ 55984 w 1955415"/>
                  <a:gd name="connsiteY1" fmla="*/ 401216 h 410546"/>
                  <a:gd name="connsiteX2" fmla="*/ 1352939 w 1955415"/>
                  <a:gd name="connsiteY2" fmla="*/ 0 h 410546"/>
                  <a:gd name="connsiteX3" fmla="*/ 1343608 w 1955415"/>
                  <a:gd name="connsiteY3" fmla="*/ 391885 h 410546"/>
                  <a:gd name="connsiteX4" fmla="*/ 1955415 w 1955415"/>
                  <a:gd name="connsiteY4" fmla="*/ 401216 h 410546"/>
                  <a:gd name="connsiteX0" fmla="*/ 0 w 1955415"/>
                  <a:gd name="connsiteY0" fmla="*/ 410546 h 410546"/>
                  <a:gd name="connsiteX1" fmla="*/ 55984 w 1955415"/>
                  <a:gd name="connsiteY1" fmla="*/ 401216 h 410546"/>
                  <a:gd name="connsiteX2" fmla="*/ 1352939 w 1955415"/>
                  <a:gd name="connsiteY2" fmla="*/ 0 h 410546"/>
                  <a:gd name="connsiteX3" fmla="*/ 1355870 w 1955415"/>
                  <a:gd name="connsiteY3" fmla="*/ 391885 h 410546"/>
                  <a:gd name="connsiteX4" fmla="*/ 1955415 w 1955415"/>
                  <a:gd name="connsiteY4" fmla="*/ 401216 h 410546"/>
                  <a:gd name="connsiteX0" fmla="*/ 0 w 1955415"/>
                  <a:gd name="connsiteY0" fmla="*/ 410546 h 410546"/>
                  <a:gd name="connsiteX1" fmla="*/ 55984 w 1955415"/>
                  <a:gd name="connsiteY1" fmla="*/ 401216 h 410546"/>
                  <a:gd name="connsiteX2" fmla="*/ 1352939 w 1955415"/>
                  <a:gd name="connsiteY2" fmla="*/ 0 h 410546"/>
                  <a:gd name="connsiteX3" fmla="*/ 1359957 w 1955415"/>
                  <a:gd name="connsiteY3" fmla="*/ 406806 h 410546"/>
                  <a:gd name="connsiteX4" fmla="*/ 1955415 w 1955415"/>
                  <a:gd name="connsiteY4" fmla="*/ 401216 h 410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5415" h="410546">
                    <a:moveTo>
                      <a:pt x="0" y="410546"/>
                    </a:moveTo>
                    <a:lnTo>
                      <a:pt x="55984" y="401216"/>
                    </a:lnTo>
                    <a:lnTo>
                      <a:pt x="1352939" y="0"/>
                    </a:lnTo>
                    <a:lnTo>
                      <a:pt x="1359957" y="406806"/>
                    </a:lnTo>
                    <a:lnTo>
                      <a:pt x="1955415" y="401216"/>
                    </a:ln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accent2">
                        <a:lumMod val="75000"/>
                      </a:schemeClr>
                    </a:solidFill>
                  </a:rPr>
                  <a:t>1ms</a:t>
                </a:r>
                <a:endParaRPr kumimoji="1" lang="ja-JP" altLang="en-US" dirty="0">
                  <a:solidFill>
                    <a:schemeClr val="accent2">
                      <a:lumMod val="75000"/>
                    </a:schemeClr>
                  </a:solidFill>
                </a:endParaRPr>
              </a:p>
            </p:txBody>
          </p:sp>
          <p:sp>
            <p:nvSpPr>
              <p:cNvPr id="101" name="フリーフォーム 100"/>
              <p:cNvSpPr/>
              <p:nvPr/>
            </p:nvSpPr>
            <p:spPr>
              <a:xfrm>
                <a:off x="3670984" y="3156858"/>
                <a:ext cx="2867310" cy="411779"/>
              </a:xfrm>
              <a:custGeom>
                <a:avLst/>
                <a:gdLst>
                  <a:gd name="connsiteX0" fmla="*/ 0 w 2407298"/>
                  <a:gd name="connsiteY0" fmla="*/ 410546 h 410546"/>
                  <a:gd name="connsiteX1" fmla="*/ 55984 w 2407298"/>
                  <a:gd name="connsiteY1" fmla="*/ 401216 h 410546"/>
                  <a:gd name="connsiteX2" fmla="*/ 1352939 w 2407298"/>
                  <a:gd name="connsiteY2" fmla="*/ 0 h 410546"/>
                  <a:gd name="connsiteX3" fmla="*/ 1343608 w 2407298"/>
                  <a:gd name="connsiteY3" fmla="*/ 391885 h 410546"/>
                  <a:gd name="connsiteX4" fmla="*/ 2407298 w 2407298"/>
                  <a:gd name="connsiteY4" fmla="*/ 401216 h 410546"/>
                  <a:gd name="connsiteX0" fmla="*/ 0 w 2407298"/>
                  <a:gd name="connsiteY0" fmla="*/ 410546 h 410546"/>
                  <a:gd name="connsiteX1" fmla="*/ 55984 w 2407298"/>
                  <a:gd name="connsiteY1" fmla="*/ 401216 h 410546"/>
                  <a:gd name="connsiteX2" fmla="*/ 1352939 w 2407298"/>
                  <a:gd name="connsiteY2" fmla="*/ 0 h 410546"/>
                  <a:gd name="connsiteX3" fmla="*/ 1359932 w 2407298"/>
                  <a:gd name="connsiteY3" fmla="*/ 396858 h 410546"/>
                  <a:gd name="connsiteX4" fmla="*/ 2407298 w 2407298"/>
                  <a:gd name="connsiteY4" fmla="*/ 401216 h 410546"/>
                  <a:gd name="connsiteX0" fmla="*/ 0 w 2407298"/>
                  <a:gd name="connsiteY0" fmla="*/ 410546 h 411779"/>
                  <a:gd name="connsiteX1" fmla="*/ 55984 w 2407298"/>
                  <a:gd name="connsiteY1" fmla="*/ 401216 h 411779"/>
                  <a:gd name="connsiteX2" fmla="*/ 1352939 w 2407298"/>
                  <a:gd name="connsiteY2" fmla="*/ 0 h 411779"/>
                  <a:gd name="connsiteX3" fmla="*/ 1351770 w 2407298"/>
                  <a:gd name="connsiteY3" fmla="*/ 411779 h 411779"/>
                  <a:gd name="connsiteX4" fmla="*/ 2407298 w 2407298"/>
                  <a:gd name="connsiteY4" fmla="*/ 401216 h 4117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7298" h="411779">
                    <a:moveTo>
                      <a:pt x="0" y="410546"/>
                    </a:moveTo>
                    <a:lnTo>
                      <a:pt x="55984" y="401216"/>
                    </a:lnTo>
                    <a:lnTo>
                      <a:pt x="1352939" y="0"/>
                    </a:lnTo>
                    <a:cubicBezTo>
                      <a:pt x="1352549" y="137260"/>
                      <a:pt x="1352160" y="274519"/>
                      <a:pt x="1351770" y="411779"/>
                    </a:cubicBezTo>
                    <a:lnTo>
                      <a:pt x="2407298" y="401216"/>
                    </a:ln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3" name="テキスト ボックス 52"/>
            <p:cNvSpPr txBox="1"/>
            <p:nvPr/>
          </p:nvSpPr>
          <p:spPr>
            <a:xfrm>
              <a:off x="514858" y="4118756"/>
              <a:ext cx="802656" cy="369332"/>
            </a:xfrm>
            <a:prstGeom prst="rect">
              <a:avLst/>
            </a:prstGeom>
            <a:noFill/>
          </p:spPr>
          <p:txBody>
            <a:bodyPr wrap="none" rtlCol="0">
              <a:spAutoFit/>
            </a:bodyPr>
            <a:lstStyle/>
            <a:p>
              <a:r>
                <a:rPr kumimoji="1" lang="en-US" altLang="ja-JP" dirty="0" err="1" smtClean="0">
                  <a:solidFill>
                    <a:srgbClr val="00B050"/>
                  </a:solidFill>
                </a:rPr>
                <a:t>Vramp</a:t>
              </a:r>
              <a:endParaRPr kumimoji="1" lang="ja-JP" altLang="en-US" dirty="0">
                <a:solidFill>
                  <a:srgbClr val="00B050"/>
                </a:solidFill>
              </a:endParaRPr>
            </a:p>
          </p:txBody>
        </p:sp>
        <p:sp>
          <p:nvSpPr>
            <p:cNvPr id="54" name="テキスト ボックス 53"/>
            <p:cNvSpPr txBox="1"/>
            <p:nvPr/>
          </p:nvSpPr>
          <p:spPr>
            <a:xfrm>
              <a:off x="619681" y="5334884"/>
              <a:ext cx="554960" cy="369332"/>
            </a:xfrm>
            <a:prstGeom prst="rect">
              <a:avLst/>
            </a:prstGeom>
            <a:noFill/>
          </p:spPr>
          <p:txBody>
            <a:bodyPr wrap="none" rtlCol="0">
              <a:spAutoFit/>
            </a:bodyPr>
            <a:lstStyle/>
            <a:p>
              <a:r>
                <a:rPr kumimoji="1" lang="en-US" altLang="ja-JP" dirty="0" smtClean="0"/>
                <a:t>spill</a:t>
              </a:r>
              <a:endParaRPr kumimoji="1" lang="ja-JP" altLang="en-US" dirty="0"/>
            </a:p>
          </p:txBody>
        </p:sp>
        <p:sp>
          <p:nvSpPr>
            <p:cNvPr id="55" name="テキスト ボックス 54"/>
            <p:cNvSpPr txBox="1"/>
            <p:nvPr/>
          </p:nvSpPr>
          <p:spPr>
            <a:xfrm>
              <a:off x="528677" y="4879750"/>
              <a:ext cx="784061" cy="369332"/>
            </a:xfrm>
            <a:prstGeom prst="rect">
              <a:avLst/>
            </a:prstGeom>
            <a:noFill/>
          </p:spPr>
          <p:txBody>
            <a:bodyPr wrap="none" rtlCol="0">
              <a:spAutoFit/>
            </a:bodyPr>
            <a:lstStyle/>
            <a:p>
              <a:r>
                <a:rPr kumimoji="1" lang="en-US" altLang="ja-JP" dirty="0" smtClean="0">
                  <a:solidFill>
                    <a:srgbClr val="0070C0"/>
                  </a:solidFill>
                </a:rPr>
                <a:t>STORE</a:t>
              </a:r>
              <a:endParaRPr kumimoji="1" lang="ja-JP" altLang="en-US" dirty="0">
                <a:solidFill>
                  <a:srgbClr val="0070C0"/>
                </a:solidFill>
              </a:endParaRPr>
            </a:p>
          </p:txBody>
        </p:sp>
        <p:sp>
          <p:nvSpPr>
            <p:cNvPr id="56" name="テキスト ボックス 55"/>
            <p:cNvSpPr txBox="1"/>
            <p:nvPr/>
          </p:nvSpPr>
          <p:spPr>
            <a:xfrm>
              <a:off x="6021576" y="5297307"/>
              <a:ext cx="617028" cy="411844"/>
            </a:xfrm>
            <a:prstGeom prst="rect">
              <a:avLst/>
            </a:prstGeom>
            <a:noFill/>
          </p:spPr>
          <p:txBody>
            <a:bodyPr wrap="none" rtlCol="0">
              <a:spAutoFit/>
            </a:bodyPr>
            <a:lstStyle/>
            <a:p>
              <a:r>
                <a:rPr kumimoji="1" lang="en-US" altLang="ja-JP" dirty="0" smtClean="0"/>
                <a:t>4.2s</a:t>
              </a:r>
              <a:endParaRPr kumimoji="1" lang="ja-JP" altLang="en-US" dirty="0"/>
            </a:p>
          </p:txBody>
        </p:sp>
        <p:sp>
          <p:nvSpPr>
            <p:cNvPr id="57" name="テキスト ボックス 56"/>
            <p:cNvSpPr txBox="1"/>
            <p:nvPr/>
          </p:nvSpPr>
          <p:spPr>
            <a:xfrm>
              <a:off x="1701820" y="4855843"/>
              <a:ext cx="758541" cy="369332"/>
            </a:xfrm>
            <a:prstGeom prst="rect">
              <a:avLst/>
            </a:prstGeom>
            <a:noFill/>
          </p:spPr>
          <p:txBody>
            <a:bodyPr wrap="none" rtlCol="0">
              <a:spAutoFit/>
            </a:bodyPr>
            <a:lstStyle/>
            <a:p>
              <a:r>
                <a:rPr lang="en-US" altLang="ja-JP" dirty="0" smtClean="0"/>
                <a:t>500</a:t>
              </a:r>
              <a:r>
                <a:rPr lang="en-US" altLang="ja-JP" dirty="0" smtClean="0">
                  <a:latin typeface="Symbol" panose="05050102010706020507" pitchFamily="18" charset="2"/>
                </a:rPr>
                <a:t>m</a:t>
              </a:r>
              <a:r>
                <a:rPr kumimoji="1" lang="en-US" altLang="ja-JP" dirty="0" smtClean="0"/>
                <a:t>s</a:t>
              </a:r>
              <a:endParaRPr kumimoji="1" lang="ja-JP" altLang="en-US" dirty="0"/>
            </a:p>
          </p:txBody>
        </p:sp>
        <p:grpSp>
          <p:nvGrpSpPr>
            <p:cNvPr id="58" name="グループ化 57"/>
            <p:cNvGrpSpPr/>
            <p:nvPr/>
          </p:nvGrpSpPr>
          <p:grpSpPr>
            <a:xfrm>
              <a:off x="501700" y="4524017"/>
              <a:ext cx="6136905" cy="417151"/>
              <a:chOff x="501700" y="4039569"/>
              <a:chExt cx="6136905" cy="417151"/>
            </a:xfrm>
          </p:grpSpPr>
          <p:grpSp>
            <p:nvGrpSpPr>
              <p:cNvPr id="95" name="グループ化 94"/>
              <p:cNvGrpSpPr/>
              <p:nvPr/>
            </p:nvGrpSpPr>
            <p:grpSpPr>
              <a:xfrm flipV="1">
                <a:off x="1009175" y="4084583"/>
                <a:ext cx="4929461" cy="315578"/>
                <a:chOff x="936561" y="3662767"/>
                <a:chExt cx="4929461" cy="626069"/>
              </a:xfrm>
            </p:grpSpPr>
            <p:sp>
              <p:nvSpPr>
                <p:cNvPr id="98" name="フリーフォーム 97"/>
                <p:cNvSpPr/>
                <p:nvPr/>
              </p:nvSpPr>
              <p:spPr>
                <a:xfrm>
                  <a:off x="936561" y="3662767"/>
                  <a:ext cx="2578333" cy="626069"/>
                </a:xfrm>
                <a:custGeom>
                  <a:avLst/>
                  <a:gdLst>
                    <a:gd name="connsiteX0" fmla="*/ 0 w 7109926"/>
                    <a:gd name="connsiteY0" fmla="*/ 0 h 615820"/>
                    <a:gd name="connsiteX1" fmla="*/ 419877 w 7109926"/>
                    <a:gd name="connsiteY1" fmla="*/ 0 h 615820"/>
                    <a:gd name="connsiteX2" fmla="*/ 419877 w 7109926"/>
                    <a:gd name="connsiteY2" fmla="*/ 606490 h 615820"/>
                    <a:gd name="connsiteX3" fmla="*/ 5878285 w 7109926"/>
                    <a:gd name="connsiteY3" fmla="*/ 615820 h 615820"/>
                    <a:gd name="connsiteX4" fmla="*/ 5868955 w 7109926"/>
                    <a:gd name="connsiteY4" fmla="*/ 65314 h 615820"/>
                    <a:gd name="connsiteX5" fmla="*/ 7109926 w 7109926"/>
                    <a:gd name="connsiteY5" fmla="*/ 93306 h 615820"/>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121298 h 643812"/>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0 h 643812"/>
                    <a:gd name="connsiteX0" fmla="*/ 0 w 10154177"/>
                    <a:gd name="connsiteY0" fmla="*/ 27992 h 643812"/>
                    <a:gd name="connsiteX1" fmla="*/ 419877 w 10154177"/>
                    <a:gd name="connsiteY1" fmla="*/ 27992 h 643812"/>
                    <a:gd name="connsiteX2" fmla="*/ 419877 w 10154177"/>
                    <a:gd name="connsiteY2" fmla="*/ 634482 h 643812"/>
                    <a:gd name="connsiteX3" fmla="*/ 5878285 w 10154177"/>
                    <a:gd name="connsiteY3" fmla="*/ 643812 h 643812"/>
                    <a:gd name="connsiteX4" fmla="*/ 5878286 w 10154177"/>
                    <a:gd name="connsiteY4" fmla="*/ 0 h 643812"/>
                    <a:gd name="connsiteX5" fmla="*/ 10154177 w 10154177"/>
                    <a:gd name="connsiteY5" fmla="*/ 0 h 643812"/>
                    <a:gd name="connsiteX0" fmla="*/ 0 w 10314403"/>
                    <a:gd name="connsiteY0" fmla="*/ 27992 h 643812"/>
                    <a:gd name="connsiteX1" fmla="*/ 419877 w 10314403"/>
                    <a:gd name="connsiteY1" fmla="*/ 27992 h 643812"/>
                    <a:gd name="connsiteX2" fmla="*/ 419877 w 10314403"/>
                    <a:gd name="connsiteY2" fmla="*/ 634482 h 643812"/>
                    <a:gd name="connsiteX3" fmla="*/ 5878285 w 10314403"/>
                    <a:gd name="connsiteY3" fmla="*/ 643812 h 643812"/>
                    <a:gd name="connsiteX4" fmla="*/ 5878286 w 10314403"/>
                    <a:gd name="connsiteY4" fmla="*/ 0 h 643812"/>
                    <a:gd name="connsiteX5" fmla="*/ 10314403 w 10314403"/>
                    <a:gd name="connsiteY5" fmla="*/ 27992 h 643812"/>
                    <a:gd name="connsiteX0" fmla="*/ 0 w 10314403"/>
                    <a:gd name="connsiteY0" fmla="*/ 0 h 615820"/>
                    <a:gd name="connsiteX1" fmla="*/ 419877 w 10314403"/>
                    <a:gd name="connsiteY1" fmla="*/ 0 h 615820"/>
                    <a:gd name="connsiteX2" fmla="*/ 419877 w 10314403"/>
                    <a:gd name="connsiteY2" fmla="*/ 606490 h 615820"/>
                    <a:gd name="connsiteX3" fmla="*/ 5878285 w 10314403"/>
                    <a:gd name="connsiteY3" fmla="*/ 615820 h 615820"/>
                    <a:gd name="connsiteX4" fmla="*/ 5918343 w 10314403"/>
                    <a:gd name="connsiteY4" fmla="*/ 9330 h 615820"/>
                    <a:gd name="connsiteX5" fmla="*/ 10314403 w 10314403"/>
                    <a:gd name="connsiteY5" fmla="*/ 0 h 615820"/>
                    <a:gd name="connsiteX0" fmla="*/ 781799 w 11096202"/>
                    <a:gd name="connsiteY0" fmla="*/ 0 h 615820"/>
                    <a:gd name="connsiteX1" fmla="*/ 0 w 11096202"/>
                    <a:gd name="connsiteY1" fmla="*/ 518302 h 615820"/>
                    <a:gd name="connsiteX2" fmla="*/ 1201676 w 11096202"/>
                    <a:gd name="connsiteY2" fmla="*/ 606490 h 615820"/>
                    <a:gd name="connsiteX3" fmla="*/ 6660084 w 11096202"/>
                    <a:gd name="connsiteY3" fmla="*/ 615820 h 615820"/>
                    <a:gd name="connsiteX4" fmla="*/ 6700142 w 11096202"/>
                    <a:gd name="connsiteY4" fmla="*/ 9330 h 615820"/>
                    <a:gd name="connsiteX5" fmla="*/ 11096202 w 11096202"/>
                    <a:gd name="connsiteY5" fmla="*/ 0 h 615820"/>
                    <a:gd name="connsiteX0" fmla="*/ 0 w 11836527"/>
                    <a:gd name="connsiteY0" fmla="*/ 629368 h 629368"/>
                    <a:gd name="connsiteX1" fmla="*/ 740325 w 11836527"/>
                    <a:gd name="connsiteY1" fmla="*/ 518302 h 629368"/>
                    <a:gd name="connsiteX2" fmla="*/ 1942001 w 11836527"/>
                    <a:gd name="connsiteY2" fmla="*/ 606490 h 629368"/>
                    <a:gd name="connsiteX3" fmla="*/ 7400409 w 11836527"/>
                    <a:gd name="connsiteY3" fmla="*/ 615820 h 629368"/>
                    <a:gd name="connsiteX4" fmla="*/ 7440467 w 11836527"/>
                    <a:gd name="connsiteY4" fmla="*/ 9330 h 629368"/>
                    <a:gd name="connsiteX5" fmla="*/ 11836527 w 11836527"/>
                    <a:gd name="connsiteY5" fmla="*/ 0 h 629368"/>
                    <a:gd name="connsiteX0" fmla="*/ 0 w 11836527"/>
                    <a:gd name="connsiteY0" fmla="*/ 629368 h 629368"/>
                    <a:gd name="connsiteX1" fmla="*/ 740325 w 11836527"/>
                    <a:gd name="connsiteY1" fmla="*/ 592345 h 629368"/>
                    <a:gd name="connsiteX2" fmla="*/ 1942001 w 11836527"/>
                    <a:gd name="connsiteY2" fmla="*/ 606490 h 629368"/>
                    <a:gd name="connsiteX3" fmla="*/ 7400409 w 11836527"/>
                    <a:gd name="connsiteY3" fmla="*/ 615820 h 629368"/>
                    <a:gd name="connsiteX4" fmla="*/ 7440467 w 11836527"/>
                    <a:gd name="connsiteY4" fmla="*/ 9330 h 629368"/>
                    <a:gd name="connsiteX5" fmla="*/ 11836527 w 11836527"/>
                    <a:gd name="connsiteY5" fmla="*/ 0 h 629368"/>
                    <a:gd name="connsiteX0" fmla="*/ 0 w 11867076"/>
                    <a:gd name="connsiteY0" fmla="*/ 594077 h 615820"/>
                    <a:gd name="connsiteX1" fmla="*/ 770874 w 11867076"/>
                    <a:gd name="connsiteY1" fmla="*/ 592345 h 615820"/>
                    <a:gd name="connsiteX2" fmla="*/ 1972550 w 11867076"/>
                    <a:gd name="connsiteY2" fmla="*/ 606490 h 615820"/>
                    <a:gd name="connsiteX3" fmla="*/ 7430958 w 11867076"/>
                    <a:gd name="connsiteY3" fmla="*/ 615820 h 615820"/>
                    <a:gd name="connsiteX4" fmla="*/ 7471016 w 11867076"/>
                    <a:gd name="connsiteY4" fmla="*/ 9330 h 615820"/>
                    <a:gd name="connsiteX5" fmla="*/ 11867076 w 11867076"/>
                    <a:gd name="connsiteY5" fmla="*/ 0 h 615820"/>
                    <a:gd name="connsiteX0" fmla="*/ 0 w 11867076"/>
                    <a:gd name="connsiteY0" fmla="*/ 594077 h 615820"/>
                    <a:gd name="connsiteX1" fmla="*/ 770874 w 11867076"/>
                    <a:gd name="connsiteY1" fmla="*/ 592345 h 615820"/>
                    <a:gd name="connsiteX2" fmla="*/ 1972550 w 11867076"/>
                    <a:gd name="connsiteY2" fmla="*/ 606490 h 615820"/>
                    <a:gd name="connsiteX3" fmla="*/ 7430958 w 11867076"/>
                    <a:gd name="connsiteY3" fmla="*/ 615820 h 615820"/>
                    <a:gd name="connsiteX4" fmla="*/ 7409918 w 11867076"/>
                    <a:gd name="connsiteY4" fmla="*/ 9330 h 615820"/>
                    <a:gd name="connsiteX5" fmla="*/ 11867076 w 11867076"/>
                    <a:gd name="connsiteY5" fmla="*/ 0 h 615820"/>
                    <a:gd name="connsiteX0" fmla="*/ 0 w 11068672"/>
                    <a:gd name="connsiteY0" fmla="*/ 604326 h 626069"/>
                    <a:gd name="connsiteX1" fmla="*/ 770874 w 11068672"/>
                    <a:gd name="connsiteY1" fmla="*/ 602594 h 626069"/>
                    <a:gd name="connsiteX2" fmla="*/ 1972550 w 11068672"/>
                    <a:gd name="connsiteY2" fmla="*/ 616739 h 626069"/>
                    <a:gd name="connsiteX3" fmla="*/ 7430958 w 11068672"/>
                    <a:gd name="connsiteY3" fmla="*/ 626069 h 626069"/>
                    <a:gd name="connsiteX4" fmla="*/ 7409918 w 11068672"/>
                    <a:gd name="connsiteY4" fmla="*/ 19579 h 626069"/>
                    <a:gd name="connsiteX5" fmla="*/ 11068672 w 11068672"/>
                    <a:gd name="connsiteY5" fmla="*/ 0 h 626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68672" h="626069">
                      <a:moveTo>
                        <a:pt x="0" y="604326"/>
                      </a:moveTo>
                      <a:lnTo>
                        <a:pt x="770874" y="602594"/>
                      </a:lnTo>
                      <a:lnTo>
                        <a:pt x="1972550" y="616739"/>
                      </a:lnTo>
                      <a:lnTo>
                        <a:pt x="7430958" y="626069"/>
                      </a:lnTo>
                      <a:cubicBezTo>
                        <a:pt x="7430958" y="411465"/>
                        <a:pt x="7409918" y="234183"/>
                        <a:pt x="7409918" y="19579"/>
                      </a:cubicBezTo>
                      <a:lnTo>
                        <a:pt x="11068672" y="0"/>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リーフォーム 98"/>
                <p:cNvSpPr/>
                <p:nvPr/>
              </p:nvSpPr>
              <p:spPr>
                <a:xfrm>
                  <a:off x="3374234" y="3673016"/>
                  <a:ext cx="2491788" cy="615820"/>
                </a:xfrm>
                <a:custGeom>
                  <a:avLst/>
                  <a:gdLst>
                    <a:gd name="connsiteX0" fmla="*/ 0 w 7109926"/>
                    <a:gd name="connsiteY0" fmla="*/ 0 h 615820"/>
                    <a:gd name="connsiteX1" fmla="*/ 419877 w 7109926"/>
                    <a:gd name="connsiteY1" fmla="*/ 0 h 615820"/>
                    <a:gd name="connsiteX2" fmla="*/ 419877 w 7109926"/>
                    <a:gd name="connsiteY2" fmla="*/ 606490 h 615820"/>
                    <a:gd name="connsiteX3" fmla="*/ 5878285 w 7109926"/>
                    <a:gd name="connsiteY3" fmla="*/ 615820 h 615820"/>
                    <a:gd name="connsiteX4" fmla="*/ 5868955 w 7109926"/>
                    <a:gd name="connsiteY4" fmla="*/ 65314 h 615820"/>
                    <a:gd name="connsiteX5" fmla="*/ 7109926 w 7109926"/>
                    <a:gd name="connsiteY5" fmla="*/ 93306 h 615820"/>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121298 h 643812"/>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0 h 643812"/>
                    <a:gd name="connsiteX0" fmla="*/ 0 w 10154177"/>
                    <a:gd name="connsiteY0" fmla="*/ 27992 h 643812"/>
                    <a:gd name="connsiteX1" fmla="*/ 419877 w 10154177"/>
                    <a:gd name="connsiteY1" fmla="*/ 27992 h 643812"/>
                    <a:gd name="connsiteX2" fmla="*/ 419877 w 10154177"/>
                    <a:gd name="connsiteY2" fmla="*/ 634482 h 643812"/>
                    <a:gd name="connsiteX3" fmla="*/ 5878285 w 10154177"/>
                    <a:gd name="connsiteY3" fmla="*/ 643812 h 643812"/>
                    <a:gd name="connsiteX4" fmla="*/ 5878286 w 10154177"/>
                    <a:gd name="connsiteY4" fmla="*/ 0 h 643812"/>
                    <a:gd name="connsiteX5" fmla="*/ 10154177 w 10154177"/>
                    <a:gd name="connsiteY5" fmla="*/ 0 h 643812"/>
                    <a:gd name="connsiteX0" fmla="*/ 0 w 10314403"/>
                    <a:gd name="connsiteY0" fmla="*/ 27992 h 643812"/>
                    <a:gd name="connsiteX1" fmla="*/ 419877 w 10314403"/>
                    <a:gd name="connsiteY1" fmla="*/ 27992 h 643812"/>
                    <a:gd name="connsiteX2" fmla="*/ 419877 w 10314403"/>
                    <a:gd name="connsiteY2" fmla="*/ 634482 h 643812"/>
                    <a:gd name="connsiteX3" fmla="*/ 5878285 w 10314403"/>
                    <a:gd name="connsiteY3" fmla="*/ 643812 h 643812"/>
                    <a:gd name="connsiteX4" fmla="*/ 5878286 w 10314403"/>
                    <a:gd name="connsiteY4" fmla="*/ 0 h 643812"/>
                    <a:gd name="connsiteX5" fmla="*/ 10314403 w 10314403"/>
                    <a:gd name="connsiteY5" fmla="*/ 27992 h 643812"/>
                    <a:gd name="connsiteX0" fmla="*/ 0 w 10314403"/>
                    <a:gd name="connsiteY0" fmla="*/ 0 h 615820"/>
                    <a:gd name="connsiteX1" fmla="*/ 419877 w 10314403"/>
                    <a:gd name="connsiteY1" fmla="*/ 0 h 615820"/>
                    <a:gd name="connsiteX2" fmla="*/ 419877 w 10314403"/>
                    <a:gd name="connsiteY2" fmla="*/ 606490 h 615820"/>
                    <a:gd name="connsiteX3" fmla="*/ 5878285 w 10314403"/>
                    <a:gd name="connsiteY3" fmla="*/ 615820 h 615820"/>
                    <a:gd name="connsiteX4" fmla="*/ 5918343 w 10314403"/>
                    <a:gd name="connsiteY4" fmla="*/ 9330 h 615820"/>
                    <a:gd name="connsiteX5" fmla="*/ 10314403 w 10314403"/>
                    <a:gd name="connsiteY5" fmla="*/ 0 h 615820"/>
                    <a:gd name="connsiteX0" fmla="*/ 0 w 10314403"/>
                    <a:gd name="connsiteY0" fmla="*/ 0 h 615820"/>
                    <a:gd name="connsiteX1" fmla="*/ 419877 w 10314403"/>
                    <a:gd name="connsiteY1" fmla="*/ 0 h 615820"/>
                    <a:gd name="connsiteX2" fmla="*/ 419877 w 10314403"/>
                    <a:gd name="connsiteY2" fmla="*/ 606490 h 615820"/>
                    <a:gd name="connsiteX3" fmla="*/ 5878285 w 10314403"/>
                    <a:gd name="connsiteY3" fmla="*/ 615820 h 615820"/>
                    <a:gd name="connsiteX4" fmla="*/ 5827890 w 10314403"/>
                    <a:gd name="connsiteY4" fmla="*/ 9330 h 615820"/>
                    <a:gd name="connsiteX5" fmla="*/ 10314403 w 10314403"/>
                    <a:gd name="connsiteY5" fmla="*/ 0 h 615820"/>
                    <a:gd name="connsiteX0" fmla="*/ 0 w 10314403"/>
                    <a:gd name="connsiteY0" fmla="*/ 0 h 615820"/>
                    <a:gd name="connsiteX1" fmla="*/ 419877 w 10314403"/>
                    <a:gd name="connsiteY1" fmla="*/ 0 h 615820"/>
                    <a:gd name="connsiteX2" fmla="*/ 419877 w 10314403"/>
                    <a:gd name="connsiteY2" fmla="*/ 606490 h 615820"/>
                    <a:gd name="connsiteX3" fmla="*/ 5878285 w 10314403"/>
                    <a:gd name="connsiteY3" fmla="*/ 615820 h 615820"/>
                    <a:gd name="connsiteX4" fmla="*/ 5900252 w 10314403"/>
                    <a:gd name="connsiteY4" fmla="*/ 9330 h 615820"/>
                    <a:gd name="connsiteX5" fmla="*/ 10314403 w 10314403"/>
                    <a:gd name="connsiteY5" fmla="*/ 0 h 615820"/>
                    <a:gd name="connsiteX0" fmla="*/ 0 w 9194930"/>
                    <a:gd name="connsiteY0" fmla="*/ 15506 h 631326"/>
                    <a:gd name="connsiteX1" fmla="*/ 419877 w 9194930"/>
                    <a:gd name="connsiteY1" fmla="*/ 15506 h 631326"/>
                    <a:gd name="connsiteX2" fmla="*/ 419877 w 9194930"/>
                    <a:gd name="connsiteY2" fmla="*/ 621996 h 631326"/>
                    <a:gd name="connsiteX3" fmla="*/ 5878285 w 9194930"/>
                    <a:gd name="connsiteY3" fmla="*/ 631326 h 631326"/>
                    <a:gd name="connsiteX4" fmla="*/ 5900252 w 9194930"/>
                    <a:gd name="connsiteY4" fmla="*/ 24836 h 631326"/>
                    <a:gd name="connsiteX5" fmla="*/ 9194930 w 9194930"/>
                    <a:gd name="connsiteY5" fmla="*/ 0 h 631326"/>
                    <a:gd name="connsiteX0" fmla="*/ 0 w 9151870"/>
                    <a:gd name="connsiteY0" fmla="*/ 0 h 615820"/>
                    <a:gd name="connsiteX1" fmla="*/ 419877 w 9151870"/>
                    <a:gd name="connsiteY1" fmla="*/ 0 h 615820"/>
                    <a:gd name="connsiteX2" fmla="*/ 419877 w 9151870"/>
                    <a:gd name="connsiteY2" fmla="*/ 606490 h 615820"/>
                    <a:gd name="connsiteX3" fmla="*/ 5878285 w 9151870"/>
                    <a:gd name="connsiteY3" fmla="*/ 615820 h 615820"/>
                    <a:gd name="connsiteX4" fmla="*/ 5900252 w 9151870"/>
                    <a:gd name="connsiteY4" fmla="*/ 9330 h 615820"/>
                    <a:gd name="connsiteX5" fmla="*/ 9151870 w 9151870"/>
                    <a:gd name="connsiteY5" fmla="*/ 23255 h 615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1870" h="615820">
                      <a:moveTo>
                        <a:pt x="0" y="0"/>
                      </a:moveTo>
                      <a:lnTo>
                        <a:pt x="419877" y="0"/>
                      </a:lnTo>
                      <a:lnTo>
                        <a:pt x="419877" y="606490"/>
                      </a:lnTo>
                      <a:lnTo>
                        <a:pt x="5878285" y="615820"/>
                      </a:lnTo>
                      <a:cubicBezTo>
                        <a:pt x="5878285" y="401216"/>
                        <a:pt x="5900252" y="223934"/>
                        <a:pt x="5900252" y="9330"/>
                      </a:cubicBezTo>
                      <a:lnTo>
                        <a:pt x="9151870" y="23255"/>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6" name="テキスト ボックス 95"/>
              <p:cNvSpPr txBox="1"/>
              <p:nvPr/>
            </p:nvSpPr>
            <p:spPr>
              <a:xfrm>
                <a:off x="501700" y="4087388"/>
                <a:ext cx="672941" cy="369332"/>
              </a:xfrm>
              <a:prstGeom prst="rect">
                <a:avLst/>
              </a:prstGeom>
              <a:noFill/>
            </p:spPr>
            <p:txBody>
              <a:bodyPr wrap="none" rtlCol="0">
                <a:spAutoFit/>
              </a:bodyPr>
              <a:lstStyle/>
              <a:p>
                <a:r>
                  <a:rPr kumimoji="1" lang="en-US" altLang="ja-JP" dirty="0" smtClean="0">
                    <a:solidFill>
                      <a:srgbClr val="FF0000"/>
                    </a:solidFill>
                  </a:rPr>
                  <a:t>BUSY</a:t>
                </a:r>
                <a:endParaRPr kumimoji="1" lang="ja-JP" altLang="en-US" dirty="0">
                  <a:solidFill>
                    <a:srgbClr val="FF0000"/>
                  </a:solidFill>
                </a:endParaRPr>
              </a:p>
            </p:txBody>
          </p:sp>
          <p:sp>
            <p:nvSpPr>
              <p:cNvPr id="97" name="フリーフォーム 96"/>
              <p:cNvSpPr/>
              <p:nvPr/>
            </p:nvSpPr>
            <p:spPr>
              <a:xfrm flipV="1">
                <a:off x="5823113" y="4039569"/>
                <a:ext cx="815492" cy="343867"/>
              </a:xfrm>
              <a:custGeom>
                <a:avLst/>
                <a:gdLst>
                  <a:gd name="connsiteX0" fmla="*/ 0 w 7109926"/>
                  <a:gd name="connsiteY0" fmla="*/ 0 h 615820"/>
                  <a:gd name="connsiteX1" fmla="*/ 419877 w 7109926"/>
                  <a:gd name="connsiteY1" fmla="*/ 0 h 615820"/>
                  <a:gd name="connsiteX2" fmla="*/ 419877 w 7109926"/>
                  <a:gd name="connsiteY2" fmla="*/ 606490 h 615820"/>
                  <a:gd name="connsiteX3" fmla="*/ 5878285 w 7109926"/>
                  <a:gd name="connsiteY3" fmla="*/ 615820 h 615820"/>
                  <a:gd name="connsiteX4" fmla="*/ 5868955 w 7109926"/>
                  <a:gd name="connsiteY4" fmla="*/ 65314 h 615820"/>
                  <a:gd name="connsiteX5" fmla="*/ 7109926 w 7109926"/>
                  <a:gd name="connsiteY5" fmla="*/ 93306 h 615820"/>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121298 h 643812"/>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0 h 643812"/>
                  <a:gd name="connsiteX0" fmla="*/ 0 w 10154177"/>
                  <a:gd name="connsiteY0" fmla="*/ 27992 h 643812"/>
                  <a:gd name="connsiteX1" fmla="*/ 419877 w 10154177"/>
                  <a:gd name="connsiteY1" fmla="*/ 27992 h 643812"/>
                  <a:gd name="connsiteX2" fmla="*/ 419877 w 10154177"/>
                  <a:gd name="connsiteY2" fmla="*/ 634482 h 643812"/>
                  <a:gd name="connsiteX3" fmla="*/ 5878285 w 10154177"/>
                  <a:gd name="connsiteY3" fmla="*/ 643812 h 643812"/>
                  <a:gd name="connsiteX4" fmla="*/ 5878286 w 10154177"/>
                  <a:gd name="connsiteY4" fmla="*/ 0 h 643812"/>
                  <a:gd name="connsiteX5" fmla="*/ 10154177 w 10154177"/>
                  <a:gd name="connsiteY5" fmla="*/ 0 h 643812"/>
                  <a:gd name="connsiteX0" fmla="*/ 0 w 10314403"/>
                  <a:gd name="connsiteY0" fmla="*/ 27992 h 643812"/>
                  <a:gd name="connsiteX1" fmla="*/ 419877 w 10314403"/>
                  <a:gd name="connsiteY1" fmla="*/ 27992 h 643812"/>
                  <a:gd name="connsiteX2" fmla="*/ 419877 w 10314403"/>
                  <a:gd name="connsiteY2" fmla="*/ 634482 h 643812"/>
                  <a:gd name="connsiteX3" fmla="*/ 5878285 w 10314403"/>
                  <a:gd name="connsiteY3" fmla="*/ 643812 h 643812"/>
                  <a:gd name="connsiteX4" fmla="*/ 5878286 w 10314403"/>
                  <a:gd name="connsiteY4" fmla="*/ 0 h 643812"/>
                  <a:gd name="connsiteX5" fmla="*/ 10314403 w 10314403"/>
                  <a:gd name="connsiteY5" fmla="*/ 27992 h 643812"/>
                  <a:gd name="connsiteX0" fmla="*/ 0 w 10314403"/>
                  <a:gd name="connsiteY0" fmla="*/ 0 h 615820"/>
                  <a:gd name="connsiteX1" fmla="*/ 419877 w 10314403"/>
                  <a:gd name="connsiteY1" fmla="*/ 0 h 615820"/>
                  <a:gd name="connsiteX2" fmla="*/ 419877 w 10314403"/>
                  <a:gd name="connsiteY2" fmla="*/ 606490 h 615820"/>
                  <a:gd name="connsiteX3" fmla="*/ 5878285 w 10314403"/>
                  <a:gd name="connsiteY3" fmla="*/ 615820 h 615820"/>
                  <a:gd name="connsiteX4" fmla="*/ 5918343 w 10314403"/>
                  <a:gd name="connsiteY4" fmla="*/ 9330 h 615820"/>
                  <a:gd name="connsiteX5" fmla="*/ 10314403 w 10314403"/>
                  <a:gd name="connsiteY5" fmla="*/ 0 h 615820"/>
                  <a:gd name="connsiteX0" fmla="*/ 0 w 10314403"/>
                  <a:gd name="connsiteY0" fmla="*/ 0 h 615820"/>
                  <a:gd name="connsiteX1" fmla="*/ 419877 w 10314403"/>
                  <a:gd name="connsiteY1" fmla="*/ 0 h 615820"/>
                  <a:gd name="connsiteX2" fmla="*/ 419877 w 10314403"/>
                  <a:gd name="connsiteY2" fmla="*/ 606490 h 615820"/>
                  <a:gd name="connsiteX3" fmla="*/ 5878285 w 10314403"/>
                  <a:gd name="connsiteY3" fmla="*/ 615820 h 615820"/>
                  <a:gd name="connsiteX4" fmla="*/ 5827890 w 10314403"/>
                  <a:gd name="connsiteY4" fmla="*/ 9330 h 615820"/>
                  <a:gd name="connsiteX5" fmla="*/ 10314403 w 10314403"/>
                  <a:gd name="connsiteY5" fmla="*/ 0 h 615820"/>
                  <a:gd name="connsiteX0" fmla="*/ 0 w 10314403"/>
                  <a:gd name="connsiteY0" fmla="*/ 0 h 615820"/>
                  <a:gd name="connsiteX1" fmla="*/ 419877 w 10314403"/>
                  <a:gd name="connsiteY1" fmla="*/ 0 h 615820"/>
                  <a:gd name="connsiteX2" fmla="*/ 419877 w 10314403"/>
                  <a:gd name="connsiteY2" fmla="*/ 606490 h 615820"/>
                  <a:gd name="connsiteX3" fmla="*/ 5878285 w 10314403"/>
                  <a:gd name="connsiteY3" fmla="*/ 615820 h 615820"/>
                  <a:gd name="connsiteX4" fmla="*/ 5900252 w 10314403"/>
                  <a:gd name="connsiteY4" fmla="*/ 9330 h 615820"/>
                  <a:gd name="connsiteX5" fmla="*/ 10314403 w 10314403"/>
                  <a:gd name="connsiteY5" fmla="*/ 0 h 615820"/>
                  <a:gd name="connsiteX0" fmla="*/ 0 w 10314403"/>
                  <a:gd name="connsiteY0" fmla="*/ 0 h 682193"/>
                  <a:gd name="connsiteX1" fmla="*/ 419877 w 10314403"/>
                  <a:gd name="connsiteY1" fmla="*/ 0 h 682193"/>
                  <a:gd name="connsiteX2" fmla="*/ 419877 w 10314403"/>
                  <a:gd name="connsiteY2" fmla="*/ 606490 h 682193"/>
                  <a:gd name="connsiteX3" fmla="*/ 5878285 w 10314403"/>
                  <a:gd name="connsiteY3" fmla="*/ 615820 h 682193"/>
                  <a:gd name="connsiteX4" fmla="*/ 5862517 w 10314403"/>
                  <a:gd name="connsiteY4" fmla="*/ 620811 h 682193"/>
                  <a:gd name="connsiteX5" fmla="*/ 10314403 w 10314403"/>
                  <a:gd name="connsiteY5" fmla="*/ 0 h 682193"/>
                  <a:gd name="connsiteX0" fmla="*/ 0 w 5974869"/>
                  <a:gd name="connsiteY0" fmla="*/ 0 h 682191"/>
                  <a:gd name="connsiteX1" fmla="*/ 419877 w 5974869"/>
                  <a:gd name="connsiteY1" fmla="*/ 0 h 682191"/>
                  <a:gd name="connsiteX2" fmla="*/ 419877 w 5974869"/>
                  <a:gd name="connsiteY2" fmla="*/ 606490 h 682191"/>
                  <a:gd name="connsiteX3" fmla="*/ 5878285 w 5974869"/>
                  <a:gd name="connsiteY3" fmla="*/ 615820 h 682191"/>
                  <a:gd name="connsiteX4" fmla="*/ 5862517 w 5974869"/>
                  <a:gd name="connsiteY4" fmla="*/ 620811 h 682191"/>
                  <a:gd name="connsiteX5" fmla="*/ 5974869 w 5974869"/>
                  <a:gd name="connsiteY5" fmla="*/ 570717 h 682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74869" h="682191">
                    <a:moveTo>
                      <a:pt x="0" y="0"/>
                    </a:moveTo>
                    <a:lnTo>
                      <a:pt x="419877" y="0"/>
                    </a:lnTo>
                    <a:lnTo>
                      <a:pt x="419877" y="606490"/>
                    </a:lnTo>
                    <a:lnTo>
                      <a:pt x="5878285" y="615820"/>
                    </a:lnTo>
                    <a:cubicBezTo>
                      <a:pt x="5878285" y="401216"/>
                      <a:pt x="5862517" y="835415"/>
                      <a:pt x="5862517" y="620811"/>
                    </a:cubicBezTo>
                    <a:lnTo>
                      <a:pt x="5974869" y="570717"/>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59" name="直線コネクタ 58"/>
            <p:cNvCxnSpPr/>
            <p:nvPr/>
          </p:nvCxnSpPr>
          <p:spPr>
            <a:xfrm flipH="1">
              <a:off x="6128786" y="4049509"/>
              <a:ext cx="269830" cy="102207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0" name="直線コネクタ 59"/>
            <p:cNvCxnSpPr/>
            <p:nvPr/>
          </p:nvCxnSpPr>
          <p:spPr>
            <a:xfrm flipH="1">
              <a:off x="6185321" y="4056677"/>
              <a:ext cx="309901" cy="1007739"/>
            </a:xfrm>
            <a:prstGeom prst="line">
              <a:avLst/>
            </a:prstGeom>
          </p:spPr>
          <p:style>
            <a:lnRef idx="1">
              <a:schemeClr val="accent1"/>
            </a:lnRef>
            <a:fillRef idx="0">
              <a:schemeClr val="accent1"/>
            </a:fillRef>
            <a:effectRef idx="0">
              <a:schemeClr val="accent1"/>
            </a:effectRef>
            <a:fontRef idx="minor">
              <a:schemeClr val="tx1"/>
            </a:fontRef>
          </p:style>
        </p:cxnSp>
        <p:grpSp>
          <p:nvGrpSpPr>
            <p:cNvPr id="61" name="グループ化 60"/>
            <p:cNvGrpSpPr/>
            <p:nvPr/>
          </p:nvGrpSpPr>
          <p:grpSpPr>
            <a:xfrm>
              <a:off x="1547096" y="3567565"/>
              <a:ext cx="3411920" cy="346480"/>
              <a:chOff x="1520120" y="2911983"/>
              <a:chExt cx="3411920" cy="346480"/>
            </a:xfrm>
            <a:solidFill>
              <a:srgbClr val="FFFF00"/>
            </a:solidFill>
          </p:grpSpPr>
          <p:sp>
            <p:nvSpPr>
              <p:cNvPr id="90" name="フリーフォーム 89"/>
              <p:cNvSpPr/>
              <p:nvPr/>
            </p:nvSpPr>
            <p:spPr>
              <a:xfrm>
                <a:off x="1520120" y="2931268"/>
                <a:ext cx="171560" cy="307910"/>
              </a:xfrm>
              <a:custGeom>
                <a:avLst/>
                <a:gdLst>
                  <a:gd name="connsiteX0" fmla="*/ 0 w 7109926"/>
                  <a:gd name="connsiteY0" fmla="*/ 0 h 615820"/>
                  <a:gd name="connsiteX1" fmla="*/ 419877 w 7109926"/>
                  <a:gd name="connsiteY1" fmla="*/ 0 h 615820"/>
                  <a:gd name="connsiteX2" fmla="*/ 419877 w 7109926"/>
                  <a:gd name="connsiteY2" fmla="*/ 606490 h 615820"/>
                  <a:gd name="connsiteX3" fmla="*/ 5878285 w 7109926"/>
                  <a:gd name="connsiteY3" fmla="*/ 615820 h 615820"/>
                  <a:gd name="connsiteX4" fmla="*/ 5868955 w 7109926"/>
                  <a:gd name="connsiteY4" fmla="*/ 65314 h 615820"/>
                  <a:gd name="connsiteX5" fmla="*/ 7109926 w 7109926"/>
                  <a:gd name="connsiteY5" fmla="*/ 93306 h 615820"/>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121298 h 643812"/>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0 h 643812"/>
                  <a:gd name="connsiteX0" fmla="*/ 0 w 10154177"/>
                  <a:gd name="connsiteY0" fmla="*/ 27992 h 643812"/>
                  <a:gd name="connsiteX1" fmla="*/ 419877 w 10154177"/>
                  <a:gd name="connsiteY1" fmla="*/ 27992 h 643812"/>
                  <a:gd name="connsiteX2" fmla="*/ 419877 w 10154177"/>
                  <a:gd name="connsiteY2" fmla="*/ 634482 h 643812"/>
                  <a:gd name="connsiteX3" fmla="*/ 5878285 w 10154177"/>
                  <a:gd name="connsiteY3" fmla="*/ 643812 h 643812"/>
                  <a:gd name="connsiteX4" fmla="*/ 5878286 w 10154177"/>
                  <a:gd name="connsiteY4" fmla="*/ 0 h 643812"/>
                  <a:gd name="connsiteX5" fmla="*/ 10154177 w 10154177"/>
                  <a:gd name="connsiteY5" fmla="*/ 0 h 643812"/>
                  <a:gd name="connsiteX0" fmla="*/ 0 w 10314403"/>
                  <a:gd name="connsiteY0" fmla="*/ 27992 h 643812"/>
                  <a:gd name="connsiteX1" fmla="*/ 419877 w 10314403"/>
                  <a:gd name="connsiteY1" fmla="*/ 27992 h 643812"/>
                  <a:gd name="connsiteX2" fmla="*/ 419877 w 10314403"/>
                  <a:gd name="connsiteY2" fmla="*/ 634482 h 643812"/>
                  <a:gd name="connsiteX3" fmla="*/ 5878285 w 10314403"/>
                  <a:gd name="connsiteY3" fmla="*/ 643812 h 643812"/>
                  <a:gd name="connsiteX4" fmla="*/ 5878286 w 10314403"/>
                  <a:gd name="connsiteY4" fmla="*/ 0 h 643812"/>
                  <a:gd name="connsiteX5" fmla="*/ 10314403 w 10314403"/>
                  <a:gd name="connsiteY5" fmla="*/ 27992 h 643812"/>
                  <a:gd name="connsiteX0" fmla="*/ 0 w 10314403"/>
                  <a:gd name="connsiteY0" fmla="*/ 0 h 615820"/>
                  <a:gd name="connsiteX1" fmla="*/ 419877 w 10314403"/>
                  <a:gd name="connsiteY1" fmla="*/ 0 h 615820"/>
                  <a:gd name="connsiteX2" fmla="*/ 419877 w 10314403"/>
                  <a:gd name="connsiteY2" fmla="*/ 606490 h 615820"/>
                  <a:gd name="connsiteX3" fmla="*/ 5878285 w 10314403"/>
                  <a:gd name="connsiteY3" fmla="*/ 615820 h 615820"/>
                  <a:gd name="connsiteX4" fmla="*/ 5918343 w 10314403"/>
                  <a:gd name="connsiteY4" fmla="*/ 9330 h 615820"/>
                  <a:gd name="connsiteX5" fmla="*/ 10314403 w 10314403"/>
                  <a:gd name="connsiteY5" fmla="*/ 0 h 615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14403" h="615820">
                    <a:moveTo>
                      <a:pt x="0" y="0"/>
                    </a:moveTo>
                    <a:lnTo>
                      <a:pt x="419877" y="0"/>
                    </a:lnTo>
                    <a:lnTo>
                      <a:pt x="419877" y="606490"/>
                    </a:lnTo>
                    <a:lnTo>
                      <a:pt x="5878285" y="615820"/>
                    </a:lnTo>
                    <a:cubicBezTo>
                      <a:pt x="5878285" y="401216"/>
                      <a:pt x="5918343" y="223934"/>
                      <a:pt x="5918343" y="9330"/>
                    </a:cubicBezTo>
                    <a:lnTo>
                      <a:pt x="10314403" y="0"/>
                    </a:lnTo>
                  </a:path>
                </a:pathLst>
              </a:cu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フリーフォーム 90"/>
              <p:cNvSpPr/>
              <p:nvPr/>
            </p:nvSpPr>
            <p:spPr>
              <a:xfrm>
                <a:off x="1928245" y="2911983"/>
                <a:ext cx="171560" cy="307910"/>
              </a:xfrm>
              <a:custGeom>
                <a:avLst/>
                <a:gdLst>
                  <a:gd name="connsiteX0" fmla="*/ 0 w 7109926"/>
                  <a:gd name="connsiteY0" fmla="*/ 0 h 615820"/>
                  <a:gd name="connsiteX1" fmla="*/ 419877 w 7109926"/>
                  <a:gd name="connsiteY1" fmla="*/ 0 h 615820"/>
                  <a:gd name="connsiteX2" fmla="*/ 419877 w 7109926"/>
                  <a:gd name="connsiteY2" fmla="*/ 606490 h 615820"/>
                  <a:gd name="connsiteX3" fmla="*/ 5878285 w 7109926"/>
                  <a:gd name="connsiteY3" fmla="*/ 615820 h 615820"/>
                  <a:gd name="connsiteX4" fmla="*/ 5868955 w 7109926"/>
                  <a:gd name="connsiteY4" fmla="*/ 65314 h 615820"/>
                  <a:gd name="connsiteX5" fmla="*/ 7109926 w 7109926"/>
                  <a:gd name="connsiteY5" fmla="*/ 93306 h 615820"/>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121298 h 643812"/>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0 h 643812"/>
                  <a:gd name="connsiteX0" fmla="*/ 0 w 10154177"/>
                  <a:gd name="connsiteY0" fmla="*/ 27992 h 643812"/>
                  <a:gd name="connsiteX1" fmla="*/ 419877 w 10154177"/>
                  <a:gd name="connsiteY1" fmla="*/ 27992 h 643812"/>
                  <a:gd name="connsiteX2" fmla="*/ 419877 w 10154177"/>
                  <a:gd name="connsiteY2" fmla="*/ 634482 h 643812"/>
                  <a:gd name="connsiteX3" fmla="*/ 5878285 w 10154177"/>
                  <a:gd name="connsiteY3" fmla="*/ 643812 h 643812"/>
                  <a:gd name="connsiteX4" fmla="*/ 5878286 w 10154177"/>
                  <a:gd name="connsiteY4" fmla="*/ 0 h 643812"/>
                  <a:gd name="connsiteX5" fmla="*/ 10154177 w 10154177"/>
                  <a:gd name="connsiteY5" fmla="*/ 0 h 643812"/>
                  <a:gd name="connsiteX0" fmla="*/ 0 w 10314403"/>
                  <a:gd name="connsiteY0" fmla="*/ 27992 h 643812"/>
                  <a:gd name="connsiteX1" fmla="*/ 419877 w 10314403"/>
                  <a:gd name="connsiteY1" fmla="*/ 27992 h 643812"/>
                  <a:gd name="connsiteX2" fmla="*/ 419877 w 10314403"/>
                  <a:gd name="connsiteY2" fmla="*/ 634482 h 643812"/>
                  <a:gd name="connsiteX3" fmla="*/ 5878285 w 10314403"/>
                  <a:gd name="connsiteY3" fmla="*/ 643812 h 643812"/>
                  <a:gd name="connsiteX4" fmla="*/ 5878286 w 10314403"/>
                  <a:gd name="connsiteY4" fmla="*/ 0 h 643812"/>
                  <a:gd name="connsiteX5" fmla="*/ 10314403 w 10314403"/>
                  <a:gd name="connsiteY5" fmla="*/ 27992 h 643812"/>
                  <a:gd name="connsiteX0" fmla="*/ 0 w 10314403"/>
                  <a:gd name="connsiteY0" fmla="*/ 0 h 615820"/>
                  <a:gd name="connsiteX1" fmla="*/ 419877 w 10314403"/>
                  <a:gd name="connsiteY1" fmla="*/ 0 h 615820"/>
                  <a:gd name="connsiteX2" fmla="*/ 419877 w 10314403"/>
                  <a:gd name="connsiteY2" fmla="*/ 606490 h 615820"/>
                  <a:gd name="connsiteX3" fmla="*/ 5878285 w 10314403"/>
                  <a:gd name="connsiteY3" fmla="*/ 615820 h 615820"/>
                  <a:gd name="connsiteX4" fmla="*/ 5918343 w 10314403"/>
                  <a:gd name="connsiteY4" fmla="*/ 9330 h 615820"/>
                  <a:gd name="connsiteX5" fmla="*/ 10314403 w 10314403"/>
                  <a:gd name="connsiteY5" fmla="*/ 0 h 615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14403" h="615820">
                    <a:moveTo>
                      <a:pt x="0" y="0"/>
                    </a:moveTo>
                    <a:lnTo>
                      <a:pt x="419877" y="0"/>
                    </a:lnTo>
                    <a:lnTo>
                      <a:pt x="419877" y="606490"/>
                    </a:lnTo>
                    <a:lnTo>
                      <a:pt x="5878285" y="615820"/>
                    </a:lnTo>
                    <a:cubicBezTo>
                      <a:pt x="5878285" y="401216"/>
                      <a:pt x="5918343" y="223934"/>
                      <a:pt x="5918343" y="9330"/>
                    </a:cubicBezTo>
                    <a:lnTo>
                      <a:pt x="10314403" y="0"/>
                    </a:lnTo>
                  </a:path>
                </a:pathLst>
              </a:cu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フリーフォーム 91"/>
              <p:cNvSpPr/>
              <p:nvPr/>
            </p:nvSpPr>
            <p:spPr>
              <a:xfrm>
                <a:off x="3741808" y="2950553"/>
                <a:ext cx="158207" cy="307910"/>
              </a:xfrm>
              <a:custGeom>
                <a:avLst/>
                <a:gdLst>
                  <a:gd name="connsiteX0" fmla="*/ 0 w 7109926"/>
                  <a:gd name="connsiteY0" fmla="*/ 0 h 615820"/>
                  <a:gd name="connsiteX1" fmla="*/ 419877 w 7109926"/>
                  <a:gd name="connsiteY1" fmla="*/ 0 h 615820"/>
                  <a:gd name="connsiteX2" fmla="*/ 419877 w 7109926"/>
                  <a:gd name="connsiteY2" fmla="*/ 606490 h 615820"/>
                  <a:gd name="connsiteX3" fmla="*/ 5878285 w 7109926"/>
                  <a:gd name="connsiteY3" fmla="*/ 615820 h 615820"/>
                  <a:gd name="connsiteX4" fmla="*/ 5868955 w 7109926"/>
                  <a:gd name="connsiteY4" fmla="*/ 65314 h 615820"/>
                  <a:gd name="connsiteX5" fmla="*/ 7109926 w 7109926"/>
                  <a:gd name="connsiteY5" fmla="*/ 93306 h 615820"/>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121298 h 643812"/>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0 h 643812"/>
                  <a:gd name="connsiteX0" fmla="*/ 0 w 10154177"/>
                  <a:gd name="connsiteY0" fmla="*/ 27992 h 643812"/>
                  <a:gd name="connsiteX1" fmla="*/ 419877 w 10154177"/>
                  <a:gd name="connsiteY1" fmla="*/ 27992 h 643812"/>
                  <a:gd name="connsiteX2" fmla="*/ 419877 w 10154177"/>
                  <a:gd name="connsiteY2" fmla="*/ 634482 h 643812"/>
                  <a:gd name="connsiteX3" fmla="*/ 5878285 w 10154177"/>
                  <a:gd name="connsiteY3" fmla="*/ 643812 h 643812"/>
                  <a:gd name="connsiteX4" fmla="*/ 5878286 w 10154177"/>
                  <a:gd name="connsiteY4" fmla="*/ 0 h 643812"/>
                  <a:gd name="connsiteX5" fmla="*/ 10154177 w 10154177"/>
                  <a:gd name="connsiteY5" fmla="*/ 0 h 643812"/>
                  <a:gd name="connsiteX0" fmla="*/ 0 w 10314403"/>
                  <a:gd name="connsiteY0" fmla="*/ 27992 h 643812"/>
                  <a:gd name="connsiteX1" fmla="*/ 419877 w 10314403"/>
                  <a:gd name="connsiteY1" fmla="*/ 27992 h 643812"/>
                  <a:gd name="connsiteX2" fmla="*/ 419877 w 10314403"/>
                  <a:gd name="connsiteY2" fmla="*/ 634482 h 643812"/>
                  <a:gd name="connsiteX3" fmla="*/ 5878285 w 10314403"/>
                  <a:gd name="connsiteY3" fmla="*/ 643812 h 643812"/>
                  <a:gd name="connsiteX4" fmla="*/ 5878286 w 10314403"/>
                  <a:gd name="connsiteY4" fmla="*/ 0 h 643812"/>
                  <a:gd name="connsiteX5" fmla="*/ 10314403 w 10314403"/>
                  <a:gd name="connsiteY5" fmla="*/ 27992 h 643812"/>
                  <a:gd name="connsiteX0" fmla="*/ 0 w 10314403"/>
                  <a:gd name="connsiteY0" fmla="*/ 0 h 615820"/>
                  <a:gd name="connsiteX1" fmla="*/ 419877 w 10314403"/>
                  <a:gd name="connsiteY1" fmla="*/ 0 h 615820"/>
                  <a:gd name="connsiteX2" fmla="*/ 419877 w 10314403"/>
                  <a:gd name="connsiteY2" fmla="*/ 606490 h 615820"/>
                  <a:gd name="connsiteX3" fmla="*/ 5878285 w 10314403"/>
                  <a:gd name="connsiteY3" fmla="*/ 615820 h 615820"/>
                  <a:gd name="connsiteX4" fmla="*/ 5918343 w 10314403"/>
                  <a:gd name="connsiteY4" fmla="*/ 9330 h 615820"/>
                  <a:gd name="connsiteX5" fmla="*/ 10314403 w 10314403"/>
                  <a:gd name="connsiteY5" fmla="*/ 0 h 615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14403" h="615820">
                    <a:moveTo>
                      <a:pt x="0" y="0"/>
                    </a:moveTo>
                    <a:lnTo>
                      <a:pt x="419877" y="0"/>
                    </a:lnTo>
                    <a:lnTo>
                      <a:pt x="419877" y="606490"/>
                    </a:lnTo>
                    <a:lnTo>
                      <a:pt x="5878285" y="615820"/>
                    </a:lnTo>
                    <a:cubicBezTo>
                      <a:pt x="5878285" y="401216"/>
                      <a:pt x="5918343" y="223934"/>
                      <a:pt x="5918343" y="9330"/>
                    </a:cubicBezTo>
                    <a:lnTo>
                      <a:pt x="10314403" y="0"/>
                    </a:lnTo>
                  </a:path>
                </a:pathLst>
              </a:cu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フリーフォーム 92"/>
              <p:cNvSpPr/>
              <p:nvPr/>
            </p:nvSpPr>
            <p:spPr>
              <a:xfrm>
                <a:off x="4365708" y="2950553"/>
                <a:ext cx="158207" cy="307910"/>
              </a:xfrm>
              <a:custGeom>
                <a:avLst/>
                <a:gdLst>
                  <a:gd name="connsiteX0" fmla="*/ 0 w 7109926"/>
                  <a:gd name="connsiteY0" fmla="*/ 0 h 615820"/>
                  <a:gd name="connsiteX1" fmla="*/ 419877 w 7109926"/>
                  <a:gd name="connsiteY1" fmla="*/ 0 h 615820"/>
                  <a:gd name="connsiteX2" fmla="*/ 419877 w 7109926"/>
                  <a:gd name="connsiteY2" fmla="*/ 606490 h 615820"/>
                  <a:gd name="connsiteX3" fmla="*/ 5878285 w 7109926"/>
                  <a:gd name="connsiteY3" fmla="*/ 615820 h 615820"/>
                  <a:gd name="connsiteX4" fmla="*/ 5868955 w 7109926"/>
                  <a:gd name="connsiteY4" fmla="*/ 65314 h 615820"/>
                  <a:gd name="connsiteX5" fmla="*/ 7109926 w 7109926"/>
                  <a:gd name="connsiteY5" fmla="*/ 93306 h 615820"/>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121298 h 643812"/>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0 h 643812"/>
                  <a:gd name="connsiteX0" fmla="*/ 0 w 10154177"/>
                  <a:gd name="connsiteY0" fmla="*/ 27992 h 643812"/>
                  <a:gd name="connsiteX1" fmla="*/ 419877 w 10154177"/>
                  <a:gd name="connsiteY1" fmla="*/ 27992 h 643812"/>
                  <a:gd name="connsiteX2" fmla="*/ 419877 w 10154177"/>
                  <a:gd name="connsiteY2" fmla="*/ 634482 h 643812"/>
                  <a:gd name="connsiteX3" fmla="*/ 5878285 w 10154177"/>
                  <a:gd name="connsiteY3" fmla="*/ 643812 h 643812"/>
                  <a:gd name="connsiteX4" fmla="*/ 5878286 w 10154177"/>
                  <a:gd name="connsiteY4" fmla="*/ 0 h 643812"/>
                  <a:gd name="connsiteX5" fmla="*/ 10154177 w 10154177"/>
                  <a:gd name="connsiteY5" fmla="*/ 0 h 643812"/>
                  <a:gd name="connsiteX0" fmla="*/ 0 w 10314403"/>
                  <a:gd name="connsiteY0" fmla="*/ 27992 h 643812"/>
                  <a:gd name="connsiteX1" fmla="*/ 419877 w 10314403"/>
                  <a:gd name="connsiteY1" fmla="*/ 27992 h 643812"/>
                  <a:gd name="connsiteX2" fmla="*/ 419877 w 10314403"/>
                  <a:gd name="connsiteY2" fmla="*/ 634482 h 643812"/>
                  <a:gd name="connsiteX3" fmla="*/ 5878285 w 10314403"/>
                  <a:gd name="connsiteY3" fmla="*/ 643812 h 643812"/>
                  <a:gd name="connsiteX4" fmla="*/ 5878286 w 10314403"/>
                  <a:gd name="connsiteY4" fmla="*/ 0 h 643812"/>
                  <a:gd name="connsiteX5" fmla="*/ 10314403 w 10314403"/>
                  <a:gd name="connsiteY5" fmla="*/ 27992 h 643812"/>
                  <a:gd name="connsiteX0" fmla="*/ 0 w 10314403"/>
                  <a:gd name="connsiteY0" fmla="*/ 0 h 615820"/>
                  <a:gd name="connsiteX1" fmla="*/ 419877 w 10314403"/>
                  <a:gd name="connsiteY1" fmla="*/ 0 h 615820"/>
                  <a:gd name="connsiteX2" fmla="*/ 419877 w 10314403"/>
                  <a:gd name="connsiteY2" fmla="*/ 606490 h 615820"/>
                  <a:gd name="connsiteX3" fmla="*/ 5878285 w 10314403"/>
                  <a:gd name="connsiteY3" fmla="*/ 615820 h 615820"/>
                  <a:gd name="connsiteX4" fmla="*/ 5918343 w 10314403"/>
                  <a:gd name="connsiteY4" fmla="*/ 9330 h 615820"/>
                  <a:gd name="connsiteX5" fmla="*/ 10314403 w 10314403"/>
                  <a:gd name="connsiteY5" fmla="*/ 0 h 615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14403" h="615820">
                    <a:moveTo>
                      <a:pt x="0" y="0"/>
                    </a:moveTo>
                    <a:lnTo>
                      <a:pt x="419877" y="0"/>
                    </a:lnTo>
                    <a:lnTo>
                      <a:pt x="419877" y="606490"/>
                    </a:lnTo>
                    <a:lnTo>
                      <a:pt x="5878285" y="615820"/>
                    </a:lnTo>
                    <a:cubicBezTo>
                      <a:pt x="5878285" y="401216"/>
                      <a:pt x="5918343" y="223934"/>
                      <a:pt x="5918343" y="9330"/>
                    </a:cubicBezTo>
                    <a:lnTo>
                      <a:pt x="10314403" y="0"/>
                    </a:lnTo>
                  </a:path>
                </a:pathLst>
              </a:cu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フリーフォーム 93"/>
              <p:cNvSpPr/>
              <p:nvPr/>
            </p:nvSpPr>
            <p:spPr>
              <a:xfrm>
                <a:off x="4773833" y="2931268"/>
                <a:ext cx="158207" cy="307910"/>
              </a:xfrm>
              <a:custGeom>
                <a:avLst/>
                <a:gdLst>
                  <a:gd name="connsiteX0" fmla="*/ 0 w 7109926"/>
                  <a:gd name="connsiteY0" fmla="*/ 0 h 615820"/>
                  <a:gd name="connsiteX1" fmla="*/ 419877 w 7109926"/>
                  <a:gd name="connsiteY1" fmla="*/ 0 h 615820"/>
                  <a:gd name="connsiteX2" fmla="*/ 419877 w 7109926"/>
                  <a:gd name="connsiteY2" fmla="*/ 606490 h 615820"/>
                  <a:gd name="connsiteX3" fmla="*/ 5878285 w 7109926"/>
                  <a:gd name="connsiteY3" fmla="*/ 615820 h 615820"/>
                  <a:gd name="connsiteX4" fmla="*/ 5868955 w 7109926"/>
                  <a:gd name="connsiteY4" fmla="*/ 65314 h 615820"/>
                  <a:gd name="connsiteX5" fmla="*/ 7109926 w 7109926"/>
                  <a:gd name="connsiteY5" fmla="*/ 93306 h 615820"/>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121298 h 643812"/>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0 h 643812"/>
                  <a:gd name="connsiteX0" fmla="*/ 0 w 10154177"/>
                  <a:gd name="connsiteY0" fmla="*/ 27992 h 643812"/>
                  <a:gd name="connsiteX1" fmla="*/ 419877 w 10154177"/>
                  <a:gd name="connsiteY1" fmla="*/ 27992 h 643812"/>
                  <a:gd name="connsiteX2" fmla="*/ 419877 w 10154177"/>
                  <a:gd name="connsiteY2" fmla="*/ 634482 h 643812"/>
                  <a:gd name="connsiteX3" fmla="*/ 5878285 w 10154177"/>
                  <a:gd name="connsiteY3" fmla="*/ 643812 h 643812"/>
                  <a:gd name="connsiteX4" fmla="*/ 5878286 w 10154177"/>
                  <a:gd name="connsiteY4" fmla="*/ 0 h 643812"/>
                  <a:gd name="connsiteX5" fmla="*/ 10154177 w 10154177"/>
                  <a:gd name="connsiteY5" fmla="*/ 0 h 643812"/>
                  <a:gd name="connsiteX0" fmla="*/ 0 w 10314403"/>
                  <a:gd name="connsiteY0" fmla="*/ 27992 h 643812"/>
                  <a:gd name="connsiteX1" fmla="*/ 419877 w 10314403"/>
                  <a:gd name="connsiteY1" fmla="*/ 27992 h 643812"/>
                  <a:gd name="connsiteX2" fmla="*/ 419877 w 10314403"/>
                  <a:gd name="connsiteY2" fmla="*/ 634482 h 643812"/>
                  <a:gd name="connsiteX3" fmla="*/ 5878285 w 10314403"/>
                  <a:gd name="connsiteY3" fmla="*/ 643812 h 643812"/>
                  <a:gd name="connsiteX4" fmla="*/ 5878286 w 10314403"/>
                  <a:gd name="connsiteY4" fmla="*/ 0 h 643812"/>
                  <a:gd name="connsiteX5" fmla="*/ 10314403 w 10314403"/>
                  <a:gd name="connsiteY5" fmla="*/ 27992 h 643812"/>
                  <a:gd name="connsiteX0" fmla="*/ 0 w 10314403"/>
                  <a:gd name="connsiteY0" fmla="*/ 0 h 615820"/>
                  <a:gd name="connsiteX1" fmla="*/ 419877 w 10314403"/>
                  <a:gd name="connsiteY1" fmla="*/ 0 h 615820"/>
                  <a:gd name="connsiteX2" fmla="*/ 419877 w 10314403"/>
                  <a:gd name="connsiteY2" fmla="*/ 606490 h 615820"/>
                  <a:gd name="connsiteX3" fmla="*/ 5878285 w 10314403"/>
                  <a:gd name="connsiteY3" fmla="*/ 615820 h 615820"/>
                  <a:gd name="connsiteX4" fmla="*/ 5918343 w 10314403"/>
                  <a:gd name="connsiteY4" fmla="*/ 9330 h 615820"/>
                  <a:gd name="connsiteX5" fmla="*/ 10314403 w 10314403"/>
                  <a:gd name="connsiteY5" fmla="*/ 0 h 615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14403" h="615820">
                    <a:moveTo>
                      <a:pt x="0" y="0"/>
                    </a:moveTo>
                    <a:lnTo>
                      <a:pt x="419877" y="0"/>
                    </a:lnTo>
                    <a:lnTo>
                      <a:pt x="419877" y="606490"/>
                    </a:lnTo>
                    <a:lnTo>
                      <a:pt x="5878285" y="615820"/>
                    </a:lnTo>
                    <a:cubicBezTo>
                      <a:pt x="5878285" y="401216"/>
                      <a:pt x="5918343" y="223934"/>
                      <a:pt x="5918343" y="9330"/>
                    </a:cubicBezTo>
                    <a:lnTo>
                      <a:pt x="10314403" y="0"/>
                    </a:lnTo>
                  </a:path>
                </a:pathLst>
              </a:cu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2" name="テキスト ボックス 61"/>
            <p:cNvSpPr txBox="1"/>
            <p:nvPr/>
          </p:nvSpPr>
          <p:spPr>
            <a:xfrm>
              <a:off x="550555" y="3544713"/>
              <a:ext cx="822661" cy="369332"/>
            </a:xfrm>
            <a:prstGeom prst="rect">
              <a:avLst/>
            </a:prstGeom>
            <a:solidFill>
              <a:srgbClr val="FFFF00"/>
            </a:solidFill>
          </p:spPr>
          <p:txBody>
            <a:bodyPr wrap="none" rtlCol="0">
              <a:spAutoFit/>
            </a:bodyPr>
            <a:lstStyle/>
            <a:p>
              <a:r>
                <a:rPr kumimoji="1" lang="en-US" altLang="ja-JP" dirty="0" smtClean="0"/>
                <a:t>SOFIST</a:t>
              </a:r>
              <a:endParaRPr kumimoji="1" lang="ja-JP" altLang="en-US" dirty="0"/>
            </a:p>
          </p:txBody>
        </p:sp>
        <p:grpSp>
          <p:nvGrpSpPr>
            <p:cNvPr id="63" name="グループ化 62"/>
            <p:cNvGrpSpPr/>
            <p:nvPr/>
          </p:nvGrpSpPr>
          <p:grpSpPr>
            <a:xfrm>
              <a:off x="1547096" y="3721520"/>
              <a:ext cx="3253713" cy="647603"/>
              <a:chOff x="1547096" y="3721520"/>
              <a:chExt cx="3253713" cy="1034535"/>
            </a:xfrm>
          </p:grpSpPr>
          <p:cxnSp>
            <p:nvCxnSpPr>
              <p:cNvPr id="85" name="直線コネクタ 84"/>
              <p:cNvCxnSpPr>
                <a:stCxn id="90" idx="2"/>
              </p:cNvCxnSpPr>
              <p:nvPr/>
            </p:nvCxnSpPr>
            <p:spPr>
              <a:xfrm flipH="1">
                <a:off x="1547096" y="3890095"/>
                <a:ext cx="6984" cy="842559"/>
              </a:xfrm>
              <a:prstGeom prst="line">
                <a:avLst/>
              </a:prstGeom>
              <a:ln>
                <a:prstDash val="sysDot"/>
              </a:ln>
            </p:spPr>
            <p:style>
              <a:lnRef idx="1">
                <a:schemeClr val="accent1"/>
              </a:lnRef>
              <a:fillRef idx="0">
                <a:schemeClr val="accent1"/>
              </a:fillRef>
              <a:effectRef idx="0">
                <a:schemeClr val="accent1"/>
              </a:effectRef>
              <a:fontRef idx="minor">
                <a:schemeClr val="tx1"/>
              </a:fontRef>
            </p:style>
          </p:cxnSp>
          <p:cxnSp>
            <p:nvCxnSpPr>
              <p:cNvPr id="86" name="直線コネクタ 85"/>
              <p:cNvCxnSpPr/>
              <p:nvPr/>
            </p:nvCxnSpPr>
            <p:spPr>
              <a:xfrm flipH="1">
                <a:off x="3766233" y="3913496"/>
                <a:ext cx="6984" cy="842559"/>
              </a:xfrm>
              <a:prstGeom prst="line">
                <a:avLst/>
              </a:prstGeom>
              <a:ln>
                <a:prstDash val="sysDot"/>
              </a:ln>
            </p:spPr>
            <p:style>
              <a:lnRef idx="1">
                <a:schemeClr val="accent1"/>
              </a:lnRef>
              <a:fillRef idx="0">
                <a:schemeClr val="accent1"/>
              </a:fillRef>
              <a:effectRef idx="0">
                <a:schemeClr val="accent1"/>
              </a:effectRef>
              <a:fontRef idx="minor">
                <a:schemeClr val="tx1"/>
              </a:fontRef>
            </p:style>
          </p:cxnSp>
          <p:cxnSp>
            <p:nvCxnSpPr>
              <p:cNvPr id="87" name="直線コネクタ 86"/>
              <p:cNvCxnSpPr/>
              <p:nvPr/>
            </p:nvCxnSpPr>
            <p:spPr>
              <a:xfrm>
                <a:off x="1962205" y="3890094"/>
                <a:ext cx="0" cy="751292"/>
              </a:xfrm>
              <a:prstGeom prst="line">
                <a:avLst/>
              </a:prstGeom>
              <a:ln>
                <a:prstDash val="sysDot"/>
              </a:ln>
            </p:spPr>
            <p:style>
              <a:lnRef idx="1">
                <a:schemeClr val="accent1"/>
              </a:lnRef>
              <a:fillRef idx="0">
                <a:schemeClr val="accent1"/>
              </a:fillRef>
              <a:effectRef idx="0">
                <a:schemeClr val="accent1"/>
              </a:effectRef>
              <a:fontRef idx="minor">
                <a:schemeClr val="tx1"/>
              </a:fontRef>
            </p:style>
          </p:cxnSp>
          <p:cxnSp>
            <p:nvCxnSpPr>
              <p:cNvPr id="88" name="直線コネクタ 87"/>
              <p:cNvCxnSpPr/>
              <p:nvPr/>
            </p:nvCxnSpPr>
            <p:spPr>
              <a:xfrm>
                <a:off x="4392684" y="3839965"/>
                <a:ext cx="0" cy="751292"/>
              </a:xfrm>
              <a:prstGeom prst="line">
                <a:avLst/>
              </a:prstGeom>
              <a:ln>
                <a:prstDash val="sysDot"/>
              </a:ln>
            </p:spPr>
            <p:style>
              <a:lnRef idx="1">
                <a:schemeClr val="accent1"/>
              </a:lnRef>
              <a:fillRef idx="0">
                <a:schemeClr val="accent1"/>
              </a:fillRef>
              <a:effectRef idx="0">
                <a:schemeClr val="accent1"/>
              </a:effectRef>
              <a:fontRef idx="minor">
                <a:schemeClr val="tx1"/>
              </a:fontRef>
            </p:style>
          </p:cxnSp>
          <p:cxnSp>
            <p:nvCxnSpPr>
              <p:cNvPr id="89" name="直線コネクタ 88"/>
              <p:cNvCxnSpPr/>
              <p:nvPr/>
            </p:nvCxnSpPr>
            <p:spPr>
              <a:xfrm>
                <a:off x="4800809" y="3721520"/>
                <a:ext cx="0" cy="0"/>
              </a:xfrm>
              <a:prstGeom prst="line">
                <a:avLst/>
              </a:prstGeom>
              <a:ln>
                <a:prstDash val="sysDot"/>
              </a:ln>
            </p:spPr>
            <p:style>
              <a:lnRef idx="1">
                <a:schemeClr val="accent1"/>
              </a:lnRef>
              <a:fillRef idx="0">
                <a:schemeClr val="accent1"/>
              </a:fillRef>
              <a:effectRef idx="0">
                <a:schemeClr val="accent1"/>
              </a:effectRef>
              <a:fontRef idx="minor">
                <a:schemeClr val="tx1"/>
              </a:fontRef>
            </p:style>
          </p:cxnSp>
        </p:grpSp>
        <p:sp>
          <p:nvSpPr>
            <p:cNvPr id="64" name="下矢印 63"/>
            <p:cNvSpPr/>
            <p:nvPr/>
          </p:nvSpPr>
          <p:spPr>
            <a:xfrm rot="10800000">
              <a:off x="1425063" y="5275633"/>
              <a:ext cx="108349" cy="225316"/>
            </a:xfrm>
            <a:prstGeom prst="down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下矢印 64"/>
            <p:cNvSpPr/>
            <p:nvPr/>
          </p:nvSpPr>
          <p:spPr>
            <a:xfrm rot="10800000">
              <a:off x="3672849" y="5256657"/>
              <a:ext cx="108349" cy="225316"/>
            </a:xfrm>
            <a:prstGeom prst="down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テキスト ボックス 65"/>
            <p:cNvSpPr txBox="1"/>
            <p:nvPr/>
          </p:nvSpPr>
          <p:spPr>
            <a:xfrm>
              <a:off x="1445916" y="5297307"/>
              <a:ext cx="1052148" cy="369332"/>
            </a:xfrm>
            <a:prstGeom prst="rect">
              <a:avLst/>
            </a:prstGeom>
            <a:noFill/>
          </p:spPr>
          <p:txBody>
            <a:bodyPr wrap="none" rtlCol="0">
              <a:spAutoFit/>
            </a:bodyPr>
            <a:lstStyle/>
            <a:p>
              <a:r>
                <a:rPr lang="en-US" altLang="ja-JP" dirty="0" smtClean="0">
                  <a:solidFill>
                    <a:schemeClr val="accent6">
                      <a:lumMod val="75000"/>
                    </a:schemeClr>
                  </a:solidFill>
                </a:rPr>
                <a:t>event tag</a:t>
              </a:r>
              <a:endParaRPr kumimoji="1" lang="ja-JP" altLang="en-US" dirty="0">
                <a:solidFill>
                  <a:schemeClr val="accent6">
                    <a:lumMod val="75000"/>
                  </a:schemeClr>
                </a:solidFill>
              </a:endParaRPr>
            </a:p>
          </p:txBody>
        </p:sp>
        <p:sp>
          <p:nvSpPr>
            <p:cNvPr id="67" name="正方形/長方形 66"/>
            <p:cNvSpPr/>
            <p:nvPr/>
          </p:nvSpPr>
          <p:spPr>
            <a:xfrm>
              <a:off x="2726768" y="3596492"/>
              <a:ext cx="529986" cy="288625"/>
            </a:xfrm>
            <a:prstGeom prst="rect">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rgbClr val="FF0000"/>
                  </a:solidFill>
                </a:rPr>
                <a:t>RO</a:t>
              </a:r>
              <a:endParaRPr kumimoji="1" lang="ja-JP" altLang="en-US" dirty="0">
                <a:solidFill>
                  <a:srgbClr val="FF0000"/>
                </a:solidFill>
              </a:endParaRPr>
            </a:p>
          </p:txBody>
        </p:sp>
        <p:sp>
          <p:nvSpPr>
            <p:cNvPr id="68" name="正方形/長方形 67"/>
            <p:cNvSpPr/>
            <p:nvPr/>
          </p:nvSpPr>
          <p:spPr>
            <a:xfrm>
              <a:off x="5103032" y="3629930"/>
              <a:ext cx="584202" cy="255188"/>
            </a:xfrm>
            <a:prstGeom prst="rect">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rgbClr val="FF0000"/>
                  </a:solidFill>
                </a:rPr>
                <a:t>RO</a:t>
              </a:r>
              <a:endParaRPr kumimoji="1" lang="ja-JP" altLang="en-US" dirty="0">
                <a:solidFill>
                  <a:srgbClr val="FF0000"/>
                </a:solidFill>
              </a:endParaRPr>
            </a:p>
          </p:txBody>
        </p:sp>
        <p:sp>
          <p:nvSpPr>
            <p:cNvPr id="69" name="テキスト ボックス 68"/>
            <p:cNvSpPr txBox="1"/>
            <p:nvPr/>
          </p:nvSpPr>
          <p:spPr>
            <a:xfrm>
              <a:off x="5845439" y="3606135"/>
              <a:ext cx="1322798" cy="369332"/>
            </a:xfrm>
            <a:prstGeom prst="rect">
              <a:avLst/>
            </a:prstGeom>
            <a:noFill/>
          </p:spPr>
          <p:txBody>
            <a:bodyPr wrap="none" rtlCol="0">
              <a:spAutoFit/>
            </a:bodyPr>
            <a:lstStyle/>
            <a:p>
              <a:r>
                <a:rPr kumimoji="1" lang="en-US" altLang="ja-JP" dirty="0" err="1" smtClean="0"/>
                <a:t>space&amp;time</a:t>
              </a:r>
              <a:endParaRPr kumimoji="1" lang="ja-JP" altLang="en-US" dirty="0"/>
            </a:p>
          </p:txBody>
        </p:sp>
        <p:grpSp>
          <p:nvGrpSpPr>
            <p:cNvPr id="70" name="グループ化 69"/>
            <p:cNvGrpSpPr/>
            <p:nvPr/>
          </p:nvGrpSpPr>
          <p:grpSpPr>
            <a:xfrm>
              <a:off x="528677" y="3087056"/>
              <a:ext cx="6128289" cy="430754"/>
              <a:chOff x="528677" y="3087056"/>
              <a:chExt cx="6128289" cy="430754"/>
            </a:xfrm>
          </p:grpSpPr>
          <p:grpSp>
            <p:nvGrpSpPr>
              <p:cNvPr id="75" name="グループ化 74"/>
              <p:cNvGrpSpPr/>
              <p:nvPr/>
            </p:nvGrpSpPr>
            <p:grpSpPr>
              <a:xfrm>
                <a:off x="1547096" y="3148478"/>
                <a:ext cx="3411920" cy="346480"/>
                <a:chOff x="1520120" y="2911983"/>
                <a:chExt cx="3411920" cy="346480"/>
              </a:xfrm>
              <a:solidFill>
                <a:schemeClr val="tx2">
                  <a:lumMod val="20000"/>
                  <a:lumOff val="80000"/>
                </a:schemeClr>
              </a:solidFill>
            </p:grpSpPr>
            <p:sp>
              <p:nvSpPr>
                <p:cNvPr id="80" name="フリーフォーム 79"/>
                <p:cNvSpPr/>
                <p:nvPr/>
              </p:nvSpPr>
              <p:spPr>
                <a:xfrm>
                  <a:off x="1520120" y="2931268"/>
                  <a:ext cx="171560" cy="307910"/>
                </a:xfrm>
                <a:custGeom>
                  <a:avLst/>
                  <a:gdLst>
                    <a:gd name="connsiteX0" fmla="*/ 0 w 7109926"/>
                    <a:gd name="connsiteY0" fmla="*/ 0 h 615820"/>
                    <a:gd name="connsiteX1" fmla="*/ 419877 w 7109926"/>
                    <a:gd name="connsiteY1" fmla="*/ 0 h 615820"/>
                    <a:gd name="connsiteX2" fmla="*/ 419877 w 7109926"/>
                    <a:gd name="connsiteY2" fmla="*/ 606490 h 615820"/>
                    <a:gd name="connsiteX3" fmla="*/ 5878285 w 7109926"/>
                    <a:gd name="connsiteY3" fmla="*/ 615820 h 615820"/>
                    <a:gd name="connsiteX4" fmla="*/ 5868955 w 7109926"/>
                    <a:gd name="connsiteY4" fmla="*/ 65314 h 615820"/>
                    <a:gd name="connsiteX5" fmla="*/ 7109926 w 7109926"/>
                    <a:gd name="connsiteY5" fmla="*/ 93306 h 615820"/>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121298 h 643812"/>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0 h 643812"/>
                    <a:gd name="connsiteX0" fmla="*/ 0 w 10154177"/>
                    <a:gd name="connsiteY0" fmla="*/ 27992 h 643812"/>
                    <a:gd name="connsiteX1" fmla="*/ 419877 w 10154177"/>
                    <a:gd name="connsiteY1" fmla="*/ 27992 h 643812"/>
                    <a:gd name="connsiteX2" fmla="*/ 419877 w 10154177"/>
                    <a:gd name="connsiteY2" fmla="*/ 634482 h 643812"/>
                    <a:gd name="connsiteX3" fmla="*/ 5878285 w 10154177"/>
                    <a:gd name="connsiteY3" fmla="*/ 643812 h 643812"/>
                    <a:gd name="connsiteX4" fmla="*/ 5878286 w 10154177"/>
                    <a:gd name="connsiteY4" fmla="*/ 0 h 643812"/>
                    <a:gd name="connsiteX5" fmla="*/ 10154177 w 10154177"/>
                    <a:gd name="connsiteY5" fmla="*/ 0 h 643812"/>
                    <a:gd name="connsiteX0" fmla="*/ 0 w 10314403"/>
                    <a:gd name="connsiteY0" fmla="*/ 27992 h 643812"/>
                    <a:gd name="connsiteX1" fmla="*/ 419877 w 10314403"/>
                    <a:gd name="connsiteY1" fmla="*/ 27992 h 643812"/>
                    <a:gd name="connsiteX2" fmla="*/ 419877 w 10314403"/>
                    <a:gd name="connsiteY2" fmla="*/ 634482 h 643812"/>
                    <a:gd name="connsiteX3" fmla="*/ 5878285 w 10314403"/>
                    <a:gd name="connsiteY3" fmla="*/ 643812 h 643812"/>
                    <a:gd name="connsiteX4" fmla="*/ 5878286 w 10314403"/>
                    <a:gd name="connsiteY4" fmla="*/ 0 h 643812"/>
                    <a:gd name="connsiteX5" fmla="*/ 10314403 w 10314403"/>
                    <a:gd name="connsiteY5" fmla="*/ 27992 h 643812"/>
                    <a:gd name="connsiteX0" fmla="*/ 0 w 10314403"/>
                    <a:gd name="connsiteY0" fmla="*/ 0 h 615820"/>
                    <a:gd name="connsiteX1" fmla="*/ 419877 w 10314403"/>
                    <a:gd name="connsiteY1" fmla="*/ 0 h 615820"/>
                    <a:gd name="connsiteX2" fmla="*/ 419877 w 10314403"/>
                    <a:gd name="connsiteY2" fmla="*/ 606490 h 615820"/>
                    <a:gd name="connsiteX3" fmla="*/ 5878285 w 10314403"/>
                    <a:gd name="connsiteY3" fmla="*/ 615820 h 615820"/>
                    <a:gd name="connsiteX4" fmla="*/ 5918343 w 10314403"/>
                    <a:gd name="connsiteY4" fmla="*/ 9330 h 615820"/>
                    <a:gd name="connsiteX5" fmla="*/ 10314403 w 10314403"/>
                    <a:gd name="connsiteY5" fmla="*/ 0 h 615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14403" h="615820">
                      <a:moveTo>
                        <a:pt x="0" y="0"/>
                      </a:moveTo>
                      <a:lnTo>
                        <a:pt x="419877" y="0"/>
                      </a:lnTo>
                      <a:lnTo>
                        <a:pt x="419877" y="606490"/>
                      </a:lnTo>
                      <a:lnTo>
                        <a:pt x="5878285" y="615820"/>
                      </a:lnTo>
                      <a:cubicBezTo>
                        <a:pt x="5878285" y="401216"/>
                        <a:pt x="5918343" y="223934"/>
                        <a:pt x="5918343" y="9330"/>
                      </a:cubicBezTo>
                      <a:lnTo>
                        <a:pt x="10314403" y="0"/>
                      </a:lnTo>
                    </a:path>
                  </a:pathLst>
                </a:cu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リーフォーム 80"/>
                <p:cNvSpPr/>
                <p:nvPr/>
              </p:nvSpPr>
              <p:spPr>
                <a:xfrm>
                  <a:off x="1928245" y="2911983"/>
                  <a:ext cx="171560" cy="307910"/>
                </a:xfrm>
                <a:custGeom>
                  <a:avLst/>
                  <a:gdLst>
                    <a:gd name="connsiteX0" fmla="*/ 0 w 7109926"/>
                    <a:gd name="connsiteY0" fmla="*/ 0 h 615820"/>
                    <a:gd name="connsiteX1" fmla="*/ 419877 w 7109926"/>
                    <a:gd name="connsiteY1" fmla="*/ 0 h 615820"/>
                    <a:gd name="connsiteX2" fmla="*/ 419877 w 7109926"/>
                    <a:gd name="connsiteY2" fmla="*/ 606490 h 615820"/>
                    <a:gd name="connsiteX3" fmla="*/ 5878285 w 7109926"/>
                    <a:gd name="connsiteY3" fmla="*/ 615820 h 615820"/>
                    <a:gd name="connsiteX4" fmla="*/ 5868955 w 7109926"/>
                    <a:gd name="connsiteY4" fmla="*/ 65314 h 615820"/>
                    <a:gd name="connsiteX5" fmla="*/ 7109926 w 7109926"/>
                    <a:gd name="connsiteY5" fmla="*/ 93306 h 615820"/>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121298 h 643812"/>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0 h 643812"/>
                    <a:gd name="connsiteX0" fmla="*/ 0 w 10154177"/>
                    <a:gd name="connsiteY0" fmla="*/ 27992 h 643812"/>
                    <a:gd name="connsiteX1" fmla="*/ 419877 w 10154177"/>
                    <a:gd name="connsiteY1" fmla="*/ 27992 h 643812"/>
                    <a:gd name="connsiteX2" fmla="*/ 419877 w 10154177"/>
                    <a:gd name="connsiteY2" fmla="*/ 634482 h 643812"/>
                    <a:gd name="connsiteX3" fmla="*/ 5878285 w 10154177"/>
                    <a:gd name="connsiteY3" fmla="*/ 643812 h 643812"/>
                    <a:gd name="connsiteX4" fmla="*/ 5878286 w 10154177"/>
                    <a:gd name="connsiteY4" fmla="*/ 0 h 643812"/>
                    <a:gd name="connsiteX5" fmla="*/ 10154177 w 10154177"/>
                    <a:gd name="connsiteY5" fmla="*/ 0 h 643812"/>
                    <a:gd name="connsiteX0" fmla="*/ 0 w 10314403"/>
                    <a:gd name="connsiteY0" fmla="*/ 27992 h 643812"/>
                    <a:gd name="connsiteX1" fmla="*/ 419877 w 10314403"/>
                    <a:gd name="connsiteY1" fmla="*/ 27992 h 643812"/>
                    <a:gd name="connsiteX2" fmla="*/ 419877 w 10314403"/>
                    <a:gd name="connsiteY2" fmla="*/ 634482 h 643812"/>
                    <a:gd name="connsiteX3" fmla="*/ 5878285 w 10314403"/>
                    <a:gd name="connsiteY3" fmla="*/ 643812 h 643812"/>
                    <a:gd name="connsiteX4" fmla="*/ 5878286 w 10314403"/>
                    <a:gd name="connsiteY4" fmla="*/ 0 h 643812"/>
                    <a:gd name="connsiteX5" fmla="*/ 10314403 w 10314403"/>
                    <a:gd name="connsiteY5" fmla="*/ 27992 h 643812"/>
                    <a:gd name="connsiteX0" fmla="*/ 0 w 10314403"/>
                    <a:gd name="connsiteY0" fmla="*/ 0 h 615820"/>
                    <a:gd name="connsiteX1" fmla="*/ 419877 w 10314403"/>
                    <a:gd name="connsiteY1" fmla="*/ 0 h 615820"/>
                    <a:gd name="connsiteX2" fmla="*/ 419877 w 10314403"/>
                    <a:gd name="connsiteY2" fmla="*/ 606490 h 615820"/>
                    <a:gd name="connsiteX3" fmla="*/ 5878285 w 10314403"/>
                    <a:gd name="connsiteY3" fmla="*/ 615820 h 615820"/>
                    <a:gd name="connsiteX4" fmla="*/ 5918343 w 10314403"/>
                    <a:gd name="connsiteY4" fmla="*/ 9330 h 615820"/>
                    <a:gd name="connsiteX5" fmla="*/ 10314403 w 10314403"/>
                    <a:gd name="connsiteY5" fmla="*/ 0 h 615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14403" h="615820">
                      <a:moveTo>
                        <a:pt x="0" y="0"/>
                      </a:moveTo>
                      <a:lnTo>
                        <a:pt x="419877" y="0"/>
                      </a:lnTo>
                      <a:lnTo>
                        <a:pt x="419877" y="606490"/>
                      </a:lnTo>
                      <a:lnTo>
                        <a:pt x="5878285" y="615820"/>
                      </a:lnTo>
                      <a:cubicBezTo>
                        <a:pt x="5878285" y="401216"/>
                        <a:pt x="5918343" y="223934"/>
                        <a:pt x="5918343" y="9330"/>
                      </a:cubicBezTo>
                      <a:lnTo>
                        <a:pt x="10314403" y="0"/>
                      </a:lnTo>
                    </a:path>
                  </a:pathLst>
                </a:cu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フリーフォーム 81"/>
                <p:cNvSpPr/>
                <p:nvPr/>
              </p:nvSpPr>
              <p:spPr>
                <a:xfrm>
                  <a:off x="3741808" y="2950553"/>
                  <a:ext cx="158207" cy="307910"/>
                </a:xfrm>
                <a:custGeom>
                  <a:avLst/>
                  <a:gdLst>
                    <a:gd name="connsiteX0" fmla="*/ 0 w 7109926"/>
                    <a:gd name="connsiteY0" fmla="*/ 0 h 615820"/>
                    <a:gd name="connsiteX1" fmla="*/ 419877 w 7109926"/>
                    <a:gd name="connsiteY1" fmla="*/ 0 h 615820"/>
                    <a:gd name="connsiteX2" fmla="*/ 419877 w 7109926"/>
                    <a:gd name="connsiteY2" fmla="*/ 606490 h 615820"/>
                    <a:gd name="connsiteX3" fmla="*/ 5878285 w 7109926"/>
                    <a:gd name="connsiteY3" fmla="*/ 615820 h 615820"/>
                    <a:gd name="connsiteX4" fmla="*/ 5868955 w 7109926"/>
                    <a:gd name="connsiteY4" fmla="*/ 65314 h 615820"/>
                    <a:gd name="connsiteX5" fmla="*/ 7109926 w 7109926"/>
                    <a:gd name="connsiteY5" fmla="*/ 93306 h 615820"/>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121298 h 643812"/>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0 h 643812"/>
                    <a:gd name="connsiteX0" fmla="*/ 0 w 10154177"/>
                    <a:gd name="connsiteY0" fmla="*/ 27992 h 643812"/>
                    <a:gd name="connsiteX1" fmla="*/ 419877 w 10154177"/>
                    <a:gd name="connsiteY1" fmla="*/ 27992 h 643812"/>
                    <a:gd name="connsiteX2" fmla="*/ 419877 w 10154177"/>
                    <a:gd name="connsiteY2" fmla="*/ 634482 h 643812"/>
                    <a:gd name="connsiteX3" fmla="*/ 5878285 w 10154177"/>
                    <a:gd name="connsiteY3" fmla="*/ 643812 h 643812"/>
                    <a:gd name="connsiteX4" fmla="*/ 5878286 w 10154177"/>
                    <a:gd name="connsiteY4" fmla="*/ 0 h 643812"/>
                    <a:gd name="connsiteX5" fmla="*/ 10154177 w 10154177"/>
                    <a:gd name="connsiteY5" fmla="*/ 0 h 643812"/>
                    <a:gd name="connsiteX0" fmla="*/ 0 w 10314403"/>
                    <a:gd name="connsiteY0" fmla="*/ 27992 h 643812"/>
                    <a:gd name="connsiteX1" fmla="*/ 419877 w 10314403"/>
                    <a:gd name="connsiteY1" fmla="*/ 27992 h 643812"/>
                    <a:gd name="connsiteX2" fmla="*/ 419877 w 10314403"/>
                    <a:gd name="connsiteY2" fmla="*/ 634482 h 643812"/>
                    <a:gd name="connsiteX3" fmla="*/ 5878285 w 10314403"/>
                    <a:gd name="connsiteY3" fmla="*/ 643812 h 643812"/>
                    <a:gd name="connsiteX4" fmla="*/ 5878286 w 10314403"/>
                    <a:gd name="connsiteY4" fmla="*/ 0 h 643812"/>
                    <a:gd name="connsiteX5" fmla="*/ 10314403 w 10314403"/>
                    <a:gd name="connsiteY5" fmla="*/ 27992 h 643812"/>
                    <a:gd name="connsiteX0" fmla="*/ 0 w 10314403"/>
                    <a:gd name="connsiteY0" fmla="*/ 0 h 615820"/>
                    <a:gd name="connsiteX1" fmla="*/ 419877 w 10314403"/>
                    <a:gd name="connsiteY1" fmla="*/ 0 h 615820"/>
                    <a:gd name="connsiteX2" fmla="*/ 419877 w 10314403"/>
                    <a:gd name="connsiteY2" fmla="*/ 606490 h 615820"/>
                    <a:gd name="connsiteX3" fmla="*/ 5878285 w 10314403"/>
                    <a:gd name="connsiteY3" fmla="*/ 615820 h 615820"/>
                    <a:gd name="connsiteX4" fmla="*/ 5918343 w 10314403"/>
                    <a:gd name="connsiteY4" fmla="*/ 9330 h 615820"/>
                    <a:gd name="connsiteX5" fmla="*/ 10314403 w 10314403"/>
                    <a:gd name="connsiteY5" fmla="*/ 0 h 615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14403" h="615820">
                      <a:moveTo>
                        <a:pt x="0" y="0"/>
                      </a:moveTo>
                      <a:lnTo>
                        <a:pt x="419877" y="0"/>
                      </a:lnTo>
                      <a:lnTo>
                        <a:pt x="419877" y="606490"/>
                      </a:lnTo>
                      <a:lnTo>
                        <a:pt x="5878285" y="615820"/>
                      </a:lnTo>
                      <a:cubicBezTo>
                        <a:pt x="5878285" y="401216"/>
                        <a:pt x="5918343" y="223934"/>
                        <a:pt x="5918343" y="9330"/>
                      </a:cubicBezTo>
                      <a:lnTo>
                        <a:pt x="10314403" y="0"/>
                      </a:lnTo>
                    </a:path>
                  </a:pathLst>
                </a:cu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フリーフォーム 82"/>
                <p:cNvSpPr/>
                <p:nvPr/>
              </p:nvSpPr>
              <p:spPr>
                <a:xfrm>
                  <a:off x="4365708" y="2950553"/>
                  <a:ext cx="158207" cy="307910"/>
                </a:xfrm>
                <a:custGeom>
                  <a:avLst/>
                  <a:gdLst>
                    <a:gd name="connsiteX0" fmla="*/ 0 w 7109926"/>
                    <a:gd name="connsiteY0" fmla="*/ 0 h 615820"/>
                    <a:gd name="connsiteX1" fmla="*/ 419877 w 7109926"/>
                    <a:gd name="connsiteY1" fmla="*/ 0 h 615820"/>
                    <a:gd name="connsiteX2" fmla="*/ 419877 w 7109926"/>
                    <a:gd name="connsiteY2" fmla="*/ 606490 h 615820"/>
                    <a:gd name="connsiteX3" fmla="*/ 5878285 w 7109926"/>
                    <a:gd name="connsiteY3" fmla="*/ 615820 h 615820"/>
                    <a:gd name="connsiteX4" fmla="*/ 5868955 w 7109926"/>
                    <a:gd name="connsiteY4" fmla="*/ 65314 h 615820"/>
                    <a:gd name="connsiteX5" fmla="*/ 7109926 w 7109926"/>
                    <a:gd name="connsiteY5" fmla="*/ 93306 h 615820"/>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121298 h 643812"/>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0 h 643812"/>
                    <a:gd name="connsiteX0" fmla="*/ 0 w 10154177"/>
                    <a:gd name="connsiteY0" fmla="*/ 27992 h 643812"/>
                    <a:gd name="connsiteX1" fmla="*/ 419877 w 10154177"/>
                    <a:gd name="connsiteY1" fmla="*/ 27992 h 643812"/>
                    <a:gd name="connsiteX2" fmla="*/ 419877 w 10154177"/>
                    <a:gd name="connsiteY2" fmla="*/ 634482 h 643812"/>
                    <a:gd name="connsiteX3" fmla="*/ 5878285 w 10154177"/>
                    <a:gd name="connsiteY3" fmla="*/ 643812 h 643812"/>
                    <a:gd name="connsiteX4" fmla="*/ 5878286 w 10154177"/>
                    <a:gd name="connsiteY4" fmla="*/ 0 h 643812"/>
                    <a:gd name="connsiteX5" fmla="*/ 10154177 w 10154177"/>
                    <a:gd name="connsiteY5" fmla="*/ 0 h 643812"/>
                    <a:gd name="connsiteX0" fmla="*/ 0 w 10314403"/>
                    <a:gd name="connsiteY0" fmla="*/ 27992 h 643812"/>
                    <a:gd name="connsiteX1" fmla="*/ 419877 w 10314403"/>
                    <a:gd name="connsiteY1" fmla="*/ 27992 h 643812"/>
                    <a:gd name="connsiteX2" fmla="*/ 419877 w 10314403"/>
                    <a:gd name="connsiteY2" fmla="*/ 634482 h 643812"/>
                    <a:gd name="connsiteX3" fmla="*/ 5878285 w 10314403"/>
                    <a:gd name="connsiteY3" fmla="*/ 643812 h 643812"/>
                    <a:gd name="connsiteX4" fmla="*/ 5878286 w 10314403"/>
                    <a:gd name="connsiteY4" fmla="*/ 0 h 643812"/>
                    <a:gd name="connsiteX5" fmla="*/ 10314403 w 10314403"/>
                    <a:gd name="connsiteY5" fmla="*/ 27992 h 643812"/>
                    <a:gd name="connsiteX0" fmla="*/ 0 w 10314403"/>
                    <a:gd name="connsiteY0" fmla="*/ 0 h 615820"/>
                    <a:gd name="connsiteX1" fmla="*/ 419877 w 10314403"/>
                    <a:gd name="connsiteY1" fmla="*/ 0 h 615820"/>
                    <a:gd name="connsiteX2" fmla="*/ 419877 w 10314403"/>
                    <a:gd name="connsiteY2" fmla="*/ 606490 h 615820"/>
                    <a:gd name="connsiteX3" fmla="*/ 5878285 w 10314403"/>
                    <a:gd name="connsiteY3" fmla="*/ 615820 h 615820"/>
                    <a:gd name="connsiteX4" fmla="*/ 5918343 w 10314403"/>
                    <a:gd name="connsiteY4" fmla="*/ 9330 h 615820"/>
                    <a:gd name="connsiteX5" fmla="*/ 10314403 w 10314403"/>
                    <a:gd name="connsiteY5" fmla="*/ 0 h 615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14403" h="615820">
                      <a:moveTo>
                        <a:pt x="0" y="0"/>
                      </a:moveTo>
                      <a:lnTo>
                        <a:pt x="419877" y="0"/>
                      </a:lnTo>
                      <a:lnTo>
                        <a:pt x="419877" y="606490"/>
                      </a:lnTo>
                      <a:lnTo>
                        <a:pt x="5878285" y="615820"/>
                      </a:lnTo>
                      <a:cubicBezTo>
                        <a:pt x="5878285" y="401216"/>
                        <a:pt x="5918343" y="223934"/>
                        <a:pt x="5918343" y="9330"/>
                      </a:cubicBezTo>
                      <a:lnTo>
                        <a:pt x="10314403" y="0"/>
                      </a:lnTo>
                    </a:path>
                  </a:pathLst>
                </a:cu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p:cNvSpPr/>
                <p:nvPr/>
              </p:nvSpPr>
              <p:spPr>
                <a:xfrm>
                  <a:off x="4773833" y="2931268"/>
                  <a:ext cx="158207" cy="307910"/>
                </a:xfrm>
                <a:custGeom>
                  <a:avLst/>
                  <a:gdLst>
                    <a:gd name="connsiteX0" fmla="*/ 0 w 7109926"/>
                    <a:gd name="connsiteY0" fmla="*/ 0 h 615820"/>
                    <a:gd name="connsiteX1" fmla="*/ 419877 w 7109926"/>
                    <a:gd name="connsiteY1" fmla="*/ 0 h 615820"/>
                    <a:gd name="connsiteX2" fmla="*/ 419877 w 7109926"/>
                    <a:gd name="connsiteY2" fmla="*/ 606490 h 615820"/>
                    <a:gd name="connsiteX3" fmla="*/ 5878285 w 7109926"/>
                    <a:gd name="connsiteY3" fmla="*/ 615820 h 615820"/>
                    <a:gd name="connsiteX4" fmla="*/ 5868955 w 7109926"/>
                    <a:gd name="connsiteY4" fmla="*/ 65314 h 615820"/>
                    <a:gd name="connsiteX5" fmla="*/ 7109926 w 7109926"/>
                    <a:gd name="connsiteY5" fmla="*/ 93306 h 615820"/>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121298 h 643812"/>
                    <a:gd name="connsiteX0" fmla="*/ 0 w 7109926"/>
                    <a:gd name="connsiteY0" fmla="*/ 27992 h 643812"/>
                    <a:gd name="connsiteX1" fmla="*/ 419877 w 7109926"/>
                    <a:gd name="connsiteY1" fmla="*/ 27992 h 643812"/>
                    <a:gd name="connsiteX2" fmla="*/ 419877 w 7109926"/>
                    <a:gd name="connsiteY2" fmla="*/ 634482 h 643812"/>
                    <a:gd name="connsiteX3" fmla="*/ 5878285 w 7109926"/>
                    <a:gd name="connsiteY3" fmla="*/ 643812 h 643812"/>
                    <a:gd name="connsiteX4" fmla="*/ 5878286 w 7109926"/>
                    <a:gd name="connsiteY4" fmla="*/ 0 h 643812"/>
                    <a:gd name="connsiteX5" fmla="*/ 7109926 w 7109926"/>
                    <a:gd name="connsiteY5" fmla="*/ 0 h 643812"/>
                    <a:gd name="connsiteX0" fmla="*/ 0 w 10154177"/>
                    <a:gd name="connsiteY0" fmla="*/ 27992 h 643812"/>
                    <a:gd name="connsiteX1" fmla="*/ 419877 w 10154177"/>
                    <a:gd name="connsiteY1" fmla="*/ 27992 h 643812"/>
                    <a:gd name="connsiteX2" fmla="*/ 419877 w 10154177"/>
                    <a:gd name="connsiteY2" fmla="*/ 634482 h 643812"/>
                    <a:gd name="connsiteX3" fmla="*/ 5878285 w 10154177"/>
                    <a:gd name="connsiteY3" fmla="*/ 643812 h 643812"/>
                    <a:gd name="connsiteX4" fmla="*/ 5878286 w 10154177"/>
                    <a:gd name="connsiteY4" fmla="*/ 0 h 643812"/>
                    <a:gd name="connsiteX5" fmla="*/ 10154177 w 10154177"/>
                    <a:gd name="connsiteY5" fmla="*/ 0 h 643812"/>
                    <a:gd name="connsiteX0" fmla="*/ 0 w 10314403"/>
                    <a:gd name="connsiteY0" fmla="*/ 27992 h 643812"/>
                    <a:gd name="connsiteX1" fmla="*/ 419877 w 10314403"/>
                    <a:gd name="connsiteY1" fmla="*/ 27992 h 643812"/>
                    <a:gd name="connsiteX2" fmla="*/ 419877 w 10314403"/>
                    <a:gd name="connsiteY2" fmla="*/ 634482 h 643812"/>
                    <a:gd name="connsiteX3" fmla="*/ 5878285 w 10314403"/>
                    <a:gd name="connsiteY3" fmla="*/ 643812 h 643812"/>
                    <a:gd name="connsiteX4" fmla="*/ 5878286 w 10314403"/>
                    <a:gd name="connsiteY4" fmla="*/ 0 h 643812"/>
                    <a:gd name="connsiteX5" fmla="*/ 10314403 w 10314403"/>
                    <a:gd name="connsiteY5" fmla="*/ 27992 h 643812"/>
                    <a:gd name="connsiteX0" fmla="*/ 0 w 10314403"/>
                    <a:gd name="connsiteY0" fmla="*/ 0 h 615820"/>
                    <a:gd name="connsiteX1" fmla="*/ 419877 w 10314403"/>
                    <a:gd name="connsiteY1" fmla="*/ 0 h 615820"/>
                    <a:gd name="connsiteX2" fmla="*/ 419877 w 10314403"/>
                    <a:gd name="connsiteY2" fmla="*/ 606490 h 615820"/>
                    <a:gd name="connsiteX3" fmla="*/ 5878285 w 10314403"/>
                    <a:gd name="connsiteY3" fmla="*/ 615820 h 615820"/>
                    <a:gd name="connsiteX4" fmla="*/ 5918343 w 10314403"/>
                    <a:gd name="connsiteY4" fmla="*/ 9330 h 615820"/>
                    <a:gd name="connsiteX5" fmla="*/ 10314403 w 10314403"/>
                    <a:gd name="connsiteY5" fmla="*/ 0 h 615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14403" h="615820">
                      <a:moveTo>
                        <a:pt x="0" y="0"/>
                      </a:moveTo>
                      <a:lnTo>
                        <a:pt x="419877" y="0"/>
                      </a:lnTo>
                      <a:lnTo>
                        <a:pt x="419877" y="606490"/>
                      </a:lnTo>
                      <a:lnTo>
                        <a:pt x="5878285" y="615820"/>
                      </a:lnTo>
                      <a:cubicBezTo>
                        <a:pt x="5878285" y="401216"/>
                        <a:pt x="5918343" y="223934"/>
                        <a:pt x="5918343" y="9330"/>
                      </a:cubicBezTo>
                      <a:lnTo>
                        <a:pt x="10314403" y="0"/>
                      </a:lnTo>
                    </a:path>
                  </a:pathLst>
                </a:cu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6" name="テキスト ボックス 75"/>
              <p:cNvSpPr txBox="1"/>
              <p:nvPr/>
            </p:nvSpPr>
            <p:spPr>
              <a:xfrm>
                <a:off x="528677" y="3087056"/>
                <a:ext cx="917239" cy="369332"/>
              </a:xfrm>
              <a:prstGeom prst="rect">
                <a:avLst/>
              </a:prstGeom>
              <a:solidFill>
                <a:schemeClr val="tx2">
                  <a:lumMod val="20000"/>
                  <a:lumOff val="80000"/>
                </a:schemeClr>
              </a:solidFill>
            </p:spPr>
            <p:txBody>
              <a:bodyPr wrap="none" rtlCol="0">
                <a:spAutoFit/>
              </a:bodyPr>
              <a:lstStyle/>
              <a:p>
                <a:r>
                  <a:rPr kumimoji="1" lang="en-US" altLang="ja-JP" dirty="0" smtClean="0"/>
                  <a:t>INTPIX4</a:t>
                </a:r>
                <a:endParaRPr kumimoji="1" lang="ja-JP" altLang="en-US" dirty="0"/>
              </a:p>
            </p:txBody>
          </p:sp>
          <p:sp>
            <p:nvSpPr>
              <p:cNvPr id="77" name="正方形/長方形 76"/>
              <p:cNvSpPr/>
              <p:nvPr/>
            </p:nvSpPr>
            <p:spPr>
              <a:xfrm>
                <a:off x="2726768" y="3187048"/>
                <a:ext cx="720080" cy="288625"/>
              </a:xfrm>
              <a:prstGeom prst="rect">
                <a:avLst/>
              </a:prstGeom>
              <a:solidFill>
                <a:schemeClr val="tx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rgbClr val="FF0000"/>
                    </a:solidFill>
                  </a:rPr>
                  <a:t>RO</a:t>
                </a:r>
                <a:endParaRPr kumimoji="1" lang="ja-JP" altLang="en-US" dirty="0">
                  <a:solidFill>
                    <a:srgbClr val="FF0000"/>
                  </a:solidFill>
                </a:endParaRPr>
              </a:p>
            </p:txBody>
          </p:sp>
          <p:sp>
            <p:nvSpPr>
              <p:cNvPr id="78" name="正方形/長方形 77"/>
              <p:cNvSpPr/>
              <p:nvPr/>
            </p:nvSpPr>
            <p:spPr>
              <a:xfrm>
                <a:off x="5057798" y="3222515"/>
                <a:ext cx="720080" cy="260165"/>
              </a:xfrm>
              <a:prstGeom prst="rect">
                <a:avLst/>
              </a:prstGeom>
              <a:solidFill>
                <a:schemeClr val="tx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rgbClr val="FF0000"/>
                    </a:solidFill>
                  </a:rPr>
                  <a:t>RO</a:t>
                </a:r>
                <a:endParaRPr kumimoji="1" lang="ja-JP" altLang="en-US" dirty="0">
                  <a:solidFill>
                    <a:srgbClr val="FF0000"/>
                  </a:solidFill>
                </a:endParaRPr>
              </a:p>
            </p:txBody>
          </p:sp>
          <p:sp>
            <p:nvSpPr>
              <p:cNvPr id="79" name="テキスト ボックス 78"/>
              <p:cNvSpPr txBox="1"/>
              <p:nvPr/>
            </p:nvSpPr>
            <p:spPr>
              <a:xfrm>
                <a:off x="5936897" y="3148478"/>
                <a:ext cx="720069" cy="369332"/>
              </a:xfrm>
              <a:prstGeom prst="rect">
                <a:avLst/>
              </a:prstGeom>
              <a:noFill/>
            </p:spPr>
            <p:txBody>
              <a:bodyPr wrap="none" rtlCol="0">
                <a:spAutoFit/>
              </a:bodyPr>
              <a:lstStyle/>
              <a:p>
                <a:r>
                  <a:rPr kumimoji="1" lang="en-US" altLang="ja-JP" dirty="0" smtClean="0"/>
                  <a:t>space</a:t>
                </a:r>
                <a:endParaRPr kumimoji="1" lang="ja-JP" altLang="en-US" dirty="0"/>
              </a:p>
            </p:txBody>
          </p:sp>
        </p:grpSp>
        <p:sp>
          <p:nvSpPr>
            <p:cNvPr id="71" name="テキスト ボックス 70"/>
            <p:cNvSpPr txBox="1"/>
            <p:nvPr/>
          </p:nvSpPr>
          <p:spPr>
            <a:xfrm rot="16200000">
              <a:off x="3122302" y="3827852"/>
              <a:ext cx="970779" cy="307777"/>
            </a:xfrm>
            <a:prstGeom prst="rect">
              <a:avLst/>
            </a:prstGeom>
            <a:noFill/>
          </p:spPr>
          <p:txBody>
            <a:bodyPr wrap="none" rtlCol="0">
              <a:spAutoFit/>
            </a:bodyPr>
            <a:lstStyle/>
            <a:p>
              <a:r>
                <a:rPr kumimoji="1" lang="en-US" altLang="ja-JP" sz="1400" dirty="0" smtClean="0"/>
                <a:t>timestamp</a:t>
              </a:r>
              <a:endParaRPr kumimoji="1" lang="ja-JP" altLang="en-US" sz="1400" dirty="0"/>
            </a:p>
          </p:txBody>
        </p:sp>
        <p:sp>
          <p:nvSpPr>
            <p:cNvPr id="72" name="テキスト ボックス 71"/>
            <p:cNvSpPr txBox="1"/>
            <p:nvPr/>
          </p:nvSpPr>
          <p:spPr>
            <a:xfrm>
              <a:off x="228851" y="2717724"/>
              <a:ext cx="1542410" cy="400110"/>
            </a:xfrm>
            <a:prstGeom prst="rect">
              <a:avLst/>
            </a:prstGeom>
            <a:noFill/>
          </p:spPr>
          <p:txBody>
            <a:bodyPr wrap="none" rtlCol="0">
              <a:spAutoFit/>
            </a:bodyPr>
            <a:lstStyle/>
            <a:p>
              <a:r>
                <a:rPr kumimoji="1" lang="en-US" altLang="ja-JP" sz="2000" b="1" dirty="0" smtClean="0"/>
                <a:t>Timing Chart</a:t>
              </a:r>
              <a:endParaRPr kumimoji="1" lang="ja-JP" altLang="en-US" sz="2000" b="1" dirty="0"/>
            </a:p>
          </p:txBody>
        </p:sp>
        <p:sp>
          <p:nvSpPr>
            <p:cNvPr id="73" name="正方形/長方形 72"/>
            <p:cNvSpPr/>
            <p:nvPr/>
          </p:nvSpPr>
          <p:spPr>
            <a:xfrm rot="929764">
              <a:off x="6268755" y="3891767"/>
              <a:ext cx="121675" cy="144024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4" name="直線コネクタ 73"/>
            <p:cNvCxnSpPr/>
            <p:nvPr/>
          </p:nvCxnSpPr>
          <p:spPr>
            <a:xfrm flipH="1">
              <a:off x="6236508" y="4073054"/>
              <a:ext cx="269830" cy="1022073"/>
            </a:xfrm>
            <a:prstGeom prst="line">
              <a:avLst/>
            </a:prstGeom>
            <a:ln w="28575"/>
          </p:spPr>
          <p:style>
            <a:lnRef idx="1">
              <a:schemeClr val="accent1"/>
            </a:lnRef>
            <a:fillRef idx="0">
              <a:schemeClr val="accent1"/>
            </a:fillRef>
            <a:effectRef idx="0">
              <a:schemeClr val="accent1"/>
            </a:effectRef>
            <a:fontRef idx="minor">
              <a:schemeClr val="tx1"/>
            </a:fontRef>
          </p:style>
        </p:cxnSp>
      </p:grpSp>
      <p:sp>
        <p:nvSpPr>
          <p:cNvPr id="105" name="円/楕円 104"/>
          <p:cNvSpPr/>
          <p:nvPr/>
        </p:nvSpPr>
        <p:spPr>
          <a:xfrm rot="2096982">
            <a:off x="5257982" y="3773150"/>
            <a:ext cx="1129781" cy="110966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テキスト ボックス 105"/>
          <p:cNvSpPr txBox="1"/>
          <p:nvPr/>
        </p:nvSpPr>
        <p:spPr>
          <a:xfrm>
            <a:off x="6195791" y="5044581"/>
            <a:ext cx="2931572" cy="369332"/>
          </a:xfrm>
          <a:prstGeom prst="rect">
            <a:avLst/>
          </a:prstGeom>
          <a:noFill/>
        </p:spPr>
        <p:txBody>
          <a:bodyPr wrap="none" rtlCol="0">
            <a:spAutoFit/>
          </a:bodyPr>
          <a:lstStyle/>
          <a:p>
            <a:r>
              <a:rPr lang="en-US" dirty="0" smtClean="0"/>
              <a:t>RO with external 12-bit ADCs</a:t>
            </a:r>
            <a:endParaRPr lang="en-GB" dirty="0"/>
          </a:p>
        </p:txBody>
      </p:sp>
      <p:sp>
        <p:nvSpPr>
          <p:cNvPr id="108" name="右矢印 107"/>
          <p:cNvSpPr/>
          <p:nvPr/>
        </p:nvSpPr>
        <p:spPr>
          <a:xfrm rot="2166309">
            <a:off x="6230522" y="4613651"/>
            <a:ext cx="487983" cy="4711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040206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129652" y="-248221"/>
            <a:ext cx="9332259" cy="1450757"/>
          </a:xfrm>
        </p:spPr>
        <p:txBody>
          <a:bodyPr>
            <a:normAutofit/>
          </a:bodyPr>
          <a:lstStyle/>
          <a:p>
            <a:r>
              <a:rPr lang="en-US" altLang="ja-JP" sz="3200" dirty="0" smtClean="0"/>
              <a:t>soFist-2 timestamp calibration</a:t>
            </a:r>
            <a:endParaRPr kumimoji="1" lang="ja-JP" altLang="en-US" sz="3200" dirty="0"/>
          </a:p>
        </p:txBody>
      </p:sp>
      <p:pic>
        <p:nvPicPr>
          <p:cNvPr id="5" name="図 4"/>
          <p:cNvPicPr>
            <a:picLocks noChangeAspect="1"/>
          </p:cNvPicPr>
          <p:nvPr/>
        </p:nvPicPr>
        <p:blipFill>
          <a:blip r:embed="rId2"/>
          <a:stretch>
            <a:fillRect/>
          </a:stretch>
        </p:blipFill>
        <p:spPr>
          <a:xfrm>
            <a:off x="46113" y="800356"/>
            <a:ext cx="4703885" cy="2863413"/>
          </a:xfrm>
          <a:prstGeom prst="rect">
            <a:avLst/>
          </a:prstGeom>
        </p:spPr>
      </p:pic>
      <p:pic>
        <p:nvPicPr>
          <p:cNvPr id="6" name="図 5"/>
          <p:cNvPicPr>
            <a:picLocks noChangeAspect="1"/>
          </p:cNvPicPr>
          <p:nvPr/>
        </p:nvPicPr>
        <p:blipFill>
          <a:blip r:embed="rId3"/>
          <a:stretch>
            <a:fillRect/>
          </a:stretch>
        </p:blipFill>
        <p:spPr>
          <a:xfrm>
            <a:off x="5080089" y="886110"/>
            <a:ext cx="3592423" cy="2952562"/>
          </a:xfrm>
          <a:prstGeom prst="rect">
            <a:avLst/>
          </a:prstGeom>
        </p:spPr>
      </p:pic>
      <p:pic>
        <p:nvPicPr>
          <p:cNvPr id="7" name="図 6"/>
          <p:cNvPicPr>
            <a:picLocks noChangeAspect="1"/>
          </p:cNvPicPr>
          <p:nvPr/>
        </p:nvPicPr>
        <p:blipFill>
          <a:blip r:embed="rId4"/>
          <a:stretch>
            <a:fillRect/>
          </a:stretch>
        </p:blipFill>
        <p:spPr>
          <a:xfrm>
            <a:off x="4915839" y="3838672"/>
            <a:ext cx="3756673" cy="2980401"/>
          </a:xfrm>
          <a:prstGeom prst="rect">
            <a:avLst/>
          </a:prstGeom>
        </p:spPr>
      </p:pic>
      <p:pic>
        <p:nvPicPr>
          <p:cNvPr id="8" name="図 7"/>
          <p:cNvPicPr>
            <a:picLocks noChangeAspect="1"/>
          </p:cNvPicPr>
          <p:nvPr/>
        </p:nvPicPr>
        <p:blipFill>
          <a:blip r:embed="rId5"/>
          <a:stretch>
            <a:fillRect/>
          </a:stretch>
        </p:blipFill>
        <p:spPr>
          <a:xfrm>
            <a:off x="421323" y="3663769"/>
            <a:ext cx="3397461" cy="2789785"/>
          </a:xfrm>
          <a:prstGeom prst="rect">
            <a:avLst/>
          </a:prstGeom>
        </p:spPr>
      </p:pic>
      <p:sp>
        <p:nvSpPr>
          <p:cNvPr id="2" name="テキスト ボックス 1"/>
          <p:cNvSpPr txBox="1"/>
          <p:nvPr/>
        </p:nvSpPr>
        <p:spPr>
          <a:xfrm>
            <a:off x="738554" y="5160079"/>
            <a:ext cx="1208985" cy="369332"/>
          </a:xfrm>
          <a:prstGeom prst="rect">
            <a:avLst/>
          </a:prstGeom>
          <a:noFill/>
        </p:spPr>
        <p:txBody>
          <a:bodyPr wrap="none" rtlCol="0">
            <a:spAutoFit/>
          </a:bodyPr>
          <a:lstStyle/>
          <a:p>
            <a:r>
              <a:rPr lang="en-US" dirty="0" err="1" smtClean="0"/>
              <a:t>T</a:t>
            </a:r>
            <a:r>
              <a:rPr lang="en-US" baseline="-25000" dirty="0" err="1" smtClean="0"/>
              <a:t>test</a:t>
            </a:r>
            <a:r>
              <a:rPr lang="en-US" dirty="0" smtClean="0"/>
              <a:t>=250us</a:t>
            </a:r>
            <a:endParaRPr lang="en-GB" dirty="0"/>
          </a:p>
        </p:txBody>
      </p:sp>
      <p:sp>
        <p:nvSpPr>
          <p:cNvPr id="3" name="テキスト ボックス 2"/>
          <p:cNvSpPr txBox="1"/>
          <p:nvPr/>
        </p:nvSpPr>
        <p:spPr>
          <a:xfrm>
            <a:off x="6663834" y="2508070"/>
            <a:ext cx="1752403" cy="646331"/>
          </a:xfrm>
          <a:prstGeom prst="rect">
            <a:avLst/>
          </a:prstGeom>
          <a:noFill/>
        </p:spPr>
        <p:txBody>
          <a:bodyPr wrap="none" rtlCol="0">
            <a:spAutoFit/>
          </a:bodyPr>
          <a:lstStyle/>
          <a:p>
            <a:r>
              <a:rPr lang="en-US" dirty="0" smtClean="0"/>
              <a:t>linear correlation</a:t>
            </a:r>
          </a:p>
          <a:p>
            <a:r>
              <a:rPr lang="en-US" dirty="0" smtClean="0"/>
              <a:t>assumed </a:t>
            </a:r>
            <a:endParaRPr lang="en-GB" dirty="0"/>
          </a:p>
        </p:txBody>
      </p:sp>
      <p:cxnSp>
        <p:nvCxnSpPr>
          <p:cNvPr id="10" name="直線矢印コネクタ 9"/>
          <p:cNvCxnSpPr/>
          <p:nvPr/>
        </p:nvCxnSpPr>
        <p:spPr>
          <a:xfrm flipV="1">
            <a:off x="1343046" y="1017142"/>
            <a:ext cx="2119345" cy="10274"/>
          </a:xfrm>
          <a:prstGeom prst="straightConnector1">
            <a:avLst/>
          </a:prstGeom>
          <a:ln>
            <a:solidFill>
              <a:srgbClr val="92D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1643139" y="1017142"/>
            <a:ext cx="542136" cy="369332"/>
          </a:xfrm>
          <a:prstGeom prst="rect">
            <a:avLst/>
          </a:prstGeom>
          <a:noFill/>
        </p:spPr>
        <p:txBody>
          <a:bodyPr wrap="none" rtlCol="0">
            <a:spAutoFit/>
          </a:bodyPr>
          <a:lstStyle/>
          <a:p>
            <a:r>
              <a:rPr lang="en-US" dirty="0" smtClean="0">
                <a:solidFill>
                  <a:srgbClr val="92D050"/>
                </a:solidFill>
              </a:rPr>
              <a:t>1ms</a:t>
            </a:r>
            <a:endParaRPr lang="en-GB" dirty="0">
              <a:solidFill>
                <a:srgbClr val="92D050"/>
              </a:solidFill>
            </a:endParaRPr>
          </a:p>
        </p:txBody>
      </p:sp>
      <p:sp>
        <p:nvSpPr>
          <p:cNvPr id="13" name="テキスト ボックス 12"/>
          <p:cNvSpPr txBox="1"/>
          <p:nvPr/>
        </p:nvSpPr>
        <p:spPr>
          <a:xfrm>
            <a:off x="5516788" y="3838672"/>
            <a:ext cx="1023229" cy="369332"/>
          </a:xfrm>
          <a:prstGeom prst="rect">
            <a:avLst/>
          </a:prstGeom>
          <a:noFill/>
        </p:spPr>
        <p:txBody>
          <a:bodyPr wrap="none" rtlCol="0">
            <a:spAutoFit/>
          </a:bodyPr>
          <a:lstStyle/>
          <a:p>
            <a:r>
              <a:rPr lang="en-US" dirty="0" smtClean="0"/>
              <a:t>All pixels</a:t>
            </a:r>
            <a:endParaRPr lang="en-GB" dirty="0"/>
          </a:p>
        </p:txBody>
      </p:sp>
      <p:sp>
        <p:nvSpPr>
          <p:cNvPr id="14" name="テキスト ボックス 13"/>
          <p:cNvSpPr txBox="1"/>
          <p:nvPr/>
        </p:nvSpPr>
        <p:spPr>
          <a:xfrm>
            <a:off x="148691" y="6268888"/>
            <a:ext cx="1122423" cy="369332"/>
          </a:xfrm>
          <a:prstGeom prst="rect">
            <a:avLst/>
          </a:prstGeom>
          <a:noFill/>
        </p:spPr>
        <p:txBody>
          <a:bodyPr wrap="none" rtlCol="0">
            <a:spAutoFit/>
          </a:bodyPr>
          <a:lstStyle/>
          <a:p>
            <a:r>
              <a:rPr lang="en-US" dirty="0" smtClean="0"/>
              <a:t>Ono (KEK)</a:t>
            </a:r>
            <a:endParaRPr lang="en-GB" dirty="0"/>
          </a:p>
        </p:txBody>
      </p:sp>
      <p:sp>
        <p:nvSpPr>
          <p:cNvPr id="15" name="テキスト ボックス 14"/>
          <p:cNvSpPr txBox="1"/>
          <p:nvPr/>
        </p:nvSpPr>
        <p:spPr>
          <a:xfrm>
            <a:off x="4857398" y="6488668"/>
            <a:ext cx="1122423" cy="369332"/>
          </a:xfrm>
          <a:prstGeom prst="rect">
            <a:avLst/>
          </a:prstGeom>
          <a:noFill/>
        </p:spPr>
        <p:txBody>
          <a:bodyPr wrap="none" rtlCol="0">
            <a:spAutoFit/>
          </a:bodyPr>
          <a:lstStyle/>
          <a:p>
            <a:r>
              <a:rPr lang="en-US" dirty="0" smtClean="0"/>
              <a:t>Ono (KEK)</a:t>
            </a:r>
            <a:endParaRPr lang="en-GB" dirty="0"/>
          </a:p>
        </p:txBody>
      </p:sp>
      <p:cxnSp>
        <p:nvCxnSpPr>
          <p:cNvPr id="16" name="直線矢印コネクタ 15"/>
          <p:cNvCxnSpPr/>
          <p:nvPr/>
        </p:nvCxnSpPr>
        <p:spPr>
          <a:xfrm flipH="1" flipV="1">
            <a:off x="3670601" y="1074745"/>
            <a:ext cx="8667" cy="614657"/>
          </a:xfrm>
          <a:prstGeom prst="straightConnector1">
            <a:avLst/>
          </a:prstGeom>
          <a:ln>
            <a:solidFill>
              <a:srgbClr val="92D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 name="テキスト ボックス 18"/>
          <p:cNvSpPr txBox="1"/>
          <p:nvPr/>
        </p:nvSpPr>
        <p:spPr>
          <a:xfrm>
            <a:off x="3615672" y="1132894"/>
            <a:ext cx="450764" cy="369332"/>
          </a:xfrm>
          <a:prstGeom prst="rect">
            <a:avLst/>
          </a:prstGeom>
          <a:noFill/>
        </p:spPr>
        <p:txBody>
          <a:bodyPr wrap="none" rtlCol="0">
            <a:spAutoFit/>
          </a:bodyPr>
          <a:lstStyle/>
          <a:p>
            <a:r>
              <a:rPr lang="en-US" dirty="0" smtClean="0">
                <a:solidFill>
                  <a:srgbClr val="92D050"/>
                </a:solidFill>
              </a:rPr>
              <a:t>1V</a:t>
            </a:r>
            <a:endParaRPr lang="en-GB" dirty="0">
              <a:solidFill>
                <a:srgbClr val="92D050"/>
              </a:solidFill>
            </a:endParaRPr>
          </a:p>
        </p:txBody>
      </p:sp>
      <p:sp>
        <p:nvSpPr>
          <p:cNvPr id="20" name="テキスト ボックス 19"/>
          <p:cNvSpPr txBox="1"/>
          <p:nvPr/>
        </p:nvSpPr>
        <p:spPr>
          <a:xfrm>
            <a:off x="5970443" y="542523"/>
            <a:ext cx="1760418" cy="369332"/>
          </a:xfrm>
          <a:prstGeom prst="rect">
            <a:avLst/>
          </a:prstGeom>
          <a:noFill/>
        </p:spPr>
        <p:txBody>
          <a:bodyPr wrap="none" rtlCol="0">
            <a:spAutoFit/>
          </a:bodyPr>
          <a:lstStyle/>
          <a:p>
            <a:r>
              <a:rPr lang="en-US" dirty="0">
                <a:solidFill>
                  <a:srgbClr val="00B050"/>
                </a:solidFill>
              </a:rPr>
              <a:t>c</a:t>
            </a:r>
            <a:r>
              <a:rPr lang="en-US" dirty="0" smtClean="0">
                <a:solidFill>
                  <a:srgbClr val="00B050"/>
                </a:solidFill>
              </a:rPr>
              <a:t>onducted on site</a:t>
            </a:r>
            <a:endParaRPr lang="en-GB" dirty="0">
              <a:solidFill>
                <a:srgbClr val="00B050"/>
              </a:solidFill>
            </a:endParaRPr>
          </a:p>
        </p:txBody>
      </p:sp>
      <p:sp>
        <p:nvSpPr>
          <p:cNvPr id="17" name="テキスト ボックス 16"/>
          <p:cNvSpPr txBox="1"/>
          <p:nvPr/>
        </p:nvSpPr>
        <p:spPr>
          <a:xfrm>
            <a:off x="6671246" y="5529411"/>
            <a:ext cx="1760418" cy="369332"/>
          </a:xfrm>
          <a:prstGeom prst="rect">
            <a:avLst/>
          </a:prstGeom>
          <a:noFill/>
        </p:spPr>
        <p:txBody>
          <a:bodyPr wrap="none" rtlCol="0">
            <a:spAutoFit/>
          </a:bodyPr>
          <a:lstStyle/>
          <a:p>
            <a:r>
              <a:rPr lang="en-US" dirty="0">
                <a:solidFill>
                  <a:srgbClr val="00B050"/>
                </a:solidFill>
              </a:rPr>
              <a:t>c</a:t>
            </a:r>
            <a:r>
              <a:rPr lang="en-US" dirty="0" smtClean="0">
                <a:solidFill>
                  <a:srgbClr val="00B050"/>
                </a:solidFill>
              </a:rPr>
              <a:t>onducted on site</a:t>
            </a:r>
            <a:endParaRPr lang="en-GB" dirty="0">
              <a:solidFill>
                <a:srgbClr val="00B050"/>
              </a:solidFill>
            </a:endParaRPr>
          </a:p>
        </p:txBody>
      </p:sp>
    </p:spTree>
    <p:extLst>
      <p:ext uri="{BB962C8B-B14F-4D97-AF65-F5344CB8AC3E}">
        <p14:creationId xmlns:p14="http://schemas.microsoft.com/office/powerpoint/2010/main" val="26838080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188259" y="-330415"/>
            <a:ext cx="9332259" cy="1450757"/>
          </a:xfrm>
        </p:spPr>
        <p:txBody>
          <a:bodyPr>
            <a:normAutofit/>
          </a:bodyPr>
          <a:lstStyle/>
          <a:p>
            <a:r>
              <a:rPr lang="en-US" altLang="ja-JP" sz="3200" dirty="0" smtClean="0"/>
              <a:t>soFist-2 timestamp correlation</a:t>
            </a:r>
            <a:endParaRPr kumimoji="1" lang="ja-JP" altLang="en-US" sz="3200" dirty="0"/>
          </a:p>
        </p:txBody>
      </p:sp>
      <p:pic>
        <p:nvPicPr>
          <p:cNvPr id="3" name="図 2"/>
          <p:cNvPicPr>
            <a:picLocks noChangeAspect="1"/>
          </p:cNvPicPr>
          <p:nvPr/>
        </p:nvPicPr>
        <p:blipFill>
          <a:blip r:embed="rId2"/>
          <a:stretch>
            <a:fillRect/>
          </a:stretch>
        </p:blipFill>
        <p:spPr>
          <a:xfrm>
            <a:off x="154112" y="998190"/>
            <a:ext cx="4878274" cy="4080817"/>
          </a:xfrm>
          <a:prstGeom prst="rect">
            <a:avLst/>
          </a:prstGeom>
        </p:spPr>
      </p:pic>
      <p:pic>
        <p:nvPicPr>
          <p:cNvPr id="9" name="図 8"/>
          <p:cNvPicPr>
            <a:picLocks noChangeAspect="1"/>
          </p:cNvPicPr>
          <p:nvPr/>
        </p:nvPicPr>
        <p:blipFill>
          <a:blip r:embed="rId3"/>
          <a:stretch>
            <a:fillRect/>
          </a:stretch>
        </p:blipFill>
        <p:spPr>
          <a:xfrm>
            <a:off x="5133585" y="2743200"/>
            <a:ext cx="4025740" cy="3320033"/>
          </a:xfrm>
          <a:prstGeom prst="rect">
            <a:avLst/>
          </a:prstGeom>
        </p:spPr>
      </p:pic>
      <p:sp>
        <p:nvSpPr>
          <p:cNvPr id="2" name="テキスト ボックス 1"/>
          <p:cNvSpPr txBox="1"/>
          <p:nvPr/>
        </p:nvSpPr>
        <p:spPr>
          <a:xfrm>
            <a:off x="3905556" y="833014"/>
            <a:ext cx="4358244" cy="400110"/>
          </a:xfrm>
          <a:prstGeom prst="rect">
            <a:avLst/>
          </a:prstGeom>
          <a:noFill/>
        </p:spPr>
        <p:txBody>
          <a:bodyPr wrap="none" rtlCol="0">
            <a:spAutoFit/>
          </a:bodyPr>
          <a:lstStyle/>
          <a:p>
            <a:r>
              <a:rPr lang="en-US" sz="2000" dirty="0" smtClean="0"/>
              <a:t>Correlation of timestamps in two SOFISTs</a:t>
            </a:r>
            <a:endParaRPr lang="en-GB" sz="2000" dirty="0"/>
          </a:p>
        </p:txBody>
      </p:sp>
      <p:cxnSp>
        <p:nvCxnSpPr>
          <p:cNvPr id="6" name="直線矢印コネクタ 5"/>
          <p:cNvCxnSpPr/>
          <p:nvPr/>
        </p:nvCxnSpPr>
        <p:spPr>
          <a:xfrm flipH="1">
            <a:off x="4109663" y="2065106"/>
            <a:ext cx="1582220" cy="4315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5214484" y="1695774"/>
            <a:ext cx="3863943" cy="369332"/>
          </a:xfrm>
          <a:prstGeom prst="rect">
            <a:avLst/>
          </a:prstGeom>
          <a:noFill/>
        </p:spPr>
        <p:txBody>
          <a:bodyPr wrap="none" rtlCol="0">
            <a:spAutoFit/>
          </a:bodyPr>
          <a:lstStyle/>
          <a:p>
            <a:r>
              <a:rPr lang="en-US" dirty="0" smtClean="0"/>
              <a:t>Overlapping events in same 500us gate</a:t>
            </a:r>
            <a:endParaRPr lang="en-GB" dirty="0"/>
          </a:p>
        </p:txBody>
      </p:sp>
      <p:cxnSp>
        <p:nvCxnSpPr>
          <p:cNvPr id="11" name="直線矢印コネクタ 10"/>
          <p:cNvCxnSpPr/>
          <p:nvPr/>
        </p:nvCxnSpPr>
        <p:spPr>
          <a:xfrm flipV="1">
            <a:off x="1438382" y="3750067"/>
            <a:ext cx="205483" cy="17260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472611" y="5671335"/>
            <a:ext cx="1712905" cy="369332"/>
          </a:xfrm>
          <a:prstGeom prst="rect">
            <a:avLst/>
          </a:prstGeom>
          <a:noFill/>
        </p:spPr>
        <p:txBody>
          <a:bodyPr wrap="none" rtlCol="0">
            <a:spAutoFit/>
          </a:bodyPr>
          <a:lstStyle/>
          <a:p>
            <a:r>
              <a:rPr lang="en-US" dirty="0" smtClean="0"/>
              <a:t>Periodic clusters?</a:t>
            </a:r>
            <a:endParaRPr lang="en-GB" dirty="0"/>
          </a:p>
        </p:txBody>
      </p:sp>
      <p:sp>
        <p:nvSpPr>
          <p:cNvPr id="13" name="テキスト ボックス 12"/>
          <p:cNvSpPr txBox="1"/>
          <p:nvPr/>
        </p:nvSpPr>
        <p:spPr>
          <a:xfrm>
            <a:off x="154112" y="4491825"/>
            <a:ext cx="1122423" cy="369332"/>
          </a:xfrm>
          <a:prstGeom prst="rect">
            <a:avLst/>
          </a:prstGeom>
          <a:noFill/>
        </p:spPr>
        <p:txBody>
          <a:bodyPr wrap="none" rtlCol="0">
            <a:spAutoFit/>
          </a:bodyPr>
          <a:lstStyle/>
          <a:p>
            <a:r>
              <a:rPr lang="en-US" dirty="0" smtClean="0"/>
              <a:t>Ono (KEK)</a:t>
            </a:r>
            <a:endParaRPr lang="en-GB" dirty="0"/>
          </a:p>
        </p:txBody>
      </p:sp>
      <p:sp>
        <p:nvSpPr>
          <p:cNvPr id="14" name="テキスト ボックス 13"/>
          <p:cNvSpPr txBox="1"/>
          <p:nvPr/>
        </p:nvSpPr>
        <p:spPr>
          <a:xfrm>
            <a:off x="5133585" y="5693901"/>
            <a:ext cx="1122423" cy="369332"/>
          </a:xfrm>
          <a:prstGeom prst="rect">
            <a:avLst/>
          </a:prstGeom>
          <a:noFill/>
        </p:spPr>
        <p:txBody>
          <a:bodyPr wrap="none" rtlCol="0">
            <a:spAutoFit/>
          </a:bodyPr>
          <a:lstStyle/>
          <a:p>
            <a:r>
              <a:rPr lang="en-US" dirty="0" smtClean="0"/>
              <a:t>Ono (KEK)</a:t>
            </a:r>
            <a:endParaRPr lang="en-GB" dirty="0"/>
          </a:p>
        </p:txBody>
      </p:sp>
      <p:pic>
        <p:nvPicPr>
          <p:cNvPr id="15" name="図 14"/>
          <p:cNvPicPr>
            <a:picLocks noChangeAspect="1"/>
          </p:cNvPicPr>
          <p:nvPr/>
        </p:nvPicPr>
        <p:blipFill>
          <a:blip r:embed="rId4"/>
          <a:stretch>
            <a:fillRect/>
          </a:stretch>
        </p:blipFill>
        <p:spPr>
          <a:xfrm>
            <a:off x="5133585" y="2496620"/>
            <a:ext cx="3944842" cy="3699726"/>
          </a:xfrm>
          <a:prstGeom prst="rect">
            <a:avLst/>
          </a:prstGeom>
        </p:spPr>
      </p:pic>
    </p:spTree>
    <p:extLst>
      <p:ext uri="{BB962C8B-B14F-4D97-AF65-F5344CB8AC3E}">
        <p14:creationId xmlns:p14="http://schemas.microsoft.com/office/powerpoint/2010/main" val="12506196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188259" y="-330415"/>
            <a:ext cx="9332259" cy="1450757"/>
          </a:xfrm>
        </p:spPr>
        <p:txBody>
          <a:bodyPr>
            <a:normAutofit/>
          </a:bodyPr>
          <a:lstStyle/>
          <a:p>
            <a:r>
              <a:rPr lang="en-US" altLang="ja-JP" sz="3200" dirty="0" smtClean="0"/>
              <a:t>Size of FNAL Main injector (MI) </a:t>
            </a:r>
            <a:endParaRPr kumimoji="1" lang="ja-JP" altLang="en-US" sz="3200" dirty="0"/>
          </a:p>
        </p:txBody>
      </p:sp>
      <p:sp>
        <p:nvSpPr>
          <p:cNvPr id="8" name="テキスト ボックス 7"/>
          <p:cNvSpPr txBox="1"/>
          <p:nvPr/>
        </p:nvSpPr>
        <p:spPr>
          <a:xfrm>
            <a:off x="178303" y="4765779"/>
            <a:ext cx="4955282" cy="830997"/>
          </a:xfrm>
          <a:prstGeom prst="rect">
            <a:avLst/>
          </a:prstGeom>
          <a:noFill/>
        </p:spPr>
        <p:txBody>
          <a:bodyPr wrap="square" rtlCol="0">
            <a:spAutoFit/>
          </a:bodyPr>
          <a:lstStyle/>
          <a:p>
            <a:r>
              <a:rPr lang="en-US" sz="2400" dirty="0" smtClean="0">
                <a:solidFill>
                  <a:schemeClr val="accent1">
                    <a:lumMod val="75000"/>
                  </a:schemeClr>
                </a:solidFill>
              </a:rPr>
              <a:t>Beam structure due to bunch rotation in the MI:</a:t>
            </a:r>
            <a:r>
              <a:rPr lang="en-US" sz="2400" dirty="0">
                <a:solidFill>
                  <a:schemeClr val="accent1">
                    <a:lumMod val="75000"/>
                  </a:schemeClr>
                </a:solidFill>
              </a:rPr>
              <a:t> </a:t>
            </a:r>
            <a:r>
              <a:rPr lang="en-US" sz="2400" dirty="0" smtClean="0">
                <a:solidFill>
                  <a:schemeClr val="accent1">
                    <a:lumMod val="75000"/>
                  </a:schemeClr>
                </a:solidFill>
              </a:rPr>
              <a:t>11us</a:t>
            </a:r>
            <a:r>
              <a:rPr lang="ja-JP" altLang="en-US" sz="2400" dirty="0" smtClean="0">
                <a:solidFill>
                  <a:schemeClr val="accent1">
                    <a:lumMod val="75000"/>
                  </a:schemeClr>
                </a:solidFill>
              </a:rPr>
              <a:t>→</a:t>
            </a:r>
            <a:r>
              <a:rPr lang="en-US" altLang="ja-JP" sz="2400" dirty="0" smtClean="0">
                <a:solidFill>
                  <a:schemeClr val="accent1">
                    <a:lumMod val="75000"/>
                  </a:schemeClr>
                </a:solidFill>
              </a:rPr>
              <a:t>3.3km (3319m actual)</a:t>
            </a:r>
            <a:endParaRPr lang="en-GB" sz="2400" dirty="0">
              <a:solidFill>
                <a:schemeClr val="accent1">
                  <a:lumMod val="75000"/>
                </a:schemeClr>
              </a:solidFill>
            </a:endParaRPr>
          </a:p>
        </p:txBody>
      </p:sp>
      <p:pic>
        <p:nvPicPr>
          <p:cNvPr id="10" name="図 9"/>
          <p:cNvPicPr>
            <a:picLocks noChangeAspect="1"/>
          </p:cNvPicPr>
          <p:nvPr/>
        </p:nvPicPr>
        <p:blipFill>
          <a:blip r:embed="rId2"/>
          <a:stretch>
            <a:fillRect/>
          </a:stretch>
        </p:blipFill>
        <p:spPr>
          <a:xfrm>
            <a:off x="178303" y="786829"/>
            <a:ext cx="4955282" cy="3692703"/>
          </a:xfrm>
          <a:prstGeom prst="rect">
            <a:avLst/>
          </a:prstGeom>
        </p:spPr>
      </p:pic>
      <p:sp>
        <p:nvSpPr>
          <p:cNvPr id="13" name="テキスト ボックス 12"/>
          <p:cNvSpPr txBox="1"/>
          <p:nvPr/>
        </p:nvSpPr>
        <p:spPr>
          <a:xfrm>
            <a:off x="188577" y="4110200"/>
            <a:ext cx="1494448" cy="369332"/>
          </a:xfrm>
          <a:prstGeom prst="rect">
            <a:avLst/>
          </a:prstGeom>
          <a:noFill/>
        </p:spPr>
        <p:txBody>
          <a:bodyPr wrap="none" rtlCol="0">
            <a:spAutoFit/>
          </a:bodyPr>
          <a:lstStyle/>
          <a:p>
            <a:r>
              <a:rPr lang="en-US" dirty="0" smtClean="0"/>
              <a:t>Yamada (KEK)</a:t>
            </a:r>
            <a:endParaRPr lang="en-GB" dirty="0"/>
          </a:p>
        </p:txBody>
      </p:sp>
      <p:pic>
        <p:nvPicPr>
          <p:cNvPr id="14" name="図 13"/>
          <p:cNvPicPr>
            <a:picLocks noChangeAspect="1"/>
          </p:cNvPicPr>
          <p:nvPr/>
        </p:nvPicPr>
        <p:blipFill>
          <a:blip r:embed="rId3"/>
          <a:stretch>
            <a:fillRect/>
          </a:stretch>
        </p:blipFill>
        <p:spPr>
          <a:xfrm>
            <a:off x="5194083" y="2321788"/>
            <a:ext cx="3780627" cy="3236531"/>
          </a:xfrm>
          <a:prstGeom prst="rect">
            <a:avLst/>
          </a:prstGeom>
        </p:spPr>
      </p:pic>
      <p:sp>
        <p:nvSpPr>
          <p:cNvPr id="15" name="円/楕円 14"/>
          <p:cNvSpPr/>
          <p:nvPr/>
        </p:nvSpPr>
        <p:spPr>
          <a:xfrm>
            <a:off x="852755" y="2095928"/>
            <a:ext cx="708917" cy="201427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テキスト ボックス 15"/>
          <p:cNvSpPr txBox="1"/>
          <p:nvPr/>
        </p:nvSpPr>
        <p:spPr>
          <a:xfrm>
            <a:off x="5194083" y="5412110"/>
            <a:ext cx="1494448" cy="369332"/>
          </a:xfrm>
          <a:prstGeom prst="rect">
            <a:avLst/>
          </a:prstGeom>
          <a:noFill/>
        </p:spPr>
        <p:txBody>
          <a:bodyPr wrap="none" rtlCol="0">
            <a:spAutoFit/>
          </a:bodyPr>
          <a:lstStyle/>
          <a:p>
            <a:r>
              <a:rPr lang="en-US" dirty="0" smtClean="0"/>
              <a:t>Yamada (KEK)</a:t>
            </a:r>
            <a:endParaRPr lang="en-GB" dirty="0"/>
          </a:p>
        </p:txBody>
      </p:sp>
    </p:spTree>
    <p:extLst>
      <p:ext uri="{BB962C8B-B14F-4D97-AF65-F5344CB8AC3E}">
        <p14:creationId xmlns:p14="http://schemas.microsoft.com/office/powerpoint/2010/main" val="20653683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3"/>
          <a:stretch>
            <a:fillRect/>
          </a:stretch>
        </p:blipFill>
        <p:spPr>
          <a:xfrm>
            <a:off x="2972385" y="945105"/>
            <a:ext cx="2588063" cy="2682643"/>
          </a:xfrm>
          <a:prstGeom prst="rect">
            <a:avLst/>
          </a:prstGeom>
        </p:spPr>
      </p:pic>
      <p:sp>
        <p:nvSpPr>
          <p:cNvPr id="4" name="タイトル 1"/>
          <p:cNvSpPr>
            <a:spLocks noGrp="1"/>
          </p:cNvSpPr>
          <p:nvPr>
            <p:ph type="title"/>
          </p:nvPr>
        </p:nvSpPr>
        <p:spPr>
          <a:xfrm>
            <a:off x="-188259" y="-330415"/>
            <a:ext cx="9332259" cy="1450757"/>
          </a:xfrm>
        </p:spPr>
        <p:txBody>
          <a:bodyPr>
            <a:normAutofit/>
          </a:bodyPr>
          <a:lstStyle/>
          <a:p>
            <a:r>
              <a:rPr lang="en-US" altLang="ja-JP" sz="3200" dirty="0" smtClean="0"/>
              <a:t>SOFIST-2 timestamp precision</a:t>
            </a:r>
            <a:endParaRPr kumimoji="1" lang="ja-JP" altLang="en-US" sz="3200" dirty="0"/>
          </a:p>
        </p:txBody>
      </p:sp>
      <p:graphicFrame>
        <p:nvGraphicFramePr>
          <p:cNvPr id="3" name="オブジェクト 2"/>
          <p:cNvGraphicFramePr>
            <a:graphicFrameLocks noChangeAspect="1"/>
          </p:cNvGraphicFramePr>
          <p:nvPr>
            <p:extLst>
              <p:ext uri="{D42A27DB-BD31-4B8C-83A1-F6EECF244321}">
                <p14:modId xmlns:p14="http://schemas.microsoft.com/office/powerpoint/2010/main" val="1035251852"/>
              </p:ext>
            </p:extLst>
          </p:nvPr>
        </p:nvGraphicFramePr>
        <p:xfrm>
          <a:off x="3774857" y="3748698"/>
          <a:ext cx="4517806" cy="2725026"/>
        </p:xfrm>
        <a:graphic>
          <a:graphicData uri="http://schemas.openxmlformats.org/presentationml/2006/ole">
            <mc:AlternateContent xmlns:mc="http://schemas.openxmlformats.org/markup-compatibility/2006">
              <mc:Choice xmlns:v="urn:schemas-microsoft-com:vml" Requires="v">
                <p:oleObj spid="_x0000_s1052" name="Acrobat Document" r:id="rId4" imgW="5400502" imgH="3257550" progId="AcroExch.Document.DC">
                  <p:embed/>
                </p:oleObj>
              </mc:Choice>
              <mc:Fallback>
                <p:oleObj name="Acrobat Document" r:id="rId4" imgW="5400502" imgH="3257550" progId="AcroExch.Document.DC">
                  <p:embed/>
                  <p:pic>
                    <p:nvPicPr>
                      <p:cNvPr id="0" name=""/>
                      <p:cNvPicPr/>
                      <p:nvPr/>
                    </p:nvPicPr>
                    <p:blipFill>
                      <a:blip r:embed="rId5"/>
                      <a:stretch>
                        <a:fillRect/>
                      </a:stretch>
                    </p:blipFill>
                    <p:spPr>
                      <a:xfrm>
                        <a:off x="3774857" y="3748698"/>
                        <a:ext cx="4517806" cy="2725026"/>
                      </a:xfrm>
                      <a:prstGeom prst="rect">
                        <a:avLst/>
                      </a:prstGeom>
                    </p:spPr>
                  </p:pic>
                </p:oleObj>
              </mc:Fallback>
            </mc:AlternateContent>
          </a:graphicData>
        </a:graphic>
      </p:graphicFrame>
      <p:sp>
        <p:nvSpPr>
          <p:cNvPr id="17" name="テキスト ボックス 16"/>
          <p:cNvSpPr txBox="1"/>
          <p:nvPr/>
        </p:nvSpPr>
        <p:spPr>
          <a:xfrm>
            <a:off x="1523261" y="3473825"/>
            <a:ext cx="3477619" cy="369332"/>
          </a:xfrm>
          <a:prstGeom prst="rect">
            <a:avLst/>
          </a:prstGeom>
          <a:noFill/>
        </p:spPr>
        <p:txBody>
          <a:bodyPr wrap="none" rtlCol="0">
            <a:spAutoFit/>
          </a:bodyPr>
          <a:lstStyle/>
          <a:p>
            <a:r>
              <a:rPr lang="en-US" dirty="0" smtClean="0"/>
              <a:t>Time spread for 500us delay pulses</a:t>
            </a:r>
            <a:endParaRPr lang="en-GB" dirty="0"/>
          </a:p>
        </p:txBody>
      </p:sp>
      <p:pic>
        <p:nvPicPr>
          <p:cNvPr id="2" name="図 1"/>
          <p:cNvPicPr>
            <a:picLocks noChangeAspect="1"/>
          </p:cNvPicPr>
          <p:nvPr/>
        </p:nvPicPr>
        <p:blipFill>
          <a:blip r:embed="rId6"/>
          <a:stretch>
            <a:fillRect/>
          </a:stretch>
        </p:blipFill>
        <p:spPr>
          <a:xfrm>
            <a:off x="111794" y="3899804"/>
            <a:ext cx="3509936" cy="2483003"/>
          </a:xfrm>
          <a:prstGeom prst="rect">
            <a:avLst/>
          </a:prstGeom>
        </p:spPr>
      </p:pic>
      <p:sp>
        <p:nvSpPr>
          <p:cNvPr id="18" name="テキスト ボックス 17"/>
          <p:cNvSpPr txBox="1"/>
          <p:nvPr/>
        </p:nvSpPr>
        <p:spPr>
          <a:xfrm>
            <a:off x="6320306" y="508359"/>
            <a:ext cx="2313069" cy="369332"/>
          </a:xfrm>
          <a:prstGeom prst="rect">
            <a:avLst/>
          </a:prstGeom>
          <a:noFill/>
        </p:spPr>
        <p:txBody>
          <a:bodyPr wrap="none" rtlCol="0">
            <a:spAutoFit/>
          </a:bodyPr>
          <a:lstStyle/>
          <a:p>
            <a:r>
              <a:rPr lang="en-US" dirty="0">
                <a:solidFill>
                  <a:srgbClr val="00B050"/>
                </a:solidFill>
              </a:rPr>
              <a:t>c</a:t>
            </a:r>
            <a:r>
              <a:rPr lang="en-US" dirty="0" smtClean="0">
                <a:solidFill>
                  <a:srgbClr val="00B050"/>
                </a:solidFill>
              </a:rPr>
              <a:t>onducted on </a:t>
            </a:r>
            <a:r>
              <a:rPr lang="en-US" dirty="0" err="1" smtClean="0">
                <a:solidFill>
                  <a:srgbClr val="00B050"/>
                </a:solidFill>
              </a:rPr>
              <a:t>testbench</a:t>
            </a:r>
            <a:endParaRPr lang="en-GB" dirty="0">
              <a:solidFill>
                <a:srgbClr val="00B050"/>
              </a:solidFill>
            </a:endParaRPr>
          </a:p>
        </p:txBody>
      </p:sp>
      <p:sp>
        <p:nvSpPr>
          <p:cNvPr id="19" name="テキスト ボックス 18"/>
          <p:cNvSpPr txBox="1"/>
          <p:nvPr/>
        </p:nvSpPr>
        <p:spPr>
          <a:xfrm>
            <a:off x="1678569" y="4806868"/>
            <a:ext cx="1943161" cy="646331"/>
          </a:xfrm>
          <a:prstGeom prst="rect">
            <a:avLst/>
          </a:prstGeom>
          <a:noFill/>
        </p:spPr>
        <p:txBody>
          <a:bodyPr wrap="none" rtlCol="0">
            <a:spAutoFit/>
          </a:bodyPr>
          <a:lstStyle/>
          <a:p>
            <a:r>
              <a:rPr lang="en-US" dirty="0" smtClean="0">
                <a:solidFill>
                  <a:srgbClr val="00B050"/>
                </a:solidFill>
              </a:rPr>
              <a:t>resolution</a:t>
            </a:r>
          </a:p>
          <a:p>
            <a:r>
              <a:rPr lang="en-US" dirty="0" smtClean="0">
                <a:solidFill>
                  <a:srgbClr val="00B050"/>
                </a:solidFill>
              </a:rPr>
              <a:t>~0.75us(~2.9ADC)</a:t>
            </a:r>
            <a:endParaRPr lang="en-GB" dirty="0">
              <a:solidFill>
                <a:srgbClr val="00B050"/>
              </a:solidFill>
            </a:endParaRPr>
          </a:p>
        </p:txBody>
      </p:sp>
      <p:sp>
        <p:nvSpPr>
          <p:cNvPr id="20" name="テキスト ボックス 19"/>
          <p:cNvSpPr txBox="1"/>
          <p:nvPr/>
        </p:nvSpPr>
        <p:spPr>
          <a:xfrm>
            <a:off x="6710787" y="5781226"/>
            <a:ext cx="1973702" cy="510653"/>
          </a:xfrm>
          <a:prstGeom prst="rect">
            <a:avLst/>
          </a:prstGeom>
          <a:noFill/>
        </p:spPr>
        <p:txBody>
          <a:bodyPr wrap="square" rtlCol="0">
            <a:spAutoFit/>
          </a:bodyPr>
          <a:lstStyle/>
          <a:p>
            <a:pPr>
              <a:lnSpc>
                <a:spcPts val="1600"/>
              </a:lnSpc>
            </a:pPr>
            <a:r>
              <a:rPr lang="en-US" dirty="0" smtClean="0">
                <a:solidFill>
                  <a:srgbClr val="00B050"/>
                </a:solidFill>
              </a:rPr>
              <a:t>No notable position dependence</a:t>
            </a:r>
            <a:endParaRPr lang="en-GB" dirty="0">
              <a:solidFill>
                <a:srgbClr val="00B050"/>
              </a:solidFill>
            </a:endParaRPr>
          </a:p>
        </p:txBody>
      </p:sp>
      <p:grpSp>
        <p:nvGrpSpPr>
          <p:cNvPr id="14" name="グループ化 13"/>
          <p:cNvGrpSpPr/>
          <p:nvPr/>
        </p:nvGrpSpPr>
        <p:grpSpPr>
          <a:xfrm>
            <a:off x="0" y="581315"/>
            <a:ext cx="2924277" cy="2447941"/>
            <a:chOff x="2706945" y="567739"/>
            <a:chExt cx="2924277" cy="2447941"/>
          </a:xfrm>
        </p:grpSpPr>
        <p:pic>
          <p:nvPicPr>
            <p:cNvPr id="8" name="図 7">
              <a:extLst>
                <a:ext uri="{FF2B5EF4-FFF2-40B4-BE49-F238E27FC236}">
                  <a16:creationId xmlns:a16="http://schemas.microsoft.com/office/drawing/2014/main" xmlns="" id="{274C7F9A-3F3D-1B40-92B2-698EB5A5A1B1}"/>
                </a:ext>
              </a:extLst>
            </p:cNvPr>
            <p:cNvPicPr>
              <a:picLocks noChangeAspect="1"/>
            </p:cNvPicPr>
            <p:nvPr/>
          </p:nvPicPr>
          <p:blipFill>
            <a:blip r:embed="rId7"/>
            <a:stretch>
              <a:fillRect/>
            </a:stretch>
          </p:blipFill>
          <p:spPr>
            <a:xfrm>
              <a:off x="2977696" y="567739"/>
              <a:ext cx="2653526" cy="2259689"/>
            </a:xfrm>
            <a:prstGeom prst="rect">
              <a:avLst/>
            </a:prstGeom>
          </p:spPr>
        </p:pic>
        <p:sp>
          <p:nvSpPr>
            <p:cNvPr id="12" name="テキスト ボックス 11"/>
            <p:cNvSpPr txBox="1"/>
            <p:nvPr/>
          </p:nvSpPr>
          <p:spPr>
            <a:xfrm>
              <a:off x="3354897" y="851632"/>
              <a:ext cx="614271" cy="369332"/>
            </a:xfrm>
            <a:prstGeom prst="rect">
              <a:avLst/>
            </a:prstGeom>
            <a:noFill/>
          </p:spPr>
          <p:txBody>
            <a:bodyPr wrap="none" rtlCol="0">
              <a:spAutoFit/>
            </a:bodyPr>
            <a:lstStyle/>
            <a:p>
              <a:r>
                <a:rPr lang="en-US" dirty="0" smtClean="0"/>
                <a:t>(0,0)</a:t>
              </a:r>
              <a:endParaRPr lang="en-GB" dirty="0"/>
            </a:p>
          </p:txBody>
        </p:sp>
        <p:sp>
          <p:nvSpPr>
            <p:cNvPr id="11" name="テキスト ボックス 10"/>
            <p:cNvSpPr txBox="1"/>
            <p:nvPr/>
          </p:nvSpPr>
          <p:spPr>
            <a:xfrm>
              <a:off x="3917277" y="811531"/>
              <a:ext cx="936475" cy="369332"/>
            </a:xfrm>
            <a:prstGeom prst="rect">
              <a:avLst/>
            </a:prstGeom>
            <a:noFill/>
          </p:spPr>
          <p:txBody>
            <a:bodyPr wrap="none" rtlCol="0">
              <a:spAutoFit/>
            </a:bodyPr>
            <a:lstStyle/>
            <a:p>
              <a:r>
                <a:rPr lang="en-US" dirty="0" smtClean="0"/>
                <a:t>linearity</a:t>
              </a:r>
              <a:endParaRPr lang="en-GB" dirty="0"/>
            </a:p>
          </p:txBody>
        </p:sp>
        <p:sp>
          <p:nvSpPr>
            <p:cNvPr id="21" name="テキスト ボックス 20"/>
            <p:cNvSpPr txBox="1"/>
            <p:nvPr/>
          </p:nvSpPr>
          <p:spPr>
            <a:xfrm rot="16200000">
              <a:off x="2285515" y="1678413"/>
              <a:ext cx="1212191" cy="369332"/>
            </a:xfrm>
            <a:prstGeom prst="rect">
              <a:avLst/>
            </a:prstGeom>
            <a:noFill/>
          </p:spPr>
          <p:txBody>
            <a:bodyPr wrap="none" rtlCol="0">
              <a:spAutoFit/>
            </a:bodyPr>
            <a:lstStyle/>
            <a:p>
              <a:r>
                <a:rPr lang="en-US" dirty="0" smtClean="0"/>
                <a:t>ADC counts</a:t>
              </a:r>
              <a:endParaRPr lang="en-GB" dirty="0"/>
            </a:p>
          </p:txBody>
        </p:sp>
        <p:sp>
          <p:nvSpPr>
            <p:cNvPr id="22" name="テキスト ボックス 21"/>
            <p:cNvSpPr txBox="1"/>
            <p:nvPr/>
          </p:nvSpPr>
          <p:spPr>
            <a:xfrm>
              <a:off x="3480143" y="2646348"/>
              <a:ext cx="2019464" cy="369332"/>
            </a:xfrm>
            <a:prstGeom prst="rect">
              <a:avLst/>
            </a:prstGeom>
            <a:noFill/>
          </p:spPr>
          <p:txBody>
            <a:bodyPr wrap="none" rtlCol="0">
              <a:spAutoFit/>
            </a:bodyPr>
            <a:lstStyle/>
            <a:p>
              <a:r>
                <a:rPr lang="en-US" dirty="0" smtClean="0"/>
                <a:t>Test pulse delay [us]</a:t>
              </a:r>
              <a:endParaRPr lang="en-GB" dirty="0"/>
            </a:p>
          </p:txBody>
        </p:sp>
      </p:grpSp>
      <p:sp>
        <p:nvSpPr>
          <p:cNvPr id="9" name="テキスト ボックス 8"/>
          <p:cNvSpPr txBox="1"/>
          <p:nvPr/>
        </p:nvSpPr>
        <p:spPr>
          <a:xfrm>
            <a:off x="115057" y="3104493"/>
            <a:ext cx="2148024" cy="369332"/>
          </a:xfrm>
          <a:prstGeom prst="rect">
            <a:avLst/>
          </a:prstGeom>
          <a:noFill/>
        </p:spPr>
        <p:txBody>
          <a:bodyPr wrap="none" rtlCol="0">
            <a:spAutoFit/>
          </a:bodyPr>
          <a:lstStyle/>
          <a:p>
            <a:r>
              <a:rPr lang="en-US" dirty="0" smtClean="0"/>
              <a:t>Murayama (</a:t>
            </a:r>
            <a:r>
              <a:rPr lang="en-US" dirty="0"/>
              <a:t>T</a:t>
            </a:r>
            <a:r>
              <a:rPr lang="en-US" dirty="0" smtClean="0"/>
              <a:t>sukuba)</a:t>
            </a:r>
            <a:endParaRPr lang="en-GB" dirty="0"/>
          </a:p>
        </p:txBody>
      </p:sp>
      <p:pic>
        <p:nvPicPr>
          <p:cNvPr id="26" name="図 25"/>
          <p:cNvPicPr>
            <a:picLocks noChangeAspect="1"/>
          </p:cNvPicPr>
          <p:nvPr/>
        </p:nvPicPr>
        <p:blipFill>
          <a:blip r:embed="rId8"/>
          <a:stretch>
            <a:fillRect/>
          </a:stretch>
        </p:blipFill>
        <p:spPr>
          <a:xfrm>
            <a:off x="5525402" y="877691"/>
            <a:ext cx="3386281" cy="2937671"/>
          </a:xfrm>
          <a:prstGeom prst="rect">
            <a:avLst/>
          </a:prstGeom>
        </p:spPr>
      </p:pic>
      <p:sp>
        <p:nvSpPr>
          <p:cNvPr id="27" name="テキスト ボックス 26"/>
          <p:cNvSpPr txBox="1"/>
          <p:nvPr/>
        </p:nvSpPr>
        <p:spPr>
          <a:xfrm>
            <a:off x="4351283" y="635791"/>
            <a:ext cx="1811906" cy="369332"/>
          </a:xfrm>
          <a:prstGeom prst="rect">
            <a:avLst/>
          </a:prstGeom>
          <a:noFill/>
        </p:spPr>
        <p:txBody>
          <a:bodyPr wrap="none" rtlCol="0">
            <a:spAutoFit/>
          </a:bodyPr>
          <a:lstStyle/>
          <a:p>
            <a:r>
              <a:rPr lang="en-US" altLang="ja-JP" dirty="0" smtClean="0"/>
              <a:t>Δ</a:t>
            </a:r>
            <a:r>
              <a:rPr lang="en-US" dirty="0" smtClean="0"/>
              <a:t>ADC/</a:t>
            </a:r>
            <a:r>
              <a:rPr lang="en-US" altLang="ja-JP" dirty="0" err="1" smtClean="0"/>
              <a:t>Δ</a:t>
            </a:r>
            <a:r>
              <a:rPr lang="en-US" dirty="0" err="1" smtClean="0"/>
              <a:t>delay</a:t>
            </a:r>
            <a:r>
              <a:rPr lang="en-US" dirty="0" smtClean="0"/>
              <a:t>[us]</a:t>
            </a:r>
            <a:endParaRPr lang="en-GB" dirty="0"/>
          </a:p>
        </p:txBody>
      </p:sp>
      <p:sp>
        <p:nvSpPr>
          <p:cNvPr id="29" name="テキスト ボックス 28"/>
          <p:cNvSpPr txBox="1"/>
          <p:nvPr/>
        </p:nvSpPr>
        <p:spPr>
          <a:xfrm>
            <a:off x="6937981" y="3801935"/>
            <a:ext cx="1973702" cy="502702"/>
          </a:xfrm>
          <a:prstGeom prst="rect">
            <a:avLst/>
          </a:prstGeom>
          <a:noFill/>
        </p:spPr>
        <p:txBody>
          <a:bodyPr wrap="square" rtlCol="0">
            <a:spAutoFit/>
          </a:bodyPr>
          <a:lstStyle/>
          <a:p>
            <a:pPr>
              <a:lnSpc>
                <a:spcPts val="1600"/>
              </a:lnSpc>
            </a:pPr>
            <a:r>
              <a:rPr lang="en-US" dirty="0" smtClean="0">
                <a:solidFill>
                  <a:srgbClr val="00B050"/>
                </a:solidFill>
              </a:rPr>
              <a:t>Slight row dependence</a:t>
            </a:r>
            <a:endParaRPr lang="en-GB" dirty="0">
              <a:solidFill>
                <a:srgbClr val="00B050"/>
              </a:solidFill>
            </a:endParaRPr>
          </a:p>
        </p:txBody>
      </p:sp>
    </p:spTree>
    <p:extLst>
      <p:ext uri="{BB962C8B-B14F-4D97-AF65-F5344CB8AC3E}">
        <p14:creationId xmlns:p14="http://schemas.microsoft.com/office/powerpoint/2010/main" val="28272876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188259" y="-330415"/>
            <a:ext cx="9332259" cy="1450757"/>
          </a:xfrm>
        </p:spPr>
        <p:txBody>
          <a:bodyPr>
            <a:normAutofit/>
          </a:bodyPr>
          <a:lstStyle/>
          <a:p>
            <a:r>
              <a:rPr lang="en-US" altLang="ja-JP" sz="3200" dirty="0" smtClean="0"/>
              <a:t>SOFIST-2 analog signal</a:t>
            </a:r>
            <a:endParaRPr kumimoji="1" lang="ja-JP" altLang="en-US" sz="3200" dirty="0"/>
          </a:p>
        </p:txBody>
      </p:sp>
      <p:pic>
        <p:nvPicPr>
          <p:cNvPr id="2" name="図 1"/>
          <p:cNvPicPr>
            <a:picLocks noChangeAspect="1"/>
          </p:cNvPicPr>
          <p:nvPr/>
        </p:nvPicPr>
        <p:blipFill>
          <a:blip r:embed="rId2"/>
          <a:stretch>
            <a:fillRect/>
          </a:stretch>
        </p:blipFill>
        <p:spPr>
          <a:xfrm>
            <a:off x="112898" y="724625"/>
            <a:ext cx="3484988" cy="2536341"/>
          </a:xfrm>
          <a:prstGeom prst="rect">
            <a:avLst/>
          </a:prstGeom>
        </p:spPr>
      </p:pic>
      <p:pic>
        <p:nvPicPr>
          <p:cNvPr id="3" name="図 2"/>
          <p:cNvPicPr>
            <a:picLocks noChangeAspect="1"/>
          </p:cNvPicPr>
          <p:nvPr/>
        </p:nvPicPr>
        <p:blipFill>
          <a:blip r:embed="rId3"/>
          <a:stretch>
            <a:fillRect/>
          </a:stretch>
        </p:blipFill>
        <p:spPr>
          <a:xfrm>
            <a:off x="3599280" y="825879"/>
            <a:ext cx="3640923" cy="2435087"/>
          </a:xfrm>
          <a:prstGeom prst="rect">
            <a:avLst/>
          </a:prstGeom>
        </p:spPr>
      </p:pic>
      <p:cxnSp>
        <p:nvCxnSpPr>
          <p:cNvPr id="6" name="直線矢印コネクタ 5"/>
          <p:cNvCxnSpPr/>
          <p:nvPr/>
        </p:nvCxnSpPr>
        <p:spPr>
          <a:xfrm>
            <a:off x="4631635" y="1749287"/>
            <a:ext cx="109331" cy="993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7" name="図 6"/>
          <p:cNvPicPr>
            <a:picLocks noChangeAspect="1"/>
          </p:cNvPicPr>
          <p:nvPr/>
        </p:nvPicPr>
        <p:blipFill>
          <a:blip r:embed="rId4"/>
          <a:stretch>
            <a:fillRect/>
          </a:stretch>
        </p:blipFill>
        <p:spPr>
          <a:xfrm>
            <a:off x="2013654" y="3260966"/>
            <a:ext cx="6573604" cy="3235087"/>
          </a:xfrm>
          <a:prstGeom prst="rect">
            <a:avLst/>
          </a:prstGeom>
        </p:spPr>
      </p:pic>
      <p:grpSp>
        <p:nvGrpSpPr>
          <p:cNvPr id="24" name="グループ化 23"/>
          <p:cNvGrpSpPr/>
          <p:nvPr/>
        </p:nvGrpSpPr>
        <p:grpSpPr>
          <a:xfrm>
            <a:off x="7445346" y="1479347"/>
            <a:ext cx="1700210" cy="1514192"/>
            <a:chOff x="7544736" y="1479347"/>
            <a:chExt cx="1700210" cy="1514192"/>
          </a:xfrm>
        </p:grpSpPr>
        <p:sp>
          <p:nvSpPr>
            <p:cNvPr id="9" name="正方形/長方形 8"/>
            <p:cNvSpPr/>
            <p:nvPr/>
          </p:nvSpPr>
          <p:spPr>
            <a:xfrm>
              <a:off x="7544736" y="1760156"/>
              <a:ext cx="1262270" cy="1233383"/>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正方形/長方形 9"/>
            <p:cNvSpPr/>
            <p:nvPr/>
          </p:nvSpPr>
          <p:spPr>
            <a:xfrm>
              <a:off x="7544736" y="1607157"/>
              <a:ext cx="1262270" cy="15299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正方形/長方形 10"/>
            <p:cNvSpPr/>
            <p:nvPr/>
          </p:nvSpPr>
          <p:spPr>
            <a:xfrm>
              <a:off x="7752522" y="1769165"/>
              <a:ext cx="834736" cy="11927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テキスト ボックス 11"/>
            <p:cNvSpPr txBox="1"/>
            <p:nvPr/>
          </p:nvSpPr>
          <p:spPr>
            <a:xfrm>
              <a:off x="7894440" y="2624207"/>
              <a:ext cx="692818" cy="369332"/>
            </a:xfrm>
            <a:prstGeom prst="rect">
              <a:avLst/>
            </a:prstGeom>
            <a:noFill/>
          </p:spPr>
          <p:txBody>
            <a:bodyPr wrap="none" rtlCol="0">
              <a:spAutoFit/>
            </a:bodyPr>
            <a:lstStyle/>
            <a:p>
              <a:r>
                <a:rPr lang="en-US" dirty="0" smtClean="0"/>
                <a:t>25um</a:t>
              </a:r>
              <a:endParaRPr lang="en-GB" dirty="0"/>
            </a:p>
          </p:txBody>
        </p:sp>
        <p:cxnSp>
          <p:nvCxnSpPr>
            <p:cNvPr id="14" name="直線矢印コネクタ 13"/>
            <p:cNvCxnSpPr/>
            <p:nvPr/>
          </p:nvCxnSpPr>
          <p:spPr>
            <a:xfrm>
              <a:off x="7559644" y="2745060"/>
              <a:ext cx="1267239"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7751221" y="2376847"/>
              <a:ext cx="311304" cy="369332"/>
            </a:xfrm>
            <a:prstGeom prst="rect">
              <a:avLst/>
            </a:prstGeom>
            <a:noFill/>
          </p:spPr>
          <p:txBody>
            <a:bodyPr wrap="none" rtlCol="0">
              <a:spAutoFit/>
            </a:bodyPr>
            <a:lstStyle/>
            <a:p>
              <a:r>
                <a:rPr lang="en-US" dirty="0" smtClean="0"/>
                <a:t>p</a:t>
              </a:r>
              <a:endParaRPr lang="en-GB" dirty="0"/>
            </a:p>
          </p:txBody>
        </p:sp>
        <p:sp>
          <p:nvSpPr>
            <p:cNvPr id="16" name="正方形/長方形 15"/>
            <p:cNvSpPr/>
            <p:nvPr/>
          </p:nvSpPr>
          <p:spPr>
            <a:xfrm>
              <a:off x="8089772" y="1696532"/>
              <a:ext cx="139827" cy="162086"/>
            </a:xfrm>
            <a:prstGeom prst="rect">
              <a:avLst/>
            </a:prstGeom>
            <a:solidFill>
              <a:srgbClr val="0066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テキスト ボックス 16"/>
            <p:cNvSpPr txBox="1"/>
            <p:nvPr/>
          </p:nvSpPr>
          <p:spPr>
            <a:xfrm>
              <a:off x="8071421" y="1839010"/>
              <a:ext cx="684803" cy="369332"/>
            </a:xfrm>
            <a:prstGeom prst="rect">
              <a:avLst/>
            </a:prstGeom>
            <a:noFill/>
          </p:spPr>
          <p:txBody>
            <a:bodyPr wrap="none" rtlCol="0">
              <a:spAutoFit/>
            </a:bodyPr>
            <a:lstStyle/>
            <a:p>
              <a:r>
                <a:rPr lang="en-US" dirty="0" smtClean="0"/>
                <a:t>BNW</a:t>
              </a:r>
              <a:endParaRPr lang="en-GB" dirty="0"/>
            </a:p>
          </p:txBody>
        </p:sp>
        <p:sp>
          <p:nvSpPr>
            <p:cNvPr id="18" name="テキスト ボックス 17"/>
            <p:cNvSpPr txBox="1"/>
            <p:nvPr/>
          </p:nvSpPr>
          <p:spPr>
            <a:xfrm>
              <a:off x="8774575" y="1479347"/>
              <a:ext cx="311304" cy="369332"/>
            </a:xfrm>
            <a:prstGeom prst="rect">
              <a:avLst/>
            </a:prstGeom>
            <a:noFill/>
          </p:spPr>
          <p:txBody>
            <a:bodyPr wrap="none" rtlCol="0">
              <a:spAutoFit/>
            </a:bodyPr>
            <a:lstStyle/>
            <a:p>
              <a:r>
                <a:rPr lang="en-US" dirty="0" smtClean="0"/>
                <a:t>8</a:t>
              </a:r>
              <a:endParaRPr lang="en-GB" dirty="0"/>
            </a:p>
          </p:txBody>
        </p:sp>
        <p:sp>
          <p:nvSpPr>
            <p:cNvPr id="19" name="テキスト ボックス 18"/>
            <p:cNvSpPr txBox="1"/>
            <p:nvPr/>
          </p:nvSpPr>
          <p:spPr>
            <a:xfrm>
              <a:off x="8807006" y="2192181"/>
              <a:ext cx="437940" cy="369332"/>
            </a:xfrm>
            <a:prstGeom prst="rect">
              <a:avLst/>
            </a:prstGeom>
            <a:noFill/>
          </p:spPr>
          <p:txBody>
            <a:bodyPr wrap="none" rtlCol="0">
              <a:spAutoFit/>
            </a:bodyPr>
            <a:lstStyle/>
            <a:p>
              <a:r>
                <a:rPr lang="en-US" dirty="0" smtClean="0"/>
                <a:t>67</a:t>
              </a:r>
              <a:endParaRPr lang="en-GB" dirty="0"/>
            </a:p>
          </p:txBody>
        </p:sp>
        <p:cxnSp>
          <p:nvCxnSpPr>
            <p:cNvPr id="20" name="直線矢印コネクタ 19"/>
            <p:cNvCxnSpPr/>
            <p:nvPr/>
          </p:nvCxnSpPr>
          <p:spPr>
            <a:xfrm>
              <a:off x="8865704" y="1749287"/>
              <a:ext cx="935" cy="1244252"/>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25" name="テキスト ボックス 24"/>
          <p:cNvSpPr txBox="1"/>
          <p:nvPr/>
        </p:nvSpPr>
        <p:spPr>
          <a:xfrm>
            <a:off x="112898" y="4310709"/>
            <a:ext cx="1784463" cy="646331"/>
          </a:xfrm>
          <a:prstGeom prst="rect">
            <a:avLst/>
          </a:prstGeom>
          <a:noFill/>
        </p:spPr>
        <p:txBody>
          <a:bodyPr wrap="none" rtlCol="0">
            <a:spAutoFit/>
          </a:bodyPr>
          <a:lstStyle/>
          <a:p>
            <a:r>
              <a:rPr lang="en-US" dirty="0" smtClean="0"/>
              <a:t>Cluster charge </a:t>
            </a:r>
          </a:p>
          <a:p>
            <a:r>
              <a:rPr lang="en-US" dirty="0" smtClean="0"/>
              <a:t>(HV dependence)</a:t>
            </a:r>
            <a:endParaRPr lang="en-GB" dirty="0"/>
          </a:p>
        </p:txBody>
      </p:sp>
      <p:sp>
        <p:nvSpPr>
          <p:cNvPr id="26" name="テキスト ボックス 25"/>
          <p:cNvSpPr txBox="1"/>
          <p:nvPr/>
        </p:nvSpPr>
        <p:spPr>
          <a:xfrm>
            <a:off x="2733261" y="4126043"/>
            <a:ext cx="527709" cy="369332"/>
          </a:xfrm>
          <a:prstGeom prst="rect">
            <a:avLst/>
          </a:prstGeom>
          <a:noFill/>
        </p:spPr>
        <p:txBody>
          <a:bodyPr wrap="none" rtlCol="0">
            <a:spAutoFit/>
          </a:bodyPr>
          <a:lstStyle/>
          <a:p>
            <a:r>
              <a:rPr lang="en-US" dirty="0" smtClean="0"/>
              <a:t>-5V</a:t>
            </a:r>
            <a:endParaRPr lang="en-GB" dirty="0"/>
          </a:p>
        </p:txBody>
      </p:sp>
      <p:sp>
        <p:nvSpPr>
          <p:cNvPr id="27" name="テキスト ボックス 26"/>
          <p:cNvSpPr txBox="1"/>
          <p:nvPr/>
        </p:nvSpPr>
        <p:spPr>
          <a:xfrm>
            <a:off x="7726527" y="5739495"/>
            <a:ext cx="654346" cy="369332"/>
          </a:xfrm>
          <a:prstGeom prst="rect">
            <a:avLst/>
          </a:prstGeom>
          <a:noFill/>
        </p:spPr>
        <p:txBody>
          <a:bodyPr wrap="none" rtlCol="0">
            <a:spAutoFit/>
          </a:bodyPr>
          <a:lstStyle/>
          <a:p>
            <a:r>
              <a:rPr lang="en-US" dirty="0" smtClean="0"/>
              <a:t>-40V</a:t>
            </a:r>
            <a:endParaRPr lang="en-GB" dirty="0"/>
          </a:p>
        </p:txBody>
      </p:sp>
      <p:sp>
        <p:nvSpPr>
          <p:cNvPr id="28" name="テキスト ボックス 27"/>
          <p:cNvSpPr txBox="1"/>
          <p:nvPr/>
        </p:nvSpPr>
        <p:spPr>
          <a:xfrm>
            <a:off x="2669942" y="5676988"/>
            <a:ext cx="654346" cy="369332"/>
          </a:xfrm>
          <a:prstGeom prst="rect">
            <a:avLst/>
          </a:prstGeom>
          <a:noFill/>
        </p:spPr>
        <p:txBody>
          <a:bodyPr wrap="none" rtlCol="0">
            <a:spAutoFit/>
          </a:bodyPr>
          <a:lstStyle/>
          <a:p>
            <a:r>
              <a:rPr lang="en-US" dirty="0" smtClean="0"/>
              <a:t>-20V</a:t>
            </a:r>
            <a:endParaRPr lang="en-GB" dirty="0"/>
          </a:p>
        </p:txBody>
      </p:sp>
      <p:sp>
        <p:nvSpPr>
          <p:cNvPr id="30" name="テキスト ボックス 29"/>
          <p:cNvSpPr txBox="1"/>
          <p:nvPr/>
        </p:nvSpPr>
        <p:spPr>
          <a:xfrm>
            <a:off x="109857" y="3076300"/>
            <a:ext cx="1494448" cy="369332"/>
          </a:xfrm>
          <a:prstGeom prst="rect">
            <a:avLst/>
          </a:prstGeom>
          <a:noFill/>
        </p:spPr>
        <p:txBody>
          <a:bodyPr wrap="none" rtlCol="0">
            <a:spAutoFit/>
          </a:bodyPr>
          <a:lstStyle/>
          <a:p>
            <a:r>
              <a:rPr lang="en-US" dirty="0" smtClean="0"/>
              <a:t>Yamada (KEK)</a:t>
            </a:r>
            <a:endParaRPr lang="en-GB" dirty="0"/>
          </a:p>
        </p:txBody>
      </p:sp>
      <p:sp>
        <p:nvSpPr>
          <p:cNvPr id="31" name="テキスト ボックス 30"/>
          <p:cNvSpPr txBox="1"/>
          <p:nvPr/>
        </p:nvSpPr>
        <p:spPr>
          <a:xfrm>
            <a:off x="3597886" y="6415330"/>
            <a:ext cx="1494448" cy="369332"/>
          </a:xfrm>
          <a:prstGeom prst="rect">
            <a:avLst/>
          </a:prstGeom>
          <a:noFill/>
        </p:spPr>
        <p:txBody>
          <a:bodyPr wrap="none" rtlCol="0">
            <a:spAutoFit/>
          </a:bodyPr>
          <a:lstStyle/>
          <a:p>
            <a:r>
              <a:rPr lang="en-US" dirty="0" smtClean="0"/>
              <a:t>Yamada (KEK)</a:t>
            </a:r>
            <a:endParaRPr lang="en-GB" dirty="0"/>
          </a:p>
        </p:txBody>
      </p:sp>
    </p:spTree>
    <p:extLst>
      <p:ext uri="{BB962C8B-B14F-4D97-AF65-F5344CB8AC3E}">
        <p14:creationId xmlns:p14="http://schemas.microsoft.com/office/powerpoint/2010/main" val="36662028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188259" y="-330415"/>
            <a:ext cx="9332259" cy="1450757"/>
          </a:xfrm>
        </p:spPr>
        <p:txBody>
          <a:bodyPr>
            <a:normAutofit/>
          </a:bodyPr>
          <a:lstStyle/>
          <a:p>
            <a:r>
              <a:rPr lang="en-US" altLang="ja-JP" sz="3200" dirty="0" smtClean="0"/>
              <a:t>Sofist-2 full depletion</a:t>
            </a:r>
            <a:endParaRPr kumimoji="1" lang="ja-JP" altLang="en-US" sz="3200" dirty="0"/>
          </a:p>
        </p:txBody>
      </p:sp>
      <p:pic>
        <p:nvPicPr>
          <p:cNvPr id="2" name="図 1"/>
          <p:cNvPicPr>
            <a:picLocks noChangeAspect="1"/>
          </p:cNvPicPr>
          <p:nvPr/>
        </p:nvPicPr>
        <p:blipFill>
          <a:blip r:embed="rId2"/>
          <a:stretch>
            <a:fillRect/>
          </a:stretch>
        </p:blipFill>
        <p:spPr>
          <a:xfrm>
            <a:off x="159318" y="1461591"/>
            <a:ext cx="8637104" cy="3038981"/>
          </a:xfrm>
          <a:prstGeom prst="rect">
            <a:avLst/>
          </a:prstGeom>
        </p:spPr>
      </p:pic>
      <p:sp>
        <p:nvSpPr>
          <p:cNvPr id="9" name="テキスト ボックス 8"/>
          <p:cNvSpPr txBox="1"/>
          <p:nvPr/>
        </p:nvSpPr>
        <p:spPr>
          <a:xfrm>
            <a:off x="159318" y="4131240"/>
            <a:ext cx="1494448" cy="369332"/>
          </a:xfrm>
          <a:prstGeom prst="rect">
            <a:avLst/>
          </a:prstGeom>
          <a:noFill/>
        </p:spPr>
        <p:txBody>
          <a:bodyPr wrap="none" rtlCol="0">
            <a:spAutoFit/>
          </a:bodyPr>
          <a:lstStyle/>
          <a:p>
            <a:r>
              <a:rPr lang="en-US" dirty="0" smtClean="0"/>
              <a:t>Yamada (KEK)</a:t>
            </a:r>
            <a:endParaRPr lang="en-GB" dirty="0"/>
          </a:p>
        </p:txBody>
      </p:sp>
      <p:sp>
        <p:nvSpPr>
          <p:cNvPr id="3" name="テキスト ボックス 2"/>
          <p:cNvSpPr txBox="1"/>
          <p:nvPr/>
        </p:nvSpPr>
        <p:spPr>
          <a:xfrm>
            <a:off x="1160189" y="5026487"/>
            <a:ext cx="4163319" cy="369332"/>
          </a:xfrm>
          <a:prstGeom prst="rect">
            <a:avLst/>
          </a:prstGeom>
          <a:noFill/>
          <a:ln>
            <a:solidFill>
              <a:srgbClr val="FF0000"/>
            </a:solidFill>
          </a:ln>
        </p:spPr>
        <p:txBody>
          <a:bodyPr wrap="none" rtlCol="0">
            <a:spAutoFit/>
          </a:bodyPr>
          <a:lstStyle/>
          <a:p>
            <a:r>
              <a:rPr lang="en-US" dirty="0" smtClean="0"/>
              <a:t>S&gt;700 ADC (N~5 ADC) for 67um thickness</a:t>
            </a:r>
            <a:endParaRPr lang="en-GB" dirty="0"/>
          </a:p>
        </p:txBody>
      </p:sp>
      <p:sp>
        <p:nvSpPr>
          <p:cNvPr id="11" name="テキスト ボックス 10"/>
          <p:cNvSpPr txBox="1"/>
          <p:nvPr/>
        </p:nvSpPr>
        <p:spPr>
          <a:xfrm>
            <a:off x="1067980" y="4657155"/>
            <a:ext cx="7790018" cy="369332"/>
          </a:xfrm>
          <a:prstGeom prst="rect">
            <a:avLst/>
          </a:prstGeom>
          <a:noFill/>
        </p:spPr>
        <p:txBody>
          <a:bodyPr wrap="none" rtlCol="0">
            <a:spAutoFit/>
          </a:bodyPr>
          <a:lstStyle/>
          <a:p>
            <a:r>
              <a:rPr lang="en-US" dirty="0" smtClean="0"/>
              <a:t>Full depletion expected ~30V for 9x10</a:t>
            </a:r>
            <a:r>
              <a:rPr lang="en-US" baseline="30000" dirty="0" smtClean="0"/>
              <a:t>12</a:t>
            </a:r>
            <a:r>
              <a:rPr lang="en-US" dirty="0" smtClean="0"/>
              <a:t>/cm</a:t>
            </a:r>
            <a:r>
              <a:rPr lang="en-US" baseline="30000" dirty="0" smtClean="0"/>
              <a:t>3</a:t>
            </a:r>
            <a:r>
              <a:rPr lang="en-US" dirty="0" smtClean="0"/>
              <a:t> (0.5k</a:t>
            </a:r>
            <a:r>
              <a:rPr lang="en-US" altLang="ja-JP" dirty="0" smtClean="0"/>
              <a:t>Ωcm) </a:t>
            </a:r>
            <a:r>
              <a:rPr lang="en-US" dirty="0" smtClean="0"/>
              <a:t>concentration (measured)</a:t>
            </a:r>
            <a:endParaRPr lang="en-GB" dirty="0"/>
          </a:p>
        </p:txBody>
      </p:sp>
    </p:spTree>
    <p:extLst>
      <p:ext uri="{BB962C8B-B14F-4D97-AF65-F5344CB8AC3E}">
        <p14:creationId xmlns:p14="http://schemas.microsoft.com/office/powerpoint/2010/main" val="30054677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188259" y="-330415"/>
            <a:ext cx="9332259" cy="1450757"/>
          </a:xfrm>
        </p:spPr>
        <p:txBody>
          <a:bodyPr>
            <a:normAutofit/>
          </a:bodyPr>
          <a:lstStyle/>
          <a:p>
            <a:r>
              <a:rPr lang="en-US" altLang="ja-JP" sz="3200" dirty="0" smtClean="0"/>
              <a:t>Sofist-2 cluster charge</a:t>
            </a:r>
            <a:endParaRPr kumimoji="1" lang="ja-JP" altLang="en-US" sz="3200" dirty="0"/>
          </a:p>
        </p:txBody>
      </p:sp>
      <p:sp>
        <p:nvSpPr>
          <p:cNvPr id="3" name="テキスト ボックス 2"/>
          <p:cNvSpPr txBox="1"/>
          <p:nvPr/>
        </p:nvSpPr>
        <p:spPr>
          <a:xfrm>
            <a:off x="167562" y="1928722"/>
            <a:ext cx="2507916" cy="646331"/>
          </a:xfrm>
          <a:prstGeom prst="rect">
            <a:avLst/>
          </a:prstGeom>
          <a:noFill/>
          <a:ln>
            <a:solidFill>
              <a:srgbClr val="FF0000"/>
            </a:solidFill>
          </a:ln>
        </p:spPr>
        <p:txBody>
          <a:bodyPr wrap="square" rtlCol="0">
            <a:spAutoFit/>
          </a:bodyPr>
          <a:lstStyle/>
          <a:p>
            <a:r>
              <a:rPr lang="en-US" dirty="0" smtClean="0"/>
              <a:t>Mostly one-cluster events</a:t>
            </a:r>
          </a:p>
          <a:p>
            <a:r>
              <a:rPr lang="en-US" dirty="0" smtClean="0"/>
              <a:t>Vth ~1/2 </a:t>
            </a:r>
            <a:r>
              <a:rPr lang="en-US" dirty="0" err="1" smtClean="0"/>
              <a:t>mip</a:t>
            </a:r>
            <a:endParaRPr lang="en-GB" dirty="0"/>
          </a:p>
        </p:txBody>
      </p:sp>
      <p:pic>
        <p:nvPicPr>
          <p:cNvPr id="5" name="図 4"/>
          <p:cNvPicPr>
            <a:picLocks noChangeAspect="1"/>
          </p:cNvPicPr>
          <p:nvPr/>
        </p:nvPicPr>
        <p:blipFill>
          <a:blip r:embed="rId2"/>
          <a:stretch>
            <a:fillRect/>
          </a:stretch>
        </p:blipFill>
        <p:spPr>
          <a:xfrm>
            <a:off x="5743575" y="684831"/>
            <a:ext cx="3351429" cy="3046240"/>
          </a:xfrm>
          <a:prstGeom prst="rect">
            <a:avLst/>
          </a:prstGeom>
        </p:spPr>
      </p:pic>
      <p:sp>
        <p:nvSpPr>
          <p:cNvPr id="6" name="テキスト ボックス 5"/>
          <p:cNvSpPr txBox="1"/>
          <p:nvPr/>
        </p:nvSpPr>
        <p:spPr>
          <a:xfrm>
            <a:off x="6987209" y="2127068"/>
            <a:ext cx="1188146" cy="646331"/>
          </a:xfrm>
          <a:prstGeom prst="rect">
            <a:avLst/>
          </a:prstGeom>
          <a:noFill/>
        </p:spPr>
        <p:txBody>
          <a:bodyPr wrap="none" rtlCol="0">
            <a:spAutoFit/>
          </a:bodyPr>
          <a:lstStyle/>
          <a:p>
            <a:r>
              <a:rPr lang="en-US" dirty="0" smtClean="0"/>
              <a:t>Seed&gt;10</a:t>
            </a:r>
            <a:r>
              <a:rPr lang="en-US" altLang="ja-JP" dirty="0" smtClean="0"/>
              <a:t>σ</a:t>
            </a:r>
          </a:p>
          <a:p>
            <a:r>
              <a:rPr lang="en-US" dirty="0" smtClean="0"/>
              <a:t>3x3 cluster</a:t>
            </a:r>
            <a:endParaRPr lang="en-GB" dirty="0"/>
          </a:p>
        </p:txBody>
      </p:sp>
      <p:pic>
        <p:nvPicPr>
          <p:cNvPr id="7" name="図 6"/>
          <p:cNvPicPr>
            <a:picLocks noChangeAspect="1"/>
          </p:cNvPicPr>
          <p:nvPr/>
        </p:nvPicPr>
        <p:blipFill>
          <a:blip r:embed="rId3"/>
          <a:stretch>
            <a:fillRect/>
          </a:stretch>
        </p:blipFill>
        <p:spPr>
          <a:xfrm>
            <a:off x="167562" y="2773399"/>
            <a:ext cx="4872088" cy="3123415"/>
          </a:xfrm>
          <a:prstGeom prst="rect">
            <a:avLst/>
          </a:prstGeom>
        </p:spPr>
      </p:pic>
      <p:sp>
        <p:nvSpPr>
          <p:cNvPr id="8" name="テキスト ボックス 7"/>
          <p:cNvSpPr txBox="1"/>
          <p:nvPr/>
        </p:nvSpPr>
        <p:spPr>
          <a:xfrm>
            <a:off x="2603606" y="1947776"/>
            <a:ext cx="3374885" cy="646331"/>
          </a:xfrm>
          <a:prstGeom prst="rect">
            <a:avLst/>
          </a:prstGeom>
          <a:noFill/>
        </p:spPr>
        <p:txBody>
          <a:bodyPr wrap="square" rtlCol="0">
            <a:spAutoFit/>
          </a:bodyPr>
          <a:lstStyle/>
          <a:p>
            <a:pPr algn="r"/>
            <a:r>
              <a:rPr lang="en-US" dirty="0" smtClean="0"/>
              <a:t>peak~300ADC: X-talk at Comparator ON</a:t>
            </a:r>
            <a:endParaRPr lang="en-GB" dirty="0"/>
          </a:p>
        </p:txBody>
      </p:sp>
      <p:sp>
        <p:nvSpPr>
          <p:cNvPr id="10" name="テキスト ボックス 9"/>
          <p:cNvSpPr txBox="1"/>
          <p:nvPr/>
        </p:nvSpPr>
        <p:spPr>
          <a:xfrm>
            <a:off x="4249335" y="2552575"/>
            <a:ext cx="752322" cy="369332"/>
          </a:xfrm>
          <a:prstGeom prst="rect">
            <a:avLst/>
          </a:prstGeom>
          <a:noFill/>
        </p:spPr>
        <p:txBody>
          <a:bodyPr wrap="none" rtlCol="0">
            <a:spAutoFit/>
          </a:bodyPr>
          <a:lstStyle/>
          <a:p>
            <a:r>
              <a:rPr lang="en-US" dirty="0" smtClean="0"/>
              <a:t>events</a:t>
            </a:r>
            <a:endParaRPr lang="en-GB" dirty="0"/>
          </a:p>
        </p:txBody>
      </p:sp>
      <p:pic>
        <p:nvPicPr>
          <p:cNvPr id="11" name="図 10"/>
          <p:cNvPicPr>
            <a:picLocks noChangeAspect="1"/>
          </p:cNvPicPr>
          <p:nvPr/>
        </p:nvPicPr>
        <p:blipFill>
          <a:blip r:embed="rId4"/>
          <a:stretch>
            <a:fillRect/>
          </a:stretch>
        </p:blipFill>
        <p:spPr>
          <a:xfrm>
            <a:off x="5463409" y="3843238"/>
            <a:ext cx="3580365" cy="2823262"/>
          </a:xfrm>
          <a:prstGeom prst="rect">
            <a:avLst/>
          </a:prstGeom>
        </p:spPr>
      </p:pic>
      <p:sp>
        <p:nvSpPr>
          <p:cNvPr id="12" name="テキスト ボックス 11"/>
          <p:cNvSpPr txBox="1"/>
          <p:nvPr/>
        </p:nvSpPr>
        <p:spPr>
          <a:xfrm>
            <a:off x="7323560" y="4088830"/>
            <a:ext cx="1061509" cy="369332"/>
          </a:xfrm>
          <a:prstGeom prst="rect">
            <a:avLst/>
          </a:prstGeom>
          <a:noFill/>
        </p:spPr>
        <p:txBody>
          <a:bodyPr wrap="none" rtlCol="0">
            <a:spAutoFit/>
          </a:bodyPr>
          <a:lstStyle/>
          <a:p>
            <a:r>
              <a:rPr lang="en-US" dirty="0" smtClean="0"/>
              <a:t>Seed&gt;3</a:t>
            </a:r>
            <a:r>
              <a:rPr lang="en-US" altLang="ja-JP" dirty="0" smtClean="0"/>
              <a:t>σ</a:t>
            </a:r>
          </a:p>
        </p:txBody>
      </p:sp>
      <p:sp>
        <p:nvSpPr>
          <p:cNvPr id="13" name="テキスト ボックス 12"/>
          <p:cNvSpPr txBox="1"/>
          <p:nvPr/>
        </p:nvSpPr>
        <p:spPr>
          <a:xfrm>
            <a:off x="6737374" y="4458162"/>
            <a:ext cx="2233879" cy="555537"/>
          </a:xfrm>
          <a:prstGeom prst="rect">
            <a:avLst/>
          </a:prstGeom>
          <a:noFill/>
          <a:ln>
            <a:solidFill>
              <a:srgbClr val="FF0000"/>
            </a:solidFill>
          </a:ln>
        </p:spPr>
        <p:txBody>
          <a:bodyPr wrap="square" rtlCol="0">
            <a:spAutoFit/>
          </a:bodyPr>
          <a:lstStyle/>
          <a:p>
            <a:pPr>
              <a:lnSpc>
                <a:spcPts val="1800"/>
              </a:lnSpc>
            </a:pPr>
            <a:r>
              <a:rPr lang="en-US" dirty="0" smtClean="0"/>
              <a:t>Vth ~1/4 </a:t>
            </a:r>
            <a:r>
              <a:rPr lang="en-US" dirty="0" err="1" smtClean="0"/>
              <a:t>mip</a:t>
            </a:r>
            <a:r>
              <a:rPr lang="en-US" dirty="0" smtClean="0"/>
              <a:t> should be possible…</a:t>
            </a:r>
            <a:endParaRPr lang="en-GB" dirty="0"/>
          </a:p>
        </p:txBody>
      </p:sp>
      <p:sp>
        <p:nvSpPr>
          <p:cNvPr id="9" name="テキスト ボックス 8"/>
          <p:cNvSpPr txBox="1"/>
          <p:nvPr/>
        </p:nvSpPr>
        <p:spPr>
          <a:xfrm>
            <a:off x="525112" y="5526004"/>
            <a:ext cx="1494448" cy="369332"/>
          </a:xfrm>
          <a:prstGeom prst="rect">
            <a:avLst/>
          </a:prstGeom>
          <a:noFill/>
        </p:spPr>
        <p:txBody>
          <a:bodyPr wrap="none" rtlCol="0">
            <a:spAutoFit/>
          </a:bodyPr>
          <a:lstStyle/>
          <a:p>
            <a:r>
              <a:rPr lang="en-US" dirty="0" smtClean="0"/>
              <a:t>Yamada (KEK)</a:t>
            </a:r>
            <a:endParaRPr lang="en-GB" dirty="0"/>
          </a:p>
        </p:txBody>
      </p:sp>
      <p:sp>
        <p:nvSpPr>
          <p:cNvPr id="14" name="テキスト ボックス 13"/>
          <p:cNvSpPr txBox="1"/>
          <p:nvPr/>
        </p:nvSpPr>
        <p:spPr>
          <a:xfrm>
            <a:off x="5389554" y="6297168"/>
            <a:ext cx="1494448" cy="369332"/>
          </a:xfrm>
          <a:prstGeom prst="rect">
            <a:avLst/>
          </a:prstGeom>
          <a:noFill/>
        </p:spPr>
        <p:txBody>
          <a:bodyPr wrap="none" rtlCol="0">
            <a:spAutoFit/>
          </a:bodyPr>
          <a:lstStyle/>
          <a:p>
            <a:r>
              <a:rPr lang="en-US" dirty="0" smtClean="0"/>
              <a:t>Yamada (KEK)</a:t>
            </a:r>
            <a:endParaRPr lang="en-GB" dirty="0"/>
          </a:p>
        </p:txBody>
      </p:sp>
    </p:spTree>
    <p:extLst>
      <p:ext uri="{BB962C8B-B14F-4D97-AF65-F5344CB8AC3E}">
        <p14:creationId xmlns:p14="http://schemas.microsoft.com/office/powerpoint/2010/main" val="10352566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 </a:t>
            </a:r>
            <a:endParaRPr kumimoji="1" lang="ja-JP" altLang="en-US" dirty="0"/>
          </a:p>
        </p:txBody>
      </p:sp>
      <p:sp>
        <p:nvSpPr>
          <p:cNvPr id="3" name="コンテンツ プレースホルダー 2"/>
          <p:cNvSpPr>
            <a:spLocks noGrp="1"/>
          </p:cNvSpPr>
          <p:nvPr>
            <p:ph sz="quarter" idx="13"/>
          </p:nvPr>
        </p:nvSpPr>
        <p:spPr/>
        <p:txBody>
          <a:bodyPr/>
          <a:lstStyle/>
          <a:p>
            <a:endParaRPr kumimoji="1" lang="ja-JP" altLang="en-US"/>
          </a:p>
        </p:txBody>
      </p:sp>
      <p:pic>
        <p:nvPicPr>
          <p:cNvPr id="4" name="図 3"/>
          <p:cNvPicPr>
            <a:picLocks noChangeAspect="1"/>
          </p:cNvPicPr>
          <p:nvPr/>
        </p:nvPicPr>
        <p:blipFill>
          <a:blip r:embed="rId2"/>
          <a:stretch>
            <a:fillRect/>
          </a:stretch>
        </p:blipFill>
        <p:spPr>
          <a:xfrm>
            <a:off x="305651" y="1428372"/>
            <a:ext cx="3724456" cy="1943194"/>
          </a:xfrm>
          <a:prstGeom prst="rect">
            <a:avLst/>
          </a:prstGeom>
        </p:spPr>
      </p:pic>
      <p:sp>
        <p:nvSpPr>
          <p:cNvPr id="5" name="テキスト ボックス 4"/>
          <p:cNvSpPr txBox="1"/>
          <p:nvPr/>
        </p:nvSpPr>
        <p:spPr>
          <a:xfrm>
            <a:off x="1953057" y="754445"/>
            <a:ext cx="2816092" cy="369332"/>
          </a:xfrm>
          <a:prstGeom prst="rect">
            <a:avLst/>
          </a:prstGeom>
          <a:noFill/>
        </p:spPr>
        <p:txBody>
          <a:bodyPr wrap="none" rtlCol="0">
            <a:spAutoFit/>
          </a:bodyPr>
          <a:lstStyle/>
          <a:p>
            <a:r>
              <a:rPr lang="en-US" altLang="ja-JP" dirty="0" smtClean="0"/>
              <a:t>Tracker for SOFIST</a:t>
            </a:r>
            <a:r>
              <a:rPr lang="ja-JP" altLang="en-US" dirty="0"/>
              <a:t> </a:t>
            </a:r>
            <a:r>
              <a:rPr lang="en-US" altLang="ja-JP" dirty="0" err="1" smtClean="0"/>
              <a:t>testbeam</a:t>
            </a:r>
            <a:endParaRPr kumimoji="1" lang="ja-JP" altLang="en-US" dirty="0"/>
          </a:p>
        </p:txBody>
      </p:sp>
      <p:sp>
        <p:nvSpPr>
          <p:cNvPr id="6" name="テキスト ボックス 5"/>
          <p:cNvSpPr txBox="1"/>
          <p:nvPr/>
        </p:nvSpPr>
        <p:spPr>
          <a:xfrm>
            <a:off x="836874" y="1101818"/>
            <a:ext cx="4999640" cy="369332"/>
          </a:xfrm>
          <a:prstGeom prst="rect">
            <a:avLst/>
          </a:prstGeom>
          <a:noFill/>
        </p:spPr>
        <p:txBody>
          <a:bodyPr wrap="square" rtlCol="0">
            <a:spAutoFit/>
          </a:bodyPr>
          <a:lstStyle/>
          <a:p>
            <a:r>
              <a:rPr lang="en-US" altLang="ja-JP" dirty="0" smtClean="0">
                <a:latin typeface="+mj-lt"/>
              </a:rPr>
              <a:t>Using 4 </a:t>
            </a:r>
            <a:r>
              <a:rPr lang="en-US" altLang="ja-JP" dirty="0" err="1" smtClean="0">
                <a:latin typeface="+mj-lt"/>
              </a:rPr>
              <a:t>plaes</a:t>
            </a:r>
            <a:r>
              <a:rPr lang="en-US" altLang="ja-JP" dirty="0" smtClean="0">
                <a:latin typeface="+mj-lt"/>
              </a:rPr>
              <a:t> of large-area </a:t>
            </a:r>
            <a:r>
              <a:rPr kumimoji="1" lang="en-US" altLang="ja-JP" dirty="0" smtClean="0">
                <a:solidFill>
                  <a:srgbClr val="00B0F0"/>
                </a:solidFill>
                <a:latin typeface="+mj-lt"/>
              </a:rPr>
              <a:t>INTPIX4</a:t>
            </a:r>
            <a:r>
              <a:rPr kumimoji="1" lang="en-US" altLang="ja-JP" dirty="0" smtClean="0">
                <a:latin typeface="+mj-lt"/>
              </a:rPr>
              <a:t> </a:t>
            </a:r>
            <a:endParaRPr kumimoji="1" lang="ja-JP" altLang="en-US" dirty="0">
              <a:latin typeface="+mj-lt"/>
            </a:endParaRPr>
          </a:p>
        </p:txBody>
      </p:sp>
      <p:pic>
        <p:nvPicPr>
          <p:cNvPr id="7" name="図 6"/>
          <p:cNvPicPr>
            <a:picLocks noChangeAspect="1"/>
          </p:cNvPicPr>
          <p:nvPr/>
        </p:nvPicPr>
        <p:blipFill>
          <a:blip r:embed="rId3"/>
          <a:stretch>
            <a:fillRect/>
          </a:stretch>
        </p:blipFill>
        <p:spPr>
          <a:xfrm>
            <a:off x="344654" y="3944781"/>
            <a:ext cx="3454535" cy="2306014"/>
          </a:xfrm>
          <a:prstGeom prst="rect">
            <a:avLst/>
          </a:prstGeom>
        </p:spPr>
      </p:pic>
      <p:sp>
        <p:nvSpPr>
          <p:cNvPr id="8" name="テキスト ボックス 7"/>
          <p:cNvSpPr txBox="1"/>
          <p:nvPr/>
        </p:nvSpPr>
        <p:spPr>
          <a:xfrm>
            <a:off x="430123" y="3360006"/>
            <a:ext cx="2846805" cy="646331"/>
          </a:xfrm>
          <a:prstGeom prst="rect">
            <a:avLst/>
          </a:prstGeom>
          <a:noFill/>
        </p:spPr>
        <p:txBody>
          <a:bodyPr wrap="none" rtlCol="0">
            <a:spAutoFit/>
          </a:bodyPr>
          <a:lstStyle/>
          <a:p>
            <a:r>
              <a:rPr kumimoji="1" lang="en-US" altLang="ja-JP" dirty="0" smtClean="0"/>
              <a:t>Pixel size : 17x17um</a:t>
            </a:r>
          </a:p>
          <a:p>
            <a:r>
              <a:rPr lang="en-US" altLang="ja-JP" dirty="0" smtClean="0"/>
              <a:t>Sensitive area (8.7x14.1mm)</a:t>
            </a:r>
            <a:endParaRPr kumimoji="1" lang="ja-JP" altLang="en-US" dirty="0"/>
          </a:p>
        </p:txBody>
      </p:sp>
      <p:sp>
        <p:nvSpPr>
          <p:cNvPr id="9" name="テキスト ボックス 8"/>
          <p:cNvSpPr txBox="1"/>
          <p:nvPr/>
        </p:nvSpPr>
        <p:spPr>
          <a:xfrm rot="16200000">
            <a:off x="402300" y="4839920"/>
            <a:ext cx="869149" cy="369332"/>
          </a:xfrm>
          <a:prstGeom prst="rect">
            <a:avLst/>
          </a:prstGeom>
          <a:noFill/>
        </p:spPr>
        <p:txBody>
          <a:bodyPr wrap="none" rtlCol="0">
            <a:spAutoFit/>
          </a:bodyPr>
          <a:lstStyle/>
          <a:p>
            <a:r>
              <a:rPr lang="en-US" altLang="ja-JP" dirty="0" smtClean="0"/>
              <a:t>64x512</a:t>
            </a:r>
            <a:endParaRPr kumimoji="1" lang="ja-JP" altLang="en-US" dirty="0"/>
          </a:p>
        </p:txBody>
      </p:sp>
      <p:sp>
        <p:nvSpPr>
          <p:cNvPr id="10" name="テキスト ボックス 9"/>
          <p:cNvSpPr txBox="1"/>
          <p:nvPr/>
        </p:nvSpPr>
        <p:spPr>
          <a:xfrm rot="16200000">
            <a:off x="713356" y="4859867"/>
            <a:ext cx="869149" cy="369332"/>
          </a:xfrm>
          <a:prstGeom prst="rect">
            <a:avLst/>
          </a:prstGeom>
          <a:noFill/>
        </p:spPr>
        <p:txBody>
          <a:bodyPr wrap="none" rtlCol="0">
            <a:spAutoFit/>
          </a:bodyPr>
          <a:lstStyle/>
          <a:p>
            <a:r>
              <a:rPr lang="en-US" altLang="ja-JP" dirty="0" smtClean="0"/>
              <a:t>64x512</a:t>
            </a:r>
            <a:endParaRPr kumimoji="1" lang="ja-JP" altLang="en-US" dirty="0"/>
          </a:p>
        </p:txBody>
      </p:sp>
      <p:sp>
        <p:nvSpPr>
          <p:cNvPr id="11" name="テキスト ボックス 10"/>
          <p:cNvSpPr txBox="1"/>
          <p:nvPr/>
        </p:nvSpPr>
        <p:spPr>
          <a:xfrm rot="16200000">
            <a:off x="3037924" y="4859867"/>
            <a:ext cx="869149" cy="369332"/>
          </a:xfrm>
          <a:prstGeom prst="rect">
            <a:avLst/>
          </a:prstGeom>
          <a:noFill/>
        </p:spPr>
        <p:txBody>
          <a:bodyPr wrap="none" rtlCol="0">
            <a:spAutoFit/>
          </a:bodyPr>
          <a:lstStyle/>
          <a:p>
            <a:r>
              <a:rPr lang="en-US" altLang="ja-JP" dirty="0" smtClean="0"/>
              <a:t>64x512</a:t>
            </a:r>
            <a:endParaRPr kumimoji="1" lang="ja-JP" altLang="en-US" dirty="0"/>
          </a:p>
        </p:txBody>
      </p:sp>
      <p:sp>
        <p:nvSpPr>
          <p:cNvPr id="12" name="テキスト ボックス 11"/>
          <p:cNvSpPr txBox="1"/>
          <p:nvPr/>
        </p:nvSpPr>
        <p:spPr>
          <a:xfrm>
            <a:off x="1552484" y="5073670"/>
            <a:ext cx="2246705" cy="923330"/>
          </a:xfrm>
          <a:prstGeom prst="rect">
            <a:avLst/>
          </a:prstGeom>
          <a:noFill/>
        </p:spPr>
        <p:txBody>
          <a:bodyPr wrap="none" rtlCol="0">
            <a:spAutoFit/>
          </a:bodyPr>
          <a:lstStyle/>
          <a:p>
            <a:r>
              <a:rPr lang="en-US" altLang="ja-JP" dirty="0" smtClean="0"/>
              <a:t>512</a:t>
            </a:r>
            <a:r>
              <a:rPr kumimoji="1" lang="en-US" altLang="ja-JP" dirty="0" smtClean="0"/>
              <a:t>x832 pixels</a:t>
            </a:r>
          </a:p>
          <a:p>
            <a:r>
              <a:rPr lang="en-US" altLang="ja-JP" dirty="0" smtClean="0"/>
              <a:t>-&gt; 300 fps</a:t>
            </a:r>
          </a:p>
          <a:p>
            <a:r>
              <a:rPr lang="en-US" altLang="ja-JP" dirty="0"/>
              <a:t>f</a:t>
            </a:r>
            <a:r>
              <a:rPr kumimoji="1" lang="en-US" altLang="ja-JP" dirty="0" smtClean="0"/>
              <a:t>aster by </a:t>
            </a:r>
            <a:r>
              <a:rPr kumimoji="1" lang="en-US" altLang="ja-JP" dirty="0" err="1" smtClean="0"/>
              <a:t>RoI</a:t>
            </a:r>
            <a:r>
              <a:rPr kumimoji="1" lang="en-US" altLang="ja-JP" dirty="0" smtClean="0"/>
              <a:t> selection</a:t>
            </a:r>
            <a:endParaRPr kumimoji="1" lang="ja-JP" altLang="en-US" dirty="0"/>
          </a:p>
        </p:txBody>
      </p:sp>
      <p:sp>
        <p:nvSpPr>
          <p:cNvPr id="13" name="テキスト ボックス 12"/>
          <p:cNvSpPr txBox="1"/>
          <p:nvPr/>
        </p:nvSpPr>
        <p:spPr>
          <a:xfrm>
            <a:off x="1552485" y="4260640"/>
            <a:ext cx="1962653" cy="369332"/>
          </a:xfrm>
          <a:prstGeom prst="rect">
            <a:avLst/>
          </a:prstGeom>
          <a:noFill/>
        </p:spPr>
        <p:txBody>
          <a:bodyPr wrap="none" rtlCol="0">
            <a:spAutoFit/>
          </a:bodyPr>
          <a:lstStyle/>
          <a:p>
            <a:r>
              <a:rPr kumimoji="1" lang="en-US" altLang="ja-JP" dirty="0" smtClean="0"/>
              <a:t>13 parallel readout</a:t>
            </a:r>
            <a:endParaRPr kumimoji="1" lang="ja-JP" altLang="en-US" dirty="0"/>
          </a:p>
        </p:txBody>
      </p:sp>
      <p:sp>
        <p:nvSpPr>
          <p:cNvPr id="14" name="テキスト ボックス 13"/>
          <p:cNvSpPr txBox="1"/>
          <p:nvPr/>
        </p:nvSpPr>
        <p:spPr>
          <a:xfrm>
            <a:off x="2097218" y="30567"/>
            <a:ext cx="7001356" cy="954107"/>
          </a:xfrm>
          <a:prstGeom prst="rect">
            <a:avLst/>
          </a:prstGeom>
          <a:noFill/>
        </p:spPr>
        <p:txBody>
          <a:bodyPr wrap="square" rtlCol="0">
            <a:spAutoFit/>
          </a:bodyPr>
          <a:lstStyle/>
          <a:p>
            <a:pPr algn="r"/>
            <a:r>
              <a:rPr lang="en-US" altLang="ja-JP" sz="3200" dirty="0" smtClean="0">
                <a:solidFill>
                  <a:srgbClr val="00B0F0"/>
                </a:solidFill>
                <a:effectLst>
                  <a:outerShdw blurRad="38100" dist="38100" dir="2700000" algn="tl">
                    <a:srgbClr val="000000">
                      <a:alpha val="43137"/>
                    </a:srgbClr>
                  </a:outerShdw>
                </a:effectLst>
                <a:latin typeface="Arial Black" panose="020B0A04020102020204" pitchFamily="34" charset="0"/>
              </a:rPr>
              <a:t>SOI </a:t>
            </a:r>
            <a:r>
              <a:rPr lang="en-US" altLang="ja-JP" sz="3200" dirty="0" err="1" smtClean="0">
                <a:solidFill>
                  <a:srgbClr val="00B0F0"/>
                </a:solidFill>
                <a:effectLst>
                  <a:outerShdw blurRad="38100" dist="38100" dir="2700000" algn="tl">
                    <a:srgbClr val="000000">
                      <a:alpha val="43137"/>
                    </a:srgbClr>
                  </a:outerShdw>
                </a:effectLst>
                <a:latin typeface="Arial Black" panose="020B0A04020102020204" pitchFamily="34" charset="0"/>
              </a:rPr>
              <a:t>Testbeam@FNAL</a:t>
            </a:r>
            <a:r>
              <a:rPr lang="en-US" altLang="ja-JP" sz="3200" dirty="0" smtClean="0">
                <a:solidFill>
                  <a:srgbClr val="00B0F0"/>
                </a:solidFill>
                <a:effectLst>
                  <a:outerShdw blurRad="38100" dist="38100" dir="2700000" algn="tl">
                    <a:srgbClr val="000000">
                      <a:alpha val="43137"/>
                    </a:srgbClr>
                  </a:outerShdw>
                </a:effectLst>
                <a:latin typeface="Arial Black" panose="020B0A04020102020204" pitchFamily="34" charset="0"/>
              </a:rPr>
              <a:t> </a:t>
            </a:r>
          </a:p>
          <a:p>
            <a:pPr algn="r"/>
            <a:r>
              <a:rPr lang="en-US" altLang="ja-JP" sz="2400" dirty="0" smtClean="0">
                <a:solidFill>
                  <a:srgbClr val="00B0F0"/>
                </a:solidFill>
                <a:effectLst>
                  <a:outerShdw blurRad="38100" dist="38100" dir="2700000" algn="tl">
                    <a:srgbClr val="000000">
                      <a:alpha val="43137"/>
                    </a:srgbClr>
                  </a:outerShdw>
                </a:effectLst>
                <a:latin typeface="Arial Black" panose="020B0A04020102020204" pitchFamily="34" charset="0"/>
              </a:rPr>
              <a:t>(2018 Feb/Mar)</a:t>
            </a:r>
            <a:endParaRPr lang="ja-JP" altLang="en-US" sz="2400" dirty="0">
              <a:solidFill>
                <a:srgbClr val="00B0F0"/>
              </a:solidFill>
              <a:effectLst>
                <a:outerShdw blurRad="38100" dist="38100" dir="2700000" algn="tl">
                  <a:srgbClr val="000000">
                    <a:alpha val="43137"/>
                  </a:srgbClr>
                </a:outerShdw>
              </a:effectLst>
              <a:latin typeface="Arial Black" panose="020B0A04020102020204" pitchFamily="34" charset="0"/>
            </a:endParaRPr>
          </a:p>
        </p:txBody>
      </p:sp>
      <p:pic>
        <p:nvPicPr>
          <p:cNvPr id="15" name="図 14"/>
          <p:cNvPicPr>
            <a:picLocks noChangeAspect="1"/>
          </p:cNvPicPr>
          <p:nvPr/>
        </p:nvPicPr>
        <p:blipFill>
          <a:blip r:embed="rId4"/>
          <a:stretch>
            <a:fillRect/>
          </a:stretch>
        </p:blipFill>
        <p:spPr>
          <a:xfrm>
            <a:off x="5750028" y="1111240"/>
            <a:ext cx="3253664" cy="2588810"/>
          </a:xfrm>
          <a:prstGeom prst="rect">
            <a:avLst/>
          </a:prstGeom>
        </p:spPr>
      </p:pic>
      <p:sp>
        <p:nvSpPr>
          <p:cNvPr id="16" name="テキスト ボックス 15"/>
          <p:cNvSpPr txBox="1"/>
          <p:nvPr/>
        </p:nvSpPr>
        <p:spPr>
          <a:xfrm>
            <a:off x="5344358" y="3570916"/>
            <a:ext cx="4505254" cy="369332"/>
          </a:xfrm>
          <a:prstGeom prst="rect">
            <a:avLst/>
          </a:prstGeom>
          <a:noFill/>
        </p:spPr>
        <p:txBody>
          <a:bodyPr wrap="square" rtlCol="0">
            <a:spAutoFit/>
          </a:bodyPr>
          <a:lstStyle/>
          <a:p>
            <a:r>
              <a:rPr lang="en-US" dirty="0" smtClean="0"/>
              <a:t>Hit residuals of 2</a:t>
            </a:r>
            <a:r>
              <a:rPr lang="en-US" baseline="30000" dirty="0" smtClean="0"/>
              <a:t>nd</a:t>
            </a:r>
            <a:r>
              <a:rPr lang="en-US" dirty="0" smtClean="0"/>
              <a:t> to tracks (1</a:t>
            </a:r>
            <a:r>
              <a:rPr lang="en-US" baseline="30000" dirty="0" smtClean="0"/>
              <a:t>st</a:t>
            </a:r>
            <a:r>
              <a:rPr lang="en-US" dirty="0" smtClean="0"/>
              <a:t>,3</a:t>
            </a:r>
            <a:r>
              <a:rPr lang="en-US" baseline="30000" dirty="0" smtClean="0"/>
              <a:t>rd</a:t>
            </a:r>
            <a:r>
              <a:rPr lang="en-US" dirty="0" smtClean="0"/>
              <a:t>,4</a:t>
            </a:r>
            <a:r>
              <a:rPr lang="en-US" baseline="30000" dirty="0" smtClean="0"/>
              <a:t>th</a:t>
            </a:r>
            <a:r>
              <a:rPr lang="en-US" dirty="0" smtClean="0"/>
              <a:t>)</a:t>
            </a:r>
            <a:endParaRPr lang="en-GB" dirty="0"/>
          </a:p>
        </p:txBody>
      </p:sp>
      <p:sp>
        <p:nvSpPr>
          <p:cNvPr id="17" name="テキスト ボックス 16"/>
          <p:cNvSpPr txBox="1"/>
          <p:nvPr/>
        </p:nvSpPr>
        <p:spPr>
          <a:xfrm>
            <a:off x="7710565" y="2449129"/>
            <a:ext cx="1388009" cy="646331"/>
          </a:xfrm>
          <a:prstGeom prst="rect">
            <a:avLst/>
          </a:prstGeom>
          <a:solidFill>
            <a:schemeClr val="accent2"/>
          </a:solidFill>
        </p:spPr>
        <p:txBody>
          <a:bodyPr wrap="none" rtlCol="0">
            <a:spAutoFit/>
          </a:bodyPr>
          <a:lstStyle/>
          <a:p>
            <a:r>
              <a:rPr lang="en-US" altLang="ja-JP" dirty="0" smtClean="0"/>
              <a:t>σ</a:t>
            </a:r>
            <a:r>
              <a:rPr kumimoji="1" lang="en-US" altLang="ja-JP" dirty="0" smtClean="0"/>
              <a:t>=1.77um</a:t>
            </a:r>
          </a:p>
          <a:p>
            <a:r>
              <a:rPr kumimoji="1" lang="en-US" altLang="ja-JP" dirty="0" err="1" smtClean="0"/>
              <a:t>σint</a:t>
            </a:r>
            <a:r>
              <a:rPr kumimoji="1" lang="en-US" altLang="ja-JP" dirty="0" smtClean="0"/>
              <a:t>=1.37um</a:t>
            </a:r>
            <a:endParaRPr kumimoji="1" lang="ja-JP" altLang="en-US" dirty="0"/>
          </a:p>
        </p:txBody>
      </p:sp>
      <p:sp>
        <p:nvSpPr>
          <p:cNvPr id="18" name="テキスト ボックス 17"/>
          <p:cNvSpPr txBox="1"/>
          <p:nvPr/>
        </p:nvSpPr>
        <p:spPr>
          <a:xfrm>
            <a:off x="4503546" y="3277227"/>
            <a:ext cx="1404552" cy="369332"/>
          </a:xfrm>
          <a:prstGeom prst="rect">
            <a:avLst/>
          </a:prstGeom>
          <a:noFill/>
        </p:spPr>
        <p:txBody>
          <a:bodyPr wrap="none" rtlCol="0">
            <a:spAutoFit/>
          </a:bodyPr>
          <a:lstStyle/>
          <a:p>
            <a:r>
              <a:rPr lang="ja-JP" altLang="en-US" dirty="0" smtClean="0"/>
              <a:t>（</a:t>
            </a:r>
            <a:r>
              <a:rPr lang="ja-JP" altLang="en-US" dirty="0">
                <a:solidFill>
                  <a:srgbClr val="00B050"/>
                </a:solidFill>
              </a:rPr>
              <a:t>山内</a:t>
            </a:r>
            <a:r>
              <a:rPr lang="en-US" altLang="ja-JP" dirty="0" smtClean="0">
                <a:solidFill>
                  <a:srgbClr val="00B050"/>
                </a:solidFill>
              </a:rPr>
              <a:t>, </a:t>
            </a:r>
            <a:r>
              <a:rPr lang="ja-JP" altLang="en-US" dirty="0" smtClean="0">
                <a:solidFill>
                  <a:srgbClr val="00B050"/>
                </a:solidFill>
              </a:rPr>
              <a:t>修論</a:t>
            </a:r>
            <a:r>
              <a:rPr lang="en-US" altLang="ja-JP" dirty="0" smtClean="0"/>
              <a:t>)</a:t>
            </a:r>
            <a:endParaRPr lang="en-GB" dirty="0"/>
          </a:p>
        </p:txBody>
      </p:sp>
      <p:pic>
        <p:nvPicPr>
          <p:cNvPr id="26" name="図 25"/>
          <p:cNvPicPr>
            <a:picLocks noChangeAspect="1"/>
          </p:cNvPicPr>
          <p:nvPr/>
        </p:nvPicPr>
        <p:blipFill>
          <a:blip r:embed="rId5"/>
          <a:stretch>
            <a:fillRect/>
          </a:stretch>
        </p:blipFill>
        <p:spPr>
          <a:xfrm>
            <a:off x="4580047" y="3933157"/>
            <a:ext cx="4217215" cy="2862286"/>
          </a:xfrm>
          <a:prstGeom prst="rect">
            <a:avLst/>
          </a:prstGeom>
        </p:spPr>
      </p:pic>
    </p:spTree>
    <p:extLst>
      <p:ext uri="{BB962C8B-B14F-4D97-AF65-F5344CB8AC3E}">
        <p14:creationId xmlns:p14="http://schemas.microsoft.com/office/powerpoint/2010/main" val="11885230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8355" y="-41835"/>
            <a:ext cx="9276252" cy="1149873"/>
          </a:xfrm>
        </p:spPr>
        <p:txBody>
          <a:bodyPr/>
          <a:lstStyle/>
          <a:p>
            <a:r>
              <a:rPr kumimoji="1" lang="en-US" altLang="ja-JP" dirty="0" smtClean="0"/>
              <a:t>SOFIST2 spatial resolution  </a:t>
            </a:r>
            <a:endParaRPr kumimoji="1" lang="ja-JP" altLang="en-US" dirty="0"/>
          </a:p>
        </p:txBody>
      </p:sp>
      <p:sp>
        <p:nvSpPr>
          <p:cNvPr id="3" name="コンテンツ プレースホルダー 2"/>
          <p:cNvSpPr>
            <a:spLocks noGrp="1"/>
          </p:cNvSpPr>
          <p:nvPr>
            <p:ph sz="quarter" idx="13"/>
          </p:nvPr>
        </p:nvSpPr>
        <p:spPr>
          <a:xfrm>
            <a:off x="760633" y="1947545"/>
            <a:ext cx="7772870" cy="3424107"/>
          </a:xfrm>
        </p:spPr>
        <p:txBody>
          <a:bodyPr/>
          <a:lstStyle/>
          <a:p>
            <a:endParaRPr kumimoji="1" lang="ja-JP" altLang="en-US" dirty="0"/>
          </a:p>
        </p:txBody>
      </p:sp>
      <p:sp>
        <p:nvSpPr>
          <p:cNvPr id="6" name="テキスト ボックス 5"/>
          <p:cNvSpPr txBox="1"/>
          <p:nvPr/>
        </p:nvSpPr>
        <p:spPr>
          <a:xfrm>
            <a:off x="581790" y="5887993"/>
            <a:ext cx="7594899" cy="646331"/>
          </a:xfrm>
          <a:prstGeom prst="rect">
            <a:avLst/>
          </a:prstGeom>
          <a:noFill/>
        </p:spPr>
        <p:txBody>
          <a:bodyPr wrap="square" rtlCol="0">
            <a:spAutoFit/>
          </a:bodyPr>
          <a:lstStyle/>
          <a:p>
            <a:r>
              <a:rPr kumimoji="1" lang="en-US" altLang="ja-JP" dirty="0" smtClean="0"/>
              <a:t>Due to a high </a:t>
            </a:r>
            <a:r>
              <a:rPr kumimoji="1" lang="en-US" altLang="ja-JP" dirty="0" err="1" smtClean="0"/>
              <a:t>Vth</a:t>
            </a:r>
            <a:r>
              <a:rPr kumimoji="1" lang="en-US" altLang="ja-JP" dirty="0" smtClean="0"/>
              <a:t> applied in the </a:t>
            </a:r>
            <a:r>
              <a:rPr kumimoji="1" lang="en-US" altLang="ja-JP" dirty="0" err="1" smtClean="0"/>
              <a:t>testbeam</a:t>
            </a:r>
            <a:r>
              <a:rPr kumimoji="1" lang="en-US" altLang="ja-JP" dirty="0" smtClean="0"/>
              <a:t>, hits are with ~single cluster </a:t>
            </a:r>
            <a:r>
              <a:rPr kumimoji="1" lang="ja-JP" altLang="en-US" dirty="0" smtClean="0"/>
              <a:t>⇒</a:t>
            </a:r>
            <a:r>
              <a:rPr kumimoji="1" lang="en-US" altLang="ja-JP" dirty="0" smtClean="0"/>
              <a:t>25um/</a:t>
            </a:r>
            <a:r>
              <a:rPr kumimoji="1" lang="ja-JP" altLang="en-US" dirty="0" smtClean="0"/>
              <a:t>√</a:t>
            </a:r>
            <a:r>
              <a:rPr kumimoji="1" lang="en-US" altLang="ja-JP" dirty="0" smtClean="0"/>
              <a:t>12~7.2um expected  </a:t>
            </a:r>
            <a:endParaRPr kumimoji="1" lang="ja-JP" altLang="en-US" dirty="0"/>
          </a:p>
        </p:txBody>
      </p:sp>
      <p:pic>
        <p:nvPicPr>
          <p:cNvPr id="7" name="図 6"/>
          <p:cNvPicPr>
            <a:picLocks noChangeAspect="1"/>
          </p:cNvPicPr>
          <p:nvPr/>
        </p:nvPicPr>
        <p:blipFill>
          <a:blip r:embed="rId2"/>
          <a:stretch>
            <a:fillRect/>
          </a:stretch>
        </p:blipFill>
        <p:spPr>
          <a:xfrm>
            <a:off x="18355" y="794802"/>
            <a:ext cx="9000192" cy="5106612"/>
          </a:xfrm>
          <a:prstGeom prst="rect">
            <a:avLst/>
          </a:prstGeom>
        </p:spPr>
      </p:pic>
      <p:sp>
        <p:nvSpPr>
          <p:cNvPr id="8" name="テキスト ボックス 7"/>
          <p:cNvSpPr txBox="1"/>
          <p:nvPr/>
        </p:nvSpPr>
        <p:spPr>
          <a:xfrm>
            <a:off x="760633" y="2266790"/>
            <a:ext cx="6442789" cy="369332"/>
          </a:xfrm>
          <a:prstGeom prst="rect">
            <a:avLst/>
          </a:prstGeom>
          <a:noFill/>
        </p:spPr>
        <p:txBody>
          <a:bodyPr wrap="none" rtlCol="0">
            <a:spAutoFit/>
          </a:bodyPr>
          <a:lstStyle/>
          <a:p>
            <a:r>
              <a:rPr kumimoji="1" lang="en-US" altLang="ja-JP" dirty="0" smtClean="0"/>
              <a:t>7.03</a:t>
            </a:r>
            <a:r>
              <a:rPr kumimoji="1" lang="ja-JP" altLang="en-US" dirty="0" smtClean="0"/>
              <a:t>　　　　　　　　　　　　　　　　　</a:t>
            </a:r>
            <a:r>
              <a:rPr kumimoji="1" lang="en-US" altLang="ja-JP" dirty="0" smtClean="0"/>
              <a:t>6.73</a:t>
            </a:r>
            <a:r>
              <a:rPr kumimoji="1" lang="ja-JP" altLang="en-US" dirty="0" smtClean="0"/>
              <a:t>　　　　　　　　　　　　　　</a:t>
            </a:r>
            <a:r>
              <a:rPr kumimoji="1" lang="en-US" altLang="ja-JP" dirty="0" smtClean="0"/>
              <a:t>7.50</a:t>
            </a:r>
            <a:endParaRPr kumimoji="1" lang="ja-JP" altLang="en-US" dirty="0"/>
          </a:p>
        </p:txBody>
      </p:sp>
      <p:sp>
        <p:nvSpPr>
          <p:cNvPr id="9" name="テキスト ボックス 8"/>
          <p:cNvSpPr txBox="1"/>
          <p:nvPr/>
        </p:nvSpPr>
        <p:spPr>
          <a:xfrm>
            <a:off x="760633" y="4524615"/>
            <a:ext cx="6309741" cy="369332"/>
          </a:xfrm>
          <a:prstGeom prst="rect">
            <a:avLst/>
          </a:prstGeom>
          <a:noFill/>
        </p:spPr>
        <p:txBody>
          <a:bodyPr wrap="none" rtlCol="0">
            <a:spAutoFit/>
          </a:bodyPr>
          <a:lstStyle/>
          <a:p>
            <a:r>
              <a:rPr kumimoji="1" lang="en-US" altLang="ja-JP" dirty="0" smtClean="0"/>
              <a:t>7.03</a:t>
            </a:r>
            <a:r>
              <a:rPr kumimoji="1" lang="ja-JP" altLang="en-US" dirty="0" smtClean="0"/>
              <a:t>　　　　　　　　　　　　　　　　　</a:t>
            </a:r>
            <a:r>
              <a:rPr kumimoji="1" lang="en-US" altLang="ja-JP" dirty="0" smtClean="0"/>
              <a:t>7.30</a:t>
            </a:r>
            <a:r>
              <a:rPr kumimoji="1" lang="ja-JP" altLang="en-US" dirty="0" smtClean="0"/>
              <a:t>　　　　　　　　　　　　　　</a:t>
            </a:r>
            <a:r>
              <a:rPr kumimoji="1" lang="en-US" altLang="ja-JP" dirty="0" smtClean="0"/>
              <a:t>7.16</a:t>
            </a:r>
            <a:endParaRPr kumimoji="1" lang="ja-JP" altLang="en-US" dirty="0"/>
          </a:p>
        </p:txBody>
      </p:sp>
    </p:spTree>
    <p:extLst>
      <p:ext uri="{BB962C8B-B14F-4D97-AF65-F5344CB8AC3E}">
        <p14:creationId xmlns:p14="http://schemas.microsoft.com/office/powerpoint/2010/main" val="531217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角丸四角形 8"/>
          <p:cNvSpPr/>
          <p:nvPr/>
        </p:nvSpPr>
        <p:spPr>
          <a:xfrm>
            <a:off x="0" y="1371035"/>
            <a:ext cx="3804383" cy="1254305"/>
          </a:xfrm>
          <a:prstGeom prst="roundRect">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タイトル 1"/>
          <p:cNvSpPr txBox="1">
            <a:spLocks/>
          </p:cNvSpPr>
          <p:nvPr/>
        </p:nvSpPr>
        <p:spPr>
          <a:xfrm>
            <a:off x="685330" y="-201921"/>
            <a:ext cx="7543800" cy="145075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r>
              <a:rPr kumimoji="1" lang="en-US" altLang="ja-JP" dirty="0" smtClean="0">
                <a:latin typeface="Arial Black" panose="020B0A04020102020204" pitchFamily="34" charset="0"/>
              </a:rPr>
              <a:t>SOI</a:t>
            </a:r>
            <a:r>
              <a:rPr kumimoji="1" lang="ja-JP" altLang="en-US" dirty="0" smtClean="0">
                <a:latin typeface="Arial Black" panose="020B0A04020102020204" pitchFamily="34" charset="0"/>
              </a:rPr>
              <a:t> </a:t>
            </a:r>
            <a:r>
              <a:rPr kumimoji="1" lang="en-US" altLang="ja-JP" dirty="0" smtClean="0">
                <a:latin typeface="Arial Black" panose="020B0A04020102020204" pitchFamily="34" charset="0"/>
              </a:rPr>
              <a:t>pixel devices</a:t>
            </a:r>
            <a:endParaRPr kumimoji="1" lang="ja-JP" altLang="en-US" dirty="0">
              <a:latin typeface="Arial Black" panose="020B0A04020102020204" pitchFamily="34" charset="0"/>
            </a:endParaRPr>
          </a:p>
        </p:txBody>
      </p:sp>
      <p:sp>
        <p:nvSpPr>
          <p:cNvPr id="7" name="コンテンツ プレースホルダー 2"/>
          <p:cNvSpPr txBox="1">
            <a:spLocks/>
          </p:cNvSpPr>
          <p:nvPr/>
        </p:nvSpPr>
        <p:spPr>
          <a:xfrm>
            <a:off x="0" y="1438709"/>
            <a:ext cx="3995648" cy="1089354"/>
          </a:xfrm>
          <a:prstGeom prst="rect">
            <a:avLst/>
          </a:prstGeom>
        </p:spPr>
        <p:txBody>
          <a:bodyPr>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Font typeface="Arial" panose="020B0604020202020204" pitchFamily="34" charset="0"/>
              <a:buNone/>
            </a:pPr>
            <a:r>
              <a:rPr lang="en-US" altLang="ja-JP" sz="1800" dirty="0" smtClean="0">
                <a:solidFill>
                  <a:srgbClr val="FF0000"/>
                </a:solidFill>
                <a:latin typeface="Arial Black" panose="020B0A04020102020204" pitchFamily="34" charset="0"/>
                <a:ea typeface="Arial Unicode MS" panose="020B0604020202020204" pitchFamily="50" charset="-128"/>
                <a:cs typeface="Arial Unicode MS" panose="020B0604020202020204" pitchFamily="50" charset="-128"/>
              </a:rPr>
              <a:t>SOI: S</a:t>
            </a:r>
            <a:r>
              <a:rPr lang="en-US" altLang="ja-JP" sz="1800" dirty="0" smtClean="0">
                <a:latin typeface="Arial Black" panose="020B0A04020102020204" pitchFamily="34" charset="0"/>
                <a:ea typeface="Arial Unicode MS" panose="020B0604020202020204" pitchFamily="50" charset="-128"/>
                <a:cs typeface="Arial Unicode MS" panose="020B0604020202020204" pitchFamily="50" charset="-128"/>
              </a:rPr>
              <a:t>ilicon-</a:t>
            </a:r>
            <a:r>
              <a:rPr lang="en-US" altLang="ja-JP" sz="1800" dirty="0" smtClean="0">
                <a:solidFill>
                  <a:srgbClr val="FF0000"/>
                </a:solidFill>
                <a:latin typeface="Arial Black" panose="020B0A04020102020204" pitchFamily="34" charset="0"/>
                <a:ea typeface="Arial Unicode MS" panose="020B0604020202020204" pitchFamily="50" charset="-128"/>
                <a:cs typeface="Arial Unicode MS" panose="020B0604020202020204" pitchFamily="50" charset="-128"/>
              </a:rPr>
              <a:t>O</a:t>
            </a:r>
            <a:r>
              <a:rPr lang="en-US" altLang="ja-JP" sz="1800" dirty="0" smtClean="0">
                <a:latin typeface="Arial Black" panose="020B0A04020102020204" pitchFamily="34" charset="0"/>
                <a:ea typeface="Arial Unicode MS" panose="020B0604020202020204" pitchFamily="50" charset="-128"/>
                <a:cs typeface="Arial Unicode MS" panose="020B0604020202020204" pitchFamily="50" charset="-128"/>
              </a:rPr>
              <a:t>n-</a:t>
            </a:r>
            <a:r>
              <a:rPr lang="en-US" altLang="ja-JP" sz="1800" dirty="0" smtClean="0">
                <a:solidFill>
                  <a:srgbClr val="FF0000"/>
                </a:solidFill>
                <a:latin typeface="Arial Black" panose="020B0A04020102020204" pitchFamily="34" charset="0"/>
                <a:ea typeface="Arial Unicode MS" panose="020B0604020202020204" pitchFamily="50" charset="-128"/>
                <a:cs typeface="Arial Unicode MS" panose="020B0604020202020204" pitchFamily="50" charset="-128"/>
              </a:rPr>
              <a:t>I</a:t>
            </a:r>
            <a:r>
              <a:rPr lang="en-US" altLang="ja-JP" sz="1800" dirty="0" smtClean="0">
                <a:latin typeface="Arial Black" panose="020B0A04020102020204" pitchFamily="34" charset="0"/>
                <a:ea typeface="Arial Unicode MS" panose="020B0604020202020204" pitchFamily="50" charset="-128"/>
                <a:cs typeface="Arial Unicode MS" panose="020B0604020202020204" pitchFamily="50" charset="-128"/>
              </a:rPr>
              <a:t>nsulator</a:t>
            </a:r>
          </a:p>
        </p:txBody>
      </p:sp>
      <p:sp>
        <p:nvSpPr>
          <p:cNvPr id="10" name="下矢印 9"/>
          <p:cNvSpPr/>
          <p:nvPr/>
        </p:nvSpPr>
        <p:spPr>
          <a:xfrm>
            <a:off x="1265521" y="4550443"/>
            <a:ext cx="1354183" cy="34070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1" name="図 10"/>
          <p:cNvPicPr>
            <a:picLocks noChangeAspect="1"/>
          </p:cNvPicPr>
          <p:nvPr/>
        </p:nvPicPr>
        <p:blipFill>
          <a:blip r:embed="rId3"/>
          <a:stretch>
            <a:fillRect/>
          </a:stretch>
        </p:blipFill>
        <p:spPr>
          <a:xfrm>
            <a:off x="3912335" y="1229410"/>
            <a:ext cx="5035307" cy="3232906"/>
          </a:xfrm>
          <a:prstGeom prst="rect">
            <a:avLst/>
          </a:prstGeom>
        </p:spPr>
      </p:pic>
      <p:grpSp>
        <p:nvGrpSpPr>
          <p:cNvPr id="12" name="グループ化 11"/>
          <p:cNvGrpSpPr/>
          <p:nvPr/>
        </p:nvGrpSpPr>
        <p:grpSpPr>
          <a:xfrm>
            <a:off x="286964" y="5039360"/>
            <a:ext cx="7999198" cy="1003611"/>
            <a:chOff x="286964" y="4849018"/>
            <a:chExt cx="8397060" cy="1320954"/>
          </a:xfrm>
        </p:grpSpPr>
        <p:grpSp>
          <p:nvGrpSpPr>
            <p:cNvPr id="13" name="グループ化 12"/>
            <p:cNvGrpSpPr/>
            <p:nvPr/>
          </p:nvGrpSpPr>
          <p:grpSpPr>
            <a:xfrm>
              <a:off x="286964" y="4849018"/>
              <a:ext cx="8397060" cy="1320954"/>
              <a:chOff x="577342" y="4314616"/>
              <a:chExt cx="4238603" cy="1849308"/>
            </a:xfrm>
          </p:grpSpPr>
          <p:sp>
            <p:nvSpPr>
              <p:cNvPr id="15" name="角丸四角形 14"/>
              <p:cNvSpPr/>
              <p:nvPr/>
            </p:nvSpPr>
            <p:spPr>
              <a:xfrm>
                <a:off x="577342" y="4314616"/>
                <a:ext cx="4238603" cy="1849308"/>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Black" panose="020B0A04020102020204" pitchFamily="34" charset="0"/>
                </a:endParaRPr>
              </a:p>
            </p:txBody>
          </p:sp>
          <p:sp>
            <p:nvSpPr>
              <p:cNvPr id="16" name="テキスト ボックス 15"/>
              <p:cNvSpPr txBox="1"/>
              <p:nvPr/>
            </p:nvSpPr>
            <p:spPr>
              <a:xfrm>
                <a:off x="604323" y="4550069"/>
                <a:ext cx="2015897" cy="1531240"/>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sz="1600" dirty="0" smtClean="0">
                    <a:latin typeface="Arial Black" panose="020B0A04020102020204" pitchFamily="34" charset="0"/>
                  </a:rPr>
                  <a:t>Material budget</a:t>
                </a:r>
              </a:p>
              <a:p>
                <a:pPr marL="285750" indent="-285750">
                  <a:buFont typeface="Arial" panose="020B0604020202020204" pitchFamily="34" charset="0"/>
                  <a:buChar char="•"/>
                </a:pPr>
                <a:r>
                  <a:rPr kumimoji="1" lang="en-US" altLang="ja-JP" sz="1600" dirty="0" smtClean="0">
                    <a:latin typeface="Arial Black" panose="020B0A04020102020204" pitchFamily="34" charset="0"/>
                  </a:rPr>
                  <a:t>S/N</a:t>
                </a:r>
              </a:p>
              <a:p>
                <a:pPr marL="285750" indent="-285750">
                  <a:buFont typeface="Arial" panose="020B0604020202020204" pitchFamily="34" charset="0"/>
                  <a:buChar char="•"/>
                </a:pPr>
                <a:r>
                  <a:rPr kumimoji="1" lang="en-US" altLang="ja-JP" sz="1600" dirty="0">
                    <a:latin typeface="Arial Black" panose="020B0A04020102020204" pitchFamily="34" charset="0"/>
                  </a:rPr>
                  <a:t>p</a:t>
                </a:r>
                <a:r>
                  <a:rPr kumimoji="1" lang="en-US" altLang="ja-JP" sz="1600" dirty="0" smtClean="0">
                    <a:latin typeface="Arial Black" panose="020B0A04020102020204" pitchFamily="34" charset="0"/>
                  </a:rPr>
                  <a:t>ower dissipation </a:t>
                </a:r>
              </a:p>
            </p:txBody>
          </p:sp>
          <p:sp>
            <p:nvSpPr>
              <p:cNvPr id="17" name="テキスト ボックス 16"/>
              <p:cNvSpPr txBox="1"/>
              <p:nvPr/>
            </p:nvSpPr>
            <p:spPr>
              <a:xfrm>
                <a:off x="2759128" y="4550069"/>
                <a:ext cx="2051342" cy="1531240"/>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sz="1600" dirty="0">
                    <a:latin typeface="Arial Black" panose="020B0A04020102020204" pitchFamily="34" charset="0"/>
                  </a:rPr>
                  <a:t>s</a:t>
                </a:r>
                <a:r>
                  <a:rPr kumimoji="1" lang="en-US" altLang="ja-JP" sz="1600" dirty="0" smtClean="0">
                    <a:latin typeface="Arial Black" panose="020B0A04020102020204" pitchFamily="34" charset="0"/>
                  </a:rPr>
                  <a:t>ingle </a:t>
                </a:r>
                <a:r>
                  <a:rPr kumimoji="1" lang="en-US" altLang="ja-JP" sz="1600" dirty="0">
                    <a:latin typeface="Arial Black" panose="020B0A04020102020204" pitchFamily="34" charset="0"/>
                  </a:rPr>
                  <a:t>e</a:t>
                </a:r>
                <a:r>
                  <a:rPr kumimoji="1" lang="en-US" altLang="ja-JP" sz="1600" dirty="0" smtClean="0">
                    <a:latin typeface="Arial Black" panose="020B0A04020102020204" pitchFamily="34" charset="0"/>
                  </a:rPr>
                  <a:t>vent effects</a:t>
                </a:r>
              </a:p>
              <a:p>
                <a:pPr marL="285750" indent="-285750">
                  <a:buFont typeface="Arial" panose="020B0604020202020204" pitchFamily="34" charset="0"/>
                  <a:buChar char="•"/>
                </a:pPr>
                <a:r>
                  <a:rPr kumimoji="1" lang="en-US" altLang="ja-JP" sz="1600" dirty="0">
                    <a:latin typeface="Arial Black" panose="020B0A04020102020204" pitchFamily="34" charset="0"/>
                  </a:rPr>
                  <a:t>l</a:t>
                </a:r>
                <a:r>
                  <a:rPr kumimoji="1" lang="en-US" altLang="ja-JP" sz="1600" dirty="0" smtClean="0">
                    <a:latin typeface="Arial Black" panose="020B0A04020102020204" pitchFamily="34" charset="0"/>
                  </a:rPr>
                  <a:t>atch up</a:t>
                </a:r>
              </a:p>
              <a:p>
                <a:pPr marL="285750" indent="-285750">
                  <a:buFont typeface="Arial" panose="020B0604020202020204" pitchFamily="34" charset="0"/>
                  <a:buChar char="•"/>
                </a:pPr>
                <a:r>
                  <a:rPr kumimoji="1" lang="en-US" altLang="ja-JP" sz="1600" dirty="0" smtClean="0">
                    <a:latin typeface="Arial Black" panose="020B0A04020102020204" pitchFamily="34" charset="0"/>
                  </a:rPr>
                  <a:t>Operation temp.</a:t>
                </a:r>
                <a:r>
                  <a:rPr kumimoji="1" lang="ja-JP" altLang="en-US" sz="1600" dirty="0">
                    <a:latin typeface="Arial Black" panose="020B0A04020102020204" pitchFamily="34" charset="0"/>
                  </a:rPr>
                  <a:t>　</a:t>
                </a:r>
                <a:r>
                  <a:rPr kumimoji="1" lang="en-US" altLang="ja-JP" sz="1600" dirty="0" smtClean="0">
                    <a:latin typeface="Arial Black" panose="020B0A04020102020204" pitchFamily="34" charset="0"/>
                  </a:rPr>
                  <a:t>(0.3K</a:t>
                </a:r>
                <a:r>
                  <a:rPr kumimoji="1" lang="ja-JP" altLang="en-US" sz="1600" dirty="0" smtClean="0">
                    <a:latin typeface="Arial Black" panose="020B0A04020102020204" pitchFamily="34" charset="0"/>
                  </a:rPr>
                  <a:t>～</a:t>
                </a:r>
                <a:r>
                  <a:rPr kumimoji="1" lang="en-US" altLang="ja-JP" sz="1600" dirty="0" smtClean="0">
                    <a:latin typeface="Arial Black" panose="020B0A04020102020204" pitchFamily="34" charset="0"/>
                  </a:rPr>
                  <a:t>570K)</a:t>
                </a:r>
                <a:endParaRPr kumimoji="1" lang="ja-JP" altLang="en-US" sz="1600" dirty="0">
                  <a:latin typeface="Arial Black" panose="020B0A04020102020204" pitchFamily="34" charset="0"/>
                </a:endParaRPr>
              </a:p>
            </p:txBody>
          </p:sp>
        </p:grpSp>
        <p:sp>
          <p:nvSpPr>
            <p:cNvPr id="14" name="テキスト ボックス 13"/>
            <p:cNvSpPr txBox="1"/>
            <p:nvPr/>
          </p:nvSpPr>
          <p:spPr>
            <a:xfrm>
              <a:off x="2925706" y="5061088"/>
              <a:ext cx="2388901" cy="1093759"/>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sz="1600" dirty="0">
                  <a:latin typeface="Arial Black" panose="020B0A04020102020204" pitchFamily="34" charset="0"/>
                </a:rPr>
                <a:t>s</a:t>
              </a:r>
              <a:r>
                <a:rPr kumimoji="1" lang="en-US" altLang="ja-JP" sz="1600" dirty="0" smtClean="0">
                  <a:latin typeface="Arial Black" panose="020B0A04020102020204" pitchFamily="34" charset="0"/>
                </a:rPr>
                <a:t>peed</a:t>
              </a:r>
            </a:p>
            <a:p>
              <a:pPr marL="285750" indent="-285750">
                <a:buFont typeface="Arial" panose="020B0604020202020204" pitchFamily="34" charset="0"/>
                <a:buChar char="•"/>
              </a:pPr>
              <a:r>
                <a:rPr kumimoji="1" lang="en-US" altLang="ja-JP" sz="1600" dirty="0" smtClean="0">
                  <a:latin typeface="Arial Black" panose="020B0A04020102020204" pitchFamily="34" charset="0"/>
                </a:rPr>
                <a:t>cost</a:t>
              </a:r>
            </a:p>
            <a:p>
              <a:pPr marL="285750" indent="-285750">
                <a:buFont typeface="Arial" panose="020B0604020202020204" pitchFamily="34" charset="0"/>
                <a:buChar char="•"/>
              </a:pPr>
              <a:r>
                <a:rPr kumimoji="1" lang="en-US" altLang="ja-JP" sz="1600" dirty="0" smtClean="0">
                  <a:latin typeface="Arial Black" panose="020B0A04020102020204" pitchFamily="34" charset="0"/>
                </a:rPr>
                <a:t>Pixel size</a:t>
              </a:r>
              <a:endParaRPr kumimoji="1" lang="en-US" altLang="ja-JP" sz="1600" dirty="0">
                <a:latin typeface="Arial Black" panose="020B0A04020102020204" pitchFamily="34" charset="0"/>
              </a:endParaRPr>
            </a:p>
          </p:txBody>
        </p:sp>
      </p:grpSp>
      <p:sp>
        <p:nvSpPr>
          <p:cNvPr id="2" name="テキスト ボックス 1"/>
          <p:cNvSpPr txBox="1"/>
          <p:nvPr/>
        </p:nvSpPr>
        <p:spPr>
          <a:xfrm>
            <a:off x="233970" y="1775367"/>
            <a:ext cx="3444395" cy="830997"/>
          </a:xfrm>
          <a:prstGeom prst="rect">
            <a:avLst/>
          </a:prstGeom>
          <a:noFill/>
        </p:spPr>
        <p:txBody>
          <a:bodyPr wrap="square" rtlCol="0">
            <a:spAutoFit/>
          </a:bodyPr>
          <a:lstStyle/>
          <a:p>
            <a:r>
              <a:rPr lang="en-US" altLang="ja-JP" sz="1600" dirty="0" smtClean="0">
                <a:latin typeface="Arial Black" panose="020B0A04020102020204" pitchFamily="34" charset="0"/>
              </a:rPr>
              <a:t>CMOS circuitry fabricated on buried oxide(BOX)</a:t>
            </a:r>
          </a:p>
          <a:p>
            <a:r>
              <a:rPr lang="en-US" sz="1600" dirty="0" smtClean="0">
                <a:latin typeface="Arial Black" panose="020B0A04020102020204" pitchFamily="34" charset="0"/>
              </a:rPr>
              <a:t>LAPIS 0.2um FD-SOI</a:t>
            </a:r>
            <a:endParaRPr lang="en-US" sz="1600" dirty="0">
              <a:latin typeface="Arial Black" panose="020B0A04020102020204" pitchFamily="34" charset="0"/>
            </a:endParaRPr>
          </a:p>
        </p:txBody>
      </p:sp>
      <p:sp>
        <p:nvSpPr>
          <p:cNvPr id="8" name="テキスト ボックス 7"/>
          <p:cNvSpPr txBox="1"/>
          <p:nvPr/>
        </p:nvSpPr>
        <p:spPr>
          <a:xfrm>
            <a:off x="170155" y="2726637"/>
            <a:ext cx="4347524" cy="1569660"/>
          </a:xfrm>
          <a:prstGeom prst="rect">
            <a:avLst/>
          </a:prstGeom>
          <a:noFill/>
        </p:spPr>
        <p:txBody>
          <a:bodyPr wrap="square" rtlCol="0">
            <a:spAutoFit/>
          </a:bodyPr>
          <a:lstStyle/>
          <a:p>
            <a:r>
              <a:rPr kumimoji="1" lang="en-US" altLang="ja-JP" sz="1600" dirty="0" smtClean="0">
                <a:solidFill>
                  <a:srgbClr val="0070C0"/>
                </a:solidFill>
                <a:latin typeface="Arial Black" panose="020B0A04020102020204" pitchFamily="34" charset="0"/>
              </a:rPr>
              <a:t>Features:</a:t>
            </a:r>
          </a:p>
          <a:p>
            <a:pPr marL="285750" indent="-285750">
              <a:buFont typeface="Arial" panose="020B0604020202020204" pitchFamily="34" charset="0"/>
              <a:buChar char="•"/>
            </a:pPr>
            <a:r>
              <a:rPr kumimoji="1" lang="en-US" altLang="ja-JP" sz="1600" dirty="0" smtClean="0">
                <a:solidFill>
                  <a:srgbClr val="0070C0"/>
                </a:solidFill>
                <a:latin typeface="Arial Black" panose="020B0A04020102020204" pitchFamily="34" charset="0"/>
              </a:rPr>
              <a:t>Monolithic (no metal bumps)</a:t>
            </a:r>
            <a:endParaRPr kumimoji="1" lang="en-US" altLang="ja-JP" sz="1600" dirty="0">
              <a:solidFill>
                <a:srgbClr val="0070C0"/>
              </a:solidFill>
              <a:latin typeface="Arial Black" panose="020B0A04020102020204" pitchFamily="34" charset="0"/>
            </a:endParaRPr>
          </a:p>
          <a:p>
            <a:pPr marL="285750" indent="-285750">
              <a:buFont typeface="Arial" panose="020B0604020202020204" pitchFamily="34" charset="0"/>
              <a:buChar char="•"/>
            </a:pPr>
            <a:r>
              <a:rPr kumimoji="1" lang="en-US" altLang="ja-JP" sz="1600" dirty="0" smtClean="0">
                <a:solidFill>
                  <a:srgbClr val="0070C0"/>
                </a:solidFill>
                <a:latin typeface="Arial Black" panose="020B0A04020102020204" pitchFamily="34" charset="0"/>
              </a:rPr>
              <a:t>SOI-CMOS (FETs fully isolated)</a:t>
            </a:r>
            <a:endParaRPr kumimoji="1" lang="en-US" altLang="ja-JP" sz="1600" dirty="0">
              <a:solidFill>
                <a:srgbClr val="0070C0"/>
              </a:solidFill>
              <a:latin typeface="Arial Black" panose="020B0A04020102020204" pitchFamily="34" charset="0"/>
            </a:endParaRPr>
          </a:p>
          <a:p>
            <a:pPr marL="285750" indent="-285750">
              <a:buFont typeface="Arial" panose="020B0604020202020204" pitchFamily="34" charset="0"/>
              <a:buChar char="•"/>
            </a:pPr>
            <a:r>
              <a:rPr kumimoji="1" lang="en-US" altLang="ja-JP" sz="1600" dirty="0" smtClean="0">
                <a:solidFill>
                  <a:srgbClr val="0070C0"/>
                </a:solidFill>
                <a:latin typeface="Arial Black" panose="020B0A04020102020204" pitchFamily="34" charset="0"/>
              </a:rPr>
              <a:t>Can choose</a:t>
            </a:r>
            <a:r>
              <a:rPr lang="en-US" sz="1600" dirty="0" smtClean="0">
                <a:solidFill>
                  <a:srgbClr val="00B050"/>
                </a:solidFill>
                <a:latin typeface="Arial Black" panose="020B0A04020102020204" pitchFamily="34" charset="0"/>
              </a:rPr>
              <a:t>*</a:t>
            </a:r>
            <a:r>
              <a:rPr kumimoji="1" lang="en-US" altLang="ja-JP" sz="1600" dirty="0" smtClean="0">
                <a:solidFill>
                  <a:srgbClr val="00B050"/>
                </a:solidFill>
                <a:latin typeface="Arial Black" panose="020B0A04020102020204" pitchFamily="34" charset="0"/>
              </a:rPr>
              <a:t> </a:t>
            </a:r>
            <a:r>
              <a:rPr kumimoji="1" lang="en-US" altLang="ja-JP" sz="1600" dirty="0" smtClean="0">
                <a:solidFill>
                  <a:srgbClr val="0070C0"/>
                </a:solidFill>
                <a:latin typeface="Arial Black" panose="020B0A04020102020204" pitchFamily="34" charset="0"/>
              </a:rPr>
              <a:t>substrate of optimum resistivity (fully depleted CMOS sensors possible)</a:t>
            </a:r>
            <a:endParaRPr kumimoji="1" lang="ja-JP" altLang="en-US" sz="1600" dirty="0">
              <a:solidFill>
                <a:srgbClr val="0070C0"/>
              </a:solidFill>
              <a:latin typeface="Arial Black" panose="020B0A04020102020204" pitchFamily="34" charset="0"/>
            </a:endParaRPr>
          </a:p>
        </p:txBody>
      </p:sp>
      <p:sp>
        <p:nvSpPr>
          <p:cNvPr id="3" name="テキスト ボックス 2"/>
          <p:cNvSpPr txBox="1"/>
          <p:nvPr/>
        </p:nvSpPr>
        <p:spPr>
          <a:xfrm>
            <a:off x="1615963" y="4197870"/>
            <a:ext cx="2520818" cy="338554"/>
          </a:xfrm>
          <a:prstGeom prst="rect">
            <a:avLst/>
          </a:prstGeom>
          <a:noFill/>
        </p:spPr>
        <p:txBody>
          <a:bodyPr wrap="none" rtlCol="0">
            <a:spAutoFit/>
          </a:bodyPr>
          <a:lstStyle/>
          <a:p>
            <a:r>
              <a:rPr lang="en-US" sz="1600" dirty="0" smtClean="0">
                <a:solidFill>
                  <a:srgbClr val="00B050"/>
                </a:solidFill>
                <a:latin typeface="Arial Black" panose="020B0A04020102020204" pitchFamily="34" charset="0"/>
              </a:rPr>
              <a:t>*SOITEC </a:t>
            </a:r>
            <a:r>
              <a:rPr lang="en-US" sz="1600" dirty="0" err="1" smtClean="0">
                <a:solidFill>
                  <a:srgbClr val="00B050"/>
                </a:solidFill>
                <a:latin typeface="Arial Black" panose="020B0A04020102020204" pitchFamily="34" charset="0"/>
              </a:rPr>
              <a:t>SmartCut</a:t>
            </a:r>
            <a:r>
              <a:rPr lang="en-US" sz="1600" baseline="30000" dirty="0" err="1" smtClean="0">
                <a:solidFill>
                  <a:srgbClr val="00B050"/>
                </a:solidFill>
                <a:latin typeface="Arial Black" panose="020B0A04020102020204" pitchFamily="34" charset="0"/>
              </a:rPr>
              <a:t>TM</a:t>
            </a:r>
            <a:endParaRPr lang="en-US" sz="1600" baseline="30000" dirty="0">
              <a:solidFill>
                <a:srgbClr val="00B050"/>
              </a:solidFill>
              <a:latin typeface="Arial Black" panose="020B0A04020102020204" pitchFamily="34" charset="0"/>
            </a:endParaRPr>
          </a:p>
        </p:txBody>
      </p:sp>
      <p:sp>
        <p:nvSpPr>
          <p:cNvPr id="4" name="テキスト ボックス 3"/>
          <p:cNvSpPr txBox="1"/>
          <p:nvPr/>
        </p:nvSpPr>
        <p:spPr>
          <a:xfrm>
            <a:off x="2493225" y="4707137"/>
            <a:ext cx="2840842" cy="369332"/>
          </a:xfrm>
          <a:prstGeom prst="rect">
            <a:avLst/>
          </a:prstGeom>
          <a:noFill/>
        </p:spPr>
        <p:txBody>
          <a:bodyPr wrap="none" rtlCol="0">
            <a:spAutoFit/>
          </a:bodyPr>
          <a:lstStyle/>
          <a:p>
            <a:r>
              <a:rPr lang="en-US" dirty="0" smtClean="0"/>
              <a:t>many excellent features</a:t>
            </a:r>
            <a:endParaRPr lang="en-US" dirty="0"/>
          </a:p>
        </p:txBody>
      </p:sp>
      <p:sp>
        <p:nvSpPr>
          <p:cNvPr id="5" name="テキスト ボックス 4"/>
          <p:cNvSpPr txBox="1"/>
          <p:nvPr/>
        </p:nvSpPr>
        <p:spPr>
          <a:xfrm>
            <a:off x="363176" y="6064824"/>
            <a:ext cx="8584466" cy="338554"/>
          </a:xfrm>
          <a:prstGeom prst="rect">
            <a:avLst/>
          </a:prstGeom>
          <a:noFill/>
        </p:spPr>
        <p:txBody>
          <a:bodyPr wrap="none" rtlCol="0">
            <a:spAutoFit/>
          </a:bodyPr>
          <a:lstStyle/>
          <a:p>
            <a:r>
              <a:rPr lang="en-US" sz="1600" dirty="0" smtClean="0">
                <a:solidFill>
                  <a:srgbClr val="0070C0"/>
                </a:solidFill>
                <a:latin typeface="Arial Black" panose="020B0A04020102020204" pitchFamily="34" charset="0"/>
              </a:rPr>
              <a:t>TID tolerance improved to 1MGy by introducing double SOI wafer (HSTD11) </a:t>
            </a:r>
            <a:endParaRPr lang="en-US" sz="1600" dirty="0">
              <a:solidFill>
                <a:srgbClr val="0070C0"/>
              </a:solidFill>
              <a:latin typeface="Arial Black" panose="020B0A04020102020204" pitchFamily="34" charset="0"/>
            </a:endParaRPr>
          </a:p>
        </p:txBody>
      </p:sp>
    </p:spTree>
    <p:extLst>
      <p:ext uri="{BB962C8B-B14F-4D97-AF65-F5344CB8AC3E}">
        <p14:creationId xmlns:p14="http://schemas.microsoft.com/office/powerpoint/2010/main" val="9535721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95880" y="151380"/>
            <a:ext cx="7773338" cy="971744"/>
          </a:xfrm>
        </p:spPr>
        <p:txBody>
          <a:bodyPr>
            <a:normAutofit/>
          </a:bodyPr>
          <a:lstStyle/>
          <a:p>
            <a:r>
              <a:rPr kumimoji="1" lang="en-US" altLang="ja-JP" dirty="0" smtClean="0"/>
              <a:t>SOFIST-3</a:t>
            </a:r>
            <a:r>
              <a:rPr kumimoji="1" lang="ja-JP" altLang="en-US" dirty="0" smtClean="0"/>
              <a:t> </a:t>
            </a:r>
            <a:r>
              <a:rPr kumimoji="1" lang="en-US" altLang="ja-JP" dirty="0" smtClean="0"/>
              <a:t>– quick test</a:t>
            </a:r>
            <a:endParaRPr kumimoji="1" lang="ja-JP" altLang="en-US" dirty="0"/>
          </a:p>
        </p:txBody>
      </p:sp>
      <p:pic>
        <p:nvPicPr>
          <p:cNvPr id="3" name="図 2"/>
          <p:cNvPicPr>
            <a:picLocks noChangeAspect="1"/>
          </p:cNvPicPr>
          <p:nvPr/>
        </p:nvPicPr>
        <p:blipFill>
          <a:blip r:embed="rId2"/>
          <a:stretch>
            <a:fillRect/>
          </a:stretch>
        </p:blipFill>
        <p:spPr>
          <a:xfrm>
            <a:off x="0" y="1772001"/>
            <a:ext cx="9144000" cy="4206768"/>
          </a:xfrm>
          <a:prstGeom prst="rect">
            <a:avLst/>
          </a:prstGeom>
        </p:spPr>
      </p:pic>
      <p:sp>
        <p:nvSpPr>
          <p:cNvPr id="7" name="テキスト ボックス 6"/>
          <p:cNvSpPr txBox="1"/>
          <p:nvPr/>
        </p:nvSpPr>
        <p:spPr>
          <a:xfrm>
            <a:off x="378069" y="5978769"/>
            <a:ext cx="1284519" cy="369332"/>
          </a:xfrm>
          <a:prstGeom prst="rect">
            <a:avLst/>
          </a:prstGeom>
          <a:noFill/>
        </p:spPr>
        <p:txBody>
          <a:bodyPr wrap="none" rtlCol="0">
            <a:spAutoFit/>
          </a:bodyPr>
          <a:lstStyle/>
          <a:p>
            <a:r>
              <a:rPr lang="en-US" dirty="0" smtClean="0"/>
              <a:t>S. Ono(KEK)</a:t>
            </a:r>
            <a:endParaRPr lang="en-GB" dirty="0"/>
          </a:p>
        </p:txBody>
      </p:sp>
      <p:sp>
        <p:nvSpPr>
          <p:cNvPr id="4" name="テキスト ボックス 3"/>
          <p:cNvSpPr txBox="1"/>
          <p:nvPr/>
        </p:nvSpPr>
        <p:spPr>
          <a:xfrm>
            <a:off x="956858" y="1123124"/>
            <a:ext cx="4104200" cy="369332"/>
          </a:xfrm>
          <a:prstGeom prst="rect">
            <a:avLst/>
          </a:prstGeom>
          <a:noFill/>
        </p:spPr>
        <p:txBody>
          <a:bodyPr wrap="none" rtlCol="0">
            <a:spAutoFit/>
          </a:bodyPr>
          <a:lstStyle/>
          <a:p>
            <a:r>
              <a:rPr lang="en-US" dirty="0" smtClean="0"/>
              <a:t>Both functions implemented on 30um pixels</a:t>
            </a:r>
            <a:endParaRPr lang="en-GB" dirty="0"/>
          </a:p>
        </p:txBody>
      </p:sp>
      <p:sp>
        <p:nvSpPr>
          <p:cNvPr id="5" name="テキスト ボックス 4"/>
          <p:cNvSpPr txBox="1"/>
          <p:nvPr/>
        </p:nvSpPr>
        <p:spPr>
          <a:xfrm rot="20977060">
            <a:off x="5776857" y="1170563"/>
            <a:ext cx="3265638" cy="461665"/>
          </a:xfrm>
          <a:prstGeom prst="rect">
            <a:avLst/>
          </a:prstGeom>
          <a:noFill/>
        </p:spPr>
        <p:txBody>
          <a:bodyPr wrap="none" rtlCol="0">
            <a:spAutoFit/>
          </a:bodyPr>
          <a:lstStyle/>
          <a:p>
            <a:r>
              <a:rPr kumimoji="1" lang="en-US" altLang="ja-JP" sz="2400" dirty="0" smtClean="0">
                <a:solidFill>
                  <a:srgbClr val="FF0000"/>
                </a:solidFill>
              </a:rPr>
              <a:t>Under </a:t>
            </a:r>
            <a:r>
              <a:rPr kumimoji="1" lang="en-US" altLang="ja-JP" sz="2400" dirty="0" err="1" smtClean="0">
                <a:solidFill>
                  <a:srgbClr val="FF0000"/>
                </a:solidFill>
              </a:rPr>
              <a:t>testbeam</a:t>
            </a:r>
            <a:r>
              <a:rPr kumimoji="1" lang="en-US" altLang="ja-JP" sz="2400" dirty="0" smtClean="0">
                <a:solidFill>
                  <a:srgbClr val="FF0000"/>
                </a:solidFill>
              </a:rPr>
              <a:t> @ FNAL</a:t>
            </a:r>
            <a:endParaRPr kumimoji="1" lang="ja-JP" altLang="en-US" sz="2400" dirty="0">
              <a:solidFill>
                <a:srgbClr val="FF0000"/>
              </a:solidFill>
            </a:endParaRPr>
          </a:p>
        </p:txBody>
      </p:sp>
    </p:spTree>
    <p:extLst>
      <p:ext uri="{BB962C8B-B14F-4D97-AF65-F5344CB8AC3E}">
        <p14:creationId xmlns:p14="http://schemas.microsoft.com/office/powerpoint/2010/main" val="19740130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95880" y="151380"/>
            <a:ext cx="7773338" cy="971744"/>
          </a:xfrm>
        </p:spPr>
        <p:txBody>
          <a:bodyPr>
            <a:normAutofit/>
          </a:bodyPr>
          <a:lstStyle/>
          <a:p>
            <a:r>
              <a:rPr kumimoji="1" lang="en-US" altLang="ja-JP" dirty="0" smtClean="0"/>
              <a:t>SOFIST-3</a:t>
            </a:r>
            <a:r>
              <a:rPr kumimoji="1" lang="ja-JP" altLang="en-US" dirty="0" smtClean="0"/>
              <a:t> </a:t>
            </a:r>
            <a:r>
              <a:rPr kumimoji="1" lang="en-US" altLang="ja-JP" dirty="0" smtClean="0"/>
              <a:t>– pixel layout</a:t>
            </a:r>
            <a:endParaRPr kumimoji="1" lang="ja-JP" altLang="en-US" dirty="0"/>
          </a:p>
        </p:txBody>
      </p:sp>
      <p:sp>
        <p:nvSpPr>
          <p:cNvPr id="7" name="テキスト ボックス 6"/>
          <p:cNvSpPr txBox="1"/>
          <p:nvPr/>
        </p:nvSpPr>
        <p:spPr>
          <a:xfrm>
            <a:off x="378069" y="5978769"/>
            <a:ext cx="1494448" cy="369332"/>
          </a:xfrm>
          <a:prstGeom prst="rect">
            <a:avLst/>
          </a:prstGeom>
          <a:noFill/>
        </p:spPr>
        <p:txBody>
          <a:bodyPr wrap="none" rtlCol="0">
            <a:spAutoFit/>
          </a:bodyPr>
          <a:lstStyle/>
          <a:p>
            <a:r>
              <a:rPr lang="en-US" dirty="0" smtClean="0"/>
              <a:t>Yamada (KEK)</a:t>
            </a:r>
            <a:endParaRPr lang="en-GB" dirty="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9600" y="1123124"/>
            <a:ext cx="4690812" cy="4724080"/>
          </a:xfrm>
          <a:prstGeom prst="rect">
            <a:avLst/>
          </a:prstGeom>
        </p:spPr>
      </p:pic>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7094" y="4396868"/>
            <a:ext cx="2443800" cy="2461132"/>
          </a:xfrm>
          <a:prstGeom prst="rect">
            <a:avLst/>
          </a:prstGeom>
        </p:spPr>
      </p:pic>
      <p:sp>
        <p:nvSpPr>
          <p:cNvPr id="11" name="テキスト ボックス 10"/>
          <p:cNvSpPr txBox="1"/>
          <p:nvPr/>
        </p:nvSpPr>
        <p:spPr>
          <a:xfrm>
            <a:off x="2198271" y="5847204"/>
            <a:ext cx="692818" cy="369332"/>
          </a:xfrm>
          <a:prstGeom prst="rect">
            <a:avLst/>
          </a:prstGeom>
          <a:noFill/>
        </p:spPr>
        <p:txBody>
          <a:bodyPr wrap="none" rtlCol="0">
            <a:spAutoFit/>
          </a:bodyPr>
          <a:lstStyle/>
          <a:p>
            <a:r>
              <a:rPr lang="en-US" dirty="0" smtClean="0"/>
              <a:t>30um</a:t>
            </a:r>
            <a:endParaRPr lang="en-GB" dirty="0"/>
          </a:p>
        </p:txBody>
      </p:sp>
      <p:grpSp>
        <p:nvGrpSpPr>
          <p:cNvPr id="14" name="グループ化 13"/>
          <p:cNvGrpSpPr/>
          <p:nvPr/>
        </p:nvGrpSpPr>
        <p:grpSpPr>
          <a:xfrm>
            <a:off x="5151802" y="1265188"/>
            <a:ext cx="3892306" cy="2497172"/>
            <a:chOff x="5151802" y="1899696"/>
            <a:chExt cx="3892306" cy="2497172"/>
          </a:xfrm>
        </p:grpSpPr>
        <p:grpSp>
          <p:nvGrpSpPr>
            <p:cNvPr id="8" name="グループ化 7"/>
            <p:cNvGrpSpPr/>
            <p:nvPr/>
          </p:nvGrpSpPr>
          <p:grpSpPr>
            <a:xfrm>
              <a:off x="5151802" y="1899696"/>
              <a:ext cx="3892306" cy="2497172"/>
              <a:chOff x="5151802" y="1899696"/>
              <a:chExt cx="3892306" cy="2497172"/>
            </a:xfrm>
          </p:grpSpPr>
          <p:pic>
            <p:nvPicPr>
              <p:cNvPr id="9" name="図 8"/>
              <p:cNvPicPr>
                <a:picLocks noChangeAspect="1"/>
              </p:cNvPicPr>
              <p:nvPr/>
            </p:nvPicPr>
            <p:blipFill>
              <a:blip r:embed="rId4"/>
              <a:stretch>
                <a:fillRect/>
              </a:stretch>
            </p:blipFill>
            <p:spPr>
              <a:xfrm>
                <a:off x="5151802" y="1899696"/>
                <a:ext cx="3892306" cy="2497172"/>
              </a:xfrm>
              <a:prstGeom prst="rect">
                <a:avLst/>
              </a:prstGeom>
            </p:spPr>
          </p:pic>
          <p:sp>
            <p:nvSpPr>
              <p:cNvPr id="10" name="テキスト ボックス 9"/>
              <p:cNvSpPr txBox="1"/>
              <p:nvPr/>
            </p:nvSpPr>
            <p:spPr>
              <a:xfrm>
                <a:off x="6238994" y="3662756"/>
                <a:ext cx="832279" cy="369332"/>
              </a:xfrm>
              <a:prstGeom prst="rect">
                <a:avLst/>
              </a:prstGeom>
              <a:noFill/>
            </p:spPr>
            <p:txBody>
              <a:bodyPr wrap="none" rtlCol="0">
                <a:spAutoFit/>
              </a:bodyPr>
              <a:lstStyle/>
              <a:p>
                <a:r>
                  <a:rPr lang="en-US" dirty="0" smtClean="0">
                    <a:solidFill>
                      <a:srgbClr val="FF0000"/>
                    </a:solidFill>
                  </a:rPr>
                  <a:t>analog</a:t>
                </a:r>
                <a:endParaRPr lang="en-GB" dirty="0">
                  <a:solidFill>
                    <a:srgbClr val="FF0000"/>
                  </a:solidFill>
                </a:endParaRPr>
              </a:p>
            </p:txBody>
          </p:sp>
          <p:sp>
            <p:nvSpPr>
              <p:cNvPr id="3" name="二等辺三角形 2"/>
              <p:cNvSpPr/>
              <p:nvPr/>
            </p:nvSpPr>
            <p:spPr>
              <a:xfrm rot="5400000">
                <a:off x="6782794" y="3299253"/>
                <a:ext cx="292301" cy="204951"/>
              </a:xfrm>
              <a:prstGeom prst="triangl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テキスト ボックス 3"/>
              <p:cNvSpPr txBox="1"/>
              <p:nvPr/>
            </p:nvSpPr>
            <p:spPr>
              <a:xfrm>
                <a:off x="6773292" y="3274770"/>
                <a:ext cx="311304" cy="253916"/>
              </a:xfrm>
              <a:prstGeom prst="rect">
                <a:avLst/>
              </a:prstGeom>
              <a:noFill/>
            </p:spPr>
            <p:txBody>
              <a:bodyPr wrap="none" rtlCol="0">
                <a:spAutoFit/>
              </a:bodyPr>
              <a:lstStyle/>
              <a:p>
                <a:r>
                  <a:rPr lang="en-US" sz="1050" dirty="0" smtClean="0"/>
                  <a:t>SF</a:t>
                </a:r>
                <a:endParaRPr lang="en-GB" sz="1050" dirty="0"/>
              </a:p>
            </p:txBody>
          </p:sp>
        </p:grpSp>
        <p:sp>
          <p:nvSpPr>
            <p:cNvPr id="12" name="テキスト ボックス 11"/>
            <p:cNvSpPr txBox="1"/>
            <p:nvPr/>
          </p:nvSpPr>
          <p:spPr>
            <a:xfrm>
              <a:off x="8079828" y="2390664"/>
              <a:ext cx="437072" cy="369332"/>
            </a:xfrm>
            <a:prstGeom prst="rect">
              <a:avLst/>
            </a:prstGeom>
            <a:noFill/>
          </p:spPr>
          <p:txBody>
            <a:bodyPr wrap="square" rtlCol="0">
              <a:spAutoFit/>
            </a:bodyPr>
            <a:lstStyle/>
            <a:p>
              <a:r>
                <a:rPr lang="en-US" dirty="0" smtClean="0"/>
                <a:t>..</a:t>
              </a:r>
              <a:endParaRPr lang="en-GB" dirty="0"/>
            </a:p>
          </p:txBody>
        </p:sp>
        <p:sp>
          <p:nvSpPr>
            <p:cNvPr id="13" name="テキスト ボックス 12"/>
            <p:cNvSpPr txBox="1"/>
            <p:nvPr/>
          </p:nvSpPr>
          <p:spPr>
            <a:xfrm>
              <a:off x="7721392" y="3819329"/>
              <a:ext cx="437072" cy="369332"/>
            </a:xfrm>
            <a:prstGeom prst="rect">
              <a:avLst/>
            </a:prstGeom>
            <a:noFill/>
          </p:spPr>
          <p:txBody>
            <a:bodyPr wrap="square" rtlCol="0">
              <a:spAutoFit/>
            </a:bodyPr>
            <a:lstStyle/>
            <a:p>
              <a:r>
                <a:rPr lang="en-US" dirty="0" smtClean="0"/>
                <a:t>..</a:t>
              </a:r>
              <a:endParaRPr lang="en-GB" dirty="0"/>
            </a:p>
          </p:txBody>
        </p:sp>
      </p:grpSp>
      <p:sp>
        <p:nvSpPr>
          <p:cNvPr id="15" name="テキスト ボックス 14"/>
          <p:cNvSpPr txBox="1"/>
          <p:nvPr/>
        </p:nvSpPr>
        <p:spPr>
          <a:xfrm>
            <a:off x="7422805" y="5609437"/>
            <a:ext cx="1892826" cy="738664"/>
          </a:xfrm>
          <a:prstGeom prst="rect">
            <a:avLst/>
          </a:prstGeom>
          <a:noFill/>
        </p:spPr>
        <p:txBody>
          <a:bodyPr wrap="none" rtlCol="0">
            <a:spAutoFit/>
          </a:bodyPr>
          <a:lstStyle/>
          <a:p>
            <a:r>
              <a:rPr lang="en-US" sz="1400" dirty="0" smtClean="0">
                <a:latin typeface="Arial" panose="020B0604020202020204" pitchFamily="34" charset="0"/>
                <a:ea typeface="AR P丸ゴシック体M" panose="020B0600010101010101" pitchFamily="50" charset="-128"/>
                <a:cs typeface="Arial" panose="020B0604020202020204" pitchFamily="34" charset="0"/>
              </a:rPr>
              <a:t>MIM(50fF, 1.5fF/um</a:t>
            </a:r>
            <a:r>
              <a:rPr lang="en-US" sz="1400" baseline="30000" dirty="0" smtClean="0">
                <a:latin typeface="Arial" panose="020B0604020202020204" pitchFamily="34" charset="0"/>
                <a:ea typeface="AR P丸ゴシック体M" panose="020B0600010101010101" pitchFamily="50" charset="-128"/>
                <a:cs typeface="Arial" panose="020B0604020202020204" pitchFamily="34" charset="0"/>
              </a:rPr>
              <a:t>2</a:t>
            </a:r>
            <a:r>
              <a:rPr lang="en-US" sz="1400" dirty="0" smtClean="0">
                <a:latin typeface="Arial" panose="020B0604020202020204" pitchFamily="34" charset="0"/>
                <a:ea typeface="AR P丸ゴシック体M" panose="020B0600010101010101" pitchFamily="50" charset="-128"/>
                <a:cs typeface="Arial" panose="020B0604020202020204" pitchFamily="34" charset="0"/>
              </a:rPr>
              <a:t>)</a:t>
            </a:r>
          </a:p>
          <a:p>
            <a:r>
              <a:rPr lang="en-US" sz="1400" dirty="0" smtClean="0">
                <a:latin typeface="Arial" panose="020B0604020202020204" pitchFamily="34" charset="0"/>
                <a:ea typeface="AR P丸ゴシック体M" panose="020B0600010101010101" pitchFamily="50" charset="-128"/>
                <a:cs typeface="Arial" panose="020B0604020202020204" pitchFamily="34" charset="0"/>
              </a:rPr>
              <a:t>1 for CDS</a:t>
            </a:r>
          </a:p>
          <a:p>
            <a:r>
              <a:rPr lang="en-US" sz="1400" dirty="0" smtClean="0">
                <a:latin typeface="Arial" panose="020B0604020202020204" pitchFamily="34" charset="0"/>
                <a:ea typeface="AR P丸ゴシック体M" panose="020B0600010101010101" pitchFamily="50" charset="-128"/>
                <a:cs typeface="Arial" panose="020B0604020202020204" pitchFamily="34" charset="0"/>
              </a:rPr>
              <a:t>2 for comparator</a:t>
            </a:r>
            <a:endParaRPr lang="en-GB" sz="1400" dirty="0">
              <a:latin typeface="Arial" panose="020B0604020202020204" pitchFamily="34" charset="0"/>
              <a:ea typeface="AR P丸ゴシック体M" panose="020B0600010101010101" pitchFamily="50" charset="-128"/>
              <a:cs typeface="Arial" panose="020B0604020202020204" pitchFamily="34" charset="0"/>
            </a:endParaRPr>
          </a:p>
        </p:txBody>
      </p:sp>
      <p:sp>
        <p:nvSpPr>
          <p:cNvPr id="16" name="テキスト ボックス 15"/>
          <p:cNvSpPr txBox="1"/>
          <p:nvPr/>
        </p:nvSpPr>
        <p:spPr>
          <a:xfrm>
            <a:off x="6928944" y="3761983"/>
            <a:ext cx="1125670" cy="510653"/>
          </a:xfrm>
          <a:prstGeom prst="rect">
            <a:avLst/>
          </a:prstGeom>
          <a:noFill/>
        </p:spPr>
        <p:txBody>
          <a:bodyPr wrap="square" rtlCol="0">
            <a:spAutoFit/>
          </a:bodyPr>
          <a:lstStyle/>
          <a:p>
            <a:pPr>
              <a:lnSpc>
                <a:spcPts val="1600"/>
              </a:lnSpc>
            </a:pPr>
            <a:r>
              <a:rPr lang="en-US" dirty="0" smtClean="0"/>
              <a:t>X2 for </a:t>
            </a:r>
            <a:r>
              <a:rPr lang="en-US" dirty="0" smtClean="0">
                <a:solidFill>
                  <a:srgbClr val="FF0000"/>
                </a:solidFill>
              </a:rPr>
              <a:t>timestamp</a:t>
            </a:r>
            <a:endParaRPr lang="en-GB" dirty="0">
              <a:solidFill>
                <a:srgbClr val="FF0000"/>
              </a:solidFill>
            </a:endParaRPr>
          </a:p>
        </p:txBody>
      </p:sp>
      <p:sp>
        <p:nvSpPr>
          <p:cNvPr id="17" name="正方形/長方形 16"/>
          <p:cNvSpPr/>
          <p:nvPr/>
        </p:nvSpPr>
        <p:spPr>
          <a:xfrm>
            <a:off x="7084596" y="2447322"/>
            <a:ext cx="1878101" cy="1059333"/>
          </a:xfrm>
          <a:prstGeom prst="rect">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433982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56124" y="197274"/>
            <a:ext cx="7773338" cy="1144509"/>
          </a:xfrm>
        </p:spPr>
        <p:txBody>
          <a:bodyPr/>
          <a:lstStyle/>
          <a:p>
            <a:r>
              <a:rPr lang="en-US" altLang="ja-JP" dirty="0"/>
              <a:t>SOFIST </a:t>
            </a:r>
            <a:r>
              <a:rPr lang="en-US" altLang="ja-JP" dirty="0" smtClean="0"/>
              <a:t>Ver.4</a:t>
            </a:r>
            <a:endParaRPr kumimoji="1" lang="ja-JP" altLang="en-US" dirty="0"/>
          </a:p>
        </p:txBody>
      </p:sp>
      <p:pic>
        <p:nvPicPr>
          <p:cNvPr id="4" name="図 3"/>
          <p:cNvPicPr>
            <a:picLocks noChangeAspect="1"/>
          </p:cNvPicPr>
          <p:nvPr/>
        </p:nvPicPr>
        <p:blipFill>
          <a:blip r:embed="rId2"/>
          <a:stretch>
            <a:fillRect/>
          </a:stretch>
        </p:blipFill>
        <p:spPr>
          <a:xfrm>
            <a:off x="183846" y="1660922"/>
            <a:ext cx="9022845" cy="4852064"/>
          </a:xfrm>
          <a:prstGeom prst="rect">
            <a:avLst/>
          </a:prstGeom>
        </p:spPr>
      </p:pic>
      <p:sp>
        <p:nvSpPr>
          <p:cNvPr id="5" name="テキスト ボックス 4"/>
          <p:cNvSpPr txBox="1"/>
          <p:nvPr/>
        </p:nvSpPr>
        <p:spPr>
          <a:xfrm>
            <a:off x="1509516" y="1242073"/>
            <a:ext cx="1829925" cy="523220"/>
          </a:xfrm>
          <a:prstGeom prst="rect">
            <a:avLst/>
          </a:prstGeom>
          <a:noFill/>
        </p:spPr>
        <p:txBody>
          <a:bodyPr wrap="none" rtlCol="0">
            <a:spAutoFit/>
          </a:bodyPr>
          <a:lstStyle/>
          <a:p>
            <a:r>
              <a:rPr kumimoji="1" lang="en-US" altLang="ja-JP" sz="2800" dirty="0">
                <a:solidFill>
                  <a:srgbClr val="FF0000"/>
                </a:solidFill>
              </a:rPr>
              <a:t>Lower pixel</a:t>
            </a:r>
            <a:endParaRPr kumimoji="1" lang="ja-JP" altLang="en-US" sz="2800" dirty="0">
              <a:solidFill>
                <a:srgbClr val="FF0000"/>
              </a:solidFill>
            </a:endParaRPr>
          </a:p>
        </p:txBody>
      </p:sp>
      <p:sp>
        <p:nvSpPr>
          <p:cNvPr id="6" name="テキスト ボックス 5"/>
          <p:cNvSpPr txBox="1"/>
          <p:nvPr/>
        </p:nvSpPr>
        <p:spPr>
          <a:xfrm>
            <a:off x="5673949" y="1201587"/>
            <a:ext cx="1905522" cy="523220"/>
          </a:xfrm>
          <a:prstGeom prst="rect">
            <a:avLst/>
          </a:prstGeom>
          <a:noFill/>
        </p:spPr>
        <p:txBody>
          <a:bodyPr wrap="none" rtlCol="0">
            <a:spAutoFit/>
          </a:bodyPr>
          <a:lstStyle/>
          <a:p>
            <a:r>
              <a:rPr kumimoji="1" lang="en-US" altLang="ja-JP" sz="2800" dirty="0">
                <a:solidFill>
                  <a:srgbClr val="FF0000"/>
                </a:solidFill>
              </a:rPr>
              <a:t>Upper pixel</a:t>
            </a:r>
            <a:endParaRPr kumimoji="1" lang="ja-JP" altLang="en-US" sz="2800" dirty="0">
              <a:solidFill>
                <a:srgbClr val="FF0000"/>
              </a:solidFill>
            </a:endParaRPr>
          </a:p>
        </p:txBody>
      </p:sp>
      <p:sp>
        <p:nvSpPr>
          <p:cNvPr id="8" name="正方形/長方形 7"/>
          <p:cNvSpPr/>
          <p:nvPr/>
        </p:nvSpPr>
        <p:spPr>
          <a:xfrm>
            <a:off x="3633537" y="1660922"/>
            <a:ext cx="45719" cy="4487779"/>
          </a:xfrm>
          <a:prstGeom prst="rect">
            <a:avLst/>
          </a:prstGeom>
          <a:solidFill>
            <a:schemeClr val="bg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1554335" y="1660922"/>
            <a:ext cx="1823897" cy="369332"/>
          </a:xfrm>
          <a:prstGeom prst="rect">
            <a:avLst/>
          </a:prstGeom>
          <a:noFill/>
        </p:spPr>
        <p:txBody>
          <a:bodyPr wrap="none" rtlCol="0">
            <a:spAutoFit/>
          </a:bodyPr>
          <a:lstStyle/>
          <a:p>
            <a:r>
              <a:rPr lang="en-US" dirty="0" smtClean="0">
                <a:solidFill>
                  <a:srgbClr val="00B0F0"/>
                </a:solidFill>
              </a:rPr>
              <a:t>Up to comparator</a:t>
            </a:r>
            <a:endParaRPr lang="en-GB" dirty="0">
              <a:solidFill>
                <a:srgbClr val="00B0F0"/>
              </a:solidFill>
            </a:endParaRPr>
          </a:p>
        </p:txBody>
      </p:sp>
      <p:sp>
        <p:nvSpPr>
          <p:cNvPr id="9" name="テキスト ボックス 8"/>
          <p:cNvSpPr txBox="1"/>
          <p:nvPr/>
        </p:nvSpPr>
        <p:spPr>
          <a:xfrm>
            <a:off x="6898962" y="2654321"/>
            <a:ext cx="2082237" cy="646331"/>
          </a:xfrm>
          <a:prstGeom prst="rect">
            <a:avLst/>
          </a:prstGeom>
          <a:noFill/>
        </p:spPr>
        <p:txBody>
          <a:bodyPr wrap="none" rtlCol="0">
            <a:spAutoFit/>
          </a:bodyPr>
          <a:lstStyle/>
          <a:p>
            <a:r>
              <a:rPr lang="en-US" dirty="0" smtClean="0">
                <a:solidFill>
                  <a:srgbClr val="00B0F0"/>
                </a:solidFill>
              </a:rPr>
              <a:t>Shift-registers</a:t>
            </a:r>
          </a:p>
          <a:p>
            <a:r>
              <a:rPr lang="en-US" dirty="0" smtClean="0">
                <a:solidFill>
                  <a:srgbClr val="00B0F0"/>
                </a:solidFill>
              </a:rPr>
              <a:t>3 Memory cells each</a:t>
            </a:r>
            <a:endParaRPr lang="en-GB" dirty="0">
              <a:solidFill>
                <a:srgbClr val="00B0F0"/>
              </a:solidFill>
            </a:endParaRPr>
          </a:p>
        </p:txBody>
      </p:sp>
    </p:spTree>
    <p:extLst>
      <p:ext uri="{BB962C8B-B14F-4D97-AF65-F5344CB8AC3E}">
        <p14:creationId xmlns:p14="http://schemas.microsoft.com/office/powerpoint/2010/main" val="209502282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42012" y="282535"/>
            <a:ext cx="7773338" cy="983033"/>
          </a:xfrm>
        </p:spPr>
        <p:txBody>
          <a:bodyPr/>
          <a:lstStyle/>
          <a:p>
            <a:r>
              <a:rPr lang="en-US" altLang="ja-JP" dirty="0" smtClean="0"/>
              <a:t>SOFIST-4: pixel layout</a:t>
            </a:r>
            <a:endParaRPr kumimoji="1" lang="ja-JP" altLang="en-US" dirty="0"/>
          </a:p>
        </p:txBody>
      </p:sp>
      <p:pic>
        <p:nvPicPr>
          <p:cNvPr id="4" name="図 3"/>
          <p:cNvPicPr>
            <a:picLocks noChangeAspect="1"/>
          </p:cNvPicPr>
          <p:nvPr/>
        </p:nvPicPr>
        <p:blipFill>
          <a:blip r:embed="rId3"/>
          <a:stretch>
            <a:fillRect/>
          </a:stretch>
        </p:blipFill>
        <p:spPr>
          <a:xfrm>
            <a:off x="364791" y="2329821"/>
            <a:ext cx="2505075" cy="2514600"/>
          </a:xfrm>
          <a:prstGeom prst="rect">
            <a:avLst/>
          </a:prstGeom>
        </p:spPr>
      </p:pic>
      <p:sp>
        <p:nvSpPr>
          <p:cNvPr id="5" name="テキスト ボックス 4"/>
          <p:cNvSpPr txBox="1"/>
          <p:nvPr/>
        </p:nvSpPr>
        <p:spPr>
          <a:xfrm>
            <a:off x="518023" y="1226330"/>
            <a:ext cx="1519647" cy="923330"/>
          </a:xfrm>
          <a:prstGeom prst="rect">
            <a:avLst/>
          </a:prstGeom>
          <a:noFill/>
        </p:spPr>
        <p:txBody>
          <a:bodyPr wrap="none" rtlCol="0">
            <a:spAutoFit/>
          </a:bodyPr>
          <a:lstStyle/>
          <a:p>
            <a:r>
              <a:rPr lang="en-US" altLang="ja-JP" b="1" dirty="0"/>
              <a:t>Lower pixel</a:t>
            </a:r>
          </a:p>
          <a:p>
            <a:pPr marL="214313" indent="-214313">
              <a:buFont typeface="Arial" charset="0"/>
              <a:buChar char="•"/>
            </a:pPr>
            <a:r>
              <a:rPr kumimoji="1" lang="en-US" altLang="ja-JP" dirty="0"/>
              <a:t>Pre-amp</a:t>
            </a:r>
          </a:p>
          <a:p>
            <a:pPr marL="214313" indent="-214313">
              <a:buFont typeface="Arial" charset="0"/>
              <a:buChar char="•"/>
            </a:pPr>
            <a:r>
              <a:rPr lang="en-US" altLang="ja-JP" dirty="0"/>
              <a:t>Comparator</a:t>
            </a:r>
            <a:endParaRPr kumimoji="1" lang="ja-JP" altLang="en-US" dirty="0"/>
          </a:p>
        </p:txBody>
      </p:sp>
      <p:sp>
        <p:nvSpPr>
          <p:cNvPr id="6" name="テキスト ボックス 5"/>
          <p:cNvSpPr txBox="1"/>
          <p:nvPr/>
        </p:nvSpPr>
        <p:spPr>
          <a:xfrm>
            <a:off x="6134213" y="1075127"/>
            <a:ext cx="2163093" cy="1200329"/>
          </a:xfrm>
          <a:prstGeom prst="rect">
            <a:avLst/>
          </a:prstGeom>
          <a:noFill/>
        </p:spPr>
        <p:txBody>
          <a:bodyPr wrap="none" rtlCol="0">
            <a:spAutoFit/>
          </a:bodyPr>
          <a:lstStyle/>
          <a:p>
            <a:r>
              <a:rPr lang="en-US" altLang="ja-JP" b="1" dirty="0"/>
              <a:t>Upper pixel</a:t>
            </a:r>
          </a:p>
          <a:p>
            <a:pPr marL="214313" indent="-214313">
              <a:buFont typeface="Arial" charset="0"/>
              <a:buChar char="•"/>
            </a:pPr>
            <a:r>
              <a:rPr lang="en-US" altLang="ja-JP" dirty="0"/>
              <a:t>Shift-register</a:t>
            </a:r>
          </a:p>
          <a:p>
            <a:pPr marL="214313" indent="-214313">
              <a:buFont typeface="Arial" charset="0"/>
              <a:buChar char="•"/>
            </a:pPr>
            <a:r>
              <a:rPr kumimoji="1" lang="en-US" altLang="ja-JP" dirty="0"/>
              <a:t>Analog memory x3</a:t>
            </a:r>
          </a:p>
          <a:p>
            <a:pPr marL="214313" indent="-214313">
              <a:buFont typeface="Arial" charset="0"/>
              <a:buChar char="•"/>
            </a:pPr>
            <a:r>
              <a:rPr lang="en-US" altLang="ja-JP" dirty="0"/>
              <a:t>Timestamp x3</a:t>
            </a:r>
            <a:endParaRPr kumimoji="1" lang="ja-JP" altLang="en-US" dirty="0"/>
          </a:p>
        </p:txBody>
      </p:sp>
      <p:cxnSp>
        <p:nvCxnSpPr>
          <p:cNvPr id="7" name="直線矢印コネクタ 6"/>
          <p:cNvCxnSpPr/>
          <p:nvPr/>
        </p:nvCxnSpPr>
        <p:spPr>
          <a:xfrm>
            <a:off x="614863" y="4681715"/>
            <a:ext cx="1913227" cy="1111"/>
          </a:xfrm>
          <a:prstGeom prst="straightConnector1">
            <a:avLst/>
          </a:prstGeom>
          <a:ln w="190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p:nvSpPr>
        <p:spPr>
          <a:xfrm>
            <a:off x="1277847" y="4647268"/>
            <a:ext cx="567784" cy="300082"/>
          </a:xfrm>
          <a:prstGeom prst="rect">
            <a:avLst/>
          </a:prstGeom>
          <a:noFill/>
        </p:spPr>
        <p:txBody>
          <a:bodyPr wrap="none" rtlCol="0">
            <a:spAutoFit/>
          </a:bodyPr>
          <a:lstStyle/>
          <a:p>
            <a:r>
              <a:rPr kumimoji="1" lang="en-US" altLang="ja-JP" sz="1350">
                <a:solidFill>
                  <a:schemeClr val="bg1"/>
                </a:solidFill>
              </a:rPr>
              <a:t>20um</a:t>
            </a:r>
            <a:endParaRPr kumimoji="1" lang="ja-JP" altLang="en-US" sz="1350" dirty="0">
              <a:solidFill>
                <a:schemeClr val="bg1"/>
              </a:solidFill>
            </a:endParaRPr>
          </a:p>
        </p:txBody>
      </p:sp>
      <p:sp>
        <p:nvSpPr>
          <p:cNvPr id="9" name="正方形/長方形 8"/>
          <p:cNvSpPr/>
          <p:nvPr/>
        </p:nvSpPr>
        <p:spPr>
          <a:xfrm>
            <a:off x="435380" y="3398126"/>
            <a:ext cx="398752" cy="421076"/>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10" name="正方形/長方形 9"/>
          <p:cNvSpPr/>
          <p:nvPr/>
        </p:nvSpPr>
        <p:spPr>
          <a:xfrm>
            <a:off x="1558376" y="2820485"/>
            <a:ext cx="398752" cy="421076"/>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11" name="正方形/長方形 10"/>
          <p:cNvSpPr/>
          <p:nvPr/>
        </p:nvSpPr>
        <p:spPr>
          <a:xfrm>
            <a:off x="1560247" y="3611171"/>
            <a:ext cx="398752" cy="421076"/>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12" name="正方形/長方形 11"/>
          <p:cNvSpPr/>
          <p:nvPr/>
        </p:nvSpPr>
        <p:spPr>
          <a:xfrm>
            <a:off x="2363365" y="3389435"/>
            <a:ext cx="398752" cy="421076"/>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pic>
        <p:nvPicPr>
          <p:cNvPr id="13" name="図 12"/>
          <p:cNvPicPr>
            <a:picLocks noChangeAspect="1"/>
          </p:cNvPicPr>
          <p:nvPr/>
        </p:nvPicPr>
        <p:blipFill>
          <a:blip r:embed="rId4"/>
          <a:stretch>
            <a:fillRect/>
          </a:stretch>
        </p:blipFill>
        <p:spPr>
          <a:xfrm>
            <a:off x="5883600" y="2365152"/>
            <a:ext cx="2514600" cy="2505075"/>
          </a:xfrm>
          <a:prstGeom prst="rect">
            <a:avLst/>
          </a:prstGeom>
        </p:spPr>
      </p:pic>
      <p:cxnSp>
        <p:nvCxnSpPr>
          <p:cNvPr id="14" name="直線矢印コネクタ 13"/>
          <p:cNvCxnSpPr/>
          <p:nvPr/>
        </p:nvCxnSpPr>
        <p:spPr>
          <a:xfrm>
            <a:off x="6212860" y="4681344"/>
            <a:ext cx="1913227" cy="1111"/>
          </a:xfrm>
          <a:prstGeom prst="straightConnector1">
            <a:avLst/>
          </a:prstGeom>
          <a:ln w="190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正方形/長方形 14"/>
          <p:cNvSpPr/>
          <p:nvPr/>
        </p:nvSpPr>
        <p:spPr>
          <a:xfrm>
            <a:off x="5977734" y="3392553"/>
            <a:ext cx="398752" cy="421076"/>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16" name="正方形/長方形 15"/>
          <p:cNvSpPr/>
          <p:nvPr/>
        </p:nvSpPr>
        <p:spPr>
          <a:xfrm>
            <a:off x="7112325" y="2824437"/>
            <a:ext cx="398752" cy="421076"/>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17" name="正方形/長方形 16"/>
          <p:cNvSpPr/>
          <p:nvPr/>
        </p:nvSpPr>
        <p:spPr>
          <a:xfrm>
            <a:off x="7114196" y="3624647"/>
            <a:ext cx="398752" cy="421076"/>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18" name="正方形/長方形 17"/>
          <p:cNvSpPr/>
          <p:nvPr/>
        </p:nvSpPr>
        <p:spPr>
          <a:xfrm>
            <a:off x="7917314" y="3393386"/>
            <a:ext cx="398752" cy="421076"/>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19" name="テキスト ボックス 18"/>
          <p:cNvSpPr txBox="1"/>
          <p:nvPr/>
        </p:nvSpPr>
        <p:spPr>
          <a:xfrm>
            <a:off x="6604580" y="2357871"/>
            <a:ext cx="1678665" cy="276999"/>
          </a:xfrm>
          <a:prstGeom prst="rect">
            <a:avLst/>
          </a:prstGeom>
          <a:noFill/>
        </p:spPr>
        <p:txBody>
          <a:bodyPr wrap="none" rtlCol="0">
            <a:spAutoFit/>
          </a:bodyPr>
          <a:lstStyle/>
          <a:p>
            <a:r>
              <a:rPr lang="en-US" altLang="ja-JP" sz="1200" dirty="0">
                <a:solidFill>
                  <a:srgbClr val="FFC000"/>
                </a:solidFill>
              </a:rPr>
              <a:t>Cone-Bump </a:t>
            </a:r>
            <a:r>
              <a:rPr lang="en-US" altLang="ja-JP" sz="1200" dirty="0" smtClean="0">
                <a:solidFill>
                  <a:srgbClr val="FFC000"/>
                </a:solidFill>
              </a:rPr>
              <a:t>pad(5x5um)</a:t>
            </a:r>
            <a:endParaRPr kumimoji="1" lang="ja-JP" altLang="en-US" sz="1200" dirty="0">
              <a:solidFill>
                <a:srgbClr val="FFC000"/>
              </a:solidFill>
            </a:endParaRPr>
          </a:p>
        </p:txBody>
      </p:sp>
      <p:sp>
        <p:nvSpPr>
          <p:cNvPr id="22" name="テキスト ボックス 21"/>
          <p:cNvSpPr txBox="1"/>
          <p:nvPr/>
        </p:nvSpPr>
        <p:spPr>
          <a:xfrm>
            <a:off x="6899304" y="4667231"/>
            <a:ext cx="567784" cy="300082"/>
          </a:xfrm>
          <a:prstGeom prst="rect">
            <a:avLst/>
          </a:prstGeom>
          <a:noFill/>
        </p:spPr>
        <p:txBody>
          <a:bodyPr wrap="none" rtlCol="0">
            <a:spAutoFit/>
          </a:bodyPr>
          <a:lstStyle/>
          <a:p>
            <a:r>
              <a:rPr kumimoji="1" lang="en-US" altLang="ja-JP" sz="1350">
                <a:solidFill>
                  <a:schemeClr val="bg1"/>
                </a:solidFill>
              </a:rPr>
              <a:t>20um</a:t>
            </a:r>
            <a:endParaRPr kumimoji="1" lang="ja-JP" altLang="en-US" sz="1350" dirty="0">
              <a:solidFill>
                <a:schemeClr val="bg1"/>
              </a:solidFill>
            </a:endParaRPr>
          </a:p>
        </p:txBody>
      </p:sp>
      <p:pic>
        <p:nvPicPr>
          <p:cNvPr id="24" name="図 23"/>
          <p:cNvPicPr>
            <a:picLocks noChangeAspect="1"/>
          </p:cNvPicPr>
          <p:nvPr/>
        </p:nvPicPr>
        <p:blipFill>
          <a:blip r:embed="rId5"/>
          <a:stretch>
            <a:fillRect/>
          </a:stretch>
        </p:blipFill>
        <p:spPr>
          <a:xfrm>
            <a:off x="2962304" y="4169853"/>
            <a:ext cx="2742704" cy="2220282"/>
          </a:xfrm>
          <a:prstGeom prst="rect">
            <a:avLst/>
          </a:prstGeom>
        </p:spPr>
      </p:pic>
      <p:sp>
        <p:nvSpPr>
          <p:cNvPr id="25" name="テキスト ボックス 24"/>
          <p:cNvSpPr txBox="1"/>
          <p:nvPr/>
        </p:nvSpPr>
        <p:spPr>
          <a:xfrm>
            <a:off x="3458817" y="3810511"/>
            <a:ext cx="1481496" cy="369332"/>
          </a:xfrm>
          <a:prstGeom prst="rect">
            <a:avLst/>
          </a:prstGeom>
          <a:noFill/>
        </p:spPr>
        <p:txBody>
          <a:bodyPr wrap="none" rtlCol="0">
            <a:spAutoFit/>
          </a:bodyPr>
          <a:lstStyle/>
          <a:p>
            <a:r>
              <a:rPr kumimoji="1" lang="en-US" altLang="ja-JP" dirty="0" smtClean="0"/>
              <a:t>Au cone bump</a:t>
            </a:r>
            <a:endParaRPr kumimoji="1" lang="ja-JP" altLang="en-US" dirty="0"/>
          </a:p>
        </p:txBody>
      </p:sp>
      <p:sp>
        <p:nvSpPr>
          <p:cNvPr id="3" name="テキスト ボックス 2"/>
          <p:cNvSpPr txBox="1"/>
          <p:nvPr/>
        </p:nvSpPr>
        <p:spPr>
          <a:xfrm rot="20642422">
            <a:off x="929489" y="5200087"/>
            <a:ext cx="4427622" cy="707886"/>
          </a:xfrm>
          <a:prstGeom prst="rect">
            <a:avLst/>
          </a:prstGeom>
          <a:noFill/>
        </p:spPr>
        <p:txBody>
          <a:bodyPr wrap="none" rtlCol="0">
            <a:spAutoFit/>
          </a:bodyPr>
          <a:lstStyle/>
          <a:p>
            <a:r>
              <a:rPr lang="en-US" sz="4000" dirty="0" smtClean="0">
                <a:solidFill>
                  <a:srgbClr val="FF0000"/>
                </a:solidFill>
              </a:rPr>
              <a:t>Reported LAST YEAR</a:t>
            </a:r>
            <a:endParaRPr lang="en-GB" sz="4000" dirty="0">
              <a:solidFill>
                <a:srgbClr val="FF0000"/>
              </a:solidFill>
            </a:endParaRPr>
          </a:p>
        </p:txBody>
      </p:sp>
      <p:sp>
        <p:nvSpPr>
          <p:cNvPr id="20" name="テキスト ボックス 19"/>
          <p:cNvSpPr txBox="1"/>
          <p:nvPr/>
        </p:nvSpPr>
        <p:spPr>
          <a:xfrm>
            <a:off x="3465096" y="3204769"/>
            <a:ext cx="1531381" cy="369332"/>
          </a:xfrm>
          <a:prstGeom prst="rect">
            <a:avLst/>
          </a:prstGeom>
          <a:noFill/>
          <a:ln>
            <a:solidFill>
              <a:srgbClr val="00B0F0"/>
            </a:solidFill>
          </a:ln>
        </p:spPr>
        <p:txBody>
          <a:bodyPr wrap="none" rtlCol="0">
            <a:spAutoFit/>
          </a:bodyPr>
          <a:lstStyle/>
          <a:p>
            <a:r>
              <a:rPr lang="en-US" dirty="0" smtClean="0"/>
              <a:t>3 bumps/pixel</a:t>
            </a:r>
            <a:endParaRPr lang="en-GB" dirty="0"/>
          </a:p>
        </p:txBody>
      </p:sp>
    </p:spTree>
    <p:extLst>
      <p:ext uri="{BB962C8B-B14F-4D97-AF65-F5344CB8AC3E}">
        <p14:creationId xmlns:p14="http://schemas.microsoft.com/office/powerpoint/2010/main" val="22974311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5332" y="618518"/>
            <a:ext cx="7773338" cy="405949"/>
          </a:xfrm>
        </p:spPr>
        <p:txBody>
          <a:bodyPr>
            <a:normAutofit fontScale="90000"/>
          </a:bodyPr>
          <a:lstStyle/>
          <a:p>
            <a:r>
              <a:rPr lang="en-US" dirty="0" smtClean="0"/>
              <a:t>3D is coming (SOFIST-4)</a:t>
            </a:r>
            <a:endParaRPr lang="en-GB" dirty="0"/>
          </a:p>
        </p:txBody>
      </p:sp>
      <p:pic>
        <p:nvPicPr>
          <p:cNvPr id="7" name="コンテンツ プレースホルダー 6"/>
          <p:cNvPicPr>
            <a:picLocks noGrp="1" noChangeAspect="1"/>
          </p:cNvPicPr>
          <p:nvPr>
            <p:ph sz="quarter" idx="13"/>
          </p:nvPr>
        </p:nvPicPr>
        <p:blipFill>
          <a:blip r:embed="rId2"/>
          <a:stretch>
            <a:fillRect/>
          </a:stretch>
        </p:blipFill>
        <p:spPr>
          <a:xfrm>
            <a:off x="4572001" y="3333351"/>
            <a:ext cx="4565649" cy="3424237"/>
          </a:xfrm>
          <a:prstGeom prst="rect">
            <a:avLst/>
          </a:prstGeom>
        </p:spPr>
      </p:pic>
      <p:pic>
        <p:nvPicPr>
          <p:cNvPr id="4" name="図 3"/>
          <p:cNvPicPr>
            <a:picLocks noChangeAspect="1"/>
          </p:cNvPicPr>
          <p:nvPr/>
        </p:nvPicPr>
        <p:blipFill>
          <a:blip r:embed="rId3"/>
          <a:stretch>
            <a:fillRect/>
          </a:stretch>
        </p:blipFill>
        <p:spPr>
          <a:xfrm>
            <a:off x="5179891" y="1071530"/>
            <a:ext cx="3015761" cy="2261821"/>
          </a:xfrm>
          <a:prstGeom prst="rect">
            <a:avLst/>
          </a:prstGeom>
        </p:spPr>
      </p:pic>
      <p:pic>
        <p:nvPicPr>
          <p:cNvPr id="5" name="図 4"/>
          <p:cNvPicPr>
            <a:picLocks noChangeAspect="1"/>
          </p:cNvPicPr>
          <p:nvPr/>
        </p:nvPicPr>
        <p:blipFill>
          <a:blip r:embed="rId4"/>
          <a:stretch>
            <a:fillRect/>
          </a:stretch>
        </p:blipFill>
        <p:spPr>
          <a:xfrm>
            <a:off x="157927" y="1454233"/>
            <a:ext cx="4572336" cy="3429252"/>
          </a:xfrm>
          <a:prstGeom prst="rect">
            <a:avLst/>
          </a:prstGeom>
        </p:spPr>
      </p:pic>
      <p:sp>
        <p:nvSpPr>
          <p:cNvPr id="6" name="テキスト ボックス 5"/>
          <p:cNvSpPr txBox="1"/>
          <p:nvPr/>
        </p:nvSpPr>
        <p:spPr>
          <a:xfrm>
            <a:off x="1216224" y="1054684"/>
            <a:ext cx="2949397" cy="369332"/>
          </a:xfrm>
          <a:prstGeom prst="rect">
            <a:avLst/>
          </a:prstGeom>
          <a:noFill/>
        </p:spPr>
        <p:txBody>
          <a:bodyPr wrap="none" rtlCol="0">
            <a:spAutoFit/>
          </a:bodyPr>
          <a:lstStyle/>
          <a:p>
            <a:r>
              <a:rPr lang="en-US" dirty="0" smtClean="0"/>
              <a:t>Cylinder-type is more reliable</a:t>
            </a:r>
            <a:endParaRPr lang="en-GB" dirty="0"/>
          </a:p>
        </p:txBody>
      </p:sp>
      <p:sp>
        <p:nvSpPr>
          <p:cNvPr id="8" name="テキスト ボックス 7"/>
          <p:cNvSpPr txBox="1"/>
          <p:nvPr/>
        </p:nvSpPr>
        <p:spPr>
          <a:xfrm>
            <a:off x="1216224" y="5635870"/>
            <a:ext cx="3650295" cy="646331"/>
          </a:xfrm>
          <a:prstGeom prst="rect">
            <a:avLst/>
          </a:prstGeom>
          <a:noFill/>
        </p:spPr>
        <p:txBody>
          <a:bodyPr wrap="none" rtlCol="0">
            <a:spAutoFit/>
          </a:bodyPr>
          <a:lstStyle/>
          <a:p>
            <a:r>
              <a:rPr lang="en-US" dirty="0" err="1" smtClean="0"/>
              <a:t>Upper&amp;lower</a:t>
            </a:r>
            <a:r>
              <a:rPr lang="en-US" dirty="0" smtClean="0"/>
              <a:t> bumps are stacked well</a:t>
            </a:r>
          </a:p>
          <a:p>
            <a:r>
              <a:rPr lang="en-US" dirty="0" smtClean="0"/>
              <a:t>(peel off one sensor layer)</a:t>
            </a:r>
            <a:endParaRPr lang="en-GB" dirty="0"/>
          </a:p>
        </p:txBody>
      </p:sp>
      <p:sp>
        <p:nvSpPr>
          <p:cNvPr id="9" name="テキスト ボックス 8"/>
          <p:cNvSpPr txBox="1"/>
          <p:nvPr/>
        </p:nvSpPr>
        <p:spPr>
          <a:xfrm>
            <a:off x="838084" y="4873377"/>
            <a:ext cx="3836307" cy="369332"/>
          </a:xfrm>
          <a:prstGeom prst="rect">
            <a:avLst/>
          </a:prstGeom>
          <a:noFill/>
        </p:spPr>
        <p:txBody>
          <a:bodyPr wrap="none" rtlCol="0">
            <a:spAutoFit/>
          </a:bodyPr>
          <a:lstStyle/>
          <a:p>
            <a:r>
              <a:rPr lang="en-US" dirty="0"/>
              <a:t>s</a:t>
            </a:r>
            <a:r>
              <a:rPr lang="en-US" dirty="0" smtClean="0"/>
              <a:t>light </a:t>
            </a:r>
            <a:r>
              <a:rPr lang="en-US" dirty="0" err="1" smtClean="0"/>
              <a:t>mis</a:t>
            </a:r>
            <a:r>
              <a:rPr lang="en-US" dirty="0" smtClean="0"/>
              <a:t>-alignment to UBM </a:t>
            </a:r>
            <a:r>
              <a:rPr lang="ja-JP" altLang="en-US" dirty="0" smtClean="0"/>
              <a:t>⇒</a:t>
            </a:r>
            <a:r>
              <a:rPr lang="en-US" altLang="ja-JP" dirty="0" smtClean="0"/>
              <a:t>corrected</a:t>
            </a:r>
            <a:endParaRPr lang="en-GB" dirty="0"/>
          </a:p>
        </p:txBody>
      </p:sp>
      <p:sp>
        <p:nvSpPr>
          <p:cNvPr id="10" name="テキスト ボックス 9"/>
          <p:cNvSpPr txBox="1"/>
          <p:nvPr/>
        </p:nvSpPr>
        <p:spPr>
          <a:xfrm>
            <a:off x="1912113" y="6150562"/>
            <a:ext cx="1963999" cy="369332"/>
          </a:xfrm>
          <a:prstGeom prst="rect">
            <a:avLst/>
          </a:prstGeom>
          <a:noFill/>
        </p:spPr>
        <p:txBody>
          <a:bodyPr wrap="none" rtlCol="0">
            <a:spAutoFit/>
          </a:bodyPr>
          <a:lstStyle/>
          <a:p>
            <a:r>
              <a:rPr lang="en-US" dirty="0" smtClean="0"/>
              <a:t>Bonding&lt;200degC</a:t>
            </a:r>
            <a:endParaRPr lang="en-GB" dirty="0"/>
          </a:p>
        </p:txBody>
      </p:sp>
      <p:sp>
        <p:nvSpPr>
          <p:cNvPr id="11" name="テキスト ボックス 10"/>
          <p:cNvSpPr txBox="1"/>
          <p:nvPr/>
        </p:nvSpPr>
        <p:spPr>
          <a:xfrm>
            <a:off x="-13559" y="4860803"/>
            <a:ext cx="851643" cy="369332"/>
          </a:xfrm>
          <a:prstGeom prst="rect">
            <a:avLst/>
          </a:prstGeom>
          <a:noFill/>
        </p:spPr>
        <p:txBody>
          <a:bodyPr wrap="none" rtlCol="0">
            <a:spAutoFit/>
          </a:bodyPr>
          <a:lstStyle/>
          <a:p>
            <a:r>
              <a:rPr lang="en-US" dirty="0" smtClean="0"/>
              <a:t>T-Micro</a:t>
            </a:r>
            <a:endParaRPr lang="en-GB" dirty="0"/>
          </a:p>
        </p:txBody>
      </p:sp>
    </p:spTree>
    <p:extLst>
      <p:ext uri="{BB962C8B-B14F-4D97-AF65-F5344CB8AC3E}">
        <p14:creationId xmlns:p14="http://schemas.microsoft.com/office/powerpoint/2010/main" val="19493477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 name="角丸四角形 430"/>
          <p:cNvSpPr/>
          <p:nvPr/>
        </p:nvSpPr>
        <p:spPr>
          <a:xfrm>
            <a:off x="93141" y="1070391"/>
            <a:ext cx="8968398" cy="5469799"/>
          </a:xfrm>
          <a:prstGeom prst="roundRect">
            <a:avLst>
              <a:gd name="adj" fmla="val 521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タイトル 1"/>
          <p:cNvSpPr>
            <a:spLocks noGrp="1"/>
          </p:cNvSpPr>
          <p:nvPr>
            <p:ph type="title"/>
          </p:nvPr>
        </p:nvSpPr>
        <p:spPr>
          <a:xfrm>
            <a:off x="685332" y="618518"/>
            <a:ext cx="8230068" cy="405949"/>
          </a:xfrm>
        </p:spPr>
        <p:txBody>
          <a:bodyPr>
            <a:normAutofit fontScale="90000"/>
          </a:bodyPr>
          <a:lstStyle/>
          <a:p>
            <a:r>
              <a:rPr lang="en-US" dirty="0" smtClean="0"/>
              <a:t>Remaining processes (SOFIST-4)</a:t>
            </a:r>
            <a:endParaRPr lang="en-GB" dirty="0"/>
          </a:p>
        </p:txBody>
      </p:sp>
      <p:grpSp>
        <p:nvGrpSpPr>
          <p:cNvPr id="11" name="グループ化 10"/>
          <p:cNvGrpSpPr/>
          <p:nvPr/>
        </p:nvGrpSpPr>
        <p:grpSpPr>
          <a:xfrm>
            <a:off x="1115036" y="3930895"/>
            <a:ext cx="7171018" cy="2547938"/>
            <a:chOff x="227013" y="3781425"/>
            <a:chExt cx="7171018" cy="2547938"/>
          </a:xfrm>
        </p:grpSpPr>
        <p:sp>
          <p:nvSpPr>
            <p:cNvPr id="12" name="Text Box 674"/>
            <p:cNvSpPr txBox="1">
              <a:spLocks noChangeArrowheads="1"/>
            </p:cNvSpPr>
            <p:nvPr/>
          </p:nvSpPr>
          <p:spPr bwMode="auto">
            <a:xfrm>
              <a:off x="227013" y="4840288"/>
              <a:ext cx="2249487" cy="64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900" b="1">
                  <a:solidFill>
                    <a:schemeClr val="tx1"/>
                  </a:solidFill>
                  <a:latin typeface="Arial" charset="0"/>
                  <a:ea typeface="ＭＳ Ｐゴシック" charset="-128"/>
                </a:defRPr>
              </a:lvl1pPr>
              <a:lvl2pPr marL="742950" indent="-285750" eaLnBrk="0" hangingPunct="0">
                <a:defRPr kumimoji="1" sz="900" b="1">
                  <a:solidFill>
                    <a:schemeClr val="tx1"/>
                  </a:solidFill>
                  <a:latin typeface="Arial" charset="0"/>
                  <a:ea typeface="ＭＳ Ｐゴシック" charset="-128"/>
                </a:defRPr>
              </a:lvl2pPr>
              <a:lvl3pPr marL="1143000" indent="-228600" eaLnBrk="0" hangingPunct="0">
                <a:defRPr kumimoji="1" sz="900" b="1">
                  <a:solidFill>
                    <a:schemeClr val="tx1"/>
                  </a:solidFill>
                  <a:latin typeface="Arial" charset="0"/>
                  <a:ea typeface="ＭＳ Ｐゴシック" charset="-128"/>
                </a:defRPr>
              </a:lvl3pPr>
              <a:lvl4pPr marL="1600200" indent="-228600" eaLnBrk="0" hangingPunct="0">
                <a:defRPr kumimoji="1" sz="900" b="1">
                  <a:solidFill>
                    <a:schemeClr val="tx1"/>
                  </a:solidFill>
                  <a:latin typeface="Arial" charset="0"/>
                  <a:ea typeface="ＭＳ Ｐゴシック" charset="-128"/>
                </a:defRPr>
              </a:lvl4pPr>
              <a:lvl5pPr marL="2057400" indent="-228600" eaLnBrk="0" hangingPunct="0">
                <a:defRPr kumimoji="1" sz="900" b="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900" b="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900" b="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900" b="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900" b="1">
                  <a:solidFill>
                    <a:schemeClr val="tx1"/>
                  </a:solidFill>
                  <a:latin typeface="Arial" charset="0"/>
                  <a:ea typeface="ＭＳ Ｐゴシック" charset="-128"/>
                </a:defRPr>
              </a:lvl9pPr>
            </a:lstStyle>
            <a:p>
              <a:pPr eaLnBrk="1" hangingPunct="1"/>
              <a:r>
                <a:rPr lang="en-US" altLang="ja-JP" sz="1800">
                  <a:solidFill>
                    <a:srgbClr val="FFFF00"/>
                  </a:solidFill>
                  <a:cs typeface="Arial" charset="0"/>
                </a:rPr>
                <a:t>(e) Pad patterning</a:t>
              </a:r>
            </a:p>
            <a:p>
              <a:pPr eaLnBrk="1" hangingPunct="1"/>
              <a:r>
                <a:rPr lang="en-US" altLang="ja-JP" sz="1800">
                  <a:solidFill>
                    <a:srgbClr val="FFFF00"/>
                  </a:solidFill>
                  <a:cs typeface="Arial" charset="0"/>
                </a:rPr>
                <a:t>     and passivation</a:t>
              </a:r>
            </a:p>
          </p:txBody>
        </p:sp>
        <p:sp>
          <p:nvSpPr>
            <p:cNvPr id="13" name="Freeform 4"/>
            <p:cNvSpPr>
              <a:spLocks/>
            </p:cNvSpPr>
            <p:nvPr/>
          </p:nvSpPr>
          <p:spPr bwMode="auto">
            <a:xfrm>
              <a:off x="2679700" y="4307840"/>
              <a:ext cx="4629150" cy="198438"/>
            </a:xfrm>
            <a:custGeom>
              <a:avLst/>
              <a:gdLst>
                <a:gd name="T0" fmla="*/ 0 w 2304"/>
                <a:gd name="T1" fmla="*/ 93663 h 59"/>
                <a:gd name="T2" fmla="*/ 1588 w 2304"/>
                <a:gd name="T3" fmla="*/ 44450 h 59"/>
                <a:gd name="T4" fmla="*/ 90488 w 2304"/>
                <a:gd name="T5" fmla="*/ 41275 h 59"/>
                <a:gd name="T6" fmla="*/ 101600 w 2304"/>
                <a:gd name="T7" fmla="*/ 22225 h 59"/>
                <a:gd name="T8" fmla="*/ 125413 w 2304"/>
                <a:gd name="T9" fmla="*/ 6350 h 59"/>
                <a:gd name="T10" fmla="*/ 163513 w 2304"/>
                <a:gd name="T11" fmla="*/ 6350 h 59"/>
                <a:gd name="T12" fmla="*/ 165100 w 2304"/>
                <a:gd name="T13" fmla="*/ 53975 h 59"/>
                <a:gd name="T14" fmla="*/ 393700 w 2304"/>
                <a:gd name="T15" fmla="*/ 60325 h 59"/>
                <a:gd name="T16" fmla="*/ 393700 w 2304"/>
                <a:gd name="T17" fmla="*/ 15875 h 59"/>
                <a:gd name="T18" fmla="*/ 447675 w 2304"/>
                <a:gd name="T19" fmla="*/ 19050 h 59"/>
                <a:gd name="T20" fmla="*/ 476250 w 2304"/>
                <a:gd name="T21" fmla="*/ 44450 h 59"/>
                <a:gd name="T22" fmla="*/ 469900 w 2304"/>
                <a:gd name="T23" fmla="*/ 44450 h 59"/>
                <a:gd name="T24" fmla="*/ 490538 w 2304"/>
                <a:gd name="T25" fmla="*/ 53975 h 59"/>
                <a:gd name="T26" fmla="*/ 519113 w 2304"/>
                <a:gd name="T27" fmla="*/ 60325 h 59"/>
                <a:gd name="T28" fmla="*/ 561975 w 2304"/>
                <a:gd name="T29" fmla="*/ 53975 h 59"/>
                <a:gd name="T30" fmla="*/ 615950 w 2304"/>
                <a:gd name="T31" fmla="*/ 12700 h 59"/>
                <a:gd name="T32" fmla="*/ 673100 w 2304"/>
                <a:gd name="T33" fmla="*/ 15875 h 59"/>
                <a:gd name="T34" fmla="*/ 669925 w 2304"/>
                <a:gd name="T35" fmla="*/ 53975 h 59"/>
                <a:gd name="T36" fmla="*/ 879475 w 2304"/>
                <a:gd name="T37" fmla="*/ 57150 h 59"/>
                <a:gd name="T38" fmla="*/ 882650 w 2304"/>
                <a:gd name="T39" fmla="*/ 0 h 59"/>
                <a:gd name="T40" fmla="*/ 927100 w 2304"/>
                <a:gd name="T41" fmla="*/ 9525 h 59"/>
                <a:gd name="T42" fmla="*/ 965200 w 2304"/>
                <a:gd name="T43" fmla="*/ 47625 h 59"/>
                <a:gd name="T44" fmla="*/ 3657600 w 2304"/>
                <a:gd name="T45" fmla="*/ 53975 h 59"/>
                <a:gd name="T46" fmla="*/ 3657600 w 2304"/>
                <a:gd name="T47" fmla="*/ 90488 h 59"/>
                <a:gd name="T48" fmla="*/ 1588 w 2304"/>
                <a:gd name="T49" fmla="*/ 93663 h 5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connsiteX0" fmla="*/ 0 w 10000"/>
                <a:gd name="connsiteY0" fmla="*/ 10000 h 10000"/>
                <a:gd name="connsiteX1" fmla="*/ 4 w 10000"/>
                <a:gd name="connsiteY1" fmla="*/ 4746 h 10000"/>
                <a:gd name="connsiteX2" fmla="*/ 247 w 10000"/>
                <a:gd name="connsiteY2" fmla="*/ 4407 h 10000"/>
                <a:gd name="connsiteX3" fmla="*/ 278 w 10000"/>
                <a:gd name="connsiteY3" fmla="*/ 2373 h 10000"/>
                <a:gd name="connsiteX4" fmla="*/ 343 w 10000"/>
                <a:gd name="connsiteY4" fmla="*/ 678 h 10000"/>
                <a:gd name="connsiteX5" fmla="*/ 447 w 10000"/>
                <a:gd name="connsiteY5" fmla="*/ 678 h 10000"/>
                <a:gd name="connsiteX6" fmla="*/ 451 w 10000"/>
                <a:gd name="connsiteY6" fmla="*/ 5763 h 10000"/>
                <a:gd name="connsiteX7" fmla="*/ 1076 w 10000"/>
                <a:gd name="connsiteY7" fmla="*/ 6441 h 10000"/>
                <a:gd name="connsiteX8" fmla="*/ 1076 w 10000"/>
                <a:gd name="connsiteY8" fmla="*/ 1695 h 10000"/>
                <a:gd name="connsiteX9" fmla="*/ 1224 w 10000"/>
                <a:gd name="connsiteY9" fmla="*/ 2034 h 10000"/>
                <a:gd name="connsiteX10" fmla="*/ 1302 w 10000"/>
                <a:gd name="connsiteY10" fmla="*/ 4746 h 10000"/>
                <a:gd name="connsiteX11" fmla="*/ 1285 w 10000"/>
                <a:gd name="connsiteY11" fmla="*/ 4746 h 10000"/>
                <a:gd name="connsiteX12" fmla="*/ 1341 w 10000"/>
                <a:gd name="connsiteY12" fmla="*/ 5763 h 10000"/>
                <a:gd name="connsiteX13" fmla="*/ 1419 w 10000"/>
                <a:gd name="connsiteY13" fmla="*/ 6441 h 10000"/>
                <a:gd name="connsiteX14" fmla="*/ 1536 w 10000"/>
                <a:gd name="connsiteY14" fmla="*/ 5763 h 10000"/>
                <a:gd name="connsiteX15" fmla="*/ 1684 w 10000"/>
                <a:gd name="connsiteY15" fmla="*/ 1356 h 10000"/>
                <a:gd name="connsiteX16" fmla="*/ 1840 w 10000"/>
                <a:gd name="connsiteY16" fmla="*/ 1695 h 10000"/>
                <a:gd name="connsiteX17" fmla="*/ 1832 w 10000"/>
                <a:gd name="connsiteY17" fmla="*/ 5763 h 10000"/>
                <a:gd name="connsiteX18" fmla="*/ 2405 w 10000"/>
                <a:gd name="connsiteY18" fmla="*/ 6102 h 10000"/>
                <a:gd name="connsiteX19" fmla="*/ 2413 w 10000"/>
                <a:gd name="connsiteY19" fmla="*/ 0 h 10000"/>
                <a:gd name="connsiteX20" fmla="*/ 2535 w 10000"/>
                <a:gd name="connsiteY20" fmla="*/ 1017 h 10000"/>
                <a:gd name="connsiteX21" fmla="*/ 2639 w 10000"/>
                <a:gd name="connsiteY21" fmla="*/ 5085 h 10000"/>
                <a:gd name="connsiteX22" fmla="*/ 6496 w 10000"/>
                <a:gd name="connsiteY22" fmla="*/ 1811 h 10000"/>
                <a:gd name="connsiteX23" fmla="*/ 10000 w 10000"/>
                <a:gd name="connsiteY23" fmla="*/ 5763 h 10000"/>
                <a:gd name="connsiteX24" fmla="*/ 10000 w 10000"/>
                <a:gd name="connsiteY24" fmla="*/ 9661 h 10000"/>
                <a:gd name="connsiteX25" fmla="*/ 4 w 10000"/>
                <a:gd name="connsiteY25" fmla="*/ 10000 h 10000"/>
                <a:gd name="connsiteX0" fmla="*/ 0 w 10000"/>
                <a:gd name="connsiteY0" fmla="*/ 10000 h 10000"/>
                <a:gd name="connsiteX1" fmla="*/ 4 w 10000"/>
                <a:gd name="connsiteY1" fmla="*/ 4746 h 10000"/>
                <a:gd name="connsiteX2" fmla="*/ 247 w 10000"/>
                <a:gd name="connsiteY2" fmla="*/ 4407 h 10000"/>
                <a:gd name="connsiteX3" fmla="*/ 278 w 10000"/>
                <a:gd name="connsiteY3" fmla="*/ 2373 h 10000"/>
                <a:gd name="connsiteX4" fmla="*/ 343 w 10000"/>
                <a:gd name="connsiteY4" fmla="*/ 678 h 10000"/>
                <a:gd name="connsiteX5" fmla="*/ 447 w 10000"/>
                <a:gd name="connsiteY5" fmla="*/ 678 h 10000"/>
                <a:gd name="connsiteX6" fmla="*/ 451 w 10000"/>
                <a:gd name="connsiteY6" fmla="*/ 5763 h 10000"/>
                <a:gd name="connsiteX7" fmla="*/ 1076 w 10000"/>
                <a:gd name="connsiteY7" fmla="*/ 6441 h 10000"/>
                <a:gd name="connsiteX8" fmla="*/ 1076 w 10000"/>
                <a:gd name="connsiteY8" fmla="*/ 1695 h 10000"/>
                <a:gd name="connsiteX9" fmla="*/ 1224 w 10000"/>
                <a:gd name="connsiteY9" fmla="*/ 2034 h 10000"/>
                <a:gd name="connsiteX10" fmla="*/ 1302 w 10000"/>
                <a:gd name="connsiteY10" fmla="*/ 4746 h 10000"/>
                <a:gd name="connsiteX11" fmla="*/ 1285 w 10000"/>
                <a:gd name="connsiteY11" fmla="*/ 4746 h 10000"/>
                <a:gd name="connsiteX12" fmla="*/ 1341 w 10000"/>
                <a:gd name="connsiteY12" fmla="*/ 5763 h 10000"/>
                <a:gd name="connsiteX13" fmla="*/ 1419 w 10000"/>
                <a:gd name="connsiteY13" fmla="*/ 6441 h 10000"/>
                <a:gd name="connsiteX14" fmla="*/ 1536 w 10000"/>
                <a:gd name="connsiteY14" fmla="*/ 5763 h 10000"/>
                <a:gd name="connsiteX15" fmla="*/ 1684 w 10000"/>
                <a:gd name="connsiteY15" fmla="*/ 1356 h 10000"/>
                <a:gd name="connsiteX16" fmla="*/ 1840 w 10000"/>
                <a:gd name="connsiteY16" fmla="*/ 1695 h 10000"/>
                <a:gd name="connsiteX17" fmla="*/ 1832 w 10000"/>
                <a:gd name="connsiteY17" fmla="*/ 5763 h 10000"/>
                <a:gd name="connsiteX18" fmla="*/ 2405 w 10000"/>
                <a:gd name="connsiteY18" fmla="*/ 6102 h 10000"/>
                <a:gd name="connsiteX19" fmla="*/ 2413 w 10000"/>
                <a:gd name="connsiteY19" fmla="*/ 0 h 10000"/>
                <a:gd name="connsiteX20" fmla="*/ 2535 w 10000"/>
                <a:gd name="connsiteY20" fmla="*/ 1017 h 10000"/>
                <a:gd name="connsiteX21" fmla="*/ 2639 w 10000"/>
                <a:gd name="connsiteY21" fmla="*/ 5085 h 10000"/>
                <a:gd name="connsiteX22" fmla="*/ 6379 w 10000"/>
                <a:gd name="connsiteY22" fmla="*/ 5250 h 10000"/>
                <a:gd name="connsiteX23" fmla="*/ 6496 w 10000"/>
                <a:gd name="connsiteY23" fmla="*/ 1811 h 10000"/>
                <a:gd name="connsiteX24" fmla="*/ 10000 w 10000"/>
                <a:gd name="connsiteY24" fmla="*/ 5763 h 10000"/>
                <a:gd name="connsiteX25" fmla="*/ 10000 w 10000"/>
                <a:gd name="connsiteY25" fmla="*/ 9661 h 10000"/>
                <a:gd name="connsiteX26" fmla="*/ 4 w 10000"/>
                <a:gd name="connsiteY26" fmla="*/ 10000 h 10000"/>
                <a:gd name="connsiteX0" fmla="*/ 0 w 10000"/>
                <a:gd name="connsiteY0" fmla="*/ 10000 h 10000"/>
                <a:gd name="connsiteX1" fmla="*/ 4 w 10000"/>
                <a:gd name="connsiteY1" fmla="*/ 4746 h 10000"/>
                <a:gd name="connsiteX2" fmla="*/ 247 w 10000"/>
                <a:gd name="connsiteY2" fmla="*/ 4407 h 10000"/>
                <a:gd name="connsiteX3" fmla="*/ 278 w 10000"/>
                <a:gd name="connsiteY3" fmla="*/ 2373 h 10000"/>
                <a:gd name="connsiteX4" fmla="*/ 343 w 10000"/>
                <a:gd name="connsiteY4" fmla="*/ 678 h 10000"/>
                <a:gd name="connsiteX5" fmla="*/ 447 w 10000"/>
                <a:gd name="connsiteY5" fmla="*/ 678 h 10000"/>
                <a:gd name="connsiteX6" fmla="*/ 451 w 10000"/>
                <a:gd name="connsiteY6" fmla="*/ 5763 h 10000"/>
                <a:gd name="connsiteX7" fmla="*/ 1076 w 10000"/>
                <a:gd name="connsiteY7" fmla="*/ 6441 h 10000"/>
                <a:gd name="connsiteX8" fmla="*/ 1076 w 10000"/>
                <a:gd name="connsiteY8" fmla="*/ 1695 h 10000"/>
                <a:gd name="connsiteX9" fmla="*/ 1224 w 10000"/>
                <a:gd name="connsiteY9" fmla="*/ 2034 h 10000"/>
                <a:gd name="connsiteX10" fmla="*/ 1302 w 10000"/>
                <a:gd name="connsiteY10" fmla="*/ 4746 h 10000"/>
                <a:gd name="connsiteX11" fmla="*/ 1285 w 10000"/>
                <a:gd name="connsiteY11" fmla="*/ 4746 h 10000"/>
                <a:gd name="connsiteX12" fmla="*/ 1341 w 10000"/>
                <a:gd name="connsiteY12" fmla="*/ 5763 h 10000"/>
                <a:gd name="connsiteX13" fmla="*/ 1419 w 10000"/>
                <a:gd name="connsiteY13" fmla="*/ 6441 h 10000"/>
                <a:gd name="connsiteX14" fmla="*/ 1536 w 10000"/>
                <a:gd name="connsiteY14" fmla="*/ 5763 h 10000"/>
                <a:gd name="connsiteX15" fmla="*/ 1684 w 10000"/>
                <a:gd name="connsiteY15" fmla="*/ 1356 h 10000"/>
                <a:gd name="connsiteX16" fmla="*/ 1840 w 10000"/>
                <a:gd name="connsiteY16" fmla="*/ 1695 h 10000"/>
                <a:gd name="connsiteX17" fmla="*/ 1832 w 10000"/>
                <a:gd name="connsiteY17" fmla="*/ 5763 h 10000"/>
                <a:gd name="connsiteX18" fmla="*/ 2405 w 10000"/>
                <a:gd name="connsiteY18" fmla="*/ 6102 h 10000"/>
                <a:gd name="connsiteX19" fmla="*/ 2413 w 10000"/>
                <a:gd name="connsiteY19" fmla="*/ 0 h 10000"/>
                <a:gd name="connsiteX20" fmla="*/ 2535 w 10000"/>
                <a:gd name="connsiteY20" fmla="*/ 1017 h 10000"/>
                <a:gd name="connsiteX21" fmla="*/ 2639 w 10000"/>
                <a:gd name="connsiteY21" fmla="*/ 5085 h 10000"/>
                <a:gd name="connsiteX22" fmla="*/ 6281 w 10000"/>
                <a:gd name="connsiteY22" fmla="*/ 6778 h 10000"/>
                <a:gd name="connsiteX23" fmla="*/ 6496 w 10000"/>
                <a:gd name="connsiteY23" fmla="*/ 1811 h 10000"/>
                <a:gd name="connsiteX24" fmla="*/ 10000 w 10000"/>
                <a:gd name="connsiteY24" fmla="*/ 5763 h 10000"/>
                <a:gd name="connsiteX25" fmla="*/ 10000 w 10000"/>
                <a:gd name="connsiteY25" fmla="*/ 9661 h 10000"/>
                <a:gd name="connsiteX26" fmla="*/ 4 w 10000"/>
                <a:gd name="connsiteY26" fmla="*/ 10000 h 10000"/>
                <a:gd name="connsiteX0" fmla="*/ 0 w 10000"/>
                <a:gd name="connsiteY0" fmla="*/ 10000 h 10000"/>
                <a:gd name="connsiteX1" fmla="*/ 4 w 10000"/>
                <a:gd name="connsiteY1" fmla="*/ 4746 h 10000"/>
                <a:gd name="connsiteX2" fmla="*/ 247 w 10000"/>
                <a:gd name="connsiteY2" fmla="*/ 4407 h 10000"/>
                <a:gd name="connsiteX3" fmla="*/ 278 w 10000"/>
                <a:gd name="connsiteY3" fmla="*/ 2373 h 10000"/>
                <a:gd name="connsiteX4" fmla="*/ 343 w 10000"/>
                <a:gd name="connsiteY4" fmla="*/ 678 h 10000"/>
                <a:gd name="connsiteX5" fmla="*/ 447 w 10000"/>
                <a:gd name="connsiteY5" fmla="*/ 678 h 10000"/>
                <a:gd name="connsiteX6" fmla="*/ 451 w 10000"/>
                <a:gd name="connsiteY6" fmla="*/ 5763 h 10000"/>
                <a:gd name="connsiteX7" fmla="*/ 1076 w 10000"/>
                <a:gd name="connsiteY7" fmla="*/ 6441 h 10000"/>
                <a:gd name="connsiteX8" fmla="*/ 1076 w 10000"/>
                <a:gd name="connsiteY8" fmla="*/ 1695 h 10000"/>
                <a:gd name="connsiteX9" fmla="*/ 1224 w 10000"/>
                <a:gd name="connsiteY9" fmla="*/ 2034 h 10000"/>
                <a:gd name="connsiteX10" fmla="*/ 1302 w 10000"/>
                <a:gd name="connsiteY10" fmla="*/ 4746 h 10000"/>
                <a:gd name="connsiteX11" fmla="*/ 1285 w 10000"/>
                <a:gd name="connsiteY11" fmla="*/ 4746 h 10000"/>
                <a:gd name="connsiteX12" fmla="*/ 1341 w 10000"/>
                <a:gd name="connsiteY12" fmla="*/ 5763 h 10000"/>
                <a:gd name="connsiteX13" fmla="*/ 1419 w 10000"/>
                <a:gd name="connsiteY13" fmla="*/ 6441 h 10000"/>
                <a:gd name="connsiteX14" fmla="*/ 1536 w 10000"/>
                <a:gd name="connsiteY14" fmla="*/ 5763 h 10000"/>
                <a:gd name="connsiteX15" fmla="*/ 1684 w 10000"/>
                <a:gd name="connsiteY15" fmla="*/ 1356 h 10000"/>
                <a:gd name="connsiteX16" fmla="*/ 1840 w 10000"/>
                <a:gd name="connsiteY16" fmla="*/ 1695 h 10000"/>
                <a:gd name="connsiteX17" fmla="*/ 1832 w 10000"/>
                <a:gd name="connsiteY17" fmla="*/ 5763 h 10000"/>
                <a:gd name="connsiteX18" fmla="*/ 2405 w 10000"/>
                <a:gd name="connsiteY18" fmla="*/ 6102 h 10000"/>
                <a:gd name="connsiteX19" fmla="*/ 2413 w 10000"/>
                <a:gd name="connsiteY19" fmla="*/ 0 h 10000"/>
                <a:gd name="connsiteX20" fmla="*/ 2535 w 10000"/>
                <a:gd name="connsiteY20" fmla="*/ 1017 h 10000"/>
                <a:gd name="connsiteX21" fmla="*/ 2639 w 10000"/>
                <a:gd name="connsiteY21" fmla="*/ 5085 h 10000"/>
                <a:gd name="connsiteX22" fmla="*/ 6281 w 10000"/>
                <a:gd name="connsiteY22" fmla="*/ 6778 h 10000"/>
                <a:gd name="connsiteX23" fmla="*/ 6496 w 10000"/>
                <a:gd name="connsiteY23" fmla="*/ 1811 h 10000"/>
                <a:gd name="connsiteX24" fmla="*/ 10000 w 10000"/>
                <a:gd name="connsiteY24" fmla="*/ 5763 h 10000"/>
                <a:gd name="connsiteX25" fmla="*/ 10000 w 10000"/>
                <a:gd name="connsiteY25" fmla="*/ 9661 h 10000"/>
                <a:gd name="connsiteX26" fmla="*/ 4 w 10000"/>
                <a:gd name="connsiteY26" fmla="*/ 10000 h 10000"/>
                <a:gd name="connsiteX0" fmla="*/ 0 w 10000"/>
                <a:gd name="connsiteY0" fmla="*/ 10000 h 10000"/>
                <a:gd name="connsiteX1" fmla="*/ 4 w 10000"/>
                <a:gd name="connsiteY1" fmla="*/ 4746 h 10000"/>
                <a:gd name="connsiteX2" fmla="*/ 247 w 10000"/>
                <a:gd name="connsiteY2" fmla="*/ 4407 h 10000"/>
                <a:gd name="connsiteX3" fmla="*/ 278 w 10000"/>
                <a:gd name="connsiteY3" fmla="*/ 2373 h 10000"/>
                <a:gd name="connsiteX4" fmla="*/ 343 w 10000"/>
                <a:gd name="connsiteY4" fmla="*/ 678 h 10000"/>
                <a:gd name="connsiteX5" fmla="*/ 447 w 10000"/>
                <a:gd name="connsiteY5" fmla="*/ 678 h 10000"/>
                <a:gd name="connsiteX6" fmla="*/ 451 w 10000"/>
                <a:gd name="connsiteY6" fmla="*/ 5763 h 10000"/>
                <a:gd name="connsiteX7" fmla="*/ 1076 w 10000"/>
                <a:gd name="connsiteY7" fmla="*/ 6441 h 10000"/>
                <a:gd name="connsiteX8" fmla="*/ 1076 w 10000"/>
                <a:gd name="connsiteY8" fmla="*/ 1695 h 10000"/>
                <a:gd name="connsiteX9" fmla="*/ 1224 w 10000"/>
                <a:gd name="connsiteY9" fmla="*/ 2034 h 10000"/>
                <a:gd name="connsiteX10" fmla="*/ 1302 w 10000"/>
                <a:gd name="connsiteY10" fmla="*/ 4746 h 10000"/>
                <a:gd name="connsiteX11" fmla="*/ 1285 w 10000"/>
                <a:gd name="connsiteY11" fmla="*/ 4746 h 10000"/>
                <a:gd name="connsiteX12" fmla="*/ 1341 w 10000"/>
                <a:gd name="connsiteY12" fmla="*/ 5763 h 10000"/>
                <a:gd name="connsiteX13" fmla="*/ 1419 w 10000"/>
                <a:gd name="connsiteY13" fmla="*/ 6441 h 10000"/>
                <a:gd name="connsiteX14" fmla="*/ 1536 w 10000"/>
                <a:gd name="connsiteY14" fmla="*/ 5763 h 10000"/>
                <a:gd name="connsiteX15" fmla="*/ 1684 w 10000"/>
                <a:gd name="connsiteY15" fmla="*/ 1356 h 10000"/>
                <a:gd name="connsiteX16" fmla="*/ 1840 w 10000"/>
                <a:gd name="connsiteY16" fmla="*/ 1695 h 10000"/>
                <a:gd name="connsiteX17" fmla="*/ 1832 w 10000"/>
                <a:gd name="connsiteY17" fmla="*/ 5763 h 10000"/>
                <a:gd name="connsiteX18" fmla="*/ 2405 w 10000"/>
                <a:gd name="connsiteY18" fmla="*/ 6102 h 10000"/>
                <a:gd name="connsiteX19" fmla="*/ 2413 w 10000"/>
                <a:gd name="connsiteY19" fmla="*/ 0 h 10000"/>
                <a:gd name="connsiteX20" fmla="*/ 2535 w 10000"/>
                <a:gd name="connsiteY20" fmla="*/ 1017 h 10000"/>
                <a:gd name="connsiteX21" fmla="*/ 2639 w 10000"/>
                <a:gd name="connsiteY21" fmla="*/ 5085 h 10000"/>
                <a:gd name="connsiteX22" fmla="*/ 6281 w 10000"/>
                <a:gd name="connsiteY22" fmla="*/ 6778 h 10000"/>
                <a:gd name="connsiteX23" fmla="*/ 6878 w 10000"/>
                <a:gd name="connsiteY23" fmla="*/ 1429 h 10000"/>
                <a:gd name="connsiteX24" fmla="*/ 10000 w 10000"/>
                <a:gd name="connsiteY24" fmla="*/ 5763 h 10000"/>
                <a:gd name="connsiteX25" fmla="*/ 10000 w 10000"/>
                <a:gd name="connsiteY25" fmla="*/ 9661 h 10000"/>
                <a:gd name="connsiteX26" fmla="*/ 4 w 10000"/>
                <a:gd name="connsiteY26" fmla="*/ 10000 h 10000"/>
                <a:gd name="connsiteX0" fmla="*/ 0 w 10000"/>
                <a:gd name="connsiteY0" fmla="*/ 10000 h 10000"/>
                <a:gd name="connsiteX1" fmla="*/ 4 w 10000"/>
                <a:gd name="connsiteY1" fmla="*/ 4746 h 10000"/>
                <a:gd name="connsiteX2" fmla="*/ 247 w 10000"/>
                <a:gd name="connsiteY2" fmla="*/ 4407 h 10000"/>
                <a:gd name="connsiteX3" fmla="*/ 278 w 10000"/>
                <a:gd name="connsiteY3" fmla="*/ 2373 h 10000"/>
                <a:gd name="connsiteX4" fmla="*/ 343 w 10000"/>
                <a:gd name="connsiteY4" fmla="*/ 678 h 10000"/>
                <a:gd name="connsiteX5" fmla="*/ 447 w 10000"/>
                <a:gd name="connsiteY5" fmla="*/ 678 h 10000"/>
                <a:gd name="connsiteX6" fmla="*/ 451 w 10000"/>
                <a:gd name="connsiteY6" fmla="*/ 5763 h 10000"/>
                <a:gd name="connsiteX7" fmla="*/ 1076 w 10000"/>
                <a:gd name="connsiteY7" fmla="*/ 6441 h 10000"/>
                <a:gd name="connsiteX8" fmla="*/ 1076 w 10000"/>
                <a:gd name="connsiteY8" fmla="*/ 1695 h 10000"/>
                <a:gd name="connsiteX9" fmla="*/ 1224 w 10000"/>
                <a:gd name="connsiteY9" fmla="*/ 2034 h 10000"/>
                <a:gd name="connsiteX10" fmla="*/ 1302 w 10000"/>
                <a:gd name="connsiteY10" fmla="*/ 4746 h 10000"/>
                <a:gd name="connsiteX11" fmla="*/ 1285 w 10000"/>
                <a:gd name="connsiteY11" fmla="*/ 4746 h 10000"/>
                <a:gd name="connsiteX12" fmla="*/ 1341 w 10000"/>
                <a:gd name="connsiteY12" fmla="*/ 5763 h 10000"/>
                <a:gd name="connsiteX13" fmla="*/ 1419 w 10000"/>
                <a:gd name="connsiteY13" fmla="*/ 6441 h 10000"/>
                <a:gd name="connsiteX14" fmla="*/ 1536 w 10000"/>
                <a:gd name="connsiteY14" fmla="*/ 5763 h 10000"/>
                <a:gd name="connsiteX15" fmla="*/ 1684 w 10000"/>
                <a:gd name="connsiteY15" fmla="*/ 1356 h 10000"/>
                <a:gd name="connsiteX16" fmla="*/ 1840 w 10000"/>
                <a:gd name="connsiteY16" fmla="*/ 1695 h 10000"/>
                <a:gd name="connsiteX17" fmla="*/ 1832 w 10000"/>
                <a:gd name="connsiteY17" fmla="*/ 5763 h 10000"/>
                <a:gd name="connsiteX18" fmla="*/ 2405 w 10000"/>
                <a:gd name="connsiteY18" fmla="*/ 6102 h 10000"/>
                <a:gd name="connsiteX19" fmla="*/ 2413 w 10000"/>
                <a:gd name="connsiteY19" fmla="*/ 0 h 10000"/>
                <a:gd name="connsiteX20" fmla="*/ 2535 w 10000"/>
                <a:gd name="connsiteY20" fmla="*/ 1017 h 10000"/>
                <a:gd name="connsiteX21" fmla="*/ 2639 w 10000"/>
                <a:gd name="connsiteY21" fmla="*/ 5085 h 10000"/>
                <a:gd name="connsiteX22" fmla="*/ 6281 w 10000"/>
                <a:gd name="connsiteY22" fmla="*/ 6778 h 10000"/>
                <a:gd name="connsiteX23" fmla="*/ 6878 w 10000"/>
                <a:gd name="connsiteY23" fmla="*/ 1429 h 10000"/>
                <a:gd name="connsiteX24" fmla="*/ 8032 w 10000"/>
                <a:gd name="connsiteY24" fmla="*/ 6396 h 10000"/>
                <a:gd name="connsiteX25" fmla="*/ 10000 w 10000"/>
                <a:gd name="connsiteY25" fmla="*/ 5763 h 10000"/>
                <a:gd name="connsiteX26" fmla="*/ 10000 w 10000"/>
                <a:gd name="connsiteY26" fmla="*/ 9661 h 10000"/>
                <a:gd name="connsiteX27" fmla="*/ 4 w 10000"/>
                <a:gd name="connsiteY27" fmla="*/ 10000 h 10000"/>
                <a:gd name="connsiteX0" fmla="*/ 0 w 10000"/>
                <a:gd name="connsiteY0" fmla="*/ 10000 h 10000"/>
                <a:gd name="connsiteX1" fmla="*/ 4 w 10000"/>
                <a:gd name="connsiteY1" fmla="*/ 4746 h 10000"/>
                <a:gd name="connsiteX2" fmla="*/ 247 w 10000"/>
                <a:gd name="connsiteY2" fmla="*/ 4407 h 10000"/>
                <a:gd name="connsiteX3" fmla="*/ 278 w 10000"/>
                <a:gd name="connsiteY3" fmla="*/ 2373 h 10000"/>
                <a:gd name="connsiteX4" fmla="*/ 343 w 10000"/>
                <a:gd name="connsiteY4" fmla="*/ 678 h 10000"/>
                <a:gd name="connsiteX5" fmla="*/ 447 w 10000"/>
                <a:gd name="connsiteY5" fmla="*/ 678 h 10000"/>
                <a:gd name="connsiteX6" fmla="*/ 451 w 10000"/>
                <a:gd name="connsiteY6" fmla="*/ 5763 h 10000"/>
                <a:gd name="connsiteX7" fmla="*/ 1076 w 10000"/>
                <a:gd name="connsiteY7" fmla="*/ 6441 h 10000"/>
                <a:gd name="connsiteX8" fmla="*/ 1076 w 10000"/>
                <a:gd name="connsiteY8" fmla="*/ 1695 h 10000"/>
                <a:gd name="connsiteX9" fmla="*/ 1224 w 10000"/>
                <a:gd name="connsiteY9" fmla="*/ 2034 h 10000"/>
                <a:gd name="connsiteX10" fmla="*/ 1302 w 10000"/>
                <a:gd name="connsiteY10" fmla="*/ 4746 h 10000"/>
                <a:gd name="connsiteX11" fmla="*/ 1285 w 10000"/>
                <a:gd name="connsiteY11" fmla="*/ 4746 h 10000"/>
                <a:gd name="connsiteX12" fmla="*/ 1341 w 10000"/>
                <a:gd name="connsiteY12" fmla="*/ 5763 h 10000"/>
                <a:gd name="connsiteX13" fmla="*/ 1419 w 10000"/>
                <a:gd name="connsiteY13" fmla="*/ 6441 h 10000"/>
                <a:gd name="connsiteX14" fmla="*/ 1536 w 10000"/>
                <a:gd name="connsiteY14" fmla="*/ 5763 h 10000"/>
                <a:gd name="connsiteX15" fmla="*/ 1684 w 10000"/>
                <a:gd name="connsiteY15" fmla="*/ 1356 h 10000"/>
                <a:gd name="connsiteX16" fmla="*/ 1840 w 10000"/>
                <a:gd name="connsiteY16" fmla="*/ 1695 h 10000"/>
                <a:gd name="connsiteX17" fmla="*/ 1832 w 10000"/>
                <a:gd name="connsiteY17" fmla="*/ 5763 h 10000"/>
                <a:gd name="connsiteX18" fmla="*/ 2405 w 10000"/>
                <a:gd name="connsiteY18" fmla="*/ 6102 h 10000"/>
                <a:gd name="connsiteX19" fmla="*/ 2413 w 10000"/>
                <a:gd name="connsiteY19" fmla="*/ 0 h 10000"/>
                <a:gd name="connsiteX20" fmla="*/ 2535 w 10000"/>
                <a:gd name="connsiteY20" fmla="*/ 1017 h 10000"/>
                <a:gd name="connsiteX21" fmla="*/ 2639 w 10000"/>
                <a:gd name="connsiteY21" fmla="*/ 5085 h 10000"/>
                <a:gd name="connsiteX22" fmla="*/ 6281 w 10000"/>
                <a:gd name="connsiteY22" fmla="*/ 6778 h 10000"/>
                <a:gd name="connsiteX23" fmla="*/ 6878 w 10000"/>
                <a:gd name="connsiteY23" fmla="*/ 1429 h 10000"/>
                <a:gd name="connsiteX24" fmla="*/ 7905 w 10000"/>
                <a:gd name="connsiteY24" fmla="*/ 1047 h 10000"/>
                <a:gd name="connsiteX25" fmla="*/ 8032 w 10000"/>
                <a:gd name="connsiteY25" fmla="*/ 6396 h 10000"/>
                <a:gd name="connsiteX26" fmla="*/ 10000 w 10000"/>
                <a:gd name="connsiteY26" fmla="*/ 5763 h 10000"/>
                <a:gd name="connsiteX27" fmla="*/ 10000 w 10000"/>
                <a:gd name="connsiteY27" fmla="*/ 9661 h 10000"/>
                <a:gd name="connsiteX28" fmla="*/ 4 w 10000"/>
                <a:gd name="connsiteY28" fmla="*/ 10000 h 10000"/>
                <a:gd name="connsiteX0" fmla="*/ 0 w 10000"/>
                <a:gd name="connsiteY0" fmla="*/ 10000 h 10000"/>
                <a:gd name="connsiteX1" fmla="*/ 4 w 10000"/>
                <a:gd name="connsiteY1" fmla="*/ 4746 h 10000"/>
                <a:gd name="connsiteX2" fmla="*/ 247 w 10000"/>
                <a:gd name="connsiteY2" fmla="*/ 4407 h 10000"/>
                <a:gd name="connsiteX3" fmla="*/ 278 w 10000"/>
                <a:gd name="connsiteY3" fmla="*/ 2373 h 10000"/>
                <a:gd name="connsiteX4" fmla="*/ 343 w 10000"/>
                <a:gd name="connsiteY4" fmla="*/ 678 h 10000"/>
                <a:gd name="connsiteX5" fmla="*/ 447 w 10000"/>
                <a:gd name="connsiteY5" fmla="*/ 678 h 10000"/>
                <a:gd name="connsiteX6" fmla="*/ 451 w 10000"/>
                <a:gd name="connsiteY6" fmla="*/ 5763 h 10000"/>
                <a:gd name="connsiteX7" fmla="*/ 1076 w 10000"/>
                <a:gd name="connsiteY7" fmla="*/ 6441 h 10000"/>
                <a:gd name="connsiteX8" fmla="*/ 1076 w 10000"/>
                <a:gd name="connsiteY8" fmla="*/ 1695 h 10000"/>
                <a:gd name="connsiteX9" fmla="*/ 1224 w 10000"/>
                <a:gd name="connsiteY9" fmla="*/ 2034 h 10000"/>
                <a:gd name="connsiteX10" fmla="*/ 1302 w 10000"/>
                <a:gd name="connsiteY10" fmla="*/ 4746 h 10000"/>
                <a:gd name="connsiteX11" fmla="*/ 1285 w 10000"/>
                <a:gd name="connsiteY11" fmla="*/ 4746 h 10000"/>
                <a:gd name="connsiteX12" fmla="*/ 1341 w 10000"/>
                <a:gd name="connsiteY12" fmla="*/ 5763 h 10000"/>
                <a:gd name="connsiteX13" fmla="*/ 1419 w 10000"/>
                <a:gd name="connsiteY13" fmla="*/ 6441 h 10000"/>
                <a:gd name="connsiteX14" fmla="*/ 1536 w 10000"/>
                <a:gd name="connsiteY14" fmla="*/ 5763 h 10000"/>
                <a:gd name="connsiteX15" fmla="*/ 1684 w 10000"/>
                <a:gd name="connsiteY15" fmla="*/ 1356 h 10000"/>
                <a:gd name="connsiteX16" fmla="*/ 1840 w 10000"/>
                <a:gd name="connsiteY16" fmla="*/ 1695 h 10000"/>
                <a:gd name="connsiteX17" fmla="*/ 1832 w 10000"/>
                <a:gd name="connsiteY17" fmla="*/ 5763 h 10000"/>
                <a:gd name="connsiteX18" fmla="*/ 2405 w 10000"/>
                <a:gd name="connsiteY18" fmla="*/ 6102 h 10000"/>
                <a:gd name="connsiteX19" fmla="*/ 2413 w 10000"/>
                <a:gd name="connsiteY19" fmla="*/ 0 h 10000"/>
                <a:gd name="connsiteX20" fmla="*/ 2535 w 10000"/>
                <a:gd name="connsiteY20" fmla="*/ 1017 h 10000"/>
                <a:gd name="connsiteX21" fmla="*/ 2639 w 10000"/>
                <a:gd name="connsiteY21" fmla="*/ 5085 h 10000"/>
                <a:gd name="connsiteX22" fmla="*/ 6281 w 10000"/>
                <a:gd name="connsiteY22" fmla="*/ 6778 h 10000"/>
                <a:gd name="connsiteX23" fmla="*/ 6878 w 10000"/>
                <a:gd name="connsiteY23" fmla="*/ 1429 h 10000"/>
                <a:gd name="connsiteX24" fmla="*/ 7905 w 10000"/>
                <a:gd name="connsiteY24" fmla="*/ 1047 h 10000"/>
                <a:gd name="connsiteX25" fmla="*/ 8032 w 10000"/>
                <a:gd name="connsiteY25" fmla="*/ 6396 h 10000"/>
                <a:gd name="connsiteX26" fmla="*/ 10000 w 10000"/>
                <a:gd name="connsiteY26" fmla="*/ 5763 h 10000"/>
                <a:gd name="connsiteX27" fmla="*/ 10000 w 10000"/>
                <a:gd name="connsiteY27" fmla="*/ 9661 h 10000"/>
                <a:gd name="connsiteX28" fmla="*/ 4 w 10000"/>
                <a:gd name="connsiteY28" fmla="*/ 10000 h 10000"/>
                <a:gd name="connsiteX0" fmla="*/ 0 w 10000"/>
                <a:gd name="connsiteY0" fmla="*/ 10000 h 10000"/>
                <a:gd name="connsiteX1" fmla="*/ 4 w 10000"/>
                <a:gd name="connsiteY1" fmla="*/ 4746 h 10000"/>
                <a:gd name="connsiteX2" fmla="*/ 247 w 10000"/>
                <a:gd name="connsiteY2" fmla="*/ 4407 h 10000"/>
                <a:gd name="connsiteX3" fmla="*/ 278 w 10000"/>
                <a:gd name="connsiteY3" fmla="*/ 2373 h 10000"/>
                <a:gd name="connsiteX4" fmla="*/ 343 w 10000"/>
                <a:gd name="connsiteY4" fmla="*/ 678 h 10000"/>
                <a:gd name="connsiteX5" fmla="*/ 447 w 10000"/>
                <a:gd name="connsiteY5" fmla="*/ 678 h 10000"/>
                <a:gd name="connsiteX6" fmla="*/ 451 w 10000"/>
                <a:gd name="connsiteY6" fmla="*/ 5763 h 10000"/>
                <a:gd name="connsiteX7" fmla="*/ 1076 w 10000"/>
                <a:gd name="connsiteY7" fmla="*/ 6441 h 10000"/>
                <a:gd name="connsiteX8" fmla="*/ 1076 w 10000"/>
                <a:gd name="connsiteY8" fmla="*/ 1695 h 10000"/>
                <a:gd name="connsiteX9" fmla="*/ 1224 w 10000"/>
                <a:gd name="connsiteY9" fmla="*/ 2034 h 10000"/>
                <a:gd name="connsiteX10" fmla="*/ 1302 w 10000"/>
                <a:gd name="connsiteY10" fmla="*/ 4746 h 10000"/>
                <a:gd name="connsiteX11" fmla="*/ 1285 w 10000"/>
                <a:gd name="connsiteY11" fmla="*/ 4746 h 10000"/>
                <a:gd name="connsiteX12" fmla="*/ 1341 w 10000"/>
                <a:gd name="connsiteY12" fmla="*/ 5763 h 10000"/>
                <a:gd name="connsiteX13" fmla="*/ 1419 w 10000"/>
                <a:gd name="connsiteY13" fmla="*/ 6441 h 10000"/>
                <a:gd name="connsiteX14" fmla="*/ 1536 w 10000"/>
                <a:gd name="connsiteY14" fmla="*/ 5763 h 10000"/>
                <a:gd name="connsiteX15" fmla="*/ 1684 w 10000"/>
                <a:gd name="connsiteY15" fmla="*/ 1356 h 10000"/>
                <a:gd name="connsiteX16" fmla="*/ 1840 w 10000"/>
                <a:gd name="connsiteY16" fmla="*/ 1695 h 10000"/>
                <a:gd name="connsiteX17" fmla="*/ 1832 w 10000"/>
                <a:gd name="connsiteY17" fmla="*/ 5763 h 10000"/>
                <a:gd name="connsiteX18" fmla="*/ 2405 w 10000"/>
                <a:gd name="connsiteY18" fmla="*/ 6102 h 10000"/>
                <a:gd name="connsiteX19" fmla="*/ 2413 w 10000"/>
                <a:gd name="connsiteY19" fmla="*/ 0 h 10000"/>
                <a:gd name="connsiteX20" fmla="*/ 2535 w 10000"/>
                <a:gd name="connsiteY20" fmla="*/ 1017 h 10000"/>
                <a:gd name="connsiteX21" fmla="*/ 2639 w 10000"/>
                <a:gd name="connsiteY21" fmla="*/ 5085 h 10000"/>
                <a:gd name="connsiteX22" fmla="*/ 6281 w 10000"/>
                <a:gd name="connsiteY22" fmla="*/ 6778 h 10000"/>
                <a:gd name="connsiteX23" fmla="*/ 6878 w 10000"/>
                <a:gd name="connsiteY23" fmla="*/ 1429 h 10000"/>
                <a:gd name="connsiteX24" fmla="*/ 7905 w 10000"/>
                <a:gd name="connsiteY24" fmla="*/ 1047 h 10000"/>
                <a:gd name="connsiteX25" fmla="*/ 8052 w 10000"/>
                <a:gd name="connsiteY25" fmla="*/ 4868 h 10000"/>
                <a:gd name="connsiteX26" fmla="*/ 8032 w 10000"/>
                <a:gd name="connsiteY26" fmla="*/ 6396 h 10000"/>
                <a:gd name="connsiteX27" fmla="*/ 10000 w 10000"/>
                <a:gd name="connsiteY27" fmla="*/ 5763 h 10000"/>
                <a:gd name="connsiteX28" fmla="*/ 10000 w 10000"/>
                <a:gd name="connsiteY28" fmla="*/ 9661 h 10000"/>
                <a:gd name="connsiteX29" fmla="*/ 4 w 10000"/>
                <a:gd name="connsiteY29" fmla="*/ 10000 h 10000"/>
                <a:gd name="connsiteX0" fmla="*/ 0 w 10000"/>
                <a:gd name="connsiteY0" fmla="*/ 10000 h 10000"/>
                <a:gd name="connsiteX1" fmla="*/ 4 w 10000"/>
                <a:gd name="connsiteY1" fmla="*/ 4746 h 10000"/>
                <a:gd name="connsiteX2" fmla="*/ 247 w 10000"/>
                <a:gd name="connsiteY2" fmla="*/ 4407 h 10000"/>
                <a:gd name="connsiteX3" fmla="*/ 278 w 10000"/>
                <a:gd name="connsiteY3" fmla="*/ 2373 h 10000"/>
                <a:gd name="connsiteX4" fmla="*/ 343 w 10000"/>
                <a:gd name="connsiteY4" fmla="*/ 678 h 10000"/>
                <a:gd name="connsiteX5" fmla="*/ 447 w 10000"/>
                <a:gd name="connsiteY5" fmla="*/ 678 h 10000"/>
                <a:gd name="connsiteX6" fmla="*/ 451 w 10000"/>
                <a:gd name="connsiteY6" fmla="*/ 5763 h 10000"/>
                <a:gd name="connsiteX7" fmla="*/ 1076 w 10000"/>
                <a:gd name="connsiteY7" fmla="*/ 6441 h 10000"/>
                <a:gd name="connsiteX8" fmla="*/ 1076 w 10000"/>
                <a:gd name="connsiteY8" fmla="*/ 1695 h 10000"/>
                <a:gd name="connsiteX9" fmla="*/ 1224 w 10000"/>
                <a:gd name="connsiteY9" fmla="*/ 2034 h 10000"/>
                <a:gd name="connsiteX10" fmla="*/ 1302 w 10000"/>
                <a:gd name="connsiteY10" fmla="*/ 4746 h 10000"/>
                <a:gd name="connsiteX11" fmla="*/ 1285 w 10000"/>
                <a:gd name="connsiteY11" fmla="*/ 4746 h 10000"/>
                <a:gd name="connsiteX12" fmla="*/ 1341 w 10000"/>
                <a:gd name="connsiteY12" fmla="*/ 5763 h 10000"/>
                <a:gd name="connsiteX13" fmla="*/ 1419 w 10000"/>
                <a:gd name="connsiteY13" fmla="*/ 6441 h 10000"/>
                <a:gd name="connsiteX14" fmla="*/ 1536 w 10000"/>
                <a:gd name="connsiteY14" fmla="*/ 5763 h 10000"/>
                <a:gd name="connsiteX15" fmla="*/ 1684 w 10000"/>
                <a:gd name="connsiteY15" fmla="*/ 1356 h 10000"/>
                <a:gd name="connsiteX16" fmla="*/ 1840 w 10000"/>
                <a:gd name="connsiteY16" fmla="*/ 1695 h 10000"/>
                <a:gd name="connsiteX17" fmla="*/ 1832 w 10000"/>
                <a:gd name="connsiteY17" fmla="*/ 5763 h 10000"/>
                <a:gd name="connsiteX18" fmla="*/ 2405 w 10000"/>
                <a:gd name="connsiteY18" fmla="*/ 6102 h 10000"/>
                <a:gd name="connsiteX19" fmla="*/ 2413 w 10000"/>
                <a:gd name="connsiteY19" fmla="*/ 0 h 10000"/>
                <a:gd name="connsiteX20" fmla="*/ 2535 w 10000"/>
                <a:gd name="connsiteY20" fmla="*/ 1017 h 10000"/>
                <a:gd name="connsiteX21" fmla="*/ 2639 w 10000"/>
                <a:gd name="connsiteY21" fmla="*/ 5085 h 10000"/>
                <a:gd name="connsiteX22" fmla="*/ 6281 w 10000"/>
                <a:gd name="connsiteY22" fmla="*/ 6778 h 10000"/>
                <a:gd name="connsiteX23" fmla="*/ 6878 w 10000"/>
                <a:gd name="connsiteY23" fmla="*/ 1429 h 10000"/>
                <a:gd name="connsiteX24" fmla="*/ 7905 w 10000"/>
                <a:gd name="connsiteY24" fmla="*/ 1047 h 10000"/>
                <a:gd name="connsiteX25" fmla="*/ 8052 w 10000"/>
                <a:gd name="connsiteY25" fmla="*/ 4868 h 10000"/>
                <a:gd name="connsiteX26" fmla="*/ 8032 w 10000"/>
                <a:gd name="connsiteY26" fmla="*/ 6396 h 10000"/>
                <a:gd name="connsiteX27" fmla="*/ 9529 w 10000"/>
                <a:gd name="connsiteY27" fmla="*/ 1811 h 10000"/>
                <a:gd name="connsiteX28" fmla="*/ 10000 w 10000"/>
                <a:gd name="connsiteY28" fmla="*/ 5763 h 10000"/>
                <a:gd name="connsiteX29" fmla="*/ 10000 w 10000"/>
                <a:gd name="connsiteY29" fmla="*/ 9661 h 10000"/>
                <a:gd name="connsiteX30" fmla="*/ 4 w 10000"/>
                <a:gd name="connsiteY30" fmla="*/ 10000 h 10000"/>
                <a:gd name="connsiteX0" fmla="*/ 0 w 10000"/>
                <a:gd name="connsiteY0" fmla="*/ 10000 h 10000"/>
                <a:gd name="connsiteX1" fmla="*/ 4 w 10000"/>
                <a:gd name="connsiteY1" fmla="*/ 4746 h 10000"/>
                <a:gd name="connsiteX2" fmla="*/ 247 w 10000"/>
                <a:gd name="connsiteY2" fmla="*/ 4407 h 10000"/>
                <a:gd name="connsiteX3" fmla="*/ 278 w 10000"/>
                <a:gd name="connsiteY3" fmla="*/ 2373 h 10000"/>
                <a:gd name="connsiteX4" fmla="*/ 343 w 10000"/>
                <a:gd name="connsiteY4" fmla="*/ 678 h 10000"/>
                <a:gd name="connsiteX5" fmla="*/ 447 w 10000"/>
                <a:gd name="connsiteY5" fmla="*/ 678 h 10000"/>
                <a:gd name="connsiteX6" fmla="*/ 451 w 10000"/>
                <a:gd name="connsiteY6" fmla="*/ 5763 h 10000"/>
                <a:gd name="connsiteX7" fmla="*/ 1076 w 10000"/>
                <a:gd name="connsiteY7" fmla="*/ 6441 h 10000"/>
                <a:gd name="connsiteX8" fmla="*/ 1076 w 10000"/>
                <a:gd name="connsiteY8" fmla="*/ 1695 h 10000"/>
                <a:gd name="connsiteX9" fmla="*/ 1224 w 10000"/>
                <a:gd name="connsiteY9" fmla="*/ 2034 h 10000"/>
                <a:gd name="connsiteX10" fmla="*/ 1302 w 10000"/>
                <a:gd name="connsiteY10" fmla="*/ 4746 h 10000"/>
                <a:gd name="connsiteX11" fmla="*/ 1285 w 10000"/>
                <a:gd name="connsiteY11" fmla="*/ 4746 h 10000"/>
                <a:gd name="connsiteX12" fmla="*/ 1341 w 10000"/>
                <a:gd name="connsiteY12" fmla="*/ 5763 h 10000"/>
                <a:gd name="connsiteX13" fmla="*/ 1419 w 10000"/>
                <a:gd name="connsiteY13" fmla="*/ 6441 h 10000"/>
                <a:gd name="connsiteX14" fmla="*/ 1536 w 10000"/>
                <a:gd name="connsiteY14" fmla="*/ 5763 h 10000"/>
                <a:gd name="connsiteX15" fmla="*/ 1684 w 10000"/>
                <a:gd name="connsiteY15" fmla="*/ 1356 h 10000"/>
                <a:gd name="connsiteX16" fmla="*/ 1840 w 10000"/>
                <a:gd name="connsiteY16" fmla="*/ 1695 h 10000"/>
                <a:gd name="connsiteX17" fmla="*/ 1832 w 10000"/>
                <a:gd name="connsiteY17" fmla="*/ 5763 h 10000"/>
                <a:gd name="connsiteX18" fmla="*/ 2405 w 10000"/>
                <a:gd name="connsiteY18" fmla="*/ 6102 h 10000"/>
                <a:gd name="connsiteX19" fmla="*/ 2413 w 10000"/>
                <a:gd name="connsiteY19" fmla="*/ 0 h 10000"/>
                <a:gd name="connsiteX20" fmla="*/ 2535 w 10000"/>
                <a:gd name="connsiteY20" fmla="*/ 1017 h 10000"/>
                <a:gd name="connsiteX21" fmla="*/ 2639 w 10000"/>
                <a:gd name="connsiteY21" fmla="*/ 5085 h 10000"/>
                <a:gd name="connsiteX22" fmla="*/ 6281 w 10000"/>
                <a:gd name="connsiteY22" fmla="*/ 6778 h 10000"/>
                <a:gd name="connsiteX23" fmla="*/ 6878 w 10000"/>
                <a:gd name="connsiteY23" fmla="*/ 1429 h 10000"/>
                <a:gd name="connsiteX24" fmla="*/ 7905 w 10000"/>
                <a:gd name="connsiteY24" fmla="*/ 1047 h 10000"/>
                <a:gd name="connsiteX25" fmla="*/ 8052 w 10000"/>
                <a:gd name="connsiteY25" fmla="*/ 4868 h 10000"/>
                <a:gd name="connsiteX26" fmla="*/ 8032 w 10000"/>
                <a:gd name="connsiteY26" fmla="*/ 6396 h 10000"/>
                <a:gd name="connsiteX27" fmla="*/ 8297 w 10000"/>
                <a:gd name="connsiteY27" fmla="*/ 1811 h 10000"/>
                <a:gd name="connsiteX28" fmla="*/ 9529 w 10000"/>
                <a:gd name="connsiteY28" fmla="*/ 1811 h 10000"/>
                <a:gd name="connsiteX29" fmla="*/ 10000 w 10000"/>
                <a:gd name="connsiteY29" fmla="*/ 5763 h 10000"/>
                <a:gd name="connsiteX30" fmla="*/ 10000 w 10000"/>
                <a:gd name="connsiteY30" fmla="*/ 9661 h 10000"/>
                <a:gd name="connsiteX31" fmla="*/ 4 w 10000"/>
                <a:gd name="connsiteY31" fmla="*/ 10000 h 10000"/>
                <a:gd name="connsiteX0" fmla="*/ 0 w 10000"/>
                <a:gd name="connsiteY0" fmla="*/ 10000 h 10000"/>
                <a:gd name="connsiteX1" fmla="*/ 4 w 10000"/>
                <a:gd name="connsiteY1" fmla="*/ 4746 h 10000"/>
                <a:gd name="connsiteX2" fmla="*/ 247 w 10000"/>
                <a:gd name="connsiteY2" fmla="*/ 4407 h 10000"/>
                <a:gd name="connsiteX3" fmla="*/ 278 w 10000"/>
                <a:gd name="connsiteY3" fmla="*/ 2373 h 10000"/>
                <a:gd name="connsiteX4" fmla="*/ 343 w 10000"/>
                <a:gd name="connsiteY4" fmla="*/ 678 h 10000"/>
                <a:gd name="connsiteX5" fmla="*/ 447 w 10000"/>
                <a:gd name="connsiteY5" fmla="*/ 678 h 10000"/>
                <a:gd name="connsiteX6" fmla="*/ 451 w 10000"/>
                <a:gd name="connsiteY6" fmla="*/ 5763 h 10000"/>
                <a:gd name="connsiteX7" fmla="*/ 1076 w 10000"/>
                <a:gd name="connsiteY7" fmla="*/ 6441 h 10000"/>
                <a:gd name="connsiteX8" fmla="*/ 1076 w 10000"/>
                <a:gd name="connsiteY8" fmla="*/ 1695 h 10000"/>
                <a:gd name="connsiteX9" fmla="*/ 1224 w 10000"/>
                <a:gd name="connsiteY9" fmla="*/ 2034 h 10000"/>
                <a:gd name="connsiteX10" fmla="*/ 1302 w 10000"/>
                <a:gd name="connsiteY10" fmla="*/ 4746 h 10000"/>
                <a:gd name="connsiteX11" fmla="*/ 1285 w 10000"/>
                <a:gd name="connsiteY11" fmla="*/ 4746 h 10000"/>
                <a:gd name="connsiteX12" fmla="*/ 1341 w 10000"/>
                <a:gd name="connsiteY12" fmla="*/ 5763 h 10000"/>
                <a:gd name="connsiteX13" fmla="*/ 1419 w 10000"/>
                <a:gd name="connsiteY13" fmla="*/ 6441 h 10000"/>
                <a:gd name="connsiteX14" fmla="*/ 1536 w 10000"/>
                <a:gd name="connsiteY14" fmla="*/ 5763 h 10000"/>
                <a:gd name="connsiteX15" fmla="*/ 1684 w 10000"/>
                <a:gd name="connsiteY15" fmla="*/ 1356 h 10000"/>
                <a:gd name="connsiteX16" fmla="*/ 1840 w 10000"/>
                <a:gd name="connsiteY16" fmla="*/ 1695 h 10000"/>
                <a:gd name="connsiteX17" fmla="*/ 1832 w 10000"/>
                <a:gd name="connsiteY17" fmla="*/ 5763 h 10000"/>
                <a:gd name="connsiteX18" fmla="*/ 2405 w 10000"/>
                <a:gd name="connsiteY18" fmla="*/ 6102 h 10000"/>
                <a:gd name="connsiteX19" fmla="*/ 2413 w 10000"/>
                <a:gd name="connsiteY19" fmla="*/ 0 h 10000"/>
                <a:gd name="connsiteX20" fmla="*/ 2535 w 10000"/>
                <a:gd name="connsiteY20" fmla="*/ 1017 h 10000"/>
                <a:gd name="connsiteX21" fmla="*/ 2639 w 10000"/>
                <a:gd name="connsiteY21" fmla="*/ 5085 h 10000"/>
                <a:gd name="connsiteX22" fmla="*/ 6281 w 10000"/>
                <a:gd name="connsiteY22" fmla="*/ 6778 h 10000"/>
                <a:gd name="connsiteX23" fmla="*/ 6878 w 10000"/>
                <a:gd name="connsiteY23" fmla="*/ 1429 h 10000"/>
                <a:gd name="connsiteX24" fmla="*/ 7885 w 10000"/>
                <a:gd name="connsiteY24" fmla="*/ 2575 h 10000"/>
                <a:gd name="connsiteX25" fmla="*/ 8052 w 10000"/>
                <a:gd name="connsiteY25" fmla="*/ 4868 h 10000"/>
                <a:gd name="connsiteX26" fmla="*/ 8032 w 10000"/>
                <a:gd name="connsiteY26" fmla="*/ 6396 h 10000"/>
                <a:gd name="connsiteX27" fmla="*/ 8297 w 10000"/>
                <a:gd name="connsiteY27" fmla="*/ 1811 h 10000"/>
                <a:gd name="connsiteX28" fmla="*/ 9529 w 10000"/>
                <a:gd name="connsiteY28" fmla="*/ 1811 h 10000"/>
                <a:gd name="connsiteX29" fmla="*/ 10000 w 10000"/>
                <a:gd name="connsiteY29" fmla="*/ 5763 h 10000"/>
                <a:gd name="connsiteX30" fmla="*/ 10000 w 10000"/>
                <a:gd name="connsiteY30" fmla="*/ 9661 h 10000"/>
                <a:gd name="connsiteX31" fmla="*/ 4 w 10000"/>
                <a:gd name="connsiteY31" fmla="*/ 10000 h 10000"/>
                <a:gd name="connsiteX0" fmla="*/ 0 w 10000"/>
                <a:gd name="connsiteY0" fmla="*/ 10000 h 10000"/>
                <a:gd name="connsiteX1" fmla="*/ 4 w 10000"/>
                <a:gd name="connsiteY1" fmla="*/ 4746 h 10000"/>
                <a:gd name="connsiteX2" fmla="*/ 247 w 10000"/>
                <a:gd name="connsiteY2" fmla="*/ 4407 h 10000"/>
                <a:gd name="connsiteX3" fmla="*/ 278 w 10000"/>
                <a:gd name="connsiteY3" fmla="*/ 2373 h 10000"/>
                <a:gd name="connsiteX4" fmla="*/ 343 w 10000"/>
                <a:gd name="connsiteY4" fmla="*/ 678 h 10000"/>
                <a:gd name="connsiteX5" fmla="*/ 447 w 10000"/>
                <a:gd name="connsiteY5" fmla="*/ 678 h 10000"/>
                <a:gd name="connsiteX6" fmla="*/ 451 w 10000"/>
                <a:gd name="connsiteY6" fmla="*/ 5763 h 10000"/>
                <a:gd name="connsiteX7" fmla="*/ 1076 w 10000"/>
                <a:gd name="connsiteY7" fmla="*/ 6441 h 10000"/>
                <a:gd name="connsiteX8" fmla="*/ 1076 w 10000"/>
                <a:gd name="connsiteY8" fmla="*/ 1695 h 10000"/>
                <a:gd name="connsiteX9" fmla="*/ 1224 w 10000"/>
                <a:gd name="connsiteY9" fmla="*/ 2034 h 10000"/>
                <a:gd name="connsiteX10" fmla="*/ 1302 w 10000"/>
                <a:gd name="connsiteY10" fmla="*/ 4746 h 10000"/>
                <a:gd name="connsiteX11" fmla="*/ 1285 w 10000"/>
                <a:gd name="connsiteY11" fmla="*/ 4746 h 10000"/>
                <a:gd name="connsiteX12" fmla="*/ 1341 w 10000"/>
                <a:gd name="connsiteY12" fmla="*/ 5763 h 10000"/>
                <a:gd name="connsiteX13" fmla="*/ 1419 w 10000"/>
                <a:gd name="connsiteY13" fmla="*/ 6441 h 10000"/>
                <a:gd name="connsiteX14" fmla="*/ 1536 w 10000"/>
                <a:gd name="connsiteY14" fmla="*/ 5763 h 10000"/>
                <a:gd name="connsiteX15" fmla="*/ 1684 w 10000"/>
                <a:gd name="connsiteY15" fmla="*/ 1356 h 10000"/>
                <a:gd name="connsiteX16" fmla="*/ 1840 w 10000"/>
                <a:gd name="connsiteY16" fmla="*/ 1695 h 10000"/>
                <a:gd name="connsiteX17" fmla="*/ 1832 w 10000"/>
                <a:gd name="connsiteY17" fmla="*/ 5763 h 10000"/>
                <a:gd name="connsiteX18" fmla="*/ 2405 w 10000"/>
                <a:gd name="connsiteY18" fmla="*/ 6102 h 10000"/>
                <a:gd name="connsiteX19" fmla="*/ 2413 w 10000"/>
                <a:gd name="connsiteY19" fmla="*/ 0 h 10000"/>
                <a:gd name="connsiteX20" fmla="*/ 2535 w 10000"/>
                <a:gd name="connsiteY20" fmla="*/ 1017 h 10000"/>
                <a:gd name="connsiteX21" fmla="*/ 2639 w 10000"/>
                <a:gd name="connsiteY21" fmla="*/ 5085 h 10000"/>
                <a:gd name="connsiteX22" fmla="*/ 6281 w 10000"/>
                <a:gd name="connsiteY22" fmla="*/ 6778 h 10000"/>
                <a:gd name="connsiteX23" fmla="*/ 6878 w 10000"/>
                <a:gd name="connsiteY23" fmla="*/ 2957 h 10000"/>
                <a:gd name="connsiteX24" fmla="*/ 7885 w 10000"/>
                <a:gd name="connsiteY24" fmla="*/ 2575 h 10000"/>
                <a:gd name="connsiteX25" fmla="*/ 8052 w 10000"/>
                <a:gd name="connsiteY25" fmla="*/ 4868 h 10000"/>
                <a:gd name="connsiteX26" fmla="*/ 8032 w 10000"/>
                <a:gd name="connsiteY26" fmla="*/ 6396 h 10000"/>
                <a:gd name="connsiteX27" fmla="*/ 8297 w 10000"/>
                <a:gd name="connsiteY27" fmla="*/ 1811 h 10000"/>
                <a:gd name="connsiteX28" fmla="*/ 9529 w 10000"/>
                <a:gd name="connsiteY28" fmla="*/ 1811 h 10000"/>
                <a:gd name="connsiteX29" fmla="*/ 10000 w 10000"/>
                <a:gd name="connsiteY29" fmla="*/ 5763 h 10000"/>
                <a:gd name="connsiteX30" fmla="*/ 10000 w 10000"/>
                <a:gd name="connsiteY30" fmla="*/ 9661 h 10000"/>
                <a:gd name="connsiteX31" fmla="*/ 4 w 10000"/>
                <a:gd name="connsiteY31" fmla="*/ 10000 h 10000"/>
                <a:gd name="connsiteX0" fmla="*/ 0 w 10000"/>
                <a:gd name="connsiteY0" fmla="*/ 10000 h 10000"/>
                <a:gd name="connsiteX1" fmla="*/ 4 w 10000"/>
                <a:gd name="connsiteY1" fmla="*/ 4746 h 10000"/>
                <a:gd name="connsiteX2" fmla="*/ 247 w 10000"/>
                <a:gd name="connsiteY2" fmla="*/ 4407 h 10000"/>
                <a:gd name="connsiteX3" fmla="*/ 278 w 10000"/>
                <a:gd name="connsiteY3" fmla="*/ 2373 h 10000"/>
                <a:gd name="connsiteX4" fmla="*/ 343 w 10000"/>
                <a:gd name="connsiteY4" fmla="*/ 678 h 10000"/>
                <a:gd name="connsiteX5" fmla="*/ 447 w 10000"/>
                <a:gd name="connsiteY5" fmla="*/ 678 h 10000"/>
                <a:gd name="connsiteX6" fmla="*/ 451 w 10000"/>
                <a:gd name="connsiteY6" fmla="*/ 5763 h 10000"/>
                <a:gd name="connsiteX7" fmla="*/ 1076 w 10000"/>
                <a:gd name="connsiteY7" fmla="*/ 6441 h 10000"/>
                <a:gd name="connsiteX8" fmla="*/ 1076 w 10000"/>
                <a:gd name="connsiteY8" fmla="*/ 1695 h 10000"/>
                <a:gd name="connsiteX9" fmla="*/ 1224 w 10000"/>
                <a:gd name="connsiteY9" fmla="*/ 2034 h 10000"/>
                <a:gd name="connsiteX10" fmla="*/ 1302 w 10000"/>
                <a:gd name="connsiteY10" fmla="*/ 4746 h 10000"/>
                <a:gd name="connsiteX11" fmla="*/ 1285 w 10000"/>
                <a:gd name="connsiteY11" fmla="*/ 4746 h 10000"/>
                <a:gd name="connsiteX12" fmla="*/ 1341 w 10000"/>
                <a:gd name="connsiteY12" fmla="*/ 5763 h 10000"/>
                <a:gd name="connsiteX13" fmla="*/ 1419 w 10000"/>
                <a:gd name="connsiteY13" fmla="*/ 6441 h 10000"/>
                <a:gd name="connsiteX14" fmla="*/ 1536 w 10000"/>
                <a:gd name="connsiteY14" fmla="*/ 5763 h 10000"/>
                <a:gd name="connsiteX15" fmla="*/ 1684 w 10000"/>
                <a:gd name="connsiteY15" fmla="*/ 1356 h 10000"/>
                <a:gd name="connsiteX16" fmla="*/ 1840 w 10000"/>
                <a:gd name="connsiteY16" fmla="*/ 1695 h 10000"/>
                <a:gd name="connsiteX17" fmla="*/ 1832 w 10000"/>
                <a:gd name="connsiteY17" fmla="*/ 5763 h 10000"/>
                <a:gd name="connsiteX18" fmla="*/ 2405 w 10000"/>
                <a:gd name="connsiteY18" fmla="*/ 6102 h 10000"/>
                <a:gd name="connsiteX19" fmla="*/ 2413 w 10000"/>
                <a:gd name="connsiteY19" fmla="*/ 0 h 10000"/>
                <a:gd name="connsiteX20" fmla="*/ 2535 w 10000"/>
                <a:gd name="connsiteY20" fmla="*/ 1017 h 10000"/>
                <a:gd name="connsiteX21" fmla="*/ 2639 w 10000"/>
                <a:gd name="connsiteY21" fmla="*/ 5085 h 10000"/>
                <a:gd name="connsiteX22" fmla="*/ 6281 w 10000"/>
                <a:gd name="connsiteY22" fmla="*/ 6778 h 10000"/>
                <a:gd name="connsiteX23" fmla="*/ 6878 w 10000"/>
                <a:gd name="connsiteY23" fmla="*/ 2957 h 10000"/>
                <a:gd name="connsiteX24" fmla="*/ 7885 w 10000"/>
                <a:gd name="connsiteY24" fmla="*/ 2575 h 10000"/>
                <a:gd name="connsiteX25" fmla="*/ 8023 w 10000"/>
                <a:gd name="connsiteY25" fmla="*/ 6396 h 10000"/>
                <a:gd name="connsiteX26" fmla="*/ 8032 w 10000"/>
                <a:gd name="connsiteY26" fmla="*/ 6396 h 10000"/>
                <a:gd name="connsiteX27" fmla="*/ 8297 w 10000"/>
                <a:gd name="connsiteY27" fmla="*/ 1811 h 10000"/>
                <a:gd name="connsiteX28" fmla="*/ 9529 w 10000"/>
                <a:gd name="connsiteY28" fmla="*/ 1811 h 10000"/>
                <a:gd name="connsiteX29" fmla="*/ 10000 w 10000"/>
                <a:gd name="connsiteY29" fmla="*/ 5763 h 10000"/>
                <a:gd name="connsiteX30" fmla="*/ 10000 w 10000"/>
                <a:gd name="connsiteY30" fmla="*/ 9661 h 10000"/>
                <a:gd name="connsiteX31" fmla="*/ 4 w 10000"/>
                <a:gd name="connsiteY31" fmla="*/ 10000 h 10000"/>
                <a:gd name="connsiteX0" fmla="*/ 0 w 10000"/>
                <a:gd name="connsiteY0" fmla="*/ 10000 h 10000"/>
                <a:gd name="connsiteX1" fmla="*/ 4 w 10000"/>
                <a:gd name="connsiteY1" fmla="*/ 4746 h 10000"/>
                <a:gd name="connsiteX2" fmla="*/ 247 w 10000"/>
                <a:gd name="connsiteY2" fmla="*/ 4407 h 10000"/>
                <a:gd name="connsiteX3" fmla="*/ 278 w 10000"/>
                <a:gd name="connsiteY3" fmla="*/ 2373 h 10000"/>
                <a:gd name="connsiteX4" fmla="*/ 343 w 10000"/>
                <a:gd name="connsiteY4" fmla="*/ 678 h 10000"/>
                <a:gd name="connsiteX5" fmla="*/ 447 w 10000"/>
                <a:gd name="connsiteY5" fmla="*/ 678 h 10000"/>
                <a:gd name="connsiteX6" fmla="*/ 451 w 10000"/>
                <a:gd name="connsiteY6" fmla="*/ 5763 h 10000"/>
                <a:gd name="connsiteX7" fmla="*/ 1076 w 10000"/>
                <a:gd name="connsiteY7" fmla="*/ 6441 h 10000"/>
                <a:gd name="connsiteX8" fmla="*/ 1076 w 10000"/>
                <a:gd name="connsiteY8" fmla="*/ 1695 h 10000"/>
                <a:gd name="connsiteX9" fmla="*/ 1224 w 10000"/>
                <a:gd name="connsiteY9" fmla="*/ 2034 h 10000"/>
                <a:gd name="connsiteX10" fmla="*/ 1302 w 10000"/>
                <a:gd name="connsiteY10" fmla="*/ 4746 h 10000"/>
                <a:gd name="connsiteX11" fmla="*/ 1285 w 10000"/>
                <a:gd name="connsiteY11" fmla="*/ 4746 h 10000"/>
                <a:gd name="connsiteX12" fmla="*/ 1341 w 10000"/>
                <a:gd name="connsiteY12" fmla="*/ 5763 h 10000"/>
                <a:gd name="connsiteX13" fmla="*/ 1419 w 10000"/>
                <a:gd name="connsiteY13" fmla="*/ 6441 h 10000"/>
                <a:gd name="connsiteX14" fmla="*/ 1536 w 10000"/>
                <a:gd name="connsiteY14" fmla="*/ 5763 h 10000"/>
                <a:gd name="connsiteX15" fmla="*/ 1684 w 10000"/>
                <a:gd name="connsiteY15" fmla="*/ 1356 h 10000"/>
                <a:gd name="connsiteX16" fmla="*/ 1840 w 10000"/>
                <a:gd name="connsiteY16" fmla="*/ 1695 h 10000"/>
                <a:gd name="connsiteX17" fmla="*/ 1832 w 10000"/>
                <a:gd name="connsiteY17" fmla="*/ 5763 h 10000"/>
                <a:gd name="connsiteX18" fmla="*/ 2405 w 10000"/>
                <a:gd name="connsiteY18" fmla="*/ 6102 h 10000"/>
                <a:gd name="connsiteX19" fmla="*/ 2413 w 10000"/>
                <a:gd name="connsiteY19" fmla="*/ 0 h 10000"/>
                <a:gd name="connsiteX20" fmla="*/ 2535 w 10000"/>
                <a:gd name="connsiteY20" fmla="*/ 1017 h 10000"/>
                <a:gd name="connsiteX21" fmla="*/ 2639 w 10000"/>
                <a:gd name="connsiteY21" fmla="*/ 5085 h 10000"/>
                <a:gd name="connsiteX22" fmla="*/ 6281 w 10000"/>
                <a:gd name="connsiteY22" fmla="*/ 6778 h 10000"/>
                <a:gd name="connsiteX23" fmla="*/ 6878 w 10000"/>
                <a:gd name="connsiteY23" fmla="*/ 2957 h 10000"/>
                <a:gd name="connsiteX24" fmla="*/ 7885 w 10000"/>
                <a:gd name="connsiteY24" fmla="*/ 2575 h 10000"/>
                <a:gd name="connsiteX25" fmla="*/ 8023 w 10000"/>
                <a:gd name="connsiteY25" fmla="*/ 6396 h 10000"/>
                <a:gd name="connsiteX26" fmla="*/ 8032 w 10000"/>
                <a:gd name="connsiteY26" fmla="*/ 6396 h 10000"/>
                <a:gd name="connsiteX27" fmla="*/ 8101 w 10000"/>
                <a:gd name="connsiteY27" fmla="*/ 3722 h 10000"/>
                <a:gd name="connsiteX28" fmla="*/ 8297 w 10000"/>
                <a:gd name="connsiteY28" fmla="*/ 1811 h 10000"/>
                <a:gd name="connsiteX29" fmla="*/ 9529 w 10000"/>
                <a:gd name="connsiteY29" fmla="*/ 1811 h 10000"/>
                <a:gd name="connsiteX30" fmla="*/ 10000 w 10000"/>
                <a:gd name="connsiteY30" fmla="*/ 5763 h 10000"/>
                <a:gd name="connsiteX31" fmla="*/ 10000 w 10000"/>
                <a:gd name="connsiteY31" fmla="*/ 9661 h 10000"/>
                <a:gd name="connsiteX32" fmla="*/ 4 w 10000"/>
                <a:gd name="connsiteY32" fmla="*/ 10000 h 10000"/>
                <a:gd name="connsiteX0" fmla="*/ 0 w 10000"/>
                <a:gd name="connsiteY0" fmla="*/ 10000 h 10000"/>
                <a:gd name="connsiteX1" fmla="*/ 4 w 10000"/>
                <a:gd name="connsiteY1" fmla="*/ 4746 h 10000"/>
                <a:gd name="connsiteX2" fmla="*/ 247 w 10000"/>
                <a:gd name="connsiteY2" fmla="*/ 4407 h 10000"/>
                <a:gd name="connsiteX3" fmla="*/ 278 w 10000"/>
                <a:gd name="connsiteY3" fmla="*/ 2373 h 10000"/>
                <a:gd name="connsiteX4" fmla="*/ 343 w 10000"/>
                <a:gd name="connsiteY4" fmla="*/ 678 h 10000"/>
                <a:gd name="connsiteX5" fmla="*/ 447 w 10000"/>
                <a:gd name="connsiteY5" fmla="*/ 678 h 10000"/>
                <a:gd name="connsiteX6" fmla="*/ 451 w 10000"/>
                <a:gd name="connsiteY6" fmla="*/ 5763 h 10000"/>
                <a:gd name="connsiteX7" fmla="*/ 1076 w 10000"/>
                <a:gd name="connsiteY7" fmla="*/ 6441 h 10000"/>
                <a:gd name="connsiteX8" fmla="*/ 1076 w 10000"/>
                <a:gd name="connsiteY8" fmla="*/ 1695 h 10000"/>
                <a:gd name="connsiteX9" fmla="*/ 1224 w 10000"/>
                <a:gd name="connsiteY9" fmla="*/ 2034 h 10000"/>
                <a:gd name="connsiteX10" fmla="*/ 1302 w 10000"/>
                <a:gd name="connsiteY10" fmla="*/ 4746 h 10000"/>
                <a:gd name="connsiteX11" fmla="*/ 1285 w 10000"/>
                <a:gd name="connsiteY11" fmla="*/ 4746 h 10000"/>
                <a:gd name="connsiteX12" fmla="*/ 1341 w 10000"/>
                <a:gd name="connsiteY12" fmla="*/ 5763 h 10000"/>
                <a:gd name="connsiteX13" fmla="*/ 1419 w 10000"/>
                <a:gd name="connsiteY13" fmla="*/ 6441 h 10000"/>
                <a:gd name="connsiteX14" fmla="*/ 1536 w 10000"/>
                <a:gd name="connsiteY14" fmla="*/ 5763 h 10000"/>
                <a:gd name="connsiteX15" fmla="*/ 1684 w 10000"/>
                <a:gd name="connsiteY15" fmla="*/ 1356 h 10000"/>
                <a:gd name="connsiteX16" fmla="*/ 1840 w 10000"/>
                <a:gd name="connsiteY16" fmla="*/ 1695 h 10000"/>
                <a:gd name="connsiteX17" fmla="*/ 1832 w 10000"/>
                <a:gd name="connsiteY17" fmla="*/ 5763 h 10000"/>
                <a:gd name="connsiteX18" fmla="*/ 2405 w 10000"/>
                <a:gd name="connsiteY18" fmla="*/ 6102 h 10000"/>
                <a:gd name="connsiteX19" fmla="*/ 2413 w 10000"/>
                <a:gd name="connsiteY19" fmla="*/ 0 h 10000"/>
                <a:gd name="connsiteX20" fmla="*/ 2535 w 10000"/>
                <a:gd name="connsiteY20" fmla="*/ 1017 h 10000"/>
                <a:gd name="connsiteX21" fmla="*/ 2639 w 10000"/>
                <a:gd name="connsiteY21" fmla="*/ 5085 h 10000"/>
                <a:gd name="connsiteX22" fmla="*/ 6281 w 10000"/>
                <a:gd name="connsiteY22" fmla="*/ 6778 h 10000"/>
                <a:gd name="connsiteX23" fmla="*/ 6878 w 10000"/>
                <a:gd name="connsiteY23" fmla="*/ 2957 h 10000"/>
                <a:gd name="connsiteX24" fmla="*/ 7885 w 10000"/>
                <a:gd name="connsiteY24" fmla="*/ 2575 h 10000"/>
                <a:gd name="connsiteX25" fmla="*/ 8023 w 10000"/>
                <a:gd name="connsiteY25" fmla="*/ 6396 h 10000"/>
                <a:gd name="connsiteX26" fmla="*/ 8032 w 10000"/>
                <a:gd name="connsiteY26" fmla="*/ 6396 h 10000"/>
                <a:gd name="connsiteX27" fmla="*/ 8101 w 10000"/>
                <a:gd name="connsiteY27" fmla="*/ 3722 h 10000"/>
                <a:gd name="connsiteX28" fmla="*/ 8297 w 10000"/>
                <a:gd name="connsiteY28" fmla="*/ 1811 h 10000"/>
                <a:gd name="connsiteX29" fmla="*/ 9529 w 10000"/>
                <a:gd name="connsiteY29" fmla="*/ 1811 h 10000"/>
                <a:gd name="connsiteX30" fmla="*/ 9705 w 10000"/>
                <a:gd name="connsiteY30" fmla="*/ 4868 h 10000"/>
                <a:gd name="connsiteX31" fmla="*/ 10000 w 10000"/>
                <a:gd name="connsiteY31" fmla="*/ 5763 h 10000"/>
                <a:gd name="connsiteX32" fmla="*/ 10000 w 10000"/>
                <a:gd name="connsiteY32" fmla="*/ 9661 h 10000"/>
                <a:gd name="connsiteX33" fmla="*/ 4 w 10000"/>
                <a:gd name="connsiteY33" fmla="*/ 10000 h 10000"/>
                <a:gd name="connsiteX0" fmla="*/ 0 w 10000"/>
                <a:gd name="connsiteY0" fmla="*/ 10000 h 10000"/>
                <a:gd name="connsiteX1" fmla="*/ 4 w 10000"/>
                <a:gd name="connsiteY1" fmla="*/ 4746 h 10000"/>
                <a:gd name="connsiteX2" fmla="*/ 247 w 10000"/>
                <a:gd name="connsiteY2" fmla="*/ 4407 h 10000"/>
                <a:gd name="connsiteX3" fmla="*/ 278 w 10000"/>
                <a:gd name="connsiteY3" fmla="*/ 2373 h 10000"/>
                <a:gd name="connsiteX4" fmla="*/ 343 w 10000"/>
                <a:gd name="connsiteY4" fmla="*/ 678 h 10000"/>
                <a:gd name="connsiteX5" fmla="*/ 447 w 10000"/>
                <a:gd name="connsiteY5" fmla="*/ 678 h 10000"/>
                <a:gd name="connsiteX6" fmla="*/ 451 w 10000"/>
                <a:gd name="connsiteY6" fmla="*/ 5763 h 10000"/>
                <a:gd name="connsiteX7" fmla="*/ 1076 w 10000"/>
                <a:gd name="connsiteY7" fmla="*/ 6441 h 10000"/>
                <a:gd name="connsiteX8" fmla="*/ 1076 w 10000"/>
                <a:gd name="connsiteY8" fmla="*/ 1695 h 10000"/>
                <a:gd name="connsiteX9" fmla="*/ 1224 w 10000"/>
                <a:gd name="connsiteY9" fmla="*/ 2034 h 10000"/>
                <a:gd name="connsiteX10" fmla="*/ 1302 w 10000"/>
                <a:gd name="connsiteY10" fmla="*/ 4746 h 10000"/>
                <a:gd name="connsiteX11" fmla="*/ 1285 w 10000"/>
                <a:gd name="connsiteY11" fmla="*/ 4746 h 10000"/>
                <a:gd name="connsiteX12" fmla="*/ 1341 w 10000"/>
                <a:gd name="connsiteY12" fmla="*/ 5763 h 10000"/>
                <a:gd name="connsiteX13" fmla="*/ 1419 w 10000"/>
                <a:gd name="connsiteY13" fmla="*/ 6441 h 10000"/>
                <a:gd name="connsiteX14" fmla="*/ 1536 w 10000"/>
                <a:gd name="connsiteY14" fmla="*/ 5763 h 10000"/>
                <a:gd name="connsiteX15" fmla="*/ 1684 w 10000"/>
                <a:gd name="connsiteY15" fmla="*/ 1356 h 10000"/>
                <a:gd name="connsiteX16" fmla="*/ 1840 w 10000"/>
                <a:gd name="connsiteY16" fmla="*/ 1695 h 10000"/>
                <a:gd name="connsiteX17" fmla="*/ 1832 w 10000"/>
                <a:gd name="connsiteY17" fmla="*/ 5763 h 10000"/>
                <a:gd name="connsiteX18" fmla="*/ 2405 w 10000"/>
                <a:gd name="connsiteY18" fmla="*/ 6102 h 10000"/>
                <a:gd name="connsiteX19" fmla="*/ 2413 w 10000"/>
                <a:gd name="connsiteY19" fmla="*/ 0 h 10000"/>
                <a:gd name="connsiteX20" fmla="*/ 2535 w 10000"/>
                <a:gd name="connsiteY20" fmla="*/ 1017 h 10000"/>
                <a:gd name="connsiteX21" fmla="*/ 2639 w 10000"/>
                <a:gd name="connsiteY21" fmla="*/ 6231 h 10000"/>
                <a:gd name="connsiteX22" fmla="*/ 6281 w 10000"/>
                <a:gd name="connsiteY22" fmla="*/ 6778 h 10000"/>
                <a:gd name="connsiteX23" fmla="*/ 6878 w 10000"/>
                <a:gd name="connsiteY23" fmla="*/ 2957 h 10000"/>
                <a:gd name="connsiteX24" fmla="*/ 7885 w 10000"/>
                <a:gd name="connsiteY24" fmla="*/ 2575 h 10000"/>
                <a:gd name="connsiteX25" fmla="*/ 8023 w 10000"/>
                <a:gd name="connsiteY25" fmla="*/ 6396 h 10000"/>
                <a:gd name="connsiteX26" fmla="*/ 8032 w 10000"/>
                <a:gd name="connsiteY26" fmla="*/ 6396 h 10000"/>
                <a:gd name="connsiteX27" fmla="*/ 8101 w 10000"/>
                <a:gd name="connsiteY27" fmla="*/ 3722 h 10000"/>
                <a:gd name="connsiteX28" fmla="*/ 8297 w 10000"/>
                <a:gd name="connsiteY28" fmla="*/ 1811 h 10000"/>
                <a:gd name="connsiteX29" fmla="*/ 9529 w 10000"/>
                <a:gd name="connsiteY29" fmla="*/ 1811 h 10000"/>
                <a:gd name="connsiteX30" fmla="*/ 9705 w 10000"/>
                <a:gd name="connsiteY30" fmla="*/ 4868 h 10000"/>
                <a:gd name="connsiteX31" fmla="*/ 10000 w 10000"/>
                <a:gd name="connsiteY31" fmla="*/ 5763 h 10000"/>
                <a:gd name="connsiteX32" fmla="*/ 10000 w 10000"/>
                <a:gd name="connsiteY32" fmla="*/ 9661 h 10000"/>
                <a:gd name="connsiteX33" fmla="*/ 4 w 10000"/>
                <a:gd name="connsiteY33"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0000" h="10000">
                  <a:moveTo>
                    <a:pt x="0" y="10000"/>
                  </a:moveTo>
                  <a:cubicBezTo>
                    <a:pt x="1" y="8249"/>
                    <a:pt x="3" y="6497"/>
                    <a:pt x="4" y="4746"/>
                  </a:cubicBezTo>
                  <a:lnTo>
                    <a:pt x="247" y="4407"/>
                  </a:lnTo>
                  <a:cubicBezTo>
                    <a:pt x="257" y="3729"/>
                    <a:pt x="268" y="3051"/>
                    <a:pt x="278" y="2373"/>
                  </a:cubicBezTo>
                  <a:cubicBezTo>
                    <a:pt x="300" y="1808"/>
                    <a:pt x="321" y="1243"/>
                    <a:pt x="343" y="678"/>
                  </a:cubicBezTo>
                  <a:lnTo>
                    <a:pt x="447" y="678"/>
                  </a:lnTo>
                  <a:cubicBezTo>
                    <a:pt x="448" y="2373"/>
                    <a:pt x="450" y="4068"/>
                    <a:pt x="451" y="5763"/>
                  </a:cubicBezTo>
                  <a:lnTo>
                    <a:pt x="1076" y="6441"/>
                  </a:lnTo>
                  <a:lnTo>
                    <a:pt x="1076" y="1695"/>
                  </a:lnTo>
                  <a:cubicBezTo>
                    <a:pt x="1125" y="1808"/>
                    <a:pt x="1175" y="1921"/>
                    <a:pt x="1224" y="2034"/>
                  </a:cubicBezTo>
                  <a:lnTo>
                    <a:pt x="1302" y="4746"/>
                  </a:lnTo>
                  <a:lnTo>
                    <a:pt x="1285" y="4746"/>
                  </a:lnTo>
                  <a:cubicBezTo>
                    <a:pt x="1304" y="5085"/>
                    <a:pt x="1322" y="5424"/>
                    <a:pt x="1341" y="5763"/>
                  </a:cubicBezTo>
                  <a:lnTo>
                    <a:pt x="1419" y="6441"/>
                  </a:lnTo>
                  <a:lnTo>
                    <a:pt x="1536" y="5763"/>
                  </a:lnTo>
                  <a:cubicBezTo>
                    <a:pt x="1585" y="4294"/>
                    <a:pt x="1635" y="2825"/>
                    <a:pt x="1684" y="1356"/>
                  </a:cubicBezTo>
                  <a:lnTo>
                    <a:pt x="1840" y="1695"/>
                  </a:lnTo>
                  <a:cubicBezTo>
                    <a:pt x="1837" y="3051"/>
                    <a:pt x="1835" y="4407"/>
                    <a:pt x="1832" y="5763"/>
                  </a:cubicBezTo>
                  <a:lnTo>
                    <a:pt x="2405" y="6102"/>
                  </a:lnTo>
                  <a:cubicBezTo>
                    <a:pt x="2408" y="4068"/>
                    <a:pt x="2410" y="2034"/>
                    <a:pt x="2413" y="0"/>
                  </a:cubicBezTo>
                  <a:cubicBezTo>
                    <a:pt x="2454" y="339"/>
                    <a:pt x="2494" y="678"/>
                    <a:pt x="2535" y="1017"/>
                  </a:cubicBezTo>
                  <a:cubicBezTo>
                    <a:pt x="2570" y="2373"/>
                    <a:pt x="2604" y="4875"/>
                    <a:pt x="2639" y="6231"/>
                  </a:cubicBezTo>
                  <a:cubicBezTo>
                    <a:pt x="3273" y="6300"/>
                    <a:pt x="5638" y="7324"/>
                    <a:pt x="6281" y="6778"/>
                  </a:cubicBezTo>
                  <a:cubicBezTo>
                    <a:pt x="6552" y="6232"/>
                    <a:pt x="6268" y="2235"/>
                    <a:pt x="6878" y="2957"/>
                  </a:cubicBezTo>
                  <a:cubicBezTo>
                    <a:pt x="7092" y="2575"/>
                    <a:pt x="7693" y="1747"/>
                    <a:pt x="7885" y="2575"/>
                  </a:cubicBezTo>
                  <a:cubicBezTo>
                    <a:pt x="8053" y="3212"/>
                    <a:pt x="8002" y="5505"/>
                    <a:pt x="8023" y="6396"/>
                  </a:cubicBezTo>
                  <a:cubicBezTo>
                    <a:pt x="8044" y="7287"/>
                    <a:pt x="8004" y="7096"/>
                    <a:pt x="8032" y="6396"/>
                  </a:cubicBezTo>
                  <a:cubicBezTo>
                    <a:pt x="8060" y="5696"/>
                    <a:pt x="8057" y="4486"/>
                    <a:pt x="8101" y="3722"/>
                  </a:cubicBezTo>
                  <a:cubicBezTo>
                    <a:pt x="8145" y="2958"/>
                    <a:pt x="8074" y="1875"/>
                    <a:pt x="8297" y="1811"/>
                  </a:cubicBezTo>
                  <a:cubicBezTo>
                    <a:pt x="8520" y="1747"/>
                    <a:pt x="9288" y="1620"/>
                    <a:pt x="9529" y="1811"/>
                  </a:cubicBezTo>
                  <a:cubicBezTo>
                    <a:pt x="9601" y="2193"/>
                    <a:pt x="9633" y="4486"/>
                    <a:pt x="9705" y="4868"/>
                  </a:cubicBezTo>
                  <a:lnTo>
                    <a:pt x="10000" y="5763"/>
                  </a:lnTo>
                  <a:lnTo>
                    <a:pt x="10000" y="9661"/>
                  </a:lnTo>
                  <a:lnTo>
                    <a:pt x="4" y="10000"/>
                  </a:lnTo>
                </a:path>
              </a:pathLst>
            </a:custGeom>
            <a:solidFill>
              <a:srgbClr val="FF6600"/>
            </a:solidFill>
            <a:ln w="6350" cmpd="sng">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14" name="テキスト ボックス 1144"/>
            <p:cNvSpPr txBox="1">
              <a:spLocks noChangeArrowheads="1"/>
            </p:cNvSpPr>
            <p:nvPr/>
          </p:nvSpPr>
          <p:spPr bwMode="auto">
            <a:xfrm>
              <a:off x="5103813" y="3973513"/>
              <a:ext cx="22942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900" b="1">
                  <a:solidFill>
                    <a:schemeClr val="tx1"/>
                  </a:solidFill>
                  <a:latin typeface="Arial" charset="0"/>
                  <a:ea typeface="ＭＳ Ｐゴシック" charset="-128"/>
                </a:defRPr>
              </a:lvl1pPr>
              <a:lvl2pPr marL="742950" indent="-285750" eaLnBrk="0" hangingPunct="0">
                <a:defRPr kumimoji="1" sz="900" b="1">
                  <a:solidFill>
                    <a:schemeClr val="tx1"/>
                  </a:solidFill>
                  <a:latin typeface="Arial" charset="0"/>
                  <a:ea typeface="ＭＳ Ｐゴシック" charset="-128"/>
                </a:defRPr>
              </a:lvl2pPr>
              <a:lvl3pPr marL="1143000" indent="-228600" eaLnBrk="0" hangingPunct="0">
                <a:defRPr kumimoji="1" sz="900" b="1">
                  <a:solidFill>
                    <a:schemeClr val="tx1"/>
                  </a:solidFill>
                  <a:latin typeface="Arial" charset="0"/>
                  <a:ea typeface="ＭＳ Ｐゴシック" charset="-128"/>
                </a:defRPr>
              </a:lvl3pPr>
              <a:lvl4pPr marL="1600200" indent="-228600" eaLnBrk="0" hangingPunct="0">
                <a:defRPr kumimoji="1" sz="900" b="1">
                  <a:solidFill>
                    <a:schemeClr val="tx1"/>
                  </a:solidFill>
                  <a:latin typeface="Arial" charset="0"/>
                  <a:ea typeface="ＭＳ Ｐゴシック" charset="-128"/>
                </a:defRPr>
              </a:lvl4pPr>
              <a:lvl5pPr marL="2057400" indent="-228600" eaLnBrk="0" hangingPunct="0">
                <a:defRPr kumimoji="1" sz="900" b="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900" b="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900" b="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900" b="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900" b="1">
                  <a:solidFill>
                    <a:schemeClr val="tx1"/>
                  </a:solidFill>
                  <a:latin typeface="Arial" charset="0"/>
                  <a:ea typeface="ＭＳ Ｐゴシック" charset="-128"/>
                </a:defRPr>
              </a:lvl9pPr>
            </a:lstStyle>
            <a:p>
              <a:pPr eaLnBrk="1" hangingPunct="1"/>
              <a:r>
                <a:rPr lang="en-US" altLang="ja-JP" sz="1400" b="0" dirty="0">
                  <a:solidFill>
                    <a:srgbClr val="FFFF00"/>
                  </a:solidFill>
                </a:rPr>
                <a:t>Back gate adjust electrode</a:t>
              </a:r>
              <a:endParaRPr lang="ja-JP" altLang="en-US" sz="1400" b="0" dirty="0">
                <a:solidFill>
                  <a:srgbClr val="FFFF00"/>
                </a:solidFill>
              </a:endParaRPr>
            </a:p>
          </p:txBody>
        </p:sp>
        <p:sp>
          <p:nvSpPr>
            <p:cNvPr id="15" name="Rectangle 895"/>
            <p:cNvSpPr>
              <a:spLocks noChangeArrowheads="1"/>
            </p:cNvSpPr>
            <p:nvPr/>
          </p:nvSpPr>
          <p:spPr bwMode="auto">
            <a:xfrm>
              <a:off x="2862263" y="4423728"/>
              <a:ext cx="361950" cy="74612"/>
            </a:xfrm>
            <a:prstGeom prst="rect">
              <a:avLst/>
            </a:prstGeom>
            <a:solidFill>
              <a:schemeClr val="accent3">
                <a:lumMod val="40000"/>
                <a:lumOff val="60000"/>
              </a:schemeClr>
            </a:solidFill>
            <a:ln w="6350">
              <a:solidFill>
                <a:srgbClr val="9933FF"/>
              </a:solidFill>
              <a:miter lim="800000"/>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6" name="Rectangle 896"/>
            <p:cNvSpPr>
              <a:spLocks noChangeArrowheads="1"/>
            </p:cNvSpPr>
            <p:nvPr/>
          </p:nvSpPr>
          <p:spPr bwMode="auto">
            <a:xfrm>
              <a:off x="3495675" y="4420553"/>
              <a:ext cx="363538" cy="76200"/>
            </a:xfrm>
            <a:prstGeom prst="rect">
              <a:avLst/>
            </a:prstGeom>
            <a:solidFill>
              <a:schemeClr val="accent3">
                <a:lumMod val="40000"/>
                <a:lumOff val="60000"/>
              </a:schemeClr>
            </a:solidFill>
            <a:ln w="6350">
              <a:solidFill>
                <a:srgbClr val="9933FF"/>
              </a:solidFill>
              <a:miter lim="800000"/>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7" name="Line 899"/>
            <p:cNvSpPr>
              <a:spLocks noChangeShapeType="1"/>
            </p:cNvSpPr>
            <p:nvPr/>
          </p:nvSpPr>
          <p:spPr bwMode="auto">
            <a:xfrm flipH="1" flipV="1">
              <a:off x="4251325" y="4233228"/>
              <a:ext cx="444500" cy="225425"/>
            </a:xfrm>
            <a:prstGeom prst="line">
              <a:avLst/>
            </a:prstGeom>
            <a:noFill/>
            <a:ln w="127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18" name="Text Box 900"/>
            <p:cNvSpPr txBox="1">
              <a:spLocks noChangeArrowheads="1"/>
            </p:cNvSpPr>
            <p:nvPr/>
          </p:nvSpPr>
          <p:spPr bwMode="auto">
            <a:xfrm>
              <a:off x="3573463" y="3990975"/>
              <a:ext cx="110158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900" b="1">
                  <a:solidFill>
                    <a:schemeClr val="tx1"/>
                  </a:solidFill>
                  <a:latin typeface="Arial" charset="0"/>
                  <a:ea typeface="ＭＳ Ｐゴシック" pitchFamily="50" charset="-128"/>
                </a:defRPr>
              </a:lvl1pPr>
              <a:lvl2pPr marL="742950" indent="-285750" eaLnBrk="0" hangingPunct="0">
                <a:defRPr kumimoji="1" sz="900" b="1">
                  <a:solidFill>
                    <a:schemeClr val="tx1"/>
                  </a:solidFill>
                  <a:latin typeface="Arial" charset="0"/>
                  <a:ea typeface="ＭＳ Ｐゴシック" pitchFamily="50" charset="-128"/>
                </a:defRPr>
              </a:lvl2pPr>
              <a:lvl3pPr marL="1143000" indent="-228600" eaLnBrk="0" hangingPunct="0">
                <a:defRPr kumimoji="1" sz="900" b="1">
                  <a:solidFill>
                    <a:schemeClr val="tx1"/>
                  </a:solidFill>
                  <a:latin typeface="Arial" charset="0"/>
                  <a:ea typeface="ＭＳ Ｐゴシック" pitchFamily="50" charset="-128"/>
                </a:defRPr>
              </a:lvl3pPr>
              <a:lvl4pPr marL="1600200" indent="-228600" eaLnBrk="0" hangingPunct="0">
                <a:defRPr kumimoji="1" sz="900" b="1">
                  <a:solidFill>
                    <a:schemeClr val="tx1"/>
                  </a:solidFill>
                  <a:latin typeface="Arial" charset="0"/>
                  <a:ea typeface="ＭＳ Ｐゴシック" pitchFamily="50" charset="-128"/>
                </a:defRPr>
              </a:lvl4pPr>
              <a:lvl5pPr marL="2057400" indent="-228600" eaLnBrk="0" hangingPunct="0">
                <a:defRPr kumimoji="1" sz="900" b="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sz="900" b="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sz="900" b="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sz="900" b="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sz="900" b="1">
                  <a:solidFill>
                    <a:schemeClr val="tx1"/>
                  </a:solidFill>
                  <a:latin typeface="Arial" charset="0"/>
                  <a:ea typeface="ＭＳ Ｐゴシック" pitchFamily="50" charset="-128"/>
                </a:defRPr>
              </a:lvl9pPr>
            </a:lstStyle>
            <a:p>
              <a:pPr eaLnBrk="1" hangingPunct="1">
                <a:defRPr/>
              </a:pPr>
              <a:r>
                <a:rPr lang="en-US" altLang="ja-JP" sz="1400" b="0" dirty="0" smtClean="0">
                  <a:solidFill>
                    <a:srgbClr val="FFFF00"/>
                  </a:solidFill>
                  <a:latin typeface="+mn-lt"/>
                </a:rPr>
                <a:t>Passivation</a:t>
              </a:r>
            </a:p>
          </p:txBody>
        </p:sp>
        <p:sp>
          <p:nvSpPr>
            <p:cNvPr id="19" name="Rectangle 673"/>
            <p:cNvSpPr>
              <a:spLocks noChangeArrowheads="1"/>
            </p:cNvSpPr>
            <p:nvPr/>
          </p:nvSpPr>
          <p:spPr bwMode="auto">
            <a:xfrm>
              <a:off x="5700713" y="4423728"/>
              <a:ext cx="655637" cy="74612"/>
            </a:xfrm>
            <a:prstGeom prst="rect">
              <a:avLst/>
            </a:prstGeom>
            <a:solidFill>
              <a:schemeClr val="accent3">
                <a:lumMod val="40000"/>
                <a:lumOff val="60000"/>
              </a:schemeClr>
            </a:solidFill>
            <a:ln w="6350">
              <a:solidFill>
                <a:srgbClr val="9933FF"/>
              </a:solidFill>
              <a:miter lim="800000"/>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20" name="Rectangle 673"/>
            <p:cNvSpPr>
              <a:spLocks noChangeArrowheads="1"/>
            </p:cNvSpPr>
            <p:nvPr/>
          </p:nvSpPr>
          <p:spPr bwMode="auto">
            <a:xfrm>
              <a:off x="6473825" y="4423728"/>
              <a:ext cx="658813" cy="74612"/>
            </a:xfrm>
            <a:prstGeom prst="rect">
              <a:avLst/>
            </a:prstGeom>
            <a:solidFill>
              <a:schemeClr val="accent3">
                <a:lumMod val="40000"/>
                <a:lumOff val="60000"/>
              </a:schemeClr>
            </a:solidFill>
            <a:ln w="6350">
              <a:solidFill>
                <a:srgbClr val="9933FF"/>
              </a:solidFill>
              <a:miter lim="800000"/>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21" name="Line 901"/>
            <p:cNvSpPr>
              <a:spLocks noChangeShapeType="1"/>
            </p:cNvSpPr>
            <p:nvPr/>
          </p:nvSpPr>
          <p:spPr bwMode="auto">
            <a:xfrm flipH="1">
              <a:off x="2957513" y="4269740"/>
              <a:ext cx="196850" cy="206375"/>
            </a:xfrm>
            <a:prstGeom prst="line">
              <a:avLst/>
            </a:prstGeom>
            <a:noFill/>
            <a:ln w="127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solidFill>
                  <a:srgbClr val="FFFF00"/>
                </a:solidFill>
              </a:endParaRPr>
            </a:p>
          </p:txBody>
        </p:sp>
        <p:sp>
          <p:nvSpPr>
            <p:cNvPr id="22" name="Text Box 902"/>
            <p:cNvSpPr txBox="1">
              <a:spLocks noChangeArrowheads="1"/>
            </p:cNvSpPr>
            <p:nvPr/>
          </p:nvSpPr>
          <p:spPr bwMode="auto">
            <a:xfrm>
              <a:off x="2606675" y="3984625"/>
              <a:ext cx="97174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900" b="1">
                  <a:solidFill>
                    <a:schemeClr val="tx1"/>
                  </a:solidFill>
                  <a:latin typeface="Arial" charset="0"/>
                  <a:ea typeface="ＭＳ Ｐゴシック" charset="-128"/>
                </a:defRPr>
              </a:lvl1pPr>
              <a:lvl2pPr marL="742950" indent="-285750" eaLnBrk="0" hangingPunct="0">
                <a:defRPr kumimoji="1" sz="900" b="1">
                  <a:solidFill>
                    <a:schemeClr val="tx1"/>
                  </a:solidFill>
                  <a:latin typeface="Arial" charset="0"/>
                  <a:ea typeface="ＭＳ Ｐゴシック" charset="-128"/>
                </a:defRPr>
              </a:lvl2pPr>
              <a:lvl3pPr marL="1143000" indent="-228600" eaLnBrk="0" hangingPunct="0">
                <a:defRPr kumimoji="1" sz="900" b="1">
                  <a:solidFill>
                    <a:schemeClr val="tx1"/>
                  </a:solidFill>
                  <a:latin typeface="Arial" charset="0"/>
                  <a:ea typeface="ＭＳ Ｐゴシック" charset="-128"/>
                </a:defRPr>
              </a:lvl3pPr>
              <a:lvl4pPr marL="1600200" indent="-228600" eaLnBrk="0" hangingPunct="0">
                <a:defRPr kumimoji="1" sz="900" b="1">
                  <a:solidFill>
                    <a:schemeClr val="tx1"/>
                  </a:solidFill>
                  <a:latin typeface="Arial" charset="0"/>
                  <a:ea typeface="ＭＳ Ｐゴシック" charset="-128"/>
                </a:defRPr>
              </a:lvl4pPr>
              <a:lvl5pPr marL="2057400" indent="-228600" eaLnBrk="0" hangingPunct="0">
                <a:defRPr kumimoji="1" sz="900" b="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900" b="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900" b="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900" b="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900" b="1">
                  <a:solidFill>
                    <a:schemeClr val="tx1"/>
                  </a:solidFill>
                  <a:latin typeface="Arial" charset="0"/>
                  <a:ea typeface="ＭＳ Ｐゴシック" charset="-128"/>
                </a:defRPr>
              </a:lvl9pPr>
            </a:lstStyle>
            <a:p>
              <a:pPr eaLnBrk="1" hangingPunct="1"/>
              <a:r>
                <a:rPr lang="en-US" altLang="ja-JP" sz="1400" b="0">
                  <a:solidFill>
                    <a:srgbClr val="FFFF00"/>
                  </a:solidFill>
                </a:rPr>
                <a:t>Bond Pad</a:t>
              </a:r>
            </a:p>
          </p:txBody>
        </p:sp>
        <p:sp>
          <p:nvSpPr>
            <p:cNvPr id="23" name="Rectangle 454"/>
            <p:cNvSpPr>
              <a:spLocks noChangeArrowheads="1"/>
            </p:cNvSpPr>
            <p:nvPr/>
          </p:nvSpPr>
          <p:spPr bwMode="auto">
            <a:xfrm>
              <a:off x="2671763" y="5124450"/>
              <a:ext cx="4651375" cy="112713"/>
            </a:xfrm>
            <a:prstGeom prst="rect">
              <a:avLst/>
            </a:prstGeom>
            <a:solidFill>
              <a:srgbClr val="FF99CC"/>
            </a:solidFill>
            <a:ln w="952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24" name="Rectangle 456"/>
            <p:cNvSpPr>
              <a:spLocks noChangeArrowheads="1"/>
            </p:cNvSpPr>
            <p:nvPr/>
          </p:nvSpPr>
          <p:spPr bwMode="auto">
            <a:xfrm flipV="1">
              <a:off x="2670175" y="5081588"/>
              <a:ext cx="4657725" cy="90487"/>
            </a:xfrm>
            <a:prstGeom prst="rect">
              <a:avLst/>
            </a:prstGeom>
            <a:solidFill>
              <a:srgbClr val="FF99CC"/>
            </a:solidFill>
            <a:ln w="6350">
              <a:solidFill>
                <a:srgbClr val="FF99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25" name="Rectangle 459"/>
            <p:cNvSpPr>
              <a:spLocks noChangeArrowheads="1"/>
            </p:cNvSpPr>
            <p:nvPr/>
          </p:nvSpPr>
          <p:spPr bwMode="auto">
            <a:xfrm flipV="1">
              <a:off x="2955925" y="5133975"/>
              <a:ext cx="155575" cy="82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26" name="Freeform 460"/>
            <p:cNvSpPr>
              <a:spLocks/>
            </p:cNvSpPr>
            <p:nvPr/>
          </p:nvSpPr>
          <p:spPr bwMode="auto">
            <a:xfrm flipV="1">
              <a:off x="2955925" y="5133975"/>
              <a:ext cx="152400" cy="39688"/>
            </a:xfrm>
            <a:custGeom>
              <a:avLst/>
              <a:gdLst>
                <a:gd name="T0" fmla="*/ 0 w 83"/>
                <a:gd name="T1" fmla="*/ 0 h 32"/>
                <a:gd name="T2" fmla="*/ 0 w 83"/>
                <a:gd name="T3" fmla="*/ 32 h 32"/>
                <a:gd name="T4" fmla="*/ 83 w 83"/>
                <a:gd name="T5" fmla="*/ 31 h 32"/>
                <a:gd name="T6" fmla="*/ 83 w 83"/>
                <a:gd name="T7" fmla="*/ 1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32">
                  <a:moveTo>
                    <a:pt x="0" y="0"/>
                  </a:moveTo>
                  <a:lnTo>
                    <a:pt x="0" y="32"/>
                  </a:lnTo>
                  <a:lnTo>
                    <a:pt x="83" y="31"/>
                  </a:lnTo>
                  <a:lnTo>
                    <a:pt x="83" y="1"/>
                  </a:lnTo>
                </a:path>
              </a:pathLst>
            </a:custGeom>
            <a:noFill/>
            <a:ln w="3175" cmpd="sng">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27" name="AutoShape 461"/>
            <p:cNvSpPr>
              <a:spLocks noChangeArrowheads="1"/>
            </p:cNvSpPr>
            <p:nvPr/>
          </p:nvSpPr>
          <p:spPr bwMode="auto">
            <a:xfrm flipV="1">
              <a:off x="2981325" y="5119688"/>
              <a:ext cx="104775" cy="87312"/>
            </a:xfrm>
            <a:prstGeom prst="roundRect">
              <a:avLst>
                <a:gd name="adj" fmla="val 16667"/>
              </a:avLst>
            </a:prstGeom>
            <a:gradFill rotWithShape="1">
              <a:gsLst>
                <a:gs pos="0">
                  <a:srgbClr val="6C6C6C"/>
                </a:gs>
                <a:gs pos="50000">
                  <a:srgbClr val="EAEAEA"/>
                </a:gs>
                <a:gs pos="100000">
                  <a:srgbClr val="6C6C6C"/>
                </a:gs>
              </a:gsLst>
              <a:lin ang="0" scaled="1"/>
            </a:gradFill>
            <a:ln w="3175">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28" name="Rectangle 464"/>
            <p:cNvSpPr>
              <a:spLocks noChangeArrowheads="1"/>
            </p:cNvSpPr>
            <p:nvPr/>
          </p:nvSpPr>
          <p:spPr bwMode="auto">
            <a:xfrm flipV="1">
              <a:off x="4298950" y="5133975"/>
              <a:ext cx="155575" cy="82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29" name="Freeform 465"/>
            <p:cNvSpPr>
              <a:spLocks/>
            </p:cNvSpPr>
            <p:nvPr/>
          </p:nvSpPr>
          <p:spPr bwMode="auto">
            <a:xfrm flipV="1">
              <a:off x="4298950" y="5133975"/>
              <a:ext cx="153988" cy="39688"/>
            </a:xfrm>
            <a:custGeom>
              <a:avLst/>
              <a:gdLst>
                <a:gd name="T0" fmla="*/ 0 w 83"/>
                <a:gd name="T1" fmla="*/ 0 h 32"/>
                <a:gd name="T2" fmla="*/ 0 w 83"/>
                <a:gd name="T3" fmla="*/ 32 h 32"/>
                <a:gd name="T4" fmla="*/ 83 w 83"/>
                <a:gd name="T5" fmla="*/ 31 h 32"/>
                <a:gd name="T6" fmla="*/ 83 w 83"/>
                <a:gd name="T7" fmla="*/ 1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32">
                  <a:moveTo>
                    <a:pt x="0" y="0"/>
                  </a:moveTo>
                  <a:lnTo>
                    <a:pt x="0" y="32"/>
                  </a:lnTo>
                  <a:lnTo>
                    <a:pt x="83" y="31"/>
                  </a:lnTo>
                  <a:lnTo>
                    <a:pt x="83" y="1"/>
                  </a:lnTo>
                </a:path>
              </a:pathLst>
            </a:custGeom>
            <a:noFill/>
            <a:ln w="3175" cmpd="sng">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30" name="AutoShape 466"/>
            <p:cNvSpPr>
              <a:spLocks noChangeArrowheads="1"/>
            </p:cNvSpPr>
            <p:nvPr/>
          </p:nvSpPr>
          <p:spPr bwMode="auto">
            <a:xfrm flipV="1">
              <a:off x="4322763" y="5119688"/>
              <a:ext cx="104775" cy="87312"/>
            </a:xfrm>
            <a:prstGeom prst="roundRect">
              <a:avLst>
                <a:gd name="adj" fmla="val 16667"/>
              </a:avLst>
            </a:prstGeom>
            <a:gradFill rotWithShape="1">
              <a:gsLst>
                <a:gs pos="0">
                  <a:srgbClr val="6C6C6C"/>
                </a:gs>
                <a:gs pos="50000">
                  <a:srgbClr val="EAEAEA"/>
                </a:gs>
                <a:gs pos="100000">
                  <a:srgbClr val="6C6C6C"/>
                </a:gs>
              </a:gsLst>
              <a:lin ang="0" scaled="1"/>
            </a:gradFill>
            <a:ln w="3175">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31" name="Rectangle 469"/>
            <p:cNvSpPr>
              <a:spLocks noChangeArrowheads="1"/>
            </p:cNvSpPr>
            <p:nvPr/>
          </p:nvSpPr>
          <p:spPr bwMode="auto">
            <a:xfrm flipV="1">
              <a:off x="5181600" y="5133975"/>
              <a:ext cx="155575" cy="82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32" name="Freeform 470"/>
            <p:cNvSpPr>
              <a:spLocks/>
            </p:cNvSpPr>
            <p:nvPr/>
          </p:nvSpPr>
          <p:spPr bwMode="auto">
            <a:xfrm flipV="1">
              <a:off x="5181600" y="5133975"/>
              <a:ext cx="155575" cy="39688"/>
            </a:xfrm>
            <a:custGeom>
              <a:avLst/>
              <a:gdLst>
                <a:gd name="T0" fmla="*/ 0 w 83"/>
                <a:gd name="T1" fmla="*/ 0 h 32"/>
                <a:gd name="T2" fmla="*/ 0 w 83"/>
                <a:gd name="T3" fmla="*/ 32 h 32"/>
                <a:gd name="T4" fmla="*/ 83 w 83"/>
                <a:gd name="T5" fmla="*/ 31 h 32"/>
                <a:gd name="T6" fmla="*/ 83 w 83"/>
                <a:gd name="T7" fmla="*/ 1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32">
                  <a:moveTo>
                    <a:pt x="0" y="0"/>
                  </a:moveTo>
                  <a:lnTo>
                    <a:pt x="0" y="32"/>
                  </a:lnTo>
                  <a:lnTo>
                    <a:pt x="83" y="31"/>
                  </a:lnTo>
                  <a:lnTo>
                    <a:pt x="83" y="1"/>
                  </a:lnTo>
                </a:path>
              </a:pathLst>
            </a:custGeom>
            <a:noFill/>
            <a:ln w="3175" cmpd="sng">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33" name="AutoShape 471"/>
            <p:cNvSpPr>
              <a:spLocks noChangeArrowheads="1"/>
            </p:cNvSpPr>
            <p:nvPr/>
          </p:nvSpPr>
          <p:spPr bwMode="auto">
            <a:xfrm flipV="1">
              <a:off x="5207000" y="5119688"/>
              <a:ext cx="104775" cy="87312"/>
            </a:xfrm>
            <a:prstGeom prst="roundRect">
              <a:avLst>
                <a:gd name="adj" fmla="val 16667"/>
              </a:avLst>
            </a:prstGeom>
            <a:gradFill rotWithShape="1">
              <a:gsLst>
                <a:gs pos="0">
                  <a:srgbClr val="6C6C6C"/>
                </a:gs>
                <a:gs pos="50000">
                  <a:srgbClr val="EAEAEA"/>
                </a:gs>
                <a:gs pos="100000">
                  <a:srgbClr val="6C6C6C"/>
                </a:gs>
              </a:gsLst>
              <a:lin ang="0" scaled="1"/>
            </a:gradFill>
            <a:ln w="3175">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34" name="Rectangle 474"/>
            <p:cNvSpPr>
              <a:spLocks noChangeArrowheads="1"/>
            </p:cNvSpPr>
            <p:nvPr/>
          </p:nvSpPr>
          <p:spPr bwMode="auto">
            <a:xfrm flipV="1">
              <a:off x="5799138" y="5133975"/>
              <a:ext cx="155575" cy="82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35" name="Freeform 475"/>
            <p:cNvSpPr>
              <a:spLocks/>
            </p:cNvSpPr>
            <p:nvPr/>
          </p:nvSpPr>
          <p:spPr bwMode="auto">
            <a:xfrm flipV="1">
              <a:off x="5799138" y="5133975"/>
              <a:ext cx="152400" cy="39688"/>
            </a:xfrm>
            <a:custGeom>
              <a:avLst/>
              <a:gdLst>
                <a:gd name="T0" fmla="*/ 0 w 83"/>
                <a:gd name="T1" fmla="*/ 0 h 32"/>
                <a:gd name="T2" fmla="*/ 0 w 83"/>
                <a:gd name="T3" fmla="*/ 32 h 32"/>
                <a:gd name="T4" fmla="*/ 83 w 83"/>
                <a:gd name="T5" fmla="*/ 31 h 32"/>
                <a:gd name="T6" fmla="*/ 83 w 83"/>
                <a:gd name="T7" fmla="*/ 1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32">
                  <a:moveTo>
                    <a:pt x="0" y="0"/>
                  </a:moveTo>
                  <a:lnTo>
                    <a:pt x="0" y="32"/>
                  </a:lnTo>
                  <a:lnTo>
                    <a:pt x="83" y="31"/>
                  </a:lnTo>
                  <a:lnTo>
                    <a:pt x="83" y="1"/>
                  </a:lnTo>
                </a:path>
              </a:pathLst>
            </a:custGeom>
            <a:noFill/>
            <a:ln w="3175" cmpd="sng">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36" name="AutoShape 476"/>
            <p:cNvSpPr>
              <a:spLocks noChangeArrowheads="1"/>
            </p:cNvSpPr>
            <p:nvPr/>
          </p:nvSpPr>
          <p:spPr bwMode="auto">
            <a:xfrm flipV="1">
              <a:off x="5824538" y="5119688"/>
              <a:ext cx="104775" cy="87312"/>
            </a:xfrm>
            <a:prstGeom prst="roundRect">
              <a:avLst>
                <a:gd name="adj" fmla="val 16667"/>
              </a:avLst>
            </a:prstGeom>
            <a:gradFill rotWithShape="1">
              <a:gsLst>
                <a:gs pos="0">
                  <a:srgbClr val="6C6C6C"/>
                </a:gs>
                <a:gs pos="50000">
                  <a:srgbClr val="EAEAEA"/>
                </a:gs>
                <a:gs pos="100000">
                  <a:srgbClr val="6C6C6C"/>
                </a:gs>
              </a:gsLst>
              <a:lin ang="0" scaled="1"/>
            </a:gradFill>
            <a:ln w="3175">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37" name="Rectangle 479"/>
            <p:cNvSpPr>
              <a:spLocks noChangeArrowheads="1"/>
            </p:cNvSpPr>
            <p:nvPr/>
          </p:nvSpPr>
          <p:spPr bwMode="auto">
            <a:xfrm flipV="1">
              <a:off x="6602413" y="5133975"/>
              <a:ext cx="155575" cy="82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38" name="Freeform 480"/>
            <p:cNvSpPr>
              <a:spLocks/>
            </p:cNvSpPr>
            <p:nvPr/>
          </p:nvSpPr>
          <p:spPr bwMode="auto">
            <a:xfrm flipV="1">
              <a:off x="6602413" y="5133975"/>
              <a:ext cx="153987" cy="39688"/>
            </a:xfrm>
            <a:custGeom>
              <a:avLst/>
              <a:gdLst>
                <a:gd name="T0" fmla="*/ 0 w 83"/>
                <a:gd name="T1" fmla="*/ 0 h 32"/>
                <a:gd name="T2" fmla="*/ 0 w 83"/>
                <a:gd name="T3" fmla="*/ 32 h 32"/>
                <a:gd name="T4" fmla="*/ 83 w 83"/>
                <a:gd name="T5" fmla="*/ 31 h 32"/>
                <a:gd name="T6" fmla="*/ 83 w 83"/>
                <a:gd name="T7" fmla="*/ 1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32">
                  <a:moveTo>
                    <a:pt x="0" y="0"/>
                  </a:moveTo>
                  <a:lnTo>
                    <a:pt x="0" y="32"/>
                  </a:lnTo>
                  <a:lnTo>
                    <a:pt x="83" y="31"/>
                  </a:lnTo>
                  <a:lnTo>
                    <a:pt x="83" y="1"/>
                  </a:lnTo>
                </a:path>
              </a:pathLst>
            </a:custGeom>
            <a:noFill/>
            <a:ln w="3175" cmpd="sng">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39" name="AutoShape 481"/>
            <p:cNvSpPr>
              <a:spLocks noChangeArrowheads="1"/>
            </p:cNvSpPr>
            <p:nvPr/>
          </p:nvSpPr>
          <p:spPr bwMode="auto">
            <a:xfrm flipV="1">
              <a:off x="6623050" y="5119688"/>
              <a:ext cx="107950" cy="87312"/>
            </a:xfrm>
            <a:prstGeom prst="roundRect">
              <a:avLst>
                <a:gd name="adj" fmla="val 16667"/>
              </a:avLst>
            </a:prstGeom>
            <a:gradFill rotWithShape="1">
              <a:gsLst>
                <a:gs pos="0">
                  <a:srgbClr val="6C6C6C"/>
                </a:gs>
                <a:gs pos="50000">
                  <a:srgbClr val="EAEAEA"/>
                </a:gs>
                <a:gs pos="100000">
                  <a:srgbClr val="6C6C6C"/>
                </a:gs>
              </a:gsLst>
              <a:lin ang="0" scaled="1"/>
            </a:gradFill>
            <a:ln w="3175">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0" name="Freeform 482"/>
            <p:cNvSpPr>
              <a:spLocks/>
            </p:cNvSpPr>
            <p:nvPr/>
          </p:nvSpPr>
          <p:spPr bwMode="auto">
            <a:xfrm flipV="1">
              <a:off x="2671763" y="5060950"/>
              <a:ext cx="4646612" cy="93663"/>
            </a:xfrm>
            <a:custGeom>
              <a:avLst/>
              <a:gdLst>
                <a:gd name="T0" fmla="*/ 1 w 2495"/>
                <a:gd name="T1" fmla="*/ 36 h 80"/>
                <a:gd name="T2" fmla="*/ 0 w 2495"/>
                <a:gd name="T3" fmla="*/ 19 h 80"/>
                <a:gd name="T4" fmla="*/ 61 w 2495"/>
                <a:gd name="T5" fmla="*/ 19 h 80"/>
                <a:gd name="T6" fmla="*/ 86 w 2495"/>
                <a:gd name="T7" fmla="*/ 2 h 80"/>
                <a:gd name="T8" fmla="*/ 108 w 2495"/>
                <a:gd name="T9" fmla="*/ 1 h 80"/>
                <a:gd name="T10" fmla="*/ 127 w 2495"/>
                <a:gd name="T11" fmla="*/ 1 h 80"/>
                <a:gd name="T12" fmla="*/ 127 w 2495"/>
                <a:gd name="T13" fmla="*/ 15 h 80"/>
                <a:gd name="T14" fmla="*/ 231 w 2495"/>
                <a:gd name="T15" fmla="*/ 15 h 80"/>
                <a:gd name="T16" fmla="*/ 233 w 2495"/>
                <a:gd name="T17" fmla="*/ 0 h 80"/>
                <a:gd name="T18" fmla="*/ 272 w 2495"/>
                <a:gd name="T19" fmla="*/ 1 h 80"/>
                <a:gd name="T20" fmla="*/ 286 w 2495"/>
                <a:gd name="T21" fmla="*/ 9 h 80"/>
                <a:gd name="T22" fmla="*/ 297 w 2495"/>
                <a:gd name="T23" fmla="*/ 19 h 80"/>
                <a:gd name="T24" fmla="*/ 707 w 2495"/>
                <a:gd name="T25" fmla="*/ 19 h 80"/>
                <a:gd name="T26" fmla="*/ 723 w 2495"/>
                <a:gd name="T27" fmla="*/ 8 h 80"/>
                <a:gd name="T28" fmla="*/ 734 w 2495"/>
                <a:gd name="T29" fmla="*/ 2 h 80"/>
                <a:gd name="T30" fmla="*/ 777 w 2495"/>
                <a:gd name="T31" fmla="*/ 1 h 80"/>
                <a:gd name="T32" fmla="*/ 777 w 2495"/>
                <a:gd name="T33" fmla="*/ 15 h 80"/>
                <a:gd name="T34" fmla="*/ 913 w 2495"/>
                <a:gd name="T35" fmla="*/ 15 h 80"/>
                <a:gd name="T36" fmla="*/ 915 w 2495"/>
                <a:gd name="T37" fmla="*/ 1 h 80"/>
                <a:gd name="T38" fmla="*/ 957 w 2495"/>
                <a:gd name="T39" fmla="*/ 1 h 80"/>
                <a:gd name="T40" fmla="*/ 977 w 2495"/>
                <a:gd name="T41" fmla="*/ 8 h 80"/>
                <a:gd name="T42" fmla="*/ 987 w 2495"/>
                <a:gd name="T43" fmla="*/ 20 h 80"/>
                <a:gd name="T44" fmla="*/ 1168 w 2495"/>
                <a:gd name="T45" fmla="*/ 19 h 80"/>
                <a:gd name="T46" fmla="*/ 1193 w 2495"/>
                <a:gd name="T47" fmla="*/ 6 h 80"/>
                <a:gd name="T48" fmla="*/ 1217 w 2495"/>
                <a:gd name="T49" fmla="*/ 1 h 80"/>
                <a:gd name="T50" fmla="*/ 1234 w 2495"/>
                <a:gd name="T51" fmla="*/ 1 h 80"/>
                <a:gd name="T52" fmla="*/ 1237 w 2495"/>
                <a:gd name="T53" fmla="*/ 18 h 80"/>
                <a:gd name="T54" fmla="*/ 1337 w 2495"/>
                <a:gd name="T55" fmla="*/ 16 h 80"/>
                <a:gd name="T56" fmla="*/ 1337 w 2495"/>
                <a:gd name="T57" fmla="*/ 1 h 80"/>
                <a:gd name="T58" fmla="*/ 1371 w 2495"/>
                <a:gd name="T59" fmla="*/ 1 h 80"/>
                <a:gd name="T60" fmla="*/ 1392 w 2495"/>
                <a:gd name="T61" fmla="*/ 8 h 80"/>
                <a:gd name="T62" fmla="*/ 1399 w 2495"/>
                <a:gd name="T63" fmla="*/ 20 h 80"/>
                <a:gd name="T64" fmla="*/ 1485 w 2495"/>
                <a:gd name="T65" fmla="*/ 20 h 80"/>
                <a:gd name="T66" fmla="*/ 1499 w 2495"/>
                <a:gd name="T67" fmla="*/ 8 h 80"/>
                <a:gd name="T68" fmla="*/ 1512 w 2495"/>
                <a:gd name="T69" fmla="*/ 1 h 80"/>
                <a:gd name="T70" fmla="*/ 1542 w 2495"/>
                <a:gd name="T71" fmla="*/ 3 h 80"/>
                <a:gd name="T72" fmla="*/ 1540 w 2495"/>
                <a:gd name="T73" fmla="*/ 15 h 80"/>
                <a:gd name="T74" fmla="*/ 1642 w 2495"/>
                <a:gd name="T75" fmla="*/ 15 h 80"/>
                <a:gd name="T76" fmla="*/ 1643 w 2495"/>
                <a:gd name="T77" fmla="*/ 1 h 80"/>
                <a:gd name="T78" fmla="*/ 1685 w 2495"/>
                <a:gd name="T79" fmla="*/ 3 h 80"/>
                <a:gd name="T80" fmla="*/ 1709 w 2495"/>
                <a:gd name="T81" fmla="*/ 8 h 80"/>
                <a:gd name="T82" fmla="*/ 1722 w 2495"/>
                <a:gd name="T83" fmla="*/ 19 h 80"/>
                <a:gd name="T84" fmla="*/ 1858 w 2495"/>
                <a:gd name="T85" fmla="*/ 21 h 80"/>
                <a:gd name="T86" fmla="*/ 1873 w 2495"/>
                <a:gd name="T87" fmla="*/ 12 h 80"/>
                <a:gd name="T88" fmla="*/ 1903 w 2495"/>
                <a:gd name="T89" fmla="*/ 3 h 80"/>
                <a:gd name="T90" fmla="*/ 1932 w 2495"/>
                <a:gd name="T91" fmla="*/ 2 h 80"/>
                <a:gd name="T92" fmla="*/ 1933 w 2495"/>
                <a:gd name="T93" fmla="*/ 13 h 80"/>
                <a:gd name="T94" fmla="*/ 2044 w 2495"/>
                <a:gd name="T95" fmla="*/ 13 h 80"/>
                <a:gd name="T96" fmla="*/ 2042 w 2495"/>
                <a:gd name="T97" fmla="*/ 1 h 80"/>
                <a:gd name="T98" fmla="*/ 2083 w 2495"/>
                <a:gd name="T99" fmla="*/ 1 h 80"/>
                <a:gd name="T100" fmla="*/ 2105 w 2495"/>
                <a:gd name="T101" fmla="*/ 8 h 80"/>
                <a:gd name="T102" fmla="*/ 2123 w 2495"/>
                <a:gd name="T103" fmla="*/ 19 h 80"/>
                <a:gd name="T104" fmla="*/ 2183 w 2495"/>
                <a:gd name="T105" fmla="*/ 19 h 80"/>
                <a:gd name="T106" fmla="*/ 2225 w 2495"/>
                <a:gd name="T107" fmla="*/ 20 h 80"/>
                <a:gd name="T108" fmla="*/ 2267 w 2495"/>
                <a:gd name="T109" fmla="*/ 21 h 80"/>
                <a:gd name="T110" fmla="*/ 2286 w 2495"/>
                <a:gd name="T111" fmla="*/ 19 h 80"/>
                <a:gd name="T112" fmla="*/ 2306 w 2495"/>
                <a:gd name="T113" fmla="*/ 17 h 80"/>
                <a:gd name="T114" fmla="*/ 2308 w 2495"/>
                <a:gd name="T115" fmla="*/ 33 h 80"/>
                <a:gd name="T116" fmla="*/ 2269 w 2495"/>
                <a:gd name="T117" fmla="*/ 34 h 80"/>
                <a:gd name="T118" fmla="*/ 2205 w 2495"/>
                <a:gd name="T119" fmla="*/ 37 h 80"/>
                <a:gd name="T120" fmla="*/ 2169 w 2495"/>
                <a:gd name="T121" fmla="*/ 36 h 80"/>
                <a:gd name="T122" fmla="*/ 2108 w 2495"/>
                <a:gd name="T123" fmla="*/ 37 h 80"/>
                <a:gd name="T124" fmla="*/ 1 w 2495"/>
                <a:gd name="T125" fmla="*/ 36 h 8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495" h="80">
                  <a:moveTo>
                    <a:pt x="1" y="78"/>
                  </a:moveTo>
                  <a:lnTo>
                    <a:pt x="0" y="41"/>
                  </a:lnTo>
                  <a:lnTo>
                    <a:pt x="66" y="42"/>
                  </a:lnTo>
                  <a:lnTo>
                    <a:pt x="93" y="5"/>
                  </a:lnTo>
                  <a:lnTo>
                    <a:pt x="117" y="3"/>
                  </a:lnTo>
                  <a:lnTo>
                    <a:pt x="137" y="3"/>
                  </a:lnTo>
                  <a:lnTo>
                    <a:pt x="137" y="32"/>
                  </a:lnTo>
                  <a:lnTo>
                    <a:pt x="250" y="32"/>
                  </a:lnTo>
                  <a:lnTo>
                    <a:pt x="252" y="0"/>
                  </a:lnTo>
                  <a:lnTo>
                    <a:pt x="294" y="3"/>
                  </a:lnTo>
                  <a:lnTo>
                    <a:pt x="309" y="20"/>
                  </a:lnTo>
                  <a:lnTo>
                    <a:pt x="321" y="42"/>
                  </a:lnTo>
                  <a:lnTo>
                    <a:pt x="764" y="42"/>
                  </a:lnTo>
                  <a:lnTo>
                    <a:pt x="782" y="18"/>
                  </a:lnTo>
                  <a:lnTo>
                    <a:pt x="794" y="5"/>
                  </a:lnTo>
                  <a:lnTo>
                    <a:pt x="840" y="3"/>
                  </a:lnTo>
                  <a:lnTo>
                    <a:pt x="840" y="32"/>
                  </a:lnTo>
                  <a:lnTo>
                    <a:pt x="987" y="32"/>
                  </a:lnTo>
                  <a:lnTo>
                    <a:pt x="989" y="3"/>
                  </a:lnTo>
                  <a:lnTo>
                    <a:pt x="1035" y="2"/>
                  </a:lnTo>
                  <a:lnTo>
                    <a:pt x="1056" y="18"/>
                  </a:lnTo>
                  <a:lnTo>
                    <a:pt x="1067" y="44"/>
                  </a:lnTo>
                  <a:lnTo>
                    <a:pt x="1263" y="42"/>
                  </a:lnTo>
                  <a:lnTo>
                    <a:pt x="1290" y="12"/>
                  </a:lnTo>
                  <a:lnTo>
                    <a:pt x="1316" y="3"/>
                  </a:lnTo>
                  <a:lnTo>
                    <a:pt x="1334" y="3"/>
                  </a:lnTo>
                  <a:lnTo>
                    <a:pt x="1337" y="39"/>
                  </a:lnTo>
                  <a:lnTo>
                    <a:pt x="1445" y="35"/>
                  </a:lnTo>
                  <a:lnTo>
                    <a:pt x="1445" y="3"/>
                  </a:lnTo>
                  <a:lnTo>
                    <a:pt x="1482" y="2"/>
                  </a:lnTo>
                  <a:lnTo>
                    <a:pt x="1505" y="18"/>
                  </a:lnTo>
                  <a:lnTo>
                    <a:pt x="1512" y="44"/>
                  </a:lnTo>
                  <a:lnTo>
                    <a:pt x="1605" y="44"/>
                  </a:lnTo>
                  <a:lnTo>
                    <a:pt x="1620" y="17"/>
                  </a:lnTo>
                  <a:lnTo>
                    <a:pt x="1634" y="3"/>
                  </a:lnTo>
                  <a:lnTo>
                    <a:pt x="1667" y="6"/>
                  </a:lnTo>
                  <a:lnTo>
                    <a:pt x="1665" y="32"/>
                  </a:lnTo>
                  <a:lnTo>
                    <a:pt x="1775" y="33"/>
                  </a:lnTo>
                  <a:lnTo>
                    <a:pt x="1776" y="3"/>
                  </a:lnTo>
                  <a:lnTo>
                    <a:pt x="1821" y="6"/>
                  </a:lnTo>
                  <a:lnTo>
                    <a:pt x="1847" y="18"/>
                  </a:lnTo>
                  <a:lnTo>
                    <a:pt x="1862" y="42"/>
                  </a:lnTo>
                  <a:lnTo>
                    <a:pt x="2009" y="45"/>
                  </a:lnTo>
                  <a:lnTo>
                    <a:pt x="2025" y="26"/>
                  </a:lnTo>
                  <a:lnTo>
                    <a:pt x="2057" y="6"/>
                  </a:lnTo>
                  <a:lnTo>
                    <a:pt x="2088" y="5"/>
                  </a:lnTo>
                  <a:lnTo>
                    <a:pt x="2090" y="29"/>
                  </a:lnTo>
                  <a:lnTo>
                    <a:pt x="2210" y="29"/>
                  </a:lnTo>
                  <a:lnTo>
                    <a:pt x="2207" y="3"/>
                  </a:lnTo>
                  <a:lnTo>
                    <a:pt x="2252" y="3"/>
                  </a:lnTo>
                  <a:lnTo>
                    <a:pt x="2276" y="18"/>
                  </a:lnTo>
                  <a:lnTo>
                    <a:pt x="2295" y="42"/>
                  </a:lnTo>
                  <a:lnTo>
                    <a:pt x="2360" y="41"/>
                  </a:lnTo>
                  <a:lnTo>
                    <a:pt x="2405" y="44"/>
                  </a:lnTo>
                  <a:lnTo>
                    <a:pt x="2451" y="45"/>
                  </a:lnTo>
                  <a:lnTo>
                    <a:pt x="2471" y="42"/>
                  </a:lnTo>
                  <a:lnTo>
                    <a:pt x="2493" y="36"/>
                  </a:lnTo>
                  <a:lnTo>
                    <a:pt x="2495" y="72"/>
                  </a:lnTo>
                  <a:lnTo>
                    <a:pt x="2453" y="74"/>
                  </a:lnTo>
                  <a:lnTo>
                    <a:pt x="2384" y="80"/>
                  </a:lnTo>
                  <a:lnTo>
                    <a:pt x="2345" y="77"/>
                  </a:lnTo>
                  <a:lnTo>
                    <a:pt x="2279" y="80"/>
                  </a:lnTo>
                  <a:lnTo>
                    <a:pt x="1" y="78"/>
                  </a:lnTo>
                  <a:close/>
                </a:path>
              </a:pathLst>
            </a:custGeom>
            <a:solidFill>
              <a:srgbClr val="FF9900"/>
            </a:solidFill>
            <a:ln w="6350" cmpd="sng">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41" name="Rectangle 483"/>
            <p:cNvSpPr>
              <a:spLocks noChangeArrowheads="1"/>
            </p:cNvSpPr>
            <p:nvPr/>
          </p:nvSpPr>
          <p:spPr bwMode="auto">
            <a:xfrm flipV="1">
              <a:off x="2679700" y="4637088"/>
              <a:ext cx="4637088" cy="431800"/>
            </a:xfrm>
            <a:prstGeom prst="rect">
              <a:avLst/>
            </a:prstGeom>
            <a:solidFill>
              <a:srgbClr val="CCFFFF"/>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2" name="Rectangle 484"/>
            <p:cNvSpPr>
              <a:spLocks noChangeArrowheads="1"/>
            </p:cNvSpPr>
            <p:nvPr/>
          </p:nvSpPr>
          <p:spPr bwMode="auto">
            <a:xfrm flipV="1">
              <a:off x="2679700" y="4503738"/>
              <a:ext cx="4637088" cy="150812"/>
            </a:xfrm>
            <a:prstGeom prst="rect">
              <a:avLst/>
            </a:prstGeom>
            <a:solidFill>
              <a:srgbClr val="00CCFF"/>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3" name="Rectangle 485"/>
            <p:cNvSpPr>
              <a:spLocks noChangeArrowheads="1"/>
            </p:cNvSpPr>
            <p:nvPr/>
          </p:nvSpPr>
          <p:spPr bwMode="auto">
            <a:xfrm flipV="1">
              <a:off x="3011488" y="4498975"/>
              <a:ext cx="42862" cy="596900"/>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4" name="Rectangle 486"/>
            <p:cNvSpPr>
              <a:spLocks noChangeArrowheads="1"/>
            </p:cNvSpPr>
            <p:nvPr/>
          </p:nvSpPr>
          <p:spPr bwMode="auto">
            <a:xfrm flipV="1">
              <a:off x="2908300" y="5068888"/>
              <a:ext cx="254000" cy="55562"/>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5" name="Rectangle 487"/>
            <p:cNvSpPr>
              <a:spLocks noChangeArrowheads="1"/>
            </p:cNvSpPr>
            <p:nvPr/>
          </p:nvSpPr>
          <p:spPr bwMode="auto">
            <a:xfrm flipV="1">
              <a:off x="2908300" y="4986338"/>
              <a:ext cx="254000" cy="3492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6" name="Rectangle 488"/>
            <p:cNvSpPr>
              <a:spLocks noChangeArrowheads="1"/>
            </p:cNvSpPr>
            <p:nvPr/>
          </p:nvSpPr>
          <p:spPr bwMode="auto">
            <a:xfrm flipV="1">
              <a:off x="2905125" y="4884738"/>
              <a:ext cx="612775" cy="38100"/>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7" name="Rectangle 489"/>
            <p:cNvSpPr>
              <a:spLocks noChangeArrowheads="1"/>
            </p:cNvSpPr>
            <p:nvPr/>
          </p:nvSpPr>
          <p:spPr bwMode="auto">
            <a:xfrm flipV="1">
              <a:off x="2898775" y="4792663"/>
              <a:ext cx="492125" cy="30162"/>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8" name="Rectangle 490"/>
            <p:cNvSpPr>
              <a:spLocks noChangeArrowheads="1"/>
            </p:cNvSpPr>
            <p:nvPr/>
          </p:nvSpPr>
          <p:spPr bwMode="auto">
            <a:xfrm flipV="1">
              <a:off x="4256088" y="4651375"/>
              <a:ext cx="41275" cy="263525"/>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9" name="Rectangle 491"/>
            <p:cNvSpPr>
              <a:spLocks noChangeArrowheads="1"/>
            </p:cNvSpPr>
            <p:nvPr/>
          </p:nvSpPr>
          <p:spPr bwMode="auto">
            <a:xfrm flipV="1">
              <a:off x="3619500" y="4498975"/>
              <a:ext cx="41275" cy="301625"/>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0" name="Rectangle 492"/>
            <p:cNvSpPr>
              <a:spLocks noChangeArrowheads="1"/>
            </p:cNvSpPr>
            <p:nvPr/>
          </p:nvSpPr>
          <p:spPr bwMode="auto">
            <a:xfrm flipV="1">
              <a:off x="4202113" y="5068888"/>
              <a:ext cx="336550" cy="55562"/>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1" name="Rectangle 493"/>
            <p:cNvSpPr>
              <a:spLocks noChangeArrowheads="1"/>
            </p:cNvSpPr>
            <p:nvPr/>
          </p:nvSpPr>
          <p:spPr bwMode="auto">
            <a:xfrm flipV="1">
              <a:off x="3979863" y="4884738"/>
              <a:ext cx="387350" cy="38100"/>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2" name="Rectangle 494"/>
            <p:cNvSpPr>
              <a:spLocks noChangeArrowheads="1"/>
            </p:cNvSpPr>
            <p:nvPr/>
          </p:nvSpPr>
          <p:spPr bwMode="auto">
            <a:xfrm flipV="1">
              <a:off x="3560763" y="4797425"/>
              <a:ext cx="798512" cy="25400"/>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3" name="Rectangle 495"/>
            <p:cNvSpPr>
              <a:spLocks noChangeArrowheads="1"/>
            </p:cNvSpPr>
            <p:nvPr/>
          </p:nvSpPr>
          <p:spPr bwMode="auto">
            <a:xfrm flipV="1">
              <a:off x="4106863" y="4986338"/>
              <a:ext cx="493712" cy="34925"/>
            </a:xfrm>
            <a:prstGeom prst="rect">
              <a:avLst/>
            </a:prstGeom>
            <a:solidFill>
              <a:srgbClr val="C0C0C0">
                <a:alpha val="89803"/>
              </a:srgbClr>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4" name="Rectangle 496"/>
            <p:cNvSpPr>
              <a:spLocks noChangeArrowheads="1"/>
            </p:cNvSpPr>
            <p:nvPr/>
          </p:nvSpPr>
          <p:spPr bwMode="auto">
            <a:xfrm flipV="1">
              <a:off x="4870450" y="4795838"/>
              <a:ext cx="250825" cy="26987"/>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5" name="Rectangle 497"/>
            <p:cNvSpPr>
              <a:spLocks noChangeArrowheads="1"/>
            </p:cNvSpPr>
            <p:nvPr/>
          </p:nvSpPr>
          <p:spPr bwMode="auto">
            <a:xfrm flipV="1">
              <a:off x="4776788" y="4910138"/>
              <a:ext cx="47625" cy="73025"/>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6" name="Rectangle 498"/>
            <p:cNvSpPr>
              <a:spLocks noChangeArrowheads="1"/>
            </p:cNvSpPr>
            <p:nvPr/>
          </p:nvSpPr>
          <p:spPr bwMode="auto">
            <a:xfrm flipV="1">
              <a:off x="5241925" y="4895850"/>
              <a:ext cx="44450" cy="206375"/>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7" name="Rectangle 499"/>
            <p:cNvSpPr>
              <a:spLocks noChangeArrowheads="1"/>
            </p:cNvSpPr>
            <p:nvPr/>
          </p:nvSpPr>
          <p:spPr bwMode="auto">
            <a:xfrm flipV="1">
              <a:off x="4648200" y="4887913"/>
              <a:ext cx="763588" cy="3492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8" name="Rectangle 500"/>
            <p:cNvSpPr>
              <a:spLocks noChangeArrowheads="1"/>
            </p:cNvSpPr>
            <p:nvPr/>
          </p:nvSpPr>
          <p:spPr bwMode="auto">
            <a:xfrm flipV="1">
              <a:off x="5130800" y="5068888"/>
              <a:ext cx="254000" cy="55562"/>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9" name="Rectangle 501"/>
            <p:cNvSpPr>
              <a:spLocks noChangeArrowheads="1"/>
            </p:cNvSpPr>
            <p:nvPr/>
          </p:nvSpPr>
          <p:spPr bwMode="auto">
            <a:xfrm flipV="1">
              <a:off x="5127625" y="4986338"/>
              <a:ext cx="254000" cy="3492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0" name="Rectangle 502"/>
            <p:cNvSpPr>
              <a:spLocks noChangeArrowheads="1"/>
            </p:cNvSpPr>
            <p:nvPr/>
          </p:nvSpPr>
          <p:spPr bwMode="auto">
            <a:xfrm flipV="1">
              <a:off x="4651375" y="4986338"/>
              <a:ext cx="254000" cy="3492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1" name="Rectangle 503"/>
            <p:cNvSpPr>
              <a:spLocks noChangeArrowheads="1"/>
            </p:cNvSpPr>
            <p:nvPr/>
          </p:nvSpPr>
          <p:spPr bwMode="auto">
            <a:xfrm flipV="1">
              <a:off x="5467350" y="4654550"/>
              <a:ext cx="125413" cy="44450"/>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2" name="Arc 504"/>
            <p:cNvSpPr>
              <a:spLocks/>
            </p:cNvSpPr>
            <p:nvPr/>
          </p:nvSpPr>
          <p:spPr bwMode="auto">
            <a:xfrm>
              <a:off x="5467350" y="4676775"/>
              <a:ext cx="46038" cy="22225"/>
            </a:xfrm>
            <a:custGeom>
              <a:avLst/>
              <a:gdLst>
                <a:gd name="T0" fmla="*/ 0 w 21600"/>
                <a:gd name="T1" fmla="*/ 0 h 21600"/>
                <a:gd name="T2" fmla="*/ 23 w 21600"/>
                <a:gd name="T3" fmla="*/ 9 h 21600"/>
                <a:gd name="T4" fmla="*/ 0 w 21600"/>
                <a:gd name="T5" fmla="*/ 9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3" name="Arc 505"/>
            <p:cNvSpPr>
              <a:spLocks/>
            </p:cNvSpPr>
            <p:nvPr/>
          </p:nvSpPr>
          <p:spPr bwMode="auto">
            <a:xfrm flipH="1">
              <a:off x="5545138" y="4676775"/>
              <a:ext cx="42862" cy="22225"/>
            </a:xfrm>
            <a:custGeom>
              <a:avLst/>
              <a:gdLst>
                <a:gd name="T0" fmla="*/ 0 w 21600"/>
                <a:gd name="T1" fmla="*/ 0 h 21600"/>
                <a:gd name="T2" fmla="*/ 22 w 21600"/>
                <a:gd name="T3" fmla="*/ 9 h 21600"/>
                <a:gd name="T4" fmla="*/ 0 w 21600"/>
                <a:gd name="T5" fmla="*/ 9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4" name="Rectangle 506"/>
            <p:cNvSpPr>
              <a:spLocks noChangeArrowheads="1"/>
            </p:cNvSpPr>
            <p:nvPr/>
          </p:nvSpPr>
          <p:spPr bwMode="auto">
            <a:xfrm flipV="1">
              <a:off x="5462588" y="4711700"/>
              <a:ext cx="125412" cy="12700"/>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5" name="Rectangle 507"/>
            <p:cNvSpPr>
              <a:spLocks noChangeArrowheads="1"/>
            </p:cNvSpPr>
            <p:nvPr/>
          </p:nvSpPr>
          <p:spPr bwMode="auto">
            <a:xfrm flipV="1">
              <a:off x="5254625" y="4651375"/>
              <a:ext cx="125413" cy="46038"/>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6" name="Arc 508"/>
            <p:cNvSpPr>
              <a:spLocks/>
            </p:cNvSpPr>
            <p:nvPr/>
          </p:nvSpPr>
          <p:spPr bwMode="auto">
            <a:xfrm>
              <a:off x="5254625" y="4676775"/>
              <a:ext cx="44450" cy="20638"/>
            </a:xfrm>
            <a:custGeom>
              <a:avLst/>
              <a:gdLst>
                <a:gd name="T0" fmla="*/ 0 w 21600"/>
                <a:gd name="T1" fmla="*/ 0 h 21600"/>
                <a:gd name="T2" fmla="*/ 23 w 21600"/>
                <a:gd name="T3" fmla="*/ 9 h 21600"/>
                <a:gd name="T4" fmla="*/ 0 w 21600"/>
                <a:gd name="T5" fmla="*/ 9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7" name="Arc 509"/>
            <p:cNvSpPr>
              <a:spLocks/>
            </p:cNvSpPr>
            <p:nvPr/>
          </p:nvSpPr>
          <p:spPr bwMode="auto">
            <a:xfrm flipH="1">
              <a:off x="5332413" y="4676775"/>
              <a:ext cx="42862" cy="20638"/>
            </a:xfrm>
            <a:custGeom>
              <a:avLst/>
              <a:gdLst>
                <a:gd name="T0" fmla="*/ 0 w 21600"/>
                <a:gd name="T1" fmla="*/ 0 h 21600"/>
                <a:gd name="T2" fmla="*/ 22 w 21600"/>
                <a:gd name="T3" fmla="*/ 9 h 21600"/>
                <a:gd name="T4" fmla="*/ 0 w 21600"/>
                <a:gd name="T5" fmla="*/ 9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8" name="Rectangle 510"/>
            <p:cNvSpPr>
              <a:spLocks noChangeArrowheads="1"/>
            </p:cNvSpPr>
            <p:nvPr/>
          </p:nvSpPr>
          <p:spPr bwMode="auto">
            <a:xfrm flipV="1">
              <a:off x="5246688" y="4706938"/>
              <a:ext cx="128587" cy="15875"/>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9" name="Rectangle 511"/>
            <p:cNvSpPr>
              <a:spLocks noChangeArrowheads="1"/>
            </p:cNvSpPr>
            <p:nvPr/>
          </p:nvSpPr>
          <p:spPr bwMode="auto">
            <a:xfrm flipV="1">
              <a:off x="3138488" y="4818063"/>
              <a:ext cx="41275" cy="87312"/>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70" name="Rectangle 512"/>
            <p:cNvSpPr>
              <a:spLocks noChangeArrowheads="1"/>
            </p:cNvSpPr>
            <p:nvPr/>
          </p:nvSpPr>
          <p:spPr bwMode="auto">
            <a:xfrm flipV="1">
              <a:off x="3287713" y="4818063"/>
              <a:ext cx="39687" cy="90487"/>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71" name="Rectangle 513"/>
            <p:cNvSpPr>
              <a:spLocks noChangeArrowheads="1"/>
            </p:cNvSpPr>
            <p:nvPr/>
          </p:nvSpPr>
          <p:spPr bwMode="auto">
            <a:xfrm flipV="1">
              <a:off x="3998913" y="4651375"/>
              <a:ext cx="1135062" cy="30163"/>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72" name="Rectangle 514"/>
            <p:cNvSpPr>
              <a:spLocks noChangeArrowheads="1"/>
            </p:cNvSpPr>
            <p:nvPr/>
          </p:nvSpPr>
          <p:spPr bwMode="auto">
            <a:xfrm flipV="1">
              <a:off x="4427538" y="5016500"/>
              <a:ext cx="39687" cy="73025"/>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73" name="Rectangle 515"/>
            <p:cNvSpPr>
              <a:spLocks noChangeArrowheads="1"/>
            </p:cNvSpPr>
            <p:nvPr/>
          </p:nvSpPr>
          <p:spPr bwMode="auto">
            <a:xfrm flipV="1">
              <a:off x="4995863" y="4679950"/>
              <a:ext cx="39687" cy="117475"/>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74" name="Rectangle 517"/>
            <p:cNvSpPr>
              <a:spLocks noChangeArrowheads="1"/>
            </p:cNvSpPr>
            <p:nvPr/>
          </p:nvSpPr>
          <p:spPr bwMode="auto">
            <a:xfrm flipV="1">
              <a:off x="6542088" y="4664075"/>
              <a:ext cx="123825" cy="38100"/>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75" name="Arc 518"/>
            <p:cNvSpPr>
              <a:spLocks/>
            </p:cNvSpPr>
            <p:nvPr/>
          </p:nvSpPr>
          <p:spPr bwMode="auto">
            <a:xfrm>
              <a:off x="6542088" y="4679950"/>
              <a:ext cx="50800" cy="22225"/>
            </a:xfrm>
            <a:custGeom>
              <a:avLst/>
              <a:gdLst>
                <a:gd name="T0" fmla="*/ 0 w 21600"/>
                <a:gd name="T1" fmla="*/ 0 h 21600"/>
                <a:gd name="T2" fmla="*/ 25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76" name="Arc 519"/>
            <p:cNvSpPr>
              <a:spLocks/>
            </p:cNvSpPr>
            <p:nvPr/>
          </p:nvSpPr>
          <p:spPr bwMode="auto">
            <a:xfrm flipH="1">
              <a:off x="6623050" y="4679950"/>
              <a:ext cx="42863" cy="22225"/>
            </a:xfrm>
            <a:custGeom>
              <a:avLst/>
              <a:gdLst>
                <a:gd name="T0" fmla="*/ 0 w 21600"/>
                <a:gd name="T1" fmla="*/ 0 h 21600"/>
                <a:gd name="T2" fmla="*/ 24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77" name="Rectangle 521"/>
            <p:cNvSpPr>
              <a:spLocks noChangeArrowheads="1"/>
            </p:cNvSpPr>
            <p:nvPr/>
          </p:nvSpPr>
          <p:spPr bwMode="auto">
            <a:xfrm flipV="1">
              <a:off x="6818313" y="4654550"/>
              <a:ext cx="128587" cy="44450"/>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78" name="Arc 522"/>
            <p:cNvSpPr>
              <a:spLocks/>
            </p:cNvSpPr>
            <p:nvPr/>
          </p:nvSpPr>
          <p:spPr bwMode="auto">
            <a:xfrm>
              <a:off x="6818313" y="4676775"/>
              <a:ext cx="42862" cy="22225"/>
            </a:xfrm>
            <a:custGeom>
              <a:avLst/>
              <a:gdLst>
                <a:gd name="T0" fmla="*/ 0 w 21600"/>
                <a:gd name="T1" fmla="*/ 0 h 21600"/>
                <a:gd name="T2" fmla="*/ 41 w 21600"/>
                <a:gd name="T3" fmla="*/ 23 h 21600"/>
                <a:gd name="T4" fmla="*/ 0 w 21600"/>
                <a:gd name="T5" fmla="*/ 23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FF9933"/>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79" name="Arc 523"/>
            <p:cNvSpPr>
              <a:spLocks/>
            </p:cNvSpPr>
            <p:nvPr/>
          </p:nvSpPr>
          <p:spPr bwMode="auto">
            <a:xfrm flipH="1">
              <a:off x="6894513" y="4676775"/>
              <a:ext cx="44450" cy="22225"/>
            </a:xfrm>
            <a:custGeom>
              <a:avLst/>
              <a:gdLst>
                <a:gd name="T0" fmla="*/ 0 w 21600"/>
                <a:gd name="T1" fmla="*/ 0 h 21600"/>
                <a:gd name="T2" fmla="*/ 41 w 21600"/>
                <a:gd name="T3" fmla="*/ 23 h 21600"/>
                <a:gd name="T4" fmla="*/ 0 w 21600"/>
                <a:gd name="T5" fmla="*/ 23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FF9933"/>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80" name="Rectangle 524"/>
            <p:cNvSpPr>
              <a:spLocks noChangeArrowheads="1"/>
            </p:cNvSpPr>
            <p:nvPr/>
          </p:nvSpPr>
          <p:spPr bwMode="auto">
            <a:xfrm flipV="1">
              <a:off x="6588125" y="4830763"/>
              <a:ext cx="42863" cy="282575"/>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81" name="Rectangle 525"/>
            <p:cNvSpPr>
              <a:spLocks noChangeArrowheads="1"/>
            </p:cNvSpPr>
            <p:nvPr/>
          </p:nvSpPr>
          <p:spPr bwMode="auto">
            <a:xfrm flipV="1">
              <a:off x="6572250" y="4718050"/>
              <a:ext cx="41275" cy="92075"/>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82" name="Rectangle 526"/>
            <p:cNvSpPr>
              <a:spLocks noChangeArrowheads="1"/>
            </p:cNvSpPr>
            <p:nvPr/>
          </p:nvSpPr>
          <p:spPr bwMode="auto">
            <a:xfrm flipV="1">
              <a:off x="6861175" y="4710113"/>
              <a:ext cx="39688" cy="115887"/>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83" name="Rectangle 527"/>
            <p:cNvSpPr>
              <a:spLocks noChangeArrowheads="1"/>
            </p:cNvSpPr>
            <p:nvPr/>
          </p:nvSpPr>
          <p:spPr bwMode="auto">
            <a:xfrm flipV="1">
              <a:off x="6537325" y="4994275"/>
              <a:ext cx="147638" cy="4127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84" name="Rectangle 528"/>
            <p:cNvSpPr>
              <a:spLocks noChangeArrowheads="1"/>
            </p:cNvSpPr>
            <p:nvPr/>
          </p:nvSpPr>
          <p:spPr bwMode="auto">
            <a:xfrm flipV="1">
              <a:off x="6534150" y="4895850"/>
              <a:ext cx="149225" cy="26988"/>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85" name="Rectangle 529"/>
            <p:cNvSpPr>
              <a:spLocks noChangeArrowheads="1"/>
            </p:cNvSpPr>
            <p:nvPr/>
          </p:nvSpPr>
          <p:spPr bwMode="auto">
            <a:xfrm flipV="1">
              <a:off x="6529388" y="4797425"/>
              <a:ext cx="422275" cy="30163"/>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86" name="Rectangle 530"/>
            <p:cNvSpPr>
              <a:spLocks noChangeArrowheads="1"/>
            </p:cNvSpPr>
            <p:nvPr/>
          </p:nvSpPr>
          <p:spPr bwMode="auto">
            <a:xfrm flipV="1">
              <a:off x="6542088" y="4710113"/>
              <a:ext cx="123825" cy="14287"/>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87" name="Rectangle 531"/>
            <p:cNvSpPr>
              <a:spLocks noChangeArrowheads="1"/>
            </p:cNvSpPr>
            <p:nvPr/>
          </p:nvSpPr>
          <p:spPr bwMode="auto">
            <a:xfrm flipV="1">
              <a:off x="6813550" y="4710113"/>
              <a:ext cx="123825" cy="12700"/>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88" name="Rectangle 532"/>
            <p:cNvSpPr>
              <a:spLocks noChangeArrowheads="1"/>
            </p:cNvSpPr>
            <p:nvPr/>
          </p:nvSpPr>
          <p:spPr bwMode="auto">
            <a:xfrm flipV="1">
              <a:off x="6791325" y="4918075"/>
              <a:ext cx="42863" cy="85725"/>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89" name="Rectangle 533"/>
            <p:cNvSpPr>
              <a:spLocks noChangeArrowheads="1"/>
            </p:cNvSpPr>
            <p:nvPr/>
          </p:nvSpPr>
          <p:spPr bwMode="auto">
            <a:xfrm flipV="1">
              <a:off x="6748463" y="4994275"/>
              <a:ext cx="125412" cy="4127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90" name="Rectangle 534"/>
            <p:cNvSpPr>
              <a:spLocks noChangeArrowheads="1"/>
            </p:cNvSpPr>
            <p:nvPr/>
          </p:nvSpPr>
          <p:spPr bwMode="auto">
            <a:xfrm flipV="1">
              <a:off x="6748463" y="4895850"/>
              <a:ext cx="142875" cy="30163"/>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91" name="Rectangle 535"/>
            <p:cNvSpPr>
              <a:spLocks noChangeArrowheads="1"/>
            </p:cNvSpPr>
            <p:nvPr/>
          </p:nvSpPr>
          <p:spPr bwMode="auto">
            <a:xfrm flipV="1">
              <a:off x="6542088" y="5068888"/>
              <a:ext cx="249237" cy="57150"/>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92" name="Rectangle 537"/>
            <p:cNvSpPr>
              <a:spLocks noChangeArrowheads="1"/>
            </p:cNvSpPr>
            <p:nvPr/>
          </p:nvSpPr>
          <p:spPr bwMode="auto">
            <a:xfrm flipV="1">
              <a:off x="5765800" y="4662488"/>
              <a:ext cx="123825" cy="36512"/>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93" name="Arc 538"/>
            <p:cNvSpPr>
              <a:spLocks/>
            </p:cNvSpPr>
            <p:nvPr/>
          </p:nvSpPr>
          <p:spPr bwMode="auto">
            <a:xfrm>
              <a:off x="5765800" y="4676775"/>
              <a:ext cx="47625" cy="22225"/>
            </a:xfrm>
            <a:custGeom>
              <a:avLst/>
              <a:gdLst>
                <a:gd name="T0" fmla="*/ 0 w 21600"/>
                <a:gd name="T1" fmla="*/ 0 h 21600"/>
                <a:gd name="T2" fmla="*/ 25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94" name="Arc 539"/>
            <p:cNvSpPr>
              <a:spLocks/>
            </p:cNvSpPr>
            <p:nvPr/>
          </p:nvSpPr>
          <p:spPr bwMode="auto">
            <a:xfrm flipH="1">
              <a:off x="5843588" y="4676775"/>
              <a:ext cx="46037" cy="22225"/>
            </a:xfrm>
            <a:custGeom>
              <a:avLst/>
              <a:gdLst>
                <a:gd name="T0" fmla="*/ 0 w 21600"/>
                <a:gd name="T1" fmla="*/ 0 h 21600"/>
                <a:gd name="T2" fmla="*/ 24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95" name="Rectangle 541"/>
            <p:cNvSpPr>
              <a:spLocks noChangeArrowheads="1"/>
            </p:cNvSpPr>
            <p:nvPr/>
          </p:nvSpPr>
          <p:spPr bwMode="auto">
            <a:xfrm flipV="1">
              <a:off x="6042025" y="4651375"/>
              <a:ext cx="128588" cy="46038"/>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96" name="Arc 542"/>
            <p:cNvSpPr>
              <a:spLocks/>
            </p:cNvSpPr>
            <p:nvPr/>
          </p:nvSpPr>
          <p:spPr bwMode="auto">
            <a:xfrm>
              <a:off x="6042025" y="4675188"/>
              <a:ext cx="42863" cy="22225"/>
            </a:xfrm>
            <a:custGeom>
              <a:avLst/>
              <a:gdLst>
                <a:gd name="T0" fmla="*/ 0 w 21600"/>
                <a:gd name="T1" fmla="*/ 0 h 21600"/>
                <a:gd name="T2" fmla="*/ 41 w 21600"/>
                <a:gd name="T3" fmla="*/ 23 h 21600"/>
                <a:gd name="T4" fmla="*/ 0 w 21600"/>
                <a:gd name="T5" fmla="*/ 23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FF9933"/>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97" name="Arc 543"/>
            <p:cNvSpPr>
              <a:spLocks/>
            </p:cNvSpPr>
            <p:nvPr/>
          </p:nvSpPr>
          <p:spPr bwMode="auto">
            <a:xfrm flipH="1">
              <a:off x="6118225" y="4675188"/>
              <a:ext cx="44450" cy="22225"/>
            </a:xfrm>
            <a:custGeom>
              <a:avLst/>
              <a:gdLst>
                <a:gd name="T0" fmla="*/ 0 w 21600"/>
                <a:gd name="T1" fmla="*/ 0 h 21600"/>
                <a:gd name="T2" fmla="*/ 41 w 21600"/>
                <a:gd name="T3" fmla="*/ 23 h 21600"/>
                <a:gd name="T4" fmla="*/ 0 w 21600"/>
                <a:gd name="T5" fmla="*/ 23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FF9933"/>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98" name="Rectangle 544"/>
            <p:cNvSpPr>
              <a:spLocks noChangeArrowheads="1"/>
            </p:cNvSpPr>
            <p:nvPr/>
          </p:nvSpPr>
          <p:spPr bwMode="auto">
            <a:xfrm flipV="1">
              <a:off x="5811838" y="4822825"/>
              <a:ext cx="42862" cy="284163"/>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99" name="Rectangle 545"/>
            <p:cNvSpPr>
              <a:spLocks noChangeArrowheads="1"/>
            </p:cNvSpPr>
            <p:nvPr/>
          </p:nvSpPr>
          <p:spPr bwMode="auto">
            <a:xfrm flipV="1">
              <a:off x="5794375" y="4714875"/>
              <a:ext cx="42863" cy="92075"/>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00" name="Rectangle 546"/>
            <p:cNvSpPr>
              <a:spLocks noChangeArrowheads="1"/>
            </p:cNvSpPr>
            <p:nvPr/>
          </p:nvSpPr>
          <p:spPr bwMode="auto">
            <a:xfrm flipV="1">
              <a:off x="6083300" y="4706938"/>
              <a:ext cx="39688" cy="115887"/>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01" name="Rectangle 547"/>
            <p:cNvSpPr>
              <a:spLocks noChangeArrowheads="1"/>
            </p:cNvSpPr>
            <p:nvPr/>
          </p:nvSpPr>
          <p:spPr bwMode="auto">
            <a:xfrm flipV="1">
              <a:off x="5761038" y="4986338"/>
              <a:ext cx="149225" cy="42862"/>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02" name="Rectangle 548"/>
            <p:cNvSpPr>
              <a:spLocks noChangeArrowheads="1"/>
            </p:cNvSpPr>
            <p:nvPr/>
          </p:nvSpPr>
          <p:spPr bwMode="auto">
            <a:xfrm flipV="1">
              <a:off x="5759450" y="4892675"/>
              <a:ext cx="147638" cy="2857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03" name="Rectangle 549"/>
            <p:cNvSpPr>
              <a:spLocks noChangeArrowheads="1"/>
            </p:cNvSpPr>
            <p:nvPr/>
          </p:nvSpPr>
          <p:spPr bwMode="auto">
            <a:xfrm flipV="1">
              <a:off x="5753100" y="4795838"/>
              <a:ext cx="422275" cy="30162"/>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04" name="Rectangle 550"/>
            <p:cNvSpPr>
              <a:spLocks noChangeArrowheads="1"/>
            </p:cNvSpPr>
            <p:nvPr/>
          </p:nvSpPr>
          <p:spPr bwMode="auto">
            <a:xfrm flipV="1">
              <a:off x="5765800" y="4706938"/>
              <a:ext cx="123825" cy="15875"/>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05" name="Rectangle 551"/>
            <p:cNvSpPr>
              <a:spLocks noChangeArrowheads="1"/>
            </p:cNvSpPr>
            <p:nvPr/>
          </p:nvSpPr>
          <p:spPr bwMode="auto">
            <a:xfrm flipV="1">
              <a:off x="6037263" y="4706938"/>
              <a:ext cx="123825" cy="12700"/>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06" name="Rectangle 552"/>
            <p:cNvSpPr>
              <a:spLocks noChangeArrowheads="1"/>
            </p:cNvSpPr>
            <p:nvPr/>
          </p:nvSpPr>
          <p:spPr bwMode="auto">
            <a:xfrm flipV="1">
              <a:off x="6011863" y="4914900"/>
              <a:ext cx="42862" cy="85725"/>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07" name="Rectangle 553"/>
            <p:cNvSpPr>
              <a:spLocks noChangeArrowheads="1"/>
            </p:cNvSpPr>
            <p:nvPr/>
          </p:nvSpPr>
          <p:spPr bwMode="auto">
            <a:xfrm flipV="1">
              <a:off x="5972175" y="4987925"/>
              <a:ext cx="125413" cy="4127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08" name="Rectangle 554"/>
            <p:cNvSpPr>
              <a:spLocks noChangeArrowheads="1"/>
            </p:cNvSpPr>
            <p:nvPr/>
          </p:nvSpPr>
          <p:spPr bwMode="auto">
            <a:xfrm flipV="1">
              <a:off x="5972175" y="4892675"/>
              <a:ext cx="142875" cy="30163"/>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09" name="Rectangle 555"/>
            <p:cNvSpPr>
              <a:spLocks noChangeArrowheads="1"/>
            </p:cNvSpPr>
            <p:nvPr/>
          </p:nvSpPr>
          <p:spPr bwMode="auto">
            <a:xfrm flipV="1">
              <a:off x="5743575" y="5068888"/>
              <a:ext cx="254000" cy="55562"/>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10" name="Rectangle 557"/>
            <p:cNvSpPr>
              <a:spLocks noChangeArrowheads="1"/>
            </p:cNvSpPr>
            <p:nvPr/>
          </p:nvSpPr>
          <p:spPr bwMode="auto">
            <a:xfrm>
              <a:off x="2671762" y="5221287"/>
              <a:ext cx="4667249" cy="115887"/>
            </a:xfrm>
            <a:prstGeom prst="rect">
              <a:avLst/>
            </a:prstGeom>
            <a:solidFill>
              <a:srgbClr val="FF99CC"/>
            </a:solidFill>
            <a:ln w="6350">
              <a:solidFill>
                <a:srgbClr val="FF99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11" name="Rectangle 560"/>
            <p:cNvSpPr>
              <a:spLocks noChangeArrowheads="1"/>
            </p:cNvSpPr>
            <p:nvPr/>
          </p:nvSpPr>
          <p:spPr bwMode="auto">
            <a:xfrm>
              <a:off x="2957513" y="5203825"/>
              <a:ext cx="158750" cy="555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12" name="Freeform 561"/>
            <p:cNvSpPr>
              <a:spLocks/>
            </p:cNvSpPr>
            <p:nvPr/>
          </p:nvSpPr>
          <p:spPr bwMode="auto">
            <a:xfrm>
              <a:off x="2957513" y="5219700"/>
              <a:ext cx="157162" cy="39688"/>
            </a:xfrm>
            <a:custGeom>
              <a:avLst/>
              <a:gdLst>
                <a:gd name="T0" fmla="*/ 0 w 83"/>
                <a:gd name="T1" fmla="*/ 0 h 32"/>
                <a:gd name="T2" fmla="*/ 0 w 83"/>
                <a:gd name="T3" fmla="*/ 32 h 32"/>
                <a:gd name="T4" fmla="*/ 83 w 83"/>
                <a:gd name="T5" fmla="*/ 31 h 32"/>
                <a:gd name="T6" fmla="*/ 83 w 83"/>
                <a:gd name="T7" fmla="*/ 1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32">
                  <a:moveTo>
                    <a:pt x="0" y="0"/>
                  </a:moveTo>
                  <a:lnTo>
                    <a:pt x="0" y="32"/>
                  </a:lnTo>
                  <a:lnTo>
                    <a:pt x="83" y="31"/>
                  </a:lnTo>
                  <a:lnTo>
                    <a:pt x="83" y="1"/>
                  </a:lnTo>
                </a:path>
              </a:pathLst>
            </a:custGeom>
            <a:noFill/>
            <a:ln w="3175" cmpd="sng">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113" name="AutoShape 562"/>
            <p:cNvSpPr>
              <a:spLocks noChangeArrowheads="1"/>
            </p:cNvSpPr>
            <p:nvPr/>
          </p:nvSpPr>
          <p:spPr bwMode="auto">
            <a:xfrm>
              <a:off x="2982913" y="5186363"/>
              <a:ext cx="106362" cy="88900"/>
            </a:xfrm>
            <a:prstGeom prst="roundRect">
              <a:avLst>
                <a:gd name="adj" fmla="val 16667"/>
              </a:avLst>
            </a:prstGeom>
            <a:gradFill rotWithShape="1">
              <a:gsLst>
                <a:gs pos="0">
                  <a:srgbClr val="6C6C6C"/>
                </a:gs>
                <a:gs pos="50000">
                  <a:srgbClr val="EAEAEA"/>
                </a:gs>
                <a:gs pos="100000">
                  <a:srgbClr val="6C6C6C"/>
                </a:gs>
              </a:gsLst>
              <a:lin ang="0" scaled="1"/>
            </a:gradFill>
            <a:ln w="3175">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14" name="Rectangle 565"/>
            <p:cNvSpPr>
              <a:spLocks noChangeArrowheads="1"/>
            </p:cNvSpPr>
            <p:nvPr/>
          </p:nvSpPr>
          <p:spPr bwMode="auto">
            <a:xfrm>
              <a:off x="4302125" y="5203825"/>
              <a:ext cx="152400" cy="555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15" name="Freeform 566"/>
            <p:cNvSpPr>
              <a:spLocks/>
            </p:cNvSpPr>
            <p:nvPr/>
          </p:nvSpPr>
          <p:spPr bwMode="auto">
            <a:xfrm>
              <a:off x="4302125" y="5219700"/>
              <a:ext cx="150813" cy="39688"/>
            </a:xfrm>
            <a:custGeom>
              <a:avLst/>
              <a:gdLst>
                <a:gd name="T0" fmla="*/ 0 w 83"/>
                <a:gd name="T1" fmla="*/ 0 h 32"/>
                <a:gd name="T2" fmla="*/ 0 w 83"/>
                <a:gd name="T3" fmla="*/ 32 h 32"/>
                <a:gd name="T4" fmla="*/ 83 w 83"/>
                <a:gd name="T5" fmla="*/ 31 h 32"/>
                <a:gd name="T6" fmla="*/ 83 w 83"/>
                <a:gd name="T7" fmla="*/ 1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32">
                  <a:moveTo>
                    <a:pt x="0" y="0"/>
                  </a:moveTo>
                  <a:lnTo>
                    <a:pt x="0" y="32"/>
                  </a:lnTo>
                  <a:lnTo>
                    <a:pt x="83" y="31"/>
                  </a:lnTo>
                  <a:lnTo>
                    <a:pt x="83" y="1"/>
                  </a:lnTo>
                </a:path>
              </a:pathLst>
            </a:custGeom>
            <a:noFill/>
            <a:ln w="3175" cmpd="sng">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116" name="AutoShape 567"/>
            <p:cNvSpPr>
              <a:spLocks noChangeArrowheads="1"/>
            </p:cNvSpPr>
            <p:nvPr/>
          </p:nvSpPr>
          <p:spPr bwMode="auto">
            <a:xfrm>
              <a:off x="4322763" y="5186363"/>
              <a:ext cx="104775" cy="88900"/>
            </a:xfrm>
            <a:prstGeom prst="roundRect">
              <a:avLst>
                <a:gd name="adj" fmla="val 16667"/>
              </a:avLst>
            </a:prstGeom>
            <a:gradFill rotWithShape="1">
              <a:gsLst>
                <a:gs pos="0">
                  <a:srgbClr val="6C6C6C"/>
                </a:gs>
                <a:gs pos="50000">
                  <a:srgbClr val="EAEAEA"/>
                </a:gs>
                <a:gs pos="100000">
                  <a:srgbClr val="6C6C6C"/>
                </a:gs>
              </a:gsLst>
              <a:lin ang="0" scaled="1"/>
            </a:gradFill>
            <a:ln w="3175">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17" name="Rectangle 570"/>
            <p:cNvSpPr>
              <a:spLocks noChangeArrowheads="1"/>
            </p:cNvSpPr>
            <p:nvPr/>
          </p:nvSpPr>
          <p:spPr bwMode="auto">
            <a:xfrm>
              <a:off x="5183188" y="5203825"/>
              <a:ext cx="158750" cy="555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18" name="Freeform 571"/>
            <p:cNvSpPr>
              <a:spLocks/>
            </p:cNvSpPr>
            <p:nvPr/>
          </p:nvSpPr>
          <p:spPr bwMode="auto">
            <a:xfrm>
              <a:off x="5183188" y="5219700"/>
              <a:ext cx="155575" cy="39688"/>
            </a:xfrm>
            <a:custGeom>
              <a:avLst/>
              <a:gdLst>
                <a:gd name="T0" fmla="*/ 0 w 83"/>
                <a:gd name="T1" fmla="*/ 0 h 32"/>
                <a:gd name="T2" fmla="*/ 0 w 83"/>
                <a:gd name="T3" fmla="*/ 32 h 32"/>
                <a:gd name="T4" fmla="*/ 83 w 83"/>
                <a:gd name="T5" fmla="*/ 31 h 32"/>
                <a:gd name="T6" fmla="*/ 83 w 83"/>
                <a:gd name="T7" fmla="*/ 1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32">
                  <a:moveTo>
                    <a:pt x="0" y="0"/>
                  </a:moveTo>
                  <a:lnTo>
                    <a:pt x="0" y="32"/>
                  </a:lnTo>
                  <a:lnTo>
                    <a:pt x="83" y="31"/>
                  </a:lnTo>
                  <a:lnTo>
                    <a:pt x="83" y="1"/>
                  </a:lnTo>
                </a:path>
              </a:pathLst>
            </a:custGeom>
            <a:noFill/>
            <a:ln w="3175" cmpd="sng">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119" name="AutoShape 572"/>
            <p:cNvSpPr>
              <a:spLocks noChangeArrowheads="1"/>
            </p:cNvSpPr>
            <p:nvPr/>
          </p:nvSpPr>
          <p:spPr bwMode="auto">
            <a:xfrm>
              <a:off x="5208588" y="5186363"/>
              <a:ext cx="106362" cy="88900"/>
            </a:xfrm>
            <a:prstGeom prst="roundRect">
              <a:avLst>
                <a:gd name="adj" fmla="val 16667"/>
              </a:avLst>
            </a:prstGeom>
            <a:gradFill rotWithShape="1">
              <a:gsLst>
                <a:gs pos="0">
                  <a:srgbClr val="6C6C6C"/>
                </a:gs>
                <a:gs pos="50000">
                  <a:srgbClr val="EAEAEA"/>
                </a:gs>
                <a:gs pos="100000">
                  <a:srgbClr val="6C6C6C"/>
                </a:gs>
              </a:gsLst>
              <a:lin ang="0" scaled="1"/>
            </a:gradFill>
            <a:ln w="3175">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20" name="Rectangle 575"/>
            <p:cNvSpPr>
              <a:spLocks noChangeArrowheads="1"/>
            </p:cNvSpPr>
            <p:nvPr/>
          </p:nvSpPr>
          <p:spPr bwMode="auto">
            <a:xfrm>
              <a:off x="5803900" y="5203825"/>
              <a:ext cx="155575" cy="555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21" name="Freeform 576"/>
            <p:cNvSpPr>
              <a:spLocks/>
            </p:cNvSpPr>
            <p:nvPr/>
          </p:nvSpPr>
          <p:spPr bwMode="auto">
            <a:xfrm>
              <a:off x="5803900" y="5219700"/>
              <a:ext cx="153988" cy="39688"/>
            </a:xfrm>
            <a:custGeom>
              <a:avLst/>
              <a:gdLst>
                <a:gd name="T0" fmla="*/ 0 w 83"/>
                <a:gd name="T1" fmla="*/ 0 h 32"/>
                <a:gd name="T2" fmla="*/ 0 w 83"/>
                <a:gd name="T3" fmla="*/ 32 h 32"/>
                <a:gd name="T4" fmla="*/ 83 w 83"/>
                <a:gd name="T5" fmla="*/ 31 h 32"/>
                <a:gd name="T6" fmla="*/ 83 w 83"/>
                <a:gd name="T7" fmla="*/ 1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32">
                  <a:moveTo>
                    <a:pt x="0" y="0"/>
                  </a:moveTo>
                  <a:lnTo>
                    <a:pt x="0" y="32"/>
                  </a:lnTo>
                  <a:lnTo>
                    <a:pt x="83" y="31"/>
                  </a:lnTo>
                  <a:lnTo>
                    <a:pt x="83" y="1"/>
                  </a:lnTo>
                </a:path>
              </a:pathLst>
            </a:custGeom>
            <a:noFill/>
            <a:ln w="3175" cmpd="sng">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122" name="AutoShape 577"/>
            <p:cNvSpPr>
              <a:spLocks noChangeArrowheads="1"/>
            </p:cNvSpPr>
            <p:nvPr/>
          </p:nvSpPr>
          <p:spPr bwMode="auto">
            <a:xfrm>
              <a:off x="5826125" y="5186363"/>
              <a:ext cx="107950" cy="88900"/>
            </a:xfrm>
            <a:prstGeom prst="roundRect">
              <a:avLst>
                <a:gd name="adj" fmla="val 16667"/>
              </a:avLst>
            </a:prstGeom>
            <a:gradFill rotWithShape="1">
              <a:gsLst>
                <a:gs pos="0">
                  <a:srgbClr val="6C6C6C"/>
                </a:gs>
                <a:gs pos="50000">
                  <a:srgbClr val="EAEAEA"/>
                </a:gs>
                <a:gs pos="100000">
                  <a:srgbClr val="6C6C6C"/>
                </a:gs>
              </a:gsLst>
              <a:lin ang="0" scaled="1"/>
            </a:gradFill>
            <a:ln w="3175">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23" name="Rectangle 580"/>
            <p:cNvSpPr>
              <a:spLocks noChangeArrowheads="1"/>
            </p:cNvSpPr>
            <p:nvPr/>
          </p:nvSpPr>
          <p:spPr bwMode="auto">
            <a:xfrm>
              <a:off x="6602413" y="5203825"/>
              <a:ext cx="155575" cy="555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24" name="Freeform 581"/>
            <p:cNvSpPr>
              <a:spLocks/>
            </p:cNvSpPr>
            <p:nvPr/>
          </p:nvSpPr>
          <p:spPr bwMode="auto">
            <a:xfrm>
              <a:off x="6602413" y="5219700"/>
              <a:ext cx="155575" cy="39688"/>
            </a:xfrm>
            <a:custGeom>
              <a:avLst/>
              <a:gdLst>
                <a:gd name="T0" fmla="*/ 0 w 83"/>
                <a:gd name="T1" fmla="*/ 0 h 32"/>
                <a:gd name="T2" fmla="*/ 0 w 83"/>
                <a:gd name="T3" fmla="*/ 32 h 32"/>
                <a:gd name="T4" fmla="*/ 83 w 83"/>
                <a:gd name="T5" fmla="*/ 31 h 32"/>
                <a:gd name="T6" fmla="*/ 83 w 83"/>
                <a:gd name="T7" fmla="*/ 1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32">
                  <a:moveTo>
                    <a:pt x="0" y="0"/>
                  </a:moveTo>
                  <a:lnTo>
                    <a:pt x="0" y="32"/>
                  </a:lnTo>
                  <a:lnTo>
                    <a:pt x="83" y="31"/>
                  </a:lnTo>
                  <a:lnTo>
                    <a:pt x="83" y="1"/>
                  </a:lnTo>
                </a:path>
              </a:pathLst>
            </a:custGeom>
            <a:noFill/>
            <a:ln w="3175" cmpd="sng">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125" name="AutoShape 582"/>
            <p:cNvSpPr>
              <a:spLocks noChangeArrowheads="1"/>
            </p:cNvSpPr>
            <p:nvPr/>
          </p:nvSpPr>
          <p:spPr bwMode="auto">
            <a:xfrm>
              <a:off x="6627813" y="5186363"/>
              <a:ext cx="104775" cy="88900"/>
            </a:xfrm>
            <a:prstGeom prst="roundRect">
              <a:avLst>
                <a:gd name="adj" fmla="val 16667"/>
              </a:avLst>
            </a:prstGeom>
            <a:gradFill rotWithShape="1">
              <a:gsLst>
                <a:gs pos="0">
                  <a:srgbClr val="6C6C6C"/>
                </a:gs>
                <a:gs pos="50000">
                  <a:srgbClr val="EAEAEA"/>
                </a:gs>
                <a:gs pos="100000">
                  <a:srgbClr val="6C6C6C"/>
                </a:gs>
              </a:gsLst>
              <a:lin ang="0" scaled="1"/>
            </a:gradFill>
            <a:ln w="3175">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26" name="Freeform 584"/>
            <p:cNvSpPr>
              <a:spLocks/>
            </p:cNvSpPr>
            <p:nvPr/>
          </p:nvSpPr>
          <p:spPr bwMode="auto">
            <a:xfrm>
              <a:off x="2674938" y="5262563"/>
              <a:ext cx="4643437" cy="92075"/>
            </a:xfrm>
            <a:custGeom>
              <a:avLst/>
              <a:gdLst>
                <a:gd name="T0" fmla="*/ 1 w 2495"/>
                <a:gd name="T1" fmla="*/ 68 h 80"/>
                <a:gd name="T2" fmla="*/ 0 w 2495"/>
                <a:gd name="T3" fmla="*/ 36 h 80"/>
                <a:gd name="T4" fmla="*/ 66 w 2495"/>
                <a:gd name="T5" fmla="*/ 37 h 80"/>
                <a:gd name="T6" fmla="*/ 93 w 2495"/>
                <a:gd name="T7" fmla="*/ 4 h 80"/>
                <a:gd name="T8" fmla="*/ 117 w 2495"/>
                <a:gd name="T9" fmla="*/ 3 h 80"/>
                <a:gd name="T10" fmla="*/ 137 w 2495"/>
                <a:gd name="T11" fmla="*/ 3 h 80"/>
                <a:gd name="T12" fmla="*/ 137 w 2495"/>
                <a:gd name="T13" fmla="*/ 28 h 80"/>
                <a:gd name="T14" fmla="*/ 250 w 2495"/>
                <a:gd name="T15" fmla="*/ 28 h 80"/>
                <a:gd name="T16" fmla="*/ 252 w 2495"/>
                <a:gd name="T17" fmla="*/ 0 h 80"/>
                <a:gd name="T18" fmla="*/ 294 w 2495"/>
                <a:gd name="T19" fmla="*/ 3 h 80"/>
                <a:gd name="T20" fmla="*/ 309 w 2495"/>
                <a:gd name="T21" fmla="*/ 18 h 80"/>
                <a:gd name="T22" fmla="*/ 321 w 2495"/>
                <a:gd name="T23" fmla="*/ 37 h 80"/>
                <a:gd name="T24" fmla="*/ 765 w 2495"/>
                <a:gd name="T25" fmla="*/ 37 h 80"/>
                <a:gd name="T26" fmla="*/ 783 w 2495"/>
                <a:gd name="T27" fmla="*/ 16 h 80"/>
                <a:gd name="T28" fmla="*/ 795 w 2495"/>
                <a:gd name="T29" fmla="*/ 4 h 80"/>
                <a:gd name="T30" fmla="*/ 841 w 2495"/>
                <a:gd name="T31" fmla="*/ 3 h 80"/>
                <a:gd name="T32" fmla="*/ 841 w 2495"/>
                <a:gd name="T33" fmla="*/ 28 h 80"/>
                <a:gd name="T34" fmla="*/ 988 w 2495"/>
                <a:gd name="T35" fmla="*/ 28 h 80"/>
                <a:gd name="T36" fmla="*/ 990 w 2495"/>
                <a:gd name="T37" fmla="*/ 3 h 80"/>
                <a:gd name="T38" fmla="*/ 1036 w 2495"/>
                <a:gd name="T39" fmla="*/ 2 h 80"/>
                <a:gd name="T40" fmla="*/ 1057 w 2495"/>
                <a:gd name="T41" fmla="*/ 16 h 80"/>
                <a:gd name="T42" fmla="*/ 1068 w 2495"/>
                <a:gd name="T43" fmla="*/ 39 h 80"/>
                <a:gd name="T44" fmla="*/ 1264 w 2495"/>
                <a:gd name="T45" fmla="*/ 37 h 80"/>
                <a:gd name="T46" fmla="*/ 1291 w 2495"/>
                <a:gd name="T47" fmla="*/ 11 h 80"/>
                <a:gd name="T48" fmla="*/ 1317 w 2495"/>
                <a:gd name="T49" fmla="*/ 3 h 80"/>
                <a:gd name="T50" fmla="*/ 1335 w 2495"/>
                <a:gd name="T51" fmla="*/ 3 h 80"/>
                <a:gd name="T52" fmla="*/ 1338 w 2495"/>
                <a:gd name="T53" fmla="*/ 34 h 80"/>
                <a:gd name="T54" fmla="*/ 1446 w 2495"/>
                <a:gd name="T55" fmla="*/ 31 h 80"/>
                <a:gd name="T56" fmla="*/ 1446 w 2495"/>
                <a:gd name="T57" fmla="*/ 3 h 80"/>
                <a:gd name="T58" fmla="*/ 1483 w 2495"/>
                <a:gd name="T59" fmla="*/ 2 h 80"/>
                <a:gd name="T60" fmla="*/ 1506 w 2495"/>
                <a:gd name="T61" fmla="*/ 16 h 80"/>
                <a:gd name="T62" fmla="*/ 1513 w 2495"/>
                <a:gd name="T63" fmla="*/ 39 h 80"/>
                <a:gd name="T64" fmla="*/ 1606 w 2495"/>
                <a:gd name="T65" fmla="*/ 39 h 80"/>
                <a:gd name="T66" fmla="*/ 1621 w 2495"/>
                <a:gd name="T67" fmla="*/ 15 h 80"/>
                <a:gd name="T68" fmla="*/ 1635 w 2495"/>
                <a:gd name="T69" fmla="*/ 3 h 80"/>
                <a:gd name="T70" fmla="*/ 1668 w 2495"/>
                <a:gd name="T71" fmla="*/ 5 h 80"/>
                <a:gd name="T72" fmla="*/ 1666 w 2495"/>
                <a:gd name="T73" fmla="*/ 28 h 80"/>
                <a:gd name="T74" fmla="*/ 1776 w 2495"/>
                <a:gd name="T75" fmla="*/ 29 h 80"/>
                <a:gd name="T76" fmla="*/ 1777 w 2495"/>
                <a:gd name="T77" fmla="*/ 3 h 80"/>
                <a:gd name="T78" fmla="*/ 1822 w 2495"/>
                <a:gd name="T79" fmla="*/ 5 h 80"/>
                <a:gd name="T80" fmla="*/ 1848 w 2495"/>
                <a:gd name="T81" fmla="*/ 16 h 80"/>
                <a:gd name="T82" fmla="*/ 1863 w 2495"/>
                <a:gd name="T83" fmla="*/ 37 h 80"/>
                <a:gd name="T84" fmla="*/ 2011 w 2495"/>
                <a:gd name="T85" fmla="*/ 39 h 80"/>
                <a:gd name="T86" fmla="*/ 2027 w 2495"/>
                <a:gd name="T87" fmla="*/ 23 h 80"/>
                <a:gd name="T88" fmla="*/ 2059 w 2495"/>
                <a:gd name="T89" fmla="*/ 5 h 80"/>
                <a:gd name="T90" fmla="*/ 2090 w 2495"/>
                <a:gd name="T91" fmla="*/ 4 h 80"/>
                <a:gd name="T92" fmla="*/ 2092 w 2495"/>
                <a:gd name="T93" fmla="*/ 25 h 80"/>
                <a:gd name="T94" fmla="*/ 2212 w 2495"/>
                <a:gd name="T95" fmla="*/ 25 h 80"/>
                <a:gd name="T96" fmla="*/ 2209 w 2495"/>
                <a:gd name="T97" fmla="*/ 3 h 80"/>
                <a:gd name="T98" fmla="*/ 2254 w 2495"/>
                <a:gd name="T99" fmla="*/ 3 h 80"/>
                <a:gd name="T100" fmla="*/ 2278 w 2495"/>
                <a:gd name="T101" fmla="*/ 16 h 80"/>
                <a:gd name="T102" fmla="*/ 2297 w 2495"/>
                <a:gd name="T103" fmla="*/ 37 h 80"/>
                <a:gd name="T104" fmla="*/ 2362 w 2495"/>
                <a:gd name="T105" fmla="*/ 36 h 80"/>
                <a:gd name="T106" fmla="*/ 2407 w 2495"/>
                <a:gd name="T107" fmla="*/ 39 h 80"/>
                <a:gd name="T108" fmla="*/ 2453 w 2495"/>
                <a:gd name="T109" fmla="*/ 39 h 80"/>
                <a:gd name="T110" fmla="*/ 2473 w 2495"/>
                <a:gd name="T111" fmla="*/ 37 h 80"/>
                <a:gd name="T112" fmla="*/ 2495 w 2495"/>
                <a:gd name="T113" fmla="*/ 32 h 80"/>
                <a:gd name="T114" fmla="*/ 2497 w 2495"/>
                <a:gd name="T115" fmla="*/ 63 h 80"/>
                <a:gd name="T116" fmla="*/ 2455 w 2495"/>
                <a:gd name="T117" fmla="*/ 65 h 80"/>
                <a:gd name="T118" fmla="*/ 2386 w 2495"/>
                <a:gd name="T119" fmla="*/ 70 h 80"/>
                <a:gd name="T120" fmla="*/ 2347 w 2495"/>
                <a:gd name="T121" fmla="*/ 67 h 80"/>
                <a:gd name="T122" fmla="*/ 2281 w 2495"/>
                <a:gd name="T123" fmla="*/ 70 h 80"/>
                <a:gd name="T124" fmla="*/ 1 w 2495"/>
                <a:gd name="T125" fmla="*/ 68 h 8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495" h="80">
                  <a:moveTo>
                    <a:pt x="1" y="78"/>
                  </a:moveTo>
                  <a:lnTo>
                    <a:pt x="0" y="41"/>
                  </a:lnTo>
                  <a:lnTo>
                    <a:pt x="66" y="42"/>
                  </a:lnTo>
                  <a:lnTo>
                    <a:pt x="93" y="5"/>
                  </a:lnTo>
                  <a:lnTo>
                    <a:pt x="117" y="3"/>
                  </a:lnTo>
                  <a:lnTo>
                    <a:pt x="137" y="3"/>
                  </a:lnTo>
                  <a:lnTo>
                    <a:pt x="137" y="32"/>
                  </a:lnTo>
                  <a:lnTo>
                    <a:pt x="250" y="32"/>
                  </a:lnTo>
                  <a:lnTo>
                    <a:pt x="252" y="0"/>
                  </a:lnTo>
                  <a:lnTo>
                    <a:pt x="294" y="3"/>
                  </a:lnTo>
                  <a:lnTo>
                    <a:pt x="309" y="20"/>
                  </a:lnTo>
                  <a:lnTo>
                    <a:pt x="321" y="42"/>
                  </a:lnTo>
                  <a:lnTo>
                    <a:pt x="764" y="42"/>
                  </a:lnTo>
                  <a:lnTo>
                    <a:pt x="782" y="18"/>
                  </a:lnTo>
                  <a:lnTo>
                    <a:pt x="794" y="5"/>
                  </a:lnTo>
                  <a:lnTo>
                    <a:pt x="840" y="3"/>
                  </a:lnTo>
                  <a:lnTo>
                    <a:pt x="840" y="32"/>
                  </a:lnTo>
                  <a:lnTo>
                    <a:pt x="987" y="32"/>
                  </a:lnTo>
                  <a:lnTo>
                    <a:pt x="989" y="3"/>
                  </a:lnTo>
                  <a:lnTo>
                    <a:pt x="1035" y="2"/>
                  </a:lnTo>
                  <a:lnTo>
                    <a:pt x="1056" y="18"/>
                  </a:lnTo>
                  <a:lnTo>
                    <a:pt x="1067" y="44"/>
                  </a:lnTo>
                  <a:lnTo>
                    <a:pt x="1263" y="42"/>
                  </a:lnTo>
                  <a:lnTo>
                    <a:pt x="1290" y="12"/>
                  </a:lnTo>
                  <a:lnTo>
                    <a:pt x="1316" y="3"/>
                  </a:lnTo>
                  <a:lnTo>
                    <a:pt x="1334" y="3"/>
                  </a:lnTo>
                  <a:lnTo>
                    <a:pt x="1337" y="39"/>
                  </a:lnTo>
                  <a:lnTo>
                    <a:pt x="1445" y="35"/>
                  </a:lnTo>
                  <a:lnTo>
                    <a:pt x="1445" y="3"/>
                  </a:lnTo>
                  <a:lnTo>
                    <a:pt x="1482" y="2"/>
                  </a:lnTo>
                  <a:lnTo>
                    <a:pt x="1505" y="18"/>
                  </a:lnTo>
                  <a:lnTo>
                    <a:pt x="1512" y="44"/>
                  </a:lnTo>
                  <a:lnTo>
                    <a:pt x="1605" y="44"/>
                  </a:lnTo>
                  <a:lnTo>
                    <a:pt x="1620" y="17"/>
                  </a:lnTo>
                  <a:lnTo>
                    <a:pt x="1634" y="3"/>
                  </a:lnTo>
                  <a:lnTo>
                    <a:pt x="1667" y="6"/>
                  </a:lnTo>
                  <a:lnTo>
                    <a:pt x="1665" y="32"/>
                  </a:lnTo>
                  <a:lnTo>
                    <a:pt x="1775" y="33"/>
                  </a:lnTo>
                  <a:lnTo>
                    <a:pt x="1776" y="3"/>
                  </a:lnTo>
                  <a:lnTo>
                    <a:pt x="1821" y="6"/>
                  </a:lnTo>
                  <a:lnTo>
                    <a:pt x="1847" y="18"/>
                  </a:lnTo>
                  <a:lnTo>
                    <a:pt x="1862" y="42"/>
                  </a:lnTo>
                  <a:lnTo>
                    <a:pt x="2009" y="45"/>
                  </a:lnTo>
                  <a:lnTo>
                    <a:pt x="2025" y="26"/>
                  </a:lnTo>
                  <a:lnTo>
                    <a:pt x="2057" y="6"/>
                  </a:lnTo>
                  <a:lnTo>
                    <a:pt x="2088" y="5"/>
                  </a:lnTo>
                  <a:lnTo>
                    <a:pt x="2090" y="29"/>
                  </a:lnTo>
                  <a:lnTo>
                    <a:pt x="2210" y="29"/>
                  </a:lnTo>
                  <a:lnTo>
                    <a:pt x="2207" y="3"/>
                  </a:lnTo>
                  <a:lnTo>
                    <a:pt x="2252" y="3"/>
                  </a:lnTo>
                  <a:lnTo>
                    <a:pt x="2276" y="18"/>
                  </a:lnTo>
                  <a:lnTo>
                    <a:pt x="2295" y="42"/>
                  </a:lnTo>
                  <a:lnTo>
                    <a:pt x="2360" y="41"/>
                  </a:lnTo>
                  <a:lnTo>
                    <a:pt x="2405" y="44"/>
                  </a:lnTo>
                  <a:lnTo>
                    <a:pt x="2451" y="45"/>
                  </a:lnTo>
                  <a:lnTo>
                    <a:pt x="2471" y="42"/>
                  </a:lnTo>
                  <a:lnTo>
                    <a:pt x="2493" y="36"/>
                  </a:lnTo>
                  <a:lnTo>
                    <a:pt x="2495" y="72"/>
                  </a:lnTo>
                  <a:lnTo>
                    <a:pt x="2453" y="74"/>
                  </a:lnTo>
                  <a:lnTo>
                    <a:pt x="2384" y="80"/>
                  </a:lnTo>
                  <a:lnTo>
                    <a:pt x="2345" y="77"/>
                  </a:lnTo>
                  <a:lnTo>
                    <a:pt x="2279" y="80"/>
                  </a:lnTo>
                  <a:lnTo>
                    <a:pt x="1" y="78"/>
                  </a:lnTo>
                  <a:close/>
                </a:path>
              </a:pathLst>
            </a:custGeom>
            <a:solidFill>
              <a:srgbClr val="FF9900"/>
            </a:solidFill>
            <a:ln w="6350" cmpd="sng">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127" name="Rectangle 586"/>
            <p:cNvSpPr>
              <a:spLocks noChangeArrowheads="1"/>
            </p:cNvSpPr>
            <p:nvPr/>
          </p:nvSpPr>
          <p:spPr bwMode="auto">
            <a:xfrm>
              <a:off x="2679700" y="5345113"/>
              <a:ext cx="4641850" cy="422275"/>
            </a:xfrm>
            <a:prstGeom prst="rect">
              <a:avLst/>
            </a:prstGeom>
            <a:solidFill>
              <a:srgbClr val="CCFFFF"/>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28" name="Rectangle 587"/>
            <p:cNvSpPr>
              <a:spLocks noChangeArrowheads="1"/>
            </p:cNvSpPr>
            <p:nvPr/>
          </p:nvSpPr>
          <p:spPr bwMode="auto">
            <a:xfrm>
              <a:off x="2679700" y="5749925"/>
              <a:ext cx="4641850" cy="147638"/>
            </a:xfrm>
            <a:prstGeom prst="rect">
              <a:avLst/>
            </a:prstGeom>
            <a:solidFill>
              <a:srgbClr val="00CCFF"/>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29" name="Rectangle 588"/>
            <p:cNvSpPr>
              <a:spLocks noChangeArrowheads="1"/>
            </p:cNvSpPr>
            <p:nvPr/>
          </p:nvSpPr>
          <p:spPr bwMode="auto">
            <a:xfrm>
              <a:off x="2679700" y="5888038"/>
              <a:ext cx="4641850" cy="441325"/>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30" name="AutoShape 589"/>
            <p:cNvSpPr>
              <a:spLocks noChangeArrowheads="1"/>
            </p:cNvSpPr>
            <p:nvPr/>
          </p:nvSpPr>
          <p:spPr bwMode="auto">
            <a:xfrm>
              <a:off x="2968625" y="5888038"/>
              <a:ext cx="120650" cy="42862"/>
            </a:xfrm>
            <a:custGeom>
              <a:avLst/>
              <a:gdLst>
                <a:gd name="T0" fmla="*/ 60 w 21600"/>
                <a:gd name="T1" fmla="*/ 17 h 21600"/>
                <a:gd name="T2" fmla="*/ 34 w 21600"/>
                <a:gd name="T3" fmla="*/ 34 h 21600"/>
                <a:gd name="T4" fmla="*/ 9 w 21600"/>
                <a:gd name="T5" fmla="*/ 17 h 21600"/>
                <a:gd name="T6" fmla="*/ 34 w 21600"/>
                <a:gd name="T7" fmla="*/ 0 h 21600"/>
                <a:gd name="T8" fmla="*/ 0 60000 65536"/>
                <a:gd name="T9" fmla="*/ 0 60000 65536"/>
                <a:gd name="T10" fmla="*/ 0 60000 65536"/>
                <a:gd name="T11" fmla="*/ 0 60000 65536"/>
                <a:gd name="T12" fmla="*/ 4447 w 21600"/>
                <a:gd name="T13" fmla="*/ 4447 h 21600"/>
                <a:gd name="T14" fmla="*/ 17153 w 21600"/>
                <a:gd name="T15" fmla="*/ 1715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CC99FF"/>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31" name="Rectangle 590"/>
            <p:cNvSpPr>
              <a:spLocks noChangeArrowheads="1"/>
            </p:cNvSpPr>
            <p:nvPr/>
          </p:nvSpPr>
          <p:spPr bwMode="auto">
            <a:xfrm>
              <a:off x="3013075" y="5294313"/>
              <a:ext cx="42863" cy="593725"/>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32" name="Rectangle 591"/>
            <p:cNvSpPr>
              <a:spLocks noChangeArrowheads="1"/>
            </p:cNvSpPr>
            <p:nvPr/>
          </p:nvSpPr>
          <p:spPr bwMode="auto">
            <a:xfrm>
              <a:off x="2909888" y="5270500"/>
              <a:ext cx="258762" cy="57150"/>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33" name="Rectangle 592"/>
            <p:cNvSpPr>
              <a:spLocks noChangeArrowheads="1"/>
            </p:cNvSpPr>
            <p:nvPr/>
          </p:nvSpPr>
          <p:spPr bwMode="auto">
            <a:xfrm>
              <a:off x="2909888" y="5370513"/>
              <a:ext cx="257175" cy="38100"/>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34" name="Rectangle 593"/>
            <p:cNvSpPr>
              <a:spLocks noChangeArrowheads="1"/>
            </p:cNvSpPr>
            <p:nvPr/>
          </p:nvSpPr>
          <p:spPr bwMode="auto">
            <a:xfrm>
              <a:off x="2908300" y="5473700"/>
              <a:ext cx="254000" cy="31750"/>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35" name="Rectangle 594"/>
            <p:cNvSpPr>
              <a:spLocks noChangeArrowheads="1"/>
            </p:cNvSpPr>
            <p:nvPr/>
          </p:nvSpPr>
          <p:spPr bwMode="auto">
            <a:xfrm>
              <a:off x="2900363" y="5565775"/>
              <a:ext cx="254000" cy="2857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36" name="Rectangle 595"/>
            <p:cNvSpPr>
              <a:spLocks noChangeArrowheads="1"/>
            </p:cNvSpPr>
            <p:nvPr/>
          </p:nvSpPr>
          <p:spPr bwMode="auto">
            <a:xfrm>
              <a:off x="4259263" y="5299075"/>
              <a:ext cx="39687" cy="593725"/>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37" name="Rectangle 596"/>
            <p:cNvSpPr>
              <a:spLocks noChangeArrowheads="1"/>
            </p:cNvSpPr>
            <p:nvPr/>
          </p:nvSpPr>
          <p:spPr bwMode="auto">
            <a:xfrm>
              <a:off x="3897313" y="5588000"/>
              <a:ext cx="41275" cy="301625"/>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38" name="Rectangle 597"/>
            <p:cNvSpPr>
              <a:spLocks noChangeArrowheads="1"/>
            </p:cNvSpPr>
            <p:nvPr/>
          </p:nvSpPr>
          <p:spPr bwMode="auto">
            <a:xfrm>
              <a:off x="4203700" y="5270500"/>
              <a:ext cx="339725" cy="57150"/>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39" name="Rectangle 598"/>
            <p:cNvSpPr>
              <a:spLocks noChangeArrowheads="1"/>
            </p:cNvSpPr>
            <p:nvPr/>
          </p:nvSpPr>
          <p:spPr bwMode="auto">
            <a:xfrm>
              <a:off x="4203700" y="5473700"/>
              <a:ext cx="171450" cy="31750"/>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40" name="Rectangle 599"/>
            <p:cNvSpPr>
              <a:spLocks noChangeArrowheads="1"/>
            </p:cNvSpPr>
            <p:nvPr/>
          </p:nvSpPr>
          <p:spPr bwMode="auto">
            <a:xfrm>
              <a:off x="4191000" y="5565775"/>
              <a:ext cx="168275" cy="2857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41" name="Rectangle 600"/>
            <p:cNvSpPr>
              <a:spLocks noChangeArrowheads="1"/>
            </p:cNvSpPr>
            <p:nvPr/>
          </p:nvSpPr>
          <p:spPr bwMode="auto">
            <a:xfrm>
              <a:off x="3776663" y="5565775"/>
              <a:ext cx="336550" cy="2857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42" name="Rectangle 601"/>
            <p:cNvSpPr>
              <a:spLocks noChangeArrowheads="1"/>
            </p:cNvSpPr>
            <p:nvPr/>
          </p:nvSpPr>
          <p:spPr bwMode="auto">
            <a:xfrm>
              <a:off x="3709988" y="5370513"/>
              <a:ext cx="674687" cy="38100"/>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43" name="Rectangle 602"/>
            <p:cNvSpPr>
              <a:spLocks noChangeArrowheads="1"/>
            </p:cNvSpPr>
            <p:nvPr/>
          </p:nvSpPr>
          <p:spPr bwMode="auto">
            <a:xfrm>
              <a:off x="5122863" y="5565775"/>
              <a:ext cx="258762" cy="2857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44" name="Rectangle 603"/>
            <p:cNvSpPr>
              <a:spLocks noChangeArrowheads="1"/>
            </p:cNvSpPr>
            <p:nvPr/>
          </p:nvSpPr>
          <p:spPr bwMode="auto">
            <a:xfrm>
              <a:off x="5235575" y="5588000"/>
              <a:ext cx="36513" cy="301625"/>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45" name="AutoShape 604"/>
            <p:cNvSpPr>
              <a:spLocks noChangeArrowheads="1"/>
            </p:cNvSpPr>
            <p:nvPr/>
          </p:nvSpPr>
          <p:spPr bwMode="auto">
            <a:xfrm>
              <a:off x="5194300" y="5881688"/>
              <a:ext cx="122238" cy="46037"/>
            </a:xfrm>
            <a:custGeom>
              <a:avLst/>
              <a:gdLst>
                <a:gd name="T0" fmla="*/ 60 w 21600"/>
                <a:gd name="T1" fmla="*/ 17 h 21600"/>
                <a:gd name="T2" fmla="*/ 34 w 21600"/>
                <a:gd name="T3" fmla="*/ 34 h 21600"/>
                <a:gd name="T4" fmla="*/ 9 w 21600"/>
                <a:gd name="T5" fmla="*/ 17 h 21600"/>
                <a:gd name="T6" fmla="*/ 34 w 21600"/>
                <a:gd name="T7" fmla="*/ 0 h 21600"/>
                <a:gd name="T8" fmla="*/ 0 60000 65536"/>
                <a:gd name="T9" fmla="*/ 0 60000 65536"/>
                <a:gd name="T10" fmla="*/ 0 60000 65536"/>
                <a:gd name="T11" fmla="*/ 0 60000 65536"/>
                <a:gd name="T12" fmla="*/ 4447 w 21600"/>
                <a:gd name="T13" fmla="*/ 4447 h 21600"/>
                <a:gd name="T14" fmla="*/ 17153 w 21600"/>
                <a:gd name="T15" fmla="*/ 1715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9933"/>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46" name="Rectangle 605"/>
            <p:cNvSpPr>
              <a:spLocks noChangeArrowheads="1"/>
            </p:cNvSpPr>
            <p:nvPr/>
          </p:nvSpPr>
          <p:spPr bwMode="auto">
            <a:xfrm>
              <a:off x="4781550" y="5405438"/>
              <a:ext cx="42863" cy="73025"/>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47" name="Rectangle 606"/>
            <p:cNvSpPr>
              <a:spLocks noChangeArrowheads="1"/>
            </p:cNvSpPr>
            <p:nvPr/>
          </p:nvSpPr>
          <p:spPr bwMode="auto">
            <a:xfrm>
              <a:off x="5243513" y="5287963"/>
              <a:ext cx="46037" cy="204787"/>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48" name="AutoShape 607"/>
            <p:cNvSpPr>
              <a:spLocks noChangeArrowheads="1"/>
            </p:cNvSpPr>
            <p:nvPr/>
          </p:nvSpPr>
          <p:spPr bwMode="auto">
            <a:xfrm>
              <a:off x="3857625" y="5888038"/>
              <a:ext cx="128588" cy="42862"/>
            </a:xfrm>
            <a:custGeom>
              <a:avLst/>
              <a:gdLst>
                <a:gd name="T0" fmla="*/ 60 w 21600"/>
                <a:gd name="T1" fmla="*/ 17 h 21600"/>
                <a:gd name="T2" fmla="*/ 34 w 21600"/>
                <a:gd name="T3" fmla="*/ 34 h 21600"/>
                <a:gd name="T4" fmla="*/ 9 w 21600"/>
                <a:gd name="T5" fmla="*/ 17 h 21600"/>
                <a:gd name="T6" fmla="*/ 34 w 21600"/>
                <a:gd name="T7" fmla="*/ 0 h 21600"/>
                <a:gd name="T8" fmla="*/ 0 60000 65536"/>
                <a:gd name="T9" fmla="*/ 0 60000 65536"/>
                <a:gd name="T10" fmla="*/ 0 60000 65536"/>
                <a:gd name="T11" fmla="*/ 0 60000 65536"/>
                <a:gd name="T12" fmla="*/ 4447 w 21600"/>
                <a:gd name="T13" fmla="*/ 4447 h 21600"/>
                <a:gd name="T14" fmla="*/ 17153 w 21600"/>
                <a:gd name="T15" fmla="*/ 1715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9933"/>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49" name="AutoShape 608"/>
            <p:cNvSpPr>
              <a:spLocks noChangeArrowheads="1"/>
            </p:cNvSpPr>
            <p:nvPr/>
          </p:nvSpPr>
          <p:spPr bwMode="auto">
            <a:xfrm>
              <a:off x="4214813" y="5888038"/>
              <a:ext cx="122237" cy="39687"/>
            </a:xfrm>
            <a:custGeom>
              <a:avLst/>
              <a:gdLst>
                <a:gd name="T0" fmla="*/ 60 w 21600"/>
                <a:gd name="T1" fmla="*/ 17 h 21600"/>
                <a:gd name="T2" fmla="*/ 34 w 21600"/>
                <a:gd name="T3" fmla="*/ 34 h 21600"/>
                <a:gd name="T4" fmla="*/ 9 w 21600"/>
                <a:gd name="T5" fmla="*/ 17 h 21600"/>
                <a:gd name="T6" fmla="*/ 34 w 21600"/>
                <a:gd name="T7" fmla="*/ 0 h 21600"/>
                <a:gd name="T8" fmla="*/ 0 60000 65536"/>
                <a:gd name="T9" fmla="*/ 0 60000 65536"/>
                <a:gd name="T10" fmla="*/ 0 60000 65536"/>
                <a:gd name="T11" fmla="*/ 0 60000 65536"/>
                <a:gd name="T12" fmla="*/ 4447 w 21600"/>
                <a:gd name="T13" fmla="*/ 4447 h 21600"/>
                <a:gd name="T14" fmla="*/ 17153 w 21600"/>
                <a:gd name="T15" fmla="*/ 1715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9933"/>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50" name="Rectangle 609"/>
            <p:cNvSpPr>
              <a:spLocks noChangeArrowheads="1"/>
            </p:cNvSpPr>
            <p:nvPr/>
          </p:nvSpPr>
          <p:spPr bwMode="auto">
            <a:xfrm>
              <a:off x="4652963" y="5473700"/>
              <a:ext cx="754062" cy="31750"/>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51" name="Rectangle 610"/>
            <p:cNvSpPr>
              <a:spLocks noChangeArrowheads="1"/>
            </p:cNvSpPr>
            <p:nvPr/>
          </p:nvSpPr>
          <p:spPr bwMode="auto">
            <a:xfrm>
              <a:off x="5133975" y="5270500"/>
              <a:ext cx="250825" cy="57150"/>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52" name="Rectangle 611"/>
            <p:cNvSpPr>
              <a:spLocks noChangeArrowheads="1"/>
            </p:cNvSpPr>
            <p:nvPr/>
          </p:nvSpPr>
          <p:spPr bwMode="auto">
            <a:xfrm>
              <a:off x="5133975" y="5370513"/>
              <a:ext cx="250825" cy="38100"/>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53" name="Rectangle 612"/>
            <p:cNvSpPr>
              <a:spLocks noChangeArrowheads="1"/>
            </p:cNvSpPr>
            <p:nvPr/>
          </p:nvSpPr>
          <p:spPr bwMode="auto">
            <a:xfrm>
              <a:off x="4652963" y="5370513"/>
              <a:ext cx="254000" cy="38100"/>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54" name="Rectangle 613"/>
            <p:cNvSpPr>
              <a:spLocks noChangeArrowheads="1"/>
            </p:cNvSpPr>
            <p:nvPr/>
          </p:nvSpPr>
          <p:spPr bwMode="auto">
            <a:xfrm>
              <a:off x="5602288" y="5689600"/>
              <a:ext cx="123825" cy="44450"/>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55" name="Arc 614"/>
            <p:cNvSpPr>
              <a:spLocks/>
            </p:cNvSpPr>
            <p:nvPr/>
          </p:nvSpPr>
          <p:spPr bwMode="auto">
            <a:xfrm flipV="1">
              <a:off x="5602288" y="5689600"/>
              <a:ext cx="49212" cy="22225"/>
            </a:xfrm>
            <a:custGeom>
              <a:avLst/>
              <a:gdLst>
                <a:gd name="T0" fmla="*/ 0 w 21600"/>
                <a:gd name="T1" fmla="*/ 0 h 21600"/>
                <a:gd name="T2" fmla="*/ 25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56" name="Arc 615"/>
            <p:cNvSpPr>
              <a:spLocks/>
            </p:cNvSpPr>
            <p:nvPr/>
          </p:nvSpPr>
          <p:spPr bwMode="auto">
            <a:xfrm flipH="1" flipV="1">
              <a:off x="5683250" y="5689600"/>
              <a:ext cx="42863" cy="22225"/>
            </a:xfrm>
            <a:custGeom>
              <a:avLst/>
              <a:gdLst>
                <a:gd name="T0" fmla="*/ 0 w 21600"/>
                <a:gd name="T1" fmla="*/ 0 h 21600"/>
                <a:gd name="T2" fmla="*/ 24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57" name="Rectangle 616"/>
            <p:cNvSpPr>
              <a:spLocks noChangeArrowheads="1"/>
            </p:cNvSpPr>
            <p:nvPr/>
          </p:nvSpPr>
          <p:spPr bwMode="auto">
            <a:xfrm>
              <a:off x="5884863" y="5691188"/>
              <a:ext cx="127000" cy="46037"/>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58" name="Arc 617"/>
            <p:cNvSpPr>
              <a:spLocks/>
            </p:cNvSpPr>
            <p:nvPr/>
          </p:nvSpPr>
          <p:spPr bwMode="auto">
            <a:xfrm flipV="1">
              <a:off x="5884863" y="5691188"/>
              <a:ext cx="47625" cy="22225"/>
            </a:xfrm>
            <a:custGeom>
              <a:avLst/>
              <a:gdLst>
                <a:gd name="T0" fmla="*/ 0 w 21600"/>
                <a:gd name="T1" fmla="*/ 0 h 21600"/>
                <a:gd name="T2" fmla="*/ 25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59" name="Arc 618"/>
            <p:cNvSpPr>
              <a:spLocks/>
            </p:cNvSpPr>
            <p:nvPr/>
          </p:nvSpPr>
          <p:spPr bwMode="auto">
            <a:xfrm flipH="1" flipV="1">
              <a:off x="5964238" y="5691188"/>
              <a:ext cx="42862" cy="22225"/>
            </a:xfrm>
            <a:custGeom>
              <a:avLst/>
              <a:gdLst>
                <a:gd name="T0" fmla="*/ 0 w 21600"/>
                <a:gd name="T1" fmla="*/ 0 h 21600"/>
                <a:gd name="T2" fmla="*/ 24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60" name="Rectangle 620"/>
            <p:cNvSpPr>
              <a:spLocks noChangeArrowheads="1"/>
            </p:cNvSpPr>
            <p:nvPr/>
          </p:nvSpPr>
          <p:spPr bwMode="auto">
            <a:xfrm>
              <a:off x="6156325" y="5691188"/>
              <a:ext cx="127000" cy="46037"/>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61" name="Arc 621"/>
            <p:cNvSpPr>
              <a:spLocks/>
            </p:cNvSpPr>
            <p:nvPr/>
          </p:nvSpPr>
          <p:spPr bwMode="auto">
            <a:xfrm flipV="1">
              <a:off x="6156325" y="5691188"/>
              <a:ext cx="47625" cy="22225"/>
            </a:xfrm>
            <a:custGeom>
              <a:avLst/>
              <a:gdLst>
                <a:gd name="T0" fmla="*/ 0 w 21600"/>
                <a:gd name="T1" fmla="*/ 0 h 21600"/>
                <a:gd name="T2" fmla="*/ 41 w 21600"/>
                <a:gd name="T3" fmla="*/ 23 h 21600"/>
                <a:gd name="T4" fmla="*/ 0 w 21600"/>
                <a:gd name="T5" fmla="*/ 23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FF9933"/>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62" name="Arc 622"/>
            <p:cNvSpPr>
              <a:spLocks/>
            </p:cNvSpPr>
            <p:nvPr/>
          </p:nvSpPr>
          <p:spPr bwMode="auto">
            <a:xfrm flipH="1" flipV="1">
              <a:off x="6234113" y="5691188"/>
              <a:ext cx="47625" cy="22225"/>
            </a:xfrm>
            <a:custGeom>
              <a:avLst/>
              <a:gdLst>
                <a:gd name="T0" fmla="*/ 0 w 21600"/>
                <a:gd name="T1" fmla="*/ 0 h 21600"/>
                <a:gd name="T2" fmla="*/ 41 w 21600"/>
                <a:gd name="T3" fmla="*/ 23 h 21600"/>
                <a:gd name="T4" fmla="*/ 0 w 21600"/>
                <a:gd name="T5" fmla="*/ 23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FF9933"/>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63" name="Rectangle 623"/>
            <p:cNvSpPr>
              <a:spLocks noChangeArrowheads="1"/>
            </p:cNvSpPr>
            <p:nvPr/>
          </p:nvSpPr>
          <p:spPr bwMode="auto">
            <a:xfrm>
              <a:off x="5794375" y="5307013"/>
              <a:ext cx="42863" cy="179387"/>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64" name="Rectangle 624"/>
            <p:cNvSpPr>
              <a:spLocks noChangeArrowheads="1"/>
            </p:cNvSpPr>
            <p:nvPr/>
          </p:nvSpPr>
          <p:spPr bwMode="auto">
            <a:xfrm>
              <a:off x="5778500" y="5588000"/>
              <a:ext cx="42863" cy="301625"/>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65" name="Rectangle 625"/>
            <p:cNvSpPr>
              <a:spLocks noChangeArrowheads="1"/>
            </p:cNvSpPr>
            <p:nvPr/>
          </p:nvSpPr>
          <p:spPr bwMode="auto">
            <a:xfrm>
              <a:off x="6067425" y="5568950"/>
              <a:ext cx="42863" cy="325438"/>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66" name="AutoShape 626"/>
            <p:cNvSpPr>
              <a:spLocks noChangeArrowheads="1"/>
            </p:cNvSpPr>
            <p:nvPr/>
          </p:nvSpPr>
          <p:spPr bwMode="auto">
            <a:xfrm>
              <a:off x="5730875" y="5888038"/>
              <a:ext cx="123825" cy="39687"/>
            </a:xfrm>
            <a:custGeom>
              <a:avLst/>
              <a:gdLst>
                <a:gd name="T0" fmla="*/ 60 w 21600"/>
                <a:gd name="T1" fmla="*/ 17 h 21600"/>
                <a:gd name="T2" fmla="*/ 34 w 21600"/>
                <a:gd name="T3" fmla="*/ 34 h 21600"/>
                <a:gd name="T4" fmla="*/ 9 w 21600"/>
                <a:gd name="T5" fmla="*/ 17 h 21600"/>
                <a:gd name="T6" fmla="*/ 34 w 21600"/>
                <a:gd name="T7" fmla="*/ 0 h 21600"/>
                <a:gd name="T8" fmla="*/ 0 60000 65536"/>
                <a:gd name="T9" fmla="*/ 0 60000 65536"/>
                <a:gd name="T10" fmla="*/ 0 60000 65536"/>
                <a:gd name="T11" fmla="*/ 0 60000 65536"/>
                <a:gd name="T12" fmla="*/ 4447 w 21600"/>
                <a:gd name="T13" fmla="*/ 4447 h 21600"/>
                <a:gd name="T14" fmla="*/ 17153 w 21600"/>
                <a:gd name="T15" fmla="*/ 1715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9933"/>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67" name="AutoShape 627"/>
            <p:cNvSpPr>
              <a:spLocks noChangeArrowheads="1"/>
            </p:cNvSpPr>
            <p:nvPr/>
          </p:nvSpPr>
          <p:spPr bwMode="auto">
            <a:xfrm>
              <a:off x="6032500" y="5888038"/>
              <a:ext cx="120650" cy="42862"/>
            </a:xfrm>
            <a:custGeom>
              <a:avLst/>
              <a:gdLst>
                <a:gd name="T0" fmla="*/ 60 w 21600"/>
                <a:gd name="T1" fmla="*/ 17 h 21600"/>
                <a:gd name="T2" fmla="*/ 34 w 21600"/>
                <a:gd name="T3" fmla="*/ 34 h 21600"/>
                <a:gd name="T4" fmla="*/ 9 w 21600"/>
                <a:gd name="T5" fmla="*/ 17 h 21600"/>
                <a:gd name="T6" fmla="*/ 34 w 21600"/>
                <a:gd name="T7" fmla="*/ 0 h 21600"/>
                <a:gd name="T8" fmla="*/ 0 60000 65536"/>
                <a:gd name="T9" fmla="*/ 0 60000 65536"/>
                <a:gd name="T10" fmla="*/ 0 60000 65536"/>
                <a:gd name="T11" fmla="*/ 0 60000 65536"/>
                <a:gd name="T12" fmla="*/ 4447 w 21600"/>
                <a:gd name="T13" fmla="*/ 4447 h 21600"/>
                <a:gd name="T14" fmla="*/ 17153 w 21600"/>
                <a:gd name="T15" fmla="*/ 1715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9933"/>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68" name="Rectangle 628"/>
            <p:cNvSpPr>
              <a:spLocks noChangeArrowheads="1"/>
            </p:cNvSpPr>
            <p:nvPr/>
          </p:nvSpPr>
          <p:spPr bwMode="auto">
            <a:xfrm>
              <a:off x="5746750" y="5270500"/>
              <a:ext cx="252413" cy="57150"/>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69" name="Rectangle 629"/>
            <p:cNvSpPr>
              <a:spLocks noChangeArrowheads="1"/>
            </p:cNvSpPr>
            <p:nvPr/>
          </p:nvSpPr>
          <p:spPr bwMode="auto">
            <a:xfrm>
              <a:off x="5743575" y="5370513"/>
              <a:ext cx="171450" cy="38100"/>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70" name="Rectangle 630"/>
            <p:cNvSpPr>
              <a:spLocks noChangeArrowheads="1"/>
            </p:cNvSpPr>
            <p:nvPr/>
          </p:nvSpPr>
          <p:spPr bwMode="auto">
            <a:xfrm>
              <a:off x="5743575" y="5473700"/>
              <a:ext cx="250825" cy="31750"/>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71" name="Rectangle 631"/>
            <p:cNvSpPr>
              <a:spLocks noChangeArrowheads="1"/>
            </p:cNvSpPr>
            <p:nvPr/>
          </p:nvSpPr>
          <p:spPr bwMode="auto">
            <a:xfrm>
              <a:off x="5735638" y="5565775"/>
              <a:ext cx="417512" cy="2857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72" name="Rectangle 632"/>
            <p:cNvSpPr>
              <a:spLocks noChangeArrowheads="1"/>
            </p:cNvSpPr>
            <p:nvPr/>
          </p:nvSpPr>
          <p:spPr bwMode="auto">
            <a:xfrm>
              <a:off x="5884863" y="5665788"/>
              <a:ext cx="125412" cy="36512"/>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73" name="Rectangle 633"/>
            <p:cNvSpPr>
              <a:spLocks noChangeArrowheads="1"/>
            </p:cNvSpPr>
            <p:nvPr/>
          </p:nvSpPr>
          <p:spPr bwMode="auto">
            <a:xfrm>
              <a:off x="6153150" y="5668963"/>
              <a:ext cx="128588" cy="34925"/>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74" name="Rectangle 634"/>
            <p:cNvSpPr>
              <a:spLocks noChangeArrowheads="1"/>
            </p:cNvSpPr>
            <p:nvPr/>
          </p:nvSpPr>
          <p:spPr bwMode="auto">
            <a:xfrm>
              <a:off x="5597525" y="5664200"/>
              <a:ext cx="123825" cy="34925"/>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75" name="Rectangle 636"/>
            <p:cNvSpPr>
              <a:spLocks noChangeArrowheads="1"/>
            </p:cNvSpPr>
            <p:nvPr/>
          </p:nvSpPr>
          <p:spPr bwMode="auto">
            <a:xfrm>
              <a:off x="6402388" y="5689600"/>
              <a:ext cx="125412" cy="44450"/>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76" name="Arc 637"/>
            <p:cNvSpPr>
              <a:spLocks/>
            </p:cNvSpPr>
            <p:nvPr/>
          </p:nvSpPr>
          <p:spPr bwMode="auto">
            <a:xfrm flipV="1">
              <a:off x="6402388" y="5689600"/>
              <a:ext cx="44450" cy="22225"/>
            </a:xfrm>
            <a:custGeom>
              <a:avLst/>
              <a:gdLst>
                <a:gd name="T0" fmla="*/ 0 w 21600"/>
                <a:gd name="T1" fmla="*/ 0 h 21600"/>
                <a:gd name="T2" fmla="*/ 25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77" name="Arc 638"/>
            <p:cNvSpPr>
              <a:spLocks/>
            </p:cNvSpPr>
            <p:nvPr/>
          </p:nvSpPr>
          <p:spPr bwMode="auto">
            <a:xfrm flipH="1" flipV="1">
              <a:off x="6480175" y="5689600"/>
              <a:ext cx="42863" cy="22225"/>
            </a:xfrm>
            <a:custGeom>
              <a:avLst/>
              <a:gdLst>
                <a:gd name="T0" fmla="*/ 0 w 21600"/>
                <a:gd name="T1" fmla="*/ 0 h 21600"/>
                <a:gd name="T2" fmla="*/ 24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78" name="Rectangle 639"/>
            <p:cNvSpPr>
              <a:spLocks noChangeArrowheads="1"/>
            </p:cNvSpPr>
            <p:nvPr/>
          </p:nvSpPr>
          <p:spPr bwMode="auto">
            <a:xfrm>
              <a:off x="6683375" y="5689600"/>
              <a:ext cx="120650" cy="44450"/>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79" name="Arc 640"/>
            <p:cNvSpPr>
              <a:spLocks/>
            </p:cNvSpPr>
            <p:nvPr/>
          </p:nvSpPr>
          <p:spPr bwMode="auto">
            <a:xfrm flipV="1">
              <a:off x="6683375" y="5689600"/>
              <a:ext cx="44450" cy="22225"/>
            </a:xfrm>
            <a:custGeom>
              <a:avLst/>
              <a:gdLst>
                <a:gd name="T0" fmla="*/ 0 w 21600"/>
                <a:gd name="T1" fmla="*/ 0 h 21600"/>
                <a:gd name="T2" fmla="*/ 25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80" name="Arc 641"/>
            <p:cNvSpPr>
              <a:spLocks/>
            </p:cNvSpPr>
            <p:nvPr/>
          </p:nvSpPr>
          <p:spPr bwMode="auto">
            <a:xfrm flipH="1" flipV="1">
              <a:off x="6761163" y="5689600"/>
              <a:ext cx="42862" cy="22225"/>
            </a:xfrm>
            <a:custGeom>
              <a:avLst/>
              <a:gdLst>
                <a:gd name="T0" fmla="*/ 0 w 21600"/>
                <a:gd name="T1" fmla="*/ 0 h 21600"/>
                <a:gd name="T2" fmla="*/ 24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81" name="Rectangle 643"/>
            <p:cNvSpPr>
              <a:spLocks noChangeArrowheads="1"/>
            </p:cNvSpPr>
            <p:nvPr/>
          </p:nvSpPr>
          <p:spPr bwMode="auto">
            <a:xfrm>
              <a:off x="6938963" y="5702300"/>
              <a:ext cx="133350" cy="34925"/>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82" name="Arc 644"/>
            <p:cNvSpPr>
              <a:spLocks/>
            </p:cNvSpPr>
            <p:nvPr/>
          </p:nvSpPr>
          <p:spPr bwMode="auto">
            <a:xfrm flipV="1">
              <a:off x="6938963" y="5702300"/>
              <a:ext cx="46037" cy="22225"/>
            </a:xfrm>
            <a:custGeom>
              <a:avLst/>
              <a:gdLst>
                <a:gd name="T0" fmla="*/ 0 w 21600"/>
                <a:gd name="T1" fmla="*/ 0 h 21600"/>
                <a:gd name="T2" fmla="*/ 41 w 21600"/>
                <a:gd name="T3" fmla="*/ 23 h 21600"/>
                <a:gd name="T4" fmla="*/ 0 w 21600"/>
                <a:gd name="T5" fmla="*/ 23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FF9933"/>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83" name="Arc 645"/>
            <p:cNvSpPr>
              <a:spLocks/>
            </p:cNvSpPr>
            <p:nvPr/>
          </p:nvSpPr>
          <p:spPr bwMode="auto">
            <a:xfrm flipH="1" flipV="1">
              <a:off x="7032625" y="5702300"/>
              <a:ext cx="42863" cy="22225"/>
            </a:xfrm>
            <a:custGeom>
              <a:avLst/>
              <a:gdLst>
                <a:gd name="T0" fmla="*/ 0 w 21600"/>
                <a:gd name="T1" fmla="*/ 0 h 21600"/>
                <a:gd name="T2" fmla="*/ 41 w 21600"/>
                <a:gd name="T3" fmla="*/ 23 h 21600"/>
                <a:gd name="T4" fmla="*/ 0 w 21600"/>
                <a:gd name="T5" fmla="*/ 23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FF9933"/>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84" name="Rectangle 646"/>
            <p:cNvSpPr>
              <a:spLocks noChangeArrowheads="1"/>
            </p:cNvSpPr>
            <p:nvPr/>
          </p:nvSpPr>
          <p:spPr bwMode="auto">
            <a:xfrm>
              <a:off x="6592888" y="5329238"/>
              <a:ext cx="30162" cy="174625"/>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85" name="Rectangle 647"/>
            <p:cNvSpPr>
              <a:spLocks noChangeArrowheads="1"/>
            </p:cNvSpPr>
            <p:nvPr/>
          </p:nvSpPr>
          <p:spPr bwMode="auto">
            <a:xfrm>
              <a:off x="6575425" y="5588000"/>
              <a:ext cx="42863" cy="300038"/>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86" name="Rectangle 648"/>
            <p:cNvSpPr>
              <a:spLocks noChangeArrowheads="1"/>
            </p:cNvSpPr>
            <p:nvPr/>
          </p:nvSpPr>
          <p:spPr bwMode="auto">
            <a:xfrm>
              <a:off x="6859588" y="5565775"/>
              <a:ext cx="41275" cy="327025"/>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87" name="AutoShape 649"/>
            <p:cNvSpPr>
              <a:spLocks noChangeArrowheads="1"/>
            </p:cNvSpPr>
            <p:nvPr/>
          </p:nvSpPr>
          <p:spPr bwMode="auto">
            <a:xfrm>
              <a:off x="6529388" y="5881688"/>
              <a:ext cx="123825" cy="42862"/>
            </a:xfrm>
            <a:custGeom>
              <a:avLst/>
              <a:gdLst>
                <a:gd name="T0" fmla="*/ 60 w 21600"/>
                <a:gd name="T1" fmla="*/ 17 h 21600"/>
                <a:gd name="T2" fmla="*/ 34 w 21600"/>
                <a:gd name="T3" fmla="*/ 34 h 21600"/>
                <a:gd name="T4" fmla="*/ 9 w 21600"/>
                <a:gd name="T5" fmla="*/ 17 h 21600"/>
                <a:gd name="T6" fmla="*/ 34 w 21600"/>
                <a:gd name="T7" fmla="*/ 0 h 21600"/>
                <a:gd name="T8" fmla="*/ 0 60000 65536"/>
                <a:gd name="T9" fmla="*/ 0 60000 65536"/>
                <a:gd name="T10" fmla="*/ 0 60000 65536"/>
                <a:gd name="T11" fmla="*/ 0 60000 65536"/>
                <a:gd name="T12" fmla="*/ 4447 w 21600"/>
                <a:gd name="T13" fmla="*/ 4447 h 21600"/>
                <a:gd name="T14" fmla="*/ 17153 w 21600"/>
                <a:gd name="T15" fmla="*/ 1715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9933"/>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88" name="AutoShape 650"/>
            <p:cNvSpPr>
              <a:spLocks noChangeArrowheads="1"/>
            </p:cNvSpPr>
            <p:nvPr/>
          </p:nvSpPr>
          <p:spPr bwMode="auto">
            <a:xfrm>
              <a:off x="6829425" y="5888038"/>
              <a:ext cx="122238" cy="39687"/>
            </a:xfrm>
            <a:custGeom>
              <a:avLst/>
              <a:gdLst>
                <a:gd name="T0" fmla="*/ 60 w 21600"/>
                <a:gd name="T1" fmla="*/ 17 h 21600"/>
                <a:gd name="T2" fmla="*/ 34 w 21600"/>
                <a:gd name="T3" fmla="*/ 34 h 21600"/>
                <a:gd name="T4" fmla="*/ 9 w 21600"/>
                <a:gd name="T5" fmla="*/ 17 h 21600"/>
                <a:gd name="T6" fmla="*/ 34 w 21600"/>
                <a:gd name="T7" fmla="*/ 0 h 21600"/>
                <a:gd name="T8" fmla="*/ 0 60000 65536"/>
                <a:gd name="T9" fmla="*/ 0 60000 65536"/>
                <a:gd name="T10" fmla="*/ 0 60000 65536"/>
                <a:gd name="T11" fmla="*/ 0 60000 65536"/>
                <a:gd name="T12" fmla="*/ 4447 w 21600"/>
                <a:gd name="T13" fmla="*/ 4447 h 21600"/>
                <a:gd name="T14" fmla="*/ 17153 w 21600"/>
                <a:gd name="T15" fmla="*/ 1715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9933"/>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89" name="Rectangle 651"/>
            <p:cNvSpPr>
              <a:spLocks noChangeArrowheads="1"/>
            </p:cNvSpPr>
            <p:nvPr/>
          </p:nvSpPr>
          <p:spPr bwMode="auto">
            <a:xfrm>
              <a:off x="6545263" y="5287963"/>
              <a:ext cx="250825" cy="39687"/>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90" name="Rectangle 652"/>
            <p:cNvSpPr>
              <a:spLocks noChangeArrowheads="1"/>
            </p:cNvSpPr>
            <p:nvPr/>
          </p:nvSpPr>
          <p:spPr bwMode="auto">
            <a:xfrm>
              <a:off x="6542088" y="5395913"/>
              <a:ext cx="171450" cy="31750"/>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91" name="Rectangle 653"/>
            <p:cNvSpPr>
              <a:spLocks noChangeArrowheads="1"/>
            </p:cNvSpPr>
            <p:nvPr/>
          </p:nvSpPr>
          <p:spPr bwMode="auto">
            <a:xfrm>
              <a:off x="6540500" y="5473700"/>
              <a:ext cx="252413" cy="30163"/>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92" name="Rectangle 654"/>
            <p:cNvSpPr>
              <a:spLocks noChangeArrowheads="1"/>
            </p:cNvSpPr>
            <p:nvPr/>
          </p:nvSpPr>
          <p:spPr bwMode="auto">
            <a:xfrm>
              <a:off x="6532563" y="5564188"/>
              <a:ext cx="419100" cy="3492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93" name="Rectangle 655"/>
            <p:cNvSpPr>
              <a:spLocks noChangeArrowheads="1"/>
            </p:cNvSpPr>
            <p:nvPr/>
          </p:nvSpPr>
          <p:spPr bwMode="auto">
            <a:xfrm>
              <a:off x="6678613" y="5665788"/>
              <a:ext cx="125412" cy="36512"/>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94" name="Rectangle 656"/>
            <p:cNvSpPr>
              <a:spLocks noChangeArrowheads="1"/>
            </p:cNvSpPr>
            <p:nvPr/>
          </p:nvSpPr>
          <p:spPr bwMode="auto">
            <a:xfrm>
              <a:off x="6946900" y="5665788"/>
              <a:ext cx="125413" cy="36512"/>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95" name="Rectangle 657"/>
            <p:cNvSpPr>
              <a:spLocks noChangeArrowheads="1"/>
            </p:cNvSpPr>
            <p:nvPr/>
          </p:nvSpPr>
          <p:spPr bwMode="auto">
            <a:xfrm>
              <a:off x="6394450" y="5664200"/>
              <a:ext cx="128588" cy="12700"/>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96" name="Rectangle 658"/>
            <p:cNvSpPr>
              <a:spLocks noChangeArrowheads="1"/>
            </p:cNvSpPr>
            <p:nvPr/>
          </p:nvSpPr>
          <p:spPr bwMode="auto">
            <a:xfrm>
              <a:off x="5919788" y="5591175"/>
              <a:ext cx="42862" cy="74613"/>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97" name="Rectangle 659"/>
            <p:cNvSpPr>
              <a:spLocks noChangeArrowheads="1"/>
            </p:cNvSpPr>
            <p:nvPr/>
          </p:nvSpPr>
          <p:spPr bwMode="auto">
            <a:xfrm>
              <a:off x="6726238" y="5588000"/>
              <a:ext cx="34925" cy="76200"/>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98" name="Rectangle 660"/>
            <p:cNvSpPr>
              <a:spLocks noChangeArrowheads="1"/>
            </p:cNvSpPr>
            <p:nvPr/>
          </p:nvSpPr>
          <p:spPr bwMode="auto">
            <a:xfrm>
              <a:off x="5389563" y="5691188"/>
              <a:ext cx="128587" cy="46037"/>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199" name="Arc 661"/>
            <p:cNvSpPr>
              <a:spLocks/>
            </p:cNvSpPr>
            <p:nvPr/>
          </p:nvSpPr>
          <p:spPr bwMode="auto">
            <a:xfrm flipV="1">
              <a:off x="5389563" y="5691188"/>
              <a:ext cx="44450" cy="22225"/>
            </a:xfrm>
            <a:custGeom>
              <a:avLst/>
              <a:gdLst>
                <a:gd name="T0" fmla="*/ 0 w 21600"/>
                <a:gd name="T1" fmla="*/ 0 h 21600"/>
                <a:gd name="T2" fmla="*/ 25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200" name="Arc 662"/>
            <p:cNvSpPr>
              <a:spLocks/>
            </p:cNvSpPr>
            <p:nvPr/>
          </p:nvSpPr>
          <p:spPr bwMode="auto">
            <a:xfrm flipH="1" flipV="1">
              <a:off x="5470525" y="5691188"/>
              <a:ext cx="44450" cy="22225"/>
            </a:xfrm>
            <a:custGeom>
              <a:avLst/>
              <a:gdLst>
                <a:gd name="T0" fmla="*/ 0 w 21600"/>
                <a:gd name="T1" fmla="*/ 0 h 21600"/>
                <a:gd name="T2" fmla="*/ 24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201" name="Rectangle 663"/>
            <p:cNvSpPr>
              <a:spLocks noChangeArrowheads="1"/>
            </p:cNvSpPr>
            <p:nvPr/>
          </p:nvSpPr>
          <p:spPr bwMode="auto">
            <a:xfrm>
              <a:off x="5384800" y="5665788"/>
              <a:ext cx="128588" cy="36512"/>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202" name="Rectangle 664"/>
            <p:cNvSpPr>
              <a:spLocks noChangeArrowheads="1"/>
            </p:cNvSpPr>
            <p:nvPr/>
          </p:nvSpPr>
          <p:spPr bwMode="auto">
            <a:xfrm>
              <a:off x="5008563" y="5694363"/>
              <a:ext cx="127000" cy="44450"/>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203" name="Arc 665"/>
            <p:cNvSpPr>
              <a:spLocks/>
            </p:cNvSpPr>
            <p:nvPr/>
          </p:nvSpPr>
          <p:spPr bwMode="auto">
            <a:xfrm flipV="1">
              <a:off x="5008563" y="5694363"/>
              <a:ext cx="57150" cy="22225"/>
            </a:xfrm>
            <a:custGeom>
              <a:avLst/>
              <a:gdLst>
                <a:gd name="T0" fmla="*/ 0 w 21600"/>
                <a:gd name="T1" fmla="*/ 0 h 21600"/>
                <a:gd name="T2" fmla="*/ 25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204" name="Arc 666"/>
            <p:cNvSpPr>
              <a:spLocks/>
            </p:cNvSpPr>
            <p:nvPr/>
          </p:nvSpPr>
          <p:spPr bwMode="auto">
            <a:xfrm flipH="1" flipV="1">
              <a:off x="5086350" y="5694363"/>
              <a:ext cx="47625" cy="22225"/>
            </a:xfrm>
            <a:custGeom>
              <a:avLst/>
              <a:gdLst>
                <a:gd name="T0" fmla="*/ 0 w 21600"/>
                <a:gd name="T1" fmla="*/ 0 h 21600"/>
                <a:gd name="T2" fmla="*/ 24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205" name="Rectangle 667"/>
            <p:cNvSpPr>
              <a:spLocks noChangeArrowheads="1"/>
            </p:cNvSpPr>
            <p:nvPr/>
          </p:nvSpPr>
          <p:spPr bwMode="auto">
            <a:xfrm>
              <a:off x="5002213" y="5668963"/>
              <a:ext cx="128587" cy="34925"/>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206" name="Rectangle 668"/>
            <p:cNvSpPr>
              <a:spLocks noChangeArrowheads="1"/>
            </p:cNvSpPr>
            <p:nvPr/>
          </p:nvSpPr>
          <p:spPr bwMode="auto">
            <a:xfrm>
              <a:off x="4784725" y="5695950"/>
              <a:ext cx="125413" cy="46038"/>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207" name="Arc 669"/>
            <p:cNvSpPr>
              <a:spLocks/>
            </p:cNvSpPr>
            <p:nvPr/>
          </p:nvSpPr>
          <p:spPr bwMode="auto">
            <a:xfrm flipV="1">
              <a:off x="4784725" y="5695950"/>
              <a:ext cx="55563" cy="23813"/>
            </a:xfrm>
            <a:custGeom>
              <a:avLst/>
              <a:gdLst>
                <a:gd name="T0" fmla="*/ 0 w 21600"/>
                <a:gd name="T1" fmla="*/ 0 h 21600"/>
                <a:gd name="T2" fmla="*/ 25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208" name="Arc 670"/>
            <p:cNvSpPr>
              <a:spLocks/>
            </p:cNvSpPr>
            <p:nvPr/>
          </p:nvSpPr>
          <p:spPr bwMode="auto">
            <a:xfrm flipH="1" flipV="1">
              <a:off x="4862513" y="5695950"/>
              <a:ext cx="44450" cy="23813"/>
            </a:xfrm>
            <a:custGeom>
              <a:avLst/>
              <a:gdLst>
                <a:gd name="T0" fmla="*/ 0 w 21600"/>
                <a:gd name="T1" fmla="*/ 0 h 21600"/>
                <a:gd name="T2" fmla="*/ 24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209" name="Rectangle 671"/>
            <p:cNvSpPr>
              <a:spLocks noChangeArrowheads="1"/>
            </p:cNvSpPr>
            <p:nvPr/>
          </p:nvSpPr>
          <p:spPr bwMode="auto">
            <a:xfrm>
              <a:off x="4776788" y="5672138"/>
              <a:ext cx="130175" cy="34925"/>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210" name="Text Box 906"/>
            <p:cNvSpPr txBox="1">
              <a:spLocks noChangeArrowheads="1"/>
            </p:cNvSpPr>
            <p:nvPr/>
          </p:nvSpPr>
          <p:spPr bwMode="auto">
            <a:xfrm>
              <a:off x="2711449" y="6021388"/>
              <a:ext cx="1287463" cy="30777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sz="900" b="1">
                  <a:solidFill>
                    <a:schemeClr val="tx1"/>
                  </a:solidFill>
                  <a:latin typeface="Arial" charset="0"/>
                  <a:ea typeface="ＭＳ Ｐゴシック" pitchFamily="50" charset="-128"/>
                </a:defRPr>
              </a:lvl1pPr>
              <a:lvl2pPr marL="742950" indent="-285750" eaLnBrk="0" hangingPunct="0">
                <a:defRPr kumimoji="1" sz="900" b="1">
                  <a:solidFill>
                    <a:schemeClr val="tx1"/>
                  </a:solidFill>
                  <a:latin typeface="Arial" charset="0"/>
                  <a:ea typeface="ＭＳ Ｐゴシック" pitchFamily="50" charset="-128"/>
                </a:defRPr>
              </a:lvl2pPr>
              <a:lvl3pPr marL="1143000" indent="-228600" eaLnBrk="0" hangingPunct="0">
                <a:defRPr kumimoji="1" sz="900" b="1">
                  <a:solidFill>
                    <a:schemeClr val="tx1"/>
                  </a:solidFill>
                  <a:latin typeface="Arial" charset="0"/>
                  <a:ea typeface="ＭＳ Ｐゴシック" pitchFamily="50" charset="-128"/>
                </a:defRPr>
              </a:lvl3pPr>
              <a:lvl4pPr marL="1600200" indent="-228600" eaLnBrk="0" hangingPunct="0">
                <a:defRPr kumimoji="1" sz="900" b="1">
                  <a:solidFill>
                    <a:schemeClr val="tx1"/>
                  </a:solidFill>
                  <a:latin typeface="Arial" charset="0"/>
                  <a:ea typeface="ＭＳ Ｐゴシック" pitchFamily="50" charset="-128"/>
                </a:defRPr>
              </a:lvl4pPr>
              <a:lvl5pPr marL="2057400" indent="-228600" eaLnBrk="0" hangingPunct="0">
                <a:defRPr kumimoji="1" sz="900" b="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sz="900" b="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sz="900" b="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sz="900" b="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sz="900" b="1">
                  <a:solidFill>
                    <a:schemeClr val="tx1"/>
                  </a:solidFill>
                  <a:latin typeface="Arial" charset="0"/>
                  <a:ea typeface="ＭＳ Ｐゴシック" pitchFamily="50" charset="-128"/>
                </a:defRPr>
              </a:lvl9pPr>
            </a:lstStyle>
            <a:p>
              <a:pPr eaLnBrk="1" hangingPunct="1">
                <a:defRPr/>
              </a:pPr>
              <a:r>
                <a:rPr lang="en-US" altLang="ja-JP" sz="1400" dirty="0" smtClean="0">
                  <a:solidFill>
                    <a:srgbClr val="002060"/>
                  </a:solidFill>
                  <a:latin typeface="+mn-lt"/>
                </a:rPr>
                <a:t>High R-Si</a:t>
              </a:r>
            </a:p>
          </p:txBody>
        </p:sp>
        <p:sp>
          <p:nvSpPr>
            <p:cNvPr id="211" name="Line 899"/>
            <p:cNvSpPr>
              <a:spLocks noChangeShapeType="1"/>
            </p:cNvSpPr>
            <p:nvPr/>
          </p:nvSpPr>
          <p:spPr bwMode="auto">
            <a:xfrm flipV="1">
              <a:off x="6005513" y="4234815"/>
              <a:ext cx="276225" cy="231775"/>
            </a:xfrm>
            <a:prstGeom prst="line">
              <a:avLst/>
            </a:prstGeom>
            <a:noFill/>
            <a:ln w="127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212" name="Line 899"/>
            <p:cNvSpPr>
              <a:spLocks noChangeShapeType="1"/>
            </p:cNvSpPr>
            <p:nvPr/>
          </p:nvSpPr>
          <p:spPr bwMode="auto">
            <a:xfrm flipH="1" flipV="1">
              <a:off x="6610350" y="4233228"/>
              <a:ext cx="315913" cy="223837"/>
            </a:xfrm>
            <a:prstGeom prst="line">
              <a:avLst/>
            </a:prstGeom>
            <a:noFill/>
            <a:ln w="127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213" name="AutoShape 1336"/>
            <p:cNvSpPr>
              <a:spLocks noChangeArrowheads="1"/>
            </p:cNvSpPr>
            <p:nvPr/>
          </p:nvSpPr>
          <p:spPr bwMode="auto">
            <a:xfrm>
              <a:off x="4538663" y="3781425"/>
              <a:ext cx="673100" cy="282575"/>
            </a:xfrm>
            <a:prstGeom prst="downArrow">
              <a:avLst>
                <a:gd name="adj1" fmla="val 50000"/>
                <a:gd name="adj2" fmla="val 54250"/>
              </a:avLst>
            </a:prstGeom>
            <a:solidFill>
              <a:srgbClr val="FF0000"/>
            </a:solidFill>
            <a:ln w="3175">
              <a:solidFill>
                <a:schemeClr val="tx1"/>
              </a:solidFill>
              <a:miter lim="800000"/>
              <a:headEnd/>
              <a:tailEnd/>
            </a:ln>
          </p:spPr>
          <p:txBody>
            <a:bodyPr vert="eaVert" wrap="none" anchor="ctr"/>
            <a:lstStyle>
              <a:lvl1pPr eaLnBrk="0" hangingPunct="0">
                <a:defRPr kumimoji="1" sz="900" b="1">
                  <a:solidFill>
                    <a:schemeClr val="tx1"/>
                  </a:solidFill>
                  <a:latin typeface="Arial" charset="0"/>
                  <a:ea typeface="ＭＳ Ｐゴシック" charset="-128"/>
                </a:defRPr>
              </a:lvl1pPr>
              <a:lvl2pPr marL="742950" indent="-285750" eaLnBrk="0" hangingPunct="0">
                <a:defRPr kumimoji="1" sz="900" b="1">
                  <a:solidFill>
                    <a:schemeClr val="tx1"/>
                  </a:solidFill>
                  <a:latin typeface="Arial" charset="0"/>
                  <a:ea typeface="ＭＳ Ｐゴシック" charset="-128"/>
                </a:defRPr>
              </a:lvl2pPr>
              <a:lvl3pPr marL="1143000" indent="-228600" eaLnBrk="0" hangingPunct="0">
                <a:defRPr kumimoji="1" sz="900" b="1">
                  <a:solidFill>
                    <a:schemeClr val="tx1"/>
                  </a:solidFill>
                  <a:latin typeface="Arial" charset="0"/>
                  <a:ea typeface="ＭＳ Ｐゴシック" charset="-128"/>
                </a:defRPr>
              </a:lvl3pPr>
              <a:lvl4pPr marL="1600200" indent="-228600" eaLnBrk="0" hangingPunct="0">
                <a:defRPr kumimoji="1" sz="900" b="1">
                  <a:solidFill>
                    <a:schemeClr val="tx1"/>
                  </a:solidFill>
                  <a:latin typeface="Arial" charset="0"/>
                  <a:ea typeface="ＭＳ Ｐゴシック" charset="-128"/>
                </a:defRPr>
              </a:lvl4pPr>
              <a:lvl5pPr marL="2057400" indent="-228600" eaLnBrk="0" hangingPunct="0">
                <a:defRPr kumimoji="1" sz="900" b="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900" b="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900" b="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900" b="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900" b="1">
                  <a:solidFill>
                    <a:schemeClr val="tx1"/>
                  </a:solidFill>
                  <a:latin typeface="Arial" charset="0"/>
                  <a:ea typeface="ＭＳ Ｐゴシック" charset="-128"/>
                </a:defRPr>
              </a:lvl9pPr>
            </a:lstStyle>
            <a:p>
              <a:pPr eaLnBrk="1" hangingPunct="1"/>
              <a:endParaRPr lang="ja-JP" altLang="en-US" sz="1000">
                <a:solidFill>
                  <a:srgbClr val="FFFF00"/>
                </a:solidFill>
              </a:endParaRPr>
            </a:p>
          </p:txBody>
        </p:sp>
        <p:grpSp>
          <p:nvGrpSpPr>
            <p:cNvPr id="214" name="グループ化 213"/>
            <p:cNvGrpSpPr/>
            <p:nvPr/>
          </p:nvGrpSpPr>
          <p:grpSpPr>
            <a:xfrm>
              <a:off x="2952750" y="5109369"/>
              <a:ext cx="139700" cy="153987"/>
              <a:chOff x="2955925" y="2439988"/>
              <a:chExt cx="139700" cy="153987"/>
            </a:xfrm>
          </p:grpSpPr>
          <p:sp>
            <p:nvSpPr>
              <p:cNvPr id="227" name="AutoShape 562"/>
              <p:cNvSpPr>
                <a:spLocks noChangeArrowheads="1"/>
              </p:cNvSpPr>
              <p:nvPr/>
            </p:nvSpPr>
            <p:spPr bwMode="auto">
              <a:xfrm>
                <a:off x="2968625" y="2508250"/>
                <a:ext cx="107950" cy="85725"/>
              </a:xfrm>
              <a:prstGeom prst="roundRect">
                <a:avLst>
                  <a:gd name="adj" fmla="val 16667"/>
                </a:avLst>
              </a:prstGeom>
              <a:solidFill>
                <a:srgbClr val="FFC000"/>
              </a:solidFill>
              <a:ln w="3175">
                <a:solidFill>
                  <a:srgbClr val="9933FF"/>
                </a:solidFill>
                <a:round/>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228" name="AutoShape 461"/>
              <p:cNvSpPr>
                <a:spLocks noChangeArrowheads="1"/>
              </p:cNvSpPr>
              <p:nvPr/>
            </p:nvSpPr>
            <p:spPr bwMode="auto">
              <a:xfrm flipV="1">
                <a:off x="2955925" y="2439988"/>
                <a:ext cx="139700" cy="111124"/>
              </a:xfrm>
              <a:prstGeom prst="roundRect">
                <a:avLst>
                  <a:gd name="adj" fmla="val 43334"/>
                </a:avLst>
              </a:prstGeom>
              <a:gradFill>
                <a:gsLst>
                  <a:gs pos="0">
                    <a:srgbClr val="C00000"/>
                  </a:gs>
                  <a:gs pos="50000">
                    <a:srgbClr val="CC9900"/>
                  </a:gs>
                  <a:gs pos="100000">
                    <a:srgbClr val="C00000"/>
                  </a:gs>
                </a:gsLst>
                <a:lin ang="0" scaled="1"/>
              </a:gradFill>
              <a:ln w="3175">
                <a:solidFill>
                  <a:srgbClr val="9933FF"/>
                </a:solidFill>
                <a:round/>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grpSp>
        <p:grpSp>
          <p:nvGrpSpPr>
            <p:cNvPr id="215" name="グループ化 214"/>
            <p:cNvGrpSpPr/>
            <p:nvPr/>
          </p:nvGrpSpPr>
          <p:grpSpPr>
            <a:xfrm>
              <a:off x="4315883" y="5107781"/>
              <a:ext cx="139700" cy="153987"/>
              <a:chOff x="2955925" y="2439988"/>
              <a:chExt cx="139700" cy="153987"/>
            </a:xfrm>
          </p:grpSpPr>
          <p:sp>
            <p:nvSpPr>
              <p:cNvPr id="225" name="AutoShape 562"/>
              <p:cNvSpPr>
                <a:spLocks noChangeArrowheads="1"/>
              </p:cNvSpPr>
              <p:nvPr/>
            </p:nvSpPr>
            <p:spPr bwMode="auto">
              <a:xfrm>
                <a:off x="2968625" y="2508250"/>
                <a:ext cx="107950" cy="85725"/>
              </a:xfrm>
              <a:prstGeom prst="roundRect">
                <a:avLst>
                  <a:gd name="adj" fmla="val 16667"/>
                </a:avLst>
              </a:prstGeom>
              <a:solidFill>
                <a:srgbClr val="FFC000"/>
              </a:solidFill>
              <a:ln w="3175">
                <a:solidFill>
                  <a:srgbClr val="9933FF"/>
                </a:solidFill>
                <a:round/>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226" name="AutoShape 461"/>
              <p:cNvSpPr>
                <a:spLocks noChangeArrowheads="1"/>
              </p:cNvSpPr>
              <p:nvPr/>
            </p:nvSpPr>
            <p:spPr bwMode="auto">
              <a:xfrm flipV="1">
                <a:off x="2955925" y="2439988"/>
                <a:ext cx="139700" cy="111124"/>
              </a:xfrm>
              <a:prstGeom prst="roundRect">
                <a:avLst>
                  <a:gd name="adj" fmla="val 43334"/>
                </a:avLst>
              </a:prstGeom>
              <a:gradFill>
                <a:gsLst>
                  <a:gs pos="0">
                    <a:srgbClr val="C00000"/>
                  </a:gs>
                  <a:gs pos="50000">
                    <a:srgbClr val="CC9900"/>
                  </a:gs>
                  <a:gs pos="100000">
                    <a:srgbClr val="C00000"/>
                  </a:gs>
                </a:gsLst>
                <a:lin ang="0" scaled="1"/>
              </a:gradFill>
              <a:ln w="3175">
                <a:solidFill>
                  <a:srgbClr val="9933FF"/>
                </a:solidFill>
                <a:round/>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grpSp>
        <p:grpSp>
          <p:nvGrpSpPr>
            <p:cNvPr id="216" name="グループ化 215"/>
            <p:cNvGrpSpPr/>
            <p:nvPr/>
          </p:nvGrpSpPr>
          <p:grpSpPr>
            <a:xfrm>
              <a:off x="5199856" y="5110163"/>
              <a:ext cx="139700" cy="153987"/>
              <a:chOff x="2955925" y="2439988"/>
              <a:chExt cx="139700" cy="153987"/>
            </a:xfrm>
          </p:grpSpPr>
          <p:sp>
            <p:nvSpPr>
              <p:cNvPr id="223" name="AutoShape 562"/>
              <p:cNvSpPr>
                <a:spLocks noChangeArrowheads="1"/>
              </p:cNvSpPr>
              <p:nvPr/>
            </p:nvSpPr>
            <p:spPr bwMode="auto">
              <a:xfrm>
                <a:off x="2968625" y="2508250"/>
                <a:ext cx="107950" cy="85725"/>
              </a:xfrm>
              <a:prstGeom prst="roundRect">
                <a:avLst>
                  <a:gd name="adj" fmla="val 16667"/>
                </a:avLst>
              </a:prstGeom>
              <a:solidFill>
                <a:srgbClr val="FFC000"/>
              </a:solidFill>
              <a:ln w="3175">
                <a:solidFill>
                  <a:srgbClr val="9933FF"/>
                </a:solidFill>
                <a:round/>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224" name="AutoShape 461"/>
              <p:cNvSpPr>
                <a:spLocks noChangeArrowheads="1"/>
              </p:cNvSpPr>
              <p:nvPr/>
            </p:nvSpPr>
            <p:spPr bwMode="auto">
              <a:xfrm flipV="1">
                <a:off x="2955925" y="2439988"/>
                <a:ext cx="139700" cy="111124"/>
              </a:xfrm>
              <a:prstGeom prst="roundRect">
                <a:avLst>
                  <a:gd name="adj" fmla="val 43334"/>
                </a:avLst>
              </a:prstGeom>
              <a:gradFill>
                <a:gsLst>
                  <a:gs pos="0">
                    <a:srgbClr val="C00000"/>
                  </a:gs>
                  <a:gs pos="50000">
                    <a:srgbClr val="CC9900"/>
                  </a:gs>
                  <a:gs pos="100000">
                    <a:srgbClr val="C00000"/>
                  </a:gs>
                </a:gsLst>
                <a:lin ang="0" scaled="1"/>
              </a:gradFill>
              <a:ln w="3175">
                <a:solidFill>
                  <a:srgbClr val="9933FF"/>
                </a:solidFill>
                <a:round/>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grpSp>
        <p:grpSp>
          <p:nvGrpSpPr>
            <p:cNvPr id="217" name="グループ化 216"/>
            <p:cNvGrpSpPr/>
            <p:nvPr/>
          </p:nvGrpSpPr>
          <p:grpSpPr>
            <a:xfrm>
              <a:off x="5846763" y="5112545"/>
              <a:ext cx="139700" cy="153987"/>
              <a:chOff x="2955925" y="2439988"/>
              <a:chExt cx="139700" cy="153987"/>
            </a:xfrm>
          </p:grpSpPr>
          <p:sp>
            <p:nvSpPr>
              <p:cNvPr id="221" name="AutoShape 562"/>
              <p:cNvSpPr>
                <a:spLocks noChangeArrowheads="1"/>
              </p:cNvSpPr>
              <p:nvPr/>
            </p:nvSpPr>
            <p:spPr bwMode="auto">
              <a:xfrm>
                <a:off x="2968625" y="2508250"/>
                <a:ext cx="107950" cy="85725"/>
              </a:xfrm>
              <a:prstGeom prst="roundRect">
                <a:avLst>
                  <a:gd name="adj" fmla="val 16667"/>
                </a:avLst>
              </a:prstGeom>
              <a:solidFill>
                <a:srgbClr val="FFC000"/>
              </a:solidFill>
              <a:ln w="3175">
                <a:solidFill>
                  <a:srgbClr val="9933FF"/>
                </a:solidFill>
                <a:round/>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222" name="AutoShape 461"/>
              <p:cNvSpPr>
                <a:spLocks noChangeArrowheads="1"/>
              </p:cNvSpPr>
              <p:nvPr/>
            </p:nvSpPr>
            <p:spPr bwMode="auto">
              <a:xfrm flipV="1">
                <a:off x="2955925" y="2439988"/>
                <a:ext cx="139700" cy="111124"/>
              </a:xfrm>
              <a:prstGeom prst="roundRect">
                <a:avLst>
                  <a:gd name="adj" fmla="val 43334"/>
                </a:avLst>
              </a:prstGeom>
              <a:gradFill>
                <a:gsLst>
                  <a:gs pos="0">
                    <a:srgbClr val="C00000"/>
                  </a:gs>
                  <a:gs pos="50000">
                    <a:srgbClr val="CC9900"/>
                  </a:gs>
                  <a:gs pos="100000">
                    <a:srgbClr val="C00000"/>
                  </a:gs>
                </a:gsLst>
                <a:lin ang="0" scaled="1"/>
              </a:gradFill>
              <a:ln w="3175">
                <a:solidFill>
                  <a:srgbClr val="9933FF"/>
                </a:solidFill>
                <a:round/>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grpSp>
        <p:grpSp>
          <p:nvGrpSpPr>
            <p:cNvPr id="218" name="グループ化 217"/>
            <p:cNvGrpSpPr/>
            <p:nvPr/>
          </p:nvGrpSpPr>
          <p:grpSpPr>
            <a:xfrm>
              <a:off x="6612467" y="5119688"/>
              <a:ext cx="139700" cy="153987"/>
              <a:chOff x="2955925" y="2439988"/>
              <a:chExt cx="139700" cy="153987"/>
            </a:xfrm>
          </p:grpSpPr>
          <p:sp>
            <p:nvSpPr>
              <p:cNvPr id="219" name="AutoShape 562"/>
              <p:cNvSpPr>
                <a:spLocks noChangeArrowheads="1"/>
              </p:cNvSpPr>
              <p:nvPr/>
            </p:nvSpPr>
            <p:spPr bwMode="auto">
              <a:xfrm>
                <a:off x="2968625" y="2508250"/>
                <a:ext cx="107950" cy="85725"/>
              </a:xfrm>
              <a:prstGeom prst="roundRect">
                <a:avLst>
                  <a:gd name="adj" fmla="val 16667"/>
                </a:avLst>
              </a:prstGeom>
              <a:solidFill>
                <a:srgbClr val="FFC000"/>
              </a:solidFill>
              <a:ln w="3175">
                <a:solidFill>
                  <a:srgbClr val="9933FF"/>
                </a:solidFill>
                <a:round/>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220" name="AutoShape 461"/>
              <p:cNvSpPr>
                <a:spLocks noChangeArrowheads="1"/>
              </p:cNvSpPr>
              <p:nvPr/>
            </p:nvSpPr>
            <p:spPr bwMode="auto">
              <a:xfrm flipV="1">
                <a:off x="2955925" y="2439988"/>
                <a:ext cx="139700" cy="111124"/>
              </a:xfrm>
              <a:prstGeom prst="roundRect">
                <a:avLst>
                  <a:gd name="adj" fmla="val 43334"/>
                </a:avLst>
              </a:prstGeom>
              <a:gradFill>
                <a:gsLst>
                  <a:gs pos="0">
                    <a:srgbClr val="C00000"/>
                  </a:gs>
                  <a:gs pos="50000">
                    <a:srgbClr val="CC9900"/>
                  </a:gs>
                  <a:gs pos="100000">
                    <a:srgbClr val="C00000"/>
                  </a:gs>
                </a:gsLst>
                <a:lin ang="0" scaled="1"/>
              </a:gradFill>
              <a:ln w="3175">
                <a:solidFill>
                  <a:srgbClr val="9933FF"/>
                </a:solidFill>
                <a:round/>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grpSp>
      </p:grpSp>
      <p:sp>
        <p:nvSpPr>
          <p:cNvPr id="432" name="テキスト ボックス 431"/>
          <p:cNvSpPr txBox="1"/>
          <p:nvPr/>
        </p:nvSpPr>
        <p:spPr>
          <a:xfrm>
            <a:off x="4034326" y="1467597"/>
            <a:ext cx="839910" cy="369332"/>
          </a:xfrm>
          <a:prstGeom prst="rect">
            <a:avLst/>
          </a:prstGeom>
          <a:noFill/>
        </p:spPr>
        <p:txBody>
          <a:bodyPr wrap="none" rtlCol="0">
            <a:spAutoFit/>
          </a:bodyPr>
          <a:lstStyle/>
          <a:p>
            <a:r>
              <a:rPr lang="en-US" dirty="0" smtClean="0"/>
              <a:t>etching</a:t>
            </a:r>
            <a:endParaRPr lang="en-GB" dirty="0"/>
          </a:p>
        </p:txBody>
      </p:sp>
      <p:grpSp>
        <p:nvGrpSpPr>
          <p:cNvPr id="435" name="グループ化 434"/>
          <p:cNvGrpSpPr/>
          <p:nvPr/>
        </p:nvGrpSpPr>
        <p:grpSpPr>
          <a:xfrm>
            <a:off x="1135673" y="1014956"/>
            <a:ext cx="8007350" cy="2741414"/>
            <a:chOff x="227013" y="919163"/>
            <a:chExt cx="8007350" cy="2741414"/>
          </a:xfrm>
        </p:grpSpPr>
        <p:sp>
          <p:nvSpPr>
            <p:cNvPr id="436" name="Text Box 447"/>
            <p:cNvSpPr txBox="1">
              <a:spLocks noChangeArrowheads="1"/>
            </p:cNvSpPr>
            <p:nvPr/>
          </p:nvSpPr>
          <p:spPr bwMode="auto">
            <a:xfrm>
              <a:off x="227013" y="2060575"/>
              <a:ext cx="2287587"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900" b="1">
                  <a:solidFill>
                    <a:schemeClr val="tx1"/>
                  </a:solidFill>
                  <a:latin typeface="Arial" charset="0"/>
                  <a:ea typeface="ＭＳ Ｐゴシック" charset="-128"/>
                </a:defRPr>
              </a:lvl1pPr>
              <a:lvl2pPr marL="742950" indent="-285750" eaLnBrk="0" hangingPunct="0">
                <a:defRPr kumimoji="1" sz="900" b="1">
                  <a:solidFill>
                    <a:schemeClr val="tx1"/>
                  </a:solidFill>
                  <a:latin typeface="Arial" charset="0"/>
                  <a:ea typeface="ＭＳ Ｐゴシック" charset="-128"/>
                </a:defRPr>
              </a:lvl2pPr>
              <a:lvl3pPr marL="1143000" indent="-228600" eaLnBrk="0" hangingPunct="0">
                <a:defRPr kumimoji="1" sz="900" b="1">
                  <a:solidFill>
                    <a:schemeClr val="tx1"/>
                  </a:solidFill>
                  <a:latin typeface="Arial" charset="0"/>
                  <a:ea typeface="ＭＳ Ｐゴシック" charset="-128"/>
                </a:defRPr>
              </a:lvl3pPr>
              <a:lvl4pPr marL="1600200" indent="-228600" eaLnBrk="0" hangingPunct="0">
                <a:defRPr kumimoji="1" sz="900" b="1">
                  <a:solidFill>
                    <a:schemeClr val="tx1"/>
                  </a:solidFill>
                  <a:latin typeface="Arial" charset="0"/>
                  <a:ea typeface="ＭＳ Ｐゴシック" charset="-128"/>
                </a:defRPr>
              </a:lvl4pPr>
              <a:lvl5pPr marL="2057400" indent="-228600" eaLnBrk="0" hangingPunct="0">
                <a:defRPr kumimoji="1" sz="900" b="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900" b="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900" b="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900" b="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900" b="1">
                  <a:solidFill>
                    <a:schemeClr val="tx1"/>
                  </a:solidFill>
                  <a:latin typeface="Arial" charset="0"/>
                  <a:ea typeface="ＭＳ Ｐゴシック" charset="-128"/>
                </a:defRPr>
              </a:lvl9pPr>
            </a:lstStyle>
            <a:p>
              <a:pPr eaLnBrk="1" hangingPunct="1"/>
              <a:r>
                <a:rPr lang="en-US" altLang="ja-JP" sz="1800">
                  <a:solidFill>
                    <a:srgbClr val="FFFF00"/>
                  </a:solidFill>
                  <a:cs typeface="Arial" charset="0"/>
                </a:rPr>
                <a:t>(d) Bulk-Si removal</a:t>
              </a:r>
            </a:p>
          </p:txBody>
        </p:sp>
        <p:sp>
          <p:nvSpPr>
            <p:cNvPr id="437" name="Rectangle 454"/>
            <p:cNvSpPr>
              <a:spLocks noChangeArrowheads="1"/>
            </p:cNvSpPr>
            <p:nvPr/>
          </p:nvSpPr>
          <p:spPr bwMode="auto">
            <a:xfrm>
              <a:off x="2659063" y="2452191"/>
              <a:ext cx="4651375" cy="112713"/>
            </a:xfrm>
            <a:prstGeom prst="rect">
              <a:avLst/>
            </a:prstGeom>
            <a:solidFill>
              <a:srgbClr val="FF99CC"/>
            </a:solidFill>
            <a:ln w="9525">
              <a:solidFill>
                <a:srgbClr val="FF99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38" name="Rectangle 456"/>
            <p:cNvSpPr>
              <a:spLocks noChangeArrowheads="1"/>
            </p:cNvSpPr>
            <p:nvPr/>
          </p:nvSpPr>
          <p:spPr bwMode="auto">
            <a:xfrm flipV="1">
              <a:off x="2657475" y="2401888"/>
              <a:ext cx="4656138" cy="90487"/>
            </a:xfrm>
            <a:prstGeom prst="rect">
              <a:avLst/>
            </a:prstGeom>
            <a:solidFill>
              <a:srgbClr val="FF99CC"/>
            </a:solidFill>
            <a:ln w="6350">
              <a:solidFill>
                <a:srgbClr val="FF99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39" name="Rectangle 459"/>
            <p:cNvSpPr>
              <a:spLocks noChangeArrowheads="1"/>
            </p:cNvSpPr>
            <p:nvPr/>
          </p:nvSpPr>
          <p:spPr bwMode="auto">
            <a:xfrm flipV="1">
              <a:off x="2943225" y="2452688"/>
              <a:ext cx="153988" cy="857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40" name="Freeform 460"/>
            <p:cNvSpPr>
              <a:spLocks/>
            </p:cNvSpPr>
            <p:nvPr/>
          </p:nvSpPr>
          <p:spPr bwMode="auto">
            <a:xfrm flipV="1">
              <a:off x="2943225" y="2452688"/>
              <a:ext cx="150813" cy="42862"/>
            </a:xfrm>
            <a:custGeom>
              <a:avLst/>
              <a:gdLst>
                <a:gd name="T0" fmla="*/ 0 w 83"/>
                <a:gd name="T1" fmla="*/ 0 h 32"/>
                <a:gd name="T2" fmla="*/ 0 w 83"/>
                <a:gd name="T3" fmla="*/ 32 h 32"/>
                <a:gd name="T4" fmla="*/ 83 w 83"/>
                <a:gd name="T5" fmla="*/ 31 h 32"/>
                <a:gd name="T6" fmla="*/ 83 w 83"/>
                <a:gd name="T7" fmla="*/ 1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32">
                  <a:moveTo>
                    <a:pt x="0" y="0"/>
                  </a:moveTo>
                  <a:lnTo>
                    <a:pt x="0" y="32"/>
                  </a:lnTo>
                  <a:lnTo>
                    <a:pt x="83" y="31"/>
                  </a:lnTo>
                  <a:lnTo>
                    <a:pt x="83" y="1"/>
                  </a:lnTo>
                </a:path>
              </a:pathLst>
            </a:custGeom>
            <a:noFill/>
            <a:ln w="3175" cmpd="sng">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441" name="Rectangle 464"/>
            <p:cNvSpPr>
              <a:spLocks noChangeArrowheads="1"/>
            </p:cNvSpPr>
            <p:nvPr/>
          </p:nvSpPr>
          <p:spPr bwMode="auto">
            <a:xfrm flipV="1">
              <a:off x="4284663" y="2452688"/>
              <a:ext cx="155575" cy="857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42" name="Freeform 465"/>
            <p:cNvSpPr>
              <a:spLocks/>
            </p:cNvSpPr>
            <p:nvPr/>
          </p:nvSpPr>
          <p:spPr bwMode="auto">
            <a:xfrm flipV="1">
              <a:off x="4284663" y="2452688"/>
              <a:ext cx="155575" cy="42862"/>
            </a:xfrm>
            <a:custGeom>
              <a:avLst/>
              <a:gdLst>
                <a:gd name="T0" fmla="*/ 0 w 83"/>
                <a:gd name="T1" fmla="*/ 0 h 32"/>
                <a:gd name="T2" fmla="*/ 0 w 83"/>
                <a:gd name="T3" fmla="*/ 32 h 32"/>
                <a:gd name="T4" fmla="*/ 83 w 83"/>
                <a:gd name="T5" fmla="*/ 31 h 32"/>
                <a:gd name="T6" fmla="*/ 83 w 83"/>
                <a:gd name="T7" fmla="*/ 1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32">
                  <a:moveTo>
                    <a:pt x="0" y="0"/>
                  </a:moveTo>
                  <a:lnTo>
                    <a:pt x="0" y="32"/>
                  </a:lnTo>
                  <a:lnTo>
                    <a:pt x="83" y="31"/>
                  </a:lnTo>
                  <a:lnTo>
                    <a:pt x="83" y="1"/>
                  </a:lnTo>
                </a:path>
              </a:pathLst>
            </a:custGeom>
            <a:noFill/>
            <a:ln w="3175" cmpd="sng">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443" name="Rectangle 469"/>
            <p:cNvSpPr>
              <a:spLocks noChangeArrowheads="1"/>
            </p:cNvSpPr>
            <p:nvPr/>
          </p:nvSpPr>
          <p:spPr bwMode="auto">
            <a:xfrm flipV="1">
              <a:off x="5168900" y="2452688"/>
              <a:ext cx="157163" cy="857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44" name="Freeform 470"/>
            <p:cNvSpPr>
              <a:spLocks/>
            </p:cNvSpPr>
            <p:nvPr/>
          </p:nvSpPr>
          <p:spPr bwMode="auto">
            <a:xfrm flipV="1">
              <a:off x="5168900" y="2452688"/>
              <a:ext cx="155575" cy="42862"/>
            </a:xfrm>
            <a:custGeom>
              <a:avLst/>
              <a:gdLst>
                <a:gd name="T0" fmla="*/ 0 w 83"/>
                <a:gd name="T1" fmla="*/ 0 h 32"/>
                <a:gd name="T2" fmla="*/ 0 w 83"/>
                <a:gd name="T3" fmla="*/ 32 h 32"/>
                <a:gd name="T4" fmla="*/ 83 w 83"/>
                <a:gd name="T5" fmla="*/ 31 h 32"/>
                <a:gd name="T6" fmla="*/ 83 w 83"/>
                <a:gd name="T7" fmla="*/ 1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32">
                  <a:moveTo>
                    <a:pt x="0" y="0"/>
                  </a:moveTo>
                  <a:lnTo>
                    <a:pt x="0" y="32"/>
                  </a:lnTo>
                  <a:lnTo>
                    <a:pt x="83" y="31"/>
                  </a:lnTo>
                  <a:lnTo>
                    <a:pt x="83" y="1"/>
                  </a:lnTo>
                </a:path>
              </a:pathLst>
            </a:custGeom>
            <a:noFill/>
            <a:ln w="3175" cmpd="sng">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445" name="Rectangle 474"/>
            <p:cNvSpPr>
              <a:spLocks noChangeArrowheads="1"/>
            </p:cNvSpPr>
            <p:nvPr/>
          </p:nvSpPr>
          <p:spPr bwMode="auto">
            <a:xfrm flipV="1">
              <a:off x="5783263" y="2452688"/>
              <a:ext cx="155575" cy="857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46" name="Freeform 475"/>
            <p:cNvSpPr>
              <a:spLocks/>
            </p:cNvSpPr>
            <p:nvPr/>
          </p:nvSpPr>
          <p:spPr bwMode="auto">
            <a:xfrm flipV="1">
              <a:off x="5783263" y="2452688"/>
              <a:ext cx="153987" cy="42862"/>
            </a:xfrm>
            <a:custGeom>
              <a:avLst/>
              <a:gdLst>
                <a:gd name="T0" fmla="*/ 0 w 83"/>
                <a:gd name="T1" fmla="*/ 0 h 32"/>
                <a:gd name="T2" fmla="*/ 0 w 83"/>
                <a:gd name="T3" fmla="*/ 32 h 32"/>
                <a:gd name="T4" fmla="*/ 83 w 83"/>
                <a:gd name="T5" fmla="*/ 31 h 32"/>
                <a:gd name="T6" fmla="*/ 83 w 83"/>
                <a:gd name="T7" fmla="*/ 1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32">
                  <a:moveTo>
                    <a:pt x="0" y="0"/>
                  </a:moveTo>
                  <a:lnTo>
                    <a:pt x="0" y="32"/>
                  </a:lnTo>
                  <a:lnTo>
                    <a:pt x="83" y="31"/>
                  </a:lnTo>
                  <a:lnTo>
                    <a:pt x="83" y="1"/>
                  </a:lnTo>
                </a:path>
              </a:pathLst>
            </a:custGeom>
            <a:noFill/>
            <a:ln w="3175" cmpd="sng">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447" name="Rectangle 479"/>
            <p:cNvSpPr>
              <a:spLocks noChangeArrowheads="1"/>
            </p:cNvSpPr>
            <p:nvPr/>
          </p:nvSpPr>
          <p:spPr bwMode="auto">
            <a:xfrm flipV="1">
              <a:off x="6588125" y="2452688"/>
              <a:ext cx="155575" cy="857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48" name="Freeform 480"/>
            <p:cNvSpPr>
              <a:spLocks/>
            </p:cNvSpPr>
            <p:nvPr/>
          </p:nvSpPr>
          <p:spPr bwMode="auto">
            <a:xfrm flipV="1">
              <a:off x="6588125" y="2452688"/>
              <a:ext cx="155575" cy="42862"/>
            </a:xfrm>
            <a:custGeom>
              <a:avLst/>
              <a:gdLst>
                <a:gd name="T0" fmla="*/ 0 w 83"/>
                <a:gd name="T1" fmla="*/ 0 h 32"/>
                <a:gd name="T2" fmla="*/ 0 w 83"/>
                <a:gd name="T3" fmla="*/ 32 h 32"/>
                <a:gd name="T4" fmla="*/ 83 w 83"/>
                <a:gd name="T5" fmla="*/ 31 h 32"/>
                <a:gd name="T6" fmla="*/ 83 w 83"/>
                <a:gd name="T7" fmla="*/ 1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32">
                  <a:moveTo>
                    <a:pt x="0" y="0"/>
                  </a:moveTo>
                  <a:lnTo>
                    <a:pt x="0" y="32"/>
                  </a:lnTo>
                  <a:lnTo>
                    <a:pt x="83" y="31"/>
                  </a:lnTo>
                  <a:lnTo>
                    <a:pt x="83" y="1"/>
                  </a:lnTo>
                </a:path>
              </a:pathLst>
            </a:custGeom>
            <a:noFill/>
            <a:ln w="3175" cmpd="sng">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449" name="Freeform 482"/>
            <p:cNvSpPr>
              <a:spLocks/>
            </p:cNvSpPr>
            <p:nvPr/>
          </p:nvSpPr>
          <p:spPr bwMode="auto">
            <a:xfrm flipV="1">
              <a:off x="2659063" y="2382838"/>
              <a:ext cx="4645025" cy="90487"/>
            </a:xfrm>
            <a:custGeom>
              <a:avLst/>
              <a:gdLst>
                <a:gd name="T0" fmla="*/ 1 w 2495"/>
                <a:gd name="T1" fmla="*/ 36 h 80"/>
                <a:gd name="T2" fmla="*/ 0 w 2495"/>
                <a:gd name="T3" fmla="*/ 19 h 80"/>
                <a:gd name="T4" fmla="*/ 61 w 2495"/>
                <a:gd name="T5" fmla="*/ 19 h 80"/>
                <a:gd name="T6" fmla="*/ 86 w 2495"/>
                <a:gd name="T7" fmla="*/ 2 h 80"/>
                <a:gd name="T8" fmla="*/ 108 w 2495"/>
                <a:gd name="T9" fmla="*/ 1 h 80"/>
                <a:gd name="T10" fmla="*/ 127 w 2495"/>
                <a:gd name="T11" fmla="*/ 1 h 80"/>
                <a:gd name="T12" fmla="*/ 127 w 2495"/>
                <a:gd name="T13" fmla="*/ 15 h 80"/>
                <a:gd name="T14" fmla="*/ 231 w 2495"/>
                <a:gd name="T15" fmla="*/ 15 h 80"/>
                <a:gd name="T16" fmla="*/ 233 w 2495"/>
                <a:gd name="T17" fmla="*/ 0 h 80"/>
                <a:gd name="T18" fmla="*/ 272 w 2495"/>
                <a:gd name="T19" fmla="*/ 1 h 80"/>
                <a:gd name="T20" fmla="*/ 286 w 2495"/>
                <a:gd name="T21" fmla="*/ 9 h 80"/>
                <a:gd name="T22" fmla="*/ 297 w 2495"/>
                <a:gd name="T23" fmla="*/ 19 h 80"/>
                <a:gd name="T24" fmla="*/ 707 w 2495"/>
                <a:gd name="T25" fmla="*/ 19 h 80"/>
                <a:gd name="T26" fmla="*/ 723 w 2495"/>
                <a:gd name="T27" fmla="*/ 8 h 80"/>
                <a:gd name="T28" fmla="*/ 734 w 2495"/>
                <a:gd name="T29" fmla="*/ 2 h 80"/>
                <a:gd name="T30" fmla="*/ 777 w 2495"/>
                <a:gd name="T31" fmla="*/ 1 h 80"/>
                <a:gd name="T32" fmla="*/ 777 w 2495"/>
                <a:gd name="T33" fmla="*/ 15 h 80"/>
                <a:gd name="T34" fmla="*/ 913 w 2495"/>
                <a:gd name="T35" fmla="*/ 15 h 80"/>
                <a:gd name="T36" fmla="*/ 915 w 2495"/>
                <a:gd name="T37" fmla="*/ 1 h 80"/>
                <a:gd name="T38" fmla="*/ 957 w 2495"/>
                <a:gd name="T39" fmla="*/ 1 h 80"/>
                <a:gd name="T40" fmla="*/ 977 w 2495"/>
                <a:gd name="T41" fmla="*/ 8 h 80"/>
                <a:gd name="T42" fmla="*/ 987 w 2495"/>
                <a:gd name="T43" fmla="*/ 20 h 80"/>
                <a:gd name="T44" fmla="*/ 1168 w 2495"/>
                <a:gd name="T45" fmla="*/ 19 h 80"/>
                <a:gd name="T46" fmla="*/ 1193 w 2495"/>
                <a:gd name="T47" fmla="*/ 6 h 80"/>
                <a:gd name="T48" fmla="*/ 1217 w 2495"/>
                <a:gd name="T49" fmla="*/ 1 h 80"/>
                <a:gd name="T50" fmla="*/ 1234 w 2495"/>
                <a:gd name="T51" fmla="*/ 1 h 80"/>
                <a:gd name="T52" fmla="*/ 1237 w 2495"/>
                <a:gd name="T53" fmla="*/ 18 h 80"/>
                <a:gd name="T54" fmla="*/ 1337 w 2495"/>
                <a:gd name="T55" fmla="*/ 16 h 80"/>
                <a:gd name="T56" fmla="*/ 1337 w 2495"/>
                <a:gd name="T57" fmla="*/ 1 h 80"/>
                <a:gd name="T58" fmla="*/ 1371 w 2495"/>
                <a:gd name="T59" fmla="*/ 1 h 80"/>
                <a:gd name="T60" fmla="*/ 1392 w 2495"/>
                <a:gd name="T61" fmla="*/ 8 h 80"/>
                <a:gd name="T62" fmla="*/ 1399 w 2495"/>
                <a:gd name="T63" fmla="*/ 20 h 80"/>
                <a:gd name="T64" fmla="*/ 1485 w 2495"/>
                <a:gd name="T65" fmla="*/ 20 h 80"/>
                <a:gd name="T66" fmla="*/ 1499 w 2495"/>
                <a:gd name="T67" fmla="*/ 8 h 80"/>
                <a:gd name="T68" fmla="*/ 1512 w 2495"/>
                <a:gd name="T69" fmla="*/ 1 h 80"/>
                <a:gd name="T70" fmla="*/ 1542 w 2495"/>
                <a:gd name="T71" fmla="*/ 3 h 80"/>
                <a:gd name="T72" fmla="*/ 1540 w 2495"/>
                <a:gd name="T73" fmla="*/ 15 h 80"/>
                <a:gd name="T74" fmla="*/ 1642 w 2495"/>
                <a:gd name="T75" fmla="*/ 15 h 80"/>
                <a:gd name="T76" fmla="*/ 1643 w 2495"/>
                <a:gd name="T77" fmla="*/ 1 h 80"/>
                <a:gd name="T78" fmla="*/ 1685 w 2495"/>
                <a:gd name="T79" fmla="*/ 3 h 80"/>
                <a:gd name="T80" fmla="*/ 1709 w 2495"/>
                <a:gd name="T81" fmla="*/ 8 h 80"/>
                <a:gd name="T82" fmla="*/ 1722 w 2495"/>
                <a:gd name="T83" fmla="*/ 19 h 80"/>
                <a:gd name="T84" fmla="*/ 1858 w 2495"/>
                <a:gd name="T85" fmla="*/ 21 h 80"/>
                <a:gd name="T86" fmla="*/ 1873 w 2495"/>
                <a:gd name="T87" fmla="*/ 12 h 80"/>
                <a:gd name="T88" fmla="*/ 1903 w 2495"/>
                <a:gd name="T89" fmla="*/ 3 h 80"/>
                <a:gd name="T90" fmla="*/ 1932 w 2495"/>
                <a:gd name="T91" fmla="*/ 2 h 80"/>
                <a:gd name="T92" fmla="*/ 1933 w 2495"/>
                <a:gd name="T93" fmla="*/ 13 h 80"/>
                <a:gd name="T94" fmla="*/ 2044 w 2495"/>
                <a:gd name="T95" fmla="*/ 13 h 80"/>
                <a:gd name="T96" fmla="*/ 2042 w 2495"/>
                <a:gd name="T97" fmla="*/ 1 h 80"/>
                <a:gd name="T98" fmla="*/ 2083 w 2495"/>
                <a:gd name="T99" fmla="*/ 1 h 80"/>
                <a:gd name="T100" fmla="*/ 2105 w 2495"/>
                <a:gd name="T101" fmla="*/ 8 h 80"/>
                <a:gd name="T102" fmla="*/ 2123 w 2495"/>
                <a:gd name="T103" fmla="*/ 19 h 80"/>
                <a:gd name="T104" fmla="*/ 2183 w 2495"/>
                <a:gd name="T105" fmla="*/ 19 h 80"/>
                <a:gd name="T106" fmla="*/ 2225 w 2495"/>
                <a:gd name="T107" fmla="*/ 20 h 80"/>
                <a:gd name="T108" fmla="*/ 2267 w 2495"/>
                <a:gd name="T109" fmla="*/ 21 h 80"/>
                <a:gd name="T110" fmla="*/ 2286 w 2495"/>
                <a:gd name="T111" fmla="*/ 19 h 80"/>
                <a:gd name="T112" fmla="*/ 2306 w 2495"/>
                <a:gd name="T113" fmla="*/ 17 h 80"/>
                <a:gd name="T114" fmla="*/ 2308 w 2495"/>
                <a:gd name="T115" fmla="*/ 33 h 80"/>
                <a:gd name="T116" fmla="*/ 2269 w 2495"/>
                <a:gd name="T117" fmla="*/ 34 h 80"/>
                <a:gd name="T118" fmla="*/ 2205 w 2495"/>
                <a:gd name="T119" fmla="*/ 37 h 80"/>
                <a:gd name="T120" fmla="*/ 2169 w 2495"/>
                <a:gd name="T121" fmla="*/ 36 h 80"/>
                <a:gd name="T122" fmla="*/ 2108 w 2495"/>
                <a:gd name="T123" fmla="*/ 37 h 80"/>
                <a:gd name="T124" fmla="*/ 1 w 2495"/>
                <a:gd name="T125" fmla="*/ 36 h 8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495" h="80">
                  <a:moveTo>
                    <a:pt x="1" y="78"/>
                  </a:moveTo>
                  <a:lnTo>
                    <a:pt x="0" y="41"/>
                  </a:lnTo>
                  <a:lnTo>
                    <a:pt x="66" y="42"/>
                  </a:lnTo>
                  <a:lnTo>
                    <a:pt x="93" y="5"/>
                  </a:lnTo>
                  <a:lnTo>
                    <a:pt x="117" y="3"/>
                  </a:lnTo>
                  <a:lnTo>
                    <a:pt x="137" y="3"/>
                  </a:lnTo>
                  <a:lnTo>
                    <a:pt x="137" y="32"/>
                  </a:lnTo>
                  <a:lnTo>
                    <a:pt x="250" y="32"/>
                  </a:lnTo>
                  <a:lnTo>
                    <a:pt x="252" y="0"/>
                  </a:lnTo>
                  <a:lnTo>
                    <a:pt x="294" y="3"/>
                  </a:lnTo>
                  <a:lnTo>
                    <a:pt x="309" y="20"/>
                  </a:lnTo>
                  <a:lnTo>
                    <a:pt x="321" y="42"/>
                  </a:lnTo>
                  <a:lnTo>
                    <a:pt x="764" y="42"/>
                  </a:lnTo>
                  <a:lnTo>
                    <a:pt x="782" y="18"/>
                  </a:lnTo>
                  <a:lnTo>
                    <a:pt x="794" y="5"/>
                  </a:lnTo>
                  <a:lnTo>
                    <a:pt x="840" y="3"/>
                  </a:lnTo>
                  <a:lnTo>
                    <a:pt x="840" y="32"/>
                  </a:lnTo>
                  <a:lnTo>
                    <a:pt x="987" y="32"/>
                  </a:lnTo>
                  <a:lnTo>
                    <a:pt x="989" y="3"/>
                  </a:lnTo>
                  <a:lnTo>
                    <a:pt x="1035" y="2"/>
                  </a:lnTo>
                  <a:lnTo>
                    <a:pt x="1056" y="18"/>
                  </a:lnTo>
                  <a:lnTo>
                    <a:pt x="1067" y="44"/>
                  </a:lnTo>
                  <a:lnTo>
                    <a:pt x="1263" y="42"/>
                  </a:lnTo>
                  <a:lnTo>
                    <a:pt x="1290" y="12"/>
                  </a:lnTo>
                  <a:lnTo>
                    <a:pt x="1316" y="3"/>
                  </a:lnTo>
                  <a:lnTo>
                    <a:pt x="1334" y="3"/>
                  </a:lnTo>
                  <a:lnTo>
                    <a:pt x="1337" y="39"/>
                  </a:lnTo>
                  <a:lnTo>
                    <a:pt x="1445" y="35"/>
                  </a:lnTo>
                  <a:lnTo>
                    <a:pt x="1445" y="3"/>
                  </a:lnTo>
                  <a:lnTo>
                    <a:pt x="1482" y="2"/>
                  </a:lnTo>
                  <a:lnTo>
                    <a:pt x="1505" y="18"/>
                  </a:lnTo>
                  <a:lnTo>
                    <a:pt x="1512" y="44"/>
                  </a:lnTo>
                  <a:lnTo>
                    <a:pt x="1605" y="44"/>
                  </a:lnTo>
                  <a:lnTo>
                    <a:pt x="1620" y="17"/>
                  </a:lnTo>
                  <a:lnTo>
                    <a:pt x="1634" y="3"/>
                  </a:lnTo>
                  <a:lnTo>
                    <a:pt x="1667" y="6"/>
                  </a:lnTo>
                  <a:lnTo>
                    <a:pt x="1665" y="32"/>
                  </a:lnTo>
                  <a:lnTo>
                    <a:pt x="1775" y="33"/>
                  </a:lnTo>
                  <a:lnTo>
                    <a:pt x="1776" y="3"/>
                  </a:lnTo>
                  <a:lnTo>
                    <a:pt x="1821" y="6"/>
                  </a:lnTo>
                  <a:lnTo>
                    <a:pt x="1847" y="18"/>
                  </a:lnTo>
                  <a:lnTo>
                    <a:pt x="1862" y="42"/>
                  </a:lnTo>
                  <a:lnTo>
                    <a:pt x="2009" y="45"/>
                  </a:lnTo>
                  <a:lnTo>
                    <a:pt x="2025" y="26"/>
                  </a:lnTo>
                  <a:lnTo>
                    <a:pt x="2057" y="6"/>
                  </a:lnTo>
                  <a:lnTo>
                    <a:pt x="2088" y="5"/>
                  </a:lnTo>
                  <a:lnTo>
                    <a:pt x="2090" y="29"/>
                  </a:lnTo>
                  <a:lnTo>
                    <a:pt x="2210" y="29"/>
                  </a:lnTo>
                  <a:lnTo>
                    <a:pt x="2207" y="3"/>
                  </a:lnTo>
                  <a:lnTo>
                    <a:pt x="2252" y="3"/>
                  </a:lnTo>
                  <a:lnTo>
                    <a:pt x="2276" y="18"/>
                  </a:lnTo>
                  <a:lnTo>
                    <a:pt x="2295" y="42"/>
                  </a:lnTo>
                  <a:lnTo>
                    <a:pt x="2360" y="41"/>
                  </a:lnTo>
                  <a:lnTo>
                    <a:pt x="2405" y="44"/>
                  </a:lnTo>
                  <a:lnTo>
                    <a:pt x="2451" y="45"/>
                  </a:lnTo>
                  <a:lnTo>
                    <a:pt x="2471" y="42"/>
                  </a:lnTo>
                  <a:lnTo>
                    <a:pt x="2493" y="36"/>
                  </a:lnTo>
                  <a:lnTo>
                    <a:pt x="2495" y="72"/>
                  </a:lnTo>
                  <a:lnTo>
                    <a:pt x="2453" y="74"/>
                  </a:lnTo>
                  <a:lnTo>
                    <a:pt x="2384" y="80"/>
                  </a:lnTo>
                  <a:lnTo>
                    <a:pt x="2345" y="77"/>
                  </a:lnTo>
                  <a:lnTo>
                    <a:pt x="2279" y="80"/>
                  </a:lnTo>
                  <a:lnTo>
                    <a:pt x="1" y="78"/>
                  </a:lnTo>
                  <a:close/>
                </a:path>
              </a:pathLst>
            </a:custGeom>
            <a:solidFill>
              <a:srgbClr val="FF9900"/>
            </a:solidFill>
            <a:ln w="6350" cmpd="sng">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450" name="Rectangle 483"/>
            <p:cNvSpPr>
              <a:spLocks noChangeArrowheads="1"/>
            </p:cNvSpPr>
            <p:nvPr/>
          </p:nvSpPr>
          <p:spPr bwMode="auto">
            <a:xfrm flipV="1">
              <a:off x="2663825" y="1957388"/>
              <a:ext cx="4637088" cy="431800"/>
            </a:xfrm>
            <a:prstGeom prst="rect">
              <a:avLst/>
            </a:prstGeom>
            <a:solidFill>
              <a:srgbClr val="CCFFFF"/>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51" name="Rectangle 484"/>
            <p:cNvSpPr>
              <a:spLocks noChangeArrowheads="1"/>
            </p:cNvSpPr>
            <p:nvPr/>
          </p:nvSpPr>
          <p:spPr bwMode="auto">
            <a:xfrm flipV="1">
              <a:off x="2663825" y="1825625"/>
              <a:ext cx="4637088" cy="147638"/>
            </a:xfrm>
            <a:prstGeom prst="rect">
              <a:avLst/>
            </a:prstGeom>
            <a:solidFill>
              <a:srgbClr val="00CCFF"/>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52" name="Rectangle 485"/>
            <p:cNvSpPr>
              <a:spLocks noChangeArrowheads="1"/>
            </p:cNvSpPr>
            <p:nvPr/>
          </p:nvSpPr>
          <p:spPr bwMode="auto">
            <a:xfrm flipV="1">
              <a:off x="2998788" y="1819275"/>
              <a:ext cx="42862" cy="598488"/>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53" name="Rectangle 486"/>
            <p:cNvSpPr>
              <a:spLocks noChangeArrowheads="1"/>
            </p:cNvSpPr>
            <p:nvPr/>
          </p:nvSpPr>
          <p:spPr bwMode="auto">
            <a:xfrm flipV="1">
              <a:off x="2892425" y="2389188"/>
              <a:ext cx="257175" cy="55562"/>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54" name="Rectangle 487"/>
            <p:cNvSpPr>
              <a:spLocks noChangeArrowheads="1"/>
            </p:cNvSpPr>
            <p:nvPr/>
          </p:nvSpPr>
          <p:spPr bwMode="auto">
            <a:xfrm flipV="1">
              <a:off x="2892425" y="2306638"/>
              <a:ext cx="254000" cy="33337"/>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55" name="Rectangle 488"/>
            <p:cNvSpPr>
              <a:spLocks noChangeArrowheads="1"/>
            </p:cNvSpPr>
            <p:nvPr/>
          </p:nvSpPr>
          <p:spPr bwMode="auto">
            <a:xfrm flipV="1">
              <a:off x="2890838" y="2206625"/>
              <a:ext cx="614362" cy="3492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56" name="Rectangle 489"/>
            <p:cNvSpPr>
              <a:spLocks noChangeArrowheads="1"/>
            </p:cNvSpPr>
            <p:nvPr/>
          </p:nvSpPr>
          <p:spPr bwMode="auto">
            <a:xfrm flipV="1">
              <a:off x="2882900" y="2111375"/>
              <a:ext cx="495300" cy="31750"/>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57" name="Rectangle 490"/>
            <p:cNvSpPr>
              <a:spLocks noChangeArrowheads="1"/>
            </p:cNvSpPr>
            <p:nvPr/>
          </p:nvSpPr>
          <p:spPr bwMode="auto">
            <a:xfrm flipV="1">
              <a:off x="4241800" y="1970088"/>
              <a:ext cx="39688" cy="263525"/>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58" name="Rectangle 491"/>
            <p:cNvSpPr>
              <a:spLocks noChangeArrowheads="1"/>
            </p:cNvSpPr>
            <p:nvPr/>
          </p:nvSpPr>
          <p:spPr bwMode="auto">
            <a:xfrm flipV="1">
              <a:off x="3606800" y="1819275"/>
              <a:ext cx="42863" cy="300038"/>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59" name="Rectangle 492"/>
            <p:cNvSpPr>
              <a:spLocks noChangeArrowheads="1"/>
            </p:cNvSpPr>
            <p:nvPr/>
          </p:nvSpPr>
          <p:spPr bwMode="auto">
            <a:xfrm flipV="1">
              <a:off x="4186238" y="2389188"/>
              <a:ext cx="339725" cy="55562"/>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60" name="Rectangle 493"/>
            <p:cNvSpPr>
              <a:spLocks noChangeArrowheads="1"/>
            </p:cNvSpPr>
            <p:nvPr/>
          </p:nvSpPr>
          <p:spPr bwMode="auto">
            <a:xfrm flipV="1">
              <a:off x="3965575" y="2206625"/>
              <a:ext cx="387350" cy="3492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61" name="Rectangle 494"/>
            <p:cNvSpPr>
              <a:spLocks noChangeArrowheads="1"/>
            </p:cNvSpPr>
            <p:nvPr/>
          </p:nvSpPr>
          <p:spPr bwMode="auto">
            <a:xfrm flipV="1">
              <a:off x="3546475" y="2116138"/>
              <a:ext cx="798513" cy="26987"/>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62" name="Rectangle 495"/>
            <p:cNvSpPr>
              <a:spLocks noChangeArrowheads="1"/>
            </p:cNvSpPr>
            <p:nvPr/>
          </p:nvSpPr>
          <p:spPr bwMode="auto">
            <a:xfrm flipV="1">
              <a:off x="4094163" y="2306638"/>
              <a:ext cx="492125" cy="33337"/>
            </a:xfrm>
            <a:prstGeom prst="rect">
              <a:avLst/>
            </a:prstGeom>
            <a:solidFill>
              <a:srgbClr val="C0C0C0">
                <a:alpha val="89803"/>
              </a:srgbClr>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63" name="Rectangle 496"/>
            <p:cNvSpPr>
              <a:spLocks noChangeArrowheads="1"/>
            </p:cNvSpPr>
            <p:nvPr/>
          </p:nvSpPr>
          <p:spPr bwMode="auto">
            <a:xfrm flipV="1">
              <a:off x="4854575" y="2112963"/>
              <a:ext cx="250825" cy="30162"/>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64" name="Rectangle 497"/>
            <p:cNvSpPr>
              <a:spLocks noChangeArrowheads="1"/>
            </p:cNvSpPr>
            <p:nvPr/>
          </p:nvSpPr>
          <p:spPr bwMode="auto">
            <a:xfrm flipV="1">
              <a:off x="4764088" y="2228850"/>
              <a:ext cx="46037" cy="76200"/>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65" name="Rectangle 498"/>
            <p:cNvSpPr>
              <a:spLocks noChangeArrowheads="1"/>
            </p:cNvSpPr>
            <p:nvPr/>
          </p:nvSpPr>
          <p:spPr bwMode="auto">
            <a:xfrm flipV="1">
              <a:off x="5226050" y="2214563"/>
              <a:ext cx="46038" cy="207962"/>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66" name="Rectangle 499"/>
            <p:cNvSpPr>
              <a:spLocks noChangeArrowheads="1"/>
            </p:cNvSpPr>
            <p:nvPr/>
          </p:nvSpPr>
          <p:spPr bwMode="auto">
            <a:xfrm flipV="1">
              <a:off x="4633913" y="2209800"/>
              <a:ext cx="763587" cy="31750"/>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67" name="Rectangle 500"/>
            <p:cNvSpPr>
              <a:spLocks noChangeArrowheads="1"/>
            </p:cNvSpPr>
            <p:nvPr/>
          </p:nvSpPr>
          <p:spPr bwMode="auto">
            <a:xfrm flipV="1">
              <a:off x="5116513" y="2389188"/>
              <a:ext cx="255587" cy="55562"/>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68" name="Rectangle 501"/>
            <p:cNvSpPr>
              <a:spLocks noChangeArrowheads="1"/>
            </p:cNvSpPr>
            <p:nvPr/>
          </p:nvSpPr>
          <p:spPr bwMode="auto">
            <a:xfrm flipV="1">
              <a:off x="5113338" y="2306638"/>
              <a:ext cx="254000" cy="33337"/>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69" name="Rectangle 502"/>
            <p:cNvSpPr>
              <a:spLocks noChangeArrowheads="1"/>
            </p:cNvSpPr>
            <p:nvPr/>
          </p:nvSpPr>
          <p:spPr bwMode="auto">
            <a:xfrm flipV="1">
              <a:off x="4635500" y="2306638"/>
              <a:ext cx="254000" cy="33337"/>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70" name="Rectangle 503"/>
            <p:cNvSpPr>
              <a:spLocks noChangeArrowheads="1"/>
            </p:cNvSpPr>
            <p:nvPr/>
          </p:nvSpPr>
          <p:spPr bwMode="auto">
            <a:xfrm flipV="1">
              <a:off x="5454650" y="1973263"/>
              <a:ext cx="123825" cy="47625"/>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71" name="Arc 504"/>
            <p:cNvSpPr>
              <a:spLocks/>
            </p:cNvSpPr>
            <p:nvPr/>
          </p:nvSpPr>
          <p:spPr bwMode="auto">
            <a:xfrm>
              <a:off x="5454650" y="1995488"/>
              <a:ext cx="42863" cy="25400"/>
            </a:xfrm>
            <a:custGeom>
              <a:avLst/>
              <a:gdLst>
                <a:gd name="T0" fmla="*/ 0 w 21600"/>
                <a:gd name="T1" fmla="*/ 0 h 21600"/>
                <a:gd name="T2" fmla="*/ 23 w 21600"/>
                <a:gd name="T3" fmla="*/ 9 h 21600"/>
                <a:gd name="T4" fmla="*/ 0 w 21600"/>
                <a:gd name="T5" fmla="*/ 9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72" name="Arc 505"/>
            <p:cNvSpPr>
              <a:spLocks/>
            </p:cNvSpPr>
            <p:nvPr/>
          </p:nvSpPr>
          <p:spPr bwMode="auto">
            <a:xfrm flipH="1">
              <a:off x="5530850" y="1995488"/>
              <a:ext cx="44450" cy="25400"/>
            </a:xfrm>
            <a:custGeom>
              <a:avLst/>
              <a:gdLst>
                <a:gd name="T0" fmla="*/ 0 w 21600"/>
                <a:gd name="T1" fmla="*/ 0 h 21600"/>
                <a:gd name="T2" fmla="*/ 22 w 21600"/>
                <a:gd name="T3" fmla="*/ 9 h 21600"/>
                <a:gd name="T4" fmla="*/ 0 w 21600"/>
                <a:gd name="T5" fmla="*/ 9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73" name="Rectangle 506"/>
            <p:cNvSpPr>
              <a:spLocks noChangeArrowheads="1"/>
            </p:cNvSpPr>
            <p:nvPr/>
          </p:nvSpPr>
          <p:spPr bwMode="auto">
            <a:xfrm flipV="1">
              <a:off x="5446713" y="2033588"/>
              <a:ext cx="127000" cy="12700"/>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74" name="Rectangle 507"/>
            <p:cNvSpPr>
              <a:spLocks noChangeArrowheads="1"/>
            </p:cNvSpPr>
            <p:nvPr/>
          </p:nvSpPr>
          <p:spPr bwMode="auto">
            <a:xfrm flipV="1">
              <a:off x="5238750" y="1970088"/>
              <a:ext cx="125413" cy="47625"/>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75" name="Arc 508"/>
            <p:cNvSpPr>
              <a:spLocks/>
            </p:cNvSpPr>
            <p:nvPr/>
          </p:nvSpPr>
          <p:spPr bwMode="auto">
            <a:xfrm>
              <a:off x="5238750" y="1995488"/>
              <a:ext cx="46038" cy="22225"/>
            </a:xfrm>
            <a:custGeom>
              <a:avLst/>
              <a:gdLst>
                <a:gd name="T0" fmla="*/ 0 w 21600"/>
                <a:gd name="T1" fmla="*/ 0 h 21600"/>
                <a:gd name="T2" fmla="*/ 23 w 21600"/>
                <a:gd name="T3" fmla="*/ 9 h 21600"/>
                <a:gd name="T4" fmla="*/ 0 w 21600"/>
                <a:gd name="T5" fmla="*/ 9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76" name="Arc 509"/>
            <p:cNvSpPr>
              <a:spLocks/>
            </p:cNvSpPr>
            <p:nvPr/>
          </p:nvSpPr>
          <p:spPr bwMode="auto">
            <a:xfrm flipH="1">
              <a:off x="5316538" y="1995488"/>
              <a:ext cx="46037" cy="22225"/>
            </a:xfrm>
            <a:custGeom>
              <a:avLst/>
              <a:gdLst>
                <a:gd name="T0" fmla="*/ 0 w 21600"/>
                <a:gd name="T1" fmla="*/ 0 h 21600"/>
                <a:gd name="T2" fmla="*/ 22 w 21600"/>
                <a:gd name="T3" fmla="*/ 9 h 21600"/>
                <a:gd name="T4" fmla="*/ 0 w 21600"/>
                <a:gd name="T5" fmla="*/ 9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77" name="Rectangle 510"/>
            <p:cNvSpPr>
              <a:spLocks noChangeArrowheads="1"/>
            </p:cNvSpPr>
            <p:nvPr/>
          </p:nvSpPr>
          <p:spPr bwMode="auto">
            <a:xfrm flipV="1">
              <a:off x="5233988" y="2028825"/>
              <a:ext cx="128587" cy="14288"/>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78" name="Rectangle 511"/>
            <p:cNvSpPr>
              <a:spLocks noChangeArrowheads="1"/>
            </p:cNvSpPr>
            <p:nvPr/>
          </p:nvSpPr>
          <p:spPr bwMode="auto">
            <a:xfrm flipV="1">
              <a:off x="3124200" y="2138363"/>
              <a:ext cx="39688" cy="85725"/>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79" name="Rectangle 512"/>
            <p:cNvSpPr>
              <a:spLocks noChangeArrowheads="1"/>
            </p:cNvSpPr>
            <p:nvPr/>
          </p:nvSpPr>
          <p:spPr bwMode="auto">
            <a:xfrm flipV="1">
              <a:off x="3271838" y="2138363"/>
              <a:ext cx="42862" cy="88900"/>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80" name="Rectangle 513"/>
            <p:cNvSpPr>
              <a:spLocks noChangeArrowheads="1"/>
            </p:cNvSpPr>
            <p:nvPr/>
          </p:nvSpPr>
          <p:spPr bwMode="auto">
            <a:xfrm flipV="1">
              <a:off x="3983038" y="1970088"/>
              <a:ext cx="1138237" cy="30162"/>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81" name="Rectangle 514"/>
            <p:cNvSpPr>
              <a:spLocks noChangeArrowheads="1"/>
            </p:cNvSpPr>
            <p:nvPr/>
          </p:nvSpPr>
          <p:spPr bwMode="auto">
            <a:xfrm flipV="1">
              <a:off x="4413250" y="2335213"/>
              <a:ext cx="41275" cy="74612"/>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82" name="Rectangle 515"/>
            <p:cNvSpPr>
              <a:spLocks noChangeArrowheads="1"/>
            </p:cNvSpPr>
            <p:nvPr/>
          </p:nvSpPr>
          <p:spPr bwMode="auto">
            <a:xfrm flipV="1">
              <a:off x="4983163" y="1998663"/>
              <a:ext cx="39687" cy="117475"/>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83" name="Rectangle 517"/>
            <p:cNvSpPr>
              <a:spLocks noChangeArrowheads="1"/>
            </p:cNvSpPr>
            <p:nvPr/>
          </p:nvSpPr>
          <p:spPr bwMode="auto">
            <a:xfrm flipV="1">
              <a:off x="6529388" y="1982788"/>
              <a:ext cx="123825" cy="41275"/>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84" name="Arc 518"/>
            <p:cNvSpPr>
              <a:spLocks/>
            </p:cNvSpPr>
            <p:nvPr/>
          </p:nvSpPr>
          <p:spPr bwMode="auto">
            <a:xfrm>
              <a:off x="6529388" y="1998663"/>
              <a:ext cx="47625" cy="25400"/>
            </a:xfrm>
            <a:custGeom>
              <a:avLst/>
              <a:gdLst>
                <a:gd name="T0" fmla="*/ 0 w 21600"/>
                <a:gd name="T1" fmla="*/ 0 h 21600"/>
                <a:gd name="T2" fmla="*/ 25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85" name="Arc 519"/>
            <p:cNvSpPr>
              <a:spLocks/>
            </p:cNvSpPr>
            <p:nvPr/>
          </p:nvSpPr>
          <p:spPr bwMode="auto">
            <a:xfrm flipH="1">
              <a:off x="6607175" y="1998663"/>
              <a:ext cx="46038" cy="25400"/>
            </a:xfrm>
            <a:custGeom>
              <a:avLst/>
              <a:gdLst>
                <a:gd name="T0" fmla="*/ 0 w 21600"/>
                <a:gd name="T1" fmla="*/ 0 h 21600"/>
                <a:gd name="T2" fmla="*/ 24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86" name="Rectangle 521"/>
            <p:cNvSpPr>
              <a:spLocks noChangeArrowheads="1"/>
            </p:cNvSpPr>
            <p:nvPr/>
          </p:nvSpPr>
          <p:spPr bwMode="auto">
            <a:xfrm flipV="1">
              <a:off x="6804025" y="1973263"/>
              <a:ext cx="127000" cy="47625"/>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87" name="Arc 522"/>
            <p:cNvSpPr>
              <a:spLocks/>
            </p:cNvSpPr>
            <p:nvPr/>
          </p:nvSpPr>
          <p:spPr bwMode="auto">
            <a:xfrm>
              <a:off x="6804025" y="1995488"/>
              <a:ext cx="44450" cy="25400"/>
            </a:xfrm>
            <a:custGeom>
              <a:avLst/>
              <a:gdLst>
                <a:gd name="T0" fmla="*/ 0 w 21600"/>
                <a:gd name="T1" fmla="*/ 0 h 21600"/>
                <a:gd name="T2" fmla="*/ 41 w 21600"/>
                <a:gd name="T3" fmla="*/ 23 h 21600"/>
                <a:gd name="T4" fmla="*/ 0 w 21600"/>
                <a:gd name="T5" fmla="*/ 23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FF9933"/>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88" name="Arc 523"/>
            <p:cNvSpPr>
              <a:spLocks/>
            </p:cNvSpPr>
            <p:nvPr/>
          </p:nvSpPr>
          <p:spPr bwMode="auto">
            <a:xfrm flipH="1">
              <a:off x="6881813" y="1995488"/>
              <a:ext cx="44450" cy="25400"/>
            </a:xfrm>
            <a:custGeom>
              <a:avLst/>
              <a:gdLst>
                <a:gd name="T0" fmla="*/ 0 w 21600"/>
                <a:gd name="T1" fmla="*/ 0 h 21600"/>
                <a:gd name="T2" fmla="*/ 41 w 21600"/>
                <a:gd name="T3" fmla="*/ 23 h 21600"/>
                <a:gd name="T4" fmla="*/ 0 w 21600"/>
                <a:gd name="T5" fmla="*/ 23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FF9933"/>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89" name="Rectangle 524"/>
            <p:cNvSpPr>
              <a:spLocks noChangeArrowheads="1"/>
            </p:cNvSpPr>
            <p:nvPr/>
          </p:nvSpPr>
          <p:spPr bwMode="auto">
            <a:xfrm flipV="1">
              <a:off x="6572250" y="2151063"/>
              <a:ext cx="46038" cy="284162"/>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90" name="Rectangle 525"/>
            <p:cNvSpPr>
              <a:spLocks noChangeArrowheads="1"/>
            </p:cNvSpPr>
            <p:nvPr/>
          </p:nvSpPr>
          <p:spPr bwMode="auto">
            <a:xfrm flipV="1">
              <a:off x="6557963" y="2038350"/>
              <a:ext cx="42862" cy="93663"/>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91" name="Rectangle 526"/>
            <p:cNvSpPr>
              <a:spLocks noChangeArrowheads="1"/>
            </p:cNvSpPr>
            <p:nvPr/>
          </p:nvSpPr>
          <p:spPr bwMode="auto">
            <a:xfrm flipV="1">
              <a:off x="6846888" y="2030413"/>
              <a:ext cx="39687" cy="115887"/>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92" name="Rectangle 527"/>
            <p:cNvSpPr>
              <a:spLocks noChangeArrowheads="1"/>
            </p:cNvSpPr>
            <p:nvPr/>
          </p:nvSpPr>
          <p:spPr bwMode="auto">
            <a:xfrm flipV="1">
              <a:off x="6523038" y="2314575"/>
              <a:ext cx="147637" cy="39688"/>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93" name="Rectangle 528"/>
            <p:cNvSpPr>
              <a:spLocks noChangeArrowheads="1"/>
            </p:cNvSpPr>
            <p:nvPr/>
          </p:nvSpPr>
          <p:spPr bwMode="auto">
            <a:xfrm flipV="1">
              <a:off x="6523038" y="2214563"/>
              <a:ext cx="147637" cy="26987"/>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94" name="Rectangle 529"/>
            <p:cNvSpPr>
              <a:spLocks noChangeArrowheads="1"/>
            </p:cNvSpPr>
            <p:nvPr/>
          </p:nvSpPr>
          <p:spPr bwMode="auto">
            <a:xfrm flipV="1">
              <a:off x="6515100" y="2116138"/>
              <a:ext cx="423863" cy="33337"/>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95" name="Rectangle 530"/>
            <p:cNvSpPr>
              <a:spLocks noChangeArrowheads="1"/>
            </p:cNvSpPr>
            <p:nvPr/>
          </p:nvSpPr>
          <p:spPr bwMode="auto">
            <a:xfrm flipV="1">
              <a:off x="6529388" y="2030413"/>
              <a:ext cx="123825" cy="15875"/>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96" name="Rectangle 531"/>
            <p:cNvSpPr>
              <a:spLocks noChangeArrowheads="1"/>
            </p:cNvSpPr>
            <p:nvPr/>
          </p:nvSpPr>
          <p:spPr bwMode="auto">
            <a:xfrm flipV="1">
              <a:off x="6799263" y="2030413"/>
              <a:ext cx="122237" cy="12700"/>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97" name="Rectangle 532"/>
            <p:cNvSpPr>
              <a:spLocks noChangeArrowheads="1"/>
            </p:cNvSpPr>
            <p:nvPr/>
          </p:nvSpPr>
          <p:spPr bwMode="auto">
            <a:xfrm flipV="1">
              <a:off x="6778625" y="2236788"/>
              <a:ext cx="42863" cy="87312"/>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98" name="Rectangle 533"/>
            <p:cNvSpPr>
              <a:spLocks noChangeArrowheads="1"/>
            </p:cNvSpPr>
            <p:nvPr/>
          </p:nvSpPr>
          <p:spPr bwMode="auto">
            <a:xfrm flipV="1">
              <a:off x="6735763" y="2314575"/>
              <a:ext cx="123825" cy="39688"/>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499" name="Rectangle 534"/>
            <p:cNvSpPr>
              <a:spLocks noChangeArrowheads="1"/>
            </p:cNvSpPr>
            <p:nvPr/>
          </p:nvSpPr>
          <p:spPr bwMode="auto">
            <a:xfrm flipV="1">
              <a:off x="6732588" y="2214563"/>
              <a:ext cx="146050" cy="30162"/>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00" name="Rectangle 535"/>
            <p:cNvSpPr>
              <a:spLocks noChangeArrowheads="1"/>
            </p:cNvSpPr>
            <p:nvPr/>
          </p:nvSpPr>
          <p:spPr bwMode="auto">
            <a:xfrm flipV="1">
              <a:off x="6527800" y="2389188"/>
              <a:ext cx="250825" cy="58737"/>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01" name="Rectangle 537"/>
            <p:cNvSpPr>
              <a:spLocks noChangeArrowheads="1"/>
            </p:cNvSpPr>
            <p:nvPr/>
          </p:nvSpPr>
          <p:spPr bwMode="auto">
            <a:xfrm flipV="1">
              <a:off x="5753100" y="1981200"/>
              <a:ext cx="123825" cy="39688"/>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02" name="Arc 538"/>
            <p:cNvSpPr>
              <a:spLocks/>
            </p:cNvSpPr>
            <p:nvPr/>
          </p:nvSpPr>
          <p:spPr bwMode="auto">
            <a:xfrm>
              <a:off x="5753100" y="1995488"/>
              <a:ext cx="47625" cy="25400"/>
            </a:xfrm>
            <a:custGeom>
              <a:avLst/>
              <a:gdLst>
                <a:gd name="T0" fmla="*/ 0 w 21600"/>
                <a:gd name="T1" fmla="*/ 0 h 21600"/>
                <a:gd name="T2" fmla="*/ 25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03" name="Arc 539"/>
            <p:cNvSpPr>
              <a:spLocks/>
            </p:cNvSpPr>
            <p:nvPr/>
          </p:nvSpPr>
          <p:spPr bwMode="auto">
            <a:xfrm flipH="1">
              <a:off x="5830888" y="1995488"/>
              <a:ext cx="46037" cy="25400"/>
            </a:xfrm>
            <a:custGeom>
              <a:avLst/>
              <a:gdLst>
                <a:gd name="T0" fmla="*/ 0 w 21600"/>
                <a:gd name="T1" fmla="*/ 0 h 21600"/>
                <a:gd name="T2" fmla="*/ 24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04" name="Rectangle 541"/>
            <p:cNvSpPr>
              <a:spLocks noChangeArrowheads="1"/>
            </p:cNvSpPr>
            <p:nvPr/>
          </p:nvSpPr>
          <p:spPr bwMode="auto">
            <a:xfrm flipV="1">
              <a:off x="6027738" y="1970088"/>
              <a:ext cx="128587" cy="47625"/>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05" name="Arc 542"/>
            <p:cNvSpPr>
              <a:spLocks/>
            </p:cNvSpPr>
            <p:nvPr/>
          </p:nvSpPr>
          <p:spPr bwMode="auto">
            <a:xfrm>
              <a:off x="6027738" y="1993900"/>
              <a:ext cx="44450" cy="23813"/>
            </a:xfrm>
            <a:custGeom>
              <a:avLst/>
              <a:gdLst>
                <a:gd name="T0" fmla="*/ 0 w 21600"/>
                <a:gd name="T1" fmla="*/ 0 h 21600"/>
                <a:gd name="T2" fmla="*/ 41 w 21600"/>
                <a:gd name="T3" fmla="*/ 23 h 21600"/>
                <a:gd name="T4" fmla="*/ 0 w 21600"/>
                <a:gd name="T5" fmla="*/ 23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FF9933"/>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06" name="Arc 543"/>
            <p:cNvSpPr>
              <a:spLocks/>
            </p:cNvSpPr>
            <p:nvPr/>
          </p:nvSpPr>
          <p:spPr bwMode="auto">
            <a:xfrm flipH="1">
              <a:off x="6102350" y="1993900"/>
              <a:ext cx="47625" cy="23813"/>
            </a:xfrm>
            <a:custGeom>
              <a:avLst/>
              <a:gdLst>
                <a:gd name="T0" fmla="*/ 0 w 21600"/>
                <a:gd name="T1" fmla="*/ 0 h 21600"/>
                <a:gd name="T2" fmla="*/ 41 w 21600"/>
                <a:gd name="T3" fmla="*/ 23 h 21600"/>
                <a:gd name="T4" fmla="*/ 0 w 21600"/>
                <a:gd name="T5" fmla="*/ 23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FF9933"/>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07" name="Rectangle 544"/>
            <p:cNvSpPr>
              <a:spLocks noChangeArrowheads="1"/>
            </p:cNvSpPr>
            <p:nvPr/>
          </p:nvSpPr>
          <p:spPr bwMode="auto">
            <a:xfrm flipV="1">
              <a:off x="5795963" y="2143125"/>
              <a:ext cx="42862" cy="284163"/>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08" name="Rectangle 545"/>
            <p:cNvSpPr>
              <a:spLocks noChangeArrowheads="1"/>
            </p:cNvSpPr>
            <p:nvPr/>
          </p:nvSpPr>
          <p:spPr bwMode="auto">
            <a:xfrm flipV="1">
              <a:off x="5781675" y="2035175"/>
              <a:ext cx="39688" cy="93663"/>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09" name="Rectangle 546"/>
            <p:cNvSpPr>
              <a:spLocks noChangeArrowheads="1"/>
            </p:cNvSpPr>
            <p:nvPr/>
          </p:nvSpPr>
          <p:spPr bwMode="auto">
            <a:xfrm flipV="1">
              <a:off x="6070600" y="2028825"/>
              <a:ext cx="39688" cy="114300"/>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10" name="Rectangle 547"/>
            <p:cNvSpPr>
              <a:spLocks noChangeArrowheads="1"/>
            </p:cNvSpPr>
            <p:nvPr/>
          </p:nvSpPr>
          <p:spPr bwMode="auto">
            <a:xfrm flipV="1">
              <a:off x="5746750" y="2306638"/>
              <a:ext cx="147638" cy="4127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11" name="Rectangle 548"/>
            <p:cNvSpPr>
              <a:spLocks noChangeArrowheads="1"/>
            </p:cNvSpPr>
            <p:nvPr/>
          </p:nvSpPr>
          <p:spPr bwMode="auto">
            <a:xfrm flipV="1">
              <a:off x="5743575" y="2211388"/>
              <a:ext cx="147638" cy="2857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12" name="Rectangle 549"/>
            <p:cNvSpPr>
              <a:spLocks noChangeArrowheads="1"/>
            </p:cNvSpPr>
            <p:nvPr/>
          </p:nvSpPr>
          <p:spPr bwMode="auto">
            <a:xfrm flipV="1">
              <a:off x="5738813" y="2112963"/>
              <a:ext cx="423862" cy="33337"/>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13" name="Rectangle 550"/>
            <p:cNvSpPr>
              <a:spLocks noChangeArrowheads="1"/>
            </p:cNvSpPr>
            <p:nvPr/>
          </p:nvSpPr>
          <p:spPr bwMode="auto">
            <a:xfrm flipV="1">
              <a:off x="5753100" y="2028825"/>
              <a:ext cx="123825" cy="14288"/>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14" name="Rectangle 551"/>
            <p:cNvSpPr>
              <a:spLocks noChangeArrowheads="1"/>
            </p:cNvSpPr>
            <p:nvPr/>
          </p:nvSpPr>
          <p:spPr bwMode="auto">
            <a:xfrm flipV="1">
              <a:off x="6022975" y="2028825"/>
              <a:ext cx="122238" cy="12700"/>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15" name="Rectangle 552"/>
            <p:cNvSpPr>
              <a:spLocks noChangeArrowheads="1"/>
            </p:cNvSpPr>
            <p:nvPr/>
          </p:nvSpPr>
          <p:spPr bwMode="auto">
            <a:xfrm flipV="1">
              <a:off x="5997575" y="2233613"/>
              <a:ext cx="44450" cy="88900"/>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16" name="Rectangle 553"/>
            <p:cNvSpPr>
              <a:spLocks noChangeArrowheads="1"/>
            </p:cNvSpPr>
            <p:nvPr/>
          </p:nvSpPr>
          <p:spPr bwMode="auto">
            <a:xfrm flipV="1">
              <a:off x="5959475" y="2309813"/>
              <a:ext cx="123825" cy="38100"/>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17" name="Rectangle 554"/>
            <p:cNvSpPr>
              <a:spLocks noChangeArrowheads="1"/>
            </p:cNvSpPr>
            <p:nvPr/>
          </p:nvSpPr>
          <p:spPr bwMode="auto">
            <a:xfrm flipV="1">
              <a:off x="5957888" y="2211388"/>
              <a:ext cx="144462" cy="30162"/>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18" name="Rectangle 555"/>
            <p:cNvSpPr>
              <a:spLocks noChangeArrowheads="1"/>
            </p:cNvSpPr>
            <p:nvPr/>
          </p:nvSpPr>
          <p:spPr bwMode="auto">
            <a:xfrm flipV="1">
              <a:off x="5730875" y="2389188"/>
              <a:ext cx="250825" cy="55562"/>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19" name="Rectangle 557"/>
            <p:cNvSpPr>
              <a:spLocks noChangeArrowheads="1"/>
            </p:cNvSpPr>
            <p:nvPr/>
          </p:nvSpPr>
          <p:spPr bwMode="auto">
            <a:xfrm>
              <a:off x="2659063" y="2564904"/>
              <a:ext cx="4659312" cy="65088"/>
            </a:xfrm>
            <a:prstGeom prst="rect">
              <a:avLst/>
            </a:prstGeom>
            <a:solidFill>
              <a:srgbClr val="FF99CC"/>
            </a:solidFill>
            <a:ln w="6350">
              <a:solidFill>
                <a:srgbClr val="FF99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20" name="Rectangle 560"/>
            <p:cNvSpPr>
              <a:spLocks noChangeArrowheads="1"/>
            </p:cNvSpPr>
            <p:nvPr/>
          </p:nvSpPr>
          <p:spPr bwMode="auto">
            <a:xfrm>
              <a:off x="2946400" y="2525713"/>
              <a:ext cx="155575" cy="555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21" name="Freeform 561"/>
            <p:cNvSpPr>
              <a:spLocks/>
            </p:cNvSpPr>
            <p:nvPr/>
          </p:nvSpPr>
          <p:spPr bwMode="auto">
            <a:xfrm>
              <a:off x="2946400" y="2540000"/>
              <a:ext cx="155575" cy="41275"/>
            </a:xfrm>
            <a:custGeom>
              <a:avLst/>
              <a:gdLst>
                <a:gd name="T0" fmla="*/ 0 w 83"/>
                <a:gd name="T1" fmla="*/ 0 h 32"/>
                <a:gd name="T2" fmla="*/ 0 w 83"/>
                <a:gd name="T3" fmla="*/ 32 h 32"/>
                <a:gd name="T4" fmla="*/ 83 w 83"/>
                <a:gd name="T5" fmla="*/ 31 h 32"/>
                <a:gd name="T6" fmla="*/ 83 w 83"/>
                <a:gd name="T7" fmla="*/ 1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32">
                  <a:moveTo>
                    <a:pt x="0" y="0"/>
                  </a:moveTo>
                  <a:lnTo>
                    <a:pt x="0" y="32"/>
                  </a:lnTo>
                  <a:lnTo>
                    <a:pt x="83" y="31"/>
                  </a:lnTo>
                  <a:lnTo>
                    <a:pt x="83" y="1"/>
                  </a:lnTo>
                </a:path>
              </a:pathLst>
            </a:custGeom>
            <a:noFill/>
            <a:ln w="3175" cmpd="sng">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522" name="Rectangle 565"/>
            <p:cNvSpPr>
              <a:spLocks noChangeArrowheads="1"/>
            </p:cNvSpPr>
            <p:nvPr/>
          </p:nvSpPr>
          <p:spPr bwMode="auto">
            <a:xfrm>
              <a:off x="4286250" y="2525713"/>
              <a:ext cx="153988" cy="555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23" name="Freeform 566"/>
            <p:cNvSpPr>
              <a:spLocks/>
            </p:cNvSpPr>
            <p:nvPr/>
          </p:nvSpPr>
          <p:spPr bwMode="auto">
            <a:xfrm>
              <a:off x="4286250" y="2540000"/>
              <a:ext cx="153988" cy="41275"/>
            </a:xfrm>
            <a:custGeom>
              <a:avLst/>
              <a:gdLst>
                <a:gd name="T0" fmla="*/ 0 w 83"/>
                <a:gd name="T1" fmla="*/ 0 h 32"/>
                <a:gd name="T2" fmla="*/ 0 w 83"/>
                <a:gd name="T3" fmla="*/ 32 h 32"/>
                <a:gd name="T4" fmla="*/ 83 w 83"/>
                <a:gd name="T5" fmla="*/ 31 h 32"/>
                <a:gd name="T6" fmla="*/ 83 w 83"/>
                <a:gd name="T7" fmla="*/ 1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32">
                  <a:moveTo>
                    <a:pt x="0" y="0"/>
                  </a:moveTo>
                  <a:lnTo>
                    <a:pt x="0" y="32"/>
                  </a:lnTo>
                  <a:lnTo>
                    <a:pt x="83" y="31"/>
                  </a:lnTo>
                  <a:lnTo>
                    <a:pt x="83" y="1"/>
                  </a:lnTo>
                </a:path>
              </a:pathLst>
            </a:custGeom>
            <a:noFill/>
            <a:ln w="3175" cmpd="sng">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524" name="Rectangle 570"/>
            <p:cNvSpPr>
              <a:spLocks noChangeArrowheads="1"/>
            </p:cNvSpPr>
            <p:nvPr/>
          </p:nvSpPr>
          <p:spPr bwMode="auto">
            <a:xfrm>
              <a:off x="5170488" y="2525713"/>
              <a:ext cx="155575" cy="555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25" name="Freeform 571"/>
            <p:cNvSpPr>
              <a:spLocks/>
            </p:cNvSpPr>
            <p:nvPr/>
          </p:nvSpPr>
          <p:spPr bwMode="auto">
            <a:xfrm>
              <a:off x="5170488" y="2540000"/>
              <a:ext cx="155575" cy="41275"/>
            </a:xfrm>
            <a:custGeom>
              <a:avLst/>
              <a:gdLst>
                <a:gd name="T0" fmla="*/ 0 w 83"/>
                <a:gd name="T1" fmla="*/ 0 h 32"/>
                <a:gd name="T2" fmla="*/ 0 w 83"/>
                <a:gd name="T3" fmla="*/ 32 h 32"/>
                <a:gd name="T4" fmla="*/ 83 w 83"/>
                <a:gd name="T5" fmla="*/ 31 h 32"/>
                <a:gd name="T6" fmla="*/ 83 w 83"/>
                <a:gd name="T7" fmla="*/ 1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32">
                  <a:moveTo>
                    <a:pt x="0" y="0"/>
                  </a:moveTo>
                  <a:lnTo>
                    <a:pt x="0" y="32"/>
                  </a:lnTo>
                  <a:lnTo>
                    <a:pt x="83" y="31"/>
                  </a:lnTo>
                  <a:lnTo>
                    <a:pt x="83" y="1"/>
                  </a:lnTo>
                </a:path>
              </a:pathLst>
            </a:custGeom>
            <a:noFill/>
            <a:ln w="3175" cmpd="sng">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526" name="Rectangle 575"/>
            <p:cNvSpPr>
              <a:spLocks noChangeArrowheads="1"/>
            </p:cNvSpPr>
            <p:nvPr/>
          </p:nvSpPr>
          <p:spPr bwMode="auto">
            <a:xfrm>
              <a:off x="5789613" y="2525713"/>
              <a:ext cx="155575" cy="555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27" name="Freeform 576"/>
            <p:cNvSpPr>
              <a:spLocks/>
            </p:cNvSpPr>
            <p:nvPr/>
          </p:nvSpPr>
          <p:spPr bwMode="auto">
            <a:xfrm>
              <a:off x="5789613" y="2540000"/>
              <a:ext cx="152400" cy="41275"/>
            </a:xfrm>
            <a:custGeom>
              <a:avLst/>
              <a:gdLst>
                <a:gd name="T0" fmla="*/ 0 w 83"/>
                <a:gd name="T1" fmla="*/ 0 h 32"/>
                <a:gd name="T2" fmla="*/ 0 w 83"/>
                <a:gd name="T3" fmla="*/ 32 h 32"/>
                <a:gd name="T4" fmla="*/ 83 w 83"/>
                <a:gd name="T5" fmla="*/ 31 h 32"/>
                <a:gd name="T6" fmla="*/ 83 w 83"/>
                <a:gd name="T7" fmla="*/ 1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32">
                  <a:moveTo>
                    <a:pt x="0" y="0"/>
                  </a:moveTo>
                  <a:lnTo>
                    <a:pt x="0" y="32"/>
                  </a:lnTo>
                  <a:lnTo>
                    <a:pt x="83" y="31"/>
                  </a:lnTo>
                  <a:lnTo>
                    <a:pt x="83" y="1"/>
                  </a:lnTo>
                </a:path>
              </a:pathLst>
            </a:custGeom>
            <a:noFill/>
            <a:ln w="3175" cmpd="sng">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528" name="Rectangle 580"/>
            <p:cNvSpPr>
              <a:spLocks noChangeArrowheads="1"/>
            </p:cNvSpPr>
            <p:nvPr/>
          </p:nvSpPr>
          <p:spPr bwMode="auto">
            <a:xfrm>
              <a:off x="6588125" y="2525713"/>
              <a:ext cx="157163" cy="555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29" name="Freeform 581"/>
            <p:cNvSpPr>
              <a:spLocks/>
            </p:cNvSpPr>
            <p:nvPr/>
          </p:nvSpPr>
          <p:spPr bwMode="auto">
            <a:xfrm>
              <a:off x="6588125" y="2540000"/>
              <a:ext cx="155575" cy="41275"/>
            </a:xfrm>
            <a:custGeom>
              <a:avLst/>
              <a:gdLst>
                <a:gd name="T0" fmla="*/ 0 w 83"/>
                <a:gd name="T1" fmla="*/ 0 h 32"/>
                <a:gd name="T2" fmla="*/ 0 w 83"/>
                <a:gd name="T3" fmla="*/ 32 h 32"/>
                <a:gd name="T4" fmla="*/ 83 w 83"/>
                <a:gd name="T5" fmla="*/ 31 h 32"/>
                <a:gd name="T6" fmla="*/ 83 w 83"/>
                <a:gd name="T7" fmla="*/ 1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32">
                  <a:moveTo>
                    <a:pt x="0" y="0"/>
                  </a:moveTo>
                  <a:lnTo>
                    <a:pt x="0" y="32"/>
                  </a:lnTo>
                  <a:lnTo>
                    <a:pt x="83" y="31"/>
                  </a:lnTo>
                  <a:lnTo>
                    <a:pt x="83" y="1"/>
                  </a:lnTo>
                </a:path>
              </a:pathLst>
            </a:custGeom>
            <a:noFill/>
            <a:ln w="3175" cmpd="sng">
              <a:solidFill>
                <a:srgbClr val="99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530" name="Freeform 584"/>
            <p:cNvSpPr>
              <a:spLocks/>
            </p:cNvSpPr>
            <p:nvPr/>
          </p:nvSpPr>
          <p:spPr bwMode="auto">
            <a:xfrm>
              <a:off x="2659063" y="2581275"/>
              <a:ext cx="4645025" cy="95250"/>
            </a:xfrm>
            <a:custGeom>
              <a:avLst/>
              <a:gdLst>
                <a:gd name="T0" fmla="*/ 1 w 2495"/>
                <a:gd name="T1" fmla="*/ 68 h 80"/>
                <a:gd name="T2" fmla="*/ 0 w 2495"/>
                <a:gd name="T3" fmla="*/ 36 h 80"/>
                <a:gd name="T4" fmla="*/ 66 w 2495"/>
                <a:gd name="T5" fmla="*/ 37 h 80"/>
                <a:gd name="T6" fmla="*/ 93 w 2495"/>
                <a:gd name="T7" fmla="*/ 4 h 80"/>
                <a:gd name="T8" fmla="*/ 117 w 2495"/>
                <a:gd name="T9" fmla="*/ 3 h 80"/>
                <a:gd name="T10" fmla="*/ 137 w 2495"/>
                <a:gd name="T11" fmla="*/ 3 h 80"/>
                <a:gd name="T12" fmla="*/ 137 w 2495"/>
                <a:gd name="T13" fmla="*/ 28 h 80"/>
                <a:gd name="T14" fmla="*/ 250 w 2495"/>
                <a:gd name="T15" fmla="*/ 28 h 80"/>
                <a:gd name="T16" fmla="*/ 252 w 2495"/>
                <a:gd name="T17" fmla="*/ 0 h 80"/>
                <a:gd name="T18" fmla="*/ 294 w 2495"/>
                <a:gd name="T19" fmla="*/ 3 h 80"/>
                <a:gd name="T20" fmla="*/ 309 w 2495"/>
                <a:gd name="T21" fmla="*/ 18 h 80"/>
                <a:gd name="T22" fmla="*/ 321 w 2495"/>
                <a:gd name="T23" fmla="*/ 37 h 80"/>
                <a:gd name="T24" fmla="*/ 765 w 2495"/>
                <a:gd name="T25" fmla="*/ 37 h 80"/>
                <a:gd name="T26" fmla="*/ 783 w 2495"/>
                <a:gd name="T27" fmla="*/ 16 h 80"/>
                <a:gd name="T28" fmla="*/ 795 w 2495"/>
                <a:gd name="T29" fmla="*/ 4 h 80"/>
                <a:gd name="T30" fmla="*/ 841 w 2495"/>
                <a:gd name="T31" fmla="*/ 3 h 80"/>
                <a:gd name="T32" fmla="*/ 841 w 2495"/>
                <a:gd name="T33" fmla="*/ 28 h 80"/>
                <a:gd name="T34" fmla="*/ 988 w 2495"/>
                <a:gd name="T35" fmla="*/ 28 h 80"/>
                <a:gd name="T36" fmla="*/ 990 w 2495"/>
                <a:gd name="T37" fmla="*/ 3 h 80"/>
                <a:gd name="T38" fmla="*/ 1036 w 2495"/>
                <a:gd name="T39" fmla="*/ 2 h 80"/>
                <a:gd name="T40" fmla="*/ 1057 w 2495"/>
                <a:gd name="T41" fmla="*/ 16 h 80"/>
                <a:gd name="T42" fmla="*/ 1068 w 2495"/>
                <a:gd name="T43" fmla="*/ 39 h 80"/>
                <a:gd name="T44" fmla="*/ 1264 w 2495"/>
                <a:gd name="T45" fmla="*/ 37 h 80"/>
                <a:gd name="T46" fmla="*/ 1291 w 2495"/>
                <a:gd name="T47" fmla="*/ 11 h 80"/>
                <a:gd name="T48" fmla="*/ 1317 w 2495"/>
                <a:gd name="T49" fmla="*/ 3 h 80"/>
                <a:gd name="T50" fmla="*/ 1335 w 2495"/>
                <a:gd name="T51" fmla="*/ 3 h 80"/>
                <a:gd name="T52" fmla="*/ 1338 w 2495"/>
                <a:gd name="T53" fmla="*/ 34 h 80"/>
                <a:gd name="T54" fmla="*/ 1446 w 2495"/>
                <a:gd name="T55" fmla="*/ 31 h 80"/>
                <a:gd name="T56" fmla="*/ 1446 w 2495"/>
                <a:gd name="T57" fmla="*/ 3 h 80"/>
                <a:gd name="T58" fmla="*/ 1483 w 2495"/>
                <a:gd name="T59" fmla="*/ 2 h 80"/>
                <a:gd name="T60" fmla="*/ 1506 w 2495"/>
                <a:gd name="T61" fmla="*/ 16 h 80"/>
                <a:gd name="T62" fmla="*/ 1513 w 2495"/>
                <a:gd name="T63" fmla="*/ 39 h 80"/>
                <a:gd name="T64" fmla="*/ 1606 w 2495"/>
                <a:gd name="T65" fmla="*/ 39 h 80"/>
                <a:gd name="T66" fmla="*/ 1621 w 2495"/>
                <a:gd name="T67" fmla="*/ 15 h 80"/>
                <a:gd name="T68" fmla="*/ 1635 w 2495"/>
                <a:gd name="T69" fmla="*/ 3 h 80"/>
                <a:gd name="T70" fmla="*/ 1668 w 2495"/>
                <a:gd name="T71" fmla="*/ 5 h 80"/>
                <a:gd name="T72" fmla="*/ 1666 w 2495"/>
                <a:gd name="T73" fmla="*/ 28 h 80"/>
                <a:gd name="T74" fmla="*/ 1776 w 2495"/>
                <a:gd name="T75" fmla="*/ 29 h 80"/>
                <a:gd name="T76" fmla="*/ 1777 w 2495"/>
                <a:gd name="T77" fmla="*/ 3 h 80"/>
                <a:gd name="T78" fmla="*/ 1822 w 2495"/>
                <a:gd name="T79" fmla="*/ 5 h 80"/>
                <a:gd name="T80" fmla="*/ 1848 w 2495"/>
                <a:gd name="T81" fmla="*/ 16 h 80"/>
                <a:gd name="T82" fmla="*/ 1863 w 2495"/>
                <a:gd name="T83" fmla="*/ 37 h 80"/>
                <a:gd name="T84" fmla="*/ 2011 w 2495"/>
                <a:gd name="T85" fmla="*/ 39 h 80"/>
                <a:gd name="T86" fmla="*/ 2027 w 2495"/>
                <a:gd name="T87" fmla="*/ 23 h 80"/>
                <a:gd name="T88" fmla="*/ 2059 w 2495"/>
                <a:gd name="T89" fmla="*/ 5 h 80"/>
                <a:gd name="T90" fmla="*/ 2090 w 2495"/>
                <a:gd name="T91" fmla="*/ 4 h 80"/>
                <a:gd name="T92" fmla="*/ 2092 w 2495"/>
                <a:gd name="T93" fmla="*/ 25 h 80"/>
                <a:gd name="T94" fmla="*/ 2212 w 2495"/>
                <a:gd name="T95" fmla="*/ 25 h 80"/>
                <a:gd name="T96" fmla="*/ 2209 w 2495"/>
                <a:gd name="T97" fmla="*/ 3 h 80"/>
                <a:gd name="T98" fmla="*/ 2254 w 2495"/>
                <a:gd name="T99" fmla="*/ 3 h 80"/>
                <a:gd name="T100" fmla="*/ 2278 w 2495"/>
                <a:gd name="T101" fmla="*/ 16 h 80"/>
                <a:gd name="T102" fmla="*/ 2297 w 2495"/>
                <a:gd name="T103" fmla="*/ 37 h 80"/>
                <a:gd name="T104" fmla="*/ 2362 w 2495"/>
                <a:gd name="T105" fmla="*/ 36 h 80"/>
                <a:gd name="T106" fmla="*/ 2407 w 2495"/>
                <a:gd name="T107" fmla="*/ 39 h 80"/>
                <a:gd name="T108" fmla="*/ 2453 w 2495"/>
                <a:gd name="T109" fmla="*/ 39 h 80"/>
                <a:gd name="T110" fmla="*/ 2473 w 2495"/>
                <a:gd name="T111" fmla="*/ 37 h 80"/>
                <a:gd name="T112" fmla="*/ 2495 w 2495"/>
                <a:gd name="T113" fmla="*/ 32 h 80"/>
                <a:gd name="T114" fmla="*/ 2497 w 2495"/>
                <a:gd name="T115" fmla="*/ 63 h 80"/>
                <a:gd name="T116" fmla="*/ 2455 w 2495"/>
                <a:gd name="T117" fmla="*/ 65 h 80"/>
                <a:gd name="T118" fmla="*/ 2386 w 2495"/>
                <a:gd name="T119" fmla="*/ 70 h 80"/>
                <a:gd name="T120" fmla="*/ 2347 w 2495"/>
                <a:gd name="T121" fmla="*/ 67 h 80"/>
                <a:gd name="T122" fmla="*/ 2281 w 2495"/>
                <a:gd name="T123" fmla="*/ 70 h 80"/>
                <a:gd name="T124" fmla="*/ 1 w 2495"/>
                <a:gd name="T125" fmla="*/ 68 h 8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495" h="80">
                  <a:moveTo>
                    <a:pt x="1" y="78"/>
                  </a:moveTo>
                  <a:lnTo>
                    <a:pt x="0" y="41"/>
                  </a:lnTo>
                  <a:lnTo>
                    <a:pt x="66" y="42"/>
                  </a:lnTo>
                  <a:lnTo>
                    <a:pt x="93" y="5"/>
                  </a:lnTo>
                  <a:lnTo>
                    <a:pt x="117" y="3"/>
                  </a:lnTo>
                  <a:lnTo>
                    <a:pt x="137" y="3"/>
                  </a:lnTo>
                  <a:lnTo>
                    <a:pt x="137" y="32"/>
                  </a:lnTo>
                  <a:lnTo>
                    <a:pt x="250" y="32"/>
                  </a:lnTo>
                  <a:lnTo>
                    <a:pt x="252" y="0"/>
                  </a:lnTo>
                  <a:lnTo>
                    <a:pt x="294" y="3"/>
                  </a:lnTo>
                  <a:lnTo>
                    <a:pt x="309" y="20"/>
                  </a:lnTo>
                  <a:lnTo>
                    <a:pt x="321" y="42"/>
                  </a:lnTo>
                  <a:lnTo>
                    <a:pt x="764" y="42"/>
                  </a:lnTo>
                  <a:lnTo>
                    <a:pt x="782" y="18"/>
                  </a:lnTo>
                  <a:lnTo>
                    <a:pt x="794" y="5"/>
                  </a:lnTo>
                  <a:lnTo>
                    <a:pt x="840" y="3"/>
                  </a:lnTo>
                  <a:lnTo>
                    <a:pt x="840" y="32"/>
                  </a:lnTo>
                  <a:lnTo>
                    <a:pt x="987" y="32"/>
                  </a:lnTo>
                  <a:lnTo>
                    <a:pt x="989" y="3"/>
                  </a:lnTo>
                  <a:lnTo>
                    <a:pt x="1035" y="2"/>
                  </a:lnTo>
                  <a:lnTo>
                    <a:pt x="1056" y="18"/>
                  </a:lnTo>
                  <a:lnTo>
                    <a:pt x="1067" y="44"/>
                  </a:lnTo>
                  <a:lnTo>
                    <a:pt x="1263" y="42"/>
                  </a:lnTo>
                  <a:lnTo>
                    <a:pt x="1290" y="12"/>
                  </a:lnTo>
                  <a:lnTo>
                    <a:pt x="1316" y="3"/>
                  </a:lnTo>
                  <a:lnTo>
                    <a:pt x="1334" y="3"/>
                  </a:lnTo>
                  <a:lnTo>
                    <a:pt x="1337" y="39"/>
                  </a:lnTo>
                  <a:lnTo>
                    <a:pt x="1445" y="35"/>
                  </a:lnTo>
                  <a:lnTo>
                    <a:pt x="1445" y="3"/>
                  </a:lnTo>
                  <a:lnTo>
                    <a:pt x="1482" y="2"/>
                  </a:lnTo>
                  <a:lnTo>
                    <a:pt x="1505" y="18"/>
                  </a:lnTo>
                  <a:lnTo>
                    <a:pt x="1512" y="44"/>
                  </a:lnTo>
                  <a:lnTo>
                    <a:pt x="1605" y="44"/>
                  </a:lnTo>
                  <a:lnTo>
                    <a:pt x="1620" y="17"/>
                  </a:lnTo>
                  <a:lnTo>
                    <a:pt x="1634" y="3"/>
                  </a:lnTo>
                  <a:lnTo>
                    <a:pt x="1667" y="6"/>
                  </a:lnTo>
                  <a:lnTo>
                    <a:pt x="1665" y="32"/>
                  </a:lnTo>
                  <a:lnTo>
                    <a:pt x="1775" y="33"/>
                  </a:lnTo>
                  <a:lnTo>
                    <a:pt x="1776" y="3"/>
                  </a:lnTo>
                  <a:lnTo>
                    <a:pt x="1821" y="6"/>
                  </a:lnTo>
                  <a:lnTo>
                    <a:pt x="1847" y="18"/>
                  </a:lnTo>
                  <a:lnTo>
                    <a:pt x="1862" y="42"/>
                  </a:lnTo>
                  <a:lnTo>
                    <a:pt x="2009" y="45"/>
                  </a:lnTo>
                  <a:lnTo>
                    <a:pt x="2025" y="26"/>
                  </a:lnTo>
                  <a:lnTo>
                    <a:pt x="2057" y="6"/>
                  </a:lnTo>
                  <a:lnTo>
                    <a:pt x="2088" y="5"/>
                  </a:lnTo>
                  <a:lnTo>
                    <a:pt x="2090" y="29"/>
                  </a:lnTo>
                  <a:lnTo>
                    <a:pt x="2210" y="29"/>
                  </a:lnTo>
                  <a:lnTo>
                    <a:pt x="2207" y="3"/>
                  </a:lnTo>
                  <a:lnTo>
                    <a:pt x="2252" y="3"/>
                  </a:lnTo>
                  <a:lnTo>
                    <a:pt x="2276" y="18"/>
                  </a:lnTo>
                  <a:lnTo>
                    <a:pt x="2295" y="42"/>
                  </a:lnTo>
                  <a:lnTo>
                    <a:pt x="2360" y="41"/>
                  </a:lnTo>
                  <a:lnTo>
                    <a:pt x="2405" y="44"/>
                  </a:lnTo>
                  <a:lnTo>
                    <a:pt x="2451" y="45"/>
                  </a:lnTo>
                  <a:lnTo>
                    <a:pt x="2471" y="42"/>
                  </a:lnTo>
                  <a:lnTo>
                    <a:pt x="2493" y="36"/>
                  </a:lnTo>
                  <a:lnTo>
                    <a:pt x="2495" y="72"/>
                  </a:lnTo>
                  <a:lnTo>
                    <a:pt x="2453" y="74"/>
                  </a:lnTo>
                  <a:lnTo>
                    <a:pt x="2384" y="80"/>
                  </a:lnTo>
                  <a:lnTo>
                    <a:pt x="2345" y="77"/>
                  </a:lnTo>
                  <a:lnTo>
                    <a:pt x="2279" y="80"/>
                  </a:lnTo>
                  <a:lnTo>
                    <a:pt x="1" y="78"/>
                  </a:lnTo>
                  <a:close/>
                </a:path>
              </a:pathLst>
            </a:custGeom>
            <a:solidFill>
              <a:srgbClr val="FF9900"/>
            </a:solidFill>
            <a:ln w="6350" cmpd="sng">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sz="1400">
                <a:solidFill>
                  <a:srgbClr val="FFFF00"/>
                </a:solidFill>
                <a:latin typeface="+mn-lt"/>
                <a:ea typeface="ＭＳ Ｐゴシック" pitchFamily="50" charset="-128"/>
              </a:endParaRPr>
            </a:p>
          </p:txBody>
        </p:sp>
        <p:sp>
          <p:nvSpPr>
            <p:cNvPr id="531" name="Rectangle 586"/>
            <p:cNvSpPr>
              <a:spLocks noChangeArrowheads="1"/>
            </p:cNvSpPr>
            <p:nvPr/>
          </p:nvSpPr>
          <p:spPr bwMode="auto">
            <a:xfrm>
              <a:off x="2663825" y="2665413"/>
              <a:ext cx="4641850" cy="420687"/>
            </a:xfrm>
            <a:prstGeom prst="rect">
              <a:avLst/>
            </a:prstGeom>
            <a:solidFill>
              <a:srgbClr val="CCFFFF"/>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32" name="Rectangle 587"/>
            <p:cNvSpPr>
              <a:spLocks noChangeArrowheads="1"/>
            </p:cNvSpPr>
            <p:nvPr/>
          </p:nvSpPr>
          <p:spPr bwMode="auto">
            <a:xfrm>
              <a:off x="2663825" y="3068638"/>
              <a:ext cx="4641850" cy="147637"/>
            </a:xfrm>
            <a:prstGeom prst="rect">
              <a:avLst/>
            </a:prstGeom>
            <a:solidFill>
              <a:srgbClr val="00CCFF"/>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33" name="Rectangle 588"/>
            <p:cNvSpPr>
              <a:spLocks noChangeArrowheads="1"/>
            </p:cNvSpPr>
            <p:nvPr/>
          </p:nvSpPr>
          <p:spPr bwMode="auto">
            <a:xfrm>
              <a:off x="2663825" y="3206750"/>
              <a:ext cx="4641850" cy="442913"/>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34" name="AutoShape 589"/>
            <p:cNvSpPr>
              <a:spLocks noChangeArrowheads="1"/>
            </p:cNvSpPr>
            <p:nvPr/>
          </p:nvSpPr>
          <p:spPr bwMode="auto">
            <a:xfrm>
              <a:off x="2952750" y="3206750"/>
              <a:ext cx="123825" cy="44450"/>
            </a:xfrm>
            <a:custGeom>
              <a:avLst/>
              <a:gdLst>
                <a:gd name="T0" fmla="*/ 60 w 21600"/>
                <a:gd name="T1" fmla="*/ 17 h 21600"/>
                <a:gd name="T2" fmla="*/ 34 w 21600"/>
                <a:gd name="T3" fmla="*/ 34 h 21600"/>
                <a:gd name="T4" fmla="*/ 9 w 21600"/>
                <a:gd name="T5" fmla="*/ 17 h 21600"/>
                <a:gd name="T6" fmla="*/ 34 w 21600"/>
                <a:gd name="T7" fmla="*/ 0 h 21600"/>
                <a:gd name="T8" fmla="*/ 0 60000 65536"/>
                <a:gd name="T9" fmla="*/ 0 60000 65536"/>
                <a:gd name="T10" fmla="*/ 0 60000 65536"/>
                <a:gd name="T11" fmla="*/ 0 60000 65536"/>
                <a:gd name="T12" fmla="*/ 4447 w 21600"/>
                <a:gd name="T13" fmla="*/ 4447 h 21600"/>
                <a:gd name="T14" fmla="*/ 17153 w 21600"/>
                <a:gd name="T15" fmla="*/ 1715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CC99FF"/>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35" name="Rectangle 590"/>
            <p:cNvSpPr>
              <a:spLocks noChangeArrowheads="1"/>
            </p:cNvSpPr>
            <p:nvPr/>
          </p:nvSpPr>
          <p:spPr bwMode="auto">
            <a:xfrm>
              <a:off x="2998788" y="2616200"/>
              <a:ext cx="42862" cy="590550"/>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36" name="Rectangle 591"/>
            <p:cNvSpPr>
              <a:spLocks noChangeArrowheads="1"/>
            </p:cNvSpPr>
            <p:nvPr/>
          </p:nvSpPr>
          <p:spPr bwMode="auto">
            <a:xfrm>
              <a:off x="2898775" y="2587625"/>
              <a:ext cx="255588" cy="6032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37" name="Rectangle 592"/>
            <p:cNvSpPr>
              <a:spLocks noChangeArrowheads="1"/>
            </p:cNvSpPr>
            <p:nvPr/>
          </p:nvSpPr>
          <p:spPr bwMode="auto">
            <a:xfrm>
              <a:off x="2895600" y="2690813"/>
              <a:ext cx="255588" cy="3492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38" name="Rectangle 593"/>
            <p:cNvSpPr>
              <a:spLocks noChangeArrowheads="1"/>
            </p:cNvSpPr>
            <p:nvPr/>
          </p:nvSpPr>
          <p:spPr bwMode="auto">
            <a:xfrm>
              <a:off x="2892425" y="2794000"/>
              <a:ext cx="254000" cy="30163"/>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39" name="Rectangle 594"/>
            <p:cNvSpPr>
              <a:spLocks noChangeArrowheads="1"/>
            </p:cNvSpPr>
            <p:nvPr/>
          </p:nvSpPr>
          <p:spPr bwMode="auto">
            <a:xfrm>
              <a:off x="2886075" y="2887663"/>
              <a:ext cx="252413" cy="26987"/>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40" name="Rectangle 595"/>
            <p:cNvSpPr>
              <a:spLocks noChangeArrowheads="1"/>
            </p:cNvSpPr>
            <p:nvPr/>
          </p:nvSpPr>
          <p:spPr bwMode="auto">
            <a:xfrm>
              <a:off x="4244975" y="2620963"/>
              <a:ext cx="39688" cy="590550"/>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41" name="Rectangle 596"/>
            <p:cNvSpPr>
              <a:spLocks noChangeArrowheads="1"/>
            </p:cNvSpPr>
            <p:nvPr/>
          </p:nvSpPr>
          <p:spPr bwMode="auto">
            <a:xfrm>
              <a:off x="3883025" y="2909888"/>
              <a:ext cx="42863" cy="298450"/>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42" name="Rectangle 597"/>
            <p:cNvSpPr>
              <a:spLocks noChangeArrowheads="1"/>
            </p:cNvSpPr>
            <p:nvPr/>
          </p:nvSpPr>
          <p:spPr bwMode="auto">
            <a:xfrm>
              <a:off x="4189413" y="2587625"/>
              <a:ext cx="338137" cy="6032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43" name="Rectangle 598"/>
            <p:cNvSpPr>
              <a:spLocks noChangeArrowheads="1"/>
            </p:cNvSpPr>
            <p:nvPr/>
          </p:nvSpPr>
          <p:spPr bwMode="auto">
            <a:xfrm>
              <a:off x="4189413" y="2794000"/>
              <a:ext cx="169862" cy="30163"/>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44" name="Rectangle 599"/>
            <p:cNvSpPr>
              <a:spLocks noChangeArrowheads="1"/>
            </p:cNvSpPr>
            <p:nvPr/>
          </p:nvSpPr>
          <p:spPr bwMode="auto">
            <a:xfrm>
              <a:off x="4176713" y="2887663"/>
              <a:ext cx="168275" cy="26987"/>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45" name="Rectangle 600"/>
            <p:cNvSpPr>
              <a:spLocks noChangeArrowheads="1"/>
            </p:cNvSpPr>
            <p:nvPr/>
          </p:nvSpPr>
          <p:spPr bwMode="auto">
            <a:xfrm>
              <a:off x="3762375" y="2887663"/>
              <a:ext cx="336550" cy="26987"/>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46" name="Rectangle 601"/>
            <p:cNvSpPr>
              <a:spLocks noChangeArrowheads="1"/>
            </p:cNvSpPr>
            <p:nvPr/>
          </p:nvSpPr>
          <p:spPr bwMode="auto">
            <a:xfrm>
              <a:off x="3697288" y="2690813"/>
              <a:ext cx="673100" cy="3492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47" name="Rectangle 602"/>
            <p:cNvSpPr>
              <a:spLocks noChangeArrowheads="1"/>
            </p:cNvSpPr>
            <p:nvPr/>
          </p:nvSpPr>
          <p:spPr bwMode="auto">
            <a:xfrm>
              <a:off x="5108575" y="2887663"/>
              <a:ext cx="258763" cy="26987"/>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48" name="Rectangle 603"/>
            <p:cNvSpPr>
              <a:spLocks noChangeArrowheads="1"/>
            </p:cNvSpPr>
            <p:nvPr/>
          </p:nvSpPr>
          <p:spPr bwMode="auto">
            <a:xfrm>
              <a:off x="5224463" y="2909888"/>
              <a:ext cx="31750" cy="298450"/>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49" name="AutoShape 604"/>
            <p:cNvSpPr>
              <a:spLocks noChangeArrowheads="1"/>
            </p:cNvSpPr>
            <p:nvPr/>
          </p:nvSpPr>
          <p:spPr bwMode="auto">
            <a:xfrm>
              <a:off x="5181600" y="3200400"/>
              <a:ext cx="120650" cy="47625"/>
            </a:xfrm>
            <a:custGeom>
              <a:avLst/>
              <a:gdLst>
                <a:gd name="T0" fmla="*/ 60 w 21600"/>
                <a:gd name="T1" fmla="*/ 17 h 21600"/>
                <a:gd name="T2" fmla="*/ 34 w 21600"/>
                <a:gd name="T3" fmla="*/ 34 h 21600"/>
                <a:gd name="T4" fmla="*/ 9 w 21600"/>
                <a:gd name="T5" fmla="*/ 17 h 21600"/>
                <a:gd name="T6" fmla="*/ 34 w 21600"/>
                <a:gd name="T7" fmla="*/ 0 h 21600"/>
                <a:gd name="T8" fmla="*/ 0 60000 65536"/>
                <a:gd name="T9" fmla="*/ 0 60000 65536"/>
                <a:gd name="T10" fmla="*/ 0 60000 65536"/>
                <a:gd name="T11" fmla="*/ 0 60000 65536"/>
                <a:gd name="T12" fmla="*/ 4447 w 21600"/>
                <a:gd name="T13" fmla="*/ 4447 h 21600"/>
                <a:gd name="T14" fmla="*/ 17153 w 21600"/>
                <a:gd name="T15" fmla="*/ 1715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9933"/>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50" name="Rectangle 605"/>
            <p:cNvSpPr>
              <a:spLocks noChangeArrowheads="1"/>
            </p:cNvSpPr>
            <p:nvPr/>
          </p:nvSpPr>
          <p:spPr bwMode="auto">
            <a:xfrm>
              <a:off x="4767263" y="2724150"/>
              <a:ext cx="44450" cy="74613"/>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51" name="Rectangle 606"/>
            <p:cNvSpPr>
              <a:spLocks noChangeArrowheads="1"/>
            </p:cNvSpPr>
            <p:nvPr/>
          </p:nvSpPr>
          <p:spPr bwMode="auto">
            <a:xfrm>
              <a:off x="5230813" y="2605088"/>
              <a:ext cx="42862" cy="209550"/>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52" name="AutoShape 607"/>
            <p:cNvSpPr>
              <a:spLocks noChangeArrowheads="1"/>
            </p:cNvSpPr>
            <p:nvPr/>
          </p:nvSpPr>
          <p:spPr bwMode="auto">
            <a:xfrm>
              <a:off x="3841750" y="3206750"/>
              <a:ext cx="128588" cy="44450"/>
            </a:xfrm>
            <a:custGeom>
              <a:avLst/>
              <a:gdLst>
                <a:gd name="T0" fmla="*/ 60 w 21600"/>
                <a:gd name="T1" fmla="*/ 17 h 21600"/>
                <a:gd name="T2" fmla="*/ 34 w 21600"/>
                <a:gd name="T3" fmla="*/ 34 h 21600"/>
                <a:gd name="T4" fmla="*/ 9 w 21600"/>
                <a:gd name="T5" fmla="*/ 17 h 21600"/>
                <a:gd name="T6" fmla="*/ 34 w 21600"/>
                <a:gd name="T7" fmla="*/ 0 h 21600"/>
                <a:gd name="T8" fmla="*/ 0 60000 65536"/>
                <a:gd name="T9" fmla="*/ 0 60000 65536"/>
                <a:gd name="T10" fmla="*/ 0 60000 65536"/>
                <a:gd name="T11" fmla="*/ 0 60000 65536"/>
                <a:gd name="T12" fmla="*/ 4447 w 21600"/>
                <a:gd name="T13" fmla="*/ 4447 h 21600"/>
                <a:gd name="T14" fmla="*/ 17153 w 21600"/>
                <a:gd name="T15" fmla="*/ 1715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9933"/>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53" name="AutoShape 608"/>
            <p:cNvSpPr>
              <a:spLocks noChangeArrowheads="1"/>
            </p:cNvSpPr>
            <p:nvPr/>
          </p:nvSpPr>
          <p:spPr bwMode="auto">
            <a:xfrm>
              <a:off x="4198938" y="3206750"/>
              <a:ext cx="125412" cy="41275"/>
            </a:xfrm>
            <a:custGeom>
              <a:avLst/>
              <a:gdLst>
                <a:gd name="T0" fmla="*/ 60 w 21600"/>
                <a:gd name="T1" fmla="*/ 17 h 21600"/>
                <a:gd name="T2" fmla="*/ 34 w 21600"/>
                <a:gd name="T3" fmla="*/ 34 h 21600"/>
                <a:gd name="T4" fmla="*/ 9 w 21600"/>
                <a:gd name="T5" fmla="*/ 17 h 21600"/>
                <a:gd name="T6" fmla="*/ 34 w 21600"/>
                <a:gd name="T7" fmla="*/ 0 h 21600"/>
                <a:gd name="T8" fmla="*/ 0 60000 65536"/>
                <a:gd name="T9" fmla="*/ 0 60000 65536"/>
                <a:gd name="T10" fmla="*/ 0 60000 65536"/>
                <a:gd name="T11" fmla="*/ 0 60000 65536"/>
                <a:gd name="T12" fmla="*/ 4447 w 21600"/>
                <a:gd name="T13" fmla="*/ 4447 h 21600"/>
                <a:gd name="T14" fmla="*/ 17153 w 21600"/>
                <a:gd name="T15" fmla="*/ 1715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9933"/>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54" name="Rectangle 609"/>
            <p:cNvSpPr>
              <a:spLocks noChangeArrowheads="1"/>
            </p:cNvSpPr>
            <p:nvPr/>
          </p:nvSpPr>
          <p:spPr bwMode="auto">
            <a:xfrm>
              <a:off x="4638675" y="2794000"/>
              <a:ext cx="755650" cy="30163"/>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55" name="Rectangle 610"/>
            <p:cNvSpPr>
              <a:spLocks noChangeArrowheads="1"/>
            </p:cNvSpPr>
            <p:nvPr/>
          </p:nvSpPr>
          <p:spPr bwMode="auto">
            <a:xfrm>
              <a:off x="5121275" y="2587625"/>
              <a:ext cx="254000" cy="6032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56" name="Rectangle 611"/>
            <p:cNvSpPr>
              <a:spLocks noChangeArrowheads="1"/>
            </p:cNvSpPr>
            <p:nvPr/>
          </p:nvSpPr>
          <p:spPr bwMode="auto">
            <a:xfrm>
              <a:off x="5118100" y="2690813"/>
              <a:ext cx="254000" cy="3492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57" name="Rectangle 612"/>
            <p:cNvSpPr>
              <a:spLocks noChangeArrowheads="1"/>
            </p:cNvSpPr>
            <p:nvPr/>
          </p:nvSpPr>
          <p:spPr bwMode="auto">
            <a:xfrm>
              <a:off x="4638675" y="2690813"/>
              <a:ext cx="255588" cy="3492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58" name="Rectangle 613"/>
            <p:cNvSpPr>
              <a:spLocks noChangeArrowheads="1"/>
            </p:cNvSpPr>
            <p:nvPr/>
          </p:nvSpPr>
          <p:spPr bwMode="auto">
            <a:xfrm>
              <a:off x="5591175" y="3009900"/>
              <a:ext cx="122238" cy="46038"/>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59" name="Arc 614"/>
            <p:cNvSpPr>
              <a:spLocks/>
            </p:cNvSpPr>
            <p:nvPr/>
          </p:nvSpPr>
          <p:spPr bwMode="auto">
            <a:xfrm flipV="1">
              <a:off x="5591175" y="3009900"/>
              <a:ext cx="44450" cy="22225"/>
            </a:xfrm>
            <a:custGeom>
              <a:avLst/>
              <a:gdLst>
                <a:gd name="T0" fmla="*/ 0 w 21600"/>
                <a:gd name="T1" fmla="*/ 0 h 21600"/>
                <a:gd name="T2" fmla="*/ 25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60" name="Arc 615"/>
            <p:cNvSpPr>
              <a:spLocks/>
            </p:cNvSpPr>
            <p:nvPr/>
          </p:nvSpPr>
          <p:spPr bwMode="auto">
            <a:xfrm flipH="1" flipV="1">
              <a:off x="5668963" y="3009900"/>
              <a:ext cx="44450" cy="22225"/>
            </a:xfrm>
            <a:custGeom>
              <a:avLst/>
              <a:gdLst>
                <a:gd name="T0" fmla="*/ 0 w 21600"/>
                <a:gd name="T1" fmla="*/ 0 h 21600"/>
                <a:gd name="T2" fmla="*/ 24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61" name="Rectangle 616"/>
            <p:cNvSpPr>
              <a:spLocks noChangeArrowheads="1"/>
            </p:cNvSpPr>
            <p:nvPr/>
          </p:nvSpPr>
          <p:spPr bwMode="auto">
            <a:xfrm>
              <a:off x="5872163" y="3013075"/>
              <a:ext cx="125412" cy="44450"/>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62" name="Arc 617"/>
            <p:cNvSpPr>
              <a:spLocks/>
            </p:cNvSpPr>
            <p:nvPr/>
          </p:nvSpPr>
          <p:spPr bwMode="auto">
            <a:xfrm flipV="1">
              <a:off x="5872163" y="3013075"/>
              <a:ext cx="44450" cy="22225"/>
            </a:xfrm>
            <a:custGeom>
              <a:avLst/>
              <a:gdLst>
                <a:gd name="T0" fmla="*/ 0 w 21600"/>
                <a:gd name="T1" fmla="*/ 0 h 21600"/>
                <a:gd name="T2" fmla="*/ 25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63" name="Arc 618"/>
            <p:cNvSpPr>
              <a:spLocks/>
            </p:cNvSpPr>
            <p:nvPr/>
          </p:nvSpPr>
          <p:spPr bwMode="auto">
            <a:xfrm flipH="1" flipV="1">
              <a:off x="5949950" y="3013075"/>
              <a:ext cx="44450" cy="22225"/>
            </a:xfrm>
            <a:custGeom>
              <a:avLst/>
              <a:gdLst>
                <a:gd name="T0" fmla="*/ 0 w 21600"/>
                <a:gd name="T1" fmla="*/ 0 h 21600"/>
                <a:gd name="T2" fmla="*/ 24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64" name="Rectangle 620"/>
            <p:cNvSpPr>
              <a:spLocks noChangeArrowheads="1"/>
            </p:cNvSpPr>
            <p:nvPr/>
          </p:nvSpPr>
          <p:spPr bwMode="auto">
            <a:xfrm>
              <a:off x="6140450" y="3013075"/>
              <a:ext cx="130175" cy="44450"/>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65" name="Arc 621"/>
            <p:cNvSpPr>
              <a:spLocks/>
            </p:cNvSpPr>
            <p:nvPr/>
          </p:nvSpPr>
          <p:spPr bwMode="auto">
            <a:xfrm flipV="1">
              <a:off x="6140450" y="3013075"/>
              <a:ext cx="47625" cy="22225"/>
            </a:xfrm>
            <a:custGeom>
              <a:avLst/>
              <a:gdLst>
                <a:gd name="T0" fmla="*/ 0 w 21600"/>
                <a:gd name="T1" fmla="*/ 0 h 21600"/>
                <a:gd name="T2" fmla="*/ 41 w 21600"/>
                <a:gd name="T3" fmla="*/ 23 h 21600"/>
                <a:gd name="T4" fmla="*/ 0 w 21600"/>
                <a:gd name="T5" fmla="*/ 23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FF9933"/>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66" name="Arc 622"/>
            <p:cNvSpPr>
              <a:spLocks/>
            </p:cNvSpPr>
            <p:nvPr/>
          </p:nvSpPr>
          <p:spPr bwMode="auto">
            <a:xfrm flipH="1" flipV="1">
              <a:off x="6223000" y="3013075"/>
              <a:ext cx="42863" cy="22225"/>
            </a:xfrm>
            <a:custGeom>
              <a:avLst/>
              <a:gdLst>
                <a:gd name="T0" fmla="*/ 0 w 21600"/>
                <a:gd name="T1" fmla="*/ 0 h 21600"/>
                <a:gd name="T2" fmla="*/ 41 w 21600"/>
                <a:gd name="T3" fmla="*/ 23 h 21600"/>
                <a:gd name="T4" fmla="*/ 0 w 21600"/>
                <a:gd name="T5" fmla="*/ 23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FF9933"/>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67" name="Rectangle 623"/>
            <p:cNvSpPr>
              <a:spLocks noChangeArrowheads="1"/>
            </p:cNvSpPr>
            <p:nvPr/>
          </p:nvSpPr>
          <p:spPr bwMode="auto">
            <a:xfrm>
              <a:off x="5778500" y="2628900"/>
              <a:ext cx="42863" cy="177800"/>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68" name="Rectangle 624"/>
            <p:cNvSpPr>
              <a:spLocks noChangeArrowheads="1"/>
            </p:cNvSpPr>
            <p:nvPr/>
          </p:nvSpPr>
          <p:spPr bwMode="auto">
            <a:xfrm>
              <a:off x="5764213" y="2909888"/>
              <a:ext cx="42862" cy="298450"/>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69" name="Rectangle 625"/>
            <p:cNvSpPr>
              <a:spLocks noChangeArrowheads="1"/>
            </p:cNvSpPr>
            <p:nvPr/>
          </p:nvSpPr>
          <p:spPr bwMode="auto">
            <a:xfrm>
              <a:off x="6053138" y="2889250"/>
              <a:ext cx="42862" cy="323850"/>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70" name="AutoShape 626"/>
            <p:cNvSpPr>
              <a:spLocks noChangeArrowheads="1"/>
            </p:cNvSpPr>
            <p:nvPr/>
          </p:nvSpPr>
          <p:spPr bwMode="auto">
            <a:xfrm>
              <a:off x="5718175" y="3206750"/>
              <a:ext cx="123825" cy="41275"/>
            </a:xfrm>
            <a:custGeom>
              <a:avLst/>
              <a:gdLst>
                <a:gd name="T0" fmla="*/ 60 w 21600"/>
                <a:gd name="T1" fmla="*/ 17 h 21600"/>
                <a:gd name="T2" fmla="*/ 34 w 21600"/>
                <a:gd name="T3" fmla="*/ 34 h 21600"/>
                <a:gd name="T4" fmla="*/ 9 w 21600"/>
                <a:gd name="T5" fmla="*/ 17 h 21600"/>
                <a:gd name="T6" fmla="*/ 34 w 21600"/>
                <a:gd name="T7" fmla="*/ 0 h 21600"/>
                <a:gd name="T8" fmla="*/ 0 60000 65536"/>
                <a:gd name="T9" fmla="*/ 0 60000 65536"/>
                <a:gd name="T10" fmla="*/ 0 60000 65536"/>
                <a:gd name="T11" fmla="*/ 0 60000 65536"/>
                <a:gd name="T12" fmla="*/ 4447 w 21600"/>
                <a:gd name="T13" fmla="*/ 4447 h 21600"/>
                <a:gd name="T14" fmla="*/ 17153 w 21600"/>
                <a:gd name="T15" fmla="*/ 1715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9933"/>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71" name="AutoShape 627"/>
            <p:cNvSpPr>
              <a:spLocks noChangeArrowheads="1"/>
            </p:cNvSpPr>
            <p:nvPr/>
          </p:nvSpPr>
          <p:spPr bwMode="auto">
            <a:xfrm>
              <a:off x="6019800" y="3206750"/>
              <a:ext cx="120650" cy="44450"/>
            </a:xfrm>
            <a:custGeom>
              <a:avLst/>
              <a:gdLst>
                <a:gd name="T0" fmla="*/ 60 w 21600"/>
                <a:gd name="T1" fmla="*/ 17 h 21600"/>
                <a:gd name="T2" fmla="*/ 34 w 21600"/>
                <a:gd name="T3" fmla="*/ 34 h 21600"/>
                <a:gd name="T4" fmla="*/ 9 w 21600"/>
                <a:gd name="T5" fmla="*/ 17 h 21600"/>
                <a:gd name="T6" fmla="*/ 34 w 21600"/>
                <a:gd name="T7" fmla="*/ 0 h 21600"/>
                <a:gd name="T8" fmla="*/ 0 60000 65536"/>
                <a:gd name="T9" fmla="*/ 0 60000 65536"/>
                <a:gd name="T10" fmla="*/ 0 60000 65536"/>
                <a:gd name="T11" fmla="*/ 0 60000 65536"/>
                <a:gd name="T12" fmla="*/ 4447 w 21600"/>
                <a:gd name="T13" fmla="*/ 4447 h 21600"/>
                <a:gd name="T14" fmla="*/ 17153 w 21600"/>
                <a:gd name="T15" fmla="*/ 1715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9933"/>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72" name="Rectangle 628"/>
            <p:cNvSpPr>
              <a:spLocks noChangeArrowheads="1"/>
            </p:cNvSpPr>
            <p:nvPr/>
          </p:nvSpPr>
          <p:spPr bwMode="auto">
            <a:xfrm>
              <a:off x="5730875" y="2587625"/>
              <a:ext cx="254000" cy="6032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73" name="Rectangle 629"/>
            <p:cNvSpPr>
              <a:spLocks noChangeArrowheads="1"/>
            </p:cNvSpPr>
            <p:nvPr/>
          </p:nvSpPr>
          <p:spPr bwMode="auto">
            <a:xfrm>
              <a:off x="5730875" y="2690813"/>
              <a:ext cx="171450" cy="3492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74" name="Rectangle 630"/>
            <p:cNvSpPr>
              <a:spLocks noChangeArrowheads="1"/>
            </p:cNvSpPr>
            <p:nvPr/>
          </p:nvSpPr>
          <p:spPr bwMode="auto">
            <a:xfrm>
              <a:off x="5730875" y="2794000"/>
              <a:ext cx="250825" cy="30163"/>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75" name="Rectangle 631"/>
            <p:cNvSpPr>
              <a:spLocks noChangeArrowheads="1"/>
            </p:cNvSpPr>
            <p:nvPr/>
          </p:nvSpPr>
          <p:spPr bwMode="auto">
            <a:xfrm>
              <a:off x="5721350" y="2887663"/>
              <a:ext cx="415925" cy="26987"/>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76" name="Rectangle 632"/>
            <p:cNvSpPr>
              <a:spLocks noChangeArrowheads="1"/>
            </p:cNvSpPr>
            <p:nvPr/>
          </p:nvSpPr>
          <p:spPr bwMode="auto">
            <a:xfrm>
              <a:off x="5868988" y="2987675"/>
              <a:ext cx="125412" cy="34925"/>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77" name="Rectangle 633"/>
            <p:cNvSpPr>
              <a:spLocks noChangeArrowheads="1"/>
            </p:cNvSpPr>
            <p:nvPr/>
          </p:nvSpPr>
          <p:spPr bwMode="auto">
            <a:xfrm>
              <a:off x="6140450" y="2989263"/>
              <a:ext cx="128588" cy="36512"/>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78" name="Rectangle 634"/>
            <p:cNvSpPr>
              <a:spLocks noChangeArrowheads="1"/>
            </p:cNvSpPr>
            <p:nvPr/>
          </p:nvSpPr>
          <p:spPr bwMode="auto">
            <a:xfrm>
              <a:off x="5583238" y="2984500"/>
              <a:ext cx="125412" cy="34925"/>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79" name="Rectangle 636"/>
            <p:cNvSpPr>
              <a:spLocks noChangeArrowheads="1"/>
            </p:cNvSpPr>
            <p:nvPr/>
          </p:nvSpPr>
          <p:spPr bwMode="auto">
            <a:xfrm>
              <a:off x="6386513" y="3009900"/>
              <a:ext cx="125412" cy="46038"/>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80" name="Arc 637"/>
            <p:cNvSpPr>
              <a:spLocks/>
            </p:cNvSpPr>
            <p:nvPr/>
          </p:nvSpPr>
          <p:spPr bwMode="auto">
            <a:xfrm flipV="1">
              <a:off x="6386513" y="3009900"/>
              <a:ext cx="46037" cy="22225"/>
            </a:xfrm>
            <a:custGeom>
              <a:avLst/>
              <a:gdLst>
                <a:gd name="T0" fmla="*/ 0 w 21600"/>
                <a:gd name="T1" fmla="*/ 0 h 21600"/>
                <a:gd name="T2" fmla="*/ 25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81" name="Arc 638"/>
            <p:cNvSpPr>
              <a:spLocks/>
            </p:cNvSpPr>
            <p:nvPr/>
          </p:nvSpPr>
          <p:spPr bwMode="auto">
            <a:xfrm flipH="1" flipV="1">
              <a:off x="6464300" y="3009900"/>
              <a:ext cx="46038" cy="22225"/>
            </a:xfrm>
            <a:custGeom>
              <a:avLst/>
              <a:gdLst>
                <a:gd name="T0" fmla="*/ 0 w 21600"/>
                <a:gd name="T1" fmla="*/ 0 h 21600"/>
                <a:gd name="T2" fmla="*/ 24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82" name="Rectangle 639"/>
            <p:cNvSpPr>
              <a:spLocks noChangeArrowheads="1"/>
            </p:cNvSpPr>
            <p:nvPr/>
          </p:nvSpPr>
          <p:spPr bwMode="auto">
            <a:xfrm>
              <a:off x="6667500" y="3009900"/>
              <a:ext cx="123825" cy="46038"/>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83" name="Arc 640"/>
            <p:cNvSpPr>
              <a:spLocks/>
            </p:cNvSpPr>
            <p:nvPr/>
          </p:nvSpPr>
          <p:spPr bwMode="auto">
            <a:xfrm flipV="1">
              <a:off x="6667500" y="3009900"/>
              <a:ext cx="46038" cy="22225"/>
            </a:xfrm>
            <a:custGeom>
              <a:avLst/>
              <a:gdLst>
                <a:gd name="T0" fmla="*/ 0 w 21600"/>
                <a:gd name="T1" fmla="*/ 0 h 21600"/>
                <a:gd name="T2" fmla="*/ 25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84" name="Arc 641"/>
            <p:cNvSpPr>
              <a:spLocks/>
            </p:cNvSpPr>
            <p:nvPr/>
          </p:nvSpPr>
          <p:spPr bwMode="auto">
            <a:xfrm flipH="1" flipV="1">
              <a:off x="6745288" y="3009900"/>
              <a:ext cx="46037" cy="22225"/>
            </a:xfrm>
            <a:custGeom>
              <a:avLst/>
              <a:gdLst>
                <a:gd name="T0" fmla="*/ 0 w 21600"/>
                <a:gd name="T1" fmla="*/ 0 h 21600"/>
                <a:gd name="T2" fmla="*/ 24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85" name="Rectangle 643"/>
            <p:cNvSpPr>
              <a:spLocks noChangeArrowheads="1"/>
            </p:cNvSpPr>
            <p:nvPr/>
          </p:nvSpPr>
          <p:spPr bwMode="auto">
            <a:xfrm>
              <a:off x="6924675" y="3022600"/>
              <a:ext cx="134938" cy="34925"/>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86" name="Arc 644"/>
            <p:cNvSpPr>
              <a:spLocks/>
            </p:cNvSpPr>
            <p:nvPr/>
          </p:nvSpPr>
          <p:spPr bwMode="auto">
            <a:xfrm flipV="1">
              <a:off x="6924675" y="3022600"/>
              <a:ext cx="44450" cy="20638"/>
            </a:xfrm>
            <a:custGeom>
              <a:avLst/>
              <a:gdLst>
                <a:gd name="T0" fmla="*/ 0 w 21600"/>
                <a:gd name="T1" fmla="*/ 0 h 21600"/>
                <a:gd name="T2" fmla="*/ 41 w 21600"/>
                <a:gd name="T3" fmla="*/ 23 h 21600"/>
                <a:gd name="T4" fmla="*/ 0 w 21600"/>
                <a:gd name="T5" fmla="*/ 23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FF9933"/>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87" name="Arc 645"/>
            <p:cNvSpPr>
              <a:spLocks/>
            </p:cNvSpPr>
            <p:nvPr/>
          </p:nvSpPr>
          <p:spPr bwMode="auto">
            <a:xfrm flipH="1" flipV="1">
              <a:off x="7016750" y="3022600"/>
              <a:ext cx="42863" cy="20638"/>
            </a:xfrm>
            <a:custGeom>
              <a:avLst/>
              <a:gdLst>
                <a:gd name="T0" fmla="*/ 0 w 21600"/>
                <a:gd name="T1" fmla="*/ 0 h 21600"/>
                <a:gd name="T2" fmla="*/ 41 w 21600"/>
                <a:gd name="T3" fmla="*/ 23 h 21600"/>
                <a:gd name="T4" fmla="*/ 0 w 21600"/>
                <a:gd name="T5" fmla="*/ 23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FF9933"/>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88" name="Rectangle 646"/>
            <p:cNvSpPr>
              <a:spLocks noChangeArrowheads="1"/>
            </p:cNvSpPr>
            <p:nvPr/>
          </p:nvSpPr>
          <p:spPr bwMode="auto">
            <a:xfrm>
              <a:off x="6577013" y="2651125"/>
              <a:ext cx="33337" cy="171450"/>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89" name="Rectangle 647"/>
            <p:cNvSpPr>
              <a:spLocks noChangeArrowheads="1"/>
            </p:cNvSpPr>
            <p:nvPr/>
          </p:nvSpPr>
          <p:spPr bwMode="auto">
            <a:xfrm>
              <a:off x="6559550" y="2909888"/>
              <a:ext cx="46038" cy="296862"/>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90" name="Rectangle 648"/>
            <p:cNvSpPr>
              <a:spLocks noChangeArrowheads="1"/>
            </p:cNvSpPr>
            <p:nvPr/>
          </p:nvSpPr>
          <p:spPr bwMode="auto">
            <a:xfrm>
              <a:off x="6843713" y="2887663"/>
              <a:ext cx="42862" cy="323850"/>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91" name="AutoShape 649"/>
            <p:cNvSpPr>
              <a:spLocks noChangeArrowheads="1"/>
            </p:cNvSpPr>
            <p:nvPr/>
          </p:nvSpPr>
          <p:spPr bwMode="auto">
            <a:xfrm>
              <a:off x="6515100" y="3200400"/>
              <a:ext cx="122238" cy="46038"/>
            </a:xfrm>
            <a:custGeom>
              <a:avLst/>
              <a:gdLst>
                <a:gd name="T0" fmla="*/ 60 w 21600"/>
                <a:gd name="T1" fmla="*/ 17 h 21600"/>
                <a:gd name="T2" fmla="*/ 34 w 21600"/>
                <a:gd name="T3" fmla="*/ 34 h 21600"/>
                <a:gd name="T4" fmla="*/ 9 w 21600"/>
                <a:gd name="T5" fmla="*/ 17 h 21600"/>
                <a:gd name="T6" fmla="*/ 34 w 21600"/>
                <a:gd name="T7" fmla="*/ 0 h 21600"/>
                <a:gd name="T8" fmla="*/ 0 60000 65536"/>
                <a:gd name="T9" fmla="*/ 0 60000 65536"/>
                <a:gd name="T10" fmla="*/ 0 60000 65536"/>
                <a:gd name="T11" fmla="*/ 0 60000 65536"/>
                <a:gd name="T12" fmla="*/ 4447 w 21600"/>
                <a:gd name="T13" fmla="*/ 4447 h 21600"/>
                <a:gd name="T14" fmla="*/ 17153 w 21600"/>
                <a:gd name="T15" fmla="*/ 1715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9933"/>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92" name="AutoShape 650"/>
            <p:cNvSpPr>
              <a:spLocks noChangeArrowheads="1"/>
            </p:cNvSpPr>
            <p:nvPr/>
          </p:nvSpPr>
          <p:spPr bwMode="auto">
            <a:xfrm>
              <a:off x="6813550" y="3206750"/>
              <a:ext cx="125413" cy="41275"/>
            </a:xfrm>
            <a:custGeom>
              <a:avLst/>
              <a:gdLst>
                <a:gd name="T0" fmla="*/ 60 w 21600"/>
                <a:gd name="T1" fmla="*/ 17 h 21600"/>
                <a:gd name="T2" fmla="*/ 34 w 21600"/>
                <a:gd name="T3" fmla="*/ 34 h 21600"/>
                <a:gd name="T4" fmla="*/ 9 w 21600"/>
                <a:gd name="T5" fmla="*/ 17 h 21600"/>
                <a:gd name="T6" fmla="*/ 34 w 21600"/>
                <a:gd name="T7" fmla="*/ 0 h 21600"/>
                <a:gd name="T8" fmla="*/ 0 60000 65536"/>
                <a:gd name="T9" fmla="*/ 0 60000 65536"/>
                <a:gd name="T10" fmla="*/ 0 60000 65536"/>
                <a:gd name="T11" fmla="*/ 0 60000 65536"/>
                <a:gd name="T12" fmla="*/ 4447 w 21600"/>
                <a:gd name="T13" fmla="*/ 4447 h 21600"/>
                <a:gd name="T14" fmla="*/ 17153 w 21600"/>
                <a:gd name="T15" fmla="*/ 1715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9933"/>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93" name="Rectangle 651"/>
            <p:cNvSpPr>
              <a:spLocks noChangeArrowheads="1"/>
            </p:cNvSpPr>
            <p:nvPr/>
          </p:nvSpPr>
          <p:spPr bwMode="auto">
            <a:xfrm>
              <a:off x="6532563" y="2605088"/>
              <a:ext cx="250825" cy="42862"/>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94" name="Rectangle 652"/>
            <p:cNvSpPr>
              <a:spLocks noChangeArrowheads="1"/>
            </p:cNvSpPr>
            <p:nvPr/>
          </p:nvSpPr>
          <p:spPr bwMode="auto">
            <a:xfrm>
              <a:off x="6527800" y="2714625"/>
              <a:ext cx="169863" cy="3492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95" name="Rectangle 653"/>
            <p:cNvSpPr>
              <a:spLocks noChangeArrowheads="1"/>
            </p:cNvSpPr>
            <p:nvPr/>
          </p:nvSpPr>
          <p:spPr bwMode="auto">
            <a:xfrm>
              <a:off x="6524625" y="2794000"/>
              <a:ext cx="257175" cy="2857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96" name="Rectangle 654"/>
            <p:cNvSpPr>
              <a:spLocks noChangeArrowheads="1"/>
            </p:cNvSpPr>
            <p:nvPr/>
          </p:nvSpPr>
          <p:spPr bwMode="auto">
            <a:xfrm>
              <a:off x="6519863" y="2884488"/>
              <a:ext cx="417512" cy="34925"/>
            </a:xfrm>
            <a:prstGeom prst="rect">
              <a:avLst/>
            </a:prstGeom>
            <a:solidFill>
              <a:srgbClr val="C0C0C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97" name="Rectangle 655"/>
            <p:cNvSpPr>
              <a:spLocks noChangeArrowheads="1"/>
            </p:cNvSpPr>
            <p:nvPr/>
          </p:nvSpPr>
          <p:spPr bwMode="auto">
            <a:xfrm>
              <a:off x="6662738" y="2987675"/>
              <a:ext cx="128587" cy="34925"/>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98" name="Rectangle 656"/>
            <p:cNvSpPr>
              <a:spLocks noChangeArrowheads="1"/>
            </p:cNvSpPr>
            <p:nvPr/>
          </p:nvSpPr>
          <p:spPr bwMode="auto">
            <a:xfrm>
              <a:off x="6931025" y="2987675"/>
              <a:ext cx="128588" cy="34925"/>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599" name="Rectangle 657"/>
            <p:cNvSpPr>
              <a:spLocks noChangeArrowheads="1"/>
            </p:cNvSpPr>
            <p:nvPr/>
          </p:nvSpPr>
          <p:spPr bwMode="auto">
            <a:xfrm>
              <a:off x="6381750" y="2984500"/>
              <a:ext cx="128588" cy="12700"/>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00" name="Rectangle 658"/>
            <p:cNvSpPr>
              <a:spLocks noChangeArrowheads="1"/>
            </p:cNvSpPr>
            <p:nvPr/>
          </p:nvSpPr>
          <p:spPr bwMode="auto">
            <a:xfrm>
              <a:off x="5903913" y="2911475"/>
              <a:ext cx="42862" cy="76200"/>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01" name="Rectangle 659"/>
            <p:cNvSpPr>
              <a:spLocks noChangeArrowheads="1"/>
            </p:cNvSpPr>
            <p:nvPr/>
          </p:nvSpPr>
          <p:spPr bwMode="auto">
            <a:xfrm>
              <a:off x="6713538" y="2909888"/>
              <a:ext cx="31750" cy="74612"/>
            </a:xfrm>
            <a:prstGeom prst="rect">
              <a:avLst/>
            </a:prstGeom>
            <a:solidFill>
              <a:srgbClr val="009900"/>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02" name="Rectangle 660"/>
            <p:cNvSpPr>
              <a:spLocks noChangeArrowheads="1"/>
            </p:cNvSpPr>
            <p:nvPr/>
          </p:nvSpPr>
          <p:spPr bwMode="auto">
            <a:xfrm>
              <a:off x="5375275" y="3013075"/>
              <a:ext cx="130175" cy="44450"/>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03" name="Arc 661"/>
            <p:cNvSpPr>
              <a:spLocks/>
            </p:cNvSpPr>
            <p:nvPr/>
          </p:nvSpPr>
          <p:spPr bwMode="auto">
            <a:xfrm flipV="1">
              <a:off x="5375275" y="3013075"/>
              <a:ext cx="47625" cy="22225"/>
            </a:xfrm>
            <a:custGeom>
              <a:avLst/>
              <a:gdLst>
                <a:gd name="T0" fmla="*/ 0 w 21600"/>
                <a:gd name="T1" fmla="*/ 0 h 21600"/>
                <a:gd name="T2" fmla="*/ 25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04" name="Arc 662"/>
            <p:cNvSpPr>
              <a:spLocks/>
            </p:cNvSpPr>
            <p:nvPr/>
          </p:nvSpPr>
          <p:spPr bwMode="auto">
            <a:xfrm flipH="1" flipV="1">
              <a:off x="5454650" y="3013075"/>
              <a:ext cx="46038" cy="22225"/>
            </a:xfrm>
            <a:custGeom>
              <a:avLst/>
              <a:gdLst>
                <a:gd name="T0" fmla="*/ 0 w 21600"/>
                <a:gd name="T1" fmla="*/ 0 h 21600"/>
                <a:gd name="T2" fmla="*/ 24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05" name="Rectangle 663"/>
            <p:cNvSpPr>
              <a:spLocks noChangeArrowheads="1"/>
            </p:cNvSpPr>
            <p:nvPr/>
          </p:nvSpPr>
          <p:spPr bwMode="auto">
            <a:xfrm>
              <a:off x="5372100" y="2987675"/>
              <a:ext cx="125413" cy="34925"/>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06" name="Rectangle 664"/>
            <p:cNvSpPr>
              <a:spLocks noChangeArrowheads="1"/>
            </p:cNvSpPr>
            <p:nvPr/>
          </p:nvSpPr>
          <p:spPr bwMode="auto">
            <a:xfrm>
              <a:off x="4992688" y="3014663"/>
              <a:ext cx="130175" cy="46037"/>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07" name="Arc 665"/>
            <p:cNvSpPr>
              <a:spLocks/>
            </p:cNvSpPr>
            <p:nvPr/>
          </p:nvSpPr>
          <p:spPr bwMode="auto">
            <a:xfrm flipV="1">
              <a:off x="4992688" y="3014663"/>
              <a:ext cx="57150" cy="23812"/>
            </a:xfrm>
            <a:custGeom>
              <a:avLst/>
              <a:gdLst>
                <a:gd name="T0" fmla="*/ 0 w 21600"/>
                <a:gd name="T1" fmla="*/ 0 h 21600"/>
                <a:gd name="T2" fmla="*/ 25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08" name="Arc 666"/>
            <p:cNvSpPr>
              <a:spLocks/>
            </p:cNvSpPr>
            <p:nvPr/>
          </p:nvSpPr>
          <p:spPr bwMode="auto">
            <a:xfrm flipH="1" flipV="1">
              <a:off x="5075238" y="3014663"/>
              <a:ext cx="42862" cy="23812"/>
            </a:xfrm>
            <a:custGeom>
              <a:avLst/>
              <a:gdLst>
                <a:gd name="T0" fmla="*/ 0 w 21600"/>
                <a:gd name="T1" fmla="*/ 0 h 21600"/>
                <a:gd name="T2" fmla="*/ 24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09" name="Rectangle 667"/>
            <p:cNvSpPr>
              <a:spLocks noChangeArrowheads="1"/>
            </p:cNvSpPr>
            <p:nvPr/>
          </p:nvSpPr>
          <p:spPr bwMode="auto">
            <a:xfrm>
              <a:off x="4989513" y="2989263"/>
              <a:ext cx="127000" cy="36512"/>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10" name="Rectangle 668"/>
            <p:cNvSpPr>
              <a:spLocks noChangeArrowheads="1"/>
            </p:cNvSpPr>
            <p:nvPr/>
          </p:nvSpPr>
          <p:spPr bwMode="auto">
            <a:xfrm>
              <a:off x="4768850" y="3017838"/>
              <a:ext cx="125413" cy="44450"/>
            </a:xfrm>
            <a:prstGeom prst="rect">
              <a:avLst/>
            </a:prstGeom>
            <a:solidFill>
              <a:srgbClr val="FFFF99"/>
            </a:solidFill>
            <a:ln w="6350">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11" name="Arc 669"/>
            <p:cNvSpPr>
              <a:spLocks/>
            </p:cNvSpPr>
            <p:nvPr/>
          </p:nvSpPr>
          <p:spPr bwMode="auto">
            <a:xfrm flipV="1">
              <a:off x="4768850" y="3017838"/>
              <a:ext cx="55563" cy="22225"/>
            </a:xfrm>
            <a:custGeom>
              <a:avLst/>
              <a:gdLst>
                <a:gd name="T0" fmla="*/ 0 w 21600"/>
                <a:gd name="T1" fmla="*/ 0 h 21600"/>
                <a:gd name="T2" fmla="*/ 25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12" name="Arc 670"/>
            <p:cNvSpPr>
              <a:spLocks/>
            </p:cNvSpPr>
            <p:nvPr/>
          </p:nvSpPr>
          <p:spPr bwMode="auto">
            <a:xfrm flipH="1" flipV="1">
              <a:off x="4846638" y="3017838"/>
              <a:ext cx="47625" cy="22225"/>
            </a:xfrm>
            <a:custGeom>
              <a:avLst/>
              <a:gdLst>
                <a:gd name="T0" fmla="*/ 0 w 21600"/>
                <a:gd name="T1" fmla="*/ 0 h 21600"/>
                <a:gd name="T2" fmla="*/ 24 w 21600"/>
                <a:gd name="T3" fmla="*/ 18 h 21600"/>
                <a:gd name="T4" fmla="*/ 0 w 21600"/>
                <a:gd name="T5" fmla="*/ 1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9933FF"/>
            </a:solidFill>
            <a:ln w="6350">
              <a:solidFill>
                <a:srgbClr val="9933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13" name="Rectangle 671"/>
            <p:cNvSpPr>
              <a:spLocks noChangeArrowheads="1"/>
            </p:cNvSpPr>
            <p:nvPr/>
          </p:nvSpPr>
          <p:spPr bwMode="auto">
            <a:xfrm>
              <a:off x="4764088" y="2992438"/>
              <a:ext cx="128587" cy="34925"/>
            </a:xfrm>
            <a:prstGeom prst="rect">
              <a:avLst/>
            </a:prstGeom>
            <a:solidFill>
              <a:srgbClr val="339966"/>
            </a:solidFill>
            <a:ln w="3175">
              <a:solidFill>
                <a:srgbClr val="99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15" name="正方形/長方形 614"/>
            <p:cNvSpPr/>
            <p:nvPr/>
          </p:nvSpPr>
          <p:spPr bwMode="auto">
            <a:xfrm>
              <a:off x="2671763" y="1330325"/>
              <a:ext cx="4629150" cy="488950"/>
            </a:xfrm>
            <a:prstGeom prst="rect">
              <a:avLst/>
            </a:prstGeom>
            <a:noFill/>
            <a:ln>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rgbClr val="FFFF00"/>
                </a:solidFill>
              </a:endParaRPr>
            </a:p>
          </p:txBody>
        </p:sp>
        <p:sp>
          <p:nvSpPr>
            <p:cNvPr id="616" name="AutoShape 1336"/>
            <p:cNvSpPr>
              <a:spLocks noChangeArrowheads="1"/>
            </p:cNvSpPr>
            <p:nvPr/>
          </p:nvSpPr>
          <p:spPr bwMode="auto">
            <a:xfrm>
              <a:off x="4602163" y="919163"/>
              <a:ext cx="682625" cy="287337"/>
            </a:xfrm>
            <a:prstGeom prst="downArrow">
              <a:avLst>
                <a:gd name="adj1" fmla="val 50000"/>
                <a:gd name="adj2" fmla="val 54250"/>
              </a:avLst>
            </a:prstGeom>
            <a:solidFill>
              <a:srgbClr val="FF0000"/>
            </a:solidFill>
            <a:ln w="3175">
              <a:solidFill>
                <a:schemeClr val="tx1"/>
              </a:solidFill>
              <a:miter lim="800000"/>
              <a:headEnd/>
              <a:tailEnd/>
            </a:ln>
          </p:spPr>
          <p:txBody>
            <a:bodyPr vert="eaVert" wrap="none" anchor="ctr"/>
            <a:lstStyle>
              <a:lvl1pPr eaLnBrk="0" hangingPunct="0">
                <a:defRPr kumimoji="1" sz="900" b="1">
                  <a:solidFill>
                    <a:schemeClr val="tx1"/>
                  </a:solidFill>
                  <a:latin typeface="Arial" charset="0"/>
                  <a:ea typeface="ＭＳ Ｐゴシック" charset="-128"/>
                </a:defRPr>
              </a:lvl1pPr>
              <a:lvl2pPr marL="742950" indent="-285750" eaLnBrk="0" hangingPunct="0">
                <a:defRPr kumimoji="1" sz="900" b="1">
                  <a:solidFill>
                    <a:schemeClr val="tx1"/>
                  </a:solidFill>
                  <a:latin typeface="Arial" charset="0"/>
                  <a:ea typeface="ＭＳ Ｐゴシック" charset="-128"/>
                </a:defRPr>
              </a:lvl2pPr>
              <a:lvl3pPr marL="1143000" indent="-228600" eaLnBrk="0" hangingPunct="0">
                <a:defRPr kumimoji="1" sz="900" b="1">
                  <a:solidFill>
                    <a:schemeClr val="tx1"/>
                  </a:solidFill>
                  <a:latin typeface="Arial" charset="0"/>
                  <a:ea typeface="ＭＳ Ｐゴシック" charset="-128"/>
                </a:defRPr>
              </a:lvl3pPr>
              <a:lvl4pPr marL="1600200" indent="-228600" eaLnBrk="0" hangingPunct="0">
                <a:defRPr kumimoji="1" sz="900" b="1">
                  <a:solidFill>
                    <a:schemeClr val="tx1"/>
                  </a:solidFill>
                  <a:latin typeface="Arial" charset="0"/>
                  <a:ea typeface="ＭＳ Ｐゴシック" charset="-128"/>
                </a:defRPr>
              </a:lvl4pPr>
              <a:lvl5pPr marL="2057400" indent="-228600" eaLnBrk="0" hangingPunct="0">
                <a:defRPr kumimoji="1" sz="900" b="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900" b="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900" b="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900" b="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900" b="1">
                  <a:solidFill>
                    <a:schemeClr val="tx1"/>
                  </a:solidFill>
                  <a:latin typeface="Arial" charset="0"/>
                  <a:ea typeface="ＭＳ Ｐゴシック" charset="-128"/>
                </a:defRPr>
              </a:lvl9pPr>
            </a:lstStyle>
            <a:p>
              <a:pPr eaLnBrk="1" hangingPunct="1"/>
              <a:endParaRPr lang="ja-JP" altLang="en-US" sz="1000">
                <a:solidFill>
                  <a:srgbClr val="FFFF00"/>
                </a:solidFill>
              </a:endParaRPr>
            </a:p>
          </p:txBody>
        </p:sp>
        <p:sp>
          <p:nvSpPr>
            <p:cNvPr id="617" name="Text Box 906"/>
            <p:cNvSpPr txBox="1">
              <a:spLocks noChangeArrowheads="1"/>
            </p:cNvSpPr>
            <p:nvPr/>
          </p:nvSpPr>
          <p:spPr bwMode="auto">
            <a:xfrm>
              <a:off x="2652713" y="3352800"/>
              <a:ext cx="1441450" cy="30777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sz="900" b="1">
                  <a:solidFill>
                    <a:schemeClr val="tx1"/>
                  </a:solidFill>
                  <a:latin typeface="Arial" charset="0"/>
                  <a:ea typeface="ＭＳ Ｐゴシック" pitchFamily="50" charset="-128"/>
                </a:defRPr>
              </a:lvl1pPr>
              <a:lvl2pPr marL="742950" indent="-285750" eaLnBrk="0" hangingPunct="0">
                <a:defRPr kumimoji="1" sz="900" b="1">
                  <a:solidFill>
                    <a:schemeClr val="tx1"/>
                  </a:solidFill>
                  <a:latin typeface="Arial" charset="0"/>
                  <a:ea typeface="ＭＳ Ｐゴシック" pitchFamily="50" charset="-128"/>
                </a:defRPr>
              </a:lvl2pPr>
              <a:lvl3pPr marL="1143000" indent="-228600" eaLnBrk="0" hangingPunct="0">
                <a:defRPr kumimoji="1" sz="900" b="1">
                  <a:solidFill>
                    <a:schemeClr val="tx1"/>
                  </a:solidFill>
                  <a:latin typeface="Arial" charset="0"/>
                  <a:ea typeface="ＭＳ Ｐゴシック" pitchFamily="50" charset="-128"/>
                </a:defRPr>
              </a:lvl3pPr>
              <a:lvl4pPr marL="1600200" indent="-228600" eaLnBrk="0" hangingPunct="0">
                <a:defRPr kumimoji="1" sz="900" b="1">
                  <a:solidFill>
                    <a:schemeClr val="tx1"/>
                  </a:solidFill>
                  <a:latin typeface="Arial" charset="0"/>
                  <a:ea typeface="ＭＳ Ｐゴシック" pitchFamily="50" charset="-128"/>
                </a:defRPr>
              </a:lvl4pPr>
              <a:lvl5pPr marL="2057400" indent="-228600" eaLnBrk="0" hangingPunct="0">
                <a:defRPr kumimoji="1" sz="900" b="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sz="900" b="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sz="900" b="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sz="900" b="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sz="900" b="1">
                  <a:solidFill>
                    <a:schemeClr val="tx1"/>
                  </a:solidFill>
                  <a:latin typeface="Arial" charset="0"/>
                  <a:ea typeface="ＭＳ Ｐゴシック" pitchFamily="50" charset="-128"/>
                </a:defRPr>
              </a:lvl9pPr>
            </a:lstStyle>
            <a:p>
              <a:pPr eaLnBrk="1" hangingPunct="1">
                <a:defRPr/>
              </a:pPr>
              <a:r>
                <a:rPr lang="en-US" altLang="ja-JP" sz="1400" dirty="0" smtClean="0">
                  <a:solidFill>
                    <a:srgbClr val="002060"/>
                  </a:solidFill>
                  <a:latin typeface="+mn-lt"/>
                </a:rPr>
                <a:t>High R-Si</a:t>
              </a:r>
            </a:p>
          </p:txBody>
        </p:sp>
        <p:cxnSp>
          <p:nvCxnSpPr>
            <p:cNvPr id="618" name="直線コネクタ 617"/>
            <p:cNvCxnSpPr/>
            <p:nvPr/>
          </p:nvCxnSpPr>
          <p:spPr>
            <a:xfrm>
              <a:off x="6926263" y="1825625"/>
              <a:ext cx="823912" cy="0"/>
            </a:xfrm>
            <a:prstGeom prst="line">
              <a:avLst/>
            </a:prstGeom>
            <a:ln>
              <a:solidFill>
                <a:srgbClr val="9933FF"/>
              </a:solidFill>
              <a:prstDash val="lgDashDotDot"/>
            </a:ln>
          </p:spPr>
          <p:style>
            <a:lnRef idx="1">
              <a:schemeClr val="accent1"/>
            </a:lnRef>
            <a:fillRef idx="0">
              <a:schemeClr val="accent1"/>
            </a:fillRef>
            <a:effectRef idx="0">
              <a:schemeClr val="accent1"/>
            </a:effectRef>
            <a:fontRef idx="minor">
              <a:schemeClr val="tx1"/>
            </a:fontRef>
          </p:style>
        </p:cxnSp>
        <p:cxnSp>
          <p:nvCxnSpPr>
            <p:cNvPr id="619" name="直線矢印コネクタ 618"/>
            <p:cNvCxnSpPr/>
            <p:nvPr/>
          </p:nvCxnSpPr>
          <p:spPr>
            <a:xfrm>
              <a:off x="7651750" y="1825625"/>
              <a:ext cx="0" cy="669925"/>
            </a:xfrm>
            <a:prstGeom prst="straightConnector1">
              <a:avLst/>
            </a:prstGeom>
            <a:ln w="19050">
              <a:solidFill>
                <a:srgbClr val="9933FF"/>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20" name="テキスト ボックス 7"/>
            <p:cNvSpPr txBox="1">
              <a:spLocks noChangeArrowheads="1"/>
            </p:cNvSpPr>
            <p:nvPr/>
          </p:nvSpPr>
          <p:spPr bwMode="auto">
            <a:xfrm>
              <a:off x="7654925" y="1968500"/>
              <a:ext cx="5794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900" b="1">
                  <a:solidFill>
                    <a:schemeClr val="tx1"/>
                  </a:solidFill>
                  <a:latin typeface="Arial" charset="0"/>
                  <a:ea typeface="ＭＳ Ｐゴシック" charset="-128"/>
                </a:defRPr>
              </a:lvl1pPr>
              <a:lvl2pPr marL="742950" indent="-285750" eaLnBrk="0" hangingPunct="0">
                <a:defRPr kumimoji="1" sz="900" b="1">
                  <a:solidFill>
                    <a:schemeClr val="tx1"/>
                  </a:solidFill>
                  <a:latin typeface="Arial" charset="0"/>
                  <a:ea typeface="ＭＳ Ｐゴシック" charset="-128"/>
                </a:defRPr>
              </a:lvl2pPr>
              <a:lvl3pPr marL="1143000" indent="-228600" eaLnBrk="0" hangingPunct="0">
                <a:defRPr kumimoji="1" sz="900" b="1">
                  <a:solidFill>
                    <a:schemeClr val="tx1"/>
                  </a:solidFill>
                  <a:latin typeface="Arial" charset="0"/>
                  <a:ea typeface="ＭＳ Ｐゴシック" charset="-128"/>
                </a:defRPr>
              </a:lvl3pPr>
              <a:lvl4pPr marL="1600200" indent="-228600" eaLnBrk="0" hangingPunct="0">
                <a:defRPr kumimoji="1" sz="900" b="1">
                  <a:solidFill>
                    <a:schemeClr val="tx1"/>
                  </a:solidFill>
                  <a:latin typeface="Arial" charset="0"/>
                  <a:ea typeface="ＭＳ Ｐゴシック" charset="-128"/>
                </a:defRPr>
              </a:lvl4pPr>
              <a:lvl5pPr marL="2057400" indent="-228600" eaLnBrk="0" hangingPunct="0">
                <a:defRPr kumimoji="1" sz="900" b="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900" b="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900" b="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900" b="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900" b="1">
                  <a:solidFill>
                    <a:schemeClr val="tx1"/>
                  </a:solidFill>
                  <a:latin typeface="Arial" charset="0"/>
                  <a:ea typeface="ＭＳ Ｐゴシック" charset="-128"/>
                </a:defRPr>
              </a:lvl9pPr>
            </a:lstStyle>
            <a:p>
              <a:pPr eaLnBrk="1" hangingPunct="1"/>
              <a:r>
                <a:rPr lang="en-US" altLang="ja-JP" sz="1600">
                  <a:solidFill>
                    <a:srgbClr val="FFFF00"/>
                  </a:solidFill>
                </a:rPr>
                <a:t>8</a:t>
              </a:r>
              <a:r>
                <a:rPr lang="el-GR" altLang="ja-JP" sz="1600">
                  <a:solidFill>
                    <a:srgbClr val="FFFF00"/>
                  </a:solidFill>
                  <a:latin typeface="Calibri" pitchFamily="34" charset="0"/>
                  <a:cs typeface="Calibri" pitchFamily="34" charset="0"/>
                </a:rPr>
                <a:t>μ</a:t>
              </a:r>
              <a:r>
                <a:rPr lang="en-US" altLang="ja-JP" sz="1600">
                  <a:solidFill>
                    <a:srgbClr val="FFFF00"/>
                  </a:solidFill>
                  <a:latin typeface="Calibri" pitchFamily="34" charset="0"/>
                  <a:cs typeface="Calibri" pitchFamily="34" charset="0"/>
                </a:rPr>
                <a:t>m</a:t>
              </a:r>
              <a:endParaRPr lang="ja-JP" altLang="en-US" sz="1600">
                <a:solidFill>
                  <a:srgbClr val="FFFF00"/>
                </a:solidFill>
              </a:endParaRPr>
            </a:p>
          </p:txBody>
        </p:sp>
        <p:grpSp>
          <p:nvGrpSpPr>
            <p:cNvPr id="621" name="グループ化 620"/>
            <p:cNvGrpSpPr/>
            <p:nvPr/>
          </p:nvGrpSpPr>
          <p:grpSpPr>
            <a:xfrm>
              <a:off x="2955925" y="2439988"/>
              <a:ext cx="139700" cy="153987"/>
              <a:chOff x="2955925" y="2439988"/>
              <a:chExt cx="139700" cy="153987"/>
            </a:xfrm>
          </p:grpSpPr>
          <p:sp>
            <p:nvSpPr>
              <p:cNvPr id="634" name="AutoShape 562"/>
              <p:cNvSpPr>
                <a:spLocks noChangeArrowheads="1"/>
              </p:cNvSpPr>
              <p:nvPr/>
            </p:nvSpPr>
            <p:spPr bwMode="auto">
              <a:xfrm>
                <a:off x="2968625" y="2508250"/>
                <a:ext cx="107950" cy="85725"/>
              </a:xfrm>
              <a:prstGeom prst="roundRect">
                <a:avLst>
                  <a:gd name="adj" fmla="val 16667"/>
                </a:avLst>
              </a:prstGeom>
              <a:solidFill>
                <a:srgbClr val="FFC000"/>
              </a:solidFill>
              <a:ln w="3175">
                <a:solidFill>
                  <a:srgbClr val="9933FF"/>
                </a:solidFill>
                <a:round/>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35" name="AutoShape 461"/>
              <p:cNvSpPr>
                <a:spLocks noChangeArrowheads="1"/>
              </p:cNvSpPr>
              <p:nvPr/>
            </p:nvSpPr>
            <p:spPr bwMode="auto">
              <a:xfrm flipV="1">
                <a:off x="2955925" y="2439988"/>
                <a:ext cx="139700" cy="111124"/>
              </a:xfrm>
              <a:prstGeom prst="roundRect">
                <a:avLst>
                  <a:gd name="adj" fmla="val 43334"/>
                </a:avLst>
              </a:prstGeom>
              <a:gradFill>
                <a:gsLst>
                  <a:gs pos="0">
                    <a:srgbClr val="C00000"/>
                  </a:gs>
                  <a:gs pos="50000">
                    <a:srgbClr val="CC9900"/>
                  </a:gs>
                  <a:gs pos="100000">
                    <a:srgbClr val="C00000"/>
                  </a:gs>
                </a:gsLst>
                <a:lin ang="0" scaled="1"/>
              </a:gradFill>
              <a:ln w="3175">
                <a:solidFill>
                  <a:srgbClr val="9933FF"/>
                </a:solidFill>
                <a:round/>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grpSp>
        <p:grpSp>
          <p:nvGrpSpPr>
            <p:cNvPr id="622" name="グループ化 621"/>
            <p:cNvGrpSpPr/>
            <p:nvPr/>
          </p:nvGrpSpPr>
          <p:grpSpPr>
            <a:xfrm>
              <a:off x="4293394" y="2435755"/>
              <a:ext cx="139700" cy="153987"/>
              <a:chOff x="2955925" y="2439988"/>
              <a:chExt cx="139700" cy="153987"/>
            </a:xfrm>
          </p:grpSpPr>
          <p:sp>
            <p:nvSpPr>
              <p:cNvPr id="632" name="AutoShape 562"/>
              <p:cNvSpPr>
                <a:spLocks noChangeArrowheads="1"/>
              </p:cNvSpPr>
              <p:nvPr/>
            </p:nvSpPr>
            <p:spPr bwMode="auto">
              <a:xfrm>
                <a:off x="2968625" y="2508250"/>
                <a:ext cx="107950" cy="85725"/>
              </a:xfrm>
              <a:prstGeom prst="roundRect">
                <a:avLst>
                  <a:gd name="adj" fmla="val 16667"/>
                </a:avLst>
              </a:prstGeom>
              <a:solidFill>
                <a:srgbClr val="FFC000"/>
              </a:solidFill>
              <a:ln w="3175">
                <a:solidFill>
                  <a:srgbClr val="9933FF"/>
                </a:solidFill>
                <a:round/>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33" name="AutoShape 461"/>
              <p:cNvSpPr>
                <a:spLocks noChangeArrowheads="1"/>
              </p:cNvSpPr>
              <p:nvPr/>
            </p:nvSpPr>
            <p:spPr bwMode="auto">
              <a:xfrm flipV="1">
                <a:off x="2955925" y="2439988"/>
                <a:ext cx="139700" cy="111124"/>
              </a:xfrm>
              <a:prstGeom prst="roundRect">
                <a:avLst>
                  <a:gd name="adj" fmla="val 43334"/>
                </a:avLst>
              </a:prstGeom>
              <a:gradFill>
                <a:gsLst>
                  <a:gs pos="0">
                    <a:srgbClr val="C00000"/>
                  </a:gs>
                  <a:gs pos="50000">
                    <a:srgbClr val="CC9900"/>
                  </a:gs>
                  <a:gs pos="100000">
                    <a:srgbClr val="C00000"/>
                  </a:gs>
                </a:gsLst>
                <a:lin ang="0" scaled="1"/>
              </a:gradFill>
              <a:ln w="3175">
                <a:solidFill>
                  <a:srgbClr val="9933FF"/>
                </a:solidFill>
                <a:round/>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grpSp>
        <p:grpSp>
          <p:nvGrpSpPr>
            <p:cNvPr id="623" name="グループ化 622"/>
            <p:cNvGrpSpPr/>
            <p:nvPr/>
          </p:nvGrpSpPr>
          <p:grpSpPr>
            <a:xfrm>
              <a:off x="5185569" y="2441576"/>
              <a:ext cx="139700" cy="166687"/>
              <a:chOff x="2959100" y="2427288"/>
              <a:chExt cx="139700" cy="166687"/>
            </a:xfrm>
          </p:grpSpPr>
          <p:sp>
            <p:nvSpPr>
              <p:cNvPr id="630" name="AutoShape 562"/>
              <p:cNvSpPr>
                <a:spLocks noChangeArrowheads="1"/>
              </p:cNvSpPr>
              <p:nvPr/>
            </p:nvSpPr>
            <p:spPr bwMode="auto">
              <a:xfrm>
                <a:off x="2968625" y="2508250"/>
                <a:ext cx="107950" cy="85725"/>
              </a:xfrm>
              <a:prstGeom prst="roundRect">
                <a:avLst>
                  <a:gd name="adj" fmla="val 16667"/>
                </a:avLst>
              </a:prstGeom>
              <a:solidFill>
                <a:srgbClr val="FFC000"/>
              </a:solidFill>
              <a:ln w="3175">
                <a:solidFill>
                  <a:srgbClr val="9933FF"/>
                </a:solidFill>
                <a:round/>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31" name="AutoShape 461"/>
              <p:cNvSpPr>
                <a:spLocks noChangeArrowheads="1"/>
              </p:cNvSpPr>
              <p:nvPr/>
            </p:nvSpPr>
            <p:spPr bwMode="auto">
              <a:xfrm flipV="1">
                <a:off x="2959100" y="2427288"/>
                <a:ext cx="139700" cy="111124"/>
              </a:xfrm>
              <a:prstGeom prst="roundRect">
                <a:avLst>
                  <a:gd name="adj" fmla="val 43334"/>
                </a:avLst>
              </a:prstGeom>
              <a:gradFill>
                <a:gsLst>
                  <a:gs pos="0">
                    <a:srgbClr val="C00000"/>
                  </a:gs>
                  <a:gs pos="50000">
                    <a:srgbClr val="CC9900"/>
                  </a:gs>
                  <a:gs pos="100000">
                    <a:srgbClr val="C00000"/>
                  </a:gs>
                </a:gsLst>
                <a:lin ang="0" scaled="1"/>
              </a:gradFill>
              <a:ln w="3175">
                <a:solidFill>
                  <a:srgbClr val="9933FF"/>
                </a:solidFill>
                <a:round/>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grpSp>
        <p:grpSp>
          <p:nvGrpSpPr>
            <p:cNvPr id="624" name="グループ化 623"/>
            <p:cNvGrpSpPr/>
            <p:nvPr/>
          </p:nvGrpSpPr>
          <p:grpSpPr>
            <a:xfrm>
              <a:off x="5791994" y="2421732"/>
              <a:ext cx="139700" cy="153987"/>
              <a:chOff x="2955925" y="2439988"/>
              <a:chExt cx="139700" cy="153987"/>
            </a:xfrm>
          </p:grpSpPr>
          <p:sp>
            <p:nvSpPr>
              <p:cNvPr id="628" name="AutoShape 562"/>
              <p:cNvSpPr>
                <a:spLocks noChangeArrowheads="1"/>
              </p:cNvSpPr>
              <p:nvPr/>
            </p:nvSpPr>
            <p:spPr bwMode="auto">
              <a:xfrm>
                <a:off x="2968625" y="2508250"/>
                <a:ext cx="107950" cy="85725"/>
              </a:xfrm>
              <a:prstGeom prst="roundRect">
                <a:avLst>
                  <a:gd name="adj" fmla="val 16667"/>
                </a:avLst>
              </a:prstGeom>
              <a:solidFill>
                <a:srgbClr val="FFC000"/>
              </a:solidFill>
              <a:ln w="3175">
                <a:solidFill>
                  <a:srgbClr val="9933FF"/>
                </a:solidFill>
                <a:round/>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29" name="AutoShape 461"/>
              <p:cNvSpPr>
                <a:spLocks noChangeArrowheads="1"/>
              </p:cNvSpPr>
              <p:nvPr/>
            </p:nvSpPr>
            <p:spPr bwMode="auto">
              <a:xfrm flipV="1">
                <a:off x="2955925" y="2439988"/>
                <a:ext cx="139700" cy="111124"/>
              </a:xfrm>
              <a:prstGeom prst="roundRect">
                <a:avLst>
                  <a:gd name="adj" fmla="val 43334"/>
                </a:avLst>
              </a:prstGeom>
              <a:gradFill>
                <a:gsLst>
                  <a:gs pos="0">
                    <a:srgbClr val="C00000"/>
                  </a:gs>
                  <a:gs pos="50000">
                    <a:srgbClr val="CC9900"/>
                  </a:gs>
                  <a:gs pos="100000">
                    <a:srgbClr val="C00000"/>
                  </a:gs>
                </a:gsLst>
                <a:lin ang="0" scaled="1"/>
              </a:gradFill>
              <a:ln w="3175">
                <a:solidFill>
                  <a:srgbClr val="9933FF"/>
                </a:solidFill>
                <a:round/>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grpSp>
        <p:grpSp>
          <p:nvGrpSpPr>
            <p:cNvPr id="625" name="グループ化 624"/>
            <p:cNvGrpSpPr/>
            <p:nvPr/>
          </p:nvGrpSpPr>
          <p:grpSpPr>
            <a:xfrm>
              <a:off x="6600825" y="2435755"/>
              <a:ext cx="139700" cy="153987"/>
              <a:chOff x="2955925" y="2439988"/>
              <a:chExt cx="139700" cy="153987"/>
            </a:xfrm>
          </p:grpSpPr>
          <p:sp>
            <p:nvSpPr>
              <p:cNvPr id="626" name="AutoShape 562"/>
              <p:cNvSpPr>
                <a:spLocks noChangeArrowheads="1"/>
              </p:cNvSpPr>
              <p:nvPr/>
            </p:nvSpPr>
            <p:spPr bwMode="auto">
              <a:xfrm>
                <a:off x="2968625" y="2508250"/>
                <a:ext cx="107950" cy="85725"/>
              </a:xfrm>
              <a:prstGeom prst="roundRect">
                <a:avLst>
                  <a:gd name="adj" fmla="val 16667"/>
                </a:avLst>
              </a:prstGeom>
              <a:solidFill>
                <a:srgbClr val="FFC000"/>
              </a:solidFill>
              <a:ln w="3175">
                <a:solidFill>
                  <a:srgbClr val="9933FF"/>
                </a:solidFill>
                <a:round/>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sp>
            <p:nvSpPr>
              <p:cNvPr id="627" name="AutoShape 461"/>
              <p:cNvSpPr>
                <a:spLocks noChangeArrowheads="1"/>
              </p:cNvSpPr>
              <p:nvPr/>
            </p:nvSpPr>
            <p:spPr bwMode="auto">
              <a:xfrm flipV="1">
                <a:off x="2955925" y="2439988"/>
                <a:ext cx="139700" cy="111124"/>
              </a:xfrm>
              <a:prstGeom prst="roundRect">
                <a:avLst>
                  <a:gd name="adj" fmla="val 43334"/>
                </a:avLst>
              </a:prstGeom>
              <a:gradFill>
                <a:gsLst>
                  <a:gs pos="0">
                    <a:srgbClr val="C00000"/>
                  </a:gs>
                  <a:gs pos="50000">
                    <a:srgbClr val="CC9900"/>
                  </a:gs>
                  <a:gs pos="100000">
                    <a:srgbClr val="C00000"/>
                  </a:gs>
                </a:gsLst>
                <a:lin ang="0" scaled="1"/>
              </a:gradFill>
              <a:ln w="3175">
                <a:solidFill>
                  <a:srgbClr val="9933FF"/>
                </a:solidFill>
                <a:round/>
                <a:headEnd/>
                <a:tailEnd/>
              </a:ln>
              <a:effectLst/>
              <a:extLst/>
            </p:spPr>
            <p:txBody>
              <a:bodyPr wrap="none" anchor="ctr"/>
              <a:lstStyle/>
              <a:p>
                <a:pPr>
                  <a:defRPr/>
                </a:pPr>
                <a:endParaRPr lang="ja-JP" altLang="en-US" sz="1400">
                  <a:solidFill>
                    <a:srgbClr val="FFFF00"/>
                  </a:solidFill>
                  <a:latin typeface="+mn-lt"/>
                  <a:ea typeface="ＭＳ Ｐゴシック" pitchFamily="50" charset="-128"/>
                </a:endParaRPr>
              </a:p>
            </p:txBody>
          </p:sp>
        </p:grpSp>
      </p:grpSp>
      <p:sp>
        <p:nvSpPr>
          <p:cNvPr id="636" name="テキスト ボックス 635"/>
          <p:cNvSpPr txBox="1"/>
          <p:nvPr/>
        </p:nvSpPr>
        <p:spPr>
          <a:xfrm>
            <a:off x="989368" y="6170858"/>
            <a:ext cx="851643" cy="369332"/>
          </a:xfrm>
          <a:prstGeom prst="rect">
            <a:avLst/>
          </a:prstGeom>
          <a:noFill/>
        </p:spPr>
        <p:txBody>
          <a:bodyPr wrap="none" rtlCol="0">
            <a:spAutoFit/>
          </a:bodyPr>
          <a:lstStyle/>
          <a:p>
            <a:r>
              <a:rPr lang="en-US" dirty="0" smtClean="0"/>
              <a:t>T-Micro</a:t>
            </a:r>
            <a:endParaRPr lang="en-GB" dirty="0"/>
          </a:p>
        </p:txBody>
      </p:sp>
      <p:cxnSp>
        <p:nvCxnSpPr>
          <p:cNvPr id="638" name="直線矢印コネクタ 637"/>
          <p:cNvCxnSpPr/>
          <p:nvPr/>
        </p:nvCxnSpPr>
        <p:spPr>
          <a:xfrm flipV="1">
            <a:off x="3364523" y="2628649"/>
            <a:ext cx="385763" cy="157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9" name="テキスト ボックス 638"/>
          <p:cNvSpPr txBox="1"/>
          <p:nvPr/>
        </p:nvSpPr>
        <p:spPr>
          <a:xfrm>
            <a:off x="2132746" y="2682902"/>
            <a:ext cx="1431802" cy="369332"/>
          </a:xfrm>
          <a:prstGeom prst="rect">
            <a:avLst/>
          </a:prstGeom>
          <a:noFill/>
        </p:spPr>
        <p:txBody>
          <a:bodyPr wrap="none" rtlCol="0">
            <a:spAutoFit/>
          </a:bodyPr>
          <a:lstStyle/>
          <a:p>
            <a:r>
              <a:rPr lang="en-US" dirty="0" smtClean="0"/>
              <a:t>glue injection</a:t>
            </a:r>
            <a:endParaRPr lang="en-GB" dirty="0"/>
          </a:p>
        </p:txBody>
      </p:sp>
    </p:spTree>
    <p:extLst>
      <p:ext uri="{BB962C8B-B14F-4D97-AF65-F5344CB8AC3E}">
        <p14:creationId xmlns:p14="http://schemas.microsoft.com/office/powerpoint/2010/main" val="5154353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129652" y="-248221"/>
            <a:ext cx="9332259" cy="1450757"/>
          </a:xfrm>
        </p:spPr>
        <p:txBody>
          <a:bodyPr>
            <a:normAutofit/>
          </a:bodyPr>
          <a:lstStyle/>
          <a:p>
            <a:r>
              <a:rPr lang="en-US" altLang="ja-JP" sz="3200" dirty="0" smtClean="0"/>
              <a:t>summary</a:t>
            </a:r>
            <a:endParaRPr kumimoji="1" lang="ja-JP" altLang="en-US" sz="3200" dirty="0"/>
          </a:p>
        </p:txBody>
      </p:sp>
      <p:sp>
        <p:nvSpPr>
          <p:cNvPr id="2" name="テキスト ボックス 1"/>
          <p:cNvSpPr txBox="1"/>
          <p:nvPr/>
        </p:nvSpPr>
        <p:spPr>
          <a:xfrm>
            <a:off x="506484" y="1590289"/>
            <a:ext cx="8637516" cy="4247317"/>
          </a:xfrm>
          <a:prstGeom prst="rect">
            <a:avLst/>
          </a:prstGeom>
          <a:noFill/>
        </p:spPr>
        <p:txBody>
          <a:bodyPr wrap="square" rtlCol="0">
            <a:spAutoFit/>
          </a:bodyPr>
          <a:lstStyle/>
          <a:p>
            <a:pPr marL="285750" indent="-285750">
              <a:buFont typeface="Wingdings" panose="05000000000000000000" pitchFamily="2" charset="2"/>
              <a:buChar char="q"/>
            </a:pPr>
            <a:r>
              <a:rPr lang="en-US" dirty="0" smtClean="0">
                <a:latin typeface="Arial Black" panose="020B0A04020102020204" pitchFamily="34" charset="0"/>
              </a:rPr>
              <a:t>5-year Grant-in-Aid (2013-2017) accelerated development/application of various SOI devices.</a:t>
            </a:r>
          </a:p>
          <a:p>
            <a:pPr marL="285750" indent="-285750">
              <a:buFont typeface="Wingdings" panose="05000000000000000000" pitchFamily="2" charset="2"/>
              <a:buChar char="q"/>
            </a:pPr>
            <a:endParaRPr lang="en-US" dirty="0">
              <a:latin typeface="Arial Black" panose="020B0A04020102020204" pitchFamily="34" charset="0"/>
            </a:endParaRPr>
          </a:p>
          <a:p>
            <a:pPr marL="285750" indent="-285750">
              <a:buFont typeface="Wingdings" panose="05000000000000000000" pitchFamily="2" charset="2"/>
              <a:buChar char="q"/>
            </a:pPr>
            <a:r>
              <a:rPr lang="en-US" dirty="0" smtClean="0">
                <a:solidFill>
                  <a:srgbClr val="0070C0"/>
                </a:solidFill>
                <a:latin typeface="Arial Black" panose="020B0A04020102020204" pitchFamily="34" charset="0"/>
              </a:rPr>
              <a:t>SOFIST has been tested in FNAL beam</a:t>
            </a:r>
          </a:p>
          <a:p>
            <a:r>
              <a:rPr lang="en-US" dirty="0">
                <a:latin typeface="Arial Black" panose="020B0A04020102020204" pitchFamily="34" charset="0"/>
              </a:rPr>
              <a:t> </a:t>
            </a:r>
            <a:r>
              <a:rPr lang="en-US" dirty="0" smtClean="0">
                <a:latin typeface="Arial Black" panose="020B0A04020102020204" pitchFamily="34" charset="0"/>
              </a:rPr>
              <a:t> </a:t>
            </a:r>
            <a:r>
              <a:rPr lang="en-US" dirty="0" smtClean="0">
                <a:solidFill>
                  <a:srgbClr val="0070C0"/>
                </a:solidFill>
                <a:latin typeface="Arial Black" panose="020B0A04020102020204" pitchFamily="34" charset="0"/>
              </a:rPr>
              <a:t>SOFISTv1 &lt;20um pixel size&gt;</a:t>
            </a:r>
            <a:endParaRPr lang="en-US" dirty="0">
              <a:latin typeface="Arial Black" panose="020B0A04020102020204" pitchFamily="34" charset="0"/>
            </a:endParaRPr>
          </a:p>
          <a:p>
            <a:r>
              <a:rPr lang="en-US" dirty="0" smtClean="0">
                <a:latin typeface="Arial Black" panose="020B0A04020102020204" pitchFamily="34" charset="0"/>
              </a:rPr>
              <a:t>	 	spatial resolution:</a:t>
            </a:r>
          </a:p>
          <a:p>
            <a:r>
              <a:rPr lang="en-US" dirty="0">
                <a:latin typeface="Arial Black" panose="020B0A04020102020204" pitchFamily="34" charset="0"/>
              </a:rPr>
              <a:t> </a:t>
            </a:r>
            <a:r>
              <a:rPr lang="en-US" dirty="0" smtClean="0">
                <a:latin typeface="Arial Black" panose="020B0A04020102020204" pitchFamily="34" charset="0"/>
              </a:rPr>
              <a:t>      	1.3 um(500um)-1.4 um (200um) with no </a:t>
            </a:r>
            <a:r>
              <a:rPr lang="en-US" dirty="0" smtClean="0">
                <a:latin typeface="Symbol" panose="05050102010706020507" pitchFamily="18" charset="2"/>
              </a:rPr>
              <a:t>h</a:t>
            </a:r>
            <a:r>
              <a:rPr lang="en-US" dirty="0" smtClean="0">
                <a:latin typeface="Arial Black" panose="020B0A04020102020204" pitchFamily="34" charset="0"/>
              </a:rPr>
              <a:t>-correction applied</a:t>
            </a:r>
          </a:p>
          <a:p>
            <a:r>
              <a:rPr lang="en-US" dirty="0">
                <a:latin typeface="Arial Black" panose="020B0A04020102020204" pitchFamily="34" charset="0"/>
              </a:rPr>
              <a:t> </a:t>
            </a:r>
            <a:r>
              <a:rPr lang="en-US" dirty="0" smtClean="0">
                <a:latin typeface="Arial Black" panose="020B0A04020102020204" pitchFamily="34" charset="0"/>
              </a:rPr>
              <a:t> </a:t>
            </a:r>
            <a:r>
              <a:rPr lang="en-US" dirty="0" smtClean="0">
                <a:solidFill>
                  <a:srgbClr val="0070C0"/>
                </a:solidFill>
                <a:latin typeface="Arial Black" panose="020B0A04020102020204" pitchFamily="34" charset="0"/>
              </a:rPr>
              <a:t>SOFISTv2</a:t>
            </a:r>
            <a:r>
              <a:rPr lang="en-US" dirty="0" smtClean="0">
                <a:latin typeface="Arial Black" panose="020B0A04020102020204" pitchFamily="34" charset="0"/>
              </a:rPr>
              <a:t> </a:t>
            </a:r>
            <a:r>
              <a:rPr lang="en-US" dirty="0">
                <a:solidFill>
                  <a:srgbClr val="0070C0"/>
                </a:solidFill>
                <a:latin typeface="Arial Black" panose="020B0A04020102020204" pitchFamily="34" charset="0"/>
              </a:rPr>
              <a:t>&lt;25um pixel size&gt;</a:t>
            </a:r>
            <a:endParaRPr lang="en-US" dirty="0">
              <a:latin typeface="Arial Black" panose="020B0A04020102020204" pitchFamily="34" charset="0"/>
            </a:endParaRPr>
          </a:p>
          <a:p>
            <a:r>
              <a:rPr lang="en-US" dirty="0" smtClean="0">
                <a:latin typeface="Arial Black" panose="020B0A04020102020204" pitchFamily="34" charset="0"/>
              </a:rPr>
              <a:t> 		time resolution: 1.89us (linear calibration)</a:t>
            </a:r>
          </a:p>
          <a:p>
            <a:r>
              <a:rPr lang="en-US" dirty="0">
                <a:latin typeface="Arial Black" panose="020B0A04020102020204" pitchFamily="34" charset="0"/>
              </a:rPr>
              <a:t>	</a:t>
            </a:r>
            <a:r>
              <a:rPr lang="en-US" dirty="0" smtClean="0">
                <a:latin typeface="Arial Black" panose="020B0A04020102020204" pitchFamily="34" charset="0"/>
              </a:rPr>
              <a:t>	good S/N~120 for 67um thickness</a:t>
            </a:r>
          </a:p>
          <a:p>
            <a:r>
              <a:rPr lang="en-US" dirty="0">
                <a:latin typeface="Arial Black" panose="020B0A04020102020204" pitchFamily="34" charset="0"/>
              </a:rPr>
              <a:t>	</a:t>
            </a:r>
            <a:r>
              <a:rPr lang="en-US" dirty="0" smtClean="0">
                <a:latin typeface="Arial Black" panose="020B0A04020102020204" pitchFamily="34" charset="0"/>
              </a:rPr>
              <a:t>	cluster size~1 (Vth was set slightly high)</a:t>
            </a:r>
          </a:p>
          <a:p>
            <a:r>
              <a:rPr lang="en-US" dirty="0" smtClean="0">
                <a:latin typeface="Arial Black" panose="020B0A04020102020204" pitchFamily="34" charset="0"/>
              </a:rPr>
              <a:t>		- spatial resolution ~8um as expected from </a:t>
            </a:r>
            <a:r>
              <a:rPr lang="en-US" smtClean="0">
                <a:latin typeface="Arial Black" panose="020B0A04020102020204" pitchFamily="34" charset="0"/>
              </a:rPr>
              <a:t>pixel si</a:t>
            </a:r>
            <a:endParaRPr lang="en-US" dirty="0" smtClean="0">
              <a:latin typeface="Arial Black" panose="020B0A04020102020204" pitchFamily="34" charset="0"/>
            </a:endParaRPr>
          </a:p>
          <a:p>
            <a:endParaRPr lang="en-US" dirty="0" smtClean="0">
              <a:latin typeface="Arial Black" panose="020B0A04020102020204" pitchFamily="34" charset="0"/>
            </a:endParaRPr>
          </a:p>
          <a:p>
            <a:pPr marL="285750" indent="-285750">
              <a:buFont typeface="Wingdings" panose="05000000000000000000" pitchFamily="2" charset="2"/>
              <a:buChar char="q"/>
            </a:pPr>
            <a:r>
              <a:rPr lang="en-US" dirty="0" smtClean="0">
                <a:solidFill>
                  <a:srgbClr val="00B050"/>
                </a:solidFill>
                <a:latin typeface="Arial Black" panose="020B0A04020102020204" pitchFamily="34" charset="0"/>
              </a:rPr>
              <a:t>SOFISTv3</a:t>
            </a:r>
            <a:r>
              <a:rPr lang="en-US" dirty="0" smtClean="0">
                <a:latin typeface="Arial Black" panose="020B0A04020102020204" pitchFamily="34" charset="0"/>
              </a:rPr>
              <a:t> is beam tested</a:t>
            </a:r>
          </a:p>
          <a:p>
            <a:pPr marL="285750" indent="-285750">
              <a:buFont typeface="Wingdings" panose="05000000000000000000" pitchFamily="2" charset="2"/>
              <a:buChar char="q"/>
            </a:pPr>
            <a:r>
              <a:rPr lang="en-US" dirty="0" smtClean="0">
                <a:solidFill>
                  <a:srgbClr val="00B050"/>
                </a:solidFill>
                <a:latin typeface="Arial Black" panose="020B0A04020102020204" pitchFamily="34" charset="0"/>
              </a:rPr>
              <a:t>SOFISTv4</a:t>
            </a:r>
            <a:r>
              <a:rPr lang="en-US" dirty="0" smtClean="0">
                <a:latin typeface="Arial Black" panose="020B0A04020102020204" pitchFamily="34" charset="0"/>
              </a:rPr>
              <a:t> fabrication is underway</a:t>
            </a:r>
          </a:p>
        </p:txBody>
      </p:sp>
    </p:spTree>
    <p:extLst>
      <p:ext uri="{BB962C8B-B14F-4D97-AF65-F5344CB8AC3E}">
        <p14:creationId xmlns:p14="http://schemas.microsoft.com/office/powerpoint/2010/main" val="183294505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spares</a:t>
            </a:r>
            <a:endParaRPr kumimoji="1" lang="ja-JP" altLang="en-US" dirty="0"/>
          </a:p>
        </p:txBody>
      </p:sp>
    </p:spTree>
    <p:extLst>
      <p:ext uri="{BB962C8B-B14F-4D97-AF65-F5344CB8AC3E}">
        <p14:creationId xmlns:p14="http://schemas.microsoft.com/office/powerpoint/2010/main" val="404187407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International Linear Collider</a:t>
            </a:r>
            <a:endParaRPr kumimoji="1" lang="ja-JP" altLang="en-US" dirty="0"/>
          </a:p>
        </p:txBody>
      </p:sp>
      <p:sp>
        <p:nvSpPr>
          <p:cNvPr id="3" name="コンテンツ プレースホルダー 2"/>
          <p:cNvSpPr>
            <a:spLocks noGrp="1"/>
          </p:cNvSpPr>
          <p:nvPr>
            <p:ph idx="4294967295"/>
          </p:nvPr>
        </p:nvSpPr>
        <p:spPr>
          <a:xfrm>
            <a:off x="628650" y="2226469"/>
            <a:ext cx="7886700" cy="3263504"/>
          </a:xfrm>
          <a:prstGeom prst="rect">
            <a:avLst/>
          </a:prstGeom>
        </p:spPr>
        <p:txBody>
          <a:bodyPr>
            <a:normAutofit/>
          </a:bodyPr>
          <a:lstStyle/>
          <a:p>
            <a:r>
              <a:rPr lang="en-US" altLang="ja-JP" sz="1500" dirty="0"/>
              <a:t>ILC Experiment</a:t>
            </a:r>
          </a:p>
          <a:p>
            <a:pPr lvl="1"/>
            <a:r>
              <a:rPr lang="en-US" altLang="ja-JP" sz="1500" dirty="0" err="1"/>
              <a:t>e+e</a:t>
            </a:r>
            <a:r>
              <a:rPr lang="en-US" altLang="ja-JP" sz="1500" dirty="0"/>
              <a:t>− linear collider</a:t>
            </a:r>
          </a:p>
          <a:p>
            <a:pPr lvl="1"/>
            <a:r>
              <a:rPr lang="en-US" altLang="ja-JP" sz="1500" dirty="0"/>
              <a:t>Center of mass energy: 250 - 500 GeV</a:t>
            </a:r>
          </a:p>
          <a:p>
            <a:pPr lvl="1"/>
            <a:r>
              <a:rPr lang="en-US" altLang="ja-JP" sz="1500" dirty="0"/>
              <a:t>Precise measurement of the Higgs boson</a:t>
            </a:r>
          </a:p>
          <a:p>
            <a:pPr lvl="1"/>
            <a:r>
              <a:rPr lang="en-US" altLang="ja-JP" sz="1500" dirty="0"/>
              <a:t>Search for beyond the Standard Model</a:t>
            </a:r>
          </a:p>
          <a:p>
            <a:endParaRPr kumimoji="1" lang="ja-JP" altLang="en-US" sz="1500" dirty="0"/>
          </a:p>
        </p:txBody>
      </p:sp>
      <p:pic>
        <p:nvPicPr>
          <p:cNvPr id="4" name="図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16885" y="3504772"/>
            <a:ext cx="4400550" cy="2014328"/>
          </a:xfrm>
          <a:prstGeom prst="rect">
            <a:avLst/>
          </a:prstGeom>
        </p:spPr>
      </p:pic>
      <p:pic>
        <p:nvPicPr>
          <p:cNvPr id="8" name="図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115050" y="2091929"/>
            <a:ext cx="2189218" cy="1875594"/>
          </a:xfrm>
          <a:prstGeom prst="rect">
            <a:avLst/>
          </a:prstGeom>
        </p:spPr>
      </p:pic>
      <p:pic>
        <p:nvPicPr>
          <p:cNvPr id="9" name="図 8" descr="image_preview-1.png"/>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457950" y="4008809"/>
            <a:ext cx="1637472" cy="1968127"/>
          </a:xfrm>
          <a:prstGeom prst="rect">
            <a:avLst/>
          </a:prstGeom>
          <a:ln>
            <a:solidFill>
              <a:srgbClr val="0000FF"/>
            </a:solidFill>
            <a:prstDash val="sysDash"/>
          </a:ln>
        </p:spPr>
      </p:pic>
      <p:sp>
        <p:nvSpPr>
          <p:cNvPr id="10" name="正方形/長方形 9"/>
          <p:cNvSpPr/>
          <p:nvPr/>
        </p:nvSpPr>
        <p:spPr>
          <a:xfrm>
            <a:off x="7025210" y="2822705"/>
            <a:ext cx="407912" cy="212782"/>
          </a:xfrm>
          <a:prstGeom prst="rect">
            <a:avLst/>
          </a:prstGeom>
          <a:noFill/>
          <a:ln>
            <a:solidFill>
              <a:srgbClr val="0000FF"/>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350"/>
          </a:p>
        </p:txBody>
      </p:sp>
      <p:cxnSp>
        <p:nvCxnSpPr>
          <p:cNvPr id="11" name="直線矢印コネクタ 10"/>
          <p:cNvCxnSpPr/>
          <p:nvPr/>
        </p:nvCxnSpPr>
        <p:spPr>
          <a:xfrm>
            <a:off x="7214873" y="3035486"/>
            <a:ext cx="0" cy="972719"/>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12" name="テキスト ボックス 11"/>
          <p:cNvSpPr txBox="1"/>
          <p:nvPr/>
        </p:nvSpPr>
        <p:spPr>
          <a:xfrm>
            <a:off x="5816003" y="1819996"/>
            <a:ext cx="2183355" cy="323165"/>
          </a:xfrm>
          <a:prstGeom prst="rect">
            <a:avLst/>
          </a:prstGeom>
          <a:noFill/>
        </p:spPr>
        <p:txBody>
          <a:bodyPr wrap="none" rtlCol="0">
            <a:spAutoFit/>
          </a:bodyPr>
          <a:lstStyle/>
          <a:p>
            <a:r>
              <a:rPr kumimoji="1" lang="en-US" altLang="ja-JP" sz="1500" dirty="0"/>
              <a:t>ILC detector </a:t>
            </a:r>
            <a:r>
              <a:rPr kumimoji="1" lang="en-US" altLang="ja-JP" sz="1500"/>
              <a:t>concept </a:t>
            </a:r>
            <a:r>
              <a:rPr lang="en-US" altLang="ja-JP" sz="1500"/>
              <a:t> (</a:t>
            </a:r>
            <a:r>
              <a:rPr lang="en-US" altLang="ja-JP" sz="1500" dirty="0"/>
              <a:t>ILD)</a:t>
            </a:r>
            <a:endParaRPr kumimoji="1" lang="ja-JP" altLang="en-US" sz="1500" dirty="0"/>
          </a:p>
        </p:txBody>
      </p:sp>
      <p:sp>
        <p:nvSpPr>
          <p:cNvPr id="13" name="テキスト ボックス 12"/>
          <p:cNvSpPr txBox="1"/>
          <p:nvPr/>
        </p:nvSpPr>
        <p:spPr>
          <a:xfrm>
            <a:off x="6199522" y="4068726"/>
            <a:ext cx="1937775" cy="323165"/>
          </a:xfrm>
          <a:prstGeom prst="rect">
            <a:avLst/>
          </a:prstGeom>
          <a:noFill/>
        </p:spPr>
        <p:txBody>
          <a:bodyPr wrap="none" rtlCol="0">
            <a:spAutoFit/>
          </a:bodyPr>
          <a:lstStyle/>
          <a:p>
            <a:r>
              <a:rPr lang="en-US" altLang="ja-JP" sz="1500" dirty="0"/>
              <a:t>Vertex </a:t>
            </a:r>
            <a:r>
              <a:rPr lang="en-US" altLang="ja-JP" sz="1500"/>
              <a:t>detector system</a:t>
            </a:r>
            <a:endParaRPr kumimoji="1" lang="ja-JP" altLang="en-US" sz="1500" dirty="0"/>
          </a:p>
        </p:txBody>
      </p:sp>
    </p:spTree>
    <p:extLst>
      <p:ext uri="{BB962C8B-B14F-4D97-AF65-F5344CB8AC3E}">
        <p14:creationId xmlns:p14="http://schemas.microsoft.com/office/powerpoint/2010/main" val="269839957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stretch>
            <a:fillRect/>
          </a:stretch>
        </p:blipFill>
        <p:spPr>
          <a:xfrm>
            <a:off x="203772" y="817724"/>
            <a:ext cx="8607929" cy="3743480"/>
          </a:xfrm>
          <a:prstGeom prst="rect">
            <a:avLst/>
          </a:prstGeom>
        </p:spPr>
      </p:pic>
      <p:sp>
        <p:nvSpPr>
          <p:cNvPr id="2" name="タイトル 1"/>
          <p:cNvSpPr>
            <a:spLocks noGrp="1"/>
          </p:cNvSpPr>
          <p:nvPr>
            <p:ph type="title"/>
          </p:nvPr>
        </p:nvSpPr>
        <p:spPr>
          <a:xfrm>
            <a:off x="621068" y="148033"/>
            <a:ext cx="7773338" cy="1596177"/>
          </a:xfrm>
        </p:spPr>
        <p:txBody>
          <a:bodyPr/>
          <a:lstStyle/>
          <a:p>
            <a:r>
              <a:rPr lang="en-US" altLang="ja-JP" dirty="0"/>
              <a:t>Double SOI </a:t>
            </a:r>
            <a:r>
              <a:rPr lang="en-US" altLang="ja-JP" dirty="0" smtClean="0"/>
              <a:t>wafer</a:t>
            </a:r>
            <a:r>
              <a:rPr lang="ja-JP" altLang="en-US" dirty="0"/>
              <a:t/>
            </a:r>
            <a:br>
              <a:rPr lang="ja-JP" altLang="en-US" dirty="0"/>
            </a:br>
            <a:endParaRPr kumimoji="1" lang="ja-JP" altLang="en-US" dirty="0"/>
          </a:p>
        </p:txBody>
      </p:sp>
      <p:grpSp>
        <p:nvGrpSpPr>
          <p:cNvPr id="10" name="グループ化 9"/>
          <p:cNvGrpSpPr/>
          <p:nvPr/>
        </p:nvGrpSpPr>
        <p:grpSpPr>
          <a:xfrm>
            <a:off x="0" y="3613048"/>
            <a:ext cx="7019854" cy="2881279"/>
            <a:chOff x="0" y="3719215"/>
            <a:chExt cx="7019854" cy="2881279"/>
          </a:xfrm>
        </p:grpSpPr>
        <p:sp>
          <p:nvSpPr>
            <p:cNvPr id="9" name="正方形/長方形 8"/>
            <p:cNvSpPr/>
            <p:nvPr/>
          </p:nvSpPr>
          <p:spPr>
            <a:xfrm>
              <a:off x="0" y="3719215"/>
              <a:ext cx="7019854" cy="288127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9" name="グループ化 48"/>
            <p:cNvGrpSpPr/>
            <p:nvPr/>
          </p:nvGrpSpPr>
          <p:grpSpPr>
            <a:xfrm>
              <a:off x="42888" y="3740884"/>
              <a:ext cx="6976966" cy="2859610"/>
              <a:chOff x="395536" y="1120370"/>
              <a:chExt cx="8673852" cy="3777754"/>
            </a:xfrm>
          </p:grpSpPr>
          <p:pic>
            <p:nvPicPr>
              <p:cNvPr id="50" name="図 49"/>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63234" y="1120370"/>
                <a:ext cx="5306154" cy="3777754"/>
              </a:xfrm>
              <a:prstGeom prst="rect">
                <a:avLst/>
              </a:prstGeom>
              <a:noFill/>
              <a:ln>
                <a:noFill/>
              </a:ln>
            </p:spPr>
          </p:pic>
          <p:pic>
            <p:nvPicPr>
              <p:cNvPr id="51" name="図 50"/>
              <p:cNvPicPr>
                <a:picLocks noChangeAspect="1"/>
              </p:cNvPicPr>
              <p:nvPr/>
            </p:nvPicPr>
            <p:blipFill>
              <a:blip r:embed="rId4" cstate="print"/>
              <a:stretch>
                <a:fillRect/>
              </a:stretch>
            </p:blipFill>
            <p:spPr>
              <a:xfrm>
                <a:off x="395536" y="2098124"/>
                <a:ext cx="2970000" cy="2800000"/>
              </a:xfrm>
              <a:prstGeom prst="rect">
                <a:avLst/>
              </a:prstGeom>
            </p:spPr>
          </p:pic>
          <p:cxnSp>
            <p:nvCxnSpPr>
              <p:cNvPr id="52" name="直線コネクタ 51"/>
              <p:cNvCxnSpPr/>
              <p:nvPr/>
            </p:nvCxnSpPr>
            <p:spPr>
              <a:xfrm flipH="1" flipV="1">
                <a:off x="3365536" y="2098124"/>
                <a:ext cx="397698" cy="1834932"/>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線矢印コネクタ 52"/>
              <p:cNvCxnSpPr/>
              <p:nvPr/>
            </p:nvCxnSpPr>
            <p:spPr>
              <a:xfrm flipH="1">
                <a:off x="3365536" y="4509120"/>
                <a:ext cx="397698" cy="389004"/>
              </a:xfrm>
              <a:prstGeom prst="straightConnector1">
                <a:avLst/>
              </a:prstGeom>
              <a:ln>
                <a:solidFill>
                  <a:schemeClr val="accent5">
                    <a:lumMod val="75000"/>
                  </a:schemeClr>
                </a:solidFill>
                <a:tailEnd type="none"/>
              </a:ln>
            </p:spPr>
            <p:style>
              <a:lnRef idx="1">
                <a:schemeClr val="accent1"/>
              </a:lnRef>
              <a:fillRef idx="0">
                <a:schemeClr val="accent1"/>
              </a:fillRef>
              <a:effectRef idx="0">
                <a:schemeClr val="accent1"/>
              </a:effectRef>
              <a:fontRef idx="minor">
                <a:schemeClr val="tx1"/>
              </a:fontRef>
            </p:style>
          </p:cxnSp>
        </p:grpSp>
        <p:sp>
          <p:nvSpPr>
            <p:cNvPr id="54" name="テキスト ボックス 53"/>
            <p:cNvSpPr txBox="1"/>
            <p:nvPr/>
          </p:nvSpPr>
          <p:spPr>
            <a:xfrm>
              <a:off x="164058" y="3867870"/>
              <a:ext cx="2199641" cy="261610"/>
            </a:xfrm>
            <a:prstGeom prst="rect">
              <a:avLst/>
            </a:prstGeom>
            <a:solidFill>
              <a:schemeClr val="accent1">
                <a:lumMod val="40000"/>
                <a:lumOff val="60000"/>
              </a:schemeClr>
            </a:solidFill>
          </p:spPr>
          <p:txBody>
            <a:bodyPr wrap="none" rtlCol="0">
              <a:spAutoFit/>
            </a:bodyPr>
            <a:lstStyle/>
            <a:p>
              <a:pPr algn="ctr"/>
              <a:r>
                <a:rPr lang="en-US" sz="1100" dirty="0" smtClean="0"/>
                <a:t>Courtesy of Lapis </a:t>
              </a:r>
              <a:r>
                <a:rPr lang="en-US" sz="1100" dirty="0" smtClean="0">
                  <a:latin typeface="Meiryo UI" panose="020B0604030504040204" pitchFamily="50" charset="-128"/>
                  <a:ea typeface="Meiryo UI" panose="020B0604030504040204" pitchFamily="50" charset="-128"/>
                </a:rPr>
                <a:t>semiconductor</a:t>
              </a:r>
              <a:endParaRPr lang="en-US" sz="1100" dirty="0">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25242304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8711" y="240448"/>
            <a:ext cx="7773338" cy="542067"/>
          </a:xfrm>
        </p:spPr>
        <p:txBody>
          <a:bodyPr>
            <a:normAutofit fontScale="90000"/>
          </a:bodyPr>
          <a:lstStyle/>
          <a:p>
            <a:r>
              <a:rPr lang="en-US" dirty="0" smtClean="0"/>
              <a:t>Grant-in-aid (fy2013-17)</a:t>
            </a:r>
            <a:br>
              <a:rPr lang="en-US" dirty="0" smtClean="0"/>
            </a:br>
            <a:r>
              <a:rPr lang="en-US" sz="2000" dirty="0" smtClean="0"/>
              <a:t>interdisciplinary research on quantum imaging opened with 3D semiconductor detector</a:t>
            </a:r>
            <a:endParaRPr lang="en-GB" sz="2000" dirty="0"/>
          </a:p>
        </p:txBody>
      </p:sp>
      <p:pic>
        <p:nvPicPr>
          <p:cNvPr id="4" name="図 3"/>
          <p:cNvPicPr>
            <a:picLocks noChangeAspect="1"/>
          </p:cNvPicPr>
          <p:nvPr/>
        </p:nvPicPr>
        <p:blipFill>
          <a:blip r:embed="rId2"/>
          <a:stretch>
            <a:fillRect/>
          </a:stretch>
        </p:blipFill>
        <p:spPr>
          <a:xfrm>
            <a:off x="580292" y="967477"/>
            <a:ext cx="7974623" cy="5624752"/>
          </a:xfrm>
          <a:prstGeom prst="rect">
            <a:avLst/>
          </a:prstGeom>
        </p:spPr>
      </p:pic>
    </p:spTree>
    <p:extLst>
      <p:ext uri="{BB962C8B-B14F-4D97-AF65-F5344CB8AC3E}">
        <p14:creationId xmlns:p14="http://schemas.microsoft.com/office/powerpoint/2010/main" val="25684883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76954" y="1381811"/>
            <a:ext cx="9229725" cy="4914900"/>
          </a:xfrm>
          <a:prstGeom prst="rect">
            <a:avLst/>
          </a:prstGeom>
        </p:spPr>
      </p:pic>
      <p:sp>
        <p:nvSpPr>
          <p:cNvPr id="6" name="テキスト ボックス 5"/>
          <p:cNvSpPr txBox="1"/>
          <p:nvPr/>
        </p:nvSpPr>
        <p:spPr>
          <a:xfrm>
            <a:off x="4905624" y="4668252"/>
            <a:ext cx="502061" cy="584775"/>
          </a:xfrm>
          <a:prstGeom prst="rect">
            <a:avLst/>
          </a:prstGeom>
          <a:noFill/>
        </p:spPr>
        <p:txBody>
          <a:bodyPr wrap="none" rtlCol="0">
            <a:spAutoFit/>
          </a:bodyPr>
          <a:lstStyle/>
          <a:p>
            <a:r>
              <a:rPr kumimoji="1" lang="en-US" altLang="ja-JP" sz="3200" dirty="0" smtClean="0"/>
              <a:t>p</a:t>
            </a:r>
            <a:r>
              <a:rPr kumimoji="1" lang="en-US" altLang="ja-JP" sz="3200" baseline="30000" dirty="0" smtClean="0"/>
              <a:t>-</a:t>
            </a:r>
            <a:endParaRPr kumimoji="1" lang="ja-JP" altLang="en-US" sz="3200" baseline="30000" dirty="0"/>
          </a:p>
        </p:txBody>
      </p:sp>
      <p:sp>
        <p:nvSpPr>
          <p:cNvPr id="7" name="テキスト ボックス 6"/>
          <p:cNvSpPr txBox="1"/>
          <p:nvPr/>
        </p:nvSpPr>
        <p:spPr>
          <a:xfrm>
            <a:off x="3534024" y="5608404"/>
            <a:ext cx="389850" cy="830997"/>
          </a:xfrm>
          <a:prstGeom prst="rect">
            <a:avLst/>
          </a:prstGeom>
          <a:noFill/>
        </p:spPr>
        <p:txBody>
          <a:bodyPr wrap="none" rtlCol="0">
            <a:spAutoFit/>
          </a:bodyPr>
          <a:lstStyle/>
          <a:p>
            <a:r>
              <a:rPr kumimoji="1" lang="en-US" altLang="ja-JP" sz="4800" dirty="0" smtClean="0"/>
              <a:t>-</a:t>
            </a:r>
            <a:endParaRPr kumimoji="1" lang="ja-JP" altLang="en-US" sz="4800" dirty="0"/>
          </a:p>
        </p:txBody>
      </p:sp>
      <p:grpSp>
        <p:nvGrpSpPr>
          <p:cNvPr id="22" name="グループ化 21"/>
          <p:cNvGrpSpPr/>
          <p:nvPr/>
        </p:nvGrpSpPr>
        <p:grpSpPr>
          <a:xfrm>
            <a:off x="642468" y="3296650"/>
            <a:ext cx="1580115" cy="622120"/>
            <a:chOff x="642468" y="3296650"/>
            <a:chExt cx="1580115" cy="622120"/>
          </a:xfrm>
        </p:grpSpPr>
        <p:sp>
          <p:nvSpPr>
            <p:cNvPr id="5" name="正方形/長方形 4"/>
            <p:cNvSpPr/>
            <p:nvPr/>
          </p:nvSpPr>
          <p:spPr>
            <a:xfrm>
              <a:off x="1235993" y="3296650"/>
              <a:ext cx="986590" cy="168443"/>
            </a:xfrm>
            <a:prstGeom prst="rect">
              <a:avLst/>
            </a:prstGeom>
            <a:solidFill>
              <a:srgbClr val="D04E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642468" y="3457105"/>
              <a:ext cx="893628" cy="461665"/>
            </a:xfrm>
            <a:prstGeom prst="rect">
              <a:avLst/>
            </a:prstGeom>
            <a:noFill/>
          </p:spPr>
          <p:txBody>
            <a:bodyPr wrap="square" rtlCol="0">
              <a:spAutoFit/>
            </a:bodyPr>
            <a:lstStyle/>
            <a:p>
              <a:r>
                <a:rPr kumimoji="1" lang="en-US" altLang="ja-JP" sz="2400" dirty="0" smtClean="0">
                  <a:solidFill>
                    <a:srgbClr val="D04EB4"/>
                  </a:solidFill>
                </a:rPr>
                <a:t>BNW </a:t>
              </a:r>
              <a:endParaRPr kumimoji="1" lang="ja-JP" altLang="en-US" sz="2400" dirty="0">
                <a:solidFill>
                  <a:srgbClr val="D04EB4"/>
                </a:solidFill>
              </a:endParaRPr>
            </a:p>
          </p:txBody>
        </p:sp>
      </p:grpSp>
      <p:cxnSp>
        <p:nvCxnSpPr>
          <p:cNvPr id="13" name="直線矢印コネクタ 12"/>
          <p:cNvCxnSpPr/>
          <p:nvPr/>
        </p:nvCxnSpPr>
        <p:spPr>
          <a:xfrm flipV="1">
            <a:off x="1551619" y="3994484"/>
            <a:ext cx="0" cy="1258543"/>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flipV="1">
            <a:off x="1860435" y="3990468"/>
            <a:ext cx="0" cy="1258543"/>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811837" y="5155338"/>
            <a:ext cx="848309" cy="369332"/>
          </a:xfrm>
          <a:prstGeom prst="rect">
            <a:avLst/>
          </a:prstGeom>
          <a:noFill/>
        </p:spPr>
        <p:txBody>
          <a:bodyPr wrap="none" rtlCol="0">
            <a:spAutoFit/>
          </a:bodyPr>
          <a:lstStyle/>
          <a:p>
            <a:r>
              <a:rPr kumimoji="1" lang="en-US" altLang="ja-JP" dirty="0" smtClean="0"/>
              <a:t>E-field </a:t>
            </a:r>
            <a:endParaRPr kumimoji="1" lang="ja-JP" altLang="en-US" dirty="0"/>
          </a:p>
        </p:txBody>
      </p:sp>
      <p:sp>
        <p:nvSpPr>
          <p:cNvPr id="2" name="タイトル 1"/>
          <p:cNvSpPr>
            <a:spLocks noGrp="1"/>
          </p:cNvSpPr>
          <p:nvPr>
            <p:ph type="title"/>
          </p:nvPr>
        </p:nvSpPr>
        <p:spPr>
          <a:xfrm>
            <a:off x="642468" y="245539"/>
            <a:ext cx="7773338" cy="777145"/>
          </a:xfrm>
        </p:spPr>
        <p:txBody>
          <a:bodyPr/>
          <a:lstStyle/>
          <a:p>
            <a:r>
              <a:rPr kumimoji="1" lang="en-US" altLang="ja-JP" dirty="0" smtClean="0"/>
              <a:t>Issues to overcome</a:t>
            </a:r>
            <a:endParaRPr kumimoji="1" lang="ja-JP" altLang="en-US" dirty="0"/>
          </a:p>
        </p:txBody>
      </p:sp>
      <p:sp>
        <p:nvSpPr>
          <p:cNvPr id="11" name="テキスト ボックス 10"/>
          <p:cNvSpPr txBox="1"/>
          <p:nvPr/>
        </p:nvSpPr>
        <p:spPr>
          <a:xfrm>
            <a:off x="3067285" y="3011539"/>
            <a:ext cx="1877437" cy="369332"/>
          </a:xfrm>
          <a:prstGeom prst="rect">
            <a:avLst/>
          </a:prstGeom>
          <a:noFill/>
        </p:spPr>
        <p:txBody>
          <a:bodyPr wrap="none" rtlCol="0">
            <a:spAutoFit/>
          </a:bodyPr>
          <a:lstStyle/>
          <a:p>
            <a:r>
              <a:rPr kumimoji="1" lang="en-US" altLang="ja-JP" dirty="0" smtClean="0">
                <a:solidFill>
                  <a:srgbClr val="FFFF00"/>
                </a:solidFill>
              </a:rPr>
              <a:t>+++++++++++</a:t>
            </a:r>
            <a:endParaRPr kumimoji="1" lang="ja-JP" altLang="en-US" dirty="0">
              <a:solidFill>
                <a:srgbClr val="FFFF00"/>
              </a:solidFill>
            </a:endParaRPr>
          </a:p>
        </p:txBody>
      </p:sp>
      <p:sp>
        <p:nvSpPr>
          <p:cNvPr id="18" name="テキスト ボックス 17"/>
          <p:cNvSpPr txBox="1"/>
          <p:nvPr/>
        </p:nvSpPr>
        <p:spPr>
          <a:xfrm>
            <a:off x="642468" y="4198631"/>
            <a:ext cx="3272634" cy="923330"/>
          </a:xfrm>
          <a:prstGeom prst="rect">
            <a:avLst/>
          </a:prstGeom>
          <a:solidFill>
            <a:schemeClr val="bg2"/>
          </a:solidFill>
        </p:spPr>
        <p:txBody>
          <a:bodyPr wrap="square" rtlCol="0">
            <a:spAutoFit/>
          </a:bodyPr>
          <a:lstStyle/>
          <a:p>
            <a:r>
              <a:rPr kumimoji="1" lang="en-US" altLang="ja-JP" dirty="0" smtClean="0"/>
              <a:t>Tied to pixel node conventionally</a:t>
            </a:r>
          </a:p>
          <a:p>
            <a:r>
              <a:rPr kumimoji="1" lang="en-US" altLang="ja-JP" dirty="0" smtClean="0"/>
              <a:t>-&gt; area need to be optimized</a:t>
            </a:r>
          </a:p>
          <a:p>
            <a:r>
              <a:rPr kumimoji="1" lang="en-US" altLang="ja-JP" dirty="0" smtClean="0"/>
              <a:t>( coverage of FETs/capacitance )</a:t>
            </a:r>
            <a:endParaRPr kumimoji="1" lang="ja-JP" altLang="en-US" dirty="0"/>
          </a:p>
        </p:txBody>
      </p:sp>
      <p:grpSp>
        <p:nvGrpSpPr>
          <p:cNvPr id="21" name="グループ化 20"/>
          <p:cNvGrpSpPr/>
          <p:nvPr/>
        </p:nvGrpSpPr>
        <p:grpSpPr>
          <a:xfrm>
            <a:off x="1227220" y="3173927"/>
            <a:ext cx="6621379" cy="1505523"/>
            <a:chOff x="1227220" y="3173927"/>
            <a:chExt cx="6621379" cy="1505523"/>
          </a:xfrm>
        </p:grpSpPr>
        <p:sp>
          <p:nvSpPr>
            <p:cNvPr id="17" name="正方形/長方形 16"/>
            <p:cNvSpPr/>
            <p:nvPr/>
          </p:nvSpPr>
          <p:spPr>
            <a:xfrm flipV="1">
              <a:off x="1227220" y="3173927"/>
              <a:ext cx="6621379" cy="45719"/>
            </a:xfrm>
            <a:prstGeom prst="rect">
              <a:avLst/>
            </a:prstGeom>
            <a:solidFill>
              <a:srgbClr val="D04E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5147882" y="4156230"/>
              <a:ext cx="2418483" cy="523220"/>
            </a:xfrm>
            <a:prstGeom prst="rect">
              <a:avLst/>
            </a:prstGeom>
            <a:solidFill>
              <a:schemeClr val="tx1"/>
            </a:solidFill>
          </p:spPr>
          <p:txBody>
            <a:bodyPr wrap="none" rtlCol="0">
              <a:spAutoFit/>
            </a:bodyPr>
            <a:lstStyle/>
            <a:p>
              <a:r>
                <a:rPr kumimoji="1" lang="en-US" altLang="ja-JP" sz="2800" dirty="0" smtClean="0">
                  <a:solidFill>
                    <a:srgbClr val="FFFF00"/>
                  </a:solidFill>
                </a:rPr>
                <a:t>DSOI solves all </a:t>
              </a:r>
              <a:endParaRPr kumimoji="1" lang="ja-JP" altLang="en-US" sz="2800" dirty="0">
                <a:solidFill>
                  <a:srgbClr val="FFFF00"/>
                </a:solidFill>
              </a:endParaRPr>
            </a:p>
          </p:txBody>
        </p:sp>
      </p:grpSp>
      <p:sp>
        <p:nvSpPr>
          <p:cNvPr id="20" name="テキスト ボックス 19"/>
          <p:cNvSpPr txBox="1"/>
          <p:nvPr/>
        </p:nvSpPr>
        <p:spPr>
          <a:xfrm>
            <a:off x="1067859" y="952321"/>
            <a:ext cx="3998852" cy="369332"/>
          </a:xfrm>
          <a:prstGeom prst="rect">
            <a:avLst/>
          </a:prstGeom>
          <a:noFill/>
        </p:spPr>
        <p:txBody>
          <a:bodyPr wrap="none" rtlCol="0">
            <a:spAutoFit/>
          </a:bodyPr>
          <a:lstStyle/>
          <a:p>
            <a:r>
              <a:rPr kumimoji="1" lang="en-US" altLang="ja-JP" dirty="0" smtClean="0"/>
              <a:t>In application of SOI to pixel devices …..</a:t>
            </a:r>
            <a:endParaRPr kumimoji="1" lang="ja-JP" altLang="en-US" dirty="0"/>
          </a:p>
        </p:txBody>
      </p:sp>
    </p:spTree>
    <p:extLst>
      <p:ext uri="{BB962C8B-B14F-4D97-AF65-F5344CB8AC3E}">
        <p14:creationId xmlns:p14="http://schemas.microsoft.com/office/powerpoint/2010/main" val="68057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barn(inVertical)">
                                      <p:cBhvr>
                                        <p:cTn id="1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5098" y="396839"/>
            <a:ext cx="7773338" cy="901810"/>
          </a:xfrm>
        </p:spPr>
        <p:txBody>
          <a:bodyPr/>
          <a:lstStyle/>
          <a:p>
            <a:r>
              <a:rPr kumimoji="1" lang="en-US" altLang="ja-JP" dirty="0" smtClean="0"/>
              <a:t>Wafer types</a:t>
            </a:r>
            <a:endParaRPr kumimoji="1" lang="ja-JP" altLang="en-US" dirty="0"/>
          </a:p>
        </p:txBody>
      </p:sp>
      <p:pic>
        <p:nvPicPr>
          <p:cNvPr id="4" name="図 3"/>
          <p:cNvPicPr>
            <a:picLocks noChangeAspect="1"/>
          </p:cNvPicPr>
          <p:nvPr/>
        </p:nvPicPr>
        <p:blipFill>
          <a:blip r:embed="rId2"/>
          <a:stretch>
            <a:fillRect/>
          </a:stretch>
        </p:blipFill>
        <p:spPr>
          <a:xfrm>
            <a:off x="330200" y="2041149"/>
            <a:ext cx="7943308" cy="4458210"/>
          </a:xfrm>
          <a:prstGeom prst="rect">
            <a:avLst/>
          </a:prstGeom>
        </p:spPr>
      </p:pic>
      <p:sp>
        <p:nvSpPr>
          <p:cNvPr id="5" name="テキスト ボックス 4"/>
          <p:cNvSpPr txBox="1"/>
          <p:nvPr/>
        </p:nvSpPr>
        <p:spPr>
          <a:xfrm>
            <a:off x="330200" y="1035903"/>
            <a:ext cx="5667192" cy="830997"/>
          </a:xfrm>
          <a:prstGeom prst="rect">
            <a:avLst/>
          </a:prstGeom>
          <a:noFill/>
        </p:spPr>
        <p:txBody>
          <a:bodyPr wrap="none" rtlCol="0">
            <a:spAutoFit/>
          </a:bodyPr>
          <a:lstStyle/>
          <a:p>
            <a:r>
              <a:rPr kumimoji="1" lang="en-US" altLang="ja-JP" sz="2400" dirty="0"/>
              <a:t>Lapis Semiconductor: 0.20um FD-SOI process</a:t>
            </a:r>
            <a:endParaRPr kumimoji="1" lang="ja-JP" altLang="en-US" sz="2400" dirty="0"/>
          </a:p>
          <a:p>
            <a:endParaRPr kumimoji="1" lang="ja-JP" altLang="en-US" sz="2400" dirty="0"/>
          </a:p>
        </p:txBody>
      </p:sp>
      <p:sp>
        <p:nvSpPr>
          <p:cNvPr id="6" name="テキスト ボックス 5"/>
          <p:cNvSpPr txBox="1"/>
          <p:nvPr/>
        </p:nvSpPr>
        <p:spPr>
          <a:xfrm rot="20590751">
            <a:off x="7633530" y="2271959"/>
            <a:ext cx="1649811" cy="369332"/>
          </a:xfrm>
          <a:prstGeom prst="rect">
            <a:avLst/>
          </a:prstGeom>
          <a:noFill/>
        </p:spPr>
        <p:txBody>
          <a:bodyPr wrap="none" rtlCol="0">
            <a:spAutoFit/>
          </a:bodyPr>
          <a:lstStyle/>
          <a:p>
            <a:r>
              <a:rPr kumimoji="1" lang="en-US" altLang="ja-JP" dirty="0" smtClean="0">
                <a:solidFill>
                  <a:srgbClr val="FF0000"/>
                </a:solidFill>
              </a:rPr>
              <a:t>On-going MPW</a:t>
            </a:r>
            <a:endParaRPr kumimoji="1" lang="ja-JP" altLang="en-US" dirty="0">
              <a:solidFill>
                <a:srgbClr val="FF0000"/>
              </a:solidFill>
            </a:endParaRPr>
          </a:p>
        </p:txBody>
      </p:sp>
      <p:sp>
        <p:nvSpPr>
          <p:cNvPr id="7" name="テキスト ボックス 6"/>
          <p:cNvSpPr txBox="1"/>
          <p:nvPr/>
        </p:nvSpPr>
        <p:spPr>
          <a:xfrm>
            <a:off x="952500" y="1427011"/>
            <a:ext cx="6210996" cy="707886"/>
          </a:xfrm>
          <a:prstGeom prst="rect">
            <a:avLst/>
          </a:prstGeom>
          <a:noFill/>
        </p:spPr>
        <p:txBody>
          <a:bodyPr wrap="none" rtlCol="0">
            <a:spAutoFit/>
          </a:bodyPr>
          <a:lstStyle/>
          <a:p>
            <a:r>
              <a:rPr kumimoji="1" lang="en-US" altLang="ja-JP" sz="2000" dirty="0" smtClean="0"/>
              <a:t>Optimum wafer selectable (single p/n, various </a:t>
            </a:r>
            <a:r>
              <a:rPr kumimoji="1" lang="en-US" altLang="ja-JP" sz="2000" dirty="0" err="1" smtClean="0"/>
              <a:t>resisitivities</a:t>
            </a:r>
            <a:r>
              <a:rPr kumimoji="1" lang="en-US" altLang="ja-JP" sz="2000" dirty="0" smtClean="0"/>
              <a:t>):</a:t>
            </a:r>
          </a:p>
          <a:p>
            <a:r>
              <a:rPr kumimoji="1" lang="en-US" altLang="ja-JP" sz="2000" dirty="0" smtClean="0"/>
              <a:t>One type for double: getting better! </a:t>
            </a:r>
            <a:endParaRPr kumimoji="1" lang="ja-JP" altLang="en-US" sz="2000" dirty="0"/>
          </a:p>
        </p:txBody>
      </p:sp>
    </p:spTree>
    <p:extLst>
      <p:ext uri="{BB962C8B-B14F-4D97-AF65-F5344CB8AC3E}">
        <p14:creationId xmlns:p14="http://schemas.microsoft.com/office/powerpoint/2010/main" val="37814786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148544" y="832977"/>
            <a:ext cx="7328180" cy="5631771"/>
          </a:xfrm>
          <a:prstGeom prst="rect">
            <a:avLst/>
          </a:prstGeom>
        </p:spPr>
      </p:pic>
      <p:pic>
        <p:nvPicPr>
          <p:cNvPr id="7" name="図 6"/>
          <p:cNvPicPr>
            <a:picLocks noChangeAspect="1"/>
          </p:cNvPicPr>
          <p:nvPr/>
        </p:nvPicPr>
        <p:blipFill>
          <a:blip r:embed="rId3"/>
          <a:stretch>
            <a:fillRect/>
          </a:stretch>
        </p:blipFill>
        <p:spPr>
          <a:xfrm>
            <a:off x="6228799" y="4991878"/>
            <a:ext cx="2844430" cy="1866122"/>
          </a:xfrm>
          <a:prstGeom prst="rect">
            <a:avLst/>
          </a:prstGeom>
        </p:spPr>
      </p:pic>
      <p:sp>
        <p:nvSpPr>
          <p:cNvPr id="2" name="タイトル 1"/>
          <p:cNvSpPr>
            <a:spLocks noGrp="1"/>
          </p:cNvSpPr>
          <p:nvPr>
            <p:ph type="title"/>
          </p:nvPr>
        </p:nvSpPr>
        <p:spPr>
          <a:xfrm>
            <a:off x="424370" y="211015"/>
            <a:ext cx="6776529" cy="225544"/>
          </a:xfrm>
        </p:spPr>
        <p:txBody>
          <a:bodyPr>
            <a:normAutofit fontScale="90000"/>
          </a:bodyPr>
          <a:lstStyle/>
          <a:p>
            <a:r>
              <a:rPr lang="en-US" dirty="0" smtClean="0"/>
              <a:t>highlight-2 (INTPIX4)</a:t>
            </a:r>
            <a:endParaRPr lang="en-GB" dirty="0"/>
          </a:p>
        </p:txBody>
      </p:sp>
      <p:sp>
        <p:nvSpPr>
          <p:cNvPr id="6" name="テキスト ボックス 5"/>
          <p:cNvSpPr txBox="1"/>
          <p:nvPr/>
        </p:nvSpPr>
        <p:spPr>
          <a:xfrm>
            <a:off x="2074984" y="3279531"/>
            <a:ext cx="733534" cy="369332"/>
          </a:xfrm>
          <a:prstGeom prst="rect">
            <a:avLst/>
          </a:prstGeom>
          <a:noFill/>
        </p:spPr>
        <p:txBody>
          <a:bodyPr wrap="none" rtlCol="0">
            <a:spAutoFit/>
          </a:bodyPr>
          <a:lstStyle/>
          <a:p>
            <a:r>
              <a:rPr lang="en-US" dirty="0" smtClean="0"/>
              <a:t>Fe-55</a:t>
            </a:r>
            <a:endParaRPr lang="en-GB" dirty="0"/>
          </a:p>
        </p:txBody>
      </p:sp>
      <p:sp>
        <p:nvSpPr>
          <p:cNvPr id="3" name="テキスト ボックス 2"/>
          <p:cNvSpPr txBox="1"/>
          <p:nvPr/>
        </p:nvSpPr>
        <p:spPr>
          <a:xfrm>
            <a:off x="7200899" y="1366013"/>
            <a:ext cx="1816346" cy="646331"/>
          </a:xfrm>
          <a:prstGeom prst="rect">
            <a:avLst/>
          </a:prstGeom>
          <a:noFill/>
        </p:spPr>
        <p:txBody>
          <a:bodyPr wrap="square" rtlCol="0">
            <a:spAutoFit/>
          </a:bodyPr>
          <a:lstStyle/>
          <a:p>
            <a:r>
              <a:rPr kumimoji="1" lang="en-US" altLang="ja-JP" dirty="0" smtClean="0"/>
              <a:t>Integration &amp;global shutter</a:t>
            </a:r>
            <a:endParaRPr kumimoji="1" lang="ja-JP" altLang="en-US" dirty="0"/>
          </a:p>
        </p:txBody>
      </p:sp>
      <p:pic>
        <p:nvPicPr>
          <p:cNvPr id="8" name="図 7"/>
          <p:cNvPicPr>
            <a:picLocks noChangeAspect="1"/>
          </p:cNvPicPr>
          <p:nvPr/>
        </p:nvPicPr>
        <p:blipFill>
          <a:blip r:embed="rId4"/>
          <a:stretch>
            <a:fillRect/>
          </a:stretch>
        </p:blipFill>
        <p:spPr>
          <a:xfrm>
            <a:off x="6728500" y="3588985"/>
            <a:ext cx="2144911" cy="1305337"/>
          </a:xfrm>
          <a:prstGeom prst="rect">
            <a:avLst/>
          </a:prstGeom>
        </p:spPr>
      </p:pic>
      <p:sp>
        <p:nvSpPr>
          <p:cNvPr id="10" name="テキスト ボックス 9"/>
          <p:cNvSpPr txBox="1"/>
          <p:nvPr/>
        </p:nvSpPr>
        <p:spPr>
          <a:xfrm>
            <a:off x="6833881" y="6192972"/>
            <a:ext cx="1470274" cy="369332"/>
          </a:xfrm>
          <a:prstGeom prst="rect">
            <a:avLst/>
          </a:prstGeom>
          <a:noFill/>
        </p:spPr>
        <p:txBody>
          <a:bodyPr wrap="none" rtlCol="0">
            <a:spAutoFit/>
          </a:bodyPr>
          <a:lstStyle/>
          <a:p>
            <a:r>
              <a:rPr kumimoji="1" lang="en-US" altLang="ja-JP" dirty="0" smtClean="0"/>
              <a:t>10.2x15.4mm</a:t>
            </a:r>
            <a:endParaRPr kumimoji="1" lang="ja-JP" altLang="en-US" dirty="0"/>
          </a:p>
        </p:txBody>
      </p:sp>
    </p:spTree>
    <p:extLst>
      <p:ext uri="{BB962C8B-B14F-4D97-AF65-F5344CB8AC3E}">
        <p14:creationId xmlns:p14="http://schemas.microsoft.com/office/powerpoint/2010/main" val="23873623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4370" y="211015"/>
            <a:ext cx="6776529" cy="225544"/>
          </a:xfrm>
        </p:spPr>
        <p:txBody>
          <a:bodyPr>
            <a:normAutofit fontScale="90000"/>
          </a:bodyPr>
          <a:lstStyle/>
          <a:p>
            <a:r>
              <a:rPr lang="en-US" dirty="0" smtClean="0"/>
              <a:t>highlight-2 (INTPIX4)</a:t>
            </a:r>
            <a:endParaRPr lang="en-GB" dirty="0"/>
          </a:p>
        </p:txBody>
      </p:sp>
      <p:pic>
        <p:nvPicPr>
          <p:cNvPr id="3" name="図 2"/>
          <p:cNvPicPr>
            <a:picLocks noChangeAspect="1"/>
          </p:cNvPicPr>
          <p:nvPr/>
        </p:nvPicPr>
        <p:blipFill>
          <a:blip r:embed="rId2"/>
          <a:stretch>
            <a:fillRect/>
          </a:stretch>
        </p:blipFill>
        <p:spPr>
          <a:xfrm>
            <a:off x="518746" y="671357"/>
            <a:ext cx="8097715" cy="5929763"/>
          </a:xfrm>
          <a:prstGeom prst="rect">
            <a:avLst/>
          </a:prstGeom>
        </p:spPr>
      </p:pic>
    </p:spTree>
    <p:extLst>
      <p:ext uri="{BB962C8B-B14F-4D97-AF65-F5344CB8AC3E}">
        <p14:creationId xmlns:p14="http://schemas.microsoft.com/office/powerpoint/2010/main" val="29019791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144000" cy="685800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eaLnBrk="0" fontAlgn="base" hangingPunct="0">
              <a:spcBef>
                <a:spcPct val="0"/>
              </a:spcBef>
              <a:spcAft>
                <a:spcPct val="0"/>
              </a:spcAft>
            </a:pPr>
            <a:endParaRPr lang="ja-JP" altLang="en-US" sz="2400">
              <a:solidFill>
                <a:prstClr val="white"/>
              </a:solidFill>
            </a:endParaRPr>
          </a:p>
        </p:txBody>
      </p:sp>
      <p:pic>
        <p:nvPicPr>
          <p:cNvPr id="10" name="CT1">
            <a:hlinkClick r:id="" action="ppaction://media"/>
            <a:hlinkHover r:id="" action="ppaction://ole?verb=0"/>
          </p:cNvPr>
          <p:cNvPicPr>
            <a:picLocks noGrp="1" noChangeAspect="1"/>
          </p:cNvPicPr>
          <p:nvPr>
            <p:ph idx="4294967295"/>
            <a:videoFile r:link="rId2"/>
            <p:extLst>
              <p:ext uri="{DAA4B4D4-6D71-4841-9C94-3DE7FCFB9230}">
                <p14:media xmlns:p14="http://schemas.microsoft.com/office/powerpoint/2010/main" r:embed="rId1"/>
              </p:ext>
            </p:extLst>
          </p:nvPr>
        </p:nvPicPr>
        <p:blipFill>
          <a:blip r:embed="rId5"/>
          <a:stretch>
            <a:fillRect/>
          </a:stretch>
        </p:blipFill>
        <p:spPr>
          <a:xfrm rot="10800000">
            <a:off x="0" y="980728"/>
            <a:ext cx="9144000" cy="4876800"/>
          </a:xfrm>
          <a:prstGeom prst="rect">
            <a:avLst/>
          </a:prstGeom>
        </p:spPr>
      </p:pic>
      <p:grpSp>
        <p:nvGrpSpPr>
          <p:cNvPr id="3" name="図形グループ 2"/>
          <p:cNvGrpSpPr/>
          <p:nvPr/>
        </p:nvGrpSpPr>
        <p:grpSpPr>
          <a:xfrm>
            <a:off x="323528" y="5087919"/>
            <a:ext cx="1735889" cy="501321"/>
            <a:chOff x="603863" y="5013176"/>
            <a:chExt cx="1735889" cy="501321"/>
          </a:xfrm>
        </p:grpSpPr>
        <p:cxnSp>
          <p:nvCxnSpPr>
            <p:cNvPr id="4" name="直線コネクタ 3"/>
            <p:cNvCxnSpPr/>
            <p:nvPr/>
          </p:nvCxnSpPr>
          <p:spPr>
            <a:xfrm>
              <a:off x="611559" y="5445224"/>
              <a:ext cx="1728000" cy="0"/>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4" name="直線コネクタ 13"/>
            <p:cNvCxnSpPr/>
            <p:nvPr/>
          </p:nvCxnSpPr>
          <p:spPr>
            <a:xfrm flipV="1">
              <a:off x="603863" y="5375951"/>
              <a:ext cx="0" cy="138546"/>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5" name="直線コネクタ 14"/>
            <p:cNvCxnSpPr/>
            <p:nvPr/>
          </p:nvCxnSpPr>
          <p:spPr>
            <a:xfrm flipV="1">
              <a:off x="2339752" y="5373216"/>
              <a:ext cx="0" cy="138546"/>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17" name="テキスト ボックス 16"/>
            <p:cNvSpPr txBox="1"/>
            <p:nvPr/>
          </p:nvSpPr>
          <p:spPr>
            <a:xfrm>
              <a:off x="1115616" y="5013176"/>
              <a:ext cx="670451" cy="369332"/>
            </a:xfrm>
            <a:prstGeom prst="rect">
              <a:avLst/>
            </a:prstGeom>
            <a:noFill/>
          </p:spPr>
          <p:txBody>
            <a:bodyPr wrap="none" rtlCol="0">
              <a:spAutoFit/>
            </a:bodyPr>
            <a:lstStyle/>
            <a:p>
              <a:pPr eaLnBrk="0" fontAlgn="base" hangingPunct="0">
                <a:spcBef>
                  <a:spcPct val="0"/>
                </a:spcBef>
                <a:spcAft>
                  <a:spcPct val="0"/>
                </a:spcAft>
              </a:pPr>
              <a:r>
                <a:rPr lang="en-US" altLang="ja-JP" sz="2400" dirty="0">
                  <a:solidFill>
                    <a:srgbClr val="FFFF00"/>
                  </a:solidFill>
                  <a:latin typeface="Comic Sans MS" charset="0"/>
                  <a:cs typeface="ＭＳ Ｐゴシック" charset="0"/>
                </a:rPr>
                <a:t>3mm</a:t>
              </a:r>
              <a:endParaRPr lang="ja-JP" altLang="en-US" sz="2400" dirty="0">
                <a:solidFill>
                  <a:srgbClr val="FFFF00"/>
                </a:solidFill>
                <a:latin typeface="Comic Sans MS" charset="0"/>
                <a:cs typeface="ＭＳ Ｐゴシック" charset="0"/>
              </a:endParaRPr>
            </a:p>
          </p:txBody>
        </p:sp>
      </p:grpSp>
      <p:sp>
        <p:nvSpPr>
          <p:cNvPr id="13" name="タイトル 7"/>
          <p:cNvSpPr txBox="1">
            <a:spLocks/>
          </p:cNvSpPr>
          <p:nvPr/>
        </p:nvSpPr>
        <p:spPr>
          <a:xfrm>
            <a:off x="467544" y="116632"/>
            <a:ext cx="8352928" cy="83074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pPr fontAlgn="base">
              <a:spcAft>
                <a:spcPct val="0"/>
              </a:spcAft>
            </a:pPr>
            <a:r>
              <a:rPr lang="en-US" altLang="ja-JP" sz="2800" u="sng" dirty="0" smtClean="0">
                <a:solidFill>
                  <a:srgbClr val="FFFF00"/>
                </a:solidFill>
              </a:rPr>
              <a:t>INTPIX4: Computed Tomography with </a:t>
            </a:r>
            <a:r>
              <a:rPr lang="en-US" altLang="ja-JP" sz="2800" u="sng" dirty="0" err="1" smtClean="0">
                <a:solidFill>
                  <a:srgbClr val="FFFF00"/>
                </a:solidFill>
              </a:rPr>
              <a:t>Syncrotron</a:t>
            </a:r>
            <a:r>
              <a:rPr lang="en-US" altLang="ja-JP" sz="2800" u="sng" dirty="0" smtClean="0">
                <a:solidFill>
                  <a:srgbClr val="FFFF00"/>
                </a:solidFill>
              </a:rPr>
              <a:t> X-ray</a:t>
            </a:r>
            <a:endParaRPr lang="ja-JP" altLang="en-US" sz="2800" u="sng" dirty="0">
              <a:solidFill>
                <a:srgbClr val="FFFF00"/>
              </a:solidFill>
            </a:endParaRPr>
          </a:p>
        </p:txBody>
      </p:sp>
      <p:pic>
        <p:nvPicPr>
          <p:cNvPr id="16" name="図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340" y="974458"/>
            <a:ext cx="9144000" cy="4909084"/>
          </a:xfrm>
          <a:prstGeom prst="rect">
            <a:avLst/>
          </a:prstGeom>
        </p:spPr>
      </p:pic>
      <p:sp>
        <p:nvSpPr>
          <p:cNvPr id="18" name="テキスト ボックス 17"/>
          <p:cNvSpPr txBox="1"/>
          <p:nvPr/>
        </p:nvSpPr>
        <p:spPr>
          <a:xfrm>
            <a:off x="352726" y="6428782"/>
            <a:ext cx="2635098" cy="276999"/>
          </a:xfrm>
          <a:prstGeom prst="rect">
            <a:avLst/>
          </a:prstGeom>
          <a:noFill/>
        </p:spPr>
        <p:txBody>
          <a:bodyPr wrap="square" rtlCol="0">
            <a:spAutoFit/>
          </a:bodyPr>
          <a:lstStyle/>
          <a:p>
            <a:pPr eaLnBrk="0" fontAlgn="base" hangingPunct="0">
              <a:spcBef>
                <a:spcPct val="0"/>
              </a:spcBef>
              <a:spcAft>
                <a:spcPct val="0"/>
              </a:spcAft>
            </a:pPr>
            <a:r>
              <a:rPr lang="en-US" altLang="ja-JP" sz="1200" dirty="0">
                <a:solidFill>
                  <a:srgbClr val="FFFF00"/>
                </a:solidFill>
                <a:latin typeface="Arial"/>
                <a:cs typeface="Arial"/>
              </a:rPr>
              <a:t>(by R. Nishimura, K. Hirano (KEK)</a:t>
            </a:r>
            <a:r>
              <a:rPr lang="ja-JP" altLang="en-US" sz="1200" dirty="0">
                <a:solidFill>
                  <a:srgbClr val="FFFF00"/>
                </a:solidFill>
                <a:latin typeface="Arial"/>
                <a:cs typeface="Arial"/>
              </a:rPr>
              <a:t> </a:t>
            </a:r>
          </a:p>
        </p:txBody>
      </p:sp>
      <p:sp>
        <p:nvSpPr>
          <p:cNvPr id="2" name="スライド番号プレースホルダー 1"/>
          <p:cNvSpPr>
            <a:spLocks noGrp="1"/>
          </p:cNvSpPr>
          <p:nvPr>
            <p:ph type="sldNum" sz="quarter" idx="4294967295"/>
          </p:nvPr>
        </p:nvSpPr>
        <p:spPr>
          <a:xfrm>
            <a:off x="6553200" y="6356350"/>
            <a:ext cx="2133600" cy="365125"/>
          </a:xfrm>
          <a:prstGeom prst="rect">
            <a:avLst/>
          </a:prstGeom>
        </p:spPr>
        <p:txBody>
          <a:bodyPr/>
          <a:lstStyle/>
          <a:p>
            <a:fld id="{ECAF45DA-F6FB-F746-B51F-E7336F6AA741}" type="slidenum">
              <a:rPr lang="ja-JP" altLang="en-US" smtClean="0">
                <a:solidFill>
                  <a:prstClr val="black">
                    <a:tint val="75000"/>
                  </a:prstClr>
                </a:solidFill>
                <a:latin typeface="Calibri"/>
                <a:ea typeface="ＭＳ Ｐゴシック"/>
              </a:rPr>
              <a:pPr/>
              <a:t>7</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850852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37" fill="hold" nodeType="clickEffect">
                                  <p:stCondLst>
                                    <p:cond delay="0"/>
                                  </p:stCondLst>
                                  <p:childTnLst>
                                    <p:animEffect transition="out" filter="barn(outVertical)">
                                      <p:cBhvr>
                                        <p:cTn id="6" dur="500"/>
                                        <p:tgtEl>
                                          <p:spTgt spid="16"/>
                                        </p:tgtEl>
                                      </p:cBhvr>
                                    </p:animEffect>
                                    <p:set>
                                      <p:cBhvr>
                                        <p:cTn id="7" dur="1" fill="hold">
                                          <p:stCondLst>
                                            <p:cond delay="499"/>
                                          </p:stCondLst>
                                        </p:cTn>
                                        <p:tgtEl>
                                          <p:spTgt spid="16"/>
                                        </p:tgtEl>
                                        <p:attrNameLst>
                                          <p:attrName>style.visibility</p:attrName>
                                        </p:attrNameLst>
                                      </p:cBhvr>
                                      <p:to>
                                        <p:strVal val="hidden"/>
                                      </p:to>
                                    </p:set>
                                  </p:childTnLst>
                                </p:cTn>
                              </p:par>
                              <p:par>
                                <p:cTn id="8" presetID="1" presetClass="mediacall" presetSubtype="0" fill="hold" nodeType="withEffect">
                                  <p:stCondLst>
                                    <p:cond delay="0"/>
                                  </p:stCondLst>
                                  <p:childTnLst>
                                    <p:cmd type="call" cmd="playFrom(0.0)">
                                      <p:cBhvr>
                                        <p:cTn id="9" dur="25714"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fill="remove" display="0">
                  <p:stCondLst>
                    <p:cond delay="indefinite"/>
                  </p:stCondLst>
                </p:cTn>
                <p:tgtEl>
                  <p:spTgt spid="10"/>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354032" y="436559"/>
            <a:ext cx="8294787" cy="6288644"/>
          </a:xfrm>
          <a:prstGeom prst="rect">
            <a:avLst/>
          </a:prstGeom>
        </p:spPr>
      </p:pic>
      <p:sp>
        <p:nvSpPr>
          <p:cNvPr id="2" name="タイトル 1"/>
          <p:cNvSpPr>
            <a:spLocks noGrp="1"/>
          </p:cNvSpPr>
          <p:nvPr>
            <p:ph type="title"/>
          </p:nvPr>
        </p:nvSpPr>
        <p:spPr>
          <a:xfrm>
            <a:off x="424371" y="211015"/>
            <a:ext cx="7488706" cy="225544"/>
          </a:xfrm>
        </p:spPr>
        <p:txBody>
          <a:bodyPr>
            <a:normAutofit fontScale="90000"/>
          </a:bodyPr>
          <a:lstStyle/>
          <a:p>
            <a:r>
              <a:rPr lang="en-US" dirty="0" smtClean="0"/>
              <a:t>highlight-1 (SOIPIX-PDD)</a:t>
            </a:r>
            <a:endParaRPr lang="en-GB" dirty="0"/>
          </a:p>
        </p:txBody>
      </p:sp>
      <p:sp>
        <p:nvSpPr>
          <p:cNvPr id="6" name="テキスト ボックス 5"/>
          <p:cNvSpPr txBox="1"/>
          <p:nvPr/>
        </p:nvSpPr>
        <p:spPr>
          <a:xfrm>
            <a:off x="2074984" y="3279531"/>
            <a:ext cx="733534" cy="369332"/>
          </a:xfrm>
          <a:prstGeom prst="rect">
            <a:avLst/>
          </a:prstGeom>
          <a:noFill/>
        </p:spPr>
        <p:txBody>
          <a:bodyPr wrap="none" rtlCol="0">
            <a:spAutoFit/>
          </a:bodyPr>
          <a:lstStyle/>
          <a:p>
            <a:r>
              <a:rPr lang="en-US" dirty="0" smtClean="0"/>
              <a:t>Fe-55</a:t>
            </a:r>
            <a:endParaRPr lang="en-GB" dirty="0"/>
          </a:p>
        </p:txBody>
      </p:sp>
    </p:spTree>
    <p:extLst>
      <p:ext uri="{BB962C8B-B14F-4D97-AF65-F5344CB8AC3E}">
        <p14:creationId xmlns:p14="http://schemas.microsoft.com/office/powerpoint/2010/main" val="30911564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4371" y="211015"/>
            <a:ext cx="7559044" cy="225544"/>
          </a:xfrm>
        </p:spPr>
        <p:txBody>
          <a:bodyPr>
            <a:normAutofit fontScale="90000"/>
          </a:bodyPr>
          <a:lstStyle/>
          <a:p>
            <a:r>
              <a:rPr lang="en-US" dirty="0" smtClean="0"/>
              <a:t>highlight-1 (SOIPIX-PDD)</a:t>
            </a:r>
            <a:endParaRPr lang="en-GB" dirty="0"/>
          </a:p>
        </p:txBody>
      </p:sp>
      <p:sp>
        <p:nvSpPr>
          <p:cNvPr id="6" name="テキスト ボックス 5"/>
          <p:cNvSpPr txBox="1"/>
          <p:nvPr/>
        </p:nvSpPr>
        <p:spPr>
          <a:xfrm>
            <a:off x="2074984" y="3279531"/>
            <a:ext cx="733534" cy="369332"/>
          </a:xfrm>
          <a:prstGeom prst="rect">
            <a:avLst/>
          </a:prstGeom>
          <a:noFill/>
        </p:spPr>
        <p:txBody>
          <a:bodyPr wrap="none" rtlCol="0">
            <a:spAutoFit/>
          </a:bodyPr>
          <a:lstStyle/>
          <a:p>
            <a:r>
              <a:rPr lang="en-US" dirty="0" smtClean="0"/>
              <a:t>Fe-55</a:t>
            </a:r>
            <a:endParaRPr lang="en-GB" dirty="0"/>
          </a:p>
        </p:txBody>
      </p:sp>
      <p:pic>
        <p:nvPicPr>
          <p:cNvPr id="3" name="図 2"/>
          <p:cNvPicPr>
            <a:picLocks noChangeAspect="1"/>
          </p:cNvPicPr>
          <p:nvPr/>
        </p:nvPicPr>
        <p:blipFill>
          <a:blip r:embed="rId2"/>
          <a:stretch>
            <a:fillRect/>
          </a:stretch>
        </p:blipFill>
        <p:spPr>
          <a:xfrm>
            <a:off x="424371" y="698713"/>
            <a:ext cx="8212015" cy="5900300"/>
          </a:xfrm>
          <a:prstGeom prst="rect">
            <a:avLst/>
          </a:prstGeom>
        </p:spPr>
      </p:pic>
    </p:spTree>
    <p:extLst>
      <p:ext uri="{BB962C8B-B14F-4D97-AF65-F5344CB8AC3E}">
        <p14:creationId xmlns:p14="http://schemas.microsoft.com/office/powerpoint/2010/main" val="434366831"/>
      </p:ext>
    </p:extLst>
  </p:cSld>
  <p:clrMapOvr>
    <a:masterClrMapping/>
  </p:clrMapOvr>
</p:sld>
</file>

<file path=ppt/theme/theme1.xml><?xml version="1.0" encoding="utf-8"?>
<a:theme xmlns:a="http://schemas.openxmlformats.org/drawingml/2006/main" name="しずく">
  <a:themeElements>
    <a:clrScheme name="しずく">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しずく">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しずく">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TM04033925[[fn=しずく]]</Template>
  <TotalTime>6156</TotalTime>
  <Words>1441</Words>
  <Application>Microsoft Office PowerPoint</Application>
  <PresentationFormat>画面に合わせる (4:3)</PresentationFormat>
  <Paragraphs>383</Paragraphs>
  <Slides>41</Slides>
  <Notes>7</Notes>
  <HiddenSlides>0</HiddenSlides>
  <MMClips>1</MMClips>
  <ScaleCrop>false</ScaleCrop>
  <HeadingPairs>
    <vt:vector size="8" baseType="variant">
      <vt:variant>
        <vt:lpstr>使用されているフォント</vt:lpstr>
      </vt:variant>
      <vt:variant>
        <vt:i4>11</vt:i4>
      </vt:variant>
      <vt:variant>
        <vt:lpstr>テーマ</vt:lpstr>
      </vt:variant>
      <vt:variant>
        <vt:i4>1</vt:i4>
      </vt:variant>
      <vt:variant>
        <vt:lpstr>埋め込まれた OLE サーバー</vt:lpstr>
      </vt:variant>
      <vt:variant>
        <vt:i4>1</vt:i4>
      </vt:variant>
      <vt:variant>
        <vt:lpstr>スライド タイトル</vt:lpstr>
      </vt:variant>
      <vt:variant>
        <vt:i4>41</vt:i4>
      </vt:variant>
    </vt:vector>
  </HeadingPairs>
  <TitlesOfParts>
    <vt:vector size="54" baseType="lpstr">
      <vt:lpstr>AR P丸ゴシック体M</vt:lpstr>
      <vt:lpstr>Arial Unicode MS</vt:lpstr>
      <vt:lpstr>Meiryo UI</vt:lpstr>
      <vt:lpstr>ＭＳ Ｐゴシック</vt:lpstr>
      <vt:lpstr>Arial</vt:lpstr>
      <vt:lpstr>Arial Black</vt:lpstr>
      <vt:lpstr>Calibri</vt:lpstr>
      <vt:lpstr>Comic Sans MS</vt:lpstr>
      <vt:lpstr>Symbol</vt:lpstr>
      <vt:lpstr>Tw Cen MT</vt:lpstr>
      <vt:lpstr>Wingdings</vt:lpstr>
      <vt:lpstr>しずく</vt:lpstr>
      <vt:lpstr>Acrobat Document</vt:lpstr>
      <vt:lpstr>PowerPoint プレゼンテーション</vt:lpstr>
      <vt:lpstr>PowerPoint プレゼンテーション</vt:lpstr>
      <vt:lpstr>PowerPoint プレゼンテーション</vt:lpstr>
      <vt:lpstr>Grant-in-aid (fy2013-17) interdisciplinary research on quantum imaging opened with 3D semiconductor detector</vt:lpstr>
      <vt:lpstr>highlight-2 (INTPIX4)</vt:lpstr>
      <vt:lpstr>highlight-2 (INTPIX4)</vt:lpstr>
      <vt:lpstr>PowerPoint プレゼンテーション</vt:lpstr>
      <vt:lpstr>highlight-1 (SOIPIX-PDD)</vt:lpstr>
      <vt:lpstr>highlight-1 (SOIPIX-PDD)</vt:lpstr>
      <vt:lpstr>highlight-3 (FPIX2)</vt:lpstr>
      <vt:lpstr>highlight-3 (FPIX2)</vt:lpstr>
      <vt:lpstr>highlight-4 (XRPIX5)</vt:lpstr>
      <vt:lpstr>highlight-4 (XRPIX5)</vt:lpstr>
      <vt:lpstr>highlight-4 (XRPIX5)</vt:lpstr>
      <vt:lpstr>sofist SOI Monolithic Pixel Detector for Fine Measurement of Space and Time</vt:lpstr>
      <vt:lpstr>Sofist pixel architecture</vt:lpstr>
      <vt:lpstr>SOFIST – in development</vt:lpstr>
      <vt:lpstr>soFist-1 spatial resolution</vt:lpstr>
      <vt:lpstr>soFist-1 spatial resolution</vt:lpstr>
      <vt:lpstr>soFist-2 beam test 2018mar</vt:lpstr>
      <vt:lpstr>soFist-2 timestamp calibration</vt:lpstr>
      <vt:lpstr>soFist-2 timestamp correlation</vt:lpstr>
      <vt:lpstr>Size of FNAL Main injector (MI) </vt:lpstr>
      <vt:lpstr>SOFIST-2 timestamp precision</vt:lpstr>
      <vt:lpstr>SOFIST-2 analog signal</vt:lpstr>
      <vt:lpstr>Sofist-2 full depletion</vt:lpstr>
      <vt:lpstr>Sofist-2 cluster charge</vt:lpstr>
      <vt:lpstr> </vt:lpstr>
      <vt:lpstr>SOFIST2 spatial resolution  </vt:lpstr>
      <vt:lpstr>SOFIST-3 – quick test</vt:lpstr>
      <vt:lpstr>SOFIST-3 – pixel layout</vt:lpstr>
      <vt:lpstr>SOFIST Ver.4</vt:lpstr>
      <vt:lpstr>SOFIST-4: pixel layout</vt:lpstr>
      <vt:lpstr>3D is coming (SOFIST-4)</vt:lpstr>
      <vt:lpstr>Remaining processes (SOFIST-4)</vt:lpstr>
      <vt:lpstr>summary</vt:lpstr>
      <vt:lpstr>spares</vt:lpstr>
      <vt:lpstr>International Linear Collider</vt:lpstr>
      <vt:lpstr>Double SOI wafer </vt:lpstr>
      <vt:lpstr>Issues to overcome</vt:lpstr>
      <vt:lpstr>Wafer types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原和彦</dc:creator>
  <cp:lastModifiedBy>hara</cp:lastModifiedBy>
  <cp:revision>276</cp:revision>
  <cp:lastPrinted>2018-10-12T03:32:41Z</cp:lastPrinted>
  <dcterms:created xsi:type="dcterms:W3CDTF">2017-05-10T06:44:22Z</dcterms:created>
  <dcterms:modified xsi:type="dcterms:W3CDTF">2019-03-04T16:05:27Z</dcterms:modified>
</cp:coreProperties>
</file>