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5"/>
  </p:notesMasterIdLst>
  <p:sldIdLst>
    <p:sldId id="1367" r:id="rId2"/>
    <p:sldId id="1987" r:id="rId3"/>
    <p:sldId id="1371" r:id="rId4"/>
    <p:sldId id="257" r:id="rId5"/>
    <p:sldId id="469" r:id="rId6"/>
    <p:sldId id="1375" r:id="rId7"/>
    <p:sldId id="399" r:id="rId8"/>
    <p:sldId id="1988" r:id="rId9"/>
    <p:sldId id="462" r:id="rId10"/>
    <p:sldId id="371" r:id="rId11"/>
    <p:sldId id="1342" r:id="rId12"/>
    <p:sldId id="1378" r:id="rId13"/>
    <p:sldId id="467" r:id="rId14"/>
    <p:sldId id="384" r:id="rId15"/>
    <p:sldId id="1983" r:id="rId16"/>
    <p:sldId id="401" r:id="rId17"/>
    <p:sldId id="402" r:id="rId18"/>
    <p:sldId id="403" r:id="rId19"/>
    <p:sldId id="1984" r:id="rId20"/>
    <p:sldId id="405" r:id="rId21"/>
    <p:sldId id="406" r:id="rId22"/>
    <p:sldId id="282" r:id="rId23"/>
    <p:sldId id="1380" r:id="rId24"/>
    <p:sldId id="1989" r:id="rId25"/>
    <p:sldId id="943" r:id="rId26"/>
    <p:sldId id="1348" r:id="rId27"/>
    <p:sldId id="1349" r:id="rId28"/>
    <p:sldId id="1350" r:id="rId29"/>
    <p:sldId id="1990" r:id="rId30"/>
    <p:sldId id="292" r:id="rId31"/>
    <p:sldId id="1992" r:id="rId32"/>
    <p:sldId id="1381" r:id="rId33"/>
    <p:sldId id="199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0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519D"/>
    <a:srgbClr val="0000FF"/>
    <a:srgbClr val="2440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7096" autoAdjust="0"/>
    <p:restoredTop sz="94646"/>
  </p:normalViewPr>
  <p:slideViewPr>
    <p:cSldViewPr snapToGrid="0" snapToObjects="1">
      <p:cViewPr varScale="1">
        <p:scale>
          <a:sx n="124" d="100"/>
          <a:sy n="124" d="100"/>
        </p:scale>
        <p:origin x="1072" y="176"/>
      </p:cViewPr>
      <p:guideLst>
        <p:guide orient="horz" pos="2160"/>
        <p:guide pos="2079"/>
      </p:guideLst>
    </p:cSldViewPr>
  </p:slideViewPr>
  <p:notesTextViewPr>
    <p:cViewPr>
      <p:scale>
        <a:sx n="1" d="1"/>
        <a:sy n="1" d="1"/>
      </p:scale>
      <p:origin x="0" y="0"/>
    </p:cViewPr>
  </p:notesTextViewPr>
  <p:sorterViewPr>
    <p:cViewPr>
      <p:scale>
        <a:sx n="59" d="100"/>
        <a:sy n="5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bnl\c-adnas\willeke\e-RHIC\Design-Documents\Copy%20of%20erhic_lumi_energyOptimizedb.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bnl\c-adnas\willeke\e-RHIC\Design-Documents\Copy%20of%20erhic_lumi_energyOptimizedb.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47362923070777"/>
          <c:y val="2.8524640844641593E-2"/>
          <c:w val="0.85317364276833796"/>
          <c:h val="0.81127156198498396"/>
        </c:manualLayout>
      </c:layout>
      <c:scatterChart>
        <c:scatterStyle val="lineMarker"/>
        <c:varyColors val="0"/>
        <c:dLbls>
          <c:showLegendKey val="0"/>
          <c:showVal val="0"/>
          <c:showCatName val="0"/>
          <c:showSerName val="0"/>
          <c:showPercent val="0"/>
          <c:showBubbleSize val="0"/>
        </c:dLbls>
        <c:axId val="286531584"/>
        <c:axId val="286534272"/>
        <c:extLst>
          <c:ext xmlns:c15="http://schemas.microsoft.com/office/drawing/2012/chart" uri="{02D57815-91ED-43cb-92C2-25804820EDAC}">
            <c15:filteredScatterSeries>
              <c15:ser>
                <c:idx val="3"/>
                <c:order val="1"/>
                <c:tx>
                  <c:v>Combined</c:v>
                </c:tx>
                <c:spPr>
                  <a:ln w="44450">
                    <a:solidFill>
                      <a:srgbClr val="00B050"/>
                    </a:solidFill>
                    <a:prstDash val="sysDash"/>
                  </a:ln>
                </c:spPr>
                <c:xVal>
                  <c:numRef>
                    <c:extLst>
                      <c:ext uri="{02D57815-91ED-43cb-92C2-25804820EDAC}">
                        <c15:formulaRef>
                          <c15:sqref>Combined!$C$25:$C$30</c15:sqref>
                        </c15:formulaRef>
                      </c:ext>
                    </c:extLst>
                    <c:numCache>
                      <c:formatCode>General</c:formatCode>
                      <c:ptCount val="6"/>
                      <c:pt idx="0">
                        <c:v>20.248456731316587</c:v>
                      </c:pt>
                      <c:pt idx="1">
                        <c:v>44.721359549995796</c:v>
                      </c:pt>
                      <c:pt idx="2">
                        <c:v>63.245553203367585</c:v>
                      </c:pt>
                      <c:pt idx="3">
                        <c:v>80</c:v>
                      </c:pt>
                      <c:pt idx="4">
                        <c:v>104.88088481701516</c:v>
                      </c:pt>
                      <c:pt idx="5">
                        <c:v>140.71247279470288</c:v>
                      </c:pt>
                    </c:numCache>
                  </c:numRef>
                </c:xVal>
                <c:yVal>
                  <c:numRef>
                    <c:extLst>
                      <c:ext uri="{02D57815-91ED-43cb-92C2-25804820EDAC}">
                        <c15:formulaRef>
                          <c15:sqref>Combined!$D$25:$D$30</c15:sqref>
                        </c15:formulaRef>
                      </c:ext>
                    </c:extLst>
                    <c:numCache>
                      <c:formatCode>General</c:formatCode>
                      <c:ptCount val="6"/>
                      <c:pt idx="0">
                        <c:v>1.27</c:v>
                      </c:pt>
                      <c:pt idx="1">
                        <c:v>10.34</c:v>
                      </c:pt>
                      <c:pt idx="2">
                        <c:v>12.4</c:v>
                      </c:pt>
                      <c:pt idx="3">
                        <c:v>10.78</c:v>
                      </c:pt>
                      <c:pt idx="4">
                        <c:v>10.050000000000001</c:v>
                      </c:pt>
                      <c:pt idx="5">
                        <c:v>1.93</c:v>
                      </c:pt>
                    </c:numCache>
                  </c:numRef>
                </c:yVal>
                <c:smooth val="0"/>
                <c:extLst>
                  <c:ext xmlns:c16="http://schemas.microsoft.com/office/drawing/2014/chart" uri="{C3380CC4-5D6E-409C-BE32-E72D297353CC}">
                    <c16:uniqueId val="{00000003-E16C-4F4F-BF7B-AE32BAB28F42}"/>
                  </c:ext>
                </c:extLst>
              </c15:ser>
            </c15:filteredScatterSeries>
          </c:ext>
        </c:extLst>
      </c:scatterChart>
      <c:scatterChart>
        <c:scatterStyle val="lineMarker"/>
        <c:varyColors val="0"/>
        <c:ser>
          <c:idx val="0"/>
          <c:order val="0"/>
          <c:spPr>
            <a:ln w="25400">
              <a:solidFill>
                <a:schemeClr val="tx1"/>
              </a:solidFill>
            </a:ln>
          </c:spPr>
          <c:marker>
            <c:spPr>
              <a:noFill/>
              <a:ln w="25400">
                <a:noFill/>
              </a:ln>
            </c:spPr>
          </c:marker>
          <c:xVal>
            <c:numRef>
              <c:f>#REF!</c:f>
            </c:numRef>
          </c:xVal>
          <c:yVal>
            <c:numRef>
              <c:f>#REF!</c:f>
              <c:numCache>
                <c:formatCode>General</c:formatCode>
                <c:ptCount val="1"/>
                <c:pt idx="0">
                  <c:v>1</c:v>
                </c:pt>
              </c:numCache>
            </c:numRef>
          </c:yVal>
          <c:smooth val="0"/>
          <c:extLst>
            <c:ext xmlns:c16="http://schemas.microsoft.com/office/drawing/2014/chart" uri="{C3380CC4-5D6E-409C-BE32-E72D297353CC}">
              <c16:uniqueId val="{00000002-E16C-4F4F-BF7B-AE32BAB28F42}"/>
            </c:ext>
          </c:extLst>
        </c:ser>
        <c:dLbls>
          <c:showLegendKey val="0"/>
          <c:showVal val="0"/>
          <c:showCatName val="0"/>
          <c:showSerName val="0"/>
          <c:showPercent val="0"/>
          <c:showBubbleSize val="0"/>
        </c:dLbls>
        <c:axId val="286531584"/>
        <c:axId val="286534272"/>
      </c:scatterChart>
      <c:valAx>
        <c:axId val="286531584"/>
        <c:scaling>
          <c:orientation val="minMax"/>
          <c:max val="15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0" i="0" u="none" strike="noStrike" kern="1200" baseline="0">
                    <a:solidFill>
                      <a:schemeClr val="tx1">
                        <a:lumMod val="95000"/>
                        <a:lumOff val="5000"/>
                      </a:schemeClr>
                    </a:solidFill>
                    <a:latin typeface="+mn-lt"/>
                    <a:ea typeface="+mn-ea"/>
                    <a:cs typeface="+mn-cs"/>
                  </a:defRPr>
                </a:pPr>
                <a:r>
                  <a:rPr lang="en-US" sz="2000" b="0">
                    <a:solidFill>
                      <a:srgbClr val="0D0D0D"/>
                    </a:solidFill>
                  </a:rPr>
                  <a:t>Center</a:t>
                </a:r>
                <a:r>
                  <a:rPr lang="en-US" sz="2000" b="0" baseline="0">
                    <a:solidFill>
                      <a:srgbClr val="0D0D0D"/>
                    </a:solidFill>
                  </a:rPr>
                  <a:t> </a:t>
                </a:r>
                <a:r>
                  <a:rPr lang="en-US" sz="2000" b="0">
                    <a:solidFill>
                      <a:srgbClr val="0D0D0D"/>
                    </a:solidFill>
                  </a:rPr>
                  <a:t>of</a:t>
                </a:r>
                <a:r>
                  <a:rPr lang="en-US" sz="2000" b="0" baseline="0">
                    <a:solidFill>
                      <a:srgbClr val="0D0D0D"/>
                    </a:solidFill>
                  </a:rPr>
                  <a:t> </a:t>
                </a:r>
                <a:r>
                  <a:rPr lang="en-US" sz="2000" b="0">
                    <a:solidFill>
                      <a:srgbClr val="0D0D0D"/>
                    </a:solidFill>
                  </a:rPr>
                  <a:t>Mass Energy</a:t>
                </a:r>
                <a:r>
                  <a:rPr lang="en-US" sz="2000" b="0" baseline="0">
                    <a:solidFill>
                      <a:srgbClr val="0D0D0D"/>
                    </a:solidFill>
                  </a:rPr>
                  <a:t> [</a:t>
                </a:r>
                <a:r>
                  <a:rPr lang="en-US" sz="2000" b="0">
                    <a:solidFill>
                      <a:srgbClr val="0D0D0D"/>
                    </a:solidFill>
                  </a:rPr>
                  <a:t>GeV]</a:t>
                </a:r>
              </a:p>
            </c:rich>
          </c:tx>
          <c:overlay val="0"/>
          <c:spPr>
            <a:noFill/>
            <a:ln>
              <a:noFill/>
            </a:ln>
            <a:effectLst/>
          </c:spPr>
        </c:title>
        <c:numFmt formatCode="General" sourceLinked="1"/>
        <c:majorTickMark val="in"/>
        <c:minorTickMark val="in"/>
        <c:tickLblPos val="nextTo"/>
        <c:spPr>
          <a:noFill/>
          <a:ln w="25400"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rgbClr val="0D0D0D"/>
                </a:solidFill>
                <a:latin typeface="+mn-lt"/>
                <a:ea typeface="+mn-ea"/>
                <a:cs typeface="+mn-cs"/>
              </a:defRPr>
            </a:pPr>
            <a:endParaRPr lang="en-US"/>
          </a:p>
        </c:txPr>
        <c:crossAx val="286534272"/>
        <c:crossesAt val="0.01"/>
        <c:crossBetween val="midCat"/>
        <c:majorUnit val="40"/>
        <c:minorUnit val="10"/>
      </c:valAx>
      <c:valAx>
        <c:axId val="286534272"/>
        <c:scaling>
          <c:logBase val="10"/>
          <c:orientation val="minMax"/>
          <c:max val="100"/>
          <c:min val="1.0000000000000002E-2"/>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 sourceLinked="0"/>
        <c:majorTickMark val="in"/>
        <c:minorTickMark val="in"/>
        <c:tickLblPos val="nextTo"/>
        <c:spPr>
          <a:noFill/>
          <a:ln w="25400"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rgbClr val="0D0D0D"/>
                </a:solidFill>
                <a:latin typeface="+mn-lt"/>
                <a:ea typeface="+mn-ea"/>
                <a:cs typeface="+mn-cs"/>
              </a:defRPr>
            </a:pPr>
            <a:endParaRPr lang="en-US"/>
          </a:p>
        </c:txPr>
        <c:crossAx val="286531584"/>
        <c:crosses val="autoZero"/>
        <c:crossBetween val="midCat"/>
        <c:majorUnit val="10"/>
      </c:valAx>
      <c:spPr>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47362923070777"/>
          <c:y val="2.8524640844641593E-2"/>
          <c:w val="0.85317364276833796"/>
          <c:h val="0.81127156198498396"/>
        </c:manualLayout>
      </c:layout>
      <c:scatterChart>
        <c:scatterStyle val="lineMarker"/>
        <c:varyColors val="0"/>
        <c:ser>
          <c:idx val="1"/>
          <c:order val="1"/>
          <c:tx>
            <c:v>Full Scope -HD</c:v>
          </c:tx>
          <c:spPr>
            <a:ln w="60325">
              <a:solidFill>
                <a:srgbClr val="0070C0"/>
              </a:solidFill>
            </a:ln>
          </c:spPr>
          <c:marker>
            <c:symbol val="circle"/>
            <c:size val="7"/>
            <c:spPr>
              <a:solidFill>
                <a:srgbClr val="0070C0"/>
              </a:solidFill>
              <a:ln w="3175">
                <a:solidFill>
                  <a:srgbClr val="000000"/>
                </a:solidFill>
              </a:ln>
            </c:spPr>
          </c:marker>
          <c:xVal>
            <c:numRef>
              <c:f>Combined!$C$3:$C$7</c:f>
              <c:numCache>
                <c:formatCode>General</c:formatCode>
                <c:ptCount val="5"/>
                <c:pt idx="0">
                  <c:v>20.248456731316587</c:v>
                </c:pt>
                <c:pt idx="1">
                  <c:v>44.721359549995796</c:v>
                </c:pt>
                <c:pt idx="2">
                  <c:v>63.245553203367585</c:v>
                </c:pt>
                <c:pt idx="3">
                  <c:v>104.88088481701516</c:v>
                </c:pt>
                <c:pt idx="4">
                  <c:v>140.71247279470288</c:v>
                </c:pt>
              </c:numCache>
            </c:numRef>
          </c:xVal>
          <c:yVal>
            <c:numRef>
              <c:f>Combined!$D$3:$D$7</c:f>
              <c:numCache>
                <c:formatCode>General</c:formatCode>
                <c:ptCount val="5"/>
                <c:pt idx="0">
                  <c:v>0.44</c:v>
                </c:pt>
                <c:pt idx="1">
                  <c:v>3.16</c:v>
                </c:pt>
                <c:pt idx="2">
                  <c:v>4.3499999999999996</c:v>
                </c:pt>
                <c:pt idx="3">
                  <c:v>10.050000000000001</c:v>
                </c:pt>
                <c:pt idx="4">
                  <c:v>1.93</c:v>
                </c:pt>
              </c:numCache>
            </c:numRef>
          </c:yVal>
          <c:smooth val="0"/>
          <c:extLst>
            <c:ext xmlns:c16="http://schemas.microsoft.com/office/drawing/2014/chart" uri="{C3380CC4-5D6E-409C-BE32-E72D297353CC}">
              <c16:uniqueId val="{00000000-E16C-4F4F-BF7B-AE32BAB28F42}"/>
            </c:ext>
          </c:extLst>
        </c:ser>
        <c:ser>
          <c:idx val="2"/>
          <c:order val="2"/>
          <c:tx>
            <c:v>Low energy optimized</c:v>
          </c:tx>
          <c:spPr>
            <a:ln w="60325">
              <a:solidFill>
                <a:srgbClr val="C00000"/>
              </a:solidFill>
            </a:ln>
          </c:spPr>
          <c:marker>
            <c:symbol val="circle"/>
            <c:size val="8"/>
            <c:spPr>
              <a:solidFill>
                <a:srgbClr val="C00000"/>
              </a:solidFill>
              <a:ln>
                <a:solidFill>
                  <a:srgbClr val="000000"/>
                </a:solidFill>
              </a:ln>
            </c:spPr>
          </c:marker>
          <c:xVal>
            <c:numRef>
              <c:f>Combined!$C$14:$C$20</c:f>
              <c:numCache>
                <c:formatCode>General</c:formatCode>
                <c:ptCount val="7"/>
                <c:pt idx="0">
                  <c:v>20.248456731316587</c:v>
                </c:pt>
                <c:pt idx="1">
                  <c:v>44.721359549995796</c:v>
                </c:pt>
                <c:pt idx="2">
                  <c:v>63.245553203367585</c:v>
                </c:pt>
                <c:pt idx="3">
                  <c:v>80</c:v>
                </c:pt>
                <c:pt idx="4">
                  <c:v>101.9803902718557</c:v>
                </c:pt>
                <c:pt idx="5">
                  <c:v>120</c:v>
                </c:pt>
                <c:pt idx="6">
                  <c:v>140.71247279470288</c:v>
                </c:pt>
              </c:numCache>
            </c:numRef>
          </c:xVal>
          <c:yVal>
            <c:numRef>
              <c:f>Combined!$D$14:$D$20</c:f>
              <c:numCache>
                <c:formatCode>General</c:formatCode>
                <c:ptCount val="7"/>
                <c:pt idx="0">
                  <c:v>1.27</c:v>
                </c:pt>
                <c:pt idx="1">
                  <c:v>10.34</c:v>
                </c:pt>
                <c:pt idx="2">
                  <c:v>12.4</c:v>
                </c:pt>
                <c:pt idx="3">
                  <c:v>10.78</c:v>
                </c:pt>
                <c:pt idx="4">
                  <c:v>5.4</c:v>
                </c:pt>
                <c:pt idx="5">
                  <c:v>1.1100000000000001</c:v>
                </c:pt>
                <c:pt idx="6">
                  <c:v>0.1</c:v>
                </c:pt>
              </c:numCache>
            </c:numRef>
          </c:yVal>
          <c:smooth val="0"/>
          <c:extLst>
            <c:ext xmlns:c16="http://schemas.microsoft.com/office/drawing/2014/chart" uri="{C3380CC4-5D6E-409C-BE32-E72D297353CC}">
              <c16:uniqueId val="{00000001-E16C-4F4F-BF7B-AE32BAB28F42}"/>
            </c:ext>
          </c:extLst>
        </c:ser>
        <c:dLbls>
          <c:showLegendKey val="0"/>
          <c:showVal val="0"/>
          <c:showCatName val="0"/>
          <c:showSerName val="0"/>
          <c:showPercent val="0"/>
          <c:showBubbleSize val="0"/>
        </c:dLbls>
        <c:axId val="290617600"/>
        <c:axId val="290624256"/>
        <c:extLst>
          <c:ext xmlns:c15="http://schemas.microsoft.com/office/drawing/2012/chart" uri="{02D57815-91ED-43cb-92C2-25804820EDAC}">
            <c15:filteredScatterSeries>
              <c15:ser>
                <c:idx val="3"/>
                <c:order val="3"/>
                <c:tx>
                  <c:v>Combined</c:v>
                </c:tx>
                <c:spPr>
                  <a:ln w="44450">
                    <a:solidFill>
                      <a:srgbClr val="00B050"/>
                    </a:solidFill>
                    <a:prstDash val="sysDash"/>
                  </a:ln>
                </c:spPr>
                <c:xVal>
                  <c:numRef>
                    <c:extLst>
                      <c:ext uri="{02D57815-91ED-43cb-92C2-25804820EDAC}">
                        <c15:formulaRef>
                          <c15:sqref>Combined!$C$25:$C$30</c15:sqref>
                        </c15:formulaRef>
                      </c:ext>
                    </c:extLst>
                    <c:numCache>
                      <c:formatCode>General</c:formatCode>
                      <c:ptCount val="6"/>
                      <c:pt idx="0">
                        <c:v>20.248456731316587</c:v>
                      </c:pt>
                      <c:pt idx="1">
                        <c:v>44.721359549995796</c:v>
                      </c:pt>
                      <c:pt idx="2">
                        <c:v>63.245553203367585</c:v>
                      </c:pt>
                      <c:pt idx="3">
                        <c:v>80</c:v>
                      </c:pt>
                      <c:pt idx="4">
                        <c:v>104.88088481701516</c:v>
                      </c:pt>
                      <c:pt idx="5">
                        <c:v>140.71247279470288</c:v>
                      </c:pt>
                    </c:numCache>
                  </c:numRef>
                </c:xVal>
                <c:yVal>
                  <c:numRef>
                    <c:extLst>
                      <c:ext uri="{02D57815-91ED-43cb-92C2-25804820EDAC}">
                        <c15:formulaRef>
                          <c15:sqref>Combined!$D$25:$D$30</c15:sqref>
                        </c15:formulaRef>
                      </c:ext>
                    </c:extLst>
                    <c:numCache>
                      <c:formatCode>General</c:formatCode>
                      <c:ptCount val="6"/>
                      <c:pt idx="0">
                        <c:v>1.27</c:v>
                      </c:pt>
                      <c:pt idx="1">
                        <c:v>10.34</c:v>
                      </c:pt>
                      <c:pt idx="2">
                        <c:v>12.4</c:v>
                      </c:pt>
                      <c:pt idx="3">
                        <c:v>10.78</c:v>
                      </c:pt>
                      <c:pt idx="4">
                        <c:v>10.050000000000001</c:v>
                      </c:pt>
                      <c:pt idx="5">
                        <c:v>1.93</c:v>
                      </c:pt>
                    </c:numCache>
                  </c:numRef>
                </c:yVal>
                <c:smooth val="0"/>
                <c:extLst>
                  <c:ext xmlns:c16="http://schemas.microsoft.com/office/drawing/2014/chart" uri="{C3380CC4-5D6E-409C-BE32-E72D297353CC}">
                    <c16:uniqueId val="{00000003-E16C-4F4F-BF7B-AE32BAB28F42}"/>
                  </c:ext>
                </c:extLst>
              </c15:ser>
            </c15:filteredScatterSeries>
          </c:ext>
        </c:extLst>
      </c:scatterChart>
      <c:scatterChart>
        <c:scatterStyle val="lineMarker"/>
        <c:varyColors val="0"/>
        <c:ser>
          <c:idx val="0"/>
          <c:order val="0"/>
          <c:spPr>
            <a:ln w="25400">
              <a:solidFill>
                <a:schemeClr val="tx1"/>
              </a:solidFill>
            </a:ln>
          </c:spPr>
          <c:marker>
            <c:spPr>
              <a:noFill/>
              <a:ln w="25400">
                <a:noFill/>
              </a:ln>
            </c:spPr>
          </c:marker>
          <c:xVal>
            <c:numRef>
              <c:f>#REF!</c:f>
            </c:numRef>
          </c:xVal>
          <c:yVal>
            <c:numRef>
              <c:f>#REF!</c:f>
              <c:numCache>
                <c:formatCode>General</c:formatCode>
                <c:ptCount val="1"/>
                <c:pt idx="0">
                  <c:v>1</c:v>
                </c:pt>
              </c:numCache>
            </c:numRef>
          </c:yVal>
          <c:smooth val="0"/>
          <c:extLst>
            <c:ext xmlns:c16="http://schemas.microsoft.com/office/drawing/2014/chart" uri="{C3380CC4-5D6E-409C-BE32-E72D297353CC}">
              <c16:uniqueId val="{00000002-E16C-4F4F-BF7B-AE32BAB28F42}"/>
            </c:ext>
          </c:extLst>
        </c:ser>
        <c:dLbls>
          <c:showLegendKey val="0"/>
          <c:showVal val="0"/>
          <c:showCatName val="0"/>
          <c:showSerName val="0"/>
          <c:showPercent val="0"/>
          <c:showBubbleSize val="0"/>
        </c:dLbls>
        <c:axId val="290643968"/>
        <c:axId val="290625792"/>
      </c:scatterChart>
      <c:valAx>
        <c:axId val="290617600"/>
        <c:scaling>
          <c:orientation val="minMax"/>
          <c:max val="15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0" i="0" u="none" strike="noStrike" kern="1200" baseline="0">
                    <a:solidFill>
                      <a:schemeClr val="tx1">
                        <a:lumMod val="95000"/>
                        <a:lumOff val="5000"/>
                      </a:schemeClr>
                    </a:solidFill>
                    <a:latin typeface="+mn-lt"/>
                    <a:ea typeface="+mn-ea"/>
                    <a:cs typeface="+mn-cs"/>
                  </a:defRPr>
                </a:pPr>
                <a:r>
                  <a:rPr lang="en-US" sz="2000" b="0">
                    <a:solidFill>
                      <a:srgbClr val="0D0D0D"/>
                    </a:solidFill>
                  </a:rPr>
                  <a:t>Center</a:t>
                </a:r>
                <a:r>
                  <a:rPr lang="en-US" sz="2000" b="0" baseline="0">
                    <a:solidFill>
                      <a:srgbClr val="0D0D0D"/>
                    </a:solidFill>
                  </a:rPr>
                  <a:t> </a:t>
                </a:r>
                <a:r>
                  <a:rPr lang="en-US" sz="2000" b="0">
                    <a:solidFill>
                      <a:srgbClr val="0D0D0D"/>
                    </a:solidFill>
                  </a:rPr>
                  <a:t>of</a:t>
                </a:r>
                <a:r>
                  <a:rPr lang="en-US" sz="2000" b="0" baseline="0">
                    <a:solidFill>
                      <a:srgbClr val="0D0D0D"/>
                    </a:solidFill>
                  </a:rPr>
                  <a:t> </a:t>
                </a:r>
                <a:r>
                  <a:rPr lang="en-US" sz="2000" b="0">
                    <a:solidFill>
                      <a:srgbClr val="0D0D0D"/>
                    </a:solidFill>
                  </a:rPr>
                  <a:t>Mass Energy</a:t>
                </a:r>
                <a:r>
                  <a:rPr lang="en-US" sz="2000" b="0" baseline="0">
                    <a:solidFill>
                      <a:srgbClr val="0D0D0D"/>
                    </a:solidFill>
                  </a:rPr>
                  <a:t> [</a:t>
                </a:r>
                <a:r>
                  <a:rPr lang="en-US" sz="2000" b="0">
                    <a:solidFill>
                      <a:srgbClr val="0D0D0D"/>
                    </a:solidFill>
                  </a:rPr>
                  <a:t>GeV]</a:t>
                </a:r>
              </a:p>
            </c:rich>
          </c:tx>
          <c:overlay val="0"/>
          <c:spPr>
            <a:noFill/>
            <a:ln>
              <a:noFill/>
            </a:ln>
            <a:effectLst/>
          </c:spPr>
        </c:title>
        <c:numFmt formatCode="General" sourceLinked="1"/>
        <c:majorTickMark val="in"/>
        <c:minorTickMark val="in"/>
        <c:tickLblPos val="nextTo"/>
        <c:spPr>
          <a:noFill/>
          <a:ln w="25400"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rgbClr val="0D0D0D"/>
                </a:solidFill>
                <a:latin typeface="+mn-lt"/>
                <a:ea typeface="+mn-ea"/>
                <a:cs typeface="+mn-cs"/>
              </a:defRPr>
            </a:pPr>
            <a:endParaRPr lang="en-US"/>
          </a:p>
        </c:txPr>
        <c:crossAx val="290624256"/>
        <c:crossesAt val="0.01"/>
        <c:crossBetween val="midCat"/>
        <c:majorUnit val="40"/>
        <c:minorUnit val="10"/>
      </c:valAx>
      <c:valAx>
        <c:axId val="290624256"/>
        <c:scaling>
          <c:logBase val="10"/>
          <c:orientation val="minMax"/>
          <c:max val="100"/>
          <c:min val="1.0000000000000002E-2"/>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 sourceLinked="0"/>
        <c:majorTickMark val="in"/>
        <c:minorTickMark val="in"/>
        <c:tickLblPos val="nextTo"/>
        <c:spPr>
          <a:noFill/>
          <a:ln w="25400"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rgbClr val="0D0D0D"/>
                </a:solidFill>
                <a:latin typeface="+mn-lt"/>
                <a:ea typeface="+mn-ea"/>
                <a:cs typeface="+mn-cs"/>
              </a:defRPr>
            </a:pPr>
            <a:endParaRPr lang="en-US"/>
          </a:p>
        </c:txPr>
        <c:crossAx val="290617600"/>
        <c:crosses val="autoZero"/>
        <c:crossBetween val="midCat"/>
        <c:majorUnit val="10"/>
      </c:valAx>
      <c:valAx>
        <c:axId val="290625792"/>
        <c:scaling>
          <c:logBase val="10"/>
          <c:orientation val="minMax"/>
          <c:max val="20"/>
          <c:min val="0.1"/>
        </c:scaling>
        <c:delete val="0"/>
        <c:axPos val="r"/>
        <c:numFmt formatCode="General" sourceLinked="1"/>
        <c:majorTickMark val="out"/>
        <c:minorTickMark val="none"/>
        <c:tickLblPos val="none"/>
        <c:crossAx val="290643968"/>
        <c:crosses val="max"/>
        <c:crossBetween val="midCat"/>
      </c:valAx>
      <c:valAx>
        <c:axId val="290643968"/>
        <c:scaling>
          <c:orientation val="minMax"/>
        </c:scaling>
        <c:delete val="1"/>
        <c:axPos val="b"/>
        <c:numFmt formatCode="General" sourceLinked="1"/>
        <c:majorTickMark val="out"/>
        <c:minorTickMark val="none"/>
        <c:tickLblPos val="nextTo"/>
        <c:crossAx val="290625792"/>
        <c:crosses val="autoZero"/>
        <c:crossBetween val="midCat"/>
      </c:valAx>
      <c:spPr>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8B016E-0E5B-4F8B-AE30-0D72A1922FF5}" type="datetimeFigureOut">
              <a:rPr lang="en-US" smtClean="0"/>
              <a:t>1/3/20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6F8E8B-CD76-4AAE-8D05-F0764C4648CA}" type="slidenum">
              <a:rPr lang="en-US" smtClean="0"/>
              <a:t>‹#›</a:t>
            </a:fld>
            <a:endParaRPr lang="en-US"/>
          </a:p>
        </p:txBody>
      </p:sp>
    </p:spTree>
    <p:extLst>
      <p:ext uri="{BB962C8B-B14F-4D97-AF65-F5344CB8AC3E}">
        <p14:creationId xmlns:p14="http://schemas.microsoft.com/office/powerpoint/2010/main" val="3613204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3CCF5B-DD94-5F4F-8A58-4E2556D7524D}"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38009484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17</a:t>
            </a:fld>
            <a:endParaRPr lang="en-US"/>
          </a:p>
        </p:txBody>
      </p:sp>
    </p:spTree>
    <p:extLst>
      <p:ext uri="{BB962C8B-B14F-4D97-AF65-F5344CB8AC3E}">
        <p14:creationId xmlns:p14="http://schemas.microsoft.com/office/powerpoint/2010/main" val="1942797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18</a:t>
            </a:fld>
            <a:endParaRPr lang="en-US"/>
          </a:p>
        </p:txBody>
      </p:sp>
    </p:spTree>
    <p:extLst>
      <p:ext uri="{BB962C8B-B14F-4D97-AF65-F5344CB8AC3E}">
        <p14:creationId xmlns:p14="http://schemas.microsoft.com/office/powerpoint/2010/main" val="577194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19</a:t>
            </a:fld>
            <a:endParaRPr lang="en-US"/>
          </a:p>
        </p:txBody>
      </p:sp>
    </p:spTree>
    <p:extLst>
      <p:ext uri="{BB962C8B-B14F-4D97-AF65-F5344CB8AC3E}">
        <p14:creationId xmlns:p14="http://schemas.microsoft.com/office/powerpoint/2010/main" val="632227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3CCF5B-DD94-5F4F-8A58-4E2556D7524D}" type="slidenum">
              <a:rPr lang="en-US" smtClean="0"/>
              <a:t>20</a:t>
            </a:fld>
            <a:endParaRPr lang="en-US"/>
          </a:p>
        </p:txBody>
      </p:sp>
    </p:spTree>
    <p:extLst>
      <p:ext uri="{BB962C8B-B14F-4D97-AF65-F5344CB8AC3E}">
        <p14:creationId xmlns:p14="http://schemas.microsoft.com/office/powerpoint/2010/main" val="3714012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21</a:t>
            </a:fld>
            <a:endParaRPr lang="en-US"/>
          </a:p>
        </p:txBody>
      </p:sp>
    </p:spTree>
    <p:extLst>
      <p:ext uri="{BB962C8B-B14F-4D97-AF65-F5344CB8AC3E}">
        <p14:creationId xmlns:p14="http://schemas.microsoft.com/office/powerpoint/2010/main" val="2772731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22</a:t>
            </a:fld>
            <a:endParaRPr lang="en-US"/>
          </a:p>
        </p:txBody>
      </p:sp>
    </p:spTree>
    <p:extLst>
      <p:ext uri="{BB962C8B-B14F-4D97-AF65-F5344CB8AC3E}">
        <p14:creationId xmlns:p14="http://schemas.microsoft.com/office/powerpoint/2010/main" val="2429990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30</a:t>
            </a:fld>
            <a:endParaRPr lang="en-US"/>
          </a:p>
        </p:txBody>
      </p:sp>
    </p:spTree>
    <p:extLst>
      <p:ext uri="{BB962C8B-B14F-4D97-AF65-F5344CB8AC3E}">
        <p14:creationId xmlns:p14="http://schemas.microsoft.com/office/powerpoint/2010/main" val="3212364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3CCF5B-DD94-5F4F-8A58-4E2556D7524D}" type="slidenum">
              <a:rPr lang="en-US" smtClean="0"/>
              <a:t>5</a:t>
            </a:fld>
            <a:endParaRPr lang="en-US"/>
          </a:p>
        </p:txBody>
      </p:sp>
    </p:spTree>
    <p:extLst>
      <p:ext uri="{BB962C8B-B14F-4D97-AF65-F5344CB8AC3E}">
        <p14:creationId xmlns:p14="http://schemas.microsoft.com/office/powerpoint/2010/main" val="1628350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7</a:t>
            </a:fld>
            <a:endParaRPr lang="en-US"/>
          </a:p>
        </p:txBody>
      </p:sp>
    </p:spTree>
    <p:extLst>
      <p:ext uri="{BB962C8B-B14F-4D97-AF65-F5344CB8AC3E}">
        <p14:creationId xmlns:p14="http://schemas.microsoft.com/office/powerpoint/2010/main" val="2488260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3CCF5B-DD94-5F4F-8A58-4E2556D7524D}" type="slidenum">
              <a:rPr lang="en-US" smtClean="0"/>
              <a:t>9</a:t>
            </a:fld>
            <a:endParaRPr lang="en-US"/>
          </a:p>
        </p:txBody>
      </p:sp>
    </p:spTree>
    <p:extLst>
      <p:ext uri="{BB962C8B-B14F-4D97-AF65-F5344CB8AC3E}">
        <p14:creationId xmlns:p14="http://schemas.microsoft.com/office/powerpoint/2010/main" val="1770908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18C55E-B25D-49F7-AC7B-3685D67F1C3C}" type="slidenum">
              <a:rPr lang="en-US" smtClean="0"/>
              <a:t>12</a:t>
            </a:fld>
            <a:endParaRPr lang="en-US"/>
          </a:p>
        </p:txBody>
      </p:sp>
    </p:spTree>
    <p:extLst>
      <p:ext uri="{BB962C8B-B14F-4D97-AF65-F5344CB8AC3E}">
        <p14:creationId xmlns:p14="http://schemas.microsoft.com/office/powerpoint/2010/main" val="2025290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13</a:t>
            </a:fld>
            <a:endParaRPr lang="en-US"/>
          </a:p>
        </p:txBody>
      </p:sp>
    </p:spTree>
    <p:extLst>
      <p:ext uri="{BB962C8B-B14F-4D97-AF65-F5344CB8AC3E}">
        <p14:creationId xmlns:p14="http://schemas.microsoft.com/office/powerpoint/2010/main" val="613950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14</a:t>
            </a:fld>
            <a:endParaRPr lang="en-US"/>
          </a:p>
        </p:txBody>
      </p:sp>
    </p:spTree>
    <p:extLst>
      <p:ext uri="{BB962C8B-B14F-4D97-AF65-F5344CB8AC3E}">
        <p14:creationId xmlns:p14="http://schemas.microsoft.com/office/powerpoint/2010/main" val="2599602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3CCF5B-DD94-5F4F-8A58-4E2556D7524D}" type="slidenum">
              <a:rPr lang="en-US" smtClean="0"/>
              <a:t>15</a:t>
            </a:fld>
            <a:endParaRPr lang="en-US"/>
          </a:p>
        </p:txBody>
      </p:sp>
    </p:spTree>
    <p:extLst>
      <p:ext uri="{BB962C8B-B14F-4D97-AF65-F5344CB8AC3E}">
        <p14:creationId xmlns:p14="http://schemas.microsoft.com/office/powerpoint/2010/main" val="4081486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3CCF5B-DD94-5F4F-8A58-4E2556D7524D}" type="slidenum">
              <a:rPr lang="en-US" smtClean="0"/>
              <a:t>16</a:t>
            </a:fld>
            <a:endParaRPr lang="en-US"/>
          </a:p>
        </p:txBody>
      </p:sp>
    </p:spTree>
    <p:extLst>
      <p:ext uri="{BB962C8B-B14F-4D97-AF65-F5344CB8AC3E}">
        <p14:creationId xmlns:p14="http://schemas.microsoft.com/office/powerpoint/2010/main" val="23315335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54933"/>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29012" y="6356351"/>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3538538" y="6354933"/>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3543300" y="6387206"/>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45593"/>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45593"/>
            <a:ext cx="20574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a:p>
        </p:txBody>
      </p:sp>
      <p:pic>
        <p:nvPicPr>
          <p:cNvPr id="8" name="Picture 7"/>
          <p:cNvPicPr>
            <a:picLocks noChangeAspect="1"/>
          </p:cNvPicPr>
          <p:nvPr userDrawn="1"/>
        </p:nvPicPr>
        <p:blipFill>
          <a:blip r:embed="rId14"/>
          <a:srcRect/>
          <a:stretch/>
        </p:blipFill>
        <p:spPr>
          <a:xfrm>
            <a:off x="0" y="0"/>
            <a:ext cx="9144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30.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emf"/></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9554" y="1843407"/>
            <a:ext cx="5358285" cy="1774948"/>
          </a:xfrm>
        </p:spPr>
        <p:txBody>
          <a:bodyPr>
            <a:normAutofit fontScale="90000"/>
          </a:bodyPr>
          <a:lstStyle/>
          <a:p>
            <a:r>
              <a:rPr lang="en-US" dirty="0"/>
              <a:t>From RHIC to the EIC </a:t>
            </a:r>
            <a:br>
              <a:rPr lang="en-US" dirty="0"/>
            </a:br>
            <a:endParaRPr lang="en-US" dirty="0"/>
          </a:p>
        </p:txBody>
      </p:sp>
      <p:sp>
        <p:nvSpPr>
          <p:cNvPr id="3" name="Subtitle 2"/>
          <p:cNvSpPr>
            <a:spLocks noGrp="1"/>
          </p:cNvSpPr>
          <p:nvPr>
            <p:ph type="subTitle" idx="1"/>
          </p:nvPr>
        </p:nvSpPr>
        <p:spPr>
          <a:xfrm>
            <a:off x="4125855" y="3429000"/>
            <a:ext cx="4741984" cy="1876778"/>
          </a:xfrm>
        </p:spPr>
        <p:txBody>
          <a:bodyPr>
            <a:normAutofit/>
          </a:bodyPr>
          <a:lstStyle/>
          <a:p>
            <a:r>
              <a:rPr lang="en-US" sz="1800" dirty="0"/>
              <a:t>Berndt Mueller (BNL)</a:t>
            </a:r>
          </a:p>
          <a:p>
            <a:endParaRPr lang="en-US" sz="1800" dirty="0"/>
          </a:p>
          <a:p>
            <a:r>
              <a:rPr lang="en-US" sz="1800" dirty="0"/>
              <a:t>QEIC Workshop</a:t>
            </a:r>
          </a:p>
          <a:p>
            <a:r>
              <a:rPr lang="en-US" sz="1800" dirty="0"/>
              <a:t>Mumbai, India</a:t>
            </a:r>
          </a:p>
          <a:p>
            <a:r>
              <a:rPr lang="en-US" sz="1800" i="1" dirty="0"/>
              <a:t>January 4, 2020</a:t>
            </a:r>
          </a:p>
        </p:txBody>
      </p:sp>
    </p:spTree>
    <p:extLst>
      <p:ext uri="{BB962C8B-B14F-4D97-AF65-F5344CB8AC3E}">
        <p14:creationId xmlns:p14="http://schemas.microsoft.com/office/powerpoint/2010/main" val="2566558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553" y="81529"/>
            <a:ext cx="8558894" cy="825865"/>
          </a:xfrm>
        </p:spPr>
        <p:txBody>
          <a:bodyPr>
            <a:noAutofit/>
          </a:bodyPr>
          <a:lstStyle/>
          <a:p>
            <a:r>
              <a:rPr lang="en-US" sz="3600" dirty="0"/>
              <a:t>EIC @ BNL</a:t>
            </a:r>
            <a:endParaRPr lang="en-US" sz="3600" dirty="0">
              <a:solidFill>
                <a:srgbClr val="FF0000"/>
              </a:solidFill>
            </a:endParaRPr>
          </a:p>
        </p:txBody>
      </p:sp>
      <p:sp>
        <p:nvSpPr>
          <p:cNvPr id="4" name="Slide Number Placeholder 3"/>
          <p:cNvSpPr>
            <a:spLocks noGrp="1"/>
          </p:cNvSpPr>
          <p:nvPr>
            <p:ph type="sldNum" sz="quarter" idx="12"/>
          </p:nvPr>
        </p:nvSpPr>
        <p:spPr/>
        <p:txBody>
          <a:bodyPr/>
          <a:lstStyle/>
          <a:p>
            <a:fld id="{893C5830-40F3-F04E-B2E3-10E6672BA8FF}" type="slidenum">
              <a:rPr lang="en-US" smtClean="0"/>
              <a:pPr/>
              <a:t>10</a:t>
            </a:fld>
            <a:endParaRPr lang="en-US" dirty="0"/>
          </a:p>
        </p:txBody>
      </p:sp>
      <p:sp>
        <p:nvSpPr>
          <p:cNvPr id="6" name="Content Placeholder 5">
            <a:extLst>
              <a:ext uri="{FF2B5EF4-FFF2-40B4-BE49-F238E27FC236}">
                <a16:creationId xmlns:a16="http://schemas.microsoft.com/office/drawing/2014/main" id="{208FD761-1C75-4E74-9C0C-4BAC8183B984}"/>
              </a:ext>
            </a:extLst>
          </p:cNvPr>
          <p:cNvSpPr>
            <a:spLocks noGrp="1"/>
          </p:cNvSpPr>
          <p:nvPr>
            <p:ph idx="1"/>
          </p:nvPr>
        </p:nvSpPr>
        <p:spPr>
          <a:xfrm>
            <a:off x="292553" y="907394"/>
            <a:ext cx="8558894" cy="825865"/>
          </a:xfrm>
        </p:spPr>
        <p:txBody>
          <a:bodyPr>
            <a:noAutofit/>
          </a:bodyPr>
          <a:lstStyle/>
          <a:p>
            <a:pPr marL="0" indent="0">
              <a:lnSpc>
                <a:spcPct val="100000"/>
              </a:lnSpc>
              <a:buNone/>
            </a:pPr>
            <a:r>
              <a:rPr lang="en-US" sz="2000" dirty="0"/>
              <a:t>The design aims at the construction of an Electron-Ion-Collider (eRHIC) leveraging the existing RHIC accelerator complex and its infrastructure. </a:t>
            </a:r>
          </a:p>
          <a:p>
            <a:pPr>
              <a:lnSpc>
                <a:spcPct val="100000"/>
              </a:lnSpc>
            </a:pPr>
            <a:endParaRPr lang="en-US" sz="2000" dirty="0"/>
          </a:p>
          <a:p>
            <a:pPr>
              <a:lnSpc>
                <a:spcPct val="100000"/>
              </a:lnSpc>
            </a:pPr>
            <a:endParaRPr lang="en-US" sz="2000" dirty="0"/>
          </a:p>
          <a:p>
            <a:pPr>
              <a:lnSpc>
                <a:spcPct val="100000"/>
              </a:lnSpc>
            </a:pPr>
            <a:endParaRPr lang="en-US" sz="2000" dirty="0"/>
          </a:p>
          <a:p>
            <a:pPr>
              <a:lnSpc>
                <a:spcPct val="100000"/>
              </a:lnSpc>
            </a:pPr>
            <a:endParaRPr lang="en-US" sz="2000" dirty="0"/>
          </a:p>
          <a:p>
            <a:pPr>
              <a:lnSpc>
                <a:spcPct val="100000"/>
              </a:lnSpc>
            </a:pPr>
            <a:endParaRPr lang="en-US" sz="2000" dirty="0"/>
          </a:p>
          <a:p>
            <a:pPr marL="457200" lvl="1" indent="0">
              <a:lnSpc>
                <a:spcPct val="100000"/>
              </a:lnSpc>
              <a:buNone/>
            </a:pPr>
            <a:endParaRPr lang="en-US" sz="2000" dirty="0">
              <a:solidFill>
                <a:srgbClr val="FF0000"/>
              </a:solidFill>
            </a:endParaRPr>
          </a:p>
          <a:p>
            <a:pPr>
              <a:lnSpc>
                <a:spcPct val="100000"/>
              </a:lnSpc>
            </a:pPr>
            <a:endParaRPr lang="en-US" sz="2000" dirty="0"/>
          </a:p>
        </p:txBody>
      </p:sp>
      <p:sp>
        <p:nvSpPr>
          <p:cNvPr id="11" name="Rectangle 10">
            <a:extLst>
              <a:ext uri="{FF2B5EF4-FFF2-40B4-BE49-F238E27FC236}">
                <a16:creationId xmlns:a16="http://schemas.microsoft.com/office/drawing/2014/main" id="{243A9E25-7E1A-4220-90D0-0DAA7801B331}"/>
              </a:ext>
            </a:extLst>
          </p:cNvPr>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12" name="Rectangle 11">
            <a:extLst>
              <a:ext uri="{FF2B5EF4-FFF2-40B4-BE49-F238E27FC236}">
                <a16:creationId xmlns:a16="http://schemas.microsoft.com/office/drawing/2014/main" id="{D6508BA3-B1AD-4FF6-9685-757891AA5998}"/>
              </a:ext>
            </a:extLst>
          </p:cNvPr>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13" name="Rectangle 12">
            <a:extLst>
              <a:ext uri="{FF2B5EF4-FFF2-40B4-BE49-F238E27FC236}">
                <a16:creationId xmlns:a16="http://schemas.microsoft.com/office/drawing/2014/main" id="{63B10BA1-B88C-4B40-89E9-A88EE14EEE9D}"/>
              </a:ext>
            </a:extLst>
          </p:cNvPr>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pic>
        <p:nvPicPr>
          <p:cNvPr id="14" name="Picture 13">
            <a:extLst>
              <a:ext uri="{FF2B5EF4-FFF2-40B4-BE49-F238E27FC236}">
                <a16:creationId xmlns:a16="http://schemas.microsoft.com/office/drawing/2014/main" id="{1B5CB462-20D7-4B2E-A7EF-8A965EB0E3EF}"/>
              </a:ext>
            </a:extLst>
          </p:cNvPr>
          <p:cNvPicPr/>
          <p:nvPr/>
        </p:nvPicPr>
        <p:blipFill>
          <a:blip r:embed="rId2" cstate="print">
            <a:extLst>
              <a:ext uri="{28A0092B-C50C-407E-A947-70E740481C1C}">
                <a14:useLocalDpi xmlns:a14="http://schemas.microsoft.com/office/drawing/2010/main"/>
              </a:ext>
            </a:extLst>
          </a:blip>
          <a:srcRect/>
          <a:stretch>
            <a:fillRect/>
          </a:stretch>
        </p:blipFill>
        <p:spPr bwMode="auto">
          <a:xfrm>
            <a:off x="350206" y="1482283"/>
            <a:ext cx="8201213" cy="5008320"/>
          </a:xfrm>
          <a:prstGeom prst="rect">
            <a:avLst/>
          </a:prstGeom>
          <a:noFill/>
          <a:ln>
            <a:noFill/>
          </a:ln>
        </p:spPr>
      </p:pic>
    </p:spTree>
    <p:extLst>
      <p:ext uri="{BB962C8B-B14F-4D97-AF65-F5344CB8AC3E}">
        <p14:creationId xmlns:p14="http://schemas.microsoft.com/office/powerpoint/2010/main" val="3383166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DE6F576-1243-4ACB-8E7C-E4D0DA574095}"/>
              </a:ext>
            </a:extLst>
          </p:cNvPr>
          <p:cNvSpPr>
            <a:spLocks noGrp="1"/>
          </p:cNvSpPr>
          <p:nvPr>
            <p:ph type="sldNum" sz="quarter" idx="12"/>
          </p:nvPr>
        </p:nvSpPr>
        <p:spPr/>
        <p:txBody>
          <a:bodyPr/>
          <a:lstStyle/>
          <a:p>
            <a:fld id="{893C5830-40F3-F04E-B2E3-10E6672BA8FF}" type="slidenum">
              <a:rPr lang="en-US" smtClean="0"/>
              <a:pPr/>
              <a:t>11</a:t>
            </a:fld>
            <a:endParaRPr lang="en-US" dirty="0"/>
          </a:p>
        </p:txBody>
      </p:sp>
      <p:pic>
        <p:nvPicPr>
          <p:cNvPr id="6" name="Picture 5">
            <a:extLst>
              <a:ext uri="{FF2B5EF4-FFF2-40B4-BE49-F238E27FC236}">
                <a16:creationId xmlns:a16="http://schemas.microsoft.com/office/drawing/2014/main" id="{A9F61AE1-5F50-934D-A078-FC70E5396D2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8641" y="1154251"/>
            <a:ext cx="8244149" cy="4637335"/>
          </a:xfrm>
          <a:prstGeom prst="rect">
            <a:avLst/>
          </a:prstGeom>
        </p:spPr>
      </p:pic>
      <p:sp>
        <p:nvSpPr>
          <p:cNvPr id="8" name="Title 7">
            <a:extLst>
              <a:ext uri="{FF2B5EF4-FFF2-40B4-BE49-F238E27FC236}">
                <a16:creationId xmlns:a16="http://schemas.microsoft.com/office/drawing/2014/main" id="{177D9E20-192D-C44D-83D0-CD69F913901A}"/>
              </a:ext>
            </a:extLst>
          </p:cNvPr>
          <p:cNvSpPr>
            <a:spLocks noGrp="1"/>
          </p:cNvSpPr>
          <p:nvPr>
            <p:ph type="title"/>
          </p:nvPr>
        </p:nvSpPr>
        <p:spPr>
          <a:xfrm>
            <a:off x="418641" y="195292"/>
            <a:ext cx="8244149" cy="699399"/>
          </a:xfrm>
        </p:spPr>
        <p:txBody>
          <a:bodyPr>
            <a:normAutofit/>
          </a:bodyPr>
          <a:lstStyle/>
          <a:p>
            <a:r>
              <a:rPr lang="en-US" sz="3600" dirty="0"/>
              <a:t>Building on RHIC</a:t>
            </a:r>
          </a:p>
        </p:txBody>
      </p:sp>
      <p:sp>
        <p:nvSpPr>
          <p:cNvPr id="7" name="TextBox 6">
            <a:extLst>
              <a:ext uri="{FF2B5EF4-FFF2-40B4-BE49-F238E27FC236}">
                <a16:creationId xmlns:a16="http://schemas.microsoft.com/office/drawing/2014/main" id="{332EDECE-208E-7C4E-ABF2-23847E84674B}"/>
              </a:ext>
            </a:extLst>
          </p:cNvPr>
          <p:cNvSpPr txBox="1"/>
          <p:nvPr/>
        </p:nvSpPr>
        <p:spPr>
          <a:xfrm>
            <a:off x="418641" y="4626675"/>
            <a:ext cx="8244149" cy="1600566"/>
          </a:xfrm>
          <a:prstGeom prst="rect">
            <a:avLst/>
          </a:prstGeom>
          <a:solidFill>
            <a:schemeClr val="bg1"/>
          </a:solidFill>
          <a:ln w="12700">
            <a:solidFill>
              <a:schemeClr val="tx1"/>
            </a:solidFill>
          </a:ln>
        </p:spPr>
        <p:txBody>
          <a:bodyPr wrap="square" rtlCol="0">
            <a:spAutoFit/>
          </a:bodyPr>
          <a:lstStyle/>
          <a:p>
            <a:pPr lvl="1" indent="-228600">
              <a:lnSpc>
                <a:spcPct val="110000"/>
              </a:lnSpc>
              <a:buFont typeface="Arial" panose="020B0604020202020204" pitchFamily="34" charset="0"/>
              <a:buChar char="•"/>
            </a:pPr>
            <a:r>
              <a:rPr lang="en-US" dirty="0"/>
              <a:t>High-performance hadron collider (the only one in the U.S.) with a superb record of scientific results, transformative discoveries, S&amp;T innovations. </a:t>
            </a:r>
          </a:p>
          <a:p>
            <a:pPr lvl="1" indent="-228600">
              <a:lnSpc>
                <a:spcPct val="110000"/>
              </a:lnSpc>
              <a:buFont typeface="Arial" panose="020B0604020202020204" pitchFamily="34" charset="0"/>
              <a:buChar char="•"/>
            </a:pPr>
            <a:r>
              <a:rPr lang="en-US" dirty="0"/>
              <a:t>Continuously upgraded, infrastructure with a history of major performance improvements (&gt;40x the luminosity of the original design)</a:t>
            </a:r>
          </a:p>
          <a:p>
            <a:pPr lvl="1" indent="-228600">
              <a:lnSpc>
                <a:spcPct val="110000"/>
              </a:lnSpc>
              <a:buFont typeface="Arial" panose="020B0604020202020204" pitchFamily="34" charset="0"/>
              <a:buChar char="•"/>
            </a:pPr>
            <a:r>
              <a:rPr lang="en-US" dirty="0"/>
              <a:t>Established portfolio of accelerator-based applications (isotopes, NSRL, …)</a:t>
            </a:r>
          </a:p>
        </p:txBody>
      </p:sp>
    </p:spTree>
    <p:extLst>
      <p:ext uri="{BB962C8B-B14F-4D97-AF65-F5344CB8AC3E}">
        <p14:creationId xmlns:p14="http://schemas.microsoft.com/office/powerpoint/2010/main" val="3086690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CA8FEF-902B-48CC-BCB6-A9822E406407}"/>
              </a:ext>
            </a:extLst>
          </p:cNvPr>
          <p:cNvPicPr>
            <a:picLocks noChangeAspect="1"/>
          </p:cNvPicPr>
          <p:nvPr/>
        </p:nvPicPr>
        <p:blipFill>
          <a:blip r:embed="rId3"/>
          <a:stretch>
            <a:fillRect/>
          </a:stretch>
        </p:blipFill>
        <p:spPr>
          <a:xfrm>
            <a:off x="94195" y="1097495"/>
            <a:ext cx="4025787" cy="5246275"/>
          </a:xfrm>
          <a:prstGeom prst="rect">
            <a:avLst/>
          </a:prstGeom>
        </p:spPr>
      </p:pic>
      <p:sp>
        <p:nvSpPr>
          <p:cNvPr id="4" name="Slide Number Placeholder 3">
            <a:extLst>
              <a:ext uri="{FF2B5EF4-FFF2-40B4-BE49-F238E27FC236}">
                <a16:creationId xmlns:a16="http://schemas.microsoft.com/office/drawing/2014/main" id="{A78F38F1-648D-4B7D-B26E-D4DDB15ABCE1}"/>
              </a:ext>
            </a:extLst>
          </p:cNvPr>
          <p:cNvSpPr>
            <a:spLocks noGrp="1"/>
          </p:cNvSpPr>
          <p:nvPr>
            <p:ph type="sldNum" sz="quarter" idx="12"/>
          </p:nvPr>
        </p:nvSpPr>
        <p:spPr>
          <a:xfrm>
            <a:off x="3764310" y="6311899"/>
            <a:ext cx="2057400" cy="365125"/>
          </a:xfrm>
        </p:spPr>
        <p:txBody>
          <a:bodyPr/>
          <a:lstStyle/>
          <a:p>
            <a:fld id="{893C5830-40F3-F04E-B2E3-10E6672BA8FF}" type="slidenum">
              <a:rPr lang="en-US" smtClean="0"/>
              <a:pPr/>
              <a:t>12</a:t>
            </a:fld>
            <a:endParaRPr lang="en-US" dirty="0"/>
          </a:p>
        </p:txBody>
      </p:sp>
      <p:grpSp>
        <p:nvGrpSpPr>
          <p:cNvPr id="5" name="Group 4">
            <a:extLst>
              <a:ext uri="{FF2B5EF4-FFF2-40B4-BE49-F238E27FC236}">
                <a16:creationId xmlns:a16="http://schemas.microsoft.com/office/drawing/2014/main" id="{44DB25BF-E885-1547-87ED-440A3720E5CE}"/>
              </a:ext>
            </a:extLst>
          </p:cNvPr>
          <p:cNvGrpSpPr/>
          <p:nvPr/>
        </p:nvGrpSpPr>
        <p:grpSpPr>
          <a:xfrm>
            <a:off x="5422446" y="1073208"/>
            <a:ext cx="3810764" cy="1754326"/>
            <a:chOff x="5160155" y="1167590"/>
            <a:chExt cx="3810764" cy="1754326"/>
          </a:xfrm>
        </p:grpSpPr>
        <p:sp>
          <p:nvSpPr>
            <p:cNvPr id="19" name="TextBox 18">
              <a:extLst>
                <a:ext uri="{FF2B5EF4-FFF2-40B4-BE49-F238E27FC236}">
                  <a16:creationId xmlns:a16="http://schemas.microsoft.com/office/drawing/2014/main" id="{D2D83B05-D3A1-4892-ABAE-4E4D5F1CEB04}"/>
                </a:ext>
              </a:extLst>
            </p:cNvPr>
            <p:cNvSpPr txBox="1"/>
            <p:nvPr/>
          </p:nvSpPr>
          <p:spPr>
            <a:xfrm>
              <a:off x="5354769" y="1167590"/>
              <a:ext cx="3616150" cy="1754326"/>
            </a:xfrm>
            <a:prstGeom prst="rect">
              <a:avLst/>
            </a:prstGeom>
            <a:noFill/>
          </p:spPr>
          <p:txBody>
            <a:bodyPr wrap="square" rtlCol="0">
              <a:spAutoFit/>
            </a:bodyPr>
            <a:lstStyle/>
            <a:p>
              <a:r>
                <a:rPr lang="en-US" dirty="0"/>
                <a:t>          Hadron Storage Ring</a:t>
              </a:r>
            </a:p>
            <a:p>
              <a:r>
                <a:rPr lang="en-US" dirty="0"/>
                <a:t>          Electron Storage Ring</a:t>
              </a:r>
            </a:p>
            <a:p>
              <a:r>
                <a:rPr lang="en-US" dirty="0"/>
                <a:t>          Electron Injector Synchrotron</a:t>
              </a:r>
            </a:p>
            <a:p>
              <a:r>
                <a:rPr lang="en-US" dirty="0"/>
                <a:t>          Possible on-energy Hadron </a:t>
              </a:r>
            </a:p>
            <a:p>
              <a:r>
                <a:rPr lang="en-US" dirty="0"/>
                <a:t>          injector ring</a:t>
              </a:r>
            </a:p>
            <a:p>
              <a:r>
                <a:rPr lang="en-US" dirty="0"/>
                <a:t>          Hadron injector complex</a:t>
              </a:r>
            </a:p>
          </p:txBody>
        </p:sp>
        <p:cxnSp>
          <p:nvCxnSpPr>
            <p:cNvPr id="23" name="Straight Connector 22">
              <a:extLst>
                <a:ext uri="{FF2B5EF4-FFF2-40B4-BE49-F238E27FC236}">
                  <a16:creationId xmlns:a16="http://schemas.microsoft.com/office/drawing/2014/main" id="{8E2E4ACC-29F9-4E42-83A0-5FF32B1F0E67}"/>
                </a:ext>
              </a:extLst>
            </p:cNvPr>
            <p:cNvCxnSpPr/>
            <p:nvPr/>
          </p:nvCxnSpPr>
          <p:spPr>
            <a:xfrm>
              <a:off x="5164751" y="1367467"/>
              <a:ext cx="528422" cy="0"/>
            </a:xfrm>
            <a:prstGeom prst="line">
              <a:avLst/>
            </a:prstGeom>
            <a:ln w="76200">
              <a:solidFill>
                <a:srgbClr val="A6A2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97D772F-B492-41D7-B760-01338D7283D0}"/>
                </a:ext>
              </a:extLst>
            </p:cNvPr>
            <p:cNvCxnSpPr/>
            <p:nvPr/>
          </p:nvCxnSpPr>
          <p:spPr>
            <a:xfrm>
              <a:off x="5164751" y="1367467"/>
              <a:ext cx="528422"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073C75-28B2-475E-8AD1-0121DDB2093A}"/>
                </a:ext>
              </a:extLst>
            </p:cNvPr>
            <p:cNvCxnSpPr>
              <a:cxnSpLocks/>
            </p:cNvCxnSpPr>
            <p:nvPr/>
          </p:nvCxnSpPr>
          <p:spPr>
            <a:xfrm>
              <a:off x="5164751" y="1648526"/>
              <a:ext cx="528422"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4947241-0517-4859-A111-EB118CF1BFC2}"/>
                </a:ext>
              </a:extLst>
            </p:cNvPr>
            <p:cNvCxnSpPr>
              <a:cxnSpLocks/>
            </p:cNvCxnSpPr>
            <p:nvPr/>
          </p:nvCxnSpPr>
          <p:spPr>
            <a:xfrm>
              <a:off x="5164751" y="1648526"/>
              <a:ext cx="519232" cy="1"/>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B091C82-4153-49B5-8399-608B9BDA6DED}"/>
                </a:ext>
              </a:extLst>
            </p:cNvPr>
            <p:cNvCxnSpPr>
              <a:cxnSpLocks/>
            </p:cNvCxnSpPr>
            <p:nvPr/>
          </p:nvCxnSpPr>
          <p:spPr>
            <a:xfrm>
              <a:off x="5173941" y="1925759"/>
              <a:ext cx="528422" cy="0"/>
            </a:xfrm>
            <a:prstGeom prst="line">
              <a:avLst/>
            </a:prstGeom>
            <a:ln w="57150">
              <a:solidFill>
                <a:srgbClr val="A8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3B6BD81-8104-485B-8383-DE1A70A80712}"/>
                </a:ext>
              </a:extLst>
            </p:cNvPr>
            <p:cNvCxnSpPr/>
            <p:nvPr/>
          </p:nvCxnSpPr>
          <p:spPr>
            <a:xfrm>
              <a:off x="5173942" y="1928053"/>
              <a:ext cx="52842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DF62290E-CE5D-411A-B3D6-96EBFDBE6DEE}"/>
                </a:ext>
              </a:extLst>
            </p:cNvPr>
            <p:cNvCxnSpPr>
              <a:cxnSpLocks/>
            </p:cNvCxnSpPr>
            <p:nvPr/>
          </p:nvCxnSpPr>
          <p:spPr>
            <a:xfrm>
              <a:off x="5177003" y="2202223"/>
              <a:ext cx="528422" cy="0"/>
            </a:xfrm>
            <a:prstGeom prst="line">
              <a:avLst/>
            </a:prstGeom>
            <a:ln w="571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6A0902C-D074-467D-BF05-D8A0674AB893}"/>
                </a:ext>
              </a:extLst>
            </p:cNvPr>
            <p:cNvCxnSpPr>
              <a:cxnSpLocks/>
            </p:cNvCxnSpPr>
            <p:nvPr/>
          </p:nvCxnSpPr>
          <p:spPr>
            <a:xfrm>
              <a:off x="5181598" y="2198397"/>
              <a:ext cx="519233" cy="612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5CE9F24-90EF-4C99-97E0-8A668751073C}"/>
                </a:ext>
              </a:extLst>
            </p:cNvPr>
            <p:cNvCxnSpPr>
              <a:cxnSpLocks/>
            </p:cNvCxnSpPr>
            <p:nvPr/>
          </p:nvCxnSpPr>
          <p:spPr>
            <a:xfrm>
              <a:off x="5160155" y="2712197"/>
              <a:ext cx="528422" cy="0"/>
            </a:xfrm>
            <a:prstGeom prst="line">
              <a:avLst/>
            </a:prstGeom>
            <a:ln w="571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68B5E45-EA78-4525-B0E4-81A04F11D223}"/>
                </a:ext>
              </a:extLst>
            </p:cNvPr>
            <p:cNvCxnSpPr>
              <a:cxnSpLocks/>
            </p:cNvCxnSpPr>
            <p:nvPr/>
          </p:nvCxnSpPr>
          <p:spPr>
            <a:xfrm>
              <a:off x="5164750" y="2708372"/>
              <a:ext cx="523827" cy="382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3" name="TextBox 2">
            <a:extLst>
              <a:ext uri="{FF2B5EF4-FFF2-40B4-BE49-F238E27FC236}">
                <a16:creationId xmlns:a16="http://schemas.microsoft.com/office/drawing/2014/main" id="{1122D4F7-6E09-4D6B-9747-9285B2748B1B}"/>
              </a:ext>
            </a:extLst>
          </p:cNvPr>
          <p:cNvSpPr txBox="1"/>
          <p:nvPr/>
        </p:nvSpPr>
        <p:spPr>
          <a:xfrm>
            <a:off x="281354" y="90435"/>
            <a:ext cx="8733986" cy="646331"/>
          </a:xfrm>
          <a:prstGeom prst="rect">
            <a:avLst/>
          </a:prstGeom>
          <a:noFill/>
        </p:spPr>
        <p:txBody>
          <a:bodyPr wrap="square" rtlCol="0">
            <a:spAutoFit/>
          </a:bodyPr>
          <a:lstStyle/>
          <a:p>
            <a:r>
              <a:rPr lang="en-US" sz="3600" dirty="0">
                <a:solidFill>
                  <a:srgbClr val="30519D"/>
                </a:solidFill>
              </a:rPr>
              <a:t>How RHIC is transformed into an EIC</a:t>
            </a:r>
          </a:p>
        </p:txBody>
      </p:sp>
      <p:pic>
        <p:nvPicPr>
          <p:cNvPr id="8" name="Picture 7">
            <a:extLst>
              <a:ext uri="{FF2B5EF4-FFF2-40B4-BE49-F238E27FC236}">
                <a16:creationId xmlns:a16="http://schemas.microsoft.com/office/drawing/2014/main" id="{E9F15EA3-0109-42D9-99D2-33CFCF67DC0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9794" y="1018458"/>
            <a:ext cx="4025786" cy="5115022"/>
          </a:xfrm>
          <a:prstGeom prst="rect">
            <a:avLst/>
          </a:prstGeom>
        </p:spPr>
      </p:pic>
      <p:pic>
        <p:nvPicPr>
          <p:cNvPr id="9" name="Picture 8">
            <a:extLst>
              <a:ext uri="{FF2B5EF4-FFF2-40B4-BE49-F238E27FC236}">
                <a16:creationId xmlns:a16="http://schemas.microsoft.com/office/drawing/2014/main" id="{999DEA57-2DAF-466C-9436-C83281884380}"/>
              </a:ext>
            </a:extLst>
          </p:cNvPr>
          <p:cNvPicPr>
            <a:picLocks noChangeAspect="1"/>
          </p:cNvPicPr>
          <p:nvPr/>
        </p:nvPicPr>
        <p:blipFill>
          <a:blip r:embed="rId5"/>
          <a:stretch>
            <a:fillRect/>
          </a:stretch>
        </p:blipFill>
        <p:spPr>
          <a:xfrm>
            <a:off x="115321" y="928979"/>
            <a:ext cx="4766358" cy="5522787"/>
          </a:xfrm>
          <a:prstGeom prst="rect">
            <a:avLst/>
          </a:prstGeom>
        </p:spPr>
      </p:pic>
      <p:pic>
        <p:nvPicPr>
          <p:cNvPr id="12" name="Picture 11">
            <a:extLst>
              <a:ext uri="{FF2B5EF4-FFF2-40B4-BE49-F238E27FC236}">
                <a16:creationId xmlns:a16="http://schemas.microsoft.com/office/drawing/2014/main" id="{04F9FF82-937E-495E-8DC9-7835AF4306F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4324" y="915185"/>
            <a:ext cx="5146157" cy="5522787"/>
          </a:xfrm>
          <a:prstGeom prst="rect">
            <a:avLst/>
          </a:prstGeom>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B1790E0C-FE5E-4FEF-B36E-98F5FAF536C1}"/>
              </a:ext>
            </a:extLst>
          </p:cNvPr>
          <p:cNvSpPr txBox="1"/>
          <p:nvPr/>
        </p:nvSpPr>
        <p:spPr>
          <a:xfrm>
            <a:off x="1844868" y="2593278"/>
            <a:ext cx="1111623" cy="369332"/>
          </a:xfrm>
          <a:prstGeom prst="rect">
            <a:avLst/>
          </a:prstGeom>
          <a:noFill/>
        </p:spPr>
        <p:txBody>
          <a:bodyPr wrap="square" rtlCol="0">
            <a:spAutoFit/>
          </a:bodyPr>
          <a:lstStyle/>
          <a:p>
            <a:r>
              <a:rPr lang="en-US" dirty="0"/>
              <a:t>BNL-EIC</a:t>
            </a:r>
          </a:p>
        </p:txBody>
      </p:sp>
      <p:pic>
        <p:nvPicPr>
          <p:cNvPr id="21" name="Picture 20">
            <a:extLst>
              <a:ext uri="{FF2B5EF4-FFF2-40B4-BE49-F238E27FC236}">
                <a16:creationId xmlns:a16="http://schemas.microsoft.com/office/drawing/2014/main" id="{D0A53BAC-3F5D-C446-8920-7C377FCBE0D4}"/>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768777" y="3005953"/>
            <a:ext cx="2761891" cy="339098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1716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DF818-CD51-4347-B7A6-B787F5A499C4}"/>
              </a:ext>
            </a:extLst>
          </p:cNvPr>
          <p:cNvSpPr>
            <a:spLocks noGrp="1"/>
          </p:cNvSpPr>
          <p:nvPr>
            <p:ph type="title"/>
          </p:nvPr>
        </p:nvSpPr>
        <p:spPr>
          <a:xfrm>
            <a:off x="368140" y="227130"/>
            <a:ext cx="8775860" cy="775774"/>
          </a:xfrm>
        </p:spPr>
        <p:txBody>
          <a:bodyPr>
            <a:normAutofit/>
          </a:bodyPr>
          <a:lstStyle/>
          <a:p>
            <a:r>
              <a:rPr lang="en-US" sz="3600" dirty="0"/>
              <a:t>Major additions fit in RHIC tunnel</a:t>
            </a:r>
          </a:p>
        </p:txBody>
      </p:sp>
      <p:sp>
        <p:nvSpPr>
          <p:cNvPr id="3" name="Content Placeholder 2">
            <a:extLst>
              <a:ext uri="{FF2B5EF4-FFF2-40B4-BE49-F238E27FC236}">
                <a16:creationId xmlns:a16="http://schemas.microsoft.com/office/drawing/2014/main" id="{1E38EB04-0FAF-A148-BBEE-56855C8C0072}"/>
              </a:ext>
            </a:extLst>
          </p:cNvPr>
          <p:cNvSpPr>
            <a:spLocks noGrp="1"/>
          </p:cNvSpPr>
          <p:nvPr>
            <p:ph idx="1"/>
          </p:nvPr>
        </p:nvSpPr>
        <p:spPr>
          <a:xfrm>
            <a:off x="329542" y="1344047"/>
            <a:ext cx="8484915" cy="1992207"/>
          </a:xfrm>
        </p:spPr>
        <p:txBody>
          <a:bodyPr>
            <a:normAutofit/>
          </a:bodyPr>
          <a:lstStyle/>
          <a:p>
            <a:pPr marL="342900" lvl="1" indent="-342900">
              <a:lnSpc>
                <a:spcPct val="100000"/>
              </a:lnSpc>
              <a:spcBef>
                <a:spcPts val="0"/>
              </a:spcBef>
            </a:pPr>
            <a:r>
              <a:rPr lang="en-US" sz="2200" dirty="0"/>
              <a:t>Rapid Cycling Synchrotron (RCS) for electrons and Electron Storage Ring (</a:t>
            </a:r>
            <a:r>
              <a:rPr lang="en-US" sz="2200" dirty="0" err="1"/>
              <a:t>eSR</a:t>
            </a:r>
            <a:r>
              <a:rPr lang="en-US" sz="2200" dirty="0"/>
              <a:t>) fit into the existing RHIC tunnel</a:t>
            </a:r>
          </a:p>
          <a:p>
            <a:pPr marL="342900" lvl="1" indent="-342900">
              <a:lnSpc>
                <a:spcPct val="100000"/>
              </a:lnSpc>
              <a:spcBef>
                <a:spcPts val="0"/>
              </a:spcBef>
            </a:pPr>
            <a:r>
              <a:rPr lang="en-US" sz="2200" dirty="0"/>
              <a:t>Two detector halls available for interaction regions and detectors; one was included in independent cost review</a:t>
            </a:r>
          </a:p>
        </p:txBody>
      </p:sp>
      <p:pic>
        <p:nvPicPr>
          <p:cNvPr id="24" name="Picture 2" descr="https://attachments.office.net/owa/rtribble@bnl.gov/service.svc/s/GetAttachmentThumbnail?id=AAMkAGE5M2ZiMTQ1LWI3NGUtNDE1MC1iZDgwLTAxNDlkNDMzMDYxZQBGAAAAAABMRfdBVS1rR7z2ToqtrJaWBwA9kcKVSwxKS77E69RiCdzkAAAAsSjvAAB9emgQZEWWTY7aZCcgRRF3AAEMBqOrAAABEgAQAC472e3JmVJFrVr%2FItvP8Dc%3D&amp;thumbnailType=2&amp;owa=outlook.office365.com&amp;scriptVer=2019090902.13&amp;X-OWA-CANARY=D1A8p8YNHkS4xsMYGwPyExBlJQhCPNcYOcZKsVd3EQpJm5vo0EwfzRznVXQftGA9HcIInAz_s_I.&amp;token=eyJhbGciOiJSUzI1NiIsImtpZCI6IjA2MDBGOUY2NzQ2MjA3MzdFNzM0MDRFMjg3QzQ1QTgxOENCN0NFQjgiLCJ4NXQiOiJCZ0Q1OW5SaUJ6Zm5OQVRpaDhSYWdZeTN6cmciLCJ0eXAiOiJKV1QifQ.eyJvcmlnaW4iOiJodHRwczovL291dGxvb2sub2ZmaWNlMzY1LmNvbSIsInZlciI6IkV4Y2hhbmdlLkNhbGxiYWNrLlYxIiwiYXBwY3R4c2VuZGVyIjoiT3dhRG93bmxvYWRAODk1NjFlNjAtZGM3NS00YzI4LWExYzktMmU4ZDg4NzAxOTZiIiwiYXBwY3R4Ijoie1wibXNleGNocHJvdFwiOlwib3dhXCIsXCJwcmltYXJ5c2lkXCI6XCJTLTEtNS0yMS0yOTU4OTA2MDcwLTM2OTA0ODc4MzMtMjczMzM0NDYzMS0yMTAwOTUxXCIsXCJwdWlkXCI6XCIxMTUzOTA2NjYwOTg0MTQxNDc0XCIsXCJvaWRcIjpcIjQyNGM2OGRlLTI3ZDAtNDViNS04NGJjLTIzMzhjNzlmOWQ5OVwiLFwic2NvcGVcIjpcIk93YURvd25sb2FkXCJ9IiwibmJmIjoxNTY4ODE1Njc3LCJleHAiOjE1Njg4MTYyNzcsImlzcyI6IjAwMDAwMDAyLTAwMDAtMGZmMS1jZTAwLTAwMDAwMDAwMDAwMEA4OTU2MWU2MC1kYzc1LTRjMjgtYTFjOS0yZThkODg3MDE5NmIiLCJhdWQiOiIwMDAwMDAwMi0wMDAwLTBmZjEtY2UwMC0wMDAwMDAwMDAwMDAvYXR0YWNobWVudHMub2ZmaWNlLm5ldEA4OTU2MWU2MC1kYzc1LTRjMjgtYTFjOS0yZThkODg3MDE5NmIifQ.HX76CAeGzGLTueLO1gJuMKhiO9NfUMnLCXrBAVjt4ZWC75FAXcp-kYff1C0HahUhGwqw9cx4SXdfxiL72fMZZ-CnBc28o8OTR5mz1EQq0LWcHHkxl6-8tsw8wsRUs9UiOu4Lh6uNXl6zWC5cM5b3i-QfQWqGte3F3zpTwSxT5Z0WhJ8CUN3VJMD1diO6zmpIUl0VUgaiv7n_Jjcg31JirNNzQ7CI78MTXa4F9GHT-fUj6-9t81Ftctc9abr36CzuJFKBzj0dQyNiYrSC1KK13ZazhR0CjsQ63Go7VWweFo-LsOrUf1kOqpj2EOQ0feUHNKnKjv-TQoJxupMlUq1e8g&amp;animation=true">
            <a:extLst>
              <a:ext uri="{FF2B5EF4-FFF2-40B4-BE49-F238E27FC236}">
                <a16:creationId xmlns:a16="http://schemas.microsoft.com/office/drawing/2014/main" id="{1F42E521-55A1-EE47-B416-40A1A97BB56C}"/>
              </a:ext>
            </a:extLst>
          </p:cNvPr>
          <p:cNvPicPr>
            <a:picLocks noChangeAspect="1" noChangeArrowheads="1"/>
          </p:cNvPicPr>
          <p:nvPr/>
        </p:nvPicPr>
        <p:blipFill>
          <a:blip r:embed="rId3">
            <a:clrChange>
              <a:clrFrom>
                <a:srgbClr val="FFFAFC"/>
              </a:clrFrom>
              <a:clrTo>
                <a:srgbClr val="FFFAFC">
                  <a:alpha val="0"/>
                </a:srgbClr>
              </a:clrTo>
            </a:clrChange>
            <a:extLst>
              <a:ext uri="{28A0092B-C50C-407E-A947-70E740481C1C}">
                <a14:useLocalDpi xmlns:a14="http://schemas.microsoft.com/office/drawing/2010/main"/>
              </a:ext>
            </a:extLst>
          </a:blip>
          <a:srcRect/>
          <a:stretch>
            <a:fillRect/>
          </a:stretch>
        </p:blipFill>
        <p:spPr bwMode="auto">
          <a:xfrm>
            <a:off x="2361417" y="3332135"/>
            <a:ext cx="4861248" cy="2672847"/>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A2E7E39F-9335-0B4C-82E3-8674061C210A}"/>
              </a:ext>
            </a:extLst>
          </p:cNvPr>
          <p:cNvSpPr/>
          <p:nvPr/>
        </p:nvSpPr>
        <p:spPr>
          <a:xfrm>
            <a:off x="4673236" y="3615412"/>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solidFill>
                <a:prstClr val="black"/>
              </a:solidFill>
            </a:endParaRPr>
          </a:p>
        </p:txBody>
      </p:sp>
      <p:sp>
        <p:nvSpPr>
          <p:cNvPr id="26" name="Rectangle 25">
            <a:extLst>
              <a:ext uri="{FF2B5EF4-FFF2-40B4-BE49-F238E27FC236}">
                <a16:creationId xmlns:a16="http://schemas.microsoft.com/office/drawing/2014/main" id="{E42F647F-9F00-CD4F-98EF-6C816BAF010A}"/>
              </a:ext>
            </a:extLst>
          </p:cNvPr>
          <p:cNvSpPr/>
          <p:nvPr/>
        </p:nvSpPr>
        <p:spPr>
          <a:xfrm>
            <a:off x="4673236" y="3615412"/>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solidFill>
                <a:prstClr val="black"/>
              </a:solidFill>
            </a:endParaRPr>
          </a:p>
        </p:txBody>
      </p:sp>
      <p:sp>
        <p:nvSpPr>
          <p:cNvPr id="27" name="Rectangle 26">
            <a:extLst>
              <a:ext uri="{FF2B5EF4-FFF2-40B4-BE49-F238E27FC236}">
                <a16:creationId xmlns:a16="http://schemas.microsoft.com/office/drawing/2014/main" id="{4F7CD33A-E90F-0646-809B-97F8EE0E265A}"/>
              </a:ext>
            </a:extLst>
          </p:cNvPr>
          <p:cNvSpPr/>
          <p:nvPr/>
        </p:nvSpPr>
        <p:spPr>
          <a:xfrm>
            <a:off x="4673236" y="3615412"/>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solidFill>
                <a:prstClr val="black"/>
              </a:solidFill>
            </a:endParaRPr>
          </a:p>
        </p:txBody>
      </p:sp>
      <p:sp>
        <p:nvSpPr>
          <p:cNvPr id="28" name="TextBox 27">
            <a:extLst>
              <a:ext uri="{FF2B5EF4-FFF2-40B4-BE49-F238E27FC236}">
                <a16:creationId xmlns:a16="http://schemas.microsoft.com/office/drawing/2014/main" id="{D3E7396B-23D3-F34E-B933-591BC6DB7C57}"/>
              </a:ext>
            </a:extLst>
          </p:cNvPr>
          <p:cNvSpPr txBox="1"/>
          <p:nvPr/>
        </p:nvSpPr>
        <p:spPr>
          <a:xfrm>
            <a:off x="6861541" y="3216112"/>
            <a:ext cx="728084"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RCS</a:t>
            </a:r>
          </a:p>
        </p:txBody>
      </p:sp>
      <p:cxnSp>
        <p:nvCxnSpPr>
          <p:cNvPr id="29" name="Straight Arrow Connector 28">
            <a:extLst>
              <a:ext uri="{FF2B5EF4-FFF2-40B4-BE49-F238E27FC236}">
                <a16:creationId xmlns:a16="http://schemas.microsoft.com/office/drawing/2014/main" id="{2CFE1914-4DF0-504A-9170-328274A423CB}"/>
              </a:ext>
            </a:extLst>
          </p:cNvPr>
          <p:cNvCxnSpPr/>
          <p:nvPr/>
        </p:nvCxnSpPr>
        <p:spPr>
          <a:xfrm>
            <a:off x="6260013" y="3670382"/>
            <a:ext cx="738909" cy="274320"/>
          </a:xfrm>
          <a:prstGeom prst="straightConnector1">
            <a:avLst/>
          </a:prstGeom>
          <a:ln w="25400">
            <a:solidFill>
              <a:schemeClr val="tx1"/>
            </a:solidFill>
            <a:tailEnd type="arrow"/>
          </a:ln>
          <a:scene3d>
            <a:camera prst="orthographicFront">
              <a:rot lat="0" lon="0" rev="16200000"/>
            </a:camera>
            <a:lightRig rig="threePt" dir="t"/>
          </a:scene3d>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EB26948-D630-6B4B-AB77-CDB22489C401}"/>
              </a:ext>
            </a:extLst>
          </p:cNvPr>
          <p:cNvSpPr txBox="1"/>
          <p:nvPr/>
        </p:nvSpPr>
        <p:spPr>
          <a:xfrm>
            <a:off x="2519071" y="3155885"/>
            <a:ext cx="684803" cy="400110"/>
          </a:xfrm>
          <a:prstGeom prst="rect">
            <a:avLst/>
          </a:prstGeom>
          <a:noFill/>
        </p:spPr>
        <p:txBody>
          <a:bodyPr wrap="none" rtlCol="0">
            <a:spAutoFit/>
          </a:bodyPr>
          <a:lstStyle/>
          <a:p>
            <a:r>
              <a:rPr lang="en-US" sz="2000" dirty="0" err="1">
                <a:latin typeface="Arial" panose="020B0604020202020204" pitchFamily="34" charset="0"/>
                <a:cs typeface="Arial" panose="020B0604020202020204" pitchFamily="34" charset="0"/>
              </a:rPr>
              <a:t>eSR</a:t>
            </a:r>
            <a:endParaRPr lang="en-US" sz="2000" dirty="0">
              <a:latin typeface="Arial" panose="020B0604020202020204" pitchFamily="34" charset="0"/>
              <a:cs typeface="Arial" panose="020B0604020202020204" pitchFamily="34" charset="0"/>
            </a:endParaRPr>
          </a:p>
        </p:txBody>
      </p:sp>
      <p:cxnSp>
        <p:nvCxnSpPr>
          <p:cNvPr id="31" name="Straight Arrow Connector 30">
            <a:extLst>
              <a:ext uri="{FF2B5EF4-FFF2-40B4-BE49-F238E27FC236}">
                <a16:creationId xmlns:a16="http://schemas.microsoft.com/office/drawing/2014/main" id="{D8AECB93-B3A7-AA47-89DA-81FE0C293EDF}"/>
              </a:ext>
            </a:extLst>
          </p:cNvPr>
          <p:cNvCxnSpPr/>
          <p:nvPr/>
        </p:nvCxnSpPr>
        <p:spPr>
          <a:xfrm>
            <a:off x="3189171" y="3404327"/>
            <a:ext cx="738909" cy="457200"/>
          </a:xfrm>
          <a:prstGeom prst="straightConnector1">
            <a:avLst/>
          </a:prstGeom>
          <a:ln w="25400">
            <a:solidFill>
              <a:schemeClr val="tx1"/>
            </a:solidFill>
            <a:tailEnd type="arrow"/>
          </a:ln>
          <a:scene3d>
            <a:camera prst="orthographicFront">
              <a:rot lat="0" lon="0" rev="21594000"/>
            </a:camera>
            <a:lightRig rig="threePt" dir="t"/>
          </a:scene3d>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44CD84BC-C5CB-FD4A-8839-A32F7D02E8BB}"/>
              </a:ext>
            </a:extLst>
          </p:cNvPr>
          <p:cNvSpPr txBox="1"/>
          <p:nvPr/>
        </p:nvSpPr>
        <p:spPr>
          <a:xfrm>
            <a:off x="4171555" y="3063184"/>
            <a:ext cx="813043"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RHIC</a:t>
            </a:r>
          </a:p>
        </p:txBody>
      </p:sp>
      <p:cxnSp>
        <p:nvCxnSpPr>
          <p:cNvPr id="33" name="Straight Arrow Connector 32">
            <a:extLst>
              <a:ext uri="{FF2B5EF4-FFF2-40B4-BE49-F238E27FC236}">
                <a16:creationId xmlns:a16="http://schemas.microsoft.com/office/drawing/2014/main" id="{E1704566-25C8-7E49-8708-E6DFCFA2E276}"/>
              </a:ext>
            </a:extLst>
          </p:cNvPr>
          <p:cNvCxnSpPr/>
          <p:nvPr/>
        </p:nvCxnSpPr>
        <p:spPr>
          <a:xfrm>
            <a:off x="3957371" y="3682857"/>
            <a:ext cx="738909" cy="274320"/>
          </a:xfrm>
          <a:prstGeom prst="straightConnector1">
            <a:avLst/>
          </a:prstGeom>
          <a:ln w="25400">
            <a:solidFill>
              <a:schemeClr val="tx1"/>
            </a:solidFill>
            <a:tailEnd type="arrow"/>
          </a:ln>
          <a:scene3d>
            <a:camera prst="orthographicFront">
              <a:rot lat="0" lon="0" rev="16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89F5B87F-D5BF-F943-A3E5-20D12B5C0172}"/>
              </a:ext>
            </a:extLst>
          </p:cNvPr>
          <p:cNvCxnSpPr/>
          <p:nvPr/>
        </p:nvCxnSpPr>
        <p:spPr>
          <a:xfrm>
            <a:off x="4349691" y="3671231"/>
            <a:ext cx="738909" cy="274320"/>
          </a:xfrm>
          <a:prstGeom prst="straightConnector1">
            <a:avLst/>
          </a:prstGeom>
          <a:ln w="25400">
            <a:solidFill>
              <a:schemeClr val="tx1"/>
            </a:solidFill>
            <a:tailEnd type="arrow"/>
          </a:ln>
          <a:scene3d>
            <a:camera prst="orthographicFront">
              <a:rot lat="0" lon="0" rev="18600000"/>
            </a:camera>
            <a:lightRig rig="threePt" dir="t"/>
          </a:scene3d>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3C744FBA-54C8-404D-ABE9-ACC4E9861197}"/>
              </a:ext>
            </a:extLst>
          </p:cNvPr>
          <p:cNvSpPr txBox="1"/>
          <p:nvPr/>
        </p:nvSpPr>
        <p:spPr>
          <a:xfrm>
            <a:off x="1327052" y="4849908"/>
            <a:ext cx="1083951" cy="1015663"/>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Existing</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RHIC</a:t>
            </a:r>
          </a:p>
          <a:p>
            <a:r>
              <a:rPr lang="en-US" sz="2000" dirty="0">
                <a:latin typeface="Arial" panose="020B0604020202020204" pitchFamily="34" charset="0"/>
                <a:cs typeface="Arial" panose="020B0604020202020204" pitchFamily="34" charset="0"/>
              </a:rPr>
              <a:t>tunnel</a:t>
            </a:r>
          </a:p>
        </p:txBody>
      </p:sp>
      <p:sp>
        <p:nvSpPr>
          <p:cNvPr id="16" name="Slide Number Placeholder 4">
            <a:extLst>
              <a:ext uri="{FF2B5EF4-FFF2-40B4-BE49-F238E27FC236}">
                <a16:creationId xmlns:a16="http://schemas.microsoft.com/office/drawing/2014/main" id="{52C1FBD5-DF52-8A42-BF70-00AF38D99113}"/>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13</a:t>
            </a:fld>
            <a:endParaRPr lang="en-US" dirty="0"/>
          </a:p>
        </p:txBody>
      </p:sp>
    </p:spTree>
    <p:extLst>
      <p:ext uri="{BB962C8B-B14F-4D97-AF65-F5344CB8AC3E}">
        <p14:creationId xmlns:p14="http://schemas.microsoft.com/office/powerpoint/2010/main" val="2275701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32AA-A2CF-4F41-8BA8-557B7395AD68}"/>
              </a:ext>
            </a:extLst>
          </p:cNvPr>
          <p:cNvSpPr>
            <a:spLocks noGrp="1"/>
          </p:cNvSpPr>
          <p:nvPr>
            <p:ph type="title"/>
          </p:nvPr>
        </p:nvSpPr>
        <p:spPr>
          <a:xfrm>
            <a:off x="628650" y="201099"/>
            <a:ext cx="7886700" cy="786341"/>
          </a:xfrm>
        </p:spPr>
        <p:txBody>
          <a:bodyPr>
            <a:normAutofit/>
          </a:bodyPr>
          <a:lstStyle/>
          <a:p>
            <a:r>
              <a:rPr lang="en-US" sz="3600" dirty="0"/>
              <a:t>Robust, mature design</a:t>
            </a:r>
          </a:p>
        </p:txBody>
      </p:sp>
      <p:sp>
        <p:nvSpPr>
          <p:cNvPr id="3" name="Content Placeholder 2">
            <a:extLst>
              <a:ext uri="{FF2B5EF4-FFF2-40B4-BE49-F238E27FC236}">
                <a16:creationId xmlns:a16="http://schemas.microsoft.com/office/drawing/2014/main" id="{107C0E53-31D7-8C4B-A77A-5FFC856FABF3}"/>
              </a:ext>
            </a:extLst>
          </p:cNvPr>
          <p:cNvSpPr>
            <a:spLocks noGrp="1"/>
          </p:cNvSpPr>
          <p:nvPr>
            <p:ph idx="1"/>
          </p:nvPr>
        </p:nvSpPr>
        <p:spPr>
          <a:xfrm>
            <a:off x="628650" y="1199624"/>
            <a:ext cx="7886700" cy="4975398"/>
          </a:xfrm>
        </p:spPr>
        <p:txBody>
          <a:bodyPr>
            <a:noAutofit/>
          </a:bodyPr>
          <a:lstStyle/>
          <a:p>
            <a:pPr>
              <a:lnSpc>
                <a:spcPct val="100000"/>
              </a:lnSpc>
            </a:pPr>
            <a:r>
              <a:rPr lang="en-US" sz="2000" dirty="0"/>
              <a:t>EIC based on established concepts</a:t>
            </a:r>
          </a:p>
          <a:p>
            <a:pPr lvl="1">
              <a:lnSpc>
                <a:spcPct val="100000"/>
              </a:lnSpc>
            </a:pPr>
            <a:r>
              <a:rPr lang="en-US" sz="1800" dirty="0"/>
              <a:t>storage ring collider</a:t>
            </a:r>
          </a:p>
          <a:p>
            <a:pPr lvl="1">
              <a:lnSpc>
                <a:spcPct val="100000"/>
              </a:lnSpc>
            </a:pPr>
            <a:r>
              <a:rPr lang="en-US" sz="1800" dirty="0"/>
              <a:t>unequal species collision concepts taken from experiences at HERA, B-Factories, and RHIC</a:t>
            </a:r>
          </a:p>
          <a:p>
            <a:pPr>
              <a:lnSpc>
                <a:spcPct val="100000"/>
              </a:lnSpc>
            </a:pPr>
            <a:r>
              <a:rPr lang="en-US" sz="2000" dirty="0"/>
              <a:t>Design </a:t>
            </a:r>
          </a:p>
          <a:p>
            <a:pPr lvl="1">
              <a:lnSpc>
                <a:spcPct val="100000"/>
              </a:lnSpc>
            </a:pPr>
            <a:r>
              <a:rPr lang="en-US" sz="1800" dirty="0"/>
              <a:t>parameters are ambitious, but demonstrated at other machines</a:t>
            </a:r>
          </a:p>
          <a:p>
            <a:pPr lvl="1">
              <a:lnSpc>
                <a:spcPct val="100000"/>
              </a:lnSpc>
            </a:pPr>
            <a:r>
              <a:rPr lang="en-US" sz="1800" dirty="0"/>
              <a:t>design choices based on studies of alternative solutions</a:t>
            </a:r>
          </a:p>
          <a:p>
            <a:pPr lvl="1">
              <a:lnSpc>
                <a:spcPct val="100000"/>
              </a:lnSpc>
            </a:pPr>
            <a:r>
              <a:rPr lang="en-US" sz="1800" dirty="0"/>
              <a:t>studies of lattice sensitivity to imperfections confirm robust solutions</a:t>
            </a:r>
          </a:p>
          <a:p>
            <a:pPr>
              <a:lnSpc>
                <a:spcPct val="100000"/>
              </a:lnSpc>
            </a:pPr>
            <a:r>
              <a:rPr lang="en-US" sz="2000" dirty="0"/>
              <a:t>Technology</a:t>
            </a:r>
          </a:p>
          <a:p>
            <a:pPr lvl="1">
              <a:lnSpc>
                <a:spcPct val="100000"/>
              </a:lnSpc>
            </a:pPr>
            <a:r>
              <a:rPr lang="en-US" sz="1800" dirty="0"/>
              <a:t>implementation based on established technology </a:t>
            </a:r>
          </a:p>
          <a:p>
            <a:pPr lvl="1">
              <a:lnSpc>
                <a:spcPct val="100000"/>
              </a:lnSpc>
            </a:pPr>
            <a:r>
              <a:rPr lang="en-US" sz="1800" dirty="0"/>
              <a:t>state-of-the-art hardware development by extensive R&amp;D program</a:t>
            </a:r>
          </a:p>
          <a:p>
            <a:pPr lvl="0">
              <a:lnSpc>
                <a:spcPct val="100000"/>
              </a:lnSpc>
            </a:pPr>
            <a:r>
              <a:rPr lang="en-US" sz="2000" dirty="0"/>
              <a:t>Few challenges (e.g. strong hadron cooling) are backed up by more conservative alternatives that compare well in terms of cost and performance</a:t>
            </a:r>
          </a:p>
        </p:txBody>
      </p:sp>
      <p:sp>
        <p:nvSpPr>
          <p:cNvPr id="4" name="Slide Number Placeholder 4">
            <a:extLst>
              <a:ext uri="{FF2B5EF4-FFF2-40B4-BE49-F238E27FC236}">
                <a16:creationId xmlns:a16="http://schemas.microsoft.com/office/drawing/2014/main" id="{1298532A-DCD4-684F-9368-D547F91B6EFC}"/>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14</a:t>
            </a:fld>
            <a:endParaRPr lang="en-US" dirty="0"/>
          </a:p>
        </p:txBody>
      </p:sp>
    </p:spTree>
    <p:extLst>
      <p:ext uri="{BB962C8B-B14F-4D97-AF65-F5344CB8AC3E}">
        <p14:creationId xmlns:p14="http://schemas.microsoft.com/office/powerpoint/2010/main" val="3261700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7CF6F-EEF9-1B4C-BD85-01A1E19DE1A8}"/>
              </a:ext>
            </a:extLst>
          </p:cNvPr>
          <p:cNvSpPr>
            <a:spLocks noGrp="1"/>
          </p:cNvSpPr>
          <p:nvPr>
            <p:ph type="title"/>
          </p:nvPr>
        </p:nvSpPr>
        <p:spPr>
          <a:xfrm>
            <a:off x="329541" y="298169"/>
            <a:ext cx="8355915" cy="855767"/>
          </a:xfrm>
        </p:spPr>
        <p:txBody>
          <a:bodyPr>
            <a:normAutofit/>
          </a:bodyPr>
          <a:lstStyle/>
          <a:p>
            <a:r>
              <a:rPr lang="en-US" sz="3600" dirty="0"/>
              <a:t>Electron beam polarization</a:t>
            </a:r>
          </a:p>
        </p:txBody>
      </p:sp>
      <p:sp>
        <p:nvSpPr>
          <p:cNvPr id="3" name="Content Placeholder 2">
            <a:extLst>
              <a:ext uri="{FF2B5EF4-FFF2-40B4-BE49-F238E27FC236}">
                <a16:creationId xmlns:a16="http://schemas.microsoft.com/office/drawing/2014/main" id="{B199B946-6670-6548-B030-D5FCD1DCAC54}"/>
              </a:ext>
            </a:extLst>
          </p:cNvPr>
          <p:cNvSpPr>
            <a:spLocks noGrp="1"/>
          </p:cNvSpPr>
          <p:nvPr>
            <p:ph idx="1"/>
          </p:nvPr>
        </p:nvSpPr>
        <p:spPr>
          <a:xfrm>
            <a:off x="329542" y="1327336"/>
            <a:ext cx="8484915" cy="855766"/>
          </a:xfrm>
        </p:spPr>
        <p:txBody>
          <a:bodyPr>
            <a:noAutofit/>
          </a:bodyPr>
          <a:lstStyle/>
          <a:p>
            <a:pPr>
              <a:lnSpc>
                <a:spcPct val="100000"/>
              </a:lnSpc>
            </a:pPr>
            <a:r>
              <a:rPr lang="en-US" sz="2200" dirty="0">
                <a:latin typeface="Arial" panose="020B0604020202020204" pitchFamily="34" charset="0"/>
                <a:cs typeface="Arial" panose="020B0604020202020204" pitchFamily="34" charset="0"/>
              </a:rPr>
              <a:t>85% polarized electron source injects into 18 GeV, 1-2 Hz Rapid Cycling Synchrotron (RCS) using conventional magnets</a:t>
            </a:r>
          </a:p>
        </p:txBody>
      </p:sp>
      <p:pic>
        <p:nvPicPr>
          <p:cNvPr id="8" name="Picture 7">
            <a:extLst>
              <a:ext uri="{FF2B5EF4-FFF2-40B4-BE49-F238E27FC236}">
                <a16:creationId xmlns:a16="http://schemas.microsoft.com/office/drawing/2014/main" id="{6892ECF0-A2F8-5441-B31F-742C066049C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27856" y="2183102"/>
            <a:ext cx="3657600" cy="3657600"/>
          </a:xfrm>
          <a:prstGeom prst="rect">
            <a:avLst/>
          </a:prstGeom>
        </p:spPr>
      </p:pic>
      <p:sp>
        <p:nvSpPr>
          <p:cNvPr id="4" name="Rectangle 3">
            <a:extLst>
              <a:ext uri="{FF2B5EF4-FFF2-40B4-BE49-F238E27FC236}">
                <a16:creationId xmlns:a16="http://schemas.microsoft.com/office/drawing/2014/main" id="{7A649BBD-0905-444F-A914-B733876F8FA5}"/>
              </a:ext>
            </a:extLst>
          </p:cNvPr>
          <p:cNvSpPr/>
          <p:nvPr/>
        </p:nvSpPr>
        <p:spPr>
          <a:xfrm>
            <a:off x="329541" y="2183102"/>
            <a:ext cx="4829503" cy="3734356"/>
          </a:xfrm>
          <a:prstGeom prst="rect">
            <a:avLst/>
          </a:prstGeom>
        </p:spPr>
        <p:txBody>
          <a:bodyPr wrap="square">
            <a:spAutoFit/>
          </a:bodyPr>
          <a:lstStyle/>
          <a:p>
            <a:pPr marL="228600" indent="-228600">
              <a:spcBef>
                <a:spcPts val="1000"/>
              </a:spcBef>
              <a:buFont typeface="Arial" panose="020B0604020202020204" pitchFamily="34" charset="0"/>
              <a:buChar char="•"/>
            </a:pPr>
            <a:r>
              <a:rPr lang="en-US" sz="2200" dirty="0">
                <a:latin typeface="Arial" panose="020B0604020202020204" pitchFamily="34" charset="0"/>
                <a:cs typeface="Arial" panose="020B0604020202020204" pitchFamily="34" charset="0"/>
              </a:rPr>
              <a:t>Highly symmetrical RCS avoids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depolarization during acceleration</a:t>
            </a:r>
          </a:p>
          <a:p>
            <a:pPr marL="228600" indent="-228600">
              <a:spcBef>
                <a:spcPts val="1000"/>
              </a:spcBef>
              <a:buFont typeface="Arial" panose="020B0604020202020204" pitchFamily="34" charset="0"/>
              <a:buChar char="•"/>
            </a:pPr>
            <a:r>
              <a:rPr lang="en-US" sz="2200" dirty="0">
                <a:latin typeface="Arial" panose="020B0604020202020204" pitchFamily="34" charset="0"/>
                <a:cs typeface="Arial" panose="020B0604020202020204" pitchFamily="34" charset="0"/>
              </a:rPr>
              <a:t>Residual depolarization effects in                                                the RCS due to deviations from ideal symmetry will be corrected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with partial Siberian snakes                                                       </a:t>
            </a:r>
          </a:p>
          <a:p>
            <a:pPr marL="228600" indent="-228600">
              <a:spcBef>
                <a:spcPts val="1000"/>
              </a:spcBef>
              <a:buFont typeface="Arial" panose="020B0604020202020204" pitchFamily="34" charset="0"/>
              <a:buChar char="•"/>
            </a:pPr>
            <a:r>
              <a:rPr lang="en-US" sz="2200" dirty="0">
                <a:latin typeface="Arial" panose="020B0604020202020204" pitchFamily="34" charset="0"/>
                <a:cs typeface="Arial" panose="020B0604020202020204" pitchFamily="34" charset="0"/>
              </a:rPr>
              <a:t>Frequent injection of fresh bunches into storage ring maintains &gt;80%</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polarization for all spin orientations for the duration of the store</a:t>
            </a:r>
          </a:p>
        </p:txBody>
      </p:sp>
      <p:sp>
        <p:nvSpPr>
          <p:cNvPr id="6" name="Slide Number Placeholder 4">
            <a:extLst>
              <a:ext uri="{FF2B5EF4-FFF2-40B4-BE49-F238E27FC236}">
                <a16:creationId xmlns:a16="http://schemas.microsoft.com/office/drawing/2014/main" id="{8F1F40B6-493B-7F44-A684-E6F503982AB8}"/>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15</a:t>
            </a:fld>
            <a:endParaRPr lang="en-US" dirty="0"/>
          </a:p>
        </p:txBody>
      </p:sp>
    </p:spTree>
    <p:extLst>
      <p:ext uri="{BB962C8B-B14F-4D97-AF65-F5344CB8AC3E}">
        <p14:creationId xmlns:p14="http://schemas.microsoft.com/office/powerpoint/2010/main" val="133708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98265-D4F5-A849-96AA-650145513603}"/>
              </a:ext>
            </a:extLst>
          </p:cNvPr>
          <p:cNvSpPr>
            <a:spLocks noGrp="1"/>
          </p:cNvSpPr>
          <p:nvPr>
            <p:ph type="title"/>
          </p:nvPr>
        </p:nvSpPr>
        <p:spPr>
          <a:xfrm>
            <a:off x="628650" y="365127"/>
            <a:ext cx="7886700" cy="808918"/>
          </a:xfrm>
        </p:spPr>
        <p:txBody>
          <a:bodyPr>
            <a:normAutofit/>
          </a:bodyPr>
          <a:lstStyle/>
          <a:p>
            <a:r>
              <a:rPr lang="en-US" sz="3600" dirty="0"/>
              <a:t>Light ion beam polarization</a:t>
            </a:r>
          </a:p>
        </p:txBody>
      </p:sp>
      <p:sp>
        <p:nvSpPr>
          <p:cNvPr id="3" name="Content Placeholder 2">
            <a:extLst>
              <a:ext uri="{FF2B5EF4-FFF2-40B4-BE49-F238E27FC236}">
                <a16:creationId xmlns:a16="http://schemas.microsoft.com/office/drawing/2014/main" id="{59437F45-5A46-CA40-91E4-00364D3FA663}"/>
              </a:ext>
            </a:extLst>
          </p:cNvPr>
          <p:cNvSpPr>
            <a:spLocks noGrp="1"/>
          </p:cNvSpPr>
          <p:nvPr>
            <p:ph idx="1"/>
          </p:nvPr>
        </p:nvSpPr>
        <p:spPr>
          <a:xfrm>
            <a:off x="628650" y="1453092"/>
            <a:ext cx="7886700" cy="4351338"/>
          </a:xfrm>
        </p:spPr>
        <p:txBody>
          <a:bodyPr/>
          <a:lstStyle/>
          <a:p>
            <a:pPr>
              <a:lnSpc>
                <a:spcPct val="100000"/>
              </a:lnSpc>
            </a:pPr>
            <a:r>
              <a:rPr lang="en-US" sz="2400" dirty="0"/>
              <a:t>Existing polarized proton source delivers protons with &gt;80% polarization</a:t>
            </a:r>
          </a:p>
          <a:p>
            <a:pPr>
              <a:lnSpc>
                <a:spcPct val="100000"/>
              </a:lnSpc>
            </a:pPr>
            <a:r>
              <a:rPr lang="en-US" sz="2400" dirty="0"/>
              <a:t>New polarized </a:t>
            </a:r>
            <a:r>
              <a:rPr lang="en-US" sz="2400" baseline="30000" dirty="0"/>
              <a:t>3</a:t>
            </a:r>
            <a:r>
              <a:rPr lang="en-US" sz="2400" dirty="0"/>
              <a:t>He source (developed with MIT) has demonstrated 85% polarization</a:t>
            </a:r>
          </a:p>
          <a:p>
            <a:pPr>
              <a:lnSpc>
                <a:spcPct val="100000"/>
              </a:lnSpc>
            </a:pPr>
            <a:r>
              <a:rPr lang="en-US" sz="2400" dirty="0"/>
              <a:t>Protons stored in RHIC have reached 60% polarization</a:t>
            </a:r>
          </a:p>
          <a:p>
            <a:pPr>
              <a:lnSpc>
                <a:spcPct val="100000"/>
              </a:lnSpc>
            </a:pPr>
            <a:r>
              <a:rPr lang="en-US" sz="2400" dirty="0"/>
              <a:t>80% polarization of protons, deuterons, and </a:t>
            </a:r>
            <a:r>
              <a:rPr lang="en-US" sz="2400" baseline="30000" dirty="0"/>
              <a:t>3</a:t>
            </a:r>
            <a:r>
              <a:rPr lang="en-US" sz="2400" dirty="0"/>
              <a:t>He in RHIC storage ring will be achieved by:</a:t>
            </a:r>
          </a:p>
          <a:p>
            <a:pPr lvl="1">
              <a:lnSpc>
                <a:spcPct val="100000"/>
              </a:lnSpc>
            </a:pPr>
            <a:r>
              <a:rPr lang="en-US" sz="2000" dirty="0"/>
              <a:t>Adding four Siberian snakes to the RHIC ring</a:t>
            </a:r>
          </a:p>
          <a:p>
            <a:pPr lvl="1">
              <a:lnSpc>
                <a:spcPct val="100000"/>
              </a:lnSpc>
            </a:pPr>
            <a:r>
              <a:rPr lang="en-US" sz="2000" dirty="0"/>
              <a:t>Adding stronger snakes and skew quadrupoles to the AGS</a:t>
            </a:r>
          </a:p>
          <a:p>
            <a:pPr lvl="1">
              <a:lnSpc>
                <a:spcPct val="100000"/>
              </a:lnSpc>
            </a:pPr>
            <a:r>
              <a:rPr lang="en-US" sz="2000" dirty="0"/>
              <a:t>Introducing a tune jump for polarized deuterons in RHIC</a:t>
            </a:r>
          </a:p>
        </p:txBody>
      </p:sp>
      <p:sp>
        <p:nvSpPr>
          <p:cNvPr id="4" name="Slide Number Placeholder 4">
            <a:extLst>
              <a:ext uri="{FF2B5EF4-FFF2-40B4-BE49-F238E27FC236}">
                <a16:creationId xmlns:a16="http://schemas.microsoft.com/office/drawing/2014/main" id="{7F2B9810-FBA8-2E43-B188-44F9DAF9AF40}"/>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16</a:t>
            </a:fld>
            <a:endParaRPr lang="en-US" dirty="0"/>
          </a:p>
        </p:txBody>
      </p:sp>
    </p:spTree>
    <p:extLst>
      <p:ext uri="{BB962C8B-B14F-4D97-AF65-F5344CB8AC3E}">
        <p14:creationId xmlns:p14="http://schemas.microsoft.com/office/powerpoint/2010/main" val="2620487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BEC4B-8E0F-A248-A308-07A711475220}"/>
              </a:ext>
            </a:extLst>
          </p:cNvPr>
          <p:cNvSpPr>
            <a:spLocks noGrp="1"/>
          </p:cNvSpPr>
          <p:nvPr>
            <p:ph type="title"/>
          </p:nvPr>
        </p:nvSpPr>
        <p:spPr>
          <a:xfrm>
            <a:off x="340873" y="259819"/>
            <a:ext cx="8455737" cy="788531"/>
          </a:xfrm>
        </p:spPr>
        <p:txBody>
          <a:bodyPr>
            <a:normAutofit/>
          </a:bodyPr>
          <a:lstStyle/>
          <a:p>
            <a:r>
              <a:rPr lang="en-US" sz="3600" dirty="0"/>
              <a:t>Full range of ion species</a:t>
            </a:r>
          </a:p>
        </p:txBody>
      </p:sp>
      <p:sp>
        <p:nvSpPr>
          <p:cNvPr id="3" name="Content Placeholder 2">
            <a:extLst>
              <a:ext uri="{FF2B5EF4-FFF2-40B4-BE49-F238E27FC236}">
                <a16:creationId xmlns:a16="http://schemas.microsoft.com/office/drawing/2014/main" id="{639A1CD4-4C33-B84F-B9CC-2EE961899ADA}"/>
              </a:ext>
            </a:extLst>
          </p:cNvPr>
          <p:cNvSpPr>
            <a:spLocks noGrp="1"/>
          </p:cNvSpPr>
          <p:nvPr>
            <p:ph idx="1"/>
          </p:nvPr>
        </p:nvSpPr>
        <p:spPr>
          <a:xfrm>
            <a:off x="311695" y="1282181"/>
            <a:ext cx="8484915" cy="1118997"/>
          </a:xfrm>
        </p:spPr>
        <p:txBody>
          <a:bodyPr/>
          <a:lstStyle/>
          <a:p>
            <a:pPr marL="342900" lvl="1" indent="-342900">
              <a:lnSpc>
                <a:spcPct val="100000"/>
              </a:lnSpc>
              <a:spcBef>
                <a:spcPts val="600"/>
              </a:spcBef>
            </a:pPr>
            <a:r>
              <a:rPr lang="en-US" sz="2000" dirty="0">
                <a:latin typeface="Arial" panose="020B0604020202020204" pitchFamily="34" charset="0"/>
                <a:cs typeface="Arial" panose="020B0604020202020204" pitchFamily="34" charset="0"/>
              </a:rPr>
              <a:t>RHIC accelerates ions from protons, deuterons, </a:t>
            </a:r>
            <a:r>
              <a:rPr lang="en-US" sz="2000" baseline="30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He to Au and </a:t>
            </a:r>
            <a:r>
              <a:rPr lang="en-US" sz="2000" baseline="30000" dirty="0">
                <a:latin typeface="Arial" panose="020B0604020202020204" pitchFamily="34" charset="0"/>
                <a:cs typeface="Arial" panose="020B0604020202020204" pitchFamily="34" charset="0"/>
              </a:rPr>
              <a:t>238</a:t>
            </a:r>
            <a:r>
              <a:rPr lang="en-US" sz="2000" dirty="0">
                <a:latin typeface="Arial" panose="020B0604020202020204" pitchFamily="34" charset="0"/>
                <a:cs typeface="Arial" panose="020B0604020202020204" pitchFamily="34" charset="0"/>
              </a:rPr>
              <a:t>U over a wide range of energies. All will be available at the EIC.</a:t>
            </a:r>
          </a:p>
          <a:p>
            <a:pPr marL="342900" lvl="1" indent="-342900">
              <a:lnSpc>
                <a:spcPct val="100000"/>
              </a:lnSpc>
              <a:spcBef>
                <a:spcPts val="600"/>
              </a:spcBef>
            </a:pPr>
            <a:r>
              <a:rPr lang="en-US" sz="2000" dirty="0">
                <a:latin typeface="Arial" panose="020B0604020202020204" pitchFamily="34" charset="0"/>
                <a:cs typeface="Arial" panose="020B0604020202020204" pitchFamily="34" charset="0"/>
              </a:rPr>
              <a:t>Enabled by two decades of technological innovation</a:t>
            </a:r>
          </a:p>
        </p:txBody>
      </p:sp>
      <p:pic>
        <p:nvPicPr>
          <p:cNvPr id="5" name="Picture 3" descr="Image">
            <a:extLst>
              <a:ext uri="{FF2B5EF4-FFF2-40B4-BE49-F238E27FC236}">
                <a16:creationId xmlns:a16="http://schemas.microsoft.com/office/drawing/2014/main" id="{6817D32E-9376-1A4C-9964-CC4BE5B50FA4}"/>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011727" y="3510415"/>
            <a:ext cx="3784883" cy="218592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F2D4EB66-4E90-2B4B-B1C2-DB91D76DAFA9}"/>
              </a:ext>
            </a:extLst>
          </p:cNvPr>
          <p:cNvSpPr txBox="1"/>
          <p:nvPr/>
        </p:nvSpPr>
        <p:spPr>
          <a:xfrm>
            <a:off x="5373241" y="2653068"/>
            <a:ext cx="3061854" cy="738664"/>
          </a:xfrm>
          <a:prstGeom prst="rect">
            <a:avLst/>
          </a:prstGeom>
          <a:solidFill>
            <a:srgbClr val="24407B"/>
          </a:solidFill>
          <a:ln w="6350">
            <a:solidFill>
              <a:schemeClr val="bg1"/>
            </a:solidFill>
          </a:ln>
          <a:effectLst>
            <a:outerShdw blurRad="50800" dist="38100" dir="2700000" algn="tl" rotWithShape="0">
              <a:prstClr val="black">
                <a:alpha val="40000"/>
              </a:prstClr>
            </a:outerShdw>
          </a:effectLst>
        </p:spPr>
        <p:txBody>
          <a:bodyPr wrap="square" rtlCol="0">
            <a:spAutoFit/>
          </a:bodyPr>
          <a:lstStyle>
            <a:defPPr>
              <a:defRPr lang="en-US"/>
            </a:defPPr>
            <a:lvl1pPr algn="ctr">
              <a:defRPr i="1">
                <a:solidFill>
                  <a:schemeClr val="bg1"/>
                </a:solidFill>
                <a:latin typeface="Arial" panose="020B0604020202020204" pitchFamily="34" charset="0"/>
                <a:cs typeface="Arial" panose="020B0604020202020204" pitchFamily="34" charset="0"/>
              </a:defRPr>
            </a:lvl1pPr>
          </a:lstStyle>
          <a:p>
            <a:r>
              <a:rPr lang="en-US" sz="1400" dirty="0"/>
              <a:t>The electron beam ion source EBIS can produce virtually any desired ion species including polarized </a:t>
            </a:r>
            <a:r>
              <a:rPr lang="en-US" sz="1400" baseline="30000" dirty="0"/>
              <a:t>3</a:t>
            </a:r>
            <a:r>
              <a:rPr lang="en-US" sz="1400" dirty="0"/>
              <a:t>He</a:t>
            </a:r>
          </a:p>
        </p:txBody>
      </p:sp>
      <p:sp>
        <p:nvSpPr>
          <p:cNvPr id="8" name="Rectangle 7">
            <a:extLst>
              <a:ext uri="{FF2B5EF4-FFF2-40B4-BE49-F238E27FC236}">
                <a16:creationId xmlns:a16="http://schemas.microsoft.com/office/drawing/2014/main" id="{3DB6D896-BBF4-5E47-9915-E3F6EFA3779B}"/>
              </a:ext>
            </a:extLst>
          </p:cNvPr>
          <p:cNvSpPr/>
          <p:nvPr/>
        </p:nvSpPr>
        <p:spPr>
          <a:xfrm>
            <a:off x="4026799" y="3196566"/>
            <a:ext cx="221684" cy="337805"/>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solidFill>
                <a:prstClr val="black"/>
              </a:solidFill>
            </a:endParaRPr>
          </a:p>
        </p:txBody>
      </p:sp>
      <p:sp>
        <p:nvSpPr>
          <p:cNvPr id="9" name="Rectangle 8">
            <a:extLst>
              <a:ext uri="{FF2B5EF4-FFF2-40B4-BE49-F238E27FC236}">
                <a16:creationId xmlns:a16="http://schemas.microsoft.com/office/drawing/2014/main" id="{2B27DD87-069E-1145-9062-75CA1F69C67F}"/>
              </a:ext>
            </a:extLst>
          </p:cNvPr>
          <p:cNvSpPr/>
          <p:nvPr/>
        </p:nvSpPr>
        <p:spPr>
          <a:xfrm>
            <a:off x="4026799" y="3196566"/>
            <a:ext cx="221684" cy="337805"/>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solidFill>
                <a:prstClr val="black"/>
              </a:solidFill>
            </a:endParaRPr>
          </a:p>
        </p:txBody>
      </p:sp>
      <p:sp>
        <p:nvSpPr>
          <p:cNvPr id="10" name="Rectangle 9">
            <a:extLst>
              <a:ext uri="{FF2B5EF4-FFF2-40B4-BE49-F238E27FC236}">
                <a16:creationId xmlns:a16="http://schemas.microsoft.com/office/drawing/2014/main" id="{3DF862AF-532E-C342-A2C1-9BA542C1E007}"/>
              </a:ext>
            </a:extLst>
          </p:cNvPr>
          <p:cNvSpPr/>
          <p:nvPr/>
        </p:nvSpPr>
        <p:spPr>
          <a:xfrm>
            <a:off x="4026799" y="3196566"/>
            <a:ext cx="221684" cy="337805"/>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solidFill>
                <a:prstClr val="black"/>
              </a:solidFill>
            </a:endParaRPr>
          </a:p>
        </p:txBody>
      </p:sp>
      <p:pic>
        <p:nvPicPr>
          <p:cNvPr id="11" name="Picture 10">
            <a:extLst>
              <a:ext uri="{FF2B5EF4-FFF2-40B4-BE49-F238E27FC236}">
                <a16:creationId xmlns:a16="http://schemas.microsoft.com/office/drawing/2014/main" id="{D6B1C5F3-8612-AD41-9A52-BC2B0D0DB249}"/>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40873" y="2789346"/>
            <a:ext cx="4670854" cy="3158552"/>
          </a:xfrm>
          <a:prstGeom prst="rect">
            <a:avLst/>
          </a:prstGeom>
        </p:spPr>
      </p:pic>
      <p:sp>
        <p:nvSpPr>
          <p:cNvPr id="12" name="TextBox 11">
            <a:extLst>
              <a:ext uri="{FF2B5EF4-FFF2-40B4-BE49-F238E27FC236}">
                <a16:creationId xmlns:a16="http://schemas.microsoft.com/office/drawing/2014/main" id="{B9E00489-A310-4745-A24B-17AAB0895C64}"/>
              </a:ext>
            </a:extLst>
          </p:cNvPr>
          <p:cNvSpPr txBox="1"/>
          <p:nvPr/>
        </p:nvSpPr>
        <p:spPr>
          <a:xfrm>
            <a:off x="502278" y="2673346"/>
            <a:ext cx="2843505" cy="523220"/>
          </a:xfrm>
          <a:prstGeom prst="rect">
            <a:avLst/>
          </a:prstGeom>
          <a:solidFill>
            <a:srgbClr val="24407B"/>
          </a:solidFill>
          <a:ln w="6350">
            <a:solidFill>
              <a:schemeClr val="bg1"/>
            </a:solidFill>
          </a:ln>
          <a:effectLst>
            <a:outerShdw blurRad="50800" dist="38100" dir="2700000" algn="tl" rotWithShape="0">
              <a:prstClr val="black">
                <a:alpha val="40000"/>
              </a:prstClr>
            </a:outerShdw>
          </a:effectLst>
        </p:spPr>
        <p:txBody>
          <a:bodyPr wrap="square" rtlCol="0">
            <a:spAutoFit/>
          </a:bodyPr>
          <a:lstStyle>
            <a:defPPr>
              <a:defRPr lang="en-US"/>
            </a:defPPr>
            <a:lvl1pPr algn="ctr">
              <a:defRPr i="1">
                <a:solidFill>
                  <a:schemeClr val="bg1"/>
                </a:solidFill>
                <a:latin typeface="Arial" panose="020B0604020202020204" pitchFamily="34" charset="0"/>
                <a:cs typeface="Arial" panose="020B0604020202020204" pitchFamily="34" charset="0"/>
              </a:defRPr>
            </a:lvl1pPr>
          </a:lstStyle>
          <a:p>
            <a:r>
              <a:rPr lang="en-US" sz="1400" dirty="0"/>
              <a:t>Complete set of collision systems and energies studied at RHIC</a:t>
            </a:r>
          </a:p>
        </p:txBody>
      </p:sp>
      <p:sp>
        <p:nvSpPr>
          <p:cNvPr id="13" name="Slide Number Placeholder 4">
            <a:extLst>
              <a:ext uri="{FF2B5EF4-FFF2-40B4-BE49-F238E27FC236}">
                <a16:creationId xmlns:a16="http://schemas.microsoft.com/office/drawing/2014/main" id="{D73A702C-16F5-0F46-AF66-2ACA8B549E0D}"/>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17</a:t>
            </a:fld>
            <a:endParaRPr lang="en-US" dirty="0"/>
          </a:p>
        </p:txBody>
      </p:sp>
    </p:spTree>
    <p:extLst>
      <p:ext uri="{BB962C8B-B14F-4D97-AF65-F5344CB8AC3E}">
        <p14:creationId xmlns:p14="http://schemas.microsoft.com/office/powerpoint/2010/main" val="1521194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D08A9-3E86-3443-B499-6BFDFDE972F3}"/>
              </a:ext>
            </a:extLst>
          </p:cNvPr>
          <p:cNvSpPr>
            <a:spLocks noGrp="1"/>
          </p:cNvSpPr>
          <p:nvPr>
            <p:ph type="title"/>
          </p:nvPr>
        </p:nvSpPr>
        <p:spPr>
          <a:xfrm>
            <a:off x="628650" y="365127"/>
            <a:ext cx="7886700" cy="831495"/>
          </a:xfrm>
        </p:spPr>
        <p:txBody>
          <a:bodyPr>
            <a:normAutofit/>
          </a:bodyPr>
          <a:lstStyle/>
          <a:p>
            <a:r>
              <a:rPr lang="en-US" sz="3600" dirty="0"/>
              <a:t>Full range of beam energies</a:t>
            </a:r>
          </a:p>
        </p:txBody>
      </p:sp>
      <p:sp>
        <p:nvSpPr>
          <p:cNvPr id="3" name="Content Placeholder 2">
            <a:extLst>
              <a:ext uri="{FF2B5EF4-FFF2-40B4-BE49-F238E27FC236}">
                <a16:creationId xmlns:a16="http://schemas.microsoft.com/office/drawing/2014/main" id="{4941A2E3-06BD-B445-A200-F5A6407293E9}"/>
              </a:ext>
            </a:extLst>
          </p:cNvPr>
          <p:cNvSpPr>
            <a:spLocks noGrp="1"/>
          </p:cNvSpPr>
          <p:nvPr>
            <p:ph idx="1"/>
          </p:nvPr>
        </p:nvSpPr>
        <p:spPr>
          <a:xfrm>
            <a:off x="628650" y="1460500"/>
            <a:ext cx="7886700" cy="4612922"/>
          </a:xfrm>
        </p:spPr>
        <p:txBody>
          <a:bodyPr>
            <a:normAutofit fontScale="92500" lnSpcReduction="10000"/>
          </a:bodyPr>
          <a:lstStyle/>
          <a:p>
            <a:pPr>
              <a:lnSpc>
                <a:spcPct val="110000"/>
              </a:lnSpc>
              <a:spcBef>
                <a:spcPts val="1200"/>
              </a:spcBef>
            </a:pPr>
            <a:r>
              <a:rPr lang="en-US" sz="2400" dirty="0"/>
              <a:t>No energy upgrade needed</a:t>
            </a:r>
          </a:p>
          <a:p>
            <a:pPr>
              <a:lnSpc>
                <a:spcPct val="110000"/>
              </a:lnSpc>
              <a:spcBef>
                <a:spcPts val="1200"/>
              </a:spcBef>
            </a:pPr>
            <a:r>
              <a:rPr lang="en-US" sz="2400" dirty="0"/>
              <a:t>Protons up to 275 GeV</a:t>
            </a:r>
          </a:p>
          <a:p>
            <a:pPr lvl="1">
              <a:lnSpc>
                <a:spcPct val="110000"/>
              </a:lnSpc>
              <a:spcBef>
                <a:spcPts val="600"/>
              </a:spcBef>
            </a:pPr>
            <a:r>
              <a:rPr lang="en-US" sz="2000" dirty="0"/>
              <a:t>Existing superconducting magnet yellow ring </a:t>
            </a:r>
            <a:r>
              <a:rPr lang="en-US" sz="2000" dirty="0">
                <a:sym typeface="Wingdings" panose="05000000000000000000" pitchFamily="2" charset="2"/>
              </a:rPr>
              <a:t>with EIC interaction region magnets allows for protons up to 275 GeV</a:t>
            </a:r>
          </a:p>
          <a:p>
            <a:pPr>
              <a:lnSpc>
                <a:spcPct val="110000"/>
              </a:lnSpc>
              <a:spcBef>
                <a:spcPts val="1200"/>
              </a:spcBef>
            </a:pPr>
            <a:r>
              <a:rPr lang="en-US" sz="2400" dirty="0"/>
              <a:t>Electrons up to 18 GeV</a:t>
            </a:r>
          </a:p>
          <a:p>
            <a:pPr lvl="1">
              <a:lnSpc>
                <a:spcPct val="110000"/>
              </a:lnSpc>
              <a:spcBef>
                <a:spcPts val="600"/>
              </a:spcBef>
            </a:pPr>
            <a:r>
              <a:rPr lang="en-US" sz="2000" dirty="0"/>
              <a:t>18 GeV electron storage ring installed in the</a:t>
            </a:r>
            <a:r>
              <a:rPr lang="en-US" sz="2000" dirty="0">
                <a:sym typeface="Wingdings" panose="05000000000000000000" pitchFamily="2" charset="2"/>
              </a:rPr>
              <a:t> RHIC tunnel is</a:t>
            </a:r>
            <a:r>
              <a:rPr lang="en-US" sz="2000" dirty="0"/>
              <a:t> readily achievable with</a:t>
            </a:r>
          </a:p>
          <a:p>
            <a:pPr lvl="2">
              <a:lnSpc>
                <a:spcPct val="110000"/>
              </a:lnSpc>
              <a:spcBef>
                <a:spcPts val="0"/>
              </a:spcBef>
            </a:pPr>
            <a:r>
              <a:rPr lang="en-US" sz="1800" dirty="0"/>
              <a:t>large ring circumference of 3.8 km</a:t>
            </a:r>
          </a:p>
          <a:p>
            <a:pPr lvl="2">
              <a:lnSpc>
                <a:spcPct val="110000"/>
              </a:lnSpc>
              <a:spcBef>
                <a:spcPts val="0"/>
              </a:spcBef>
            </a:pPr>
            <a:r>
              <a:rPr lang="en-US" sz="1800" dirty="0"/>
              <a:t>well established superconducting RF technology</a:t>
            </a:r>
          </a:p>
          <a:p>
            <a:pPr>
              <a:lnSpc>
                <a:spcPct val="110000"/>
              </a:lnSpc>
              <a:spcBef>
                <a:spcPts val="1200"/>
              </a:spcBef>
            </a:pPr>
            <a:r>
              <a:rPr lang="en-US" sz="2400" dirty="0">
                <a:sym typeface="Wingdings" panose="05000000000000000000" pitchFamily="2" charset="2"/>
              </a:rPr>
              <a:t>Electron energy range (2.5–18 GeV) and proton energy range (41–275 GeV) combine to make full EIC CM energy range accessible (20–140 GeV)</a:t>
            </a:r>
          </a:p>
        </p:txBody>
      </p:sp>
      <p:sp>
        <p:nvSpPr>
          <p:cNvPr id="4" name="Slide Number Placeholder 4">
            <a:extLst>
              <a:ext uri="{FF2B5EF4-FFF2-40B4-BE49-F238E27FC236}">
                <a16:creationId xmlns:a16="http://schemas.microsoft.com/office/drawing/2014/main" id="{9B18B6FE-4636-8946-BE28-4460B38A7189}"/>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18</a:t>
            </a:fld>
            <a:endParaRPr lang="en-US" dirty="0"/>
          </a:p>
        </p:txBody>
      </p:sp>
    </p:spTree>
    <p:extLst>
      <p:ext uri="{BB962C8B-B14F-4D97-AF65-F5344CB8AC3E}">
        <p14:creationId xmlns:p14="http://schemas.microsoft.com/office/powerpoint/2010/main" val="2458600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C7CE2-2243-5344-9787-595A92458F65}"/>
              </a:ext>
            </a:extLst>
          </p:cNvPr>
          <p:cNvSpPr>
            <a:spLocks noGrp="1"/>
          </p:cNvSpPr>
          <p:nvPr>
            <p:ph type="title"/>
          </p:nvPr>
        </p:nvSpPr>
        <p:spPr>
          <a:xfrm>
            <a:off x="628650" y="365127"/>
            <a:ext cx="7886700" cy="741184"/>
          </a:xfrm>
        </p:spPr>
        <p:txBody>
          <a:bodyPr>
            <a:normAutofit/>
          </a:bodyPr>
          <a:lstStyle/>
          <a:p>
            <a:r>
              <a:rPr lang="en-US" sz="3600" dirty="0"/>
              <a:t>BNL design: Full luminosity</a:t>
            </a:r>
          </a:p>
        </p:txBody>
      </p:sp>
      <p:sp>
        <p:nvSpPr>
          <p:cNvPr id="3" name="Content Placeholder 2">
            <a:extLst>
              <a:ext uri="{FF2B5EF4-FFF2-40B4-BE49-F238E27FC236}">
                <a16:creationId xmlns:a16="http://schemas.microsoft.com/office/drawing/2014/main" id="{83BF3C27-A4DE-CB4A-82A8-459AF529464A}"/>
              </a:ext>
            </a:extLst>
          </p:cNvPr>
          <p:cNvSpPr>
            <a:spLocks noGrp="1"/>
          </p:cNvSpPr>
          <p:nvPr>
            <p:ph idx="1"/>
          </p:nvPr>
        </p:nvSpPr>
        <p:spPr>
          <a:xfrm>
            <a:off x="628650" y="1306336"/>
            <a:ext cx="7886700" cy="4868686"/>
          </a:xfrm>
        </p:spPr>
        <p:txBody>
          <a:bodyPr>
            <a:noAutofit/>
          </a:bodyPr>
          <a:lstStyle/>
          <a:p>
            <a:pPr>
              <a:lnSpc>
                <a:spcPct val="100000"/>
              </a:lnSpc>
            </a:pPr>
            <a:r>
              <a:rPr lang="en-US" sz="2000" dirty="0"/>
              <a:t>BNL EIC design achieves full peak luminosity with:</a:t>
            </a:r>
          </a:p>
          <a:p>
            <a:pPr lvl="1">
              <a:lnSpc>
                <a:spcPct val="100000"/>
              </a:lnSpc>
            </a:pPr>
            <a:r>
              <a:rPr lang="en-US" sz="2000" b="1" dirty="0"/>
              <a:t>Bunch charges  </a:t>
            </a:r>
            <a:r>
              <a:rPr lang="en-US" sz="2000" dirty="0"/>
              <a:t>N</a:t>
            </a:r>
            <a:r>
              <a:rPr lang="en-US" sz="2000" baseline="-25000" dirty="0"/>
              <a:t>e</a:t>
            </a:r>
            <a:r>
              <a:rPr lang="en-US" sz="2000" dirty="0"/>
              <a:t> ≤ 1.7·10</a:t>
            </a:r>
            <a:r>
              <a:rPr lang="en-US" sz="2000" baseline="30000" dirty="0"/>
              <a:t>11</a:t>
            </a:r>
            <a:r>
              <a:rPr lang="en-US" sz="2000" dirty="0"/>
              <a:t>, N</a:t>
            </a:r>
            <a:r>
              <a:rPr lang="en-US" sz="2000" baseline="-25000" dirty="0"/>
              <a:t>p</a:t>
            </a:r>
            <a:r>
              <a:rPr lang="en-US" sz="2000" dirty="0"/>
              <a:t> ≤ 0.7·10</a:t>
            </a:r>
            <a:r>
              <a:rPr lang="en-US" sz="2000" baseline="30000" dirty="0"/>
              <a:t>11</a:t>
            </a:r>
          </a:p>
          <a:p>
            <a:pPr lvl="1">
              <a:lnSpc>
                <a:spcPct val="100000"/>
              </a:lnSpc>
            </a:pPr>
            <a:r>
              <a:rPr lang="en-US" sz="2000" b="1" dirty="0"/>
              <a:t>Stored bunches</a:t>
            </a:r>
            <a:r>
              <a:rPr lang="en-US" sz="2000" dirty="0"/>
              <a:t>, </a:t>
            </a:r>
            <a:r>
              <a:rPr lang="en-US" sz="2000" dirty="0" err="1"/>
              <a:t>n</a:t>
            </a:r>
            <a:r>
              <a:rPr lang="en-US" sz="2000" baseline="-25000" dirty="0" err="1"/>
              <a:t>b</a:t>
            </a:r>
            <a:r>
              <a:rPr lang="en-US" sz="2000" dirty="0"/>
              <a:t>=1160, requiring:</a:t>
            </a:r>
          </a:p>
          <a:p>
            <a:pPr lvl="2">
              <a:lnSpc>
                <a:spcPct val="100000"/>
              </a:lnSpc>
            </a:pPr>
            <a:r>
              <a:rPr lang="en-US" sz="1800" dirty="0">
                <a:sym typeface="Wingdings" panose="05000000000000000000" pitchFamily="2" charset="2"/>
              </a:rPr>
              <a:t>crossing angle collision geometry (25 </a:t>
            </a:r>
            <a:r>
              <a:rPr lang="en-US" sz="1800" dirty="0" err="1">
                <a:sym typeface="Wingdings" panose="05000000000000000000" pitchFamily="2" charset="2"/>
              </a:rPr>
              <a:t>mrad</a:t>
            </a:r>
            <a:r>
              <a:rPr lang="en-US" sz="1800" dirty="0">
                <a:sym typeface="Wingdings" panose="05000000000000000000" pitchFamily="2" charset="2"/>
              </a:rPr>
              <a:t>)</a:t>
            </a:r>
          </a:p>
          <a:p>
            <a:pPr lvl="2">
              <a:lnSpc>
                <a:spcPct val="100000"/>
              </a:lnSpc>
            </a:pPr>
            <a:r>
              <a:rPr lang="en-US" sz="1800" dirty="0">
                <a:sym typeface="Wingdings" panose="05000000000000000000" pitchFamily="2" charset="2"/>
              </a:rPr>
              <a:t>e-beam current limited by installed RF power compensating for synchrotron radiation losses (&lt;10 MW)</a:t>
            </a:r>
          </a:p>
          <a:p>
            <a:pPr lvl="1">
              <a:lnSpc>
                <a:spcPct val="100000"/>
              </a:lnSpc>
            </a:pPr>
            <a:r>
              <a:rPr lang="en-US" sz="2000" b="1" dirty="0">
                <a:sym typeface="Wingdings" panose="05000000000000000000" pitchFamily="2" charset="2"/>
              </a:rPr>
              <a:t>Beam size </a:t>
            </a:r>
            <a:r>
              <a:rPr lang="en-US" sz="2000" dirty="0">
                <a:sym typeface="Wingdings" panose="05000000000000000000" pitchFamily="2" charset="2"/>
              </a:rPr>
              <a:t>at interaction point (7 </a:t>
            </a:r>
            <a:r>
              <a:rPr lang="el-GR" sz="2000" dirty="0">
                <a:sym typeface="Wingdings" panose="05000000000000000000" pitchFamily="2" charset="2"/>
              </a:rPr>
              <a:t>μ</a:t>
            </a:r>
            <a:r>
              <a:rPr lang="en-US" sz="2000" dirty="0">
                <a:sym typeface="Wingdings" panose="05000000000000000000" pitchFamily="2" charset="2"/>
              </a:rPr>
              <a:t>m)</a:t>
            </a:r>
          </a:p>
          <a:p>
            <a:pPr>
              <a:lnSpc>
                <a:spcPct val="100000"/>
              </a:lnSpc>
            </a:pPr>
            <a:r>
              <a:rPr lang="en-US" sz="2000" dirty="0">
                <a:sym typeface="Wingdings" panose="05000000000000000000" pitchFamily="2" charset="2"/>
              </a:rPr>
              <a:t>Beam size at final focus can be maintained by either</a:t>
            </a:r>
          </a:p>
          <a:p>
            <a:pPr lvl="1">
              <a:lnSpc>
                <a:spcPct val="100000"/>
              </a:lnSpc>
            </a:pPr>
            <a:r>
              <a:rPr lang="en-US" sz="2000" dirty="0">
                <a:sym typeface="Wingdings" panose="05000000000000000000" pitchFamily="2" charset="2"/>
              </a:rPr>
              <a:t>Option A:  strong hadron cooling to prevent emittance growth due to intra-beam scattering</a:t>
            </a:r>
          </a:p>
          <a:p>
            <a:pPr marL="457200" lvl="1" indent="0">
              <a:lnSpc>
                <a:spcPct val="100000"/>
              </a:lnSpc>
              <a:buNone/>
            </a:pPr>
            <a:r>
              <a:rPr lang="en-US" sz="2000" b="1" i="1" dirty="0">
                <a:sym typeface="Wingdings" panose="05000000000000000000" pitchFamily="2" charset="2"/>
              </a:rPr>
              <a:t>or</a:t>
            </a:r>
            <a:r>
              <a:rPr lang="en-US" sz="2000" dirty="0">
                <a:sym typeface="Wingdings" panose="05000000000000000000" pitchFamily="2" charset="2"/>
              </a:rPr>
              <a:t> </a:t>
            </a:r>
          </a:p>
          <a:p>
            <a:pPr lvl="1">
              <a:lnSpc>
                <a:spcPct val="100000"/>
              </a:lnSpc>
            </a:pPr>
            <a:r>
              <a:rPr lang="en-US" sz="2000" dirty="0">
                <a:sym typeface="Wingdings" panose="05000000000000000000" pitchFamily="2" charset="2"/>
              </a:rPr>
              <a:t>Option B: regular on-energy hadron replacement</a:t>
            </a:r>
          </a:p>
          <a:p>
            <a:pPr>
              <a:lnSpc>
                <a:spcPct val="100000"/>
              </a:lnSpc>
            </a:pPr>
            <a:r>
              <a:rPr lang="en-US" sz="2000" dirty="0"/>
              <a:t>Selection between these two baseline alternatives by CD-1</a:t>
            </a:r>
          </a:p>
        </p:txBody>
      </p:sp>
      <p:sp>
        <p:nvSpPr>
          <p:cNvPr id="4" name="Slide Number Placeholder 4">
            <a:extLst>
              <a:ext uri="{FF2B5EF4-FFF2-40B4-BE49-F238E27FC236}">
                <a16:creationId xmlns:a16="http://schemas.microsoft.com/office/drawing/2014/main" id="{CBC855D3-0175-1046-A588-3F731DDF0E92}"/>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19</a:t>
            </a:fld>
            <a:endParaRPr lang="en-US" dirty="0"/>
          </a:p>
        </p:txBody>
      </p:sp>
    </p:spTree>
    <p:extLst>
      <p:ext uri="{BB962C8B-B14F-4D97-AF65-F5344CB8AC3E}">
        <p14:creationId xmlns:p14="http://schemas.microsoft.com/office/powerpoint/2010/main" val="1523028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7E932-3A6C-5348-A4B0-9A12FB56AE40}"/>
              </a:ext>
            </a:extLst>
          </p:cNvPr>
          <p:cNvSpPr>
            <a:spLocks noGrp="1"/>
          </p:cNvSpPr>
          <p:nvPr>
            <p:ph type="title"/>
          </p:nvPr>
        </p:nvSpPr>
        <p:spPr/>
        <p:txBody>
          <a:bodyPr anchor="ctr">
            <a:normAutofit/>
          </a:bodyPr>
          <a:lstStyle/>
          <a:p>
            <a:pPr algn="ctr"/>
            <a:r>
              <a:rPr lang="en-US" sz="4400" dirty="0"/>
              <a:t>EIC Science</a:t>
            </a:r>
          </a:p>
        </p:txBody>
      </p:sp>
      <p:sp>
        <p:nvSpPr>
          <p:cNvPr id="3" name="Text Placeholder 2">
            <a:extLst>
              <a:ext uri="{FF2B5EF4-FFF2-40B4-BE49-F238E27FC236}">
                <a16:creationId xmlns:a16="http://schemas.microsoft.com/office/drawing/2014/main" id="{E9C4B1A4-AECB-DD4F-9E3F-6D1C6750427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D52663B-CD9F-1546-A1D8-F1D8BD459F35}"/>
              </a:ext>
            </a:extLst>
          </p:cNvPr>
          <p:cNvSpPr>
            <a:spLocks noGrp="1"/>
          </p:cNvSpPr>
          <p:nvPr>
            <p:ph type="sldNum" sz="quarter" idx="12"/>
          </p:nvPr>
        </p:nvSpPr>
        <p:spPr/>
        <p:txBody>
          <a:bodyPr/>
          <a:lstStyle/>
          <a:p>
            <a:fld id="{893C5830-40F3-F04E-B2E3-10E6672BA8FF}" type="slidenum">
              <a:rPr lang="en-US" smtClean="0"/>
              <a:pPr/>
              <a:t>2</a:t>
            </a:fld>
            <a:endParaRPr lang="en-US" dirty="0"/>
          </a:p>
        </p:txBody>
      </p:sp>
    </p:spTree>
    <p:extLst>
      <p:ext uri="{BB962C8B-B14F-4D97-AF65-F5344CB8AC3E}">
        <p14:creationId xmlns:p14="http://schemas.microsoft.com/office/powerpoint/2010/main" val="2654502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E8C4E-ADAD-3B49-83D7-D0552694FA06}"/>
              </a:ext>
            </a:extLst>
          </p:cNvPr>
          <p:cNvSpPr>
            <a:spLocks noGrp="1"/>
          </p:cNvSpPr>
          <p:nvPr>
            <p:ph type="title"/>
          </p:nvPr>
        </p:nvSpPr>
        <p:spPr>
          <a:xfrm>
            <a:off x="628650" y="365127"/>
            <a:ext cx="7886700" cy="718606"/>
          </a:xfrm>
        </p:spPr>
        <p:txBody>
          <a:bodyPr>
            <a:normAutofit/>
          </a:bodyPr>
          <a:lstStyle/>
          <a:p>
            <a:r>
              <a:rPr lang="en-US" sz="3600" dirty="0"/>
              <a:t>Average Luminosity: Option A</a:t>
            </a:r>
          </a:p>
        </p:txBody>
      </p:sp>
      <p:sp>
        <p:nvSpPr>
          <p:cNvPr id="3" name="Content Placeholder 2">
            <a:extLst>
              <a:ext uri="{FF2B5EF4-FFF2-40B4-BE49-F238E27FC236}">
                <a16:creationId xmlns:a16="http://schemas.microsoft.com/office/drawing/2014/main" id="{716C30F9-CD31-C94D-A0AD-DD29B4F4E11E}"/>
              </a:ext>
            </a:extLst>
          </p:cNvPr>
          <p:cNvSpPr>
            <a:spLocks noGrp="1"/>
          </p:cNvSpPr>
          <p:nvPr>
            <p:ph idx="1"/>
          </p:nvPr>
        </p:nvSpPr>
        <p:spPr>
          <a:xfrm>
            <a:off x="628650" y="1272470"/>
            <a:ext cx="7886700" cy="4721930"/>
          </a:xfrm>
        </p:spPr>
        <p:txBody>
          <a:bodyPr>
            <a:noAutofit/>
          </a:bodyPr>
          <a:lstStyle/>
          <a:p>
            <a:pPr>
              <a:lnSpc>
                <a:spcPct val="100000"/>
              </a:lnSpc>
            </a:pPr>
            <a:r>
              <a:rPr lang="en-US" sz="2200" dirty="0"/>
              <a:t>Long, uniform beam stores optimal for precision measurements </a:t>
            </a:r>
          </a:p>
          <a:p>
            <a:pPr>
              <a:lnSpc>
                <a:spcPct val="100000"/>
              </a:lnSpc>
            </a:pPr>
            <a:r>
              <a:rPr lang="en-US" sz="2200" dirty="0"/>
              <a:t>Peak luminosity maintained over many hours by hadron cooling</a:t>
            </a:r>
          </a:p>
          <a:p>
            <a:pPr>
              <a:lnSpc>
                <a:spcPct val="100000"/>
              </a:lnSpc>
            </a:pPr>
            <a:r>
              <a:rPr lang="en-US" sz="2200" dirty="0"/>
              <a:t>Heavy ions: existing stochastic cooling system preserves low beam emittance </a:t>
            </a:r>
          </a:p>
          <a:p>
            <a:pPr>
              <a:lnSpc>
                <a:spcPct val="100000"/>
              </a:lnSpc>
            </a:pPr>
            <a:r>
              <a:rPr lang="en-US" sz="2200" dirty="0"/>
              <a:t>Protons: average luminosity is maximized by strong cooling</a:t>
            </a:r>
          </a:p>
          <a:p>
            <a:pPr lvl="1">
              <a:lnSpc>
                <a:spcPct val="100000"/>
              </a:lnSpc>
            </a:pPr>
            <a:r>
              <a:rPr lang="en-US" sz="2000" dirty="0"/>
              <a:t>Coherent electron Cooling (</a:t>
            </a:r>
            <a:r>
              <a:rPr lang="en-US" sz="2000" dirty="0" err="1"/>
              <a:t>CeC</a:t>
            </a:r>
            <a:r>
              <a:rPr lang="en-US" sz="2000" dirty="0"/>
              <a:t>) using an intense electron beam provides high-bandwidth amplification</a:t>
            </a:r>
          </a:p>
          <a:p>
            <a:pPr lvl="1">
              <a:lnSpc>
                <a:spcPct val="100000"/>
              </a:lnSpc>
            </a:pPr>
            <a:r>
              <a:rPr lang="en-US" sz="2000" dirty="0"/>
              <a:t>Conceptually designed using only existing technologies</a:t>
            </a:r>
          </a:p>
          <a:p>
            <a:pPr lvl="1">
              <a:lnSpc>
                <a:spcPct val="100000"/>
              </a:lnSpc>
            </a:pPr>
            <a:r>
              <a:rPr lang="en-US" sz="2000" dirty="0"/>
              <a:t>Validated by simulations</a:t>
            </a:r>
          </a:p>
          <a:p>
            <a:pPr lvl="1">
              <a:lnSpc>
                <a:spcPct val="100000"/>
              </a:lnSpc>
            </a:pPr>
            <a:r>
              <a:rPr lang="en-US" sz="2000" dirty="0"/>
              <a:t>Proof-of-Principle experiment under way at RHIC</a:t>
            </a:r>
          </a:p>
        </p:txBody>
      </p:sp>
      <p:sp>
        <p:nvSpPr>
          <p:cNvPr id="4" name="Slide Number Placeholder 4">
            <a:extLst>
              <a:ext uri="{FF2B5EF4-FFF2-40B4-BE49-F238E27FC236}">
                <a16:creationId xmlns:a16="http://schemas.microsoft.com/office/drawing/2014/main" id="{A6720732-23BF-614D-9598-052E4CA95FFB}"/>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20</a:t>
            </a:fld>
            <a:endParaRPr lang="en-US" dirty="0"/>
          </a:p>
        </p:txBody>
      </p:sp>
    </p:spTree>
    <p:extLst>
      <p:ext uri="{BB962C8B-B14F-4D97-AF65-F5344CB8AC3E}">
        <p14:creationId xmlns:p14="http://schemas.microsoft.com/office/powerpoint/2010/main" val="1571955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066A4-3D05-A146-9495-3B75239E4FF3}"/>
              </a:ext>
            </a:extLst>
          </p:cNvPr>
          <p:cNvSpPr>
            <a:spLocks noGrp="1"/>
          </p:cNvSpPr>
          <p:nvPr>
            <p:ph type="title"/>
          </p:nvPr>
        </p:nvSpPr>
        <p:spPr>
          <a:xfrm>
            <a:off x="628650" y="365127"/>
            <a:ext cx="7886700" cy="722310"/>
          </a:xfrm>
        </p:spPr>
        <p:txBody>
          <a:bodyPr>
            <a:normAutofit/>
          </a:bodyPr>
          <a:lstStyle/>
          <a:p>
            <a:r>
              <a:rPr lang="en-US" sz="3600" dirty="0"/>
              <a:t>Average Luminosity: Option B</a:t>
            </a:r>
          </a:p>
        </p:txBody>
      </p:sp>
      <p:sp>
        <p:nvSpPr>
          <p:cNvPr id="3" name="Content Placeholder 2">
            <a:extLst>
              <a:ext uri="{FF2B5EF4-FFF2-40B4-BE49-F238E27FC236}">
                <a16:creationId xmlns:a16="http://schemas.microsoft.com/office/drawing/2014/main" id="{7EA39F6A-E907-884B-9C1C-A956118DD83D}"/>
              </a:ext>
            </a:extLst>
          </p:cNvPr>
          <p:cNvSpPr>
            <a:spLocks noGrp="1"/>
          </p:cNvSpPr>
          <p:nvPr>
            <p:ph idx="1"/>
          </p:nvPr>
        </p:nvSpPr>
        <p:spPr>
          <a:xfrm>
            <a:off x="628650" y="1253330"/>
            <a:ext cx="7886700" cy="5045869"/>
          </a:xfrm>
        </p:spPr>
        <p:txBody>
          <a:bodyPr>
            <a:noAutofit/>
          </a:bodyPr>
          <a:lstStyle/>
          <a:p>
            <a:pPr>
              <a:lnSpc>
                <a:spcPct val="100000"/>
              </a:lnSpc>
            </a:pPr>
            <a:r>
              <a:rPr lang="en-US" sz="2400" dirty="0"/>
              <a:t>Low-risk alternative to </a:t>
            </a:r>
            <a:r>
              <a:rPr lang="en-US" sz="2400" dirty="0" err="1"/>
              <a:t>CeC</a:t>
            </a:r>
            <a:r>
              <a:rPr lang="en-US" sz="2400" dirty="0"/>
              <a:t> </a:t>
            </a:r>
          </a:p>
          <a:p>
            <a:pPr lvl="1">
              <a:lnSpc>
                <a:spcPct val="100000"/>
              </a:lnSpc>
            </a:pPr>
            <a:r>
              <a:rPr lang="en-US" sz="2000" dirty="0"/>
              <a:t>Regular on-energy injections using existing blue RHIC ring</a:t>
            </a:r>
            <a:r>
              <a:rPr lang="en-US" sz="2000" dirty="0">
                <a:sym typeface="Wingdings" panose="05000000000000000000" pitchFamily="2" charset="2"/>
              </a:rPr>
              <a:t> restore </a:t>
            </a:r>
            <a:r>
              <a:rPr lang="en-US" sz="2000" dirty="0"/>
              <a:t>average luminosity to &gt;90% of peak luminosity</a:t>
            </a:r>
          </a:p>
          <a:p>
            <a:pPr lvl="1">
              <a:lnSpc>
                <a:spcPct val="100000"/>
              </a:lnSpc>
            </a:pPr>
            <a:r>
              <a:rPr lang="en-US" sz="2000" dirty="0"/>
              <a:t>Moderate emittance growth requires replacing the stored proton beam only once per hour</a:t>
            </a:r>
          </a:p>
          <a:p>
            <a:pPr lvl="1">
              <a:lnSpc>
                <a:spcPct val="100000"/>
              </a:lnSpc>
            </a:pPr>
            <a:r>
              <a:rPr lang="en-US" sz="2000" dirty="0"/>
              <a:t>Transfer takes only 13 </a:t>
            </a:r>
            <a:r>
              <a:rPr lang="el-GR" sz="2000" dirty="0"/>
              <a:t>μ</a:t>
            </a:r>
            <a:r>
              <a:rPr lang="en-US" sz="2000" dirty="0"/>
              <a:t>s, preserves the total charge stored in both rings, avoids transient injection effects</a:t>
            </a:r>
          </a:p>
          <a:p>
            <a:pPr>
              <a:lnSpc>
                <a:spcPct val="100000"/>
              </a:lnSpc>
            </a:pPr>
            <a:endParaRPr lang="en-US" sz="2400" dirty="0"/>
          </a:p>
          <a:p>
            <a:pPr marL="0" indent="0">
              <a:lnSpc>
                <a:spcPct val="100000"/>
              </a:lnSpc>
              <a:buNone/>
            </a:pPr>
            <a:endParaRPr lang="en-US" sz="2400" dirty="0"/>
          </a:p>
          <a:p>
            <a:pPr marL="0" indent="0">
              <a:lnSpc>
                <a:spcPct val="100000"/>
              </a:lnSpc>
              <a:buNone/>
            </a:pPr>
            <a:endParaRPr lang="en-US" sz="2400" dirty="0"/>
          </a:p>
          <a:p>
            <a:pPr>
              <a:lnSpc>
                <a:spcPct val="100000"/>
              </a:lnSpc>
            </a:pPr>
            <a:r>
              <a:rPr lang="en-US" sz="2400" dirty="0"/>
              <a:t>Cost neutral to Option A, but less attractive for experiments, which prefer longer stores</a:t>
            </a:r>
          </a:p>
        </p:txBody>
      </p:sp>
      <p:pic>
        <p:nvPicPr>
          <p:cNvPr id="4" name="Picture 3" descr="A picture containing screenshot&#10;&#10;Description generated with high confidence">
            <a:extLst>
              <a:ext uri="{FF2B5EF4-FFF2-40B4-BE49-F238E27FC236}">
                <a16:creationId xmlns:a16="http://schemas.microsoft.com/office/drawing/2014/main" id="{B092B294-8A61-9146-9560-9C60F875B67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271576" y="3843688"/>
            <a:ext cx="6600848" cy="1526791"/>
          </a:xfrm>
          <a:prstGeom prst="rect">
            <a:avLst/>
          </a:prstGeom>
        </p:spPr>
      </p:pic>
      <p:sp>
        <p:nvSpPr>
          <p:cNvPr id="5" name="Slide Number Placeholder 4">
            <a:extLst>
              <a:ext uri="{FF2B5EF4-FFF2-40B4-BE49-F238E27FC236}">
                <a16:creationId xmlns:a16="http://schemas.microsoft.com/office/drawing/2014/main" id="{EE4E3673-7511-2A47-A076-40F143BE11DE}"/>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21</a:t>
            </a:fld>
            <a:endParaRPr lang="en-US" dirty="0"/>
          </a:p>
        </p:txBody>
      </p:sp>
    </p:spTree>
    <p:extLst>
      <p:ext uri="{BB962C8B-B14F-4D97-AF65-F5344CB8AC3E}">
        <p14:creationId xmlns:p14="http://schemas.microsoft.com/office/powerpoint/2010/main" val="24138802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DBE5FD4-90B5-465E-A0B1-8368BE937D89}"/>
              </a:ext>
            </a:extLst>
          </p:cNvPr>
          <p:cNvSpPr/>
          <p:nvPr/>
        </p:nvSpPr>
        <p:spPr>
          <a:xfrm>
            <a:off x="4450813" y="3429000"/>
            <a:ext cx="242374" cy="369332"/>
          </a:xfrm>
          <a:prstGeom prst="rect">
            <a:avLst/>
          </a:prstGeom>
        </p:spPr>
        <p:txBody>
          <a:bodyPr wrap="none">
            <a:spAutoFit/>
          </a:bodyPr>
          <a:lstStyle/>
          <a:p>
            <a:pPr>
              <a:defRPr/>
            </a:pPr>
            <a:r>
              <a:rPr lang="en-US" dirty="0">
                <a:solidFill>
                  <a:srgbClr val="000000"/>
                </a:solidFill>
                <a:latin typeface="Times New Roman" panose="02020603050405020304" pitchFamily="18" charset="0"/>
              </a:rPr>
              <a:t> </a:t>
            </a:r>
            <a:endParaRPr lang="en-US" dirty="0">
              <a:solidFill>
                <a:prstClr val="black"/>
              </a:solidFill>
            </a:endParaRPr>
          </a:p>
        </p:txBody>
      </p:sp>
      <p:sp>
        <p:nvSpPr>
          <p:cNvPr id="7" name="Rectangle 6">
            <a:extLst>
              <a:ext uri="{FF2B5EF4-FFF2-40B4-BE49-F238E27FC236}">
                <a16:creationId xmlns:a16="http://schemas.microsoft.com/office/drawing/2014/main" id="{6FA3FC9C-0294-47EA-A7CE-0C90FCF7E23F}"/>
              </a:ext>
            </a:extLst>
          </p:cNvPr>
          <p:cNvSpPr/>
          <p:nvPr/>
        </p:nvSpPr>
        <p:spPr>
          <a:xfrm>
            <a:off x="4450813" y="3429000"/>
            <a:ext cx="242374" cy="369332"/>
          </a:xfrm>
          <a:prstGeom prst="rect">
            <a:avLst/>
          </a:prstGeom>
        </p:spPr>
        <p:txBody>
          <a:bodyPr wrap="none">
            <a:spAutoFit/>
          </a:bodyPr>
          <a:lstStyle/>
          <a:p>
            <a:pPr>
              <a:defRPr/>
            </a:pPr>
            <a:r>
              <a:rPr lang="en-US" dirty="0">
                <a:solidFill>
                  <a:srgbClr val="000000"/>
                </a:solidFill>
                <a:latin typeface="Times New Roman" panose="02020603050405020304" pitchFamily="18" charset="0"/>
              </a:rPr>
              <a:t> </a:t>
            </a:r>
            <a:endParaRPr lang="en-US" dirty="0">
              <a:solidFill>
                <a:prstClr val="black"/>
              </a:solidFill>
            </a:endParaRPr>
          </a:p>
        </p:txBody>
      </p:sp>
      <p:sp>
        <p:nvSpPr>
          <p:cNvPr id="8" name="Rectangle 7">
            <a:extLst>
              <a:ext uri="{FF2B5EF4-FFF2-40B4-BE49-F238E27FC236}">
                <a16:creationId xmlns:a16="http://schemas.microsoft.com/office/drawing/2014/main" id="{11CB2FCC-EB73-4A95-B4F3-9BC9D7BB771D}"/>
              </a:ext>
            </a:extLst>
          </p:cNvPr>
          <p:cNvSpPr/>
          <p:nvPr/>
        </p:nvSpPr>
        <p:spPr>
          <a:xfrm>
            <a:off x="4450813" y="3429000"/>
            <a:ext cx="242374" cy="369332"/>
          </a:xfrm>
          <a:prstGeom prst="rect">
            <a:avLst/>
          </a:prstGeom>
        </p:spPr>
        <p:txBody>
          <a:bodyPr wrap="none">
            <a:spAutoFit/>
          </a:bodyPr>
          <a:lstStyle/>
          <a:p>
            <a:pPr>
              <a:defRPr/>
            </a:pPr>
            <a:r>
              <a:rPr lang="en-US" dirty="0">
                <a:solidFill>
                  <a:srgbClr val="000000"/>
                </a:solidFill>
                <a:latin typeface="Times New Roman" panose="02020603050405020304" pitchFamily="18" charset="0"/>
              </a:rPr>
              <a:t> </a:t>
            </a:r>
            <a:endParaRPr lang="en-US" dirty="0">
              <a:solidFill>
                <a:prstClr val="black"/>
              </a:solidFill>
            </a:endParaRPr>
          </a:p>
        </p:txBody>
      </p:sp>
      <p:grpSp>
        <p:nvGrpSpPr>
          <p:cNvPr id="10" name="Group 9">
            <a:extLst>
              <a:ext uri="{FF2B5EF4-FFF2-40B4-BE49-F238E27FC236}">
                <a16:creationId xmlns:a16="http://schemas.microsoft.com/office/drawing/2014/main" id="{4C778DB7-7700-FA43-97BA-13977AFE44B5}"/>
              </a:ext>
            </a:extLst>
          </p:cNvPr>
          <p:cNvGrpSpPr/>
          <p:nvPr/>
        </p:nvGrpSpPr>
        <p:grpSpPr>
          <a:xfrm>
            <a:off x="483821" y="1430051"/>
            <a:ext cx="8176358" cy="4807511"/>
            <a:chOff x="617694" y="1100138"/>
            <a:chExt cx="8176358" cy="4807511"/>
          </a:xfrm>
        </p:grpSpPr>
        <p:graphicFrame>
          <p:nvGraphicFramePr>
            <p:cNvPr id="11" name="Chart 10">
              <a:extLst>
                <a:ext uri="{FF2B5EF4-FFF2-40B4-BE49-F238E27FC236}">
                  <a16:creationId xmlns:a16="http://schemas.microsoft.com/office/drawing/2014/main" id="{66645AA1-1375-5A49-B71F-A630B16B2E0B}"/>
                </a:ext>
              </a:extLst>
            </p:cNvPr>
            <p:cNvGraphicFramePr>
              <a:graphicFrameLocks/>
            </p:cNvGraphicFramePr>
            <p:nvPr/>
          </p:nvGraphicFramePr>
          <p:xfrm>
            <a:off x="1010556" y="1642622"/>
            <a:ext cx="6984381" cy="4108588"/>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Connector 11">
              <a:extLst>
                <a:ext uri="{FF2B5EF4-FFF2-40B4-BE49-F238E27FC236}">
                  <a16:creationId xmlns:a16="http://schemas.microsoft.com/office/drawing/2014/main" id="{68C6F99B-1DA2-7C4E-9286-297E427705C5}"/>
                </a:ext>
              </a:extLst>
            </p:cNvPr>
            <p:cNvCxnSpPr>
              <a:cxnSpLocks/>
            </p:cNvCxnSpPr>
            <p:nvPr/>
          </p:nvCxnSpPr>
          <p:spPr>
            <a:xfrm flipH="1" flipV="1">
              <a:off x="7718175" y="1534212"/>
              <a:ext cx="19346" cy="3593096"/>
            </a:xfrm>
            <a:prstGeom prst="line">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11176589-1C36-6649-9278-1480EA958BF8}"/>
                </a:ext>
              </a:extLst>
            </p:cNvPr>
            <p:cNvSpPr/>
            <p:nvPr/>
          </p:nvSpPr>
          <p:spPr>
            <a:xfrm>
              <a:off x="4377003" y="3385236"/>
              <a:ext cx="3410267" cy="1564477"/>
            </a:xfrm>
            <a:prstGeom prst="ellipse">
              <a:avLst/>
            </a:prstGeom>
            <a:solidFill>
              <a:srgbClr val="FFC000">
                <a:alpha val="49000"/>
              </a:srgb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dirty="0">
                <a:solidFill>
                  <a:prstClr val="white"/>
                </a:solidFill>
              </a:endParaRPr>
            </a:p>
          </p:txBody>
        </p:sp>
        <p:sp>
          <p:nvSpPr>
            <p:cNvPr id="15" name="Oval 14">
              <a:extLst>
                <a:ext uri="{FF2B5EF4-FFF2-40B4-BE49-F238E27FC236}">
                  <a16:creationId xmlns:a16="http://schemas.microsoft.com/office/drawing/2014/main" id="{988B0377-89C4-E84A-BD50-250C7254F067}"/>
                </a:ext>
              </a:extLst>
            </p:cNvPr>
            <p:cNvSpPr/>
            <p:nvPr/>
          </p:nvSpPr>
          <p:spPr>
            <a:xfrm>
              <a:off x="2873519" y="2784705"/>
              <a:ext cx="4404105" cy="1288427"/>
            </a:xfrm>
            <a:prstGeom prst="ellipse">
              <a:avLst/>
            </a:prstGeom>
            <a:solidFill>
              <a:srgbClr val="FF0000">
                <a:alpha val="50000"/>
              </a:srgbClr>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endParaRPr>
            </a:p>
          </p:txBody>
        </p:sp>
        <p:sp>
          <p:nvSpPr>
            <p:cNvPr id="16" name="Oval 15">
              <a:extLst>
                <a:ext uri="{FF2B5EF4-FFF2-40B4-BE49-F238E27FC236}">
                  <a16:creationId xmlns:a16="http://schemas.microsoft.com/office/drawing/2014/main" id="{5F7D4BF3-8A90-BE41-B44D-61AF70179C8B}"/>
                </a:ext>
              </a:extLst>
            </p:cNvPr>
            <p:cNvSpPr/>
            <p:nvPr/>
          </p:nvSpPr>
          <p:spPr>
            <a:xfrm>
              <a:off x="3302067" y="2081772"/>
              <a:ext cx="3841544" cy="1803575"/>
            </a:xfrm>
            <a:prstGeom prst="ellipse">
              <a:avLst/>
            </a:prstGeom>
            <a:solidFill>
              <a:srgbClr val="92D050">
                <a:alpha val="60000"/>
              </a:srgbClr>
            </a:solidFill>
            <a:ln>
              <a:noFill/>
            </a:ln>
            <a:effectLst>
              <a:softEdge rad="406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endParaRPr>
            </a:p>
          </p:txBody>
        </p:sp>
        <p:sp>
          <p:nvSpPr>
            <p:cNvPr id="17" name="TextBox 16">
              <a:extLst>
                <a:ext uri="{FF2B5EF4-FFF2-40B4-BE49-F238E27FC236}">
                  <a16:creationId xmlns:a16="http://schemas.microsoft.com/office/drawing/2014/main" id="{444F4891-27B2-0549-A709-D919699218F4}"/>
                </a:ext>
              </a:extLst>
            </p:cNvPr>
            <p:cNvSpPr txBox="1"/>
            <p:nvPr/>
          </p:nvSpPr>
          <p:spPr>
            <a:xfrm>
              <a:off x="3928377" y="3191058"/>
              <a:ext cx="2352080" cy="507831"/>
            </a:xfrm>
            <a:prstGeom prst="rect">
              <a:avLst/>
            </a:prstGeom>
            <a:noFill/>
          </p:spPr>
          <p:txBody>
            <a:bodyPr wrap="square" rtlCol="0">
              <a:spAutoFit/>
            </a:bodyPr>
            <a:lstStyle/>
            <a:p>
              <a:pPr algn="ctr">
                <a:defRPr/>
              </a:pPr>
              <a:r>
                <a:rPr lang="en-US" sz="1350" b="1" dirty="0">
                  <a:solidFill>
                    <a:prstClr val="black"/>
                  </a:solidFill>
                </a:rPr>
                <a:t>Spin and Flavor Structure of </a:t>
              </a:r>
            </a:p>
            <a:p>
              <a:pPr algn="ctr">
                <a:defRPr/>
              </a:pPr>
              <a:r>
                <a:rPr lang="en-US" sz="1350" b="1" dirty="0">
                  <a:solidFill>
                    <a:prstClr val="black"/>
                  </a:solidFill>
                </a:rPr>
                <a:t>the Nucleon and Nuclei</a:t>
              </a:r>
            </a:p>
          </p:txBody>
        </p:sp>
        <p:sp>
          <p:nvSpPr>
            <p:cNvPr id="18" name="TextBox 17">
              <a:extLst>
                <a:ext uri="{FF2B5EF4-FFF2-40B4-BE49-F238E27FC236}">
                  <a16:creationId xmlns:a16="http://schemas.microsoft.com/office/drawing/2014/main" id="{281AD2E6-08E8-A24F-8FE2-89FF8A9C3718}"/>
                </a:ext>
              </a:extLst>
            </p:cNvPr>
            <p:cNvSpPr txBox="1"/>
            <p:nvPr/>
          </p:nvSpPr>
          <p:spPr>
            <a:xfrm>
              <a:off x="5415365" y="3822482"/>
              <a:ext cx="1607342" cy="784830"/>
            </a:xfrm>
            <a:prstGeom prst="rect">
              <a:avLst/>
            </a:prstGeom>
            <a:noFill/>
          </p:spPr>
          <p:txBody>
            <a:bodyPr wrap="square" rtlCol="0">
              <a:spAutoFit/>
            </a:bodyPr>
            <a:lstStyle/>
            <a:p>
              <a:pPr algn="ctr">
                <a:defRPr/>
              </a:pPr>
              <a:r>
                <a:rPr lang="en-US" sz="1500" b="1" dirty="0">
                  <a:solidFill>
                    <a:prstClr val="black"/>
                  </a:solidFill>
                </a:rPr>
                <a:t>QCD at Extreme Parton Densities-</a:t>
              </a:r>
            </a:p>
            <a:p>
              <a:pPr algn="ctr">
                <a:defRPr/>
              </a:pPr>
              <a:r>
                <a:rPr lang="en-US" sz="1500" b="1" dirty="0">
                  <a:solidFill>
                    <a:prstClr val="black"/>
                  </a:solidFill>
                </a:rPr>
                <a:t>Saturation</a:t>
              </a:r>
            </a:p>
          </p:txBody>
        </p:sp>
        <p:sp>
          <p:nvSpPr>
            <p:cNvPr id="19" name="TextBox 18">
              <a:extLst>
                <a:ext uri="{FF2B5EF4-FFF2-40B4-BE49-F238E27FC236}">
                  <a16:creationId xmlns:a16="http://schemas.microsoft.com/office/drawing/2014/main" id="{6BF0C22B-5A77-CB4A-BB2A-6B6BA048D633}"/>
                </a:ext>
              </a:extLst>
            </p:cNvPr>
            <p:cNvSpPr txBox="1"/>
            <p:nvPr/>
          </p:nvSpPr>
          <p:spPr>
            <a:xfrm>
              <a:off x="4232405" y="2771413"/>
              <a:ext cx="1830233" cy="300082"/>
            </a:xfrm>
            <a:prstGeom prst="rect">
              <a:avLst/>
            </a:prstGeom>
            <a:noFill/>
          </p:spPr>
          <p:txBody>
            <a:bodyPr wrap="square" rtlCol="0">
              <a:spAutoFit/>
            </a:bodyPr>
            <a:lstStyle/>
            <a:p>
              <a:pPr algn="ctr">
                <a:defRPr/>
              </a:pPr>
              <a:r>
                <a:rPr lang="en-US" sz="1350" b="1" dirty="0">
                  <a:solidFill>
                    <a:prstClr val="black"/>
                  </a:solidFill>
                </a:rPr>
                <a:t>Tomography (p/A)</a:t>
              </a:r>
              <a:endParaRPr lang="en-US" sz="1350" dirty="0">
                <a:solidFill>
                  <a:prstClr val="black"/>
                </a:solidFill>
              </a:endParaRPr>
            </a:p>
          </p:txBody>
        </p:sp>
        <p:cxnSp>
          <p:nvCxnSpPr>
            <p:cNvPr id="20" name="Straight Connector 19">
              <a:extLst>
                <a:ext uri="{FF2B5EF4-FFF2-40B4-BE49-F238E27FC236}">
                  <a16:creationId xmlns:a16="http://schemas.microsoft.com/office/drawing/2014/main" id="{EB42FAF9-8232-5448-BF9D-ACC86A4C939A}"/>
                </a:ext>
              </a:extLst>
            </p:cNvPr>
            <p:cNvCxnSpPr/>
            <p:nvPr/>
          </p:nvCxnSpPr>
          <p:spPr>
            <a:xfrm>
              <a:off x="7681373" y="2601221"/>
              <a:ext cx="778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86BD70C-D6C9-3948-A45C-0547928CBFA9}"/>
                </a:ext>
              </a:extLst>
            </p:cNvPr>
            <p:cNvCxnSpPr/>
            <p:nvPr/>
          </p:nvCxnSpPr>
          <p:spPr>
            <a:xfrm>
              <a:off x="7684543" y="3407414"/>
              <a:ext cx="778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A600339-3F70-D44C-85B8-35C6787A396A}"/>
                </a:ext>
              </a:extLst>
            </p:cNvPr>
            <p:cNvCxnSpPr/>
            <p:nvPr/>
          </p:nvCxnSpPr>
          <p:spPr>
            <a:xfrm>
              <a:off x="7694479" y="4223870"/>
              <a:ext cx="778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421E2D8-545A-6642-9A02-CF916A5AA4DB}"/>
                </a:ext>
              </a:extLst>
            </p:cNvPr>
            <p:cNvSpPr txBox="1"/>
            <p:nvPr/>
          </p:nvSpPr>
          <p:spPr>
            <a:xfrm>
              <a:off x="7807180" y="2412377"/>
              <a:ext cx="636383" cy="2031325"/>
            </a:xfrm>
            <a:prstGeom prst="rect">
              <a:avLst/>
            </a:prstGeom>
            <a:noFill/>
          </p:spPr>
          <p:txBody>
            <a:bodyPr wrap="square" rtlCol="0">
              <a:spAutoFit/>
            </a:bodyPr>
            <a:lstStyle/>
            <a:p>
              <a:pPr algn="ctr">
                <a:defRPr/>
              </a:pPr>
              <a:r>
                <a:rPr lang="en-US" sz="2100" dirty="0">
                  <a:solidFill>
                    <a:prstClr val="black"/>
                  </a:solidFill>
                </a:rPr>
                <a:t>100</a:t>
              </a:r>
            </a:p>
            <a:p>
              <a:pPr algn="ctr">
                <a:defRPr/>
              </a:pPr>
              <a:r>
                <a:rPr lang="en-US" sz="3000" dirty="0">
                  <a:solidFill>
                    <a:prstClr val="black"/>
                  </a:solidFill>
                </a:rPr>
                <a:t>   </a:t>
              </a:r>
              <a:r>
                <a:rPr lang="en-US" sz="2700" dirty="0">
                  <a:solidFill>
                    <a:prstClr val="black"/>
                  </a:solidFill>
                </a:rPr>
                <a:t>  </a:t>
              </a:r>
            </a:p>
            <a:p>
              <a:pPr algn="ctr">
                <a:defRPr/>
              </a:pPr>
              <a:r>
                <a:rPr lang="en-US" sz="2100" dirty="0">
                  <a:solidFill>
                    <a:prstClr val="black"/>
                  </a:solidFill>
                </a:rPr>
                <a:t>10</a:t>
              </a:r>
            </a:p>
            <a:p>
              <a:pPr algn="ctr">
                <a:defRPr/>
              </a:pPr>
              <a:r>
                <a:rPr lang="en-US" sz="3300" dirty="0">
                  <a:solidFill>
                    <a:prstClr val="black"/>
                  </a:solidFill>
                </a:rPr>
                <a:t>  </a:t>
              </a:r>
            </a:p>
            <a:p>
              <a:pPr algn="ctr">
                <a:defRPr/>
              </a:pPr>
              <a:r>
                <a:rPr lang="en-US" sz="2100" dirty="0">
                  <a:solidFill>
                    <a:prstClr val="black"/>
                  </a:solidFill>
                </a:rPr>
                <a:t>1</a:t>
              </a:r>
            </a:p>
          </p:txBody>
        </p:sp>
        <p:sp>
          <p:nvSpPr>
            <p:cNvPr id="24" name="TextBox 23">
              <a:extLst>
                <a:ext uri="{FF2B5EF4-FFF2-40B4-BE49-F238E27FC236}">
                  <a16:creationId xmlns:a16="http://schemas.microsoft.com/office/drawing/2014/main" id="{A612BD21-B462-C341-9D56-53CD19AD34A5}"/>
                </a:ext>
              </a:extLst>
            </p:cNvPr>
            <p:cNvSpPr txBox="1"/>
            <p:nvPr/>
          </p:nvSpPr>
          <p:spPr>
            <a:xfrm>
              <a:off x="956945" y="5492151"/>
              <a:ext cx="7054359" cy="415498"/>
            </a:xfrm>
            <a:prstGeom prst="rect">
              <a:avLst/>
            </a:prstGeom>
            <a:solidFill>
              <a:schemeClr val="bg1"/>
            </a:solidFill>
          </p:spPr>
          <p:txBody>
            <a:bodyPr wrap="square" rtlCol="0">
              <a:spAutoFit/>
            </a:bodyPr>
            <a:lstStyle/>
            <a:p>
              <a:pPr algn="ctr">
                <a:defRPr/>
              </a:pPr>
              <a:r>
                <a:rPr lang="en-US" sz="2100" dirty="0">
                  <a:solidFill>
                    <a:prstClr val="black"/>
                  </a:solidFill>
                </a:rPr>
                <a:t>Center of Mass Energy E</a:t>
              </a:r>
              <a:r>
                <a:rPr lang="en-US" sz="2100" baseline="-25000" dirty="0">
                  <a:solidFill>
                    <a:prstClr val="black"/>
                  </a:solidFill>
                </a:rPr>
                <a:t>cm</a:t>
              </a:r>
              <a:r>
                <a:rPr lang="en-US" sz="2100" dirty="0">
                  <a:solidFill>
                    <a:prstClr val="black"/>
                  </a:solidFill>
                </a:rPr>
                <a:t> </a:t>
              </a:r>
              <a:r>
                <a:rPr lang="en-US" dirty="0">
                  <a:solidFill>
                    <a:prstClr val="black"/>
                  </a:solidFill>
                </a:rPr>
                <a:t>[GeV]</a:t>
              </a:r>
            </a:p>
          </p:txBody>
        </p:sp>
        <p:cxnSp>
          <p:nvCxnSpPr>
            <p:cNvPr id="25" name="Straight Arrow Connector 24">
              <a:extLst>
                <a:ext uri="{FF2B5EF4-FFF2-40B4-BE49-F238E27FC236}">
                  <a16:creationId xmlns:a16="http://schemas.microsoft.com/office/drawing/2014/main" id="{9C0220CA-6C7A-6649-8DF7-4ABACB5F9A17}"/>
                </a:ext>
              </a:extLst>
            </p:cNvPr>
            <p:cNvCxnSpPr/>
            <p:nvPr/>
          </p:nvCxnSpPr>
          <p:spPr>
            <a:xfrm>
              <a:off x="6486002" y="5734383"/>
              <a:ext cx="71151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717F9D3-EA76-A34F-9916-4BB448559480}"/>
                </a:ext>
              </a:extLst>
            </p:cNvPr>
            <p:cNvSpPr txBox="1"/>
            <p:nvPr/>
          </p:nvSpPr>
          <p:spPr>
            <a:xfrm>
              <a:off x="617694" y="1431589"/>
              <a:ext cx="507831" cy="3180797"/>
            </a:xfrm>
            <a:prstGeom prst="rect">
              <a:avLst/>
            </a:prstGeom>
            <a:solidFill>
              <a:schemeClr val="bg1"/>
            </a:solidFill>
          </p:spPr>
          <p:txBody>
            <a:bodyPr vert="vert270" wrap="square" rtlCol="0">
              <a:spAutoFit/>
            </a:bodyPr>
            <a:lstStyle/>
            <a:p>
              <a:pPr algn="ctr">
                <a:defRPr/>
              </a:pPr>
              <a:r>
                <a:rPr lang="en-US" sz="2100" dirty="0">
                  <a:solidFill>
                    <a:prstClr val="black"/>
                  </a:solidFill>
                </a:rPr>
                <a:t>Peak Luminosity </a:t>
              </a:r>
              <a:r>
                <a:rPr lang="en-US" dirty="0">
                  <a:solidFill>
                    <a:prstClr val="black"/>
                  </a:solidFill>
                </a:rPr>
                <a:t>[cm</a:t>
              </a:r>
              <a:r>
                <a:rPr lang="en-US" baseline="30000" dirty="0">
                  <a:solidFill>
                    <a:prstClr val="black"/>
                  </a:solidFill>
                </a:rPr>
                <a:t>-2</a:t>
              </a:r>
              <a:r>
                <a:rPr lang="en-US" dirty="0">
                  <a:solidFill>
                    <a:prstClr val="black"/>
                  </a:solidFill>
                </a:rPr>
                <a:t>s</a:t>
              </a:r>
              <a:r>
                <a:rPr lang="en-US" baseline="30000" dirty="0">
                  <a:solidFill>
                    <a:prstClr val="black"/>
                  </a:solidFill>
                </a:rPr>
                <a:t>-1</a:t>
              </a:r>
              <a:r>
                <a:rPr lang="en-US" dirty="0">
                  <a:solidFill>
                    <a:prstClr val="black"/>
                  </a:solidFill>
                </a:rPr>
                <a:t>]</a:t>
              </a:r>
            </a:p>
          </p:txBody>
        </p:sp>
        <p:sp>
          <p:nvSpPr>
            <p:cNvPr id="27" name="TextBox 26">
              <a:extLst>
                <a:ext uri="{FF2B5EF4-FFF2-40B4-BE49-F238E27FC236}">
                  <a16:creationId xmlns:a16="http://schemas.microsoft.com/office/drawing/2014/main" id="{B3EDAD4A-9271-E64F-A448-40B906892B9B}"/>
                </a:ext>
              </a:extLst>
            </p:cNvPr>
            <p:cNvSpPr txBox="1"/>
            <p:nvPr/>
          </p:nvSpPr>
          <p:spPr>
            <a:xfrm>
              <a:off x="8286221" y="1242007"/>
              <a:ext cx="507831" cy="3941887"/>
            </a:xfrm>
            <a:prstGeom prst="rect">
              <a:avLst/>
            </a:prstGeom>
            <a:noFill/>
          </p:spPr>
          <p:txBody>
            <a:bodyPr vert="vert270" wrap="square" rtlCol="0">
              <a:spAutoFit/>
            </a:bodyPr>
            <a:lstStyle/>
            <a:p>
              <a:pPr algn="ctr">
                <a:defRPr/>
              </a:pPr>
              <a:r>
                <a:rPr lang="en-US" sz="2100" dirty="0">
                  <a:solidFill>
                    <a:prstClr val="black"/>
                  </a:solidFill>
                </a:rPr>
                <a:t>Annual Integrated Luminosity </a:t>
              </a:r>
              <a:r>
                <a:rPr lang="en-US" dirty="0">
                  <a:solidFill>
                    <a:prstClr val="black"/>
                  </a:solidFill>
                </a:rPr>
                <a:t>[fb</a:t>
              </a:r>
              <a:r>
                <a:rPr lang="en-US" baseline="30000" dirty="0">
                  <a:solidFill>
                    <a:prstClr val="black"/>
                  </a:solidFill>
                </a:rPr>
                <a:t>-1</a:t>
              </a:r>
              <a:r>
                <a:rPr lang="en-US" dirty="0">
                  <a:solidFill>
                    <a:prstClr val="black"/>
                  </a:solidFill>
                </a:rPr>
                <a:t>]</a:t>
              </a:r>
            </a:p>
          </p:txBody>
        </p:sp>
        <p:sp>
          <p:nvSpPr>
            <p:cNvPr id="28" name="TextBox 27">
              <a:extLst>
                <a:ext uri="{FF2B5EF4-FFF2-40B4-BE49-F238E27FC236}">
                  <a16:creationId xmlns:a16="http://schemas.microsoft.com/office/drawing/2014/main" id="{ACC8A4E4-4CB0-5942-AE2A-80A30E1E6C5B}"/>
                </a:ext>
              </a:extLst>
            </p:cNvPr>
            <p:cNvSpPr txBox="1"/>
            <p:nvPr/>
          </p:nvSpPr>
          <p:spPr>
            <a:xfrm>
              <a:off x="1040215" y="1496836"/>
              <a:ext cx="702343" cy="3724096"/>
            </a:xfrm>
            <a:prstGeom prst="rect">
              <a:avLst/>
            </a:prstGeom>
            <a:solidFill>
              <a:schemeClr val="bg1"/>
            </a:solidFill>
          </p:spPr>
          <p:txBody>
            <a:bodyPr wrap="square" rtlCol="0">
              <a:spAutoFit/>
            </a:bodyPr>
            <a:lstStyle/>
            <a:p>
              <a:pPr algn="ctr">
                <a:defRPr/>
              </a:pPr>
              <a:endParaRPr lang="en-US" sz="2100" dirty="0">
                <a:solidFill>
                  <a:prstClr val="black"/>
                </a:solidFill>
              </a:endParaRPr>
            </a:p>
            <a:p>
              <a:pPr algn="ctr">
                <a:defRPr/>
              </a:pPr>
              <a:endParaRPr lang="en-US" sz="2100" dirty="0">
                <a:solidFill>
                  <a:prstClr val="black"/>
                </a:solidFill>
              </a:endParaRPr>
            </a:p>
            <a:p>
              <a:pPr algn="ctr">
                <a:defRPr/>
              </a:pPr>
              <a:endParaRPr lang="en-US" sz="2100" dirty="0">
                <a:solidFill>
                  <a:prstClr val="black"/>
                </a:solidFill>
              </a:endParaRPr>
            </a:p>
            <a:p>
              <a:pPr algn="ctr">
                <a:defRPr/>
              </a:pPr>
              <a:r>
                <a:rPr lang="en-US" sz="2100" dirty="0">
                  <a:solidFill>
                    <a:prstClr val="black"/>
                  </a:solidFill>
                </a:rPr>
                <a:t>10</a:t>
              </a:r>
              <a:r>
                <a:rPr lang="en-US" sz="2100" baseline="30000" dirty="0">
                  <a:solidFill>
                    <a:prstClr val="black"/>
                  </a:solidFill>
                </a:rPr>
                <a:t>34</a:t>
              </a:r>
            </a:p>
            <a:p>
              <a:pPr algn="ctr">
                <a:defRPr/>
              </a:pPr>
              <a:endParaRPr lang="en-US" sz="2100" baseline="30000" dirty="0">
                <a:solidFill>
                  <a:prstClr val="black"/>
                </a:solidFill>
              </a:endParaRPr>
            </a:p>
            <a:p>
              <a:pPr algn="ctr">
                <a:defRPr/>
              </a:pPr>
              <a:r>
                <a:rPr lang="en-US" sz="1050" baseline="30000" dirty="0">
                  <a:solidFill>
                    <a:prstClr val="black"/>
                  </a:solidFill>
                </a:rPr>
                <a:t> </a:t>
              </a:r>
            </a:p>
            <a:p>
              <a:pPr algn="ctr">
                <a:defRPr/>
              </a:pPr>
              <a:r>
                <a:rPr lang="en-US" sz="1500" baseline="30000" dirty="0">
                  <a:solidFill>
                    <a:prstClr val="black"/>
                  </a:solidFill>
                </a:rPr>
                <a:t>  </a:t>
              </a:r>
            </a:p>
            <a:p>
              <a:pPr algn="ctr">
                <a:defRPr/>
              </a:pPr>
              <a:r>
                <a:rPr lang="en-US" sz="2100" dirty="0">
                  <a:solidFill>
                    <a:prstClr val="black"/>
                  </a:solidFill>
                </a:rPr>
                <a:t>10</a:t>
              </a:r>
              <a:r>
                <a:rPr lang="en-US" sz="2100" baseline="30000" dirty="0">
                  <a:solidFill>
                    <a:prstClr val="black"/>
                  </a:solidFill>
                </a:rPr>
                <a:t>33</a:t>
              </a:r>
            </a:p>
            <a:p>
              <a:pPr algn="ctr">
                <a:defRPr/>
              </a:pPr>
              <a:endParaRPr lang="en-US" sz="2100" baseline="30000" dirty="0">
                <a:solidFill>
                  <a:prstClr val="black"/>
                </a:solidFill>
              </a:endParaRPr>
            </a:p>
            <a:p>
              <a:pPr algn="ctr">
                <a:defRPr/>
              </a:pPr>
              <a:r>
                <a:rPr lang="en-US" sz="1350" baseline="30000" dirty="0">
                  <a:solidFill>
                    <a:prstClr val="black"/>
                  </a:solidFill>
                </a:rPr>
                <a:t>  </a:t>
              </a:r>
            </a:p>
            <a:p>
              <a:pPr algn="ctr">
                <a:defRPr/>
              </a:pPr>
              <a:endParaRPr lang="en-US" sz="2100" baseline="30000" dirty="0">
                <a:solidFill>
                  <a:prstClr val="black"/>
                </a:solidFill>
              </a:endParaRPr>
            </a:p>
            <a:p>
              <a:pPr algn="ctr">
                <a:defRPr/>
              </a:pPr>
              <a:r>
                <a:rPr lang="en-US" sz="2100" dirty="0">
                  <a:solidFill>
                    <a:prstClr val="black"/>
                  </a:solidFill>
                </a:rPr>
                <a:t>10</a:t>
              </a:r>
              <a:r>
                <a:rPr lang="en-US" sz="2100" baseline="30000" dirty="0">
                  <a:solidFill>
                    <a:prstClr val="black"/>
                  </a:solidFill>
                </a:rPr>
                <a:t>32</a:t>
              </a:r>
            </a:p>
            <a:p>
              <a:pPr algn="ctr">
                <a:defRPr/>
              </a:pPr>
              <a:endParaRPr lang="en-US" sz="2100" baseline="30000" dirty="0">
                <a:solidFill>
                  <a:prstClr val="black"/>
                </a:solidFill>
              </a:endParaRPr>
            </a:p>
            <a:p>
              <a:pPr algn="ctr">
                <a:defRPr/>
              </a:pPr>
              <a:endParaRPr lang="en-US" sz="2100" baseline="30000" dirty="0">
                <a:solidFill>
                  <a:prstClr val="black"/>
                </a:solidFill>
              </a:endParaRPr>
            </a:p>
            <a:p>
              <a:pPr algn="ctr">
                <a:defRPr/>
              </a:pPr>
              <a:endParaRPr lang="en-US" sz="2100" baseline="30000" dirty="0">
                <a:solidFill>
                  <a:prstClr val="black"/>
                </a:solidFill>
              </a:endParaRPr>
            </a:p>
          </p:txBody>
        </p:sp>
        <p:sp>
          <p:nvSpPr>
            <p:cNvPr id="32" name="Oval 31">
              <a:extLst>
                <a:ext uri="{FF2B5EF4-FFF2-40B4-BE49-F238E27FC236}">
                  <a16:creationId xmlns:a16="http://schemas.microsoft.com/office/drawing/2014/main" id="{24397547-61E8-3247-A729-C05632B09B98}"/>
                </a:ext>
              </a:extLst>
            </p:cNvPr>
            <p:cNvSpPr/>
            <p:nvPr/>
          </p:nvSpPr>
          <p:spPr>
            <a:xfrm>
              <a:off x="2209296" y="3625527"/>
              <a:ext cx="2775334" cy="1203443"/>
            </a:xfrm>
            <a:prstGeom prst="ellipse">
              <a:avLst/>
            </a:prstGeom>
            <a:solidFill>
              <a:schemeClr val="accent1">
                <a:alpha val="47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endParaRPr lang="en-US" sz="825">
                <a:solidFill>
                  <a:prstClr val="white"/>
                </a:solidFill>
              </a:endParaRPr>
            </a:p>
          </p:txBody>
        </p:sp>
        <p:sp>
          <p:nvSpPr>
            <p:cNvPr id="33" name="TextBox 32">
              <a:extLst>
                <a:ext uri="{FF2B5EF4-FFF2-40B4-BE49-F238E27FC236}">
                  <a16:creationId xmlns:a16="http://schemas.microsoft.com/office/drawing/2014/main" id="{73566449-746B-F642-9323-591167497CFE}"/>
                </a:ext>
              </a:extLst>
            </p:cNvPr>
            <p:cNvSpPr txBox="1"/>
            <p:nvPr/>
          </p:nvSpPr>
          <p:spPr>
            <a:xfrm>
              <a:off x="3002025" y="3835248"/>
              <a:ext cx="1188616" cy="715581"/>
            </a:xfrm>
            <a:prstGeom prst="rect">
              <a:avLst/>
            </a:prstGeom>
            <a:noFill/>
          </p:spPr>
          <p:txBody>
            <a:bodyPr wrap="square" rtlCol="0">
              <a:spAutoFit/>
            </a:bodyPr>
            <a:lstStyle/>
            <a:p>
              <a:pPr algn="ctr">
                <a:defRPr/>
              </a:pPr>
              <a:r>
                <a:rPr lang="en-US" sz="1350" b="1" dirty="0">
                  <a:solidFill>
                    <a:prstClr val="black"/>
                  </a:solidFill>
                </a:rPr>
                <a:t>Internal </a:t>
              </a:r>
            </a:p>
            <a:p>
              <a:pPr algn="ctr">
                <a:defRPr/>
              </a:pPr>
              <a:r>
                <a:rPr lang="en-US" sz="1350" b="1" dirty="0">
                  <a:solidFill>
                    <a:prstClr val="black"/>
                  </a:solidFill>
                </a:rPr>
                <a:t>Landscape of the Nucleus</a:t>
              </a:r>
            </a:p>
          </p:txBody>
        </p:sp>
        <p:sp>
          <p:nvSpPr>
            <p:cNvPr id="34" name="Rectangle 33">
              <a:extLst>
                <a:ext uri="{FF2B5EF4-FFF2-40B4-BE49-F238E27FC236}">
                  <a16:creationId xmlns:a16="http://schemas.microsoft.com/office/drawing/2014/main" id="{1DF9ADF5-644A-E148-A1B7-8ECC7AA089A7}"/>
                </a:ext>
              </a:extLst>
            </p:cNvPr>
            <p:cNvSpPr/>
            <p:nvPr/>
          </p:nvSpPr>
          <p:spPr>
            <a:xfrm>
              <a:off x="1090612" y="1100138"/>
              <a:ext cx="838333" cy="352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endParaRPr>
            </a:p>
          </p:txBody>
        </p:sp>
        <p:sp>
          <p:nvSpPr>
            <p:cNvPr id="35" name="Rectangle 34">
              <a:extLst>
                <a:ext uri="{FF2B5EF4-FFF2-40B4-BE49-F238E27FC236}">
                  <a16:creationId xmlns:a16="http://schemas.microsoft.com/office/drawing/2014/main" id="{8B56DC82-A066-FB46-84A9-90C3903A016A}"/>
                </a:ext>
              </a:extLst>
            </p:cNvPr>
            <p:cNvSpPr/>
            <p:nvPr/>
          </p:nvSpPr>
          <p:spPr>
            <a:xfrm>
              <a:off x="728451" y="4855045"/>
              <a:ext cx="724321" cy="4095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endParaRPr>
            </a:p>
          </p:txBody>
        </p:sp>
        <p:cxnSp>
          <p:nvCxnSpPr>
            <p:cNvPr id="37" name="Straight Connector 36">
              <a:extLst>
                <a:ext uri="{FF2B5EF4-FFF2-40B4-BE49-F238E27FC236}">
                  <a16:creationId xmlns:a16="http://schemas.microsoft.com/office/drawing/2014/main" id="{6C7E6A50-3C6E-174D-9863-5047B6324B87}"/>
                </a:ext>
              </a:extLst>
            </p:cNvPr>
            <p:cNvCxnSpPr>
              <a:cxnSpLocks/>
            </p:cNvCxnSpPr>
            <p:nvPr/>
          </p:nvCxnSpPr>
          <p:spPr>
            <a:xfrm>
              <a:off x="1777371" y="1690714"/>
              <a:ext cx="0" cy="3415612"/>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42965C3-9DE1-3442-818A-1B377882E226}"/>
                </a:ext>
              </a:extLst>
            </p:cNvPr>
            <p:cNvSpPr txBox="1"/>
            <p:nvPr/>
          </p:nvSpPr>
          <p:spPr>
            <a:xfrm>
              <a:off x="7475542" y="5203299"/>
              <a:ext cx="711512" cy="300082"/>
            </a:xfrm>
            <a:prstGeom prst="rect">
              <a:avLst/>
            </a:prstGeom>
            <a:noFill/>
          </p:spPr>
          <p:txBody>
            <a:bodyPr wrap="square" rtlCol="0">
              <a:spAutoFit/>
            </a:bodyPr>
            <a:lstStyle/>
            <a:p>
              <a:pPr algn="ctr">
                <a:defRPr/>
              </a:pPr>
              <a:r>
                <a:rPr lang="en-US" sz="1350" dirty="0">
                  <a:solidFill>
                    <a:prstClr val="black"/>
                  </a:solidFill>
                </a:rPr>
                <a:t>150</a:t>
              </a:r>
            </a:p>
          </p:txBody>
        </p:sp>
      </p:grpSp>
      <p:pic>
        <p:nvPicPr>
          <p:cNvPr id="1029"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840555"/>
            <a:ext cx="4876799"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Title 1">
            <a:extLst>
              <a:ext uri="{FF2B5EF4-FFF2-40B4-BE49-F238E27FC236}">
                <a16:creationId xmlns:a16="http://schemas.microsoft.com/office/drawing/2014/main" id="{6548C857-ABC5-6E40-AF8D-61B129C2D0EE}"/>
              </a:ext>
            </a:extLst>
          </p:cNvPr>
          <p:cNvSpPr>
            <a:spLocks noGrp="1"/>
          </p:cNvSpPr>
          <p:nvPr>
            <p:ph type="title"/>
          </p:nvPr>
        </p:nvSpPr>
        <p:spPr>
          <a:xfrm>
            <a:off x="368140" y="210862"/>
            <a:ext cx="8775860" cy="819152"/>
          </a:xfrm>
        </p:spPr>
        <p:txBody>
          <a:bodyPr>
            <a:normAutofit/>
          </a:bodyPr>
          <a:lstStyle/>
          <a:p>
            <a:r>
              <a:rPr lang="en-US" sz="3600" dirty="0"/>
              <a:t>BNL EIC covers full science range</a:t>
            </a:r>
          </a:p>
        </p:txBody>
      </p:sp>
      <p:sp>
        <p:nvSpPr>
          <p:cNvPr id="41" name="TextBox 40">
            <a:extLst>
              <a:ext uri="{FF2B5EF4-FFF2-40B4-BE49-F238E27FC236}">
                <a16:creationId xmlns:a16="http://schemas.microsoft.com/office/drawing/2014/main" id="{C9367E7A-0355-8E47-93B4-750D6AB71685}"/>
              </a:ext>
            </a:extLst>
          </p:cNvPr>
          <p:cNvSpPr txBox="1"/>
          <p:nvPr/>
        </p:nvSpPr>
        <p:spPr>
          <a:xfrm>
            <a:off x="483822" y="1186435"/>
            <a:ext cx="7288574" cy="707886"/>
          </a:xfrm>
          <a:prstGeom prst="rect">
            <a:avLst/>
          </a:prstGeom>
          <a:noFill/>
        </p:spPr>
        <p:txBody>
          <a:bodyPr wrap="square" rtlCol="0">
            <a:spAutoFit/>
          </a:bodyPr>
          <a:lstStyle/>
          <a:p>
            <a:r>
              <a:rPr lang="en-US" sz="2000" dirty="0">
                <a:solidFill>
                  <a:prstClr val="black"/>
                </a:solidFill>
              </a:rPr>
              <a:t>Collider capability envelope </a:t>
            </a:r>
          </a:p>
          <a:p>
            <a:pPr marL="342900" indent="-342900">
              <a:buFont typeface="Arial" panose="020B0604020202020204" pitchFamily="34" charset="0"/>
              <a:buChar char="•"/>
            </a:pPr>
            <a:r>
              <a:rPr lang="en-US" sz="2000" dirty="0">
                <a:solidFill>
                  <a:prstClr val="black"/>
                </a:solidFill>
              </a:rPr>
              <a:t>Based on design choice of 10 MW synchrotron radiation </a:t>
            </a:r>
          </a:p>
        </p:txBody>
      </p:sp>
      <p:sp>
        <p:nvSpPr>
          <p:cNvPr id="36" name="Slide Number Placeholder 4">
            <a:extLst>
              <a:ext uri="{FF2B5EF4-FFF2-40B4-BE49-F238E27FC236}">
                <a16:creationId xmlns:a16="http://schemas.microsoft.com/office/drawing/2014/main" id="{AAB94B01-E3B5-5D44-A299-57E0C46A4A77}"/>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22</a:t>
            </a:fld>
            <a:endParaRPr lang="en-US" dirty="0"/>
          </a:p>
        </p:txBody>
      </p:sp>
    </p:spTree>
    <p:extLst>
      <p:ext uri="{BB962C8B-B14F-4D97-AF65-F5344CB8AC3E}">
        <p14:creationId xmlns:p14="http://schemas.microsoft.com/office/powerpoint/2010/main" val="3286516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93C5830-40F3-F04E-B2E3-10E6672BA8FF}" type="slidenum">
              <a:rPr lang="en-US" smtClean="0">
                <a:solidFill>
                  <a:prstClr val="white"/>
                </a:solidFill>
              </a:rPr>
              <a:pPr/>
              <a:t>23</a:t>
            </a:fld>
            <a:endParaRPr lang="en-US" dirty="0">
              <a:solidFill>
                <a:prstClr val="white"/>
              </a:solidFill>
            </a:endParaRPr>
          </a:p>
        </p:txBody>
      </p:sp>
      <p:sp>
        <p:nvSpPr>
          <p:cNvPr id="6" name="Rectangle 5">
            <a:extLst>
              <a:ext uri="{FF2B5EF4-FFF2-40B4-BE49-F238E27FC236}">
                <a16:creationId xmlns:a16="http://schemas.microsoft.com/office/drawing/2014/main" id="{FDBE5FD4-90B5-465E-A0B1-8368BE937D89}"/>
              </a:ext>
            </a:extLst>
          </p:cNvPr>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solidFill>
                <a:prstClr val="black"/>
              </a:solidFill>
            </a:endParaRPr>
          </a:p>
        </p:txBody>
      </p:sp>
      <p:sp>
        <p:nvSpPr>
          <p:cNvPr id="7" name="Rectangle 6">
            <a:extLst>
              <a:ext uri="{FF2B5EF4-FFF2-40B4-BE49-F238E27FC236}">
                <a16:creationId xmlns:a16="http://schemas.microsoft.com/office/drawing/2014/main" id="{6FA3FC9C-0294-47EA-A7CE-0C90FCF7E23F}"/>
              </a:ext>
            </a:extLst>
          </p:cNvPr>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solidFill>
                <a:prstClr val="black"/>
              </a:solidFill>
            </a:endParaRPr>
          </a:p>
        </p:txBody>
      </p:sp>
      <p:sp>
        <p:nvSpPr>
          <p:cNvPr id="8" name="Rectangle 7">
            <a:extLst>
              <a:ext uri="{FF2B5EF4-FFF2-40B4-BE49-F238E27FC236}">
                <a16:creationId xmlns:a16="http://schemas.microsoft.com/office/drawing/2014/main" id="{11CB2FCC-EB73-4A95-B4F3-9BC9D7BB771D}"/>
              </a:ext>
            </a:extLst>
          </p:cNvPr>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solidFill>
                <a:prstClr val="black"/>
              </a:solidFill>
            </a:endParaRPr>
          </a:p>
        </p:txBody>
      </p:sp>
      <p:sp>
        <p:nvSpPr>
          <p:cNvPr id="14" name="Title 1">
            <a:extLst>
              <a:ext uri="{FF2B5EF4-FFF2-40B4-BE49-F238E27FC236}">
                <a16:creationId xmlns:a16="http://schemas.microsoft.com/office/drawing/2014/main" id="{9EA710E3-2743-4D04-AC6E-7A560BE85EC6}"/>
              </a:ext>
            </a:extLst>
          </p:cNvPr>
          <p:cNvSpPr txBox="1">
            <a:spLocks/>
          </p:cNvSpPr>
          <p:nvPr/>
        </p:nvSpPr>
        <p:spPr>
          <a:xfrm>
            <a:off x="224305" y="245571"/>
            <a:ext cx="8640705" cy="75127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3600" dirty="0"/>
              <a:t>BNL EIC can be optimized for science</a:t>
            </a:r>
            <a:endParaRPr lang="en-US" sz="3600" dirty="0">
              <a:solidFill>
                <a:srgbClr val="FF0000"/>
              </a:solidFill>
            </a:endParaRPr>
          </a:p>
        </p:txBody>
      </p:sp>
      <p:grpSp>
        <p:nvGrpSpPr>
          <p:cNvPr id="10" name="Group 9">
            <a:extLst>
              <a:ext uri="{FF2B5EF4-FFF2-40B4-BE49-F238E27FC236}">
                <a16:creationId xmlns:a16="http://schemas.microsoft.com/office/drawing/2014/main" id="{4C778DB7-7700-FA43-97BA-13977AFE44B5}"/>
              </a:ext>
            </a:extLst>
          </p:cNvPr>
          <p:cNvGrpSpPr/>
          <p:nvPr/>
        </p:nvGrpSpPr>
        <p:grpSpPr>
          <a:xfrm>
            <a:off x="483821" y="1174436"/>
            <a:ext cx="8176358" cy="4878460"/>
            <a:chOff x="617694" y="1029189"/>
            <a:chExt cx="8176358" cy="4878460"/>
          </a:xfrm>
        </p:grpSpPr>
        <p:graphicFrame>
          <p:nvGraphicFramePr>
            <p:cNvPr id="11" name="Chart 10">
              <a:extLst>
                <a:ext uri="{FF2B5EF4-FFF2-40B4-BE49-F238E27FC236}">
                  <a16:creationId xmlns:a16="http://schemas.microsoft.com/office/drawing/2014/main" id="{66645AA1-1375-5A49-B71F-A630B16B2E0B}"/>
                </a:ext>
              </a:extLst>
            </p:cNvPr>
            <p:cNvGraphicFramePr>
              <a:graphicFrameLocks/>
            </p:cNvGraphicFramePr>
            <p:nvPr>
              <p:extLst>
                <p:ext uri="{D42A27DB-BD31-4B8C-83A1-F6EECF244321}">
                  <p14:modId xmlns:p14="http://schemas.microsoft.com/office/powerpoint/2010/main" val="856445982"/>
                </p:ext>
              </p:extLst>
            </p:nvPr>
          </p:nvGraphicFramePr>
          <p:xfrm>
            <a:off x="1010556" y="1642622"/>
            <a:ext cx="6984381" cy="4108588"/>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Straight Connector 11">
              <a:extLst>
                <a:ext uri="{FF2B5EF4-FFF2-40B4-BE49-F238E27FC236}">
                  <a16:creationId xmlns:a16="http://schemas.microsoft.com/office/drawing/2014/main" id="{68C6F99B-1DA2-7C4E-9286-297E427705C5}"/>
                </a:ext>
              </a:extLst>
            </p:cNvPr>
            <p:cNvCxnSpPr>
              <a:cxnSpLocks/>
            </p:cNvCxnSpPr>
            <p:nvPr/>
          </p:nvCxnSpPr>
          <p:spPr>
            <a:xfrm flipH="1" flipV="1">
              <a:off x="7718175" y="1534212"/>
              <a:ext cx="19346" cy="3593096"/>
            </a:xfrm>
            <a:prstGeom prst="line">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11176589-1C36-6649-9278-1480EA958BF8}"/>
                </a:ext>
              </a:extLst>
            </p:cNvPr>
            <p:cNvSpPr/>
            <p:nvPr/>
          </p:nvSpPr>
          <p:spPr>
            <a:xfrm>
              <a:off x="4377003" y="3385236"/>
              <a:ext cx="3410267" cy="1564477"/>
            </a:xfrm>
            <a:prstGeom prst="ellipse">
              <a:avLst/>
            </a:prstGeom>
            <a:solidFill>
              <a:srgbClr val="FFC000">
                <a:alpha val="49000"/>
              </a:srgb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Oval 14">
              <a:extLst>
                <a:ext uri="{FF2B5EF4-FFF2-40B4-BE49-F238E27FC236}">
                  <a16:creationId xmlns:a16="http://schemas.microsoft.com/office/drawing/2014/main" id="{988B0377-89C4-E84A-BD50-250C7254F067}"/>
                </a:ext>
              </a:extLst>
            </p:cNvPr>
            <p:cNvSpPr/>
            <p:nvPr/>
          </p:nvSpPr>
          <p:spPr>
            <a:xfrm>
              <a:off x="2873519" y="2784705"/>
              <a:ext cx="4404105" cy="1288427"/>
            </a:xfrm>
            <a:prstGeom prst="ellipse">
              <a:avLst/>
            </a:prstGeom>
            <a:solidFill>
              <a:srgbClr val="FF0000">
                <a:alpha val="50000"/>
              </a:srgbClr>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a:extLst>
                <a:ext uri="{FF2B5EF4-FFF2-40B4-BE49-F238E27FC236}">
                  <a16:creationId xmlns:a16="http://schemas.microsoft.com/office/drawing/2014/main" id="{5F7D4BF3-8A90-BE41-B44D-61AF70179C8B}"/>
                </a:ext>
              </a:extLst>
            </p:cNvPr>
            <p:cNvSpPr/>
            <p:nvPr/>
          </p:nvSpPr>
          <p:spPr>
            <a:xfrm>
              <a:off x="3302067" y="2081772"/>
              <a:ext cx="3841544" cy="1803575"/>
            </a:xfrm>
            <a:prstGeom prst="ellipse">
              <a:avLst/>
            </a:prstGeom>
            <a:solidFill>
              <a:srgbClr val="92D050">
                <a:alpha val="60000"/>
              </a:srgbClr>
            </a:solidFill>
            <a:ln>
              <a:noFill/>
            </a:ln>
            <a:effectLst>
              <a:softEdge rad="406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TextBox 16">
              <a:extLst>
                <a:ext uri="{FF2B5EF4-FFF2-40B4-BE49-F238E27FC236}">
                  <a16:creationId xmlns:a16="http://schemas.microsoft.com/office/drawing/2014/main" id="{444F4891-27B2-0549-A709-D919699218F4}"/>
                </a:ext>
              </a:extLst>
            </p:cNvPr>
            <p:cNvSpPr txBox="1"/>
            <p:nvPr/>
          </p:nvSpPr>
          <p:spPr>
            <a:xfrm>
              <a:off x="3928377" y="3191058"/>
              <a:ext cx="2352080" cy="507831"/>
            </a:xfrm>
            <a:prstGeom prst="rect">
              <a:avLst/>
            </a:prstGeom>
            <a:noFill/>
          </p:spPr>
          <p:txBody>
            <a:bodyPr wrap="square" rtlCol="0">
              <a:spAutoFit/>
            </a:bodyPr>
            <a:lstStyle/>
            <a:p>
              <a:pPr algn="ctr"/>
              <a:r>
                <a:rPr lang="en-US" sz="1350" b="1" dirty="0"/>
                <a:t>Spin and Flavor Structure of </a:t>
              </a:r>
            </a:p>
            <a:p>
              <a:pPr algn="ctr"/>
              <a:r>
                <a:rPr lang="en-US" sz="1350" b="1" dirty="0"/>
                <a:t>the Nucleon and Nuclei</a:t>
              </a:r>
            </a:p>
          </p:txBody>
        </p:sp>
        <p:sp>
          <p:nvSpPr>
            <p:cNvPr id="18" name="TextBox 17">
              <a:extLst>
                <a:ext uri="{FF2B5EF4-FFF2-40B4-BE49-F238E27FC236}">
                  <a16:creationId xmlns:a16="http://schemas.microsoft.com/office/drawing/2014/main" id="{281AD2E6-08E8-A24F-8FE2-89FF8A9C3718}"/>
                </a:ext>
              </a:extLst>
            </p:cNvPr>
            <p:cNvSpPr txBox="1"/>
            <p:nvPr/>
          </p:nvSpPr>
          <p:spPr>
            <a:xfrm>
              <a:off x="5415365" y="3822482"/>
              <a:ext cx="1607342" cy="784830"/>
            </a:xfrm>
            <a:prstGeom prst="rect">
              <a:avLst/>
            </a:prstGeom>
            <a:noFill/>
          </p:spPr>
          <p:txBody>
            <a:bodyPr wrap="square" rtlCol="0">
              <a:spAutoFit/>
            </a:bodyPr>
            <a:lstStyle/>
            <a:p>
              <a:pPr algn="ctr"/>
              <a:r>
                <a:rPr lang="en-US" sz="1500" b="1" dirty="0"/>
                <a:t>QCD at Extreme Parton Densities-</a:t>
              </a:r>
            </a:p>
            <a:p>
              <a:pPr algn="ctr"/>
              <a:r>
                <a:rPr lang="en-US" sz="1500" b="1" dirty="0"/>
                <a:t>Saturation</a:t>
              </a:r>
            </a:p>
          </p:txBody>
        </p:sp>
        <p:sp>
          <p:nvSpPr>
            <p:cNvPr id="19" name="TextBox 18">
              <a:extLst>
                <a:ext uri="{FF2B5EF4-FFF2-40B4-BE49-F238E27FC236}">
                  <a16:creationId xmlns:a16="http://schemas.microsoft.com/office/drawing/2014/main" id="{6BF0C22B-5A77-CB4A-BB2A-6B6BA048D633}"/>
                </a:ext>
              </a:extLst>
            </p:cNvPr>
            <p:cNvSpPr txBox="1"/>
            <p:nvPr/>
          </p:nvSpPr>
          <p:spPr>
            <a:xfrm>
              <a:off x="4232405" y="2771413"/>
              <a:ext cx="1830233" cy="300082"/>
            </a:xfrm>
            <a:prstGeom prst="rect">
              <a:avLst/>
            </a:prstGeom>
            <a:noFill/>
          </p:spPr>
          <p:txBody>
            <a:bodyPr wrap="square" rtlCol="0">
              <a:spAutoFit/>
            </a:bodyPr>
            <a:lstStyle/>
            <a:p>
              <a:pPr algn="ctr"/>
              <a:r>
                <a:rPr lang="en-US" sz="1350" b="1" dirty="0"/>
                <a:t>Tomography (p/A)</a:t>
              </a:r>
              <a:endParaRPr lang="en-US" sz="1350" dirty="0"/>
            </a:p>
          </p:txBody>
        </p:sp>
        <p:cxnSp>
          <p:nvCxnSpPr>
            <p:cNvPr id="20" name="Straight Connector 19">
              <a:extLst>
                <a:ext uri="{FF2B5EF4-FFF2-40B4-BE49-F238E27FC236}">
                  <a16:creationId xmlns:a16="http://schemas.microsoft.com/office/drawing/2014/main" id="{EB42FAF9-8232-5448-BF9D-ACC86A4C939A}"/>
                </a:ext>
              </a:extLst>
            </p:cNvPr>
            <p:cNvCxnSpPr/>
            <p:nvPr/>
          </p:nvCxnSpPr>
          <p:spPr>
            <a:xfrm>
              <a:off x="7681373" y="2601221"/>
              <a:ext cx="778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86BD70C-D6C9-3948-A45C-0547928CBFA9}"/>
                </a:ext>
              </a:extLst>
            </p:cNvPr>
            <p:cNvCxnSpPr/>
            <p:nvPr/>
          </p:nvCxnSpPr>
          <p:spPr>
            <a:xfrm>
              <a:off x="7684543" y="3407414"/>
              <a:ext cx="778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A600339-3F70-D44C-85B8-35C6787A396A}"/>
                </a:ext>
              </a:extLst>
            </p:cNvPr>
            <p:cNvCxnSpPr/>
            <p:nvPr/>
          </p:nvCxnSpPr>
          <p:spPr>
            <a:xfrm>
              <a:off x="7694479" y="4223870"/>
              <a:ext cx="778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421E2D8-545A-6642-9A02-CF916A5AA4DB}"/>
                </a:ext>
              </a:extLst>
            </p:cNvPr>
            <p:cNvSpPr txBox="1"/>
            <p:nvPr/>
          </p:nvSpPr>
          <p:spPr>
            <a:xfrm>
              <a:off x="7807180" y="2412377"/>
              <a:ext cx="636383" cy="2031325"/>
            </a:xfrm>
            <a:prstGeom prst="rect">
              <a:avLst/>
            </a:prstGeom>
            <a:noFill/>
          </p:spPr>
          <p:txBody>
            <a:bodyPr wrap="square" rtlCol="0">
              <a:spAutoFit/>
            </a:bodyPr>
            <a:lstStyle/>
            <a:p>
              <a:pPr algn="ctr"/>
              <a:r>
                <a:rPr lang="en-US" sz="2100" dirty="0"/>
                <a:t>100</a:t>
              </a:r>
            </a:p>
            <a:p>
              <a:pPr algn="ctr"/>
              <a:r>
                <a:rPr lang="en-US" sz="3000" dirty="0"/>
                <a:t>   </a:t>
              </a:r>
              <a:r>
                <a:rPr lang="en-US" sz="2700" dirty="0"/>
                <a:t>  </a:t>
              </a:r>
            </a:p>
            <a:p>
              <a:pPr algn="ctr"/>
              <a:r>
                <a:rPr lang="en-US" sz="2100" dirty="0"/>
                <a:t>10</a:t>
              </a:r>
            </a:p>
            <a:p>
              <a:pPr algn="ctr"/>
              <a:r>
                <a:rPr lang="en-US" sz="3300" dirty="0"/>
                <a:t>  </a:t>
              </a:r>
            </a:p>
            <a:p>
              <a:pPr algn="ctr"/>
              <a:r>
                <a:rPr lang="en-US" sz="2100" dirty="0"/>
                <a:t>1</a:t>
              </a:r>
            </a:p>
          </p:txBody>
        </p:sp>
        <p:sp>
          <p:nvSpPr>
            <p:cNvPr id="24" name="TextBox 23">
              <a:extLst>
                <a:ext uri="{FF2B5EF4-FFF2-40B4-BE49-F238E27FC236}">
                  <a16:creationId xmlns:a16="http://schemas.microsoft.com/office/drawing/2014/main" id="{A612BD21-B462-C341-9D56-53CD19AD34A5}"/>
                </a:ext>
              </a:extLst>
            </p:cNvPr>
            <p:cNvSpPr txBox="1"/>
            <p:nvPr/>
          </p:nvSpPr>
          <p:spPr>
            <a:xfrm>
              <a:off x="956945" y="5492151"/>
              <a:ext cx="7054359" cy="415498"/>
            </a:xfrm>
            <a:prstGeom prst="rect">
              <a:avLst/>
            </a:prstGeom>
            <a:solidFill>
              <a:schemeClr val="bg1"/>
            </a:solidFill>
          </p:spPr>
          <p:txBody>
            <a:bodyPr wrap="square" rtlCol="0">
              <a:spAutoFit/>
            </a:bodyPr>
            <a:lstStyle/>
            <a:p>
              <a:pPr algn="ctr"/>
              <a:r>
                <a:rPr lang="en-US" sz="2100" dirty="0"/>
                <a:t>Center of Mass Energy E</a:t>
              </a:r>
              <a:r>
                <a:rPr lang="en-US" sz="2100" baseline="-25000" dirty="0"/>
                <a:t>cm</a:t>
              </a:r>
              <a:r>
                <a:rPr lang="en-US" sz="2100" dirty="0"/>
                <a:t> </a:t>
              </a:r>
              <a:r>
                <a:rPr lang="en-US" dirty="0"/>
                <a:t>[GeV]</a:t>
              </a:r>
            </a:p>
          </p:txBody>
        </p:sp>
        <p:cxnSp>
          <p:nvCxnSpPr>
            <p:cNvPr id="25" name="Straight Arrow Connector 24">
              <a:extLst>
                <a:ext uri="{FF2B5EF4-FFF2-40B4-BE49-F238E27FC236}">
                  <a16:creationId xmlns:a16="http://schemas.microsoft.com/office/drawing/2014/main" id="{9C0220CA-6C7A-6649-8DF7-4ABACB5F9A17}"/>
                </a:ext>
              </a:extLst>
            </p:cNvPr>
            <p:cNvCxnSpPr/>
            <p:nvPr/>
          </p:nvCxnSpPr>
          <p:spPr>
            <a:xfrm>
              <a:off x="6486002" y="5734383"/>
              <a:ext cx="71151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717F9D3-EA76-A34F-9916-4BB448559480}"/>
                </a:ext>
              </a:extLst>
            </p:cNvPr>
            <p:cNvSpPr txBox="1"/>
            <p:nvPr/>
          </p:nvSpPr>
          <p:spPr>
            <a:xfrm>
              <a:off x="617694" y="1431589"/>
              <a:ext cx="507831" cy="3180797"/>
            </a:xfrm>
            <a:prstGeom prst="rect">
              <a:avLst/>
            </a:prstGeom>
            <a:solidFill>
              <a:schemeClr val="bg1"/>
            </a:solidFill>
          </p:spPr>
          <p:txBody>
            <a:bodyPr vert="vert270" wrap="square" rtlCol="0">
              <a:spAutoFit/>
            </a:bodyPr>
            <a:lstStyle/>
            <a:p>
              <a:pPr algn="ctr"/>
              <a:r>
                <a:rPr lang="en-US" sz="2100" dirty="0"/>
                <a:t>Peak Luminosity </a:t>
              </a:r>
              <a:r>
                <a:rPr lang="en-US" dirty="0"/>
                <a:t>[cm</a:t>
              </a:r>
              <a:r>
                <a:rPr lang="en-US" baseline="30000" dirty="0"/>
                <a:t>-2</a:t>
              </a:r>
              <a:r>
                <a:rPr lang="en-US" dirty="0"/>
                <a:t>s</a:t>
              </a:r>
              <a:r>
                <a:rPr lang="en-US" baseline="30000" dirty="0"/>
                <a:t>-1</a:t>
              </a:r>
              <a:r>
                <a:rPr lang="en-US" dirty="0"/>
                <a:t>]</a:t>
              </a:r>
            </a:p>
          </p:txBody>
        </p:sp>
        <p:sp>
          <p:nvSpPr>
            <p:cNvPr id="27" name="TextBox 26">
              <a:extLst>
                <a:ext uri="{FF2B5EF4-FFF2-40B4-BE49-F238E27FC236}">
                  <a16:creationId xmlns:a16="http://schemas.microsoft.com/office/drawing/2014/main" id="{B3EDAD4A-9271-E64F-A448-40B906892B9B}"/>
                </a:ext>
              </a:extLst>
            </p:cNvPr>
            <p:cNvSpPr txBox="1"/>
            <p:nvPr/>
          </p:nvSpPr>
          <p:spPr>
            <a:xfrm>
              <a:off x="8286221" y="1242007"/>
              <a:ext cx="507831" cy="3941887"/>
            </a:xfrm>
            <a:prstGeom prst="rect">
              <a:avLst/>
            </a:prstGeom>
            <a:noFill/>
          </p:spPr>
          <p:txBody>
            <a:bodyPr vert="vert270" wrap="square" rtlCol="0">
              <a:spAutoFit/>
            </a:bodyPr>
            <a:lstStyle/>
            <a:p>
              <a:pPr algn="ctr"/>
              <a:r>
                <a:rPr lang="en-US" sz="2100" dirty="0"/>
                <a:t>Annual Integrated Luminosity </a:t>
              </a:r>
              <a:r>
                <a:rPr lang="en-US" dirty="0"/>
                <a:t>[fb</a:t>
              </a:r>
              <a:r>
                <a:rPr lang="en-US" baseline="30000" dirty="0"/>
                <a:t>-1</a:t>
              </a:r>
              <a:r>
                <a:rPr lang="en-US" dirty="0"/>
                <a:t>]</a:t>
              </a:r>
            </a:p>
          </p:txBody>
        </p:sp>
        <p:sp>
          <p:nvSpPr>
            <p:cNvPr id="28" name="TextBox 27">
              <a:extLst>
                <a:ext uri="{FF2B5EF4-FFF2-40B4-BE49-F238E27FC236}">
                  <a16:creationId xmlns:a16="http://schemas.microsoft.com/office/drawing/2014/main" id="{ACC8A4E4-4CB0-5942-AE2A-80A30E1E6C5B}"/>
                </a:ext>
              </a:extLst>
            </p:cNvPr>
            <p:cNvSpPr txBox="1"/>
            <p:nvPr/>
          </p:nvSpPr>
          <p:spPr>
            <a:xfrm>
              <a:off x="1040215" y="1496836"/>
              <a:ext cx="702343" cy="3724096"/>
            </a:xfrm>
            <a:prstGeom prst="rect">
              <a:avLst/>
            </a:prstGeom>
            <a:solidFill>
              <a:schemeClr val="bg1"/>
            </a:solidFill>
          </p:spPr>
          <p:txBody>
            <a:bodyPr wrap="square" rtlCol="0">
              <a:spAutoFit/>
            </a:bodyPr>
            <a:lstStyle/>
            <a:p>
              <a:pPr algn="ctr"/>
              <a:endParaRPr lang="en-US" sz="2100" dirty="0"/>
            </a:p>
            <a:p>
              <a:pPr algn="ctr"/>
              <a:endParaRPr lang="en-US" sz="2100" dirty="0"/>
            </a:p>
            <a:p>
              <a:pPr algn="ctr"/>
              <a:endParaRPr lang="en-US" sz="2100" dirty="0"/>
            </a:p>
            <a:p>
              <a:pPr algn="ctr"/>
              <a:r>
                <a:rPr lang="en-US" sz="2100" dirty="0"/>
                <a:t>10</a:t>
              </a:r>
              <a:r>
                <a:rPr lang="en-US" sz="2100" baseline="30000" dirty="0"/>
                <a:t>34</a:t>
              </a:r>
            </a:p>
            <a:p>
              <a:pPr algn="ctr"/>
              <a:endParaRPr lang="en-US" sz="2100" baseline="30000" dirty="0"/>
            </a:p>
            <a:p>
              <a:pPr algn="ctr"/>
              <a:r>
                <a:rPr lang="en-US" sz="1050" baseline="30000" dirty="0"/>
                <a:t> </a:t>
              </a:r>
            </a:p>
            <a:p>
              <a:pPr algn="ctr"/>
              <a:r>
                <a:rPr lang="en-US" sz="1500" baseline="30000" dirty="0"/>
                <a:t>  </a:t>
              </a:r>
            </a:p>
            <a:p>
              <a:pPr algn="ctr"/>
              <a:r>
                <a:rPr lang="en-US" sz="2100" dirty="0"/>
                <a:t>10</a:t>
              </a:r>
              <a:r>
                <a:rPr lang="en-US" sz="2100" baseline="30000" dirty="0"/>
                <a:t>33</a:t>
              </a:r>
            </a:p>
            <a:p>
              <a:pPr algn="ctr"/>
              <a:endParaRPr lang="en-US" sz="2100" baseline="30000" dirty="0"/>
            </a:p>
            <a:p>
              <a:pPr algn="ctr"/>
              <a:r>
                <a:rPr lang="en-US" sz="1350" baseline="30000" dirty="0"/>
                <a:t>  </a:t>
              </a:r>
            </a:p>
            <a:p>
              <a:pPr algn="ctr"/>
              <a:endParaRPr lang="en-US" sz="2100" baseline="30000" dirty="0"/>
            </a:p>
            <a:p>
              <a:pPr algn="ctr"/>
              <a:r>
                <a:rPr lang="en-US" sz="2100" dirty="0"/>
                <a:t>10</a:t>
              </a:r>
              <a:r>
                <a:rPr lang="en-US" sz="2100" baseline="30000" dirty="0"/>
                <a:t>32</a:t>
              </a:r>
            </a:p>
            <a:p>
              <a:pPr algn="ctr"/>
              <a:endParaRPr lang="en-US" sz="2100" baseline="30000" dirty="0"/>
            </a:p>
            <a:p>
              <a:pPr algn="ctr"/>
              <a:endParaRPr lang="en-US" sz="2100" baseline="30000" dirty="0"/>
            </a:p>
            <a:p>
              <a:pPr algn="ctr"/>
              <a:endParaRPr lang="en-US" sz="2100" baseline="30000" dirty="0"/>
            </a:p>
          </p:txBody>
        </p:sp>
        <p:sp>
          <p:nvSpPr>
            <p:cNvPr id="29" name="TextBox 28">
              <a:extLst>
                <a:ext uri="{FF2B5EF4-FFF2-40B4-BE49-F238E27FC236}">
                  <a16:creationId xmlns:a16="http://schemas.microsoft.com/office/drawing/2014/main" id="{3B577C23-44C6-F945-889E-69E975687C6D}"/>
                </a:ext>
              </a:extLst>
            </p:cNvPr>
            <p:cNvSpPr txBox="1"/>
            <p:nvPr/>
          </p:nvSpPr>
          <p:spPr>
            <a:xfrm>
              <a:off x="6263581" y="1029189"/>
              <a:ext cx="1162870" cy="923330"/>
            </a:xfrm>
            <a:prstGeom prst="rect">
              <a:avLst/>
            </a:prstGeom>
            <a:noFill/>
            <a:ln w="25400">
              <a:solidFill>
                <a:schemeClr val="accent1"/>
              </a:solidFill>
            </a:ln>
          </p:spPr>
          <p:txBody>
            <a:bodyPr wrap="square" rtlCol="0">
              <a:spAutoFit/>
            </a:bodyPr>
            <a:lstStyle/>
            <a:p>
              <a:pPr algn="ctr"/>
              <a:r>
                <a:rPr lang="en-US" sz="1350" dirty="0"/>
                <a:t>BNL EIC</a:t>
              </a:r>
            </a:p>
            <a:p>
              <a:pPr algn="ctr"/>
              <a:r>
                <a:rPr lang="en-US" sz="1350" dirty="0"/>
                <a:t>Baseline</a:t>
              </a:r>
            </a:p>
            <a:p>
              <a:pPr algn="ctr"/>
              <a:r>
                <a:rPr lang="en-US" sz="1350" dirty="0"/>
                <a:t>Optimization for  high E</a:t>
              </a:r>
              <a:r>
                <a:rPr lang="en-US" sz="1350" baseline="-25000" dirty="0"/>
                <a:t>cm</a:t>
              </a:r>
            </a:p>
          </p:txBody>
        </p:sp>
        <p:cxnSp>
          <p:nvCxnSpPr>
            <p:cNvPr id="30" name="Straight Arrow Connector 29">
              <a:extLst>
                <a:ext uri="{FF2B5EF4-FFF2-40B4-BE49-F238E27FC236}">
                  <a16:creationId xmlns:a16="http://schemas.microsoft.com/office/drawing/2014/main" id="{5EDA7B3F-84CF-7048-A43F-C57A144CBF67}"/>
                </a:ext>
              </a:extLst>
            </p:cNvPr>
            <p:cNvCxnSpPr>
              <a:cxnSpLocks/>
            </p:cNvCxnSpPr>
            <p:nvPr/>
          </p:nvCxnSpPr>
          <p:spPr>
            <a:xfrm flipH="1">
              <a:off x="6456600" y="1946802"/>
              <a:ext cx="384487" cy="82107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7FF44264-E6F6-464C-815F-1312319CAA52}"/>
                </a:ext>
              </a:extLst>
            </p:cNvPr>
            <p:cNvCxnSpPr>
              <a:cxnSpLocks/>
            </p:cNvCxnSpPr>
            <p:nvPr/>
          </p:nvCxnSpPr>
          <p:spPr>
            <a:xfrm>
              <a:off x="3143804" y="1996705"/>
              <a:ext cx="313132" cy="45862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24397547-61E8-3247-A729-C05632B09B98}"/>
                </a:ext>
              </a:extLst>
            </p:cNvPr>
            <p:cNvSpPr/>
            <p:nvPr/>
          </p:nvSpPr>
          <p:spPr>
            <a:xfrm>
              <a:off x="2209296" y="3625527"/>
              <a:ext cx="2775334" cy="1203443"/>
            </a:xfrm>
            <a:prstGeom prst="ellipse">
              <a:avLst/>
            </a:prstGeom>
            <a:solidFill>
              <a:schemeClr val="accent1">
                <a:alpha val="47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825"/>
            </a:p>
          </p:txBody>
        </p:sp>
        <p:sp>
          <p:nvSpPr>
            <p:cNvPr id="33" name="TextBox 32">
              <a:extLst>
                <a:ext uri="{FF2B5EF4-FFF2-40B4-BE49-F238E27FC236}">
                  <a16:creationId xmlns:a16="http://schemas.microsoft.com/office/drawing/2014/main" id="{73566449-746B-F642-9323-591167497CFE}"/>
                </a:ext>
              </a:extLst>
            </p:cNvPr>
            <p:cNvSpPr txBox="1"/>
            <p:nvPr/>
          </p:nvSpPr>
          <p:spPr>
            <a:xfrm>
              <a:off x="3002025" y="3835248"/>
              <a:ext cx="1188616" cy="715581"/>
            </a:xfrm>
            <a:prstGeom prst="rect">
              <a:avLst/>
            </a:prstGeom>
            <a:noFill/>
          </p:spPr>
          <p:txBody>
            <a:bodyPr wrap="square" rtlCol="0">
              <a:spAutoFit/>
            </a:bodyPr>
            <a:lstStyle/>
            <a:p>
              <a:pPr algn="ctr"/>
              <a:r>
                <a:rPr lang="en-US" sz="1350" b="1" dirty="0"/>
                <a:t>Internal </a:t>
              </a:r>
            </a:p>
            <a:p>
              <a:pPr algn="ctr"/>
              <a:r>
                <a:rPr lang="en-US" sz="1350" b="1" dirty="0"/>
                <a:t>Landscape of the Nucleus</a:t>
              </a:r>
            </a:p>
          </p:txBody>
        </p:sp>
        <p:sp>
          <p:nvSpPr>
            <p:cNvPr id="34" name="Rectangle 33">
              <a:extLst>
                <a:ext uri="{FF2B5EF4-FFF2-40B4-BE49-F238E27FC236}">
                  <a16:creationId xmlns:a16="http://schemas.microsoft.com/office/drawing/2014/main" id="{1DF9ADF5-644A-E148-A1B7-8ECC7AA089A7}"/>
                </a:ext>
              </a:extLst>
            </p:cNvPr>
            <p:cNvSpPr/>
            <p:nvPr/>
          </p:nvSpPr>
          <p:spPr>
            <a:xfrm>
              <a:off x="1090612" y="1100138"/>
              <a:ext cx="838333" cy="352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Rectangle 34">
              <a:extLst>
                <a:ext uri="{FF2B5EF4-FFF2-40B4-BE49-F238E27FC236}">
                  <a16:creationId xmlns:a16="http://schemas.microsoft.com/office/drawing/2014/main" id="{8B56DC82-A066-FB46-84A9-90C3903A016A}"/>
                </a:ext>
              </a:extLst>
            </p:cNvPr>
            <p:cNvSpPr/>
            <p:nvPr/>
          </p:nvSpPr>
          <p:spPr>
            <a:xfrm>
              <a:off x="728451" y="4855045"/>
              <a:ext cx="724321" cy="4095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TextBox 35">
              <a:extLst>
                <a:ext uri="{FF2B5EF4-FFF2-40B4-BE49-F238E27FC236}">
                  <a16:creationId xmlns:a16="http://schemas.microsoft.com/office/drawing/2014/main" id="{8D4E68DB-9BB9-6F49-89E0-768F265C9C60}"/>
                </a:ext>
              </a:extLst>
            </p:cNvPr>
            <p:cNvSpPr txBox="1"/>
            <p:nvPr/>
          </p:nvSpPr>
          <p:spPr>
            <a:xfrm>
              <a:off x="2591323" y="1284832"/>
              <a:ext cx="1131732" cy="715581"/>
            </a:xfrm>
            <a:prstGeom prst="rect">
              <a:avLst/>
            </a:prstGeom>
            <a:noFill/>
            <a:ln w="19050">
              <a:solidFill>
                <a:srgbClr val="FF0000"/>
              </a:solidFill>
            </a:ln>
          </p:spPr>
          <p:txBody>
            <a:bodyPr wrap="square" rtlCol="0">
              <a:spAutoFit/>
            </a:bodyPr>
            <a:lstStyle/>
            <a:p>
              <a:pPr algn="ctr"/>
              <a:r>
                <a:rPr lang="en-US" sz="1350" dirty="0"/>
                <a:t>BNL EIC</a:t>
              </a:r>
            </a:p>
            <a:p>
              <a:pPr algn="ctr"/>
              <a:r>
                <a:rPr lang="en-US" sz="1350" dirty="0"/>
                <a:t>Optimization for  low E</a:t>
              </a:r>
              <a:r>
                <a:rPr lang="en-US" sz="1350" baseline="-25000" dirty="0"/>
                <a:t>cm</a:t>
              </a:r>
            </a:p>
          </p:txBody>
        </p:sp>
        <p:cxnSp>
          <p:nvCxnSpPr>
            <p:cNvPr id="37" name="Straight Connector 36">
              <a:extLst>
                <a:ext uri="{FF2B5EF4-FFF2-40B4-BE49-F238E27FC236}">
                  <a16:creationId xmlns:a16="http://schemas.microsoft.com/office/drawing/2014/main" id="{6C7E6A50-3C6E-174D-9863-5047B6324B87}"/>
                </a:ext>
              </a:extLst>
            </p:cNvPr>
            <p:cNvCxnSpPr>
              <a:cxnSpLocks/>
            </p:cNvCxnSpPr>
            <p:nvPr/>
          </p:nvCxnSpPr>
          <p:spPr>
            <a:xfrm>
              <a:off x="1777371" y="1690714"/>
              <a:ext cx="0" cy="3415612"/>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42965C3-9DE1-3442-818A-1B377882E226}"/>
                </a:ext>
              </a:extLst>
            </p:cNvPr>
            <p:cNvSpPr txBox="1"/>
            <p:nvPr/>
          </p:nvSpPr>
          <p:spPr>
            <a:xfrm>
              <a:off x="7475542" y="5203299"/>
              <a:ext cx="711512" cy="300082"/>
            </a:xfrm>
            <a:prstGeom prst="rect">
              <a:avLst/>
            </a:prstGeom>
            <a:noFill/>
          </p:spPr>
          <p:txBody>
            <a:bodyPr wrap="square" rtlCol="0">
              <a:spAutoFit/>
            </a:bodyPr>
            <a:lstStyle/>
            <a:p>
              <a:pPr algn="ctr"/>
              <a:r>
                <a:rPr lang="en-US" sz="1350" dirty="0"/>
                <a:t>150</a:t>
              </a:r>
            </a:p>
          </p:txBody>
        </p:sp>
      </p:grpSp>
      <p:sp>
        <p:nvSpPr>
          <p:cNvPr id="39" name="Slide Number Placeholder 4">
            <a:extLst>
              <a:ext uri="{FF2B5EF4-FFF2-40B4-BE49-F238E27FC236}">
                <a16:creationId xmlns:a16="http://schemas.microsoft.com/office/drawing/2014/main" id="{6FF9D17D-889D-9E48-B538-607C9708CEDF}"/>
              </a:ext>
            </a:extLst>
          </p:cNvPr>
          <p:cNvSpPr txBox="1">
            <a:spLocks/>
          </p:cNvSpPr>
          <p:nvPr/>
        </p:nvSpPr>
        <p:spPr>
          <a:xfrm>
            <a:off x="3543300" y="6387206"/>
            <a:ext cx="2057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23</a:t>
            </a:fld>
            <a:endParaRPr lang="en-US" dirty="0"/>
          </a:p>
        </p:txBody>
      </p:sp>
    </p:spTree>
    <p:extLst>
      <p:ext uri="{BB962C8B-B14F-4D97-AF65-F5344CB8AC3E}">
        <p14:creationId xmlns:p14="http://schemas.microsoft.com/office/powerpoint/2010/main" val="1093949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7E932-3A6C-5348-A4B0-9A12FB56AE40}"/>
              </a:ext>
            </a:extLst>
          </p:cNvPr>
          <p:cNvSpPr>
            <a:spLocks noGrp="1"/>
          </p:cNvSpPr>
          <p:nvPr>
            <p:ph type="title"/>
          </p:nvPr>
        </p:nvSpPr>
        <p:spPr/>
        <p:txBody>
          <a:bodyPr anchor="ctr">
            <a:normAutofit/>
          </a:bodyPr>
          <a:lstStyle/>
          <a:p>
            <a:pPr algn="ctr"/>
            <a:r>
              <a:rPr lang="en-US" sz="4400" dirty="0"/>
              <a:t>EIC Detectors</a:t>
            </a:r>
          </a:p>
        </p:txBody>
      </p:sp>
      <p:sp>
        <p:nvSpPr>
          <p:cNvPr id="3" name="Text Placeholder 2">
            <a:extLst>
              <a:ext uri="{FF2B5EF4-FFF2-40B4-BE49-F238E27FC236}">
                <a16:creationId xmlns:a16="http://schemas.microsoft.com/office/drawing/2014/main" id="{E9C4B1A4-AECB-DD4F-9E3F-6D1C6750427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D52663B-CD9F-1546-A1D8-F1D8BD459F35}"/>
              </a:ext>
            </a:extLst>
          </p:cNvPr>
          <p:cNvSpPr>
            <a:spLocks noGrp="1"/>
          </p:cNvSpPr>
          <p:nvPr>
            <p:ph type="sldNum" sz="quarter" idx="12"/>
          </p:nvPr>
        </p:nvSpPr>
        <p:spPr/>
        <p:txBody>
          <a:bodyPr/>
          <a:lstStyle/>
          <a:p>
            <a:fld id="{893C5830-40F3-F04E-B2E3-10E6672BA8FF}" type="slidenum">
              <a:rPr lang="en-US" smtClean="0"/>
              <a:pPr/>
              <a:t>24</a:t>
            </a:fld>
            <a:endParaRPr lang="en-US" dirty="0"/>
          </a:p>
        </p:txBody>
      </p:sp>
    </p:spTree>
    <p:extLst>
      <p:ext uri="{BB962C8B-B14F-4D97-AF65-F5344CB8AC3E}">
        <p14:creationId xmlns:p14="http://schemas.microsoft.com/office/powerpoint/2010/main" val="3174482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4F9885BC-8F45-1E42-98C6-B7ADDA9FADBA}"/>
              </a:ext>
            </a:extLst>
          </p:cNvPr>
          <p:cNvGrpSpPr/>
          <p:nvPr/>
        </p:nvGrpSpPr>
        <p:grpSpPr>
          <a:xfrm>
            <a:off x="801854" y="1005162"/>
            <a:ext cx="7760452" cy="5264577"/>
            <a:chOff x="1887415" y="1075327"/>
            <a:chExt cx="7434430" cy="4925669"/>
          </a:xfrm>
        </p:grpSpPr>
        <p:grpSp>
          <p:nvGrpSpPr>
            <p:cNvPr id="8" name="Group 7"/>
            <p:cNvGrpSpPr/>
            <p:nvPr/>
          </p:nvGrpSpPr>
          <p:grpSpPr>
            <a:xfrm>
              <a:off x="6982938" y="1075327"/>
              <a:ext cx="1176883" cy="4925669"/>
              <a:chOff x="5538606" y="444201"/>
              <a:chExt cx="1176883" cy="4925669"/>
            </a:xfrm>
          </p:grpSpPr>
          <p:sp>
            <p:nvSpPr>
              <p:cNvPr id="6163" name="AutoShape 19"/>
              <p:cNvSpPr>
                <a:spLocks/>
              </p:cNvSpPr>
              <p:nvPr/>
            </p:nvSpPr>
            <p:spPr bwMode="auto">
              <a:xfrm rot="5400000">
                <a:off x="3708456" y="2362836"/>
                <a:ext cx="4837184" cy="1176883"/>
              </a:xfrm>
              <a:prstGeom prst="rightArrow">
                <a:avLst>
                  <a:gd name="adj1" fmla="val 32000"/>
                  <a:gd name="adj2" fmla="val 63778"/>
                </a:avLst>
              </a:prstGeom>
              <a:gradFill rotWithShape="0">
                <a:gsLst>
                  <a:gs pos="0">
                    <a:srgbClr val="00FF00"/>
                  </a:gs>
                  <a:gs pos="100000">
                    <a:srgbClr val="FF0000"/>
                  </a:gs>
                </a:gsLst>
                <a:lin ang="5400000" scaled="1"/>
              </a:gradFill>
              <a:ln w="25400" cap="flat">
                <a:solidFill>
                  <a:schemeClr val="tx1"/>
                </a:solidFill>
                <a:prstDash val="solid"/>
                <a:miter lim="800000"/>
                <a:headEnd type="none" w="med" len="med"/>
                <a:tailEnd type="none" w="med" len="med"/>
              </a:ln>
            </p:spPr>
            <p:txBody>
              <a:bodyPr lIns="0" tIns="0" rIns="0" bIns="0"/>
              <a:lstStyle/>
              <a:p>
                <a:endParaRPr lang="en-US">
                  <a:latin typeface="Comic Sans MS"/>
                  <a:cs typeface="Comic Sans MS"/>
                </a:endParaRPr>
              </a:p>
            </p:txBody>
          </p:sp>
          <p:sp>
            <p:nvSpPr>
              <p:cNvPr id="6164" name="Rectangle 20"/>
              <p:cNvSpPr>
                <a:spLocks/>
              </p:cNvSpPr>
              <p:nvPr/>
            </p:nvSpPr>
            <p:spPr bwMode="auto">
              <a:xfrm rot="16200000">
                <a:off x="4254076" y="2179261"/>
                <a:ext cx="3744326" cy="2742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algn="l"/>
                <a:r>
                  <a:rPr lang="en-US" sz="1600" b="1" dirty="0">
                    <a:solidFill>
                      <a:schemeClr val="bg1"/>
                    </a:solidFill>
                    <a:latin typeface="+mj-lt"/>
                    <a:ea typeface="ＭＳ Ｐゴシック" charset="0"/>
                    <a:cs typeface="Corbel Bold" charset="0"/>
                    <a:sym typeface="Corbel Bold" charset="0"/>
                  </a:rPr>
                  <a:t>machine &amp; detector </a:t>
                </a:r>
                <a:r>
                  <a:rPr lang="en-US" sz="1600" b="1" dirty="0">
                    <a:latin typeface="+mj-lt"/>
                    <a:ea typeface="ＭＳ Ｐゴシック" charset="0"/>
                    <a:cs typeface="Corbel Bold" charset="0"/>
                    <a:sym typeface="Corbel Bold" charset="0"/>
                  </a:rPr>
                  <a:t>requirements</a:t>
                </a:r>
              </a:p>
            </p:txBody>
          </p:sp>
        </p:grpSp>
        <p:graphicFrame>
          <p:nvGraphicFramePr>
            <p:cNvPr id="3" name="Object 2"/>
            <p:cNvGraphicFramePr>
              <a:graphicFrameLocks noChangeAspect="1"/>
            </p:cNvGraphicFramePr>
            <p:nvPr/>
          </p:nvGraphicFramePr>
          <p:xfrm>
            <a:off x="7056314" y="4755636"/>
            <a:ext cx="114300" cy="165100"/>
          </p:xfrm>
          <a:graphic>
            <a:graphicData uri="http://schemas.openxmlformats.org/presentationml/2006/ole">
              <mc:AlternateContent xmlns:mc="http://schemas.openxmlformats.org/markup-compatibility/2006">
                <mc:Choice xmlns:v="urn:schemas-microsoft-com:vml" Requires="v">
                  <p:oleObj spid="_x0000_s1038" name="Equation" r:id="rId3" imgW="114300" imgH="165100" progId="Equation.DSMT4">
                    <p:embed/>
                  </p:oleObj>
                </mc:Choice>
                <mc:Fallback>
                  <p:oleObj name="Equation" r:id="rId3" imgW="114300" imgH="165100" progId="Equation.DSMT4">
                    <p:embed/>
                    <p:pic>
                      <p:nvPicPr>
                        <p:cNvPr id="3" name="Object 2"/>
                        <p:cNvPicPr/>
                        <p:nvPr/>
                      </p:nvPicPr>
                      <p:blipFill>
                        <a:blip r:embed="rId4"/>
                        <a:stretch>
                          <a:fillRect/>
                        </a:stretch>
                      </p:blipFill>
                      <p:spPr>
                        <a:xfrm>
                          <a:off x="7056314" y="4755636"/>
                          <a:ext cx="114300" cy="165100"/>
                        </a:xfrm>
                        <a:prstGeom prst="rect">
                          <a:avLst/>
                        </a:prstGeom>
                      </p:spPr>
                    </p:pic>
                  </p:oleObj>
                </mc:Fallback>
              </mc:AlternateContent>
            </a:graphicData>
          </a:graphic>
        </p:graphicFrame>
        <p:grpSp>
          <p:nvGrpSpPr>
            <p:cNvPr id="5" name="Group 4"/>
            <p:cNvGrpSpPr/>
            <p:nvPr/>
          </p:nvGrpSpPr>
          <p:grpSpPr>
            <a:xfrm>
              <a:off x="7735074" y="3509079"/>
              <a:ext cx="1586771" cy="1584435"/>
              <a:chOff x="6033370" y="2010932"/>
              <a:chExt cx="1586771" cy="1584435"/>
            </a:xfrm>
          </p:grpSpPr>
          <p:sp>
            <p:nvSpPr>
              <p:cNvPr id="4" name="TextBox 3"/>
              <p:cNvSpPr txBox="1"/>
              <p:nvPr/>
            </p:nvSpPr>
            <p:spPr>
              <a:xfrm>
                <a:off x="6384599" y="2010932"/>
                <a:ext cx="752781" cy="345556"/>
              </a:xfrm>
              <a:prstGeom prst="rect">
                <a:avLst/>
              </a:prstGeom>
              <a:noFill/>
            </p:spPr>
            <p:txBody>
              <a:bodyPr wrap="none" rtlCol="0">
                <a:spAutoFit/>
              </a:bodyPr>
              <a:lstStyle/>
              <a:p>
                <a:r>
                  <a:rPr lang="en-US" b="1" dirty="0">
                    <a:solidFill>
                      <a:srgbClr val="0000FF"/>
                    </a:solidFill>
                    <a:latin typeface="+mj-lt"/>
                  </a:rPr>
                  <a:t>10 fb</a:t>
                </a:r>
                <a:r>
                  <a:rPr lang="en-US" b="1" baseline="30000" dirty="0">
                    <a:solidFill>
                      <a:srgbClr val="0000FF"/>
                    </a:solidFill>
                    <a:latin typeface="+mj-lt"/>
                  </a:rPr>
                  <a:t>-1</a:t>
                </a:r>
              </a:p>
            </p:txBody>
          </p:sp>
          <p:sp>
            <p:nvSpPr>
              <p:cNvPr id="34" name="TextBox 33"/>
              <p:cNvSpPr txBox="1"/>
              <p:nvPr/>
            </p:nvSpPr>
            <p:spPr>
              <a:xfrm>
                <a:off x="6033370" y="3249811"/>
                <a:ext cx="1586771" cy="345556"/>
              </a:xfrm>
              <a:prstGeom prst="rect">
                <a:avLst/>
              </a:prstGeom>
              <a:noFill/>
            </p:spPr>
            <p:txBody>
              <a:bodyPr wrap="square" rtlCol="0">
                <a:spAutoFit/>
              </a:bodyPr>
              <a:lstStyle/>
              <a:p>
                <a:pPr algn="ctr"/>
                <a:r>
                  <a:rPr lang="en-US" b="1" dirty="0">
                    <a:solidFill>
                      <a:srgbClr val="0000FF"/>
                    </a:solidFill>
                    <a:latin typeface="+mj-lt"/>
                  </a:rPr>
                  <a:t>10 - 100 fb</a:t>
                </a:r>
                <a:r>
                  <a:rPr lang="en-US" b="1" baseline="30000" dirty="0">
                    <a:solidFill>
                      <a:srgbClr val="0000FF"/>
                    </a:solidFill>
                    <a:latin typeface="+mj-lt"/>
                  </a:rPr>
                  <a:t>-1</a:t>
                </a:r>
              </a:p>
            </p:txBody>
          </p:sp>
        </p:grpSp>
        <p:grpSp>
          <p:nvGrpSpPr>
            <p:cNvPr id="11" name="Group 10"/>
            <p:cNvGrpSpPr/>
            <p:nvPr/>
          </p:nvGrpSpPr>
          <p:grpSpPr>
            <a:xfrm>
              <a:off x="1887415" y="4617634"/>
              <a:ext cx="4849466" cy="1382622"/>
              <a:chOff x="228601" y="3112997"/>
              <a:chExt cx="4849466" cy="1382622"/>
            </a:xfrm>
          </p:grpSpPr>
          <p:grpSp>
            <p:nvGrpSpPr>
              <p:cNvPr id="6158" name="Group 14"/>
              <p:cNvGrpSpPr>
                <a:grpSpLocks/>
              </p:cNvGrpSpPr>
              <p:nvPr/>
            </p:nvGrpSpPr>
            <p:grpSpPr bwMode="auto">
              <a:xfrm>
                <a:off x="2576165" y="3112997"/>
                <a:ext cx="2501902" cy="1178626"/>
                <a:chOff x="1541" y="5"/>
                <a:chExt cx="1576" cy="741"/>
              </a:xfrm>
            </p:grpSpPr>
            <p:sp>
              <p:nvSpPr>
                <p:cNvPr id="6155" name="Rectangle 11"/>
                <p:cNvSpPr>
                  <a:spLocks/>
                </p:cNvSpPr>
                <p:nvPr/>
              </p:nvSpPr>
              <p:spPr bwMode="auto">
                <a:xfrm>
                  <a:off x="1541" y="5"/>
                  <a:ext cx="1161"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spAutoFit/>
                </a:bodyPr>
                <a:lstStyle/>
                <a:p>
                  <a:pPr algn="l"/>
                  <a:r>
                    <a:rPr lang="en-US" b="1" dirty="0">
                      <a:solidFill>
                        <a:srgbClr val="0000FF"/>
                      </a:solidFill>
                      <a:latin typeface="+mj-lt"/>
                      <a:ea typeface="ＭＳ Ｐゴシック" charset="0"/>
                      <a:cs typeface="Comic Sans MS"/>
                      <a:sym typeface="Corbel Bold" charset="0"/>
                    </a:rPr>
                    <a:t>E</a:t>
                  </a:r>
                  <a:r>
                    <a:rPr lang="en-US" sz="1800" b="1" dirty="0">
                      <a:solidFill>
                        <a:srgbClr val="0000FF"/>
                      </a:solidFill>
                      <a:latin typeface="+mj-lt"/>
                      <a:ea typeface="ＭＳ Ｐゴシック" charset="0"/>
                      <a:cs typeface="Comic Sans MS"/>
                      <a:sym typeface="Corbel Bold" charset="0"/>
                    </a:rPr>
                    <a:t>xclusive processes </a:t>
                  </a:r>
                </a:p>
              </p:txBody>
            </p:sp>
            <p:sp>
              <p:nvSpPr>
                <p:cNvPr id="6156" name="Rectangle 12"/>
                <p:cNvSpPr>
                  <a:spLocks/>
                </p:cNvSpPr>
                <p:nvPr/>
              </p:nvSpPr>
              <p:spPr bwMode="auto">
                <a:xfrm>
                  <a:off x="1541" y="239"/>
                  <a:ext cx="1576" cy="5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spAutoFit/>
                </a:bodyPr>
                <a:lstStyle/>
                <a:p>
                  <a:pPr>
                    <a:buClr>
                      <a:srgbClr val="000000"/>
                    </a:buClr>
                    <a:buSzPct val="125000"/>
                    <a:buFont typeface="Corbel" charset="0"/>
                    <a:buChar char="•"/>
                  </a:pPr>
                  <a:r>
                    <a:rPr lang="en-US" sz="1400" dirty="0">
                      <a:latin typeface="+mj-lt"/>
                      <a:ea typeface="ＭＳ Ｐゴシック" charset="0"/>
                      <a:cs typeface="Comic Sans MS"/>
                      <a:sym typeface="Corbel" charset="0"/>
                    </a:rPr>
                    <a:t> </a:t>
                  </a:r>
                  <a:r>
                    <a:rPr lang="en-US" sz="1400" b="1" dirty="0">
                      <a:latin typeface="+mj-lt"/>
                      <a:ea typeface="ＭＳ Ｐゴシック" charset="0"/>
                      <a:cs typeface="Comic Sans MS"/>
                      <a:sym typeface="Corbel" charset="0"/>
                    </a:rPr>
                    <a:t>4-dimensional binning</a:t>
                  </a:r>
                </a:p>
                <a:p>
                  <a:pPr>
                    <a:buClr>
                      <a:srgbClr val="000000"/>
                    </a:buClr>
                    <a:buSzPct val="125000"/>
                  </a:pPr>
                  <a:r>
                    <a:rPr lang="en-US" sz="1400" dirty="0">
                      <a:latin typeface="+mj-lt"/>
                      <a:ea typeface="ＭＳ Ｐゴシック" charset="0"/>
                      <a:cs typeface="Comic Sans MS"/>
                      <a:sym typeface="Corbel" charset="0"/>
                    </a:rPr>
                    <a:t>   </a:t>
                  </a:r>
                  <a:r>
                    <a:rPr lang="en-US" sz="1400" dirty="0">
                      <a:latin typeface="+mj-lt"/>
                      <a:ea typeface="ＭＳ Ｐゴシック" charset="0"/>
                      <a:cs typeface="Comic Sans MS"/>
                      <a:sym typeface="Wingdings"/>
                    </a:rPr>
                    <a:t> </a:t>
                  </a:r>
                  <a:r>
                    <a:rPr lang="en-US" sz="1400" dirty="0">
                      <a:latin typeface="+mj-lt"/>
                      <a:ea typeface="ＭＳ Ｐゴシック" charset="0"/>
                      <a:cs typeface="Comic Sans MS"/>
                      <a:sym typeface="Corbel" charset="0"/>
                    </a:rPr>
                    <a:t>x, Q</a:t>
                  </a:r>
                  <a:r>
                    <a:rPr lang="en-US" sz="1400" baseline="30000" dirty="0">
                      <a:latin typeface="+mj-lt"/>
                      <a:ea typeface="ＭＳ Ｐゴシック" charset="0"/>
                      <a:cs typeface="Comic Sans MS"/>
                      <a:sym typeface="Corbel" charset="0"/>
                    </a:rPr>
                    <a:t>2</a:t>
                  </a:r>
                  <a:r>
                    <a:rPr lang="en-US" sz="1400" dirty="0">
                      <a:latin typeface="+mj-lt"/>
                      <a:ea typeface="ＭＳ Ｐゴシック" charset="0"/>
                      <a:cs typeface="Comic Sans MS"/>
                      <a:sym typeface="Corbel" charset="0"/>
                    </a:rPr>
                    <a:t>, t, </a:t>
                  </a:r>
                  <a:r>
                    <a:rPr lang="el-GR" sz="1400" dirty="0">
                      <a:latin typeface="+mj-lt"/>
                      <a:ea typeface="ＭＳ Ｐゴシック" charset="0"/>
                      <a:cs typeface="Comic Sans MS"/>
                      <a:sym typeface="Corbel" charset="0"/>
                    </a:rPr>
                    <a:t>θ, </a:t>
                  </a:r>
                  <a:r>
                    <a:rPr lang="en-US" sz="1400" dirty="0">
                      <a:latin typeface="+mj-lt"/>
                      <a:ea typeface="ＭＳ Ｐゴシック" charset="0"/>
                      <a:cs typeface="Comic Sans MS"/>
                      <a:sym typeface="Corbel" charset="0"/>
                    </a:rPr>
                    <a:t>low proton </a:t>
                  </a:r>
                  <a:r>
                    <a:rPr lang="en-US" sz="1400" dirty="0" err="1">
                      <a:latin typeface="+mj-lt"/>
                      <a:ea typeface="ＭＳ Ｐゴシック" charset="0"/>
                      <a:cs typeface="Comic Sans MS"/>
                      <a:sym typeface="Corbel" charset="0"/>
                    </a:rPr>
                    <a:t>p</a:t>
                  </a:r>
                  <a:r>
                    <a:rPr lang="en-US" sz="1400" baseline="-25000" dirty="0" err="1">
                      <a:latin typeface="+mj-lt"/>
                      <a:ea typeface="ＭＳ Ｐゴシック" charset="0"/>
                      <a:cs typeface="Comic Sans MS"/>
                      <a:sym typeface="Corbel" charset="0"/>
                    </a:rPr>
                    <a:t>T</a:t>
                  </a:r>
                  <a:endParaRPr lang="en-US" sz="1400" baseline="-25000" dirty="0">
                    <a:latin typeface="+mj-lt"/>
                    <a:ea typeface="ＭＳ Ｐゴシック" charset="0"/>
                    <a:cs typeface="Comic Sans MS"/>
                    <a:sym typeface="Corbel" charset="0"/>
                  </a:endParaRPr>
                </a:p>
                <a:p>
                  <a:pPr marL="285750" indent="-285750">
                    <a:buClr>
                      <a:srgbClr val="0432FF"/>
                    </a:buClr>
                    <a:buSzPct val="100000"/>
                    <a:buFont typeface="Wingdings" pitchFamily="2" charset="2"/>
                    <a:buChar char="à"/>
                  </a:pPr>
                  <a:r>
                    <a:rPr lang="en-US" sz="1400" dirty="0">
                      <a:solidFill>
                        <a:srgbClr val="0432FF"/>
                      </a:solidFill>
                      <a:latin typeface="+mj-lt"/>
                      <a:ea typeface="ＭＳ Ｐゴシック" charset="0"/>
                      <a:cs typeface="Comic Sans MS"/>
                      <a:sym typeface="Corbel" charset="0"/>
                    </a:rPr>
                    <a:t>Strong impact on IR design</a:t>
                  </a:r>
                </a:p>
                <a:p>
                  <a:pPr marL="285750" indent="-285750">
                    <a:buClr>
                      <a:srgbClr val="0432FF"/>
                    </a:buClr>
                    <a:buSzPct val="100000"/>
                    <a:buFont typeface="Wingdings" pitchFamily="2" charset="2"/>
                    <a:buChar char="à"/>
                  </a:pPr>
                  <a:r>
                    <a:rPr lang="en-US" sz="1400" dirty="0">
                      <a:solidFill>
                        <a:srgbClr val="0432FF"/>
                      </a:solidFill>
                      <a:latin typeface="+mj-lt"/>
                      <a:ea typeface="ＭＳ Ｐゴシック" charset="0"/>
                      <a:cs typeface="Comic Sans MS"/>
                      <a:sym typeface="Corbel" charset="0"/>
                    </a:rPr>
                    <a:t>Outside main detector elements</a:t>
                  </a:r>
                </a:p>
              </p:txBody>
            </p:sp>
          </p:grpSp>
          <p:pic>
            <p:nvPicPr>
              <p:cNvPr id="36" name="Picture 35" descr="GPD.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8601" y="3238319"/>
                <a:ext cx="2110740" cy="1257300"/>
              </a:xfrm>
              <a:prstGeom prst="rect">
                <a:avLst/>
              </a:prstGeom>
            </p:spPr>
          </p:pic>
        </p:grpSp>
        <p:sp>
          <p:nvSpPr>
            <p:cNvPr id="6" name="TextBox 5"/>
            <p:cNvSpPr txBox="1"/>
            <p:nvPr/>
          </p:nvSpPr>
          <p:spPr>
            <a:xfrm>
              <a:off x="8028290" y="1110277"/>
              <a:ext cx="868805" cy="403149"/>
            </a:xfrm>
            <a:prstGeom prst="rect">
              <a:avLst/>
            </a:prstGeom>
            <a:noFill/>
          </p:spPr>
          <p:txBody>
            <a:bodyPr wrap="square" rtlCol="0">
              <a:spAutoFit/>
            </a:bodyPr>
            <a:lstStyle/>
            <a:p>
              <a:r>
                <a:rPr lang="en-US" sz="2200" b="1" dirty="0">
                  <a:solidFill>
                    <a:srgbClr val="0000FF"/>
                  </a:solidFill>
                  <a:latin typeface="+mj-lt"/>
                </a:rPr>
                <a:t>∫</a:t>
              </a:r>
              <a:r>
                <a:rPr lang="en-US" sz="2200" b="1" dirty="0" err="1">
                  <a:solidFill>
                    <a:srgbClr val="0000FF"/>
                  </a:solidFill>
                  <a:latin typeface="+mj-lt"/>
                </a:rPr>
                <a:t>Ldt</a:t>
              </a:r>
              <a:endParaRPr lang="en-US" sz="2200" b="1" dirty="0">
                <a:solidFill>
                  <a:srgbClr val="0000FF"/>
                </a:solidFill>
                <a:latin typeface="+mj-lt"/>
              </a:endParaRPr>
            </a:p>
          </p:txBody>
        </p:sp>
        <p:sp>
          <p:nvSpPr>
            <p:cNvPr id="38" name="TextBox 37"/>
            <p:cNvSpPr txBox="1"/>
            <p:nvPr/>
          </p:nvSpPr>
          <p:spPr>
            <a:xfrm>
              <a:off x="8170935" y="1845135"/>
              <a:ext cx="640677" cy="345556"/>
            </a:xfrm>
            <a:prstGeom prst="rect">
              <a:avLst/>
            </a:prstGeom>
            <a:noFill/>
          </p:spPr>
          <p:txBody>
            <a:bodyPr wrap="none" rtlCol="0">
              <a:spAutoFit/>
            </a:bodyPr>
            <a:lstStyle/>
            <a:p>
              <a:r>
                <a:rPr lang="en-US" b="1" dirty="0">
                  <a:solidFill>
                    <a:srgbClr val="0000FF"/>
                  </a:solidFill>
                  <a:latin typeface="+mj-lt"/>
                </a:rPr>
                <a:t>1 fb</a:t>
              </a:r>
              <a:r>
                <a:rPr lang="en-US" b="1" baseline="30000" dirty="0">
                  <a:solidFill>
                    <a:srgbClr val="0000FF"/>
                  </a:solidFill>
                  <a:latin typeface="+mj-lt"/>
                </a:rPr>
                <a:t>-1</a:t>
              </a:r>
            </a:p>
          </p:txBody>
        </p:sp>
        <p:grpSp>
          <p:nvGrpSpPr>
            <p:cNvPr id="12" name="Group 11"/>
            <p:cNvGrpSpPr/>
            <p:nvPr/>
          </p:nvGrpSpPr>
          <p:grpSpPr>
            <a:xfrm>
              <a:off x="1968056" y="1163810"/>
              <a:ext cx="4908160" cy="1487810"/>
              <a:chOff x="309242" y="920748"/>
              <a:chExt cx="4908160" cy="1487810"/>
            </a:xfrm>
          </p:grpSpPr>
          <p:sp>
            <p:nvSpPr>
              <p:cNvPr id="6159" name="Rectangle 15"/>
              <p:cNvSpPr>
                <a:spLocks/>
              </p:cNvSpPr>
              <p:nvPr/>
            </p:nvSpPr>
            <p:spPr bwMode="auto">
              <a:xfrm>
                <a:off x="2589882" y="1103409"/>
                <a:ext cx="115191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spAutoFit/>
              </a:bodyPr>
              <a:lstStyle/>
              <a:p>
                <a:pPr algn="l"/>
                <a:r>
                  <a:rPr lang="en-US" sz="1800" b="1" dirty="0">
                    <a:solidFill>
                      <a:srgbClr val="0000FF"/>
                    </a:solidFill>
                    <a:latin typeface="+mj-lt"/>
                    <a:ea typeface="ＭＳ Ｐゴシック" charset="0"/>
                    <a:cs typeface="Comic Sans MS"/>
                    <a:sym typeface="Corbel Bold" charset="0"/>
                  </a:rPr>
                  <a:t>Inclusive DIS</a:t>
                </a:r>
              </a:p>
            </p:txBody>
          </p:sp>
          <p:sp>
            <p:nvSpPr>
              <p:cNvPr id="39" name="Rectangle 8"/>
              <p:cNvSpPr>
                <a:spLocks/>
              </p:cNvSpPr>
              <p:nvPr/>
            </p:nvSpPr>
            <p:spPr bwMode="auto">
              <a:xfrm>
                <a:off x="2537921" y="1493357"/>
                <a:ext cx="2679481" cy="8062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spAutoFit/>
              </a:bodyPr>
              <a:lstStyle/>
              <a:p>
                <a:pPr>
                  <a:buClr>
                    <a:srgbClr val="000000"/>
                  </a:buClr>
                  <a:buSzPct val="125000"/>
                  <a:buFont typeface="Corbel" charset="0"/>
                  <a:buChar char="•"/>
                </a:pPr>
                <a:r>
                  <a:rPr lang="en-US" sz="1400" dirty="0">
                    <a:latin typeface="+mj-lt"/>
                    <a:ea typeface="ＭＳ Ｐゴシック" charset="0"/>
                    <a:cs typeface="Comic Sans MS"/>
                    <a:sym typeface="Corbel" charset="0"/>
                  </a:rPr>
                  <a:t> </a:t>
                </a:r>
                <a:r>
                  <a:rPr lang="en-US" sz="1400" b="1" dirty="0">
                    <a:latin typeface="+mj-lt"/>
                    <a:ea typeface="ＭＳ Ｐゴシック" charset="0"/>
                    <a:cs typeface="Comic Sans MS"/>
                    <a:sym typeface="Corbel" charset="0"/>
                  </a:rPr>
                  <a:t>Fine multi-dimensional binning</a:t>
                </a:r>
              </a:p>
              <a:p>
                <a:pPr>
                  <a:buClr>
                    <a:srgbClr val="000000"/>
                  </a:buClr>
                  <a:buSzPct val="125000"/>
                </a:pPr>
                <a:r>
                  <a:rPr lang="en-US" sz="1400" dirty="0">
                    <a:latin typeface="+mj-lt"/>
                    <a:ea typeface="ＭＳ Ｐゴシック" charset="0"/>
                    <a:cs typeface="Comic Sans MS"/>
                    <a:sym typeface="Corbel" charset="0"/>
                  </a:rPr>
                  <a:t>   </a:t>
                </a:r>
                <a:r>
                  <a:rPr lang="en-US" sz="1400" dirty="0">
                    <a:latin typeface="+mj-lt"/>
                    <a:ea typeface="ＭＳ Ｐゴシック" charset="0"/>
                    <a:cs typeface="Comic Sans MS"/>
                    <a:sym typeface="Wingdings"/>
                  </a:rPr>
                  <a:t> </a:t>
                </a:r>
                <a:r>
                  <a:rPr lang="en-US" sz="1400" dirty="0">
                    <a:latin typeface="+mj-lt"/>
                    <a:ea typeface="ＭＳ Ｐゴシック" charset="0"/>
                    <a:cs typeface="Comic Sans MS"/>
                    <a:sym typeface="Corbel" charset="0"/>
                  </a:rPr>
                  <a:t>x, Q</a:t>
                </a:r>
                <a:r>
                  <a:rPr lang="en-US" sz="1400" baseline="30000" dirty="0">
                    <a:latin typeface="+mj-lt"/>
                    <a:ea typeface="ＭＳ Ｐゴシック" charset="0"/>
                    <a:cs typeface="Comic Sans MS"/>
                    <a:sym typeface="Corbel" charset="0"/>
                  </a:rPr>
                  <a:t>2</a:t>
                </a:r>
              </a:p>
              <a:p>
                <a:pPr marL="285750" indent="-285750">
                  <a:buClr>
                    <a:srgbClr val="0432FF"/>
                  </a:buClr>
                  <a:buSzPct val="100000"/>
                  <a:buFont typeface="Wingdings" pitchFamily="2" charset="2"/>
                  <a:buChar char="à"/>
                </a:pPr>
                <a:r>
                  <a:rPr lang="en-US" sz="1400" dirty="0">
                    <a:solidFill>
                      <a:srgbClr val="0432FF"/>
                    </a:solidFill>
                    <a:latin typeface="+mj-lt"/>
                    <a:ea typeface="ＭＳ Ｐゴシック" charset="0"/>
                    <a:cs typeface="Symbol" charset="2"/>
                    <a:sym typeface="Corbel" charset="0"/>
                  </a:rPr>
                  <a:t>Reach to lowest x, Q</a:t>
                </a:r>
                <a:r>
                  <a:rPr lang="en-US" sz="1400" baseline="30000" dirty="0">
                    <a:solidFill>
                      <a:srgbClr val="0432FF"/>
                    </a:solidFill>
                    <a:latin typeface="+mj-lt"/>
                    <a:ea typeface="ＭＳ Ｐゴシック" charset="0"/>
                    <a:cs typeface="Symbol" charset="2"/>
                    <a:sym typeface="Corbel" charset="0"/>
                  </a:rPr>
                  <a:t>2 </a:t>
                </a:r>
                <a:r>
                  <a:rPr lang="en-US" sz="1400" dirty="0">
                    <a:solidFill>
                      <a:srgbClr val="0432FF"/>
                    </a:solidFill>
                    <a:latin typeface="+mj-lt"/>
                    <a:ea typeface="ＭＳ Ｐゴシック" charset="0"/>
                    <a:cs typeface="Symbol" charset="2"/>
                    <a:sym typeface="Corbel" charset="0"/>
                  </a:rPr>
                  <a:t>impacts </a:t>
                </a:r>
              </a:p>
              <a:p>
                <a:pPr>
                  <a:buClr>
                    <a:srgbClr val="000000"/>
                  </a:buClr>
                  <a:buSzPct val="125000"/>
                </a:pPr>
                <a:r>
                  <a:rPr lang="en-US" sz="1400" dirty="0">
                    <a:solidFill>
                      <a:srgbClr val="0432FF"/>
                    </a:solidFill>
                    <a:latin typeface="+mj-lt"/>
                    <a:ea typeface="ＭＳ Ｐゴシック" charset="0"/>
                    <a:cs typeface="Symbol" charset="2"/>
                    <a:sym typeface="Corbel" charset="0"/>
                  </a:rPr>
                  <a:t>       distance of machine elements to IP</a:t>
                </a:r>
              </a:p>
            </p:txBody>
          </p:sp>
          <p:pic>
            <p:nvPicPr>
              <p:cNvPr id="42" name="Picture 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9242" y="920748"/>
                <a:ext cx="1902010" cy="1487810"/>
              </a:xfrm>
              <a:prstGeom prst="rect">
                <a:avLst/>
              </a:prstGeom>
              <a:noFill/>
              <a:ln w="9525">
                <a:noFill/>
                <a:miter lim="800000"/>
                <a:headEnd/>
                <a:tailEnd/>
              </a:ln>
            </p:spPr>
          </p:pic>
        </p:grpSp>
        <p:grpSp>
          <p:nvGrpSpPr>
            <p:cNvPr id="13" name="Group 12"/>
            <p:cNvGrpSpPr/>
            <p:nvPr/>
          </p:nvGrpSpPr>
          <p:grpSpPr>
            <a:xfrm>
              <a:off x="1905092" y="2993150"/>
              <a:ext cx="4582252" cy="1489307"/>
              <a:chOff x="185896" y="1953193"/>
              <a:chExt cx="4582252" cy="1489307"/>
            </a:xfrm>
          </p:grpSpPr>
          <p:grpSp>
            <p:nvGrpSpPr>
              <p:cNvPr id="6154" name="Group 10"/>
              <p:cNvGrpSpPr>
                <a:grpSpLocks/>
              </p:cNvGrpSpPr>
              <p:nvPr/>
            </p:nvGrpSpPr>
            <p:grpSpPr bwMode="auto">
              <a:xfrm>
                <a:off x="2583067" y="2088558"/>
                <a:ext cx="2185081" cy="998541"/>
                <a:chOff x="1558" y="97"/>
                <a:chExt cx="1376" cy="629"/>
              </a:xfrm>
            </p:grpSpPr>
            <p:sp>
              <p:nvSpPr>
                <p:cNvPr id="6151" name="Rectangle 7"/>
                <p:cNvSpPr>
                  <a:spLocks/>
                </p:cNvSpPr>
                <p:nvPr/>
              </p:nvSpPr>
              <p:spPr bwMode="auto">
                <a:xfrm>
                  <a:off x="1558" y="97"/>
                  <a:ext cx="1376" cy="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spAutoFit/>
                </a:bodyPr>
                <a:lstStyle/>
                <a:p>
                  <a:r>
                    <a:rPr lang="en-US" b="1" dirty="0">
                      <a:solidFill>
                        <a:srgbClr val="0000FF"/>
                      </a:solidFill>
                      <a:latin typeface="+mj-lt"/>
                      <a:ea typeface="ＭＳ Ｐゴシック" charset="0"/>
                      <a:cs typeface="Comic Sans MS"/>
                      <a:sym typeface="Corbel Bold" charset="0"/>
                    </a:rPr>
                    <a:t>Semi-inclusive processes</a:t>
                  </a:r>
                </a:p>
              </p:txBody>
            </p:sp>
            <p:sp>
              <p:nvSpPr>
                <p:cNvPr id="6152" name="Rectangle 8"/>
                <p:cNvSpPr>
                  <a:spLocks/>
                </p:cNvSpPr>
                <p:nvPr/>
              </p:nvSpPr>
              <p:spPr bwMode="auto">
                <a:xfrm>
                  <a:off x="1569" y="345"/>
                  <a:ext cx="1331" cy="3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spAutoFit/>
                </a:bodyPr>
                <a:lstStyle/>
                <a:p>
                  <a:pPr>
                    <a:buClr>
                      <a:srgbClr val="000000"/>
                    </a:buClr>
                    <a:buSzPct val="125000"/>
                    <a:buFont typeface="Corbel" charset="0"/>
                    <a:buChar char="•"/>
                  </a:pPr>
                  <a:r>
                    <a:rPr lang="en-US" sz="1400" dirty="0">
                      <a:latin typeface="+mj-lt"/>
                      <a:ea typeface="ＭＳ Ｐゴシック" charset="0"/>
                      <a:cs typeface="Comic Sans MS"/>
                      <a:sym typeface="Corbel" charset="0"/>
                    </a:rPr>
                    <a:t> </a:t>
                  </a:r>
                  <a:r>
                    <a:rPr lang="en-US" sz="1400" b="1" dirty="0">
                      <a:latin typeface="+mj-lt"/>
                      <a:ea typeface="ＭＳ Ｐゴシック" charset="0"/>
                      <a:cs typeface="Comic Sans MS"/>
                      <a:sym typeface="Corbel" charset="0"/>
                    </a:rPr>
                    <a:t>5-dimensional binning</a:t>
                  </a:r>
                </a:p>
                <a:p>
                  <a:pPr>
                    <a:buClr>
                      <a:srgbClr val="000000"/>
                    </a:buClr>
                    <a:buSzPct val="125000"/>
                  </a:pPr>
                  <a:r>
                    <a:rPr lang="en-US" sz="1400" dirty="0">
                      <a:latin typeface="+mj-lt"/>
                      <a:ea typeface="ＭＳ Ｐゴシック" charset="0"/>
                      <a:cs typeface="Comic Sans MS"/>
                      <a:sym typeface="Corbel" charset="0"/>
                    </a:rPr>
                    <a:t>   </a:t>
                  </a:r>
                  <a:r>
                    <a:rPr lang="en-US" sz="1400" dirty="0">
                      <a:latin typeface="+mj-lt"/>
                      <a:ea typeface="ＭＳ Ｐゴシック" charset="0"/>
                      <a:cs typeface="Comic Sans MS"/>
                      <a:sym typeface="Wingdings"/>
                    </a:rPr>
                    <a:t> </a:t>
                  </a:r>
                  <a:r>
                    <a:rPr lang="en-US" sz="1400" dirty="0">
                      <a:latin typeface="+mj-lt"/>
                      <a:ea typeface="ＭＳ Ｐゴシック" charset="0"/>
                      <a:cs typeface="Comic Sans MS"/>
                      <a:sym typeface="Corbel" charset="0"/>
                    </a:rPr>
                    <a:t>x, Q</a:t>
                  </a:r>
                  <a:r>
                    <a:rPr lang="en-US" sz="1400" baseline="30000" dirty="0">
                      <a:latin typeface="+mj-lt"/>
                      <a:ea typeface="ＭＳ Ｐゴシック" charset="0"/>
                      <a:cs typeface="Comic Sans MS"/>
                      <a:sym typeface="Corbel" charset="0"/>
                    </a:rPr>
                    <a:t>2</a:t>
                  </a:r>
                  <a:r>
                    <a:rPr lang="en-US" sz="1400" dirty="0">
                      <a:latin typeface="+mj-lt"/>
                      <a:ea typeface="ＭＳ Ｐゴシック" charset="0"/>
                      <a:cs typeface="Comic Sans MS"/>
                      <a:sym typeface="Corbel" charset="0"/>
                    </a:rPr>
                    <a:t>, z, </a:t>
                  </a:r>
                  <a:r>
                    <a:rPr lang="en-US" sz="1400" dirty="0" err="1">
                      <a:latin typeface="+mj-lt"/>
                      <a:ea typeface="ＭＳ Ｐゴシック" charset="0"/>
                      <a:cs typeface="Comic Sans MS"/>
                      <a:sym typeface="Corbel" charset="0"/>
                    </a:rPr>
                    <a:t>p</a:t>
                  </a:r>
                  <a:r>
                    <a:rPr lang="en-US" sz="1400" baseline="-25000" dirty="0" err="1">
                      <a:latin typeface="+mj-lt"/>
                      <a:ea typeface="ＭＳ Ｐゴシック" charset="0"/>
                      <a:cs typeface="Comic Sans MS"/>
                      <a:sym typeface="Corbel" charset="0"/>
                    </a:rPr>
                    <a:t>T</a:t>
                  </a:r>
                  <a:r>
                    <a:rPr lang="en-US" sz="1400" dirty="0">
                      <a:latin typeface="+mj-lt"/>
                      <a:ea typeface="ＭＳ Ｐゴシック" charset="0"/>
                      <a:cs typeface="Comic Sans MS"/>
                      <a:sym typeface="Corbel" charset="0"/>
                    </a:rPr>
                    <a:t>, </a:t>
                  </a:r>
                  <a:r>
                    <a:rPr lang="el-GR" sz="1400" dirty="0">
                      <a:latin typeface="+mj-lt"/>
                      <a:ea typeface="ＭＳ Ｐゴシック" charset="0"/>
                      <a:cs typeface="Comic Sans MS"/>
                      <a:sym typeface="Corbel" charset="0"/>
                    </a:rPr>
                    <a:t>φ</a:t>
                  </a:r>
                  <a:endParaRPr lang="en-US" sz="1400" dirty="0">
                    <a:latin typeface="Symbol" pitchFamily="2" charset="2"/>
                    <a:ea typeface="ＭＳ Ｐゴシック" charset="0"/>
                    <a:cs typeface="Symbol" charset="2"/>
                    <a:sym typeface="Corbel" charset="0"/>
                  </a:endParaRPr>
                </a:p>
                <a:p>
                  <a:pPr marL="285750" indent="-285750">
                    <a:buClr>
                      <a:srgbClr val="000000"/>
                    </a:buClr>
                    <a:buSzPct val="125000"/>
                    <a:buFont typeface="System Font Regular"/>
                    <a:buChar char="→"/>
                  </a:pPr>
                  <a:r>
                    <a:rPr lang="en-US" sz="1400" dirty="0">
                      <a:latin typeface="+mj-lt"/>
                      <a:ea typeface="ＭＳ Ｐゴシック" charset="0"/>
                      <a:cs typeface="Comic Sans MS"/>
                      <a:sym typeface="Corbel" charset="0"/>
                    </a:rPr>
                    <a:t> Needs to reach </a:t>
                  </a:r>
                  <a:r>
                    <a:rPr lang="en-US" sz="1400" dirty="0" err="1">
                      <a:latin typeface="+mj-lt"/>
                      <a:ea typeface="ＭＳ Ｐゴシック" charset="0"/>
                      <a:cs typeface="Comic Sans MS"/>
                      <a:sym typeface="Corbel" charset="0"/>
                    </a:rPr>
                    <a:t>p</a:t>
                  </a:r>
                  <a:r>
                    <a:rPr lang="en-US" sz="1400" baseline="-6000" dirty="0" err="1">
                      <a:latin typeface="+mj-lt"/>
                      <a:ea typeface="ＭＳ Ｐゴシック" charset="0"/>
                      <a:cs typeface="Comic Sans MS"/>
                      <a:sym typeface="Corbel" charset="0"/>
                    </a:rPr>
                    <a:t>T</a:t>
                  </a:r>
                  <a:r>
                    <a:rPr lang="en-US" sz="1400" dirty="0">
                      <a:latin typeface="+mj-lt"/>
                      <a:ea typeface="ＭＳ Ｐゴシック" charset="0"/>
                      <a:cs typeface="Comic Sans MS"/>
                      <a:sym typeface="Corbel" charset="0"/>
                    </a:rPr>
                    <a:t> &gt; 1 GeV</a:t>
                  </a:r>
                </a:p>
              </p:txBody>
            </p:sp>
          </p:grpSp>
          <p:pic>
            <p:nvPicPr>
              <p:cNvPr id="43" name="Picture 30" descr="sidis-diagram.eps"/>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85896" y="1953193"/>
                <a:ext cx="2085030" cy="1489307"/>
              </a:xfrm>
              <a:prstGeom prst="rect">
                <a:avLst/>
              </a:prstGeom>
              <a:noFill/>
              <a:ln w="9525">
                <a:noFill/>
                <a:miter lim="800000"/>
                <a:headEnd/>
                <a:tailEnd/>
              </a:ln>
            </p:spPr>
          </p:pic>
        </p:grpSp>
      </p:grpSp>
      <p:sp>
        <p:nvSpPr>
          <p:cNvPr id="33" name="Slide Number">
            <a:extLst>
              <a:ext uri="{FF2B5EF4-FFF2-40B4-BE49-F238E27FC236}">
                <a16:creationId xmlns:a16="http://schemas.microsoft.com/office/drawing/2014/main" id="{8C4E809F-561E-D949-BDEC-3912EFC9F75F}"/>
              </a:ext>
            </a:extLst>
          </p:cNvPr>
          <p:cNvSpPr txBox="1">
            <a:spLocks/>
          </p:cNvSpPr>
          <p:nvPr/>
        </p:nvSpPr>
        <p:spPr>
          <a:xfrm>
            <a:off x="4460789" y="6362336"/>
            <a:ext cx="321276" cy="3992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en-US" sz="1600" smtClean="0">
                <a:solidFill>
                  <a:schemeClr val="bg1"/>
                </a:solidFill>
              </a:rPr>
              <a:pPr/>
              <a:t>25</a:t>
            </a:fld>
            <a:endParaRPr lang="en-US" sz="1600" dirty="0">
              <a:solidFill>
                <a:schemeClr val="bg1"/>
              </a:solidFill>
            </a:endParaRPr>
          </a:p>
        </p:txBody>
      </p:sp>
      <p:sp>
        <p:nvSpPr>
          <p:cNvPr id="16" name="Title 15">
            <a:extLst>
              <a:ext uri="{FF2B5EF4-FFF2-40B4-BE49-F238E27FC236}">
                <a16:creationId xmlns:a16="http://schemas.microsoft.com/office/drawing/2014/main" id="{6057C9AC-A6E5-E74E-A849-0E653A0FEDB4}"/>
              </a:ext>
            </a:extLst>
          </p:cNvPr>
          <p:cNvSpPr>
            <a:spLocks noGrp="1"/>
          </p:cNvSpPr>
          <p:nvPr>
            <p:ph type="title"/>
          </p:nvPr>
        </p:nvSpPr>
        <p:spPr>
          <a:xfrm>
            <a:off x="383821" y="210187"/>
            <a:ext cx="8365067" cy="611123"/>
          </a:xfrm>
        </p:spPr>
        <p:txBody>
          <a:bodyPr>
            <a:noAutofit/>
          </a:bodyPr>
          <a:lstStyle/>
          <a:p>
            <a:r>
              <a:rPr lang="en-US" sz="3600" dirty="0"/>
              <a:t>EIC Measurement Categories</a:t>
            </a:r>
          </a:p>
        </p:txBody>
      </p:sp>
    </p:spTree>
    <p:extLst>
      <p:ext uri="{BB962C8B-B14F-4D97-AF65-F5344CB8AC3E}">
        <p14:creationId xmlns:p14="http://schemas.microsoft.com/office/powerpoint/2010/main" val="42925187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3175B1-8054-3A4D-8F5C-C62D860C886F}"/>
              </a:ext>
            </a:extLst>
          </p:cNvPr>
          <p:cNvSpPr txBox="1"/>
          <p:nvPr/>
        </p:nvSpPr>
        <p:spPr>
          <a:xfrm>
            <a:off x="947451" y="5254983"/>
            <a:ext cx="7017744" cy="923330"/>
          </a:xfrm>
          <a:prstGeom prst="rect">
            <a:avLst/>
          </a:prstGeom>
          <a:noFill/>
        </p:spPr>
        <p:txBody>
          <a:bodyPr wrap="square" rtlCol="0">
            <a:spAutoFit/>
          </a:bodyPr>
          <a:lstStyle/>
          <a:p>
            <a:pPr algn="ctr"/>
            <a:r>
              <a:rPr lang="en-US" dirty="0"/>
              <a:t>For a high luminosity collider like the EIC control of systematics needs to be integrated into the detector from the start</a:t>
            </a:r>
          </a:p>
          <a:p>
            <a:pPr algn="ctr"/>
            <a:r>
              <a:rPr lang="en-US" dirty="0">
                <a:sym typeface="Wingdings" pitchFamily="2" charset="2"/>
              </a:rPr>
              <a:t>Accelerator, interaction region, and detector must be designed together</a:t>
            </a:r>
            <a:endParaRPr lang="en-US" dirty="0"/>
          </a:p>
        </p:txBody>
      </p:sp>
      <p:grpSp>
        <p:nvGrpSpPr>
          <p:cNvPr id="34" name="Group 33">
            <a:extLst>
              <a:ext uri="{FF2B5EF4-FFF2-40B4-BE49-F238E27FC236}">
                <a16:creationId xmlns:a16="http://schemas.microsoft.com/office/drawing/2014/main" id="{ADF49721-7EB5-434F-BC79-A8EC77DBB12E}"/>
              </a:ext>
            </a:extLst>
          </p:cNvPr>
          <p:cNvGrpSpPr/>
          <p:nvPr/>
        </p:nvGrpSpPr>
        <p:grpSpPr>
          <a:xfrm>
            <a:off x="221064" y="1018942"/>
            <a:ext cx="8973223" cy="4000064"/>
            <a:chOff x="221064" y="1018942"/>
            <a:chExt cx="8973223" cy="4000064"/>
          </a:xfrm>
        </p:grpSpPr>
        <p:pic>
          <p:nvPicPr>
            <p:cNvPr id="4" name="Picture 3">
              <a:extLst>
                <a:ext uri="{FF2B5EF4-FFF2-40B4-BE49-F238E27FC236}">
                  <a16:creationId xmlns:a16="http://schemas.microsoft.com/office/drawing/2014/main" id="{7E0546B5-DDD0-6944-956F-30DB120DA8D4}"/>
                </a:ext>
              </a:extLst>
            </p:cNvPr>
            <p:cNvPicPr>
              <a:picLocks noChangeAspect="1"/>
            </p:cNvPicPr>
            <p:nvPr/>
          </p:nvPicPr>
          <p:blipFill>
            <a:blip r:embed="rId2"/>
            <a:stretch>
              <a:fillRect/>
            </a:stretch>
          </p:blipFill>
          <p:spPr>
            <a:xfrm>
              <a:off x="1383730" y="1358574"/>
              <a:ext cx="6372070" cy="3281066"/>
            </a:xfrm>
            <a:prstGeom prst="rect">
              <a:avLst/>
            </a:prstGeom>
          </p:spPr>
        </p:pic>
        <p:cxnSp>
          <p:nvCxnSpPr>
            <p:cNvPr id="5" name="Straight Arrow Connector 4">
              <a:extLst>
                <a:ext uri="{FF2B5EF4-FFF2-40B4-BE49-F238E27FC236}">
                  <a16:creationId xmlns:a16="http://schemas.microsoft.com/office/drawing/2014/main" id="{CCA8897C-24A6-EE41-8F1F-6B022615179D}"/>
                </a:ext>
              </a:extLst>
            </p:cNvPr>
            <p:cNvCxnSpPr>
              <a:cxnSpLocks/>
            </p:cNvCxnSpPr>
            <p:nvPr/>
          </p:nvCxnSpPr>
          <p:spPr>
            <a:xfrm>
              <a:off x="3061698" y="1358579"/>
              <a:ext cx="1403981"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F8F1EB1D-7CD4-504B-8659-697E7683D488}"/>
                </a:ext>
              </a:extLst>
            </p:cNvPr>
            <p:cNvCxnSpPr>
              <a:cxnSpLocks/>
            </p:cNvCxnSpPr>
            <p:nvPr/>
          </p:nvCxnSpPr>
          <p:spPr>
            <a:xfrm flipH="1">
              <a:off x="4690339" y="1350614"/>
              <a:ext cx="1391482"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0FD042B-5810-0647-8030-2A12C4F69FFC}"/>
                </a:ext>
              </a:extLst>
            </p:cNvPr>
            <p:cNvSpPr txBox="1"/>
            <p:nvPr/>
          </p:nvSpPr>
          <p:spPr>
            <a:xfrm>
              <a:off x="5215184" y="1018942"/>
              <a:ext cx="872355" cy="338554"/>
            </a:xfrm>
            <a:prstGeom prst="rect">
              <a:avLst/>
            </a:prstGeom>
            <a:noFill/>
          </p:spPr>
          <p:txBody>
            <a:bodyPr wrap="none" rtlCol="0">
              <a:spAutoFit/>
            </a:bodyPr>
            <a:lstStyle/>
            <a:p>
              <a:pPr algn="l"/>
              <a:r>
                <a:rPr lang="en-US" sz="1600" dirty="0">
                  <a:latin typeface="Comic Sans MS" panose="030F0902030302020204" pitchFamily="66" charset="0"/>
                </a:rPr>
                <a:t>leptons</a:t>
              </a:r>
            </a:p>
          </p:txBody>
        </p:sp>
        <p:sp>
          <p:nvSpPr>
            <p:cNvPr id="8" name="TextBox 7">
              <a:extLst>
                <a:ext uri="{FF2B5EF4-FFF2-40B4-BE49-F238E27FC236}">
                  <a16:creationId xmlns:a16="http://schemas.microsoft.com/office/drawing/2014/main" id="{6BD4AEB3-520C-3246-AA09-A310ABE4EC2B}"/>
                </a:ext>
              </a:extLst>
            </p:cNvPr>
            <p:cNvSpPr txBox="1"/>
            <p:nvPr/>
          </p:nvSpPr>
          <p:spPr>
            <a:xfrm>
              <a:off x="3102701" y="1029367"/>
              <a:ext cx="1001469" cy="338554"/>
            </a:xfrm>
            <a:prstGeom prst="rect">
              <a:avLst/>
            </a:prstGeom>
            <a:noFill/>
          </p:spPr>
          <p:txBody>
            <a:bodyPr wrap="square" rtlCol="0">
              <a:spAutoFit/>
            </a:bodyPr>
            <a:lstStyle/>
            <a:p>
              <a:pPr algn="l"/>
              <a:r>
                <a:rPr lang="en-US" sz="1600" dirty="0">
                  <a:latin typeface="Comic Sans MS" panose="030F0902030302020204" pitchFamily="66" charset="0"/>
                </a:rPr>
                <a:t>hadrons</a:t>
              </a:r>
            </a:p>
          </p:txBody>
        </p:sp>
        <p:sp>
          <p:nvSpPr>
            <p:cNvPr id="9" name="TextBox 8">
              <a:extLst>
                <a:ext uri="{FF2B5EF4-FFF2-40B4-BE49-F238E27FC236}">
                  <a16:creationId xmlns:a16="http://schemas.microsoft.com/office/drawing/2014/main" id="{BF5ADB9A-3EC7-DF48-8A67-EDD125288A27}"/>
                </a:ext>
              </a:extLst>
            </p:cNvPr>
            <p:cNvSpPr txBox="1"/>
            <p:nvPr/>
          </p:nvSpPr>
          <p:spPr>
            <a:xfrm>
              <a:off x="4842010" y="1351316"/>
              <a:ext cx="1234633" cy="338554"/>
            </a:xfrm>
            <a:prstGeom prst="rect">
              <a:avLst/>
            </a:prstGeom>
            <a:noFill/>
          </p:spPr>
          <p:txBody>
            <a:bodyPr wrap="none" rtlCol="0">
              <a:spAutoFit/>
            </a:bodyPr>
            <a:lstStyle/>
            <a:p>
              <a:pPr algn="l"/>
              <a:r>
                <a:rPr lang="en-US" sz="1600" b="1" dirty="0">
                  <a:latin typeface="Comic Sans MS" panose="030F0902030302020204" pitchFamily="66" charset="0"/>
                </a:rPr>
                <a:t>Forward-</a:t>
              </a:r>
              <a:r>
                <a:rPr lang="en-US" sz="1600" b="1" dirty="0">
                  <a:latin typeface="Symbol" pitchFamily="2" charset="2"/>
                </a:rPr>
                <a:t>h</a:t>
              </a:r>
            </a:p>
          </p:txBody>
        </p:sp>
        <p:sp>
          <p:nvSpPr>
            <p:cNvPr id="10" name="TextBox 9">
              <a:extLst>
                <a:ext uri="{FF2B5EF4-FFF2-40B4-BE49-F238E27FC236}">
                  <a16:creationId xmlns:a16="http://schemas.microsoft.com/office/drawing/2014/main" id="{AE034866-3EC6-E94B-AF41-AD8C7564A951}"/>
                </a:ext>
              </a:extLst>
            </p:cNvPr>
            <p:cNvSpPr txBox="1"/>
            <p:nvPr/>
          </p:nvSpPr>
          <p:spPr>
            <a:xfrm>
              <a:off x="3116889" y="1362123"/>
              <a:ext cx="1362874" cy="338554"/>
            </a:xfrm>
            <a:prstGeom prst="rect">
              <a:avLst/>
            </a:prstGeom>
            <a:noFill/>
          </p:spPr>
          <p:txBody>
            <a:bodyPr wrap="none" rtlCol="0">
              <a:spAutoFit/>
            </a:bodyPr>
            <a:lstStyle/>
            <a:p>
              <a:pPr algn="l"/>
              <a:r>
                <a:rPr lang="en-US" sz="1600" b="1" dirty="0">
                  <a:latin typeface="Comic Sans MS" panose="030F0902030302020204" pitchFamily="66" charset="0"/>
                </a:rPr>
                <a:t>Backward-h</a:t>
              </a:r>
            </a:p>
          </p:txBody>
        </p:sp>
        <p:sp>
          <p:nvSpPr>
            <p:cNvPr id="11" name="Rectangle 10">
              <a:extLst>
                <a:ext uri="{FF2B5EF4-FFF2-40B4-BE49-F238E27FC236}">
                  <a16:creationId xmlns:a16="http://schemas.microsoft.com/office/drawing/2014/main" id="{161E12B6-50E3-0D4A-A8C1-8D68267E5CA5}"/>
                </a:ext>
              </a:extLst>
            </p:cNvPr>
            <p:cNvSpPr/>
            <p:nvPr/>
          </p:nvSpPr>
          <p:spPr>
            <a:xfrm>
              <a:off x="3456633" y="3432313"/>
              <a:ext cx="2240782" cy="907226"/>
            </a:xfrm>
            <a:prstGeom prst="rect">
              <a:avLst/>
            </a:prstGeom>
            <a:gradFill>
              <a:gsLst>
                <a:gs pos="0">
                  <a:srgbClr val="0432FF">
                    <a:alpha val="50000"/>
                  </a:srgbClr>
                </a:gs>
                <a:gs pos="70000">
                  <a:srgbClr val="0096FF"/>
                </a:gs>
                <a:gs pos="30000">
                  <a:srgbClr val="0096FF"/>
                </a:gs>
                <a:gs pos="100000">
                  <a:srgbClr val="0432FF">
                    <a:alpha val="80000"/>
                  </a:srgbClr>
                </a:gs>
              </a:gsLst>
              <a:lin ang="0" scaled="1"/>
            </a:gra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E22EE72-C624-AC46-ABB0-35F5E171744E}"/>
                </a:ext>
              </a:extLst>
            </p:cNvPr>
            <p:cNvSpPr/>
            <p:nvPr/>
          </p:nvSpPr>
          <p:spPr>
            <a:xfrm>
              <a:off x="3235569" y="3247660"/>
              <a:ext cx="211013" cy="1055405"/>
            </a:xfrm>
            <a:prstGeom prst="rect">
              <a:avLst/>
            </a:prstGeom>
            <a:gradFill>
              <a:gsLst>
                <a:gs pos="0">
                  <a:srgbClr val="FF40FF"/>
                </a:gs>
                <a:gs pos="70000">
                  <a:srgbClr val="D883FF"/>
                </a:gs>
                <a:gs pos="30000">
                  <a:srgbClr val="D883FF"/>
                </a:gs>
                <a:gs pos="100000">
                  <a:srgbClr val="FF40FF"/>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747811F-EE80-4746-804D-2376277C3E2D}"/>
                </a:ext>
              </a:extLst>
            </p:cNvPr>
            <p:cNvSpPr/>
            <p:nvPr/>
          </p:nvSpPr>
          <p:spPr>
            <a:xfrm>
              <a:off x="2755680" y="2833589"/>
              <a:ext cx="236406" cy="1459839"/>
            </a:xfrm>
            <a:prstGeom prst="rect">
              <a:avLst/>
            </a:prstGeom>
            <a:gradFill>
              <a:gsLst>
                <a:gs pos="0">
                  <a:srgbClr val="FF40FF"/>
                </a:gs>
                <a:gs pos="70000">
                  <a:srgbClr val="D883FF"/>
                </a:gs>
                <a:gs pos="30000">
                  <a:srgbClr val="D883FF"/>
                </a:gs>
                <a:gs pos="100000">
                  <a:srgbClr val="FF40FF"/>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48372E2-7107-5140-B33E-49D77AB403DD}"/>
                </a:ext>
              </a:extLst>
            </p:cNvPr>
            <p:cNvSpPr/>
            <p:nvPr/>
          </p:nvSpPr>
          <p:spPr>
            <a:xfrm>
              <a:off x="2991940" y="3072709"/>
              <a:ext cx="236406" cy="1226638"/>
            </a:xfrm>
            <a:prstGeom prst="rect">
              <a:avLst/>
            </a:prstGeom>
            <a:gradFill>
              <a:gsLst>
                <a:gs pos="0">
                  <a:srgbClr val="FF40FF"/>
                </a:gs>
                <a:gs pos="70000">
                  <a:srgbClr val="D883FF"/>
                </a:gs>
                <a:gs pos="30000">
                  <a:srgbClr val="D883FF"/>
                </a:gs>
                <a:gs pos="100000">
                  <a:srgbClr val="FF40FF"/>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CE06ADA-4C63-5142-B59F-42DD7872110D}"/>
                </a:ext>
              </a:extLst>
            </p:cNvPr>
            <p:cNvSpPr/>
            <p:nvPr/>
          </p:nvSpPr>
          <p:spPr>
            <a:xfrm>
              <a:off x="5707317" y="3258119"/>
              <a:ext cx="211013" cy="1055405"/>
            </a:xfrm>
            <a:prstGeom prst="rect">
              <a:avLst/>
            </a:prstGeom>
            <a:gradFill>
              <a:gsLst>
                <a:gs pos="0">
                  <a:srgbClr val="008F00"/>
                </a:gs>
                <a:gs pos="70000">
                  <a:srgbClr val="00FA00"/>
                </a:gs>
                <a:gs pos="30000">
                  <a:srgbClr val="00FA00"/>
                </a:gs>
                <a:gs pos="100000">
                  <a:srgbClr val="009051"/>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2B86DC1-F582-EE48-B93B-9DDC6BBB9FD1}"/>
                </a:ext>
              </a:extLst>
            </p:cNvPr>
            <p:cNvSpPr/>
            <p:nvPr/>
          </p:nvSpPr>
          <p:spPr>
            <a:xfrm>
              <a:off x="6196205" y="2829460"/>
              <a:ext cx="236406" cy="1459839"/>
            </a:xfrm>
            <a:prstGeom prst="rect">
              <a:avLst/>
            </a:prstGeom>
            <a:gradFill>
              <a:gsLst>
                <a:gs pos="0">
                  <a:srgbClr val="009051"/>
                </a:gs>
                <a:gs pos="70000">
                  <a:srgbClr val="00FA00"/>
                </a:gs>
                <a:gs pos="30000">
                  <a:srgbClr val="00FA00"/>
                </a:gs>
                <a:gs pos="100000">
                  <a:srgbClr val="009051"/>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CE73DEC-181A-E643-8E68-62D177AB027C}"/>
                </a:ext>
              </a:extLst>
            </p:cNvPr>
            <p:cNvSpPr/>
            <p:nvPr/>
          </p:nvSpPr>
          <p:spPr>
            <a:xfrm>
              <a:off x="5941673" y="3072709"/>
              <a:ext cx="236406" cy="1226638"/>
            </a:xfrm>
            <a:prstGeom prst="rect">
              <a:avLst/>
            </a:prstGeom>
            <a:gradFill>
              <a:gsLst>
                <a:gs pos="0">
                  <a:srgbClr val="009051"/>
                </a:gs>
                <a:gs pos="70000">
                  <a:srgbClr val="00FA00"/>
                </a:gs>
                <a:gs pos="30000">
                  <a:srgbClr val="00FA00"/>
                </a:gs>
                <a:gs pos="100000">
                  <a:srgbClr val="009051"/>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DEF193A-DAFD-E744-913C-1893A8F62295}"/>
                </a:ext>
              </a:extLst>
            </p:cNvPr>
            <p:cNvSpPr txBox="1"/>
            <p:nvPr/>
          </p:nvSpPr>
          <p:spPr>
            <a:xfrm>
              <a:off x="4042439" y="3575961"/>
              <a:ext cx="1067921" cy="584775"/>
            </a:xfrm>
            <a:prstGeom prst="rect">
              <a:avLst/>
            </a:prstGeom>
            <a:noFill/>
          </p:spPr>
          <p:txBody>
            <a:bodyPr wrap="none" rtlCol="0">
              <a:spAutoFit/>
            </a:bodyPr>
            <a:lstStyle/>
            <a:p>
              <a:pPr algn="ctr"/>
              <a:r>
                <a:rPr lang="en-US" sz="1600" b="1" dirty="0">
                  <a:solidFill>
                    <a:schemeClr val="bg1"/>
                  </a:solidFill>
                  <a:latin typeface="Comic Sans MS" panose="030F0902030302020204" pitchFamily="66" charset="0"/>
                </a:rPr>
                <a:t>Central</a:t>
              </a:r>
            </a:p>
            <a:p>
              <a:pPr algn="ctr"/>
              <a:r>
                <a:rPr lang="en-US" sz="1600" b="1" dirty="0">
                  <a:solidFill>
                    <a:schemeClr val="bg1"/>
                  </a:solidFill>
                  <a:latin typeface="Comic Sans MS" panose="030F0902030302020204" pitchFamily="66" charset="0"/>
                </a:rPr>
                <a:t>Detector</a:t>
              </a:r>
            </a:p>
          </p:txBody>
        </p:sp>
        <p:sp>
          <p:nvSpPr>
            <p:cNvPr id="19" name="TextBox 18">
              <a:extLst>
                <a:ext uri="{FF2B5EF4-FFF2-40B4-BE49-F238E27FC236}">
                  <a16:creationId xmlns:a16="http://schemas.microsoft.com/office/drawing/2014/main" id="{FB442E44-4FC7-EE46-AA94-303B515E9227}"/>
                </a:ext>
              </a:extLst>
            </p:cNvPr>
            <p:cNvSpPr txBox="1"/>
            <p:nvPr/>
          </p:nvSpPr>
          <p:spPr>
            <a:xfrm>
              <a:off x="5644331" y="3604163"/>
              <a:ext cx="830677" cy="523220"/>
            </a:xfrm>
            <a:prstGeom prst="rect">
              <a:avLst/>
            </a:prstGeom>
            <a:noFill/>
          </p:spPr>
          <p:txBody>
            <a:bodyPr wrap="none" rtlCol="0">
              <a:spAutoFit/>
            </a:bodyPr>
            <a:lstStyle/>
            <a:p>
              <a:pPr algn="ctr"/>
              <a:r>
                <a:rPr lang="en-US" sz="1400" b="1" dirty="0">
                  <a:solidFill>
                    <a:schemeClr val="bg1"/>
                  </a:solidFill>
                  <a:latin typeface="Comic Sans MS" panose="030F0902030302020204" pitchFamily="66" charset="0"/>
                </a:rPr>
                <a:t>Hadron</a:t>
              </a:r>
            </a:p>
            <a:p>
              <a:pPr algn="ctr"/>
              <a:r>
                <a:rPr lang="en-US" sz="1400" b="1" dirty="0">
                  <a:solidFill>
                    <a:schemeClr val="bg1"/>
                  </a:solidFill>
                  <a:latin typeface="Comic Sans MS" panose="030F0902030302020204" pitchFamily="66" charset="0"/>
                </a:rPr>
                <a:t>Endcap</a:t>
              </a:r>
            </a:p>
          </p:txBody>
        </p:sp>
        <p:sp>
          <p:nvSpPr>
            <p:cNvPr id="20" name="TextBox 19">
              <a:extLst>
                <a:ext uri="{FF2B5EF4-FFF2-40B4-BE49-F238E27FC236}">
                  <a16:creationId xmlns:a16="http://schemas.microsoft.com/office/drawing/2014/main" id="{B2223E88-490D-1947-87F8-99C7E0C7A688}"/>
                </a:ext>
              </a:extLst>
            </p:cNvPr>
            <p:cNvSpPr txBox="1"/>
            <p:nvPr/>
          </p:nvSpPr>
          <p:spPr>
            <a:xfrm>
              <a:off x="2703231" y="3604163"/>
              <a:ext cx="785793" cy="523220"/>
            </a:xfrm>
            <a:prstGeom prst="rect">
              <a:avLst/>
            </a:prstGeom>
            <a:noFill/>
          </p:spPr>
          <p:txBody>
            <a:bodyPr wrap="none" rtlCol="0">
              <a:spAutoFit/>
            </a:bodyPr>
            <a:lstStyle/>
            <a:p>
              <a:pPr algn="ctr"/>
              <a:r>
                <a:rPr lang="en-US" sz="1400" b="1" dirty="0">
                  <a:solidFill>
                    <a:schemeClr val="bg1"/>
                  </a:solidFill>
                  <a:latin typeface="Comic Sans MS" panose="030F0902030302020204" pitchFamily="66" charset="0"/>
                </a:rPr>
                <a:t>Lepton</a:t>
              </a:r>
            </a:p>
            <a:p>
              <a:pPr algn="ctr"/>
              <a:r>
                <a:rPr lang="en-US" sz="1400" b="1" dirty="0">
                  <a:solidFill>
                    <a:schemeClr val="bg1"/>
                  </a:solidFill>
                  <a:latin typeface="Comic Sans MS" panose="030F0902030302020204" pitchFamily="66" charset="0"/>
                </a:rPr>
                <a:t>Endcap</a:t>
              </a:r>
            </a:p>
          </p:txBody>
        </p:sp>
        <p:sp>
          <p:nvSpPr>
            <p:cNvPr id="21" name="TextBox 20">
              <a:extLst>
                <a:ext uri="{FF2B5EF4-FFF2-40B4-BE49-F238E27FC236}">
                  <a16:creationId xmlns:a16="http://schemas.microsoft.com/office/drawing/2014/main" id="{2D5599A9-E35A-5447-B371-772DCB347989}"/>
                </a:ext>
              </a:extLst>
            </p:cNvPr>
            <p:cNvSpPr txBox="1"/>
            <p:nvPr/>
          </p:nvSpPr>
          <p:spPr>
            <a:xfrm>
              <a:off x="8886189" y="4200364"/>
              <a:ext cx="308098" cy="369332"/>
            </a:xfrm>
            <a:prstGeom prst="rect">
              <a:avLst/>
            </a:prstGeom>
            <a:noFill/>
          </p:spPr>
          <p:txBody>
            <a:bodyPr wrap="none" rtlCol="0">
              <a:spAutoFit/>
            </a:bodyPr>
            <a:lstStyle/>
            <a:p>
              <a:pPr algn="l"/>
              <a:r>
                <a:rPr lang="en-US" dirty="0">
                  <a:latin typeface="Comic Sans MS" panose="030F0902030302020204" pitchFamily="66" charset="0"/>
                </a:rPr>
                <a:t>z</a:t>
              </a:r>
            </a:p>
          </p:txBody>
        </p:sp>
        <p:sp>
          <p:nvSpPr>
            <p:cNvPr id="22" name="Triangle 21">
              <a:extLst>
                <a:ext uri="{FF2B5EF4-FFF2-40B4-BE49-F238E27FC236}">
                  <a16:creationId xmlns:a16="http://schemas.microsoft.com/office/drawing/2014/main" id="{716317A6-23B3-304B-9F07-2756018C48A6}"/>
                </a:ext>
              </a:extLst>
            </p:cNvPr>
            <p:cNvSpPr/>
            <p:nvPr/>
          </p:nvSpPr>
          <p:spPr>
            <a:xfrm rot="5400000">
              <a:off x="2374764" y="2313446"/>
              <a:ext cx="362672" cy="4132279"/>
            </a:xfrm>
            <a:prstGeom prst="triangle">
              <a:avLst/>
            </a:prstGeom>
            <a:gradFill>
              <a:gsLst>
                <a:gs pos="0">
                  <a:srgbClr val="FFC000"/>
                </a:gs>
                <a:gs pos="70000">
                  <a:srgbClr val="FFFD78"/>
                </a:gs>
                <a:gs pos="30000">
                  <a:srgbClr val="FFFD78"/>
                </a:gs>
                <a:gs pos="99000">
                  <a:srgbClr val="FFC000"/>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iangle 22">
              <a:extLst>
                <a:ext uri="{FF2B5EF4-FFF2-40B4-BE49-F238E27FC236}">
                  <a16:creationId xmlns:a16="http://schemas.microsoft.com/office/drawing/2014/main" id="{FB081B80-BD67-144F-BBB2-52EE47D56AF6}"/>
                </a:ext>
              </a:extLst>
            </p:cNvPr>
            <p:cNvSpPr/>
            <p:nvPr/>
          </p:nvSpPr>
          <p:spPr>
            <a:xfrm rot="5400000" flipV="1">
              <a:off x="6333779" y="2396202"/>
              <a:ext cx="342576" cy="3966768"/>
            </a:xfrm>
            <a:prstGeom prst="triangle">
              <a:avLst/>
            </a:prstGeom>
            <a:gradFill>
              <a:gsLst>
                <a:gs pos="0">
                  <a:srgbClr val="FFC000"/>
                </a:gs>
                <a:gs pos="70000">
                  <a:srgbClr val="FFFD78"/>
                </a:gs>
                <a:gs pos="30000">
                  <a:srgbClr val="FFFD78"/>
                </a:gs>
                <a:gs pos="99000">
                  <a:srgbClr val="FFC000"/>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a:extLst>
                <a:ext uri="{FF2B5EF4-FFF2-40B4-BE49-F238E27FC236}">
                  <a16:creationId xmlns:a16="http://schemas.microsoft.com/office/drawing/2014/main" id="{9664F9B1-DA66-4640-B2A5-C17CDC8B55C4}"/>
                </a:ext>
              </a:extLst>
            </p:cNvPr>
            <p:cNvCxnSpPr/>
            <p:nvPr/>
          </p:nvCxnSpPr>
          <p:spPr>
            <a:xfrm>
              <a:off x="221064" y="4360891"/>
              <a:ext cx="8665125"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F6B21AE-2FE4-4543-9AE0-89642D3E9D0A}"/>
                </a:ext>
              </a:extLst>
            </p:cNvPr>
            <p:cNvSpPr txBox="1"/>
            <p:nvPr/>
          </p:nvSpPr>
          <p:spPr>
            <a:xfrm>
              <a:off x="546372" y="4620162"/>
              <a:ext cx="1850185" cy="261610"/>
            </a:xfrm>
            <a:prstGeom prst="rect">
              <a:avLst/>
            </a:prstGeom>
            <a:noFill/>
          </p:spPr>
          <p:txBody>
            <a:bodyPr wrap="none" rtlCol="0">
              <a:spAutoFit/>
            </a:bodyPr>
            <a:lstStyle/>
            <a:p>
              <a:pPr algn="ctr"/>
              <a:r>
                <a:rPr lang="en-US" sz="1100" dirty="0">
                  <a:latin typeface="Comic Sans MS" panose="030F0902030302020204" pitchFamily="66" charset="0"/>
                </a:rPr>
                <a:t>low Q2 scattered leptons</a:t>
              </a:r>
            </a:p>
          </p:txBody>
        </p:sp>
        <p:cxnSp>
          <p:nvCxnSpPr>
            <p:cNvPr id="28" name="Straight Arrow Connector 27">
              <a:extLst>
                <a:ext uri="{FF2B5EF4-FFF2-40B4-BE49-F238E27FC236}">
                  <a16:creationId xmlns:a16="http://schemas.microsoft.com/office/drawing/2014/main" id="{099B2EB6-7227-3145-9447-95B31EB00D3C}"/>
                </a:ext>
              </a:extLst>
            </p:cNvPr>
            <p:cNvCxnSpPr>
              <a:cxnSpLocks/>
            </p:cNvCxnSpPr>
            <p:nvPr/>
          </p:nvCxnSpPr>
          <p:spPr>
            <a:xfrm flipH="1">
              <a:off x="489960" y="4916990"/>
              <a:ext cx="1906597" cy="1"/>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22F241F-5413-C042-B2E9-030A0A45CC0C}"/>
                </a:ext>
              </a:extLst>
            </p:cNvPr>
            <p:cNvSpPr txBox="1"/>
            <p:nvPr/>
          </p:nvSpPr>
          <p:spPr>
            <a:xfrm>
              <a:off x="6196205" y="4560922"/>
              <a:ext cx="2540615" cy="430887"/>
            </a:xfrm>
            <a:prstGeom prst="rect">
              <a:avLst/>
            </a:prstGeom>
            <a:noFill/>
          </p:spPr>
          <p:txBody>
            <a:bodyPr wrap="square" rtlCol="0">
              <a:spAutoFit/>
            </a:bodyPr>
            <a:lstStyle/>
            <a:p>
              <a:pPr algn="ctr"/>
              <a:r>
                <a:rPr lang="en-US" sz="1100" dirty="0">
                  <a:latin typeface="Comic Sans MS" panose="030F0902030302020204" pitchFamily="66" charset="0"/>
                </a:rPr>
                <a:t>particles from nuclear breakup and ions  from diffractive reactions</a:t>
              </a:r>
            </a:p>
          </p:txBody>
        </p:sp>
        <p:cxnSp>
          <p:nvCxnSpPr>
            <p:cNvPr id="30" name="Straight Arrow Connector 29">
              <a:extLst>
                <a:ext uri="{FF2B5EF4-FFF2-40B4-BE49-F238E27FC236}">
                  <a16:creationId xmlns:a16="http://schemas.microsoft.com/office/drawing/2014/main" id="{F8111F73-3230-B243-937C-AE77FC9F4F5E}"/>
                </a:ext>
              </a:extLst>
            </p:cNvPr>
            <p:cNvCxnSpPr>
              <a:cxnSpLocks/>
            </p:cNvCxnSpPr>
            <p:nvPr/>
          </p:nvCxnSpPr>
          <p:spPr>
            <a:xfrm flipV="1">
              <a:off x="6498354" y="5019005"/>
              <a:ext cx="1990097" cy="1"/>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35" name="Slide Number">
            <a:extLst>
              <a:ext uri="{FF2B5EF4-FFF2-40B4-BE49-F238E27FC236}">
                <a16:creationId xmlns:a16="http://schemas.microsoft.com/office/drawing/2014/main" id="{BE2A053C-F995-F246-A502-7BA88FDE6BD6}"/>
              </a:ext>
            </a:extLst>
          </p:cNvPr>
          <p:cNvSpPr txBox="1">
            <a:spLocks/>
          </p:cNvSpPr>
          <p:nvPr/>
        </p:nvSpPr>
        <p:spPr>
          <a:xfrm>
            <a:off x="4460789" y="6362336"/>
            <a:ext cx="321276" cy="3992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en-US" sz="1600" smtClean="0">
                <a:solidFill>
                  <a:schemeClr val="bg1"/>
                </a:solidFill>
              </a:rPr>
              <a:pPr/>
              <a:t>26</a:t>
            </a:fld>
            <a:endParaRPr lang="en-US" sz="1600" dirty="0">
              <a:solidFill>
                <a:schemeClr val="bg1"/>
              </a:solidFill>
            </a:endParaRPr>
          </a:p>
        </p:txBody>
      </p:sp>
      <p:sp>
        <p:nvSpPr>
          <p:cNvPr id="40" name="Title 1">
            <a:extLst>
              <a:ext uri="{FF2B5EF4-FFF2-40B4-BE49-F238E27FC236}">
                <a16:creationId xmlns:a16="http://schemas.microsoft.com/office/drawing/2014/main" id="{E23A2450-5458-2149-9FEE-CB2EBF3C4661}"/>
              </a:ext>
            </a:extLst>
          </p:cNvPr>
          <p:cNvSpPr>
            <a:spLocks noGrp="1"/>
          </p:cNvSpPr>
          <p:nvPr>
            <p:ph type="title"/>
          </p:nvPr>
        </p:nvSpPr>
        <p:spPr>
          <a:xfrm>
            <a:off x="361244" y="121187"/>
            <a:ext cx="8375576" cy="808990"/>
          </a:xfrm>
        </p:spPr>
        <p:txBody>
          <a:bodyPr>
            <a:normAutofit/>
          </a:bodyPr>
          <a:lstStyle/>
          <a:p>
            <a:r>
              <a:rPr lang="en-US" sz="3600" dirty="0"/>
              <a:t>EIC General Detector Principles</a:t>
            </a:r>
          </a:p>
        </p:txBody>
      </p:sp>
    </p:spTree>
    <p:extLst>
      <p:ext uri="{BB962C8B-B14F-4D97-AF65-F5344CB8AC3E}">
        <p14:creationId xmlns:p14="http://schemas.microsoft.com/office/powerpoint/2010/main" val="20342197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75AEF-BF4F-1D4C-91C2-414DBF5D3487}"/>
              </a:ext>
            </a:extLst>
          </p:cNvPr>
          <p:cNvSpPr>
            <a:spLocks noGrp="1"/>
          </p:cNvSpPr>
          <p:nvPr>
            <p:ph type="title"/>
          </p:nvPr>
        </p:nvSpPr>
        <p:spPr>
          <a:xfrm>
            <a:off x="381802" y="132568"/>
            <a:ext cx="8369848" cy="702935"/>
          </a:xfrm>
        </p:spPr>
        <p:txBody>
          <a:bodyPr>
            <a:normAutofit/>
          </a:bodyPr>
          <a:lstStyle/>
          <a:p>
            <a:r>
              <a:rPr lang="en-US" sz="3600" dirty="0"/>
              <a:t>EIC Detector Functions</a:t>
            </a:r>
          </a:p>
        </p:txBody>
      </p:sp>
      <p:pic>
        <p:nvPicPr>
          <p:cNvPr id="3" name="Picture 2">
            <a:extLst>
              <a:ext uri="{FF2B5EF4-FFF2-40B4-BE49-F238E27FC236}">
                <a16:creationId xmlns:a16="http://schemas.microsoft.com/office/drawing/2014/main" id="{DC6B176E-FB1D-6147-B6C8-B535C8F74E28}"/>
              </a:ext>
            </a:extLst>
          </p:cNvPr>
          <p:cNvPicPr>
            <a:picLocks noChangeAspect="1"/>
          </p:cNvPicPr>
          <p:nvPr/>
        </p:nvPicPr>
        <p:blipFill>
          <a:blip r:embed="rId2"/>
          <a:stretch>
            <a:fillRect/>
          </a:stretch>
        </p:blipFill>
        <p:spPr>
          <a:xfrm>
            <a:off x="1383730" y="1358574"/>
            <a:ext cx="6372070" cy="3281066"/>
          </a:xfrm>
          <a:prstGeom prst="rect">
            <a:avLst/>
          </a:prstGeom>
        </p:spPr>
      </p:pic>
      <p:cxnSp>
        <p:nvCxnSpPr>
          <p:cNvPr id="4" name="Straight Arrow Connector 3">
            <a:extLst>
              <a:ext uri="{FF2B5EF4-FFF2-40B4-BE49-F238E27FC236}">
                <a16:creationId xmlns:a16="http://schemas.microsoft.com/office/drawing/2014/main" id="{80324D60-2094-9144-9185-6223323FE398}"/>
              </a:ext>
            </a:extLst>
          </p:cNvPr>
          <p:cNvCxnSpPr>
            <a:cxnSpLocks/>
          </p:cNvCxnSpPr>
          <p:nvPr/>
        </p:nvCxnSpPr>
        <p:spPr>
          <a:xfrm>
            <a:off x="3061698" y="1358579"/>
            <a:ext cx="1403981"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2AF4BDE8-7D18-0D4E-A019-A352FEE2F9B7}"/>
              </a:ext>
            </a:extLst>
          </p:cNvPr>
          <p:cNvCxnSpPr>
            <a:cxnSpLocks/>
          </p:cNvCxnSpPr>
          <p:nvPr/>
        </p:nvCxnSpPr>
        <p:spPr>
          <a:xfrm flipH="1">
            <a:off x="4690339" y="1350614"/>
            <a:ext cx="1391482"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C75F6B2-DA65-4B4B-8ED8-395873D54CCF}"/>
              </a:ext>
            </a:extLst>
          </p:cNvPr>
          <p:cNvSpPr txBox="1"/>
          <p:nvPr/>
        </p:nvSpPr>
        <p:spPr>
          <a:xfrm>
            <a:off x="5215184" y="1018942"/>
            <a:ext cx="872355" cy="338554"/>
          </a:xfrm>
          <a:prstGeom prst="rect">
            <a:avLst/>
          </a:prstGeom>
          <a:noFill/>
        </p:spPr>
        <p:txBody>
          <a:bodyPr wrap="none" rtlCol="0">
            <a:spAutoFit/>
          </a:bodyPr>
          <a:lstStyle/>
          <a:p>
            <a:pPr algn="l"/>
            <a:r>
              <a:rPr lang="en-US" sz="1600" dirty="0">
                <a:latin typeface="Comic Sans MS" panose="030F0902030302020204" pitchFamily="66" charset="0"/>
              </a:rPr>
              <a:t>leptons</a:t>
            </a:r>
          </a:p>
        </p:txBody>
      </p:sp>
      <p:sp>
        <p:nvSpPr>
          <p:cNvPr id="7" name="TextBox 6">
            <a:extLst>
              <a:ext uri="{FF2B5EF4-FFF2-40B4-BE49-F238E27FC236}">
                <a16:creationId xmlns:a16="http://schemas.microsoft.com/office/drawing/2014/main" id="{80FEC123-3AC1-8743-A815-DFF7E28FBA35}"/>
              </a:ext>
            </a:extLst>
          </p:cNvPr>
          <p:cNvSpPr txBox="1"/>
          <p:nvPr/>
        </p:nvSpPr>
        <p:spPr>
          <a:xfrm>
            <a:off x="3102701" y="1029367"/>
            <a:ext cx="1001469" cy="338554"/>
          </a:xfrm>
          <a:prstGeom prst="rect">
            <a:avLst/>
          </a:prstGeom>
          <a:noFill/>
        </p:spPr>
        <p:txBody>
          <a:bodyPr wrap="square" rtlCol="0">
            <a:spAutoFit/>
          </a:bodyPr>
          <a:lstStyle/>
          <a:p>
            <a:pPr algn="l"/>
            <a:r>
              <a:rPr lang="en-US" sz="1600" dirty="0">
                <a:latin typeface="Comic Sans MS" panose="030F0902030302020204" pitchFamily="66" charset="0"/>
              </a:rPr>
              <a:t>hadrons</a:t>
            </a:r>
          </a:p>
        </p:txBody>
      </p:sp>
      <p:sp>
        <p:nvSpPr>
          <p:cNvPr id="8" name="TextBox 7">
            <a:extLst>
              <a:ext uri="{FF2B5EF4-FFF2-40B4-BE49-F238E27FC236}">
                <a16:creationId xmlns:a16="http://schemas.microsoft.com/office/drawing/2014/main" id="{8880401D-0D87-3742-95C2-17770A825EFB}"/>
              </a:ext>
            </a:extLst>
          </p:cNvPr>
          <p:cNvSpPr txBox="1"/>
          <p:nvPr/>
        </p:nvSpPr>
        <p:spPr>
          <a:xfrm>
            <a:off x="4842010" y="1351316"/>
            <a:ext cx="1234633" cy="338554"/>
          </a:xfrm>
          <a:prstGeom prst="rect">
            <a:avLst/>
          </a:prstGeom>
          <a:noFill/>
        </p:spPr>
        <p:txBody>
          <a:bodyPr wrap="none" rtlCol="0">
            <a:spAutoFit/>
          </a:bodyPr>
          <a:lstStyle/>
          <a:p>
            <a:pPr algn="l"/>
            <a:r>
              <a:rPr lang="en-US" sz="1600" b="1" dirty="0">
                <a:latin typeface="Comic Sans MS" panose="030F0902030302020204" pitchFamily="66" charset="0"/>
              </a:rPr>
              <a:t>Forward-</a:t>
            </a:r>
            <a:r>
              <a:rPr lang="en-US" sz="1600" b="1" dirty="0">
                <a:latin typeface="Symbol" pitchFamily="2" charset="2"/>
              </a:rPr>
              <a:t>h</a:t>
            </a:r>
          </a:p>
        </p:txBody>
      </p:sp>
      <p:sp>
        <p:nvSpPr>
          <p:cNvPr id="9" name="TextBox 8">
            <a:extLst>
              <a:ext uri="{FF2B5EF4-FFF2-40B4-BE49-F238E27FC236}">
                <a16:creationId xmlns:a16="http://schemas.microsoft.com/office/drawing/2014/main" id="{1A633C0F-C920-EC4D-AF8B-010FB13AD41F}"/>
              </a:ext>
            </a:extLst>
          </p:cNvPr>
          <p:cNvSpPr txBox="1"/>
          <p:nvPr/>
        </p:nvSpPr>
        <p:spPr>
          <a:xfrm>
            <a:off x="3116889" y="1362123"/>
            <a:ext cx="1362874" cy="338554"/>
          </a:xfrm>
          <a:prstGeom prst="rect">
            <a:avLst/>
          </a:prstGeom>
          <a:noFill/>
        </p:spPr>
        <p:txBody>
          <a:bodyPr wrap="none" rtlCol="0">
            <a:spAutoFit/>
          </a:bodyPr>
          <a:lstStyle/>
          <a:p>
            <a:pPr algn="l"/>
            <a:r>
              <a:rPr lang="en-US" sz="1600" b="1" dirty="0">
                <a:latin typeface="Comic Sans MS" panose="030F0902030302020204" pitchFamily="66" charset="0"/>
              </a:rPr>
              <a:t>Backward-h</a:t>
            </a:r>
          </a:p>
        </p:txBody>
      </p:sp>
      <p:sp>
        <p:nvSpPr>
          <p:cNvPr id="10" name="Rectangle 9">
            <a:extLst>
              <a:ext uri="{FF2B5EF4-FFF2-40B4-BE49-F238E27FC236}">
                <a16:creationId xmlns:a16="http://schemas.microsoft.com/office/drawing/2014/main" id="{105E5397-2460-304D-9367-A2C9E2A77796}"/>
              </a:ext>
            </a:extLst>
          </p:cNvPr>
          <p:cNvSpPr/>
          <p:nvPr/>
        </p:nvSpPr>
        <p:spPr>
          <a:xfrm>
            <a:off x="3456633" y="3253563"/>
            <a:ext cx="2240782" cy="1085976"/>
          </a:xfrm>
          <a:prstGeom prst="rect">
            <a:avLst/>
          </a:prstGeom>
          <a:gradFill>
            <a:gsLst>
              <a:gs pos="0">
                <a:srgbClr val="0432FF">
                  <a:alpha val="50000"/>
                </a:srgbClr>
              </a:gs>
              <a:gs pos="70000">
                <a:srgbClr val="0096FF"/>
              </a:gs>
              <a:gs pos="30000">
                <a:srgbClr val="0096FF"/>
              </a:gs>
              <a:gs pos="100000">
                <a:srgbClr val="0432FF">
                  <a:alpha val="80000"/>
                </a:srgbClr>
              </a:gs>
            </a:gsLst>
            <a:lin ang="0" scaled="1"/>
          </a:gra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7F43EBC-8EB2-EF4E-A2FA-C4C5C3C34656}"/>
              </a:ext>
            </a:extLst>
          </p:cNvPr>
          <p:cNvSpPr/>
          <p:nvPr/>
        </p:nvSpPr>
        <p:spPr>
          <a:xfrm>
            <a:off x="2755680" y="2833589"/>
            <a:ext cx="236406" cy="1459839"/>
          </a:xfrm>
          <a:prstGeom prst="rect">
            <a:avLst/>
          </a:prstGeom>
          <a:gradFill>
            <a:gsLst>
              <a:gs pos="0">
                <a:srgbClr val="FF40FF"/>
              </a:gs>
              <a:gs pos="70000">
                <a:srgbClr val="D883FF"/>
              </a:gs>
              <a:gs pos="30000">
                <a:srgbClr val="D883FF"/>
              </a:gs>
              <a:gs pos="100000">
                <a:srgbClr val="FF40FF"/>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7039195-52E1-6843-A540-5E341C3088D1}"/>
              </a:ext>
            </a:extLst>
          </p:cNvPr>
          <p:cNvSpPr/>
          <p:nvPr/>
        </p:nvSpPr>
        <p:spPr>
          <a:xfrm>
            <a:off x="2991940" y="3072709"/>
            <a:ext cx="236406" cy="1226638"/>
          </a:xfrm>
          <a:prstGeom prst="rect">
            <a:avLst/>
          </a:prstGeom>
          <a:gradFill>
            <a:gsLst>
              <a:gs pos="0">
                <a:srgbClr val="FF40FF"/>
              </a:gs>
              <a:gs pos="70000">
                <a:srgbClr val="D883FF"/>
              </a:gs>
              <a:gs pos="30000">
                <a:srgbClr val="D883FF"/>
              </a:gs>
              <a:gs pos="100000">
                <a:srgbClr val="FF40FF"/>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A1794FC-FE17-8B4A-8D93-C3EC7C7739E5}"/>
              </a:ext>
            </a:extLst>
          </p:cNvPr>
          <p:cNvSpPr txBox="1"/>
          <p:nvPr/>
        </p:nvSpPr>
        <p:spPr>
          <a:xfrm>
            <a:off x="4038039" y="2491440"/>
            <a:ext cx="1067921" cy="584775"/>
          </a:xfrm>
          <a:prstGeom prst="rect">
            <a:avLst/>
          </a:prstGeom>
          <a:noFill/>
        </p:spPr>
        <p:txBody>
          <a:bodyPr wrap="none" rtlCol="0">
            <a:spAutoFit/>
          </a:bodyPr>
          <a:lstStyle/>
          <a:p>
            <a:pPr algn="ctr"/>
            <a:r>
              <a:rPr lang="en-US" sz="1600" b="1" dirty="0">
                <a:latin typeface="Comic Sans MS" panose="030F0902030302020204" pitchFamily="66" charset="0"/>
              </a:rPr>
              <a:t>Central</a:t>
            </a:r>
          </a:p>
          <a:p>
            <a:pPr algn="ctr"/>
            <a:r>
              <a:rPr lang="en-US" sz="1600" b="1" dirty="0">
                <a:latin typeface="Comic Sans MS" panose="030F0902030302020204" pitchFamily="66" charset="0"/>
              </a:rPr>
              <a:t>Detector</a:t>
            </a:r>
          </a:p>
        </p:txBody>
      </p:sp>
      <p:sp>
        <p:nvSpPr>
          <p:cNvPr id="14" name="TextBox 13">
            <a:extLst>
              <a:ext uri="{FF2B5EF4-FFF2-40B4-BE49-F238E27FC236}">
                <a16:creationId xmlns:a16="http://schemas.microsoft.com/office/drawing/2014/main" id="{C00526E6-2283-114D-BD87-E4A497E64594}"/>
              </a:ext>
            </a:extLst>
          </p:cNvPr>
          <p:cNvSpPr txBox="1"/>
          <p:nvPr/>
        </p:nvSpPr>
        <p:spPr>
          <a:xfrm>
            <a:off x="5601801" y="2392051"/>
            <a:ext cx="830677" cy="523220"/>
          </a:xfrm>
          <a:prstGeom prst="rect">
            <a:avLst/>
          </a:prstGeom>
          <a:noFill/>
        </p:spPr>
        <p:txBody>
          <a:bodyPr wrap="none" rtlCol="0">
            <a:spAutoFit/>
          </a:bodyPr>
          <a:lstStyle/>
          <a:p>
            <a:pPr algn="ctr"/>
            <a:r>
              <a:rPr lang="en-US" sz="1400" b="1" dirty="0">
                <a:latin typeface="Comic Sans MS" panose="030F0902030302020204" pitchFamily="66" charset="0"/>
              </a:rPr>
              <a:t>Hadron</a:t>
            </a:r>
          </a:p>
          <a:p>
            <a:pPr algn="ctr"/>
            <a:r>
              <a:rPr lang="en-US" sz="1400" b="1" dirty="0">
                <a:latin typeface="Comic Sans MS" panose="030F0902030302020204" pitchFamily="66" charset="0"/>
              </a:rPr>
              <a:t>Endcap</a:t>
            </a:r>
          </a:p>
        </p:txBody>
      </p:sp>
      <p:sp>
        <p:nvSpPr>
          <p:cNvPr id="15" name="TextBox 14">
            <a:extLst>
              <a:ext uri="{FF2B5EF4-FFF2-40B4-BE49-F238E27FC236}">
                <a16:creationId xmlns:a16="http://schemas.microsoft.com/office/drawing/2014/main" id="{822D0CD3-B28D-504C-81CC-1E2861789696}"/>
              </a:ext>
            </a:extLst>
          </p:cNvPr>
          <p:cNvSpPr txBox="1"/>
          <p:nvPr/>
        </p:nvSpPr>
        <p:spPr>
          <a:xfrm>
            <a:off x="2692598" y="2360153"/>
            <a:ext cx="785793" cy="523220"/>
          </a:xfrm>
          <a:prstGeom prst="rect">
            <a:avLst/>
          </a:prstGeom>
          <a:noFill/>
        </p:spPr>
        <p:txBody>
          <a:bodyPr wrap="none" rtlCol="0">
            <a:spAutoFit/>
          </a:bodyPr>
          <a:lstStyle/>
          <a:p>
            <a:pPr algn="ctr"/>
            <a:r>
              <a:rPr lang="en-US" sz="1400" b="1" dirty="0">
                <a:latin typeface="Comic Sans MS" panose="030F0902030302020204" pitchFamily="66" charset="0"/>
              </a:rPr>
              <a:t>Lepton</a:t>
            </a:r>
          </a:p>
          <a:p>
            <a:pPr algn="ctr"/>
            <a:r>
              <a:rPr lang="en-US" sz="1400" b="1" dirty="0">
                <a:latin typeface="Comic Sans MS" panose="030F0902030302020204" pitchFamily="66" charset="0"/>
              </a:rPr>
              <a:t>Endcap</a:t>
            </a:r>
          </a:p>
        </p:txBody>
      </p:sp>
      <p:sp>
        <p:nvSpPr>
          <p:cNvPr id="16" name="Triangle 15">
            <a:extLst>
              <a:ext uri="{FF2B5EF4-FFF2-40B4-BE49-F238E27FC236}">
                <a16:creationId xmlns:a16="http://schemas.microsoft.com/office/drawing/2014/main" id="{1833A498-D7E8-894B-93BC-EB7514CC4573}"/>
              </a:ext>
            </a:extLst>
          </p:cNvPr>
          <p:cNvSpPr/>
          <p:nvPr/>
        </p:nvSpPr>
        <p:spPr>
          <a:xfrm rot="5400000">
            <a:off x="2374764" y="2313446"/>
            <a:ext cx="362672" cy="4132279"/>
          </a:xfrm>
          <a:prstGeom prst="triangle">
            <a:avLst/>
          </a:prstGeom>
          <a:gradFill>
            <a:gsLst>
              <a:gs pos="0">
                <a:srgbClr val="FFC000"/>
              </a:gs>
              <a:gs pos="70000">
                <a:srgbClr val="FFFD78"/>
              </a:gs>
              <a:gs pos="30000">
                <a:srgbClr val="FFFD78"/>
              </a:gs>
              <a:gs pos="99000">
                <a:srgbClr val="FFC000"/>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4DA3534B-59BF-EC44-B6DC-211D929CC728}"/>
              </a:ext>
            </a:extLst>
          </p:cNvPr>
          <p:cNvSpPr/>
          <p:nvPr/>
        </p:nvSpPr>
        <p:spPr>
          <a:xfrm rot="5400000" flipV="1">
            <a:off x="6333779" y="2396202"/>
            <a:ext cx="342576" cy="3966768"/>
          </a:xfrm>
          <a:prstGeom prst="triangle">
            <a:avLst/>
          </a:prstGeom>
          <a:gradFill>
            <a:gsLst>
              <a:gs pos="0">
                <a:srgbClr val="FFC000"/>
              </a:gs>
              <a:gs pos="70000">
                <a:srgbClr val="FFFD78"/>
              </a:gs>
              <a:gs pos="30000">
                <a:srgbClr val="FFFD78"/>
              </a:gs>
              <a:gs pos="99000">
                <a:srgbClr val="FFC000"/>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2B6BB0F8-FD65-5441-A913-7A95CC42ADB9}"/>
              </a:ext>
            </a:extLst>
          </p:cNvPr>
          <p:cNvCxnSpPr/>
          <p:nvPr/>
        </p:nvCxnSpPr>
        <p:spPr>
          <a:xfrm>
            <a:off x="221064" y="4360891"/>
            <a:ext cx="8665125"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721EF6D-9A5C-854F-B146-CCC40BE9A961}"/>
              </a:ext>
            </a:extLst>
          </p:cNvPr>
          <p:cNvSpPr txBox="1"/>
          <p:nvPr/>
        </p:nvSpPr>
        <p:spPr>
          <a:xfrm>
            <a:off x="537291" y="4544763"/>
            <a:ext cx="1850185" cy="261610"/>
          </a:xfrm>
          <a:prstGeom prst="rect">
            <a:avLst/>
          </a:prstGeom>
          <a:noFill/>
        </p:spPr>
        <p:txBody>
          <a:bodyPr wrap="none" rtlCol="0">
            <a:spAutoFit/>
          </a:bodyPr>
          <a:lstStyle/>
          <a:p>
            <a:pPr algn="ctr"/>
            <a:r>
              <a:rPr lang="en-US" sz="1100" dirty="0">
                <a:latin typeface="Comic Sans MS" panose="030F0902030302020204" pitchFamily="66" charset="0"/>
              </a:rPr>
              <a:t>low Q2 scattered leptons</a:t>
            </a:r>
          </a:p>
        </p:txBody>
      </p:sp>
      <p:cxnSp>
        <p:nvCxnSpPr>
          <p:cNvPr id="20" name="Straight Arrow Connector 19">
            <a:extLst>
              <a:ext uri="{FF2B5EF4-FFF2-40B4-BE49-F238E27FC236}">
                <a16:creationId xmlns:a16="http://schemas.microsoft.com/office/drawing/2014/main" id="{9001FAD5-29A7-A04C-A88F-ED05C217882D}"/>
              </a:ext>
            </a:extLst>
          </p:cNvPr>
          <p:cNvCxnSpPr>
            <a:cxnSpLocks/>
          </p:cNvCxnSpPr>
          <p:nvPr/>
        </p:nvCxnSpPr>
        <p:spPr>
          <a:xfrm flipH="1">
            <a:off x="381802" y="4798463"/>
            <a:ext cx="1906597" cy="1"/>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9EE1DA0-C8A4-F84F-8548-F4797012C907}"/>
              </a:ext>
            </a:extLst>
          </p:cNvPr>
          <p:cNvSpPr txBox="1"/>
          <p:nvPr/>
        </p:nvSpPr>
        <p:spPr>
          <a:xfrm>
            <a:off x="6122643" y="4568682"/>
            <a:ext cx="2629007" cy="430887"/>
          </a:xfrm>
          <a:prstGeom prst="rect">
            <a:avLst/>
          </a:prstGeom>
          <a:noFill/>
        </p:spPr>
        <p:txBody>
          <a:bodyPr wrap="square" rtlCol="0">
            <a:spAutoFit/>
          </a:bodyPr>
          <a:lstStyle/>
          <a:p>
            <a:pPr algn="ctr"/>
            <a:r>
              <a:rPr lang="en-US" sz="1100" dirty="0">
                <a:latin typeface="Comic Sans MS" panose="030F0902030302020204" pitchFamily="66" charset="0"/>
              </a:rPr>
              <a:t>particles from nuclear breakup and ions from diffractive reactions</a:t>
            </a:r>
          </a:p>
        </p:txBody>
      </p:sp>
      <p:sp>
        <p:nvSpPr>
          <p:cNvPr id="22" name="TextBox 21">
            <a:extLst>
              <a:ext uri="{FF2B5EF4-FFF2-40B4-BE49-F238E27FC236}">
                <a16:creationId xmlns:a16="http://schemas.microsoft.com/office/drawing/2014/main" id="{17BB2262-DDB3-ED47-8685-36520D4F1997}"/>
              </a:ext>
            </a:extLst>
          </p:cNvPr>
          <p:cNvSpPr txBox="1"/>
          <p:nvPr/>
        </p:nvSpPr>
        <p:spPr>
          <a:xfrm rot="16200000">
            <a:off x="2757264" y="3607979"/>
            <a:ext cx="700833" cy="338554"/>
          </a:xfrm>
          <a:prstGeom prst="rect">
            <a:avLst/>
          </a:prstGeom>
          <a:noFill/>
        </p:spPr>
        <p:txBody>
          <a:bodyPr wrap="none" rtlCol="0">
            <a:spAutoFit/>
          </a:bodyPr>
          <a:lstStyle/>
          <a:p>
            <a:pPr algn="l"/>
            <a:r>
              <a:rPr lang="en-US" sz="1600" dirty="0">
                <a:latin typeface="Comic Sans MS" panose="030F0902030302020204" pitchFamily="66" charset="0"/>
              </a:rPr>
              <a:t>ECAL</a:t>
            </a:r>
          </a:p>
        </p:txBody>
      </p:sp>
      <p:sp>
        <p:nvSpPr>
          <p:cNvPr id="23" name="TextBox 22">
            <a:extLst>
              <a:ext uri="{FF2B5EF4-FFF2-40B4-BE49-F238E27FC236}">
                <a16:creationId xmlns:a16="http://schemas.microsoft.com/office/drawing/2014/main" id="{BAAB51C4-59CE-F544-B517-8ABF336C3275}"/>
              </a:ext>
            </a:extLst>
          </p:cNvPr>
          <p:cNvSpPr txBox="1"/>
          <p:nvPr/>
        </p:nvSpPr>
        <p:spPr>
          <a:xfrm rot="16200000">
            <a:off x="2544363" y="3600891"/>
            <a:ext cx="729687" cy="338554"/>
          </a:xfrm>
          <a:prstGeom prst="rect">
            <a:avLst/>
          </a:prstGeom>
          <a:noFill/>
        </p:spPr>
        <p:txBody>
          <a:bodyPr wrap="none" rtlCol="0">
            <a:spAutoFit/>
          </a:bodyPr>
          <a:lstStyle/>
          <a:p>
            <a:pPr algn="l"/>
            <a:r>
              <a:rPr lang="en-US" sz="1600" dirty="0">
                <a:latin typeface="Comic Sans MS" panose="030F0902030302020204" pitchFamily="66" charset="0"/>
              </a:rPr>
              <a:t>HCAL</a:t>
            </a:r>
          </a:p>
        </p:txBody>
      </p:sp>
      <p:grpSp>
        <p:nvGrpSpPr>
          <p:cNvPr id="24" name="Group 23">
            <a:extLst>
              <a:ext uri="{FF2B5EF4-FFF2-40B4-BE49-F238E27FC236}">
                <a16:creationId xmlns:a16="http://schemas.microsoft.com/office/drawing/2014/main" id="{538B83D2-8CD6-AF45-B6D0-9D946CEE62E4}"/>
              </a:ext>
            </a:extLst>
          </p:cNvPr>
          <p:cNvGrpSpPr/>
          <p:nvPr/>
        </p:nvGrpSpPr>
        <p:grpSpPr>
          <a:xfrm>
            <a:off x="5678060" y="3258119"/>
            <a:ext cx="338554" cy="1055405"/>
            <a:chOff x="5678060" y="3258119"/>
            <a:chExt cx="338554" cy="1055405"/>
          </a:xfrm>
        </p:grpSpPr>
        <p:sp>
          <p:nvSpPr>
            <p:cNvPr id="25" name="Rectangle 24">
              <a:extLst>
                <a:ext uri="{FF2B5EF4-FFF2-40B4-BE49-F238E27FC236}">
                  <a16:creationId xmlns:a16="http://schemas.microsoft.com/office/drawing/2014/main" id="{73F761D3-2736-4043-B9B3-23C7B0FDB97A}"/>
                </a:ext>
              </a:extLst>
            </p:cNvPr>
            <p:cNvSpPr/>
            <p:nvPr/>
          </p:nvSpPr>
          <p:spPr>
            <a:xfrm>
              <a:off x="5707317" y="3258119"/>
              <a:ext cx="211013" cy="1055405"/>
            </a:xfrm>
            <a:prstGeom prst="rect">
              <a:avLst/>
            </a:prstGeom>
            <a:gradFill>
              <a:gsLst>
                <a:gs pos="0">
                  <a:srgbClr val="008F00"/>
                </a:gs>
                <a:gs pos="70000">
                  <a:srgbClr val="00FA00"/>
                </a:gs>
                <a:gs pos="30000">
                  <a:srgbClr val="00FA00"/>
                </a:gs>
                <a:gs pos="100000">
                  <a:srgbClr val="009051"/>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0765CFA0-46F6-B14D-A345-3F007EDD84C3}"/>
                </a:ext>
              </a:extLst>
            </p:cNvPr>
            <p:cNvSpPr txBox="1"/>
            <p:nvPr/>
          </p:nvSpPr>
          <p:spPr>
            <a:xfrm rot="16200000">
              <a:off x="5571460" y="3636334"/>
              <a:ext cx="551754" cy="338554"/>
            </a:xfrm>
            <a:prstGeom prst="rect">
              <a:avLst/>
            </a:prstGeom>
            <a:noFill/>
          </p:spPr>
          <p:txBody>
            <a:bodyPr wrap="none" rtlCol="0">
              <a:spAutoFit/>
            </a:bodyPr>
            <a:lstStyle/>
            <a:p>
              <a:pPr algn="l"/>
              <a:r>
                <a:rPr lang="en-US" sz="1600" dirty="0">
                  <a:latin typeface="Comic Sans MS" panose="030F0902030302020204" pitchFamily="66" charset="0"/>
                </a:rPr>
                <a:t>PID</a:t>
              </a:r>
            </a:p>
          </p:txBody>
        </p:sp>
      </p:grpSp>
      <p:grpSp>
        <p:nvGrpSpPr>
          <p:cNvPr id="27" name="Group 26">
            <a:extLst>
              <a:ext uri="{FF2B5EF4-FFF2-40B4-BE49-F238E27FC236}">
                <a16:creationId xmlns:a16="http://schemas.microsoft.com/office/drawing/2014/main" id="{750834E7-BD0F-7D4F-8F20-36829D02F322}"/>
              </a:ext>
            </a:extLst>
          </p:cNvPr>
          <p:cNvGrpSpPr/>
          <p:nvPr/>
        </p:nvGrpSpPr>
        <p:grpSpPr>
          <a:xfrm>
            <a:off x="3182951" y="3247660"/>
            <a:ext cx="338554" cy="1055405"/>
            <a:chOff x="3182951" y="3247660"/>
            <a:chExt cx="338554" cy="1055405"/>
          </a:xfrm>
        </p:grpSpPr>
        <p:sp>
          <p:nvSpPr>
            <p:cNvPr id="28" name="Rectangle 27">
              <a:extLst>
                <a:ext uri="{FF2B5EF4-FFF2-40B4-BE49-F238E27FC236}">
                  <a16:creationId xmlns:a16="http://schemas.microsoft.com/office/drawing/2014/main" id="{89F9E05C-3670-CD4E-B2FF-9BFA50780E4C}"/>
                </a:ext>
              </a:extLst>
            </p:cNvPr>
            <p:cNvSpPr/>
            <p:nvPr/>
          </p:nvSpPr>
          <p:spPr>
            <a:xfrm>
              <a:off x="3235569" y="3247660"/>
              <a:ext cx="211013" cy="1055405"/>
            </a:xfrm>
            <a:prstGeom prst="rect">
              <a:avLst/>
            </a:prstGeom>
            <a:gradFill>
              <a:gsLst>
                <a:gs pos="0">
                  <a:srgbClr val="FF40FF"/>
                </a:gs>
                <a:gs pos="70000">
                  <a:srgbClr val="D883FF"/>
                </a:gs>
                <a:gs pos="30000">
                  <a:srgbClr val="D883FF"/>
                </a:gs>
                <a:gs pos="100000">
                  <a:srgbClr val="FF40FF"/>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5956EE33-6615-6C40-A356-8BF8328701E3}"/>
                </a:ext>
              </a:extLst>
            </p:cNvPr>
            <p:cNvSpPr txBox="1"/>
            <p:nvPr/>
          </p:nvSpPr>
          <p:spPr>
            <a:xfrm rot="16200000">
              <a:off x="3076351" y="3661143"/>
              <a:ext cx="551754" cy="338554"/>
            </a:xfrm>
            <a:prstGeom prst="rect">
              <a:avLst/>
            </a:prstGeom>
            <a:noFill/>
          </p:spPr>
          <p:txBody>
            <a:bodyPr wrap="none" rtlCol="0">
              <a:spAutoFit/>
            </a:bodyPr>
            <a:lstStyle/>
            <a:p>
              <a:pPr algn="l"/>
              <a:r>
                <a:rPr lang="en-US" sz="1600" dirty="0">
                  <a:latin typeface="Comic Sans MS" panose="030F0902030302020204" pitchFamily="66" charset="0"/>
                </a:rPr>
                <a:t>PID</a:t>
              </a:r>
            </a:p>
          </p:txBody>
        </p:sp>
      </p:grpSp>
      <p:grpSp>
        <p:nvGrpSpPr>
          <p:cNvPr id="30" name="Group 29">
            <a:extLst>
              <a:ext uri="{FF2B5EF4-FFF2-40B4-BE49-F238E27FC236}">
                <a16:creationId xmlns:a16="http://schemas.microsoft.com/office/drawing/2014/main" id="{528DA07E-BED0-FD40-8054-D32AE77AA3E2}"/>
              </a:ext>
            </a:extLst>
          </p:cNvPr>
          <p:cNvGrpSpPr/>
          <p:nvPr/>
        </p:nvGrpSpPr>
        <p:grpSpPr>
          <a:xfrm>
            <a:off x="5908435" y="3072709"/>
            <a:ext cx="338554" cy="1226638"/>
            <a:chOff x="5908435" y="3072709"/>
            <a:chExt cx="338554" cy="1226638"/>
          </a:xfrm>
        </p:grpSpPr>
        <p:sp>
          <p:nvSpPr>
            <p:cNvPr id="31" name="Rectangle 30">
              <a:extLst>
                <a:ext uri="{FF2B5EF4-FFF2-40B4-BE49-F238E27FC236}">
                  <a16:creationId xmlns:a16="http://schemas.microsoft.com/office/drawing/2014/main" id="{4CA38540-86F3-414D-9E49-922EF0E11A93}"/>
                </a:ext>
              </a:extLst>
            </p:cNvPr>
            <p:cNvSpPr/>
            <p:nvPr/>
          </p:nvSpPr>
          <p:spPr>
            <a:xfrm>
              <a:off x="5941673" y="3072709"/>
              <a:ext cx="236406" cy="1226638"/>
            </a:xfrm>
            <a:prstGeom prst="rect">
              <a:avLst/>
            </a:prstGeom>
            <a:gradFill>
              <a:gsLst>
                <a:gs pos="0">
                  <a:srgbClr val="009051"/>
                </a:gs>
                <a:gs pos="70000">
                  <a:srgbClr val="00FA00"/>
                </a:gs>
                <a:gs pos="30000">
                  <a:srgbClr val="00FA00"/>
                </a:gs>
                <a:gs pos="100000">
                  <a:srgbClr val="009051"/>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CD2D2017-4796-1642-9F70-7E4884A013E0}"/>
                </a:ext>
              </a:extLst>
            </p:cNvPr>
            <p:cNvSpPr txBox="1"/>
            <p:nvPr/>
          </p:nvSpPr>
          <p:spPr>
            <a:xfrm rot="16200000">
              <a:off x="5727295" y="3611522"/>
              <a:ext cx="700833" cy="338554"/>
            </a:xfrm>
            <a:prstGeom prst="rect">
              <a:avLst/>
            </a:prstGeom>
            <a:noFill/>
          </p:spPr>
          <p:txBody>
            <a:bodyPr wrap="none" rtlCol="0">
              <a:spAutoFit/>
            </a:bodyPr>
            <a:lstStyle/>
            <a:p>
              <a:pPr algn="l"/>
              <a:r>
                <a:rPr lang="en-US" sz="1600" dirty="0">
                  <a:latin typeface="Comic Sans MS" panose="030F0902030302020204" pitchFamily="66" charset="0"/>
                </a:rPr>
                <a:t>ECAL</a:t>
              </a:r>
            </a:p>
          </p:txBody>
        </p:sp>
      </p:grpSp>
      <p:grpSp>
        <p:nvGrpSpPr>
          <p:cNvPr id="33" name="Group 32">
            <a:extLst>
              <a:ext uri="{FF2B5EF4-FFF2-40B4-BE49-F238E27FC236}">
                <a16:creationId xmlns:a16="http://schemas.microsoft.com/office/drawing/2014/main" id="{D5896D56-4035-F741-BC47-6FD3DDF234EB}"/>
              </a:ext>
            </a:extLst>
          </p:cNvPr>
          <p:cNvGrpSpPr/>
          <p:nvPr/>
        </p:nvGrpSpPr>
        <p:grpSpPr>
          <a:xfrm>
            <a:off x="6156527" y="2829460"/>
            <a:ext cx="338554" cy="1459839"/>
            <a:chOff x="6156527" y="2829460"/>
            <a:chExt cx="338554" cy="1459839"/>
          </a:xfrm>
        </p:grpSpPr>
        <p:sp>
          <p:nvSpPr>
            <p:cNvPr id="34" name="Rectangle 33">
              <a:extLst>
                <a:ext uri="{FF2B5EF4-FFF2-40B4-BE49-F238E27FC236}">
                  <a16:creationId xmlns:a16="http://schemas.microsoft.com/office/drawing/2014/main" id="{FE9811A0-C723-DD4D-98DF-41EEF09AED67}"/>
                </a:ext>
              </a:extLst>
            </p:cNvPr>
            <p:cNvSpPr/>
            <p:nvPr/>
          </p:nvSpPr>
          <p:spPr>
            <a:xfrm>
              <a:off x="6196205" y="2829460"/>
              <a:ext cx="236406" cy="1459839"/>
            </a:xfrm>
            <a:prstGeom prst="rect">
              <a:avLst/>
            </a:prstGeom>
            <a:gradFill>
              <a:gsLst>
                <a:gs pos="0">
                  <a:srgbClr val="009051"/>
                </a:gs>
                <a:gs pos="70000">
                  <a:srgbClr val="00FA00"/>
                </a:gs>
                <a:gs pos="30000">
                  <a:srgbClr val="00FA00"/>
                </a:gs>
                <a:gs pos="100000">
                  <a:srgbClr val="009051"/>
                </a:gs>
              </a:gsLst>
              <a:lin ang="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DDF46D5B-4DC3-6442-B3E2-9657D024E7AE}"/>
                </a:ext>
              </a:extLst>
            </p:cNvPr>
            <p:cNvSpPr txBox="1"/>
            <p:nvPr/>
          </p:nvSpPr>
          <p:spPr>
            <a:xfrm rot="16200000">
              <a:off x="5960960" y="3551272"/>
              <a:ext cx="729687" cy="338554"/>
            </a:xfrm>
            <a:prstGeom prst="rect">
              <a:avLst/>
            </a:prstGeom>
            <a:noFill/>
          </p:spPr>
          <p:txBody>
            <a:bodyPr wrap="none" rtlCol="0">
              <a:spAutoFit/>
            </a:bodyPr>
            <a:lstStyle/>
            <a:p>
              <a:pPr algn="l"/>
              <a:r>
                <a:rPr lang="en-US" sz="1600" dirty="0">
                  <a:latin typeface="Comic Sans MS" panose="030F0902030302020204" pitchFamily="66" charset="0"/>
                </a:rPr>
                <a:t>HCAL</a:t>
              </a:r>
            </a:p>
          </p:txBody>
        </p:sp>
      </p:grpSp>
      <p:sp>
        <p:nvSpPr>
          <p:cNvPr id="36" name="TextBox 35">
            <a:extLst>
              <a:ext uri="{FF2B5EF4-FFF2-40B4-BE49-F238E27FC236}">
                <a16:creationId xmlns:a16="http://schemas.microsoft.com/office/drawing/2014/main" id="{BFEE73E4-81B0-6649-ADA4-F2B52719E105}"/>
              </a:ext>
            </a:extLst>
          </p:cNvPr>
          <p:cNvSpPr txBox="1"/>
          <p:nvPr/>
        </p:nvSpPr>
        <p:spPr>
          <a:xfrm>
            <a:off x="613435" y="5373355"/>
            <a:ext cx="1672253" cy="338554"/>
          </a:xfrm>
          <a:prstGeom prst="rect">
            <a:avLst/>
          </a:prstGeom>
          <a:noFill/>
          <a:ln>
            <a:solidFill>
              <a:schemeClr val="tx1"/>
            </a:solidFill>
          </a:ln>
        </p:spPr>
        <p:txBody>
          <a:bodyPr wrap="none" rtlCol="0">
            <a:spAutoFit/>
          </a:bodyPr>
          <a:lstStyle/>
          <a:p>
            <a:pPr algn="ctr"/>
            <a:r>
              <a:rPr lang="en-US" sz="1600" dirty="0">
                <a:solidFill>
                  <a:srgbClr val="FF40FF"/>
                </a:solidFill>
                <a:latin typeface="Comic Sans MS" panose="030F0902030302020204" pitchFamily="66" charset="0"/>
              </a:rPr>
              <a:t>Low Q2-Tagger</a:t>
            </a:r>
          </a:p>
        </p:txBody>
      </p:sp>
      <p:sp>
        <p:nvSpPr>
          <p:cNvPr id="37" name="TextBox 36">
            <a:extLst>
              <a:ext uri="{FF2B5EF4-FFF2-40B4-BE49-F238E27FC236}">
                <a16:creationId xmlns:a16="http://schemas.microsoft.com/office/drawing/2014/main" id="{50D13092-3E10-234B-B600-5B8790E54046}"/>
              </a:ext>
            </a:extLst>
          </p:cNvPr>
          <p:cNvSpPr txBox="1"/>
          <p:nvPr/>
        </p:nvSpPr>
        <p:spPr>
          <a:xfrm>
            <a:off x="381802" y="4962946"/>
            <a:ext cx="2135521" cy="338554"/>
          </a:xfrm>
          <a:prstGeom prst="rect">
            <a:avLst/>
          </a:prstGeom>
          <a:noFill/>
          <a:ln>
            <a:solidFill>
              <a:schemeClr val="tx1"/>
            </a:solidFill>
          </a:ln>
        </p:spPr>
        <p:txBody>
          <a:bodyPr wrap="none" rtlCol="0">
            <a:spAutoFit/>
          </a:bodyPr>
          <a:lstStyle/>
          <a:p>
            <a:pPr algn="ctr"/>
            <a:r>
              <a:rPr lang="en-US" sz="1600" dirty="0">
                <a:solidFill>
                  <a:srgbClr val="FF0000"/>
                </a:solidFill>
                <a:latin typeface="Comic Sans MS" panose="030F0902030302020204" pitchFamily="66" charset="0"/>
              </a:rPr>
              <a:t>Luminosity Detector</a:t>
            </a:r>
          </a:p>
        </p:txBody>
      </p:sp>
      <p:sp>
        <p:nvSpPr>
          <p:cNvPr id="38" name="TextBox 37">
            <a:extLst>
              <a:ext uri="{FF2B5EF4-FFF2-40B4-BE49-F238E27FC236}">
                <a16:creationId xmlns:a16="http://schemas.microsoft.com/office/drawing/2014/main" id="{5ECE34C3-4D61-B246-87BC-2E9368D8056C}"/>
              </a:ext>
            </a:extLst>
          </p:cNvPr>
          <p:cNvSpPr txBox="1"/>
          <p:nvPr/>
        </p:nvSpPr>
        <p:spPr>
          <a:xfrm>
            <a:off x="4296123" y="3663321"/>
            <a:ext cx="551754" cy="338554"/>
          </a:xfrm>
          <a:prstGeom prst="rect">
            <a:avLst/>
          </a:prstGeom>
          <a:noFill/>
        </p:spPr>
        <p:txBody>
          <a:bodyPr wrap="none" rtlCol="0">
            <a:spAutoFit/>
          </a:bodyPr>
          <a:lstStyle/>
          <a:p>
            <a:pPr algn="l"/>
            <a:r>
              <a:rPr lang="en-US" sz="1600" dirty="0">
                <a:latin typeface="Comic Sans MS" panose="030F0902030302020204" pitchFamily="66" charset="0"/>
              </a:rPr>
              <a:t>PID</a:t>
            </a:r>
          </a:p>
        </p:txBody>
      </p:sp>
      <p:grpSp>
        <p:nvGrpSpPr>
          <p:cNvPr id="39" name="Group 38">
            <a:extLst>
              <a:ext uri="{FF2B5EF4-FFF2-40B4-BE49-F238E27FC236}">
                <a16:creationId xmlns:a16="http://schemas.microsoft.com/office/drawing/2014/main" id="{23251D9B-A54F-494D-8B88-57C58C599B22}"/>
              </a:ext>
            </a:extLst>
          </p:cNvPr>
          <p:cNvGrpSpPr/>
          <p:nvPr/>
        </p:nvGrpSpPr>
        <p:grpSpPr>
          <a:xfrm rot="16200000">
            <a:off x="3144351" y="3656982"/>
            <a:ext cx="976871" cy="330990"/>
            <a:chOff x="5895033" y="6165642"/>
            <a:chExt cx="1292576" cy="431542"/>
          </a:xfrm>
        </p:grpSpPr>
        <p:sp>
          <p:nvSpPr>
            <p:cNvPr id="40" name="Rectangle 39">
              <a:extLst>
                <a:ext uri="{FF2B5EF4-FFF2-40B4-BE49-F238E27FC236}">
                  <a16:creationId xmlns:a16="http://schemas.microsoft.com/office/drawing/2014/main" id="{28B42A9B-01BC-5E49-A2A5-5F2F7EE682E2}"/>
                </a:ext>
              </a:extLst>
            </p:cNvPr>
            <p:cNvSpPr/>
            <p:nvPr/>
          </p:nvSpPr>
          <p:spPr>
            <a:xfrm>
              <a:off x="5895033" y="6166883"/>
              <a:ext cx="1292576" cy="430301"/>
            </a:xfrm>
            <a:prstGeom prst="rect">
              <a:avLst/>
            </a:prstGeom>
            <a:gradFill>
              <a:gsLst>
                <a:gs pos="0">
                  <a:srgbClr val="FF40FF"/>
                </a:gs>
                <a:gs pos="70000">
                  <a:srgbClr val="D883FF"/>
                </a:gs>
                <a:gs pos="30000">
                  <a:srgbClr val="D883FF"/>
                </a:gs>
                <a:gs pos="100000">
                  <a:srgbClr val="FF40FF"/>
                </a:gs>
              </a:gsLst>
              <a:lin ang="0" scaled="1"/>
            </a:gra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BCD2625F-F035-9B44-BE71-D333EAD4079E}"/>
                </a:ext>
              </a:extLst>
            </p:cNvPr>
            <p:cNvSpPr txBox="1"/>
            <p:nvPr/>
          </p:nvSpPr>
          <p:spPr>
            <a:xfrm>
              <a:off x="5912428" y="6165642"/>
              <a:ext cx="1019833" cy="338554"/>
            </a:xfrm>
            <a:prstGeom prst="rect">
              <a:avLst/>
            </a:prstGeom>
            <a:noFill/>
          </p:spPr>
          <p:txBody>
            <a:bodyPr wrap="none" rtlCol="0">
              <a:spAutoFit/>
            </a:bodyPr>
            <a:lstStyle/>
            <a:p>
              <a:pPr algn="l"/>
              <a:r>
                <a:rPr lang="en-US" sz="1600" dirty="0">
                  <a:latin typeface="Comic Sans MS" panose="030F0902030302020204" pitchFamily="66" charset="0"/>
                </a:rPr>
                <a:t>Tracking</a:t>
              </a:r>
            </a:p>
          </p:txBody>
        </p:sp>
      </p:grpSp>
      <p:grpSp>
        <p:nvGrpSpPr>
          <p:cNvPr id="42" name="Group 41">
            <a:extLst>
              <a:ext uri="{FF2B5EF4-FFF2-40B4-BE49-F238E27FC236}">
                <a16:creationId xmlns:a16="http://schemas.microsoft.com/office/drawing/2014/main" id="{FE747C69-3C67-224A-B670-653B4C8EC75F}"/>
              </a:ext>
            </a:extLst>
          </p:cNvPr>
          <p:cNvGrpSpPr/>
          <p:nvPr/>
        </p:nvGrpSpPr>
        <p:grpSpPr>
          <a:xfrm rot="16200000">
            <a:off x="5027078" y="3682772"/>
            <a:ext cx="976871" cy="330990"/>
            <a:chOff x="5895033" y="6165642"/>
            <a:chExt cx="1292576" cy="431542"/>
          </a:xfrm>
        </p:grpSpPr>
        <p:sp>
          <p:nvSpPr>
            <p:cNvPr id="43" name="Rectangle 42">
              <a:extLst>
                <a:ext uri="{FF2B5EF4-FFF2-40B4-BE49-F238E27FC236}">
                  <a16:creationId xmlns:a16="http://schemas.microsoft.com/office/drawing/2014/main" id="{2AFFDFCC-F3A8-B446-BB9D-527B269FC7A4}"/>
                </a:ext>
              </a:extLst>
            </p:cNvPr>
            <p:cNvSpPr/>
            <p:nvPr/>
          </p:nvSpPr>
          <p:spPr>
            <a:xfrm>
              <a:off x="5895033" y="6166883"/>
              <a:ext cx="1292576" cy="430301"/>
            </a:xfrm>
            <a:prstGeom prst="rect">
              <a:avLst/>
            </a:prstGeom>
            <a:gradFill>
              <a:gsLst>
                <a:gs pos="0">
                  <a:srgbClr val="00B050"/>
                </a:gs>
                <a:gs pos="70000">
                  <a:srgbClr val="00FA00"/>
                </a:gs>
                <a:gs pos="30000">
                  <a:srgbClr val="00FA00"/>
                </a:gs>
                <a:gs pos="100000">
                  <a:srgbClr val="00B050"/>
                </a:gs>
              </a:gsLst>
              <a:lin ang="0" scaled="1"/>
            </a:gra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70176993-42DB-4D47-BBC2-624FCCCB1F75}"/>
                </a:ext>
              </a:extLst>
            </p:cNvPr>
            <p:cNvSpPr txBox="1"/>
            <p:nvPr/>
          </p:nvSpPr>
          <p:spPr>
            <a:xfrm>
              <a:off x="5912428" y="6165642"/>
              <a:ext cx="1019833" cy="338554"/>
            </a:xfrm>
            <a:prstGeom prst="rect">
              <a:avLst/>
            </a:prstGeom>
            <a:noFill/>
          </p:spPr>
          <p:txBody>
            <a:bodyPr wrap="none" rtlCol="0">
              <a:spAutoFit/>
            </a:bodyPr>
            <a:lstStyle/>
            <a:p>
              <a:pPr algn="l"/>
              <a:r>
                <a:rPr lang="en-US" sz="1600" dirty="0">
                  <a:latin typeface="Comic Sans MS" panose="030F0902030302020204" pitchFamily="66" charset="0"/>
                </a:rPr>
                <a:t>Tracking</a:t>
              </a:r>
            </a:p>
          </p:txBody>
        </p:sp>
      </p:grpSp>
      <p:sp>
        <p:nvSpPr>
          <p:cNvPr id="45" name="TextBox 44">
            <a:extLst>
              <a:ext uri="{FF2B5EF4-FFF2-40B4-BE49-F238E27FC236}">
                <a16:creationId xmlns:a16="http://schemas.microsoft.com/office/drawing/2014/main" id="{A28527D1-ABE5-FC48-88F3-308C500909D5}"/>
              </a:ext>
            </a:extLst>
          </p:cNvPr>
          <p:cNvSpPr txBox="1"/>
          <p:nvPr/>
        </p:nvSpPr>
        <p:spPr>
          <a:xfrm>
            <a:off x="6505067" y="5276959"/>
            <a:ext cx="2214068" cy="338554"/>
          </a:xfrm>
          <a:prstGeom prst="rect">
            <a:avLst/>
          </a:prstGeom>
          <a:noFill/>
          <a:ln>
            <a:solidFill>
              <a:schemeClr val="tx1"/>
            </a:solidFill>
          </a:ln>
        </p:spPr>
        <p:txBody>
          <a:bodyPr wrap="none" rtlCol="0">
            <a:spAutoFit/>
          </a:bodyPr>
          <a:lstStyle/>
          <a:p>
            <a:r>
              <a:rPr lang="en-US" sz="1600" dirty="0">
                <a:solidFill>
                  <a:srgbClr val="FF9300"/>
                </a:solidFill>
                <a:latin typeface="Comic Sans MS" panose="030F0902030302020204" pitchFamily="66" charset="0"/>
              </a:rPr>
              <a:t>Zero Degree Counter</a:t>
            </a:r>
          </a:p>
        </p:txBody>
      </p:sp>
      <p:sp>
        <p:nvSpPr>
          <p:cNvPr id="46" name="TextBox 45">
            <a:extLst>
              <a:ext uri="{FF2B5EF4-FFF2-40B4-BE49-F238E27FC236}">
                <a16:creationId xmlns:a16="http://schemas.microsoft.com/office/drawing/2014/main" id="{6551FEFC-D08C-F84A-B537-9032BED93075}"/>
              </a:ext>
            </a:extLst>
          </p:cNvPr>
          <p:cNvSpPr txBox="1"/>
          <p:nvPr/>
        </p:nvSpPr>
        <p:spPr>
          <a:xfrm>
            <a:off x="6167247" y="5699951"/>
            <a:ext cx="2738250" cy="338554"/>
          </a:xfrm>
          <a:prstGeom prst="rect">
            <a:avLst/>
          </a:prstGeom>
          <a:noFill/>
          <a:ln>
            <a:solidFill>
              <a:schemeClr val="tx1"/>
            </a:solidFill>
          </a:ln>
        </p:spPr>
        <p:txBody>
          <a:bodyPr wrap="none" rtlCol="0">
            <a:spAutoFit/>
          </a:bodyPr>
          <a:lstStyle/>
          <a:p>
            <a:pPr algn="ctr"/>
            <a:r>
              <a:rPr lang="en-US" sz="1600" dirty="0">
                <a:solidFill>
                  <a:srgbClr val="0432FF"/>
                </a:solidFill>
                <a:latin typeface="Comic Sans MS" panose="030F0902030302020204" pitchFamily="66" charset="0"/>
              </a:rPr>
              <a:t>Roman Pots &amp; </a:t>
            </a:r>
            <a:r>
              <a:rPr lang="en-US" sz="1600" dirty="0" err="1">
                <a:solidFill>
                  <a:srgbClr val="0432FF"/>
                </a:solidFill>
                <a:latin typeface="Comic Sans MS" panose="030F0902030302020204" pitchFamily="66" charset="0"/>
              </a:rPr>
              <a:t>fwd</a:t>
            </a:r>
            <a:r>
              <a:rPr lang="en-US" sz="1600" dirty="0">
                <a:solidFill>
                  <a:srgbClr val="0432FF"/>
                </a:solidFill>
                <a:latin typeface="Comic Sans MS" panose="030F0902030302020204" pitchFamily="66" charset="0"/>
              </a:rPr>
              <a:t> tracking</a:t>
            </a:r>
          </a:p>
        </p:txBody>
      </p:sp>
      <p:pic>
        <p:nvPicPr>
          <p:cNvPr id="47" name="Picture 3">
            <a:extLst>
              <a:ext uri="{FF2B5EF4-FFF2-40B4-BE49-F238E27FC236}">
                <a16:creationId xmlns:a16="http://schemas.microsoft.com/office/drawing/2014/main" id="{481D9DB3-2B26-C24C-B819-3BE93FD18E88}"/>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l="3337" t="5580" r="1112" b="697"/>
          <a:stretch>
            <a:fillRect/>
          </a:stretch>
        </p:blipFill>
        <p:spPr bwMode="auto">
          <a:xfrm>
            <a:off x="223945" y="1898935"/>
            <a:ext cx="1830110" cy="1431568"/>
          </a:xfrm>
          <a:prstGeom prst="rect">
            <a:avLst/>
          </a:prstGeom>
          <a:noFill/>
          <a:ln w="9525">
            <a:noFill/>
            <a:miter lim="800000"/>
            <a:headEnd/>
            <a:tailEnd/>
          </a:ln>
        </p:spPr>
      </p:pic>
      <p:pic>
        <p:nvPicPr>
          <p:cNvPr id="48" name="Picture 30" descr="sidis-diagram.eps">
            <a:extLst>
              <a:ext uri="{FF2B5EF4-FFF2-40B4-BE49-F238E27FC236}">
                <a16:creationId xmlns:a16="http://schemas.microsoft.com/office/drawing/2014/main" id="{8B7A6CFB-229D-DF44-9FB5-E9DBC83A5C2B}"/>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08575" y="1934700"/>
            <a:ext cx="2085030" cy="1489307"/>
          </a:xfrm>
          <a:prstGeom prst="rect">
            <a:avLst/>
          </a:prstGeom>
          <a:noFill/>
          <a:ln w="9525">
            <a:noFill/>
            <a:miter lim="800000"/>
            <a:headEnd/>
            <a:tailEnd/>
          </a:ln>
        </p:spPr>
      </p:pic>
      <p:pic>
        <p:nvPicPr>
          <p:cNvPr id="49" name="Picture 48" descr="GPD.png">
            <a:extLst>
              <a:ext uri="{FF2B5EF4-FFF2-40B4-BE49-F238E27FC236}">
                <a16:creationId xmlns:a16="http://schemas.microsoft.com/office/drawing/2014/main" id="{C463BA90-365A-9343-A9B7-84059BC7575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539787" y="4913982"/>
            <a:ext cx="2110740" cy="1257300"/>
          </a:xfrm>
          <a:prstGeom prst="rect">
            <a:avLst/>
          </a:prstGeom>
        </p:spPr>
      </p:pic>
      <p:sp>
        <p:nvSpPr>
          <p:cNvPr id="50" name="TextBox 49">
            <a:extLst>
              <a:ext uri="{FF2B5EF4-FFF2-40B4-BE49-F238E27FC236}">
                <a16:creationId xmlns:a16="http://schemas.microsoft.com/office/drawing/2014/main" id="{A58EF20F-632C-5D45-8932-9288132DFF7F}"/>
              </a:ext>
            </a:extLst>
          </p:cNvPr>
          <p:cNvSpPr txBox="1"/>
          <p:nvPr/>
        </p:nvSpPr>
        <p:spPr>
          <a:xfrm>
            <a:off x="159866" y="1552870"/>
            <a:ext cx="1537600" cy="338554"/>
          </a:xfrm>
          <a:prstGeom prst="rect">
            <a:avLst/>
          </a:prstGeom>
          <a:noFill/>
        </p:spPr>
        <p:txBody>
          <a:bodyPr wrap="none" rtlCol="0">
            <a:spAutoFit/>
          </a:bodyPr>
          <a:lstStyle/>
          <a:p>
            <a:pPr algn="ctr"/>
            <a:r>
              <a:rPr lang="en-US" sz="1600" b="1" dirty="0">
                <a:solidFill>
                  <a:srgbClr val="0432FF"/>
                </a:solidFill>
                <a:latin typeface="Comic Sans MS" panose="030F0902030302020204" pitchFamily="66" charset="0"/>
              </a:rPr>
              <a:t>Inclusive DIS</a:t>
            </a:r>
          </a:p>
        </p:txBody>
      </p:sp>
      <p:sp>
        <p:nvSpPr>
          <p:cNvPr id="51" name="TextBox 50">
            <a:extLst>
              <a:ext uri="{FF2B5EF4-FFF2-40B4-BE49-F238E27FC236}">
                <a16:creationId xmlns:a16="http://schemas.microsoft.com/office/drawing/2014/main" id="{1F665F90-2AA5-C243-A511-A0C4CB5946A3}"/>
              </a:ext>
            </a:extLst>
          </p:cNvPr>
          <p:cNvSpPr txBox="1"/>
          <p:nvPr/>
        </p:nvSpPr>
        <p:spPr>
          <a:xfrm>
            <a:off x="6987067" y="1559562"/>
            <a:ext cx="2082621" cy="338554"/>
          </a:xfrm>
          <a:prstGeom prst="rect">
            <a:avLst/>
          </a:prstGeom>
          <a:noFill/>
        </p:spPr>
        <p:txBody>
          <a:bodyPr wrap="none" rtlCol="0">
            <a:spAutoFit/>
          </a:bodyPr>
          <a:lstStyle/>
          <a:p>
            <a:pPr algn="l"/>
            <a:r>
              <a:rPr lang="en-US" sz="1600" b="1" dirty="0">
                <a:solidFill>
                  <a:srgbClr val="0432FF"/>
                </a:solidFill>
                <a:latin typeface="Comic Sans MS" panose="030F0902030302020204" pitchFamily="66" charset="0"/>
              </a:rPr>
              <a:t>Semi-inclusive DIS</a:t>
            </a:r>
          </a:p>
        </p:txBody>
      </p:sp>
      <p:sp>
        <p:nvSpPr>
          <p:cNvPr id="52" name="TextBox 51">
            <a:extLst>
              <a:ext uri="{FF2B5EF4-FFF2-40B4-BE49-F238E27FC236}">
                <a16:creationId xmlns:a16="http://schemas.microsoft.com/office/drawing/2014/main" id="{BDA8BBF5-4007-BC41-9669-729CA3421BEA}"/>
              </a:ext>
            </a:extLst>
          </p:cNvPr>
          <p:cNvSpPr txBox="1"/>
          <p:nvPr/>
        </p:nvSpPr>
        <p:spPr>
          <a:xfrm>
            <a:off x="3831840" y="4582919"/>
            <a:ext cx="1568058" cy="338554"/>
          </a:xfrm>
          <a:prstGeom prst="rect">
            <a:avLst/>
          </a:prstGeom>
          <a:noFill/>
        </p:spPr>
        <p:txBody>
          <a:bodyPr wrap="none" rtlCol="0">
            <a:spAutoFit/>
          </a:bodyPr>
          <a:lstStyle/>
          <a:p>
            <a:pPr algn="l"/>
            <a:r>
              <a:rPr lang="en-US" sz="1600" b="1" dirty="0">
                <a:solidFill>
                  <a:srgbClr val="0432FF"/>
                </a:solidFill>
                <a:latin typeface="Comic Sans MS" panose="030F0902030302020204" pitchFamily="66" charset="0"/>
              </a:rPr>
              <a:t>Exclusive DIS</a:t>
            </a:r>
          </a:p>
        </p:txBody>
      </p:sp>
      <p:sp>
        <p:nvSpPr>
          <p:cNvPr id="53" name="Rectangle 52">
            <a:extLst>
              <a:ext uri="{FF2B5EF4-FFF2-40B4-BE49-F238E27FC236}">
                <a16:creationId xmlns:a16="http://schemas.microsoft.com/office/drawing/2014/main" id="{EF2C53C9-2D13-6E47-A73E-0774BE1C6C2D}"/>
              </a:ext>
            </a:extLst>
          </p:cNvPr>
          <p:cNvSpPr/>
          <p:nvPr/>
        </p:nvSpPr>
        <p:spPr>
          <a:xfrm>
            <a:off x="3925712" y="3901987"/>
            <a:ext cx="1292576" cy="430301"/>
          </a:xfrm>
          <a:prstGeom prst="rect">
            <a:avLst/>
          </a:prstGeom>
          <a:gradFill>
            <a:gsLst>
              <a:gs pos="0">
                <a:srgbClr val="011893"/>
              </a:gs>
              <a:gs pos="70000">
                <a:srgbClr val="0096FF"/>
              </a:gs>
              <a:gs pos="30000">
                <a:srgbClr val="0096FF"/>
              </a:gs>
              <a:gs pos="100000">
                <a:srgbClr val="011893"/>
              </a:gs>
            </a:gsLst>
            <a:lin ang="0" scaled="1"/>
          </a:gra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99151DF3-9C0E-EE49-90E2-B051EE2E5B7B}"/>
              </a:ext>
            </a:extLst>
          </p:cNvPr>
          <p:cNvSpPr txBox="1"/>
          <p:nvPr/>
        </p:nvSpPr>
        <p:spPr>
          <a:xfrm>
            <a:off x="793773" y="5785239"/>
            <a:ext cx="1311576" cy="338554"/>
          </a:xfrm>
          <a:prstGeom prst="rect">
            <a:avLst/>
          </a:prstGeom>
          <a:noFill/>
          <a:ln>
            <a:solidFill>
              <a:schemeClr val="tx1"/>
            </a:solidFill>
          </a:ln>
        </p:spPr>
        <p:txBody>
          <a:bodyPr wrap="none" rtlCol="0">
            <a:spAutoFit/>
          </a:bodyPr>
          <a:lstStyle/>
          <a:p>
            <a:pPr algn="ctr"/>
            <a:r>
              <a:rPr lang="en-US" sz="1600" b="1" dirty="0">
                <a:solidFill>
                  <a:srgbClr val="00B050"/>
                </a:solidFill>
                <a:latin typeface="Comic Sans MS" panose="030F0902030302020204" pitchFamily="66" charset="0"/>
              </a:rPr>
              <a:t>Polarimetry</a:t>
            </a:r>
          </a:p>
        </p:txBody>
      </p:sp>
      <p:sp>
        <p:nvSpPr>
          <p:cNvPr id="55" name="Rectangle 54">
            <a:extLst>
              <a:ext uri="{FF2B5EF4-FFF2-40B4-BE49-F238E27FC236}">
                <a16:creationId xmlns:a16="http://schemas.microsoft.com/office/drawing/2014/main" id="{E3C5CEEA-F3F7-CA46-9C2D-22B16D894CDF}"/>
              </a:ext>
            </a:extLst>
          </p:cNvPr>
          <p:cNvSpPr/>
          <p:nvPr/>
        </p:nvSpPr>
        <p:spPr>
          <a:xfrm>
            <a:off x="4572000" y="3257107"/>
            <a:ext cx="1120391" cy="10859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294D36D6-ED65-5A47-8DB1-3ABEA7BF28EA}"/>
              </a:ext>
            </a:extLst>
          </p:cNvPr>
          <p:cNvSpPr txBox="1"/>
          <p:nvPr/>
        </p:nvSpPr>
        <p:spPr>
          <a:xfrm>
            <a:off x="4207156" y="3153451"/>
            <a:ext cx="729687" cy="338554"/>
          </a:xfrm>
          <a:prstGeom prst="rect">
            <a:avLst/>
          </a:prstGeom>
          <a:noFill/>
        </p:spPr>
        <p:txBody>
          <a:bodyPr wrap="none" rtlCol="0">
            <a:spAutoFit/>
          </a:bodyPr>
          <a:lstStyle/>
          <a:p>
            <a:pPr algn="l"/>
            <a:r>
              <a:rPr lang="en-US" sz="1600" dirty="0">
                <a:latin typeface="Comic Sans MS" panose="030F0902030302020204" pitchFamily="66" charset="0"/>
              </a:rPr>
              <a:t>HCAL</a:t>
            </a:r>
          </a:p>
        </p:txBody>
      </p:sp>
      <p:sp>
        <p:nvSpPr>
          <p:cNvPr id="57" name="TextBox 56">
            <a:extLst>
              <a:ext uri="{FF2B5EF4-FFF2-40B4-BE49-F238E27FC236}">
                <a16:creationId xmlns:a16="http://schemas.microsoft.com/office/drawing/2014/main" id="{F00C7E95-D66D-5149-B583-E46647309A43}"/>
              </a:ext>
            </a:extLst>
          </p:cNvPr>
          <p:cNvSpPr txBox="1"/>
          <p:nvPr/>
        </p:nvSpPr>
        <p:spPr>
          <a:xfrm>
            <a:off x="4221583" y="3491947"/>
            <a:ext cx="700833" cy="338554"/>
          </a:xfrm>
          <a:prstGeom prst="rect">
            <a:avLst/>
          </a:prstGeom>
          <a:noFill/>
        </p:spPr>
        <p:txBody>
          <a:bodyPr wrap="none" rtlCol="0">
            <a:spAutoFit/>
          </a:bodyPr>
          <a:lstStyle/>
          <a:p>
            <a:pPr algn="l"/>
            <a:r>
              <a:rPr lang="en-US" sz="1600" dirty="0">
                <a:latin typeface="Comic Sans MS" panose="030F0902030302020204" pitchFamily="66" charset="0"/>
              </a:rPr>
              <a:t>ECAL</a:t>
            </a:r>
          </a:p>
        </p:txBody>
      </p:sp>
      <p:sp>
        <p:nvSpPr>
          <p:cNvPr id="58" name="TextBox 57">
            <a:extLst>
              <a:ext uri="{FF2B5EF4-FFF2-40B4-BE49-F238E27FC236}">
                <a16:creationId xmlns:a16="http://schemas.microsoft.com/office/drawing/2014/main" id="{BD23FB1B-5100-C942-ADD9-DF819BDBC007}"/>
              </a:ext>
            </a:extLst>
          </p:cNvPr>
          <p:cNvSpPr txBox="1"/>
          <p:nvPr/>
        </p:nvSpPr>
        <p:spPr>
          <a:xfrm>
            <a:off x="4073405" y="3916163"/>
            <a:ext cx="1019831" cy="338554"/>
          </a:xfrm>
          <a:prstGeom prst="rect">
            <a:avLst/>
          </a:prstGeom>
          <a:noFill/>
        </p:spPr>
        <p:txBody>
          <a:bodyPr wrap="none" rtlCol="0">
            <a:spAutoFit/>
          </a:bodyPr>
          <a:lstStyle/>
          <a:p>
            <a:pPr algn="l"/>
            <a:r>
              <a:rPr lang="en-US" sz="1600" dirty="0">
                <a:latin typeface="Comic Sans MS" panose="030F0902030302020204" pitchFamily="66" charset="0"/>
              </a:rPr>
              <a:t>Tracking</a:t>
            </a:r>
          </a:p>
        </p:txBody>
      </p:sp>
      <p:sp>
        <p:nvSpPr>
          <p:cNvPr id="59" name="TextBox 58">
            <a:extLst>
              <a:ext uri="{FF2B5EF4-FFF2-40B4-BE49-F238E27FC236}">
                <a16:creationId xmlns:a16="http://schemas.microsoft.com/office/drawing/2014/main" id="{302A2066-F0CD-494F-9C05-9A34FF248A7A}"/>
              </a:ext>
            </a:extLst>
          </p:cNvPr>
          <p:cNvSpPr txBox="1"/>
          <p:nvPr/>
        </p:nvSpPr>
        <p:spPr>
          <a:xfrm>
            <a:off x="4123800" y="3304273"/>
            <a:ext cx="896399" cy="338554"/>
          </a:xfrm>
          <a:prstGeom prst="rect">
            <a:avLst/>
          </a:prstGeom>
          <a:noFill/>
        </p:spPr>
        <p:txBody>
          <a:bodyPr wrap="none" rtlCol="0">
            <a:spAutoFit/>
          </a:bodyPr>
          <a:lstStyle/>
          <a:p>
            <a:pPr algn="l"/>
            <a:r>
              <a:rPr lang="en-US" sz="1600" dirty="0">
                <a:latin typeface="Comic Sans MS" panose="030F0902030302020204" pitchFamily="66" charset="0"/>
              </a:rPr>
              <a:t>Magnet</a:t>
            </a:r>
          </a:p>
        </p:txBody>
      </p:sp>
      <p:sp>
        <p:nvSpPr>
          <p:cNvPr id="60" name="Slide Number">
            <a:extLst>
              <a:ext uri="{FF2B5EF4-FFF2-40B4-BE49-F238E27FC236}">
                <a16:creationId xmlns:a16="http://schemas.microsoft.com/office/drawing/2014/main" id="{467A2F23-CA63-AC48-8109-631D1ED330AA}"/>
              </a:ext>
            </a:extLst>
          </p:cNvPr>
          <p:cNvSpPr txBox="1">
            <a:spLocks/>
          </p:cNvSpPr>
          <p:nvPr/>
        </p:nvSpPr>
        <p:spPr>
          <a:xfrm>
            <a:off x="4460789" y="6362336"/>
            <a:ext cx="321276" cy="3992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en-US" sz="1600" smtClean="0">
                <a:solidFill>
                  <a:schemeClr val="bg1"/>
                </a:solidFill>
              </a:rPr>
              <a:pPr/>
              <a:t>27</a:t>
            </a:fld>
            <a:endParaRPr lang="en-US" sz="1600" dirty="0">
              <a:solidFill>
                <a:schemeClr val="bg1"/>
              </a:solidFill>
            </a:endParaRPr>
          </a:p>
        </p:txBody>
      </p:sp>
      <p:cxnSp>
        <p:nvCxnSpPr>
          <p:cNvPr id="62" name="Straight Arrow Connector 61">
            <a:extLst>
              <a:ext uri="{FF2B5EF4-FFF2-40B4-BE49-F238E27FC236}">
                <a16:creationId xmlns:a16="http://schemas.microsoft.com/office/drawing/2014/main" id="{94D4D4E3-E48E-614D-9B51-B8D50B821758}"/>
              </a:ext>
            </a:extLst>
          </p:cNvPr>
          <p:cNvCxnSpPr>
            <a:cxnSpLocks/>
          </p:cNvCxnSpPr>
          <p:nvPr/>
        </p:nvCxnSpPr>
        <p:spPr>
          <a:xfrm flipV="1">
            <a:off x="6498354" y="5019005"/>
            <a:ext cx="1990097" cy="1"/>
          </a:xfrm>
          <a:prstGeom prst="straightConnector1">
            <a:avLst/>
          </a:prstGeom>
          <a:ln w="508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577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48"/>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33"/>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0"/>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24"/>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42"/>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27"/>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55"/>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4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3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1" nodeType="clickEffect">
                                  <p:stCondLst>
                                    <p:cond delay="0"/>
                                  </p:stCondLst>
                                  <p:childTnLst>
                                    <p:set>
                                      <p:cBhvr>
                                        <p:cTn id="56" dur="1" fill="hold">
                                          <p:stCondLst>
                                            <p:cond delay="0"/>
                                          </p:stCondLst>
                                        </p:cTn>
                                        <p:tgtEl>
                                          <p:spTgt spid="46"/>
                                        </p:tgtEl>
                                        <p:attrNameLst>
                                          <p:attrName>style.visibility</p:attrName>
                                        </p:attrNameLst>
                                      </p:cBhvr>
                                      <p:to>
                                        <p:strVal val="visible"/>
                                      </p:to>
                                    </p:set>
                                  </p:childTnLst>
                                </p:cTn>
                              </p:par>
                              <p:par>
                                <p:cTn id="57" presetID="1" presetClass="entr" presetSubtype="0" fill="hold" grpId="1" nodeType="with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38" grpId="0"/>
      <p:bldP spid="38" grpId="1"/>
      <p:bldP spid="46" grpId="0" animBg="1"/>
      <p:bldP spid="46" grpId="1" animBg="1"/>
      <p:bldP spid="51" grpId="0"/>
      <p:bldP spid="51" grpId="1"/>
      <p:bldP spid="52" grpId="0"/>
      <p:bldP spid="52" grpId="1"/>
      <p:bldP spid="55" grpId="0" animBg="1"/>
      <p:bldP spid="55"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F8F04-1ED8-3642-A667-18F67325DA13}"/>
              </a:ext>
            </a:extLst>
          </p:cNvPr>
          <p:cNvSpPr>
            <a:spLocks noGrp="1"/>
          </p:cNvSpPr>
          <p:nvPr>
            <p:ph type="title"/>
          </p:nvPr>
        </p:nvSpPr>
        <p:spPr>
          <a:xfrm>
            <a:off x="372533" y="242373"/>
            <a:ext cx="8353778" cy="756930"/>
          </a:xfrm>
        </p:spPr>
        <p:txBody>
          <a:bodyPr>
            <a:normAutofit/>
          </a:bodyPr>
          <a:lstStyle/>
          <a:p>
            <a:r>
              <a:rPr lang="en-US" sz="3600" dirty="0"/>
              <a:t>EIC Detector (Schematic)</a:t>
            </a:r>
          </a:p>
        </p:txBody>
      </p:sp>
      <p:sp>
        <p:nvSpPr>
          <p:cNvPr id="12" name="TextBox 11">
            <a:extLst>
              <a:ext uri="{FF2B5EF4-FFF2-40B4-BE49-F238E27FC236}">
                <a16:creationId xmlns:a16="http://schemas.microsoft.com/office/drawing/2014/main" id="{AB38D547-D866-4543-85A5-362B411B138C}"/>
              </a:ext>
            </a:extLst>
          </p:cNvPr>
          <p:cNvSpPr txBox="1"/>
          <p:nvPr/>
        </p:nvSpPr>
        <p:spPr>
          <a:xfrm>
            <a:off x="110710" y="1371087"/>
            <a:ext cx="1803400" cy="276999"/>
          </a:xfrm>
          <a:prstGeom prst="rect">
            <a:avLst/>
          </a:prstGeom>
          <a:solidFill>
            <a:srgbClr val="00E100"/>
          </a:solidFill>
          <a:ln w="9525">
            <a:solidFill>
              <a:schemeClr val="bg2">
                <a:lumMod val="10000"/>
                <a:alpha val="63000"/>
              </a:schemeClr>
            </a:solidFill>
          </a:ln>
        </p:spPr>
        <p:txBody>
          <a:bodyPr wrap="square" rtlCol="0">
            <a:spAutoFit/>
          </a:bodyPr>
          <a:lstStyle/>
          <a:p>
            <a:pPr algn="ctr"/>
            <a:r>
              <a:rPr lang="en-US" sz="1200" b="1" dirty="0">
                <a:solidFill>
                  <a:srgbClr val="FFFFFF"/>
                </a:solidFill>
              </a:rPr>
              <a:t>Hadronic calorimeters</a:t>
            </a:r>
          </a:p>
        </p:txBody>
      </p:sp>
      <p:sp>
        <p:nvSpPr>
          <p:cNvPr id="13" name="TextBox 12">
            <a:extLst>
              <a:ext uri="{FF2B5EF4-FFF2-40B4-BE49-F238E27FC236}">
                <a16:creationId xmlns:a16="http://schemas.microsoft.com/office/drawing/2014/main" id="{1FCD4B24-544A-5840-9E3C-B2DD518B1BD2}"/>
              </a:ext>
            </a:extLst>
          </p:cNvPr>
          <p:cNvSpPr txBox="1"/>
          <p:nvPr/>
        </p:nvSpPr>
        <p:spPr>
          <a:xfrm>
            <a:off x="1406110" y="5713552"/>
            <a:ext cx="425116" cy="276999"/>
          </a:xfrm>
          <a:prstGeom prst="rect">
            <a:avLst/>
          </a:prstGeom>
          <a:solidFill>
            <a:srgbClr val="4BD7E1"/>
          </a:solidFill>
          <a:ln w="9525">
            <a:solidFill>
              <a:schemeClr val="bg2">
                <a:lumMod val="10000"/>
                <a:alpha val="63000"/>
              </a:schemeClr>
            </a:solidFill>
          </a:ln>
        </p:spPr>
        <p:txBody>
          <a:bodyPr wrap="none" rtlCol="0">
            <a:spAutoFit/>
          </a:bodyPr>
          <a:lstStyle/>
          <a:p>
            <a:pPr algn="ctr"/>
            <a:r>
              <a:rPr lang="en-US" sz="1200" b="1" dirty="0">
                <a:solidFill>
                  <a:schemeClr val="bg2">
                    <a:lumMod val="10000"/>
                  </a:schemeClr>
                </a:solidFill>
              </a:rPr>
              <a:t>TPC</a:t>
            </a:r>
          </a:p>
        </p:txBody>
      </p:sp>
      <p:sp>
        <p:nvSpPr>
          <p:cNvPr id="14" name="TextBox 13">
            <a:extLst>
              <a:ext uri="{FF2B5EF4-FFF2-40B4-BE49-F238E27FC236}">
                <a16:creationId xmlns:a16="http://schemas.microsoft.com/office/drawing/2014/main" id="{5D0DE0A2-4084-3046-A10E-A5D1D06A3F1B}"/>
              </a:ext>
            </a:extLst>
          </p:cNvPr>
          <p:cNvSpPr txBox="1"/>
          <p:nvPr/>
        </p:nvSpPr>
        <p:spPr>
          <a:xfrm>
            <a:off x="1964914" y="1371087"/>
            <a:ext cx="1447800" cy="276999"/>
          </a:xfrm>
          <a:prstGeom prst="rect">
            <a:avLst/>
          </a:prstGeom>
          <a:solidFill>
            <a:srgbClr val="0432FF"/>
          </a:solidFill>
          <a:ln w="9525">
            <a:solidFill>
              <a:srgbClr val="0432FF">
                <a:alpha val="63000"/>
              </a:srgbClr>
            </a:solidFill>
          </a:ln>
        </p:spPr>
        <p:txBody>
          <a:bodyPr wrap="square" rtlCol="0">
            <a:spAutoFit/>
          </a:bodyPr>
          <a:lstStyle/>
          <a:p>
            <a:pPr algn="ctr"/>
            <a:r>
              <a:rPr lang="en-US" sz="1200" b="1" dirty="0">
                <a:solidFill>
                  <a:srgbClr val="FFFFFF"/>
                </a:solidFill>
              </a:rPr>
              <a:t>e/m calorimeters          </a:t>
            </a:r>
          </a:p>
        </p:txBody>
      </p:sp>
      <p:sp>
        <p:nvSpPr>
          <p:cNvPr id="16" name="TextBox 15">
            <a:extLst>
              <a:ext uri="{FF2B5EF4-FFF2-40B4-BE49-F238E27FC236}">
                <a16:creationId xmlns:a16="http://schemas.microsoft.com/office/drawing/2014/main" id="{4ACD1B4A-9C62-4C4C-8F2E-777066B6336F}"/>
              </a:ext>
            </a:extLst>
          </p:cNvPr>
          <p:cNvSpPr txBox="1"/>
          <p:nvPr/>
        </p:nvSpPr>
        <p:spPr>
          <a:xfrm>
            <a:off x="110710" y="5713552"/>
            <a:ext cx="1141018" cy="276999"/>
          </a:xfrm>
          <a:prstGeom prst="rect">
            <a:avLst/>
          </a:prstGeom>
          <a:solidFill>
            <a:srgbClr val="F2FF5F"/>
          </a:solidFill>
          <a:ln w="9525">
            <a:solidFill>
              <a:schemeClr val="bg2">
                <a:lumMod val="10000"/>
                <a:alpha val="63000"/>
              </a:schemeClr>
            </a:solidFill>
          </a:ln>
        </p:spPr>
        <p:txBody>
          <a:bodyPr wrap="none" rtlCol="0">
            <a:spAutoFit/>
          </a:bodyPr>
          <a:lstStyle/>
          <a:p>
            <a:r>
              <a:rPr lang="en-US" sz="1200" b="1" dirty="0">
                <a:solidFill>
                  <a:srgbClr val="1E1C11"/>
                </a:solidFill>
              </a:rPr>
              <a:t>Silicon trackers</a:t>
            </a:r>
          </a:p>
        </p:txBody>
      </p:sp>
      <p:sp>
        <p:nvSpPr>
          <p:cNvPr id="17" name="TextBox 16">
            <a:extLst>
              <a:ext uri="{FF2B5EF4-FFF2-40B4-BE49-F238E27FC236}">
                <a16:creationId xmlns:a16="http://schemas.microsoft.com/office/drawing/2014/main" id="{AB5FCBA3-E244-324C-BC04-4BB384ED9140}"/>
              </a:ext>
            </a:extLst>
          </p:cNvPr>
          <p:cNvSpPr txBox="1"/>
          <p:nvPr/>
        </p:nvSpPr>
        <p:spPr>
          <a:xfrm>
            <a:off x="2015710" y="5713552"/>
            <a:ext cx="1031180" cy="276999"/>
          </a:xfrm>
          <a:prstGeom prst="rect">
            <a:avLst/>
          </a:prstGeom>
          <a:solidFill>
            <a:srgbClr val="FFD63F"/>
          </a:solidFill>
          <a:ln w="9525">
            <a:solidFill>
              <a:schemeClr val="bg2">
                <a:lumMod val="10000"/>
                <a:alpha val="63000"/>
              </a:schemeClr>
            </a:solidFill>
          </a:ln>
        </p:spPr>
        <p:txBody>
          <a:bodyPr wrap="none" rtlCol="0">
            <a:spAutoFit/>
          </a:bodyPr>
          <a:lstStyle/>
          <a:p>
            <a:pPr algn="ctr"/>
            <a:r>
              <a:rPr lang="en-US" sz="1200" b="1" dirty="0">
                <a:solidFill>
                  <a:srgbClr val="1E1C11"/>
                </a:solidFill>
              </a:rPr>
              <a:t>GEM trackers</a:t>
            </a:r>
          </a:p>
        </p:txBody>
      </p:sp>
      <p:sp>
        <p:nvSpPr>
          <p:cNvPr id="18" name="TextBox 17">
            <a:extLst>
              <a:ext uri="{FF2B5EF4-FFF2-40B4-BE49-F238E27FC236}">
                <a16:creationId xmlns:a16="http://schemas.microsoft.com/office/drawing/2014/main" id="{F4149EA6-E937-0F4F-AABB-F5EFF1D3C69B}"/>
              </a:ext>
            </a:extLst>
          </p:cNvPr>
          <p:cNvSpPr txBox="1"/>
          <p:nvPr/>
        </p:nvSpPr>
        <p:spPr>
          <a:xfrm>
            <a:off x="3217886" y="5713552"/>
            <a:ext cx="1278748" cy="276999"/>
          </a:xfrm>
          <a:prstGeom prst="rect">
            <a:avLst/>
          </a:prstGeom>
          <a:solidFill>
            <a:srgbClr val="FF0000"/>
          </a:solidFill>
          <a:ln w="9525">
            <a:solidFill>
              <a:schemeClr val="bg2">
                <a:lumMod val="10000"/>
                <a:alpha val="63000"/>
              </a:schemeClr>
            </a:solidFill>
          </a:ln>
        </p:spPr>
        <p:txBody>
          <a:bodyPr wrap="none" rtlCol="0">
            <a:spAutoFit/>
          </a:bodyPr>
          <a:lstStyle/>
          <a:p>
            <a:pPr algn="ctr"/>
            <a:r>
              <a:rPr lang="en-US" sz="1200" b="1" dirty="0">
                <a:solidFill>
                  <a:schemeClr val="bg1"/>
                </a:solidFill>
              </a:rPr>
              <a:t>3 T solenoid coils</a:t>
            </a:r>
          </a:p>
        </p:txBody>
      </p:sp>
      <p:grpSp>
        <p:nvGrpSpPr>
          <p:cNvPr id="24" name="Group 23">
            <a:extLst>
              <a:ext uri="{FF2B5EF4-FFF2-40B4-BE49-F238E27FC236}">
                <a16:creationId xmlns:a16="http://schemas.microsoft.com/office/drawing/2014/main" id="{4840C439-8AD6-9644-8BD2-D97C975D1CCB}"/>
              </a:ext>
            </a:extLst>
          </p:cNvPr>
          <p:cNvGrpSpPr/>
          <p:nvPr/>
        </p:nvGrpSpPr>
        <p:grpSpPr>
          <a:xfrm>
            <a:off x="3412714" y="1557417"/>
            <a:ext cx="5641284" cy="4120812"/>
            <a:chOff x="2778180" y="1386743"/>
            <a:chExt cx="6366468" cy="4576344"/>
          </a:xfrm>
        </p:grpSpPr>
        <p:pic>
          <p:nvPicPr>
            <p:cNvPr id="4" name="Picture 3" descr="beast.png">
              <a:extLst>
                <a:ext uri="{FF2B5EF4-FFF2-40B4-BE49-F238E27FC236}">
                  <a16:creationId xmlns:a16="http://schemas.microsoft.com/office/drawing/2014/main" id="{E429878C-21FB-8E4A-A614-EE2633FE039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14999" t="9679" r="7001" b="3120"/>
            <a:stretch/>
          </p:blipFill>
          <p:spPr>
            <a:xfrm>
              <a:off x="2778180" y="1602121"/>
              <a:ext cx="6241381" cy="4360966"/>
            </a:xfrm>
            <a:prstGeom prst="rect">
              <a:avLst/>
            </a:prstGeom>
          </p:spPr>
        </p:pic>
        <p:cxnSp>
          <p:nvCxnSpPr>
            <p:cNvPr id="6" name="Straight Arrow Connector 5">
              <a:extLst>
                <a:ext uri="{FF2B5EF4-FFF2-40B4-BE49-F238E27FC236}">
                  <a16:creationId xmlns:a16="http://schemas.microsoft.com/office/drawing/2014/main" id="{65961A7A-F5AA-4E46-818A-7656B792BC3E}"/>
                </a:ext>
              </a:extLst>
            </p:cNvPr>
            <p:cNvCxnSpPr>
              <a:cxnSpLocks/>
            </p:cNvCxnSpPr>
            <p:nvPr/>
          </p:nvCxnSpPr>
          <p:spPr>
            <a:xfrm rot="60000">
              <a:off x="5639448" y="1386743"/>
              <a:ext cx="3505200" cy="1676400"/>
            </a:xfrm>
            <a:prstGeom prst="straightConnector1">
              <a:avLst/>
            </a:prstGeom>
            <a:ln w="19050">
              <a:solidFill>
                <a:srgbClr val="0432FF"/>
              </a:solidFill>
              <a:prstDash val="dash"/>
              <a:headEnd type="arrow"/>
              <a:tailEnd type="arrow"/>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FBEFAAC6-5A84-5149-BE8A-25749FB929E4}"/>
                </a:ext>
              </a:extLst>
            </p:cNvPr>
            <p:cNvSpPr txBox="1"/>
            <p:nvPr/>
          </p:nvSpPr>
          <p:spPr>
            <a:xfrm rot="1518545">
              <a:off x="7037343" y="1843395"/>
              <a:ext cx="683200" cy="338554"/>
            </a:xfrm>
            <a:prstGeom prst="rect">
              <a:avLst/>
            </a:prstGeom>
            <a:noFill/>
          </p:spPr>
          <p:txBody>
            <a:bodyPr wrap="none" rtlCol="0">
              <a:spAutoFit/>
            </a:bodyPr>
            <a:lstStyle/>
            <a:p>
              <a:r>
                <a:rPr lang="en-US" sz="1600" b="1" dirty="0">
                  <a:solidFill>
                    <a:srgbClr val="0432FF"/>
                  </a:solidFill>
                  <a:latin typeface="Comic Sans MS" panose="030F0902030302020204" pitchFamily="66" charset="0"/>
                  <a:cs typeface="Comic Sans MS"/>
                </a:rPr>
                <a:t>9.0m</a:t>
              </a:r>
            </a:p>
          </p:txBody>
        </p:sp>
        <p:cxnSp>
          <p:nvCxnSpPr>
            <p:cNvPr id="8" name="Straight Arrow Connector 7">
              <a:extLst>
                <a:ext uri="{FF2B5EF4-FFF2-40B4-BE49-F238E27FC236}">
                  <a16:creationId xmlns:a16="http://schemas.microsoft.com/office/drawing/2014/main" id="{0AA1F0DE-85DD-C243-B987-6AAF59DF9F70}"/>
                </a:ext>
              </a:extLst>
            </p:cNvPr>
            <p:cNvCxnSpPr>
              <a:cxnSpLocks/>
            </p:cNvCxnSpPr>
            <p:nvPr/>
          </p:nvCxnSpPr>
          <p:spPr>
            <a:xfrm>
              <a:off x="2939222" y="3860360"/>
              <a:ext cx="1358574" cy="920304"/>
            </a:xfrm>
            <a:prstGeom prst="straightConnector1">
              <a:avLst/>
            </a:prstGeom>
            <a:ln w="19050">
              <a:solidFill>
                <a:srgbClr val="0432FF"/>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1267B8FF-FBA1-2241-B8E7-34AFFB6EAD1F}"/>
                </a:ext>
              </a:extLst>
            </p:cNvPr>
            <p:cNvCxnSpPr/>
            <p:nvPr/>
          </p:nvCxnSpPr>
          <p:spPr>
            <a:xfrm rot="60000" flipH="1" flipV="1">
              <a:off x="4408273" y="4873334"/>
              <a:ext cx="1447800" cy="914400"/>
            </a:xfrm>
            <a:prstGeom prst="straightConnector1">
              <a:avLst/>
            </a:prstGeom>
            <a:ln w="19050">
              <a:solidFill>
                <a:srgbClr val="0432FF"/>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0DEF0DB8-6687-254A-A241-2293A8B1EA37}"/>
                </a:ext>
              </a:extLst>
            </p:cNvPr>
            <p:cNvSpPr txBox="1"/>
            <p:nvPr/>
          </p:nvSpPr>
          <p:spPr>
            <a:xfrm rot="2040000">
              <a:off x="3009854" y="4187801"/>
              <a:ext cx="950901" cy="338554"/>
            </a:xfrm>
            <a:prstGeom prst="rect">
              <a:avLst/>
            </a:prstGeom>
            <a:noFill/>
          </p:spPr>
          <p:txBody>
            <a:bodyPr wrap="none" rtlCol="0">
              <a:spAutoFit/>
            </a:bodyPr>
            <a:lstStyle/>
            <a:p>
              <a:r>
                <a:rPr lang="en-US" sz="1600" b="1" dirty="0">
                  <a:solidFill>
                    <a:srgbClr val="0432FF"/>
                  </a:solidFill>
                  <a:latin typeface="Comic Sans MS" panose="030F0902030302020204" pitchFamily="66" charset="0"/>
                  <a:cs typeface="Comic Sans MS"/>
                </a:rPr>
                <a:t>hadrons</a:t>
              </a:r>
            </a:p>
          </p:txBody>
        </p:sp>
        <p:sp>
          <p:nvSpPr>
            <p:cNvPr id="11" name="TextBox 10">
              <a:extLst>
                <a:ext uri="{FF2B5EF4-FFF2-40B4-BE49-F238E27FC236}">
                  <a16:creationId xmlns:a16="http://schemas.microsoft.com/office/drawing/2014/main" id="{D3534AAF-0560-7144-B57A-589E66B38452}"/>
                </a:ext>
              </a:extLst>
            </p:cNvPr>
            <p:cNvSpPr txBox="1"/>
            <p:nvPr/>
          </p:nvSpPr>
          <p:spPr>
            <a:xfrm rot="1961217">
              <a:off x="4431350" y="5187744"/>
              <a:ext cx="1095172" cy="338554"/>
            </a:xfrm>
            <a:prstGeom prst="rect">
              <a:avLst/>
            </a:prstGeom>
            <a:noFill/>
          </p:spPr>
          <p:txBody>
            <a:bodyPr wrap="none" rtlCol="0">
              <a:spAutoFit/>
            </a:bodyPr>
            <a:lstStyle/>
            <a:p>
              <a:r>
                <a:rPr lang="en-US" sz="1600" b="1" dirty="0">
                  <a:solidFill>
                    <a:srgbClr val="0432FF"/>
                  </a:solidFill>
                  <a:latin typeface="Comic Sans MS" panose="030F0902030302020204" pitchFamily="66" charset="0"/>
                  <a:cs typeface="Comic Sans MS"/>
                </a:rPr>
                <a:t>electrons</a:t>
              </a:r>
            </a:p>
          </p:txBody>
        </p:sp>
      </p:grpSp>
      <p:sp>
        <p:nvSpPr>
          <p:cNvPr id="15" name="TextBox 14">
            <a:extLst>
              <a:ext uri="{FF2B5EF4-FFF2-40B4-BE49-F238E27FC236}">
                <a16:creationId xmlns:a16="http://schemas.microsoft.com/office/drawing/2014/main" id="{48BE1F79-4903-494A-A93F-3DD3C786F297}"/>
              </a:ext>
            </a:extLst>
          </p:cNvPr>
          <p:cNvSpPr txBox="1"/>
          <p:nvPr/>
        </p:nvSpPr>
        <p:spPr>
          <a:xfrm>
            <a:off x="3482242" y="1382861"/>
            <a:ext cx="1295400" cy="261610"/>
          </a:xfrm>
          <a:prstGeom prst="rect">
            <a:avLst/>
          </a:prstGeom>
          <a:solidFill>
            <a:srgbClr val="FF00FF">
              <a:alpha val="64000"/>
            </a:srgbClr>
          </a:solidFill>
          <a:ln w="9525">
            <a:solidFill>
              <a:schemeClr val="bg2">
                <a:lumMod val="10000"/>
                <a:alpha val="63000"/>
              </a:schemeClr>
            </a:solidFill>
          </a:ln>
        </p:spPr>
        <p:txBody>
          <a:bodyPr wrap="square" rtlCol="0">
            <a:spAutoFit/>
          </a:bodyPr>
          <a:lstStyle/>
          <a:p>
            <a:pPr algn="ctr"/>
            <a:r>
              <a:rPr lang="en-US" sz="1100" b="1" dirty="0">
                <a:solidFill>
                  <a:srgbClr val="FFFFFF"/>
                </a:solidFill>
              </a:rPr>
              <a:t>RICH detectors</a:t>
            </a:r>
          </a:p>
        </p:txBody>
      </p:sp>
      <p:sp>
        <p:nvSpPr>
          <p:cNvPr id="21" name="Slide Number">
            <a:extLst>
              <a:ext uri="{FF2B5EF4-FFF2-40B4-BE49-F238E27FC236}">
                <a16:creationId xmlns:a16="http://schemas.microsoft.com/office/drawing/2014/main" id="{55D824A4-829B-7B48-B574-FE5C59F4C8A5}"/>
              </a:ext>
            </a:extLst>
          </p:cNvPr>
          <p:cNvSpPr txBox="1">
            <a:spLocks/>
          </p:cNvSpPr>
          <p:nvPr/>
        </p:nvSpPr>
        <p:spPr>
          <a:xfrm>
            <a:off x="4460789" y="6362336"/>
            <a:ext cx="321276" cy="3992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en-US" sz="1600" smtClean="0">
                <a:solidFill>
                  <a:schemeClr val="bg1"/>
                </a:solidFill>
              </a:rPr>
              <a:pPr/>
              <a:t>28</a:t>
            </a:fld>
            <a:endParaRPr lang="en-US" sz="1600" dirty="0">
              <a:solidFill>
                <a:schemeClr val="bg1"/>
              </a:solidFill>
            </a:endParaRPr>
          </a:p>
        </p:txBody>
      </p:sp>
      <p:sp>
        <p:nvSpPr>
          <p:cNvPr id="22" name="TextBox 21">
            <a:extLst>
              <a:ext uri="{FF2B5EF4-FFF2-40B4-BE49-F238E27FC236}">
                <a16:creationId xmlns:a16="http://schemas.microsoft.com/office/drawing/2014/main" id="{B7A24CB2-A6E3-134C-9088-C2EF2D512ED6}"/>
              </a:ext>
            </a:extLst>
          </p:cNvPr>
          <p:cNvSpPr txBox="1"/>
          <p:nvPr/>
        </p:nvSpPr>
        <p:spPr>
          <a:xfrm>
            <a:off x="5695720" y="6422290"/>
            <a:ext cx="3290018" cy="369332"/>
          </a:xfrm>
          <a:prstGeom prst="rect">
            <a:avLst/>
          </a:prstGeom>
          <a:noFill/>
        </p:spPr>
        <p:txBody>
          <a:bodyPr wrap="square" rtlCol="0">
            <a:spAutoFit/>
          </a:bodyPr>
          <a:lstStyle/>
          <a:p>
            <a:pPr algn="r"/>
            <a:r>
              <a:rPr lang="en-US" dirty="0">
                <a:solidFill>
                  <a:srgbClr val="4EA5DB"/>
                </a:solidFill>
                <a:latin typeface="+mj-lt"/>
                <a:ea typeface="Arial" charset="0"/>
                <a:cs typeface="Arial" charset="0"/>
              </a:rPr>
              <a:t>Electron Ion Collider – EIC @ BNL</a:t>
            </a:r>
          </a:p>
        </p:txBody>
      </p:sp>
      <p:sp>
        <p:nvSpPr>
          <p:cNvPr id="5" name="TextBox 4">
            <a:extLst>
              <a:ext uri="{FF2B5EF4-FFF2-40B4-BE49-F238E27FC236}">
                <a16:creationId xmlns:a16="http://schemas.microsoft.com/office/drawing/2014/main" id="{64A0BB51-6E40-CC4C-9161-EE18BBD42150}"/>
              </a:ext>
            </a:extLst>
          </p:cNvPr>
          <p:cNvSpPr txBox="1"/>
          <p:nvPr/>
        </p:nvSpPr>
        <p:spPr>
          <a:xfrm>
            <a:off x="139755" y="2156280"/>
            <a:ext cx="3568606" cy="2939266"/>
          </a:xfrm>
          <a:prstGeom prst="rect">
            <a:avLst/>
          </a:prstGeom>
          <a:noFill/>
        </p:spPr>
        <p:txBody>
          <a:bodyPr wrap="none" rtlCol="0">
            <a:spAutoFit/>
          </a:bodyPr>
          <a:lstStyle/>
          <a:p>
            <a:r>
              <a:rPr lang="en-US" sz="2000" dirty="0">
                <a:solidFill>
                  <a:srgbClr val="0000FF"/>
                </a:solidFill>
                <a:latin typeface="Comic Sans MS" panose="030F0902030302020204" pitchFamily="66" charset="0"/>
                <a:cs typeface="Comic Sans MS"/>
              </a:rPr>
              <a:t>Hadron PID:</a:t>
            </a:r>
          </a:p>
          <a:p>
            <a:r>
              <a:rPr lang="en-US" sz="1600" dirty="0">
                <a:latin typeface="Comic Sans MS" panose="030F0902030302020204" pitchFamily="66" charset="0"/>
                <a:cs typeface="Comic Sans MS"/>
              </a:rPr>
              <a:t>-1&lt;</a:t>
            </a:r>
            <a:r>
              <a:rPr lang="en-US" sz="1600" dirty="0">
                <a:latin typeface="Symbol" pitchFamily="2" charset="2"/>
                <a:cs typeface="Symbol" charset="2"/>
              </a:rPr>
              <a:t>h</a:t>
            </a:r>
            <a:r>
              <a:rPr lang="en-US" sz="1600" dirty="0">
                <a:latin typeface="Comic Sans MS" panose="030F0902030302020204" pitchFamily="66" charset="0"/>
                <a:cs typeface="Comic Sans MS"/>
              </a:rPr>
              <a:t>&lt;1:  RICH/DIRC + TPC</a:t>
            </a:r>
          </a:p>
          <a:p>
            <a:r>
              <a:rPr lang="en-US" sz="1600" dirty="0">
                <a:latin typeface="Comic Sans MS" panose="030F0902030302020204" pitchFamily="66" charset="0"/>
                <a:cs typeface="Comic Sans MS"/>
              </a:rPr>
              <a:t> 1&lt;</a:t>
            </a:r>
            <a:r>
              <a:rPr lang="en-US" sz="1600" dirty="0">
                <a:latin typeface="Symbol" pitchFamily="2" charset="2"/>
                <a:cs typeface="Symbol" charset="2"/>
              </a:rPr>
              <a:t>h</a:t>
            </a:r>
            <a:r>
              <a:rPr lang="en-US" sz="1600" dirty="0">
                <a:latin typeface="Comic Sans MS" panose="030F0902030302020204" pitchFamily="66" charset="0"/>
                <a:cs typeface="Comic Sans MS"/>
              </a:rPr>
              <a:t>&lt;3:  Dual-radiator RICH</a:t>
            </a:r>
          </a:p>
          <a:p>
            <a:r>
              <a:rPr lang="en-US" sz="1600" dirty="0">
                <a:latin typeface="Comic Sans MS" panose="030F0902030302020204" pitchFamily="66" charset="0"/>
                <a:cs typeface="Comic Sans MS"/>
              </a:rPr>
              <a:t>-1&lt;</a:t>
            </a:r>
            <a:r>
              <a:rPr lang="en-US" sz="1600" dirty="0">
                <a:latin typeface="Symbol" pitchFamily="2" charset="2"/>
                <a:cs typeface="Symbol" charset="2"/>
              </a:rPr>
              <a:t>h</a:t>
            </a:r>
            <a:r>
              <a:rPr lang="en-US" sz="1600" dirty="0">
                <a:latin typeface="Comic Sans MS" panose="030F0902030302020204" pitchFamily="66" charset="0"/>
                <a:cs typeface="Comic Sans MS"/>
              </a:rPr>
              <a:t>&lt;-3: Aerogel RICH </a:t>
            </a:r>
          </a:p>
          <a:p>
            <a:endParaRPr lang="en-US" sz="1600" dirty="0">
              <a:latin typeface="Comic Sans MS" panose="030F0902030302020204" pitchFamily="66" charset="0"/>
              <a:cs typeface="Comic Sans MS"/>
            </a:endParaRPr>
          </a:p>
          <a:p>
            <a:endParaRPr lang="en-US" sz="900" dirty="0">
              <a:solidFill>
                <a:srgbClr val="0000FF"/>
              </a:solidFill>
              <a:latin typeface="Comic Sans MS" panose="030F0902030302020204" pitchFamily="66" charset="0"/>
              <a:cs typeface="Comic Sans MS"/>
            </a:endParaRPr>
          </a:p>
          <a:p>
            <a:r>
              <a:rPr lang="en-US" sz="2000" dirty="0">
                <a:solidFill>
                  <a:srgbClr val="0000FF"/>
                </a:solidFill>
                <a:latin typeface="Comic Sans MS" panose="030F0902030302020204" pitchFamily="66" charset="0"/>
                <a:cs typeface="Comic Sans MS"/>
              </a:rPr>
              <a:t>Lepton-ID: </a:t>
            </a:r>
          </a:p>
          <a:p>
            <a:r>
              <a:rPr lang="en-US" sz="1600" dirty="0">
                <a:latin typeface="Comic Sans MS" panose="030F0902030302020204" pitchFamily="66" charset="0"/>
                <a:cs typeface="Comic Sans MS"/>
              </a:rPr>
              <a:t>-3 &lt;</a:t>
            </a:r>
            <a:r>
              <a:rPr lang="en-US" sz="1600" dirty="0">
                <a:latin typeface="Symbol" pitchFamily="2" charset="2"/>
                <a:cs typeface="Symbol" charset="2"/>
              </a:rPr>
              <a:t>h</a:t>
            </a:r>
            <a:r>
              <a:rPr lang="en-US" sz="1600" dirty="0">
                <a:latin typeface="Comic Sans MS" panose="030F0902030302020204" pitchFamily="66" charset="0"/>
                <a:cs typeface="Comic Sans MS"/>
              </a:rPr>
              <a:t>&lt; 3: e/p  </a:t>
            </a:r>
          </a:p>
          <a:p>
            <a:r>
              <a:rPr lang="en-US" sz="1600" dirty="0">
                <a:latin typeface="Comic Sans MS" panose="030F0902030302020204" pitchFamily="66" charset="0"/>
                <a:cs typeface="Comic Sans MS"/>
              </a:rPr>
              <a:t> 1&lt;|</a:t>
            </a:r>
            <a:r>
              <a:rPr lang="en-US" sz="1600" dirty="0">
                <a:latin typeface="Symbol" pitchFamily="2" charset="2"/>
                <a:cs typeface="Symbol" charset="2"/>
              </a:rPr>
              <a:t>h</a:t>
            </a:r>
            <a:r>
              <a:rPr lang="en-US" sz="1600" dirty="0">
                <a:latin typeface="Comic Sans MS" panose="030F0902030302020204" pitchFamily="66" charset="0"/>
                <a:cs typeface="Comic Sans MS"/>
              </a:rPr>
              <a:t>|&lt;3: </a:t>
            </a:r>
            <a:r>
              <a:rPr lang="en-US" sz="1600" dirty="0" err="1">
                <a:latin typeface="Comic Sans MS" panose="030F0902030302020204" pitchFamily="66" charset="0"/>
                <a:cs typeface="Comic Sans MS"/>
              </a:rPr>
              <a:t>HCal</a:t>
            </a:r>
            <a:r>
              <a:rPr lang="en-US" sz="1600" dirty="0">
                <a:latin typeface="Comic Sans MS" panose="030F0902030302020204" pitchFamily="66" charset="0"/>
                <a:cs typeface="Comic Sans MS"/>
              </a:rPr>
              <a:t> &amp; tracking</a:t>
            </a:r>
          </a:p>
          <a:p>
            <a:r>
              <a:rPr lang="en-US" sz="1600" dirty="0">
                <a:latin typeface="Comic Sans MS" panose="030F0902030302020204" pitchFamily="66" charset="0"/>
                <a:cs typeface="Comic Sans MS"/>
              </a:rPr>
              <a:t>    |</a:t>
            </a:r>
            <a:r>
              <a:rPr lang="en-US" sz="1600" dirty="0">
                <a:latin typeface="Symbol" pitchFamily="2" charset="2"/>
                <a:cs typeface="Symbol" charset="2"/>
              </a:rPr>
              <a:t>h</a:t>
            </a:r>
            <a:r>
              <a:rPr lang="en-US" sz="1600" dirty="0">
                <a:latin typeface="Comic Sans MS" panose="030F0902030302020204" pitchFamily="66" charset="0"/>
                <a:cs typeface="Comic Sans MS"/>
              </a:rPr>
              <a:t>|&gt;3: </a:t>
            </a:r>
            <a:r>
              <a:rPr lang="en-US" sz="1600" dirty="0" err="1">
                <a:latin typeface="Comic Sans MS" panose="030F0902030302020204" pitchFamily="66" charset="0"/>
                <a:cs typeface="Comic Sans MS"/>
              </a:rPr>
              <a:t>ECal+Hcal</a:t>
            </a:r>
            <a:r>
              <a:rPr lang="en-US" sz="1600" dirty="0">
                <a:latin typeface="Comic Sans MS" panose="030F0902030302020204" pitchFamily="66" charset="0"/>
                <a:cs typeface="Comic Sans MS"/>
              </a:rPr>
              <a:t> &amp; tracking</a:t>
            </a:r>
          </a:p>
          <a:p>
            <a:endParaRPr lang="en-US" sz="800" dirty="0">
              <a:latin typeface="Comic Sans MS" panose="030F0902030302020204" pitchFamily="66" charset="0"/>
              <a:cs typeface="Comic Sans MS"/>
            </a:endParaRPr>
          </a:p>
          <a:p>
            <a:r>
              <a:rPr lang="en-US" sz="1600" dirty="0">
                <a:latin typeface="Comic Sans MS" panose="030F0902030302020204" pitchFamily="66" charset="0"/>
                <a:cs typeface="Comic Sans MS"/>
              </a:rPr>
              <a:t>-4&lt;</a:t>
            </a:r>
            <a:r>
              <a:rPr lang="en-US" sz="1600" dirty="0">
                <a:latin typeface="Symbol" pitchFamily="2" charset="2"/>
                <a:cs typeface="Symbol" charset="2"/>
              </a:rPr>
              <a:t>h</a:t>
            </a:r>
            <a:r>
              <a:rPr lang="en-US" sz="1600" dirty="0">
                <a:latin typeface="Comic Sans MS" panose="030F0902030302020204" pitchFamily="66" charset="0"/>
                <a:cs typeface="Comic Sans MS"/>
              </a:rPr>
              <a:t>&lt;4: Tracking (TPC+GEM+MAPS)</a:t>
            </a:r>
            <a:endParaRPr lang="en-US" sz="1000" dirty="0">
              <a:latin typeface="Comic Sans MS" panose="030F0902030302020204" pitchFamily="66" charset="0"/>
              <a:cs typeface="Comic Sans MS"/>
            </a:endParaRPr>
          </a:p>
        </p:txBody>
      </p:sp>
    </p:spTree>
    <p:extLst>
      <p:ext uri="{BB962C8B-B14F-4D97-AF65-F5344CB8AC3E}">
        <p14:creationId xmlns:p14="http://schemas.microsoft.com/office/powerpoint/2010/main" val="26255263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DC293-49B1-C54A-AB59-B0A39FBEA51D}"/>
              </a:ext>
            </a:extLst>
          </p:cNvPr>
          <p:cNvSpPr>
            <a:spLocks noGrp="1"/>
          </p:cNvSpPr>
          <p:nvPr>
            <p:ph type="title"/>
          </p:nvPr>
        </p:nvSpPr>
        <p:spPr>
          <a:xfrm>
            <a:off x="406399" y="286895"/>
            <a:ext cx="8342489" cy="650083"/>
          </a:xfrm>
        </p:spPr>
        <p:txBody>
          <a:bodyPr>
            <a:normAutofit/>
          </a:bodyPr>
          <a:lstStyle/>
          <a:p>
            <a:r>
              <a:rPr lang="en-US" sz="3600" dirty="0"/>
              <a:t>EIC Interaction region</a:t>
            </a:r>
          </a:p>
        </p:txBody>
      </p:sp>
      <p:sp>
        <p:nvSpPr>
          <p:cNvPr id="3" name="Slide Number Placeholder 2">
            <a:extLst>
              <a:ext uri="{FF2B5EF4-FFF2-40B4-BE49-F238E27FC236}">
                <a16:creationId xmlns:a16="http://schemas.microsoft.com/office/drawing/2014/main" id="{56428798-F327-2446-96B2-8CCE40143BD4}"/>
              </a:ext>
            </a:extLst>
          </p:cNvPr>
          <p:cNvSpPr>
            <a:spLocks noGrp="1"/>
          </p:cNvSpPr>
          <p:nvPr>
            <p:ph type="sldNum" sz="quarter" idx="12"/>
          </p:nvPr>
        </p:nvSpPr>
        <p:spPr/>
        <p:txBody>
          <a:bodyPr/>
          <a:lstStyle/>
          <a:p>
            <a:fld id="{893C5830-40F3-F04E-B2E3-10E6672BA8FF}" type="slidenum">
              <a:rPr lang="en-US" smtClean="0"/>
              <a:pPr/>
              <a:t>29</a:t>
            </a:fld>
            <a:endParaRPr lang="en-US" dirty="0"/>
          </a:p>
        </p:txBody>
      </p:sp>
      <p:sp>
        <p:nvSpPr>
          <p:cNvPr id="4" name="Content Placeholder 2">
            <a:extLst>
              <a:ext uri="{FF2B5EF4-FFF2-40B4-BE49-F238E27FC236}">
                <a16:creationId xmlns:a16="http://schemas.microsoft.com/office/drawing/2014/main" id="{FD7FE9C5-EC62-0D4B-8A25-D86297495A12}"/>
              </a:ext>
            </a:extLst>
          </p:cNvPr>
          <p:cNvSpPr txBox="1">
            <a:spLocks/>
          </p:cNvSpPr>
          <p:nvPr/>
        </p:nvSpPr>
        <p:spPr>
          <a:xfrm>
            <a:off x="406399" y="1075586"/>
            <a:ext cx="4165601" cy="40222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US" sz="1800" b="1" dirty="0"/>
              <a:t>IR design requirements:</a:t>
            </a:r>
          </a:p>
          <a:p>
            <a:pPr>
              <a:lnSpc>
                <a:spcPct val="120000"/>
              </a:lnSpc>
            </a:pPr>
            <a:r>
              <a:rPr lang="en-US" sz="1800" dirty="0"/>
              <a:t>Small </a:t>
            </a:r>
            <a:r>
              <a:rPr lang="en-US" sz="1800" dirty="0">
                <a:latin typeface="Symbol" panose="05050102010706020507" pitchFamily="18" charset="2"/>
              </a:rPr>
              <a:t>b</a:t>
            </a:r>
            <a:r>
              <a:rPr lang="en-US" sz="1800" dirty="0"/>
              <a:t>* for high luminosity</a:t>
            </a:r>
          </a:p>
          <a:p>
            <a:pPr>
              <a:lnSpc>
                <a:spcPct val="120000"/>
              </a:lnSpc>
            </a:pPr>
            <a:r>
              <a:rPr lang="en-US" sz="1800" dirty="0"/>
              <a:t>Large Detector acceptance  </a:t>
            </a:r>
          </a:p>
          <a:p>
            <a:pPr>
              <a:lnSpc>
                <a:spcPct val="120000"/>
              </a:lnSpc>
            </a:pPr>
            <a:r>
              <a:rPr lang="en-US" sz="1800" dirty="0">
                <a:sym typeface="Wingdings" panose="05000000000000000000" pitchFamily="2" charset="2"/>
              </a:rPr>
              <a:t>Accommodate dipole spectrometer</a:t>
            </a:r>
          </a:p>
          <a:p>
            <a:pPr>
              <a:lnSpc>
                <a:spcPct val="120000"/>
              </a:lnSpc>
            </a:pPr>
            <a:r>
              <a:rPr lang="en-US" sz="1800" dirty="0">
                <a:sym typeface="Wingdings" panose="05000000000000000000" pitchFamily="2" charset="2"/>
              </a:rPr>
              <a:t>No accelerator magnets +/-4.5 m</a:t>
            </a:r>
          </a:p>
          <a:p>
            <a:pPr>
              <a:lnSpc>
                <a:spcPct val="120000"/>
              </a:lnSpc>
            </a:pPr>
            <a:r>
              <a:rPr lang="en-US" sz="1800" dirty="0">
                <a:sym typeface="Wingdings" panose="05000000000000000000" pitchFamily="2" charset="2"/>
              </a:rPr>
              <a:t>Crossing angle with crab cavities </a:t>
            </a:r>
          </a:p>
          <a:p>
            <a:pPr>
              <a:lnSpc>
                <a:spcPct val="120000"/>
              </a:lnSpc>
            </a:pPr>
            <a:r>
              <a:rPr lang="en-US" sz="1800" dirty="0">
                <a:sym typeface="Wingdings" panose="05000000000000000000" pitchFamily="2" charset="2"/>
              </a:rPr>
              <a:t>Minimize synchrotron radiation</a:t>
            </a:r>
          </a:p>
          <a:p>
            <a:pPr>
              <a:lnSpc>
                <a:spcPct val="120000"/>
              </a:lnSpc>
            </a:pPr>
            <a:r>
              <a:rPr lang="en-US" sz="1800" dirty="0">
                <a:sym typeface="Wingdings" panose="05000000000000000000" pitchFamily="2" charset="2"/>
              </a:rPr>
              <a:t>Accommodate spin rotators</a:t>
            </a:r>
          </a:p>
          <a:p>
            <a:pPr>
              <a:lnSpc>
                <a:spcPct val="120000"/>
              </a:lnSpc>
            </a:pPr>
            <a:r>
              <a:rPr lang="en-US" sz="1800" dirty="0">
                <a:sym typeface="Wingdings" panose="05000000000000000000" pitchFamily="2" charset="2"/>
              </a:rPr>
              <a:t>Space for luminosity monitor, neutron detector, “roman pots”</a:t>
            </a:r>
          </a:p>
        </p:txBody>
      </p:sp>
      <p:grpSp>
        <p:nvGrpSpPr>
          <p:cNvPr id="5" name="Group 4">
            <a:extLst>
              <a:ext uri="{FF2B5EF4-FFF2-40B4-BE49-F238E27FC236}">
                <a16:creationId xmlns:a16="http://schemas.microsoft.com/office/drawing/2014/main" id="{44AC1DD2-B98F-EC41-8936-567B9B53F111}"/>
              </a:ext>
            </a:extLst>
          </p:cNvPr>
          <p:cNvGrpSpPr/>
          <p:nvPr/>
        </p:nvGrpSpPr>
        <p:grpSpPr>
          <a:xfrm>
            <a:off x="4652337" y="2008105"/>
            <a:ext cx="4262033" cy="2708609"/>
            <a:chOff x="5342527" y="160060"/>
            <a:chExt cx="2649004" cy="2180893"/>
          </a:xfrm>
        </p:grpSpPr>
        <p:pic>
          <p:nvPicPr>
            <p:cNvPr id="6" name="Picture 5">
              <a:extLst>
                <a:ext uri="{FF2B5EF4-FFF2-40B4-BE49-F238E27FC236}">
                  <a16:creationId xmlns:a16="http://schemas.microsoft.com/office/drawing/2014/main" id="{BDC352DA-E420-404E-8638-BA320C084A1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42527" y="432852"/>
              <a:ext cx="2649004" cy="1908101"/>
            </a:xfrm>
            <a:prstGeom prst="rect">
              <a:avLst/>
            </a:prstGeom>
            <a:effectLst>
              <a:outerShdw blurRad="50800" dist="38100" dir="2700000" algn="tl" rotWithShape="0">
                <a:prstClr val="black">
                  <a:alpha val="40000"/>
                </a:prstClr>
              </a:outerShdw>
            </a:effectLst>
          </p:spPr>
        </p:pic>
        <p:sp>
          <p:nvSpPr>
            <p:cNvPr id="7" name="TextBox 6">
              <a:extLst>
                <a:ext uri="{FF2B5EF4-FFF2-40B4-BE49-F238E27FC236}">
                  <a16:creationId xmlns:a16="http://schemas.microsoft.com/office/drawing/2014/main" id="{C9915F0C-2FAB-A848-8346-AFE797950494}"/>
                </a:ext>
              </a:extLst>
            </p:cNvPr>
            <p:cNvSpPr txBox="1"/>
            <p:nvPr/>
          </p:nvSpPr>
          <p:spPr>
            <a:xfrm>
              <a:off x="5551328" y="160060"/>
              <a:ext cx="1063871" cy="294499"/>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rtlCol="0">
              <a:spAutoFit/>
            </a:bodyPr>
            <a:lstStyle/>
            <a:p>
              <a:pPr algn="ctr"/>
              <a:r>
                <a:rPr lang="en-US" dirty="0"/>
                <a:t>REAR</a:t>
              </a:r>
            </a:p>
          </p:txBody>
        </p:sp>
        <p:sp>
          <p:nvSpPr>
            <p:cNvPr id="8" name="TextBox 7">
              <a:extLst>
                <a:ext uri="{FF2B5EF4-FFF2-40B4-BE49-F238E27FC236}">
                  <a16:creationId xmlns:a16="http://schemas.microsoft.com/office/drawing/2014/main" id="{07D4CFA5-1083-394C-8978-0C73D38C4588}"/>
                </a:ext>
              </a:extLst>
            </p:cNvPr>
            <p:cNvSpPr txBox="1"/>
            <p:nvPr/>
          </p:nvSpPr>
          <p:spPr>
            <a:xfrm>
              <a:off x="6768724" y="160060"/>
              <a:ext cx="1059051" cy="297375"/>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rtlCol="0">
              <a:spAutoFit/>
            </a:bodyPr>
            <a:lstStyle/>
            <a:p>
              <a:pPr algn="ctr"/>
              <a:r>
                <a:rPr lang="en-US" dirty="0"/>
                <a:t>Forward</a:t>
              </a:r>
            </a:p>
          </p:txBody>
        </p:sp>
      </p:grpSp>
      <p:sp>
        <p:nvSpPr>
          <p:cNvPr id="9" name="Rectangle 8">
            <a:extLst>
              <a:ext uri="{FF2B5EF4-FFF2-40B4-BE49-F238E27FC236}">
                <a16:creationId xmlns:a16="http://schemas.microsoft.com/office/drawing/2014/main" id="{FDB04C67-B7D8-5644-9D75-8CC07B889F84}"/>
              </a:ext>
            </a:extLst>
          </p:cNvPr>
          <p:cNvSpPr/>
          <p:nvPr/>
        </p:nvSpPr>
        <p:spPr>
          <a:xfrm>
            <a:off x="406399" y="5563892"/>
            <a:ext cx="8234619" cy="437043"/>
          </a:xfrm>
          <a:prstGeom prst="rect">
            <a:avLst/>
          </a:prstGeom>
        </p:spPr>
        <p:txBody>
          <a:bodyPr wrap="square">
            <a:spAutoFit/>
          </a:bodyPr>
          <a:lstStyle/>
          <a:p>
            <a:pPr marL="0" lvl="1" indent="0">
              <a:lnSpc>
                <a:spcPct val="120000"/>
              </a:lnSpc>
              <a:buFont typeface="Arial" panose="020B0604020202020204" pitchFamily="34" charset="0"/>
              <a:buNone/>
            </a:pPr>
            <a:r>
              <a:rPr lang="en-US" sz="2000" dirty="0">
                <a:sym typeface="Wingdings" panose="05000000000000000000" pitchFamily="2" charset="2"/>
              </a:rPr>
              <a:t>BNL design meets all requirements by incorporating novel types of magnets</a:t>
            </a:r>
            <a:endParaRPr lang="en-US" sz="2000" dirty="0"/>
          </a:p>
        </p:txBody>
      </p:sp>
    </p:spTree>
    <p:extLst>
      <p:ext uri="{BB962C8B-B14F-4D97-AF65-F5344CB8AC3E}">
        <p14:creationId xmlns:p14="http://schemas.microsoft.com/office/powerpoint/2010/main" val="940391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624" y="218142"/>
            <a:ext cx="8418679" cy="725465"/>
          </a:xfrm>
        </p:spPr>
        <p:txBody>
          <a:bodyPr>
            <a:noAutofit/>
          </a:bodyPr>
          <a:lstStyle/>
          <a:p>
            <a:r>
              <a:rPr lang="en-US" sz="3600" dirty="0"/>
              <a:t>Answering four deep questions</a:t>
            </a:r>
          </a:p>
        </p:txBody>
      </p:sp>
      <p:sp>
        <p:nvSpPr>
          <p:cNvPr id="20" name="Slide Number">
            <a:extLst>
              <a:ext uri="{FF2B5EF4-FFF2-40B4-BE49-F238E27FC236}">
                <a16:creationId xmlns:a16="http://schemas.microsoft.com/office/drawing/2014/main" id="{089D0FD6-27E2-AE4C-9342-353A32E021CD}"/>
              </a:ext>
            </a:extLst>
          </p:cNvPr>
          <p:cNvSpPr txBox="1">
            <a:spLocks/>
          </p:cNvSpPr>
          <p:nvPr/>
        </p:nvSpPr>
        <p:spPr>
          <a:xfrm>
            <a:off x="4460789" y="6362336"/>
            <a:ext cx="321276" cy="39929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en-US" sz="1600" smtClean="0">
                <a:solidFill>
                  <a:prstClr val="white"/>
                </a:solidFill>
              </a:rPr>
              <a:pPr/>
              <a:t>3</a:t>
            </a:fld>
            <a:endParaRPr lang="en-US" sz="1600" dirty="0">
              <a:solidFill>
                <a:prstClr val="white"/>
              </a:solidFill>
            </a:endParaRPr>
          </a:p>
        </p:txBody>
      </p:sp>
      <p:pic>
        <p:nvPicPr>
          <p:cNvPr id="23" name="Picture 22">
            <a:extLst>
              <a:ext uri="{FF2B5EF4-FFF2-40B4-BE49-F238E27FC236}">
                <a16:creationId xmlns:a16="http://schemas.microsoft.com/office/drawing/2014/main" id="{38660C40-5C56-544F-B1FE-9177E1AA89E4}"/>
              </a:ext>
            </a:extLst>
          </p:cNvPr>
          <p:cNvPicPr>
            <a:picLocks noChangeAspect="1"/>
          </p:cNvPicPr>
          <p:nvPr/>
        </p:nvPicPr>
        <p:blipFill>
          <a:blip r:embed="rId2"/>
          <a:stretch>
            <a:fillRect/>
          </a:stretch>
        </p:blipFill>
        <p:spPr>
          <a:xfrm>
            <a:off x="3470774" y="980171"/>
            <a:ext cx="5416626" cy="4897533"/>
          </a:xfrm>
          <a:prstGeom prst="rect">
            <a:avLst/>
          </a:prstGeom>
        </p:spPr>
      </p:pic>
      <p:sp>
        <p:nvSpPr>
          <p:cNvPr id="24" name="Right Arrow 23">
            <a:extLst>
              <a:ext uri="{FF2B5EF4-FFF2-40B4-BE49-F238E27FC236}">
                <a16:creationId xmlns:a16="http://schemas.microsoft.com/office/drawing/2014/main" id="{83FE7442-55E4-6541-8C97-B7972AD5AE84}"/>
              </a:ext>
            </a:extLst>
          </p:cNvPr>
          <p:cNvSpPr/>
          <p:nvPr/>
        </p:nvSpPr>
        <p:spPr>
          <a:xfrm>
            <a:off x="3930275" y="5877704"/>
            <a:ext cx="409743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Requires large energy range</a:t>
            </a:r>
          </a:p>
        </p:txBody>
      </p:sp>
      <p:sp>
        <p:nvSpPr>
          <p:cNvPr id="26" name="Up Arrow 25">
            <a:extLst>
              <a:ext uri="{FF2B5EF4-FFF2-40B4-BE49-F238E27FC236}">
                <a16:creationId xmlns:a16="http://schemas.microsoft.com/office/drawing/2014/main" id="{1631EE61-330B-3942-B4E3-F37068A78F50}"/>
              </a:ext>
            </a:extLst>
          </p:cNvPr>
          <p:cNvSpPr/>
          <p:nvPr/>
        </p:nvSpPr>
        <p:spPr>
          <a:xfrm>
            <a:off x="3067626" y="1211013"/>
            <a:ext cx="484632" cy="428263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solidFill>
                  <a:prstClr val="white"/>
                </a:solidFill>
              </a:rPr>
              <a:t>Requires high energy and luminosity</a:t>
            </a:r>
          </a:p>
        </p:txBody>
      </p:sp>
      <p:sp>
        <p:nvSpPr>
          <p:cNvPr id="3" name="TextBox 2">
            <a:extLst>
              <a:ext uri="{FF2B5EF4-FFF2-40B4-BE49-F238E27FC236}">
                <a16:creationId xmlns:a16="http://schemas.microsoft.com/office/drawing/2014/main" id="{7C3F01D4-6117-40E3-8BFC-952FB0128333}"/>
              </a:ext>
            </a:extLst>
          </p:cNvPr>
          <p:cNvSpPr txBox="1"/>
          <p:nvPr/>
        </p:nvSpPr>
        <p:spPr>
          <a:xfrm>
            <a:off x="356858" y="2444788"/>
            <a:ext cx="2783391" cy="707886"/>
          </a:xfrm>
          <a:prstGeom prst="rect">
            <a:avLst/>
          </a:prstGeom>
          <a:noFill/>
        </p:spPr>
        <p:txBody>
          <a:bodyPr wrap="none" rtlCol="0">
            <a:spAutoFit/>
          </a:bodyPr>
          <a:lstStyle/>
          <a:p>
            <a:pPr marL="285750" lvl="0" indent="-285750">
              <a:buFont typeface="Arial" panose="020B0604020202020204" pitchFamily="34" charset="0"/>
              <a:buChar char="•"/>
            </a:pPr>
            <a:r>
              <a:rPr lang="en-US" sz="2000" b="1" dirty="0">
                <a:solidFill>
                  <a:srgbClr val="FF0000"/>
                </a:solidFill>
              </a:rPr>
              <a:t>How does the proton </a:t>
            </a:r>
          </a:p>
          <a:p>
            <a:pPr lvl="0"/>
            <a:r>
              <a:rPr lang="en-US" sz="2000" b="1" dirty="0">
                <a:solidFill>
                  <a:srgbClr val="FF0000"/>
                </a:solidFill>
              </a:rPr>
              <a:t>     get its spin?</a:t>
            </a:r>
          </a:p>
        </p:txBody>
      </p:sp>
      <p:sp>
        <p:nvSpPr>
          <p:cNvPr id="4" name="TextBox 3">
            <a:extLst>
              <a:ext uri="{FF2B5EF4-FFF2-40B4-BE49-F238E27FC236}">
                <a16:creationId xmlns:a16="http://schemas.microsoft.com/office/drawing/2014/main" id="{BFF8E6BD-9B92-4C87-BD60-87951104C8E7}"/>
              </a:ext>
            </a:extLst>
          </p:cNvPr>
          <p:cNvSpPr txBox="1"/>
          <p:nvPr/>
        </p:nvSpPr>
        <p:spPr>
          <a:xfrm>
            <a:off x="354586" y="3337030"/>
            <a:ext cx="2841099" cy="707886"/>
          </a:xfrm>
          <a:prstGeom prst="rect">
            <a:avLst/>
          </a:prstGeom>
          <a:noFill/>
        </p:spPr>
        <p:txBody>
          <a:bodyPr wrap="none" rtlCol="0">
            <a:spAutoFit/>
          </a:bodyPr>
          <a:lstStyle/>
          <a:p>
            <a:pPr marL="342900" indent="-342900">
              <a:buFont typeface="Arial" panose="020B0604020202020204" pitchFamily="34" charset="0"/>
              <a:buChar char="•"/>
            </a:pPr>
            <a:r>
              <a:rPr lang="en-US" sz="2000" b="1" dirty="0">
                <a:solidFill>
                  <a:schemeClr val="accent1"/>
                </a:solidFill>
              </a:rPr>
              <a:t>How does the proton </a:t>
            </a:r>
          </a:p>
          <a:p>
            <a:r>
              <a:rPr lang="en-US" sz="2000" b="1" dirty="0">
                <a:solidFill>
                  <a:schemeClr val="accent1"/>
                </a:solidFill>
              </a:rPr>
              <a:t>      get its mass?</a:t>
            </a:r>
          </a:p>
        </p:txBody>
      </p:sp>
      <p:sp>
        <p:nvSpPr>
          <p:cNvPr id="5" name="TextBox 4">
            <a:extLst>
              <a:ext uri="{FF2B5EF4-FFF2-40B4-BE49-F238E27FC236}">
                <a16:creationId xmlns:a16="http://schemas.microsoft.com/office/drawing/2014/main" id="{45F8D4E8-D4ED-4367-9916-9A11653C1112}"/>
              </a:ext>
            </a:extLst>
          </p:cNvPr>
          <p:cNvSpPr txBox="1"/>
          <p:nvPr/>
        </p:nvSpPr>
        <p:spPr>
          <a:xfrm>
            <a:off x="352788" y="4214447"/>
            <a:ext cx="2791533" cy="707886"/>
          </a:xfrm>
          <a:prstGeom prst="rect">
            <a:avLst/>
          </a:prstGeom>
          <a:noFill/>
        </p:spPr>
        <p:txBody>
          <a:bodyPr wrap="none" rtlCol="0">
            <a:spAutoFit/>
          </a:bodyPr>
          <a:lstStyle/>
          <a:p>
            <a:pPr marL="285750" indent="-285750">
              <a:buFont typeface="Arial" panose="020B0604020202020204" pitchFamily="34" charset="0"/>
              <a:buChar char="•"/>
            </a:pPr>
            <a:r>
              <a:rPr lang="en-US" sz="2000" b="1" dirty="0">
                <a:solidFill>
                  <a:schemeClr val="accent2"/>
                </a:solidFill>
              </a:rPr>
              <a:t>What is the nature of </a:t>
            </a:r>
          </a:p>
          <a:p>
            <a:r>
              <a:rPr lang="en-US" sz="2000" b="1" dirty="0">
                <a:solidFill>
                  <a:schemeClr val="accent2"/>
                </a:solidFill>
              </a:rPr>
              <a:t>      dense gluon matter?</a:t>
            </a:r>
          </a:p>
        </p:txBody>
      </p:sp>
      <p:sp>
        <p:nvSpPr>
          <p:cNvPr id="6" name="TextBox 5">
            <a:extLst>
              <a:ext uri="{FF2B5EF4-FFF2-40B4-BE49-F238E27FC236}">
                <a16:creationId xmlns:a16="http://schemas.microsoft.com/office/drawing/2014/main" id="{67F1877A-BB5E-49FF-BD8C-A576FC4D5D60}"/>
              </a:ext>
            </a:extLst>
          </p:cNvPr>
          <p:cNvSpPr txBox="1"/>
          <p:nvPr/>
        </p:nvSpPr>
        <p:spPr>
          <a:xfrm>
            <a:off x="352788" y="1566136"/>
            <a:ext cx="2618922" cy="707886"/>
          </a:xfrm>
          <a:prstGeom prst="rect">
            <a:avLst/>
          </a:prstGeom>
          <a:noFill/>
        </p:spPr>
        <p:txBody>
          <a:bodyPr wrap="none" rtlCol="0">
            <a:spAutoFit/>
          </a:bodyPr>
          <a:lstStyle/>
          <a:p>
            <a:pPr marL="285750" indent="-285750">
              <a:buFont typeface="Arial" panose="020B0604020202020204" pitchFamily="34" charset="0"/>
              <a:buChar char="•"/>
            </a:pPr>
            <a:r>
              <a:rPr lang="en-US" sz="2000" b="1" dirty="0">
                <a:solidFill>
                  <a:srgbClr val="00B050"/>
                </a:solidFill>
              </a:rPr>
              <a:t>How do quarks and </a:t>
            </a:r>
          </a:p>
          <a:p>
            <a:r>
              <a:rPr lang="en-US" sz="2000" b="1" dirty="0">
                <a:solidFill>
                  <a:srgbClr val="00B050"/>
                </a:solidFill>
              </a:rPr>
              <a:t>     gluons form  nuclei?</a:t>
            </a:r>
          </a:p>
        </p:txBody>
      </p:sp>
      <p:sp>
        <p:nvSpPr>
          <p:cNvPr id="8" name="Arrow: Right 7">
            <a:extLst>
              <a:ext uri="{FF2B5EF4-FFF2-40B4-BE49-F238E27FC236}">
                <a16:creationId xmlns:a16="http://schemas.microsoft.com/office/drawing/2014/main" id="{5D0C60CA-6B8F-4739-87DC-51D260245527}"/>
              </a:ext>
            </a:extLst>
          </p:cNvPr>
          <p:cNvSpPr/>
          <p:nvPr/>
        </p:nvSpPr>
        <p:spPr>
          <a:xfrm>
            <a:off x="3495456" y="1604017"/>
            <a:ext cx="673521" cy="484632"/>
          </a:xfrm>
          <a:prstGeom prst="rightArrow">
            <a:avLst>
              <a:gd name="adj1" fmla="val 40198"/>
              <a:gd name="adj2" fmla="val 50000"/>
            </a:avLst>
          </a:prstGeom>
          <a:solidFill>
            <a:schemeClr val="accent6">
              <a:alpha val="5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74562915-5BA8-4E2B-BA71-44CF9BA7EC31}"/>
              </a:ext>
            </a:extLst>
          </p:cNvPr>
          <p:cNvSpPr/>
          <p:nvPr/>
        </p:nvSpPr>
        <p:spPr>
          <a:xfrm>
            <a:off x="3509484" y="2528253"/>
            <a:ext cx="2007619" cy="484632"/>
          </a:xfrm>
          <a:prstGeom prst="rightArrow">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a16="http://schemas.microsoft.com/office/drawing/2014/main" id="{C25186BF-5BF1-447E-B540-3F8DFCD0CFAB}"/>
              </a:ext>
            </a:extLst>
          </p:cNvPr>
          <p:cNvSpPr/>
          <p:nvPr/>
        </p:nvSpPr>
        <p:spPr>
          <a:xfrm rot="20761276">
            <a:off x="3504406" y="3882715"/>
            <a:ext cx="3348770" cy="484632"/>
          </a:xfrm>
          <a:prstGeom prst="rightArrow">
            <a:avLst/>
          </a:prstGeom>
          <a:solidFill>
            <a:srgbClr val="FFC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a16="http://schemas.microsoft.com/office/drawing/2014/main" id="{303D1BCD-DDD7-44DD-9723-57E296DF78CD}"/>
              </a:ext>
            </a:extLst>
          </p:cNvPr>
          <p:cNvSpPr/>
          <p:nvPr/>
        </p:nvSpPr>
        <p:spPr>
          <a:xfrm rot="21174609">
            <a:off x="3532352" y="3297742"/>
            <a:ext cx="1841893" cy="484632"/>
          </a:xfrm>
          <a:prstGeom prst="rightArrow">
            <a:avLst>
              <a:gd name="adj1" fmla="val 53201"/>
              <a:gd name="adj2" fmla="val 5000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6818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animBg="1"/>
      <p:bldP spid="15" grpId="0" animBg="1"/>
      <p:bldP spid="16" grpId="0" animBg="1"/>
      <p:bldP spid="1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C2D0E959-0C94-E341-8A00-F04CD94BB39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281568" y="2641586"/>
            <a:ext cx="4494292" cy="1618356"/>
          </a:xfrm>
          <a:prstGeom prst="rect">
            <a:avLst/>
          </a:prstGeom>
        </p:spPr>
      </p:pic>
      <p:sp>
        <p:nvSpPr>
          <p:cNvPr id="2" name="Title 1">
            <a:extLst>
              <a:ext uri="{FF2B5EF4-FFF2-40B4-BE49-F238E27FC236}">
                <a16:creationId xmlns:a16="http://schemas.microsoft.com/office/drawing/2014/main" id="{9302DDB7-40DA-CE46-AF31-26126505CABB}"/>
              </a:ext>
            </a:extLst>
          </p:cNvPr>
          <p:cNvSpPr>
            <a:spLocks noGrp="1"/>
          </p:cNvSpPr>
          <p:nvPr>
            <p:ph type="title"/>
          </p:nvPr>
        </p:nvSpPr>
        <p:spPr>
          <a:xfrm>
            <a:off x="368140" y="265129"/>
            <a:ext cx="8336928" cy="696935"/>
          </a:xfrm>
        </p:spPr>
        <p:txBody>
          <a:bodyPr>
            <a:normAutofit/>
          </a:bodyPr>
          <a:lstStyle/>
          <a:p>
            <a:r>
              <a:rPr lang="en-US" sz="3600" dirty="0"/>
              <a:t>BNL design: Detector concepts</a:t>
            </a:r>
          </a:p>
        </p:txBody>
      </p:sp>
      <p:sp>
        <p:nvSpPr>
          <p:cNvPr id="10" name="Content Placeholder 9">
            <a:extLst>
              <a:ext uri="{FF2B5EF4-FFF2-40B4-BE49-F238E27FC236}">
                <a16:creationId xmlns:a16="http://schemas.microsoft.com/office/drawing/2014/main" id="{7A46C9B3-E05E-DD4F-A86D-437E7827A7A3}"/>
              </a:ext>
            </a:extLst>
          </p:cNvPr>
          <p:cNvSpPr>
            <a:spLocks noGrp="1"/>
          </p:cNvSpPr>
          <p:nvPr>
            <p:ph idx="1"/>
          </p:nvPr>
        </p:nvSpPr>
        <p:spPr>
          <a:xfrm>
            <a:off x="4210777" y="1214250"/>
            <a:ext cx="4494291" cy="1341705"/>
          </a:xfrm>
        </p:spPr>
        <p:txBody>
          <a:bodyPr>
            <a:normAutofit/>
          </a:bodyPr>
          <a:lstStyle/>
          <a:p>
            <a:pPr marL="285750" indent="-285750">
              <a:lnSpc>
                <a:spcPct val="100000"/>
              </a:lnSpc>
            </a:pPr>
            <a:r>
              <a:rPr lang="en-US" sz="2000" dirty="0"/>
              <a:t>Pre-conceptual design for EIC detector covers the full range of science in EIC white paper, NSAC long range plan and NAS report</a:t>
            </a:r>
          </a:p>
          <a:p>
            <a:pPr marL="0" indent="0">
              <a:lnSpc>
                <a:spcPct val="100000"/>
              </a:lnSpc>
              <a:buNone/>
            </a:pPr>
            <a:endParaRPr lang="en-US" sz="2000" dirty="0"/>
          </a:p>
        </p:txBody>
      </p:sp>
      <p:pic>
        <p:nvPicPr>
          <p:cNvPr id="4" name="Picture 3">
            <a:extLst>
              <a:ext uri="{FF2B5EF4-FFF2-40B4-BE49-F238E27FC236}">
                <a16:creationId xmlns:a16="http://schemas.microsoft.com/office/drawing/2014/main" id="{FA80960F-7679-FF4D-9443-E7D5C6E92DA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8140" y="1289935"/>
            <a:ext cx="3422464" cy="2152679"/>
          </a:xfrm>
          <a:prstGeom prst="rect">
            <a:avLst/>
          </a:prstGeom>
          <a:solidFill>
            <a:schemeClr val="bg1"/>
          </a:solidFill>
          <a:ln w="25400">
            <a:solidFill>
              <a:srgbClr val="FF0000"/>
            </a:solidFill>
          </a:ln>
        </p:spPr>
      </p:pic>
      <p:pic>
        <p:nvPicPr>
          <p:cNvPr id="5" name="Picture 4">
            <a:extLst>
              <a:ext uri="{FF2B5EF4-FFF2-40B4-BE49-F238E27FC236}">
                <a16:creationId xmlns:a16="http://schemas.microsoft.com/office/drawing/2014/main" id="{2BFDF409-84BE-3F4C-AE41-4D36377FE44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68140" y="3678013"/>
            <a:ext cx="3422464" cy="2230646"/>
          </a:xfrm>
          <a:prstGeom prst="rect">
            <a:avLst/>
          </a:prstGeom>
          <a:solidFill>
            <a:schemeClr val="bg1"/>
          </a:solidFill>
          <a:ln w="25400">
            <a:solidFill>
              <a:srgbClr val="00B050"/>
            </a:solidFill>
          </a:ln>
        </p:spPr>
      </p:pic>
      <p:sp>
        <p:nvSpPr>
          <p:cNvPr id="3" name="Rectangle 2">
            <a:extLst>
              <a:ext uri="{FF2B5EF4-FFF2-40B4-BE49-F238E27FC236}">
                <a16:creationId xmlns:a16="http://schemas.microsoft.com/office/drawing/2014/main" id="{E44F34F9-8358-E64B-AC3A-EBF36B25B005}"/>
              </a:ext>
            </a:extLst>
          </p:cNvPr>
          <p:cNvSpPr/>
          <p:nvPr/>
        </p:nvSpPr>
        <p:spPr>
          <a:xfrm>
            <a:off x="4485574" y="3371718"/>
            <a:ext cx="711200" cy="61602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E17E4B1-7821-154D-8B4D-2D93576FC40B}"/>
              </a:ext>
            </a:extLst>
          </p:cNvPr>
          <p:cNvSpPr/>
          <p:nvPr/>
        </p:nvSpPr>
        <p:spPr>
          <a:xfrm>
            <a:off x="5704112" y="3629604"/>
            <a:ext cx="711200" cy="63033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CD43B1D-0067-ED42-8F72-E189C93EFD40}"/>
              </a:ext>
            </a:extLst>
          </p:cNvPr>
          <p:cNvSpPr/>
          <p:nvPr/>
        </p:nvSpPr>
        <p:spPr>
          <a:xfrm>
            <a:off x="4210777" y="4585220"/>
            <a:ext cx="4494291" cy="1323439"/>
          </a:xfrm>
          <a:prstGeom prst="rect">
            <a:avLst/>
          </a:prstGeom>
        </p:spPr>
        <p:txBody>
          <a:bodyPr wrap="square">
            <a:sp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A second, possibly differently optimized detector could be built with international and/or inter-agency funding in existing Hall 2</a:t>
            </a:r>
          </a:p>
        </p:txBody>
      </p:sp>
      <p:sp>
        <p:nvSpPr>
          <p:cNvPr id="11" name="Slide Number Placeholder 4">
            <a:extLst>
              <a:ext uri="{FF2B5EF4-FFF2-40B4-BE49-F238E27FC236}">
                <a16:creationId xmlns:a16="http://schemas.microsoft.com/office/drawing/2014/main" id="{B99B857C-63FB-7742-970E-BEE166023E24}"/>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30</a:t>
            </a:fld>
            <a:endParaRPr lang="en-US" dirty="0"/>
          </a:p>
        </p:txBody>
      </p:sp>
    </p:spTree>
    <p:extLst>
      <p:ext uri="{BB962C8B-B14F-4D97-AF65-F5344CB8AC3E}">
        <p14:creationId xmlns:p14="http://schemas.microsoft.com/office/powerpoint/2010/main" val="170411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7E932-3A6C-5348-A4B0-9A12FB56AE40}"/>
              </a:ext>
            </a:extLst>
          </p:cNvPr>
          <p:cNvSpPr>
            <a:spLocks noGrp="1"/>
          </p:cNvSpPr>
          <p:nvPr>
            <p:ph type="title"/>
          </p:nvPr>
        </p:nvSpPr>
        <p:spPr/>
        <p:txBody>
          <a:bodyPr anchor="ctr">
            <a:normAutofit/>
          </a:bodyPr>
          <a:lstStyle/>
          <a:p>
            <a:pPr algn="ctr"/>
            <a:r>
              <a:rPr lang="en-US" sz="4400" dirty="0"/>
              <a:t>EIC Schedule</a:t>
            </a:r>
            <a:br>
              <a:rPr lang="en-US" sz="4400" dirty="0"/>
            </a:br>
            <a:r>
              <a:rPr lang="en-US" sz="4400" dirty="0"/>
              <a:t>(Notional)</a:t>
            </a:r>
          </a:p>
        </p:txBody>
      </p:sp>
      <p:sp>
        <p:nvSpPr>
          <p:cNvPr id="3" name="Text Placeholder 2">
            <a:extLst>
              <a:ext uri="{FF2B5EF4-FFF2-40B4-BE49-F238E27FC236}">
                <a16:creationId xmlns:a16="http://schemas.microsoft.com/office/drawing/2014/main" id="{E9C4B1A4-AECB-DD4F-9E3F-6D1C6750427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D52663B-CD9F-1546-A1D8-F1D8BD459F35}"/>
              </a:ext>
            </a:extLst>
          </p:cNvPr>
          <p:cNvSpPr>
            <a:spLocks noGrp="1"/>
          </p:cNvSpPr>
          <p:nvPr>
            <p:ph type="sldNum" sz="quarter" idx="12"/>
          </p:nvPr>
        </p:nvSpPr>
        <p:spPr/>
        <p:txBody>
          <a:bodyPr/>
          <a:lstStyle/>
          <a:p>
            <a:fld id="{893C5830-40F3-F04E-B2E3-10E6672BA8FF}" type="slidenum">
              <a:rPr lang="en-US" smtClean="0"/>
              <a:pPr/>
              <a:t>31</a:t>
            </a:fld>
            <a:endParaRPr lang="en-US" dirty="0"/>
          </a:p>
        </p:txBody>
      </p:sp>
    </p:spTree>
    <p:extLst>
      <p:ext uri="{BB962C8B-B14F-4D97-AF65-F5344CB8AC3E}">
        <p14:creationId xmlns:p14="http://schemas.microsoft.com/office/powerpoint/2010/main" val="42678090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64" y="25492"/>
            <a:ext cx="2132054" cy="1279201"/>
          </a:xfrm>
        </p:spPr>
        <p:txBody>
          <a:bodyPr>
            <a:normAutofit/>
          </a:bodyPr>
          <a:lstStyle/>
          <a:p>
            <a:r>
              <a:rPr lang="en-US" sz="3600" dirty="0"/>
              <a:t>Notional                             Schedule</a:t>
            </a:r>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sp>
        <p:nvSpPr>
          <p:cNvPr id="12" name="eRHIC">
            <a:extLst>
              <a:ext uri="{FF2B5EF4-FFF2-40B4-BE49-F238E27FC236}">
                <a16:creationId xmlns:a16="http://schemas.microsoft.com/office/drawing/2014/main" id="{3FD01150-87C0-4F88-AE62-A5EE74C11DD0}"/>
              </a:ext>
            </a:extLst>
          </p:cNvPr>
          <p:cNvSpPr txBox="1"/>
          <p:nvPr/>
        </p:nvSpPr>
        <p:spPr>
          <a:xfrm>
            <a:off x="7719242" y="1673234"/>
            <a:ext cx="1085123" cy="2384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lvl1pPr>
              <a:defRPr sz="1200" b="0">
                <a:solidFill>
                  <a:schemeClr val="accent3">
                    <a:lumOff val="44000"/>
                  </a:schemeClr>
                </a:solidFill>
                <a:latin typeface="Arial"/>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1200" b="0" i="0" u="none" strike="noStrike" kern="1200" cap="none" spc="0" normalizeH="0" baseline="0" noProof="0" dirty="0">
                <a:ln>
                  <a:noFill/>
                </a:ln>
                <a:solidFill>
                  <a:srgbClr val="A5A5A5">
                    <a:lumOff val="44000"/>
                  </a:srgbClr>
                </a:solidFill>
                <a:effectLst/>
                <a:uLnTx/>
                <a:uFillTx/>
                <a:latin typeface="Arial"/>
                <a:cs typeface="Arial"/>
                <a:sym typeface="Arial"/>
              </a:rPr>
              <a:t>eRHIC</a:t>
            </a:r>
          </a:p>
        </p:txBody>
      </p:sp>
      <p:sp>
        <p:nvSpPr>
          <p:cNvPr id="8" name="sPHENIX">
            <a:extLst>
              <a:ext uri="{FF2B5EF4-FFF2-40B4-BE49-F238E27FC236}">
                <a16:creationId xmlns:a16="http://schemas.microsoft.com/office/drawing/2014/main" id="{2B7B50C2-A346-4BE4-9770-5EA04C9ECD9D}"/>
              </a:ext>
            </a:extLst>
          </p:cNvPr>
          <p:cNvSpPr txBox="1"/>
          <p:nvPr/>
        </p:nvSpPr>
        <p:spPr>
          <a:xfrm>
            <a:off x="4206897" y="125113"/>
            <a:ext cx="1254067" cy="61663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lvl1pPr>
              <a:defRPr sz="1200" b="0">
                <a:latin typeface="Arial"/>
                <a:ea typeface="Arial"/>
                <a:cs typeface="Arial"/>
                <a:sym typeface="Arial"/>
              </a:defRPr>
            </a:lvl1pPr>
          </a:lstStyle>
          <a:p>
            <a:pPr algn="ctr"/>
            <a:r>
              <a:rPr lang="en-US" dirty="0"/>
              <a:t>    Commissioning and Operations</a:t>
            </a:r>
          </a:p>
          <a:p>
            <a:pPr algn="ctr"/>
            <a:r>
              <a:rPr dirty="0"/>
              <a:t>sPHENIX</a:t>
            </a:r>
          </a:p>
        </p:txBody>
      </p:sp>
      <p:sp>
        <p:nvSpPr>
          <p:cNvPr id="6" name="Beam Energy Scan">
            <a:extLst>
              <a:ext uri="{FF2B5EF4-FFF2-40B4-BE49-F238E27FC236}">
                <a16:creationId xmlns:a16="http://schemas.microsoft.com/office/drawing/2014/main" id="{1F16643D-65A1-4B53-9EF9-3D781286B94B}"/>
              </a:ext>
            </a:extLst>
          </p:cNvPr>
          <p:cNvSpPr txBox="1"/>
          <p:nvPr/>
        </p:nvSpPr>
        <p:spPr>
          <a:xfrm>
            <a:off x="2450269" y="394272"/>
            <a:ext cx="1472511" cy="26711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lvl1pPr>
              <a:defRPr sz="1200" b="0">
                <a:latin typeface="Arial"/>
                <a:ea typeface="Arial"/>
                <a:cs typeface="Arial"/>
                <a:sym typeface="Arial"/>
              </a:defRPr>
            </a:lvl1pPr>
          </a:lstStyle>
          <a:p>
            <a:pPr algn="ctr"/>
            <a:r>
              <a:rPr lang="en-US" dirty="0"/>
              <a:t>RHIC</a:t>
            </a:r>
          </a:p>
          <a:p>
            <a:r>
              <a:rPr dirty="0"/>
              <a:t>Beam Energy Scan</a:t>
            </a:r>
          </a:p>
        </p:txBody>
      </p:sp>
      <p:sp>
        <p:nvSpPr>
          <p:cNvPr id="7" name="Double Arrow">
            <a:extLst>
              <a:ext uri="{FF2B5EF4-FFF2-40B4-BE49-F238E27FC236}">
                <a16:creationId xmlns:a16="http://schemas.microsoft.com/office/drawing/2014/main" id="{2CCAB8CF-E409-4345-A27A-33D9C36FE0F0}"/>
              </a:ext>
            </a:extLst>
          </p:cNvPr>
          <p:cNvSpPr/>
          <p:nvPr/>
        </p:nvSpPr>
        <p:spPr>
          <a:xfrm>
            <a:off x="2408588" y="755347"/>
            <a:ext cx="1449131" cy="352571"/>
          </a:xfrm>
          <a:prstGeom prst="leftRightArrow">
            <a:avLst>
              <a:gd name="adj1" fmla="val 50000"/>
              <a:gd name="adj2" fmla="val 50000"/>
            </a:avLst>
          </a:prstGeom>
          <a:noFill/>
          <a:ln w="12700" cap="flat">
            <a:solidFill>
              <a:srgbClr val="32538F"/>
            </a:solidFill>
            <a:prstDash val="solid"/>
            <a:miter lim="800000"/>
          </a:ln>
          <a:effectLst/>
        </p:spPr>
        <p:txBody>
          <a:bodyPr wrap="square" lIns="45719" tIns="45719" rIns="45719" bIns="45719" numCol="1" anchor="ctr">
            <a:noAutofit/>
          </a:bodyPr>
          <a:lstStyle/>
          <a:p>
            <a:pPr>
              <a:defRPr sz="1800" b="0">
                <a:solidFill>
                  <a:schemeClr val="accent3">
                    <a:lumOff val="44000"/>
                  </a:schemeClr>
                </a:solidFill>
                <a:latin typeface="Arial"/>
                <a:ea typeface="Arial"/>
                <a:cs typeface="Arial"/>
                <a:sym typeface="Arial"/>
              </a:defRPr>
            </a:pPr>
            <a:endParaRPr dirty="0"/>
          </a:p>
        </p:txBody>
      </p:sp>
      <p:sp>
        <p:nvSpPr>
          <p:cNvPr id="9" name="Double Arrow">
            <a:extLst>
              <a:ext uri="{FF2B5EF4-FFF2-40B4-BE49-F238E27FC236}">
                <a16:creationId xmlns:a16="http://schemas.microsoft.com/office/drawing/2014/main" id="{F126D9BF-FE33-4EB0-9616-790FC330CE3A}"/>
              </a:ext>
            </a:extLst>
          </p:cNvPr>
          <p:cNvSpPr/>
          <p:nvPr/>
        </p:nvSpPr>
        <p:spPr>
          <a:xfrm>
            <a:off x="4152743" y="757561"/>
            <a:ext cx="1315750" cy="352571"/>
          </a:xfrm>
          <a:prstGeom prst="leftRightArrow">
            <a:avLst>
              <a:gd name="adj1" fmla="val 50000"/>
              <a:gd name="adj2" fmla="val 50000"/>
            </a:avLst>
          </a:prstGeom>
          <a:noFill/>
          <a:ln w="12700" cap="flat">
            <a:solidFill>
              <a:srgbClr val="32538F"/>
            </a:solidFill>
            <a:prstDash val="solid"/>
            <a:miter lim="800000"/>
          </a:ln>
          <a:effectLst/>
        </p:spPr>
        <p:txBody>
          <a:bodyPr wrap="square" lIns="45719" tIns="45719" rIns="45719" bIns="45719" numCol="1" anchor="ctr">
            <a:noAutofit/>
          </a:bodyPr>
          <a:lstStyle/>
          <a:p>
            <a:pPr>
              <a:defRPr sz="1800" b="0">
                <a:solidFill>
                  <a:schemeClr val="accent3">
                    <a:lumOff val="44000"/>
                  </a:schemeClr>
                </a:solidFill>
                <a:latin typeface="Arial"/>
                <a:ea typeface="Arial"/>
                <a:cs typeface="Arial"/>
                <a:sym typeface="Arial"/>
              </a:defRPr>
            </a:pPr>
            <a:endParaRPr dirty="0"/>
          </a:p>
        </p:txBody>
      </p:sp>
      <p:sp>
        <p:nvSpPr>
          <p:cNvPr id="11" name="sPHENIX">
            <a:extLst>
              <a:ext uri="{FF2B5EF4-FFF2-40B4-BE49-F238E27FC236}">
                <a16:creationId xmlns:a16="http://schemas.microsoft.com/office/drawing/2014/main" id="{1C202D99-55CB-48C3-A802-17126AD94C66}"/>
              </a:ext>
            </a:extLst>
          </p:cNvPr>
          <p:cNvSpPr txBox="1"/>
          <p:nvPr/>
        </p:nvSpPr>
        <p:spPr>
          <a:xfrm>
            <a:off x="7191210" y="657993"/>
            <a:ext cx="1315751" cy="3796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lvl1pPr>
              <a:defRPr sz="1200" b="0">
                <a:latin typeface="Arial"/>
                <a:ea typeface="Arial"/>
                <a:cs typeface="Arial"/>
                <a:sym typeface="Arial"/>
              </a:defRPr>
            </a:lvl1pPr>
          </a:lstStyle>
          <a:p>
            <a:pPr algn="ctr"/>
            <a:r>
              <a:rPr lang="en-US" dirty="0"/>
              <a:t>EIC</a:t>
            </a:r>
          </a:p>
          <a:p>
            <a:pPr algn="ctr"/>
            <a:r>
              <a:rPr lang="en-US" dirty="0">
                <a:solidFill>
                  <a:schemeClr val="bg1"/>
                </a:solidFill>
              </a:rPr>
              <a:t>Operations</a:t>
            </a:r>
            <a:endParaRPr dirty="0">
              <a:solidFill>
                <a:schemeClr val="bg1"/>
              </a:solidFill>
            </a:endParaRPr>
          </a:p>
        </p:txBody>
      </p:sp>
      <p:sp>
        <p:nvSpPr>
          <p:cNvPr id="10" name="Arrow">
            <a:extLst>
              <a:ext uri="{FF2B5EF4-FFF2-40B4-BE49-F238E27FC236}">
                <a16:creationId xmlns:a16="http://schemas.microsoft.com/office/drawing/2014/main" id="{55464276-1C7A-4BB1-952F-733029E54033}"/>
              </a:ext>
            </a:extLst>
          </p:cNvPr>
          <p:cNvSpPr/>
          <p:nvPr/>
        </p:nvSpPr>
        <p:spPr>
          <a:xfrm>
            <a:off x="7357572" y="756053"/>
            <a:ext cx="1185142" cy="400081"/>
          </a:xfrm>
          <a:prstGeom prst="rightArrow">
            <a:avLst>
              <a:gd name="adj1" fmla="val 50000"/>
              <a:gd name="adj2" fmla="val 50000"/>
            </a:avLst>
          </a:prstGeom>
          <a:solidFill>
            <a:srgbClr val="4472C4"/>
          </a:solidFill>
          <a:ln w="12700" cap="flat">
            <a:solidFill>
              <a:srgbClr val="32538F"/>
            </a:solidFill>
            <a:prstDash val="solid"/>
            <a:miter lim="800000"/>
          </a:ln>
          <a:effectLst/>
        </p:spPr>
        <p:txBody>
          <a:bodyPr wrap="square" lIns="45719" tIns="45719" rIns="45719" bIns="45719" numCol="1" anchor="ctr">
            <a:noAutofit/>
          </a:bodyPr>
          <a:lstStyle/>
          <a:p>
            <a:pPr>
              <a:defRPr sz="1400" b="0">
                <a:solidFill>
                  <a:schemeClr val="accent3">
                    <a:lumOff val="44000"/>
                  </a:schemeClr>
                </a:solidFill>
                <a:latin typeface="Arial"/>
                <a:ea typeface="Arial"/>
                <a:cs typeface="Arial"/>
                <a:sym typeface="Arial"/>
              </a:defRPr>
            </a:pPr>
            <a:endParaRPr dirty="0"/>
          </a:p>
        </p:txBody>
      </p:sp>
      <p:pic>
        <p:nvPicPr>
          <p:cNvPr id="5" name="Picture 4">
            <a:extLst>
              <a:ext uri="{FF2B5EF4-FFF2-40B4-BE49-F238E27FC236}">
                <a16:creationId xmlns:a16="http://schemas.microsoft.com/office/drawing/2014/main" id="{6555473C-AFD4-404C-8995-DB3A730D66A7}"/>
              </a:ext>
            </a:extLst>
          </p:cNvPr>
          <p:cNvPicPr>
            <a:picLocks noChangeAspect="1"/>
          </p:cNvPicPr>
          <p:nvPr/>
        </p:nvPicPr>
        <p:blipFill>
          <a:blip r:embed="rId2"/>
          <a:stretch>
            <a:fillRect/>
          </a:stretch>
        </p:blipFill>
        <p:spPr>
          <a:xfrm>
            <a:off x="865886" y="1195492"/>
            <a:ext cx="7676828" cy="5540792"/>
          </a:xfrm>
          <a:prstGeom prst="rect">
            <a:avLst/>
          </a:prstGeom>
        </p:spPr>
      </p:pic>
      <p:sp>
        <p:nvSpPr>
          <p:cNvPr id="14" name="TextBox 13">
            <a:extLst>
              <a:ext uri="{FF2B5EF4-FFF2-40B4-BE49-F238E27FC236}">
                <a16:creationId xmlns:a16="http://schemas.microsoft.com/office/drawing/2014/main" id="{33CFAEF6-4082-DA43-9414-A0F696B75C9D}"/>
              </a:ext>
            </a:extLst>
          </p:cNvPr>
          <p:cNvSpPr txBox="1"/>
          <p:nvPr/>
        </p:nvSpPr>
        <p:spPr>
          <a:xfrm>
            <a:off x="5460964" y="3442668"/>
            <a:ext cx="1536839" cy="523220"/>
          </a:xfrm>
          <a:prstGeom prst="rect">
            <a:avLst/>
          </a:prstGeom>
          <a:solidFill>
            <a:schemeClr val="accent4">
              <a:lumMod val="40000"/>
              <a:lumOff val="6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dirty="0"/>
              <a:t>Access to RHIC Tunnel</a:t>
            </a:r>
          </a:p>
        </p:txBody>
      </p:sp>
      <p:cxnSp>
        <p:nvCxnSpPr>
          <p:cNvPr id="15" name="Straight Connector 14">
            <a:extLst>
              <a:ext uri="{FF2B5EF4-FFF2-40B4-BE49-F238E27FC236}">
                <a16:creationId xmlns:a16="http://schemas.microsoft.com/office/drawing/2014/main" id="{BE1BCF4D-12FE-2642-8BBD-31607FB21BC4}"/>
              </a:ext>
            </a:extLst>
          </p:cNvPr>
          <p:cNvCxnSpPr>
            <a:stCxn id="9" idx="7"/>
          </p:cNvCxnSpPr>
          <p:nvPr/>
        </p:nvCxnSpPr>
        <p:spPr>
          <a:xfrm flipH="1">
            <a:off x="5460964" y="933847"/>
            <a:ext cx="7529" cy="2558239"/>
          </a:xfrm>
          <a:prstGeom prst="line">
            <a:avLst/>
          </a:prstGeom>
        </p:spPr>
        <p:style>
          <a:lnRef idx="1">
            <a:schemeClr val="accent1"/>
          </a:lnRef>
          <a:fillRef idx="0">
            <a:schemeClr val="accent1"/>
          </a:fillRef>
          <a:effectRef idx="0">
            <a:schemeClr val="accent1"/>
          </a:effectRef>
          <a:fontRef idx="minor">
            <a:schemeClr val="tx1"/>
          </a:fontRef>
        </p:style>
      </p:cxnSp>
      <p:sp>
        <p:nvSpPr>
          <p:cNvPr id="16" name="Slide Number Placeholder 4">
            <a:extLst>
              <a:ext uri="{FF2B5EF4-FFF2-40B4-BE49-F238E27FC236}">
                <a16:creationId xmlns:a16="http://schemas.microsoft.com/office/drawing/2014/main" id="{2A3BC515-EC73-0C40-9809-465847138F18}"/>
              </a:ext>
            </a:extLst>
          </p:cNvPr>
          <p:cNvSpPr txBox="1">
            <a:spLocks/>
          </p:cNvSpPr>
          <p:nvPr/>
        </p:nvSpPr>
        <p:spPr>
          <a:xfrm>
            <a:off x="3543300" y="6387206"/>
            <a:ext cx="2057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32</a:t>
            </a:fld>
            <a:endParaRPr lang="en-US" dirty="0"/>
          </a:p>
        </p:txBody>
      </p:sp>
    </p:spTree>
    <p:extLst>
      <p:ext uri="{BB962C8B-B14F-4D97-AF65-F5344CB8AC3E}">
        <p14:creationId xmlns:p14="http://schemas.microsoft.com/office/powerpoint/2010/main" val="15294231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4153C-B245-B24B-88CA-25275FD92E53}"/>
              </a:ext>
            </a:extLst>
          </p:cNvPr>
          <p:cNvSpPr>
            <a:spLocks noGrp="1"/>
          </p:cNvSpPr>
          <p:nvPr>
            <p:ph type="title"/>
          </p:nvPr>
        </p:nvSpPr>
        <p:spPr>
          <a:xfrm>
            <a:off x="628650" y="244653"/>
            <a:ext cx="7886700" cy="763762"/>
          </a:xfrm>
        </p:spPr>
        <p:txBody>
          <a:bodyPr>
            <a:normAutofit/>
          </a:bodyPr>
          <a:lstStyle/>
          <a:p>
            <a:r>
              <a:rPr lang="en-US" sz="3600" dirty="0"/>
              <a:t>Summary</a:t>
            </a:r>
          </a:p>
        </p:txBody>
      </p:sp>
      <p:sp>
        <p:nvSpPr>
          <p:cNvPr id="3" name="Content Placeholder 2">
            <a:extLst>
              <a:ext uri="{FF2B5EF4-FFF2-40B4-BE49-F238E27FC236}">
                <a16:creationId xmlns:a16="http://schemas.microsoft.com/office/drawing/2014/main" id="{9D44B118-3CA9-0748-81FF-F86795AB2FF9}"/>
              </a:ext>
            </a:extLst>
          </p:cNvPr>
          <p:cNvSpPr>
            <a:spLocks noGrp="1"/>
          </p:cNvSpPr>
          <p:nvPr>
            <p:ph idx="1"/>
          </p:nvPr>
        </p:nvSpPr>
        <p:spPr>
          <a:xfrm>
            <a:off x="628650" y="1244512"/>
            <a:ext cx="7886700" cy="4875741"/>
          </a:xfrm>
        </p:spPr>
        <p:txBody>
          <a:bodyPr>
            <a:normAutofit/>
          </a:bodyPr>
          <a:lstStyle/>
          <a:p>
            <a:pPr>
              <a:lnSpc>
                <a:spcPct val="100000"/>
              </a:lnSpc>
            </a:pPr>
            <a:r>
              <a:rPr lang="en-US" sz="2400" dirty="0"/>
              <a:t>BNL has developed a (pre-conceptual) design for an EIC that is:</a:t>
            </a:r>
          </a:p>
          <a:p>
            <a:pPr lvl="1">
              <a:lnSpc>
                <a:spcPct val="100000"/>
              </a:lnSpc>
            </a:pPr>
            <a:r>
              <a:rPr lang="en-US" sz="2000" dirty="0"/>
              <a:t>Comprehensive</a:t>
            </a:r>
          </a:p>
          <a:p>
            <a:pPr lvl="1">
              <a:lnSpc>
                <a:spcPct val="100000"/>
              </a:lnSpc>
            </a:pPr>
            <a:r>
              <a:rPr lang="en-US" sz="2000" dirty="0"/>
              <a:t>Cost-effective and low-risk</a:t>
            </a:r>
          </a:p>
          <a:p>
            <a:pPr lvl="1">
              <a:lnSpc>
                <a:spcPct val="100000"/>
              </a:lnSpc>
            </a:pPr>
            <a:r>
              <a:rPr lang="en-US" sz="2000" dirty="0"/>
              <a:t>Meets all requirements</a:t>
            </a:r>
          </a:p>
          <a:p>
            <a:pPr lvl="1">
              <a:lnSpc>
                <a:spcPct val="100000"/>
              </a:lnSpc>
            </a:pPr>
            <a:r>
              <a:rPr lang="en-US" sz="2000" dirty="0"/>
              <a:t>Dovetails on completion of RHIC program</a:t>
            </a:r>
          </a:p>
          <a:p>
            <a:pPr lvl="1">
              <a:lnSpc>
                <a:spcPct val="100000"/>
              </a:lnSpc>
            </a:pPr>
            <a:r>
              <a:rPr lang="en-US" sz="2000" dirty="0"/>
              <a:t>Ready to proceed to the project stage</a:t>
            </a:r>
          </a:p>
          <a:p>
            <a:pPr>
              <a:lnSpc>
                <a:spcPct val="100000"/>
              </a:lnSpc>
            </a:pPr>
            <a:r>
              <a:rPr lang="en-US" sz="2400" dirty="0"/>
              <a:t>There is wide room for international contributions:</a:t>
            </a:r>
          </a:p>
          <a:p>
            <a:pPr lvl="1">
              <a:lnSpc>
                <a:spcPct val="100000"/>
              </a:lnSpc>
            </a:pPr>
            <a:r>
              <a:rPr lang="en-US" sz="2000" dirty="0"/>
              <a:t>Accelerator components</a:t>
            </a:r>
          </a:p>
          <a:p>
            <a:pPr lvl="1">
              <a:lnSpc>
                <a:spcPct val="100000"/>
              </a:lnSpc>
            </a:pPr>
            <a:r>
              <a:rPr lang="en-US" sz="2000" dirty="0"/>
              <a:t>Detector design and construction</a:t>
            </a:r>
          </a:p>
          <a:p>
            <a:pPr>
              <a:lnSpc>
                <a:spcPct val="100000"/>
              </a:lnSpc>
            </a:pPr>
            <a:r>
              <a:rPr lang="en-US" sz="2400" dirty="0"/>
              <a:t>With timely agency decision and adequate funding, an EIC at BNL could start taking data in 2030</a:t>
            </a:r>
          </a:p>
          <a:p>
            <a:pPr lvl="1">
              <a:lnSpc>
                <a:spcPct val="100000"/>
              </a:lnSpc>
            </a:pPr>
            <a:endParaRPr lang="en-US" sz="2000" dirty="0"/>
          </a:p>
        </p:txBody>
      </p:sp>
      <p:sp>
        <p:nvSpPr>
          <p:cNvPr id="4" name="Slide Number Placeholder 3">
            <a:extLst>
              <a:ext uri="{FF2B5EF4-FFF2-40B4-BE49-F238E27FC236}">
                <a16:creationId xmlns:a16="http://schemas.microsoft.com/office/drawing/2014/main" id="{BB0A02D9-7AFA-1D4C-921B-3A0150ABCADF}"/>
              </a:ext>
            </a:extLst>
          </p:cNvPr>
          <p:cNvSpPr>
            <a:spLocks noGrp="1"/>
          </p:cNvSpPr>
          <p:nvPr>
            <p:ph type="sldNum" sz="quarter" idx="12"/>
          </p:nvPr>
        </p:nvSpPr>
        <p:spPr/>
        <p:txBody>
          <a:bodyPr/>
          <a:lstStyle/>
          <a:p>
            <a:fld id="{893C5830-40F3-F04E-B2E3-10E6672BA8FF}" type="slidenum">
              <a:rPr lang="en-US" smtClean="0"/>
              <a:pPr/>
              <a:t>33</a:t>
            </a:fld>
            <a:endParaRPr lang="en-US" dirty="0"/>
          </a:p>
        </p:txBody>
      </p:sp>
    </p:spTree>
    <p:extLst>
      <p:ext uri="{BB962C8B-B14F-4D97-AF65-F5344CB8AC3E}">
        <p14:creationId xmlns:p14="http://schemas.microsoft.com/office/powerpoint/2010/main" val="2515100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EFED0-05A4-9B48-8067-8C05F604A5AE}"/>
              </a:ext>
            </a:extLst>
          </p:cNvPr>
          <p:cNvSpPr>
            <a:spLocks noGrp="1"/>
          </p:cNvSpPr>
          <p:nvPr>
            <p:ph type="title"/>
          </p:nvPr>
        </p:nvSpPr>
        <p:spPr>
          <a:xfrm>
            <a:off x="628650" y="261083"/>
            <a:ext cx="7886700" cy="754306"/>
          </a:xfrm>
        </p:spPr>
        <p:txBody>
          <a:bodyPr>
            <a:noAutofit/>
          </a:bodyPr>
          <a:lstStyle/>
          <a:p>
            <a:r>
              <a:rPr lang="en-US" sz="3600" dirty="0"/>
              <a:t>EIC science questions (1)</a:t>
            </a:r>
          </a:p>
        </p:txBody>
      </p:sp>
      <p:sp>
        <p:nvSpPr>
          <p:cNvPr id="3" name="TextBox 2">
            <a:extLst>
              <a:ext uri="{FF2B5EF4-FFF2-40B4-BE49-F238E27FC236}">
                <a16:creationId xmlns:a16="http://schemas.microsoft.com/office/drawing/2014/main" id="{8194214B-B2C7-6D49-882B-B9F271BB134C}"/>
              </a:ext>
            </a:extLst>
          </p:cNvPr>
          <p:cNvSpPr txBox="1"/>
          <p:nvPr/>
        </p:nvSpPr>
        <p:spPr>
          <a:xfrm>
            <a:off x="358727" y="1506987"/>
            <a:ext cx="7747547"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solidFill>
                  <a:prstClr val="black"/>
                </a:solidFill>
                <a:latin typeface="Arial" panose="020B0604020202020204" pitchFamily="34" charset="0"/>
                <a:cs typeface="Arial" panose="020B0604020202020204" pitchFamily="34" charset="0"/>
              </a:rPr>
              <a:t>How does the proton get its spin?</a:t>
            </a:r>
          </a:p>
        </p:txBody>
      </p:sp>
      <p:sp>
        <p:nvSpPr>
          <p:cNvPr id="4" name="TextBox 3">
            <a:extLst>
              <a:ext uri="{FF2B5EF4-FFF2-40B4-BE49-F238E27FC236}">
                <a16:creationId xmlns:a16="http://schemas.microsoft.com/office/drawing/2014/main" id="{65321915-86DA-A14E-89FC-4443D824649F}"/>
              </a:ext>
            </a:extLst>
          </p:cNvPr>
          <p:cNvSpPr txBox="1"/>
          <p:nvPr/>
        </p:nvSpPr>
        <p:spPr>
          <a:xfrm>
            <a:off x="354965" y="3883883"/>
            <a:ext cx="8444037"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solidFill>
                  <a:prstClr val="black"/>
                </a:solidFill>
                <a:latin typeface="Arial" panose="020B0604020202020204" pitchFamily="34" charset="0"/>
                <a:cs typeface="Arial" panose="020B0604020202020204" pitchFamily="34" charset="0"/>
              </a:rPr>
              <a:t>What is the nature of dense gluon matter?</a:t>
            </a:r>
          </a:p>
        </p:txBody>
      </p:sp>
      <p:grpSp>
        <p:nvGrpSpPr>
          <p:cNvPr id="5" name="Group 4">
            <a:extLst>
              <a:ext uri="{FF2B5EF4-FFF2-40B4-BE49-F238E27FC236}">
                <a16:creationId xmlns:a16="http://schemas.microsoft.com/office/drawing/2014/main" id="{B4038EFD-AD8B-D744-90FB-5317D2C62770}"/>
              </a:ext>
            </a:extLst>
          </p:cNvPr>
          <p:cNvGrpSpPr>
            <a:grpSpLocks noChangeAspect="1"/>
          </p:cNvGrpSpPr>
          <p:nvPr/>
        </p:nvGrpSpPr>
        <p:grpSpPr>
          <a:xfrm>
            <a:off x="450778" y="4505307"/>
            <a:ext cx="3894952" cy="2002681"/>
            <a:chOff x="566777" y="2691829"/>
            <a:chExt cx="3339769" cy="1717221"/>
          </a:xfrm>
        </p:grpSpPr>
        <p:grpSp>
          <p:nvGrpSpPr>
            <p:cNvPr id="6" name="Group">
              <a:extLst>
                <a:ext uri="{FF2B5EF4-FFF2-40B4-BE49-F238E27FC236}">
                  <a16:creationId xmlns:a16="http://schemas.microsoft.com/office/drawing/2014/main" id="{47952AC2-0DD2-A540-9C61-CCF8891C3E07}"/>
                </a:ext>
              </a:extLst>
            </p:cNvPr>
            <p:cNvGrpSpPr/>
            <p:nvPr/>
          </p:nvGrpSpPr>
          <p:grpSpPr>
            <a:xfrm>
              <a:off x="2210952" y="2713456"/>
              <a:ext cx="1695594" cy="1695594"/>
              <a:chOff x="-2" y="-3"/>
              <a:chExt cx="2411510" cy="2411510"/>
            </a:xfrm>
          </p:grpSpPr>
          <p:grpSp>
            <p:nvGrpSpPr>
              <p:cNvPr id="21" name="Group">
                <a:extLst>
                  <a:ext uri="{FF2B5EF4-FFF2-40B4-BE49-F238E27FC236}">
                    <a16:creationId xmlns:a16="http://schemas.microsoft.com/office/drawing/2014/main" id="{319CB25F-B48A-5E4A-8FD0-C3664838090B}"/>
                  </a:ext>
                </a:extLst>
              </p:cNvPr>
              <p:cNvGrpSpPr/>
              <p:nvPr/>
            </p:nvGrpSpPr>
            <p:grpSpPr>
              <a:xfrm>
                <a:off x="353026" y="353026"/>
                <a:ext cx="1705455" cy="1705455"/>
                <a:chOff x="0" y="0"/>
                <a:chExt cx="1705454" cy="1705454"/>
              </a:xfrm>
            </p:grpSpPr>
            <p:sp>
              <p:nvSpPr>
                <p:cNvPr id="67" name="Circle">
                  <a:extLst>
                    <a:ext uri="{FF2B5EF4-FFF2-40B4-BE49-F238E27FC236}">
                      <a16:creationId xmlns:a16="http://schemas.microsoft.com/office/drawing/2014/main" id="{7D752C14-831B-7940-9C7C-2A79E760BF17}"/>
                    </a:ext>
                  </a:extLst>
                </p:cNvPr>
                <p:cNvSpPr/>
                <p:nvPr/>
              </p:nvSpPr>
              <p:spPr>
                <a:xfrm>
                  <a:off x="-1" y="-1"/>
                  <a:ext cx="1705456" cy="1705456"/>
                </a:xfrm>
                <a:prstGeom prst="ellipse">
                  <a:avLst/>
                </a:prstGeom>
                <a:noFill/>
                <a:ln w="12700" cap="flat">
                  <a:solidFill>
                    <a:srgbClr val="85888D"/>
                  </a:solidFill>
                  <a:prstDash val="sysDot"/>
                  <a:miter lim="400000"/>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68" name="Circle">
                  <a:extLst>
                    <a:ext uri="{FF2B5EF4-FFF2-40B4-BE49-F238E27FC236}">
                      <a16:creationId xmlns:a16="http://schemas.microsoft.com/office/drawing/2014/main" id="{B357D0FE-EFC3-9A44-8529-50C12FC0E9E0}"/>
                    </a:ext>
                  </a:extLst>
                </p:cNvPr>
                <p:cNvSpPr/>
                <p:nvPr/>
              </p:nvSpPr>
              <p:spPr>
                <a:xfrm>
                  <a:off x="114690" y="339286"/>
                  <a:ext cx="300477" cy="300477"/>
                </a:xfrm>
                <a:prstGeom prst="ellipse">
                  <a:avLst/>
                </a:prstGeom>
                <a:solidFill>
                  <a:srgbClr val="B36AE1"/>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69" name="Circle">
                  <a:extLst>
                    <a:ext uri="{FF2B5EF4-FFF2-40B4-BE49-F238E27FC236}">
                      <a16:creationId xmlns:a16="http://schemas.microsoft.com/office/drawing/2014/main" id="{5C432C33-3B59-6940-A810-9D58E061715B}"/>
                    </a:ext>
                  </a:extLst>
                </p:cNvPr>
                <p:cNvSpPr/>
                <p:nvPr/>
              </p:nvSpPr>
              <p:spPr>
                <a:xfrm>
                  <a:off x="456721" y="966689"/>
                  <a:ext cx="124911" cy="124911"/>
                </a:xfrm>
                <a:prstGeom prst="ellipse">
                  <a:avLst/>
                </a:prstGeom>
                <a:solidFill>
                  <a:schemeClr val="accent1"/>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0" name="Circle">
                  <a:extLst>
                    <a:ext uri="{FF2B5EF4-FFF2-40B4-BE49-F238E27FC236}">
                      <a16:creationId xmlns:a16="http://schemas.microsoft.com/office/drawing/2014/main" id="{EAB3CF02-A3C9-0A4F-8BC5-F76C2E8420CC}"/>
                    </a:ext>
                  </a:extLst>
                </p:cNvPr>
                <p:cNvSpPr/>
                <p:nvPr/>
              </p:nvSpPr>
              <p:spPr>
                <a:xfrm>
                  <a:off x="844713" y="429841"/>
                  <a:ext cx="124199" cy="124199"/>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1" name="Circle">
                  <a:extLst>
                    <a:ext uri="{FF2B5EF4-FFF2-40B4-BE49-F238E27FC236}">
                      <a16:creationId xmlns:a16="http://schemas.microsoft.com/office/drawing/2014/main" id="{EA549316-D99D-1047-9CAD-B3BB88600770}"/>
                    </a:ext>
                  </a:extLst>
                </p:cNvPr>
                <p:cNvSpPr/>
                <p:nvPr/>
              </p:nvSpPr>
              <p:spPr>
                <a:xfrm>
                  <a:off x="1109753" y="1206826"/>
                  <a:ext cx="124199" cy="124199"/>
                </a:xfrm>
                <a:prstGeom prst="ellipse">
                  <a:avLst/>
                </a:prstGeom>
                <a:solidFill>
                  <a:schemeClr val="accent5"/>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2" name="Circle">
                  <a:extLst>
                    <a:ext uri="{FF2B5EF4-FFF2-40B4-BE49-F238E27FC236}">
                      <a16:creationId xmlns:a16="http://schemas.microsoft.com/office/drawing/2014/main" id="{CEE618B5-A586-9040-AA25-9BA63CC351FC}"/>
                    </a:ext>
                  </a:extLst>
                </p:cNvPr>
                <p:cNvSpPr/>
                <p:nvPr/>
              </p:nvSpPr>
              <p:spPr>
                <a:xfrm>
                  <a:off x="1170096" y="565232"/>
                  <a:ext cx="192307" cy="192307"/>
                </a:xfrm>
                <a:prstGeom prst="ellipse">
                  <a:avLst/>
                </a:prstGeom>
                <a:solidFill>
                  <a:schemeClr val="accent6"/>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3" name="Circle">
                  <a:extLst>
                    <a:ext uri="{FF2B5EF4-FFF2-40B4-BE49-F238E27FC236}">
                      <a16:creationId xmlns:a16="http://schemas.microsoft.com/office/drawing/2014/main" id="{3A86A250-A3ED-754C-974C-E753C5182BD0}"/>
                    </a:ext>
                  </a:extLst>
                </p:cNvPr>
                <p:cNvSpPr/>
                <p:nvPr/>
              </p:nvSpPr>
              <p:spPr>
                <a:xfrm>
                  <a:off x="1049560" y="173435"/>
                  <a:ext cx="240381" cy="240383"/>
                </a:xfrm>
                <a:prstGeom prst="ellipse">
                  <a:avLst/>
                </a:prstGeom>
                <a:solidFill>
                  <a:srgbClr val="EC5C57">
                    <a:alpha val="82583"/>
                  </a:srgbClr>
                </a:solidFill>
                <a:ln w="3175" cap="flat">
                  <a:solidFill>
                    <a:srgbClr val="413E40">
                      <a:alpha val="82583"/>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4" name="Circle">
                  <a:extLst>
                    <a:ext uri="{FF2B5EF4-FFF2-40B4-BE49-F238E27FC236}">
                      <a16:creationId xmlns:a16="http://schemas.microsoft.com/office/drawing/2014/main" id="{17BB09A7-B95A-6C48-9B96-63FCE7434FF6}"/>
                    </a:ext>
                  </a:extLst>
                </p:cNvPr>
                <p:cNvSpPr/>
                <p:nvPr/>
              </p:nvSpPr>
              <p:spPr>
                <a:xfrm>
                  <a:off x="1049560" y="908954"/>
                  <a:ext cx="240381" cy="240381"/>
                </a:xfrm>
                <a:prstGeom prst="ellipse">
                  <a:avLst/>
                </a:prstGeom>
                <a:solidFill>
                  <a:schemeClr val="accent2">
                    <a:hueOff val="-2473793"/>
                    <a:satOff val="-50209"/>
                    <a:lumOff val="23543"/>
                    <a:alpha val="58468"/>
                  </a:scheme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5" name="Circle">
                  <a:extLst>
                    <a:ext uri="{FF2B5EF4-FFF2-40B4-BE49-F238E27FC236}">
                      <a16:creationId xmlns:a16="http://schemas.microsoft.com/office/drawing/2014/main" id="{E114E050-5F78-BF4B-A284-1305AC8FA957}"/>
                    </a:ext>
                  </a:extLst>
                </p:cNvPr>
                <p:cNvSpPr/>
                <p:nvPr/>
              </p:nvSpPr>
              <p:spPr>
                <a:xfrm>
                  <a:off x="732535" y="1280868"/>
                  <a:ext cx="240383" cy="240383"/>
                </a:xfrm>
                <a:prstGeom prst="ellipse">
                  <a:avLst/>
                </a:prstGeom>
                <a:solidFill>
                  <a:srgbClr val="B36AE1">
                    <a:alpha val="58468"/>
                  </a:srgb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6" name="Circle">
                  <a:extLst>
                    <a:ext uri="{FF2B5EF4-FFF2-40B4-BE49-F238E27FC236}">
                      <a16:creationId xmlns:a16="http://schemas.microsoft.com/office/drawing/2014/main" id="{7477487D-A6A9-6543-8AE0-EEF860446ACB}"/>
                    </a:ext>
                  </a:extLst>
                </p:cNvPr>
                <p:cNvSpPr/>
                <p:nvPr/>
              </p:nvSpPr>
              <p:spPr>
                <a:xfrm>
                  <a:off x="398985" y="371749"/>
                  <a:ext cx="240383" cy="240381"/>
                </a:xfrm>
                <a:prstGeom prst="ellipse">
                  <a:avLst/>
                </a:prstGeom>
                <a:solidFill>
                  <a:schemeClr val="accent3">
                    <a:satOff val="18648"/>
                    <a:lumOff val="5971"/>
                    <a:alpha val="58468"/>
                  </a:scheme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7" name="Circle">
                  <a:extLst>
                    <a:ext uri="{FF2B5EF4-FFF2-40B4-BE49-F238E27FC236}">
                      <a16:creationId xmlns:a16="http://schemas.microsoft.com/office/drawing/2014/main" id="{96066E7F-B8E5-B24A-9D37-51E3CDBE4038}"/>
                    </a:ext>
                  </a:extLst>
                </p:cNvPr>
                <p:cNvSpPr/>
                <p:nvPr/>
              </p:nvSpPr>
              <p:spPr>
                <a:xfrm>
                  <a:off x="126604" y="756574"/>
                  <a:ext cx="192307" cy="192307"/>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8" name="Circle">
                  <a:extLst>
                    <a:ext uri="{FF2B5EF4-FFF2-40B4-BE49-F238E27FC236}">
                      <a16:creationId xmlns:a16="http://schemas.microsoft.com/office/drawing/2014/main" id="{5063DC4D-D54F-C342-8AE7-BC7F85BD5458}"/>
                    </a:ext>
                  </a:extLst>
                </p:cNvPr>
                <p:cNvSpPr/>
                <p:nvPr/>
              </p:nvSpPr>
              <p:spPr>
                <a:xfrm>
                  <a:off x="719442" y="932816"/>
                  <a:ext cx="192307" cy="192307"/>
                </a:xfrm>
                <a:prstGeom prst="ellipse">
                  <a:avLst/>
                </a:prstGeom>
                <a:solidFill>
                  <a:schemeClr val="accent4"/>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79" name="Circle">
                  <a:extLst>
                    <a:ext uri="{FF2B5EF4-FFF2-40B4-BE49-F238E27FC236}">
                      <a16:creationId xmlns:a16="http://schemas.microsoft.com/office/drawing/2014/main" id="{6CEE5839-7377-3F48-8996-EB3E1EC06F65}"/>
                    </a:ext>
                  </a:extLst>
                </p:cNvPr>
                <p:cNvSpPr/>
                <p:nvPr/>
              </p:nvSpPr>
              <p:spPr>
                <a:xfrm>
                  <a:off x="748311" y="116196"/>
                  <a:ext cx="192307" cy="192307"/>
                </a:xfrm>
                <a:prstGeom prst="ellipse">
                  <a:avLst/>
                </a:prstGeom>
                <a:solidFill>
                  <a:schemeClr val="accent1">
                    <a:alpha val="84839"/>
                  </a:schemeClr>
                </a:solidFill>
                <a:ln w="3175" cap="flat">
                  <a:solidFill>
                    <a:srgbClr val="413E40">
                      <a:alpha val="84839"/>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80" name="Circle">
                  <a:extLst>
                    <a:ext uri="{FF2B5EF4-FFF2-40B4-BE49-F238E27FC236}">
                      <a16:creationId xmlns:a16="http://schemas.microsoft.com/office/drawing/2014/main" id="{6610937E-16C0-044F-B422-CC1B7BBE6C3B}"/>
                    </a:ext>
                  </a:extLst>
                </p:cNvPr>
                <p:cNvSpPr/>
                <p:nvPr/>
              </p:nvSpPr>
              <p:spPr>
                <a:xfrm>
                  <a:off x="1290286" y="1180209"/>
                  <a:ext cx="192307" cy="192307"/>
                </a:xfrm>
                <a:prstGeom prst="ellipse">
                  <a:avLst/>
                </a:prstGeom>
                <a:solidFill>
                  <a:srgbClr val="51A8F9"/>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81" name="Circle">
                  <a:extLst>
                    <a:ext uri="{FF2B5EF4-FFF2-40B4-BE49-F238E27FC236}">
                      <a16:creationId xmlns:a16="http://schemas.microsoft.com/office/drawing/2014/main" id="{5BA4E3A9-4AB5-5F45-81AB-5FD193C2CDE4}"/>
                    </a:ext>
                  </a:extLst>
                </p:cNvPr>
                <p:cNvSpPr/>
                <p:nvPr/>
              </p:nvSpPr>
              <p:spPr>
                <a:xfrm>
                  <a:off x="1345979" y="818636"/>
                  <a:ext cx="300477" cy="300477"/>
                </a:xfrm>
                <a:prstGeom prst="ellipse">
                  <a:avLst/>
                </a:prstGeom>
                <a:solidFill>
                  <a:schemeClr val="accent3">
                    <a:hueOff val="-546623"/>
                    <a:satOff val="7767"/>
                    <a:lumOff val="-14512"/>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82" name="Circle">
                  <a:extLst>
                    <a:ext uri="{FF2B5EF4-FFF2-40B4-BE49-F238E27FC236}">
                      <a16:creationId xmlns:a16="http://schemas.microsoft.com/office/drawing/2014/main" id="{6B527FC7-6F38-644E-BAC5-523B398EC392}"/>
                    </a:ext>
                  </a:extLst>
                </p:cNvPr>
                <p:cNvSpPr/>
                <p:nvPr/>
              </p:nvSpPr>
              <p:spPr>
                <a:xfrm>
                  <a:off x="114690" y="1014765"/>
                  <a:ext cx="300477" cy="300477"/>
                </a:xfrm>
                <a:prstGeom prst="ellipse">
                  <a:avLst/>
                </a:prstGeom>
                <a:solidFill>
                  <a:schemeClr val="accent3">
                    <a:satOff val="18648"/>
                    <a:lumOff val="5971"/>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83" name="Circle">
                  <a:extLst>
                    <a:ext uri="{FF2B5EF4-FFF2-40B4-BE49-F238E27FC236}">
                      <a16:creationId xmlns:a16="http://schemas.microsoft.com/office/drawing/2014/main" id="{AC7BC7F3-F461-9845-B036-A4141A2AB27B}"/>
                    </a:ext>
                  </a:extLst>
                </p:cNvPr>
                <p:cNvSpPr/>
                <p:nvPr/>
              </p:nvSpPr>
              <p:spPr>
                <a:xfrm>
                  <a:off x="665357" y="564401"/>
                  <a:ext cx="300477" cy="300477"/>
                </a:xfrm>
                <a:prstGeom prst="ellipse">
                  <a:avLst/>
                </a:prstGeom>
                <a:solidFill>
                  <a:srgbClr val="F38F18"/>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grpSp>
          <p:grpSp>
            <p:nvGrpSpPr>
              <p:cNvPr id="22" name="Group">
                <a:extLst>
                  <a:ext uri="{FF2B5EF4-FFF2-40B4-BE49-F238E27FC236}">
                    <a16:creationId xmlns:a16="http://schemas.microsoft.com/office/drawing/2014/main" id="{0572CE69-B062-B046-B32C-D498D2E6D883}"/>
                  </a:ext>
                </a:extLst>
              </p:cNvPr>
              <p:cNvGrpSpPr/>
              <p:nvPr/>
            </p:nvGrpSpPr>
            <p:grpSpPr>
              <a:xfrm>
                <a:off x="-2" y="-3"/>
                <a:ext cx="2411510" cy="2411510"/>
                <a:chOff x="0" y="0"/>
                <a:chExt cx="2411509" cy="2411509"/>
              </a:xfrm>
            </p:grpSpPr>
            <p:sp>
              <p:nvSpPr>
                <p:cNvPr id="50" name="Circle">
                  <a:extLst>
                    <a:ext uri="{FF2B5EF4-FFF2-40B4-BE49-F238E27FC236}">
                      <a16:creationId xmlns:a16="http://schemas.microsoft.com/office/drawing/2014/main" id="{1DADD218-6D2A-414D-BD0F-4B9C9FA511E8}"/>
                    </a:ext>
                  </a:extLst>
                </p:cNvPr>
                <p:cNvSpPr/>
                <p:nvPr/>
              </p:nvSpPr>
              <p:spPr>
                <a:xfrm rot="13560000">
                  <a:off x="353027" y="353027"/>
                  <a:ext cx="1705455" cy="1705455"/>
                </a:xfrm>
                <a:prstGeom prst="ellipse">
                  <a:avLst/>
                </a:prstGeom>
                <a:noFill/>
                <a:ln w="12700" cap="flat">
                  <a:solidFill>
                    <a:srgbClr val="85888D"/>
                  </a:solidFill>
                  <a:prstDash val="sysDot"/>
                  <a:miter lim="400000"/>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51" name="Circle">
                  <a:extLst>
                    <a:ext uri="{FF2B5EF4-FFF2-40B4-BE49-F238E27FC236}">
                      <a16:creationId xmlns:a16="http://schemas.microsoft.com/office/drawing/2014/main" id="{91A10CFC-A1B5-2740-9FF8-E25C428A7058}"/>
                    </a:ext>
                  </a:extLst>
                </p:cNvPr>
                <p:cNvSpPr/>
                <p:nvPr/>
              </p:nvSpPr>
              <p:spPr>
                <a:xfrm rot="13560000">
                  <a:off x="1202569" y="1730645"/>
                  <a:ext cx="300477" cy="300477"/>
                </a:xfrm>
                <a:prstGeom prst="ellipse">
                  <a:avLst/>
                </a:prstGeom>
                <a:solidFill>
                  <a:srgbClr val="B36AE1"/>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52" name="Circle">
                  <a:extLst>
                    <a:ext uri="{FF2B5EF4-FFF2-40B4-BE49-F238E27FC236}">
                      <a16:creationId xmlns:a16="http://schemas.microsoft.com/office/drawing/2014/main" id="{30C58DFA-91EB-6149-B40F-109482038FB2}"/>
                    </a:ext>
                  </a:extLst>
                </p:cNvPr>
                <p:cNvSpPr/>
                <p:nvPr/>
              </p:nvSpPr>
              <p:spPr>
                <a:xfrm rot="13560000">
                  <a:off x="1501906" y="1260685"/>
                  <a:ext cx="124911" cy="124911"/>
                </a:xfrm>
                <a:prstGeom prst="ellipse">
                  <a:avLst/>
                </a:prstGeom>
                <a:solidFill>
                  <a:schemeClr val="accent1"/>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53" name="Circle">
                  <a:extLst>
                    <a:ext uri="{FF2B5EF4-FFF2-40B4-BE49-F238E27FC236}">
                      <a16:creationId xmlns:a16="http://schemas.microsoft.com/office/drawing/2014/main" id="{E2A29470-A221-8D46-BA53-42DE44358148}"/>
                    </a:ext>
                  </a:extLst>
                </p:cNvPr>
                <p:cNvSpPr/>
                <p:nvPr/>
              </p:nvSpPr>
              <p:spPr>
                <a:xfrm rot="13560000">
                  <a:off x="846556" y="1355373"/>
                  <a:ext cx="124199" cy="124199"/>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54" name="Circle">
                  <a:extLst>
                    <a:ext uri="{FF2B5EF4-FFF2-40B4-BE49-F238E27FC236}">
                      <a16:creationId xmlns:a16="http://schemas.microsoft.com/office/drawing/2014/main" id="{189421B1-FC94-2A4A-8B89-0132969A09EE}"/>
                    </a:ext>
                  </a:extLst>
                </p:cNvPr>
                <p:cNvSpPr/>
                <p:nvPr/>
              </p:nvSpPr>
              <p:spPr>
                <a:xfrm rot="13560000">
                  <a:off x="1221360" y="624979"/>
                  <a:ext cx="124199" cy="124199"/>
                </a:xfrm>
                <a:prstGeom prst="ellipse">
                  <a:avLst/>
                </a:prstGeom>
                <a:solidFill>
                  <a:schemeClr val="accent5"/>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55" name="Circle">
                  <a:extLst>
                    <a:ext uri="{FF2B5EF4-FFF2-40B4-BE49-F238E27FC236}">
                      <a16:creationId xmlns:a16="http://schemas.microsoft.com/office/drawing/2014/main" id="{0AF71401-6D26-B043-A95C-201577A10235}"/>
                    </a:ext>
                  </a:extLst>
                </p:cNvPr>
                <p:cNvSpPr/>
                <p:nvPr/>
              </p:nvSpPr>
              <p:spPr>
                <a:xfrm rot="13560000">
                  <a:off x="684705" y="945055"/>
                  <a:ext cx="192307" cy="192307"/>
                </a:xfrm>
                <a:prstGeom prst="ellipse">
                  <a:avLst/>
                </a:prstGeom>
                <a:solidFill>
                  <a:schemeClr val="accent6"/>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56" name="Circle">
                  <a:extLst>
                    <a:ext uri="{FF2B5EF4-FFF2-40B4-BE49-F238E27FC236}">
                      <a16:creationId xmlns:a16="http://schemas.microsoft.com/office/drawing/2014/main" id="{C656B5AB-E999-9F4D-B13B-FEE3E94835B8}"/>
                    </a:ext>
                  </a:extLst>
                </p:cNvPr>
                <p:cNvSpPr/>
                <p:nvPr/>
              </p:nvSpPr>
              <p:spPr>
                <a:xfrm rot="13560000">
                  <a:off x="463158" y="1245899"/>
                  <a:ext cx="240381" cy="240383"/>
                </a:xfrm>
                <a:prstGeom prst="ellipse">
                  <a:avLst/>
                </a:prstGeom>
                <a:solidFill>
                  <a:srgbClr val="EC5C57">
                    <a:alpha val="82583"/>
                  </a:srgbClr>
                </a:solidFill>
                <a:ln w="3175" cap="flat">
                  <a:solidFill>
                    <a:srgbClr val="413E40">
                      <a:alpha val="82583"/>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57" name="Circle">
                  <a:extLst>
                    <a:ext uri="{FF2B5EF4-FFF2-40B4-BE49-F238E27FC236}">
                      <a16:creationId xmlns:a16="http://schemas.microsoft.com/office/drawing/2014/main" id="{1F9771F0-F757-F746-A38B-A4AEF97F1CDA}"/>
                    </a:ext>
                  </a:extLst>
                </p:cNvPr>
                <p:cNvSpPr/>
                <p:nvPr/>
              </p:nvSpPr>
              <p:spPr>
                <a:xfrm rot="13560000">
                  <a:off x="992245" y="734967"/>
                  <a:ext cx="240381" cy="240381"/>
                </a:xfrm>
                <a:prstGeom prst="ellipse">
                  <a:avLst/>
                </a:prstGeom>
                <a:solidFill>
                  <a:schemeClr val="accent2">
                    <a:hueOff val="-2473793"/>
                    <a:satOff val="-50209"/>
                    <a:lumOff val="23543"/>
                    <a:alpha val="58468"/>
                  </a:scheme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58" name="Circle">
                  <a:extLst>
                    <a:ext uri="{FF2B5EF4-FFF2-40B4-BE49-F238E27FC236}">
                      <a16:creationId xmlns:a16="http://schemas.microsoft.com/office/drawing/2014/main" id="{B9867ADA-32C1-FF45-BAF2-DDB8E3DE5ADA}"/>
                    </a:ext>
                  </a:extLst>
                </p:cNvPr>
                <p:cNvSpPr/>
                <p:nvPr/>
              </p:nvSpPr>
              <p:spPr>
                <a:xfrm rot="13560000">
                  <a:off x="1480000" y="704659"/>
                  <a:ext cx="240383" cy="240383"/>
                </a:xfrm>
                <a:prstGeom prst="ellipse">
                  <a:avLst/>
                </a:prstGeom>
                <a:solidFill>
                  <a:srgbClr val="B36AE1">
                    <a:alpha val="58468"/>
                  </a:srgb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59" name="Circle">
                  <a:extLst>
                    <a:ext uri="{FF2B5EF4-FFF2-40B4-BE49-F238E27FC236}">
                      <a16:creationId xmlns:a16="http://schemas.microsoft.com/office/drawing/2014/main" id="{96A9E200-53A7-A741-A92D-30848E755F9B}"/>
                    </a:ext>
                  </a:extLst>
                </p:cNvPr>
                <p:cNvSpPr/>
                <p:nvPr/>
              </p:nvSpPr>
              <p:spPr>
                <a:xfrm rot="13560000">
                  <a:off x="1057738" y="1576124"/>
                  <a:ext cx="240383" cy="240381"/>
                </a:xfrm>
                <a:prstGeom prst="ellipse">
                  <a:avLst/>
                </a:prstGeom>
                <a:solidFill>
                  <a:schemeClr val="accent3">
                    <a:satOff val="18648"/>
                    <a:lumOff val="5971"/>
                    <a:alpha val="58468"/>
                  </a:scheme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60" name="Circle">
                  <a:extLst>
                    <a:ext uri="{FF2B5EF4-FFF2-40B4-BE49-F238E27FC236}">
                      <a16:creationId xmlns:a16="http://schemas.microsoft.com/office/drawing/2014/main" id="{B0A97C9A-9D10-1148-8C29-C6610E53867F}"/>
                    </a:ext>
                  </a:extLst>
                </p:cNvPr>
                <p:cNvSpPr/>
                <p:nvPr/>
              </p:nvSpPr>
              <p:spPr>
                <a:xfrm rot="13560000">
                  <a:off x="1547215" y="1562763"/>
                  <a:ext cx="192307" cy="192307"/>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61" name="Circle">
                  <a:extLst>
                    <a:ext uri="{FF2B5EF4-FFF2-40B4-BE49-F238E27FC236}">
                      <a16:creationId xmlns:a16="http://schemas.microsoft.com/office/drawing/2014/main" id="{171DE312-76D4-AB4B-8D13-5D8710EACF98}"/>
                    </a:ext>
                  </a:extLst>
                </p:cNvPr>
                <p:cNvSpPr/>
                <p:nvPr/>
              </p:nvSpPr>
              <p:spPr>
                <a:xfrm rot="13560000">
                  <a:off x="1262172" y="1013883"/>
                  <a:ext cx="192307" cy="192307"/>
                </a:xfrm>
                <a:prstGeom prst="ellipse">
                  <a:avLst/>
                </a:prstGeom>
                <a:solidFill>
                  <a:schemeClr val="accent4"/>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62" name="Circle">
                  <a:extLst>
                    <a:ext uri="{FF2B5EF4-FFF2-40B4-BE49-F238E27FC236}">
                      <a16:creationId xmlns:a16="http://schemas.microsoft.com/office/drawing/2014/main" id="{7DEBD8AA-58E7-4245-A808-B43F97D58236}"/>
                    </a:ext>
                  </a:extLst>
                </p:cNvPr>
                <p:cNvSpPr/>
                <p:nvPr/>
              </p:nvSpPr>
              <p:spPr>
                <a:xfrm rot="13560000">
                  <a:off x="654692" y="1560389"/>
                  <a:ext cx="192307" cy="192307"/>
                </a:xfrm>
                <a:prstGeom prst="ellipse">
                  <a:avLst/>
                </a:prstGeom>
                <a:solidFill>
                  <a:schemeClr val="accent1">
                    <a:alpha val="84839"/>
                  </a:schemeClr>
                </a:solidFill>
                <a:ln w="3175" cap="flat">
                  <a:solidFill>
                    <a:srgbClr val="413E40">
                      <a:alpha val="84839"/>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63" name="Circle">
                  <a:extLst>
                    <a:ext uri="{FF2B5EF4-FFF2-40B4-BE49-F238E27FC236}">
                      <a16:creationId xmlns:a16="http://schemas.microsoft.com/office/drawing/2014/main" id="{6C4D7DF6-E950-314C-B91C-3FFFA2D6826E}"/>
                    </a:ext>
                  </a:extLst>
                </p:cNvPr>
                <p:cNvSpPr/>
                <p:nvPr/>
              </p:nvSpPr>
              <p:spPr>
                <a:xfrm rot="13560000">
                  <a:off x="1043591" y="431398"/>
                  <a:ext cx="192307" cy="192307"/>
                </a:xfrm>
                <a:prstGeom prst="ellipse">
                  <a:avLst/>
                </a:prstGeom>
                <a:solidFill>
                  <a:srgbClr val="51A8F9"/>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64" name="Circle">
                  <a:extLst>
                    <a:ext uri="{FF2B5EF4-FFF2-40B4-BE49-F238E27FC236}">
                      <a16:creationId xmlns:a16="http://schemas.microsoft.com/office/drawing/2014/main" id="{5F56036D-40DB-0E45-B1A1-B366CE95ECA0}"/>
                    </a:ext>
                  </a:extLst>
                </p:cNvPr>
                <p:cNvSpPr/>
                <p:nvPr/>
              </p:nvSpPr>
              <p:spPr>
                <a:xfrm rot="13560000">
                  <a:off x="692059" y="511945"/>
                  <a:ext cx="300477" cy="300477"/>
                </a:xfrm>
                <a:prstGeom prst="ellipse">
                  <a:avLst/>
                </a:prstGeom>
                <a:solidFill>
                  <a:schemeClr val="accent3">
                    <a:hueOff val="-546623"/>
                    <a:satOff val="7767"/>
                    <a:lumOff val="-14512"/>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65" name="Circle">
                  <a:extLst>
                    <a:ext uri="{FF2B5EF4-FFF2-40B4-BE49-F238E27FC236}">
                      <a16:creationId xmlns:a16="http://schemas.microsoft.com/office/drawing/2014/main" id="{D3D0B8D4-9A4D-6444-B5E4-07DDDAE9258B}"/>
                    </a:ext>
                  </a:extLst>
                </p:cNvPr>
                <p:cNvSpPr/>
                <p:nvPr/>
              </p:nvSpPr>
              <p:spPr>
                <a:xfrm rot="13560000">
                  <a:off x="1688468" y="1261418"/>
                  <a:ext cx="300477" cy="300477"/>
                </a:xfrm>
                <a:prstGeom prst="ellipse">
                  <a:avLst/>
                </a:prstGeom>
                <a:solidFill>
                  <a:schemeClr val="accent3">
                    <a:satOff val="18648"/>
                    <a:lumOff val="5971"/>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66" name="Circle">
                  <a:extLst>
                    <a:ext uri="{FF2B5EF4-FFF2-40B4-BE49-F238E27FC236}">
                      <a16:creationId xmlns:a16="http://schemas.microsoft.com/office/drawing/2014/main" id="{9809D54A-BB8E-8148-B4A8-1FFB32A4F30F}"/>
                    </a:ext>
                  </a:extLst>
                </p:cNvPr>
                <p:cNvSpPr/>
                <p:nvPr/>
              </p:nvSpPr>
              <p:spPr>
                <a:xfrm rot="13560000">
                  <a:off x="981978" y="1178149"/>
                  <a:ext cx="300477" cy="300477"/>
                </a:xfrm>
                <a:prstGeom prst="ellipse">
                  <a:avLst/>
                </a:prstGeom>
                <a:solidFill>
                  <a:srgbClr val="F38F18"/>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grpSp>
          <p:grpSp>
            <p:nvGrpSpPr>
              <p:cNvPr id="23" name="Group">
                <a:extLst>
                  <a:ext uri="{FF2B5EF4-FFF2-40B4-BE49-F238E27FC236}">
                    <a16:creationId xmlns:a16="http://schemas.microsoft.com/office/drawing/2014/main" id="{63238549-7E8B-364A-8419-A5A82FC3C384}"/>
                  </a:ext>
                </a:extLst>
              </p:cNvPr>
              <p:cNvGrpSpPr/>
              <p:nvPr/>
            </p:nvGrpSpPr>
            <p:grpSpPr>
              <a:xfrm>
                <a:off x="353024" y="353025"/>
                <a:ext cx="1705457" cy="1705457"/>
                <a:chOff x="341474" y="341474"/>
                <a:chExt cx="1705456" cy="1705456"/>
              </a:xfrm>
            </p:grpSpPr>
            <p:sp>
              <p:nvSpPr>
                <p:cNvPr id="33" name="Circle">
                  <a:extLst>
                    <a:ext uri="{FF2B5EF4-FFF2-40B4-BE49-F238E27FC236}">
                      <a16:creationId xmlns:a16="http://schemas.microsoft.com/office/drawing/2014/main" id="{3716AB09-465A-E240-B7D3-DB8289D097E0}"/>
                    </a:ext>
                  </a:extLst>
                </p:cNvPr>
                <p:cNvSpPr/>
                <p:nvPr/>
              </p:nvSpPr>
              <p:spPr>
                <a:xfrm rot="19380000" flipH="1">
                  <a:off x="341474" y="341474"/>
                  <a:ext cx="1705456" cy="1705456"/>
                </a:xfrm>
                <a:prstGeom prst="ellipse">
                  <a:avLst/>
                </a:prstGeom>
                <a:noFill/>
                <a:ln w="12700" cap="flat">
                  <a:solidFill>
                    <a:srgbClr val="85888D"/>
                  </a:solidFill>
                  <a:prstDash val="sysDot"/>
                  <a:miter lim="400000"/>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34" name="Circle">
                  <a:extLst>
                    <a:ext uri="{FF2B5EF4-FFF2-40B4-BE49-F238E27FC236}">
                      <a16:creationId xmlns:a16="http://schemas.microsoft.com/office/drawing/2014/main" id="{3551B0EA-A70B-3D4D-81F0-097A23A05076}"/>
                    </a:ext>
                  </a:extLst>
                </p:cNvPr>
                <p:cNvSpPr/>
                <p:nvPr/>
              </p:nvSpPr>
              <p:spPr>
                <a:xfrm rot="19380000" flipH="1">
                  <a:off x="1294820" y="400151"/>
                  <a:ext cx="300477" cy="300477"/>
                </a:xfrm>
                <a:prstGeom prst="ellipse">
                  <a:avLst/>
                </a:prstGeom>
                <a:solidFill>
                  <a:srgbClr val="B36AE1"/>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35" name="Circle">
                  <a:extLst>
                    <a:ext uri="{FF2B5EF4-FFF2-40B4-BE49-F238E27FC236}">
                      <a16:creationId xmlns:a16="http://schemas.microsoft.com/office/drawing/2014/main" id="{6878D550-2B81-714A-A33E-A0A9C63059F1}"/>
                    </a:ext>
                  </a:extLst>
                </p:cNvPr>
                <p:cNvSpPr/>
                <p:nvPr/>
              </p:nvSpPr>
              <p:spPr>
                <a:xfrm rot="19380000" flipH="1">
                  <a:off x="1504302" y="1071904"/>
                  <a:ext cx="124911" cy="124911"/>
                </a:xfrm>
                <a:prstGeom prst="ellipse">
                  <a:avLst/>
                </a:prstGeom>
                <a:solidFill>
                  <a:schemeClr val="accent1"/>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36" name="Circle">
                  <a:extLst>
                    <a:ext uri="{FF2B5EF4-FFF2-40B4-BE49-F238E27FC236}">
                      <a16:creationId xmlns:a16="http://schemas.microsoft.com/office/drawing/2014/main" id="{F6A673D3-AD43-8F45-A830-E04EB4DC4A13}"/>
                    </a:ext>
                  </a:extLst>
                </p:cNvPr>
                <p:cNvSpPr/>
                <p:nvPr/>
              </p:nvSpPr>
              <p:spPr>
                <a:xfrm rot="19380000" flipH="1">
                  <a:off x="871782" y="876515"/>
                  <a:ext cx="124199" cy="124199"/>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37" name="Circle">
                  <a:extLst>
                    <a:ext uri="{FF2B5EF4-FFF2-40B4-BE49-F238E27FC236}">
                      <a16:creationId xmlns:a16="http://schemas.microsoft.com/office/drawing/2014/main" id="{59262377-8145-5145-B046-C5EF0F94D0E7}"/>
                    </a:ext>
                  </a:extLst>
                </p:cNvPr>
                <p:cNvSpPr/>
                <p:nvPr/>
              </p:nvSpPr>
              <p:spPr>
                <a:xfrm rot="19380000" flipH="1">
                  <a:off x="1127712" y="1656548"/>
                  <a:ext cx="124199" cy="124199"/>
                </a:xfrm>
                <a:prstGeom prst="ellipse">
                  <a:avLst/>
                </a:prstGeom>
                <a:solidFill>
                  <a:schemeClr val="accent5"/>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38" name="Circle">
                  <a:extLst>
                    <a:ext uri="{FF2B5EF4-FFF2-40B4-BE49-F238E27FC236}">
                      <a16:creationId xmlns:a16="http://schemas.microsoft.com/office/drawing/2014/main" id="{51346B24-D12D-454A-BBF0-96733389D2A6}"/>
                    </a:ext>
                  </a:extLst>
                </p:cNvPr>
                <p:cNvSpPr/>
                <p:nvPr/>
              </p:nvSpPr>
              <p:spPr>
                <a:xfrm rot="19380000" flipH="1">
                  <a:off x="652643" y="1194101"/>
                  <a:ext cx="192307" cy="192307"/>
                </a:xfrm>
                <a:prstGeom prst="ellipse">
                  <a:avLst/>
                </a:prstGeom>
                <a:solidFill>
                  <a:schemeClr val="accent6"/>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39" name="Circle">
                  <a:extLst>
                    <a:ext uri="{FF2B5EF4-FFF2-40B4-BE49-F238E27FC236}">
                      <a16:creationId xmlns:a16="http://schemas.microsoft.com/office/drawing/2014/main" id="{87FD2C98-D3E6-6C41-A4E7-D11E2AD5B859}"/>
                    </a:ext>
                  </a:extLst>
                </p:cNvPr>
                <p:cNvSpPr/>
                <p:nvPr/>
              </p:nvSpPr>
              <p:spPr>
                <a:xfrm rot="19380000" flipH="1">
                  <a:off x="484350" y="818282"/>
                  <a:ext cx="240381" cy="240383"/>
                </a:xfrm>
                <a:prstGeom prst="ellipse">
                  <a:avLst/>
                </a:prstGeom>
                <a:solidFill>
                  <a:srgbClr val="EC5C57">
                    <a:alpha val="82583"/>
                  </a:srgbClr>
                </a:solidFill>
                <a:ln w="3175" cap="flat">
                  <a:solidFill>
                    <a:srgbClr val="413E40">
                      <a:alpha val="82583"/>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0" name="Circle">
                  <a:extLst>
                    <a:ext uri="{FF2B5EF4-FFF2-40B4-BE49-F238E27FC236}">
                      <a16:creationId xmlns:a16="http://schemas.microsoft.com/office/drawing/2014/main" id="{2130220E-E370-9B48-A322-A56BC851E0D9}"/>
                    </a:ext>
                  </a:extLst>
                </p:cNvPr>
                <p:cNvSpPr/>
                <p:nvPr/>
              </p:nvSpPr>
              <p:spPr>
                <a:xfrm rot="19380000" flipH="1">
                  <a:off x="926996" y="1405694"/>
                  <a:ext cx="240381" cy="240381"/>
                </a:xfrm>
                <a:prstGeom prst="ellipse">
                  <a:avLst/>
                </a:prstGeom>
                <a:solidFill>
                  <a:schemeClr val="accent2">
                    <a:hueOff val="-2473793"/>
                    <a:satOff val="-50209"/>
                    <a:lumOff val="23543"/>
                    <a:alpha val="58468"/>
                  </a:scheme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1" name="Circle">
                  <a:extLst>
                    <a:ext uri="{FF2B5EF4-FFF2-40B4-BE49-F238E27FC236}">
                      <a16:creationId xmlns:a16="http://schemas.microsoft.com/office/drawing/2014/main" id="{252F0C9E-9B5C-7C40-ADE9-2AA1534DEA86}"/>
                    </a:ext>
                  </a:extLst>
                </p:cNvPr>
                <p:cNvSpPr/>
                <p:nvPr/>
              </p:nvSpPr>
              <p:spPr>
                <a:xfrm rot="19380000" flipH="1">
                  <a:off x="1404005" y="1511928"/>
                  <a:ext cx="240383" cy="240383"/>
                </a:xfrm>
                <a:prstGeom prst="ellipse">
                  <a:avLst/>
                </a:prstGeom>
                <a:solidFill>
                  <a:srgbClr val="B36AE1">
                    <a:alpha val="58468"/>
                  </a:srgb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2" name="Circle">
                  <a:extLst>
                    <a:ext uri="{FF2B5EF4-FFF2-40B4-BE49-F238E27FC236}">
                      <a16:creationId xmlns:a16="http://schemas.microsoft.com/office/drawing/2014/main" id="{8F5AD58A-D74E-F541-B124-78E19C4C117F}"/>
                    </a:ext>
                  </a:extLst>
                </p:cNvPr>
                <p:cNvSpPr/>
                <p:nvPr/>
              </p:nvSpPr>
              <p:spPr>
                <a:xfrm rot="19380000" flipH="1">
                  <a:off x="1123268" y="585138"/>
                  <a:ext cx="240383" cy="240381"/>
                </a:xfrm>
                <a:prstGeom prst="ellipse">
                  <a:avLst/>
                </a:prstGeom>
                <a:solidFill>
                  <a:schemeClr val="accent3">
                    <a:satOff val="18648"/>
                    <a:lumOff val="5971"/>
                    <a:alpha val="58468"/>
                  </a:scheme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3" name="Circle">
                  <a:extLst>
                    <a:ext uri="{FF2B5EF4-FFF2-40B4-BE49-F238E27FC236}">
                      <a16:creationId xmlns:a16="http://schemas.microsoft.com/office/drawing/2014/main" id="{E7A0937E-562F-364B-BD62-75CFC038A2D6}"/>
                    </a:ext>
                  </a:extLst>
                </p:cNvPr>
                <p:cNvSpPr/>
                <p:nvPr/>
              </p:nvSpPr>
              <p:spPr>
                <a:xfrm rot="19380000" flipH="1">
                  <a:off x="1601165" y="718923"/>
                  <a:ext cx="192307" cy="192307"/>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4" name="Circle">
                  <a:extLst>
                    <a:ext uri="{FF2B5EF4-FFF2-40B4-BE49-F238E27FC236}">
                      <a16:creationId xmlns:a16="http://schemas.microsoft.com/office/drawing/2014/main" id="{C6436D13-AB57-B649-8CF4-52A928B98107}"/>
                    </a:ext>
                  </a:extLst>
                </p:cNvPr>
                <p:cNvSpPr/>
                <p:nvPr/>
              </p:nvSpPr>
              <p:spPr>
                <a:xfrm rot="19380000" flipH="1">
                  <a:off x="1233768" y="1216456"/>
                  <a:ext cx="192307" cy="192307"/>
                </a:xfrm>
                <a:prstGeom prst="ellipse">
                  <a:avLst/>
                </a:prstGeom>
                <a:solidFill>
                  <a:schemeClr val="accent4"/>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5" name="Circle">
                  <a:extLst>
                    <a:ext uri="{FF2B5EF4-FFF2-40B4-BE49-F238E27FC236}">
                      <a16:creationId xmlns:a16="http://schemas.microsoft.com/office/drawing/2014/main" id="{13E3A1B2-08FD-4442-BC37-7ACD989A15EF}"/>
                    </a:ext>
                  </a:extLst>
                </p:cNvPr>
                <p:cNvSpPr/>
                <p:nvPr/>
              </p:nvSpPr>
              <p:spPr>
                <a:xfrm rot="19380000" flipH="1">
                  <a:off x="719259" y="581647"/>
                  <a:ext cx="192307" cy="192307"/>
                </a:xfrm>
                <a:prstGeom prst="ellipse">
                  <a:avLst/>
                </a:prstGeom>
                <a:solidFill>
                  <a:schemeClr val="accent1">
                    <a:alpha val="84839"/>
                  </a:schemeClr>
                </a:solidFill>
                <a:ln w="3175" cap="flat">
                  <a:solidFill>
                    <a:srgbClr val="413E40">
                      <a:alpha val="84839"/>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6" name="Circle">
                  <a:extLst>
                    <a:ext uri="{FF2B5EF4-FFF2-40B4-BE49-F238E27FC236}">
                      <a16:creationId xmlns:a16="http://schemas.microsoft.com/office/drawing/2014/main" id="{2177C656-3105-3747-BE21-63EFDE4E08CD}"/>
                    </a:ext>
                  </a:extLst>
                </p:cNvPr>
                <p:cNvSpPr/>
                <p:nvPr/>
              </p:nvSpPr>
              <p:spPr>
                <a:xfrm rot="19380000" flipH="1">
                  <a:off x="926757" y="1757577"/>
                  <a:ext cx="192306" cy="192307"/>
                </a:xfrm>
                <a:prstGeom prst="ellipse">
                  <a:avLst/>
                </a:prstGeom>
                <a:solidFill>
                  <a:srgbClr val="51A8F9"/>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7" name="Circle">
                  <a:extLst>
                    <a:ext uri="{FF2B5EF4-FFF2-40B4-BE49-F238E27FC236}">
                      <a16:creationId xmlns:a16="http://schemas.microsoft.com/office/drawing/2014/main" id="{70E2C8B5-618D-FE40-B5C1-9DDBF3C0AFDE}"/>
                    </a:ext>
                  </a:extLst>
                </p:cNvPr>
                <p:cNvSpPr/>
                <p:nvPr/>
              </p:nvSpPr>
              <p:spPr>
                <a:xfrm rot="19380000" flipH="1">
                  <a:off x="599948" y="1523985"/>
                  <a:ext cx="300477" cy="300477"/>
                </a:xfrm>
                <a:prstGeom prst="ellipse">
                  <a:avLst/>
                </a:prstGeom>
                <a:solidFill>
                  <a:schemeClr val="accent3">
                    <a:hueOff val="-546623"/>
                    <a:satOff val="7767"/>
                    <a:lumOff val="-14512"/>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8" name="Circle">
                  <a:extLst>
                    <a:ext uri="{FF2B5EF4-FFF2-40B4-BE49-F238E27FC236}">
                      <a16:creationId xmlns:a16="http://schemas.microsoft.com/office/drawing/2014/main" id="{C882F11D-FBCB-694D-8B8E-1AD9A28D7C4A}"/>
                    </a:ext>
                  </a:extLst>
                </p:cNvPr>
                <p:cNvSpPr/>
                <p:nvPr/>
              </p:nvSpPr>
              <p:spPr>
                <a:xfrm rot="19380000" flipH="1">
                  <a:off x="1701333" y="939612"/>
                  <a:ext cx="300477" cy="300477"/>
                </a:xfrm>
                <a:prstGeom prst="ellipse">
                  <a:avLst/>
                </a:prstGeom>
                <a:solidFill>
                  <a:srgbClr val="174F86"/>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49" name="Circle">
                  <a:extLst>
                    <a:ext uri="{FF2B5EF4-FFF2-40B4-BE49-F238E27FC236}">
                      <a16:creationId xmlns:a16="http://schemas.microsoft.com/office/drawing/2014/main" id="{7412A542-6E68-5149-984A-F821FEBBC2DF}"/>
                    </a:ext>
                  </a:extLst>
                </p:cNvPr>
                <p:cNvSpPr/>
                <p:nvPr/>
              </p:nvSpPr>
              <p:spPr>
                <a:xfrm rot="19380000" flipH="1">
                  <a:off x="990515" y="911336"/>
                  <a:ext cx="300477" cy="300477"/>
                </a:xfrm>
                <a:prstGeom prst="ellipse">
                  <a:avLst/>
                </a:prstGeom>
                <a:blipFill rotWithShape="1">
                  <a:blip r:embed="rId3"/>
                  <a:srcRect/>
                  <a:tile tx="0" ty="0" sx="100000" sy="100000" flip="none" algn="tl"/>
                </a:blipFill>
                <a:ln w="12700" cap="flat">
                  <a:noFill/>
                  <a:miter lim="400000"/>
                </a:ln>
                <a:effectLst>
                  <a:outerShdw blurRad="25400" rotWithShape="0">
                    <a:srgbClr val="000000">
                      <a:alpha val="50000"/>
                    </a:srgbClr>
                  </a:outerShdw>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grpSp>
          <p:sp>
            <p:nvSpPr>
              <p:cNvPr id="24" name="Circle">
                <a:extLst>
                  <a:ext uri="{FF2B5EF4-FFF2-40B4-BE49-F238E27FC236}">
                    <a16:creationId xmlns:a16="http://schemas.microsoft.com/office/drawing/2014/main" id="{89F0F913-385B-1B48-AE8F-26DD6DA79862}"/>
                  </a:ext>
                </a:extLst>
              </p:cNvPr>
              <p:cNvSpPr/>
              <p:nvPr/>
            </p:nvSpPr>
            <p:spPr>
              <a:xfrm rot="13560000">
                <a:off x="1501040" y="1633894"/>
                <a:ext cx="240381" cy="240383"/>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25" name="Circle">
                <a:extLst>
                  <a:ext uri="{FF2B5EF4-FFF2-40B4-BE49-F238E27FC236}">
                    <a16:creationId xmlns:a16="http://schemas.microsoft.com/office/drawing/2014/main" id="{9F110012-3A50-4E47-99CF-00537834ED30}"/>
                  </a:ext>
                </a:extLst>
              </p:cNvPr>
              <p:cNvSpPr/>
              <p:nvPr/>
            </p:nvSpPr>
            <p:spPr>
              <a:xfrm rot="13560000">
                <a:off x="1248640" y="1420046"/>
                <a:ext cx="240383" cy="240383"/>
              </a:xfrm>
              <a:prstGeom prst="ellipse">
                <a:avLst/>
              </a:prstGeom>
              <a:solidFill>
                <a:srgbClr val="924507"/>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26" name="Circle">
                <a:extLst>
                  <a:ext uri="{FF2B5EF4-FFF2-40B4-BE49-F238E27FC236}">
                    <a16:creationId xmlns:a16="http://schemas.microsoft.com/office/drawing/2014/main" id="{2710D138-6E02-7F43-AD4B-F8801D53F7CC}"/>
                  </a:ext>
                </a:extLst>
              </p:cNvPr>
              <p:cNvSpPr/>
              <p:nvPr/>
            </p:nvSpPr>
            <p:spPr>
              <a:xfrm rot="13560000">
                <a:off x="803939" y="1085562"/>
                <a:ext cx="240381" cy="240383"/>
              </a:xfrm>
              <a:prstGeom prst="ellipse">
                <a:avLst/>
              </a:prstGeom>
              <a:solidFill>
                <a:schemeClr val="accent3">
                  <a:satOff val="18648"/>
                  <a:lumOff val="5971"/>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27" name="Circle">
                <a:extLst>
                  <a:ext uri="{FF2B5EF4-FFF2-40B4-BE49-F238E27FC236}">
                    <a16:creationId xmlns:a16="http://schemas.microsoft.com/office/drawing/2014/main" id="{0B9A066E-3B46-D649-8A7F-772F40E84CE4}"/>
                  </a:ext>
                </a:extLst>
              </p:cNvPr>
              <p:cNvSpPr/>
              <p:nvPr/>
            </p:nvSpPr>
            <p:spPr>
              <a:xfrm rot="13560000">
                <a:off x="1248640" y="771020"/>
                <a:ext cx="240383" cy="240383"/>
              </a:xfrm>
              <a:prstGeom prst="ellipse">
                <a:avLst/>
              </a:prstGeom>
              <a:solidFill>
                <a:schemeClr val="accent5"/>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28" name="Circle">
                <a:extLst>
                  <a:ext uri="{FF2B5EF4-FFF2-40B4-BE49-F238E27FC236}">
                    <a16:creationId xmlns:a16="http://schemas.microsoft.com/office/drawing/2014/main" id="{8EBD40F5-1B78-5844-AB1C-DB19F921C6CF}"/>
                  </a:ext>
                </a:extLst>
              </p:cNvPr>
              <p:cNvSpPr/>
              <p:nvPr/>
            </p:nvSpPr>
            <p:spPr>
              <a:xfrm rot="13560000">
                <a:off x="1802380" y="828756"/>
                <a:ext cx="124911" cy="124911"/>
              </a:xfrm>
              <a:prstGeom prst="ellipse">
                <a:avLst/>
              </a:prstGeom>
              <a:solidFill>
                <a:srgbClr val="51A8F9"/>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29" name="Circle">
                <a:extLst>
                  <a:ext uri="{FF2B5EF4-FFF2-40B4-BE49-F238E27FC236}">
                    <a16:creationId xmlns:a16="http://schemas.microsoft.com/office/drawing/2014/main" id="{02B8153A-D813-644B-BE75-E09E33F2D99F}"/>
                  </a:ext>
                </a:extLst>
              </p:cNvPr>
              <p:cNvSpPr/>
              <p:nvPr/>
            </p:nvSpPr>
            <p:spPr>
              <a:xfrm rot="13560000">
                <a:off x="1622095" y="1380873"/>
                <a:ext cx="124911" cy="124911"/>
              </a:xfrm>
              <a:prstGeom prst="ellipse">
                <a:avLst/>
              </a:prstGeom>
              <a:solidFill>
                <a:schemeClr val="accent1"/>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30" name="Circle">
                <a:extLst>
                  <a:ext uri="{FF2B5EF4-FFF2-40B4-BE49-F238E27FC236}">
                    <a16:creationId xmlns:a16="http://schemas.microsoft.com/office/drawing/2014/main" id="{32BA2C4C-0784-6642-9169-C0A9C9FB2DEA}"/>
                  </a:ext>
                </a:extLst>
              </p:cNvPr>
              <p:cNvSpPr/>
              <p:nvPr/>
            </p:nvSpPr>
            <p:spPr>
              <a:xfrm rot="13560000">
                <a:off x="804804" y="1831183"/>
                <a:ext cx="124911" cy="124911"/>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31" name="Circle">
                <a:extLst>
                  <a:ext uri="{FF2B5EF4-FFF2-40B4-BE49-F238E27FC236}">
                    <a16:creationId xmlns:a16="http://schemas.microsoft.com/office/drawing/2014/main" id="{D17F06F6-BDC5-4841-8814-04B9CBBEC960}"/>
                  </a:ext>
                </a:extLst>
              </p:cNvPr>
              <p:cNvSpPr/>
              <p:nvPr/>
            </p:nvSpPr>
            <p:spPr>
              <a:xfrm rot="13560000">
                <a:off x="925919" y="419354"/>
                <a:ext cx="124911" cy="124911"/>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32" name="Circle">
                <a:extLst>
                  <a:ext uri="{FF2B5EF4-FFF2-40B4-BE49-F238E27FC236}">
                    <a16:creationId xmlns:a16="http://schemas.microsoft.com/office/drawing/2014/main" id="{725AC301-9BDB-4348-B6AD-17E82CEF9D58}"/>
                  </a:ext>
                </a:extLst>
              </p:cNvPr>
              <p:cNvSpPr/>
              <p:nvPr/>
            </p:nvSpPr>
            <p:spPr>
              <a:xfrm rot="13560000">
                <a:off x="1622095" y="1143297"/>
                <a:ext cx="124911" cy="124911"/>
              </a:xfrm>
              <a:prstGeom prst="ellipse">
                <a:avLst/>
              </a:prstGeom>
              <a:solidFill>
                <a:srgbClr val="EC5C57"/>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grpSp>
        <p:grpSp>
          <p:nvGrpSpPr>
            <p:cNvPr id="7" name="Group">
              <a:extLst>
                <a:ext uri="{FF2B5EF4-FFF2-40B4-BE49-F238E27FC236}">
                  <a16:creationId xmlns:a16="http://schemas.microsoft.com/office/drawing/2014/main" id="{57FABFF8-2CDF-D943-AAA8-611B5B96B3BF}"/>
                </a:ext>
              </a:extLst>
            </p:cNvPr>
            <p:cNvGrpSpPr/>
            <p:nvPr/>
          </p:nvGrpSpPr>
          <p:grpSpPr>
            <a:xfrm>
              <a:off x="602754" y="3113077"/>
              <a:ext cx="896354" cy="896354"/>
              <a:chOff x="0" y="0"/>
              <a:chExt cx="1274813" cy="1274813"/>
            </a:xfrm>
          </p:grpSpPr>
          <p:sp>
            <p:nvSpPr>
              <p:cNvPr id="11" name="Circle">
                <a:extLst>
                  <a:ext uri="{FF2B5EF4-FFF2-40B4-BE49-F238E27FC236}">
                    <a16:creationId xmlns:a16="http://schemas.microsoft.com/office/drawing/2014/main" id="{67DDCA67-5EB7-A843-8732-DA362429E5DA}"/>
                  </a:ext>
                </a:extLst>
              </p:cNvPr>
              <p:cNvSpPr/>
              <p:nvPr/>
            </p:nvSpPr>
            <p:spPr>
              <a:xfrm>
                <a:off x="0" y="0"/>
                <a:ext cx="1274814" cy="1274814"/>
              </a:xfrm>
              <a:prstGeom prst="ellipse">
                <a:avLst/>
              </a:prstGeom>
              <a:noFill/>
              <a:ln w="12700" cap="flat">
                <a:solidFill>
                  <a:srgbClr val="85888D"/>
                </a:solidFill>
                <a:prstDash val="sysDot"/>
                <a:miter lim="400000"/>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grpSp>
            <p:nvGrpSpPr>
              <p:cNvPr id="12" name="Group">
                <a:extLst>
                  <a:ext uri="{FF2B5EF4-FFF2-40B4-BE49-F238E27FC236}">
                    <a16:creationId xmlns:a16="http://schemas.microsoft.com/office/drawing/2014/main" id="{E0A17323-21B9-E448-B7F1-FB566376BB51}"/>
                  </a:ext>
                </a:extLst>
              </p:cNvPr>
              <p:cNvGrpSpPr/>
              <p:nvPr/>
            </p:nvGrpSpPr>
            <p:grpSpPr>
              <a:xfrm>
                <a:off x="206634" y="587831"/>
                <a:ext cx="359367" cy="359367"/>
                <a:chOff x="0" y="0"/>
                <a:chExt cx="359365" cy="359365"/>
              </a:xfrm>
            </p:grpSpPr>
            <p:sp>
              <p:nvSpPr>
                <p:cNvPr id="19" name="Circle">
                  <a:extLst>
                    <a:ext uri="{FF2B5EF4-FFF2-40B4-BE49-F238E27FC236}">
                      <a16:creationId xmlns:a16="http://schemas.microsoft.com/office/drawing/2014/main" id="{53786C30-54D1-044E-B55B-0EBE010C5EED}"/>
                    </a:ext>
                  </a:extLst>
                </p:cNvPr>
                <p:cNvSpPr/>
                <p:nvPr/>
              </p:nvSpPr>
              <p:spPr>
                <a:xfrm>
                  <a:off x="0" y="0"/>
                  <a:ext cx="359366" cy="359366"/>
                </a:xfrm>
                <a:prstGeom prst="ellipse">
                  <a:avLst/>
                </a:prstGeom>
                <a:solidFill>
                  <a:schemeClr val="accent3">
                    <a:satOff val="18648"/>
                    <a:lumOff val="5971"/>
                    <a:alpha val="58468"/>
                  </a:scheme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20" name="Circle">
                  <a:extLst>
                    <a:ext uri="{FF2B5EF4-FFF2-40B4-BE49-F238E27FC236}">
                      <a16:creationId xmlns:a16="http://schemas.microsoft.com/office/drawing/2014/main" id="{D1FD04A8-A222-F34D-BEF3-9558ECD5779A}"/>
                    </a:ext>
                  </a:extLst>
                </p:cNvPr>
                <p:cNvSpPr/>
                <p:nvPr/>
              </p:nvSpPr>
              <p:spPr>
                <a:xfrm>
                  <a:off x="134761" y="134761"/>
                  <a:ext cx="93371" cy="93371"/>
                </a:xfrm>
                <a:prstGeom prst="ellipse">
                  <a:avLst/>
                </a:prstGeom>
                <a:solidFill>
                  <a:schemeClr val="accent1"/>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grpSp>
          <p:grpSp>
            <p:nvGrpSpPr>
              <p:cNvPr id="13" name="Group">
                <a:extLst>
                  <a:ext uri="{FF2B5EF4-FFF2-40B4-BE49-F238E27FC236}">
                    <a16:creationId xmlns:a16="http://schemas.microsoft.com/office/drawing/2014/main" id="{1BAC2FCF-8FDE-F344-96DC-81E51A0371E3}"/>
                  </a:ext>
                </a:extLst>
              </p:cNvPr>
              <p:cNvGrpSpPr/>
              <p:nvPr/>
            </p:nvGrpSpPr>
            <p:grpSpPr>
              <a:xfrm>
                <a:off x="502644" y="183546"/>
                <a:ext cx="359367" cy="359367"/>
                <a:chOff x="0" y="0"/>
                <a:chExt cx="359365" cy="359365"/>
              </a:xfrm>
            </p:grpSpPr>
            <p:sp>
              <p:nvSpPr>
                <p:cNvPr id="17" name="Circle">
                  <a:extLst>
                    <a:ext uri="{FF2B5EF4-FFF2-40B4-BE49-F238E27FC236}">
                      <a16:creationId xmlns:a16="http://schemas.microsoft.com/office/drawing/2014/main" id="{65A32AE3-3A17-A948-B1E1-5900B4B216F5}"/>
                    </a:ext>
                  </a:extLst>
                </p:cNvPr>
                <p:cNvSpPr/>
                <p:nvPr/>
              </p:nvSpPr>
              <p:spPr>
                <a:xfrm>
                  <a:off x="0" y="0"/>
                  <a:ext cx="359366" cy="359366"/>
                </a:xfrm>
                <a:prstGeom prst="ellipse">
                  <a:avLst/>
                </a:prstGeom>
                <a:solidFill>
                  <a:schemeClr val="accent3">
                    <a:satOff val="18648"/>
                    <a:lumOff val="5971"/>
                    <a:alpha val="58468"/>
                  </a:scheme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18" name="Circle">
                  <a:extLst>
                    <a:ext uri="{FF2B5EF4-FFF2-40B4-BE49-F238E27FC236}">
                      <a16:creationId xmlns:a16="http://schemas.microsoft.com/office/drawing/2014/main" id="{1C2272AF-597F-D240-83F4-CC1D99DDC741}"/>
                    </a:ext>
                  </a:extLst>
                </p:cNvPr>
                <p:cNvSpPr/>
                <p:nvPr/>
              </p:nvSpPr>
              <p:spPr>
                <a:xfrm>
                  <a:off x="128771" y="137756"/>
                  <a:ext cx="92839" cy="92837"/>
                </a:xfrm>
                <a:prstGeom prst="ellipse">
                  <a:avLst/>
                </a:prstGeom>
                <a:solidFill>
                  <a:schemeClr val="accent2">
                    <a:hueOff val="-2473793"/>
                    <a:satOff val="-50209"/>
                    <a:lumOff val="23543"/>
                  </a:schemeClr>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grpSp>
          <p:grpSp>
            <p:nvGrpSpPr>
              <p:cNvPr id="14" name="Group">
                <a:extLst>
                  <a:ext uri="{FF2B5EF4-FFF2-40B4-BE49-F238E27FC236}">
                    <a16:creationId xmlns:a16="http://schemas.microsoft.com/office/drawing/2014/main" id="{5DD0A9AE-EC6D-3F47-B08E-F1CE586A4A9F}"/>
                  </a:ext>
                </a:extLst>
              </p:cNvPr>
              <p:cNvGrpSpPr/>
              <p:nvPr/>
            </p:nvGrpSpPr>
            <p:grpSpPr>
              <a:xfrm>
                <a:off x="691775" y="764337"/>
                <a:ext cx="359367" cy="359367"/>
                <a:chOff x="0" y="0"/>
                <a:chExt cx="359365" cy="359365"/>
              </a:xfrm>
            </p:grpSpPr>
            <p:sp>
              <p:nvSpPr>
                <p:cNvPr id="15" name="Circle">
                  <a:extLst>
                    <a:ext uri="{FF2B5EF4-FFF2-40B4-BE49-F238E27FC236}">
                      <a16:creationId xmlns:a16="http://schemas.microsoft.com/office/drawing/2014/main" id="{5A443C7C-1B8F-0D4D-BD70-E4093A2270EA}"/>
                    </a:ext>
                  </a:extLst>
                </p:cNvPr>
                <p:cNvSpPr/>
                <p:nvPr/>
              </p:nvSpPr>
              <p:spPr>
                <a:xfrm>
                  <a:off x="0" y="0"/>
                  <a:ext cx="359366" cy="359366"/>
                </a:xfrm>
                <a:prstGeom prst="ellipse">
                  <a:avLst/>
                </a:prstGeom>
                <a:solidFill>
                  <a:schemeClr val="accent3">
                    <a:satOff val="18648"/>
                    <a:lumOff val="5971"/>
                    <a:alpha val="58468"/>
                  </a:schemeClr>
                </a:solidFill>
                <a:ln w="3175" cap="flat">
                  <a:solidFill>
                    <a:srgbClr val="413E40">
                      <a:alpha val="58468"/>
                    </a:srgbClr>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sp>
              <p:nvSpPr>
                <p:cNvPr id="16" name="Circle">
                  <a:extLst>
                    <a:ext uri="{FF2B5EF4-FFF2-40B4-BE49-F238E27FC236}">
                      <a16:creationId xmlns:a16="http://schemas.microsoft.com/office/drawing/2014/main" id="{C827E51F-ABBE-9C4D-A0F1-024A55189A0F}"/>
                    </a:ext>
                  </a:extLst>
                </p:cNvPr>
                <p:cNvSpPr/>
                <p:nvPr/>
              </p:nvSpPr>
              <p:spPr>
                <a:xfrm>
                  <a:off x="137756" y="137756"/>
                  <a:ext cx="92837" cy="92837"/>
                </a:xfrm>
                <a:prstGeom prst="ellipse">
                  <a:avLst/>
                </a:prstGeom>
                <a:solidFill>
                  <a:schemeClr val="accent5"/>
                </a:solidFill>
                <a:ln w="3175" cap="flat">
                  <a:solidFill>
                    <a:srgbClr val="413E40"/>
                  </a:solidFill>
                  <a:prstDash val="solid"/>
                  <a:round/>
                </a:ln>
                <a:effectLst/>
              </p:spPr>
              <p:txBody>
                <a:bodyPr wrap="square" lIns="35719" tIns="35719" rIns="35719" bIns="35719" numCol="1" anchor="ctr">
                  <a:noAutofit/>
                </a:bodyPr>
                <a:lstStyle/>
                <a:p>
                  <a:pPr marR="40638" defTabSz="910796">
                    <a:defRPr>
                      <a:solidFill>
                        <a:srgbClr val="413E40"/>
                      </a:solidFill>
                      <a:uFill>
                        <a:solidFill>
                          <a:srgbClr val="413E40"/>
                        </a:solidFill>
                      </a:uFill>
                      <a:latin typeface="Arial"/>
                      <a:ea typeface="Arial"/>
                      <a:cs typeface="Arial"/>
                      <a:sym typeface="Arial"/>
                    </a:defRPr>
                  </a:pPr>
                  <a:endParaRPr sz="1266">
                    <a:solidFill>
                      <a:srgbClr val="413E40"/>
                    </a:solidFill>
                    <a:uFill>
                      <a:solidFill>
                        <a:srgbClr val="413E40"/>
                      </a:solidFill>
                    </a:uFill>
                    <a:latin typeface="Arial"/>
                    <a:ea typeface="Arial"/>
                    <a:cs typeface="Arial"/>
                    <a:sym typeface="Arial"/>
                  </a:endParaRPr>
                </a:p>
              </p:txBody>
            </p:sp>
          </p:grpSp>
        </p:grpSp>
        <p:sp>
          <p:nvSpPr>
            <p:cNvPr id="8" name="Arrow">
              <a:extLst>
                <a:ext uri="{FF2B5EF4-FFF2-40B4-BE49-F238E27FC236}">
                  <a16:creationId xmlns:a16="http://schemas.microsoft.com/office/drawing/2014/main" id="{EBB37AF2-BD84-C948-BEC5-C0836B3758F3}"/>
                </a:ext>
              </a:extLst>
            </p:cNvPr>
            <p:cNvSpPr/>
            <p:nvPr/>
          </p:nvSpPr>
          <p:spPr>
            <a:xfrm rot="10800000" flipH="1">
              <a:off x="1636888" y="3389362"/>
              <a:ext cx="693237" cy="284597"/>
            </a:xfrm>
            <a:prstGeom prst="rightArrow">
              <a:avLst>
                <a:gd name="adj1" fmla="val 27755"/>
                <a:gd name="adj2" fmla="val 85534"/>
              </a:avLst>
            </a:prstGeom>
            <a:solidFill>
              <a:schemeClr val="accent5"/>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sz="1350">
                <a:solidFill>
                  <a:prstClr val="black"/>
                </a:solidFill>
              </a:endParaRPr>
            </a:p>
          </p:txBody>
        </p:sp>
        <p:sp>
          <p:nvSpPr>
            <p:cNvPr id="9" name="Low energy">
              <a:extLst>
                <a:ext uri="{FF2B5EF4-FFF2-40B4-BE49-F238E27FC236}">
                  <a16:creationId xmlns:a16="http://schemas.microsoft.com/office/drawing/2014/main" id="{25D99A32-72FB-8445-9FAE-78A0E46A7A1E}"/>
                </a:ext>
              </a:extLst>
            </p:cNvPr>
            <p:cNvSpPr/>
            <p:nvPr/>
          </p:nvSpPr>
          <p:spPr>
            <a:xfrm>
              <a:off x="566777" y="2691829"/>
              <a:ext cx="1067204" cy="228885"/>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defTabSz="1300480">
                <a:defRPr sz="1800" b="1" i="1">
                  <a:latin typeface="Helvetica"/>
                  <a:ea typeface="Helvetica"/>
                  <a:cs typeface="Helvetica"/>
                  <a:sym typeface="Helvetica"/>
                </a:defRPr>
              </a:lvl1pPr>
            </a:lstStyle>
            <a:p>
              <a:r>
                <a:rPr sz="1266">
                  <a:solidFill>
                    <a:prstClr val="black"/>
                  </a:solidFill>
                </a:rPr>
                <a:t>Low energy</a:t>
              </a:r>
            </a:p>
          </p:txBody>
        </p:sp>
        <p:sp>
          <p:nvSpPr>
            <p:cNvPr id="10" name="High energy">
              <a:extLst>
                <a:ext uri="{FF2B5EF4-FFF2-40B4-BE49-F238E27FC236}">
                  <a16:creationId xmlns:a16="http://schemas.microsoft.com/office/drawing/2014/main" id="{B0600246-4B62-1E41-903C-938445614570}"/>
                </a:ext>
              </a:extLst>
            </p:cNvPr>
            <p:cNvSpPr/>
            <p:nvPr/>
          </p:nvSpPr>
          <p:spPr>
            <a:xfrm>
              <a:off x="2574594" y="2693331"/>
              <a:ext cx="1067204" cy="228885"/>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defTabSz="1300480">
                <a:defRPr sz="1800" b="1" i="1">
                  <a:latin typeface="Helvetica"/>
                  <a:ea typeface="Helvetica"/>
                  <a:cs typeface="Helvetica"/>
                  <a:sym typeface="Helvetica"/>
                </a:defRPr>
              </a:lvl1pPr>
            </a:lstStyle>
            <a:p>
              <a:r>
                <a:rPr sz="1266" dirty="0">
                  <a:solidFill>
                    <a:prstClr val="black"/>
                  </a:solidFill>
                </a:rPr>
                <a:t>High energy</a:t>
              </a:r>
            </a:p>
          </p:txBody>
        </p:sp>
      </p:grpSp>
      <p:sp>
        <p:nvSpPr>
          <p:cNvPr id="84" name="TextBox 83">
            <a:extLst>
              <a:ext uri="{FF2B5EF4-FFF2-40B4-BE49-F238E27FC236}">
                <a16:creationId xmlns:a16="http://schemas.microsoft.com/office/drawing/2014/main" id="{98098245-B0BE-9E4A-B731-EE61A6110951}"/>
              </a:ext>
            </a:extLst>
          </p:cNvPr>
          <p:cNvSpPr txBox="1"/>
          <p:nvPr/>
        </p:nvSpPr>
        <p:spPr>
          <a:xfrm>
            <a:off x="3657600" y="2514600"/>
            <a:ext cx="2057224" cy="1015663"/>
          </a:xfrm>
          <a:prstGeom prst="rect">
            <a:avLst/>
          </a:prstGeom>
          <a:noFill/>
        </p:spPr>
        <p:txBody>
          <a:bodyPr wrap="square" rtlCol="0">
            <a:spAutoFit/>
          </a:bodyPr>
          <a:lstStyle/>
          <a:p>
            <a:r>
              <a:rPr lang="en-US" sz="2000" dirty="0">
                <a:solidFill>
                  <a:prstClr val="black"/>
                </a:solidFill>
                <a:latin typeface="Arial" panose="020B0604020202020204" pitchFamily="34" charset="0"/>
                <a:cs typeface="Arial" panose="020B0604020202020204" pitchFamily="34" charset="0"/>
              </a:rPr>
              <a:t>High E</a:t>
            </a:r>
            <a:r>
              <a:rPr lang="en-US" sz="2000" baseline="-25000" dirty="0">
                <a:solidFill>
                  <a:prstClr val="black"/>
                </a:solidFill>
                <a:latin typeface="Arial" panose="020B0604020202020204" pitchFamily="34" charset="0"/>
                <a:cs typeface="Arial" panose="020B0604020202020204" pitchFamily="34" charset="0"/>
              </a:rPr>
              <a:t>CM</a:t>
            </a:r>
            <a:r>
              <a:rPr lang="en-US" sz="2000" dirty="0">
                <a:solidFill>
                  <a:prstClr val="black"/>
                </a:solidFill>
                <a:latin typeface="Arial" panose="020B0604020202020204" pitchFamily="34" charset="0"/>
                <a:cs typeface="Arial" panose="020B0604020202020204" pitchFamily="34" charset="0"/>
              </a:rPr>
              <a:t> for low momentum fraction ‘</a:t>
            </a:r>
            <a:r>
              <a:rPr lang="en-US" sz="2000" i="1" dirty="0">
                <a:solidFill>
                  <a:prstClr val="black"/>
                </a:solidFill>
                <a:latin typeface="Arial" panose="020B0604020202020204" pitchFamily="34" charset="0"/>
                <a:cs typeface="Arial" panose="020B0604020202020204" pitchFamily="34" charset="0"/>
              </a:rPr>
              <a:t>x’</a:t>
            </a:r>
          </a:p>
        </p:txBody>
      </p:sp>
      <p:pic>
        <p:nvPicPr>
          <p:cNvPr id="86" name="Picture 85" descr="Screen Shot 2018-10-30 at 7.14.12 PM.png">
            <a:extLst>
              <a:ext uri="{FF2B5EF4-FFF2-40B4-BE49-F238E27FC236}">
                <a16:creationId xmlns:a16="http://schemas.microsoft.com/office/drawing/2014/main" id="{1855FB7A-0B5B-2745-8834-CAEBE2A259A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067302" y="4779763"/>
            <a:ext cx="3297161" cy="1186478"/>
          </a:xfrm>
          <a:prstGeom prst="rect">
            <a:avLst/>
          </a:prstGeom>
        </p:spPr>
      </p:pic>
      <p:grpSp>
        <p:nvGrpSpPr>
          <p:cNvPr id="87" name="Group 86">
            <a:extLst>
              <a:ext uri="{FF2B5EF4-FFF2-40B4-BE49-F238E27FC236}">
                <a16:creationId xmlns:a16="http://schemas.microsoft.com/office/drawing/2014/main" id="{E27AB22D-0479-4145-903F-5903538A9887}"/>
              </a:ext>
            </a:extLst>
          </p:cNvPr>
          <p:cNvGrpSpPr/>
          <p:nvPr/>
        </p:nvGrpSpPr>
        <p:grpSpPr>
          <a:xfrm>
            <a:off x="673135" y="2317414"/>
            <a:ext cx="2849511" cy="1280160"/>
            <a:chOff x="673135" y="1733434"/>
            <a:chExt cx="2849511" cy="1280160"/>
          </a:xfrm>
        </p:grpSpPr>
        <p:pic>
          <p:nvPicPr>
            <p:cNvPr id="88" name="Picture 87">
              <a:extLst>
                <a:ext uri="{FF2B5EF4-FFF2-40B4-BE49-F238E27FC236}">
                  <a16:creationId xmlns:a16="http://schemas.microsoft.com/office/drawing/2014/main" id="{AE6BBFF0-9F17-4243-A833-E28A2185544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73135" y="1776301"/>
              <a:ext cx="1188720" cy="1188720"/>
            </a:xfrm>
            <a:prstGeom prst="rect">
              <a:avLst/>
            </a:prstGeom>
          </p:spPr>
        </p:pic>
        <p:pic>
          <p:nvPicPr>
            <p:cNvPr id="89" name="Picture 88">
              <a:extLst>
                <a:ext uri="{FF2B5EF4-FFF2-40B4-BE49-F238E27FC236}">
                  <a16:creationId xmlns:a16="http://schemas.microsoft.com/office/drawing/2014/main" id="{F882D36D-EAD7-504F-9826-EA9D639D9DD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242486" y="1733434"/>
              <a:ext cx="1280160" cy="1280160"/>
            </a:xfrm>
            <a:prstGeom prst="rect">
              <a:avLst/>
            </a:prstGeom>
          </p:spPr>
        </p:pic>
        <p:sp>
          <p:nvSpPr>
            <p:cNvPr id="90" name="Left Arrow 89">
              <a:extLst>
                <a:ext uri="{FF2B5EF4-FFF2-40B4-BE49-F238E27FC236}">
                  <a16:creationId xmlns:a16="http://schemas.microsoft.com/office/drawing/2014/main" id="{C34C3EE6-AB91-9545-A724-7AC4FE1067E3}"/>
                </a:ext>
              </a:extLst>
            </p:cNvPr>
            <p:cNvSpPr/>
            <p:nvPr/>
          </p:nvSpPr>
          <p:spPr>
            <a:xfrm rot="10800000">
              <a:off x="1938290" y="2286041"/>
              <a:ext cx="389433" cy="273394"/>
            </a:xfrm>
            <a:prstGeom prst="leftArrow">
              <a:avLst/>
            </a:prstGeom>
            <a:solidFill>
              <a:schemeClr val="accent5"/>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350" dirty="0">
                <a:solidFill>
                  <a:prstClr val="black"/>
                </a:solidFill>
              </a:endParaRPr>
            </a:p>
          </p:txBody>
        </p:sp>
      </p:grpSp>
      <p:sp>
        <p:nvSpPr>
          <p:cNvPr id="85" name="TextBox 84">
            <a:extLst>
              <a:ext uri="{FF2B5EF4-FFF2-40B4-BE49-F238E27FC236}">
                <a16:creationId xmlns:a16="http://schemas.microsoft.com/office/drawing/2014/main" id="{212AC7D1-BBB8-3144-B0D6-A1E741917250}"/>
              </a:ext>
            </a:extLst>
          </p:cNvPr>
          <p:cNvSpPr txBox="1"/>
          <p:nvPr/>
        </p:nvSpPr>
        <p:spPr>
          <a:xfrm>
            <a:off x="7297393" y="5105400"/>
            <a:ext cx="1618007" cy="646331"/>
          </a:xfrm>
          <a:prstGeom prst="rect">
            <a:avLst/>
          </a:prstGeom>
          <a:noFill/>
        </p:spPr>
        <p:txBody>
          <a:bodyPr wrap="square" rtlCol="0">
            <a:spAutoFit/>
          </a:bodyPr>
          <a:lstStyle/>
          <a:p>
            <a:pPr algn="ctr"/>
            <a:r>
              <a:rPr lang="en-US" dirty="0">
                <a:solidFill>
                  <a:prstClr val="black"/>
                </a:solidFill>
              </a:rPr>
              <a:t>Onset scales </a:t>
            </a:r>
          </a:p>
          <a:p>
            <a:pPr algn="ctr"/>
            <a:r>
              <a:rPr lang="en-US" dirty="0">
                <a:solidFill>
                  <a:prstClr val="black"/>
                </a:solidFill>
              </a:rPr>
              <a:t>with (A/x)</a:t>
            </a:r>
            <a:r>
              <a:rPr lang="en-US" baseline="30000" dirty="0">
                <a:solidFill>
                  <a:prstClr val="black"/>
                </a:solidFill>
              </a:rPr>
              <a:t>1/3</a:t>
            </a:r>
          </a:p>
        </p:txBody>
      </p:sp>
      <p:grpSp>
        <p:nvGrpSpPr>
          <p:cNvPr id="94" name="Group 93"/>
          <p:cNvGrpSpPr/>
          <p:nvPr/>
        </p:nvGrpSpPr>
        <p:grpSpPr>
          <a:xfrm>
            <a:off x="5513592" y="1295400"/>
            <a:ext cx="3630408" cy="2676647"/>
            <a:chOff x="5513592" y="1274085"/>
            <a:chExt cx="3630408" cy="2676647"/>
          </a:xfrm>
        </p:grpSpPr>
        <p:pic>
          <p:nvPicPr>
            <p:cNvPr id="92" name="Picture 91"/>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6035040" y="1274085"/>
              <a:ext cx="3108960" cy="2313432"/>
            </a:xfrm>
            <a:prstGeom prst="rect">
              <a:avLst/>
            </a:prstGeom>
          </p:spPr>
        </p:pic>
        <p:sp>
          <p:nvSpPr>
            <p:cNvPr id="91" name="TextBox 90"/>
            <p:cNvSpPr txBox="1"/>
            <p:nvPr/>
          </p:nvSpPr>
          <p:spPr>
            <a:xfrm>
              <a:off x="7382625" y="3581400"/>
              <a:ext cx="844590" cy="369332"/>
            </a:xfrm>
            <a:prstGeom prst="rect">
              <a:avLst/>
            </a:prstGeom>
            <a:noFill/>
          </p:spPr>
          <p:txBody>
            <a:bodyPr wrap="none" rtlCol="0">
              <a:spAutoFit/>
            </a:bodyPr>
            <a:lstStyle/>
            <a:p>
              <a:r>
                <a:rPr lang="en-US" dirty="0">
                  <a:solidFill>
                    <a:prstClr val="black"/>
                  </a:solidFill>
                </a:rPr>
                <a:t>Quarks</a:t>
              </a:r>
            </a:p>
          </p:txBody>
        </p:sp>
        <p:sp>
          <p:nvSpPr>
            <p:cNvPr id="93" name="TextBox 92"/>
            <p:cNvSpPr txBox="1"/>
            <p:nvPr/>
          </p:nvSpPr>
          <p:spPr>
            <a:xfrm>
              <a:off x="5513592" y="2209800"/>
              <a:ext cx="838691" cy="369332"/>
            </a:xfrm>
            <a:prstGeom prst="rect">
              <a:avLst/>
            </a:prstGeom>
            <a:noFill/>
            <a:scene3d>
              <a:camera prst="orthographicFront">
                <a:rot lat="0" lon="0" rev="5400000"/>
              </a:camera>
              <a:lightRig rig="threePt" dir="t"/>
            </a:scene3d>
          </p:spPr>
          <p:txBody>
            <a:bodyPr wrap="none" rtlCol="0">
              <a:spAutoFit/>
            </a:bodyPr>
            <a:lstStyle/>
            <a:p>
              <a:r>
                <a:rPr lang="en-US" dirty="0">
                  <a:solidFill>
                    <a:prstClr val="black"/>
                  </a:solidFill>
                </a:rPr>
                <a:t>Gluons</a:t>
              </a:r>
            </a:p>
          </p:txBody>
        </p:sp>
      </p:grpSp>
      <p:sp>
        <p:nvSpPr>
          <p:cNvPr id="95" name="Slide Number Placeholder 4">
            <a:extLst>
              <a:ext uri="{FF2B5EF4-FFF2-40B4-BE49-F238E27FC236}">
                <a16:creationId xmlns:a16="http://schemas.microsoft.com/office/drawing/2014/main" id="{4BD5D842-9438-4241-93FA-205F020595DE}"/>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4</a:t>
            </a:fld>
            <a:endParaRPr lang="en-US" dirty="0"/>
          </a:p>
        </p:txBody>
      </p:sp>
    </p:spTree>
    <p:extLst>
      <p:ext uri="{BB962C8B-B14F-4D97-AF65-F5344CB8AC3E}">
        <p14:creationId xmlns:p14="http://schemas.microsoft.com/office/powerpoint/2010/main" val="3509531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4" grpId="0"/>
      <p:bldP spid="8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2C4D0-9796-FB40-97D6-A0E6CA2A0895}"/>
              </a:ext>
            </a:extLst>
          </p:cNvPr>
          <p:cNvSpPr>
            <a:spLocks noGrp="1"/>
          </p:cNvSpPr>
          <p:nvPr>
            <p:ph type="title"/>
          </p:nvPr>
        </p:nvSpPr>
        <p:spPr>
          <a:xfrm>
            <a:off x="546354" y="252472"/>
            <a:ext cx="8006136" cy="813352"/>
          </a:xfrm>
        </p:spPr>
        <p:txBody>
          <a:bodyPr>
            <a:noAutofit/>
          </a:bodyPr>
          <a:lstStyle/>
          <a:p>
            <a:r>
              <a:rPr lang="en-US" sz="3600" dirty="0"/>
              <a:t>EIC science questions (2)</a:t>
            </a:r>
          </a:p>
        </p:txBody>
      </p:sp>
      <p:sp>
        <p:nvSpPr>
          <p:cNvPr id="18" name="Content Placeholder 3">
            <a:extLst>
              <a:ext uri="{FF2B5EF4-FFF2-40B4-BE49-F238E27FC236}">
                <a16:creationId xmlns:a16="http://schemas.microsoft.com/office/drawing/2014/main" id="{F81BBB32-AB48-0240-8D82-AC39B8EC8F76}"/>
              </a:ext>
            </a:extLst>
          </p:cNvPr>
          <p:cNvSpPr txBox="1">
            <a:spLocks/>
          </p:cNvSpPr>
          <p:nvPr/>
        </p:nvSpPr>
        <p:spPr>
          <a:xfrm>
            <a:off x="546354" y="1245857"/>
            <a:ext cx="4264407" cy="359461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pPr>
            <a:r>
              <a:rPr lang="en-US" dirty="0"/>
              <a:t>How does the proton get its mass?</a:t>
            </a:r>
          </a:p>
          <a:p>
            <a:pPr marL="800100" lvl="1" indent="-342900">
              <a:lnSpc>
                <a:spcPct val="100000"/>
              </a:lnSpc>
            </a:pPr>
            <a:r>
              <a:rPr lang="en-US" dirty="0"/>
              <a:t>Requires detailed understanding of </a:t>
            </a:r>
            <a:br>
              <a:rPr lang="en-US" dirty="0"/>
            </a:br>
            <a:r>
              <a:rPr lang="en-US" dirty="0"/>
              <a:t>QCD dynamics</a:t>
            </a:r>
          </a:p>
          <a:p>
            <a:pPr marL="342900" indent="-342900">
              <a:lnSpc>
                <a:spcPct val="100000"/>
              </a:lnSpc>
            </a:pPr>
            <a:r>
              <a:rPr lang="en-US" dirty="0"/>
              <a:t>How do quarks and gluons form nucleons and nuclei?</a:t>
            </a:r>
          </a:p>
          <a:p>
            <a:pPr marL="0" indent="0">
              <a:lnSpc>
                <a:spcPct val="100000"/>
              </a:lnSpc>
              <a:buNone/>
            </a:pPr>
            <a:endParaRPr lang="en-US" dirty="0"/>
          </a:p>
        </p:txBody>
      </p:sp>
      <p:sp>
        <p:nvSpPr>
          <p:cNvPr id="19" name="TextBox 18">
            <a:extLst>
              <a:ext uri="{FF2B5EF4-FFF2-40B4-BE49-F238E27FC236}">
                <a16:creationId xmlns:a16="http://schemas.microsoft.com/office/drawing/2014/main" id="{683AD089-CB38-4A9E-9B00-A96CBBCCF94D}"/>
              </a:ext>
            </a:extLst>
          </p:cNvPr>
          <p:cNvSpPr txBox="1"/>
          <p:nvPr/>
        </p:nvSpPr>
        <p:spPr>
          <a:xfrm>
            <a:off x="849817" y="5012560"/>
            <a:ext cx="3350394" cy="830997"/>
          </a:xfrm>
          <a:prstGeom prst="rect">
            <a:avLst/>
          </a:prstGeom>
          <a:solidFill>
            <a:srgbClr val="24407B"/>
          </a:solidFill>
          <a:ln w="6350">
            <a:solidFill>
              <a:schemeClr val="bg1"/>
            </a:solidFill>
          </a:ln>
          <a:effectLst>
            <a:outerShdw blurRad="50800" dist="38100" dir="2700000" algn="tl" rotWithShape="0">
              <a:prstClr val="black">
                <a:alpha val="40000"/>
              </a:prstClr>
            </a:outerShdw>
          </a:effectLst>
        </p:spPr>
        <p:txBody>
          <a:bodyPr wrap="square" rtlCol="0">
            <a:spAutoFit/>
          </a:bodyPr>
          <a:lstStyle>
            <a:defPPr>
              <a:defRPr lang="en-US"/>
            </a:defPPr>
            <a:lvl1pPr algn="ctr">
              <a:defRPr sz="1400" i="1">
                <a:solidFill>
                  <a:schemeClr val="bg1"/>
                </a:solidFill>
                <a:latin typeface="Arial" panose="020B0604020202020204" pitchFamily="34" charset="0"/>
                <a:cs typeface="Arial" panose="020B0604020202020204" pitchFamily="34" charset="0"/>
              </a:defRPr>
            </a:lvl1pPr>
          </a:lstStyle>
          <a:p>
            <a:r>
              <a:rPr lang="en-US" sz="2400" dirty="0"/>
              <a:t>The EIC will answer these questions!</a:t>
            </a:r>
          </a:p>
        </p:txBody>
      </p:sp>
      <p:grpSp>
        <p:nvGrpSpPr>
          <p:cNvPr id="22" name="Group 21">
            <a:extLst>
              <a:ext uri="{FF2B5EF4-FFF2-40B4-BE49-F238E27FC236}">
                <a16:creationId xmlns:a16="http://schemas.microsoft.com/office/drawing/2014/main" id="{81D0D620-A0B6-40D9-A431-61677A25EBDA}"/>
              </a:ext>
            </a:extLst>
          </p:cNvPr>
          <p:cNvGrpSpPr/>
          <p:nvPr/>
        </p:nvGrpSpPr>
        <p:grpSpPr>
          <a:xfrm>
            <a:off x="5081069" y="1208239"/>
            <a:ext cx="3654684" cy="4961316"/>
            <a:chOff x="5085922" y="1502641"/>
            <a:chExt cx="3654684" cy="4961316"/>
          </a:xfrm>
        </p:grpSpPr>
        <p:grpSp>
          <p:nvGrpSpPr>
            <p:cNvPr id="6" name="Group 5">
              <a:extLst>
                <a:ext uri="{FF2B5EF4-FFF2-40B4-BE49-F238E27FC236}">
                  <a16:creationId xmlns:a16="http://schemas.microsoft.com/office/drawing/2014/main" id="{9EE88821-3A86-3540-A96C-112C0731865D}"/>
                </a:ext>
              </a:extLst>
            </p:cNvPr>
            <p:cNvGrpSpPr/>
            <p:nvPr/>
          </p:nvGrpSpPr>
          <p:grpSpPr>
            <a:xfrm>
              <a:off x="5212426" y="3685926"/>
              <a:ext cx="3477736" cy="2550234"/>
              <a:chOff x="5523394" y="5401735"/>
              <a:chExt cx="4244340" cy="2793631"/>
            </a:xfrm>
          </p:grpSpPr>
          <p:pic>
            <p:nvPicPr>
              <p:cNvPr id="14" name="Picture 13">
                <a:extLst>
                  <a:ext uri="{FF2B5EF4-FFF2-40B4-BE49-F238E27FC236}">
                    <a16:creationId xmlns:a16="http://schemas.microsoft.com/office/drawing/2014/main" id="{E2F82E88-19EA-4D4E-BBF1-1D1E6028314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523394" y="5589326"/>
                <a:ext cx="4244340" cy="2606040"/>
              </a:xfrm>
              <a:prstGeom prst="rect">
                <a:avLst/>
              </a:prstGeom>
            </p:spPr>
          </p:pic>
          <p:sp>
            <p:nvSpPr>
              <p:cNvPr id="15" name="Up Arrow 14">
                <a:extLst>
                  <a:ext uri="{FF2B5EF4-FFF2-40B4-BE49-F238E27FC236}">
                    <a16:creationId xmlns:a16="http://schemas.microsoft.com/office/drawing/2014/main" id="{684B8015-7A9D-5046-8974-7C7A96CD17C3}"/>
                  </a:ext>
                </a:extLst>
              </p:cNvPr>
              <p:cNvSpPr/>
              <p:nvPr/>
            </p:nvSpPr>
            <p:spPr bwMode="auto">
              <a:xfrm>
                <a:off x="6027899" y="5401735"/>
                <a:ext cx="165652" cy="249538"/>
              </a:xfrm>
              <a:prstGeom prst="upArrow">
                <a:avLst/>
              </a:prstGeom>
              <a:solidFill>
                <a:srgbClr val="0000FF"/>
              </a:solidFill>
              <a:ln w="9525" cap="flat" cmpd="sng" algn="ctr">
                <a:solidFill>
                  <a:srgbClr val="008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6" name="Up Arrow 15">
                <a:extLst>
                  <a:ext uri="{FF2B5EF4-FFF2-40B4-BE49-F238E27FC236}">
                    <a16:creationId xmlns:a16="http://schemas.microsoft.com/office/drawing/2014/main" id="{9638B45C-DE60-294B-9A4A-821ED8C546A7}"/>
                  </a:ext>
                </a:extLst>
              </p:cNvPr>
              <p:cNvSpPr/>
              <p:nvPr/>
            </p:nvSpPr>
            <p:spPr bwMode="auto">
              <a:xfrm>
                <a:off x="7071507" y="5648003"/>
                <a:ext cx="165652" cy="249538"/>
              </a:xfrm>
              <a:prstGeom prst="upArrow">
                <a:avLst/>
              </a:prstGeom>
              <a:solidFill>
                <a:srgbClr val="0000FF"/>
              </a:solidFill>
              <a:ln w="9525" cap="flat" cmpd="sng" algn="ctr">
                <a:solidFill>
                  <a:srgbClr val="008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7" name="Up Arrow 16">
                <a:extLst>
                  <a:ext uri="{FF2B5EF4-FFF2-40B4-BE49-F238E27FC236}">
                    <a16:creationId xmlns:a16="http://schemas.microsoft.com/office/drawing/2014/main" id="{2248467F-A01C-7143-BACB-6974FECDF0E6}"/>
                  </a:ext>
                </a:extLst>
              </p:cNvPr>
              <p:cNvSpPr/>
              <p:nvPr/>
            </p:nvSpPr>
            <p:spPr bwMode="auto">
              <a:xfrm>
                <a:off x="8267148" y="5972313"/>
                <a:ext cx="165652" cy="249538"/>
              </a:xfrm>
              <a:prstGeom prst="upArrow">
                <a:avLst/>
              </a:prstGeom>
              <a:solidFill>
                <a:srgbClr val="0000FF"/>
              </a:solidFill>
              <a:ln w="9525" cap="flat" cmpd="sng" algn="ctr">
                <a:solidFill>
                  <a:srgbClr val="008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grpSp>
          <p:nvGrpSpPr>
            <p:cNvPr id="7" name="Group 6">
              <a:extLst>
                <a:ext uri="{FF2B5EF4-FFF2-40B4-BE49-F238E27FC236}">
                  <a16:creationId xmlns:a16="http://schemas.microsoft.com/office/drawing/2014/main" id="{E953BAAB-0BA9-2D46-825D-CEDBC67F0E6C}"/>
                </a:ext>
              </a:extLst>
            </p:cNvPr>
            <p:cNvGrpSpPr/>
            <p:nvPr/>
          </p:nvGrpSpPr>
          <p:grpSpPr>
            <a:xfrm>
              <a:off x="5085922" y="1502641"/>
              <a:ext cx="3654684" cy="2380011"/>
              <a:chOff x="4685020" y="3397842"/>
              <a:chExt cx="4460293" cy="2607162"/>
            </a:xfrm>
          </p:grpSpPr>
          <p:pic>
            <p:nvPicPr>
              <p:cNvPr id="9" name="Picture 8">
                <a:extLst>
                  <a:ext uri="{FF2B5EF4-FFF2-40B4-BE49-F238E27FC236}">
                    <a16:creationId xmlns:a16="http://schemas.microsoft.com/office/drawing/2014/main" id="{E2240CF0-B16A-6C49-AC87-B7305E303BD4}"/>
                  </a:ext>
                </a:extLst>
              </p:cNvPr>
              <p:cNvPicPr>
                <a:picLocks noChangeAspect="1"/>
              </p:cNvPicPr>
              <p:nvPr/>
            </p:nvPicPr>
            <p:blipFill rotWithShape="1">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685020" y="3634535"/>
                <a:ext cx="1655697" cy="1386148"/>
              </a:xfrm>
              <a:prstGeom prst="rect">
                <a:avLst/>
              </a:prstGeom>
            </p:spPr>
          </p:pic>
          <p:pic>
            <p:nvPicPr>
              <p:cNvPr id="10" name="Picture 9">
                <a:extLst>
                  <a:ext uri="{FF2B5EF4-FFF2-40B4-BE49-F238E27FC236}">
                    <a16:creationId xmlns:a16="http://schemas.microsoft.com/office/drawing/2014/main" id="{2E18B3D4-AF67-964B-9464-CADAEF3D1AB7}"/>
                  </a:ext>
                </a:extLst>
              </p:cNvPr>
              <p:cNvPicPr>
                <a:picLocks noChangeAspect="1"/>
              </p:cNvPicPr>
              <p:nvPr/>
            </p:nvPicPr>
            <p:blipFill rotWithShape="1">
              <a:blip r:embed="rId5"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165127" y="3834158"/>
                <a:ext cx="1592905" cy="1386148"/>
              </a:xfrm>
              <a:prstGeom prst="rect">
                <a:avLst/>
              </a:prstGeom>
            </p:spPr>
          </p:pic>
          <p:sp>
            <p:nvSpPr>
              <p:cNvPr id="11" name="TextBox 10">
                <a:extLst>
                  <a:ext uri="{FF2B5EF4-FFF2-40B4-BE49-F238E27FC236}">
                    <a16:creationId xmlns:a16="http://schemas.microsoft.com/office/drawing/2014/main" id="{EBD88854-223D-144F-BC61-37C05F88396A}"/>
                  </a:ext>
                </a:extLst>
              </p:cNvPr>
              <p:cNvSpPr txBox="1"/>
              <p:nvPr/>
            </p:nvSpPr>
            <p:spPr>
              <a:xfrm>
                <a:off x="8771612" y="5635672"/>
                <a:ext cx="300082" cy="369332"/>
              </a:xfrm>
              <a:prstGeom prst="rect">
                <a:avLst/>
              </a:prstGeom>
              <a:noFill/>
            </p:spPr>
            <p:txBody>
              <a:bodyPr wrap="none" rtlCol="0">
                <a:spAutoFit/>
              </a:bodyPr>
              <a:lstStyle/>
              <a:p>
                <a:r>
                  <a:rPr lang="en-US" i="1" dirty="0">
                    <a:latin typeface="+mj-lt"/>
                    <a:cs typeface="Times New Roman"/>
                  </a:rPr>
                  <a:t>x</a:t>
                </a:r>
              </a:p>
            </p:txBody>
          </p:sp>
          <p:sp>
            <p:nvSpPr>
              <p:cNvPr id="12" name="TextBox 11">
                <a:extLst>
                  <a:ext uri="{FF2B5EF4-FFF2-40B4-BE49-F238E27FC236}">
                    <a16:creationId xmlns:a16="http://schemas.microsoft.com/office/drawing/2014/main" id="{96E015FD-68D9-F246-9FC8-0C78F2716CB9}"/>
                  </a:ext>
                </a:extLst>
              </p:cNvPr>
              <p:cNvSpPr txBox="1"/>
              <p:nvPr/>
            </p:nvSpPr>
            <p:spPr>
              <a:xfrm>
                <a:off x="7023111" y="3397842"/>
                <a:ext cx="1898542" cy="303436"/>
              </a:xfrm>
              <a:prstGeom prst="rect">
                <a:avLst/>
              </a:prstGeom>
              <a:solidFill>
                <a:srgbClr val="24407B"/>
              </a:solidFill>
              <a:ln w="6350">
                <a:solidFill>
                  <a:schemeClr val="bg1"/>
                </a:solidFill>
              </a:ln>
              <a:effectLst>
                <a:outerShdw blurRad="50800" dist="38100" dir="2700000" algn="tl" rotWithShape="0">
                  <a:prstClr val="black">
                    <a:alpha val="40000"/>
                  </a:prstClr>
                </a:outerShdw>
              </a:effectLst>
            </p:spPr>
            <p:txBody>
              <a:bodyPr wrap="square" rtlCol="0">
                <a:spAutoFit/>
              </a:bodyPr>
              <a:lstStyle>
                <a:defPPr>
                  <a:defRPr lang="en-US"/>
                </a:defPPr>
                <a:lvl1pPr algn="ctr">
                  <a:defRPr i="1">
                    <a:solidFill>
                      <a:schemeClr val="bg1"/>
                    </a:solidFill>
                    <a:latin typeface="Arial" panose="020B0604020202020204" pitchFamily="34" charset="0"/>
                    <a:cs typeface="Arial" panose="020B0604020202020204" pitchFamily="34" charset="0"/>
                  </a:defRPr>
                </a:lvl1pPr>
              </a:lstStyle>
              <a:p>
                <a:r>
                  <a:rPr lang="en-US" sz="1200" dirty="0"/>
                  <a:t>Spatial images</a:t>
                </a:r>
              </a:p>
            </p:txBody>
          </p:sp>
          <p:pic>
            <p:nvPicPr>
              <p:cNvPr id="13" name="Picture 12">
                <a:extLst>
                  <a:ext uri="{FF2B5EF4-FFF2-40B4-BE49-F238E27FC236}">
                    <a16:creationId xmlns:a16="http://schemas.microsoft.com/office/drawing/2014/main" id="{497EA2A6-0ECC-8E4B-B555-F1670273605D}"/>
                  </a:ext>
                </a:extLst>
              </p:cNvPr>
              <p:cNvPicPr>
                <a:picLocks noChangeAspect="1"/>
              </p:cNvPicPr>
              <p:nvPr/>
            </p:nvPicPr>
            <p:blipFill rotWithShape="1">
              <a:blip r:embed="rId6"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7602960" y="4071362"/>
                <a:ext cx="1542353" cy="1386148"/>
              </a:xfrm>
              <a:prstGeom prst="rect">
                <a:avLst/>
              </a:prstGeom>
            </p:spPr>
          </p:pic>
        </p:grpSp>
        <p:sp>
          <p:nvSpPr>
            <p:cNvPr id="8" name="TextBox 7">
              <a:extLst>
                <a:ext uri="{FF2B5EF4-FFF2-40B4-BE49-F238E27FC236}">
                  <a16:creationId xmlns:a16="http://schemas.microsoft.com/office/drawing/2014/main" id="{D6D51751-42A4-BD43-85BE-1741DD08AA64}"/>
                </a:ext>
              </a:extLst>
            </p:cNvPr>
            <p:cNvSpPr txBox="1"/>
            <p:nvPr/>
          </p:nvSpPr>
          <p:spPr>
            <a:xfrm>
              <a:off x="5133822" y="3337569"/>
              <a:ext cx="2171587" cy="276999"/>
            </a:xfrm>
            <a:prstGeom prst="rect">
              <a:avLst/>
            </a:prstGeom>
            <a:solidFill>
              <a:srgbClr val="24407B"/>
            </a:solidFill>
            <a:ln w="6350">
              <a:solidFill>
                <a:schemeClr val="bg1"/>
              </a:solidFill>
            </a:ln>
            <a:effectLst>
              <a:outerShdw blurRad="50800" dist="38100" dir="2700000" algn="tl" rotWithShape="0">
                <a:prstClr val="black">
                  <a:alpha val="40000"/>
                </a:prstClr>
              </a:outerShdw>
            </a:effectLst>
          </p:spPr>
          <p:txBody>
            <a:bodyPr wrap="square" rtlCol="0">
              <a:spAutoFit/>
            </a:bodyPr>
            <a:lstStyle>
              <a:defPPr>
                <a:defRPr lang="en-US"/>
              </a:defPPr>
              <a:lvl1pPr algn="ctr">
                <a:defRPr i="1">
                  <a:solidFill>
                    <a:schemeClr val="bg1"/>
                  </a:solidFill>
                  <a:latin typeface="Arial" panose="020B0604020202020204" pitchFamily="34" charset="0"/>
                  <a:cs typeface="Arial" panose="020B0604020202020204" pitchFamily="34" charset="0"/>
                </a:defRPr>
              </a:lvl1pPr>
            </a:lstStyle>
            <a:p>
              <a:r>
                <a:rPr lang="en-US" sz="1200" dirty="0"/>
                <a:t>Momentum space images</a:t>
              </a:r>
            </a:p>
          </p:txBody>
        </p:sp>
        <p:sp>
          <p:nvSpPr>
            <p:cNvPr id="21" name="TextBox 20">
              <a:extLst>
                <a:ext uri="{FF2B5EF4-FFF2-40B4-BE49-F238E27FC236}">
                  <a16:creationId xmlns:a16="http://schemas.microsoft.com/office/drawing/2014/main" id="{7F097A33-D09A-4B88-ABD9-60EC29B6AA76}"/>
                </a:ext>
              </a:extLst>
            </p:cNvPr>
            <p:cNvSpPr txBox="1"/>
            <p:nvPr/>
          </p:nvSpPr>
          <p:spPr>
            <a:xfrm>
              <a:off x="5085922" y="6186958"/>
              <a:ext cx="1820307" cy="276999"/>
            </a:xfrm>
            <a:prstGeom prst="rect">
              <a:avLst/>
            </a:prstGeom>
            <a:solidFill>
              <a:srgbClr val="24407B"/>
            </a:solidFill>
            <a:ln w="6350">
              <a:solidFill>
                <a:schemeClr val="bg1"/>
              </a:solidFill>
            </a:ln>
            <a:effectLst>
              <a:outerShdw blurRad="50800" dist="38100" dir="2700000" algn="tl" rotWithShape="0">
                <a:prstClr val="black">
                  <a:alpha val="40000"/>
                </a:prstClr>
              </a:outerShdw>
            </a:effectLst>
          </p:spPr>
          <p:txBody>
            <a:bodyPr wrap="square" rtlCol="0">
              <a:spAutoFit/>
            </a:bodyPr>
            <a:lstStyle>
              <a:defPPr>
                <a:defRPr lang="en-US"/>
              </a:defPPr>
              <a:lvl1pPr algn="ctr">
                <a:defRPr i="1">
                  <a:solidFill>
                    <a:schemeClr val="bg1"/>
                  </a:solidFill>
                  <a:latin typeface="Arial" panose="020B0604020202020204" pitchFamily="34" charset="0"/>
                  <a:cs typeface="Arial" panose="020B0604020202020204" pitchFamily="34" charset="0"/>
                </a:defRPr>
              </a:lvl1pPr>
            </a:lstStyle>
            <a:p>
              <a:r>
                <a:rPr lang="en-US" sz="1200" dirty="0"/>
                <a:t>Tomographic Imaging</a:t>
              </a:r>
            </a:p>
          </p:txBody>
        </p:sp>
      </p:grpSp>
      <p:sp>
        <p:nvSpPr>
          <p:cNvPr id="20" name="Slide Number Placeholder 4">
            <a:extLst>
              <a:ext uri="{FF2B5EF4-FFF2-40B4-BE49-F238E27FC236}">
                <a16:creationId xmlns:a16="http://schemas.microsoft.com/office/drawing/2014/main" id="{06D9A761-14F0-ED4C-8F2F-B3B9AA9F0210}"/>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5</a:t>
            </a:fld>
            <a:endParaRPr lang="en-US" dirty="0"/>
          </a:p>
        </p:txBody>
      </p:sp>
    </p:spTree>
    <p:extLst>
      <p:ext uri="{BB962C8B-B14F-4D97-AF65-F5344CB8AC3E}">
        <p14:creationId xmlns:p14="http://schemas.microsoft.com/office/powerpoint/2010/main" val="51907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3982" y="1227202"/>
            <a:ext cx="8316035" cy="4772928"/>
          </a:xfrm>
        </p:spPr>
        <p:txBody>
          <a:bodyPr>
            <a:normAutofit/>
          </a:bodyPr>
          <a:lstStyle/>
          <a:p>
            <a:pPr marL="0" indent="0">
              <a:lnSpc>
                <a:spcPct val="100000"/>
              </a:lnSpc>
              <a:spcAft>
                <a:spcPts val="1200"/>
              </a:spcAft>
              <a:buNone/>
            </a:pPr>
            <a:r>
              <a:rPr lang="en-US" sz="2000" b="1" dirty="0"/>
              <a:t>The EIC science case drives the technical requirements for the EIC, the </a:t>
            </a:r>
            <a:r>
              <a:rPr lang="en-US" sz="2000" b="1" dirty="0">
                <a:solidFill>
                  <a:srgbClr val="C00000"/>
                </a:solidFill>
              </a:rPr>
              <a:t>Key Performance Parameters (KPPs)</a:t>
            </a:r>
            <a:r>
              <a:rPr lang="en-US" sz="2000" b="1" dirty="0"/>
              <a:t>, which were developed by NSAC and endorsed in the NAS Study of the EIC Science Case:</a:t>
            </a:r>
          </a:p>
          <a:p>
            <a:pPr lvl="1">
              <a:lnSpc>
                <a:spcPct val="100000"/>
              </a:lnSpc>
            </a:pPr>
            <a:r>
              <a:rPr lang="en-US" sz="2000" b="1" dirty="0">
                <a:solidFill>
                  <a:srgbClr val="30519D"/>
                </a:solidFill>
              </a:rPr>
              <a:t>Highly polarized (70%) electron and nucleon beams</a:t>
            </a:r>
          </a:p>
          <a:p>
            <a:pPr lvl="1">
              <a:lnSpc>
                <a:spcPct val="100000"/>
              </a:lnSpc>
            </a:pPr>
            <a:r>
              <a:rPr lang="en-US" sz="2000" b="1" dirty="0">
                <a:solidFill>
                  <a:srgbClr val="30519D"/>
                </a:solidFill>
              </a:rPr>
              <a:t>Ion beams from deuteron to the heaviest stable nuclei </a:t>
            </a:r>
          </a:p>
          <a:p>
            <a:pPr lvl="1">
              <a:lnSpc>
                <a:spcPct val="100000"/>
              </a:lnSpc>
            </a:pPr>
            <a:r>
              <a:rPr lang="en-US" sz="2000" b="1" dirty="0">
                <a:solidFill>
                  <a:srgbClr val="30519D"/>
                </a:solidFill>
              </a:rPr>
              <a:t>Variable center of mass energies from 20 to 100 GeV, upgradable to 140 GeV</a:t>
            </a:r>
          </a:p>
          <a:p>
            <a:pPr lvl="1">
              <a:lnSpc>
                <a:spcPct val="100000"/>
              </a:lnSpc>
            </a:pPr>
            <a:r>
              <a:rPr lang="en-US" sz="2000" b="1" dirty="0">
                <a:solidFill>
                  <a:srgbClr val="30519D"/>
                </a:solidFill>
              </a:rPr>
              <a:t>High luminosity of 10</a:t>
            </a:r>
            <a:r>
              <a:rPr lang="en-US" sz="2000" b="1" baseline="30000" dirty="0">
                <a:solidFill>
                  <a:srgbClr val="30519D"/>
                </a:solidFill>
              </a:rPr>
              <a:t>33 </a:t>
            </a:r>
            <a:r>
              <a:rPr lang="en-US" sz="2000" b="1" dirty="0">
                <a:solidFill>
                  <a:srgbClr val="30519D"/>
                </a:solidFill>
              </a:rPr>
              <a:t>- 10</a:t>
            </a:r>
            <a:r>
              <a:rPr lang="en-US" sz="2000" b="1" baseline="30000" dirty="0">
                <a:solidFill>
                  <a:srgbClr val="30519D"/>
                </a:solidFill>
              </a:rPr>
              <a:t>34</a:t>
            </a:r>
            <a:r>
              <a:rPr lang="en-US" sz="2000" b="1" dirty="0">
                <a:solidFill>
                  <a:srgbClr val="30519D"/>
                </a:solidFill>
              </a:rPr>
              <a:t> cm</a:t>
            </a:r>
            <a:r>
              <a:rPr lang="en-US" sz="2000" b="1" baseline="30000" dirty="0">
                <a:solidFill>
                  <a:srgbClr val="30519D"/>
                </a:solidFill>
              </a:rPr>
              <a:t>-2</a:t>
            </a:r>
            <a:r>
              <a:rPr lang="en-US" sz="2000" b="1" dirty="0">
                <a:solidFill>
                  <a:srgbClr val="30519D"/>
                </a:solidFill>
              </a:rPr>
              <a:t>s</a:t>
            </a:r>
            <a:r>
              <a:rPr lang="en-US" sz="2000" b="1" baseline="30000" dirty="0">
                <a:solidFill>
                  <a:srgbClr val="30519D"/>
                </a:solidFill>
              </a:rPr>
              <a:t>-1</a:t>
            </a:r>
          </a:p>
          <a:p>
            <a:pPr lvl="1">
              <a:lnSpc>
                <a:spcPct val="100000"/>
              </a:lnSpc>
            </a:pPr>
            <a:r>
              <a:rPr lang="en-US" sz="2000" b="1" dirty="0">
                <a:solidFill>
                  <a:srgbClr val="30519D"/>
                </a:solidFill>
              </a:rPr>
              <a:t>Possibility of having more than one interaction region.</a:t>
            </a:r>
          </a:p>
          <a:p>
            <a:pPr lvl="1">
              <a:lnSpc>
                <a:spcPct val="100000"/>
              </a:lnSpc>
            </a:pPr>
            <a:endParaRPr lang="en-US" sz="2000" dirty="0"/>
          </a:p>
          <a:p>
            <a:pPr marL="0" lvl="1" indent="0">
              <a:lnSpc>
                <a:spcPct val="100000"/>
              </a:lnSpc>
              <a:buNone/>
            </a:pPr>
            <a:r>
              <a:rPr lang="en-US" sz="2000" b="1" dirty="0"/>
              <a:t>The BNL EIC design achieves these goals, without the need for an energy upgrade, with only minor modifications to RHIC by adding an electron accelerator and storage ring in the RHIC tunnel.</a:t>
            </a:r>
          </a:p>
        </p:txBody>
      </p:sp>
      <p:sp>
        <p:nvSpPr>
          <p:cNvPr id="4" name="Slide Number Placeholder 3"/>
          <p:cNvSpPr>
            <a:spLocks noGrp="1"/>
          </p:cNvSpPr>
          <p:nvPr>
            <p:ph type="sldNum" sz="quarter" idx="12"/>
          </p:nvPr>
        </p:nvSpPr>
        <p:spPr/>
        <p:txBody>
          <a:bodyPr/>
          <a:lstStyle/>
          <a:p>
            <a:fld id="{893C5830-40F3-F04E-B2E3-10E6672BA8FF}" type="slidenum">
              <a:rPr lang="en-US" smtClean="0"/>
              <a:pPr/>
              <a:t>6</a:t>
            </a:fld>
            <a:endParaRPr lang="en-US" dirty="0"/>
          </a:p>
        </p:txBody>
      </p:sp>
      <p:sp>
        <p:nvSpPr>
          <p:cNvPr id="6" name="Rectangle 5">
            <a:extLst>
              <a:ext uri="{FF2B5EF4-FFF2-40B4-BE49-F238E27FC236}">
                <a16:creationId xmlns:a16="http://schemas.microsoft.com/office/drawing/2014/main" id="{FDBE5FD4-90B5-465E-A0B1-8368BE937D89}"/>
              </a:ext>
            </a:extLst>
          </p:cNvPr>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7" name="Rectangle 6">
            <a:extLst>
              <a:ext uri="{FF2B5EF4-FFF2-40B4-BE49-F238E27FC236}">
                <a16:creationId xmlns:a16="http://schemas.microsoft.com/office/drawing/2014/main" id="{6FA3FC9C-0294-47EA-A7CE-0C90FCF7E23F}"/>
              </a:ext>
            </a:extLst>
          </p:cNvPr>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8" name="Rectangle 7">
            <a:extLst>
              <a:ext uri="{FF2B5EF4-FFF2-40B4-BE49-F238E27FC236}">
                <a16:creationId xmlns:a16="http://schemas.microsoft.com/office/drawing/2014/main" id="{11CB2FCC-EB73-4A95-B4F3-9BC9D7BB771D}"/>
              </a:ext>
            </a:extLst>
          </p:cNvPr>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14" name="Title 1">
            <a:extLst>
              <a:ext uri="{FF2B5EF4-FFF2-40B4-BE49-F238E27FC236}">
                <a16:creationId xmlns:a16="http://schemas.microsoft.com/office/drawing/2014/main" id="{9EA710E3-2743-4D04-AC6E-7A560BE85EC6}"/>
              </a:ext>
            </a:extLst>
          </p:cNvPr>
          <p:cNvSpPr txBox="1">
            <a:spLocks/>
          </p:cNvSpPr>
          <p:nvPr/>
        </p:nvSpPr>
        <p:spPr>
          <a:xfrm>
            <a:off x="224305" y="384352"/>
            <a:ext cx="8919695" cy="65722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4000" dirty="0"/>
              <a:t>EIC Requirements</a:t>
            </a:r>
            <a:endParaRPr lang="en-US" sz="4000" dirty="0">
              <a:solidFill>
                <a:srgbClr val="FF0000"/>
              </a:solidFill>
            </a:endParaRPr>
          </a:p>
        </p:txBody>
      </p:sp>
    </p:spTree>
    <p:extLst>
      <p:ext uri="{BB962C8B-B14F-4D97-AF65-F5344CB8AC3E}">
        <p14:creationId xmlns:p14="http://schemas.microsoft.com/office/powerpoint/2010/main" val="2048591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222D2-A75C-104E-87A0-097F9D52E598}"/>
              </a:ext>
            </a:extLst>
          </p:cNvPr>
          <p:cNvSpPr>
            <a:spLocks noGrp="1"/>
          </p:cNvSpPr>
          <p:nvPr>
            <p:ph type="title"/>
          </p:nvPr>
        </p:nvSpPr>
        <p:spPr>
          <a:xfrm>
            <a:off x="628650" y="165630"/>
            <a:ext cx="7886700" cy="899230"/>
          </a:xfrm>
        </p:spPr>
        <p:txBody>
          <a:bodyPr>
            <a:normAutofit/>
          </a:bodyPr>
          <a:lstStyle/>
          <a:p>
            <a:r>
              <a:rPr lang="en-US" sz="3600" dirty="0"/>
              <a:t>Relevance of the KMPs</a:t>
            </a:r>
          </a:p>
        </p:txBody>
      </p:sp>
      <p:sp>
        <p:nvSpPr>
          <p:cNvPr id="3" name="Content Placeholder 2">
            <a:extLst>
              <a:ext uri="{FF2B5EF4-FFF2-40B4-BE49-F238E27FC236}">
                <a16:creationId xmlns:a16="http://schemas.microsoft.com/office/drawing/2014/main" id="{C24AABAD-5E77-7C41-8B61-821C19027FCE}"/>
              </a:ext>
            </a:extLst>
          </p:cNvPr>
          <p:cNvSpPr>
            <a:spLocks noGrp="1"/>
          </p:cNvSpPr>
          <p:nvPr>
            <p:ph idx="1"/>
          </p:nvPr>
        </p:nvSpPr>
        <p:spPr>
          <a:xfrm>
            <a:off x="628650" y="1182157"/>
            <a:ext cx="7886700" cy="4800953"/>
          </a:xfrm>
        </p:spPr>
        <p:txBody>
          <a:bodyPr>
            <a:noAutofit/>
          </a:bodyPr>
          <a:lstStyle/>
          <a:p>
            <a:pPr marL="342900" lvl="1" indent="-342900">
              <a:lnSpc>
                <a:spcPct val="100000"/>
              </a:lnSpc>
              <a:spcBef>
                <a:spcPts val="1200"/>
              </a:spcBef>
            </a:pPr>
            <a:r>
              <a:rPr lang="en-US" sz="2000" b="1" dirty="0"/>
              <a:t>High polarization: </a:t>
            </a:r>
            <a:r>
              <a:rPr lang="en-US" sz="2000" dirty="0"/>
              <a:t>Required for studies of the origins of the spin of proton and neutron</a:t>
            </a:r>
          </a:p>
          <a:p>
            <a:pPr marL="342900" lvl="1" indent="-342900">
              <a:lnSpc>
                <a:spcPct val="100000"/>
              </a:lnSpc>
              <a:spcBef>
                <a:spcPts val="1200"/>
              </a:spcBef>
            </a:pPr>
            <a:r>
              <a:rPr lang="en-US" sz="2000" b="1" dirty="0"/>
              <a:t>Heavy ion beams: </a:t>
            </a:r>
            <a:r>
              <a:rPr lang="en-US" sz="2000" dirty="0"/>
              <a:t>Required for the study of gluons at high densities</a:t>
            </a:r>
          </a:p>
          <a:p>
            <a:pPr marL="342900" lvl="1" indent="-342900">
              <a:lnSpc>
                <a:spcPct val="100000"/>
              </a:lnSpc>
              <a:spcBef>
                <a:spcPts val="1200"/>
              </a:spcBef>
            </a:pPr>
            <a:r>
              <a:rPr lang="en-US" sz="2000" b="1" dirty="0"/>
              <a:t>CM energies up to 140 GeV: </a:t>
            </a:r>
            <a:r>
              <a:rPr lang="en-US" sz="2000" dirty="0"/>
              <a:t>Full energy range required for maximum discovery potential (gluon density grows with CM energy)</a:t>
            </a:r>
          </a:p>
          <a:p>
            <a:pPr marL="342900" lvl="1" indent="-342900">
              <a:lnSpc>
                <a:spcPct val="100000"/>
              </a:lnSpc>
              <a:spcBef>
                <a:spcPts val="1200"/>
              </a:spcBef>
            </a:pPr>
            <a:r>
              <a:rPr lang="en-US" sz="2000" b="1" dirty="0"/>
              <a:t>High luminosity (10</a:t>
            </a:r>
            <a:r>
              <a:rPr lang="en-US" sz="2000" b="1" baseline="30000" dirty="0"/>
              <a:t>34</a:t>
            </a:r>
            <a:r>
              <a:rPr lang="en-US" sz="2000" b="1" dirty="0"/>
              <a:t> cm</a:t>
            </a:r>
            <a:r>
              <a:rPr lang="en-US" sz="2000" b="1" baseline="30000" dirty="0"/>
              <a:t>−2</a:t>
            </a:r>
            <a:r>
              <a:rPr lang="en-US" sz="2000" b="1" dirty="0"/>
              <a:t>s</a:t>
            </a:r>
            <a:r>
              <a:rPr lang="en-US" sz="2000" b="1" baseline="30000" dirty="0"/>
              <a:t>−1</a:t>
            </a:r>
            <a:r>
              <a:rPr lang="en-US" sz="2000" b="1" dirty="0"/>
              <a:t>): </a:t>
            </a:r>
            <a:r>
              <a:rPr lang="en-US" sz="2000" dirty="0"/>
              <a:t>Required for efficient imaging of nucleon structure by exclusive measurements</a:t>
            </a:r>
          </a:p>
          <a:p>
            <a:pPr marL="342900" lvl="1" indent="-342900">
              <a:lnSpc>
                <a:spcPct val="100000"/>
              </a:lnSpc>
              <a:spcBef>
                <a:spcPts val="1200"/>
              </a:spcBef>
            </a:pPr>
            <a:r>
              <a:rPr lang="en-US" sz="2000" b="1" dirty="0"/>
              <a:t>Possibly more than one interaction region: </a:t>
            </a:r>
            <a:r>
              <a:rPr lang="en-US" sz="2000" dirty="0"/>
              <a:t>Desirable to efficiently perform measurements that require different detector optimization, to provide experimental checks, and to accommodate a large user community</a:t>
            </a:r>
            <a:endParaRPr lang="en-US" sz="2000" b="1" dirty="0"/>
          </a:p>
        </p:txBody>
      </p:sp>
      <p:sp>
        <p:nvSpPr>
          <p:cNvPr id="4" name="Slide Number Placeholder 4">
            <a:extLst>
              <a:ext uri="{FF2B5EF4-FFF2-40B4-BE49-F238E27FC236}">
                <a16:creationId xmlns:a16="http://schemas.microsoft.com/office/drawing/2014/main" id="{B538CDA6-1BDB-534F-B53F-0BFC2D273D5C}"/>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7</a:t>
            </a:fld>
            <a:endParaRPr lang="en-US" dirty="0"/>
          </a:p>
        </p:txBody>
      </p:sp>
    </p:spTree>
    <p:extLst>
      <p:ext uri="{BB962C8B-B14F-4D97-AF65-F5344CB8AC3E}">
        <p14:creationId xmlns:p14="http://schemas.microsoft.com/office/powerpoint/2010/main" val="275051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7E932-3A6C-5348-A4B0-9A12FB56AE40}"/>
              </a:ext>
            </a:extLst>
          </p:cNvPr>
          <p:cNvSpPr>
            <a:spLocks noGrp="1"/>
          </p:cNvSpPr>
          <p:nvPr>
            <p:ph type="title"/>
          </p:nvPr>
        </p:nvSpPr>
        <p:spPr/>
        <p:txBody>
          <a:bodyPr anchor="ctr">
            <a:normAutofit/>
          </a:bodyPr>
          <a:lstStyle/>
          <a:p>
            <a:pPr algn="ctr"/>
            <a:r>
              <a:rPr lang="en-US" sz="4400" dirty="0"/>
              <a:t>BNL’s EIC Design</a:t>
            </a:r>
          </a:p>
        </p:txBody>
      </p:sp>
      <p:sp>
        <p:nvSpPr>
          <p:cNvPr id="3" name="Text Placeholder 2">
            <a:extLst>
              <a:ext uri="{FF2B5EF4-FFF2-40B4-BE49-F238E27FC236}">
                <a16:creationId xmlns:a16="http://schemas.microsoft.com/office/drawing/2014/main" id="{E9C4B1A4-AECB-DD4F-9E3F-6D1C6750427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D52663B-CD9F-1546-A1D8-F1D8BD459F35}"/>
              </a:ext>
            </a:extLst>
          </p:cNvPr>
          <p:cNvSpPr>
            <a:spLocks noGrp="1"/>
          </p:cNvSpPr>
          <p:nvPr>
            <p:ph type="sldNum" sz="quarter" idx="12"/>
          </p:nvPr>
        </p:nvSpPr>
        <p:spPr/>
        <p:txBody>
          <a:bodyPr/>
          <a:lstStyle/>
          <a:p>
            <a:fld id="{893C5830-40F3-F04E-B2E3-10E6672BA8FF}" type="slidenum">
              <a:rPr lang="en-US" smtClean="0"/>
              <a:pPr/>
              <a:t>8</a:t>
            </a:fld>
            <a:endParaRPr lang="en-US" dirty="0"/>
          </a:p>
        </p:txBody>
      </p:sp>
    </p:spTree>
    <p:extLst>
      <p:ext uri="{BB962C8B-B14F-4D97-AF65-F5344CB8AC3E}">
        <p14:creationId xmlns:p14="http://schemas.microsoft.com/office/powerpoint/2010/main" val="2264836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3DCEE-E58C-9D46-B644-46AEACC9FED2}"/>
              </a:ext>
            </a:extLst>
          </p:cNvPr>
          <p:cNvSpPr>
            <a:spLocks noGrp="1"/>
          </p:cNvSpPr>
          <p:nvPr>
            <p:ph type="title"/>
          </p:nvPr>
        </p:nvSpPr>
        <p:spPr>
          <a:xfrm>
            <a:off x="628650" y="213999"/>
            <a:ext cx="7886700" cy="802492"/>
          </a:xfrm>
        </p:spPr>
        <p:txBody>
          <a:bodyPr>
            <a:normAutofit/>
          </a:bodyPr>
          <a:lstStyle/>
          <a:p>
            <a:r>
              <a:rPr lang="en-US" sz="3600" dirty="0"/>
              <a:t>The BNL EIC design</a:t>
            </a:r>
          </a:p>
        </p:txBody>
      </p:sp>
      <p:sp>
        <p:nvSpPr>
          <p:cNvPr id="3" name="Content Placeholder 2">
            <a:extLst>
              <a:ext uri="{FF2B5EF4-FFF2-40B4-BE49-F238E27FC236}">
                <a16:creationId xmlns:a16="http://schemas.microsoft.com/office/drawing/2014/main" id="{A2CCD8F4-91E1-FE49-9AAE-F0BEF13B3C4A}"/>
              </a:ext>
            </a:extLst>
          </p:cNvPr>
          <p:cNvSpPr>
            <a:spLocks noGrp="1"/>
          </p:cNvSpPr>
          <p:nvPr>
            <p:ph idx="1"/>
          </p:nvPr>
        </p:nvSpPr>
        <p:spPr>
          <a:xfrm>
            <a:off x="468399" y="1212773"/>
            <a:ext cx="8207202" cy="4804204"/>
          </a:xfrm>
        </p:spPr>
        <p:txBody>
          <a:bodyPr>
            <a:normAutofit fontScale="77500" lnSpcReduction="20000"/>
          </a:bodyPr>
          <a:lstStyle/>
          <a:p>
            <a:pPr marL="365760" lvl="1" indent="-365760">
              <a:lnSpc>
                <a:spcPct val="120000"/>
              </a:lnSpc>
              <a:spcBef>
                <a:spcPts val="0"/>
              </a:spcBef>
            </a:pPr>
            <a:r>
              <a:rPr lang="en-US" sz="2600" b="1" dirty="0"/>
              <a:t>Meets all required machine parameters without the need of a future energy upgrade</a:t>
            </a:r>
          </a:p>
          <a:p>
            <a:pPr marL="800100" lvl="2" indent="-342900">
              <a:lnSpc>
                <a:spcPct val="120000"/>
              </a:lnSpc>
              <a:spcBef>
                <a:spcPts val="0"/>
              </a:spcBef>
            </a:pPr>
            <a:r>
              <a:rPr lang="en-US" sz="2200" dirty="0"/>
              <a:t>NSAC requirements to carry out the science are included in base design</a:t>
            </a:r>
          </a:p>
          <a:p>
            <a:pPr marL="365760" lvl="1" indent="-365760">
              <a:lnSpc>
                <a:spcPct val="120000"/>
              </a:lnSpc>
              <a:spcBef>
                <a:spcPts val="1000"/>
              </a:spcBef>
            </a:pPr>
            <a:r>
              <a:rPr lang="en-US" sz="2600" b="1" dirty="0"/>
              <a:t>Is cost effective – repurposes RHIC</a:t>
            </a:r>
          </a:p>
          <a:p>
            <a:pPr marL="800100" lvl="2" indent="-342900">
              <a:lnSpc>
                <a:spcPct val="120000"/>
              </a:lnSpc>
              <a:spcBef>
                <a:spcPts val="0"/>
              </a:spcBef>
            </a:pPr>
            <a:r>
              <a:rPr lang="en-US" sz="2200" dirty="0"/>
              <a:t>RHIC complex in excellent condition</a:t>
            </a:r>
          </a:p>
          <a:p>
            <a:pPr marL="800100" lvl="2" indent="-342900">
              <a:lnSpc>
                <a:spcPct val="120000"/>
              </a:lnSpc>
              <a:spcBef>
                <a:spcPts val="0"/>
              </a:spcBef>
            </a:pPr>
            <a:r>
              <a:rPr lang="en-US" sz="2200" dirty="0"/>
              <a:t>Accelerator at peak performance</a:t>
            </a:r>
          </a:p>
          <a:p>
            <a:pPr marL="800100" lvl="2" indent="-342900">
              <a:lnSpc>
                <a:spcPct val="120000"/>
              </a:lnSpc>
              <a:spcBef>
                <a:spcPts val="0"/>
              </a:spcBef>
            </a:pPr>
            <a:r>
              <a:rPr lang="en-US" sz="2200" dirty="0"/>
              <a:t>Satisfies hadron beam requirements for EIC</a:t>
            </a:r>
          </a:p>
          <a:p>
            <a:pPr marL="365760" indent="-365760">
              <a:lnSpc>
                <a:spcPct val="120000"/>
              </a:lnSpc>
            </a:pPr>
            <a:r>
              <a:rPr lang="en-US" sz="2600" b="1" dirty="0"/>
              <a:t>Requires minimal new civil construction </a:t>
            </a:r>
          </a:p>
          <a:p>
            <a:pPr lvl="1">
              <a:lnSpc>
                <a:spcPct val="120000"/>
              </a:lnSpc>
            </a:pPr>
            <a:r>
              <a:rPr lang="en-US" sz="2200" dirty="0"/>
              <a:t>Only utilities, utility buildings, and access roads needed  </a:t>
            </a:r>
          </a:p>
          <a:p>
            <a:pPr marL="365760" indent="-365760">
              <a:lnSpc>
                <a:spcPct val="120000"/>
              </a:lnSpc>
            </a:pPr>
            <a:r>
              <a:rPr lang="en-US" sz="2600" b="1" dirty="0"/>
              <a:t>Is low-risk </a:t>
            </a:r>
          </a:p>
          <a:p>
            <a:pPr marL="800100" lvl="2" indent="-342900">
              <a:lnSpc>
                <a:spcPct val="120000"/>
              </a:lnSpc>
              <a:spcBef>
                <a:spcPts val="0"/>
              </a:spcBef>
            </a:pPr>
            <a:r>
              <a:rPr lang="en-US" sz="2200" dirty="0"/>
              <a:t>Proven accelerator science and technology</a:t>
            </a:r>
          </a:p>
          <a:p>
            <a:pPr marL="365760" indent="-365760">
              <a:lnSpc>
                <a:spcPct val="120000"/>
              </a:lnSpc>
            </a:pPr>
            <a:r>
              <a:rPr lang="en-US" sz="2600" b="1" dirty="0"/>
              <a:t>Is versatile and flexible </a:t>
            </a:r>
          </a:p>
          <a:p>
            <a:pPr lvl="1">
              <a:lnSpc>
                <a:spcPct val="120000"/>
              </a:lnSpc>
            </a:pPr>
            <a:r>
              <a:rPr lang="en-US" sz="2200" dirty="0"/>
              <a:t>Can optimize luminosity for the science</a:t>
            </a:r>
          </a:p>
          <a:p>
            <a:pPr lvl="1">
              <a:lnSpc>
                <a:spcPct val="120000"/>
              </a:lnSpc>
            </a:pPr>
            <a:r>
              <a:rPr lang="en-US" sz="2200" dirty="0"/>
              <a:t>Staging possible with physics running</a:t>
            </a:r>
          </a:p>
        </p:txBody>
      </p:sp>
      <p:sp>
        <p:nvSpPr>
          <p:cNvPr id="4" name="Slide Number Placeholder 4">
            <a:extLst>
              <a:ext uri="{FF2B5EF4-FFF2-40B4-BE49-F238E27FC236}">
                <a16:creationId xmlns:a16="http://schemas.microsoft.com/office/drawing/2014/main" id="{C033C19C-432A-E741-9091-4FE22FF527F9}"/>
              </a:ext>
            </a:extLst>
          </p:cNvPr>
          <p:cNvSpPr>
            <a:spLocks noGrp="1"/>
          </p:cNvSpPr>
          <p:nvPr>
            <p:ph type="sldNum" sz="quarter" idx="12"/>
          </p:nvPr>
        </p:nvSpPr>
        <p:spPr>
          <a:xfrm>
            <a:off x="3543300" y="6387206"/>
            <a:ext cx="2057400" cy="365125"/>
          </a:xfrm>
        </p:spPr>
        <p:txBody>
          <a:bodyPr/>
          <a:lstStyle/>
          <a:p>
            <a:fld id="{893C5830-40F3-F04E-B2E3-10E6672BA8FF}" type="slidenum">
              <a:rPr lang="en-US" smtClean="0"/>
              <a:pPr/>
              <a:t>9</a:t>
            </a:fld>
            <a:endParaRPr lang="en-US" dirty="0"/>
          </a:p>
        </p:txBody>
      </p:sp>
    </p:spTree>
    <p:extLst>
      <p:ext uri="{BB962C8B-B14F-4D97-AF65-F5344CB8AC3E}">
        <p14:creationId xmlns:p14="http://schemas.microsoft.com/office/powerpoint/2010/main" val="347621676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IC_PPT_Template_Rev0719_A.potx  -  Read-Only" id="{0CF4EC6C-5437-44FE-A60C-6202116402D4}" vid="{DBA8A927-9848-4ED8-8762-1AED22038D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EIC_PPT_Template_July 2019</Template>
  <TotalTime>7775</TotalTime>
  <Words>2077</Words>
  <Application>Microsoft Macintosh PowerPoint</Application>
  <PresentationFormat>On-screen Show (4:3)</PresentationFormat>
  <Paragraphs>432</Paragraphs>
  <Slides>33</Slides>
  <Notes>16</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5" baseType="lpstr">
      <vt:lpstr>Arial</vt:lpstr>
      <vt:lpstr>Calibri</vt:lpstr>
      <vt:lpstr>Calibri Light</vt:lpstr>
      <vt:lpstr>Comic Sans MS</vt:lpstr>
      <vt:lpstr>Corbel</vt:lpstr>
      <vt:lpstr>Helvetica</vt:lpstr>
      <vt:lpstr>Symbol</vt:lpstr>
      <vt:lpstr>System Font Regular</vt:lpstr>
      <vt:lpstr>Times New Roman</vt:lpstr>
      <vt:lpstr>Wingdings</vt:lpstr>
      <vt:lpstr>Office Theme</vt:lpstr>
      <vt:lpstr>Equation</vt:lpstr>
      <vt:lpstr>From RHIC to the EIC  </vt:lpstr>
      <vt:lpstr>EIC Science</vt:lpstr>
      <vt:lpstr>Answering four deep questions</vt:lpstr>
      <vt:lpstr>EIC science questions (1)</vt:lpstr>
      <vt:lpstr>EIC science questions (2)</vt:lpstr>
      <vt:lpstr>PowerPoint Presentation</vt:lpstr>
      <vt:lpstr>Relevance of the KMPs</vt:lpstr>
      <vt:lpstr>BNL’s EIC Design</vt:lpstr>
      <vt:lpstr>The BNL EIC design</vt:lpstr>
      <vt:lpstr>EIC @ BNL</vt:lpstr>
      <vt:lpstr>Building on RHIC</vt:lpstr>
      <vt:lpstr>PowerPoint Presentation</vt:lpstr>
      <vt:lpstr>Major additions fit in RHIC tunnel</vt:lpstr>
      <vt:lpstr>Robust, mature design</vt:lpstr>
      <vt:lpstr>Electron beam polarization</vt:lpstr>
      <vt:lpstr>Light ion beam polarization</vt:lpstr>
      <vt:lpstr>Full range of ion species</vt:lpstr>
      <vt:lpstr>Full range of beam energies</vt:lpstr>
      <vt:lpstr>BNL design: Full luminosity</vt:lpstr>
      <vt:lpstr>Average Luminosity: Option A</vt:lpstr>
      <vt:lpstr>Average Luminosity: Option B</vt:lpstr>
      <vt:lpstr>BNL EIC covers full science range</vt:lpstr>
      <vt:lpstr>PowerPoint Presentation</vt:lpstr>
      <vt:lpstr>EIC Detectors</vt:lpstr>
      <vt:lpstr>EIC Measurement Categories</vt:lpstr>
      <vt:lpstr>EIC General Detector Principles</vt:lpstr>
      <vt:lpstr>EIC Detector Functions</vt:lpstr>
      <vt:lpstr>EIC Detector (Schematic)</vt:lpstr>
      <vt:lpstr>EIC Interaction region</vt:lpstr>
      <vt:lpstr>BNL design: Detector concepts</vt:lpstr>
      <vt:lpstr>EIC Schedule (Notional)</vt:lpstr>
      <vt:lpstr>Notional                             Schedule</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Petrone, Alyssa</dc:creator>
  <cp:lastModifiedBy>Mueller, Berndt</cp:lastModifiedBy>
  <cp:revision>95</cp:revision>
  <dcterms:created xsi:type="dcterms:W3CDTF">2019-07-29T18:24:32Z</dcterms:created>
  <dcterms:modified xsi:type="dcterms:W3CDTF">2020-01-04T02:39:14Z</dcterms:modified>
</cp:coreProperties>
</file>