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drawings/drawing1.xml" ContentType="application/vnd.openxmlformats-officedocument.drawingml.chartshape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909" r:id="rId2"/>
    <p:sldMasterId id="2147483941" r:id="rId3"/>
    <p:sldMasterId id="2147483949" r:id="rId4"/>
  </p:sldMasterIdLst>
  <p:notesMasterIdLst>
    <p:notesMasterId r:id="rId73"/>
  </p:notesMasterIdLst>
  <p:sldIdLst>
    <p:sldId id="256" r:id="rId5"/>
    <p:sldId id="1364" r:id="rId6"/>
    <p:sldId id="1187" r:id="rId7"/>
    <p:sldId id="1258" r:id="rId8"/>
    <p:sldId id="1222" r:id="rId9"/>
    <p:sldId id="1261" r:id="rId10"/>
    <p:sldId id="1260" r:id="rId11"/>
    <p:sldId id="1212" r:id="rId12"/>
    <p:sldId id="1213" r:id="rId13"/>
    <p:sldId id="1216" r:id="rId14"/>
    <p:sldId id="1329" r:id="rId15"/>
    <p:sldId id="1219" r:id="rId16"/>
    <p:sldId id="1365" r:id="rId17"/>
    <p:sldId id="1363" r:id="rId18"/>
    <p:sldId id="1355" r:id="rId19"/>
    <p:sldId id="1158" r:id="rId20"/>
    <p:sldId id="1166" r:id="rId21"/>
    <p:sldId id="1169" r:id="rId22"/>
    <p:sldId id="1214" r:id="rId23"/>
    <p:sldId id="1346" r:id="rId24"/>
    <p:sldId id="1310" r:id="rId25"/>
    <p:sldId id="1196" r:id="rId26"/>
    <p:sldId id="1191" r:id="rId27"/>
    <p:sldId id="1198" r:id="rId28"/>
    <p:sldId id="1193" r:id="rId29"/>
    <p:sldId id="1209" r:id="rId30"/>
    <p:sldId id="1367" r:id="rId31"/>
    <p:sldId id="1368" r:id="rId32"/>
    <p:sldId id="1256" r:id="rId33"/>
    <p:sldId id="1344" r:id="rId34"/>
    <p:sldId id="1224" r:id="rId35"/>
    <p:sldId id="1230" r:id="rId36"/>
    <p:sldId id="1235" r:id="rId37"/>
    <p:sldId id="1236" r:id="rId38"/>
    <p:sldId id="1366" r:id="rId39"/>
    <p:sldId id="1181" r:id="rId40"/>
    <p:sldId id="1245" r:id="rId41"/>
    <p:sldId id="1252" r:id="rId42"/>
    <p:sldId id="1241" r:id="rId43"/>
    <p:sldId id="1240" r:id="rId44"/>
    <p:sldId id="1248" r:id="rId45"/>
    <p:sldId id="1348" r:id="rId46"/>
    <p:sldId id="1221" r:id="rId47"/>
    <p:sldId id="1244" r:id="rId48"/>
    <p:sldId id="1231" r:id="rId49"/>
    <p:sldId id="1342" r:id="rId50"/>
    <p:sldId id="1171" r:id="rId51"/>
    <p:sldId id="1228" r:id="rId52"/>
    <p:sldId id="1232" r:id="rId53"/>
    <p:sldId id="1234" r:id="rId54"/>
    <p:sldId id="1345" r:id="rId55"/>
    <p:sldId id="1195" r:id="rId56"/>
    <p:sldId id="1233" r:id="rId57"/>
    <p:sldId id="1253" r:id="rId58"/>
    <p:sldId id="1254" r:id="rId59"/>
    <p:sldId id="1200" r:id="rId60"/>
    <p:sldId id="1238" r:id="rId61"/>
    <p:sldId id="1237" r:id="rId62"/>
    <p:sldId id="1178" r:id="rId63"/>
    <p:sldId id="1246" r:id="rId64"/>
    <p:sldId id="1201" r:id="rId65"/>
    <p:sldId id="1239" r:id="rId66"/>
    <p:sldId id="1247" r:id="rId67"/>
    <p:sldId id="1202" r:id="rId68"/>
    <p:sldId id="1349" r:id="rId69"/>
    <p:sldId id="921" r:id="rId70"/>
    <p:sldId id="918" r:id="rId71"/>
    <p:sldId id="1347" r:id="rId72"/>
  </p:sldIdLst>
  <p:sldSz cx="9144000" cy="6858000" type="screen4x3"/>
  <p:notesSz cx="6858000" cy="9144000"/>
  <p:defaultTextStyle>
    <a:defPPr>
      <a:defRPr lang="en-US"/>
    </a:defPPr>
    <a:lvl1pPr marL="0" algn="l" defTabSz="914186" rtl="0" eaLnBrk="1" latinLnBrk="0" hangingPunct="1">
      <a:defRPr sz="1800" kern="1200">
        <a:solidFill>
          <a:schemeClr val="tx1"/>
        </a:solidFill>
        <a:latin typeface="+mn-lt"/>
        <a:ea typeface="+mn-ea"/>
        <a:cs typeface="+mn-cs"/>
      </a:defRPr>
    </a:lvl1pPr>
    <a:lvl2pPr marL="457092"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3" algn="l" defTabSz="914186" rtl="0" eaLnBrk="1" latinLnBrk="0" hangingPunct="1">
      <a:defRPr sz="1800" kern="1200">
        <a:solidFill>
          <a:schemeClr val="tx1"/>
        </a:solidFill>
        <a:latin typeface="+mn-lt"/>
        <a:ea typeface="+mn-ea"/>
        <a:cs typeface="+mn-cs"/>
      </a:defRPr>
    </a:lvl5pPr>
    <a:lvl6pPr marL="2285466" algn="l" defTabSz="914186" rtl="0" eaLnBrk="1" latinLnBrk="0" hangingPunct="1">
      <a:defRPr sz="1800" kern="1200">
        <a:solidFill>
          <a:schemeClr val="tx1"/>
        </a:solidFill>
        <a:latin typeface="+mn-lt"/>
        <a:ea typeface="+mn-ea"/>
        <a:cs typeface="+mn-cs"/>
      </a:defRPr>
    </a:lvl6pPr>
    <a:lvl7pPr marL="2742558" algn="l" defTabSz="914186" rtl="0" eaLnBrk="1" latinLnBrk="0" hangingPunct="1">
      <a:defRPr sz="1800" kern="1200">
        <a:solidFill>
          <a:schemeClr val="tx1"/>
        </a:solidFill>
        <a:latin typeface="+mn-lt"/>
        <a:ea typeface="+mn-ea"/>
        <a:cs typeface="+mn-cs"/>
      </a:defRPr>
    </a:lvl7pPr>
    <a:lvl8pPr marL="3199652" algn="l" defTabSz="914186" rtl="0" eaLnBrk="1" latinLnBrk="0" hangingPunct="1">
      <a:defRPr sz="1800" kern="1200">
        <a:solidFill>
          <a:schemeClr val="tx1"/>
        </a:solidFill>
        <a:latin typeface="+mn-lt"/>
        <a:ea typeface="+mn-ea"/>
        <a:cs typeface="+mn-cs"/>
      </a:defRPr>
    </a:lvl8pPr>
    <a:lvl9pPr marL="3656744" algn="l" defTabSz="91418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lf Ent" initials="RE" lastIdx="1" clrIdx="0">
    <p:extLst>
      <p:ext uri="{19B8F6BF-5375-455C-9EA6-DF929625EA0E}">
        <p15:presenceInfo xmlns:p15="http://schemas.microsoft.com/office/powerpoint/2012/main" userId="8ebfca37ba3b389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000"/>
    <a:srgbClr val="0796F7"/>
    <a:srgbClr val="A4A4FE"/>
    <a:srgbClr val="BADD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95280" autoAdjust="0"/>
  </p:normalViewPr>
  <p:slideViewPr>
    <p:cSldViewPr snapToGrid="0" snapToObjects="1">
      <p:cViewPr varScale="1">
        <p:scale>
          <a:sx n="62" d="100"/>
          <a:sy n="62" d="100"/>
        </p:scale>
        <p:origin x="1420" y="44"/>
      </p:cViewPr>
      <p:guideLst>
        <p:guide orient="horz" pos="2160"/>
        <p:guide pos="2880"/>
      </p:guideLst>
    </p:cSldViewPr>
  </p:slideViewPr>
  <p:outlineViewPr>
    <p:cViewPr>
      <p:scale>
        <a:sx n="33" d="100"/>
        <a:sy n="33" d="100"/>
      </p:scale>
      <p:origin x="0" y="-11706"/>
    </p:cViewPr>
  </p:outlineViewPr>
  <p:notesTextViewPr>
    <p:cViewPr>
      <p:scale>
        <a:sx n="1" d="1"/>
        <a:sy n="1" d="1"/>
      </p:scale>
      <p:origin x="0" y="0"/>
    </p:cViewPr>
  </p:notesTextViewPr>
  <p:sorterViewPr>
    <p:cViewPr>
      <p:scale>
        <a:sx n="100" d="100"/>
        <a:sy n="100" d="100"/>
      </p:scale>
      <p:origin x="0" y="-16344"/>
    </p:cViewPr>
  </p:sorterViewPr>
  <p:notesViewPr>
    <p:cSldViewPr snapToGrid="0" snapToObjects="1">
      <p:cViewPr varScale="1">
        <p:scale>
          <a:sx n="48" d="100"/>
          <a:sy n="48" d="100"/>
        </p:scale>
        <p:origin x="2664" y="5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Sheet1!$P$2</c:f>
              <c:strCache>
                <c:ptCount val="1"/>
                <c:pt idx="0">
                  <c:v>US University Users</c:v>
                </c:pt>
              </c:strCache>
            </c:strRef>
          </c:tx>
          <c:spPr>
            <a:ln w="50800" cap="rnd">
              <a:solidFill>
                <a:schemeClr val="accent1">
                  <a:lumMod val="75000"/>
                </a:schemeClr>
              </a:solidFill>
            </a:ln>
            <a:effectLst/>
          </c:spPr>
          <c:marker>
            <c:symbol val="circle"/>
            <c:size val="4"/>
            <c:spPr>
              <a:solidFill>
                <a:schemeClr val="accent1">
                  <a:lumMod val="75000"/>
                </a:schemeClr>
              </a:solidFill>
              <a:ln w="63500">
                <a:solidFill>
                  <a:schemeClr val="accent1">
                    <a:lumMod val="75000"/>
                  </a:schemeClr>
                </a:solidFill>
              </a:ln>
              <a:effectLst/>
            </c:spPr>
          </c:marker>
          <c:cat>
            <c:strRef>
              <c:f>Sheet1!$O$3:$O$16</c:f>
              <c:strCache>
                <c:ptCount val="14"/>
                <c:pt idx="0">
                  <c:v>FY06</c:v>
                </c:pt>
                <c:pt idx="1">
                  <c:v>FY07</c:v>
                </c:pt>
                <c:pt idx="2">
                  <c:v>FY08</c:v>
                </c:pt>
                <c:pt idx="3">
                  <c:v>FY09</c:v>
                </c:pt>
                <c:pt idx="4">
                  <c:v>FY10</c:v>
                </c:pt>
                <c:pt idx="5">
                  <c:v>FY11</c:v>
                </c:pt>
                <c:pt idx="6">
                  <c:v>FY12</c:v>
                </c:pt>
                <c:pt idx="7">
                  <c:v>FY13</c:v>
                </c:pt>
                <c:pt idx="8">
                  <c:v>FY14</c:v>
                </c:pt>
                <c:pt idx="9">
                  <c:v>FY15</c:v>
                </c:pt>
                <c:pt idx="10">
                  <c:v>FY16</c:v>
                </c:pt>
                <c:pt idx="11">
                  <c:v>FY17</c:v>
                </c:pt>
                <c:pt idx="12">
                  <c:v>FY18</c:v>
                </c:pt>
                <c:pt idx="13">
                  <c:v>FY19</c:v>
                </c:pt>
              </c:strCache>
            </c:strRef>
          </c:cat>
          <c:val>
            <c:numRef>
              <c:f>Sheet1!$P$3:$P$16</c:f>
              <c:numCache>
                <c:formatCode>General</c:formatCode>
                <c:ptCount val="14"/>
                <c:pt idx="0">
                  <c:v>584</c:v>
                </c:pt>
                <c:pt idx="1">
                  <c:v>555</c:v>
                </c:pt>
                <c:pt idx="2">
                  <c:v>545</c:v>
                </c:pt>
                <c:pt idx="3">
                  <c:v>527</c:v>
                </c:pt>
                <c:pt idx="4">
                  <c:v>574</c:v>
                </c:pt>
                <c:pt idx="5" formatCode="0">
                  <c:v>586</c:v>
                </c:pt>
                <c:pt idx="6" formatCode="0">
                  <c:v>605</c:v>
                </c:pt>
                <c:pt idx="7" formatCode="0">
                  <c:v>556</c:v>
                </c:pt>
                <c:pt idx="8" formatCode="0">
                  <c:v>657</c:v>
                </c:pt>
                <c:pt idx="9" formatCode="0">
                  <c:v>663</c:v>
                </c:pt>
                <c:pt idx="10" formatCode="0">
                  <c:v>692</c:v>
                </c:pt>
                <c:pt idx="11" formatCode="0">
                  <c:v>724</c:v>
                </c:pt>
                <c:pt idx="12">
                  <c:v>795</c:v>
                </c:pt>
                <c:pt idx="13">
                  <c:v>804</c:v>
                </c:pt>
              </c:numCache>
            </c:numRef>
          </c:val>
          <c:smooth val="0"/>
          <c:extLst>
            <c:ext xmlns:c16="http://schemas.microsoft.com/office/drawing/2014/chart" uri="{C3380CC4-5D6E-409C-BE32-E72D297353CC}">
              <c16:uniqueId val="{00000000-24F2-4EFD-8658-043B4DEA3CA2}"/>
            </c:ext>
          </c:extLst>
        </c:ser>
        <c:ser>
          <c:idx val="1"/>
          <c:order val="1"/>
          <c:tx>
            <c:strRef>
              <c:f>Sheet1!$Q$2</c:f>
              <c:strCache>
                <c:ptCount val="1"/>
                <c:pt idx="0">
                  <c:v>Foreign Users</c:v>
                </c:pt>
              </c:strCache>
            </c:strRef>
          </c:tx>
          <c:spPr>
            <a:ln w="50800" cap="rnd">
              <a:solidFill>
                <a:srgbClr val="FF0000"/>
              </a:solidFill>
            </a:ln>
            <a:effectLst/>
          </c:spPr>
          <c:marker>
            <c:symbol val="circle"/>
            <c:size val="4"/>
            <c:spPr>
              <a:solidFill>
                <a:srgbClr val="FF0000"/>
              </a:solidFill>
              <a:ln w="63500">
                <a:solidFill>
                  <a:srgbClr val="FF0000"/>
                </a:solidFill>
              </a:ln>
              <a:effectLst/>
            </c:spPr>
          </c:marker>
          <c:cat>
            <c:strRef>
              <c:f>Sheet1!$O$3:$O$16</c:f>
              <c:strCache>
                <c:ptCount val="14"/>
                <c:pt idx="0">
                  <c:v>FY06</c:v>
                </c:pt>
                <c:pt idx="1">
                  <c:v>FY07</c:v>
                </c:pt>
                <c:pt idx="2">
                  <c:v>FY08</c:v>
                </c:pt>
                <c:pt idx="3">
                  <c:v>FY09</c:v>
                </c:pt>
                <c:pt idx="4">
                  <c:v>FY10</c:v>
                </c:pt>
                <c:pt idx="5">
                  <c:v>FY11</c:v>
                </c:pt>
                <c:pt idx="6">
                  <c:v>FY12</c:v>
                </c:pt>
                <c:pt idx="7">
                  <c:v>FY13</c:v>
                </c:pt>
                <c:pt idx="8">
                  <c:v>FY14</c:v>
                </c:pt>
                <c:pt idx="9">
                  <c:v>FY15</c:v>
                </c:pt>
                <c:pt idx="10">
                  <c:v>FY16</c:v>
                </c:pt>
                <c:pt idx="11">
                  <c:v>FY17</c:v>
                </c:pt>
                <c:pt idx="12">
                  <c:v>FY18</c:v>
                </c:pt>
                <c:pt idx="13">
                  <c:v>FY19</c:v>
                </c:pt>
              </c:strCache>
            </c:strRef>
          </c:cat>
          <c:val>
            <c:numRef>
              <c:f>Sheet1!$Q$3:$Q$16</c:f>
              <c:numCache>
                <c:formatCode>General</c:formatCode>
                <c:ptCount val="14"/>
                <c:pt idx="0">
                  <c:v>429</c:v>
                </c:pt>
                <c:pt idx="1">
                  <c:v>445</c:v>
                </c:pt>
                <c:pt idx="2">
                  <c:v>442</c:v>
                </c:pt>
                <c:pt idx="3">
                  <c:v>407</c:v>
                </c:pt>
                <c:pt idx="4">
                  <c:v>402</c:v>
                </c:pt>
                <c:pt idx="5" formatCode="0">
                  <c:v>417</c:v>
                </c:pt>
                <c:pt idx="6" formatCode="0">
                  <c:v>408</c:v>
                </c:pt>
                <c:pt idx="7" formatCode="0">
                  <c:v>418</c:v>
                </c:pt>
                <c:pt idx="8" formatCode="0">
                  <c:v>482</c:v>
                </c:pt>
                <c:pt idx="9" formatCode="0">
                  <c:v>564</c:v>
                </c:pt>
                <c:pt idx="10" formatCode="0">
                  <c:v>543</c:v>
                </c:pt>
                <c:pt idx="11" formatCode="0">
                  <c:v>567</c:v>
                </c:pt>
                <c:pt idx="12">
                  <c:v>557</c:v>
                </c:pt>
                <c:pt idx="13">
                  <c:v>581</c:v>
                </c:pt>
              </c:numCache>
            </c:numRef>
          </c:val>
          <c:smooth val="0"/>
          <c:extLst>
            <c:ext xmlns:c16="http://schemas.microsoft.com/office/drawing/2014/chart" uri="{C3380CC4-5D6E-409C-BE32-E72D297353CC}">
              <c16:uniqueId val="{00000001-24F2-4EFD-8658-043B4DEA3CA2}"/>
            </c:ext>
          </c:extLst>
        </c:ser>
        <c:ser>
          <c:idx val="2"/>
          <c:order val="2"/>
          <c:tx>
            <c:strRef>
              <c:f>Sheet1!$R$2</c:f>
              <c:strCache>
                <c:ptCount val="1"/>
                <c:pt idx="0">
                  <c:v>Other Users</c:v>
                </c:pt>
              </c:strCache>
            </c:strRef>
          </c:tx>
          <c:spPr>
            <a:ln w="50800" cap="rnd">
              <a:solidFill>
                <a:srgbClr val="92D050"/>
              </a:solidFill>
            </a:ln>
            <a:effectLst/>
          </c:spPr>
          <c:marker>
            <c:symbol val="circle"/>
            <c:size val="4"/>
            <c:spPr>
              <a:solidFill>
                <a:srgbClr val="92D050"/>
              </a:solidFill>
              <a:ln w="63500">
                <a:solidFill>
                  <a:srgbClr val="92D050"/>
                </a:solidFill>
              </a:ln>
              <a:effectLst/>
            </c:spPr>
          </c:marker>
          <c:cat>
            <c:strRef>
              <c:f>Sheet1!$O$3:$O$16</c:f>
              <c:strCache>
                <c:ptCount val="14"/>
                <c:pt idx="0">
                  <c:v>FY06</c:v>
                </c:pt>
                <c:pt idx="1">
                  <c:v>FY07</c:v>
                </c:pt>
                <c:pt idx="2">
                  <c:v>FY08</c:v>
                </c:pt>
                <c:pt idx="3">
                  <c:v>FY09</c:v>
                </c:pt>
                <c:pt idx="4">
                  <c:v>FY10</c:v>
                </c:pt>
                <c:pt idx="5">
                  <c:v>FY11</c:v>
                </c:pt>
                <c:pt idx="6">
                  <c:v>FY12</c:v>
                </c:pt>
                <c:pt idx="7">
                  <c:v>FY13</c:v>
                </c:pt>
                <c:pt idx="8">
                  <c:v>FY14</c:v>
                </c:pt>
                <c:pt idx="9">
                  <c:v>FY15</c:v>
                </c:pt>
                <c:pt idx="10">
                  <c:v>FY16</c:v>
                </c:pt>
                <c:pt idx="11">
                  <c:v>FY17</c:v>
                </c:pt>
                <c:pt idx="12">
                  <c:v>FY18</c:v>
                </c:pt>
                <c:pt idx="13">
                  <c:v>FY19</c:v>
                </c:pt>
              </c:strCache>
            </c:strRef>
          </c:cat>
          <c:val>
            <c:numRef>
              <c:f>Sheet1!$R$3:$R$16</c:f>
              <c:numCache>
                <c:formatCode>General</c:formatCode>
                <c:ptCount val="14"/>
                <c:pt idx="0">
                  <c:v>240</c:v>
                </c:pt>
                <c:pt idx="1">
                  <c:v>247</c:v>
                </c:pt>
                <c:pt idx="2">
                  <c:v>253</c:v>
                </c:pt>
                <c:pt idx="3">
                  <c:v>269</c:v>
                </c:pt>
                <c:pt idx="4">
                  <c:v>286</c:v>
                </c:pt>
                <c:pt idx="5" formatCode="0">
                  <c:v>274</c:v>
                </c:pt>
                <c:pt idx="6" formatCode="0">
                  <c:v>265</c:v>
                </c:pt>
                <c:pt idx="7" formatCode="0">
                  <c:v>287</c:v>
                </c:pt>
                <c:pt idx="8" formatCode="0">
                  <c:v>241</c:v>
                </c:pt>
                <c:pt idx="9" formatCode="0">
                  <c:v>283</c:v>
                </c:pt>
                <c:pt idx="10" formatCode="0">
                  <c:v>295</c:v>
                </c:pt>
                <c:pt idx="11" formatCode="0">
                  <c:v>306</c:v>
                </c:pt>
                <c:pt idx="12" formatCode="0">
                  <c:v>278</c:v>
                </c:pt>
                <c:pt idx="13" formatCode="0">
                  <c:v>307</c:v>
                </c:pt>
              </c:numCache>
            </c:numRef>
          </c:val>
          <c:smooth val="0"/>
          <c:extLst>
            <c:ext xmlns:c16="http://schemas.microsoft.com/office/drawing/2014/chart" uri="{C3380CC4-5D6E-409C-BE32-E72D297353CC}">
              <c16:uniqueId val="{00000002-24F2-4EFD-8658-043B4DEA3CA2}"/>
            </c:ext>
          </c:extLst>
        </c:ser>
        <c:ser>
          <c:idx val="3"/>
          <c:order val="3"/>
          <c:tx>
            <c:strRef>
              <c:f>Sheet1!$S$2</c:f>
              <c:strCache>
                <c:ptCount val="1"/>
                <c:pt idx="0">
                  <c:v>Total Users</c:v>
                </c:pt>
              </c:strCache>
            </c:strRef>
          </c:tx>
          <c:spPr>
            <a:ln w="50800" cap="rnd">
              <a:solidFill>
                <a:srgbClr val="9A13ED"/>
              </a:solidFill>
            </a:ln>
            <a:effectLst/>
          </c:spPr>
          <c:marker>
            <c:symbol val="circle"/>
            <c:size val="4"/>
            <c:spPr>
              <a:solidFill>
                <a:srgbClr val="9A13ED"/>
              </a:solidFill>
              <a:ln w="63500">
                <a:solidFill>
                  <a:srgbClr val="9A13ED"/>
                </a:solidFill>
              </a:ln>
              <a:effectLst/>
            </c:spPr>
          </c:marker>
          <c:cat>
            <c:strRef>
              <c:f>Sheet1!$O$3:$O$16</c:f>
              <c:strCache>
                <c:ptCount val="14"/>
                <c:pt idx="0">
                  <c:v>FY06</c:v>
                </c:pt>
                <c:pt idx="1">
                  <c:v>FY07</c:v>
                </c:pt>
                <c:pt idx="2">
                  <c:v>FY08</c:v>
                </c:pt>
                <c:pt idx="3">
                  <c:v>FY09</c:v>
                </c:pt>
                <c:pt idx="4">
                  <c:v>FY10</c:v>
                </c:pt>
                <c:pt idx="5">
                  <c:v>FY11</c:v>
                </c:pt>
                <c:pt idx="6">
                  <c:v>FY12</c:v>
                </c:pt>
                <c:pt idx="7">
                  <c:v>FY13</c:v>
                </c:pt>
                <c:pt idx="8">
                  <c:v>FY14</c:v>
                </c:pt>
                <c:pt idx="9">
                  <c:v>FY15</c:v>
                </c:pt>
                <c:pt idx="10">
                  <c:v>FY16</c:v>
                </c:pt>
                <c:pt idx="11">
                  <c:v>FY17</c:v>
                </c:pt>
                <c:pt idx="12">
                  <c:v>FY18</c:v>
                </c:pt>
                <c:pt idx="13">
                  <c:v>FY19</c:v>
                </c:pt>
              </c:strCache>
            </c:strRef>
          </c:cat>
          <c:val>
            <c:numRef>
              <c:f>Sheet1!$S$3:$S$16</c:f>
              <c:numCache>
                <c:formatCode>General</c:formatCode>
                <c:ptCount val="14"/>
                <c:pt idx="0">
                  <c:v>1253</c:v>
                </c:pt>
                <c:pt idx="1">
                  <c:v>1247</c:v>
                </c:pt>
                <c:pt idx="2">
                  <c:v>1240</c:v>
                </c:pt>
                <c:pt idx="3">
                  <c:v>1203</c:v>
                </c:pt>
                <c:pt idx="4">
                  <c:v>1262</c:v>
                </c:pt>
                <c:pt idx="5" formatCode="0">
                  <c:v>1277</c:v>
                </c:pt>
                <c:pt idx="6" formatCode="0">
                  <c:v>1278</c:v>
                </c:pt>
                <c:pt idx="7" formatCode="0">
                  <c:v>1261</c:v>
                </c:pt>
                <c:pt idx="8" formatCode="0">
                  <c:v>1380</c:v>
                </c:pt>
                <c:pt idx="9" formatCode="0">
                  <c:v>1510</c:v>
                </c:pt>
                <c:pt idx="10" formatCode="0">
                  <c:v>1530</c:v>
                </c:pt>
                <c:pt idx="11" formatCode="0">
                  <c:v>1597</c:v>
                </c:pt>
                <c:pt idx="12">
                  <c:v>1630</c:v>
                </c:pt>
                <c:pt idx="13" formatCode="0">
                  <c:v>1692</c:v>
                </c:pt>
              </c:numCache>
            </c:numRef>
          </c:val>
          <c:smooth val="0"/>
          <c:extLst>
            <c:ext xmlns:c16="http://schemas.microsoft.com/office/drawing/2014/chart" uri="{C3380CC4-5D6E-409C-BE32-E72D297353CC}">
              <c16:uniqueId val="{00000003-24F2-4EFD-8658-043B4DEA3CA2}"/>
            </c:ext>
          </c:extLst>
        </c:ser>
        <c:dLbls>
          <c:showLegendKey val="0"/>
          <c:showVal val="0"/>
          <c:showCatName val="0"/>
          <c:showSerName val="0"/>
          <c:showPercent val="0"/>
          <c:showBubbleSize val="0"/>
        </c:dLbls>
        <c:marker val="1"/>
        <c:smooth val="0"/>
        <c:axId val="408588992"/>
        <c:axId val="408583744"/>
      </c:lineChart>
      <c:catAx>
        <c:axId val="40858899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bg1"/>
                </a:solidFill>
                <a:latin typeface="+mn-lt"/>
                <a:ea typeface="+mn-ea"/>
                <a:cs typeface="+mn-cs"/>
              </a:defRPr>
            </a:pPr>
            <a:endParaRPr lang="en-US"/>
          </a:p>
        </c:txPr>
        <c:crossAx val="408583744"/>
        <c:crosses val="autoZero"/>
        <c:auto val="1"/>
        <c:lblAlgn val="ctr"/>
        <c:lblOffset val="100"/>
        <c:noMultiLvlLbl val="0"/>
      </c:catAx>
      <c:valAx>
        <c:axId val="408583744"/>
        <c:scaling>
          <c:orientation val="minMax"/>
        </c:scaling>
        <c:delete val="0"/>
        <c:axPos val="l"/>
        <c:majorGridlines>
          <c:spPr>
            <a:ln w="9525" cap="flat" cmpd="sng" algn="ctr">
              <a:solidFill>
                <a:schemeClr val="bg2"/>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bg1"/>
                </a:solidFill>
                <a:latin typeface="+mn-lt"/>
                <a:ea typeface="+mn-ea"/>
                <a:cs typeface="+mn-cs"/>
              </a:defRPr>
            </a:pPr>
            <a:endParaRPr lang="en-US"/>
          </a:p>
        </c:txPr>
        <c:crossAx val="408588992"/>
        <c:crosses val="autoZero"/>
        <c:crossBetween val="between"/>
      </c:valAx>
      <c:spPr>
        <a:solidFill>
          <a:schemeClr val="bg2">
            <a:lumMod val="25000"/>
          </a:schemeClr>
        </a:solidFill>
        <a:ln>
          <a:noFill/>
        </a:ln>
        <a:effectLst/>
      </c:spPr>
    </c:plotArea>
    <c:legend>
      <c:legendPos val="r"/>
      <c:overlay val="0"/>
      <c:spPr>
        <a:noFill/>
        <a:ln>
          <a:noFill/>
        </a:ln>
        <a:effectLst/>
      </c:spPr>
      <c:txPr>
        <a:bodyPr rot="0" spcFirstLastPara="1" vertOverflow="ellipsis" vert="horz" wrap="square" anchor="ctr" anchorCtr="1"/>
        <a:lstStyle/>
        <a:p>
          <a:pPr>
            <a:defRPr sz="900" b="1" i="0" u="none" strike="noStrike" kern="1200" baseline="0">
              <a:solidFill>
                <a:schemeClr val="bg1"/>
              </a:solidFill>
              <a:latin typeface="+mn-lt"/>
              <a:ea typeface="+mn-ea"/>
              <a:cs typeface="+mn-cs"/>
            </a:defRPr>
          </a:pPr>
          <a:endParaRPr lang="en-US"/>
        </a:p>
      </c:txPr>
    </c:legend>
    <c:plotVisOnly val="1"/>
    <c:dispBlanksAs val="gap"/>
    <c:showDLblsOverMax val="0"/>
  </c:chart>
  <c:spPr>
    <a:solidFill>
      <a:schemeClr val="tx1"/>
    </a:solidFill>
    <a:ln w="9525" cap="flat" cmpd="sng" algn="ctr">
      <a:solidFill>
        <a:schemeClr val="dk1">
          <a:lumMod val="15000"/>
          <a:lumOff val="85000"/>
        </a:schemeClr>
      </a:solid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4361210757935667"/>
          <c:y val="0.24000949116409129"/>
          <c:w val="0.57801965551027557"/>
          <c:h val="0.53694362613574553"/>
        </c:manualLayout>
      </c:layout>
      <c:scatterChart>
        <c:scatterStyle val="lineMarker"/>
        <c:varyColors val="0"/>
        <c:ser>
          <c:idx val="0"/>
          <c:order val="0"/>
          <c:tx>
            <c:strRef>
              <c:f>Sheet1!$N$2</c:f>
              <c:strCache>
                <c:ptCount val="1"/>
                <c:pt idx="0">
                  <c:v>Total NP Ph.D.s Completed to Date</c:v>
                </c:pt>
              </c:strCache>
            </c:strRef>
          </c:tx>
          <c:spPr>
            <a:ln w="28575">
              <a:solidFill>
                <a:srgbClr val="FF0000"/>
              </a:solidFill>
            </a:ln>
          </c:spPr>
          <c:marker>
            <c:symbol val="square"/>
            <c:size val="12"/>
            <c:spPr>
              <a:solidFill>
                <a:srgbClr val="FF0000"/>
              </a:solidFill>
              <a:ln>
                <a:solidFill>
                  <a:schemeClr val="tx1"/>
                </a:solidFill>
              </a:ln>
            </c:spPr>
          </c:marker>
          <c:dLbls>
            <c:delete val="1"/>
          </c:dLbls>
          <c:xVal>
            <c:numRef>
              <c:f>Sheet1!$C$12:$C$33</c:f>
              <c:numCache>
                <c:formatCode>General</c:formatCod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numCache>
            </c:numRef>
          </c:xVal>
          <c:yVal>
            <c:numRef>
              <c:f>Sheet1!$N$12:$N$33</c:f>
              <c:numCache>
                <c:formatCode>General</c:formatCode>
                <c:ptCount val="22"/>
                <c:pt idx="0">
                  <c:v>21</c:v>
                </c:pt>
                <c:pt idx="1">
                  <c:v>44</c:v>
                </c:pt>
                <c:pt idx="2">
                  <c:v>74</c:v>
                </c:pt>
                <c:pt idx="3">
                  <c:v>90</c:v>
                </c:pt>
                <c:pt idx="4">
                  <c:v>124</c:v>
                </c:pt>
                <c:pt idx="5">
                  <c:v>161</c:v>
                </c:pt>
                <c:pt idx="6">
                  <c:v>184</c:v>
                </c:pt>
                <c:pt idx="7">
                  <c:v>209</c:v>
                </c:pt>
                <c:pt idx="8">
                  <c:v>236</c:v>
                </c:pt>
                <c:pt idx="9">
                  <c:v>269</c:v>
                </c:pt>
                <c:pt idx="10">
                  <c:v>296</c:v>
                </c:pt>
                <c:pt idx="11">
                  <c:v>320</c:v>
                </c:pt>
                <c:pt idx="12">
                  <c:v>371</c:v>
                </c:pt>
                <c:pt idx="13">
                  <c:v>410</c:v>
                </c:pt>
                <c:pt idx="14">
                  <c:v>447</c:v>
                </c:pt>
                <c:pt idx="15">
                  <c:v>480</c:v>
                </c:pt>
                <c:pt idx="16">
                  <c:v>510</c:v>
                </c:pt>
                <c:pt idx="17">
                  <c:v>541</c:v>
                </c:pt>
                <c:pt idx="18">
                  <c:v>577</c:v>
                </c:pt>
                <c:pt idx="19">
                  <c:v>623</c:v>
                </c:pt>
                <c:pt idx="20">
                  <c:v>644</c:v>
                </c:pt>
                <c:pt idx="21">
                  <c:v>647</c:v>
                </c:pt>
              </c:numCache>
            </c:numRef>
          </c:yVal>
          <c:smooth val="0"/>
          <c:extLst>
            <c:ext xmlns:c16="http://schemas.microsoft.com/office/drawing/2014/chart" uri="{C3380CC4-5D6E-409C-BE32-E72D297353CC}">
              <c16:uniqueId val="{00000000-90FA-4FC4-8AEA-F10B13468A98}"/>
            </c:ext>
          </c:extLst>
        </c:ser>
        <c:ser>
          <c:idx val="1"/>
          <c:order val="1"/>
          <c:tx>
            <c:strRef>
              <c:f>Sheet1!$Q$2</c:f>
              <c:strCache>
                <c:ptCount val="1"/>
                <c:pt idx="0">
                  <c:v>Ph.D.s in Progress</c:v>
                </c:pt>
              </c:strCache>
            </c:strRef>
          </c:tx>
          <c:spPr>
            <a:ln>
              <a:solidFill>
                <a:srgbClr val="0000FF"/>
              </a:solidFill>
              <a:prstDash val="sysDot"/>
            </a:ln>
          </c:spPr>
          <c:marker>
            <c:symbol val="circle"/>
            <c:size val="12"/>
            <c:spPr>
              <a:solidFill>
                <a:srgbClr val="0000FF"/>
              </a:solidFill>
              <a:ln>
                <a:solidFill>
                  <a:schemeClr val="tx1"/>
                </a:solidFill>
              </a:ln>
            </c:spPr>
          </c:marker>
          <c:dLbls>
            <c:delete val="1"/>
          </c:dLbls>
          <c:xVal>
            <c:numRef>
              <c:f>Sheet1!$C$14:$C$33</c:f>
              <c:numCache>
                <c:formatCode>General</c:formatCode>
                <c:ptCount val="20"/>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numCache>
            </c:numRef>
          </c:xVal>
          <c:yVal>
            <c:numRef>
              <c:f>Sheet1!$Q$13:$Q$33</c:f>
              <c:numCache>
                <c:formatCode>General</c:formatCode>
                <c:ptCount val="21"/>
                <c:pt idx="0">
                  <c:v>97</c:v>
                </c:pt>
                <c:pt idx="1">
                  <c:v>143</c:v>
                </c:pt>
                <c:pt idx="2">
                  <c:v>178</c:v>
                </c:pt>
                <c:pt idx="3">
                  <c:v>138</c:v>
                </c:pt>
                <c:pt idx="4">
                  <c:v>126</c:v>
                </c:pt>
                <c:pt idx="5">
                  <c:v>172</c:v>
                </c:pt>
                <c:pt idx="6">
                  <c:v>193</c:v>
                </c:pt>
                <c:pt idx="7">
                  <c:v>181</c:v>
                </c:pt>
                <c:pt idx="8">
                  <c:v>188</c:v>
                </c:pt>
                <c:pt idx="9">
                  <c:v>195</c:v>
                </c:pt>
                <c:pt idx="10">
                  <c:v>224</c:v>
                </c:pt>
                <c:pt idx="11">
                  <c:v>208</c:v>
                </c:pt>
                <c:pt idx="12">
                  <c:v>189</c:v>
                </c:pt>
                <c:pt idx="13">
                  <c:v>186</c:v>
                </c:pt>
                <c:pt idx="14">
                  <c:v>194</c:v>
                </c:pt>
                <c:pt idx="15">
                  <c:v>212</c:v>
                </c:pt>
                <c:pt idx="16">
                  <c:v>200</c:v>
                </c:pt>
                <c:pt idx="17">
                  <c:v>196</c:v>
                </c:pt>
                <c:pt idx="18">
                  <c:v>195</c:v>
                </c:pt>
                <c:pt idx="19">
                  <c:v>211</c:v>
                </c:pt>
                <c:pt idx="20">
                  <c:v>209</c:v>
                </c:pt>
              </c:numCache>
            </c:numRef>
          </c:yVal>
          <c:smooth val="0"/>
          <c:extLst>
            <c:ext xmlns:c16="http://schemas.microsoft.com/office/drawing/2014/chart" uri="{C3380CC4-5D6E-409C-BE32-E72D297353CC}">
              <c16:uniqueId val="{00000001-90FA-4FC4-8AEA-F10B13468A98}"/>
            </c:ext>
          </c:extLst>
        </c:ser>
        <c:dLbls>
          <c:showLegendKey val="0"/>
          <c:showVal val="1"/>
          <c:showCatName val="0"/>
          <c:showSerName val="0"/>
          <c:showPercent val="0"/>
          <c:showBubbleSize val="0"/>
        </c:dLbls>
        <c:axId val="8440832"/>
        <c:axId val="9311744"/>
      </c:scatterChart>
      <c:valAx>
        <c:axId val="8440832"/>
        <c:scaling>
          <c:orientation val="minMax"/>
          <c:max val="2020"/>
          <c:min val="1997"/>
        </c:scaling>
        <c:delete val="0"/>
        <c:axPos val="b"/>
        <c:title>
          <c:tx>
            <c:rich>
              <a:bodyPr/>
              <a:lstStyle/>
              <a:p>
                <a:pPr>
                  <a:defRPr sz="2400">
                    <a:latin typeface="Arial"/>
                    <a:cs typeface="Arial"/>
                  </a:defRPr>
                </a:pPr>
                <a:r>
                  <a:rPr lang="en-US" sz="2400">
                    <a:latin typeface="Arial"/>
                    <a:cs typeface="Arial"/>
                  </a:rPr>
                  <a:t>Calendar Year </a:t>
                </a:r>
              </a:p>
            </c:rich>
          </c:tx>
          <c:overlay val="0"/>
        </c:title>
        <c:numFmt formatCode="General" sourceLinked="1"/>
        <c:majorTickMark val="out"/>
        <c:minorTickMark val="none"/>
        <c:tickLblPos val="nextTo"/>
        <c:spPr>
          <a:ln w="38100">
            <a:solidFill>
              <a:schemeClr val="tx1"/>
            </a:solidFill>
          </a:ln>
        </c:spPr>
        <c:txPr>
          <a:bodyPr/>
          <a:lstStyle/>
          <a:p>
            <a:pPr>
              <a:defRPr sz="2000" b="1" i="0" baseline="0">
                <a:latin typeface="Arial"/>
                <a:cs typeface="Arial"/>
              </a:defRPr>
            </a:pPr>
            <a:endParaRPr lang="en-US"/>
          </a:p>
        </c:txPr>
        <c:crossAx val="9311744"/>
        <c:crosses val="autoZero"/>
        <c:crossBetween val="midCat"/>
      </c:valAx>
      <c:valAx>
        <c:axId val="9311744"/>
        <c:scaling>
          <c:orientation val="minMax"/>
        </c:scaling>
        <c:delete val="0"/>
        <c:axPos val="l"/>
        <c:majorGridlines/>
        <c:title>
          <c:tx>
            <c:rich>
              <a:bodyPr rot="-5400000" vert="horz"/>
              <a:lstStyle/>
              <a:p>
                <a:pPr>
                  <a:defRPr sz="2400">
                    <a:latin typeface="Arial"/>
                    <a:cs typeface="Arial"/>
                  </a:defRPr>
                </a:pPr>
                <a:r>
                  <a:rPr lang="en-US" sz="2400">
                    <a:latin typeface="Arial"/>
                    <a:cs typeface="Arial"/>
                  </a:rPr>
                  <a:t>Number of Ph.D.s</a:t>
                </a:r>
              </a:p>
            </c:rich>
          </c:tx>
          <c:overlay val="0"/>
        </c:title>
        <c:numFmt formatCode="General" sourceLinked="1"/>
        <c:majorTickMark val="out"/>
        <c:minorTickMark val="none"/>
        <c:tickLblPos val="nextTo"/>
        <c:spPr>
          <a:ln w="38100">
            <a:solidFill>
              <a:schemeClr val="tx1"/>
            </a:solidFill>
          </a:ln>
        </c:spPr>
        <c:txPr>
          <a:bodyPr/>
          <a:lstStyle/>
          <a:p>
            <a:pPr>
              <a:defRPr sz="2000" b="1" i="0" baseline="0">
                <a:latin typeface="Arial"/>
                <a:cs typeface="Arial"/>
              </a:defRPr>
            </a:pPr>
            <a:endParaRPr lang="en-US"/>
          </a:p>
        </c:txPr>
        <c:crossAx val="8440832"/>
        <c:crosses val="autoZero"/>
        <c:crossBetween val="midCat"/>
      </c:valAx>
      <c:spPr>
        <a:solidFill>
          <a:srgbClr val="FFFFCC"/>
        </a:solidFill>
      </c:spPr>
    </c:plotArea>
    <c:legend>
      <c:legendPos val="l"/>
      <c:layout>
        <c:manualLayout>
          <c:xMode val="edge"/>
          <c:yMode val="edge"/>
          <c:x val="0.24919367507236009"/>
          <c:y val="0.2464261021614301"/>
          <c:w val="0.34698816187131593"/>
          <c:h val="0.14168424357247414"/>
        </c:manualLayout>
      </c:layout>
      <c:overlay val="1"/>
      <c:spPr>
        <a:solidFill>
          <a:schemeClr val="bg1"/>
        </a:solidFill>
      </c:spPr>
      <c:txPr>
        <a:bodyPr/>
        <a:lstStyle/>
        <a:p>
          <a:pPr>
            <a:defRPr sz="1800" b="1" i="0">
              <a:latin typeface="Arial"/>
              <a:cs typeface="Arial"/>
            </a:defRPr>
          </a:pPr>
          <a:endParaRPr lang="en-US"/>
        </a:p>
      </c:txPr>
    </c:legend>
    <c:plotVisOnly val="1"/>
    <c:dispBlanksAs val="gap"/>
    <c:showDLblsOverMax val="0"/>
  </c:chart>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6">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900"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 Id="rId6" Type="http://schemas.openxmlformats.org/officeDocument/2006/relationships/image" Target="../media/image75.emf"/><Relationship Id="rId5" Type="http://schemas.openxmlformats.org/officeDocument/2006/relationships/image" Target="../media/image74.emf"/><Relationship Id="rId4" Type="http://schemas.openxmlformats.org/officeDocument/2006/relationships/image" Target="../media/image7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2.wmf"/></Relationships>
</file>

<file path=ppt/drawings/drawing1.xml><?xml version="1.0" encoding="utf-8"?>
<c:userShapes xmlns:c="http://schemas.openxmlformats.org/drawingml/2006/chart">
  <cdr:relSizeAnchor xmlns:cdr="http://schemas.openxmlformats.org/drawingml/2006/chartDrawing">
    <cdr:from>
      <cdr:x>0.23965</cdr:x>
      <cdr:y>0.1272</cdr:y>
    </cdr:from>
    <cdr:to>
      <cdr:x>0.8402</cdr:x>
      <cdr:y>0.26072</cdr:y>
    </cdr:to>
    <cdr:sp macro="" textlink="">
      <cdr:nvSpPr>
        <cdr:cNvPr id="2" name="TextBox 1"/>
        <cdr:cNvSpPr txBox="1"/>
      </cdr:nvSpPr>
      <cdr:spPr>
        <a:xfrm xmlns:a="http://schemas.openxmlformats.org/drawingml/2006/main">
          <a:off x="3067904" y="871155"/>
          <a:ext cx="7688001" cy="91440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a:t>On average: 30 PhDs/year. Last few years average: 35 PhDs/year.</a:t>
          </a:r>
        </a:p>
        <a:p xmlns:a="http://schemas.openxmlformats.org/drawingml/2006/main">
          <a:r>
            <a:rPr lang="en-US" sz="1800" dirty="0"/>
            <a:t>Typically 200 PhD students annually engaged in Jefferson Lab research. </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F3527-BB28-884B-A511-C22C3DCF5453}" type="datetimeFigureOut">
              <a:rPr lang="en-US" smtClean="0"/>
              <a:t>1/4/2020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BF1341-3AFE-B447-A831-9671D6A7009B}" type="slidenum">
              <a:rPr lang="en-US" smtClean="0"/>
              <a:t>‹#›</a:t>
            </a:fld>
            <a:endParaRPr lang="en-US"/>
          </a:p>
        </p:txBody>
      </p:sp>
    </p:spTree>
    <p:extLst>
      <p:ext uri="{BB962C8B-B14F-4D97-AF65-F5344CB8AC3E}">
        <p14:creationId xmlns:p14="http://schemas.microsoft.com/office/powerpoint/2010/main" val="1098540753"/>
      </p:ext>
    </p:extLst>
  </p:cSld>
  <p:clrMap bg1="lt1" tx1="dk1" bg2="lt2" tx2="dk2" accent1="accent1" accent2="accent2" accent3="accent3" accent4="accent4" accent5="accent5" accent6="accent6" hlink="hlink" folHlink="folHlink"/>
  <p:notesStyle>
    <a:lvl1pPr marL="0" algn="l" defTabSz="914186" rtl="0" eaLnBrk="1" latinLnBrk="0" hangingPunct="1">
      <a:defRPr sz="1200" kern="1200">
        <a:solidFill>
          <a:schemeClr val="tx1"/>
        </a:solidFill>
        <a:latin typeface="+mn-lt"/>
        <a:ea typeface="+mn-ea"/>
        <a:cs typeface="+mn-cs"/>
      </a:defRPr>
    </a:lvl1pPr>
    <a:lvl2pPr marL="457092" algn="l" defTabSz="914186" rtl="0" eaLnBrk="1" latinLnBrk="0" hangingPunct="1">
      <a:defRPr sz="1200" kern="1200">
        <a:solidFill>
          <a:schemeClr val="tx1"/>
        </a:solidFill>
        <a:latin typeface="+mn-lt"/>
        <a:ea typeface="+mn-ea"/>
        <a:cs typeface="+mn-cs"/>
      </a:defRPr>
    </a:lvl2pPr>
    <a:lvl3pPr marL="914186" algn="l" defTabSz="914186" rtl="0" eaLnBrk="1" latinLnBrk="0" hangingPunct="1">
      <a:defRPr sz="1200" kern="1200">
        <a:solidFill>
          <a:schemeClr val="tx1"/>
        </a:solidFill>
        <a:latin typeface="+mn-lt"/>
        <a:ea typeface="+mn-ea"/>
        <a:cs typeface="+mn-cs"/>
      </a:defRPr>
    </a:lvl3pPr>
    <a:lvl4pPr marL="1371279" algn="l" defTabSz="914186" rtl="0" eaLnBrk="1" latinLnBrk="0" hangingPunct="1">
      <a:defRPr sz="1200" kern="1200">
        <a:solidFill>
          <a:schemeClr val="tx1"/>
        </a:solidFill>
        <a:latin typeface="+mn-lt"/>
        <a:ea typeface="+mn-ea"/>
        <a:cs typeface="+mn-cs"/>
      </a:defRPr>
    </a:lvl4pPr>
    <a:lvl5pPr marL="1828373" algn="l" defTabSz="914186" rtl="0" eaLnBrk="1" latinLnBrk="0" hangingPunct="1">
      <a:defRPr sz="1200" kern="1200">
        <a:solidFill>
          <a:schemeClr val="tx1"/>
        </a:solidFill>
        <a:latin typeface="+mn-lt"/>
        <a:ea typeface="+mn-ea"/>
        <a:cs typeface="+mn-cs"/>
      </a:defRPr>
    </a:lvl5pPr>
    <a:lvl6pPr marL="2285466" algn="l" defTabSz="914186" rtl="0" eaLnBrk="1" latinLnBrk="0" hangingPunct="1">
      <a:defRPr sz="1200" kern="1200">
        <a:solidFill>
          <a:schemeClr val="tx1"/>
        </a:solidFill>
        <a:latin typeface="+mn-lt"/>
        <a:ea typeface="+mn-ea"/>
        <a:cs typeface="+mn-cs"/>
      </a:defRPr>
    </a:lvl6pPr>
    <a:lvl7pPr marL="2742558" algn="l" defTabSz="914186" rtl="0" eaLnBrk="1" latinLnBrk="0" hangingPunct="1">
      <a:defRPr sz="1200" kern="1200">
        <a:solidFill>
          <a:schemeClr val="tx1"/>
        </a:solidFill>
        <a:latin typeface="+mn-lt"/>
        <a:ea typeface="+mn-ea"/>
        <a:cs typeface="+mn-cs"/>
      </a:defRPr>
    </a:lvl7pPr>
    <a:lvl8pPr marL="3199652" algn="l" defTabSz="914186" rtl="0" eaLnBrk="1" latinLnBrk="0" hangingPunct="1">
      <a:defRPr sz="1200" kern="1200">
        <a:solidFill>
          <a:schemeClr val="tx1"/>
        </a:solidFill>
        <a:latin typeface="+mn-lt"/>
        <a:ea typeface="+mn-ea"/>
        <a:cs typeface="+mn-cs"/>
      </a:defRPr>
    </a:lvl8pPr>
    <a:lvl9pPr marL="3656744" algn="l" defTabSz="91418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37898" indent="-283807">
              <a:defRPr>
                <a:solidFill>
                  <a:schemeClr val="tx1"/>
                </a:solidFill>
                <a:latin typeface="Arial" panose="020B0604020202020204" pitchFamily="34" charset="0"/>
              </a:defRPr>
            </a:lvl2pPr>
            <a:lvl3pPr marL="1135228" indent="-227046">
              <a:defRPr>
                <a:solidFill>
                  <a:schemeClr val="tx1"/>
                </a:solidFill>
                <a:latin typeface="Arial" panose="020B0604020202020204" pitchFamily="34" charset="0"/>
              </a:defRPr>
            </a:lvl3pPr>
            <a:lvl4pPr marL="1589319" indent="-227046">
              <a:defRPr>
                <a:solidFill>
                  <a:schemeClr val="tx1"/>
                </a:solidFill>
                <a:latin typeface="Arial" panose="020B0604020202020204" pitchFamily="34" charset="0"/>
              </a:defRPr>
            </a:lvl4pPr>
            <a:lvl5pPr marL="2043410" indent="-227046">
              <a:defRPr>
                <a:solidFill>
                  <a:schemeClr val="tx1"/>
                </a:solidFill>
                <a:latin typeface="Arial" panose="020B0604020202020204" pitchFamily="34" charset="0"/>
              </a:defRPr>
            </a:lvl5pPr>
            <a:lvl6pPr marL="2497501" indent="-227046" eaLnBrk="0" fontAlgn="base" hangingPunct="0">
              <a:spcBef>
                <a:spcPct val="0"/>
              </a:spcBef>
              <a:spcAft>
                <a:spcPct val="0"/>
              </a:spcAft>
              <a:defRPr>
                <a:solidFill>
                  <a:schemeClr val="tx1"/>
                </a:solidFill>
                <a:latin typeface="Arial" panose="020B0604020202020204" pitchFamily="34" charset="0"/>
              </a:defRPr>
            </a:lvl6pPr>
            <a:lvl7pPr marL="2951592" indent="-227046" eaLnBrk="0" fontAlgn="base" hangingPunct="0">
              <a:spcBef>
                <a:spcPct val="0"/>
              </a:spcBef>
              <a:spcAft>
                <a:spcPct val="0"/>
              </a:spcAft>
              <a:defRPr>
                <a:solidFill>
                  <a:schemeClr val="tx1"/>
                </a:solidFill>
                <a:latin typeface="Arial" panose="020B0604020202020204" pitchFamily="34" charset="0"/>
              </a:defRPr>
            </a:lvl7pPr>
            <a:lvl8pPr marL="3405683" indent="-227046" eaLnBrk="0" fontAlgn="base" hangingPunct="0">
              <a:spcBef>
                <a:spcPct val="0"/>
              </a:spcBef>
              <a:spcAft>
                <a:spcPct val="0"/>
              </a:spcAft>
              <a:defRPr>
                <a:solidFill>
                  <a:schemeClr val="tx1"/>
                </a:solidFill>
                <a:latin typeface="Arial" panose="020B0604020202020204" pitchFamily="34" charset="0"/>
              </a:defRPr>
            </a:lvl8pPr>
            <a:lvl9pPr marL="3859774" indent="-227046"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55E64AB-1EC6-4965-B086-D6B76E6F4AD1}" type="slidenum">
              <a:rPr kumimoji="0" lang="en-US"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83762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96381A-F256-4FCC-A8A9-171E310B2DB3}" type="slidenum">
              <a:rPr lang="en-US" smtClean="0"/>
              <a:pPr/>
              <a:t>67</a:t>
            </a:fld>
            <a:endParaRPr lang="en-US" dirty="0"/>
          </a:p>
        </p:txBody>
      </p:sp>
    </p:spTree>
    <p:extLst>
      <p:ext uri="{BB962C8B-B14F-4D97-AF65-F5344CB8AC3E}">
        <p14:creationId xmlns:p14="http://schemas.microsoft.com/office/powerpoint/2010/main" val="21987828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image" Target="../media/image1.emf"/><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image" Target="../media/image1.emf"/><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3.jp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4.jp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3.jp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4.jp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jpg"/><Relationship Id="rId2" Type="http://schemas.openxmlformats.org/officeDocument/2006/relationships/image" Target="../media/image1.emf"/><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1"/>
            <a:ext cx="9144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598" y="2941864"/>
            <a:ext cx="4258581"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7937298" cy="617838"/>
          </a:xfrm>
        </p:spPr>
        <p:txBody>
          <a:bodyPr anchor="b">
            <a:noAutofit/>
          </a:bodyPr>
          <a:lstStyle>
            <a:lvl1pPr algn="l">
              <a:defRPr sz="300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332388" y="1720794"/>
            <a:ext cx="4051834" cy="3246671"/>
          </a:xfrm>
        </p:spPr>
        <p:txBody>
          <a:bodyPr>
            <a:normAutofit/>
          </a:bodyPr>
          <a:lstStyle>
            <a:lvl1pPr marL="0" indent="0" algn="l">
              <a:lnSpc>
                <a:spcPct val="100000"/>
              </a:lnSpc>
              <a:buNone/>
              <a:defRPr sz="2400" baseline="0">
                <a:solidFill>
                  <a:schemeClr val="accent1"/>
                </a:solidFill>
                <a:latin typeface="Arial" charset="0"/>
              </a:defRPr>
            </a:lvl1pPr>
            <a:lvl2pPr marL="457092" indent="0" algn="ctr">
              <a:buNone/>
              <a:defRPr sz="2000"/>
            </a:lvl2pPr>
            <a:lvl3pPr marL="914186" indent="0" algn="ctr">
              <a:buNone/>
              <a:defRPr sz="1800"/>
            </a:lvl3pPr>
            <a:lvl4pPr marL="1371279" indent="0" algn="ctr">
              <a:buNone/>
              <a:defRPr sz="1600"/>
            </a:lvl4pPr>
            <a:lvl5pPr marL="1828373" indent="0" algn="ctr">
              <a:buNone/>
              <a:defRPr sz="1600"/>
            </a:lvl5pPr>
            <a:lvl6pPr marL="2285466" indent="0" algn="ctr">
              <a:buNone/>
              <a:defRPr sz="1600"/>
            </a:lvl6pPr>
            <a:lvl7pPr marL="2742558" indent="0" algn="ctr">
              <a:buNone/>
              <a:defRPr sz="1600"/>
            </a:lvl7pPr>
            <a:lvl8pPr marL="3199652" indent="0" algn="ctr">
              <a:buNone/>
              <a:defRPr sz="1600"/>
            </a:lvl8pPr>
            <a:lvl9pPr marL="3656744" indent="0" algn="ctr">
              <a:buNone/>
              <a:defRPr sz="1600"/>
            </a:lvl9pPr>
          </a:lstStyle>
          <a:p>
            <a:r>
              <a:rPr lang="en-US" dirty="0"/>
              <a:t>Subtitle Here</a:t>
            </a:r>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22407" y="6459471"/>
            <a:ext cx="407283"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92911" y="6450042"/>
            <a:ext cx="1629561" cy="273531"/>
          </a:xfrm>
          <a:prstGeom prst="rect">
            <a:avLst/>
          </a:prstGeom>
        </p:spPr>
      </p:pic>
      <p:sp>
        <p:nvSpPr>
          <p:cNvPr id="9" name="Picture Placeholder 8"/>
          <p:cNvSpPr>
            <a:spLocks noGrp="1"/>
          </p:cNvSpPr>
          <p:nvPr>
            <p:ph type="pic" sz="quarter" idx="13"/>
          </p:nvPr>
        </p:nvSpPr>
        <p:spPr>
          <a:xfrm>
            <a:off x="4506687" y="1725955"/>
            <a:ext cx="4630964"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332388" y="5126730"/>
            <a:ext cx="4051834" cy="420862"/>
          </a:xfrm>
        </p:spPr>
        <p:txBody>
          <a:bodyPr>
            <a:normAutofit/>
          </a:bodyPr>
          <a:lstStyle>
            <a:lvl1pPr marL="0" indent="0">
              <a:buFontTx/>
              <a:buNone/>
              <a:defRPr sz="2200" baseline="0">
                <a:solidFill>
                  <a:schemeClr val="accent6"/>
                </a:solidFill>
              </a:defRPr>
            </a:lvl1pPr>
          </a:lstStyle>
          <a:p>
            <a:pPr lvl="0"/>
            <a:r>
              <a:rPr lang="en-US" dirty="0"/>
              <a:t>Author</a:t>
            </a:r>
          </a:p>
        </p:txBody>
      </p:sp>
      <p:sp>
        <p:nvSpPr>
          <p:cNvPr id="8" name="Date Placeholder 7"/>
          <p:cNvSpPr>
            <a:spLocks noGrp="1"/>
          </p:cNvSpPr>
          <p:nvPr>
            <p:ph type="dt" sz="half" idx="15"/>
          </p:nvPr>
        </p:nvSpPr>
        <p:spPr>
          <a:xfrm>
            <a:off x="333244" y="5611328"/>
            <a:ext cx="2057400" cy="365125"/>
          </a:xfrm>
        </p:spPr>
        <p:txBody>
          <a:bodyPr/>
          <a:lstStyle>
            <a:lvl1pPr>
              <a:defRPr>
                <a:solidFill>
                  <a:schemeClr val="tx1"/>
                </a:solidFil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1"/>
            <a:ext cx="9144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598" y="2941864"/>
            <a:ext cx="4258581"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5774500" cy="617838"/>
          </a:xfrm>
        </p:spPr>
        <p:txBody>
          <a:bodyPr anchor="b">
            <a:noAutofit/>
          </a:bodyPr>
          <a:lstStyle>
            <a:lvl1pPr algn="l">
              <a:defRPr sz="3000" b="1" cap="none" baseline="0">
                <a:latin typeface="Arial" charset="0"/>
              </a:defRPr>
            </a:lvl1pPr>
          </a:lstStyle>
          <a:p>
            <a:r>
              <a:rPr lang="en-US"/>
              <a:t>Questions?</a:t>
            </a:r>
            <a:endParaRPr lang="en-US" dirty="0"/>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22407" y="6459471"/>
            <a:ext cx="407283"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92911" y="6450042"/>
            <a:ext cx="1629561" cy="273531"/>
          </a:xfrm>
          <a:prstGeom prst="rect">
            <a:avLst/>
          </a:prstGeom>
        </p:spPr>
      </p:pic>
      <p:sp>
        <p:nvSpPr>
          <p:cNvPr id="9" name="Picture Placeholder 8"/>
          <p:cNvSpPr>
            <a:spLocks noGrp="1"/>
          </p:cNvSpPr>
          <p:nvPr>
            <p:ph type="pic" sz="quarter" idx="13"/>
          </p:nvPr>
        </p:nvSpPr>
        <p:spPr>
          <a:xfrm>
            <a:off x="4506687" y="1725955"/>
            <a:ext cx="4630964"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6106888" y="849093"/>
            <a:ext cx="2898321" cy="277582"/>
          </a:xfrm>
        </p:spPr>
        <p:txBody>
          <a:bodyPr>
            <a:normAutofit/>
          </a:bodyPr>
          <a:lstStyle>
            <a:lvl1pPr marL="0" indent="0">
              <a:buFontTx/>
              <a:buNone/>
              <a:defRPr sz="1200" b="0" baseline="0">
                <a:solidFill>
                  <a:srgbClr val="C00000"/>
                </a:solidFill>
              </a:defRPr>
            </a:lvl1pPr>
          </a:lstStyle>
          <a:p>
            <a:pPr lvl="0"/>
            <a:r>
              <a:rPr lang="en-US" dirty="0"/>
              <a:t>Contact</a:t>
            </a:r>
          </a:p>
        </p:txBody>
      </p:sp>
      <p:sp>
        <p:nvSpPr>
          <p:cNvPr id="8" name="Date Placeholder 7"/>
          <p:cNvSpPr>
            <a:spLocks noGrp="1"/>
          </p:cNvSpPr>
          <p:nvPr>
            <p:ph type="dt" sz="half" idx="15"/>
          </p:nvPr>
        </p:nvSpPr>
        <p:spPr>
          <a:xfrm>
            <a:off x="3623451" y="6328298"/>
            <a:ext cx="2057400" cy="365125"/>
          </a:xfrm>
        </p:spPr>
        <p:txBody>
          <a:bodyPr/>
          <a:lstStyle>
            <a:lvl1pPr>
              <a:defRPr>
                <a:solidFill>
                  <a:schemeClr val="tx1"/>
                </a:solidFill>
              </a:defRPr>
            </a:lvl1pPr>
          </a:lstStyle>
          <a:p>
            <a:endParaRPr lang="en-US" dirty="0"/>
          </a:p>
        </p:txBody>
      </p:sp>
      <p:sp>
        <p:nvSpPr>
          <p:cNvPr id="14" name="Text Placeholder 14"/>
          <p:cNvSpPr>
            <a:spLocks noGrp="1"/>
          </p:cNvSpPr>
          <p:nvPr>
            <p:ph type="body" sz="quarter" idx="16" hasCustomPrompt="1"/>
          </p:nvPr>
        </p:nvSpPr>
        <p:spPr>
          <a:xfrm>
            <a:off x="6106888" y="156701"/>
            <a:ext cx="2898321" cy="632002"/>
          </a:xfrm>
        </p:spPr>
        <p:txBody>
          <a:bodyPr>
            <a:normAutofit/>
          </a:bodyPr>
          <a:lstStyle>
            <a:lvl1pPr marL="0" indent="0">
              <a:buFontTx/>
              <a:buNone/>
              <a:defRPr sz="1400" b="1" baseline="0">
                <a:solidFill>
                  <a:schemeClr val="accent6"/>
                </a:solidFill>
              </a:defRPr>
            </a:lvl1pPr>
          </a:lstStyle>
          <a:p>
            <a:pPr lvl="0"/>
            <a:r>
              <a:rPr lang="en-US" dirty="0"/>
              <a:t>Author</a:t>
            </a:r>
          </a:p>
          <a:p>
            <a:pPr lvl="0"/>
            <a:r>
              <a:rPr lang="en-US" dirty="0"/>
              <a:t>Title</a:t>
            </a:r>
          </a:p>
        </p:txBody>
      </p:sp>
      <p:sp>
        <p:nvSpPr>
          <p:cNvPr id="16" name="Text Placeholder 6"/>
          <p:cNvSpPr>
            <a:spLocks noGrp="1"/>
          </p:cNvSpPr>
          <p:nvPr>
            <p:ph type="body" sz="quarter" idx="17" hasCustomPrompt="1"/>
          </p:nvPr>
        </p:nvSpPr>
        <p:spPr>
          <a:xfrm>
            <a:off x="318638" y="1726359"/>
            <a:ext cx="4098242" cy="3861333"/>
          </a:xfrm>
        </p:spPr>
        <p:txBody>
          <a:bodyPr>
            <a:normAutofit/>
          </a:bodyPr>
          <a:lstStyle>
            <a:lvl1pPr marL="342820" indent="-342820">
              <a:buFont typeface="Arial" charset="0"/>
              <a:buChar char="•"/>
              <a:defRPr sz="2200" baseline="0">
                <a:solidFill>
                  <a:schemeClr val="accent1"/>
                </a:solidFill>
              </a:defRPr>
            </a:lvl1pPr>
            <a:lvl2pPr marL="685639" indent="-228546">
              <a:buFont typeface=".PingFangSC-Regular" charset="-122"/>
              <a:buChar char="－"/>
              <a:defRPr sz="2200" baseline="0">
                <a:solidFill>
                  <a:schemeClr val="accent1"/>
                </a:solidFill>
              </a:defRPr>
            </a:lvl2pPr>
            <a:lvl3pPr marL="1142733" indent="-228546">
              <a:buFont typeface="Arial" charset="0"/>
              <a:buChar char="•"/>
              <a:defRPr sz="2200" baseline="0">
                <a:solidFill>
                  <a:schemeClr val="accent1"/>
                </a:solidFill>
              </a:defRPr>
            </a:lvl3pPr>
            <a:lvl4pPr marL="1599825" indent="-228546">
              <a:buFont typeface=".PingFangSC-Regular" charset="-122"/>
              <a:buChar char="－"/>
              <a:defRPr sz="2200" baseline="0">
                <a:solidFill>
                  <a:schemeClr val="accent1"/>
                </a:solidFill>
              </a:defRPr>
            </a:lvl4pPr>
            <a:lvl5pPr marL="2056919" indent="-228546">
              <a:buFont typeface="Arial" charset="0"/>
              <a:buChar char="•"/>
              <a:defRPr sz="2200" baseline="0">
                <a:solidFill>
                  <a:schemeClr val="accent1"/>
                </a:solidFill>
              </a:defRPr>
            </a:lvl5pPr>
          </a:lstStyle>
          <a:p>
            <a:pPr lvl="0"/>
            <a:r>
              <a:rPr lang="en-US" dirty="0"/>
              <a:t>Agenda Topics Covered:</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
          <p:cNvSpPr/>
          <p:nvPr userDrawn="1"/>
        </p:nvSpPr>
        <p:spPr bwMode="auto">
          <a:xfrm>
            <a:off x="0" y="804041"/>
            <a:ext cx="9144000" cy="5638800"/>
          </a:xfrm>
          <a:prstGeom prst="rect">
            <a:avLst/>
          </a:prstGeom>
          <a:gradFill>
            <a:gsLst>
              <a:gs pos="0">
                <a:srgbClr val="FFEFD1"/>
              </a:gs>
              <a:gs pos="64999">
                <a:srgbClr val="F0EBD5"/>
              </a:gs>
              <a:gs pos="100000">
                <a:srgbClr val="D1C39F"/>
              </a:gs>
            </a:gsLst>
            <a:lin ang="16200000" scaled="0"/>
          </a:gradFill>
          <a:ln w="9525" cap="flat" cmpd="sng" algn="ctr">
            <a:noFill/>
            <a:prstDash val="solid"/>
            <a:round/>
            <a:headEnd type="none" w="med" len="med"/>
            <a:tailEnd type="none" w="med" len="med"/>
          </a:ln>
          <a:effectLst/>
        </p:spPr>
        <p:txBody>
          <a:bodyPr vert="horz" wrap="square" lIns="91418" tIns="45709" rIns="91418" bIns="45709" numCol="1" rtlCol="0" anchor="t" anchorCtr="0" compatLnSpc="1">
            <a:prstTxWarp prst="textNoShape">
              <a:avLst/>
            </a:prstTxWarp>
          </a:bodyPr>
          <a:lstStyle/>
          <a:p>
            <a:pPr marL="0" marR="0" indent="0" algn="l" defTabSz="914186" rtl="0" eaLnBrk="0" fontAlgn="base" latinLnBrk="0" hangingPunct="0">
              <a:lnSpc>
                <a:spcPct val="100000"/>
              </a:lnSpc>
              <a:spcBef>
                <a:spcPct val="0"/>
              </a:spcBef>
              <a:spcAft>
                <a:spcPct val="0"/>
              </a:spcAft>
              <a:buClr>
                <a:srgbClr val="C00000"/>
              </a:buClr>
              <a:buSzTx/>
              <a:tabLst/>
            </a:pPr>
            <a:endParaRPr kumimoji="0" lang="en-US" sz="2400" b="0" i="0" u="none" strike="noStrike" cap="none" normalizeH="0" baseline="0" dirty="0">
              <a:ln>
                <a:noFill/>
              </a:ln>
              <a:solidFill>
                <a:srgbClr val="002060"/>
              </a:solidFill>
              <a:effectLst/>
              <a:latin typeface="Times" pitchFamily="18" charset="0"/>
            </a:endParaRPr>
          </a:p>
          <a:p>
            <a:pPr marL="0" marR="0" indent="0" algn="l" defTabSz="914186" rtl="0" eaLnBrk="0" fontAlgn="base" latinLnBrk="0" hangingPunct="0">
              <a:lnSpc>
                <a:spcPct val="100000"/>
              </a:lnSpc>
              <a:spcBef>
                <a:spcPct val="0"/>
              </a:spcBef>
              <a:spcAft>
                <a:spcPct val="0"/>
              </a:spcAft>
              <a:buClr>
                <a:srgbClr val="C00000"/>
              </a:buClr>
              <a:buSzTx/>
              <a:buFont typeface="Arial" pitchFamily="34" charset="0"/>
              <a:buNone/>
              <a:tabLst/>
            </a:pPr>
            <a:endParaRPr kumimoji="0" lang="en-US" sz="2800" b="0" i="0" u="none" strike="noStrike" cap="none" normalizeH="0" baseline="0" dirty="0">
              <a:ln>
                <a:noFill/>
              </a:ln>
              <a:solidFill>
                <a:srgbClr val="002060"/>
              </a:solidFill>
              <a:effectLst/>
              <a:latin typeface="Arial" pitchFamily="34" charset="0"/>
              <a:cs typeface="Arial" pitchFamily="34" charset="0"/>
            </a:endParaRPr>
          </a:p>
        </p:txBody>
      </p:sp>
      <p:sp>
        <p:nvSpPr>
          <p:cNvPr id="3" name="Rectangle 2"/>
          <p:cNvSpPr/>
          <p:nvPr userDrawn="1"/>
        </p:nvSpPr>
        <p:spPr bwMode="auto">
          <a:xfrm>
            <a:off x="0" y="0"/>
            <a:ext cx="9144000" cy="709448"/>
          </a:xfrm>
          <a:prstGeom prst="rect">
            <a:avLst/>
          </a:prstGeom>
          <a:gradFill>
            <a:gsLst>
              <a:gs pos="0">
                <a:srgbClr val="FFEFD1"/>
              </a:gs>
              <a:gs pos="64999">
                <a:srgbClr val="F0EBD5"/>
              </a:gs>
              <a:gs pos="100000">
                <a:srgbClr val="D1C39F"/>
              </a:gs>
            </a:gsLst>
            <a:lin ang="16200000" scaled="0"/>
          </a:gradFill>
          <a:ln w="9525" cap="flat" cmpd="sng" algn="ctr">
            <a:noFill/>
            <a:prstDash val="solid"/>
            <a:round/>
            <a:headEnd type="none" w="med" len="med"/>
            <a:tailEnd type="none" w="med" len="med"/>
          </a:ln>
          <a:effectLst/>
        </p:spPr>
        <p:txBody>
          <a:bodyPr vert="horz" wrap="square" lIns="91418" tIns="45709" rIns="91418" bIns="45709" numCol="1" rtlCol="0" anchor="t" anchorCtr="0" compatLnSpc="1">
            <a:prstTxWarp prst="textNoShape">
              <a:avLst/>
            </a:prstTxWarp>
          </a:bodyPr>
          <a:lstStyle/>
          <a:p>
            <a:pPr marL="0" marR="0" indent="0" algn="ctr" defTabSz="914186" rtl="0" eaLnBrk="0" fontAlgn="base" latinLnBrk="0" hangingPunct="0">
              <a:lnSpc>
                <a:spcPct val="100000"/>
              </a:lnSpc>
              <a:spcBef>
                <a:spcPct val="0"/>
              </a:spcBef>
              <a:spcAft>
                <a:spcPct val="0"/>
              </a:spcAft>
              <a:buClrTx/>
              <a:buSzTx/>
              <a:buFontTx/>
              <a:buNone/>
              <a:tabLst/>
            </a:pPr>
            <a:endParaRPr kumimoji="0" lang="en-US" sz="4000" b="1" i="0" u="none" strike="noStrike" cap="none" normalizeH="0" baseline="0" dirty="0">
              <a:ln>
                <a:noFill/>
              </a:ln>
              <a:solidFill>
                <a:srgbClr val="C00000"/>
              </a:solidFill>
              <a:effectLst/>
              <a:latin typeface="Arial" pitchFamily="34" charset="0"/>
              <a:cs typeface="Arial" pitchFamily="34" charset="0"/>
            </a:endParaRPr>
          </a:p>
        </p:txBody>
      </p:sp>
      <p:sp>
        <p:nvSpPr>
          <p:cNvPr id="5" name="Rectangle 4"/>
          <p:cNvSpPr/>
          <p:nvPr userDrawn="1"/>
        </p:nvSpPr>
        <p:spPr>
          <a:xfrm>
            <a:off x="4552974" y="6542648"/>
            <a:ext cx="341760" cy="246221"/>
          </a:xfrm>
          <a:prstGeom prst="rect">
            <a:avLst/>
          </a:prstGeom>
        </p:spPr>
        <p:txBody>
          <a:bodyPr wrap="none" lIns="91418" tIns="45709" rIns="91418" bIns="45709">
            <a:spAutoFit/>
          </a:bodyPr>
          <a:lstStyle/>
          <a:p>
            <a:pPr>
              <a:defRPr/>
            </a:pPr>
            <a:fld id="{B58F48A6-A3E1-4848-9AC3-B43F560BE4FE}" type="slidenum">
              <a:rPr lang="en-US" sz="1000" smtClean="0">
                <a:solidFill>
                  <a:prstClr val="white"/>
                </a:solidFill>
                <a:latin typeface="Arial" panose="020B0604020202020204" pitchFamily="34" charset="0"/>
                <a:cs typeface="Arial" panose="020B0604020202020204" pitchFamily="34" charset="0"/>
              </a:rPr>
              <a:pPr>
                <a:defRPr/>
              </a:pPr>
              <a:t>‹#›</a:t>
            </a:fld>
            <a:endParaRPr lang="en-US" sz="1000" kern="0"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2124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914400"/>
          </a:xfrm>
          <a:prstGeom prst="rect">
            <a:avLst/>
          </a:prstGeom>
        </p:spPr>
        <p:txBody>
          <a:bodyPr/>
          <a:lstStyle/>
          <a:p>
            <a:r>
              <a:rPr lang="en-US"/>
              <a:t>Click to edit Master title style</a:t>
            </a:r>
          </a:p>
        </p:txBody>
      </p:sp>
      <p:sp>
        <p:nvSpPr>
          <p:cNvPr id="3" name="Rectangle 2"/>
          <p:cNvSpPr/>
          <p:nvPr userDrawn="1"/>
        </p:nvSpPr>
        <p:spPr bwMode="auto">
          <a:xfrm>
            <a:off x="0" y="804041"/>
            <a:ext cx="9144000" cy="5638800"/>
          </a:xfrm>
          <a:prstGeom prst="rect">
            <a:avLst/>
          </a:prstGeom>
          <a:gradFill>
            <a:gsLst>
              <a:gs pos="0">
                <a:srgbClr val="FFEFD1"/>
              </a:gs>
              <a:gs pos="64999">
                <a:srgbClr val="F0EBD5"/>
              </a:gs>
              <a:gs pos="100000">
                <a:srgbClr val="D1C39F"/>
              </a:gs>
            </a:gsLst>
            <a:lin ang="16200000" scaled="0"/>
          </a:gradFill>
          <a:ln w="9525" cap="flat" cmpd="sng" algn="ctr">
            <a:noFill/>
            <a:prstDash val="solid"/>
            <a:round/>
            <a:headEnd type="none" w="med" len="med"/>
            <a:tailEnd type="none" w="med" len="med"/>
          </a:ln>
          <a:effectLst/>
        </p:spPr>
        <p:txBody>
          <a:bodyPr vert="horz" wrap="square" lIns="91418" tIns="45709" rIns="91418" bIns="45709" numCol="1" rtlCol="0" anchor="t" anchorCtr="0" compatLnSpc="1">
            <a:prstTxWarp prst="textNoShape">
              <a:avLst/>
            </a:prstTxWarp>
          </a:bodyPr>
          <a:lstStyle/>
          <a:p>
            <a:pPr marL="0" marR="0" indent="0" algn="l" defTabSz="914186" rtl="0" eaLnBrk="0" fontAlgn="base" latinLnBrk="0" hangingPunct="0">
              <a:lnSpc>
                <a:spcPct val="100000"/>
              </a:lnSpc>
              <a:spcBef>
                <a:spcPct val="0"/>
              </a:spcBef>
              <a:spcAft>
                <a:spcPct val="0"/>
              </a:spcAft>
              <a:buClr>
                <a:srgbClr val="C00000"/>
              </a:buClr>
              <a:buSzTx/>
              <a:tabLst/>
            </a:pPr>
            <a:endParaRPr kumimoji="0" lang="en-US" sz="2400" b="0" i="0" u="none" strike="noStrike" cap="none" normalizeH="0" baseline="0" dirty="0">
              <a:ln>
                <a:noFill/>
              </a:ln>
              <a:solidFill>
                <a:srgbClr val="002060"/>
              </a:solidFill>
              <a:effectLst/>
              <a:latin typeface="Times" pitchFamily="18" charset="0"/>
            </a:endParaRPr>
          </a:p>
          <a:p>
            <a:pPr marL="0" marR="0" indent="0" algn="l" defTabSz="914186" rtl="0" eaLnBrk="0" fontAlgn="base" latinLnBrk="0" hangingPunct="0">
              <a:lnSpc>
                <a:spcPct val="100000"/>
              </a:lnSpc>
              <a:spcBef>
                <a:spcPct val="0"/>
              </a:spcBef>
              <a:spcAft>
                <a:spcPct val="0"/>
              </a:spcAft>
              <a:buClr>
                <a:srgbClr val="C00000"/>
              </a:buClr>
              <a:buSzTx/>
              <a:buFont typeface="Arial" pitchFamily="34" charset="0"/>
              <a:buNone/>
              <a:tabLst/>
            </a:pPr>
            <a:endParaRPr kumimoji="0" lang="en-US" sz="2800" b="0" i="0" u="none" strike="noStrike" cap="none" normalizeH="0" baseline="0" dirty="0">
              <a:ln>
                <a:noFill/>
              </a:ln>
              <a:solidFill>
                <a:srgbClr val="002060"/>
              </a:solidFill>
              <a:effectLst/>
              <a:latin typeface="Arial" pitchFamily="34" charset="0"/>
              <a:cs typeface="Arial" pitchFamily="34" charset="0"/>
            </a:endParaRPr>
          </a:p>
        </p:txBody>
      </p:sp>
      <p:sp>
        <p:nvSpPr>
          <p:cNvPr id="4" name="Rectangle 3"/>
          <p:cNvSpPr/>
          <p:nvPr userDrawn="1"/>
        </p:nvSpPr>
        <p:spPr bwMode="auto">
          <a:xfrm>
            <a:off x="0" y="0"/>
            <a:ext cx="9144000" cy="709448"/>
          </a:xfrm>
          <a:prstGeom prst="rect">
            <a:avLst/>
          </a:prstGeom>
          <a:gradFill>
            <a:gsLst>
              <a:gs pos="0">
                <a:srgbClr val="FFEFD1"/>
              </a:gs>
              <a:gs pos="64999">
                <a:srgbClr val="F0EBD5"/>
              </a:gs>
              <a:gs pos="100000">
                <a:srgbClr val="D1C39F"/>
              </a:gs>
            </a:gsLst>
            <a:lin ang="16200000" scaled="0"/>
          </a:gradFill>
          <a:ln w="9525" cap="flat" cmpd="sng" algn="ctr">
            <a:noFill/>
            <a:prstDash val="solid"/>
            <a:round/>
            <a:headEnd type="none" w="med" len="med"/>
            <a:tailEnd type="none" w="med" len="med"/>
          </a:ln>
          <a:effectLst/>
        </p:spPr>
        <p:txBody>
          <a:bodyPr vert="horz" wrap="square" lIns="91418" tIns="45709" rIns="91418" bIns="45709" numCol="1" rtlCol="0" anchor="t" anchorCtr="0" compatLnSpc="1">
            <a:prstTxWarp prst="textNoShape">
              <a:avLst/>
            </a:prstTxWarp>
          </a:bodyPr>
          <a:lstStyle/>
          <a:p>
            <a:pPr marL="0" marR="0" indent="0" algn="ctr" defTabSz="914186" rtl="0" eaLnBrk="0" fontAlgn="base" latinLnBrk="0" hangingPunct="0">
              <a:lnSpc>
                <a:spcPct val="100000"/>
              </a:lnSpc>
              <a:spcBef>
                <a:spcPct val="0"/>
              </a:spcBef>
              <a:spcAft>
                <a:spcPct val="0"/>
              </a:spcAft>
              <a:buClrTx/>
              <a:buSzTx/>
              <a:buFontTx/>
              <a:buNone/>
              <a:tabLst/>
            </a:pPr>
            <a:endParaRPr kumimoji="0" lang="en-US" sz="4000" b="1" i="0" u="none" strike="noStrike" cap="none" normalizeH="0" baseline="0" dirty="0">
              <a:ln>
                <a:noFill/>
              </a:ln>
              <a:solidFill>
                <a:srgbClr val="C00000"/>
              </a:solidFill>
              <a:effectLst/>
              <a:latin typeface="Arial" pitchFamily="34" charset="0"/>
              <a:cs typeface="Arial" pitchFamily="34" charset="0"/>
            </a:endParaRPr>
          </a:p>
        </p:txBody>
      </p:sp>
      <p:sp>
        <p:nvSpPr>
          <p:cNvPr id="6" name="Rectangle 5"/>
          <p:cNvSpPr/>
          <p:nvPr userDrawn="1"/>
        </p:nvSpPr>
        <p:spPr>
          <a:xfrm>
            <a:off x="4552974" y="6542648"/>
            <a:ext cx="341760" cy="246221"/>
          </a:xfrm>
          <a:prstGeom prst="rect">
            <a:avLst/>
          </a:prstGeom>
        </p:spPr>
        <p:txBody>
          <a:bodyPr wrap="none" lIns="91418" tIns="45709" rIns="91418" bIns="45709">
            <a:spAutoFit/>
          </a:bodyPr>
          <a:lstStyle/>
          <a:p>
            <a:pPr>
              <a:defRPr/>
            </a:pPr>
            <a:fld id="{B58F48A6-A3E1-4848-9AC3-B43F560BE4FE}" type="slidenum">
              <a:rPr lang="en-US" sz="1000" smtClean="0">
                <a:solidFill>
                  <a:prstClr val="white"/>
                </a:solidFill>
                <a:latin typeface="Arial" panose="020B0604020202020204" pitchFamily="34" charset="0"/>
                <a:cs typeface="Arial" panose="020B0604020202020204" pitchFamily="34" charset="0"/>
              </a:rPr>
              <a:pPr>
                <a:defRPr/>
              </a:pPr>
              <a:t>‹#›</a:t>
            </a:fld>
            <a:endParaRPr lang="en-US" sz="1000" kern="0"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5090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1"/>
            <a:ext cx="9144000" cy="1282700"/>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9495" y="2941864"/>
            <a:ext cx="4212336" cy="4166616"/>
          </a:xfrm>
          <a:prstGeom prst="rect">
            <a:avLst/>
          </a:prstGeom>
        </p:spPr>
      </p:pic>
      <p:pic>
        <p:nvPicPr>
          <p:cNvPr id="23" name="Picture 2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7937298" cy="617838"/>
          </a:xfrm>
        </p:spPr>
        <p:txBody>
          <a:bodyPr anchor="b">
            <a:noAutofit/>
          </a:bodyPr>
          <a:lstStyle>
            <a:lvl1pPr algn="l">
              <a:defRPr sz="3000" b="1" cap="all" baseline="0">
                <a:latin typeface="Arial" charset="0"/>
              </a:defRPr>
            </a:lvl1pPr>
          </a:lstStyle>
          <a:p>
            <a:r>
              <a:rPr lang="en-US" dirty="0"/>
              <a:t>TITLE HERE</a:t>
            </a:r>
          </a:p>
        </p:txBody>
      </p:sp>
      <p:sp>
        <p:nvSpPr>
          <p:cNvPr id="3" name="Subtitle 2"/>
          <p:cNvSpPr>
            <a:spLocks noGrp="1"/>
          </p:cNvSpPr>
          <p:nvPr>
            <p:ph type="subTitle" idx="1" hasCustomPrompt="1"/>
          </p:nvPr>
        </p:nvSpPr>
        <p:spPr>
          <a:xfrm>
            <a:off x="332388" y="1720794"/>
            <a:ext cx="5082577" cy="2801201"/>
          </a:xfrm>
        </p:spPr>
        <p:txBody>
          <a:bodyPr>
            <a:normAutofit/>
          </a:bodyPr>
          <a:lstStyle>
            <a:lvl1pPr marL="0" indent="0" algn="l">
              <a:lnSpc>
                <a:spcPct val="100000"/>
              </a:lnSpc>
              <a:buNone/>
              <a:defRPr sz="2200" baseline="0">
                <a:solidFill>
                  <a:schemeClr val="accent1"/>
                </a:solidFill>
                <a:latin typeface="Arial" charset="0"/>
              </a:defRPr>
            </a:lvl1pPr>
            <a:lvl2pPr marL="457092" indent="0" algn="ctr">
              <a:buNone/>
              <a:defRPr sz="2000"/>
            </a:lvl2pPr>
            <a:lvl3pPr marL="914186" indent="0" algn="ctr">
              <a:buNone/>
              <a:defRPr sz="1800"/>
            </a:lvl3pPr>
            <a:lvl4pPr marL="1371279" indent="0" algn="ctr">
              <a:buNone/>
              <a:defRPr sz="1600"/>
            </a:lvl4pPr>
            <a:lvl5pPr marL="1828373" indent="0" algn="ctr">
              <a:buNone/>
              <a:defRPr sz="1600"/>
            </a:lvl5pPr>
            <a:lvl6pPr marL="2285466" indent="0" algn="ctr">
              <a:buNone/>
              <a:defRPr sz="1600"/>
            </a:lvl6pPr>
            <a:lvl7pPr marL="2742558" indent="0" algn="ctr">
              <a:buNone/>
              <a:defRPr sz="1600"/>
            </a:lvl7pPr>
            <a:lvl8pPr marL="3199652" indent="0" algn="ctr">
              <a:buNone/>
              <a:defRPr sz="1600"/>
            </a:lvl8pPr>
            <a:lvl9pPr marL="3656744" indent="0" algn="ctr">
              <a:buNone/>
              <a:defRPr sz="1600"/>
            </a:lvl9pPr>
          </a:lstStyle>
          <a:p>
            <a:r>
              <a:rPr lang="en-US" dirty="0"/>
              <a:t>Subtitle Here</a:t>
            </a:r>
          </a:p>
        </p:txBody>
      </p:sp>
      <p:pic>
        <p:nvPicPr>
          <p:cNvPr id="27" name="Picture 2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522407" y="6459471"/>
            <a:ext cx="407283" cy="273532"/>
          </a:xfrm>
          <a:prstGeom prst="rect">
            <a:avLst/>
          </a:prstGeom>
        </p:spPr>
      </p:pic>
      <p:sp>
        <p:nvSpPr>
          <p:cNvPr id="32" name="Date Placeholder 31"/>
          <p:cNvSpPr>
            <a:spLocks noGrp="1"/>
          </p:cNvSpPr>
          <p:nvPr>
            <p:ph type="dt" sz="half" idx="12"/>
          </p:nvPr>
        </p:nvSpPr>
        <p:spPr>
          <a:xfrm>
            <a:off x="332386" y="5560503"/>
            <a:ext cx="2406093" cy="365125"/>
          </a:xfrm>
          <a:prstGeom prst="rect">
            <a:avLst/>
          </a:prstGeom>
        </p:spPr>
        <p:txBody>
          <a:bodyPr lIns="91418" tIns="45709" rIns="91418" bIns="45709"/>
          <a:lstStyle>
            <a:lvl1pPr algn="l">
              <a:defRPr baseline="0">
                <a:solidFill>
                  <a:schemeClr val="tx1"/>
                </a:solidFill>
                <a:latin typeface="Arial" charset="0"/>
              </a:defRPr>
            </a:lvl1pPr>
          </a:lstStyle>
          <a:p>
            <a:endParaRPr lang="en-US" dirty="0">
              <a:solidFill>
                <a:srgbClr val="000000"/>
              </a:solidFill>
            </a:endParaRPr>
          </a:p>
        </p:txBody>
      </p:sp>
      <p:pic>
        <p:nvPicPr>
          <p:cNvPr id="5" name="Pictur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6692911" y="6450042"/>
            <a:ext cx="1629561" cy="273531"/>
          </a:xfrm>
          <a:prstGeom prst="rect">
            <a:avLst/>
          </a:prstGeom>
        </p:spPr>
      </p:pic>
      <p:sp>
        <p:nvSpPr>
          <p:cNvPr id="9" name="Picture Placeholder 8"/>
          <p:cNvSpPr>
            <a:spLocks noGrp="1"/>
          </p:cNvSpPr>
          <p:nvPr>
            <p:ph type="pic" sz="quarter" idx="13"/>
          </p:nvPr>
        </p:nvSpPr>
        <p:spPr>
          <a:xfrm>
            <a:off x="5608639" y="1725955"/>
            <a:ext cx="3529012" cy="3935413"/>
          </a:xfrm>
          <a:blipFill>
            <a:blip r:embed="rId7"/>
            <a:stretch>
              <a:fillRect/>
            </a:stretch>
          </a:blip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332388" y="5126730"/>
            <a:ext cx="5082577" cy="420862"/>
          </a:xfrm>
        </p:spPr>
        <p:txBody>
          <a:bodyPr>
            <a:normAutofit/>
          </a:bodyPr>
          <a:lstStyle>
            <a:lvl1pPr marL="0" indent="0">
              <a:buFontTx/>
              <a:buNone/>
              <a:defRPr sz="2200" baseline="0">
                <a:solidFill>
                  <a:schemeClr val="accent6"/>
                </a:solidFill>
              </a:defRPr>
            </a:lvl1pPr>
          </a:lstStyle>
          <a:p>
            <a:pPr lvl="0"/>
            <a:r>
              <a:rPr lang="en-US" dirty="0"/>
              <a:t>Author</a:t>
            </a:r>
          </a:p>
        </p:txBody>
      </p:sp>
    </p:spTree>
    <p:extLst>
      <p:ext uri="{BB962C8B-B14F-4D97-AF65-F5344CB8AC3E}">
        <p14:creationId xmlns:p14="http://schemas.microsoft.com/office/powerpoint/2010/main" val="13777132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all"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9" y="966055"/>
            <a:ext cx="8464378" cy="5381694"/>
          </a:xfrm>
        </p:spPr>
        <p:txBody>
          <a:bodyPr/>
          <a:lstStyle>
            <a:lvl1pPr>
              <a:defRPr sz="2200" baseline="0">
                <a:solidFill>
                  <a:schemeClr val="tx1"/>
                </a:solidFill>
                <a:latin typeface="Arial" charset="0"/>
              </a:defRPr>
            </a:lvl1pPr>
            <a:lvl2pPr marL="685639" indent="-228546">
              <a:buFont typeface="Arial" panose="020B0604020202020204" pitchFamily="34" charset="0"/>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Arial" panose="020B0604020202020204" pitchFamily="34" charset="0"/>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solidFill>
              </a:rPr>
              <a:pPr/>
              <a:t>‹#›</a:t>
            </a:fld>
            <a:endParaRPr lang="en-US" dirty="0">
              <a:solidFill>
                <a:srgbClr val="000000"/>
              </a:solidFill>
            </a:endParaRPr>
          </a:p>
        </p:txBody>
      </p:sp>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spTree>
    <p:extLst>
      <p:ext uri="{BB962C8B-B14F-4D97-AF65-F5344CB8AC3E}">
        <p14:creationId xmlns:p14="http://schemas.microsoft.com/office/powerpoint/2010/main" val="2482291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estion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stretch>
            <a:fillRect/>
          </a:stretch>
        </p:blipFill>
        <p:spPr>
          <a:xfrm>
            <a:off x="0" y="1"/>
            <a:ext cx="9144000" cy="1282700"/>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9495" y="2941864"/>
            <a:ext cx="4212336" cy="4166616"/>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522407" y="6459471"/>
            <a:ext cx="407283" cy="273532"/>
          </a:xfrm>
          <a:prstGeom prst="rect">
            <a:avLst/>
          </a:prstGeom>
        </p:spPr>
      </p:pic>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692911" y="6450042"/>
            <a:ext cx="1629561" cy="273531"/>
          </a:xfrm>
          <a:prstGeom prst="rect">
            <a:avLst/>
          </a:prstGeom>
        </p:spPr>
      </p:pic>
      <p:pic>
        <p:nvPicPr>
          <p:cNvPr id="14" name="Picture 13"/>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3" name="Picture Placeholder 2"/>
          <p:cNvSpPr>
            <a:spLocks noGrp="1"/>
          </p:cNvSpPr>
          <p:nvPr>
            <p:ph type="pic" sz="quarter" idx="13"/>
          </p:nvPr>
        </p:nvSpPr>
        <p:spPr>
          <a:xfrm>
            <a:off x="5608638" y="1734524"/>
            <a:ext cx="3535362" cy="3926844"/>
          </a:xfrm>
          <a:blipFill>
            <a:blip r:embed="rId7"/>
            <a:stretch>
              <a:fillRect/>
            </a:stretch>
          </a:blipFill>
        </p:spPr>
        <p:txBody>
          <a:bodyPr/>
          <a:lstStyle/>
          <a:p>
            <a:r>
              <a:rPr lang="en-US" dirty="0"/>
              <a:t>Click icon to add picture</a:t>
            </a:r>
          </a:p>
        </p:txBody>
      </p:sp>
      <p:sp>
        <p:nvSpPr>
          <p:cNvPr id="8" name="Text Placeholder 7"/>
          <p:cNvSpPr>
            <a:spLocks noGrp="1"/>
          </p:cNvSpPr>
          <p:nvPr>
            <p:ph type="body" sz="quarter" idx="12" hasCustomPrompt="1"/>
          </p:nvPr>
        </p:nvSpPr>
        <p:spPr>
          <a:xfrm>
            <a:off x="318637" y="5217806"/>
            <a:ext cx="3005538" cy="369887"/>
          </a:xfrm>
        </p:spPr>
        <p:txBody>
          <a:bodyPr>
            <a:noAutofit/>
          </a:bodyPr>
          <a:lstStyle>
            <a:lvl1pPr marL="0" indent="0">
              <a:buNone/>
              <a:defRPr sz="2200" baseline="0">
                <a:solidFill>
                  <a:schemeClr val="accent6"/>
                </a:solidFill>
              </a:defRPr>
            </a:lvl1pPr>
          </a:lstStyle>
          <a:p>
            <a:pPr lvl="0"/>
            <a:r>
              <a:rPr lang="en-US" dirty="0"/>
              <a:t>Name, Title</a:t>
            </a:r>
          </a:p>
        </p:txBody>
      </p:sp>
      <p:sp>
        <p:nvSpPr>
          <p:cNvPr id="5" name="Text Placeholder 4"/>
          <p:cNvSpPr>
            <a:spLocks noGrp="1"/>
          </p:cNvSpPr>
          <p:nvPr>
            <p:ph type="body" sz="quarter" idx="14"/>
          </p:nvPr>
        </p:nvSpPr>
        <p:spPr>
          <a:xfrm>
            <a:off x="318639" y="659733"/>
            <a:ext cx="8537575" cy="461379"/>
          </a:xfrm>
        </p:spPr>
        <p:txBody>
          <a:bodyPr>
            <a:noAutofit/>
          </a:bodyPr>
          <a:lstStyle>
            <a:lvl1pPr marL="0" indent="0">
              <a:buFontTx/>
              <a:buNone/>
              <a:defRPr sz="3000" b="1" i="0" cap="none" baseline="0"/>
            </a:lvl1pPr>
            <a:lvl2pPr marL="457092" indent="0">
              <a:buFontTx/>
              <a:buNone/>
              <a:defRPr sz="3000" cap="none" baseline="0"/>
            </a:lvl2pPr>
            <a:lvl3pPr marL="914186" indent="0">
              <a:buFontTx/>
              <a:buNone/>
              <a:defRPr sz="3000" cap="none" baseline="0"/>
            </a:lvl3pPr>
            <a:lvl4pPr marL="1371279" indent="0">
              <a:buFontTx/>
              <a:buNone/>
              <a:defRPr sz="3000" cap="none" baseline="0"/>
            </a:lvl4pPr>
            <a:lvl5pPr marL="1828373" indent="0">
              <a:buFontTx/>
              <a:buNone/>
              <a:defRPr sz="3000" cap="none" baseline="0"/>
            </a:lvl5pPr>
          </a:lstStyle>
          <a:p>
            <a:pPr lvl="0"/>
            <a:r>
              <a:rPr lang="en-US"/>
              <a:t>Edit Master text styles</a:t>
            </a:r>
          </a:p>
        </p:txBody>
      </p:sp>
      <p:sp>
        <p:nvSpPr>
          <p:cNvPr id="7" name="Text Placeholder 6"/>
          <p:cNvSpPr>
            <a:spLocks noGrp="1"/>
          </p:cNvSpPr>
          <p:nvPr>
            <p:ph type="body" sz="quarter" idx="15"/>
          </p:nvPr>
        </p:nvSpPr>
        <p:spPr>
          <a:xfrm>
            <a:off x="318637" y="1750850"/>
            <a:ext cx="4800600" cy="3363912"/>
          </a:xfrm>
        </p:spPr>
        <p:txBody>
          <a:bodyPr>
            <a:normAutofit/>
          </a:bodyPr>
          <a:lstStyle>
            <a:lvl1pPr marL="342820" indent="-342820">
              <a:buFont typeface="Arial" charset="0"/>
              <a:buChar char="•"/>
              <a:defRPr sz="2200" baseline="0">
                <a:solidFill>
                  <a:schemeClr val="accent1"/>
                </a:solidFill>
              </a:defRPr>
            </a:lvl1pPr>
            <a:lvl2pPr marL="685639" indent="-228546">
              <a:buFont typeface=".AppleSystemUIFont" charset="-120"/>
              <a:buChar char="-"/>
              <a:defRPr sz="2200" baseline="0">
                <a:solidFill>
                  <a:schemeClr val="accent1"/>
                </a:solidFill>
              </a:defRPr>
            </a:lvl2pPr>
            <a:lvl3pPr marL="1142733" indent="-228546">
              <a:buFont typeface="Arial" charset="0"/>
              <a:buChar char="•"/>
              <a:defRPr sz="2200" baseline="0">
                <a:solidFill>
                  <a:schemeClr val="accent1"/>
                </a:solidFill>
              </a:defRPr>
            </a:lvl3pPr>
            <a:lvl4pPr marL="1599825" indent="-228546">
              <a:buFont typeface=".AppleSystemUIFont" charset="-120"/>
              <a:buChar char="-"/>
              <a:defRPr sz="2200" baseline="0">
                <a:solidFill>
                  <a:schemeClr val="accent1"/>
                </a:solidFill>
              </a:defRPr>
            </a:lvl4pPr>
            <a:lvl5pPr marL="2056919" indent="-228546">
              <a:buFont typeface="Arial" charset="0"/>
              <a:buChar char="•"/>
              <a:defRPr sz="2200" baseline="0">
                <a:solidFill>
                  <a:schemeClr val="accent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17"/>
          <p:cNvSpPr>
            <a:spLocks noGrp="1"/>
          </p:cNvSpPr>
          <p:nvPr>
            <p:ph type="body" sz="quarter" idx="16"/>
          </p:nvPr>
        </p:nvSpPr>
        <p:spPr>
          <a:xfrm>
            <a:off x="318639" y="5588001"/>
            <a:ext cx="2898775" cy="257629"/>
          </a:xfrm>
        </p:spPr>
        <p:txBody>
          <a:bodyPr>
            <a:noAutofit/>
          </a:bodyPr>
          <a:lstStyle>
            <a:lvl1pPr marL="0" indent="0">
              <a:buFontTx/>
              <a:buNone/>
              <a:defRPr sz="1000" baseline="0"/>
            </a:lvl1pPr>
            <a:lvl2pPr marL="457092" indent="0">
              <a:buFontTx/>
              <a:buNone/>
              <a:defRPr sz="1000" baseline="0"/>
            </a:lvl2pPr>
            <a:lvl3pPr marL="914186" indent="0">
              <a:buFontTx/>
              <a:buNone/>
              <a:defRPr sz="1000" baseline="0"/>
            </a:lvl3pPr>
            <a:lvl4pPr marL="1371279" indent="0">
              <a:buFontTx/>
              <a:buNone/>
              <a:defRPr sz="1000" baseline="0"/>
            </a:lvl4pPr>
            <a:lvl5pPr marL="1828373" indent="0">
              <a:buFontTx/>
              <a:buNone/>
              <a:defRPr sz="1000" baseline="0"/>
            </a:lvl5pPr>
          </a:lstStyle>
          <a:p>
            <a:pPr lvl="0"/>
            <a:r>
              <a:rPr lang="en-US"/>
              <a:t>Edit Master text styles</a:t>
            </a:r>
          </a:p>
        </p:txBody>
      </p:sp>
    </p:spTree>
    <p:extLst>
      <p:ext uri="{BB962C8B-B14F-4D97-AF65-F5344CB8AC3E}">
        <p14:creationId xmlns:p14="http://schemas.microsoft.com/office/powerpoint/2010/main" val="23666047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Title &amp; Bullets - 2 Column">
    <p:spTree>
      <p:nvGrpSpPr>
        <p:cNvPr id="1" name=""/>
        <p:cNvGrpSpPr/>
        <p:nvPr/>
      </p:nvGrpSpPr>
      <p:grpSpPr>
        <a:xfrm>
          <a:off x="0" y="0"/>
          <a:ext cx="0" cy="0"/>
          <a:chOff x="0" y="0"/>
          <a:chExt cx="0" cy="0"/>
        </a:xfrm>
      </p:grpSpPr>
      <p:sp>
        <p:nvSpPr>
          <p:cNvPr id="7" name="Slide Number Placeholder 4"/>
          <p:cNvSpPr txBox="1">
            <a:spLocks/>
          </p:cNvSpPr>
          <p:nvPr userDrawn="1"/>
        </p:nvSpPr>
        <p:spPr>
          <a:xfrm>
            <a:off x="3505200" y="6550364"/>
            <a:ext cx="2133600" cy="190125"/>
          </a:xfrm>
          <a:prstGeom prst="rect">
            <a:avLst/>
          </a:prstGeom>
        </p:spPr>
        <p:txBody>
          <a:bodyPr vert="horz" lIns="91418" tIns="45709" rIns="91418" bIns="45709" rtlCol="0" anchor="ctr"/>
          <a:lstStyle>
            <a:defPPr>
              <a:defRPr lang="en-US"/>
            </a:defPPr>
            <a:lvl1pPr marL="0" algn="ctr" defTabSz="457200" rtl="0" eaLnBrk="1" latinLnBrk="0" hangingPunct="1">
              <a:defRPr sz="1000" kern="1200">
                <a:solidFill>
                  <a:schemeClr val="bg1"/>
                </a:solidFill>
                <a:latin typeface="Minion Pro"/>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58F48A6-A3E1-4848-9AC3-B43F560BE4FE}" type="slidenum">
              <a:rPr lang="en-US" smtClean="0">
                <a:solidFill>
                  <a:srgbClr val="FFFFFF"/>
                </a:solidFill>
              </a:rPr>
              <a:pPr/>
              <a:t>‹#›</a:t>
            </a:fld>
            <a:endParaRPr lang="en-US" dirty="0">
              <a:solidFill>
                <a:srgbClr val="FFFFFF"/>
              </a:solidFill>
            </a:endParaRPr>
          </a:p>
        </p:txBody>
      </p:sp>
      <p:sp>
        <p:nvSpPr>
          <p:cNvPr id="10" name="Slide Number Placeholder 4"/>
          <p:cNvSpPr txBox="1">
            <a:spLocks/>
          </p:cNvSpPr>
          <p:nvPr userDrawn="1"/>
        </p:nvSpPr>
        <p:spPr>
          <a:xfrm>
            <a:off x="2200275" y="6545345"/>
            <a:ext cx="2133600" cy="190125"/>
          </a:xfrm>
          <a:prstGeom prst="rect">
            <a:avLst/>
          </a:prstGeom>
        </p:spPr>
        <p:txBody>
          <a:bodyPr vert="horz" lIns="91418" tIns="45709" rIns="91418" bIns="45709" rtlCol="0" anchor="ctr"/>
          <a:lstStyle>
            <a:defPPr>
              <a:defRPr lang="en-US"/>
            </a:defPPr>
            <a:lvl1pPr marL="0" algn="ctr" defTabSz="457200" rtl="0" eaLnBrk="1" latinLnBrk="0" hangingPunct="1">
              <a:defRPr sz="1000" kern="1200">
                <a:solidFill>
                  <a:schemeClr val="bg1"/>
                </a:solidFill>
                <a:latin typeface="Minion Pro"/>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FFFFF"/>
                </a:solidFill>
                <a:latin typeface="Arial" panose="020B0604020202020204" pitchFamily="34" charset="0"/>
                <a:cs typeface="Arial" panose="020B0604020202020204" pitchFamily="34" charset="0"/>
              </a:rPr>
              <a:t>DOE-OMB Visit Sept. 7, 2017</a:t>
            </a:r>
          </a:p>
        </p:txBody>
      </p:sp>
      <p:sp>
        <p:nvSpPr>
          <p:cNvPr id="11"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12" name="Content Placeholder 2"/>
          <p:cNvSpPr>
            <a:spLocks noGrp="1"/>
          </p:cNvSpPr>
          <p:nvPr>
            <p:ph idx="1"/>
          </p:nvPr>
        </p:nvSpPr>
        <p:spPr>
          <a:xfrm>
            <a:off x="308919" y="966055"/>
            <a:ext cx="8464378"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Footer Placeholder 4"/>
          <p:cNvSpPr>
            <a:spLocks noGrp="1"/>
          </p:cNvSpPr>
          <p:nvPr>
            <p:ph type="ftr" sz="quarter" idx="11"/>
          </p:nvPr>
        </p:nvSpPr>
        <p:spPr>
          <a:xfrm>
            <a:off x="308921" y="6467336"/>
            <a:ext cx="3917888" cy="311322"/>
          </a:xfrm>
        </p:spPr>
        <p:txBody>
          <a:bodyPr lIns="91418" tIns="45709" rIns="91418" bIns="45709"/>
          <a:lstStyle>
            <a:lvl1pPr algn="l">
              <a:defRPr sz="1200" baseline="0">
                <a:solidFill>
                  <a:schemeClr val="tx1"/>
                </a:solidFill>
                <a:latin typeface="Arial" charset="0"/>
              </a:defRPr>
            </a:lvl1pPr>
          </a:lstStyle>
          <a:p>
            <a:endParaRPr lang="en-US" dirty="0">
              <a:solidFill>
                <a:srgbClr val="000000"/>
              </a:solidFill>
            </a:endParaRPr>
          </a:p>
        </p:txBody>
      </p:sp>
      <p:sp>
        <p:nvSpPr>
          <p:cNvPr id="14"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solidFill>
              </a:rPr>
              <a:pPr/>
              <a:t>‹#›</a:t>
            </a:fld>
            <a:endParaRPr lang="en-US" dirty="0">
              <a:solidFill>
                <a:srgbClr val="000000"/>
              </a:solidFill>
            </a:endParaRPr>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16" name="Straight Connector 15"/>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398702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ntent Layout 7">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3439835"/>
            <a:ext cx="4148781" cy="2907915"/>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lIns="91418" tIns="45709" rIns="91418" bIns="45709"/>
          <a:lstStyle>
            <a:lvl1pPr algn="l">
              <a:defRPr sz="1200" baseline="0">
                <a:solidFill>
                  <a:schemeClr val="tx1"/>
                </a:solidFill>
                <a:latin typeface="Arial" charset="0"/>
              </a:defRPr>
            </a:lvl1pPr>
          </a:lstStyle>
          <a:p>
            <a:endParaRPr lang="en-US" dirty="0">
              <a:solidFill>
                <a:srgbClr val="000000"/>
              </a:solidFill>
            </a:endParaRP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solidFill>
              </a:rPr>
              <a:pPr/>
              <a:t>‹#›</a:t>
            </a:fld>
            <a:endParaRPr lang="en-US" dirty="0">
              <a:solidFill>
                <a:srgbClr val="000000"/>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20" y="983116"/>
            <a:ext cx="4148781" cy="2381250"/>
          </a:xfrm>
          <a:blipFill>
            <a:blip r:embed="rId3"/>
            <a:stretch>
              <a:fillRect/>
            </a:stretch>
          </a:blipFill>
        </p:spPr>
        <p:txBody>
          <a:bodyPr/>
          <a:lstStyle/>
          <a:p>
            <a:r>
              <a:rPr lang="en-US"/>
              <a:t>Drag picture to placeholder or click icon to add</a:t>
            </a:r>
          </a:p>
        </p:txBody>
      </p:sp>
      <p:sp>
        <p:nvSpPr>
          <p:cNvPr id="12" name="Content Placeholder 2"/>
          <p:cNvSpPr>
            <a:spLocks noGrp="1"/>
          </p:cNvSpPr>
          <p:nvPr>
            <p:ph idx="14"/>
          </p:nvPr>
        </p:nvSpPr>
        <p:spPr>
          <a:xfrm>
            <a:off x="4623746" y="3439833"/>
            <a:ext cx="4148781" cy="2907916"/>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6" y="983116"/>
            <a:ext cx="4148781" cy="2381250"/>
          </a:xfrm>
          <a:blipFill>
            <a:blip r:embed="rId4"/>
            <a:stretch>
              <a:fillRect/>
            </a:stretch>
          </a:blipFill>
        </p:spPr>
        <p:txBody>
          <a:bodyPr/>
          <a:lstStyle/>
          <a:p>
            <a:r>
              <a:rPr lang="en-US"/>
              <a:t>Drag picture to placeholder or click icon to add</a:t>
            </a:r>
          </a:p>
        </p:txBody>
      </p:sp>
    </p:spTree>
    <p:extLst>
      <p:ext uri="{BB962C8B-B14F-4D97-AF65-F5344CB8AC3E}">
        <p14:creationId xmlns:p14="http://schemas.microsoft.com/office/powerpoint/2010/main" val="29031047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t Layout 2">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966055"/>
            <a:ext cx="4148781"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lIns="91418" tIns="45709" rIns="91418" bIns="45709"/>
          <a:lstStyle>
            <a:lvl1pPr algn="l">
              <a:defRPr sz="1200" baseline="0">
                <a:solidFill>
                  <a:schemeClr val="tx1"/>
                </a:solidFill>
                <a:latin typeface="Arial" charset="0"/>
              </a:defRPr>
            </a:lvl1pPr>
          </a:lstStyle>
          <a:p>
            <a:endParaRPr lang="en-US" dirty="0">
              <a:solidFill>
                <a:srgbClr val="000000"/>
              </a:solidFill>
            </a:endParaRP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solidFill>
              </a:rPr>
              <a:pPr/>
              <a:t>‹#›</a:t>
            </a:fld>
            <a:endParaRPr lang="en-US" dirty="0">
              <a:solidFill>
                <a:srgbClr val="000000"/>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a:spLocks noGrp="1"/>
          </p:cNvSpPr>
          <p:nvPr>
            <p:ph idx="13"/>
          </p:nvPr>
        </p:nvSpPr>
        <p:spPr>
          <a:xfrm>
            <a:off x="4686302" y="966055"/>
            <a:ext cx="4086997"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064525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ontent Layout 5">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966055"/>
            <a:ext cx="4148781"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lIns="91418" tIns="45709" rIns="91418" bIns="45709"/>
          <a:lstStyle>
            <a:lvl1pPr algn="l">
              <a:defRPr baseline="0">
                <a:solidFill>
                  <a:schemeClr val="tx1"/>
                </a:solidFill>
                <a:latin typeface="Arial" charset="0"/>
              </a:defRPr>
            </a:lvl1pPr>
          </a:lstStyle>
          <a:p>
            <a:endParaRPr lang="en-US" dirty="0">
              <a:solidFill>
                <a:srgbClr val="000000"/>
              </a:solidFill>
            </a:endParaRP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solidFill>
              </a:rPr>
              <a:pPr/>
              <a:t>‹#›</a:t>
            </a:fld>
            <a:endParaRPr lang="en-US" dirty="0">
              <a:solidFill>
                <a:srgbClr val="000000"/>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86300" y="983116"/>
            <a:ext cx="4086225" cy="2381250"/>
          </a:xfrm>
          <a:blipFill>
            <a:blip r:embed="rId3"/>
            <a:stretch>
              <a:fillRect/>
            </a:stretch>
          </a:blipFill>
        </p:spPr>
        <p:txBody>
          <a:bodyPr/>
          <a:lstStyle/>
          <a:p>
            <a:r>
              <a:rPr lang="en-US"/>
              <a:t>Drag picture to placeholder or click icon to add</a:t>
            </a:r>
          </a:p>
        </p:txBody>
      </p:sp>
      <p:sp>
        <p:nvSpPr>
          <p:cNvPr id="11" name="Picture Placeholder 9"/>
          <p:cNvSpPr>
            <a:spLocks noGrp="1"/>
          </p:cNvSpPr>
          <p:nvPr>
            <p:ph type="pic" sz="quarter" idx="14"/>
          </p:nvPr>
        </p:nvSpPr>
        <p:spPr>
          <a:xfrm>
            <a:off x="4686300" y="3595166"/>
            <a:ext cx="4086225" cy="2381250"/>
          </a:xfrm>
          <a:blipFill>
            <a:blip r:embed="rId4"/>
            <a:stretch>
              <a:fillRect/>
            </a:stretch>
          </a:blipFill>
        </p:spPr>
        <p:txBody>
          <a:bodyPr/>
          <a:lstStyle/>
          <a:p>
            <a:r>
              <a:rPr lang="en-US"/>
              <a:t>Drag picture to placeholder or click icon to add</a:t>
            </a:r>
          </a:p>
        </p:txBody>
      </p:sp>
    </p:spTree>
    <p:extLst>
      <p:ext uri="{BB962C8B-B14F-4D97-AF65-F5344CB8AC3E}">
        <p14:creationId xmlns:p14="http://schemas.microsoft.com/office/powerpoint/2010/main" val="1086393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9" y="966055"/>
            <a:ext cx="8464378"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a:lstStyle>
            <a:lvl1pPr algn="l">
              <a:defRPr baseline="0">
                <a:solidFill>
                  <a:schemeClr val="tx1"/>
                </a:solidFill>
                <a:latin typeface="Arial" charset="0"/>
              </a:defRPr>
            </a:lvl1pPr>
          </a:lstStyle>
          <a:p>
            <a:endParaRPr lang="en-US" dirty="0"/>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ontent Layout 3">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966055"/>
            <a:ext cx="4148781"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lIns="91418" tIns="45709" rIns="91418" bIns="45709"/>
          <a:lstStyle>
            <a:lvl1pPr algn="l">
              <a:defRPr sz="1200" baseline="0">
                <a:solidFill>
                  <a:schemeClr val="tx1"/>
                </a:solidFill>
                <a:latin typeface="Arial" charset="0"/>
              </a:defRPr>
            </a:lvl1pPr>
          </a:lstStyle>
          <a:p>
            <a:endParaRPr lang="en-US" dirty="0">
              <a:solidFill>
                <a:srgbClr val="000000"/>
              </a:solidFill>
            </a:endParaRP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solidFill>
              </a:rPr>
              <a:pPr/>
              <a:t>‹#›</a:t>
            </a:fld>
            <a:endParaRPr lang="en-US" dirty="0">
              <a:solidFill>
                <a:srgbClr val="000000"/>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23746" y="983116"/>
            <a:ext cx="4148781" cy="2381250"/>
          </a:xfrm>
          <a:blipFill>
            <a:blip r:embed="rId3"/>
            <a:stretch>
              <a:fillRect/>
            </a:stretch>
          </a:blipFill>
        </p:spPr>
        <p:txBody>
          <a:bodyPr/>
          <a:lstStyle/>
          <a:p>
            <a:r>
              <a:rPr lang="en-US"/>
              <a:t>Drag picture to placeholder or click icon to add</a:t>
            </a:r>
          </a:p>
        </p:txBody>
      </p:sp>
      <p:sp>
        <p:nvSpPr>
          <p:cNvPr id="12" name="Content Placeholder 2"/>
          <p:cNvSpPr>
            <a:spLocks noGrp="1"/>
          </p:cNvSpPr>
          <p:nvPr>
            <p:ph idx="14"/>
          </p:nvPr>
        </p:nvSpPr>
        <p:spPr>
          <a:xfrm>
            <a:off x="4623746" y="3439836"/>
            <a:ext cx="4148781" cy="2907915"/>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706643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ntent Layout 4">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3439835"/>
            <a:ext cx="4148781" cy="2907915"/>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lIns="91418" tIns="45709" rIns="91418" bIns="45709"/>
          <a:lstStyle>
            <a:lvl1pPr algn="l">
              <a:defRPr sz="1200" baseline="0">
                <a:solidFill>
                  <a:schemeClr val="tx1"/>
                </a:solidFill>
                <a:latin typeface="Arial" charset="0"/>
              </a:defRPr>
            </a:lvl1pPr>
          </a:lstStyle>
          <a:p>
            <a:endParaRPr lang="en-US" dirty="0">
              <a:solidFill>
                <a:srgbClr val="000000"/>
              </a:solidFill>
            </a:endParaRP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solidFill>
              </a:rPr>
              <a:pPr/>
              <a:t>‹#›</a:t>
            </a:fld>
            <a:endParaRPr lang="en-US" dirty="0">
              <a:solidFill>
                <a:srgbClr val="000000"/>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20" y="983116"/>
            <a:ext cx="4148781" cy="2381250"/>
          </a:xfrm>
          <a:blipFill>
            <a:blip r:embed="rId3"/>
            <a:stretch>
              <a:fillRect/>
            </a:stretch>
          </a:blipFill>
        </p:spPr>
        <p:txBody>
          <a:bodyPr/>
          <a:lstStyle/>
          <a:p>
            <a:r>
              <a:rPr lang="en-US"/>
              <a:t>Drag picture to placeholder or click icon to add</a:t>
            </a:r>
          </a:p>
        </p:txBody>
      </p:sp>
      <p:sp>
        <p:nvSpPr>
          <p:cNvPr id="12" name="Content Placeholder 2"/>
          <p:cNvSpPr>
            <a:spLocks noGrp="1"/>
          </p:cNvSpPr>
          <p:nvPr>
            <p:ph idx="14"/>
          </p:nvPr>
        </p:nvSpPr>
        <p:spPr>
          <a:xfrm>
            <a:off x="4623746" y="983118"/>
            <a:ext cx="4148781" cy="5364633"/>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74669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939514"/>
            <a:ext cx="4148781" cy="2907915"/>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lIns="91418" tIns="45709" rIns="91418" bIns="45709"/>
          <a:lstStyle>
            <a:lvl1pPr algn="l">
              <a:defRPr baseline="0">
                <a:solidFill>
                  <a:schemeClr val="tx1"/>
                </a:solidFill>
                <a:latin typeface="Arial" charset="0"/>
              </a:defRPr>
            </a:lvl1pPr>
          </a:lstStyle>
          <a:p>
            <a:endParaRPr lang="en-US" dirty="0">
              <a:solidFill>
                <a:srgbClr val="000000"/>
              </a:solidFill>
            </a:endParaRP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solidFill>
              </a:rPr>
              <a:pPr/>
              <a:t>‹#›</a:t>
            </a:fld>
            <a:endParaRPr lang="en-US" dirty="0">
              <a:solidFill>
                <a:srgbClr val="000000"/>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20" y="3966757"/>
            <a:ext cx="4148781" cy="2381250"/>
          </a:xfrm>
          <a:blipFill>
            <a:blip r:embed="rId3"/>
            <a:stretch>
              <a:fillRect/>
            </a:stretch>
          </a:blipFill>
        </p:spPr>
        <p:txBody>
          <a:bodyPr/>
          <a:lstStyle/>
          <a:p>
            <a:r>
              <a:rPr lang="en-US"/>
              <a:t>Drag picture to placeholder or click icon to add</a:t>
            </a:r>
          </a:p>
        </p:txBody>
      </p:sp>
      <p:sp>
        <p:nvSpPr>
          <p:cNvPr id="12" name="Content Placeholder 2"/>
          <p:cNvSpPr>
            <a:spLocks noGrp="1"/>
          </p:cNvSpPr>
          <p:nvPr>
            <p:ph idx="14"/>
          </p:nvPr>
        </p:nvSpPr>
        <p:spPr>
          <a:xfrm>
            <a:off x="4623746" y="939512"/>
            <a:ext cx="4148781" cy="2907916"/>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6" y="3966757"/>
            <a:ext cx="4148781" cy="2381250"/>
          </a:xfrm>
          <a:blipFill>
            <a:blip r:embed="rId4"/>
            <a:stretch>
              <a:fillRect/>
            </a:stretch>
          </a:blipFill>
        </p:spPr>
        <p:txBody>
          <a:bodyPr/>
          <a:lstStyle/>
          <a:p>
            <a:r>
              <a:rPr lang="en-US"/>
              <a:t>Drag picture to placeholder or click icon to add</a:t>
            </a:r>
          </a:p>
        </p:txBody>
      </p:sp>
    </p:spTree>
    <p:extLst>
      <p:ext uri="{BB962C8B-B14F-4D97-AF65-F5344CB8AC3E}">
        <p14:creationId xmlns:p14="http://schemas.microsoft.com/office/powerpoint/2010/main" val="229224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ontent Layout 6">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624518" y="966055"/>
            <a:ext cx="4148781"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lIns="91418" tIns="45709" rIns="91418" bIns="45709"/>
          <a:lstStyle>
            <a:lvl1pPr algn="l">
              <a:defRPr sz="1200" baseline="0">
                <a:solidFill>
                  <a:schemeClr val="tx1"/>
                </a:solidFill>
                <a:latin typeface="Arial" charset="0"/>
              </a:defRPr>
            </a:lvl1pPr>
          </a:lstStyle>
          <a:p>
            <a:endParaRPr lang="en-US" dirty="0">
              <a:solidFill>
                <a:srgbClr val="000000"/>
              </a:solidFill>
            </a:endParaRP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solidFill>
              </a:rPr>
              <a:pPr/>
              <a:t>‹#›</a:t>
            </a:fld>
            <a:endParaRPr lang="en-US" dirty="0">
              <a:solidFill>
                <a:srgbClr val="000000"/>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086225" cy="2381250"/>
          </a:xfrm>
          <a:blipFill>
            <a:blip r:embed="rId3"/>
            <a:stretch>
              <a:fillRect/>
            </a:stretch>
          </a:blipFill>
        </p:spPr>
        <p:txBody>
          <a:bodyPr/>
          <a:lstStyle/>
          <a:p>
            <a:r>
              <a:rPr lang="en-US"/>
              <a:t>Drag picture to placeholder or click icon to add</a:t>
            </a:r>
            <a:endParaRPr lang="en-US" dirty="0"/>
          </a:p>
        </p:txBody>
      </p:sp>
      <p:sp>
        <p:nvSpPr>
          <p:cNvPr id="11" name="Picture Placeholder 9"/>
          <p:cNvSpPr>
            <a:spLocks noGrp="1"/>
          </p:cNvSpPr>
          <p:nvPr>
            <p:ph type="pic" sz="quarter" idx="14"/>
          </p:nvPr>
        </p:nvSpPr>
        <p:spPr>
          <a:xfrm>
            <a:off x="308918" y="3595166"/>
            <a:ext cx="4086225" cy="2381250"/>
          </a:xfrm>
          <a:blipFill>
            <a:blip r:embed="rId4"/>
            <a:stretch>
              <a:fillRect/>
            </a:stretch>
          </a:blipFill>
        </p:spPr>
        <p:txBody>
          <a:bodyPr/>
          <a:lstStyle/>
          <a:p>
            <a:r>
              <a:rPr lang="en-US"/>
              <a:t>Drag picture to placeholder or click icon to add</a:t>
            </a:r>
          </a:p>
        </p:txBody>
      </p:sp>
    </p:spTree>
    <p:extLst>
      <p:ext uri="{BB962C8B-B14F-4D97-AF65-F5344CB8AC3E}">
        <p14:creationId xmlns:p14="http://schemas.microsoft.com/office/powerpoint/2010/main" val="21733998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Questions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1"/>
            <a:ext cx="9144000" cy="1282700"/>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8598" y="2941864"/>
            <a:ext cx="4258581" cy="4258581"/>
          </a:xfrm>
          <a:prstGeom prst="rect">
            <a:avLst/>
          </a:prstGeom>
        </p:spPr>
      </p:pic>
      <p:pic>
        <p:nvPicPr>
          <p:cNvPr id="23" name="Picture 2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5774500" cy="617838"/>
          </a:xfrm>
        </p:spPr>
        <p:txBody>
          <a:bodyPr anchor="b">
            <a:noAutofit/>
          </a:bodyPr>
          <a:lstStyle>
            <a:lvl1pPr algn="l">
              <a:defRPr sz="3000" b="1" cap="none" baseline="0">
                <a:latin typeface="Arial" charset="0"/>
              </a:defRPr>
            </a:lvl1pPr>
          </a:lstStyle>
          <a:p>
            <a:r>
              <a:rPr lang="en-US"/>
              <a:t>Questions?</a:t>
            </a:r>
            <a:endParaRPr lang="en-US" dirty="0"/>
          </a:p>
        </p:txBody>
      </p:sp>
      <p:pic>
        <p:nvPicPr>
          <p:cNvPr id="27" name="Picture 2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522407" y="6459471"/>
            <a:ext cx="407283" cy="273532"/>
          </a:xfrm>
          <a:prstGeom prst="rect">
            <a:avLst/>
          </a:prstGeom>
        </p:spPr>
      </p:pic>
      <p:pic>
        <p:nvPicPr>
          <p:cNvPr id="5" name="Pictur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6692911" y="6450042"/>
            <a:ext cx="1629561" cy="273531"/>
          </a:xfrm>
          <a:prstGeom prst="rect">
            <a:avLst/>
          </a:prstGeom>
        </p:spPr>
      </p:pic>
      <p:sp>
        <p:nvSpPr>
          <p:cNvPr id="9" name="Picture Placeholder 8"/>
          <p:cNvSpPr>
            <a:spLocks noGrp="1"/>
          </p:cNvSpPr>
          <p:nvPr>
            <p:ph type="pic" sz="quarter" idx="13"/>
          </p:nvPr>
        </p:nvSpPr>
        <p:spPr>
          <a:xfrm>
            <a:off x="4506687" y="1725955"/>
            <a:ext cx="4630964" cy="3821639"/>
          </a:xfrm>
          <a:blipFill>
            <a:blip r:embed="rId7"/>
            <a:stretch>
              <a:fillRect/>
            </a:stretch>
          </a:blipFill>
        </p:spPr>
        <p:txBody>
          <a:bodyPr/>
          <a:lstStyle/>
          <a:p>
            <a:r>
              <a:rPr lang="en-US"/>
              <a:t>Drag picture to placeholder or click icon to add</a:t>
            </a:r>
            <a:endParaRPr lang="en-US" dirty="0"/>
          </a:p>
        </p:txBody>
      </p:sp>
      <p:sp>
        <p:nvSpPr>
          <p:cNvPr id="16" name="Text Placeholder 6"/>
          <p:cNvSpPr>
            <a:spLocks noGrp="1"/>
          </p:cNvSpPr>
          <p:nvPr>
            <p:ph type="body" sz="quarter" idx="17" hasCustomPrompt="1"/>
          </p:nvPr>
        </p:nvSpPr>
        <p:spPr>
          <a:xfrm>
            <a:off x="318638" y="1750851"/>
            <a:ext cx="4098242" cy="3861333"/>
          </a:xfrm>
        </p:spPr>
        <p:txBody>
          <a:bodyPr>
            <a:normAutofit/>
          </a:bodyPr>
          <a:lstStyle>
            <a:lvl1pPr marL="342820" indent="-342820">
              <a:buFont typeface="Arial" charset="0"/>
              <a:buChar char="•"/>
              <a:defRPr sz="2200" baseline="0">
                <a:solidFill>
                  <a:schemeClr val="accent1"/>
                </a:solidFill>
              </a:defRPr>
            </a:lvl1pPr>
            <a:lvl2pPr marL="685639" indent="-228546">
              <a:buFont typeface=".PingFangSC-Regular" charset="-122"/>
              <a:buChar char="－"/>
              <a:defRPr sz="2200" baseline="0">
                <a:solidFill>
                  <a:schemeClr val="accent1"/>
                </a:solidFill>
              </a:defRPr>
            </a:lvl2pPr>
            <a:lvl3pPr marL="1142733" indent="-228546">
              <a:buFont typeface="Arial" charset="0"/>
              <a:buChar char="•"/>
              <a:defRPr sz="2200" baseline="0">
                <a:solidFill>
                  <a:schemeClr val="accent1"/>
                </a:solidFill>
              </a:defRPr>
            </a:lvl3pPr>
            <a:lvl4pPr marL="1599825" indent="-228546">
              <a:buFont typeface=".PingFangSC-Regular" charset="-122"/>
              <a:buChar char="－"/>
              <a:defRPr sz="2200" baseline="0">
                <a:solidFill>
                  <a:schemeClr val="accent1"/>
                </a:solidFill>
              </a:defRPr>
            </a:lvl4pPr>
            <a:lvl5pPr marL="2056919" indent="-228546">
              <a:buFont typeface="Arial" charset="0"/>
              <a:buChar char="•"/>
              <a:defRPr sz="2200" baseline="0">
                <a:solidFill>
                  <a:schemeClr val="accent1"/>
                </a:solidFill>
              </a:defRPr>
            </a:lvl5pPr>
          </a:lstStyle>
          <a:p>
            <a:pPr lvl="0"/>
            <a:r>
              <a:rPr lang="en-US" dirty="0"/>
              <a:t>Agenda Topics Covered:</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78614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9" y="966055"/>
            <a:ext cx="8464378"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lIns="91418" tIns="45709" rIns="91418" bIns="45709"/>
          <a:lstStyle>
            <a:lvl1pPr algn="l">
              <a:defRPr sz="1200" baseline="0">
                <a:solidFill>
                  <a:schemeClr val="tx1"/>
                </a:solidFill>
                <a:latin typeface="Arial" charset="0"/>
              </a:defRPr>
            </a:lvl1pPr>
          </a:lstStyle>
          <a:p>
            <a:endParaRPr lang="en-US" dirty="0">
              <a:solidFill>
                <a:srgbClr val="000000"/>
              </a:solidFill>
            </a:endParaRP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solidFill>
              </a:rPr>
              <a:pPr/>
              <a:t>‹#›</a:t>
            </a:fld>
            <a:endParaRPr lang="en-US" dirty="0">
              <a:solidFill>
                <a:srgbClr val="000000"/>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3407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038600" y="6519448"/>
            <a:ext cx="2133600" cy="190125"/>
          </a:xfrm>
          <a:prstGeom prst="rect">
            <a:avLst/>
          </a:prstGeom>
        </p:spPr>
        <p:txBody>
          <a:bodyPr vert="horz" lIns="91418" tIns="45709" rIns="91418" bIns="45709" rtlCol="0" anchor="ctr"/>
          <a:lstStyle>
            <a:lvl1pPr algn="ctr">
              <a:defRPr sz="1000">
                <a:solidFill>
                  <a:schemeClr val="bg1"/>
                </a:solidFill>
                <a:latin typeface="Minion Pro"/>
              </a:defRPr>
            </a:lvl1pPr>
          </a:lstStyle>
          <a:p>
            <a:pPr defTabSz="457092"/>
            <a:fld id="{B58F48A6-A3E1-4848-9AC3-B43F560BE4FE}" type="slidenum">
              <a:rPr lang="en-US" smtClean="0">
                <a:solidFill>
                  <a:prstClr val="white"/>
                </a:solidFill>
              </a:rPr>
              <a:pPr defTabSz="457092"/>
              <a:t>‹#›</a:t>
            </a:fld>
            <a:endParaRPr lang="en-US" dirty="0">
              <a:solidFill>
                <a:prstClr val="white"/>
              </a:solidFill>
            </a:endParaRPr>
          </a:p>
        </p:txBody>
      </p:sp>
      <p:sp>
        <p:nvSpPr>
          <p:cNvPr id="5" name="Title 1"/>
          <p:cNvSpPr>
            <a:spLocks noGrp="1"/>
          </p:cNvSpPr>
          <p:nvPr>
            <p:ph type="title"/>
          </p:nvPr>
        </p:nvSpPr>
        <p:spPr>
          <a:xfrm>
            <a:off x="308919" y="240541"/>
            <a:ext cx="8464378" cy="487490"/>
          </a:xfrm>
        </p:spPr>
        <p:txBody>
          <a:bodyPr>
            <a:normAutofit/>
          </a:bodyPr>
          <a:lstStyle>
            <a:lvl1pPr>
              <a:defRPr sz="2400" b="1" cap="all" baseline="0">
                <a:latin typeface="Arial" charset="0"/>
              </a:defRPr>
            </a:lvl1pPr>
          </a:lstStyle>
          <a:p>
            <a:r>
              <a:rPr lang="en-US" dirty="0"/>
              <a:t>Click to edit Master title style</a:t>
            </a:r>
          </a:p>
        </p:txBody>
      </p:sp>
      <p:sp>
        <p:nvSpPr>
          <p:cNvPr id="7" name="Slide Number Placeholder 5"/>
          <p:cNvSpPr txBox="1">
            <a:spLocks/>
          </p:cNvSpPr>
          <p:nvPr userDrawn="1"/>
        </p:nvSpPr>
        <p:spPr>
          <a:xfrm>
            <a:off x="4226807" y="6467336"/>
            <a:ext cx="536158" cy="303364"/>
          </a:xfrm>
          <a:prstGeom prst="rect">
            <a:avLst/>
          </a:prstGeom>
        </p:spPr>
        <p:txBody>
          <a:bodyPr lIns="91418" tIns="45709" rIns="91418" bIns="45709"/>
          <a:lstStyle>
            <a:defPPr>
              <a:defRPr lang="en-US"/>
            </a:defPPr>
            <a:lvl1pPr marL="0" algn="ctr" defTabSz="914400" rtl="0" eaLnBrk="1" latinLnBrk="0" hangingPunct="1">
              <a:defRPr sz="10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a:t>
            </a:fld>
            <a:endParaRPr lang="en-US" dirty="0">
              <a:solidFill>
                <a:srgbClr val="000000"/>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90399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OE bottom - blank - b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4"/>
          <p:cNvSpPr/>
          <p:nvPr userDrawn="1"/>
        </p:nvSpPr>
        <p:spPr>
          <a:xfrm>
            <a:off x="8715474" y="6492875"/>
            <a:ext cx="428526" cy="246221"/>
          </a:xfrm>
          <a:prstGeom prst="rect">
            <a:avLst/>
          </a:prstGeom>
        </p:spPr>
        <p:txBody>
          <a:bodyPr wrap="square">
            <a:spAutoFit/>
          </a:bodyPr>
          <a:lstStyle/>
          <a:p>
            <a:fld id="{0E35970C-66DA-42B4-8591-6E363A3B576E}" type="slidenum">
              <a:rPr lang="en-US" sz="1000" smtClean="0">
                <a:solidFill>
                  <a:srgbClr val="006600"/>
                </a:solidFill>
                <a:latin typeface="Arial" panose="020B0604020202020204" pitchFamily="34" charset="0"/>
                <a:cs typeface="Arial" panose="020B0604020202020204" pitchFamily="34" charset="0"/>
              </a:rPr>
              <a:pPr/>
              <a:t>‹#›</a:t>
            </a:fld>
            <a:endParaRPr lang="en-US" sz="1000" dirty="0">
              <a:solidFill>
                <a:srgbClr val="0066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0031133"/>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OE bottom - blank - not b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Tree>
    <p:extLst>
      <p:ext uri="{BB962C8B-B14F-4D97-AF65-F5344CB8AC3E}">
        <p14:creationId xmlns:p14="http://schemas.microsoft.com/office/powerpoint/2010/main" val="2541676155"/>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OE bottom - box - bo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2425" y="866775"/>
            <a:ext cx="8410575" cy="5259388"/>
          </a:xfrm>
          <a:prstGeom prst="rect">
            <a:avLst/>
          </a:prstGeom>
        </p:spPr>
        <p:txBody>
          <a:bodyPr/>
          <a:lstStyle>
            <a:lvl1pPr>
              <a:defRPr b="0" baseline="0"/>
            </a:lvl1pPr>
            <a:lvl2pPr algn="l">
              <a:buNone/>
              <a:defRPr b="0" baseline="0"/>
            </a:lvl2pPr>
          </a:lstStyle>
          <a:p>
            <a:pPr lvl="1"/>
            <a:endParaRPr lang="en-US" dirty="0"/>
          </a:p>
          <a:p>
            <a:pPr lvl="0"/>
            <a:endParaRPr lang="en-US" dirty="0"/>
          </a:p>
        </p:txBody>
      </p:sp>
      <p:sp>
        <p:nvSpPr>
          <p:cNvPr id="6" name="Title 5"/>
          <p:cNvSpPr>
            <a:spLocks noGrp="1"/>
          </p:cNvSpPr>
          <p:nvPr>
            <p:ph type="title"/>
          </p:nvPr>
        </p:nvSpPr>
        <p:spPr/>
        <p:txBody>
          <a:bodyPr/>
          <a:lstStyle>
            <a:lvl1pPr>
              <a:defRPr b="1" i="0" baseline="0"/>
            </a:lvl1pPr>
          </a:lstStyle>
          <a:p>
            <a:r>
              <a:rPr lang="en-US" dirty="0"/>
              <a:t>Click to edit Master title style</a:t>
            </a:r>
          </a:p>
        </p:txBody>
      </p:sp>
    </p:spTree>
    <p:extLst>
      <p:ext uri="{BB962C8B-B14F-4D97-AF65-F5344CB8AC3E}">
        <p14:creationId xmlns:p14="http://schemas.microsoft.com/office/powerpoint/2010/main" val="250079993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Layout 2">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966055"/>
            <a:ext cx="4148781"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a:lstStyle>
            <a:lvl1pPr algn="l">
              <a:defRPr baseline="0">
                <a:solidFill>
                  <a:schemeClr val="tx1"/>
                </a:solidFill>
                <a:latin typeface="Arial" charset="0"/>
              </a:defRPr>
            </a:lvl1pPr>
          </a:lstStyle>
          <a:p>
            <a:endParaRPr lang="en-US" dirty="0"/>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a:spLocks noGrp="1"/>
          </p:cNvSpPr>
          <p:nvPr>
            <p:ph idx="13"/>
          </p:nvPr>
        </p:nvSpPr>
        <p:spPr>
          <a:xfrm>
            <a:off x="4686302" y="966055"/>
            <a:ext cx="4086997"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OE bottom - box - not bo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2425" y="866775"/>
            <a:ext cx="8410575" cy="5259388"/>
          </a:xfrm>
          <a:prstGeom prst="rect">
            <a:avLst/>
          </a:prstGeom>
        </p:spPr>
        <p:txBody>
          <a:bodyPr/>
          <a:lstStyle>
            <a:lvl1pPr>
              <a:defRPr b="0" baseline="0"/>
            </a:lvl1pPr>
            <a:lvl2pPr algn="l">
              <a:buNone/>
              <a:defRPr b="0" baseline="0"/>
            </a:lvl2pPr>
          </a:lstStyle>
          <a:p>
            <a:pPr lvl="1"/>
            <a:endParaRPr lang="en-US" dirty="0"/>
          </a:p>
          <a:p>
            <a:pPr lvl="0"/>
            <a:endParaRPr lang="en-US" dirty="0"/>
          </a:p>
        </p:txBody>
      </p:sp>
      <p:sp>
        <p:nvSpPr>
          <p:cNvPr id="6" name="Title 5"/>
          <p:cNvSpPr>
            <a:spLocks noGrp="1"/>
          </p:cNvSpPr>
          <p:nvPr>
            <p:ph type="title"/>
          </p:nvPr>
        </p:nvSpPr>
        <p:spPr/>
        <p:txBody>
          <a:bodyPr/>
          <a:lstStyle>
            <a:lvl1pPr>
              <a:defRPr b="0" i="0" baseline="0"/>
            </a:lvl1pPr>
          </a:lstStyle>
          <a:p>
            <a:r>
              <a:rPr lang="en-US" dirty="0"/>
              <a:t>Click to edit Master title style</a:t>
            </a:r>
          </a:p>
        </p:txBody>
      </p:sp>
    </p:spTree>
    <p:extLst>
      <p:ext uri="{BB962C8B-B14F-4D97-AF65-F5344CB8AC3E}">
        <p14:creationId xmlns:p14="http://schemas.microsoft.com/office/powerpoint/2010/main" val="3000264714"/>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OE bottom - text box - b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2"/>
          <p:cNvSpPr>
            <a:spLocks noGrp="1"/>
          </p:cNvSpPr>
          <p:nvPr>
            <p:ph idx="1"/>
          </p:nvPr>
        </p:nvSpPr>
        <p:spPr>
          <a:xfrm>
            <a:off x="320722" y="972403"/>
            <a:ext cx="8345605" cy="5073555"/>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6"/>
          <p:cNvSpPr>
            <a:spLocks noGrp="1" noChangeArrowheads="1"/>
          </p:cNvSpPr>
          <p:nvPr>
            <p:ph type="sldNum" sz="quarter" idx="4"/>
          </p:nvPr>
        </p:nvSpPr>
        <p:spPr>
          <a:xfrm>
            <a:off x="8674217" y="6492875"/>
            <a:ext cx="469783" cy="365125"/>
          </a:xfrm>
          <a:prstGeom prst="rect">
            <a:avLst/>
          </a:prstGeom>
          <a:ln/>
        </p:spPr>
        <p:txBody>
          <a:bodyPr/>
          <a:lstStyle>
            <a:lvl1pPr>
              <a:defRPr sz="1000">
                <a:latin typeface="Arial" panose="020B0604020202020204" pitchFamily="34" charset="0"/>
                <a:cs typeface="Arial" panose="020B0604020202020204" pitchFamily="34" charset="0"/>
              </a:defRPr>
            </a:lvl1pPr>
          </a:lstStyle>
          <a:p>
            <a:pPr>
              <a:defRPr/>
            </a:pPr>
            <a:fld id="{0E35970C-66DA-42B4-8591-6E363A3B576E}" type="slidenum">
              <a:rPr lang="en-US" smtClean="0"/>
              <a:pPr>
                <a:defRPr/>
              </a:pPr>
              <a:t>‹#›</a:t>
            </a:fld>
            <a:endParaRPr lang="en-US" dirty="0"/>
          </a:p>
        </p:txBody>
      </p:sp>
    </p:spTree>
    <p:extLst>
      <p:ext uri="{BB962C8B-B14F-4D97-AF65-F5344CB8AC3E}">
        <p14:creationId xmlns:p14="http://schemas.microsoft.com/office/powerpoint/2010/main" val="2419442770"/>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52425" y="866775"/>
            <a:ext cx="8410575" cy="5259388"/>
          </a:xfrm>
          <a:prstGeom prst="rect">
            <a:avLst/>
          </a:prstGeom>
        </p:spPr>
        <p:txBody>
          <a:bodyPr/>
          <a:lstStyle>
            <a:lvl1pPr>
              <a:defRPr b="0" baseline="0"/>
            </a:lvl1pPr>
            <a:lvl2pPr algn="l">
              <a:buNone/>
              <a:defRPr b="0" baseline="0"/>
            </a:lvl2pPr>
          </a:lstStyle>
          <a:p>
            <a:pPr lvl="1"/>
            <a:endParaRPr lang="en-US" dirty="0"/>
          </a:p>
          <a:p>
            <a:pPr lvl="0"/>
            <a:endParaRPr lang="en-US" dirty="0"/>
          </a:p>
        </p:txBody>
      </p:sp>
      <p:sp>
        <p:nvSpPr>
          <p:cNvPr id="6" name="Title 5"/>
          <p:cNvSpPr>
            <a:spLocks noGrp="1"/>
          </p:cNvSpPr>
          <p:nvPr>
            <p:ph type="title"/>
          </p:nvPr>
        </p:nvSpPr>
        <p:spPr/>
        <p:txBody>
          <a:bodyPr/>
          <a:lstStyle>
            <a:lvl1pPr>
              <a:defRPr b="1" i="0" baseline="0"/>
            </a:lvl1pPr>
          </a:lstStyle>
          <a:p>
            <a:r>
              <a:rPr lang="en-US" dirty="0"/>
              <a:t>Click to edit Master title style</a:t>
            </a:r>
          </a:p>
        </p:txBody>
      </p:sp>
    </p:spTree>
    <p:extLst>
      <p:ext uri="{BB962C8B-B14F-4D97-AF65-F5344CB8AC3E}">
        <p14:creationId xmlns:p14="http://schemas.microsoft.com/office/powerpoint/2010/main" val="301222869"/>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056185" y="2790092"/>
            <a:ext cx="4741984"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4056185" y="4642339"/>
            <a:ext cx="4741984"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114697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750513" y="6311899"/>
            <a:ext cx="2057400" cy="365125"/>
          </a:xfrm>
        </p:spPr>
        <p:txBody>
          <a:bodyPr/>
          <a:lstStyle>
            <a:lvl1pPr algn="ctr">
              <a:defRPr/>
            </a:lvl1pPr>
          </a:lstStyle>
          <a:p>
            <a:fld id="{893C5830-40F3-F04E-B2E3-10E6672BA8FF}" type="slidenum">
              <a:rPr lang="en-US" smtClean="0"/>
              <a:pPr/>
              <a:t>‹#›</a:t>
            </a:fld>
            <a:endParaRPr lang="en-US"/>
          </a:p>
        </p:txBody>
      </p:sp>
    </p:spTree>
    <p:extLst>
      <p:ext uri="{BB962C8B-B14F-4D97-AF65-F5344CB8AC3E}">
        <p14:creationId xmlns:p14="http://schemas.microsoft.com/office/powerpoint/2010/main" val="25413036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Slide Number Placeholder 5"/>
          <p:cNvSpPr>
            <a:spLocks noGrp="1"/>
          </p:cNvSpPr>
          <p:nvPr>
            <p:ph type="sldNum" sz="quarter" idx="12"/>
          </p:nvPr>
        </p:nvSpPr>
        <p:spPr>
          <a:xfrm>
            <a:off x="3750513" y="6311899"/>
            <a:ext cx="2057400" cy="365125"/>
          </a:xfrm>
        </p:spPr>
        <p:txBody>
          <a:bodyPr/>
          <a:lstStyle>
            <a:lvl1pPr algn="ctr">
              <a:defRPr/>
            </a:lvl1pPr>
          </a:lstStyle>
          <a:p>
            <a:fld id="{893C5830-40F3-F04E-B2E3-10E6672BA8FF}" type="slidenum">
              <a:rPr lang="en-US" smtClean="0"/>
              <a:pPr/>
              <a:t>‹#›</a:t>
            </a:fld>
            <a:endParaRPr lang="en-US"/>
          </a:p>
        </p:txBody>
      </p:sp>
    </p:spTree>
    <p:extLst>
      <p:ext uri="{BB962C8B-B14F-4D97-AF65-F5344CB8AC3E}">
        <p14:creationId xmlns:p14="http://schemas.microsoft.com/office/powerpoint/2010/main" val="29357361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5"/>
          <p:cNvSpPr>
            <a:spLocks noGrp="1"/>
          </p:cNvSpPr>
          <p:nvPr>
            <p:ph type="sldNum" sz="quarter" idx="12"/>
          </p:nvPr>
        </p:nvSpPr>
        <p:spPr>
          <a:xfrm>
            <a:off x="3750513" y="6311899"/>
            <a:ext cx="2057400" cy="365125"/>
          </a:xfrm>
        </p:spPr>
        <p:txBody>
          <a:bodyPr/>
          <a:lstStyle>
            <a:lvl1pPr algn="ctr">
              <a:defRPr/>
            </a:lvl1pPr>
          </a:lstStyle>
          <a:p>
            <a:fld id="{893C5830-40F3-F04E-B2E3-10E6672BA8FF}" type="slidenum">
              <a:rPr lang="en-US" smtClean="0"/>
              <a:pPr/>
              <a:t>‹#›</a:t>
            </a:fld>
            <a:endParaRPr lang="en-US"/>
          </a:p>
        </p:txBody>
      </p:sp>
    </p:spTree>
    <p:extLst>
      <p:ext uri="{BB962C8B-B14F-4D97-AF65-F5344CB8AC3E}">
        <p14:creationId xmlns:p14="http://schemas.microsoft.com/office/powerpoint/2010/main" val="41752981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5"/>
          <p:cNvSpPr>
            <a:spLocks noGrp="1"/>
          </p:cNvSpPr>
          <p:nvPr>
            <p:ph type="sldNum" sz="quarter" idx="12"/>
          </p:nvPr>
        </p:nvSpPr>
        <p:spPr>
          <a:xfrm>
            <a:off x="3750513" y="6311899"/>
            <a:ext cx="2057400" cy="365125"/>
          </a:xfrm>
        </p:spPr>
        <p:txBody>
          <a:bodyPr/>
          <a:lstStyle>
            <a:lvl1pPr algn="ctr">
              <a:defRPr/>
            </a:lvl1pPr>
          </a:lstStyle>
          <a:p>
            <a:fld id="{893C5830-40F3-F04E-B2E3-10E6672BA8FF}" type="slidenum">
              <a:rPr lang="en-US" smtClean="0"/>
              <a:pPr/>
              <a:t>‹#›</a:t>
            </a:fld>
            <a:endParaRPr lang="en-US"/>
          </a:p>
        </p:txBody>
      </p:sp>
    </p:spTree>
    <p:extLst>
      <p:ext uri="{BB962C8B-B14F-4D97-AF65-F5344CB8AC3E}">
        <p14:creationId xmlns:p14="http://schemas.microsoft.com/office/powerpoint/2010/main" val="14447154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Slide Number Placeholder 5"/>
          <p:cNvSpPr>
            <a:spLocks noGrp="1"/>
          </p:cNvSpPr>
          <p:nvPr>
            <p:ph type="sldNum" sz="quarter" idx="12"/>
          </p:nvPr>
        </p:nvSpPr>
        <p:spPr>
          <a:xfrm>
            <a:off x="3750513" y="6311899"/>
            <a:ext cx="2057400" cy="365125"/>
          </a:xfrm>
        </p:spPr>
        <p:txBody>
          <a:bodyPr/>
          <a:lstStyle>
            <a:lvl1pPr algn="ctr">
              <a:defRPr/>
            </a:lvl1pPr>
          </a:lstStyle>
          <a:p>
            <a:fld id="{893C5830-40F3-F04E-B2E3-10E6672BA8FF}" type="slidenum">
              <a:rPr lang="en-US" smtClean="0"/>
              <a:pPr/>
              <a:t>‹#›</a:t>
            </a:fld>
            <a:endParaRPr lang="en-US"/>
          </a:p>
        </p:txBody>
      </p:sp>
    </p:spTree>
    <p:extLst>
      <p:ext uri="{BB962C8B-B14F-4D97-AF65-F5344CB8AC3E}">
        <p14:creationId xmlns:p14="http://schemas.microsoft.com/office/powerpoint/2010/main" val="32947055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3750513" y="6311899"/>
            <a:ext cx="2057400" cy="365125"/>
          </a:xfrm>
        </p:spPr>
        <p:txBody>
          <a:bodyPr/>
          <a:lstStyle>
            <a:lvl1pPr algn="ctr">
              <a:defRPr/>
            </a:lvl1pPr>
          </a:lstStyle>
          <a:p>
            <a:fld id="{893C5830-40F3-F04E-B2E3-10E6672BA8FF}" type="slidenum">
              <a:rPr lang="en-US" smtClean="0"/>
              <a:pPr/>
              <a:t>‹#›</a:t>
            </a:fld>
            <a:endParaRPr lang="en-US"/>
          </a:p>
        </p:txBody>
      </p:sp>
    </p:spTree>
    <p:extLst>
      <p:ext uri="{BB962C8B-B14F-4D97-AF65-F5344CB8AC3E}">
        <p14:creationId xmlns:p14="http://schemas.microsoft.com/office/powerpoint/2010/main" val="1138809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Layout 3">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966055"/>
            <a:ext cx="4148781"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a:lstStyle>
            <a:lvl1pPr algn="l">
              <a:defRPr baseline="0">
                <a:solidFill>
                  <a:schemeClr val="tx1"/>
                </a:solidFill>
                <a:latin typeface="Arial" charset="0"/>
              </a:defRPr>
            </a:lvl1pPr>
          </a:lstStyle>
          <a:p>
            <a:endParaRPr lang="en-US" dirty="0"/>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23746"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6" y="3439836"/>
            <a:ext cx="4148781" cy="2907915"/>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5"/>
          <p:cNvSpPr>
            <a:spLocks noGrp="1"/>
          </p:cNvSpPr>
          <p:nvPr>
            <p:ph type="sldNum" sz="quarter" idx="12"/>
          </p:nvPr>
        </p:nvSpPr>
        <p:spPr>
          <a:xfrm>
            <a:off x="3750513" y="6311899"/>
            <a:ext cx="2057400" cy="365125"/>
          </a:xfrm>
        </p:spPr>
        <p:txBody>
          <a:bodyPr/>
          <a:lstStyle>
            <a:lvl1pPr algn="ctr">
              <a:defRPr/>
            </a:lvl1pPr>
          </a:lstStyle>
          <a:p>
            <a:fld id="{893C5830-40F3-F04E-B2E3-10E6672BA8FF}" type="slidenum">
              <a:rPr lang="en-US" smtClean="0"/>
              <a:pPr/>
              <a:t>‹#›</a:t>
            </a:fld>
            <a:endParaRPr lang="en-US"/>
          </a:p>
        </p:txBody>
      </p:sp>
    </p:spTree>
    <p:extLst>
      <p:ext uri="{BB962C8B-B14F-4D97-AF65-F5344CB8AC3E}">
        <p14:creationId xmlns:p14="http://schemas.microsoft.com/office/powerpoint/2010/main" val="2148268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Slide Number Placeholder 5"/>
          <p:cNvSpPr>
            <a:spLocks noGrp="1"/>
          </p:cNvSpPr>
          <p:nvPr>
            <p:ph type="sldNum" sz="quarter" idx="12"/>
          </p:nvPr>
        </p:nvSpPr>
        <p:spPr>
          <a:xfrm>
            <a:off x="3750513" y="6311899"/>
            <a:ext cx="2057400" cy="365125"/>
          </a:xfrm>
        </p:spPr>
        <p:txBody>
          <a:bodyPr/>
          <a:lstStyle>
            <a:lvl1pPr algn="ctr">
              <a:defRPr/>
            </a:lvl1pPr>
          </a:lstStyle>
          <a:p>
            <a:fld id="{893C5830-40F3-F04E-B2E3-10E6672BA8FF}" type="slidenum">
              <a:rPr lang="en-US" smtClean="0"/>
              <a:pPr/>
              <a:t>‹#›</a:t>
            </a:fld>
            <a:endParaRPr lang="en-US"/>
          </a:p>
        </p:txBody>
      </p:sp>
    </p:spTree>
    <p:extLst>
      <p:ext uri="{BB962C8B-B14F-4D97-AF65-F5344CB8AC3E}">
        <p14:creationId xmlns:p14="http://schemas.microsoft.com/office/powerpoint/2010/main" val="20661288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2"/>
          </p:nvPr>
        </p:nvSpPr>
        <p:spPr>
          <a:xfrm>
            <a:off x="3750513" y="6311899"/>
            <a:ext cx="2057400" cy="365125"/>
          </a:xfrm>
        </p:spPr>
        <p:txBody>
          <a:bodyPr/>
          <a:lstStyle>
            <a:lvl1pPr algn="ctr">
              <a:defRPr/>
            </a:lvl1pPr>
          </a:lstStyle>
          <a:p>
            <a:fld id="{893C5830-40F3-F04E-B2E3-10E6672BA8FF}" type="slidenum">
              <a:rPr lang="en-US" smtClean="0"/>
              <a:pPr/>
              <a:t>‹#›</a:t>
            </a:fld>
            <a:endParaRPr lang="en-US"/>
          </a:p>
        </p:txBody>
      </p:sp>
    </p:spTree>
    <p:extLst>
      <p:ext uri="{BB962C8B-B14F-4D97-AF65-F5344CB8AC3E}">
        <p14:creationId xmlns:p14="http://schemas.microsoft.com/office/powerpoint/2010/main" val="10754027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2"/>
          </p:nvPr>
        </p:nvSpPr>
        <p:spPr>
          <a:xfrm>
            <a:off x="3750513" y="6311899"/>
            <a:ext cx="2057400" cy="365125"/>
          </a:xfrm>
        </p:spPr>
        <p:txBody>
          <a:bodyPr/>
          <a:lstStyle>
            <a:lvl1pPr algn="ctr">
              <a:defRPr/>
            </a:lvl1pPr>
          </a:lstStyle>
          <a:p>
            <a:fld id="{893C5830-40F3-F04E-B2E3-10E6672BA8FF}" type="slidenum">
              <a:rPr lang="en-US" smtClean="0"/>
              <a:pPr/>
              <a:t>‹#›</a:t>
            </a:fld>
            <a:endParaRPr lang="en-US"/>
          </a:p>
        </p:txBody>
      </p:sp>
    </p:spTree>
    <p:extLst>
      <p:ext uri="{BB962C8B-B14F-4D97-AF65-F5344CB8AC3E}">
        <p14:creationId xmlns:p14="http://schemas.microsoft.com/office/powerpoint/2010/main" val="3464331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Layout 4">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3439835"/>
            <a:ext cx="4148781" cy="2907915"/>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a:lstStyle>
            <a:lvl1pPr algn="l">
              <a:defRPr baseline="0">
                <a:solidFill>
                  <a:schemeClr val="tx1"/>
                </a:solidFill>
                <a:latin typeface="Arial" charset="0"/>
              </a:defRPr>
            </a:lvl1pPr>
          </a:lstStyle>
          <a:p>
            <a:endParaRPr lang="en-US" dirty="0"/>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20"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6" y="983118"/>
            <a:ext cx="4148781" cy="5364633"/>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Layout 5">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966055"/>
            <a:ext cx="4148781"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a:lstStyle>
            <a:lvl1pPr algn="l">
              <a:defRPr baseline="0">
                <a:solidFill>
                  <a:schemeClr val="tx1"/>
                </a:solidFill>
                <a:latin typeface="Arial" charset="0"/>
              </a:defRPr>
            </a:lvl1pPr>
          </a:lstStyle>
          <a:p>
            <a:endParaRPr lang="en-US" dirty="0"/>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86300" y="983116"/>
            <a:ext cx="4086225" cy="2381250"/>
          </a:xfrm>
          <a:solidFill>
            <a:schemeClr val="accent2"/>
          </a:solidFill>
        </p:spPr>
        <p:txBody>
          <a:bodyPr/>
          <a:lstStyle/>
          <a:p>
            <a:r>
              <a:rPr lang="en-US"/>
              <a:t>Click icon to add picture</a:t>
            </a:r>
          </a:p>
        </p:txBody>
      </p:sp>
      <p:sp>
        <p:nvSpPr>
          <p:cNvPr id="11" name="Picture Placeholder 9"/>
          <p:cNvSpPr>
            <a:spLocks noGrp="1"/>
          </p:cNvSpPr>
          <p:nvPr>
            <p:ph type="pic" sz="quarter" idx="14"/>
          </p:nvPr>
        </p:nvSpPr>
        <p:spPr>
          <a:xfrm>
            <a:off x="4686300" y="3595166"/>
            <a:ext cx="4086225" cy="2381250"/>
          </a:xfrm>
          <a:solidFill>
            <a:schemeClr val="accent2"/>
          </a:solidFill>
        </p:spPr>
        <p:txBody>
          <a:bodyPr/>
          <a:lstStyle/>
          <a:p>
            <a:r>
              <a:rPr lang="en-US"/>
              <a:t>Click icon to add picture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 Layout 6">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624518" y="966055"/>
            <a:ext cx="4148781" cy="5381694"/>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a:lstStyle>
            <a:lvl1pPr algn="l">
              <a:defRPr baseline="0">
                <a:solidFill>
                  <a:schemeClr val="tx1"/>
                </a:solidFill>
                <a:latin typeface="Arial" charset="0"/>
              </a:defRPr>
            </a:lvl1pPr>
          </a:lstStyle>
          <a:p>
            <a:endParaRPr lang="en-US" dirty="0"/>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086225" cy="2381250"/>
          </a:xfrm>
          <a:solidFill>
            <a:schemeClr val="accent2"/>
          </a:solidFill>
        </p:spPr>
        <p:txBody>
          <a:bodyPr/>
          <a:lstStyle/>
          <a:p>
            <a:r>
              <a:rPr lang="en-US"/>
              <a:t>Click icon to add picture</a:t>
            </a:r>
            <a:endParaRPr lang="en-US" dirty="0"/>
          </a:p>
        </p:txBody>
      </p:sp>
      <p:sp>
        <p:nvSpPr>
          <p:cNvPr id="11" name="Picture Placeholder 9"/>
          <p:cNvSpPr>
            <a:spLocks noGrp="1"/>
          </p:cNvSpPr>
          <p:nvPr>
            <p:ph type="pic" sz="quarter" idx="14"/>
          </p:nvPr>
        </p:nvSpPr>
        <p:spPr>
          <a:xfrm>
            <a:off x="308918" y="3595166"/>
            <a:ext cx="4086225" cy="2381250"/>
          </a:xfrm>
          <a:solidFill>
            <a:schemeClr val="accent2"/>
          </a:solidFill>
        </p:spPr>
        <p:txBody>
          <a:bodyPr/>
          <a:lstStyle/>
          <a:p>
            <a:r>
              <a:rPr lang="en-US"/>
              <a:t>Click icon to add picture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Layout 7">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3439835"/>
            <a:ext cx="4148781" cy="2907915"/>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a:lstStyle>
            <a:lvl1pPr algn="l">
              <a:defRPr baseline="0">
                <a:solidFill>
                  <a:schemeClr val="tx1"/>
                </a:solidFill>
                <a:latin typeface="Arial" charset="0"/>
              </a:defRPr>
            </a:lvl1pPr>
          </a:lstStyle>
          <a:p>
            <a:endParaRPr lang="en-US" dirty="0"/>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20"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6" y="3439833"/>
            <a:ext cx="4148781" cy="2907916"/>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6" y="983116"/>
            <a:ext cx="4148781" cy="2381250"/>
          </a:xfrm>
          <a:solidFill>
            <a:schemeClr val="accent2"/>
          </a:solidFill>
        </p:spPr>
        <p:txBody>
          <a:bodyPr/>
          <a:lstStyle/>
          <a:p>
            <a:r>
              <a:rPr lang="en-US"/>
              <a:t>Click icon to add picture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41"/>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20" y="939514"/>
            <a:ext cx="4148781" cy="2907915"/>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1" y="6467336"/>
            <a:ext cx="3917888" cy="311322"/>
          </a:xfrm>
        </p:spPr>
        <p:txBody>
          <a:bodyPr/>
          <a:lstStyle>
            <a:lvl1pPr algn="l">
              <a:defRPr baseline="0">
                <a:solidFill>
                  <a:schemeClr val="tx1"/>
                </a:solidFill>
                <a:latin typeface="Arial" charset="0"/>
              </a:defRPr>
            </a:lvl1pPr>
          </a:lstStyle>
          <a:p>
            <a:endParaRPr lang="en-US" dirty="0"/>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5"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20" y="3966757"/>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6" y="939512"/>
            <a:ext cx="4148781" cy="2907916"/>
          </a:xfrm>
        </p:spPr>
        <p:txBody>
          <a:bodyPr/>
          <a:lstStyle>
            <a:lvl1pPr>
              <a:defRPr sz="2200" baseline="0">
                <a:solidFill>
                  <a:schemeClr val="tx1"/>
                </a:solidFill>
                <a:latin typeface="Arial" charset="0"/>
              </a:defRPr>
            </a:lvl1pPr>
            <a:lvl2pPr marL="685639" indent="-228546">
              <a:buFont typeface="PingFangSC-Regular" charset="-122"/>
              <a:buChar char="－"/>
              <a:defRPr sz="2000" baseline="0">
                <a:solidFill>
                  <a:schemeClr val="tx1"/>
                </a:solidFill>
                <a:latin typeface="Arial" charset="0"/>
              </a:defRPr>
            </a:lvl2pPr>
            <a:lvl3pPr marL="1142733" indent="-228546">
              <a:buFont typeface="Arial" charset="0"/>
              <a:buChar char="•"/>
              <a:defRPr sz="1800" baseline="0">
                <a:solidFill>
                  <a:schemeClr val="tx1"/>
                </a:solidFill>
                <a:latin typeface="Arial" charset="0"/>
              </a:defRPr>
            </a:lvl3pPr>
            <a:lvl4pPr marL="1656962" indent="-285684">
              <a:buFont typeface="PingFangSC-Regular" charset="-122"/>
              <a:buChar char="－"/>
              <a:defRPr sz="1600" baseline="0">
                <a:solidFill>
                  <a:schemeClr val="tx1"/>
                </a:solidFill>
                <a:latin typeface="Arial" charset="0"/>
              </a:defRPr>
            </a:lvl4pPr>
            <a:lvl5pPr marL="2056919" indent="-228546">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6" y="3966757"/>
            <a:ext cx="4148781" cy="2381250"/>
          </a:xfrm>
          <a:solidFill>
            <a:schemeClr val="accent2"/>
          </a:solidFill>
        </p:spPr>
        <p:txBody>
          <a:bodyPr/>
          <a:lstStyle/>
          <a:p>
            <a:r>
              <a:rPr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slideLayout" Target="../slideLayouts/slideLayout29.xml"/><Relationship Id="rId7"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9" Type="http://schemas.openxmlformats.org/officeDocument/2006/relationships/image" Target="../media/image17.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image" Target="../media/image18.jpg"/><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image" Target="../media/image19.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18" tIns="45709" rIns="91418" bIns="45709"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18" tIns="45709" rIns="91418" bIns="45709"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18" tIns="45709" rIns="91418" bIns="45709" rtlCol="0" anchor="ctr"/>
          <a:lstStyle>
            <a:lvl1pPr algn="l">
              <a:defRPr sz="10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18" tIns="45709" rIns="91418" bIns="45709"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18" tIns="45709" rIns="91418" bIns="45709"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15260862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9" r:id="rId3"/>
    <p:sldLayoutId id="2147483672" r:id="rId4"/>
    <p:sldLayoutId id="2147483673" r:id="rId5"/>
    <p:sldLayoutId id="2147483671" r:id="rId6"/>
    <p:sldLayoutId id="2147483675" r:id="rId7"/>
    <p:sldLayoutId id="2147483674" r:id="rId8"/>
    <p:sldLayoutId id="2147483676" r:id="rId9"/>
    <p:sldLayoutId id="2147483678" r:id="rId10"/>
    <p:sldLayoutId id="2147483680" r:id="rId11"/>
    <p:sldLayoutId id="2147483681" r:id="rId12"/>
  </p:sldLayoutIdLst>
  <p:hf hdr="0" ftr="0" dt="0"/>
  <p:txStyles>
    <p:titleStyle>
      <a:lvl1pPr algn="l" defTabSz="914186"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546" indent="-228546" algn="l" defTabSz="914186"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639" indent="-228546" algn="l" defTabSz="914186"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2733" indent="-228546" algn="l" defTabSz="914186"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599825"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6919"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012"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06"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98"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92"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86" rtl="0" eaLnBrk="1" latinLnBrk="0" hangingPunct="1">
        <a:defRPr sz="1800" kern="1200">
          <a:solidFill>
            <a:schemeClr val="tx1"/>
          </a:solidFill>
          <a:latin typeface="+mn-lt"/>
          <a:ea typeface="+mn-ea"/>
          <a:cs typeface="+mn-cs"/>
        </a:defRPr>
      </a:lvl1pPr>
      <a:lvl2pPr marL="457092"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3" algn="l" defTabSz="914186" rtl="0" eaLnBrk="1" latinLnBrk="0" hangingPunct="1">
        <a:defRPr sz="1800" kern="1200">
          <a:solidFill>
            <a:schemeClr val="tx1"/>
          </a:solidFill>
          <a:latin typeface="+mn-lt"/>
          <a:ea typeface="+mn-ea"/>
          <a:cs typeface="+mn-cs"/>
        </a:defRPr>
      </a:lvl5pPr>
      <a:lvl6pPr marL="2285466" algn="l" defTabSz="914186" rtl="0" eaLnBrk="1" latinLnBrk="0" hangingPunct="1">
        <a:defRPr sz="1800" kern="1200">
          <a:solidFill>
            <a:schemeClr val="tx1"/>
          </a:solidFill>
          <a:latin typeface="+mn-lt"/>
          <a:ea typeface="+mn-ea"/>
          <a:cs typeface="+mn-cs"/>
        </a:defRPr>
      </a:lvl6pPr>
      <a:lvl7pPr marL="2742558" algn="l" defTabSz="914186" rtl="0" eaLnBrk="1" latinLnBrk="0" hangingPunct="1">
        <a:defRPr sz="1800" kern="1200">
          <a:solidFill>
            <a:schemeClr val="tx1"/>
          </a:solidFill>
          <a:latin typeface="+mn-lt"/>
          <a:ea typeface="+mn-ea"/>
          <a:cs typeface="+mn-cs"/>
        </a:defRPr>
      </a:lvl7pPr>
      <a:lvl8pPr marL="3199652" algn="l" defTabSz="914186" rtl="0" eaLnBrk="1" latinLnBrk="0" hangingPunct="1">
        <a:defRPr sz="1800" kern="1200">
          <a:solidFill>
            <a:schemeClr val="tx1"/>
          </a:solidFill>
          <a:latin typeface="+mn-lt"/>
          <a:ea typeface="+mn-ea"/>
          <a:cs typeface="+mn-cs"/>
        </a:defRPr>
      </a:lvl8pPr>
      <a:lvl9pPr marL="3656744" algn="l" defTabSz="91418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18" tIns="45709" rIns="91418" bIns="45709"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18" tIns="45709" rIns="91418" bIns="45709"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18" tIns="45709" rIns="91418" bIns="45709"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960361518"/>
      </p:ext>
    </p:extLst>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8"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40" r:id="rId13"/>
    <p:sldLayoutId id="2147483948" r:id="rId14"/>
  </p:sldLayoutIdLst>
  <p:hf hdr="0" ftr="0" dt="0"/>
  <p:txStyles>
    <p:titleStyle>
      <a:lvl1pPr algn="l" defTabSz="914186"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546" indent="-228546" algn="l" defTabSz="914186"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639" indent="-228546" algn="l" defTabSz="914186"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2733" indent="-228546" algn="l" defTabSz="914186"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599825"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6919"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012"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06"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98"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92"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86" rtl="0" eaLnBrk="1" latinLnBrk="0" hangingPunct="1">
        <a:defRPr sz="1800" kern="1200">
          <a:solidFill>
            <a:schemeClr val="tx1"/>
          </a:solidFill>
          <a:latin typeface="+mn-lt"/>
          <a:ea typeface="+mn-ea"/>
          <a:cs typeface="+mn-cs"/>
        </a:defRPr>
      </a:lvl1pPr>
      <a:lvl2pPr marL="457092"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3" algn="l" defTabSz="914186" rtl="0" eaLnBrk="1" latinLnBrk="0" hangingPunct="1">
        <a:defRPr sz="1800" kern="1200">
          <a:solidFill>
            <a:schemeClr val="tx1"/>
          </a:solidFill>
          <a:latin typeface="+mn-lt"/>
          <a:ea typeface="+mn-ea"/>
          <a:cs typeface="+mn-cs"/>
        </a:defRPr>
      </a:lvl5pPr>
      <a:lvl6pPr marL="2285466" algn="l" defTabSz="914186" rtl="0" eaLnBrk="1" latinLnBrk="0" hangingPunct="1">
        <a:defRPr sz="1800" kern="1200">
          <a:solidFill>
            <a:schemeClr val="tx1"/>
          </a:solidFill>
          <a:latin typeface="+mn-lt"/>
          <a:ea typeface="+mn-ea"/>
          <a:cs typeface="+mn-cs"/>
        </a:defRPr>
      </a:lvl6pPr>
      <a:lvl7pPr marL="2742558" algn="l" defTabSz="914186" rtl="0" eaLnBrk="1" latinLnBrk="0" hangingPunct="1">
        <a:defRPr sz="1800" kern="1200">
          <a:solidFill>
            <a:schemeClr val="tx1"/>
          </a:solidFill>
          <a:latin typeface="+mn-lt"/>
          <a:ea typeface="+mn-ea"/>
          <a:cs typeface="+mn-cs"/>
        </a:defRPr>
      </a:lvl7pPr>
      <a:lvl8pPr marL="3199652" algn="l" defTabSz="914186" rtl="0" eaLnBrk="1" latinLnBrk="0" hangingPunct="1">
        <a:defRPr sz="1800" kern="1200">
          <a:solidFill>
            <a:schemeClr val="tx1"/>
          </a:solidFill>
          <a:latin typeface="+mn-lt"/>
          <a:ea typeface="+mn-ea"/>
          <a:cs typeface="+mn-cs"/>
        </a:defRPr>
      </a:lvl8pPr>
      <a:lvl9pPr marL="3656744" algn="l" defTabSz="91418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8" cstate="print">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0"/>
            <a:ext cx="9144000" cy="64215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pic>
        <p:nvPicPr>
          <p:cNvPr id="1030" name="Picture 9" descr="horizontal-logo-green-text.jp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200" y="6354763"/>
            <a:ext cx="2438400" cy="407987"/>
          </a:xfrm>
          <a:prstGeom prst="rect">
            <a:avLst/>
          </a:prstGeom>
          <a:noFill/>
          <a:ln w="9525">
            <a:noFill/>
            <a:miter lim="800000"/>
            <a:headEnd/>
            <a:tailEnd/>
          </a:ln>
        </p:spPr>
      </p:pic>
      <p:sp>
        <p:nvSpPr>
          <p:cNvPr id="7" name="Footer Placeholder 1"/>
          <p:cNvSpPr txBox="1">
            <a:spLocks/>
          </p:cNvSpPr>
          <p:nvPr/>
        </p:nvSpPr>
        <p:spPr>
          <a:xfrm>
            <a:off x="3009900" y="6404356"/>
            <a:ext cx="4294904" cy="365125"/>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06636"/>
                </a:solidFill>
                <a:effectLst/>
                <a:uLnTx/>
                <a:uFillTx/>
                <a:latin typeface="Arial" charset="0"/>
                <a:ea typeface="+mn-ea"/>
                <a:cs typeface="+mn-cs"/>
              </a:rPr>
              <a:t>EIC Users Meeting Paris</a:t>
            </a:r>
            <a:r>
              <a:rPr kumimoji="0" lang="en-US" sz="1400" b="0" i="0" u="none" strike="noStrike" kern="1200" cap="none" spc="0" normalizeH="0" noProof="0" dirty="0">
                <a:ln>
                  <a:noFill/>
                </a:ln>
                <a:solidFill>
                  <a:srgbClr val="106636"/>
                </a:solidFill>
                <a:effectLst/>
                <a:uLnTx/>
                <a:uFillTx/>
                <a:latin typeface="Arial" charset="0"/>
                <a:ea typeface="+mn-ea"/>
                <a:cs typeface="+mn-cs"/>
              </a:rPr>
              <a:t>	</a:t>
            </a:r>
            <a:endParaRPr kumimoji="0" lang="en-US" sz="1400" b="0" i="0" u="none" strike="noStrike" kern="1200" cap="none" spc="0" normalizeH="0" baseline="0" noProof="0" dirty="0">
              <a:ln>
                <a:noFill/>
              </a:ln>
              <a:solidFill>
                <a:srgbClr val="106636"/>
              </a:solidFill>
              <a:effectLst/>
              <a:uLnTx/>
              <a:uFillTx/>
              <a:latin typeface="Arial" charset="0"/>
              <a:ea typeface="+mn-ea"/>
              <a:cs typeface="+mn-cs"/>
            </a:endParaRPr>
          </a:p>
        </p:txBody>
      </p:sp>
      <p:sp>
        <p:nvSpPr>
          <p:cNvPr id="8" name="Footer Placeholder 1"/>
          <p:cNvSpPr txBox="1">
            <a:spLocks/>
          </p:cNvSpPr>
          <p:nvPr/>
        </p:nvSpPr>
        <p:spPr>
          <a:xfrm>
            <a:off x="6699335" y="6404356"/>
            <a:ext cx="1682465"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106636"/>
                </a:solidFill>
                <a:effectLst/>
                <a:uLnTx/>
                <a:uFillTx/>
                <a:latin typeface="Arial" charset="0"/>
                <a:ea typeface="+mn-ea"/>
                <a:cs typeface="+mn-cs"/>
              </a:rPr>
              <a:t>July 22, 2019</a:t>
            </a:r>
          </a:p>
        </p:txBody>
      </p:sp>
      <p:sp>
        <p:nvSpPr>
          <p:cNvPr id="12" name="Rectangle 11"/>
          <p:cNvSpPr/>
          <p:nvPr userDrawn="1"/>
        </p:nvSpPr>
        <p:spPr>
          <a:xfrm>
            <a:off x="8715474" y="6492875"/>
            <a:ext cx="428526" cy="246221"/>
          </a:xfrm>
          <a:prstGeom prst="rect">
            <a:avLst/>
          </a:prstGeom>
        </p:spPr>
        <p:txBody>
          <a:bodyPr wrap="square">
            <a:spAutoFit/>
          </a:bodyPr>
          <a:lstStyle/>
          <a:p>
            <a:fld id="{0E35970C-66DA-42B4-8591-6E363A3B576E}" type="slidenum">
              <a:rPr lang="en-US" sz="1000" smtClean="0">
                <a:solidFill>
                  <a:srgbClr val="006600"/>
                </a:solidFill>
                <a:latin typeface="Arial" panose="020B0604020202020204" pitchFamily="34" charset="0"/>
                <a:cs typeface="Arial" panose="020B0604020202020204" pitchFamily="34" charset="0"/>
              </a:rPr>
              <a:pPr/>
              <a:t>‹#›</a:t>
            </a:fld>
            <a:endParaRPr lang="en-US" sz="1000" dirty="0">
              <a:solidFill>
                <a:srgbClr val="0066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01478832"/>
      </p:ext>
    </p:extLst>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Lst>
  <p:transition/>
  <p:hf hdr="0" dt="0"/>
  <p:txStyles>
    <p:titleStyle>
      <a:lvl1pPr algn="ctr" rtl="0" eaLnBrk="0" fontAlgn="base" hangingPunct="0">
        <a:spcBef>
          <a:spcPct val="0"/>
        </a:spcBef>
        <a:spcAft>
          <a:spcPct val="0"/>
        </a:spcAft>
        <a:defRPr sz="2400" b="1" kern="1200">
          <a:solidFill>
            <a:srgbClr val="106636"/>
          </a:solidFill>
          <a:latin typeface="Arial" pitchFamily="34" charset="0"/>
          <a:ea typeface="+mj-ea"/>
          <a:cs typeface="Arial" pitchFamily="34" charset="0"/>
        </a:defRPr>
      </a:lvl1pPr>
      <a:lvl2pPr algn="ctr" rtl="0" eaLnBrk="0" fontAlgn="base" hangingPunct="0">
        <a:spcBef>
          <a:spcPct val="0"/>
        </a:spcBef>
        <a:spcAft>
          <a:spcPct val="0"/>
        </a:spcAft>
        <a:defRPr sz="2400">
          <a:solidFill>
            <a:srgbClr val="106636"/>
          </a:solidFill>
          <a:latin typeface="Arial" charset="0"/>
          <a:cs typeface="Arial" charset="0"/>
        </a:defRPr>
      </a:lvl2pPr>
      <a:lvl3pPr algn="ctr" rtl="0" eaLnBrk="0" fontAlgn="base" hangingPunct="0">
        <a:spcBef>
          <a:spcPct val="0"/>
        </a:spcBef>
        <a:spcAft>
          <a:spcPct val="0"/>
        </a:spcAft>
        <a:defRPr sz="2400">
          <a:solidFill>
            <a:srgbClr val="106636"/>
          </a:solidFill>
          <a:latin typeface="Arial" charset="0"/>
          <a:cs typeface="Arial" charset="0"/>
        </a:defRPr>
      </a:lvl3pPr>
      <a:lvl4pPr algn="ctr" rtl="0" eaLnBrk="0" fontAlgn="base" hangingPunct="0">
        <a:spcBef>
          <a:spcPct val="0"/>
        </a:spcBef>
        <a:spcAft>
          <a:spcPct val="0"/>
        </a:spcAft>
        <a:defRPr sz="2400">
          <a:solidFill>
            <a:srgbClr val="106636"/>
          </a:solidFill>
          <a:latin typeface="Arial" charset="0"/>
          <a:cs typeface="Arial" charset="0"/>
        </a:defRPr>
      </a:lvl4pPr>
      <a:lvl5pPr algn="ctr" rtl="0" eaLnBrk="0" fontAlgn="base" hangingPunct="0">
        <a:spcBef>
          <a:spcPct val="0"/>
        </a:spcBef>
        <a:spcAft>
          <a:spcPct val="0"/>
        </a:spcAft>
        <a:defRPr sz="2400">
          <a:solidFill>
            <a:srgbClr val="106636"/>
          </a:solidFill>
          <a:latin typeface="Arial" charset="0"/>
          <a:cs typeface="Arial" charset="0"/>
        </a:defRPr>
      </a:lvl5pPr>
      <a:lvl6pPr marL="457200" algn="ctr" rtl="0" fontAlgn="base">
        <a:spcBef>
          <a:spcPct val="0"/>
        </a:spcBef>
        <a:spcAft>
          <a:spcPct val="0"/>
        </a:spcAft>
        <a:defRPr sz="2400">
          <a:solidFill>
            <a:srgbClr val="106636"/>
          </a:solidFill>
          <a:latin typeface="Arial" charset="0"/>
          <a:cs typeface="Arial" charset="0"/>
        </a:defRPr>
      </a:lvl6pPr>
      <a:lvl7pPr marL="914400" algn="ctr" rtl="0" fontAlgn="base">
        <a:spcBef>
          <a:spcPct val="0"/>
        </a:spcBef>
        <a:spcAft>
          <a:spcPct val="0"/>
        </a:spcAft>
        <a:defRPr sz="2400">
          <a:solidFill>
            <a:srgbClr val="106636"/>
          </a:solidFill>
          <a:latin typeface="Arial" charset="0"/>
          <a:cs typeface="Arial" charset="0"/>
        </a:defRPr>
      </a:lvl7pPr>
      <a:lvl8pPr marL="1371600" algn="ctr" rtl="0" fontAlgn="base">
        <a:spcBef>
          <a:spcPct val="0"/>
        </a:spcBef>
        <a:spcAft>
          <a:spcPct val="0"/>
        </a:spcAft>
        <a:defRPr sz="2400">
          <a:solidFill>
            <a:srgbClr val="106636"/>
          </a:solidFill>
          <a:latin typeface="Arial" charset="0"/>
          <a:cs typeface="Arial" charset="0"/>
        </a:defRPr>
      </a:lvl8pPr>
      <a:lvl9pPr marL="1828800" algn="ctr" rtl="0" fontAlgn="base">
        <a:spcBef>
          <a:spcPct val="0"/>
        </a:spcBef>
        <a:spcAft>
          <a:spcPct val="0"/>
        </a:spcAft>
        <a:defRPr sz="2400">
          <a:solidFill>
            <a:srgbClr val="106636"/>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2400" b="1" kern="1200">
          <a:solidFill>
            <a:srgbClr val="146737"/>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200" kern="1200">
          <a:solidFill>
            <a:srgbClr val="404040"/>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8548"/>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r>
              <a:rPr lang="en-US"/>
              <a:t>EICUG 2019 Paris</a:t>
            </a:r>
            <a:endParaRPr lang="en-US" dirty="0"/>
          </a:p>
        </p:txBody>
      </p:sp>
      <p:sp>
        <p:nvSpPr>
          <p:cNvPr id="6" name="Slide Number Placeholder 5"/>
          <p:cNvSpPr>
            <a:spLocks noGrp="1"/>
          </p:cNvSpPr>
          <p:nvPr>
            <p:ph type="sldNum" sz="quarter" idx="4"/>
          </p:nvPr>
        </p:nvSpPr>
        <p:spPr>
          <a:xfrm>
            <a:off x="6997212" y="6356351"/>
            <a:ext cx="20574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a:p>
        </p:txBody>
      </p:sp>
      <p:pic>
        <p:nvPicPr>
          <p:cNvPr id="8" name="Picture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15428073"/>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Lst>
  <p:hf hdr="0" dt="0"/>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0.gif"/><Relationship Id="rId2" Type="http://schemas.openxmlformats.org/officeDocument/2006/relationships/image" Target="../media/image59.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51.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slideLayout" Target="../slideLayouts/slideLayout25.xml"/><Relationship Id="rId4" Type="http://schemas.openxmlformats.org/officeDocument/2006/relationships/image" Target="../media/image64.gif"/></Relationships>
</file>

<file path=ppt/slides/_rels/slide15.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6.xml"/><Relationship Id="rId4" Type="http://schemas.openxmlformats.org/officeDocument/2006/relationships/image" Target="../media/image69.jpeg"/></Relationships>
</file>

<file path=ppt/slides/_rels/slide19.xml.rels><?xml version="1.0" encoding="UTF-8" standalone="yes"?>
<Relationships xmlns="http://schemas.openxmlformats.org/package/2006/relationships"><Relationship Id="rId8" Type="http://schemas.openxmlformats.org/officeDocument/2006/relationships/image" Target="../media/image70.wmf"/><Relationship Id="rId13" Type="http://schemas.openxmlformats.org/officeDocument/2006/relationships/oleObject" Target="../embeddings/oleObject4.bin"/><Relationship Id="rId18" Type="http://schemas.openxmlformats.org/officeDocument/2006/relationships/image" Target="../media/image75.emf"/><Relationship Id="rId3" Type="http://schemas.openxmlformats.org/officeDocument/2006/relationships/image" Target="../media/image76.png"/><Relationship Id="rId7" Type="http://schemas.openxmlformats.org/officeDocument/2006/relationships/oleObject" Target="../embeddings/oleObject1.bin"/><Relationship Id="rId12" Type="http://schemas.openxmlformats.org/officeDocument/2006/relationships/image" Target="../media/image72.wmf"/><Relationship Id="rId17" Type="http://schemas.openxmlformats.org/officeDocument/2006/relationships/oleObject" Target="../embeddings/oleObject6.bin"/><Relationship Id="rId2" Type="http://schemas.openxmlformats.org/officeDocument/2006/relationships/slideLayout" Target="../slideLayouts/slideLayout26.xml"/><Relationship Id="rId16" Type="http://schemas.openxmlformats.org/officeDocument/2006/relationships/image" Target="../media/image74.emf"/><Relationship Id="rId1" Type="http://schemas.openxmlformats.org/officeDocument/2006/relationships/vmlDrawing" Target="../drawings/vmlDrawing1.vml"/><Relationship Id="rId6" Type="http://schemas.openxmlformats.org/officeDocument/2006/relationships/image" Target="../media/image79.jpeg"/><Relationship Id="rId11" Type="http://schemas.openxmlformats.org/officeDocument/2006/relationships/oleObject" Target="../embeddings/oleObject3.bin"/><Relationship Id="rId5" Type="http://schemas.openxmlformats.org/officeDocument/2006/relationships/image" Target="../media/image78.png"/><Relationship Id="rId15" Type="http://schemas.openxmlformats.org/officeDocument/2006/relationships/oleObject" Target="../embeddings/oleObject5.bin"/><Relationship Id="rId10" Type="http://schemas.openxmlformats.org/officeDocument/2006/relationships/image" Target="../media/image71.wmf"/><Relationship Id="rId4" Type="http://schemas.openxmlformats.org/officeDocument/2006/relationships/image" Target="../media/image77.png"/><Relationship Id="rId9" Type="http://schemas.openxmlformats.org/officeDocument/2006/relationships/oleObject" Target="../embeddings/oleObject2.bin"/><Relationship Id="rId14" Type="http://schemas.openxmlformats.org/officeDocument/2006/relationships/image" Target="../media/image73.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image" Target="../media/image83.emf"/><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pn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34.xml"/><Relationship Id="rId4" Type="http://schemas.openxmlformats.org/officeDocument/2006/relationships/image" Target="../media/image86.png"/></Relationships>
</file>

<file path=ppt/slides/_rels/slide29.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6.xml"/><Relationship Id="rId4" Type="http://schemas.openxmlformats.org/officeDocument/2006/relationships/image" Target="../media/image92.png"/></Relationships>
</file>

<file path=ppt/slides/_rels/slide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6.xml"/><Relationship Id="rId4" Type="http://schemas.openxmlformats.org/officeDocument/2006/relationships/image" Target="../media/image95.png"/></Relationships>
</file>

<file path=ppt/slides/_rels/slide3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image" Target="../media/image450.png"/><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100.png"/><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3" Type="http://schemas.openxmlformats.org/officeDocument/2006/relationships/image" Target="../media/image102.png"/><Relationship Id="rId7" Type="http://schemas.openxmlformats.org/officeDocument/2006/relationships/image" Target="../media/image104.emf"/><Relationship Id="rId2" Type="http://schemas.openxmlformats.org/officeDocument/2006/relationships/image" Target="../media/image101.emf"/><Relationship Id="rId1" Type="http://schemas.openxmlformats.org/officeDocument/2006/relationships/slideLayout" Target="../slideLayouts/slideLayout26.xml"/><Relationship Id="rId6" Type="http://schemas.openxmlformats.org/officeDocument/2006/relationships/image" Target="../media/image103.emf"/><Relationship Id="rId5" Type="http://schemas.openxmlformats.org/officeDocument/2006/relationships/image" Target="../media/image127.png"/></Relationships>
</file>

<file path=ppt/slides/_rels/slide36.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5.wmf"/><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6.xml"/><Relationship Id="rId5" Type="http://schemas.openxmlformats.org/officeDocument/2006/relationships/image" Target="../media/image109.png"/><Relationship Id="rId4" Type="http://schemas.openxmlformats.org/officeDocument/2006/relationships/image" Target="../media/image108.png"/></Relationships>
</file>

<file path=ppt/slides/_rels/slide38.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110.wmf"/><Relationship Id="rId1" Type="http://schemas.openxmlformats.org/officeDocument/2006/relationships/slideLayout" Target="../slideLayouts/slideLayout26.xml"/><Relationship Id="rId5" Type="http://schemas.openxmlformats.org/officeDocument/2006/relationships/image" Target="../media/image112.jpeg"/><Relationship Id="rId4" Type="http://schemas.openxmlformats.org/officeDocument/2006/relationships/image" Target="../media/image710.png"/></Relationships>
</file>

<file path=ppt/slides/_rels/slide39.xml.rels><?xml version="1.0" encoding="UTF-8" standalone="yes"?>
<Relationships xmlns="http://schemas.openxmlformats.org/package/2006/relationships"><Relationship Id="rId3" Type="http://schemas.openxmlformats.org/officeDocument/2006/relationships/image" Target="../media/image114.emf"/><Relationship Id="rId2" Type="http://schemas.openxmlformats.org/officeDocument/2006/relationships/image" Target="../media/image113.emf"/><Relationship Id="rId1" Type="http://schemas.openxmlformats.org/officeDocument/2006/relationships/slideLayout" Target="../slideLayouts/slideLayout25.xml"/><Relationship Id="rId4" Type="http://schemas.openxmlformats.org/officeDocument/2006/relationships/image" Target="../media/image115.jpg"/></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5.xml"/><Relationship Id="rId5" Type="http://schemas.openxmlformats.org/officeDocument/2006/relationships/image" Target="../media/image25.emf"/><Relationship Id="rId4" Type="http://schemas.openxmlformats.org/officeDocument/2006/relationships/image" Target="../media/image24.jpg"/></Relationships>
</file>

<file path=ppt/slides/_rels/slide40.xml.rels><?xml version="1.0" encoding="UTF-8" standalone="yes"?>
<Relationships xmlns="http://schemas.openxmlformats.org/package/2006/relationships"><Relationship Id="rId2" Type="http://schemas.openxmlformats.org/officeDocument/2006/relationships/image" Target="../media/image116.jpg"/><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3" Type="http://schemas.openxmlformats.org/officeDocument/2006/relationships/image" Target="../media/image118.emf"/><Relationship Id="rId2" Type="http://schemas.openxmlformats.org/officeDocument/2006/relationships/image" Target="../media/image117.png"/><Relationship Id="rId1" Type="http://schemas.openxmlformats.org/officeDocument/2006/relationships/slideLayout" Target="../slideLayouts/slideLayout26.xml"/></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121.emf"/><Relationship Id="rId2" Type="http://schemas.openxmlformats.org/officeDocument/2006/relationships/image" Target="../media/image56.png"/><Relationship Id="rId1" Type="http://schemas.openxmlformats.org/officeDocument/2006/relationships/slideLayout" Target="../slideLayouts/slideLayout25.xml"/><Relationship Id="rId6" Type="http://schemas.openxmlformats.org/officeDocument/2006/relationships/image" Target="../media/image120.emf"/><Relationship Id="rId5" Type="http://schemas.openxmlformats.org/officeDocument/2006/relationships/image" Target="../media/image119.png"/><Relationship Id="rId4" Type="http://schemas.openxmlformats.org/officeDocument/2006/relationships/image" Target="../media/image58.png"/></Relationships>
</file>

<file path=ppt/slides/_rels/slide43.xml.rels><?xml version="1.0" encoding="UTF-8" standalone="yes"?>
<Relationships xmlns="http://schemas.openxmlformats.org/package/2006/relationships"><Relationship Id="rId3" Type="http://schemas.openxmlformats.org/officeDocument/2006/relationships/image" Target="../media/image123.wmf"/><Relationship Id="rId2" Type="http://schemas.openxmlformats.org/officeDocument/2006/relationships/image" Target="../media/image122.jpeg"/><Relationship Id="rId1" Type="http://schemas.openxmlformats.org/officeDocument/2006/relationships/slideLayout" Target="../slideLayouts/slideLayout25.xml"/><Relationship Id="rId6" Type="http://schemas.openxmlformats.org/officeDocument/2006/relationships/image" Target="../media/image126.png"/><Relationship Id="rId5" Type="http://schemas.openxmlformats.org/officeDocument/2006/relationships/image" Target="../media/image125.emf"/><Relationship Id="rId4" Type="http://schemas.openxmlformats.org/officeDocument/2006/relationships/image" Target="../media/image124.wmf"/></Relationships>
</file>

<file path=ppt/slides/_rels/slide44.xml.rels><?xml version="1.0" encoding="UTF-8" standalone="yes"?>
<Relationships xmlns="http://schemas.openxmlformats.org/package/2006/relationships"><Relationship Id="rId3" Type="http://schemas.openxmlformats.org/officeDocument/2006/relationships/image" Target="../media/image129.png"/><Relationship Id="rId7" Type="http://schemas.openxmlformats.org/officeDocument/2006/relationships/image" Target="../media/image131.jpeg"/><Relationship Id="rId2" Type="http://schemas.openxmlformats.org/officeDocument/2006/relationships/slideLayout" Target="../slideLayouts/slideLayout25.xml"/><Relationship Id="rId1" Type="http://schemas.openxmlformats.org/officeDocument/2006/relationships/vmlDrawing" Target="../drawings/vmlDrawing2.vml"/><Relationship Id="rId6" Type="http://schemas.openxmlformats.org/officeDocument/2006/relationships/image" Target="../media/image128.png"/><Relationship Id="rId5" Type="http://schemas.openxmlformats.org/officeDocument/2006/relationships/oleObject" Target="../embeddings/oleObject7.bin"/><Relationship Id="rId4" Type="http://schemas.openxmlformats.org/officeDocument/2006/relationships/image" Target="../media/image130.png"/></Relationships>
</file>

<file path=ppt/slides/_rels/slide45.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jpg"/><Relationship Id="rId1" Type="http://schemas.openxmlformats.org/officeDocument/2006/relationships/slideLayout" Target="../slideLayouts/slideLayout25.xml"/><Relationship Id="rId5" Type="http://schemas.openxmlformats.org/officeDocument/2006/relationships/image" Target="../media/image134.emf"/><Relationship Id="rId4" Type="http://schemas.openxmlformats.org/officeDocument/2006/relationships/image" Target="../media/image109.png"/></Relationships>
</file>

<file path=ppt/slides/_rels/slide46.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25.xml"/><Relationship Id="rId4" Type="http://schemas.openxmlformats.org/officeDocument/2006/relationships/image" Target="../media/image13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6.xml"/><Relationship Id="rId4" Type="http://schemas.openxmlformats.org/officeDocument/2006/relationships/image" Target="../media/image25.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3" Type="http://schemas.openxmlformats.org/officeDocument/2006/relationships/image" Target="../media/image139.emf"/><Relationship Id="rId2" Type="http://schemas.openxmlformats.org/officeDocument/2006/relationships/image" Target="../media/image138.emf"/><Relationship Id="rId1" Type="http://schemas.openxmlformats.org/officeDocument/2006/relationships/slideLayout" Target="../slideLayouts/slideLayout25.xml"/><Relationship Id="rId6" Type="http://schemas.openxmlformats.org/officeDocument/2006/relationships/image" Target="../media/image142.png"/><Relationship Id="rId5" Type="http://schemas.openxmlformats.org/officeDocument/2006/relationships/image" Target="../media/image141.emf"/><Relationship Id="rId4" Type="http://schemas.openxmlformats.org/officeDocument/2006/relationships/image" Target="../media/image140.emf"/></Relationships>
</file>

<file path=ppt/slides/_rels/slide53.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jpeg"/><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5.xml.rels><?xml version="1.0" encoding="UTF-8" standalone="yes"?>
<Relationships xmlns="http://schemas.openxmlformats.org/package/2006/relationships"><Relationship Id="rId3" Type="http://schemas.openxmlformats.org/officeDocument/2006/relationships/image" Target="../media/image146.emf"/><Relationship Id="rId2" Type="http://schemas.openxmlformats.org/officeDocument/2006/relationships/image" Target="../media/image145.png"/><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25.xml"/></Relationships>
</file>

<file path=ppt/slides/_rels/slide57.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110.wmf"/><Relationship Id="rId1" Type="http://schemas.openxmlformats.org/officeDocument/2006/relationships/slideLayout" Target="../slideLayouts/slideLayout26.xml"/><Relationship Id="rId5" Type="http://schemas.openxmlformats.org/officeDocument/2006/relationships/image" Target="../media/image710.png"/><Relationship Id="rId4" Type="http://schemas.openxmlformats.org/officeDocument/2006/relationships/image" Target="../media/image112.jpeg"/></Relationships>
</file>

<file path=ppt/slides/_rels/slide58.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25.xml"/><Relationship Id="rId6" Type="http://schemas.openxmlformats.org/officeDocument/2006/relationships/image" Target="../media/image151.png"/><Relationship Id="rId5" Type="http://schemas.openxmlformats.org/officeDocument/2006/relationships/image" Target="../media/image150.png"/><Relationship Id="rId4" Type="http://schemas.openxmlformats.org/officeDocument/2006/relationships/image" Target="../media/image99.png"/></Relationships>
</file>

<file path=ppt/slides/_rels/slide59.xml.rels><?xml version="1.0" encoding="UTF-8" standalone="yes"?>
<Relationships xmlns="http://schemas.openxmlformats.org/package/2006/relationships"><Relationship Id="rId3" Type="http://schemas.openxmlformats.org/officeDocument/2006/relationships/image" Target="../media/image153.jpg"/><Relationship Id="rId7" Type="http://schemas.openxmlformats.org/officeDocument/2006/relationships/image" Target="../media/image152.wmf"/><Relationship Id="rId2" Type="http://schemas.openxmlformats.org/officeDocument/2006/relationships/slideLayout" Target="../slideLayouts/slideLayout26.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image" Target="../media/image154.gif"/><Relationship Id="rId4" Type="http://schemas.openxmlformats.org/officeDocument/2006/relationships/image" Target="../media/image103.emf"/></Relationships>
</file>

<file path=ppt/slides/_rels/slide6.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jpeg"/><Relationship Id="rId18" Type="http://schemas.openxmlformats.org/officeDocument/2006/relationships/image" Target="../media/image44.png"/><Relationship Id="rId3" Type="http://schemas.openxmlformats.org/officeDocument/2006/relationships/image" Target="../media/image29.png"/><Relationship Id="rId21" Type="http://schemas.openxmlformats.org/officeDocument/2006/relationships/image" Target="../media/image47.jpeg"/><Relationship Id="rId7" Type="http://schemas.openxmlformats.org/officeDocument/2006/relationships/image" Target="../media/image33.png"/><Relationship Id="rId12" Type="http://schemas.openxmlformats.org/officeDocument/2006/relationships/image" Target="../media/image38.jpeg"/><Relationship Id="rId17" Type="http://schemas.openxmlformats.org/officeDocument/2006/relationships/image" Target="../media/image43.png"/><Relationship Id="rId2" Type="http://schemas.openxmlformats.org/officeDocument/2006/relationships/image" Target="../media/image28.jpeg"/><Relationship Id="rId16" Type="http://schemas.openxmlformats.org/officeDocument/2006/relationships/image" Target="../media/image42.png"/><Relationship Id="rId20" Type="http://schemas.openxmlformats.org/officeDocument/2006/relationships/image" Target="../media/image46.png"/><Relationship Id="rId1" Type="http://schemas.openxmlformats.org/officeDocument/2006/relationships/slideLayout" Target="../slideLayouts/slideLayout25.xml"/><Relationship Id="rId6" Type="http://schemas.openxmlformats.org/officeDocument/2006/relationships/image" Target="../media/image32.png"/><Relationship Id="rId11" Type="http://schemas.openxmlformats.org/officeDocument/2006/relationships/image" Target="../media/image37.png"/><Relationship Id="rId24" Type="http://schemas.openxmlformats.org/officeDocument/2006/relationships/image" Target="../media/image50.png"/><Relationship Id="rId5" Type="http://schemas.openxmlformats.org/officeDocument/2006/relationships/image" Target="../media/image31.jpeg"/><Relationship Id="rId15" Type="http://schemas.openxmlformats.org/officeDocument/2006/relationships/image" Target="../media/image41.gif"/><Relationship Id="rId23" Type="http://schemas.openxmlformats.org/officeDocument/2006/relationships/image" Target="../media/image49.png"/><Relationship Id="rId10" Type="http://schemas.openxmlformats.org/officeDocument/2006/relationships/image" Target="../media/image36.png"/><Relationship Id="rId19" Type="http://schemas.openxmlformats.org/officeDocument/2006/relationships/image" Target="../media/image45.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 Id="rId22" Type="http://schemas.openxmlformats.org/officeDocument/2006/relationships/image" Target="../media/image48.png"/></Relationships>
</file>

<file path=ppt/slides/_rels/slide60.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image" Target="../media/image155.jpeg"/><Relationship Id="rId1" Type="http://schemas.openxmlformats.org/officeDocument/2006/relationships/slideLayout" Target="../slideLayouts/slideLayout26.xml"/><Relationship Id="rId5" Type="http://schemas.openxmlformats.org/officeDocument/2006/relationships/image" Target="../media/image127.png"/><Relationship Id="rId4" Type="http://schemas.openxmlformats.org/officeDocument/2006/relationships/image" Target="../media/image102.png"/></Relationships>
</file>

<file path=ppt/slides/_rels/slide61.xml.rels><?xml version="1.0" encoding="UTF-8" standalone="yes"?>
<Relationships xmlns="http://schemas.openxmlformats.org/package/2006/relationships"><Relationship Id="rId3" Type="http://schemas.openxmlformats.org/officeDocument/2006/relationships/image" Target="../media/image157.jpg"/><Relationship Id="rId2" Type="http://schemas.openxmlformats.org/officeDocument/2006/relationships/image" Target="../media/image156.emf"/><Relationship Id="rId1" Type="http://schemas.openxmlformats.org/officeDocument/2006/relationships/slideLayout" Target="../slideLayouts/slideLayout25.xml"/></Relationships>
</file>

<file path=ppt/slides/_rels/slide62.xml.rels><?xml version="1.0" encoding="UTF-8" standalone="yes"?>
<Relationships xmlns="http://schemas.openxmlformats.org/package/2006/relationships"><Relationship Id="rId3" Type="http://schemas.openxmlformats.org/officeDocument/2006/relationships/image" Target="../media/image156.emf"/><Relationship Id="rId2" Type="http://schemas.openxmlformats.org/officeDocument/2006/relationships/image" Target="../media/image158.emf"/><Relationship Id="rId1" Type="http://schemas.openxmlformats.org/officeDocument/2006/relationships/slideLayout" Target="../slideLayouts/slideLayout26.xml"/><Relationship Id="rId4" Type="http://schemas.openxmlformats.org/officeDocument/2006/relationships/image" Target="../media/image121.emf"/></Relationships>
</file>

<file path=ppt/slides/_rels/slide63.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26.xml"/></Relationships>
</file>

<file path=ppt/slides/_rels/slide64.xml.rels><?xml version="1.0" encoding="UTF-8" standalone="yes"?>
<Relationships xmlns="http://schemas.openxmlformats.org/package/2006/relationships"><Relationship Id="rId3" Type="http://schemas.openxmlformats.org/officeDocument/2006/relationships/image" Target="../media/image161.emf"/><Relationship Id="rId2" Type="http://schemas.openxmlformats.org/officeDocument/2006/relationships/image" Target="../media/image160.png"/><Relationship Id="rId1" Type="http://schemas.openxmlformats.org/officeDocument/2006/relationships/slideLayout" Target="../slideLayouts/slideLayout25.xml"/><Relationship Id="rId4" Type="http://schemas.openxmlformats.org/officeDocument/2006/relationships/image" Target="../media/image162.emf"/></Relationships>
</file>

<file path=ppt/slides/_rels/slide65.xml.rels><?xml version="1.0" encoding="UTF-8" standalone="yes"?>
<Relationships xmlns="http://schemas.openxmlformats.org/package/2006/relationships"><Relationship Id="rId2" Type="http://schemas.openxmlformats.org/officeDocument/2006/relationships/image" Target="../media/image120.emf"/><Relationship Id="rId1" Type="http://schemas.openxmlformats.org/officeDocument/2006/relationships/slideLayout" Target="../slideLayouts/slideLayout26.xml"/></Relationships>
</file>

<file path=ppt/slides/_rels/slide66.xml.rels><?xml version="1.0" encoding="UTF-8" standalone="yes"?>
<Relationships xmlns="http://schemas.openxmlformats.org/package/2006/relationships"><Relationship Id="rId3" Type="http://schemas.openxmlformats.org/officeDocument/2006/relationships/hyperlink" Target="https://science.energy.gov/np/community-resources/reports/" TargetMode="External"/><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68.xml.rels><?xml version="1.0" encoding="UTF-8" standalone="yes"?>
<Relationships xmlns="http://schemas.openxmlformats.org/package/2006/relationships"><Relationship Id="rId2" Type="http://schemas.openxmlformats.org/officeDocument/2006/relationships/image" Target="../media/image163.emf"/><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pn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1.png"/><Relationship Id="rId1" Type="http://schemas.openxmlformats.org/officeDocument/2006/relationships/slideLayout" Target="../slideLayouts/slideLayout25.xml"/><Relationship Id="rId4" Type="http://schemas.openxmlformats.org/officeDocument/2006/relationships/image" Target="../media/image54.png"/></Relationships>
</file>

<file path=ppt/slides/_rels/slide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slideLayout" Target="../slideLayouts/slideLayout25.xml"/><Relationship Id="rId5" Type="http://schemas.openxmlformats.org/officeDocument/2006/relationships/image" Target="../media/image58.png"/><Relationship Id="rId4" Type="http://schemas.openxmlformats.org/officeDocument/2006/relationships/image" Target="../media/image5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6FEB1F-60E5-4FA4-8801-63223303D137}"/>
              </a:ext>
            </a:extLst>
          </p:cNvPr>
          <p:cNvSpPr>
            <a:spLocks noGrp="1"/>
          </p:cNvSpPr>
          <p:nvPr>
            <p:ph type="body" sz="quarter" idx="14"/>
          </p:nvPr>
        </p:nvSpPr>
        <p:spPr>
          <a:xfrm>
            <a:off x="262049" y="1441938"/>
            <a:ext cx="8380790" cy="2435469"/>
          </a:xfrm>
        </p:spPr>
        <p:txBody>
          <a:bodyPr>
            <a:normAutofit fontScale="92500" lnSpcReduction="10000"/>
          </a:bodyPr>
          <a:lstStyle/>
          <a:p>
            <a:r>
              <a:rPr lang="en-US" sz="2400" dirty="0">
                <a:solidFill>
                  <a:schemeClr val="tx1"/>
                </a:solidFill>
              </a:rPr>
              <a:t>aka “From JLab12 to EIC”</a:t>
            </a:r>
          </a:p>
          <a:p>
            <a:r>
              <a:rPr lang="en-US" sz="2400" dirty="0">
                <a:solidFill>
                  <a:schemeClr val="tx1"/>
                </a:solidFill>
              </a:rPr>
              <a:t>aka “Prospective Science and Status of the EIC – </a:t>
            </a:r>
            <a:r>
              <a:rPr lang="en-US" sz="2400" dirty="0" err="1">
                <a:solidFill>
                  <a:schemeClr val="tx1"/>
                </a:solidFill>
              </a:rPr>
              <a:t>JLab</a:t>
            </a:r>
            <a:r>
              <a:rPr lang="en-US" sz="2400" dirty="0">
                <a:solidFill>
                  <a:schemeClr val="tx1"/>
                </a:solidFill>
              </a:rPr>
              <a:t> View”</a:t>
            </a:r>
          </a:p>
          <a:p>
            <a:endParaRPr lang="en-US" sz="2400" dirty="0">
              <a:solidFill>
                <a:schemeClr val="tx1"/>
              </a:solidFill>
            </a:endParaRPr>
          </a:p>
          <a:p>
            <a:r>
              <a:rPr lang="en-US" sz="2400" dirty="0">
                <a:solidFill>
                  <a:schemeClr val="tx1"/>
                </a:solidFill>
              </a:rPr>
              <a:t>Rolf Ent</a:t>
            </a:r>
          </a:p>
          <a:p>
            <a:r>
              <a:rPr lang="en-US" sz="2400" dirty="0">
                <a:solidFill>
                  <a:schemeClr val="tx1"/>
                </a:solidFill>
              </a:rPr>
              <a:t>QCD with Electron-Ion Collider (QEIC)</a:t>
            </a:r>
          </a:p>
          <a:p>
            <a:r>
              <a:rPr lang="en-US" sz="2400" dirty="0">
                <a:solidFill>
                  <a:schemeClr val="tx1"/>
                </a:solidFill>
              </a:rPr>
              <a:t>IIT Bombay, January 4-7, 2020, Mumbai, India</a:t>
            </a:r>
          </a:p>
        </p:txBody>
      </p:sp>
      <p:sp>
        <p:nvSpPr>
          <p:cNvPr id="3" name="Title 2">
            <a:extLst>
              <a:ext uri="{FF2B5EF4-FFF2-40B4-BE49-F238E27FC236}">
                <a16:creationId xmlns:a16="http://schemas.microsoft.com/office/drawing/2014/main" id="{C6F36381-206E-40EC-B36C-ADA61C06CDA7}"/>
              </a:ext>
            </a:extLst>
          </p:cNvPr>
          <p:cNvSpPr>
            <a:spLocks noGrp="1"/>
          </p:cNvSpPr>
          <p:nvPr>
            <p:ph type="ctrTitle"/>
          </p:nvPr>
        </p:nvSpPr>
        <p:spPr>
          <a:xfrm>
            <a:off x="0" y="163982"/>
            <a:ext cx="9144000" cy="914808"/>
          </a:xfrm>
        </p:spPr>
        <p:txBody>
          <a:bodyPr/>
          <a:lstStyle/>
          <a:p>
            <a:pPr algn="ctr"/>
            <a:r>
              <a:rPr lang="en-US" sz="2800" dirty="0"/>
              <a:t>Jefferson Lab’s Pursuit of Nuclear </a:t>
            </a:r>
            <a:r>
              <a:rPr lang="en-US" sz="2800" dirty="0" err="1"/>
              <a:t>Femtography</a:t>
            </a:r>
            <a:r>
              <a:rPr lang="en-US" sz="2800" dirty="0"/>
              <a:t> – from 12 GeV to EIC</a:t>
            </a:r>
          </a:p>
        </p:txBody>
      </p:sp>
    </p:spTree>
    <p:extLst>
      <p:ext uri="{BB962C8B-B14F-4D97-AF65-F5344CB8AC3E}">
        <p14:creationId xmlns:p14="http://schemas.microsoft.com/office/powerpoint/2010/main" val="1392747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10</a:t>
            </a:fld>
            <a:endParaRPr lang="en-US" dirty="0"/>
          </a:p>
        </p:txBody>
      </p:sp>
      <p:sp>
        <p:nvSpPr>
          <p:cNvPr id="3" name="Title 2">
            <a:extLst>
              <a:ext uri="{FF2B5EF4-FFF2-40B4-BE49-F238E27FC236}">
                <a16:creationId xmlns:a16="http://schemas.microsoft.com/office/drawing/2014/main" id="{ADB0AA5D-2655-4F90-A3C8-86F219440C0B}"/>
              </a:ext>
            </a:extLst>
          </p:cNvPr>
          <p:cNvSpPr>
            <a:spLocks noGrp="1"/>
          </p:cNvSpPr>
          <p:nvPr>
            <p:ph type="title"/>
          </p:nvPr>
        </p:nvSpPr>
        <p:spPr>
          <a:xfrm>
            <a:off x="308919" y="0"/>
            <a:ext cx="8464378" cy="728031"/>
          </a:xfrm>
        </p:spPr>
        <p:txBody>
          <a:bodyPr/>
          <a:lstStyle/>
          <a:p>
            <a:pPr algn="ctr"/>
            <a:r>
              <a:rPr lang="en-US" dirty="0"/>
              <a:t>1 Longitudinal Momentum Distributions</a:t>
            </a:r>
          </a:p>
        </p:txBody>
      </p:sp>
      <p:pic>
        <p:nvPicPr>
          <p:cNvPr id="5" name="Picture 5" descr="all_1">
            <a:extLst>
              <a:ext uri="{FF2B5EF4-FFF2-40B4-BE49-F238E27FC236}">
                <a16:creationId xmlns:a16="http://schemas.microsoft.com/office/drawing/2014/main" id="{56CA179F-548F-4F42-8451-B11F290BA6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8075" y="790575"/>
            <a:ext cx="5143500" cy="557212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4" descr="all_anime">
            <a:extLst>
              <a:ext uri="{FF2B5EF4-FFF2-40B4-BE49-F238E27FC236}">
                <a16:creationId xmlns:a16="http://schemas.microsoft.com/office/drawing/2014/main" id="{0102CF01-26B2-4A43-9857-500861CAE9D5}"/>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198075" y="790575"/>
            <a:ext cx="5143500" cy="5572125"/>
          </a:xfrm>
          <a:prstGeom prst="rect">
            <a:avLst/>
          </a:prstGeom>
          <a:noFill/>
          <a:extLst>
            <a:ext uri="{909E8E84-426E-40dd-AFC4-6F175D3DCCD1}">
              <a14:hiddenFill xmlns=""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32D24FE-55B4-44F3-A013-C1685D643748}"/>
              </a:ext>
            </a:extLst>
          </p:cNvPr>
          <p:cNvSpPr txBox="1"/>
          <p:nvPr/>
        </p:nvSpPr>
        <p:spPr>
          <a:xfrm>
            <a:off x="532854" y="5656906"/>
            <a:ext cx="1274357" cy="646331"/>
          </a:xfrm>
          <a:prstGeom prst="rect">
            <a:avLst/>
          </a:prstGeom>
          <a:noFill/>
        </p:spPr>
        <p:txBody>
          <a:bodyPr wrap="none" rtlCol="0">
            <a:spAutoFit/>
          </a:bodyPr>
          <a:lstStyle/>
          <a:p>
            <a:r>
              <a:rPr lang="en-US" b="1" dirty="0"/>
              <a:t>R. Yoshida</a:t>
            </a:r>
          </a:p>
          <a:p>
            <a:r>
              <a:rPr lang="en-US" b="1" dirty="0"/>
              <a:t>C. </a:t>
            </a:r>
            <a:r>
              <a:rPr lang="en-US" b="1" dirty="0" err="1"/>
              <a:t>Gwenlan</a:t>
            </a:r>
            <a:endParaRPr lang="en-US" b="1" dirty="0"/>
          </a:p>
        </p:txBody>
      </p:sp>
      <p:sp>
        <p:nvSpPr>
          <p:cNvPr id="8" name="TextBox 7">
            <a:extLst>
              <a:ext uri="{FF2B5EF4-FFF2-40B4-BE49-F238E27FC236}">
                <a16:creationId xmlns:a16="http://schemas.microsoft.com/office/drawing/2014/main" id="{CACB9D44-0D26-4896-87BF-ED2823EEDF8D}"/>
              </a:ext>
            </a:extLst>
          </p:cNvPr>
          <p:cNvSpPr txBox="1"/>
          <p:nvPr/>
        </p:nvSpPr>
        <p:spPr>
          <a:xfrm>
            <a:off x="153260" y="2091204"/>
            <a:ext cx="1870574" cy="707886"/>
          </a:xfrm>
          <a:prstGeom prst="rect">
            <a:avLst/>
          </a:prstGeom>
          <a:noFill/>
        </p:spPr>
        <p:txBody>
          <a:bodyPr wrap="none" rtlCol="0">
            <a:spAutoFit/>
          </a:bodyPr>
          <a:lstStyle/>
          <a:p>
            <a:r>
              <a:rPr lang="en-US" sz="2000" b="1" dirty="0">
                <a:solidFill>
                  <a:srgbClr val="FF0000"/>
                </a:solidFill>
              </a:rPr>
              <a:t>What about the</a:t>
            </a:r>
          </a:p>
          <a:p>
            <a:r>
              <a:rPr lang="en-US" sz="2000" b="1" dirty="0">
                <a:solidFill>
                  <a:srgbClr val="FF0000"/>
                </a:solidFill>
              </a:rPr>
              <a:t>Nucleus?</a:t>
            </a:r>
          </a:p>
        </p:txBody>
      </p:sp>
      <p:sp>
        <p:nvSpPr>
          <p:cNvPr id="2" name="TextBox 1">
            <a:extLst>
              <a:ext uri="{FF2B5EF4-FFF2-40B4-BE49-F238E27FC236}">
                <a16:creationId xmlns:a16="http://schemas.microsoft.com/office/drawing/2014/main" id="{7B11A8AE-91E3-49CB-94E7-836BC9AE1357}"/>
              </a:ext>
            </a:extLst>
          </p:cNvPr>
          <p:cNvSpPr txBox="1"/>
          <p:nvPr/>
        </p:nvSpPr>
        <p:spPr>
          <a:xfrm>
            <a:off x="7420708" y="1600200"/>
            <a:ext cx="1573823" cy="646331"/>
          </a:xfrm>
          <a:prstGeom prst="rect">
            <a:avLst/>
          </a:prstGeom>
          <a:noFill/>
        </p:spPr>
        <p:txBody>
          <a:bodyPr wrap="square" rtlCol="0">
            <a:spAutoFit/>
          </a:bodyPr>
          <a:lstStyle/>
          <a:p>
            <a:r>
              <a:rPr lang="en-US" b="1" dirty="0">
                <a:solidFill>
                  <a:srgbClr val="0000FF"/>
                </a:solidFill>
              </a:rPr>
              <a:t>1/Q ~ spatial resolution</a:t>
            </a:r>
          </a:p>
        </p:txBody>
      </p:sp>
      <p:sp>
        <p:nvSpPr>
          <p:cNvPr id="9" name="TextBox 8">
            <a:extLst>
              <a:ext uri="{FF2B5EF4-FFF2-40B4-BE49-F238E27FC236}">
                <a16:creationId xmlns:a16="http://schemas.microsoft.com/office/drawing/2014/main" id="{C00A9C5F-365D-4BEF-86D4-8C693C6AB725}"/>
              </a:ext>
            </a:extLst>
          </p:cNvPr>
          <p:cNvSpPr txBox="1"/>
          <p:nvPr/>
        </p:nvSpPr>
        <p:spPr>
          <a:xfrm>
            <a:off x="7244862" y="3771900"/>
            <a:ext cx="1899138" cy="1200329"/>
          </a:xfrm>
          <a:prstGeom prst="rect">
            <a:avLst/>
          </a:prstGeom>
          <a:noFill/>
        </p:spPr>
        <p:txBody>
          <a:bodyPr wrap="square" rtlCol="0">
            <a:spAutoFit/>
          </a:bodyPr>
          <a:lstStyle/>
          <a:p>
            <a:r>
              <a:rPr lang="en-US" dirty="0"/>
              <a:t>g – gluons</a:t>
            </a:r>
          </a:p>
          <a:p>
            <a:r>
              <a:rPr lang="en-US" dirty="0"/>
              <a:t>S – quark sea</a:t>
            </a:r>
          </a:p>
          <a:p>
            <a:r>
              <a:rPr lang="en-US" dirty="0"/>
              <a:t>u, d – up, down</a:t>
            </a:r>
          </a:p>
          <a:p>
            <a:r>
              <a:rPr lang="en-US" dirty="0"/>
              <a:t>  valence quarks</a:t>
            </a:r>
          </a:p>
        </p:txBody>
      </p:sp>
    </p:spTree>
    <p:extLst>
      <p:ext uri="{BB962C8B-B14F-4D97-AF65-F5344CB8AC3E}">
        <p14:creationId xmlns:p14="http://schemas.microsoft.com/office/powerpoint/2010/main" val="156039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11</a:t>
            </a:fld>
            <a:endParaRPr lang="en-US" dirty="0"/>
          </a:p>
        </p:txBody>
      </p:sp>
      <p:pic>
        <p:nvPicPr>
          <p:cNvPr id="5" name="Content Placeholder 3" descr="Screen Shot 2018-10-10 at 6.42.08 AM.png">
            <a:extLst>
              <a:ext uri="{FF2B5EF4-FFF2-40B4-BE49-F238E27FC236}">
                <a16:creationId xmlns:a16="http://schemas.microsoft.com/office/drawing/2014/main" id="{E684A937-2B76-4326-BA49-6E0E482DCB5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43080" r="-43080"/>
          <a:stretch>
            <a:fillRect/>
          </a:stretch>
        </p:blipFill>
        <p:spPr>
          <a:xfrm>
            <a:off x="2736273" y="1230915"/>
            <a:ext cx="2805545" cy="4525963"/>
          </a:xfrm>
        </p:spPr>
      </p:pic>
      <p:sp>
        <p:nvSpPr>
          <p:cNvPr id="11" name="Title 1">
            <a:extLst>
              <a:ext uri="{FF2B5EF4-FFF2-40B4-BE49-F238E27FC236}">
                <a16:creationId xmlns:a16="http://schemas.microsoft.com/office/drawing/2014/main" id="{BA07384E-33DB-40A9-8FC5-94C9DF3F47DE}"/>
              </a:ext>
            </a:extLst>
          </p:cNvPr>
          <p:cNvSpPr>
            <a:spLocks noGrp="1"/>
          </p:cNvSpPr>
          <p:nvPr>
            <p:ph type="title"/>
          </p:nvPr>
        </p:nvSpPr>
        <p:spPr>
          <a:xfrm>
            <a:off x="1213337" y="0"/>
            <a:ext cx="6989885" cy="728663"/>
          </a:xfrm>
        </p:spPr>
        <p:txBody>
          <a:bodyPr>
            <a:normAutofit fontScale="90000"/>
          </a:bodyPr>
          <a:lstStyle/>
          <a:p>
            <a:pPr algn="ctr"/>
            <a:r>
              <a:rPr lang="en-US" b="1" dirty="0"/>
              <a:t>Proton Viewed in High Energy Electron Scattering: 1 Longitudinal Dimension</a:t>
            </a:r>
          </a:p>
        </p:txBody>
      </p:sp>
    </p:spTree>
    <p:extLst>
      <p:ext uri="{BB962C8B-B14F-4D97-AF65-F5344CB8AC3E}">
        <p14:creationId xmlns:p14="http://schemas.microsoft.com/office/powerpoint/2010/main" val="3498205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12</a:t>
            </a:fld>
            <a:endParaRPr lang="en-US" dirty="0"/>
          </a:p>
        </p:txBody>
      </p:sp>
      <p:pic>
        <p:nvPicPr>
          <p:cNvPr id="5" name="Content Placeholder 3" descr="Screen Shot 2018-10-10 at 6.42.08 AM.png">
            <a:extLst>
              <a:ext uri="{FF2B5EF4-FFF2-40B4-BE49-F238E27FC236}">
                <a16:creationId xmlns:a16="http://schemas.microsoft.com/office/drawing/2014/main" id="{E81792B1-EABB-4EB6-A5D8-5586D95C883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43080" r="-43080"/>
          <a:stretch>
            <a:fillRect/>
          </a:stretch>
        </p:blipFill>
        <p:spPr>
          <a:xfrm>
            <a:off x="457200" y="1230921"/>
            <a:ext cx="8229600" cy="4525963"/>
          </a:xfrm>
        </p:spPr>
      </p:pic>
      <p:sp>
        <p:nvSpPr>
          <p:cNvPr id="6" name="TextBox 5">
            <a:extLst>
              <a:ext uri="{FF2B5EF4-FFF2-40B4-BE49-F238E27FC236}">
                <a16:creationId xmlns:a16="http://schemas.microsoft.com/office/drawing/2014/main" id="{FC253EBF-5A8A-46F4-835D-523C4D858E07}"/>
              </a:ext>
            </a:extLst>
          </p:cNvPr>
          <p:cNvSpPr txBox="1"/>
          <p:nvPr/>
        </p:nvSpPr>
        <p:spPr>
          <a:xfrm>
            <a:off x="6021361" y="1453873"/>
            <a:ext cx="2967479" cy="923330"/>
          </a:xfrm>
          <a:prstGeom prst="rect">
            <a:avLst/>
          </a:prstGeom>
          <a:noFill/>
        </p:spPr>
        <p:txBody>
          <a:bodyPr wrap="none" rtlCol="0">
            <a:spAutoFit/>
          </a:bodyPr>
          <a:lstStyle/>
          <a:p>
            <a:r>
              <a:rPr lang="en-US" dirty="0"/>
              <a:t>Structure mapped in terms of</a:t>
            </a:r>
          </a:p>
          <a:p>
            <a:r>
              <a:rPr lang="en-US" b="1" dirty="0" err="1"/>
              <a:t>b</a:t>
            </a:r>
            <a:r>
              <a:rPr lang="en-US" baseline="-25000" dirty="0" err="1"/>
              <a:t>T</a:t>
            </a:r>
            <a:r>
              <a:rPr lang="en-US" dirty="0"/>
              <a:t> = transverse position</a:t>
            </a:r>
          </a:p>
          <a:p>
            <a:r>
              <a:rPr lang="en-US" b="1" dirty="0" err="1"/>
              <a:t>k</a:t>
            </a:r>
            <a:r>
              <a:rPr lang="en-US" baseline="-25000" dirty="0" err="1"/>
              <a:t>T</a:t>
            </a:r>
            <a:r>
              <a:rPr lang="en-US" dirty="0"/>
              <a:t> = transverse momentum</a:t>
            </a:r>
          </a:p>
        </p:txBody>
      </p:sp>
      <p:pic>
        <p:nvPicPr>
          <p:cNvPr id="7" name="Picture 6" descr="download.jpeg">
            <a:extLst>
              <a:ext uri="{FF2B5EF4-FFF2-40B4-BE49-F238E27FC236}">
                <a16:creationId xmlns:a16="http://schemas.microsoft.com/office/drawing/2014/main" id="{EE11B946-E6D4-42BF-BFF8-103F5F3D0C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8" y="1423723"/>
            <a:ext cx="2506817" cy="1877693"/>
          </a:xfrm>
          <a:prstGeom prst="rect">
            <a:avLst/>
          </a:prstGeom>
        </p:spPr>
      </p:pic>
      <p:sp>
        <p:nvSpPr>
          <p:cNvPr id="8" name="TextBox 7">
            <a:extLst>
              <a:ext uri="{FF2B5EF4-FFF2-40B4-BE49-F238E27FC236}">
                <a16:creationId xmlns:a16="http://schemas.microsoft.com/office/drawing/2014/main" id="{A50B23D1-7B08-4CDA-8BAC-B45606CDE3BE}"/>
              </a:ext>
            </a:extLst>
          </p:cNvPr>
          <p:cNvSpPr txBox="1"/>
          <p:nvPr/>
        </p:nvSpPr>
        <p:spPr>
          <a:xfrm>
            <a:off x="5860106" y="5438604"/>
            <a:ext cx="2890535" cy="646331"/>
          </a:xfrm>
          <a:prstGeom prst="rect">
            <a:avLst/>
          </a:prstGeom>
          <a:noFill/>
        </p:spPr>
        <p:txBody>
          <a:bodyPr wrap="none" rtlCol="0">
            <a:spAutoFit/>
          </a:bodyPr>
          <a:lstStyle/>
          <a:p>
            <a:r>
              <a:rPr lang="en-US" dirty="0"/>
              <a:t>Valence Quarks: </a:t>
            </a:r>
            <a:r>
              <a:rPr lang="en-US" dirty="0" err="1"/>
              <a:t>JLab</a:t>
            </a:r>
            <a:r>
              <a:rPr lang="en-US" dirty="0"/>
              <a:t> 12 </a:t>
            </a:r>
            <a:r>
              <a:rPr lang="en-US" dirty="0" err="1"/>
              <a:t>GeV</a:t>
            </a:r>
            <a:endParaRPr lang="en-US" dirty="0"/>
          </a:p>
          <a:p>
            <a:r>
              <a:rPr lang="en-US" dirty="0"/>
              <a:t>Sea Quarks and Gluons: EIC</a:t>
            </a:r>
          </a:p>
        </p:txBody>
      </p:sp>
      <p:sp>
        <p:nvSpPr>
          <p:cNvPr id="9" name="TextBox 8">
            <a:extLst>
              <a:ext uri="{FF2B5EF4-FFF2-40B4-BE49-F238E27FC236}">
                <a16:creationId xmlns:a16="http://schemas.microsoft.com/office/drawing/2014/main" id="{8C0663CC-41EF-4F01-B868-593268B0C293}"/>
              </a:ext>
            </a:extLst>
          </p:cNvPr>
          <p:cNvSpPr txBox="1"/>
          <p:nvPr/>
        </p:nvSpPr>
        <p:spPr>
          <a:xfrm>
            <a:off x="89899" y="4260784"/>
            <a:ext cx="2456021" cy="923330"/>
          </a:xfrm>
          <a:prstGeom prst="rect">
            <a:avLst/>
          </a:prstGeom>
          <a:noFill/>
        </p:spPr>
        <p:txBody>
          <a:bodyPr wrap="none" rtlCol="0">
            <a:spAutoFit/>
          </a:bodyPr>
          <a:lstStyle/>
          <a:p>
            <a:r>
              <a:rPr lang="en-US" dirty="0"/>
              <a:t>Direction of longitudinal</a:t>
            </a:r>
          </a:p>
          <a:p>
            <a:r>
              <a:rPr lang="en-US" dirty="0"/>
              <a:t>momentum normal to</a:t>
            </a:r>
          </a:p>
          <a:p>
            <a:r>
              <a:rPr lang="en-US" dirty="0"/>
              <a:t>plane of slide</a:t>
            </a:r>
          </a:p>
        </p:txBody>
      </p:sp>
      <p:sp>
        <p:nvSpPr>
          <p:cNvPr id="10" name="TextBox 9">
            <a:extLst>
              <a:ext uri="{FF2B5EF4-FFF2-40B4-BE49-F238E27FC236}">
                <a16:creationId xmlns:a16="http://schemas.microsoft.com/office/drawing/2014/main" id="{C3F1C039-87BD-403C-8704-7F2CE3155680}"/>
              </a:ext>
            </a:extLst>
          </p:cNvPr>
          <p:cNvSpPr txBox="1"/>
          <p:nvPr/>
        </p:nvSpPr>
        <p:spPr>
          <a:xfrm>
            <a:off x="6714224" y="3839534"/>
            <a:ext cx="2159566" cy="1200329"/>
          </a:xfrm>
          <a:prstGeom prst="rect">
            <a:avLst/>
          </a:prstGeom>
          <a:noFill/>
        </p:spPr>
        <p:txBody>
          <a:bodyPr wrap="none" rtlCol="0">
            <a:spAutoFit/>
          </a:bodyPr>
          <a:lstStyle/>
          <a:p>
            <a:r>
              <a:rPr lang="en-US" b="1" dirty="0">
                <a:solidFill>
                  <a:srgbClr val="FF0000"/>
                </a:solidFill>
              </a:rPr>
              <a:t>Goal:</a:t>
            </a:r>
          </a:p>
          <a:p>
            <a:r>
              <a:rPr lang="en-US" b="1" dirty="0">
                <a:solidFill>
                  <a:srgbClr val="FF0000"/>
                </a:solidFill>
              </a:rPr>
              <a:t>Unprecedented</a:t>
            </a:r>
          </a:p>
          <a:p>
            <a:r>
              <a:rPr lang="en-US" b="1" dirty="0">
                <a:solidFill>
                  <a:srgbClr val="FF0000"/>
                </a:solidFill>
              </a:rPr>
              <a:t>21</a:t>
            </a:r>
            <a:r>
              <a:rPr lang="en-US" b="1" baseline="30000" dirty="0">
                <a:solidFill>
                  <a:srgbClr val="FF0000"/>
                </a:solidFill>
              </a:rPr>
              <a:t>st</a:t>
            </a:r>
            <a:r>
              <a:rPr lang="en-US" b="1" dirty="0">
                <a:solidFill>
                  <a:srgbClr val="FF0000"/>
                </a:solidFill>
              </a:rPr>
              <a:t> Century Imaging </a:t>
            </a:r>
          </a:p>
          <a:p>
            <a:r>
              <a:rPr lang="en-US" b="1" dirty="0">
                <a:solidFill>
                  <a:srgbClr val="FF0000"/>
                </a:solidFill>
              </a:rPr>
              <a:t>of </a:t>
            </a:r>
            <a:r>
              <a:rPr lang="en-US" b="1" dirty="0" err="1">
                <a:solidFill>
                  <a:srgbClr val="FF0000"/>
                </a:solidFill>
              </a:rPr>
              <a:t>Hadronic</a:t>
            </a:r>
            <a:r>
              <a:rPr lang="en-US" b="1" dirty="0">
                <a:solidFill>
                  <a:srgbClr val="FF0000"/>
                </a:solidFill>
              </a:rPr>
              <a:t> Matter</a:t>
            </a:r>
          </a:p>
        </p:txBody>
      </p:sp>
      <p:sp>
        <p:nvSpPr>
          <p:cNvPr id="11" name="TextBox 10">
            <a:extLst>
              <a:ext uri="{FF2B5EF4-FFF2-40B4-BE49-F238E27FC236}">
                <a16:creationId xmlns:a16="http://schemas.microsoft.com/office/drawing/2014/main" id="{018013DD-CD48-44C7-A9AD-1EE2C1949918}"/>
              </a:ext>
            </a:extLst>
          </p:cNvPr>
          <p:cNvSpPr txBox="1"/>
          <p:nvPr/>
        </p:nvSpPr>
        <p:spPr>
          <a:xfrm>
            <a:off x="7188713" y="2775220"/>
            <a:ext cx="1210588" cy="830997"/>
          </a:xfrm>
          <a:prstGeom prst="rect">
            <a:avLst/>
          </a:prstGeom>
          <a:noFill/>
        </p:spPr>
        <p:txBody>
          <a:bodyPr wrap="none" rtlCol="0">
            <a:spAutoFit/>
          </a:bodyPr>
          <a:lstStyle/>
          <a:p>
            <a:r>
              <a:rPr lang="en-US" sz="2400" b="1" dirty="0">
                <a:solidFill>
                  <a:srgbClr val="FF0000"/>
                </a:solidFill>
              </a:rPr>
              <a:t>Spin!</a:t>
            </a:r>
          </a:p>
          <a:p>
            <a:r>
              <a:rPr lang="en-US" sz="2400" b="1" dirty="0">
                <a:solidFill>
                  <a:srgbClr val="FF0000"/>
                </a:solidFill>
              </a:rPr>
              <a:t>Nuclei!</a:t>
            </a:r>
          </a:p>
        </p:txBody>
      </p:sp>
      <p:sp>
        <p:nvSpPr>
          <p:cNvPr id="12" name="Title 1">
            <a:extLst>
              <a:ext uri="{FF2B5EF4-FFF2-40B4-BE49-F238E27FC236}">
                <a16:creationId xmlns:a16="http://schemas.microsoft.com/office/drawing/2014/main" id="{0E9DCE28-BAFC-473A-AFA8-75012994B967}"/>
              </a:ext>
            </a:extLst>
          </p:cNvPr>
          <p:cNvSpPr>
            <a:spLocks noGrp="1"/>
          </p:cNvSpPr>
          <p:nvPr>
            <p:ph type="title"/>
          </p:nvPr>
        </p:nvSpPr>
        <p:spPr>
          <a:xfrm>
            <a:off x="309563" y="0"/>
            <a:ext cx="8462962" cy="728663"/>
          </a:xfrm>
        </p:spPr>
        <p:txBody>
          <a:bodyPr>
            <a:noAutofit/>
          </a:bodyPr>
          <a:lstStyle/>
          <a:p>
            <a:pPr algn="ctr"/>
            <a:r>
              <a:rPr lang="en-US" dirty="0"/>
              <a:t>Nuclear </a:t>
            </a:r>
            <a:r>
              <a:rPr lang="en-US" dirty="0" err="1"/>
              <a:t>Femto</a:t>
            </a:r>
            <a:r>
              <a:rPr lang="en-US" b="1" dirty="0" err="1"/>
              <a:t>graphy</a:t>
            </a:r>
            <a:r>
              <a:rPr lang="en-US" b="1" dirty="0"/>
              <a:t>: 2 New Dimensions Transverse to Longitudinal Momentum</a:t>
            </a:r>
          </a:p>
        </p:txBody>
      </p:sp>
    </p:spTree>
    <p:extLst>
      <p:ext uri="{BB962C8B-B14F-4D97-AF65-F5344CB8AC3E}">
        <p14:creationId xmlns:p14="http://schemas.microsoft.com/office/powerpoint/2010/main" val="2168506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13</a:t>
            </a:fld>
            <a:endParaRPr lang="en-US" dirty="0"/>
          </a:p>
        </p:txBody>
      </p:sp>
      <p:sp>
        <p:nvSpPr>
          <p:cNvPr id="5" name="Title 1">
            <a:extLst>
              <a:ext uri="{FF2B5EF4-FFF2-40B4-BE49-F238E27FC236}">
                <a16:creationId xmlns:a16="http://schemas.microsoft.com/office/drawing/2014/main" id="{CF9A1A91-2258-4F8B-A608-4C06D8354B04}"/>
              </a:ext>
            </a:extLst>
          </p:cNvPr>
          <p:cNvSpPr>
            <a:spLocks noGrp="1"/>
          </p:cNvSpPr>
          <p:nvPr>
            <p:ph type="title"/>
          </p:nvPr>
        </p:nvSpPr>
        <p:spPr>
          <a:xfrm>
            <a:off x="-1" y="100000"/>
            <a:ext cx="9284678" cy="487363"/>
          </a:xfrm>
        </p:spPr>
        <p:txBody>
          <a:bodyPr>
            <a:noAutofit/>
          </a:bodyPr>
          <a:lstStyle/>
          <a:p>
            <a:r>
              <a:rPr lang="en-US" b="1" dirty="0"/>
              <a:t>The Quest to Understand the Fundamental Structure of Matter</a:t>
            </a:r>
          </a:p>
        </p:txBody>
      </p:sp>
      <p:pic>
        <p:nvPicPr>
          <p:cNvPr id="14" name="Content Placeholder 6" descr="Screen Shot 2018-07-31 at 11.56.50 AM.png">
            <a:extLst>
              <a:ext uri="{FF2B5EF4-FFF2-40B4-BE49-F238E27FC236}">
                <a16:creationId xmlns:a16="http://schemas.microsoft.com/office/drawing/2014/main" id="{DBDFDA57-B379-457C-9471-EB8172D36FF5}"/>
              </a:ext>
            </a:extLst>
          </p:cNvPr>
          <p:cNvPicPr>
            <a:picLocks noGrp="1" noChangeAspect="1"/>
          </p:cNvPicPr>
          <p:nvPr>
            <p:ph idx="1"/>
          </p:nvPr>
        </p:nvPicPr>
        <p:blipFill>
          <a:blip r:embed="rId2">
            <a:alphaModFix amt="43000"/>
            <a:extLst>
              <a:ext uri="{28A0092B-C50C-407E-A947-70E740481C1C}">
                <a14:useLocalDpi xmlns:a14="http://schemas.microsoft.com/office/drawing/2010/main" val="0"/>
              </a:ext>
            </a:extLst>
          </a:blip>
          <a:srcRect l="-14721" r="-14721"/>
          <a:stretch>
            <a:fillRect/>
          </a:stretch>
        </p:blipFill>
        <p:spPr>
          <a:xfrm>
            <a:off x="457200" y="1566647"/>
            <a:ext cx="8229600" cy="4525963"/>
          </a:xfrm>
          <a:noFill/>
        </p:spPr>
      </p:pic>
      <p:sp>
        <p:nvSpPr>
          <p:cNvPr id="15" name="Donut 14">
            <a:extLst>
              <a:ext uri="{FF2B5EF4-FFF2-40B4-BE49-F238E27FC236}">
                <a16:creationId xmlns:a16="http://schemas.microsoft.com/office/drawing/2014/main" id="{F8F41744-2B59-40E0-8F11-D1C7739A3BD4}"/>
              </a:ext>
            </a:extLst>
          </p:cNvPr>
          <p:cNvSpPr/>
          <p:nvPr/>
        </p:nvSpPr>
        <p:spPr>
          <a:xfrm>
            <a:off x="2811451" y="2268804"/>
            <a:ext cx="3208349" cy="3278379"/>
          </a:xfrm>
          <a:prstGeom prst="donut">
            <a:avLst>
              <a:gd name="adj" fmla="val 4952"/>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6" name="TextBox 15">
            <a:extLst>
              <a:ext uri="{FF2B5EF4-FFF2-40B4-BE49-F238E27FC236}">
                <a16:creationId xmlns:a16="http://schemas.microsoft.com/office/drawing/2014/main" id="{FF272931-9CB5-4B74-8096-E324003A99C8}"/>
              </a:ext>
            </a:extLst>
          </p:cNvPr>
          <p:cNvSpPr txBox="1"/>
          <p:nvPr/>
        </p:nvSpPr>
        <p:spPr>
          <a:xfrm>
            <a:off x="3408471" y="2064996"/>
            <a:ext cx="2143536" cy="584775"/>
          </a:xfrm>
          <a:prstGeom prst="rect">
            <a:avLst/>
          </a:prstGeom>
          <a:solidFill>
            <a:srgbClr val="FFFF00"/>
          </a:solidFill>
        </p:spPr>
        <p:txBody>
          <a:bodyPr wrap="none" rtlCol="0">
            <a:spAutoFit/>
          </a:bodyPr>
          <a:lstStyle/>
          <a:p>
            <a:r>
              <a:rPr lang="en-US" sz="3200" b="1" dirty="0"/>
              <a:t>Discovery</a:t>
            </a:r>
          </a:p>
        </p:txBody>
      </p:sp>
      <p:sp>
        <p:nvSpPr>
          <p:cNvPr id="17" name="TextBox 16">
            <a:extLst>
              <a:ext uri="{FF2B5EF4-FFF2-40B4-BE49-F238E27FC236}">
                <a16:creationId xmlns:a16="http://schemas.microsoft.com/office/drawing/2014/main" id="{42662C15-E04C-4B8B-B05D-39C171E52956}"/>
              </a:ext>
            </a:extLst>
          </p:cNvPr>
          <p:cNvSpPr txBox="1"/>
          <p:nvPr/>
        </p:nvSpPr>
        <p:spPr>
          <a:xfrm>
            <a:off x="4331145" y="4255354"/>
            <a:ext cx="3074881" cy="584775"/>
          </a:xfrm>
          <a:prstGeom prst="rect">
            <a:avLst/>
          </a:prstGeom>
          <a:solidFill>
            <a:srgbClr val="FFFF00"/>
          </a:solidFill>
        </p:spPr>
        <p:txBody>
          <a:bodyPr wrap="none" rtlCol="0">
            <a:spAutoFit/>
          </a:bodyPr>
          <a:lstStyle/>
          <a:p>
            <a:r>
              <a:rPr lang="en-US" sz="3200" b="1" dirty="0"/>
              <a:t>Understanding</a:t>
            </a:r>
          </a:p>
        </p:txBody>
      </p:sp>
      <p:sp>
        <p:nvSpPr>
          <p:cNvPr id="18" name="TextBox 17">
            <a:extLst>
              <a:ext uri="{FF2B5EF4-FFF2-40B4-BE49-F238E27FC236}">
                <a16:creationId xmlns:a16="http://schemas.microsoft.com/office/drawing/2014/main" id="{997AC6C1-B74C-41B2-8906-041D03D4FE90}"/>
              </a:ext>
            </a:extLst>
          </p:cNvPr>
          <p:cNvSpPr txBox="1"/>
          <p:nvPr/>
        </p:nvSpPr>
        <p:spPr>
          <a:xfrm>
            <a:off x="1465425" y="4266230"/>
            <a:ext cx="2414444" cy="584775"/>
          </a:xfrm>
          <a:prstGeom prst="rect">
            <a:avLst/>
          </a:prstGeom>
          <a:solidFill>
            <a:srgbClr val="FFFF00"/>
          </a:solidFill>
        </p:spPr>
        <p:txBody>
          <a:bodyPr wrap="none" rtlCol="0">
            <a:spAutoFit/>
          </a:bodyPr>
          <a:lstStyle/>
          <a:p>
            <a:r>
              <a:rPr lang="en-US" sz="3200" b="1" dirty="0"/>
              <a:t>Application</a:t>
            </a:r>
          </a:p>
        </p:txBody>
      </p:sp>
      <p:sp>
        <p:nvSpPr>
          <p:cNvPr id="19" name="Right Arrow 18">
            <a:extLst>
              <a:ext uri="{FF2B5EF4-FFF2-40B4-BE49-F238E27FC236}">
                <a16:creationId xmlns:a16="http://schemas.microsoft.com/office/drawing/2014/main" id="{CD9204AE-3CF2-46EB-9DB3-899D87E27327}"/>
              </a:ext>
            </a:extLst>
          </p:cNvPr>
          <p:cNvSpPr/>
          <p:nvPr/>
        </p:nvSpPr>
        <p:spPr>
          <a:xfrm rot="4373402">
            <a:off x="5583257" y="3414040"/>
            <a:ext cx="618640" cy="351236"/>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ight Arrow 19">
            <a:extLst>
              <a:ext uri="{FF2B5EF4-FFF2-40B4-BE49-F238E27FC236}">
                <a16:creationId xmlns:a16="http://schemas.microsoft.com/office/drawing/2014/main" id="{6387C2D2-06E6-4E06-9A08-6CFF7F6218A1}"/>
              </a:ext>
            </a:extLst>
          </p:cNvPr>
          <p:cNvSpPr/>
          <p:nvPr/>
        </p:nvSpPr>
        <p:spPr>
          <a:xfrm rot="10800000">
            <a:off x="4046230" y="5308376"/>
            <a:ext cx="705273" cy="291723"/>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ight Arrow 20">
            <a:extLst>
              <a:ext uri="{FF2B5EF4-FFF2-40B4-BE49-F238E27FC236}">
                <a16:creationId xmlns:a16="http://schemas.microsoft.com/office/drawing/2014/main" id="{D7F4E33E-12B5-4A06-866F-A386B3A8A3A3}"/>
              </a:ext>
            </a:extLst>
          </p:cNvPr>
          <p:cNvSpPr/>
          <p:nvPr/>
        </p:nvSpPr>
        <p:spPr>
          <a:xfrm rot="16803511">
            <a:off x="2616831" y="3476298"/>
            <a:ext cx="613391" cy="301907"/>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01D3753-E6F8-48A7-8C19-9E2561620625}"/>
              </a:ext>
            </a:extLst>
          </p:cNvPr>
          <p:cNvSpPr txBox="1"/>
          <p:nvPr/>
        </p:nvSpPr>
        <p:spPr>
          <a:xfrm>
            <a:off x="7547429" y="1463530"/>
            <a:ext cx="697627" cy="369332"/>
          </a:xfrm>
          <a:prstGeom prst="rect">
            <a:avLst/>
          </a:prstGeom>
          <a:noFill/>
        </p:spPr>
        <p:txBody>
          <a:bodyPr wrap="none" rtlCol="0">
            <a:spAutoFit/>
          </a:bodyPr>
          <a:lstStyle/>
          <a:p>
            <a:r>
              <a:rPr lang="en-US" b="1" dirty="0">
                <a:solidFill>
                  <a:schemeClr val="accent3"/>
                </a:solidFill>
              </a:rPr>
              <a:t>1874</a:t>
            </a:r>
          </a:p>
        </p:txBody>
      </p:sp>
      <p:sp>
        <p:nvSpPr>
          <p:cNvPr id="13" name="TextBox 12">
            <a:extLst>
              <a:ext uri="{FF2B5EF4-FFF2-40B4-BE49-F238E27FC236}">
                <a16:creationId xmlns:a16="http://schemas.microsoft.com/office/drawing/2014/main" id="{3005CF9B-50EA-457C-8A24-79E332B350B6}"/>
              </a:ext>
            </a:extLst>
          </p:cNvPr>
          <p:cNvSpPr txBox="1"/>
          <p:nvPr/>
        </p:nvSpPr>
        <p:spPr>
          <a:xfrm>
            <a:off x="7499051" y="2987528"/>
            <a:ext cx="684867" cy="369332"/>
          </a:xfrm>
          <a:prstGeom prst="rect">
            <a:avLst/>
          </a:prstGeom>
          <a:noFill/>
        </p:spPr>
        <p:txBody>
          <a:bodyPr wrap="none" rtlCol="0">
            <a:spAutoFit/>
          </a:bodyPr>
          <a:lstStyle/>
          <a:p>
            <a:r>
              <a:rPr lang="en-US" b="1" dirty="0">
                <a:solidFill>
                  <a:schemeClr val="accent3"/>
                </a:solidFill>
              </a:rPr>
              <a:t>1911</a:t>
            </a:r>
          </a:p>
        </p:txBody>
      </p:sp>
      <p:sp>
        <p:nvSpPr>
          <p:cNvPr id="22" name="TextBox 21">
            <a:extLst>
              <a:ext uri="{FF2B5EF4-FFF2-40B4-BE49-F238E27FC236}">
                <a16:creationId xmlns:a16="http://schemas.microsoft.com/office/drawing/2014/main" id="{5D5A777F-4BBB-41D8-BDFC-5A1F38DE02D4}"/>
              </a:ext>
            </a:extLst>
          </p:cNvPr>
          <p:cNvSpPr txBox="1"/>
          <p:nvPr/>
        </p:nvSpPr>
        <p:spPr>
          <a:xfrm>
            <a:off x="6579812" y="5600100"/>
            <a:ext cx="697627" cy="369332"/>
          </a:xfrm>
          <a:prstGeom prst="rect">
            <a:avLst/>
          </a:prstGeom>
          <a:noFill/>
        </p:spPr>
        <p:txBody>
          <a:bodyPr wrap="none" rtlCol="0">
            <a:spAutoFit/>
          </a:bodyPr>
          <a:lstStyle/>
          <a:p>
            <a:r>
              <a:rPr lang="en-US" b="1" dirty="0">
                <a:solidFill>
                  <a:schemeClr val="accent3"/>
                </a:solidFill>
              </a:rPr>
              <a:t>1932</a:t>
            </a:r>
          </a:p>
        </p:txBody>
      </p:sp>
      <p:sp>
        <p:nvSpPr>
          <p:cNvPr id="23" name="TextBox 22">
            <a:extLst>
              <a:ext uri="{FF2B5EF4-FFF2-40B4-BE49-F238E27FC236}">
                <a16:creationId xmlns:a16="http://schemas.microsoft.com/office/drawing/2014/main" id="{432D7AC6-F7AF-42C1-AD47-EFFFCBDC3E6D}"/>
              </a:ext>
            </a:extLst>
          </p:cNvPr>
          <p:cNvSpPr txBox="1"/>
          <p:nvPr/>
        </p:nvSpPr>
        <p:spPr>
          <a:xfrm>
            <a:off x="4350690" y="1554677"/>
            <a:ext cx="697627" cy="369332"/>
          </a:xfrm>
          <a:prstGeom prst="rect">
            <a:avLst/>
          </a:prstGeom>
          <a:noFill/>
        </p:spPr>
        <p:txBody>
          <a:bodyPr wrap="none" rtlCol="0">
            <a:spAutoFit/>
          </a:bodyPr>
          <a:lstStyle/>
          <a:p>
            <a:r>
              <a:rPr lang="en-US" b="1" dirty="0">
                <a:solidFill>
                  <a:schemeClr val="accent3"/>
                </a:solidFill>
              </a:rPr>
              <a:t>1808</a:t>
            </a:r>
          </a:p>
        </p:txBody>
      </p:sp>
      <p:sp>
        <p:nvSpPr>
          <p:cNvPr id="24" name="TextBox 23">
            <a:extLst>
              <a:ext uri="{FF2B5EF4-FFF2-40B4-BE49-F238E27FC236}">
                <a16:creationId xmlns:a16="http://schemas.microsoft.com/office/drawing/2014/main" id="{D1B5670A-7E55-4516-9658-FAD8A73EAE95}"/>
              </a:ext>
            </a:extLst>
          </p:cNvPr>
          <p:cNvSpPr txBox="1"/>
          <p:nvPr/>
        </p:nvSpPr>
        <p:spPr>
          <a:xfrm>
            <a:off x="5563811" y="3652767"/>
            <a:ext cx="697627" cy="369332"/>
          </a:xfrm>
          <a:prstGeom prst="rect">
            <a:avLst/>
          </a:prstGeom>
          <a:noFill/>
        </p:spPr>
        <p:txBody>
          <a:bodyPr wrap="none" rtlCol="0">
            <a:spAutoFit/>
          </a:bodyPr>
          <a:lstStyle/>
          <a:p>
            <a:r>
              <a:rPr lang="en-US" b="1" dirty="0">
                <a:solidFill>
                  <a:schemeClr val="accent3"/>
                </a:solidFill>
              </a:rPr>
              <a:t>1913</a:t>
            </a:r>
          </a:p>
        </p:txBody>
      </p:sp>
      <p:sp>
        <p:nvSpPr>
          <p:cNvPr id="25" name="TextBox 24">
            <a:extLst>
              <a:ext uri="{FF2B5EF4-FFF2-40B4-BE49-F238E27FC236}">
                <a16:creationId xmlns:a16="http://schemas.microsoft.com/office/drawing/2014/main" id="{742DAB42-D0BD-400C-BA11-FDB507F5C6E0}"/>
              </a:ext>
            </a:extLst>
          </p:cNvPr>
          <p:cNvSpPr txBox="1"/>
          <p:nvPr/>
        </p:nvSpPr>
        <p:spPr>
          <a:xfrm>
            <a:off x="3519714" y="3792294"/>
            <a:ext cx="697627" cy="369332"/>
          </a:xfrm>
          <a:prstGeom prst="rect">
            <a:avLst/>
          </a:prstGeom>
          <a:noFill/>
        </p:spPr>
        <p:txBody>
          <a:bodyPr wrap="none" rtlCol="0">
            <a:spAutoFit/>
          </a:bodyPr>
          <a:lstStyle/>
          <a:p>
            <a:r>
              <a:rPr lang="en-US" b="1" dirty="0">
                <a:solidFill>
                  <a:schemeClr val="accent3"/>
                </a:solidFill>
              </a:rPr>
              <a:t>1968</a:t>
            </a:r>
          </a:p>
        </p:txBody>
      </p:sp>
      <p:sp>
        <p:nvSpPr>
          <p:cNvPr id="26" name="TextBox 25">
            <a:extLst>
              <a:ext uri="{FF2B5EF4-FFF2-40B4-BE49-F238E27FC236}">
                <a16:creationId xmlns:a16="http://schemas.microsoft.com/office/drawing/2014/main" id="{98E39ECB-AAB4-4D84-BD6E-B48810FCE6BE}"/>
              </a:ext>
            </a:extLst>
          </p:cNvPr>
          <p:cNvSpPr txBox="1"/>
          <p:nvPr/>
        </p:nvSpPr>
        <p:spPr>
          <a:xfrm>
            <a:off x="3132674" y="5908453"/>
            <a:ext cx="697627" cy="369332"/>
          </a:xfrm>
          <a:prstGeom prst="rect">
            <a:avLst/>
          </a:prstGeom>
          <a:noFill/>
        </p:spPr>
        <p:txBody>
          <a:bodyPr wrap="none" rtlCol="0">
            <a:spAutoFit/>
          </a:bodyPr>
          <a:lstStyle/>
          <a:p>
            <a:r>
              <a:rPr lang="en-US" b="1" dirty="0">
                <a:solidFill>
                  <a:schemeClr val="accent3"/>
                </a:solidFill>
              </a:rPr>
              <a:t>1978</a:t>
            </a:r>
          </a:p>
        </p:txBody>
      </p:sp>
    </p:spTree>
    <p:extLst>
      <p:ext uri="{BB962C8B-B14F-4D97-AF65-F5344CB8AC3E}">
        <p14:creationId xmlns:p14="http://schemas.microsoft.com/office/powerpoint/2010/main" val="2445727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14</a:t>
            </a:fld>
            <a:endParaRPr lang="en-US" dirty="0"/>
          </a:p>
        </p:txBody>
      </p:sp>
      <p:sp>
        <p:nvSpPr>
          <p:cNvPr id="22" name="Title 1">
            <a:extLst>
              <a:ext uri="{FF2B5EF4-FFF2-40B4-BE49-F238E27FC236}">
                <a16:creationId xmlns:a16="http://schemas.microsoft.com/office/drawing/2014/main" id="{34257FA9-38D2-4848-86E2-4ED06E6EDE1A}"/>
              </a:ext>
            </a:extLst>
          </p:cNvPr>
          <p:cNvSpPr>
            <a:spLocks noGrp="1"/>
          </p:cNvSpPr>
          <p:nvPr>
            <p:ph type="title"/>
          </p:nvPr>
        </p:nvSpPr>
        <p:spPr>
          <a:xfrm>
            <a:off x="309563" y="0"/>
            <a:ext cx="8462962" cy="728663"/>
          </a:xfrm>
        </p:spPr>
        <p:txBody>
          <a:bodyPr>
            <a:noAutofit/>
          </a:bodyPr>
          <a:lstStyle/>
          <a:p>
            <a:pPr algn="ctr"/>
            <a:r>
              <a:rPr lang="en-US" sz="3200" dirty="0">
                <a:latin typeface="Arial" pitchFamily="34" charset="0"/>
              </a:rPr>
              <a:t>Subatomic</a:t>
            </a:r>
            <a:r>
              <a:rPr lang="en-US" sz="3200" b="1" dirty="0">
                <a:latin typeface="Arial" pitchFamily="34" charset="0"/>
                <a:cs typeface="Arial" pitchFamily="34" charset="0"/>
              </a:rPr>
              <a:t> Matter is Unique</a:t>
            </a:r>
          </a:p>
        </p:txBody>
      </p:sp>
      <p:pic>
        <p:nvPicPr>
          <p:cNvPr id="23" name="Picture 22" descr="Screen Shot 2017-06-05 at 10.17.08 AM.png">
            <a:extLst>
              <a:ext uri="{FF2B5EF4-FFF2-40B4-BE49-F238E27FC236}">
                <a16:creationId xmlns:a16="http://schemas.microsoft.com/office/drawing/2014/main" id="{135363E3-1C0C-4CE2-B6A9-657F50E483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9428" y="977592"/>
            <a:ext cx="2428297" cy="2544855"/>
          </a:xfrm>
          <a:prstGeom prst="rect">
            <a:avLst/>
          </a:prstGeom>
          <a:ln>
            <a:solidFill>
              <a:schemeClr val="tx1"/>
            </a:solidFill>
          </a:ln>
        </p:spPr>
      </p:pic>
      <p:sp>
        <p:nvSpPr>
          <p:cNvPr id="25" name="Right Arrow 4">
            <a:extLst>
              <a:ext uri="{FF2B5EF4-FFF2-40B4-BE49-F238E27FC236}">
                <a16:creationId xmlns:a16="http://schemas.microsoft.com/office/drawing/2014/main" id="{D74567BC-2315-45C8-B7B1-2B2BA3AFDEAF}"/>
              </a:ext>
            </a:extLst>
          </p:cNvPr>
          <p:cNvSpPr/>
          <p:nvPr/>
        </p:nvSpPr>
        <p:spPr>
          <a:xfrm>
            <a:off x="3424542" y="1848511"/>
            <a:ext cx="2151802" cy="59443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26" name="Picture 2" descr="cteq-pdfs-10gev2-liny">
            <a:extLst>
              <a:ext uri="{FF2B5EF4-FFF2-40B4-BE49-F238E27FC236}">
                <a16:creationId xmlns:a16="http://schemas.microsoft.com/office/drawing/2014/main" id="{A00A2802-C9C3-47C8-9B35-D03F965EBBE7}"/>
              </a:ext>
            </a:extLst>
          </p:cNvPr>
          <p:cNvPicPr>
            <a:picLocks noChangeAspect="1" noChangeArrowheads="1"/>
          </p:cNvPicPr>
          <p:nvPr/>
        </p:nvPicPr>
        <p:blipFill>
          <a:blip r:embed="rId3" cstate="print"/>
          <a:srcRect/>
          <a:stretch>
            <a:fillRect/>
          </a:stretch>
        </p:blipFill>
        <p:spPr bwMode="auto">
          <a:xfrm>
            <a:off x="338508" y="3707979"/>
            <a:ext cx="4014424" cy="2654795"/>
          </a:xfrm>
          <a:prstGeom prst="rect">
            <a:avLst/>
          </a:prstGeom>
          <a:noFill/>
          <a:ln w="9525">
            <a:noFill/>
            <a:miter lim="800000"/>
            <a:headEnd/>
            <a:tailEnd/>
          </a:ln>
        </p:spPr>
      </p:pic>
      <p:sp>
        <p:nvSpPr>
          <p:cNvPr id="27" name="TextBox 26">
            <a:extLst>
              <a:ext uri="{FF2B5EF4-FFF2-40B4-BE49-F238E27FC236}">
                <a16:creationId xmlns:a16="http://schemas.microsoft.com/office/drawing/2014/main" id="{DCBC4CA3-9233-4565-9134-03F38FAE84BA}"/>
              </a:ext>
            </a:extLst>
          </p:cNvPr>
          <p:cNvSpPr txBox="1"/>
          <p:nvPr/>
        </p:nvSpPr>
        <p:spPr>
          <a:xfrm>
            <a:off x="4036196" y="825714"/>
            <a:ext cx="4621778" cy="646331"/>
          </a:xfrm>
          <a:prstGeom prst="rect">
            <a:avLst/>
          </a:prstGeom>
          <a:noFill/>
        </p:spPr>
        <p:txBody>
          <a:bodyPr wrap="none" rtlCol="0">
            <a:spAutoFit/>
          </a:bodyPr>
          <a:lstStyle/>
          <a:p>
            <a:r>
              <a:rPr lang="en-US" b="1" dirty="0">
                <a:solidFill>
                  <a:srgbClr val="0000FF"/>
                </a:solidFill>
                <a:latin typeface="Arial" panose="020B0604020202020204" pitchFamily="34" charset="0"/>
                <a:cs typeface="Arial" panose="020B0604020202020204" pitchFamily="34" charset="0"/>
              </a:rPr>
              <a:t>Interactions and Structure are entangled</a:t>
            </a:r>
          </a:p>
          <a:p>
            <a:r>
              <a:rPr lang="en-US" dirty="0">
                <a:latin typeface="Arial" panose="020B0604020202020204" pitchFamily="34" charset="0"/>
                <a:cs typeface="Arial" panose="020B0604020202020204" pitchFamily="34" charset="0"/>
              </a:rPr>
              <a:t>because of gluon self-interaction.</a:t>
            </a:r>
          </a:p>
        </p:txBody>
      </p:sp>
      <p:sp>
        <p:nvSpPr>
          <p:cNvPr id="28" name="Right Arrow 7">
            <a:extLst>
              <a:ext uri="{FF2B5EF4-FFF2-40B4-BE49-F238E27FC236}">
                <a16:creationId xmlns:a16="http://schemas.microsoft.com/office/drawing/2014/main" id="{A997D916-328F-4DF3-A449-2881ECE64669}"/>
              </a:ext>
            </a:extLst>
          </p:cNvPr>
          <p:cNvSpPr/>
          <p:nvPr/>
        </p:nvSpPr>
        <p:spPr>
          <a:xfrm rot="10800000">
            <a:off x="3252593" y="3870595"/>
            <a:ext cx="1745195" cy="3289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A7B42146-69AE-4433-B488-8B5CC9E4F520}"/>
              </a:ext>
            </a:extLst>
          </p:cNvPr>
          <p:cNvSpPr txBox="1"/>
          <p:nvPr/>
        </p:nvSpPr>
        <p:spPr>
          <a:xfrm>
            <a:off x="5092471" y="3762729"/>
            <a:ext cx="2894608"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EIC needed to explore the gluon dominated region</a:t>
            </a:r>
          </a:p>
        </p:txBody>
      </p:sp>
      <p:sp>
        <p:nvSpPr>
          <p:cNvPr id="30" name="Oval 29">
            <a:extLst>
              <a:ext uri="{FF2B5EF4-FFF2-40B4-BE49-F238E27FC236}">
                <a16:creationId xmlns:a16="http://schemas.microsoft.com/office/drawing/2014/main" id="{4D186BB8-25DC-4275-A7D8-B6042F3E1461}"/>
              </a:ext>
            </a:extLst>
          </p:cNvPr>
          <p:cNvSpPr/>
          <p:nvPr/>
        </p:nvSpPr>
        <p:spPr>
          <a:xfrm>
            <a:off x="1423555" y="3824753"/>
            <a:ext cx="2138781" cy="2177852"/>
          </a:xfrm>
          <a:prstGeom prst="ellipse">
            <a:avLst/>
          </a:prstGeom>
          <a:noFill/>
          <a:ln w="3492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1" name="Oval 30">
            <a:extLst>
              <a:ext uri="{FF2B5EF4-FFF2-40B4-BE49-F238E27FC236}">
                <a16:creationId xmlns:a16="http://schemas.microsoft.com/office/drawing/2014/main" id="{628A0D6F-802C-4A15-AC56-1511863916F7}"/>
              </a:ext>
            </a:extLst>
          </p:cNvPr>
          <p:cNvSpPr/>
          <p:nvPr/>
        </p:nvSpPr>
        <p:spPr>
          <a:xfrm>
            <a:off x="3227725" y="4806355"/>
            <a:ext cx="897466" cy="1196250"/>
          </a:xfrm>
          <a:prstGeom prst="ellipse">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4C87DB52-91F0-430F-BA68-52DC145E8C70}"/>
              </a:ext>
            </a:extLst>
          </p:cNvPr>
          <p:cNvSpPr txBox="1"/>
          <p:nvPr/>
        </p:nvSpPr>
        <p:spPr>
          <a:xfrm>
            <a:off x="5092471" y="5260338"/>
            <a:ext cx="2795163"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JLAB 12 to explore the valence quark region</a:t>
            </a:r>
          </a:p>
        </p:txBody>
      </p:sp>
      <p:sp>
        <p:nvSpPr>
          <p:cNvPr id="34" name="TextBox 33">
            <a:extLst>
              <a:ext uri="{FF2B5EF4-FFF2-40B4-BE49-F238E27FC236}">
                <a16:creationId xmlns:a16="http://schemas.microsoft.com/office/drawing/2014/main" id="{1D2A0528-3B1D-4EBF-9851-047A76179217}"/>
              </a:ext>
            </a:extLst>
          </p:cNvPr>
          <p:cNvSpPr txBox="1"/>
          <p:nvPr/>
        </p:nvSpPr>
        <p:spPr>
          <a:xfrm>
            <a:off x="3388350" y="2692841"/>
            <a:ext cx="2428297" cy="738664"/>
          </a:xfrm>
          <a:prstGeom prst="rect">
            <a:avLst/>
          </a:prstGeom>
          <a:noFill/>
        </p:spPr>
        <p:txBody>
          <a:bodyPr wrap="square" rtlCol="0">
            <a:spAutoFit/>
          </a:bodyPr>
          <a:lstStyle/>
          <a:p>
            <a:r>
              <a:rPr lang="en-US" sz="1400" b="1" dirty="0">
                <a:solidFill>
                  <a:srgbClr val="FF0000"/>
                </a:solidFill>
              </a:rPr>
              <a:t>Observed properties </a:t>
            </a:r>
            <a:r>
              <a:rPr lang="en-US" sz="1400" b="1" dirty="0"/>
              <a:t>such as </a:t>
            </a:r>
            <a:r>
              <a:rPr lang="en-US" sz="1400" b="1" dirty="0">
                <a:solidFill>
                  <a:srgbClr val="0000FF"/>
                </a:solidFill>
              </a:rPr>
              <a:t>mass</a:t>
            </a:r>
            <a:r>
              <a:rPr lang="en-US" sz="1400" b="1" dirty="0"/>
              <a:t> and </a:t>
            </a:r>
            <a:r>
              <a:rPr lang="en-US" sz="1400" b="1" dirty="0">
                <a:solidFill>
                  <a:srgbClr val="0000FF"/>
                </a:solidFill>
              </a:rPr>
              <a:t>spin</a:t>
            </a:r>
            <a:r>
              <a:rPr lang="en-US" sz="1400" b="1" dirty="0"/>
              <a:t> </a:t>
            </a:r>
            <a:r>
              <a:rPr lang="en-US" sz="1400" b="1" dirty="0">
                <a:solidFill>
                  <a:srgbClr val="FF0000"/>
                </a:solidFill>
              </a:rPr>
              <a:t>emerge</a:t>
            </a:r>
            <a:r>
              <a:rPr lang="en-US" sz="1400" b="1" dirty="0"/>
              <a:t> from this complex system.</a:t>
            </a:r>
          </a:p>
        </p:txBody>
      </p:sp>
      <p:sp>
        <p:nvSpPr>
          <p:cNvPr id="16" name="Right Arrow 7">
            <a:extLst>
              <a:ext uri="{FF2B5EF4-FFF2-40B4-BE49-F238E27FC236}">
                <a16:creationId xmlns:a16="http://schemas.microsoft.com/office/drawing/2014/main" id="{1A328F4B-F7B1-4041-88EB-4F577C37A742}"/>
              </a:ext>
            </a:extLst>
          </p:cNvPr>
          <p:cNvSpPr/>
          <p:nvPr/>
        </p:nvSpPr>
        <p:spPr>
          <a:xfrm rot="10800000">
            <a:off x="4125189" y="5346065"/>
            <a:ext cx="893621" cy="152400"/>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FB4107D-F579-4AFF-A10F-78946A43DF4C}"/>
              </a:ext>
            </a:extLst>
          </p:cNvPr>
          <p:cNvSpPr txBox="1"/>
          <p:nvPr/>
        </p:nvSpPr>
        <p:spPr>
          <a:xfrm>
            <a:off x="1091423" y="6358193"/>
            <a:ext cx="2981907" cy="276999"/>
          </a:xfrm>
          <a:prstGeom prst="rect">
            <a:avLst/>
          </a:prstGeom>
          <a:noFill/>
        </p:spPr>
        <p:txBody>
          <a:bodyPr wrap="none" rtlCol="0">
            <a:spAutoFit/>
          </a:bodyPr>
          <a:lstStyle/>
          <a:p>
            <a:r>
              <a:rPr lang="en-US" sz="1200" i="1" dirty="0">
                <a:solidFill>
                  <a:srgbClr val="0000FF"/>
                </a:solidFill>
              </a:rPr>
              <a:t>Longitudinal (1D) Momentum Fraction x</a:t>
            </a:r>
          </a:p>
        </p:txBody>
      </p:sp>
      <p:pic>
        <p:nvPicPr>
          <p:cNvPr id="17" name="Picture 8" descr="ActionAPE5LQanimXs30small">
            <a:extLst>
              <a:ext uri="{FF2B5EF4-FFF2-40B4-BE49-F238E27FC236}">
                <a16:creationId xmlns:a16="http://schemas.microsoft.com/office/drawing/2014/main" id="{D310562D-5062-4FC4-AD96-05FEE026085F}"/>
              </a:ext>
            </a:extLst>
          </p:cNvPr>
          <p:cNvPicPr>
            <a:picLocks noChangeAspect="1" noChangeArrowheads="1" noCrop="1"/>
          </p:cNvPicPr>
          <p:nvPr/>
        </p:nvPicPr>
        <p:blipFill>
          <a:blip r:embed="rId4" cstate="print"/>
          <a:srcRect/>
          <a:stretch>
            <a:fillRect/>
          </a:stretch>
        </p:blipFill>
        <p:spPr bwMode="auto">
          <a:xfrm>
            <a:off x="5877269" y="1495145"/>
            <a:ext cx="2926080" cy="2194560"/>
          </a:xfrm>
          <a:prstGeom prst="rect">
            <a:avLst/>
          </a:prstGeom>
          <a:noFill/>
          <a:ln w="9525">
            <a:noFill/>
            <a:miter lim="800000"/>
            <a:headEnd/>
            <a:tailEnd/>
          </a:ln>
        </p:spPr>
      </p:pic>
    </p:spTree>
    <p:extLst>
      <p:ext uri="{BB962C8B-B14F-4D97-AF65-F5344CB8AC3E}">
        <p14:creationId xmlns:p14="http://schemas.microsoft.com/office/powerpoint/2010/main" val="2566279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E7B59D2-B75A-4F30-B149-042F74D4053C}"/>
              </a:ext>
            </a:extLst>
          </p:cNvPr>
          <p:cNvSpPr>
            <a:spLocks noGrp="1"/>
          </p:cNvSpPr>
          <p:nvPr>
            <p:ph type="title"/>
          </p:nvPr>
        </p:nvSpPr>
        <p:spPr>
          <a:xfrm>
            <a:off x="309563" y="17585"/>
            <a:ext cx="8462962" cy="712178"/>
          </a:xfrm>
        </p:spPr>
        <p:txBody>
          <a:bodyPr>
            <a:noAutofit/>
          </a:bodyPr>
          <a:lstStyle/>
          <a:p>
            <a:pPr algn="ctr"/>
            <a:r>
              <a:rPr lang="en-US" sz="2800" dirty="0">
                <a:solidFill>
                  <a:prstClr val="black"/>
                </a:solidFill>
                <a:ea typeface="ＭＳ Ｐゴシック" pitchFamily="-107" charset="-128"/>
                <a:cs typeface="Arial Rounded MT Bold"/>
              </a:rPr>
              <a:t>Overview of Jefferson Lab</a:t>
            </a:r>
            <a:endParaRPr lang="en-US" sz="2800" dirty="0">
              <a:latin typeface="+mj-lt"/>
            </a:endParaRPr>
          </a:p>
        </p:txBody>
      </p:sp>
      <p:pic>
        <p:nvPicPr>
          <p:cNvPr id="61" name="Picture 2" descr="C:\Users\stewartm\Desktop\aerial March2015-aerialTweaked.jpg">
            <a:extLst>
              <a:ext uri="{FF2B5EF4-FFF2-40B4-BE49-F238E27FC236}">
                <a16:creationId xmlns:a16="http://schemas.microsoft.com/office/drawing/2014/main" id="{3D2B2A55-EFEA-4005-B91F-BEC7789FF9CF}"/>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337" r="1314"/>
          <a:stretch/>
        </p:blipFill>
        <p:spPr bwMode="auto">
          <a:xfrm>
            <a:off x="191798" y="1579658"/>
            <a:ext cx="5951918" cy="3283340"/>
          </a:xfrm>
          <a:prstGeom prst="rect">
            <a:avLst/>
          </a:prstGeom>
          <a:ln w="25400">
            <a:solidFill>
              <a:schemeClr val="tx1"/>
            </a:solidFill>
          </a:ln>
          <a:effectLst/>
          <a:extLst>
            <a:ext uri="{909E8E84-426E-40DD-AFC4-6F175D3DCCD1}">
              <a14:hiddenFill xmlns:a14="http://schemas.microsoft.com/office/drawing/2010/main">
                <a:solidFill>
                  <a:srgbClr val="FFFFFF"/>
                </a:solidFill>
              </a14:hiddenFill>
            </a:ext>
          </a:extLst>
        </p:spPr>
      </p:pic>
      <p:graphicFrame>
        <p:nvGraphicFramePr>
          <p:cNvPr id="62" name="Table 61">
            <a:extLst>
              <a:ext uri="{FF2B5EF4-FFF2-40B4-BE49-F238E27FC236}">
                <a16:creationId xmlns:a16="http://schemas.microsoft.com/office/drawing/2014/main" id="{B9EA9499-C91B-4920-BE2E-00A1D8BF0CAD}"/>
              </a:ext>
            </a:extLst>
          </p:cNvPr>
          <p:cNvGraphicFramePr>
            <a:graphicFrameLocks noGrp="1"/>
          </p:cNvGraphicFramePr>
          <p:nvPr/>
        </p:nvGraphicFramePr>
        <p:xfrm>
          <a:off x="84743" y="787308"/>
          <a:ext cx="8610599" cy="640080"/>
        </p:xfrm>
        <a:graphic>
          <a:graphicData uri="http://schemas.openxmlformats.org/drawingml/2006/table">
            <a:tbl>
              <a:tblPr firstRow="1" bandRow="1"/>
              <a:tblGrid>
                <a:gridCol w="8610599">
                  <a:extLst>
                    <a:ext uri="{9D8B030D-6E8A-4147-A177-3AD203B41FA5}">
                      <a16:colId xmlns:a16="http://schemas.microsoft.com/office/drawing/2014/main" val="20000"/>
                    </a:ext>
                  </a:extLst>
                </a:gridCol>
              </a:tblGrid>
              <a:tr h="591489">
                <a:tc>
                  <a:txBody>
                    <a:bodyPr/>
                    <a:lstStyle>
                      <a:defPPr>
                        <a:defRPr lang="en-US"/>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800" b="0" i="0" u="none" strike="noStrike" kern="0" cap="none" spc="0" normalizeH="0" baseline="0" noProof="0" dirty="0">
                          <a:ln>
                            <a:noFill/>
                          </a:ln>
                          <a:solidFill>
                            <a:srgbClr val="0000FF"/>
                          </a:solidFill>
                          <a:effectLst/>
                          <a:uLnTx/>
                          <a:uFillTx/>
                          <a:latin typeface="Arial" pitchFamily="34" charset="0"/>
                          <a:ea typeface="+mn-ea"/>
                          <a:cs typeface="Arial" pitchFamily="34" charset="0"/>
                        </a:rPr>
                        <a:t>Created to build and operate the Continuous Electron Beam Accelerator Facility (CEBAF), world-unique user facility for Nuclear Physics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63" name="Table 62">
            <a:extLst>
              <a:ext uri="{FF2B5EF4-FFF2-40B4-BE49-F238E27FC236}">
                <a16:creationId xmlns:a16="http://schemas.microsoft.com/office/drawing/2014/main" id="{BF97DC6C-DB31-4CA5-A5CC-A2939F6253BF}"/>
              </a:ext>
            </a:extLst>
          </p:cNvPr>
          <p:cNvGraphicFramePr>
            <a:graphicFrameLocks noGrp="1"/>
          </p:cNvGraphicFramePr>
          <p:nvPr/>
        </p:nvGraphicFramePr>
        <p:xfrm>
          <a:off x="6342569" y="1119884"/>
          <a:ext cx="2618552" cy="3919728"/>
        </p:xfrm>
        <a:graphic>
          <a:graphicData uri="http://schemas.openxmlformats.org/drawingml/2006/table">
            <a:tbl>
              <a:tblPr firstRow="1" bandRow="1"/>
              <a:tblGrid>
                <a:gridCol w="2618552">
                  <a:extLst>
                    <a:ext uri="{9D8B030D-6E8A-4147-A177-3AD203B41FA5}">
                      <a16:colId xmlns:a16="http://schemas.microsoft.com/office/drawing/2014/main" val="20000"/>
                    </a:ext>
                  </a:extLst>
                </a:gridCol>
              </a:tblGrid>
              <a:tr h="3756139">
                <a:tc>
                  <a:txBody>
                    <a:bodyPr/>
                    <a:lstStyle>
                      <a:defPPr>
                        <a:defRPr lang="en-US"/>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tabLst/>
                        <a:defRPr/>
                      </a:pPr>
                      <a:r>
                        <a:rPr kumimoji="0" lang="en-US" sz="1600" b="1" i="0" u="none" strike="noStrike" kern="0" cap="none" spc="0" normalizeH="0" baseline="0" noProof="0" dirty="0">
                          <a:ln>
                            <a:noFill/>
                          </a:ln>
                          <a:solidFill>
                            <a:schemeClr val="tx1"/>
                          </a:solidFill>
                          <a:effectLst/>
                          <a:uLnTx/>
                          <a:uFillTx/>
                          <a:latin typeface="Arial" pitchFamily="34" charset="0"/>
                          <a:ea typeface="+mn-ea"/>
                          <a:cs typeface="Arial" pitchFamily="34" charset="0"/>
                        </a:rPr>
                        <a:t>Jefferson Lab Stats:</a:t>
                      </a:r>
                    </a:p>
                    <a:p>
                      <a:pPr marL="285750" marR="0" lvl="0"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tx1"/>
                          </a:solidFill>
                          <a:effectLst/>
                          <a:uLnTx/>
                          <a:uFillTx/>
                          <a:latin typeface="Arial" pitchFamily="34" charset="0"/>
                          <a:cs typeface="Arial" pitchFamily="34" charset="0"/>
                        </a:rPr>
                        <a:t>Located in Newport News, Virginia</a:t>
                      </a:r>
                    </a:p>
                    <a:p>
                      <a:pPr marL="285750" marR="0" lvl="0"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tx1"/>
                          </a:solidFill>
                          <a:effectLst/>
                          <a:uLnTx/>
                          <a:uFillTx/>
                          <a:latin typeface="Arial" pitchFamily="34" charset="0"/>
                          <a:ea typeface="+mn-ea"/>
                          <a:cs typeface="Arial" pitchFamily="34" charset="0"/>
                        </a:rPr>
                        <a:t>169 acre site</a:t>
                      </a:r>
                      <a:endParaRPr kumimoji="0" lang="en-US" sz="1400" b="0" i="0" u="none" strike="noStrike" kern="0" cap="none" spc="0" normalizeH="0" baseline="0" noProof="0" dirty="0">
                        <a:ln>
                          <a:noFill/>
                        </a:ln>
                        <a:solidFill>
                          <a:schemeClr val="tx1"/>
                        </a:solidFill>
                        <a:effectLst/>
                        <a:uLnTx/>
                        <a:uFillTx/>
                        <a:latin typeface="Arial" pitchFamily="34" charset="0"/>
                        <a:cs typeface="Arial" pitchFamily="34" charset="0"/>
                      </a:endParaRPr>
                    </a:p>
                    <a:p>
                      <a:pPr marL="285750" marR="0" lvl="0"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tx1"/>
                          </a:solidFill>
                          <a:effectLst/>
                          <a:uLnTx/>
                          <a:uFillTx/>
                          <a:latin typeface="Arial" pitchFamily="34" charset="0"/>
                          <a:cs typeface="Arial" pitchFamily="34" charset="0"/>
                        </a:rPr>
                        <a:t>In operation since 1995</a:t>
                      </a:r>
                    </a:p>
                    <a:p>
                      <a:pPr marL="285750" marR="0" lvl="0"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tx1"/>
                          </a:solidFill>
                          <a:effectLst/>
                          <a:uLnTx/>
                          <a:uFillTx/>
                          <a:latin typeface="Arial" pitchFamily="34" charset="0"/>
                          <a:ea typeface="+mn-ea"/>
                          <a:cs typeface="Arial" pitchFamily="34" charset="0"/>
                        </a:rPr>
                        <a:t>~700 employees</a:t>
                      </a:r>
                    </a:p>
                    <a:p>
                      <a:pPr marL="285750" marR="0" lvl="0"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tx1"/>
                          </a:solidFill>
                          <a:effectLst/>
                          <a:uLnTx/>
                          <a:uFillTx/>
                          <a:latin typeface="Arial" pitchFamily="34" charset="0"/>
                          <a:cs typeface="Arial" pitchFamily="34" charset="0"/>
                        </a:rPr>
                        <a:t>1,691 Active Users (FY19)</a:t>
                      </a:r>
                    </a:p>
                    <a:p>
                      <a:pPr marL="285750" marR="0" lvl="0"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tx1"/>
                          </a:solidFill>
                          <a:effectLst/>
                          <a:uLnTx/>
                          <a:uFillTx/>
                          <a:latin typeface="Arial" pitchFamily="34" charset="0"/>
                          <a:cs typeface="Arial" pitchFamily="34" charset="0"/>
                        </a:rPr>
                        <a:t>1/3 of Users are from non-US Institutions, from 37 countries</a:t>
                      </a:r>
                    </a:p>
                    <a:p>
                      <a:pPr marL="285750" marR="0" lvl="0"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tx1"/>
                          </a:solidFill>
                          <a:effectLst/>
                          <a:uLnTx/>
                          <a:uFillTx/>
                          <a:latin typeface="Arial" pitchFamily="34" charset="0"/>
                          <a:cs typeface="Arial" pitchFamily="34" charset="0"/>
                        </a:rPr>
                        <a:t>&gt;650 PhDs granted to-date</a:t>
                      </a:r>
                    </a:p>
                    <a:p>
                      <a:pPr marL="285750" marR="0" lvl="0"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tx1"/>
                          </a:solidFill>
                          <a:effectLst/>
                          <a:uLnTx/>
                          <a:uFillTx/>
                          <a:latin typeface="Arial" pitchFamily="34" charset="0"/>
                          <a:cs typeface="Arial" pitchFamily="34" charset="0"/>
                        </a:rPr>
                        <a:t>On average 30% of US PhDs in nuclear physics</a:t>
                      </a:r>
                    </a:p>
                    <a:p>
                      <a:pPr marL="285750" marR="0" lvl="0"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chemeClr val="tx1"/>
                          </a:solidFill>
                          <a:effectLst/>
                          <a:uLnTx/>
                          <a:uFillTx/>
                          <a:latin typeface="Arial" pitchFamily="34" charset="0"/>
                          <a:ea typeface="+mn-ea"/>
                          <a:cs typeface="Arial" pitchFamily="34" charset="0"/>
                        </a:rPr>
                        <a:t>FY2016 Costs: $184.1M (~2/3 operations, ~1/3 new construction)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0"/>
                  </a:ext>
                </a:extLst>
              </a:tr>
            </a:tbl>
          </a:graphicData>
        </a:graphic>
      </p:graphicFrame>
      <p:sp>
        <p:nvSpPr>
          <p:cNvPr id="64" name="TextBox 63">
            <a:extLst>
              <a:ext uri="{FF2B5EF4-FFF2-40B4-BE49-F238E27FC236}">
                <a16:creationId xmlns:a16="http://schemas.microsoft.com/office/drawing/2014/main" id="{96198CF1-6FF5-4F79-AC61-4A66E61D2596}"/>
              </a:ext>
            </a:extLst>
          </p:cNvPr>
          <p:cNvSpPr txBox="1"/>
          <p:nvPr/>
        </p:nvSpPr>
        <p:spPr>
          <a:xfrm>
            <a:off x="357573" y="5016374"/>
            <a:ext cx="8445940" cy="1754326"/>
          </a:xfrm>
          <a:prstGeom prst="rect">
            <a:avLst/>
          </a:prstGeom>
          <a:noFill/>
        </p:spPr>
        <p:txBody>
          <a:bodyPr wrap="square" rtlCol="0">
            <a:spAutoFit/>
          </a:bodyPr>
          <a:lstStyle/>
          <a:p>
            <a:pPr marL="285750" lvl="0" indent="-285750">
              <a:buFont typeface="Arial" panose="020B0604020202020204" pitchFamily="34" charset="0"/>
              <a:buChar char="•"/>
            </a:pPr>
            <a:r>
              <a:rPr lang="en-US" kern="0" dirty="0">
                <a:latin typeface="Arial" panose="020B0604020202020204" pitchFamily="34" charset="0"/>
                <a:cs typeface="Arial" panose="020B0604020202020204" pitchFamily="34" charset="0"/>
              </a:rPr>
              <a:t>What is the role of </a:t>
            </a:r>
            <a:r>
              <a:rPr lang="en-US" kern="0" dirty="0" err="1">
                <a:latin typeface="Arial" panose="020B0604020202020204" pitchFamily="34" charset="0"/>
                <a:cs typeface="Arial" panose="020B0604020202020204" pitchFamily="34" charset="0"/>
              </a:rPr>
              <a:t>gluonic</a:t>
            </a:r>
            <a:r>
              <a:rPr lang="en-US" kern="0" dirty="0">
                <a:latin typeface="Arial" panose="020B0604020202020204" pitchFamily="34" charset="0"/>
                <a:cs typeface="Arial" panose="020B0604020202020204" pitchFamily="34" charset="0"/>
              </a:rPr>
              <a:t> excitations in the spectroscopy of light mesons? Can these excitations elucidate the origin of confinement?</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Can we reveal a novel landscape of nucleon and nuclear substructure through measurements of new multidimensional distribution functions?</a:t>
            </a:r>
          </a:p>
          <a:p>
            <a:pPr marL="285750" lvl="0" indent="-285750">
              <a:buFont typeface="Arial" panose="020B0604020202020204" pitchFamily="34" charset="0"/>
              <a:buChar char="•"/>
            </a:pPr>
            <a:r>
              <a:rPr lang="en-US" kern="0" dirty="0">
                <a:latin typeface="Arial" panose="020B0604020202020204" pitchFamily="34" charset="0"/>
                <a:cs typeface="Arial" panose="020B0604020202020204" pitchFamily="34" charset="0"/>
              </a:rPr>
              <a:t>Can we discover evidence for new physics beyond the Standard Model?</a:t>
            </a:r>
          </a:p>
          <a:p>
            <a:endParaRPr lang="en-US" dirty="0">
              <a:latin typeface="Arial" panose="020B0604020202020204" pitchFamily="34" charset="0"/>
              <a:cs typeface="Arial" panose="020B0604020202020204" pitchFamily="34" charset="0"/>
            </a:endParaRPr>
          </a:p>
        </p:txBody>
      </p:sp>
      <p:sp>
        <p:nvSpPr>
          <p:cNvPr id="7" name="Slide Number Placeholder 1">
            <a:extLst>
              <a:ext uri="{FF2B5EF4-FFF2-40B4-BE49-F238E27FC236}">
                <a16:creationId xmlns:a16="http://schemas.microsoft.com/office/drawing/2014/main" id="{BB43EB7B-E6DA-4B56-8FBC-64D5554564A2}"/>
              </a:ext>
            </a:extLst>
          </p:cNvPr>
          <p:cNvSpPr txBox="1">
            <a:spLocks/>
          </p:cNvSpPr>
          <p:nvPr/>
        </p:nvSpPr>
        <p:spPr>
          <a:xfrm>
            <a:off x="4253502" y="6519448"/>
            <a:ext cx="1918698" cy="190125"/>
          </a:xfrm>
          <a:prstGeom prst="rect">
            <a:avLst/>
          </a:prstGeom>
        </p:spPr>
        <p:txBody>
          <a:bodyPr/>
          <a:lstStyle>
            <a:defPPr>
              <a:defRPr lang="en-US"/>
            </a:defPPr>
            <a:lvl1pPr marL="0" algn="l" defTabSz="914186" rtl="0" eaLnBrk="1" latinLnBrk="0" hangingPunct="1">
              <a:defRPr sz="1800" kern="1200">
                <a:solidFill>
                  <a:schemeClr val="tx1"/>
                </a:solidFill>
                <a:latin typeface="+mn-lt"/>
                <a:ea typeface="+mn-ea"/>
                <a:cs typeface="+mn-cs"/>
              </a:defRPr>
            </a:lvl1pPr>
            <a:lvl2pPr marL="457092"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3" algn="l" defTabSz="914186" rtl="0" eaLnBrk="1" latinLnBrk="0" hangingPunct="1">
              <a:defRPr sz="1800" kern="1200">
                <a:solidFill>
                  <a:schemeClr val="tx1"/>
                </a:solidFill>
                <a:latin typeface="+mn-lt"/>
                <a:ea typeface="+mn-ea"/>
                <a:cs typeface="+mn-cs"/>
              </a:defRPr>
            </a:lvl5pPr>
            <a:lvl6pPr marL="2285466" algn="l" defTabSz="914186" rtl="0" eaLnBrk="1" latinLnBrk="0" hangingPunct="1">
              <a:defRPr sz="1800" kern="1200">
                <a:solidFill>
                  <a:schemeClr val="tx1"/>
                </a:solidFill>
                <a:latin typeface="+mn-lt"/>
                <a:ea typeface="+mn-ea"/>
                <a:cs typeface="+mn-cs"/>
              </a:defRPr>
            </a:lvl6pPr>
            <a:lvl7pPr marL="2742558" algn="l" defTabSz="914186" rtl="0" eaLnBrk="1" latinLnBrk="0" hangingPunct="1">
              <a:defRPr sz="1800" kern="1200">
                <a:solidFill>
                  <a:schemeClr val="tx1"/>
                </a:solidFill>
                <a:latin typeface="+mn-lt"/>
                <a:ea typeface="+mn-ea"/>
                <a:cs typeface="+mn-cs"/>
              </a:defRPr>
            </a:lvl7pPr>
            <a:lvl8pPr marL="3199652" algn="l" defTabSz="914186" rtl="0" eaLnBrk="1" latinLnBrk="0" hangingPunct="1">
              <a:defRPr sz="1800" kern="1200">
                <a:solidFill>
                  <a:schemeClr val="tx1"/>
                </a:solidFill>
                <a:latin typeface="+mn-lt"/>
                <a:ea typeface="+mn-ea"/>
                <a:cs typeface="+mn-cs"/>
              </a:defRPr>
            </a:lvl8pPr>
            <a:lvl9pPr marL="3656744" algn="l" defTabSz="914186" rtl="0" eaLnBrk="1" latinLnBrk="0" hangingPunct="1">
              <a:defRPr sz="1800" kern="1200">
                <a:solidFill>
                  <a:schemeClr val="tx1"/>
                </a:solidFill>
                <a:latin typeface="+mn-lt"/>
                <a:ea typeface="+mn-ea"/>
                <a:cs typeface="+mn-cs"/>
              </a:defRPr>
            </a:lvl9pPr>
          </a:lstStyle>
          <a:p>
            <a:pPr defTabSz="457092"/>
            <a:fld id="{B58F48A6-A3E1-4848-9AC3-B43F560BE4FE}" type="slidenum">
              <a:rPr lang="en-US" sz="1000" smtClean="0">
                <a:latin typeface="Minion Pro"/>
              </a:rPr>
              <a:pPr defTabSz="457092"/>
              <a:t>15</a:t>
            </a:fld>
            <a:endParaRPr lang="en-US" sz="1000" dirty="0">
              <a:latin typeface="Minion Pro"/>
            </a:endParaRPr>
          </a:p>
        </p:txBody>
      </p:sp>
    </p:spTree>
    <p:extLst>
      <p:ext uri="{BB962C8B-B14F-4D97-AF65-F5344CB8AC3E}">
        <p14:creationId xmlns:p14="http://schemas.microsoft.com/office/powerpoint/2010/main" val="290942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7E1C93C-5050-FC42-8F10-D22D4F119D13}" type="slidenum">
              <a:rPr lang="en-US" smtClean="0"/>
              <a:pPr/>
              <a:t>16</a:t>
            </a:fld>
            <a:endParaRPr lang="en-US" dirty="0"/>
          </a:p>
        </p:txBody>
      </p:sp>
      <p:sp>
        <p:nvSpPr>
          <p:cNvPr id="18" name="Title 1"/>
          <p:cNvSpPr>
            <a:spLocks noGrp="1"/>
          </p:cNvSpPr>
          <p:nvPr>
            <p:ph type="title"/>
          </p:nvPr>
        </p:nvSpPr>
        <p:spPr>
          <a:xfrm>
            <a:off x="0" y="28889"/>
            <a:ext cx="9144000" cy="740705"/>
          </a:xfrm>
        </p:spPr>
        <p:txBody>
          <a:bodyPr>
            <a:noAutofit/>
          </a:bodyPr>
          <a:lstStyle/>
          <a:p>
            <a:pPr algn="ctr"/>
            <a:r>
              <a:rPr lang="en-US" sz="3800" dirty="0">
                <a:latin typeface="Arial" panose="020B0604020202020204" pitchFamily="34" charset="0"/>
              </a:rPr>
              <a:t>CEBAF at Jefferson Lab </a:t>
            </a:r>
          </a:p>
        </p:txBody>
      </p:sp>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t="18301"/>
          <a:stretch/>
        </p:blipFill>
        <p:spPr>
          <a:xfrm>
            <a:off x="-1" y="769594"/>
            <a:ext cx="9144000" cy="5602941"/>
          </a:xfrm>
          <a:prstGeom prst="rect">
            <a:avLst/>
          </a:prstGeom>
        </p:spPr>
      </p:pic>
      <p:sp>
        <p:nvSpPr>
          <p:cNvPr id="12" name="Rectangle 9"/>
          <p:cNvSpPr>
            <a:spLocks noChangeArrowheads="1"/>
          </p:cNvSpPr>
          <p:nvPr/>
        </p:nvSpPr>
        <p:spPr bwMode="auto">
          <a:xfrm>
            <a:off x="-120463" y="3333488"/>
            <a:ext cx="4883428" cy="1775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4086" tIns="117043" rIns="234086" bIns="117043">
            <a:spAutoFit/>
          </a:bodyPr>
          <a:lstStyle/>
          <a:p>
            <a:pPr marL="293688" indent="-293688">
              <a:buClr>
                <a:schemeClr val="accent1"/>
              </a:buClr>
              <a:buFont typeface="Wingdings" charset="0"/>
              <a:buChar char="§"/>
            </a:pPr>
            <a:r>
              <a:rPr lang="en-US" dirty="0">
                <a:solidFill>
                  <a:srgbClr val="0000FF"/>
                </a:solidFill>
                <a:latin typeface="Arial" panose="020B0604020202020204" pitchFamily="34" charset="0"/>
                <a:cs typeface="Arial" panose="020B0604020202020204" pitchFamily="34" charset="0"/>
              </a:rPr>
              <a:t>CEBAF Upgrade </a:t>
            </a:r>
            <a:r>
              <a:rPr lang="en-US" u="sng" dirty="0">
                <a:solidFill>
                  <a:srgbClr val="0000FF"/>
                </a:solidFill>
                <a:latin typeface="Arial" panose="020B0604020202020204" pitchFamily="34" charset="0"/>
                <a:cs typeface="Arial" panose="020B0604020202020204" pitchFamily="34" charset="0"/>
              </a:rPr>
              <a:t>completed in September 2017</a:t>
            </a:r>
          </a:p>
          <a:p>
            <a:pPr marL="720725" lvl="1" indent="-293688">
              <a:buFont typeface="Courier New" charset="0"/>
              <a:buChar char="o"/>
            </a:pPr>
            <a:r>
              <a:rPr lang="en-US" sz="1600" dirty="0">
                <a:solidFill>
                  <a:srgbClr val="BE1D1D"/>
                </a:solidFill>
                <a:latin typeface="Arial" panose="020B0604020202020204" pitchFamily="34" charset="0"/>
                <a:cs typeface="Arial" panose="020B0604020202020204" pitchFamily="34" charset="0"/>
              </a:rPr>
              <a:t>CW electron beam</a:t>
            </a:r>
          </a:p>
          <a:p>
            <a:pPr marL="720725" lvl="1" indent="-293688">
              <a:buFont typeface="Courier New" charset="0"/>
              <a:buChar char="o"/>
            </a:pPr>
            <a:r>
              <a:rPr lang="en-US" sz="1600" dirty="0" err="1">
                <a:solidFill>
                  <a:srgbClr val="BE1D1D"/>
                </a:solidFill>
                <a:latin typeface="Arial" panose="020B0604020202020204" pitchFamily="34" charset="0"/>
                <a:cs typeface="Arial" panose="020B0604020202020204" pitchFamily="34" charset="0"/>
              </a:rPr>
              <a:t>E</a:t>
            </a:r>
            <a:r>
              <a:rPr lang="en-US" sz="1600" baseline="-25000" dirty="0" err="1">
                <a:solidFill>
                  <a:srgbClr val="BE1D1D"/>
                </a:solidFill>
                <a:latin typeface="Arial" panose="020B0604020202020204" pitchFamily="34" charset="0"/>
                <a:cs typeface="Arial" panose="020B0604020202020204" pitchFamily="34" charset="0"/>
              </a:rPr>
              <a:t>max</a:t>
            </a:r>
            <a:r>
              <a:rPr lang="en-US" sz="1600" dirty="0">
                <a:solidFill>
                  <a:srgbClr val="BE1D1D"/>
                </a:solidFill>
                <a:latin typeface="Arial" panose="020B0604020202020204" pitchFamily="34" charset="0"/>
                <a:cs typeface="Arial" panose="020B0604020202020204" pitchFamily="34" charset="0"/>
              </a:rPr>
              <a:t> = 12 </a:t>
            </a:r>
            <a:r>
              <a:rPr lang="en-US" sz="1600" dirty="0" err="1">
                <a:solidFill>
                  <a:srgbClr val="BE1D1D"/>
                </a:solidFill>
                <a:latin typeface="Arial" panose="020B0604020202020204" pitchFamily="34" charset="0"/>
                <a:cs typeface="Arial" panose="020B0604020202020204" pitchFamily="34" charset="0"/>
              </a:rPr>
              <a:t>GeV</a:t>
            </a:r>
            <a:endParaRPr lang="en-US" sz="1600" dirty="0">
              <a:solidFill>
                <a:srgbClr val="BE1D1D"/>
              </a:solidFill>
              <a:latin typeface="Arial" panose="020B0604020202020204" pitchFamily="34" charset="0"/>
              <a:cs typeface="Arial" panose="020B0604020202020204" pitchFamily="34" charset="0"/>
            </a:endParaRPr>
          </a:p>
          <a:p>
            <a:pPr marL="720725" lvl="1" indent="-293688">
              <a:buFont typeface="Courier New" charset="0"/>
              <a:buChar char="o"/>
            </a:pPr>
            <a:r>
              <a:rPr lang="en-US" sz="1600" dirty="0">
                <a:solidFill>
                  <a:srgbClr val="BE1D1D"/>
                </a:solidFill>
                <a:latin typeface="Arial" panose="020B0604020202020204" pitchFamily="34" charset="0"/>
                <a:cs typeface="Arial" panose="020B0604020202020204" pitchFamily="34" charset="0"/>
              </a:rPr>
              <a:t>I</a:t>
            </a:r>
            <a:r>
              <a:rPr lang="en-US" sz="1600" baseline="-25000" dirty="0">
                <a:solidFill>
                  <a:srgbClr val="BE1D1D"/>
                </a:solidFill>
                <a:latin typeface="Arial" panose="020B0604020202020204" pitchFamily="34" charset="0"/>
                <a:cs typeface="Arial" panose="020B0604020202020204" pitchFamily="34" charset="0"/>
              </a:rPr>
              <a:t>max</a:t>
            </a:r>
            <a:r>
              <a:rPr lang="en-US" sz="1600" dirty="0">
                <a:solidFill>
                  <a:srgbClr val="BE1D1D"/>
                </a:solidFill>
                <a:latin typeface="Arial" panose="020B0604020202020204" pitchFamily="34" charset="0"/>
                <a:cs typeface="Arial" panose="020B0604020202020204" pitchFamily="34" charset="0"/>
              </a:rPr>
              <a:t> = 90 </a:t>
            </a:r>
            <a:r>
              <a:rPr lang="en-US" sz="1600" dirty="0">
                <a:solidFill>
                  <a:srgbClr val="BE1D1D"/>
                </a:solidFill>
                <a:latin typeface="Symbol" panose="05050102010706020507" pitchFamily="18" charset="2"/>
                <a:cs typeface="Arial" panose="020B0604020202020204" pitchFamily="34" charset="0"/>
              </a:rPr>
              <a:t>m</a:t>
            </a:r>
            <a:r>
              <a:rPr lang="en-US" sz="1600" dirty="0">
                <a:solidFill>
                  <a:srgbClr val="BE1D1D"/>
                </a:solidFill>
                <a:latin typeface="Arial" panose="020B0604020202020204" pitchFamily="34" charset="0"/>
                <a:cs typeface="Arial" panose="020B0604020202020204" pitchFamily="34" charset="0"/>
              </a:rPr>
              <a:t>A</a:t>
            </a:r>
          </a:p>
          <a:p>
            <a:pPr marL="720725" lvl="1" indent="-293688">
              <a:buFont typeface="Courier New" charset="0"/>
              <a:buChar char="o"/>
            </a:pPr>
            <a:r>
              <a:rPr lang="en-US" sz="1600" dirty="0" err="1">
                <a:solidFill>
                  <a:srgbClr val="BE1D1D"/>
                </a:solidFill>
                <a:latin typeface="Arial" panose="020B0604020202020204" pitchFamily="34" charset="0"/>
                <a:cs typeface="Arial" panose="020B0604020202020204" pitchFamily="34" charset="0"/>
              </a:rPr>
              <a:t>Pol</a:t>
            </a:r>
            <a:r>
              <a:rPr lang="en-US" sz="1600" baseline="-25000" dirty="0" err="1">
                <a:solidFill>
                  <a:srgbClr val="BE1D1D"/>
                </a:solidFill>
                <a:latin typeface="Arial" panose="020B0604020202020204" pitchFamily="34" charset="0"/>
                <a:cs typeface="Arial" panose="020B0604020202020204" pitchFamily="34" charset="0"/>
              </a:rPr>
              <a:t>max</a:t>
            </a:r>
            <a:r>
              <a:rPr lang="en-US" sz="1600" dirty="0">
                <a:solidFill>
                  <a:srgbClr val="BE1D1D"/>
                </a:solidFill>
                <a:latin typeface="Arial" panose="020B0604020202020204" pitchFamily="34" charset="0"/>
                <a:cs typeface="Arial" panose="020B0604020202020204" pitchFamily="34" charset="0"/>
              </a:rPr>
              <a:t> = 90%</a:t>
            </a:r>
          </a:p>
        </p:txBody>
      </p:sp>
      <p:sp>
        <p:nvSpPr>
          <p:cNvPr id="2" name="TextBox 1"/>
          <p:cNvSpPr txBox="1"/>
          <p:nvPr/>
        </p:nvSpPr>
        <p:spPr>
          <a:xfrm>
            <a:off x="2311032" y="2389255"/>
            <a:ext cx="370614" cy="400110"/>
          </a:xfrm>
          <a:prstGeom prst="rect">
            <a:avLst/>
          </a:prstGeom>
          <a:noFill/>
        </p:spPr>
        <p:txBody>
          <a:bodyPr wrap="none" rtlCol="0">
            <a:spAutoFit/>
          </a:bodyPr>
          <a:lstStyle/>
          <a:p>
            <a:r>
              <a:rPr lang="en-US" sz="2000" b="1" dirty="0">
                <a:solidFill>
                  <a:srgbClr val="000000"/>
                </a:solidFill>
                <a:latin typeface="Arial" panose="020B0604020202020204" pitchFamily="34" charset="0"/>
                <a:cs typeface="Arial" panose="020B0604020202020204" pitchFamily="34" charset="0"/>
              </a:rPr>
              <a:t>B</a:t>
            </a:r>
          </a:p>
        </p:txBody>
      </p:sp>
      <p:sp>
        <p:nvSpPr>
          <p:cNvPr id="13" name="TextBox 12"/>
          <p:cNvSpPr txBox="1"/>
          <p:nvPr/>
        </p:nvSpPr>
        <p:spPr>
          <a:xfrm>
            <a:off x="2109695" y="1900518"/>
            <a:ext cx="370614" cy="400110"/>
          </a:xfrm>
          <a:prstGeom prst="rect">
            <a:avLst/>
          </a:prstGeom>
          <a:noFill/>
        </p:spPr>
        <p:txBody>
          <a:bodyPr wrap="none" rtlCol="0">
            <a:spAutoFit/>
          </a:bodyPr>
          <a:lstStyle/>
          <a:p>
            <a:r>
              <a:rPr lang="en-US" sz="2000" b="1" dirty="0">
                <a:solidFill>
                  <a:srgbClr val="000000"/>
                </a:solidFill>
                <a:latin typeface="Arial" panose="020B0604020202020204" pitchFamily="34" charset="0"/>
                <a:cs typeface="Arial" panose="020B0604020202020204" pitchFamily="34" charset="0"/>
              </a:rPr>
              <a:t>A</a:t>
            </a:r>
          </a:p>
        </p:txBody>
      </p:sp>
      <p:sp>
        <p:nvSpPr>
          <p:cNvPr id="14" name="TextBox 13"/>
          <p:cNvSpPr txBox="1"/>
          <p:nvPr/>
        </p:nvSpPr>
        <p:spPr>
          <a:xfrm>
            <a:off x="7318533" y="1120908"/>
            <a:ext cx="379331" cy="400110"/>
          </a:xfrm>
          <a:prstGeom prst="rect">
            <a:avLst/>
          </a:prstGeom>
          <a:noFill/>
        </p:spPr>
        <p:txBody>
          <a:bodyPr wrap="none" rtlCol="0">
            <a:spAutoFit/>
          </a:bodyPr>
          <a:lstStyle/>
          <a:p>
            <a:r>
              <a:rPr lang="en-US" sz="2000" b="1" dirty="0">
                <a:solidFill>
                  <a:srgbClr val="000000"/>
                </a:solidFill>
                <a:latin typeface="Arial" panose="020B0604020202020204" pitchFamily="34" charset="0"/>
                <a:cs typeface="Arial" panose="020B0604020202020204" pitchFamily="34" charset="0"/>
              </a:rPr>
              <a:t>D</a:t>
            </a:r>
          </a:p>
        </p:txBody>
      </p:sp>
      <p:sp>
        <p:nvSpPr>
          <p:cNvPr id="15" name="TextBox 14"/>
          <p:cNvSpPr txBox="1"/>
          <p:nvPr/>
        </p:nvSpPr>
        <p:spPr>
          <a:xfrm>
            <a:off x="2613524" y="2797352"/>
            <a:ext cx="377026" cy="400110"/>
          </a:xfrm>
          <a:prstGeom prst="rect">
            <a:avLst/>
          </a:prstGeom>
          <a:noFill/>
        </p:spPr>
        <p:txBody>
          <a:bodyPr wrap="none" rtlCol="0">
            <a:spAutoFit/>
          </a:bodyPr>
          <a:lstStyle/>
          <a:p>
            <a:r>
              <a:rPr lang="en-US" sz="2000" b="1" dirty="0">
                <a:solidFill>
                  <a:srgbClr val="000000"/>
                </a:solidFill>
                <a:latin typeface="Arial" panose="020B0604020202020204" pitchFamily="34" charset="0"/>
                <a:cs typeface="Arial" panose="020B0604020202020204" pitchFamily="34" charset="0"/>
              </a:rPr>
              <a:t>C</a:t>
            </a:r>
          </a:p>
        </p:txBody>
      </p:sp>
      <p:sp>
        <p:nvSpPr>
          <p:cNvPr id="19" name="Rectangle 6"/>
          <p:cNvSpPr>
            <a:spLocks noChangeArrowheads="1"/>
          </p:cNvSpPr>
          <p:nvPr/>
        </p:nvSpPr>
        <p:spPr bwMode="auto">
          <a:xfrm>
            <a:off x="-18677" y="5045408"/>
            <a:ext cx="4643589"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6304" tIns="73152" rIns="146304" bIns="73152">
            <a:spAutoFit/>
          </a:bodyPr>
          <a:lstStyle/>
          <a:p>
            <a:pPr marL="285750" indent="-285750">
              <a:spcBef>
                <a:spcPct val="20000"/>
              </a:spcBef>
              <a:buFont typeface="Wingdings" charset="2"/>
              <a:buChar char="§"/>
            </a:pPr>
            <a:r>
              <a:rPr lang="en-US" dirty="0">
                <a:solidFill>
                  <a:srgbClr val="0000FF"/>
                </a:solidFill>
                <a:latin typeface="Arial" panose="020B0604020202020204" pitchFamily="34" charset="0"/>
                <a:cs typeface="Arial" panose="020B0604020202020204" pitchFamily="34" charset="0"/>
              </a:rPr>
              <a:t>Commissioning:</a:t>
            </a:r>
          </a:p>
          <a:p>
            <a:pPr marL="742950" lvl="1" indent="-285750">
              <a:spcBef>
                <a:spcPct val="20000"/>
              </a:spcBef>
              <a:buFont typeface="Courier New"/>
              <a:buChar char="o"/>
            </a:pPr>
            <a:r>
              <a:rPr lang="en-US" sz="1600" dirty="0">
                <a:solidFill>
                  <a:srgbClr val="0000FF"/>
                </a:solidFill>
                <a:latin typeface="Arial" panose="020B0604020202020204" pitchFamily="34" charset="0"/>
                <a:cs typeface="Arial" panose="020B0604020202020204" pitchFamily="34" charset="0"/>
              </a:rPr>
              <a:t>April  2014:  hall A </a:t>
            </a:r>
          </a:p>
          <a:p>
            <a:pPr marL="742950" lvl="1" indent="-285750">
              <a:spcBef>
                <a:spcPct val="20000"/>
              </a:spcBef>
              <a:buFont typeface="Courier New"/>
              <a:buChar char="o"/>
            </a:pPr>
            <a:r>
              <a:rPr lang="en-US" sz="1600" dirty="0">
                <a:solidFill>
                  <a:srgbClr val="0000FF"/>
                </a:solidFill>
                <a:latin typeface="Arial" panose="020B0604020202020204" pitchFamily="34" charset="0"/>
                <a:cs typeface="Arial" panose="020B0604020202020204" pitchFamily="34" charset="0"/>
              </a:rPr>
              <a:t>October 2014: hall D </a:t>
            </a:r>
          </a:p>
          <a:p>
            <a:pPr marL="742950" lvl="1" indent="-285750">
              <a:spcBef>
                <a:spcPct val="20000"/>
              </a:spcBef>
              <a:buFont typeface="Courier New"/>
              <a:buChar char="o"/>
            </a:pPr>
            <a:r>
              <a:rPr lang="en-US" sz="1600" dirty="0">
                <a:solidFill>
                  <a:srgbClr val="0000FF"/>
                </a:solidFill>
                <a:latin typeface="Arial" panose="020B0604020202020204" pitchFamily="34" charset="0"/>
                <a:cs typeface="Arial" panose="020B0604020202020204" pitchFamily="34" charset="0"/>
              </a:rPr>
              <a:t>February/March 2017: halls C &amp; B</a:t>
            </a:r>
          </a:p>
        </p:txBody>
      </p:sp>
      <p:sp>
        <p:nvSpPr>
          <p:cNvPr id="27" name="TextBox 26"/>
          <p:cNvSpPr txBox="1"/>
          <p:nvPr/>
        </p:nvSpPr>
        <p:spPr>
          <a:xfrm>
            <a:off x="4226808" y="3317808"/>
            <a:ext cx="4923817" cy="3016210"/>
          </a:xfrm>
          <a:prstGeom prst="rect">
            <a:avLst/>
          </a:prstGeom>
          <a:noFill/>
        </p:spPr>
        <p:txBody>
          <a:bodyPr wrap="square" rtlCol="0">
            <a:spAutoFit/>
          </a:bodyPr>
          <a:lstStyle/>
          <a:p>
            <a:pPr defTabSz="457200"/>
            <a:endParaRPr lang="en-US" sz="1600" b="1" dirty="0">
              <a:solidFill>
                <a:srgbClr val="0033CC"/>
              </a:solidFill>
              <a:latin typeface="Arial" panose="020B0604020202020204" pitchFamily="34" charset="0"/>
              <a:cs typeface="Arial" panose="020B0604020202020204" pitchFamily="34" charset="0"/>
            </a:endParaRPr>
          </a:p>
          <a:p>
            <a:pPr marL="342900" indent="-342900" defTabSz="457200">
              <a:buFont typeface="Symbol"/>
              <a:buChar char=""/>
            </a:pPr>
            <a:endParaRPr lang="en-US" sz="600" dirty="0">
              <a:solidFill>
                <a:srgbClr val="000000"/>
              </a:solidFill>
              <a:latin typeface="Arial" panose="020B0604020202020204" pitchFamily="34" charset="0"/>
              <a:cs typeface="Arial" panose="020B0604020202020204" pitchFamily="34" charset="0"/>
            </a:endParaRPr>
          </a:p>
          <a:p>
            <a:pPr marL="342900" indent="-342900" defTabSz="457200">
              <a:buFont typeface="Wingdings" charset="2"/>
              <a:buChar char="§"/>
            </a:pPr>
            <a:r>
              <a:rPr lang="en-US" sz="1600" dirty="0">
                <a:solidFill>
                  <a:srgbClr val="000000"/>
                </a:solidFill>
                <a:latin typeface="Arial" panose="020B0604020202020204" pitchFamily="34" charset="0"/>
                <a:cs typeface="Arial" panose="020B0604020202020204" pitchFamily="34" charset="0"/>
              </a:rPr>
              <a:t>Nuclear experiments at ultra-high luminosities, up to 10</a:t>
            </a:r>
            <a:r>
              <a:rPr lang="en-US" sz="1600" baseline="30000" dirty="0">
                <a:solidFill>
                  <a:srgbClr val="000000"/>
                </a:solidFill>
                <a:latin typeface="Arial" panose="020B0604020202020204" pitchFamily="34" charset="0"/>
                <a:cs typeface="Arial" panose="020B0604020202020204" pitchFamily="34" charset="0"/>
              </a:rPr>
              <a:t>39</a:t>
            </a:r>
            <a:r>
              <a:rPr lang="en-US" sz="1600" dirty="0">
                <a:solidFill>
                  <a:srgbClr val="000000"/>
                </a:solidFill>
                <a:latin typeface="Arial" panose="020B0604020202020204" pitchFamily="34" charset="0"/>
                <a:cs typeface="Arial" panose="020B0604020202020204" pitchFamily="34" charset="0"/>
              </a:rPr>
              <a:t> electrons-nucleons /cm</a:t>
            </a:r>
            <a:r>
              <a:rPr lang="en-US" sz="1600" baseline="30000" dirty="0">
                <a:solidFill>
                  <a:srgbClr val="000000"/>
                </a:solidFill>
                <a:latin typeface="Arial" panose="020B0604020202020204" pitchFamily="34" charset="0"/>
                <a:cs typeface="Arial" panose="020B0604020202020204" pitchFamily="34" charset="0"/>
              </a:rPr>
              <a:t>2</a:t>
            </a:r>
            <a:r>
              <a:rPr lang="en-US" sz="1600" dirty="0">
                <a:solidFill>
                  <a:srgbClr val="000000"/>
                </a:solidFill>
                <a:latin typeface="Arial" panose="020B0604020202020204" pitchFamily="34" charset="0"/>
                <a:cs typeface="Arial" panose="020B0604020202020204" pitchFamily="34" charset="0"/>
              </a:rPr>
              <a:t>/ s </a:t>
            </a:r>
          </a:p>
          <a:p>
            <a:pPr marL="342900" indent="-342900" defTabSz="457200">
              <a:buFont typeface="Wingdings" charset="2"/>
              <a:buChar char="§"/>
            </a:pPr>
            <a:endParaRPr lang="en-US" sz="600" dirty="0">
              <a:solidFill>
                <a:srgbClr val="000000"/>
              </a:solidFill>
              <a:latin typeface="Arial" panose="020B0604020202020204" pitchFamily="34" charset="0"/>
              <a:cs typeface="Arial" panose="020B0604020202020204" pitchFamily="34" charset="0"/>
            </a:endParaRPr>
          </a:p>
          <a:p>
            <a:pPr marL="342900" indent="-342900" defTabSz="457200">
              <a:buFont typeface="Wingdings" charset="2"/>
              <a:buChar char="§"/>
            </a:pPr>
            <a:r>
              <a:rPr lang="en-US" sz="1600" dirty="0">
                <a:solidFill>
                  <a:srgbClr val="000000"/>
                </a:solidFill>
                <a:latin typeface="Arial" panose="020B0604020202020204" pitchFamily="34" charset="0"/>
                <a:cs typeface="Arial" panose="020B0604020202020204" pitchFamily="34" charset="0"/>
              </a:rPr>
              <a:t>World-record polarized electron beams </a:t>
            </a:r>
          </a:p>
          <a:p>
            <a:pPr marL="342900" indent="-342900" defTabSz="457200">
              <a:buFont typeface="Wingdings" charset="2"/>
              <a:buChar char="§"/>
            </a:pPr>
            <a:endParaRPr lang="en-US" sz="600" dirty="0">
              <a:solidFill>
                <a:srgbClr val="000000"/>
              </a:solidFill>
              <a:latin typeface="Arial" panose="020B0604020202020204" pitchFamily="34" charset="0"/>
              <a:cs typeface="Arial" panose="020B0604020202020204" pitchFamily="34" charset="0"/>
            </a:endParaRPr>
          </a:p>
          <a:p>
            <a:pPr marL="342900" indent="-342900" defTabSz="457200">
              <a:buFont typeface="Wingdings" charset="2"/>
              <a:buChar char="§"/>
            </a:pPr>
            <a:r>
              <a:rPr lang="en-US" sz="1600" dirty="0">
                <a:solidFill>
                  <a:srgbClr val="000000"/>
                </a:solidFill>
                <a:latin typeface="Arial" panose="020B0604020202020204" pitchFamily="34" charset="0"/>
                <a:cs typeface="Arial" panose="020B0604020202020204" pitchFamily="34" charset="0"/>
              </a:rPr>
              <a:t>Highest intensity tagged photon beam at 9 </a:t>
            </a:r>
            <a:r>
              <a:rPr lang="en-US" sz="1600" dirty="0" err="1">
                <a:solidFill>
                  <a:srgbClr val="000000"/>
                </a:solidFill>
                <a:latin typeface="Arial" panose="020B0604020202020204" pitchFamily="34" charset="0"/>
                <a:cs typeface="Arial" panose="020B0604020202020204" pitchFamily="34" charset="0"/>
              </a:rPr>
              <a:t>GeV</a:t>
            </a:r>
            <a:endParaRPr lang="en-US" sz="1600" dirty="0">
              <a:solidFill>
                <a:srgbClr val="000000"/>
              </a:solidFill>
              <a:latin typeface="Arial" panose="020B0604020202020204" pitchFamily="34" charset="0"/>
              <a:cs typeface="Arial" panose="020B0604020202020204" pitchFamily="34" charset="0"/>
            </a:endParaRPr>
          </a:p>
          <a:p>
            <a:pPr marL="342900" indent="-342900" defTabSz="457200">
              <a:buFont typeface="Wingdings" charset="2"/>
              <a:buChar char="§"/>
            </a:pPr>
            <a:endParaRPr lang="en-US" sz="600" dirty="0">
              <a:solidFill>
                <a:srgbClr val="000000"/>
              </a:solidFill>
              <a:latin typeface="Arial" panose="020B0604020202020204" pitchFamily="34" charset="0"/>
              <a:cs typeface="Arial" panose="020B0604020202020204" pitchFamily="34" charset="0"/>
            </a:endParaRPr>
          </a:p>
          <a:p>
            <a:pPr marL="342900" indent="-342900" defTabSz="457200">
              <a:buFont typeface="Wingdings" charset="2"/>
              <a:buChar char="§"/>
            </a:pPr>
            <a:r>
              <a:rPr lang="en-US" sz="1600" dirty="0">
                <a:solidFill>
                  <a:srgbClr val="000000"/>
                </a:solidFill>
                <a:latin typeface="Arial" panose="020B0604020202020204" pitchFamily="34" charset="0"/>
                <a:cs typeface="Arial" panose="020B0604020202020204" pitchFamily="34" charset="0"/>
              </a:rPr>
              <a:t>Ability to deliver a range of beam energies and currents to multiple experimental halls simultaneously</a:t>
            </a:r>
          </a:p>
          <a:p>
            <a:pPr marL="171450" indent="-171450" defTabSz="457200">
              <a:buFont typeface="Wingdings" charset="2"/>
              <a:buChar char="§"/>
            </a:pPr>
            <a:endParaRPr lang="en-US" sz="600" dirty="0">
              <a:solidFill>
                <a:srgbClr val="000000"/>
              </a:solidFill>
              <a:latin typeface="Arial" panose="020B0604020202020204" pitchFamily="34" charset="0"/>
              <a:cs typeface="Arial" panose="020B0604020202020204" pitchFamily="34" charset="0"/>
            </a:endParaRPr>
          </a:p>
          <a:p>
            <a:pPr marL="342900" indent="-342900" defTabSz="457200">
              <a:buFont typeface="Wingdings" charset="2"/>
              <a:buChar char="§"/>
            </a:pPr>
            <a:r>
              <a:rPr lang="en-US" sz="1600" dirty="0">
                <a:solidFill>
                  <a:srgbClr val="000000"/>
                </a:solidFill>
                <a:latin typeface="Arial" panose="020B0604020202020204" pitchFamily="34" charset="0"/>
                <a:cs typeface="Arial" panose="020B0604020202020204" pitchFamily="34" charset="0"/>
              </a:rPr>
              <a:t>Unprecedented stability and control of beam properties under </a:t>
            </a:r>
            <a:r>
              <a:rPr lang="en-US" sz="1600" dirty="0" err="1">
                <a:solidFill>
                  <a:srgbClr val="000000"/>
                </a:solidFill>
                <a:latin typeface="Arial" panose="020B0604020202020204" pitchFamily="34" charset="0"/>
                <a:cs typeface="Arial" panose="020B0604020202020204" pitchFamily="34" charset="0"/>
              </a:rPr>
              <a:t>helicity</a:t>
            </a:r>
            <a:r>
              <a:rPr lang="en-US" sz="1600" dirty="0">
                <a:solidFill>
                  <a:srgbClr val="000000"/>
                </a:solidFill>
                <a:latin typeface="Arial" panose="020B0604020202020204" pitchFamily="34" charset="0"/>
                <a:cs typeface="Arial" panose="020B0604020202020204" pitchFamily="34" charset="0"/>
              </a:rPr>
              <a:t> reversal</a:t>
            </a:r>
          </a:p>
        </p:txBody>
      </p:sp>
      <p:sp>
        <p:nvSpPr>
          <p:cNvPr id="3" name="Rectangle 2"/>
          <p:cNvSpPr/>
          <p:nvPr/>
        </p:nvSpPr>
        <p:spPr>
          <a:xfrm>
            <a:off x="4436780" y="3360984"/>
            <a:ext cx="4463629" cy="369332"/>
          </a:xfrm>
          <a:prstGeom prst="rect">
            <a:avLst/>
          </a:prstGeom>
        </p:spPr>
        <p:txBody>
          <a:bodyPr wrap="square">
            <a:spAutoFit/>
          </a:bodyPr>
          <a:lstStyle/>
          <a:p>
            <a:pPr algn="ctr"/>
            <a:r>
              <a:rPr lang="en-US" dirty="0">
                <a:solidFill>
                  <a:srgbClr val="000000"/>
                </a:solidFill>
                <a:latin typeface="Arial" panose="020B0604020202020204" pitchFamily="34" charset="0"/>
                <a:cs typeface="Arial" panose="020B0604020202020204" pitchFamily="34" charset="0"/>
              </a:rPr>
              <a:t>CEBAF World-leading Capabilities</a:t>
            </a:r>
          </a:p>
        </p:txBody>
      </p:sp>
      <p:sp>
        <p:nvSpPr>
          <p:cNvPr id="17" name="Rectangle 9"/>
          <p:cNvSpPr>
            <a:spLocks noChangeArrowheads="1"/>
          </p:cNvSpPr>
          <p:nvPr/>
        </p:nvSpPr>
        <p:spPr bwMode="auto">
          <a:xfrm>
            <a:off x="0" y="1017171"/>
            <a:ext cx="2821981" cy="744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4086" tIns="117043" rIns="234086" bIns="117043">
            <a:spAutoFit/>
          </a:bodyPr>
          <a:lstStyle/>
          <a:p>
            <a:pPr marL="173038" indent="-173038">
              <a:buAutoNum type="arabicPeriod"/>
            </a:pPr>
            <a:r>
              <a:rPr lang="en-US" sz="1100" dirty="0">
                <a:solidFill>
                  <a:srgbClr val="008000"/>
                </a:solidFill>
                <a:latin typeface="Arial" panose="020B0604020202020204" pitchFamily="34" charset="0"/>
                <a:cs typeface="Arial" panose="020B0604020202020204" pitchFamily="34" charset="0"/>
              </a:rPr>
              <a:t>INJECTOR</a:t>
            </a:r>
          </a:p>
          <a:p>
            <a:pPr marL="173038" indent="-173038">
              <a:buFontTx/>
              <a:buAutoNum type="arabicPeriod"/>
            </a:pPr>
            <a:r>
              <a:rPr lang="en-US" sz="1100" dirty="0">
                <a:solidFill>
                  <a:srgbClr val="008000"/>
                </a:solidFill>
                <a:latin typeface="Arial" panose="020B0604020202020204" pitchFamily="34" charset="0"/>
                <a:cs typeface="Arial" panose="020B0604020202020204" pitchFamily="34" charset="0"/>
              </a:rPr>
              <a:t>LINAC</a:t>
            </a:r>
          </a:p>
          <a:p>
            <a:pPr marL="173038" indent="-173038">
              <a:buFontTx/>
              <a:buAutoNum type="arabicPeriod"/>
            </a:pPr>
            <a:r>
              <a:rPr lang="en-US" sz="1100" dirty="0">
                <a:solidFill>
                  <a:srgbClr val="008000"/>
                </a:solidFill>
                <a:latin typeface="Arial" panose="020B0604020202020204" pitchFamily="34" charset="0"/>
                <a:cs typeface="Arial" panose="020B0604020202020204" pitchFamily="34" charset="0"/>
              </a:rPr>
              <a:t>RECIRCULATION ARCS </a:t>
            </a:r>
          </a:p>
        </p:txBody>
      </p:sp>
      <p:sp>
        <p:nvSpPr>
          <p:cNvPr id="23" name="Rectangle 22"/>
          <p:cNvSpPr/>
          <p:nvPr/>
        </p:nvSpPr>
        <p:spPr>
          <a:xfrm>
            <a:off x="2853337" y="1563964"/>
            <a:ext cx="306134" cy="338554"/>
          </a:xfrm>
          <a:prstGeom prst="rect">
            <a:avLst/>
          </a:prstGeom>
        </p:spPr>
        <p:txBody>
          <a:bodyPr wrap="none">
            <a:spAutoFit/>
          </a:bodyPr>
          <a:lstStyle/>
          <a:p>
            <a:pPr>
              <a:buClr>
                <a:srgbClr val="FF0000"/>
              </a:buClr>
            </a:pPr>
            <a:r>
              <a:rPr lang="en-US" sz="1600" dirty="0">
                <a:solidFill>
                  <a:srgbClr val="008000"/>
                </a:solidFill>
                <a:latin typeface="Arial" panose="020B0604020202020204" pitchFamily="34" charset="0"/>
                <a:cs typeface="Arial" panose="020B0604020202020204" pitchFamily="34" charset="0"/>
              </a:rPr>
              <a:t>1</a:t>
            </a:r>
          </a:p>
        </p:txBody>
      </p:sp>
      <p:sp>
        <p:nvSpPr>
          <p:cNvPr id="24" name="Rectangle 23"/>
          <p:cNvSpPr/>
          <p:nvPr/>
        </p:nvSpPr>
        <p:spPr>
          <a:xfrm>
            <a:off x="5075190" y="1422820"/>
            <a:ext cx="306134" cy="338554"/>
          </a:xfrm>
          <a:prstGeom prst="rect">
            <a:avLst/>
          </a:prstGeom>
        </p:spPr>
        <p:txBody>
          <a:bodyPr wrap="none">
            <a:spAutoFit/>
          </a:bodyPr>
          <a:lstStyle/>
          <a:p>
            <a:pPr>
              <a:buClr>
                <a:srgbClr val="FF0000"/>
              </a:buClr>
            </a:pPr>
            <a:r>
              <a:rPr lang="en-US" sz="1600" dirty="0">
                <a:solidFill>
                  <a:srgbClr val="008000"/>
                </a:solidFill>
                <a:latin typeface="Arial" panose="020B0604020202020204" pitchFamily="34" charset="0"/>
                <a:cs typeface="Arial" panose="020B0604020202020204" pitchFamily="34" charset="0"/>
              </a:rPr>
              <a:t>2</a:t>
            </a:r>
          </a:p>
        </p:txBody>
      </p:sp>
      <p:sp>
        <p:nvSpPr>
          <p:cNvPr id="25" name="Rectangle 24"/>
          <p:cNvSpPr/>
          <p:nvPr/>
        </p:nvSpPr>
        <p:spPr>
          <a:xfrm>
            <a:off x="5215796" y="2131351"/>
            <a:ext cx="306134" cy="338554"/>
          </a:xfrm>
          <a:prstGeom prst="rect">
            <a:avLst/>
          </a:prstGeom>
        </p:spPr>
        <p:txBody>
          <a:bodyPr wrap="none">
            <a:spAutoFit/>
          </a:bodyPr>
          <a:lstStyle/>
          <a:p>
            <a:pPr>
              <a:buClr>
                <a:srgbClr val="FF0000"/>
              </a:buClr>
            </a:pPr>
            <a:r>
              <a:rPr lang="en-US" sz="1600" dirty="0">
                <a:solidFill>
                  <a:srgbClr val="008000"/>
                </a:solidFill>
                <a:latin typeface="Arial" panose="020B0604020202020204" pitchFamily="34" charset="0"/>
                <a:cs typeface="Arial" panose="020B0604020202020204" pitchFamily="34" charset="0"/>
              </a:rPr>
              <a:t>2</a:t>
            </a:r>
          </a:p>
        </p:txBody>
      </p:sp>
      <p:sp>
        <p:nvSpPr>
          <p:cNvPr id="26" name="Rectangle 25"/>
          <p:cNvSpPr/>
          <p:nvPr/>
        </p:nvSpPr>
        <p:spPr>
          <a:xfrm>
            <a:off x="7360374" y="1611004"/>
            <a:ext cx="306134" cy="338554"/>
          </a:xfrm>
          <a:prstGeom prst="rect">
            <a:avLst/>
          </a:prstGeom>
        </p:spPr>
        <p:txBody>
          <a:bodyPr wrap="none">
            <a:spAutoFit/>
          </a:bodyPr>
          <a:lstStyle/>
          <a:p>
            <a:pPr>
              <a:buClr>
                <a:srgbClr val="FF0000"/>
              </a:buClr>
            </a:pPr>
            <a:r>
              <a:rPr lang="en-US" sz="1600" dirty="0">
                <a:solidFill>
                  <a:srgbClr val="008000"/>
                </a:solidFill>
                <a:latin typeface="Arial" panose="020B0604020202020204" pitchFamily="34" charset="0"/>
                <a:cs typeface="Arial" panose="020B0604020202020204" pitchFamily="34" charset="0"/>
              </a:rPr>
              <a:t>3</a:t>
            </a:r>
          </a:p>
        </p:txBody>
      </p:sp>
      <p:sp>
        <p:nvSpPr>
          <p:cNvPr id="28" name="Rectangle 27"/>
          <p:cNvSpPr/>
          <p:nvPr/>
        </p:nvSpPr>
        <p:spPr>
          <a:xfrm>
            <a:off x="3006404" y="2050701"/>
            <a:ext cx="306134" cy="338554"/>
          </a:xfrm>
          <a:prstGeom prst="rect">
            <a:avLst/>
          </a:prstGeom>
        </p:spPr>
        <p:txBody>
          <a:bodyPr wrap="none">
            <a:spAutoFit/>
          </a:bodyPr>
          <a:lstStyle/>
          <a:p>
            <a:pPr>
              <a:buClr>
                <a:srgbClr val="FF0000"/>
              </a:buClr>
            </a:pPr>
            <a:r>
              <a:rPr lang="en-US" sz="1600" dirty="0">
                <a:solidFill>
                  <a:srgbClr val="008000"/>
                </a:solidFill>
                <a:latin typeface="Arial" panose="020B0604020202020204" pitchFamily="34" charset="0"/>
                <a:cs typeface="Arial" panose="020B0604020202020204" pitchFamily="34" charset="0"/>
              </a:rPr>
              <a:t>3</a:t>
            </a:r>
          </a:p>
        </p:txBody>
      </p:sp>
    </p:spTree>
    <p:extLst>
      <p:ext uri="{BB962C8B-B14F-4D97-AF65-F5344CB8AC3E}">
        <p14:creationId xmlns:p14="http://schemas.microsoft.com/office/powerpoint/2010/main" val="3097233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C595A9E-888D-4868-AAC4-FC7E1D733284}"/>
              </a:ext>
            </a:extLst>
          </p:cNvPr>
          <p:cNvSpPr/>
          <p:nvPr/>
        </p:nvSpPr>
        <p:spPr>
          <a:xfrm>
            <a:off x="371790" y="3738880"/>
            <a:ext cx="7985569" cy="953755"/>
          </a:xfrm>
          <a:prstGeom prst="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269BFAD-C7D4-4E69-80A0-AA21241DEAD2}"/>
              </a:ext>
            </a:extLst>
          </p:cNvPr>
          <p:cNvSpPr/>
          <p:nvPr/>
        </p:nvSpPr>
        <p:spPr>
          <a:xfrm>
            <a:off x="371790" y="4963886"/>
            <a:ext cx="7985569" cy="125614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FF278C20-4FC3-4C4A-9DC7-F86F93198D25}"/>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17</a:t>
            </a:fld>
            <a:endParaRPr lang="en-US" dirty="0">
              <a:solidFill>
                <a:prstClr val="white"/>
              </a:solidFill>
            </a:endParaRPr>
          </a:p>
        </p:txBody>
      </p:sp>
      <p:sp>
        <p:nvSpPr>
          <p:cNvPr id="4" name="Rectangle 3">
            <a:extLst>
              <a:ext uri="{FF2B5EF4-FFF2-40B4-BE49-F238E27FC236}">
                <a16:creationId xmlns:a16="http://schemas.microsoft.com/office/drawing/2014/main" id="{55CE5FE6-7E65-449E-93C2-88D9FA0EE5E6}"/>
              </a:ext>
            </a:extLst>
          </p:cNvPr>
          <p:cNvSpPr/>
          <p:nvPr/>
        </p:nvSpPr>
        <p:spPr bwMode="auto">
          <a:xfrm>
            <a:off x="0" y="0"/>
            <a:ext cx="9144000" cy="6858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000" b="1" dirty="0">
                <a:latin typeface="Arial" pitchFamily="34" charset="0"/>
                <a:cs typeface="Arial" pitchFamily="34" charset="0"/>
              </a:rPr>
              <a:t>Exploring the </a:t>
            </a:r>
            <a:r>
              <a:rPr lang="en-US" sz="4000" b="1" dirty="0">
                <a:solidFill>
                  <a:srgbClr val="0000FF"/>
                </a:solidFill>
                <a:latin typeface="Arial" pitchFamily="34" charset="0"/>
                <a:cs typeface="Arial" pitchFamily="34" charset="0"/>
              </a:rPr>
              <a:t>3D</a:t>
            </a:r>
            <a:r>
              <a:rPr lang="en-US" sz="4000" b="1" dirty="0">
                <a:latin typeface="Arial" pitchFamily="34" charset="0"/>
                <a:cs typeface="Arial" pitchFamily="34" charset="0"/>
              </a:rPr>
              <a:t> Nucleon Structure</a:t>
            </a:r>
            <a:endParaRPr kumimoji="0" lang="en-US" sz="4000" b="1" i="0" u="none" strike="noStrike" cap="none" normalizeH="0" baseline="0" dirty="0">
              <a:ln>
                <a:noFill/>
              </a:ln>
              <a:effectLst/>
              <a:latin typeface="Arial" pitchFamily="34" charset="0"/>
              <a:cs typeface="Arial" pitchFamily="34" charset="0"/>
            </a:endParaRPr>
          </a:p>
        </p:txBody>
      </p:sp>
      <p:sp>
        <p:nvSpPr>
          <p:cNvPr id="5" name="TextBox 4">
            <a:extLst>
              <a:ext uri="{FF2B5EF4-FFF2-40B4-BE49-F238E27FC236}">
                <a16:creationId xmlns:a16="http://schemas.microsoft.com/office/drawing/2014/main" id="{E883F2B5-0234-4597-AB2F-9128C4A7D897}"/>
              </a:ext>
            </a:extLst>
          </p:cNvPr>
          <p:cNvSpPr txBox="1"/>
          <p:nvPr/>
        </p:nvSpPr>
        <p:spPr>
          <a:xfrm>
            <a:off x="371790" y="957051"/>
            <a:ext cx="8058778" cy="5262979"/>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After decades of study of the partonic structure of the nucleon we finally have the experimental and theoretical tools to systematically move beyond a 1D momentum fraction (</a:t>
            </a:r>
            <a:r>
              <a:rPr lang="en-US" dirty="0" err="1">
                <a:latin typeface="Arial" panose="020B0604020202020204" pitchFamily="34" charset="0"/>
                <a:cs typeface="Arial" panose="020B0604020202020204" pitchFamily="34" charset="0"/>
              </a:rPr>
              <a:t>x</a:t>
            </a:r>
            <a:r>
              <a:rPr lang="en-US" baseline="-25000" dirty="0" err="1">
                <a:latin typeface="Arial" panose="020B0604020202020204" pitchFamily="34" charset="0"/>
                <a:cs typeface="Arial" panose="020B0604020202020204" pitchFamily="34" charset="0"/>
              </a:rPr>
              <a:t>Bj</a:t>
            </a:r>
            <a:r>
              <a:rPr lang="en-US" dirty="0">
                <a:latin typeface="Arial" panose="020B0604020202020204" pitchFamily="34" charset="0"/>
                <a:cs typeface="Arial" panose="020B0604020202020204" pitchFamily="34" charset="0"/>
              </a:rPr>
              <a:t>) picture of the nucleon.</a:t>
            </a:r>
          </a:p>
          <a:p>
            <a:pPr marL="1200150" lvl="2"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High luminosity, large acceptance experiments with polarized beams and targets.</a:t>
            </a:r>
          </a:p>
          <a:p>
            <a:pPr marL="1200150" lvl="2"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Theoretical description of the nucleon in terms of a 5D Wigner distribution that can be used to encode both 3D momentum and transverse spatial distributions.</a:t>
            </a:r>
          </a:p>
          <a:p>
            <a:pPr marL="1200150" lvl="2" indent="-285750">
              <a:spcAft>
                <a:spcPts val="600"/>
              </a:spcAf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b="1" dirty="0">
                <a:solidFill>
                  <a:srgbClr val="0000FF"/>
                </a:solidFill>
                <a:latin typeface="Arial" panose="020B0604020202020204" pitchFamily="34" charset="0"/>
                <a:cs typeface="Arial" panose="020B0604020202020204" pitchFamily="34" charset="0"/>
              </a:rPr>
              <a:t>Deep Exclusive Scattering (DES) </a:t>
            </a:r>
            <a:r>
              <a:rPr lang="en-US" dirty="0">
                <a:latin typeface="Arial" panose="020B0604020202020204" pitchFamily="34" charset="0"/>
                <a:cs typeface="Arial" panose="020B0604020202020204" pitchFamily="34" charset="0"/>
              </a:rPr>
              <a:t>cross sections give sensitivity to electron-quark scattering off quarks with </a:t>
            </a:r>
            <a:r>
              <a:rPr lang="en-US" dirty="0">
                <a:solidFill>
                  <a:srgbClr val="000000"/>
                </a:solidFill>
                <a:latin typeface="Arial"/>
                <a:cs typeface="Arial"/>
              </a:rPr>
              <a:t>longitudinal momentum fraction (</a:t>
            </a:r>
            <a:r>
              <a:rPr lang="en-US" dirty="0" err="1">
                <a:solidFill>
                  <a:srgbClr val="000000"/>
                </a:solidFill>
                <a:latin typeface="Arial"/>
                <a:cs typeface="Arial"/>
              </a:rPr>
              <a:t>Bjorken</a:t>
            </a:r>
            <a:r>
              <a:rPr lang="en-US" dirty="0">
                <a:solidFill>
                  <a:srgbClr val="000000"/>
                </a:solidFill>
                <a:latin typeface="Arial"/>
                <a:cs typeface="Arial"/>
              </a:rPr>
              <a:t>) x at a transverse location b.</a:t>
            </a:r>
            <a:endParaRPr lang="en-US" dirty="0">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spcAft>
                <a:spcPts val="600"/>
              </a:spcAft>
              <a:buFont typeface="Arial" panose="020B0604020202020204" pitchFamily="34" charset="0"/>
              <a:buChar char="•"/>
            </a:pPr>
            <a:r>
              <a:rPr lang="en-US" b="1" dirty="0">
                <a:solidFill>
                  <a:srgbClr val="0000FF"/>
                </a:solidFill>
                <a:latin typeface="Arial" panose="020B0604020202020204" pitchFamily="34" charset="0"/>
                <a:cs typeface="Arial" panose="020B0604020202020204" pitchFamily="34" charset="0"/>
              </a:rPr>
              <a:t>Semi-Inclusive Deep Inelastic Scattering (SIDIS)</a:t>
            </a:r>
            <a:r>
              <a:rPr lang="en-US" dirty="0">
                <a:latin typeface="Arial" panose="020B0604020202020204" pitchFamily="34" charset="0"/>
                <a:cs typeface="Arial" panose="020B0604020202020204" pitchFamily="34" charset="0"/>
              </a:rPr>
              <a:t> cross sections depend on transverse momentum of hadron, P</a:t>
            </a:r>
            <a:r>
              <a:rPr lang="en-US" baseline="-25000" dirty="0">
                <a:latin typeface="Arial" panose="020B0604020202020204" pitchFamily="34" charset="0"/>
                <a:cs typeface="Arial" panose="020B0604020202020204" pitchFamily="34" charset="0"/>
              </a:rPr>
              <a:t>h⊥</a:t>
            </a:r>
            <a:r>
              <a:rPr lang="en-US" dirty="0">
                <a:latin typeface="Arial" panose="020B0604020202020204" pitchFamily="34" charset="0"/>
                <a:cs typeface="Arial" panose="020B0604020202020204" pitchFamily="34" charset="0"/>
              </a:rPr>
              <a:t>, but this arises from both intrinsic transverse momentum (</a:t>
            </a:r>
            <a:r>
              <a:rPr lang="en-US" dirty="0" err="1">
                <a:latin typeface="Arial" panose="020B0604020202020204" pitchFamily="34" charset="0"/>
                <a:cs typeface="Arial" panose="020B0604020202020204" pitchFamily="34" charset="0"/>
              </a:rPr>
              <a:t>k</a:t>
            </a:r>
            <a:r>
              <a:rPr lang="en-US" baseline="-25000" dirty="0" err="1">
                <a:latin typeface="Arial" panose="020B0604020202020204" pitchFamily="34" charset="0"/>
                <a:cs typeface="Arial" panose="020B0604020202020204" pitchFamily="34" charset="0"/>
              </a:rPr>
              <a:t>T</a:t>
            </a:r>
            <a:r>
              <a:rPr lang="en-US" dirty="0">
                <a:latin typeface="Arial" panose="020B0604020202020204" pitchFamily="34" charset="0"/>
                <a:cs typeface="Arial" panose="020B0604020202020204" pitchFamily="34" charset="0"/>
              </a:rPr>
              <a:t>) of a </a:t>
            </a:r>
            <a:r>
              <a:rPr lang="en-US" dirty="0" err="1">
                <a:latin typeface="Arial" panose="020B0604020202020204" pitchFamily="34" charset="0"/>
                <a:cs typeface="Arial" panose="020B0604020202020204" pitchFamily="34" charset="0"/>
              </a:rPr>
              <a:t>parton</a:t>
            </a:r>
            <a:r>
              <a:rPr lang="en-US" dirty="0">
                <a:latin typeface="Arial" panose="020B0604020202020204" pitchFamily="34" charset="0"/>
                <a:cs typeface="Arial" panose="020B0604020202020204" pitchFamily="34" charset="0"/>
              </a:rPr>
              <a:t> and transverse momentum (</a:t>
            </a:r>
            <a:r>
              <a:rPr lang="en-US" dirty="0" err="1">
                <a:latin typeface="Arial" panose="020B0604020202020204" pitchFamily="34" charset="0"/>
                <a:cs typeface="Arial" panose="020B0604020202020204" pitchFamily="34" charset="0"/>
              </a:rPr>
              <a:t>p</a:t>
            </a:r>
            <a:r>
              <a:rPr lang="en-US" baseline="-25000" dirty="0" err="1">
                <a:latin typeface="Arial" panose="020B0604020202020204" pitchFamily="34" charset="0"/>
                <a:cs typeface="Arial" panose="020B0604020202020204" pitchFamily="34" charset="0"/>
              </a:rPr>
              <a:t>T</a:t>
            </a:r>
            <a:r>
              <a:rPr lang="en-US" dirty="0">
                <a:latin typeface="Arial" panose="020B0604020202020204" pitchFamily="34" charset="0"/>
                <a:cs typeface="Arial" panose="020B0604020202020204" pitchFamily="34" charset="0"/>
              </a:rPr>
              <a:t>) created during the [</a:t>
            </a:r>
            <a:r>
              <a:rPr lang="en-US" dirty="0" err="1">
                <a:latin typeface="Arial" panose="020B0604020202020204" pitchFamily="34" charset="0"/>
                <a:cs typeface="Arial" panose="020B0604020202020204" pitchFamily="34" charset="0"/>
              </a:rPr>
              <a:t>parton</a:t>
            </a:r>
            <a:r>
              <a:rPr lang="en-U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sym typeface="Wingdings" panose="05000000000000000000" pitchFamily="2" charset="2"/>
              </a:rPr>
              <a:t> hadron] </a:t>
            </a:r>
            <a:r>
              <a:rPr lang="en-US" dirty="0">
                <a:latin typeface="Arial" panose="020B0604020202020204" pitchFamily="34" charset="0"/>
                <a:cs typeface="Arial" panose="020B0604020202020204" pitchFamily="34" charset="0"/>
              </a:rPr>
              <a:t>fragmentation process.</a:t>
            </a:r>
          </a:p>
        </p:txBody>
      </p:sp>
      <p:sp>
        <p:nvSpPr>
          <p:cNvPr id="6" name="TextBox 5">
            <a:extLst>
              <a:ext uri="{FF2B5EF4-FFF2-40B4-BE49-F238E27FC236}">
                <a16:creationId xmlns:a16="http://schemas.microsoft.com/office/drawing/2014/main" id="{18691219-F0F8-462E-8E63-322ED72875D0}"/>
              </a:ext>
            </a:extLst>
          </p:cNvPr>
          <p:cNvSpPr txBox="1"/>
          <p:nvPr/>
        </p:nvSpPr>
        <p:spPr>
          <a:xfrm rot="5400000">
            <a:off x="7332832" y="4713712"/>
            <a:ext cx="2821606" cy="400110"/>
          </a:xfrm>
          <a:prstGeom prst="rect">
            <a:avLst/>
          </a:prstGeom>
          <a:noFill/>
          <a:ln>
            <a:solidFill>
              <a:schemeClr val="tx1"/>
            </a:solidFill>
          </a:ln>
        </p:spPr>
        <p:txBody>
          <a:bodyPr wrap="none" rtlCol="0">
            <a:spAutoFit/>
          </a:bodyPr>
          <a:lstStyle/>
          <a:p>
            <a:r>
              <a:rPr lang="en-US" sz="2000" b="1" dirty="0">
                <a:solidFill>
                  <a:srgbClr val="0000FF"/>
                </a:solidFill>
                <a:latin typeface="Arial" panose="020B0604020202020204" pitchFamily="34" charset="0"/>
                <a:cs typeface="Arial" panose="020B0604020202020204" pitchFamily="34" charset="0"/>
              </a:rPr>
              <a:t>Nuclear </a:t>
            </a:r>
            <a:r>
              <a:rPr lang="en-US" sz="2000" b="1" dirty="0" err="1">
                <a:solidFill>
                  <a:srgbClr val="0000FF"/>
                </a:solidFill>
                <a:latin typeface="Arial" panose="020B0604020202020204" pitchFamily="34" charset="0"/>
                <a:cs typeface="Arial" panose="020B0604020202020204" pitchFamily="34" charset="0"/>
              </a:rPr>
              <a:t>Femtography</a:t>
            </a:r>
            <a:endParaRPr lang="en-US" sz="2000" b="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0733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278C20-4FC3-4C4A-9DC7-F86F93198D25}"/>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18</a:t>
            </a:fld>
            <a:endParaRPr lang="en-US" dirty="0">
              <a:solidFill>
                <a:prstClr val="white"/>
              </a:solidFill>
            </a:endParaRPr>
          </a:p>
        </p:txBody>
      </p:sp>
      <p:sp>
        <p:nvSpPr>
          <p:cNvPr id="4" name="Title 1">
            <a:extLst>
              <a:ext uri="{FF2B5EF4-FFF2-40B4-BE49-F238E27FC236}">
                <a16:creationId xmlns:a16="http://schemas.microsoft.com/office/drawing/2014/main" id="{2424A40A-C1F4-4746-8E1E-17433B332611}"/>
              </a:ext>
            </a:extLst>
          </p:cNvPr>
          <p:cNvSpPr txBox="1">
            <a:spLocks/>
          </p:cNvSpPr>
          <p:nvPr/>
        </p:nvSpPr>
        <p:spPr>
          <a:xfrm>
            <a:off x="308919" y="116714"/>
            <a:ext cx="8464378" cy="487490"/>
          </a:xfrm>
          <a:prstGeom prst="rect">
            <a:avLst/>
          </a:prstGeom>
        </p:spPr>
        <p:txBody>
          <a:bodyPr/>
          <a:lstStyle>
            <a:lvl1pPr algn="ctr" defTabSz="914400" rtl="0" eaLnBrk="1" latinLnBrk="0" hangingPunct="1">
              <a:lnSpc>
                <a:spcPct val="90000"/>
              </a:lnSpc>
              <a:spcBef>
                <a:spcPct val="0"/>
              </a:spcBef>
              <a:buNone/>
              <a:defRPr sz="3200" b="1" kern="1200">
                <a:solidFill>
                  <a:schemeClr val="tx1"/>
                </a:solidFill>
                <a:latin typeface="Arial" panose="020B0604020202020204" pitchFamily="34" charset="0"/>
                <a:ea typeface="+mj-ea"/>
                <a:cs typeface="Arial" panose="020B0604020202020204" pitchFamily="34" charset="0"/>
              </a:defRPr>
            </a:lvl1pPr>
          </a:lstStyle>
          <a:p>
            <a:r>
              <a:rPr lang="en-US" dirty="0"/>
              <a:t>3D Imaging With </a:t>
            </a:r>
            <a:r>
              <a:rPr lang="en-US" dirty="0" err="1"/>
              <a:t>JLab</a:t>
            </a:r>
            <a:r>
              <a:rPr lang="en-US" dirty="0"/>
              <a:t> @ 12 GeV</a:t>
            </a:r>
          </a:p>
        </p:txBody>
      </p:sp>
      <p:pic>
        <p:nvPicPr>
          <p:cNvPr id="5" name="Picture 4">
            <a:extLst>
              <a:ext uri="{FF2B5EF4-FFF2-40B4-BE49-F238E27FC236}">
                <a16:creationId xmlns:a16="http://schemas.microsoft.com/office/drawing/2014/main" id="{91336C68-75B0-47DD-94E4-AF77D7689A45}"/>
              </a:ext>
            </a:extLst>
          </p:cNvPr>
          <p:cNvPicPr>
            <a:picLocks noChangeAspect="1"/>
          </p:cNvPicPr>
          <p:nvPr/>
        </p:nvPicPr>
        <p:blipFill>
          <a:blip r:embed="rId2"/>
          <a:srcRect l="1596" t="10110" r="5309" b="7733"/>
          <a:stretch>
            <a:fillRect/>
          </a:stretch>
        </p:blipFill>
        <p:spPr>
          <a:xfrm>
            <a:off x="6877621" y="1039008"/>
            <a:ext cx="1980944" cy="1475592"/>
          </a:xfrm>
          <a:prstGeom prst="rect">
            <a:avLst/>
          </a:prstGeom>
          <a:effectLst>
            <a:outerShdw blurRad="292100" dist="139700" dir="2700000" algn="ctr" rotWithShape="0">
              <a:srgbClr val="000000">
                <a:alpha val="65000"/>
              </a:srgbClr>
            </a:outerShdw>
          </a:effectLst>
          <a:scene3d>
            <a:camera prst="orthographicFront"/>
            <a:lightRig rig="threePt" dir="t"/>
          </a:scene3d>
          <a:sp3d>
            <a:bevelT/>
          </a:sp3d>
        </p:spPr>
      </p:pic>
      <p:pic>
        <p:nvPicPr>
          <p:cNvPr id="6" name="Picture 2">
            <a:extLst>
              <a:ext uri="{FF2B5EF4-FFF2-40B4-BE49-F238E27FC236}">
                <a16:creationId xmlns:a16="http://schemas.microsoft.com/office/drawing/2014/main" id="{BC58C588-E29E-49B7-BE68-55330872875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7597"/>
          <a:stretch/>
        </p:blipFill>
        <p:spPr bwMode="auto">
          <a:xfrm>
            <a:off x="6877621" y="4568229"/>
            <a:ext cx="2024459" cy="1481457"/>
          </a:xfrm>
          <a:prstGeom prst="rect">
            <a:avLst/>
          </a:prstGeom>
          <a:noFill/>
          <a:ln>
            <a:noFill/>
          </a:ln>
          <a:effectLst>
            <a:outerShdw blurRad="292100" dist="139700" dir="2700000" algn="ctr" rotWithShape="0">
              <a:schemeClr val="tx1">
                <a:alpha val="65000"/>
              </a:schemeClr>
            </a:outerShdw>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Content Placeholder 3" descr="SHMS-HMS.JPG">
            <a:extLst>
              <a:ext uri="{FF2B5EF4-FFF2-40B4-BE49-F238E27FC236}">
                <a16:creationId xmlns:a16="http://schemas.microsoft.com/office/drawing/2014/main" id="{452F81BE-B565-4A50-BD6C-78E71A51A951}"/>
              </a:ext>
            </a:extLst>
          </p:cNvPr>
          <p:cNvPicPr>
            <a:picLocks noChangeAspect="1"/>
          </p:cNvPicPr>
          <p:nvPr/>
        </p:nvPicPr>
        <p:blipFill>
          <a:blip r:embed="rId4" cstate="print">
            <a:lum bright="20000" contrast="20000"/>
          </a:blip>
          <a:srcRect/>
          <a:stretch>
            <a:fillRect/>
          </a:stretch>
        </p:blipFill>
        <p:spPr bwMode="auto">
          <a:xfrm>
            <a:off x="6863511" y="2804907"/>
            <a:ext cx="1995054" cy="1473015"/>
          </a:xfrm>
          <a:prstGeom prst="rect">
            <a:avLst/>
          </a:prstGeom>
          <a:ln>
            <a:noFill/>
          </a:ln>
          <a:effectLst>
            <a:outerShdw blurRad="292100" dist="139700" dir="2700000" algn="tl" rotWithShape="0">
              <a:srgbClr val="333333">
                <a:alpha val="65000"/>
              </a:srgbClr>
            </a:outerShdw>
          </a:effectLst>
          <a:scene3d>
            <a:camera prst="orthographicFront"/>
            <a:lightRig rig="threePt" dir="t"/>
          </a:scene3d>
          <a:sp3d>
            <a:bevelT/>
          </a:sp3d>
        </p:spPr>
      </p:pic>
      <p:sp>
        <p:nvSpPr>
          <p:cNvPr id="8" name="TextBox 7">
            <a:extLst>
              <a:ext uri="{FF2B5EF4-FFF2-40B4-BE49-F238E27FC236}">
                <a16:creationId xmlns:a16="http://schemas.microsoft.com/office/drawing/2014/main" id="{DB360DDF-A82D-4705-822E-9DAFBE2FB2D1}"/>
              </a:ext>
            </a:extLst>
          </p:cNvPr>
          <p:cNvSpPr txBox="1"/>
          <p:nvPr/>
        </p:nvSpPr>
        <p:spPr>
          <a:xfrm>
            <a:off x="152400" y="889792"/>
            <a:ext cx="6519431" cy="5447645"/>
          </a:xfrm>
          <a:prstGeom prst="rect">
            <a:avLst/>
          </a:prstGeom>
          <a:noFill/>
        </p:spPr>
        <p:txBody>
          <a:bodyPr wrap="square" rtlCol="0">
            <a:spAutoFit/>
          </a:bodyPr>
          <a:lstStyle/>
          <a:p>
            <a:pPr marL="52388" defTabSz="457200"/>
            <a:r>
              <a:rPr lang="en-US" sz="2000" b="1" dirty="0">
                <a:solidFill>
                  <a:prstClr val="black"/>
                </a:solidFill>
                <a:latin typeface="Arial" pitchFamily="34" charset="0"/>
                <a:cs typeface="Arial" pitchFamily="34" charset="0"/>
              </a:rPr>
              <a:t>Generalized  Parton Distributions (GPDs) and Transverse Momentum Distributions (TMDs)</a:t>
            </a:r>
            <a:endParaRPr lang="en-US" dirty="0">
              <a:solidFill>
                <a:prstClr val="black"/>
              </a:solidFill>
              <a:latin typeface="Arial" pitchFamily="34" charset="0"/>
              <a:cs typeface="Arial" pitchFamily="34" charset="0"/>
            </a:endParaRPr>
          </a:p>
          <a:p>
            <a:pPr marL="627063" indent="-393700" defTabSz="457200">
              <a:buFont typeface="Arial" panose="020B0604020202020204" pitchFamily="34" charset="0"/>
              <a:buChar char="•"/>
            </a:pPr>
            <a:endParaRPr lang="en-US" sz="800" dirty="0">
              <a:solidFill>
                <a:prstClr val="black"/>
              </a:solidFill>
              <a:latin typeface="Arial" pitchFamily="34" charset="0"/>
              <a:cs typeface="Arial" pitchFamily="34" charset="0"/>
            </a:endParaRPr>
          </a:p>
          <a:p>
            <a:pPr marL="627063" indent="-393700" defTabSz="457200">
              <a:buFont typeface="Arial" panose="020B0604020202020204" pitchFamily="34" charset="0"/>
              <a:buChar char="•"/>
            </a:pPr>
            <a:r>
              <a:rPr lang="en-US" sz="2000" dirty="0">
                <a:solidFill>
                  <a:prstClr val="black"/>
                </a:solidFill>
                <a:latin typeface="Arial" pitchFamily="34" charset="0"/>
                <a:cs typeface="Arial" pitchFamily="34" charset="0"/>
              </a:rPr>
              <a:t>CEBAF Large Acceptance Spectrometer (CLAS12) in Hall B: general survey experiments, large acceptance and medium luminosity</a:t>
            </a:r>
          </a:p>
          <a:p>
            <a:pPr marL="627063" indent="-393700" defTabSz="457200">
              <a:buFont typeface="Arial" panose="020B0604020202020204" pitchFamily="34" charset="0"/>
              <a:buChar char="•"/>
            </a:pPr>
            <a:endParaRPr lang="en-US" sz="2000" dirty="0">
              <a:solidFill>
                <a:prstClr val="black"/>
              </a:solidFill>
              <a:latin typeface="Arial" pitchFamily="34" charset="0"/>
              <a:cs typeface="Arial" pitchFamily="34" charset="0"/>
            </a:endParaRPr>
          </a:p>
          <a:p>
            <a:pPr marL="627063" indent="-393700" defTabSz="457200">
              <a:buFont typeface="Arial" panose="020B0604020202020204" pitchFamily="34" charset="0"/>
              <a:buChar char="•"/>
            </a:pPr>
            <a:r>
              <a:rPr lang="en-US" sz="2000" dirty="0">
                <a:solidFill>
                  <a:prstClr val="black"/>
                </a:solidFill>
                <a:latin typeface="Arial" pitchFamily="34" charset="0"/>
                <a:cs typeface="Arial" pitchFamily="34" charset="0"/>
              </a:rPr>
              <a:t>SHMS, High Momentum Spectrometer (HMS) and Neutral-Particle Spectrometer (NPS) in Hall C: precision cross sections for L-T studies and ratios, small acceptance and high luminosity</a:t>
            </a:r>
          </a:p>
          <a:p>
            <a:pPr marL="627063" indent="-393700" defTabSz="457200">
              <a:buFont typeface="Arial" panose="020B0604020202020204" pitchFamily="34" charset="0"/>
              <a:buChar char="•"/>
            </a:pPr>
            <a:endParaRPr lang="en-US" sz="2000" dirty="0">
              <a:solidFill>
                <a:prstClr val="black"/>
              </a:solidFill>
              <a:latin typeface="Arial" pitchFamily="34" charset="0"/>
              <a:cs typeface="Arial" pitchFamily="34" charset="0"/>
            </a:endParaRPr>
          </a:p>
          <a:p>
            <a:pPr marL="576262" indent="-342900" defTabSz="457200">
              <a:buFont typeface="Arial" panose="020B0604020202020204" pitchFamily="34" charset="0"/>
              <a:buChar char="•"/>
            </a:pPr>
            <a:r>
              <a:rPr lang="en-US" sz="2000" dirty="0">
                <a:solidFill>
                  <a:prstClr val="black"/>
                </a:solidFill>
                <a:latin typeface="Arial" pitchFamily="34" charset="0"/>
                <a:cs typeface="Arial" pitchFamily="34" charset="0"/>
              </a:rPr>
              <a:t>Super </a:t>
            </a:r>
            <a:r>
              <a:rPr lang="en-US" sz="2000" dirty="0" err="1">
                <a:solidFill>
                  <a:prstClr val="black"/>
                </a:solidFill>
                <a:latin typeface="Arial" pitchFamily="34" charset="0"/>
                <a:cs typeface="Arial" pitchFamily="34" charset="0"/>
              </a:rPr>
              <a:t>Bigbite</a:t>
            </a:r>
            <a:r>
              <a:rPr lang="en-US" sz="2000" dirty="0">
                <a:solidFill>
                  <a:prstClr val="black"/>
                </a:solidFill>
                <a:latin typeface="Arial" pitchFamily="34" charset="0"/>
                <a:cs typeface="Arial" pitchFamily="34" charset="0"/>
              </a:rPr>
              <a:t> Spectrometer (SBS) in Hall A : dedicated large-x TMD study				</a:t>
            </a:r>
          </a:p>
          <a:p>
            <a:pPr marL="233362" defTabSz="457200"/>
            <a:r>
              <a:rPr lang="en-US" sz="2000" dirty="0">
                <a:solidFill>
                  <a:prstClr val="black"/>
                </a:solidFill>
                <a:latin typeface="Arial" pitchFamily="34" charset="0"/>
                <a:cs typeface="Arial" pitchFamily="34" charset="0"/>
              </a:rPr>
              <a:t>	  medium acceptance and high luminosity</a:t>
            </a:r>
          </a:p>
          <a:p>
            <a:pPr marL="627063" indent="-393700" defTabSz="457200">
              <a:buFont typeface="Arial" panose="020B0604020202020204" pitchFamily="34" charset="0"/>
              <a:buChar char="•"/>
            </a:pPr>
            <a:endParaRPr lang="en-US" sz="2000" dirty="0">
              <a:solidFill>
                <a:prstClr val="black"/>
              </a:solidFill>
              <a:latin typeface="Arial" pitchFamily="34" charset="0"/>
              <a:cs typeface="Arial" pitchFamily="34" charset="0"/>
            </a:endParaRPr>
          </a:p>
          <a:p>
            <a:pPr marL="627063" indent="-393700" defTabSz="457200">
              <a:buFont typeface="Arial" panose="020B0604020202020204" pitchFamily="34" charset="0"/>
              <a:buChar char="•"/>
            </a:pPr>
            <a:r>
              <a:rPr lang="en-US" sz="2000" dirty="0">
                <a:solidFill>
                  <a:prstClr val="black"/>
                </a:solidFill>
                <a:latin typeface="Arial" pitchFamily="34" charset="0"/>
                <a:cs typeface="Arial" pitchFamily="34" charset="0"/>
              </a:rPr>
              <a:t>Future: Solenoidal Large Intensity Device (</a:t>
            </a:r>
            <a:r>
              <a:rPr lang="en-US" sz="2000" dirty="0" err="1">
                <a:solidFill>
                  <a:prstClr val="black"/>
                </a:solidFill>
                <a:latin typeface="Arial" pitchFamily="34" charset="0"/>
                <a:cs typeface="Arial" pitchFamily="34" charset="0"/>
              </a:rPr>
              <a:t>SoLID</a:t>
            </a:r>
            <a:r>
              <a:rPr lang="en-US" sz="2000" dirty="0">
                <a:solidFill>
                  <a:prstClr val="black"/>
                </a:solidFill>
                <a:latin typeface="Arial" pitchFamily="34" charset="0"/>
                <a:cs typeface="Arial" pitchFamily="34" charset="0"/>
              </a:rPr>
              <a:t>)    in Hall A: large acceptance and high luminosity</a:t>
            </a:r>
          </a:p>
        </p:txBody>
      </p:sp>
    </p:spTree>
    <p:extLst>
      <p:ext uri="{BB962C8B-B14F-4D97-AF65-F5344CB8AC3E}">
        <p14:creationId xmlns:p14="http://schemas.microsoft.com/office/powerpoint/2010/main" val="2084364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19</a:t>
            </a:fld>
            <a:endParaRPr lang="en-US" dirty="0">
              <a:solidFill>
                <a:prstClr val="white"/>
              </a:solidFill>
            </a:endParaRPr>
          </a:p>
        </p:txBody>
      </p:sp>
      <p:sp>
        <p:nvSpPr>
          <p:cNvPr id="3" name="Title 2"/>
          <p:cNvSpPr>
            <a:spLocks noGrp="1"/>
          </p:cNvSpPr>
          <p:nvPr>
            <p:ph type="title"/>
          </p:nvPr>
        </p:nvSpPr>
        <p:spPr>
          <a:xfrm>
            <a:off x="308919" y="452927"/>
            <a:ext cx="8464378" cy="275104"/>
          </a:xfrm>
        </p:spPr>
        <p:txBody>
          <a:bodyPr>
            <a:noAutofit/>
          </a:bodyPr>
          <a:lstStyle/>
          <a:p>
            <a:pPr algn="ctr"/>
            <a:r>
              <a:rPr lang="en-US" sz="3200" dirty="0"/>
              <a:t>12 GeV: 3D imaging of the Nucleon</a:t>
            </a:r>
            <a:br>
              <a:rPr lang="en-US" sz="3200" dirty="0"/>
            </a:br>
            <a:endParaRPr lang="en-US" sz="3200"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9562" y="1564868"/>
            <a:ext cx="5336271" cy="4649827"/>
          </a:xfrm>
          <a:prstGeom prst="rect">
            <a:avLst/>
          </a:prstGeom>
          <a:noFill/>
          <a:ln>
            <a:noFill/>
          </a:ln>
          <a:extLst>
            <a:ext uri="{909E8E84-426E-40DD-AFC4-6F175D3DCCD1}">
              <a14:hiddenFill xmlns:a14="http://schemas.microsoft.com/office/drawing/2010/main">
                <a:solidFill>
                  <a:schemeClr val="accent1"/>
                </a:solidFill>
              </a14:hiddenFill>
            </a:ext>
          </a:extLst>
        </p:spPr>
      </p:pic>
      <p:grpSp>
        <p:nvGrpSpPr>
          <p:cNvPr id="5" name="Group 4"/>
          <p:cNvGrpSpPr/>
          <p:nvPr/>
        </p:nvGrpSpPr>
        <p:grpSpPr>
          <a:xfrm>
            <a:off x="0" y="1673304"/>
            <a:ext cx="9119703" cy="2066951"/>
            <a:chOff x="0" y="1330404"/>
            <a:chExt cx="9119703" cy="2066951"/>
          </a:xfrm>
        </p:grpSpPr>
        <p:pic>
          <p:nvPicPr>
            <p:cNvPr id="6" name="Picture 5" descr="profile.png"/>
            <p:cNvPicPr/>
            <p:nvPr/>
          </p:nvPicPr>
          <p:blipFill rotWithShape="1">
            <a:blip r:embed="rId4" cstate="print"/>
            <a:srcRect l="7356" t="49129" r="12267"/>
            <a:stretch/>
          </p:blipFill>
          <p:spPr>
            <a:xfrm>
              <a:off x="6953941" y="1713730"/>
              <a:ext cx="2091421" cy="1683625"/>
            </a:xfrm>
            <a:prstGeom prst="rect">
              <a:avLst/>
            </a:prstGeom>
            <a:ln>
              <a:noFill/>
            </a:ln>
            <a:effectLst>
              <a:outerShdw blurRad="292100" dist="139700" dir="2700000" algn="tl" rotWithShape="0">
                <a:srgbClr val="333333">
                  <a:alpha val="65000"/>
                </a:srgbClr>
              </a:outerShdw>
            </a:effectLst>
          </p:spPr>
        </p:pic>
        <p:pic>
          <p:nvPicPr>
            <p:cNvPr id="7" name="Picture 1"/>
            <p:cNvPicPr>
              <a:picLocks noChangeAspect="1" noChangeArrowheads="1"/>
            </p:cNvPicPr>
            <p:nvPr/>
          </p:nvPicPr>
          <p:blipFill rotWithShape="1">
            <a:blip r:embed="rId5" cstate="print"/>
            <a:srcRect l="-484" t="-4178" r="-6565" b="-1202"/>
            <a:stretch/>
          </p:blipFill>
          <p:spPr bwMode="auto">
            <a:xfrm>
              <a:off x="73980" y="1715242"/>
              <a:ext cx="2279267" cy="1682113"/>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6212048" y="1330404"/>
              <a:ext cx="2907655" cy="338554"/>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4A929C"/>
                  </a:solidFill>
                  <a:effectLst/>
                  <a:uLnTx/>
                  <a:uFillTx/>
                  <a:latin typeface="Arial" panose="020B0604020202020204" pitchFamily="34" charset="0"/>
                  <a:ea typeface="+mn-ea"/>
                  <a:cs typeface="Arial" panose="020B0604020202020204" pitchFamily="34" charset="0"/>
                </a:rPr>
                <a:t>Transverse Spatial Imaging </a:t>
              </a:r>
            </a:p>
          </p:txBody>
        </p:sp>
        <p:sp>
          <p:nvSpPr>
            <p:cNvPr id="9" name="Rectangle 8"/>
            <p:cNvSpPr/>
            <p:nvPr/>
          </p:nvSpPr>
          <p:spPr>
            <a:xfrm>
              <a:off x="0" y="1358979"/>
              <a:ext cx="3271537" cy="338554"/>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4A929C"/>
                  </a:solidFill>
                  <a:effectLst/>
                  <a:uLnTx/>
                  <a:uFillTx/>
                  <a:latin typeface="Arial" panose="020B0604020202020204" pitchFamily="34" charset="0"/>
                  <a:ea typeface="+mn-ea"/>
                  <a:cs typeface="Arial" panose="020B0604020202020204" pitchFamily="34" charset="0"/>
                </a:rPr>
                <a:t>Transverse Momentum Imaging</a:t>
              </a:r>
            </a:p>
          </p:txBody>
        </p:sp>
      </p:grpSp>
      <p:sp>
        <p:nvSpPr>
          <p:cNvPr id="10" name="TextBox 9"/>
          <p:cNvSpPr txBox="1"/>
          <p:nvPr/>
        </p:nvSpPr>
        <p:spPr>
          <a:xfrm>
            <a:off x="6629400" y="851088"/>
            <a:ext cx="2490303"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GPDs: Longitudinal momentum fraction x at transverse location b </a:t>
            </a:r>
          </a:p>
        </p:txBody>
      </p:sp>
      <p:sp>
        <p:nvSpPr>
          <p:cNvPr id="11" name="TextBox 10"/>
          <p:cNvSpPr txBox="1"/>
          <p:nvPr/>
        </p:nvSpPr>
        <p:spPr>
          <a:xfrm>
            <a:off x="76200" y="851088"/>
            <a:ext cx="257175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TMDs: Longitudinal momentum fraction x and transverse momentum k </a:t>
            </a:r>
          </a:p>
        </p:txBody>
      </p:sp>
      <p:grpSp>
        <p:nvGrpSpPr>
          <p:cNvPr id="12" name="Group 24"/>
          <p:cNvGrpSpPr>
            <a:grpSpLocks noChangeAspect="1"/>
          </p:cNvGrpSpPr>
          <p:nvPr/>
        </p:nvGrpSpPr>
        <p:grpSpPr>
          <a:xfrm>
            <a:off x="7030825" y="3914239"/>
            <a:ext cx="2014537" cy="1868541"/>
            <a:chOff x="5786438" y="817331"/>
            <a:chExt cx="3357562" cy="3114235"/>
          </a:xfrm>
        </p:grpSpPr>
        <p:grpSp>
          <p:nvGrpSpPr>
            <p:cNvPr id="13" name="Group 25"/>
            <p:cNvGrpSpPr>
              <a:grpSpLocks/>
            </p:cNvGrpSpPr>
            <p:nvPr/>
          </p:nvGrpSpPr>
          <p:grpSpPr bwMode="auto">
            <a:xfrm>
              <a:off x="5786438" y="817331"/>
              <a:ext cx="3357562" cy="2939848"/>
              <a:chOff x="113" y="881"/>
              <a:chExt cx="2160" cy="2004"/>
            </a:xfrm>
          </p:grpSpPr>
          <p:pic>
            <p:nvPicPr>
              <p:cNvPr id="19" name="Picture 18" descr="Schéma2diapoter"/>
              <p:cNvPicPr>
                <a:picLocks noChangeAspect="1" noChangeArrowheads="1"/>
              </p:cNvPicPr>
              <p:nvPr/>
            </p:nvPicPr>
            <p:blipFill rotWithShape="1">
              <a:blip r:embed="rId6" cstate="print"/>
              <a:srcRect t="17060"/>
              <a:stretch/>
            </p:blipFill>
            <p:spPr bwMode="auto">
              <a:xfrm>
                <a:off x="113" y="911"/>
                <a:ext cx="2160" cy="1767"/>
              </a:xfrm>
              <a:prstGeom prst="rect">
                <a:avLst/>
              </a:prstGeom>
              <a:noFill/>
            </p:spPr>
          </p:pic>
          <p:grpSp>
            <p:nvGrpSpPr>
              <p:cNvPr id="20" name="Group 32"/>
              <p:cNvGrpSpPr>
                <a:grpSpLocks/>
              </p:cNvGrpSpPr>
              <p:nvPr/>
            </p:nvGrpSpPr>
            <p:grpSpPr bwMode="auto">
              <a:xfrm>
                <a:off x="262" y="881"/>
                <a:ext cx="452" cy="540"/>
                <a:chOff x="262" y="881"/>
                <a:chExt cx="452" cy="540"/>
              </a:xfrm>
            </p:grpSpPr>
            <p:sp>
              <p:nvSpPr>
                <p:cNvPr id="24" name="Arc 6"/>
                <p:cNvSpPr>
                  <a:spLocks/>
                </p:cNvSpPr>
                <p:nvPr/>
              </p:nvSpPr>
              <p:spPr bwMode="auto">
                <a:xfrm rot="6754313" flipH="1" flipV="1">
                  <a:off x="404" y="1118"/>
                  <a:ext cx="366" cy="240"/>
                </a:xfrm>
                <a:custGeom>
                  <a:avLst/>
                  <a:gdLst>
                    <a:gd name="G0" fmla="+- 4417 0 0"/>
                    <a:gd name="G1" fmla="+- 21600 0 0"/>
                    <a:gd name="G2" fmla="+- 21600 0 0"/>
                    <a:gd name="T0" fmla="*/ 0 w 26017"/>
                    <a:gd name="T1" fmla="*/ 456 h 22612"/>
                    <a:gd name="T2" fmla="*/ 25993 w 26017"/>
                    <a:gd name="T3" fmla="*/ 22612 h 22612"/>
                    <a:gd name="T4" fmla="*/ 4417 w 26017"/>
                    <a:gd name="T5" fmla="*/ 21600 h 22612"/>
                  </a:gdLst>
                  <a:ahLst/>
                  <a:cxnLst>
                    <a:cxn ang="0">
                      <a:pos x="T0" y="T1"/>
                    </a:cxn>
                    <a:cxn ang="0">
                      <a:pos x="T2" y="T3"/>
                    </a:cxn>
                    <a:cxn ang="0">
                      <a:pos x="T4" y="T5"/>
                    </a:cxn>
                  </a:cxnLst>
                  <a:rect l="0" t="0" r="r" b="b"/>
                  <a:pathLst>
                    <a:path w="26017" h="22612" fill="none" extrusionOk="0">
                      <a:moveTo>
                        <a:pt x="0" y="456"/>
                      </a:moveTo>
                      <a:cubicBezTo>
                        <a:pt x="1452" y="152"/>
                        <a:pt x="2932" y="-1"/>
                        <a:pt x="4417" y="0"/>
                      </a:cubicBezTo>
                      <a:cubicBezTo>
                        <a:pt x="16346" y="0"/>
                        <a:pt x="26017" y="9670"/>
                        <a:pt x="26017" y="21600"/>
                      </a:cubicBezTo>
                      <a:cubicBezTo>
                        <a:pt x="26017" y="21937"/>
                        <a:pt x="26009" y="22274"/>
                        <a:pt x="25993" y="22612"/>
                      </a:cubicBezTo>
                    </a:path>
                    <a:path w="26017" h="22612" stroke="0" extrusionOk="0">
                      <a:moveTo>
                        <a:pt x="0" y="456"/>
                      </a:moveTo>
                      <a:cubicBezTo>
                        <a:pt x="1452" y="152"/>
                        <a:pt x="2932" y="-1"/>
                        <a:pt x="4417" y="0"/>
                      </a:cubicBezTo>
                      <a:cubicBezTo>
                        <a:pt x="16346" y="0"/>
                        <a:pt x="26017" y="9670"/>
                        <a:pt x="26017" y="21600"/>
                      </a:cubicBezTo>
                      <a:cubicBezTo>
                        <a:pt x="26017" y="21937"/>
                        <a:pt x="26009" y="22274"/>
                        <a:pt x="25993" y="22612"/>
                      </a:cubicBezTo>
                      <a:lnTo>
                        <a:pt x="4417" y="21600"/>
                      </a:lnTo>
                      <a:close/>
                    </a:path>
                  </a:pathLst>
                </a:custGeom>
                <a:noFill/>
                <a:ln w="38100" cap="rnd">
                  <a:solidFill>
                    <a:srgbClr val="FF3300"/>
                  </a:solidFill>
                  <a:round/>
                  <a:headEnd/>
                  <a:tailEnd type="triangle" w="med" len="med"/>
                </a:ln>
                <a:effectLst/>
              </p:spPr>
              <p:txBody>
                <a:bodyPr vert="eaVert" wrap="none"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010000"/>
                    </a:solidFill>
                    <a:effectLst>
                      <a:outerShdw blurRad="38100" dist="38100" dir="2700000" algn="tl">
                        <a:srgbClr val="C0C0C0"/>
                      </a:outerShdw>
                    </a:effectLst>
                    <a:uLnTx/>
                    <a:uFillTx/>
                    <a:latin typeface="Times New Roman" pitchFamily="18" charset="0"/>
                    <a:ea typeface="+mn-ea"/>
                    <a:cs typeface="+mn-cs"/>
                  </a:endParaRPr>
                </a:p>
              </p:txBody>
            </p:sp>
            <p:sp>
              <p:nvSpPr>
                <p:cNvPr id="25" name="Text Box 7"/>
                <p:cNvSpPr txBox="1">
                  <a:spLocks noChangeArrowheads="1"/>
                </p:cNvSpPr>
                <p:nvPr/>
              </p:nvSpPr>
              <p:spPr bwMode="auto">
                <a:xfrm>
                  <a:off x="262" y="881"/>
                  <a:ext cx="452" cy="315"/>
                </a:xfrm>
                <a:prstGeom prst="rect">
                  <a:avLst/>
                </a:prstGeom>
                <a:noFill/>
                <a:ln w="12700">
                  <a:noFill/>
                  <a:miter lim="800000"/>
                  <a:headEnd type="none" w="sm" len="sm"/>
                  <a:tailEnd type="none" w="sm" len="sm"/>
                </a:ln>
                <a:effectLst/>
              </p:spPr>
              <p:txBody>
                <a:bodyPr wrap="square">
                  <a:spAutoFit/>
                </a:bodyPr>
                <a:lstStyle/>
                <a:p>
                  <a:pPr marL="0" marR="0" lvl="0" indent="0" algn="l" defTabSz="762000" rtl="0" eaLnBrk="0" fontAlgn="auto" latinLnBrk="0" hangingPunct="0">
                    <a:lnSpc>
                      <a:spcPct val="100000"/>
                    </a:lnSpc>
                    <a:spcBef>
                      <a:spcPts val="0"/>
                    </a:spcBef>
                    <a:spcAft>
                      <a:spcPts val="0"/>
                    </a:spcAft>
                    <a:buClrTx/>
                    <a:buSzTx/>
                    <a:buFontTx/>
                    <a:buNone/>
                    <a:tabLst/>
                    <a:defRPr/>
                  </a:pPr>
                  <a:r>
                    <a:rPr kumimoji="0" lang="fr-FR" sz="1200" b="0" i="0" u="none" strike="noStrike" kern="1200" cap="none" spc="0" normalizeH="0" baseline="0" noProof="0" dirty="0">
                      <a:ln>
                        <a:noFill/>
                      </a:ln>
                      <a:solidFill>
                        <a:srgbClr val="FF3300"/>
                      </a:solidFill>
                      <a:effectLst/>
                      <a:uLnTx/>
                      <a:uFillTx/>
                      <a:latin typeface="Arial" panose="020B0604020202020204" pitchFamily="34" charset="0"/>
                      <a:ea typeface="+mn-ea"/>
                      <a:cs typeface="Arial" panose="020B0604020202020204" pitchFamily="34" charset="0"/>
                    </a:rPr>
                    <a:t>Q</a:t>
                  </a:r>
                  <a:r>
                    <a:rPr kumimoji="0" lang="fr-FR" sz="1200" b="1" i="0" u="none" strike="noStrike" kern="1200" cap="none" spc="0" normalizeH="0" baseline="30000" noProof="0" dirty="0">
                      <a:ln>
                        <a:noFill/>
                      </a:ln>
                      <a:solidFill>
                        <a:srgbClr val="FF3300"/>
                      </a:solidFill>
                      <a:effectLst/>
                      <a:uLnTx/>
                      <a:uFillTx/>
                      <a:latin typeface="Arial" panose="020B0604020202020204" pitchFamily="34" charset="0"/>
                      <a:ea typeface="+mn-ea"/>
                      <a:cs typeface="Arial" panose="020B0604020202020204" pitchFamily="34" charset="0"/>
                    </a:rPr>
                    <a:t>2</a:t>
                  </a:r>
                </a:p>
              </p:txBody>
            </p:sp>
          </p:grpSp>
          <p:grpSp>
            <p:nvGrpSpPr>
              <p:cNvPr id="21" name="Group 8"/>
              <p:cNvGrpSpPr>
                <a:grpSpLocks/>
              </p:cNvGrpSpPr>
              <p:nvPr/>
            </p:nvGrpSpPr>
            <p:grpSpPr bwMode="auto">
              <a:xfrm>
                <a:off x="1088" y="2194"/>
                <a:ext cx="558" cy="691"/>
                <a:chOff x="1088" y="2194"/>
                <a:chExt cx="558" cy="691"/>
              </a:xfrm>
            </p:grpSpPr>
            <p:sp>
              <p:nvSpPr>
                <p:cNvPr id="22" name="Arc 9"/>
                <p:cNvSpPr>
                  <a:spLocks/>
                </p:cNvSpPr>
                <p:nvPr/>
              </p:nvSpPr>
              <p:spPr bwMode="auto">
                <a:xfrm rot="19052950" flipH="1" flipV="1">
                  <a:off x="1088" y="2194"/>
                  <a:ext cx="558" cy="506"/>
                </a:xfrm>
                <a:custGeom>
                  <a:avLst/>
                  <a:gdLst>
                    <a:gd name="G0" fmla="+- 4417 0 0"/>
                    <a:gd name="G1" fmla="+- 21600 0 0"/>
                    <a:gd name="G2" fmla="+- 21600 0 0"/>
                    <a:gd name="T0" fmla="*/ 0 w 26017"/>
                    <a:gd name="T1" fmla="*/ 456 h 22612"/>
                    <a:gd name="T2" fmla="*/ 25993 w 26017"/>
                    <a:gd name="T3" fmla="*/ 22612 h 22612"/>
                    <a:gd name="T4" fmla="*/ 4417 w 26017"/>
                    <a:gd name="T5" fmla="*/ 21600 h 22612"/>
                  </a:gdLst>
                  <a:ahLst/>
                  <a:cxnLst>
                    <a:cxn ang="0">
                      <a:pos x="T0" y="T1"/>
                    </a:cxn>
                    <a:cxn ang="0">
                      <a:pos x="T2" y="T3"/>
                    </a:cxn>
                    <a:cxn ang="0">
                      <a:pos x="T4" y="T5"/>
                    </a:cxn>
                  </a:cxnLst>
                  <a:rect l="0" t="0" r="r" b="b"/>
                  <a:pathLst>
                    <a:path w="26017" h="22612" fill="none" extrusionOk="0">
                      <a:moveTo>
                        <a:pt x="0" y="456"/>
                      </a:moveTo>
                      <a:cubicBezTo>
                        <a:pt x="1452" y="152"/>
                        <a:pt x="2932" y="-1"/>
                        <a:pt x="4417" y="0"/>
                      </a:cubicBezTo>
                      <a:cubicBezTo>
                        <a:pt x="16346" y="0"/>
                        <a:pt x="26017" y="9670"/>
                        <a:pt x="26017" y="21600"/>
                      </a:cubicBezTo>
                      <a:cubicBezTo>
                        <a:pt x="26017" y="21937"/>
                        <a:pt x="26009" y="22274"/>
                        <a:pt x="25993" y="22612"/>
                      </a:cubicBezTo>
                    </a:path>
                    <a:path w="26017" h="22612" stroke="0" extrusionOk="0">
                      <a:moveTo>
                        <a:pt x="0" y="456"/>
                      </a:moveTo>
                      <a:cubicBezTo>
                        <a:pt x="1452" y="152"/>
                        <a:pt x="2932" y="-1"/>
                        <a:pt x="4417" y="0"/>
                      </a:cubicBezTo>
                      <a:cubicBezTo>
                        <a:pt x="16346" y="0"/>
                        <a:pt x="26017" y="9670"/>
                        <a:pt x="26017" y="21600"/>
                      </a:cubicBezTo>
                      <a:cubicBezTo>
                        <a:pt x="26017" y="21937"/>
                        <a:pt x="26009" y="22274"/>
                        <a:pt x="25993" y="22612"/>
                      </a:cubicBezTo>
                      <a:lnTo>
                        <a:pt x="4417" y="21600"/>
                      </a:lnTo>
                      <a:close/>
                    </a:path>
                  </a:pathLst>
                </a:custGeom>
                <a:noFill/>
                <a:ln w="38100" cap="rnd">
                  <a:solidFill>
                    <a:srgbClr val="FF3300"/>
                  </a:solidFill>
                  <a:round/>
                  <a:headEnd type="triangle" w="med" len="med"/>
                  <a:tailEnd/>
                </a:ln>
                <a:effectLst/>
              </p:spPr>
              <p:txBody>
                <a:bodyPr rot="10800000" wrap="none"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010000"/>
                    </a:solidFill>
                    <a:effectLst>
                      <a:outerShdw blurRad="38100" dist="38100" dir="2700000" algn="tl">
                        <a:srgbClr val="C0C0C0"/>
                      </a:outerShdw>
                    </a:effectLst>
                    <a:uLnTx/>
                    <a:uFillTx/>
                    <a:latin typeface="Times New Roman" pitchFamily="18" charset="0"/>
                    <a:ea typeface="+mn-ea"/>
                    <a:cs typeface="+mn-cs"/>
                  </a:endParaRPr>
                </a:p>
              </p:txBody>
            </p:sp>
            <p:sp>
              <p:nvSpPr>
                <p:cNvPr id="23" name="Text Box 10"/>
                <p:cNvSpPr txBox="1">
                  <a:spLocks noChangeArrowheads="1"/>
                </p:cNvSpPr>
                <p:nvPr/>
              </p:nvSpPr>
              <p:spPr bwMode="auto">
                <a:xfrm>
                  <a:off x="1213" y="2614"/>
                  <a:ext cx="174" cy="271"/>
                </a:xfrm>
                <a:prstGeom prst="rect">
                  <a:avLst/>
                </a:prstGeom>
                <a:noFill/>
                <a:ln w="12700">
                  <a:noFill/>
                  <a:miter lim="800000"/>
                  <a:headEnd type="none" w="sm" len="sm"/>
                  <a:tailEnd type="none" w="sm" len="sm"/>
                </a:ln>
                <a:effectLst/>
              </p:spPr>
              <p:txBody>
                <a:bodyPr wrap="none">
                  <a:spAutoFit/>
                </a:bodyPr>
                <a:lstStyle/>
                <a:p>
                  <a:pPr marL="0" marR="0" lvl="0" indent="0" algn="l" defTabSz="762000" rtl="0" eaLnBrk="0" fontAlgn="auto" latinLnBrk="0" hangingPunct="0">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FF3300"/>
                      </a:solidFill>
                      <a:effectLst/>
                      <a:uLnTx/>
                      <a:uFillTx/>
                      <a:latin typeface="Calibri"/>
                      <a:ea typeface="+mn-ea"/>
                      <a:cs typeface="+mn-cs"/>
                    </a:rPr>
                    <a:t>t</a:t>
                  </a:r>
                </a:p>
              </p:txBody>
            </p:sp>
          </p:grpSp>
        </p:grpSp>
        <p:sp>
          <p:nvSpPr>
            <p:cNvPr id="14" name="Line 19"/>
            <p:cNvSpPr>
              <a:spLocks noChangeShapeType="1"/>
            </p:cNvSpPr>
            <p:nvPr/>
          </p:nvSpPr>
          <p:spPr bwMode="auto">
            <a:xfrm>
              <a:off x="6248400" y="2297761"/>
              <a:ext cx="2808287" cy="0"/>
            </a:xfrm>
            <a:prstGeom prst="line">
              <a:avLst/>
            </a:prstGeom>
            <a:noFill/>
            <a:ln w="28575">
              <a:solidFill>
                <a:schemeClr val="tx1">
                  <a:lumMod val="50000"/>
                  <a:lumOff val="50000"/>
                </a:schemeClr>
              </a:solidFill>
              <a:prstDash val="dash"/>
              <a:round/>
              <a:headEnd/>
              <a:tailEnd/>
            </a:ln>
            <a:effectLst/>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Calibri"/>
                <a:ea typeface="+mn-ea"/>
                <a:cs typeface="+mn-cs"/>
              </a:endParaRPr>
            </a:p>
          </p:txBody>
        </p:sp>
        <p:graphicFrame>
          <p:nvGraphicFramePr>
            <p:cNvPr id="15" name="Object 4"/>
            <p:cNvGraphicFramePr>
              <a:graphicFrameLocks noChangeAspect="1"/>
            </p:cNvGraphicFramePr>
            <p:nvPr/>
          </p:nvGraphicFramePr>
          <p:xfrm>
            <a:off x="6248400" y="2461541"/>
            <a:ext cx="612775" cy="365125"/>
          </p:xfrm>
          <a:graphic>
            <a:graphicData uri="http://schemas.openxmlformats.org/presentationml/2006/ole">
              <mc:AlternateContent xmlns:mc="http://schemas.openxmlformats.org/markup-compatibility/2006">
                <mc:Choice xmlns:v="urn:schemas-microsoft-com:vml" Requires="v">
                  <p:oleObj spid="_x0000_s7272" name="Equation" r:id="rId7" imgW="342751" imgH="203112" progId="Equation.3">
                    <p:embed/>
                  </p:oleObj>
                </mc:Choice>
                <mc:Fallback>
                  <p:oleObj name="Equation" r:id="rId7" imgW="342751" imgH="203112" progId="Equation.3">
                    <p:embed/>
                    <p:pic>
                      <p:nvPicPr>
                        <p:cNvPr id="15"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48400" y="2461541"/>
                          <a:ext cx="612775" cy="365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5"/>
            <p:cNvGraphicFramePr>
              <a:graphicFrameLocks noChangeAspect="1"/>
            </p:cNvGraphicFramePr>
            <p:nvPr/>
          </p:nvGraphicFramePr>
          <p:xfrm>
            <a:off x="8305800" y="2461541"/>
            <a:ext cx="612775" cy="365125"/>
          </p:xfrm>
          <a:graphic>
            <a:graphicData uri="http://schemas.openxmlformats.org/presentationml/2006/ole">
              <mc:AlternateContent xmlns:mc="http://schemas.openxmlformats.org/markup-compatibility/2006">
                <mc:Choice xmlns:v="urn:schemas-microsoft-com:vml" Requires="v">
                  <p:oleObj spid="_x0000_s7273" name="Equation" r:id="rId9" imgW="342751" imgH="203112" progId="Equation.3">
                    <p:embed/>
                  </p:oleObj>
                </mc:Choice>
                <mc:Fallback>
                  <p:oleObj name="Equation" r:id="rId9" imgW="342751" imgH="203112" progId="Equation.3">
                    <p:embed/>
                    <p:pic>
                      <p:nvPicPr>
                        <p:cNvPr id="16"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05800" y="2461541"/>
                          <a:ext cx="612775" cy="365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7"/>
            <p:cNvGraphicFramePr>
              <a:graphicFrameLocks noChangeAspect="1"/>
            </p:cNvGraphicFramePr>
            <p:nvPr/>
          </p:nvGraphicFramePr>
          <p:xfrm>
            <a:off x="8153400" y="3223541"/>
            <a:ext cx="723900" cy="395288"/>
          </p:xfrm>
          <a:graphic>
            <a:graphicData uri="http://schemas.openxmlformats.org/presentationml/2006/ole">
              <mc:AlternateContent xmlns:mc="http://schemas.openxmlformats.org/markup-compatibility/2006">
                <mc:Choice xmlns:v="urn:schemas-microsoft-com:vml" Requires="v">
                  <p:oleObj spid="_x0000_s7274" name="Equation" r:id="rId11" imgW="444114" imgH="241091" progId="Equation.3">
                    <p:embed/>
                  </p:oleObj>
                </mc:Choice>
                <mc:Fallback>
                  <p:oleObj name="Equation" r:id="rId11" imgW="444114" imgH="241091" progId="Equation.3">
                    <p:embed/>
                    <p:pic>
                      <p:nvPicPr>
                        <p:cNvPr id="17"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53400" y="3223541"/>
                          <a:ext cx="723900" cy="395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8"/>
            <p:cNvGraphicFramePr>
              <a:graphicFrameLocks noChangeAspect="1"/>
            </p:cNvGraphicFramePr>
            <p:nvPr/>
          </p:nvGraphicFramePr>
          <p:xfrm>
            <a:off x="8153400" y="3528341"/>
            <a:ext cx="758825" cy="403225"/>
          </p:xfrm>
          <a:graphic>
            <a:graphicData uri="http://schemas.openxmlformats.org/presentationml/2006/ole">
              <mc:AlternateContent xmlns:mc="http://schemas.openxmlformats.org/markup-compatibility/2006">
                <mc:Choice xmlns:v="urn:schemas-microsoft-com:vml" Requires="v">
                  <p:oleObj spid="_x0000_s7275" name="Equation" r:id="rId13" imgW="457002" imgH="241195" progId="Equation.3">
                    <p:embed/>
                  </p:oleObj>
                </mc:Choice>
                <mc:Fallback>
                  <p:oleObj name="Equation" r:id="rId13" imgW="457002" imgH="241195" progId="Equation.3">
                    <p:embed/>
                    <p:pic>
                      <p:nvPicPr>
                        <p:cNvPr id="18" name="Object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53400" y="3528341"/>
                          <a:ext cx="758825" cy="403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26" name="Group 53"/>
          <p:cNvGrpSpPr>
            <a:grpSpLocks noChangeAspect="1"/>
          </p:cNvGrpSpPr>
          <p:nvPr/>
        </p:nvGrpSpPr>
        <p:grpSpPr bwMode="auto">
          <a:xfrm>
            <a:off x="159195" y="4001861"/>
            <a:ext cx="1981235" cy="1337686"/>
            <a:chOff x="1092" y="672"/>
            <a:chExt cx="3524" cy="2607"/>
          </a:xfrm>
        </p:grpSpPr>
        <p:cxnSp>
          <p:nvCxnSpPr>
            <p:cNvPr id="27" name="Connettore 2 8"/>
            <p:cNvCxnSpPr/>
            <p:nvPr/>
          </p:nvCxnSpPr>
          <p:spPr>
            <a:xfrm>
              <a:off x="1917" y="672"/>
              <a:ext cx="901" cy="47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8" name="Connettore 2 10"/>
            <p:cNvCxnSpPr>
              <a:cxnSpLocks noChangeShapeType="1"/>
            </p:cNvCxnSpPr>
            <p:nvPr/>
          </p:nvCxnSpPr>
          <p:spPr bwMode="auto">
            <a:xfrm flipV="1">
              <a:off x="2811" y="869"/>
              <a:ext cx="921" cy="274"/>
            </a:xfrm>
            <a:prstGeom prst="straightConnector1">
              <a:avLst/>
            </a:prstGeom>
            <a:noFill/>
            <a:ln w="25400">
              <a:solidFill>
                <a:srgbClr val="348FA6"/>
              </a:solidFill>
              <a:round/>
              <a:headEnd/>
              <a:tailEnd type="arrow" w="med" len="med"/>
            </a:ln>
            <a:extLst>
              <a:ext uri="{909E8E84-426E-40DD-AFC4-6F175D3DCCD1}">
                <a14:hiddenFill xmlns:a14="http://schemas.microsoft.com/office/drawing/2010/main">
                  <a:noFill/>
                </a14:hiddenFill>
              </a:ext>
            </a:extLst>
          </p:spPr>
        </p:cxnSp>
        <p:grpSp>
          <p:nvGrpSpPr>
            <p:cNvPr id="29" name="Gruppo 26"/>
            <p:cNvGrpSpPr>
              <a:grpSpLocks/>
            </p:cNvGrpSpPr>
            <p:nvPr/>
          </p:nvGrpSpPr>
          <p:grpSpPr bwMode="auto">
            <a:xfrm rot="1405024">
              <a:off x="2545" y="1115"/>
              <a:ext cx="216" cy="914"/>
              <a:chOff x="4572000" y="0"/>
              <a:chExt cx="1063082" cy="5887843"/>
            </a:xfrm>
          </p:grpSpPr>
          <p:grpSp>
            <p:nvGrpSpPr>
              <p:cNvPr id="47" name="Gruppo 18"/>
              <p:cNvGrpSpPr>
                <a:grpSpLocks/>
              </p:cNvGrpSpPr>
              <p:nvPr/>
            </p:nvGrpSpPr>
            <p:grpSpPr bwMode="auto">
              <a:xfrm>
                <a:off x="4572000" y="0"/>
                <a:ext cx="1063082" cy="3003395"/>
                <a:chOff x="2040674" y="4070196"/>
                <a:chExt cx="1063082" cy="3003395"/>
              </a:xfrm>
            </p:grpSpPr>
            <p:grpSp>
              <p:nvGrpSpPr>
                <p:cNvPr id="55" name="Gruppo 14"/>
                <p:cNvGrpSpPr>
                  <a:grpSpLocks/>
                </p:cNvGrpSpPr>
                <p:nvPr/>
              </p:nvGrpSpPr>
              <p:grpSpPr bwMode="auto">
                <a:xfrm>
                  <a:off x="2040674" y="4070196"/>
                  <a:ext cx="1055648" cy="1557454"/>
                  <a:chOff x="2040674" y="4070196"/>
                  <a:chExt cx="1055648" cy="1557454"/>
                </a:xfrm>
              </p:grpSpPr>
              <p:sp>
                <p:nvSpPr>
                  <p:cNvPr id="59" name="Arco 11"/>
                  <p:cNvSpPr/>
                  <p:nvPr/>
                </p:nvSpPr>
                <p:spPr>
                  <a:xfrm>
                    <a:off x="1789433" y="3920450"/>
                    <a:ext cx="783801" cy="813151"/>
                  </a:xfrm>
                  <a:prstGeom prst="arc">
                    <a:avLst>
                      <a:gd name="adj1" fmla="val 17694415"/>
                      <a:gd name="adj2" fmla="val 3793374"/>
                    </a:avLst>
                  </a:prstGeom>
                  <a:ln w="25400"/>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Gill Sans MT" charset="0"/>
                      <a:ea typeface="ＭＳ Ｐゴシック" charset="0"/>
                      <a:cs typeface="ＭＳ Ｐゴシック" charset="0"/>
                    </a:endParaRPr>
                  </a:p>
                </p:txBody>
              </p:sp>
              <p:sp>
                <p:nvSpPr>
                  <p:cNvPr id="60" name="Arco 13"/>
                  <p:cNvSpPr>
                    <a:spLocks noChangeArrowheads="1"/>
                  </p:cNvSpPr>
                  <p:nvPr/>
                </p:nvSpPr>
                <p:spPr bwMode="auto">
                  <a:xfrm rot="10800000">
                    <a:off x="2393795" y="4791308"/>
                    <a:ext cx="702527" cy="836342"/>
                  </a:xfrm>
                  <a:custGeom>
                    <a:avLst/>
                    <a:gdLst>
                      <a:gd name="T0" fmla="*/ 521199 w 702527"/>
                      <a:gd name="T1" fmla="*/ 52193 h 836342"/>
                      <a:gd name="T2" fmla="*/ 351264 w 702527"/>
                      <a:gd name="T3" fmla="*/ 418171 h 836342"/>
                      <a:gd name="T4" fmla="*/ 532154 w 702527"/>
                      <a:gd name="T5" fmla="*/ 776630 h 836342"/>
                      <a:gd name="T6" fmla="*/ 0 60000 65536"/>
                      <a:gd name="T7" fmla="*/ 0 60000 65536"/>
                      <a:gd name="T8" fmla="*/ 0 60000 65536"/>
                      <a:gd name="T9" fmla="*/ 521199 w 702527"/>
                      <a:gd name="T10" fmla="*/ 52193 h 836342"/>
                      <a:gd name="T11" fmla="*/ 702527 w 702527"/>
                      <a:gd name="T12" fmla="*/ 776630 h 836342"/>
                    </a:gdLst>
                    <a:ahLst/>
                    <a:cxnLst>
                      <a:cxn ang="T6">
                        <a:pos x="T0" y="T1"/>
                      </a:cxn>
                      <a:cxn ang="T7">
                        <a:pos x="T2" y="T3"/>
                      </a:cxn>
                      <a:cxn ang="T8">
                        <a:pos x="T4" y="T5"/>
                      </a:cxn>
                    </a:cxnLst>
                    <a:rect l="T9" t="T10" r="T11" b="T12"/>
                    <a:pathLst>
                      <a:path w="702527" h="836342" stroke="0">
                        <a:moveTo>
                          <a:pt x="521199" y="52193"/>
                        </a:moveTo>
                        <a:lnTo>
                          <a:pt x="521199" y="52192"/>
                        </a:lnTo>
                        <a:cubicBezTo>
                          <a:pt x="633079" y="125816"/>
                          <a:pt x="702528" y="265986"/>
                          <a:pt x="702528" y="418171"/>
                        </a:cubicBezTo>
                        <a:cubicBezTo>
                          <a:pt x="702528" y="564976"/>
                          <a:pt x="637862" y="701029"/>
                          <a:pt x="532154" y="776630"/>
                        </a:cubicBezTo>
                        <a:lnTo>
                          <a:pt x="351264" y="418171"/>
                        </a:lnTo>
                        <a:lnTo>
                          <a:pt x="521199" y="52193"/>
                        </a:lnTo>
                        <a:close/>
                      </a:path>
                      <a:path w="702527" h="836342" fill="none">
                        <a:moveTo>
                          <a:pt x="521199" y="52193"/>
                        </a:moveTo>
                        <a:lnTo>
                          <a:pt x="521199" y="52192"/>
                        </a:lnTo>
                        <a:cubicBezTo>
                          <a:pt x="633079" y="125816"/>
                          <a:pt x="702528" y="265986"/>
                          <a:pt x="702528" y="418171"/>
                        </a:cubicBezTo>
                        <a:cubicBezTo>
                          <a:pt x="702528" y="564976"/>
                          <a:pt x="637862" y="701029"/>
                          <a:pt x="532154" y="776630"/>
                        </a:cubicBezTo>
                      </a:path>
                    </a:pathLst>
                  </a:custGeom>
                  <a:noFill/>
                  <a:ln w="25400">
                    <a:solidFill>
                      <a:srgbClr val="348FA6"/>
                    </a:solidFill>
                    <a:miter lim="800000"/>
                    <a:headEnd/>
                    <a:tailEnd/>
                  </a:ln>
                  <a:extLst>
                    <a:ext uri="{909E8E84-426E-40DD-AFC4-6F175D3DCCD1}">
                      <a14:hiddenFill xmlns:a14="http://schemas.microsoft.com/office/drawing/2010/main">
                        <a:solidFill>
                          <a:srgbClr val="FFFFFF"/>
                        </a:solidFill>
                      </a14:hiddenFill>
                    </a:ext>
                  </a:extLst>
                </p:spPr>
                <p:txBody>
                  <a:bodyPr rot="1080000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56" name="Gruppo 15"/>
                <p:cNvGrpSpPr>
                  <a:grpSpLocks/>
                </p:cNvGrpSpPr>
                <p:nvPr/>
              </p:nvGrpSpPr>
              <p:grpSpPr bwMode="auto">
                <a:xfrm>
                  <a:off x="2048108" y="5516137"/>
                  <a:ext cx="1055648" cy="1557454"/>
                  <a:chOff x="2040674" y="4070196"/>
                  <a:chExt cx="1055648" cy="1557454"/>
                </a:xfrm>
              </p:grpSpPr>
              <p:sp>
                <p:nvSpPr>
                  <p:cNvPr id="57" name="Arco 16"/>
                  <p:cNvSpPr/>
                  <p:nvPr/>
                </p:nvSpPr>
                <p:spPr>
                  <a:xfrm>
                    <a:off x="1685415" y="3997825"/>
                    <a:ext cx="772684" cy="821126"/>
                  </a:xfrm>
                  <a:prstGeom prst="arc">
                    <a:avLst>
                      <a:gd name="adj1" fmla="val 17694415"/>
                      <a:gd name="adj2" fmla="val 3793374"/>
                    </a:avLst>
                  </a:prstGeom>
                  <a:ln w="25400"/>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Gill Sans MT" charset="0"/>
                      <a:ea typeface="ＭＳ Ｐゴシック" charset="0"/>
                      <a:cs typeface="ＭＳ Ｐゴシック" charset="0"/>
                    </a:endParaRPr>
                  </a:p>
                </p:txBody>
              </p:sp>
              <p:sp>
                <p:nvSpPr>
                  <p:cNvPr id="58" name="Arco 17"/>
                  <p:cNvSpPr>
                    <a:spLocks noChangeArrowheads="1"/>
                  </p:cNvSpPr>
                  <p:nvPr/>
                </p:nvSpPr>
                <p:spPr bwMode="auto">
                  <a:xfrm rot="10800000">
                    <a:off x="2393795" y="4791308"/>
                    <a:ext cx="702527" cy="836342"/>
                  </a:xfrm>
                  <a:custGeom>
                    <a:avLst/>
                    <a:gdLst>
                      <a:gd name="T0" fmla="*/ 521199 w 702527"/>
                      <a:gd name="T1" fmla="*/ 52193 h 836342"/>
                      <a:gd name="T2" fmla="*/ 351264 w 702527"/>
                      <a:gd name="T3" fmla="*/ 418171 h 836342"/>
                      <a:gd name="T4" fmla="*/ 532154 w 702527"/>
                      <a:gd name="T5" fmla="*/ 776630 h 836342"/>
                      <a:gd name="T6" fmla="*/ 0 60000 65536"/>
                      <a:gd name="T7" fmla="*/ 0 60000 65536"/>
                      <a:gd name="T8" fmla="*/ 0 60000 65536"/>
                      <a:gd name="T9" fmla="*/ 521199 w 702527"/>
                      <a:gd name="T10" fmla="*/ 52193 h 836342"/>
                      <a:gd name="T11" fmla="*/ 702527 w 702527"/>
                      <a:gd name="T12" fmla="*/ 776630 h 836342"/>
                    </a:gdLst>
                    <a:ahLst/>
                    <a:cxnLst>
                      <a:cxn ang="T6">
                        <a:pos x="T0" y="T1"/>
                      </a:cxn>
                      <a:cxn ang="T7">
                        <a:pos x="T2" y="T3"/>
                      </a:cxn>
                      <a:cxn ang="T8">
                        <a:pos x="T4" y="T5"/>
                      </a:cxn>
                    </a:cxnLst>
                    <a:rect l="T9" t="T10" r="T11" b="T12"/>
                    <a:pathLst>
                      <a:path w="702527" h="836342" stroke="0">
                        <a:moveTo>
                          <a:pt x="521199" y="52193"/>
                        </a:moveTo>
                        <a:lnTo>
                          <a:pt x="521199" y="52192"/>
                        </a:lnTo>
                        <a:cubicBezTo>
                          <a:pt x="633079" y="125816"/>
                          <a:pt x="702528" y="265986"/>
                          <a:pt x="702528" y="418171"/>
                        </a:cubicBezTo>
                        <a:cubicBezTo>
                          <a:pt x="702528" y="564976"/>
                          <a:pt x="637862" y="701029"/>
                          <a:pt x="532154" y="776630"/>
                        </a:cubicBezTo>
                        <a:lnTo>
                          <a:pt x="351264" y="418171"/>
                        </a:lnTo>
                        <a:lnTo>
                          <a:pt x="521199" y="52193"/>
                        </a:lnTo>
                        <a:close/>
                      </a:path>
                      <a:path w="702527" h="836342" fill="none">
                        <a:moveTo>
                          <a:pt x="521199" y="52193"/>
                        </a:moveTo>
                        <a:lnTo>
                          <a:pt x="521199" y="52192"/>
                        </a:lnTo>
                        <a:cubicBezTo>
                          <a:pt x="633079" y="125816"/>
                          <a:pt x="702528" y="265986"/>
                          <a:pt x="702528" y="418171"/>
                        </a:cubicBezTo>
                        <a:cubicBezTo>
                          <a:pt x="702528" y="564976"/>
                          <a:pt x="637862" y="701029"/>
                          <a:pt x="532154" y="776630"/>
                        </a:cubicBezTo>
                      </a:path>
                    </a:pathLst>
                  </a:custGeom>
                  <a:noFill/>
                  <a:ln w="25400">
                    <a:solidFill>
                      <a:srgbClr val="348FA6"/>
                    </a:solidFill>
                    <a:miter lim="800000"/>
                    <a:headEnd/>
                    <a:tailEnd/>
                  </a:ln>
                  <a:extLst>
                    <a:ext uri="{909E8E84-426E-40DD-AFC4-6F175D3DCCD1}">
                      <a14:hiddenFill xmlns:a14="http://schemas.microsoft.com/office/drawing/2010/main">
                        <a:solidFill>
                          <a:srgbClr val="FFFFFF"/>
                        </a:solidFill>
                      </a14:hiddenFill>
                    </a:ext>
                  </a:extLst>
                </p:spPr>
                <p:txBody>
                  <a:bodyPr rot="1080000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48" name="Gruppo 19"/>
              <p:cNvGrpSpPr>
                <a:grpSpLocks/>
              </p:cNvGrpSpPr>
              <p:nvPr/>
            </p:nvGrpSpPr>
            <p:grpSpPr bwMode="auto">
              <a:xfrm>
                <a:off x="4572000" y="2884448"/>
                <a:ext cx="1063082" cy="3003395"/>
                <a:chOff x="2040674" y="4070196"/>
                <a:chExt cx="1063082" cy="3003395"/>
              </a:xfrm>
            </p:grpSpPr>
            <p:grpSp>
              <p:nvGrpSpPr>
                <p:cNvPr id="49" name="Gruppo 14"/>
                <p:cNvGrpSpPr>
                  <a:grpSpLocks/>
                </p:cNvGrpSpPr>
                <p:nvPr/>
              </p:nvGrpSpPr>
              <p:grpSpPr bwMode="auto">
                <a:xfrm>
                  <a:off x="2040674" y="4070196"/>
                  <a:ext cx="1055648" cy="1557454"/>
                  <a:chOff x="2040674" y="4070196"/>
                  <a:chExt cx="1055648" cy="1557454"/>
                </a:xfrm>
              </p:grpSpPr>
              <p:sp>
                <p:nvSpPr>
                  <p:cNvPr id="53" name="Arco 24"/>
                  <p:cNvSpPr/>
                  <p:nvPr/>
                </p:nvSpPr>
                <p:spPr>
                  <a:xfrm>
                    <a:off x="1896674" y="4027019"/>
                    <a:ext cx="756005" cy="805177"/>
                  </a:xfrm>
                  <a:prstGeom prst="arc">
                    <a:avLst>
                      <a:gd name="adj1" fmla="val 17694415"/>
                      <a:gd name="adj2" fmla="val 3793374"/>
                    </a:avLst>
                  </a:prstGeom>
                  <a:ln w="25400"/>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Gill Sans MT" charset="0"/>
                      <a:ea typeface="ＭＳ Ｐゴシック" charset="0"/>
                      <a:cs typeface="ＭＳ Ｐゴシック" charset="0"/>
                    </a:endParaRPr>
                  </a:p>
                </p:txBody>
              </p:sp>
              <p:sp>
                <p:nvSpPr>
                  <p:cNvPr id="54" name="Arco 25"/>
                  <p:cNvSpPr>
                    <a:spLocks noChangeArrowheads="1"/>
                  </p:cNvSpPr>
                  <p:nvPr/>
                </p:nvSpPr>
                <p:spPr bwMode="auto">
                  <a:xfrm rot="10800000">
                    <a:off x="2393795" y="4791308"/>
                    <a:ext cx="702527" cy="836342"/>
                  </a:xfrm>
                  <a:custGeom>
                    <a:avLst/>
                    <a:gdLst>
                      <a:gd name="T0" fmla="*/ 521199 w 702527"/>
                      <a:gd name="T1" fmla="*/ 52193 h 836342"/>
                      <a:gd name="T2" fmla="*/ 351264 w 702527"/>
                      <a:gd name="T3" fmla="*/ 418171 h 836342"/>
                      <a:gd name="T4" fmla="*/ 532154 w 702527"/>
                      <a:gd name="T5" fmla="*/ 776630 h 836342"/>
                      <a:gd name="T6" fmla="*/ 0 60000 65536"/>
                      <a:gd name="T7" fmla="*/ 0 60000 65536"/>
                      <a:gd name="T8" fmla="*/ 0 60000 65536"/>
                      <a:gd name="T9" fmla="*/ 521199 w 702527"/>
                      <a:gd name="T10" fmla="*/ 52193 h 836342"/>
                      <a:gd name="T11" fmla="*/ 702527 w 702527"/>
                      <a:gd name="T12" fmla="*/ 776630 h 836342"/>
                    </a:gdLst>
                    <a:ahLst/>
                    <a:cxnLst>
                      <a:cxn ang="T6">
                        <a:pos x="T0" y="T1"/>
                      </a:cxn>
                      <a:cxn ang="T7">
                        <a:pos x="T2" y="T3"/>
                      </a:cxn>
                      <a:cxn ang="T8">
                        <a:pos x="T4" y="T5"/>
                      </a:cxn>
                    </a:cxnLst>
                    <a:rect l="T9" t="T10" r="T11" b="T12"/>
                    <a:pathLst>
                      <a:path w="702527" h="836342" stroke="0">
                        <a:moveTo>
                          <a:pt x="521199" y="52193"/>
                        </a:moveTo>
                        <a:lnTo>
                          <a:pt x="521199" y="52192"/>
                        </a:lnTo>
                        <a:cubicBezTo>
                          <a:pt x="633079" y="125816"/>
                          <a:pt x="702528" y="265986"/>
                          <a:pt x="702528" y="418171"/>
                        </a:cubicBezTo>
                        <a:cubicBezTo>
                          <a:pt x="702528" y="564976"/>
                          <a:pt x="637862" y="701029"/>
                          <a:pt x="532154" y="776630"/>
                        </a:cubicBezTo>
                        <a:lnTo>
                          <a:pt x="351264" y="418171"/>
                        </a:lnTo>
                        <a:lnTo>
                          <a:pt x="521199" y="52193"/>
                        </a:lnTo>
                        <a:close/>
                      </a:path>
                      <a:path w="702527" h="836342" fill="none">
                        <a:moveTo>
                          <a:pt x="521199" y="52193"/>
                        </a:moveTo>
                        <a:lnTo>
                          <a:pt x="521199" y="52192"/>
                        </a:lnTo>
                        <a:cubicBezTo>
                          <a:pt x="633079" y="125816"/>
                          <a:pt x="702528" y="265986"/>
                          <a:pt x="702528" y="418171"/>
                        </a:cubicBezTo>
                        <a:cubicBezTo>
                          <a:pt x="702528" y="564976"/>
                          <a:pt x="637862" y="701029"/>
                          <a:pt x="532154" y="776630"/>
                        </a:cubicBezTo>
                      </a:path>
                    </a:pathLst>
                  </a:custGeom>
                  <a:noFill/>
                  <a:ln w="25400">
                    <a:solidFill>
                      <a:srgbClr val="348FA6"/>
                    </a:solidFill>
                    <a:miter lim="800000"/>
                    <a:headEnd/>
                    <a:tailEnd/>
                  </a:ln>
                  <a:extLst>
                    <a:ext uri="{909E8E84-426E-40DD-AFC4-6F175D3DCCD1}">
                      <a14:hiddenFill xmlns:a14="http://schemas.microsoft.com/office/drawing/2010/main">
                        <a:solidFill>
                          <a:srgbClr val="FFFFFF"/>
                        </a:solidFill>
                      </a14:hiddenFill>
                    </a:ext>
                  </a:extLst>
                </p:spPr>
                <p:txBody>
                  <a:bodyPr rot="1080000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50" name="Gruppo 15"/>
                <p:cNvGrpSpPr>
                  <a:grpSpLocks/>
                </p:cNvGrpSpPr>
                <p:nvPr/>
              </p:nvGrpSpPr>
              <p:grpSpPr bwMode="auto">
                <a:xfrm>
                  <a:off x="2048108" y="5516137"/>
                  <a:ext cx="1055648" cy="1557454"/>
                  <a:chOff x="2040674" y="4070196"/>
                  <a:chExt cx="1055648" cy="1557454"/>
                </a:xfrm>
              </p:grpSpPr>
              <p:sp>
                <p:nvSpPr>
                  <p:cNvPr id="51" name="Arco 22"/>
                  <p:cNvSpPr/>
                  <p:nvPr/>
                </p:nvSpPr>
                <p:spPr>
                  <a:xfrm>
                    <a:off x="1782448" y="4088180"/>
                    <a:ext cx="761566" cy="813151"/>
                  </a:xfrm>
                  <a:prstGeom prst="arc">
                    <a:avLst>
                      <a:gd name="adj1" fmla="val 17694415"/>
                      <a:gd name="adj2" fmla="val 3793374"/>
                    </a:avLst>
                  </a:prstGeom>
                  <a:ln w="25400"/>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Gill Sans MT" charset="0"/>
                      <a:ea typeface="ＭＳ Ｐゴシック" charset="0"/>
                      <a:cs typeface="ＭＳ Ｐゴシック" charset="0"/>
                    </a:endParaRPr>
                  </a:p>
                </p:txBody>
              </p:sp>
              <p:sp>
                <p:nvSpPr>
                  <p:cNvPr id="52" name="Arco 23"/>
                  <p:cNvSpPr>
                    <a:spLocks noChangeArrowheads="1"/>
                  </p:cNvSpPr>
                  <p:nvPr/>
                </p:nvSpPr>
                <p:spPr bwMode="auto">
                  <a:xfrm rot="10800000">
                    <a:off x="2393795" y="4791308"/>
                    <a:ext cx="702527" cy="836342"/>
                  </a:xfrm>
                  <a:custGeom>
                    <a:avLst/>
                    <a:gdLst>
                      <a:gd name="T0" fmla="*/ 521199 w 702527"/>
                      <a:gd name="T1" fmla="*/ 52193 h 836342"/>
                      <a:gd name="T2" fmla="*/ 351264 w 702527"/>
                      <a:gd name="T3" fmla="*/ 418171 h 836342"/>
                      <a:gd name="T4" fmla="*/ 532154 w 702527"/>
                      <a:gd name="T5" fmla="*/ 776630 h 836342"/>
                      <a:gd name="T6" fmla="*/ 0 60000 65536"/>
                      <a:gd name="T7" fmla="*/ 0 60000 65536"/>
                      <a:gd name="T8" fmla="*/ 0 60000 65536"/>
                      <a:gd name="T9" fmla="*/ 521199 w 702527"/>
                      <a:gd name="T10" fmla="*/ 52193 h 836342"/>
                      <a:gd name="T11" fmla="*/ 702527 w 702527"/>
                      <a:gd name="T12" fmla="*/ 776630 h 836342"/>
                    </a:gdLst>
                    <a:ahLst/>
                    <a:cxnLst>
                      <a:cxn ang="T6">
                        <a:pos x="T0" y="T1"/>
                      </a:cxn>
                      <a:cxn ang="T7">
                        <a:pos x="T2" y="T3"/>
                      </a:cxn>
                      <a:cxn ang="T8">
                        <a:pos x="T4" y="T5"/>
                      </a:cxn>
                    </a:cxnLst>
                    <a:rect l="T9" t="T10" r="T11" b="T12"/>
                    <a:pathLst>
                      <a:path w="702527" h="836342" stroke="0">
                        <a:moveTo>
                          <a:pt x="521199" y="52193"/>
                        </a:moveTo>
                        <a:lnTo>
                          <a:pt x="521199" y="52192"/>
                        </a:lnTo>
                        <a:cubicBezTo>
                          <a:pt x="633079" y="125816"/>
                          <a:pt x="702528" y="265986"/>
                          <a:pt x="702528" y="418171"/>
                        </a:cubicBezTo>
                        <a:cubicBezTo>
                          <a:pt x="702528" y="564976"/>
                          <a:pt x="637862" y="701029"/>
                          <a:pt x="532154" y="776630"/>
                        </a:cubicBezTo>
                        <a:lnTo>
                          <a:pt x="351264" y="418171"/>
                        </a:lnTo>
                        <a:lnTo>
                          <a:pt x="521199" y="52193"/>
                        </a:lnTo>
                        <a:close/>
                      </a:path>
                      <a:path w="702527" h="836342" fill="none">
                        <a:moveTo>
                          <a:pt x="521199" y="52193"/>
                        </a:moveTo>
                        <a:lnTo>
                          <a:pt x="521199" y="52192"/>
                        </a:lnTo>
                        <a:cubicBezTo>
                          <a:pt x="633079" y="125816"/>
                          <a:pt x="702528" y="265986"/>
                          <a:pt x="702528" y="418171"/>
                        </a:cubicBezTo>
                        <a:cubicBezTo>
                          <a:pt x="702528" y="564976"/>
                          <a:pt x="637862" y="701029"/>
                          <a:pt x="532154" y="776630"/>
                        </a:cubicBezTo>
                      </a:path>
                    </a:pathLst>
                  </a:custGeom>
                  <a:noFill/>
                  <a:ln w="25400">
                    <a:solidFill>
                      <a:srgbClr val="348FA6"/>
                    </a:solidFill>
                    <a:miter lim="800000"/>
                    <a:headEnd/>
                    <a:tailEnd/>
                  </a:ln>
                  <a:extLst>
                    <a:ext uri="{909E8E84-426E-40DD-AFC4-6F175D3DCCD1}">
                      <a14:hiddenFill xmlns:a14="http://schemas.microsoft.com/office/drawing/2010/main">
                        <a:solidFill>
                          <a:srgbClr val="FFFFFF"/>
                        </a:solidFill>
                      </a14:hiddenFill>
                    </a:ext>
                  </a:extLst>
                </p:spPr>
                <p:txBody>
                  <a:bodyPr rot="1080000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grpSp>
          </p:grpSp>
        </p:grpSp>
        <p:sp>
          <p:nvSpPr>
            <p:cNvPr id="30" name="Ovale 34"/>
            <p:cNvSpPr/>
            <p:nvPr/>
          </p:nvSpPr>
          <p:spPr>
            <a:xfrm>
              <a:off x="1656" y="2408"/>
              <a:ext cx="270" cy="428"/>
            </a:xfrm>
            <a:prstGeom prst="ellipse">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Gill Sans MT" charset="0"/>
                <a:ea typeface="ＭＳ Ｐゴシック" charset="0"/>
                <a:cs typeface="ＭＳ Ｐゴシック" charset="0"/>
              </a:endParaRPr>
            </a:p>
          </p:txBody>
        </p:sp>
        <p:cxnSp>
          <p:nvCxnSpPr>
            <p:cNvPr id="31" name="Connettore 1 40"/>
            <p:cNvCxnSpPr>
              <a:cxnSpLocks noChangeShapeType="1"/>
              <a:stCxn id="30" idx="7"/>
            </p:cNvCxnSpPr>
            <p:nvPr/>
          </p:nvCxnSpPr>
          <p:spPr bwMode="auto">
            <a:xfrm rot="5400000" flipH="1" flipV="1">
              <a:off x="1948" y="1922"/>
              <a:ext cx="477" cy="603"/>
            </a:xfrm>
            <a:prstGeom prst="line">
              <a:avLst/>
            </a:prstGeom>
            <a:noFill/>
            <a:ln w="25400">
              <a:solidFill>
                <a:srgbClr val="348FA6"/>
              </a:solidFill>
              <a:round/>
              <a:headEnd/>
              <a:tailEnd/>
            </a:ln>
            <a:extLst>
              <a:ext uri="{909E8E84-426E-40DD-AFC4-6F175D3DCCD1}">
                <a14:hiddenFill xmlns:a14="http://schemas.microsoft.com/office/drawing/2010/main">
                  <a:noFill/>
                </a14:hiddenFill>
              </a:ext>
            </a:extLst>
          </p:spPr>
        </p:cxnSp>
        <p:cxnSp>
          <p:nvCxnSpPr>
            <p:cNvPr id="32" name="Connettore 1 42"/>
            <p:cNvCxnSpPr>
              <a:cxnSpLocks noChangeShapeType="1"/>
            </p:cNvCxnSpPr>
            <p:nvPr/>
          </p:nvCxnSpPr>
          <p:spPr bwMode="auto">
            <a:xfrm rot="5400000" flipH="1" flipV="1">
              <a:off x="2872" y="1602"/>
              <a:ext cx="12" cy="777"/>
            </a:xfrm>
            <a:prstGeom prst="line">
              <a:avLst/>
            </a:prstGeom>
            <a:noFill/>
            <a:ln w="25400">
              <a:solidFill>
                <a:srgbClr val="348FA6"/>
              </a:solidFill>
              <a:round/>
              <a:headEnd/>
              <a:tailEnd/>
            </a:ln>
            <a:extLst>
              <a:ext uri="{909E8E84-426E-40DD-AFC4-6F175D3DCCD1}">
                <a14:hiddenFill xmlns:a14="http://schemas.microsoft.com/office/drawing/2010/main">
                  <a:noFill/>
                </a14:hiddenFill>
              </a:ext>
            </a:extLst>
          </p:spPr>
        </p:cxnSp>
        <p:cxnSp>
          <p:nvCxnSpPr>
            <p:cNvPr id="33" name="Connettore 2 44"/>
            <p:cNvCxnSpPr>
              <a:cxnSpLocks noChangeShapeType="1"/>
              <a:stCxn id="30" idx="6"/>
            </p:cNvCxnSpPr>
            <p:nvPr/>
          </p:nvCxnSpPr>
          <p:spPr bwMode="auto">
            <a:xfrm flipV="1">
              <a:off x="1932" y="2618"/>
              <a:ext cx="1354" cy="4"/>
            </a:xfrm>
            <a:prstGeom prst="straightConnector1">
              <a:avLst/>
            </a:prstGeom>
            <a:noFill/>
            <a:ln w="25400">
              <a:solidFill>
                <a:srgbClr val="348FA6"/>
              </a:solidFill>
              <a:round/>
              <a:headEnd/>
              <a:tailEnd type="arrow" w="med" len="med"/>
            </a:ln>
            <a:extLst>
              <a:ext uri="{909E8E84-426E-40DD-AFC4-6F175D3DCCD1}">
                <a14:hiddenFill xmlns:a14="http://schemas.microsoft.com/office/drawing/2010/main">
                  <a:noFill/>
                </a14:hiddenFill>
              </a:ext>
            </a:extLst>
          </p:spPr>
        </p:cxnSp>
        <p:cxnSp>
          <p:nvCxnSpPr>
            <p:cNvPr id="34" name="Connettore 2 46"/>
            <p:cNvCxnSpPr/>
            <p:nvPr/>
          </p:nvCxnSpPr>
          <p:spPr>
            <a:xfrm>
              <a:off x="1914" y="2695"/>
              <a:ext cx="1354" cy="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5" name="Elaborazione alternativa 48"/>
            <p:cNvSpPr/>
            <p:nvPr/>
          </p:nvSpPr>
          <p:spPr>
            <a:xfrm>
              <a:off x="3278" y="1846"/>
              <a:ext cx="445" cy="334"/>
            </a:xfrm>
            <a:prstGeom prst="flowChartAlternateProcess">
              <a:avLst/>
            </a:prstGeom>
            <a:gradFill>
              <a:gsLst>
                <a:gs pos="0">
                  <a:srgbClr val="DDEBCF"/>
                </a:gs>
                <a:gs pos="50000">
                  <a:srgbClr val="9CB86E"/>
                </a:gs>
                <a:gs pos="100000">
                  <a:srgbClr val="156B13"/>
                </a:gs>
              </a:gsLst>
              <a:lin ang="5400000" scaled="0"/>
            </a:gradFill>
            <a:ln>
              <a:solidFill>
                <a:schemeClr val="accent4">
                  <a:lumMod val="75000"/>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Gill Sans MT" charset="0"/>
                <a:ea typeface="ＭＳ Ｐゴシック" charset="0"/>
                <a:cs typeface="ＭＳ Ｐゴシック" charset="0"/>
              </a:endParaRPr>
            </a:p>
          </p:txBody>
        </p:sp>
        <p:sp>
          <p:nvSpPr>
            <p:cNvPr id="36" name="Arco 73"/>
            <p:cNvSpPr/>
            <p:nvPr/>
          </p:nvSpPr>
          <p:spPr>
            <a:xfrm>
              <a:off x="2701" y="2028"/>
              <a:ext cx="1010" cy="522"/>
            </a:xfrm>
            <a:prstGeom prst="arc">
              <a:avLst>
                <a:gd name="adj1" fmla="val 4377529"/>
                <a:gd name="adj2" fmla="val 17199613"/>
              </a:avLst>
            </a:prstGeom>
            <a:ln w="25400">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Gill Sans MT" charset="0"/>
                <a:ea typeface="ＭＳ Ｐゴシック" charset="0"/>
                <a:cs typeface="ＭＳ Ｐゴシック" charset="0"/>
              </a:endParaRPr>
            </a:p>
          </p:txBody>
        </p:sp>
        <p:sp>
          <p:nvSpPr>
            <p:cNvPr id="37" name="Freccia a destra 76"/>
            <p:cNvSpPr/>
            <p:nvPr/>
          </p:nvSpPr>
          <p:spPr>
            <a:xfrm>
              <a:off x="1092" y="2568"/>
              <a:ext cx="541" cy="173"/>
            </a:xfrm>
            <a:prstGeom prst="rightArrow">
              <a:avLst>
                <a:gd name="adj1" fmla="val 50000"/>
                <a:gd name="adj2" fmla="val 67361"/>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Gill Sans MT" charset="0"/>
                <a:ea typeface="ＭＳ Ｐゴシック" charset="0"/>
                <a:cs typeface="ＭＳ Ｐゴシック" charset="0"/>
              </a:endParaRPr>
            </a:p>
          </p:txBody>
        </p:sp>
        <p:sp>
          <p:nvSpPr>
            <p:cNvPr id="38" name="Freccia a destra 78"/>
            <p:cNvSpPr/>
            <p:nvPr/>
          </p:nvSpPr>
          <p:spPr>
            <a:xfrm>
              <a:off x="3719" y="1927"/>
              <a:ext cx="483" cy="131"/>
            </a:xfrm>
            <a:prstGeom prst="rightArrow">
              <a:avLst>
                <a:gd name="adj1" fmla="val 50000"/>
                <a:gd name="adj2" fmla="val 67361"/>
              </a:avLst>
            </a:prstGeom>
            <a:gradFill>
              <a:gsLst>
                <a:gs pos="0">
                  <a:srgbClr val="DDEBCF"/>
                </a:gs>
                <a:gs pos="50000">
                  <a:srgbClr val="9CB86E"/>
                </a:gs>
                <a:gs pos="100000">
                  <a:srgbClr val="156B13"/>
                </a:gs>
              </a:gsLst>
              <a:lin ang="5400000" scaled="0"/>
            </a:gra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Gill Sans MT" charset="0"/>
                <a:ea typeface="ＭＳ Ｐゴシック" charset="0"/>
                <a:cs typeface="ＭＳ Ｐゴシック" charset="0"/>
              </a:endParaRPr>
            </a:p>
          </p:txBody>
        </p:sp>
        <p:sp>
          <p:nvSpPr>
            <p:cNvPr id="39" name="CasellaDiTesto 81"/>
            <p:cNvSpPr txBox="1">
              <a:spLocks noChangeArrowheads="1"/>
            </p:cNvSpPr>
            <p:nvPr/>
          </p:nvSpPr>
          <p:spPr bwMode="auto">
            <a:xfrm>
              <a:off x="1794" y="692"/>
              <a:ext cx="48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900">
                  <a:solidFill>
                    <a:schemeClr val="tx1"/>
                  </a:solidFill>
                  <a:latin typeface="Arial" pitchFamily="34" charset="0"/>
                  <a:ea typeface="ＭＳ Ｐゴシック" pitchFamily="34" charset="-128"/>
                </a:defRPr>
              </a:lvl1pPr>
              <a:lvl2pPr marL="742950" indent="-285750" eaLnBrk="0" hangingPunct="0">
                <a:defRPr sz="2900">
                  <a:solidFill>
                    <a:schemeClr val="tx1"/>
                  </a:solidFill>
                  <a:latin typeface="Arial" pitchFamily="34" charset="0"/>
                  <a:ea typeface="ＭＳ Ｐゴシック" pitchFamily="34" charset="-128"/>
                </a:defRPr>
              </a:lvl2pPr>
              <a:lvl3pPr marL="1143000" indent="-228600" eaLnBrk="0" hangingPunct="0">
                <a:defRPr sz="2900">
                  <a:solidFill>
                    <a:schemeClr val="tx1"/>
                  </a:solidFill>
                  <a:latin typeface="Arial" pitchFamily="34" charset="0"/>
                  <a:ea typeface="ＭＳ Ｐゴシック" pitchFamily="34" charset="-128"/>
                </a:defRPr>
              </a:lvl3pPr>
              <a:lvl4pPr marL="1600200" indent="-228600" eaLnBrk="0" hangingPunct="0">
                <a:defRPr sz="2900">
                  <a:solidFill>
                    <a:schemeClr val="tx1"/>
                  </a:solidFill>
                  <a:latin typeface="Arial" pitchFamily="34" charset="0"/>
                  <a:ea typeface="ＭＳ Ｐゴシック" pitchFamily="34" charset="-128"/>
                </a:defRPr>
              </a:lvl4pPr>
              <a:lvl5pPr marL="2057400" indent="-228600" eaLnBrk="0" hangingPunct="0">
                <a:defRPr sz="2900">
                  <a:solidFill>
                    <a:schemeClr val="tx1"/>
                  </a:solidFill>
                  <a:latin typeface="Arial" pitchFamily="34" charset="0"/>
                  <a:ea typeface="ＭＳ Ｐゴシック" pitchFamily="34" charset="-128"/>
                </a:defRPr>
              </a:lvl5pPr>
              <a:lvl6pPr marL="25146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6pPr>
              <a:lvl7pPr marL="29718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7pPr>
              <a:lvl8pPr marL="34290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8pPr>
              <a:lvl9pPr marL="38862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anose="020B0604020202020204" pitchFamily="34" charset="0"/>
                </a:rPr>
                <a:t>e</a:t>
              </a:r>
              <a:endParaRPr kumimoji="0" lang="it-IT"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anose="020B0604020202020204" pitchFamily="34" charset="0"/>
              </a:endParaRPr>
            </a:p>
          </p:txBody>
        </p:sp>
        <p:sp>
          <p:nvSpPr>
            <p:cNvPr id="40" name="CasellaDiTesto 83"/>
            <p:cNvSpPr txBox="1">
              <a:spLocks noChangeArrowheads="1"/>
            </p:cNvSpPr>
            <p:nvPr/>
          </p:nvSpPr>
          <p:spPr bwMode="auto">
            <a:xfrm>
              <a:off x="3462" y="895"/>
              <a:ext cx="616"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900">
                  <a:solidFill>
                    <a:schemeClr val="tx1"/>
                  </a:solidFill>
                  <a:latin typeface="Arial" pitchFamily="34" charset="0"/>
                  <a:ea typeface="ＭＳ Ｐゴシック" pitchFamily="34" charset="-128"/>
                </a:defRPr>
              </a:lvl1pPr>
              <a:lvl2pPr marL="742950" indent="-285750" eaLnBrk="0" hangingPunct="0">
                <a:defRPr sz="2900">
                  <a:solidFill>
                    <a:schemeClr val="tx1"/>
                  </a:solidFill>
                  <a:latin typeface="Arial" pitchFamily="34" charset="0"/>
                  <a:ea typeface="ＭＳ Ｐゴシック" pitchFamily="34" charset="-128"/>
                </a:defRPr>
              </a:lvl2pPr>
              <a:lvl3pPr marL="1143000" indent="-228600" eaLnBrk="0" hangingPunct="0">
                <a:defRPr sz="2900">
                  <a:solidFill>
                    <a:schemeClr val="tx1"/>
                  </a:solidFill>
                  <a:latin typeface="Arial" pitchFamily="34" charset="0"/>
                  <a:ea typeface="ＭＳ Ｐゴシック" pitchFamily="34" charset="-128"/>
                </a:defRPr>
              </a:lvl3pPr>
              <a:lvl4pPr marL="1600200" indent="-228600" eaLnBrk="0" hangingPunct="0">
                <a:defRPr sz="2900">
                  <a:solidFill>
                    <a:schemeClr val="tx1"/>
                  </a:solidFill>
                  <a:latin typeface="Arial" pitchFamily="34" charset="0"/>
                  <a:ea typeface="ＭＳ Ｐゴシック" pitchFamily="34" charset="-128"/>
                </a:defRPr>
              </a:lvl4pPr>
              <a:lvl5pPr marL="2057400" indent="-228600" eaLnBrk="0" hangingPunct="0">
                <a:defRPr sz="2900">
                  <a:solidFill>
                    <a:schemeClr val="tx1"/>
                  </a:solidFill>
                  <a:latin typeface="Arial" pitchFamily="34" charset="0"/>
                  <a:ea typeface="ＭＳ Ｐゴシック" pitchFamily="34" charset="-128"/>
                </a:defRPr>
              </a:lvl5pPr>
              <a:lvl6pPr marL="25146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6pPr>
              <a:lvl7pPr marL="29718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7pPr>
              <a:lvl8pPr marL="34290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8pPr>
              <a:lvl9pPr marL="38862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srgbClr val="FD1126"/>
                  </a:solidFill>
                  <a:effectLst/>
                  <a:uLnTx/>
                  <a:uFillTx/>
                  <a:latin typeface="Arial" pitchFamily="34" charset="0"/>
                  <a:ea typeface="ＭＳ Ｐゴシック" pitchFamily="34" charset="-128"/>
                  <a:cs typeface="Arial" pitchFamily="34" charset="0"/>
                </a:rPr>
                <a:t>e</a:t>
              </a:r>
              <a:r>
                <a:rPr kumimoji="0" lang="ja-JP" altLang="en-US" sz="1200" b="0" i="0" u="none" strike="noStrike" kern="1200" cap="none" spc="0" normalizeH="0" baseline="0" noProof="0" dirty="0">
                  <a:ln>
                    <a:noFill/>
                  </a:ln>
                  <a:solidFill>
                    <a:srgbClr val="FD1126"/>
                  </a:solidFill>
                  <a:effectLst/>
                  <a:uLnTx/>
                  <a:uFillTx/>
                  <a:latin typeface="Arial" pitchFamily="34" charset="0"/>
                  <a:ea typeface="ＭＳ Ｐゴシック" pitchFamily="34" charset="-128"/>
                  <a:cs typeface="Arial" pitchFamily="34" charset="0"/>
                </a:rPr>
                <a:t>’</a:t>
              </a:r>
              <a:endParaRPr kumimoji="0" lang="it-IT" altLang="en-US" sz="1200" b="0" i="0" u="none" strike="noStrike" kern="1200" cap="none" spc="0" normalizeH="0" baseline="0" noProof="0" dirty="0">
                <a:ln>
                  <a:noFill/>
                </a:ln>
                <a:solidFill>
                  <a:prstClr val="black"/>
                </a:solidFill>
                <a:effectLst/>
                <a:uLnTx/>
                <a:uFillTx/>
                <a:latin typeface="Gill Sans MT" pitchFamily="34" charset="0"/>
                <a:ea typeface="ＭＳ Ｐゴシック" pitchFamily="34" charset="-128"/>
                <a:cs typeface="+mn-cs"/>
              </a:endParaRPr>
            </a:p>
          </p:txBody>
        </p:sp>
        <p:sp>
          <p:nvSpPr>
            <p:cNvPr id="41" name="CasellaDiTesto 84"/>
            <p:cNvSpPr txBox="1">
              <a:spLocks noChangeArrowheads="1"/>
            </p:cNvSpPr>
            <p:nvPr/>
          </p:nvSpPr>
          <p:spPr bwMode="auto">
            <a:xfrm>
              <a:off x="2142" y="1234"/>
              <a:ext cx="577"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900">
                  <a:solidFill>
                    <a:schemeClr val="tx1"/>
                  </a:solidFill>
                  <a:latin typeface="Arial" pitchFamily="34" charset="0"/>
                  <a:ea typeface="ＭＳ Ｐゴシック" pitchFamily="34" charset="-128"/>
                </a:defRPr>
              </a:lvl1pPr>
              <a:lvl2pPr marL="742950" indent="-285750" eaLnBrk="0" hangingPunct="0">
                <a:defRPr sz="2900">
                  <a:solidFill>
                    <a:schemeClr val="tx1"/>
                  </a:solidFill>
                  <a:latin typeface="Arial" pitchFamily="34" charset="0"/>
                  <a:ea typeface="ＭＳ Ｐゴシック" pitchFamily="34" charset="-128"/>
                </a:defRPr>
              </a:lvl2pPr>
              <a:lvl3pPr marL="1143000" indent="-228600" eaLnBrk="0" hangingPunct="0">
                <a:defRPr sz="2900">
                  <a:solidFill>
                    <a:schemeClr val="tx1"/>
                  </a:solidFill>
                  <a:latin typeface="Arial" pitchFamily="34" charset="0"/>
                  <a:ea typeface="ＭＳ Ｐゴシック" pitchFamily="34" charset="-128"/>
                </a:defRPr>
              </a:lvl3pPr>
              <a:lvl4pPr marL="1600200" indent="-228600" eaLnBrk="0" hangingPunct="0">
                <a:defRPr sz="2900">
                  <a:solidFill>
                    <a:schemeClr val="tx1"/>
                  </a:solidFill>
                  <a:latin typeface="Arial" pitchFamily="34" charset="0"/>
                  <a:ea typeface="ＭＳ Ｐゴシック" pitchFamily="34" charset="-128"/>
                </a:defRPr>
              </a:lvl4pPr>
              <a:lvl5pPr marL="2057400" indent="-228600" eaLnBrk="0" hangingPunct="0">
                <a:defRPr sz="2900">
                  <a:solidFill>
                    <a:schemeClr val="tx1"/>
                  </a:solidFill>
                  <a:latin typeface="Arial" pitchFamily="34" charset="0"/>
                  <a:ea typeface="ＭＳ Ｐゴシック" pitchFamily="34" charset="-128"/>
                </a:defRPr>
              </a:lvl5pPr>
              <a:lvl6pPr marL="25146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6pPr>
              <a:lvl7pPr marL="29718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7pPr>
              <a:lvl8pPr marL="34290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8pPr>
              <a:lvl9pPr marL="38862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Symbol" pitchFamily="18" charset="2"/>
                  <a:ea typeface="ＭＳ Ｐゴシック" pitchFamily="34" charset="-128"/>
                  <a:cs typeface="Arial" pitchFamily="34" charset="0"/>
                </a:rPr>
                <a:t>g*</a:t>
              </a:r>
              <a:endParaRPr kumimoji="0" lang="it-IT" altLang="en-US" sz="1200" b="0" i="0" u="none" strike="noStrike" kern="1200" cap="none" spc="0" normalizeH="0" baseline="0" noProof="0" dirty="0">
                <a:ln>
                  <a:noFill/>
                </a:ln>
                <a:solidFill>
                  <a:prstClr val="black"/>
                </a:solidFill>
                <a:effectLst/>
                <a:uLnTx/>
                <a:uFillTx/>
                <a:latin typeface="Symbol" pitchFamily="18" charset="2"/>
                <a:ea typeface="ＭＳ Ｐゴシック" pitchFamily="34" charset="-128"/>
                <a:cs typeface="+mn-cs"/>
              </a:endParaRPr>
            </a:p>
          </p:txBody>
        </p:sp>
        <p:sp>
          <p:nvSpPr>
            <p:cNvPr id="42" name="CasellaDiTesto 85"/>
            <p:cNvSpPr txBox="1">
              <a:spLocks noChangeArrowheads="1"/>
            </p:cNvSpPr>
            <p:nvPr/>
          </p:nvSpPr>
          <p:spPr bwMode="auto">
            <a:xfrm>
              <a:off x="1207" y="2739"/>
              <a:ext cx="468"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900">
                  <a:solidFill>
                    <a:schemeClr val="tx1"/>
                  </a:solidFill>
                  <a:latin typeface="Arial" pitchFamily="34" charset="0"/>
                  <a:ea typeface="ＭＳ Ｐゴシック" pitchFamily="34" charset="-128"/>
                </a:defRPr>
              </a:lvl1pPr>
              <a:lvl2pPr marL="742950" indent="-285750" eaLnBrk="0" hangingPunct="0">
                <a:defRPr sz="2900">
                  <a:solidFill>
                    <a:schemeClr val="tx1"/>
                  </a:solidFill>
                  <a:latin typeface="Arial" pitchFamily="34" charset="0"/>
                  <a:ea typeface="ＭＳ Ｐゴシック" pitchFamily="34" charset="-128"/>
                </a:defRPr>
              </a:lvl2pPr>
              <a:lvl3pPr marL="1143000" indent="-228600" eaLnBrk="0" hangingPunct="0">
                <a:defRPr sz="2900">
                  <a:solidFill>
                    <a:schemeClr val="tx1"/>
                  </a:solidFill>
                  <a:latin typeface="Arial" pitchFamily="34" charset="0"/>
                  <a:ea typeface="ＭＳ Ｐゴシック" pitchFamily="34" charset="-128"/>
                </a:defRPr>
              </a:lvl3pPr>
              <a:lvl4pPr marL="1600200" indent="-228600" eaLnBrk="0" hangingPunct="0">
                <a:defRPr sz="2900">
                  <a:solidFill>
                    <a:schemeClr val="tx1"/>
                  </a:solidFill>
                  <a:latin typeface="Arial" pitchFamily="34" charset="0"/>
                  <a:ea typeface="ＭＳ Ｐゴシック" pitchFamily="34" charset="-128"/>
                </a:defRPr>
              </a:lvl4pPr>
              <a:lvl5pPr marL="2057400" indent="-228600" eaLnBrk="0" hangingPunct="0">
                <a:defRPr sz="2900">
                  <a:solidFill>
                    <a:schemeClr val="tx1"/>
                  </a:solidFill>
                  <a:latin typeface="Arial" pitchFamily="34" charset="0"/>
                  <a:ea typeface="ＭＳ Ｐゴシック" pitchFamily="34" charset="-128"/>
                </a:defRPr>
              </a:lvl5pPr>
              <a:lvl6pPr marL="25146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6pPr>
              <a:lvl7pPr marL="29718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7pPr>
              <a:lvl8pPr marL="34290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8pPr>
              <a:lvl9pPr marL="38862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Gill Sans MT" pitchFamily="34" charset="0"/>
                  <a:ea typeface="ＭＳ Ｐゴシック" pitchFamily="34" charset="-128"/>
                  <a:cs typeface="+mn-cs"/>
                </a:rPr>
                <a:t>P</a:t>
              </a:r>
              <a:endParaRPr kumimoji="0" lang="it-IT" altLang="en-US" sz="1200" b="0" i="0" u="none" strike="noStrike" kern="1200" cap="none" spc="0" normalizeH="0" baseline="0" noProof="0" dirty="0">
                <a:ln>
                  <a:noFill/>
                </a:ln>
                <a:solidFill>
                  <a:prstClr val="black"/>
                </a:solidFill>
                <a:effectLst/>
                <a:uLnTx/>
                <a:uFillTx/>
                <a:latin typeface="Gill Sans MT" pitchFamily="34" charset="0"/>
                <a:ea typeface="ＭＳ Ｐゴシック" pitchFamily="34" charset="-128"/>
                <a:cs typeface="+mn-cs"/>
              </a:endParaRPr>
            </a:p>
          </p:txBody>
        </p:sp>
        <p:sp>
          <p:nvSpPr>
            <p:cNvPr id="43" name="CasellaDiTesto 96"/>
            <p:cNvSpPr txBox="1">
              <a:spLocks noChangeArrowheads="1"/>
            </p:cNvSpPr>
            <p:nvPr/>
          </p:nvSpPr>
          <p:spPr bwMode="auto">
            <a:xfrm>
              <a:off x="3324" y="2504"/>
              <a:ext cx="522"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900">
                  <a:solidFill>
                    <a:schemeClr val="tx1"/>
                  </a:solidFill>
                  <a:latin typeface="Arial" pitchFamily="34" charset="0"/>
                  <a:ea typeface="ＭＳ Ｐゴシック" pitchFamily="34" charset="-128"/>
                </a:defRPr>
              </a:lvl1pPr>
              <a:lvl2pPr marL="742950" indent="-285750" eaLnBrk="0" hangingPunct="0">
                <a:defRPr sz="2900">
                  <a:solidFill>
                    <a:schemeClr val="tx1"/>
                  </a:solidFill>
                  <a:latin typeface="Arial" pitchFamily="34" charset="0"/>
                  <a:ea typeface="ＭＳ Ｐゴシック" pitchFamily="34" charset="-128"/>
                </a:defRPr>
              </a:lvl2pPr>
              <a:lvl3pPr marL="1143000" indent="-228600" eaLnBrk="0" hangingPunct="0">
                <a:defRPr sz="2900">
                  <a:solidFill>
                    <a:schemeClr val="tx1"/>
                  </a:solidFill>
                  <a:latin typeface="Arial" pitchFamily="34" charset="0"/>
                  <a:ea typeface="ＭＳ Ｐゴシック" pitchFamily="34" charset="-128"/>
                </a:defRPr>
              </a:lvl3pPr>
              <a:lvl4pPr marL="1600200" indent="-228600" eaLnBrk="0" hangingPunct="0">
                <a:defRPr sz="2900">
                  <a:solidFill>
                    <a:schemeClr val="tx1"/>
                  </a:solidFill>
                  <a:latin typeface="Arial" pitchFamily="34" charset="0"/>
                  <a:ea typeface="ＭＳ Ｐゴシック" pitchFamily="34" charset="-128"/>
                </a:defRPr>
              </a:lvl4pPr>
              <a:lvl5pPr marL="2057400" indent="-228600" eaLnBrk="0" hangingPunct="0">
                <a:defRPr sz="2900">
                  <a:solidFill>
                    <a:schemeClr val="tx1"/>
                  </a:solidFill>
                  <a:latin typeface="Arial" pitchFamily="34" charset="0"/>
                  <a:ea typeface="ＭＳ Ｐゴシック" pitchFamily="34" charset="-128"/>
                </a:defRPr>
              </a:lvl5pPr>
              <a:lvl6pPr marL="25146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6pPr>
              <a:lvl7pPr marL="29718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7pPr>
              <a:lvl8pPr marL="34290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8pPr>
              <a:lvl9pPr marL="38862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srgbClr val="FD1126"/>
                  </a:solidFill>
                  <a:effectLst/>
                  <a:uLnTx/>
                  <a:uFillTx/>
                  <a:latin typeface="Arial" pitchFamily="34" charset="0"/>
                  <a:ea typeface="ＭＳ Ｐゴシック" pitchFamily="34" charset="-128"/>
                  <a:cs typeface="Arial" panose="020B0604020202020204" pitchFamily="34" charset="0"/>
                </a:rPr>
                <a:t>X</a:t>
              </a:r>
              <a:endParaRPr kumimoji="0" lang="it-IT"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anose="020B0604020202020204" pitchFamily="34" charset="0"/>
              </a:endParaRPr>
            </a:p>
          </p:txBody>
        </p:sp>
        <p:sp>
          <p:nvSpPr>
            <p:cNvPr id="44" name="CasellaDiTesto 101"/>
            <p:cNvSpPr txBox="1">
              <a:spLocks noChangeArrowheads="1"/>
            </p:cNvSpPr>
            <p:nvPr/>
          </p:nvSpPr>
          <p:spPr bwMode="auto">
            <a:xfrm>
              <a:off x="4136" y="1711"/>
              <a:ext cx="48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900">
                  <a:solidFill>
                    <a:schemeClr val="tx1"/>
                  </a:solidFill>
                  <a:latin typeface="Arial" pitchFamily="34" charset="0"/>
                  <a:ea typeface="ＭＳ Ｐゴシック" pitchFamily="34" charset="-128"/>
                </a:defRPr>
              </a:lvl1pPr>
              <a:lvl2pPr marL="742950" indent="-285750" eaLnBrk="0" hangingPunct="0">
                <a:defRPr sz="2900">
                  <a:solidFill>
                    <a:schemeClr val="tx1"/>
                  </a:solidFill>
                  <a:latin typeface="Arial" pitchFamily="34" charset="0"/>
                  <a:ea typeface="ＭＳ Ｐゴシック" pitchFamily="34" charset="-128"/>
                </a:defRPr>
              </a:lvl2pPr>
              <a:lvl3pPr marL="1143000" indent="-228600" eaLnBrk="0" hangingPunct="0">
                <a:defRPr sz="2900">
                  <a:solidFill>
                    <a:schemeClr val="tx1"/>
                  </a:solidFill>
                  <a:latin typeface="Arial" pitchFamily="34" charset="0"/>
                  <a:ea typeface="ＭＳ Ｐゴシック" pitchFamily="34" charset="-128"/>
                </a:defRPr>
              </a:lvl3pPr>
              <a:lvl4pPr marL="1600200" indent="-228600" eaLnBrk="0" hangingPunct="0">
                <a:defRPr sz="2900">
                  <a:solidFill>
                    <a:schemeClr val="tx1"/>
                  </a:solidFill>
                  <a:latin typeface="Arial" pitchFamily="34" charset="0"/>
                  <a:ea typeface="ＭＳ Ｐゴシック" pitchFamily="34" charset="-128"/>
                </a:defRPr>
              </a:lvl4pPr>
              <a:lvl5pPr marL="2057400" indent="-228600" eaLnBrk="0" hangingPunct="0">
                <a:defRPr sz="2900">
                  <a:solidFill>
                    <a:schemeClr val="tx1"/>
                  </a:solidFill>
                  <a:latin typeface="Arial" pitchFamily="34" charset="0"/>
                  <a:ea typeface="ＭＳ Ｐゴシック" pitchFamily="34" charset="-128"/>
                </a:defRPr>
              </a:lvl5pPr>
              <a:lvl6pPr marL="25146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6pPr>
              <a:lvl7pPr marL="29718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7pPr>
              <a:lvl8pPr marL="34290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8pPr>
              <a:lvl9pPr marL="3886200" indent="-228600" defTabSz="730250" eaLnBrk="0" fontAlgn="base" hangingPunct="0">
                <a:spcBef>
                  <a:spcPct val="0"/>
                </a:spcBef>
                <a:spcAft>
                  <a:spcPct val="0"/>
                </a:spcAft>
                <a:defRPr sz="2900">
                  <a:solidFill>
                    <a:schemeClr val="tx1"/>
                  </a:solidFill>
                  <a:latin typeface="Arial" pitchFamily="34" charset="0"/>
                  <a:ea typeface="ＭＳ Ｐゴシック" pitchFamily="34" charset="-128"/>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srgbClr val="FD1126"/>
                  </a:solidFill>
                  <a:effectLst/>
                  <a:uLnTx/>
                  <a:uFillTx/>
                  <a:latin typeface="Arial" pitchFamily="34" charset="0"/>
                  <a:ea typeface="ＭＳ Ｐゴシック" pitchFamily="34" charset="-128"/>
                  <a:cs typeface="Arial" panose="020B0604020202020204" pitchFamily="34" charset="0"/>
                </a:rPr>
                <a:t>h</a:t>
              </a:r>
              <a:endParaRPr kumimoji="0" lang="it-IT" altLang="en-US" sz="1200" b="0" i="0" u="none" strike="noStrike" kern="1200" cap="none" spc="0" normalizeH="0" baseline="0" noProof="0" dirty="0">
                <a:ln>
                  <a:noFill/>
                </a:ln>
                <a:solidFill>
                  <a:prstClr val="black"/>
                </a:solidFill>
                <a:effectLst/>
                <a:uLnTx/>
                <a:uFillTx/>
                <a:latin typeface="Arial" pitchFamily="34" charset="0"/>
                <a:ea typeface="ＭＳ Ｐゴシック" pitchFamily="34" charset="-128"/>
                <a:cs typeface="Arial" panose="020B0604020202020204" pitchFamily="34" charset="0"/>
              </a:endParaRPr>
            </a:p>
          </p:txBody>
        </p:sp>
        <p:graphicFrame>
          <p:nvGraphicFramePr>
            <p:cNvPr id="45" name="Object 87"/>
            <p:cNvGraphicFramePr>
              <a:graphicFrameLocks noChangeAspect="1"/>
            </p:cNvGraphicFramePr>
            <p:nvPr/>
          </p:nvGraphicFramePr>
          <p:xfrm>
            <a:off x="3245" y="2438"/>
            <a:ext cx="117" cy="440"/>
          </p:xfrm>
          <a:graphic>
            <a:graphicData uri="http://schemas.openxmlformats.org/presentationml/2006/ole">
              <mc:AlternateContent xmlns:mc="http://schemas.openxmlformats.org/markup-compatibility/2006">
                <mc:Choice xmlns:v="urn:schemas-microsoft-com:vml" Requires="v">
                  <p:oleObj spid="_x0000_s7276" name="Equation" r:id="rId15" imgW="182520" imgH="237600" progId="Equation.3">
                    <p:embed/>
                  </p:oleObj>
                </mc:Choice>
                <mc:Fallback>
                  <p:oleObj name="Equation" r:id="rId15" imgW="182520" imgH="237600" progId="Equation.3">
                    <p:embed/>
                    <p:pic>
                      <p:nvPicPr>
                        <p:cNvPr id="45" name="Object 8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245" y="2438"/>
                          <a:ext cx="117" cy="4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 name="Object 88"/>
            <p:cNvGraphicFramePr>
              <a:graphicFrameLocks noChangeAspect="1"/>
            </p:cNvGraphicFramePr>
            <p:nvPr/>
          </p:nvGraphicFramePr>
          <p:xfrm>
            <a:off x="2592" y="2092"/>
            <a:ext cx="576" cy="136"/>
          </p:xfrm>
          <a:graphic>
            <a:graphicData uri="http://schemas.openxmlformats.org/presentationml/2006/ole">
              <mc:AlternateContent xmlns:mc="http://schemas.openxmlformats.org/markup-compatibility/2006">
                <mc:Choice xmlns:v="urn:schemas-microsoft-com:vml" Requires="v">
                  <p:oleObj spid="_x0000_s7277" name="Equation" r:id="rId17" imgW="557640" imgH="1060560" progId="Equation.3">
                    <p:embed/>
                  </p:oleObj>
                </mc:Choice>
                <mc:Fallback>
                  <p:oleObj name="Equation" r:id="rId17" imgW="557640" imgH="1060560" progId="Equation.3">
                    <p:embed/>
                    <p:pic>
                      <p:nvPicPr>
                        <p:cNvPr id="46" name="Object 8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592" y="2092"/>
                          <a:ext cx="576" cy="1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2801984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pPr marL="461855" indent="-461855"/>
            <a:r>
              <a:rPr lang="en-US" dirty="0"/>
              <a:t>The Quest to Understand the Fundamental Structure of Matter</a:t>
            </a:r>
          </a:p>
          <a:p>
            <a:pPr marL="461855" indent="-461855"/>
            <a:r>
              <a:rPr lang="en-US" dirty="0"/>
              <a:t>Towards 3D Sub-Atomic Structure: Nuclear </a:t>
            </a:r>
            <a:r>
              <a:rPr lang="en-US" dirty="0" err="1"/>
              <a:t>Femtography</a:t>
            </a:r>
            <a:endParaRPr lang="en-US" dirty="0"/>
          </a:p>
          <a:p>
            <a:pPr marL="461855" indent="-461855"/>
            <a:r>
              <a:rPr lang="en-US" dirty="0"/>
              <a:t>Nuclear </a:t>
            </a:r>
            <a:r>
              <a:rPr lang="en-US" dirty="0" err="1"/>
              <a:t>Femtography</a:t>
            </a:r>
            <a:r>
              <a:rPr lang="en-US" dirty="0"/>
              <a:t> starts at Jefferson Lab 12-GeV</a:t>
            </a:r>
          </a:p>
          <a:p>
            <a:pPr marL="461855" indent="-461855"/>
            <a:r>
              <a:rPr lang="en-US" dirty="0"/>
              <a:t>The US-Based Electron-Ion Collider (EIC)</a:t>
            </a:r>
          </a:p>
          <a:p>
            <a:pPr marL="918948" lvl="1" indent="-461855"/>
            <a:r>
              <a:rPr lang="en-US" dirty="0"/>
              <a:t>Why an EIC?</a:t>
            </a:r>
          </a:p>
          <a:p>
            <a:pPr marL="918948" lvl="1" indent="-461855"/>
            <a:r>
              <a:rPr lang="en-US" dirty="0"/>
              <a:t>Why its Parameters?</a:t>
            </a:r>
          </a:p>
          <a:p>
            <a:pPr marL="461855" indent="-461855"/>
            <a:r>
              <a:rPr lang="en-US" dirty="0"/>
              <a:t>EIC Science Examples</a:t>
            </a:r>
          </a:p>
          <a:p>
            <a:pPr marL="918948" lvl="1" indent="-461855"/>
            <a:r>
              <a:rPr lang="en-US" dirty="0" err="1"/>
              <a:t>Femtography</a:t>
            </a:r>
            <a:endParaRPr lang="en-US" dirty="0"/>
          </a:p>
          <a:p>
            <a:pPr marL="918948" lvl="1" indent="-461855"/>
            <a:r>
              <a:rPr lang="en-US" dirty="0"/>
              <a:t>Mass</a:t>
            </a:r>
          </a:p>
          <a:p>
            <a:pPr marL="918948" lvl="1" indent="-461855"/>
            <a:r>
              <a:rPr lang="en-US" dirty="0"/>
              <a:t>Spin</a:t>
            </a:r>
          </a:p>
          <a:p>
            <a:pPr marL="918948" lvl="1" indent="-461855"/>
            <a:r>
              <a:rPr lang="en-US" dirty="0"/>
              <a:t>Hadronization</a:t>
            </a:r>
          </a:p>
          <a:p>
            <a:pPr marL="918948" lvl="1" indent="-461855"/>
            <a:r>
              <a:rPr lang="en-US" dirty="0"/>
              <a:t>Dense Gluon States</a:t>
            </a:r>
          </a:p>
          <a:p>
            <a:pPr marL="461855" indent="-461855"/>
            <a:r>
              <a:rPr lang="en-US" dirty="0"/>
              <a:t>EIC Status – A Portal to a New Frontier</a:t>
            </a:r>
          </a:p>
          <a:p>
            <a:pPr marL="461855" indent="-461855"/>
            <a:endParaRPr lang="en-US" dirty="0"/>
          </a:p>
          <a:p>
            <a:pPr marL="461855" indent="-461855"/>
            <a:endParaRPr lang="en-US" dirty="0"/>
          </a:p>
        </p:txBody>
      </p:sp>
      <p:sp>
        <p:nvSpPr>
          <p:cNvPr id="4" name="Slide Number Placeholder 3"/>
          <p:cNvSpPr>
            <a:spLocks noGrp="1"/>
          </p:cNvSpPr>
          <p:nvPr>
            <p:ph type="sldNum" sz="quarter" idx="12"/>
          </p:nvPr>
        </p:nvSpPr>
        <p:spPr/>
        <p:txBody>
          <a:bodyPr/>
          <a:lstStyle/>
          <a:p>
            <a:fld id="{07E1C93C-5050-FC42-8F10-D22D4F119D13}" type="slidenum">
              <a:rPr lang="en-US" smtClean="0"/>
              <a:pPr/>
              <a:t>2</a:t>
            </a:fld>
            <a:endParaRPr lang="en-US" dirty="0"/>
          </a:p>
        </p:txBody>
      </p:sp>
    </p:spTree>
    <p:extLst>
      <p:ext uri="{BB962C8B-B14F-4D97-AF65-F5344CB8AC3E}">
        <p14:creationId xmlns:p14="http://schemas.microsoft.com/office/powerpoint/2010/main" val="19931264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08F21AC-3534-492E-8951-0FB8C8B7F1DA}"/>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20</a:t>
            </a:fld>
            <a:endParaRPr lang="en-US" dirty="0">
              <a:solidFill>
                <a:prstClr val="white"/>
              </a:solidFill>
            </a:endParaRPr>
          </a:p>
        </p:txBody>
      </p:sp>
      <p:sp>
        <p:nvSpPr>
          <p:cNvPr id="4" name="Title 3">
            <a:extLst>
              <a:ext uri="{FF2B5EF4-FFF2-40B4-BE49-F238E27FC236}">
                <a16:creationId xmlns:a16="http://schemas.microsoft.com/office/drawing/2014/main" id="{D22C0985-B796-40DF-8AFC-169CAEFD77F2}"/>
              </a:ext>
            </a:extLst>
          </p:cNvPr>
          <p:cNvSpPr txBox="1">
            <a:spLocks noGrp="1" noChangeArrowheads="1"/>
          </p:cNvSpPr>
          <p:nvPr>
            <p:ph type="title"/>
          </p:nvPr>
        </p:nvSpPr>
        <p:spPr bwMode="auto">
          <a:xfrm>
            <a:off x="309563" y="94139"/>
            <a:ext cx="8462962" cy="535509"/>
          </a:xfrm>
          <a:prstGeom prst="rect">
            <a:avLst/>
          </a:prstGeom>
          <a:noFill/>
          <a:ln w="9525">
            <a:noFill/>
            <a:miter lim="800000"/>
            <a:headEnd/>
            <a:tailEnd/>
          </a:ln>
        </p:spPr>
        <p:txBody>
          <a:bodyPr>
            <a:spAutoFit/>
          </a:bodyPr>
          <a:lstStyle/>
          <a:p>
            <a:pPr algn="ctr"/>
            <a:r>
              <a:rPr lang="en-US" sz="3200" b="1" dirty="0">
                <a:latin typeface="Arial" panose="020B0604020202020204" pitchFamily="34" charset="0"/>
                <a:cs typeface="Arial" panose="020B0604020202020204" pitchFamily="34" charset="0"/>
              </a:rPr>
              <a:t>Jefferson Lab User Growth</a:t>
            </a:r>
          </a:p>
        </p:txBody>
      </p:sp>
      <p:sp>
        <p:nvSpPr>
          <p:cNvPr id="6" name="TextBox 5">
            <a:extLst>
              <a:ext uri="{FF2B5EF4-FFF2-40B4-BE49-F238E27FC236}">
                <a16:creationId xmlns:a16="http://schemas.microsoft.com/office/drawing/2014/main" id="{7E1F66EC-A016-4C88-97C3-9690F5024E18}"/>
              </a:ext>
            </a:extLst>
          </p:cNvPr>
          <p:cNvSpPr txBox="1"/>
          <p:nvPr/>
        </p:nvSpPr>
        <p:spPr>
          <a:xfrm>
            <a:off x="1298331" y="5832500"/>
            <a:ext cx="6109365"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1691 users in 278 institutions from 38 countries worldwide</a:t>
            </a:r>
          </a:p>
        </p:txBody>
      </p:sp>
      <p:sp>
        <p:nvSpPr>
          <p:cNvPr id="7" name="TextBox 6">
            <a:extLst>
              <a:ext uri="{FF2B5EF4-FFF2-40B4-BE49-F238E27FC236}">
                <a16:creationId xmlns:a16="http://schemas.microsoft.com/office/drawing/2014/main" id="{B474F82A-19EC-4DBA-8128-287D0FB40915}"/>
              </a:ext>
            </a:extLst>
          </p:cNvPr>
          <p:cNvSpPr txBox="1"/>
          <p:nvPr/>
        </p:nvSpPr>
        <p:spPr>
          <a:xfrm>
            <a:off x="7933398" y="3451277"/>
            <a:ext cx="1210602"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“Other Users” include US National Labs and Industry </a:t>
            </a:r>
          </a:p>
        </p:txBody>
      </p:sp>
      <p:graphicFrame>
        <p:nvGraphicFramePr>
          <p:cNvPr id="10" name="Chart 9">
            <a:extLst>
              <a:ext uri="{FF2B5EF4-FFF2-40B4-BE49-F238E27FC236}">
                <a16:creationId xmlns:a16="http://schemas.microsoft.com/office/drawing/2014/main" id="{00000000-0008-0000-0000-000003000000}"/>
              </a:ext>
            </a:extLst>
          </p:cNvPr>
          <p:cNvGraphicFramePr>
            <a:graphicFrameLocks/>
          </p:cNvGraphicFramePr>
          <p:nvPr/>
        </p:nvGraphicFramePr>
        <p:xfrm>
          <a:off x="455059" y="1154165"/>
          <a:ext cx="7391401" cy="45942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67108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919" y="0"/>
            <a:ext cx="8464378" cy="728031"/>
          </a:xfrm>
        </p:spPr>
        <p:txBody>
          <a:bodyPr/>
          <a:lstStyle/>
          <a:p>
            <a:pPr algn="ctr"/>
            <a:r>
              <a:rPr lang="en-US" dirty="0"/>
              <a:t>PhDs based on Jefferson Lab Research</a:t>
            </a:r>
          </a:p>
        </p:txBody>
      </p:sp>
      <p:sp>
        <p:nvSpPr>
          <p:cNvPr id="4" name="Slide Number Placeholder 3"/>
          <p:cNvSpPr>
            <a:spLocks noGrp="1"/>
          </p:cNvSpPr>
          <p:nvPr>
            <p:ph type="sldNum" sz="quarter" idx="12"/>
          </p:nvPr>
        </p:nvSpPr>
        <p:spPr/>
        <p:txBody>
          <a:bodyPr/>
          <a:lstStyle/>
          <a:p>
            <a:fld id="{07E1C93C-5050-FC42-8F10-D22D4F119D13}" type="slidenum">
              <a:rPr lang="en-US" smtClean="0"/>
              <a:pPr/>
              <a:t>21</a:t>
            </a:fld>
            <a:endParaRPr lang="en-US" dirty="0"/>
          </a:p>
        </p:txBody>
      </p:sp>
      <p:graphicFrame>
        <p:nvGraphicFramePr>
          <p:cNvPr id="5" name="Chart 4">
            <a:extLst>
              <a:ext uri="{FF2B5EF4-FFF2-40B4-BE49-F238E27FC236}">
                <a16:creationId xmlns:a16="http://schemas.microsoft.com/office/drawing/2014/main" id="{46E745DE-7B88-41F0-8F93-559ABF4F8136}"/>
              </a:ext>
            </a:extLst>
          </p:cNvPr>
          <p:cNvGraphicFramePr>
            <a:graphicFrameLocks/>
          </p:cNvGraphicFramePr>
          <p:nvPr/>
        </p:nvGraphicFramePr>
        <p:xfrm>
          <a:off x="-1828800" y="-71562"/>
          <a:ext cx="12801601" cy="684847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C390AF56-1D89-4D82-83BC-624DA91233A3}"/>
              </a:ext>
            </a:extLst>
          </p:cNvPr>
          <p:cNvSpPr txBox="1"/>
          <p:nvPr/>
        </p:nvSpPr>
        <p:spPr>
          <a:xfrm>
            <a:off x="8382772" y="1971675"/>
            <a:ext cx="781050" cy="861774"/>
          </a:xfrm>
          <a:prstGeom prst="rect">
            <a:avLst/>
          </a:prstGeom>
          <a:noFill/>
        </p:spPr>
        <p:txBody>
          <a:bodyPr wrap="square" rtlCol="0">
            <a:spAutoFit/>
          </a:bodyPr>
          <a:lstStyle/>
          <a:p>
            <a:r>
              <a:rPr lang="en-US" sz="1000" dirty="0"/>
              <a:t>2019 is artificially low due to reporting date 07/19</a:t>
            </a:r>
          </a:p>
        </p:txBody>
      </p:sp>
    </p:spTree>
    <p:extLst>
      <p:ext uri="{BB962C8B-B14F-4D97-AF65-F5344CB8AC3E}">
        <p14:creationId xmlns:p14="http://schemas.microsoft.com/office/powerpoint/2010/main" val="353130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22</a:t>
            </a:fld>
            <a:endParaRPr lang="en-US" dirty="0"/>
          </a:p>
        </p:txBody>
      </p:sp>
      <p:sp>
        <p:nvSpPr>
          <p:cNvPr id="5" name="Rectangle 4">
            <a:extLst>
              <a:ext uri="{FF2B5EF4-FFF2-40B4-BE49-F238E27FC236}">
                <a16:creationId xmlns:a16="http://schemas.microsoft.com/office/drawing/2014/main" id="{9C371A5E-8ED5-45BB-885D-3C57C8A80E2A}"/>
              </a:ext>
            </a:extLst>
          </p:cNvPr>
          <p:cNvSpPr/>
          <p:nvPr/>
        </p:nvSpPr>
        <p:spPr>
          <a:xfrm>
            <a:off x="457200" y="745760"/>
            <a:ext cx="8409215" cy="5355312"/>
          </a:xfrm>
          <a:prstGeom prst="rect">
            <a:avLst/>
          </a:prstGeom>
        </p:spPr>
        <p:txBody>
          <a:bodyPr wrap="square">
            <a:spAutoFit/>
          </a:bodyPr>
          <a:lstStyle/>
          <a:p>
            <a:endParaRPr lang="en-US" dirty="0">
              <a:latin typeface="Arial" panose="020B0604020202020204" pitchFamily="34" charset="0"/>
              <a:cs typeface="Arial" panose="020B0604020202020204" pitchFamily="34" charset="0"/>
            </a:endParaRPr>
          </a:p>
          <a:p>
            <a:pPr marL="285750" indent="-285750">
              <a:buFont typeface="Arial"/>
              <a:buChar char="•"/>
            </a:pPr>
            <a:endParaRPr lang="en-US" dirty="0">
              <a:latin typeface="Arial" panose="020B0604020202020204" pitchFamily="34" charset="0"/>
              <a:cs typeface="Arial" panose="020B0604020202020204" pitchFamily="34" charset="0"/>
            </a:endParaRPr>
          </a:p>
          <a:p>
            <a:pPr marL="285750" indent="-285750">
              <a:buFont typeface="Arial"/>
              <a:buChar char="•"/>
            </a:pPr>
            <a:r>
              <a:rPr lang="en-US" b="1" dirty="0">
                <a:latin typeface="Arial" panose="020B0604020202020204" pitchFamily="34" charset="0"/>
                <a:cs typeface="Arial" panose="020B0604020202020204" pitchFamily="34" charset="0"/>
              </a:rPr>
              <a:t>Interactions and structure are mixed up in nuclear matter: </a:t>
            </a:r>
            <a:r>
              <a:rPr lang="en-US" dirty="0">
                <a:latin typeface="Arial" panose="020B0604020202020204" pitchFamily="34" charset="0"/>
                <a:cs typeface="Arial" panose="020B0604020202020204" pitchFamily="34" charset="0"/>
              </a:rPr>
              <a:t>Nuclear matter is made of quarks that are bound by gluons that also bind themselves.  Unlike with the more familiar atomic and molecular matter, the </a:t>
            </a:r>
            <a:r>
              <a:rPr lang="en-US" dirty="0">
                <a:solidFill>
                  <a:srgbClr val="0000FF"/>
                </a:solidFill>
                <a:latin typeface="Arial" panose="020B0604020202020204" pitchFamily="34" charset="0"/>
                <a:cs typeface="Arial" panose="020B0604020202020204" pitchFamily="34" charset="0"/>
              </a:rPr>
              <a:t>interactions and structures are inextricably mixed up</a:t>
            </a:r>
            <a:r>
              <a:rPr lang="en-US" dirty="0">
                <a:latin typeface="Arial" panose="020B0604020202020204" pitchFamily="34" charset="0"/>
                <a:cs typeface="Arial" panose="020B0604020202020204" pitchFamily="34" charset="0"/>
              </a:rPr>
              <a:t>, and the </a:t>
            </a:r>
            <a:r>
              <a:rPr lang="en-US" dirty="0">
                <a:solidFill>
                  <a:srgbClr val="FF0000"/>
                </a:solidFill>
                <a:latin typeface="Arial" panose="020B0604020202020204" pitchFamily="34" charset="0"/>
                <a:cs typeface="Arial" panose="020B0604020202020204" pitchFamily="34" charset="0"/>
              </a:rPr>
              <a:t>observed properties </a:t>
            </a:r>
            <a:r>
              <a:rPr lang="en-US" dirty="0">
                <a:latin typeface="Arial" panose="020B0604020202020204" pitchFamily="34" charset="0"/>
                <a:cs typeface="Arial" panose="020B0604020202020204" pitchFamily="34" charset="0"/>
              </a:rPr>
              <a:t>of nucleons and nuclei, such as mass &amp; spin, </a:t>
            </a:r>
            <a:r>
              <a:rPr lang="en-US" dirty="0">
                <a:solidFill>
                  <a:srgbClr val="FF0000"/>
                </a:solidFill>
                <a:latin typeface="Arial" panose="020B0604020202020204" pitchFamily="34" charset="0"/>
                <a:cs typeface="Arial" panose="020B0604020202020204" pitchFamily="34" charset="0"/>
              </a:rPr>
              <a:t>emerge</a:t>
            </a:r>
            <a:r>
              <a:rPr lang="en-US" dirty="0">
                <a:latin typeface="Arial" panose="020B0604020202020204" pitchFamily="34" charset="0"/>
                <a:cs typeface="Arial" panose="020B0604020202020204" pitchFamily="34" charset="0"/>
              </a:rPr>
              <a:t> out of this complex system.  </a:t>
            </a:r>
          </a:p>
          <a:p>
            <a:pPr marL="285750" indent="-285750">
              <a:buFont typeface="Arial"/>
              <a:buChar char="•"/>
            </a:pPr>
            <a:endParaRPr lang="en-US" dirty="0">
              <a:latin typeface="Arial" panose="020B0604020202020204" pitchFamily="34" charset="0"/>
              <a:cs typeface="Arial" panose="020B0604020202020204" pitchFamily="34" charset="0"/>
            </a:endParaRPr>
          </a:p>
          <a:p>
            <a:pPr marL="285750" indent="-285750">
              <a:buFont typeface="Arial"/>
              <a:buChar char="•"/>
            </a:pPr>
            <a:r>
              <a:rPr lang="en-US" b="1" dirty="0">
                <a:latin typeface="Arial" panose="020B0604020202020204" pitchFamily="34" charset="0"/>
                <a:cs typeface="Arial" panose="020B0604020202020204" pitchFamily="34" charset="0"/>
              </a:rPr>
              <a:t>Gaining understanding of this dynamic matter is transformational: </a:t>
            </a:r>
            <a:r>
              <a:rPr lang="en-US" dirty="0">
                <a:latin typeface="Arial" panose="020B0604020202020204" pitchFamily="34" charset="0"/>
                <a:cs typeface="Arial" panose="020B0604020202020204" pitchFamily="34" charset="0"/>
              </a:rPr>
              <a:t>Gaining </a:t>
            </a:r>
            <a:r>
              <a:rPr lang="en-US" dirty="0">
                <a:solidFill>
                  <a:srgbClr val="FF0000"/>
                </a:solidFill>
                <a:latin typeface="Arial" panose="020B0604020202020204" pitchFamily="34" charset="0"/>
                <a:cs typeface="Arial" panose="020B0604020202020204" pitchFamily="34" charset="0"/>
              </a:rPr>
              <a:t>detailed knowledge</a:t>
            </a:r>
            <a:r>
              <a:rPr lang="en-US" dirty="0">
                <a:latin typeface="Arial" panose="020B0604020202020204" pitchFamily="34" charset="0"/>
                <a:cs typeface="Arial" panose="020B0604020202020204" pitchFamily="34" charset="0"/>
              </a:rPr>
              <a:t> of this astonishing dynamical system at the heart of our world </a:t>
            </a:r>
            <a:r>
              <a:rPr lang="en-US" dirty="0">
                <a:solidFill>
                  <a:srgbClr val="FF0000"/>
                </a:solidFill>
                <a:latin typeface="Arial" panose="020B0604020202020204" pitchFamily="34" charset="0"/>
                <a:cs typeface="Arial" panose="020B0604020202020204" pitchFamily="34" charset="0"/>
              </a:rPr>
              <a:t>will be transformational</a:t>
            </a:r>
            <a:r>
              <a:rPr lang="en-US" dirty="0">
                <a:latin typeface="Arial" panose="020B0604020202020204" pitchFamily="34" charset="0"/>
                <a:cs typeface="Arial" panose="020B0604020202020204" pitchFamily="34" charset="0"/>
              </a:rPr>
              <a:t>, perhaps in an even more </a:t>
            </a:r>
            <a:r>
              <a:rPr lang="en-US" dirty="0">
                <a:solidFill>
                  <a:srgbClr val="FF0000"/>
                </a:solidFill>
                <a:latin typeface="Arial" panose="020B0604020202020204" pitchFamily="34" charset="0"/>
                <a:cs typeface="Arial" panose="020B0604020202020204" pitchFamily="34" charset="0"/>
              </a:rPr>
              <a:t>dramatic way</a:t>
            </a:r>
            <a:r>
              <a:rPr lang="en-US" dirty="0">
                <a:latin typeface="Arial" panose="020B0604020202020204" pitchFamily="34" charset="0"/>
                <a:cs typeface="Arial" panose="020B0604020202020204" pitchFamily="34" charset="0"/>
              </a:rPr>
              <a:t> than how the understanding of the atomic and molecular structure of matter led to new frontiers, new sciences and new technologies.</a:t>
            </a:r>
          </a:p>
          <a:p>
            <a:pPr marL="285750" indent="-285750">
              <a:buFont typeface="Arial"/>
              <a:buChar char="•"/>
            </a:pPr>
            <a:endParaRPr lang="en-US" dirty="0">
              <a:latin typeface="Arial" panose="020B0604020202020204" pitchFamily="34" charset="0"/>
              <a:cs typeface="Arial" panose="020B0604020202020204" pitchFamily="34" charset="0"/>
            </a:endParaRPr>
          </a:p>
          <a:p>
            <a:pPr marL="285750" indent="-285750">
              <a:buFont typeface="Arial"/>
              <a:buChar char="•"/>
            </a:pPr>
            <a:r>
              <a:rPr lang="en-US" b="1" dirty="0">
                <a:latin typeface="Arial" panose="020B0604020202020204" pitchFamily="34" charset="0"/>
                <a:cs typeface="Arial" panose="020B0604020202020204" pitchFamily="34" charset="0"/>
              </a:rPr>
              <a:t>The Electron Ion Collider is the right tool: </a:t>
            </a:r>
            <a:r>
              <a:rPr lang="en-US" dirty="0">
                <a:latin typeface="Arial" panose="020B0604020202020204" pitchFamily="34" charset="0"/>
                <a:cs typeface="Arial" panose="020B0604020202020204" pitchFamily="34" charset="0"/>
              </a:rPr>
              <a:t>A new US-based facility, </a:t>
            </a:r>
            <a:r>
              <a:rPr lang="en-US" dirty="0">
                <a:solidFill>
                  <a:srgbClr val="0000FF"/>
                </a:solidFill>
                <a:latin typeface="Arial" panose="020B0604020202020204" pitchFamily="34" charset="0"/>
                <a:cs typeface="Arial" panose="020B0604020202020204" pitchFamily="34" charset="0"/>
              </a:rPr>
              <a:t>EIC, with a versatile range of beam energies, polarizations, and species, as well as high luminosity</a:t>
            </a:r>
            <a:r>
              <a:rPr lang="en-US" dirty="0">
                <a:latin typeface="Arial" panose="020B0604020202020204" pitchFamily="34" charset="0"/>
                <a:cs typeface="Arial" panose="020B0604020202020204" pitchFamily="34" charset="0"/>
              </a:rPr>
              <a:t>, is </a:t>
            </a:r>
            <a:r>
              <a:rPr lang="en-US" dirty="0">
                <a:solidFill>
                  <a:srgbClr val="FF0000"/>
                </a:solidFill>
                <a:latin typeface="Arial" panose="020B0604020202020204" pitchFamily="34" charset="0"/>
                <a:cs typeface="Arial" panose="020B0604020202020204" pitchFamily="34" charset="0"/>
              </a:rPr>
              <a:t>required to precisely image the quarks and gluons and their interactions</a:t>
            </a:r>
            <a:r>
              <a:rPr lang="en-US" dirty="0">
                <a:latin typeface="Arial" panose="020B0604020202020204" pitchFamily="34" charset="0"/>
                <a:cs typeface="Arial" panose="020B0604020202020204" pitchFamily="34" charset="0"/>
              </a:rPr>
              <a:t>, to explore the </a:t>
            </a:r>
            <a:r>
              <a:rPr lang="en-US" dirty="0">
                <a:solidFill>
                  <a:srgbClr val="FF0000"/>
                </a:solidFill>
                <a:latin typeface="Arial" panose="020B0604020202020204" pitchFamily="34" charset="0"/>
                <a:cs typeface="Arial" panose="020B0604020202020204" pitchFamily="34" charset="0"/>
              </a:rPr>
              <a:t>new QCD frontier of strong color fields</a:t>
            </a:r>
            <a:r>
              <a:rPr lang="en-US" dirty="0">
                <a:latin typeface="Arial" panose="020B0604020202020204" pitchFamily="34" charset="0"/>
                <a:cs typeface="Arial" panose="020B0604020202020204" pitchFamily="34" charset="0"/>
              </a:rPr>
              <a:t> in nuclei </a:t>
            </a:r>
            <a:r>
              <a:rPr lang="mr-IN" dirty="0">
                <a:latin typeface="Arial" panose="020B0604020202020204" pitchFamily="34" charset="0"/>
              </a:rPr>
              <a:t>–</a:t>
            </a:r>
            <a:r>
              <a:rPr lang="en-US" dirty="0">
                <a:latin typeface="Arial" panose="020B0604020202020204" pitchFamily="34" charset="0"/>
                <a:cs typeface="Arial" panose="020B0604020202020204" pitchFamily="34" charset="0"/>
              </a:rPr>
              <a:t> to </a:t>
            </a:r>
            <a:r>
              <a:rPr lang="en-US" i="1" dirty="0">
                <a:latin typeface="Arial" panose="020B0604020202020204" pitchFamily="34" charset="0"/>
                <a:cs typeface="Arial" panose="020B0604020202020204" pitchFamily="34" charset="0"/>
              </a:rPr>
              <a:t>understand </a:t>
            </a:r>
            <a:r>
              <a:rPr lang="en-US" dirty="0">
                <a:latin typeface="Arial" panose="020B0604020202020204" pitchFamily="34" charset="0"/>
                <a:cs typeface="Arial" panose="020B0604020202020204" pitchFamily="34" charset="0"/>
              </a:rPr>
              <a:t>how matter at its most fundamental level is made.  </a:t>
            </a:r>
          </a:p>
        </p:txBody>
      </p:sp>
      <p:sp>
        <p:nvSpPr>
          <p:cNvPr id="6" name="Title 5">
            <a:extLst>
              <a:ext uri="{FF2B5EF4-FFF2-40B4-BE49-F238E27FC236}">
                <a16:creationId xmlns:a16="http://schemas.microsoft.com/office/drawing/2014/main" id="{9FEE1C90-1750-4F87-AFFD-96A9B05E76A8}"/>
              </a:ext>
            </a:extLst>
          </p:cNvPr>
          <p:cNvSpPr txBox="1">
            <a:spLocks noGrp="1" noChangeArrowheads="1"/>
          </p:cNvSpPr>
          <p:nvPr>
            <p:ph type="title"/>
          </p:nvPr>
        </p:nvSpPr>
        <p:spPr bwMode="auto">
          <a:xfrm>
            <a:off x="309563" y="79286"/>
            <a:ext cx="8462962" cy="535509"/>
          </a:xfrm>
          <a:prstGeom prst="rect">
            <a:avLst/>
          </a:prstGeom>
          <a:noFill/>
          <a:ln w="9525">
            <a:noFill/>
            <a:miter lim="800000"/>
            <a:headEnd/>
            <a:tailEnd/>
          </a:ln>
        </p:spPr>
        <p:txBody>
          <a:bodyPr>
            <a:spAutoFit/>
          </a:bodyPr>
          <a:lstStyle/>
          <a:p>
            <a:pPr algn="ctr"/>
            <a:r>
              <a:rPr lang="en-US" sz="3200" b="1" dirty="0">
                <a:latin typeface="Arial" panose="020B0604020202020204" pitchFamily="34" charset="0"/>
                <a:cs typeface="Arial" panose="020B0604020202020204" pitchFamily="34" charset="0"/>
              </a:rPr>
              <a:t>Introduction: Why an Electron-Ion Collider</a:t>
            </a:r>
          </a:p>
        </p:txBody>
      </p:sp>
    </p:spTree>
    <p:extLst>
      <p:ext uri="{BB962C8B-B14F-4D97-AF65-F5344CB8AC3E}">
        <p14:creationId xmlns:p14="http://schemas.microsoft.com/office/powerpoint/2010/main" val="2796685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23</a:t>
            </a:fld>
            <a:endParaRPr lang="en-US" dirty="0"/>
          </a:p>
        </p:txBody>
      </p:sp>
      <p:sp>
        <p:nvSpPr>
          <p:cNvPr id="5" name="Title 1">
            <a:extLst>
              <a:ext uri="{FF2B5EF4-FFF2-40B4-BE49-F238E27FC236}">
                <a16:creationId xmlns:a16="http://schemas.microsoft.com/office/drawing/2014/main" id="{CCF37304-9C3F-4433-A64C-B5766A93B189}"/>
              </a:ext>
            </a:extLst>
          </p:cNvPr>
          <p:cNvSpPr>
            <a:spLocks noGrp="1"/>
          </p:cNvSpPr>
          <p:nvPr>
            <p:ph type="title"/>
          </p:nvPr>
        </p:nvSpPr>
        <p:spPr>
          <a:xfrm>
            <a:off x="309563" y="0"/>
            <a:ext cx="8462962" cy="728663"/>
          </a:xfrm>
        </p:spPr>
        <p:txBody>
          <a:bodyPr>
            <a:noAutofit/>
          </a:bodyPr>
          <a:lstStyle/>
          <a:p>
            <a:pPr algn="ctr"/>
            <a:r>
              <a:rPr lang="en-US" sz="3200" dirty="0">
                <a:latin typeface="Arial" panose="020B0604020202020204" pitchFamily="34" charset="0"/>
                <a:cs typeface="Arial" panose="020B0604020202020204" pitchFamily="34" charset="0"/>
              </a:rPr>
              <a:t>3D Structure of Nucleons and Nuclei</a:t>
            </a:r>
          </a:p>
        </p:txBody>
      </p:sp>
      <p:pic>
        <p:nvPicPr>
          <p:cNvPr id="6" name="Picture 5" descr="Screen Shot 2016-11-20 at 10.34.30 AM.png">
            <a:extLst>
              <a:ext uri="{FF2B5EF4-FFF2-40B4-BE49-F238E27FC236}">
                <a16:creationId xmlns:a16="http://schemas.microsoft.com/office/drawing/2014/main" id="{5792CFBD-900C-4E73-B3A8-4661902C9E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5000" y="798993"/>
            <a:ext cx="3535933" cy="4045034"/>
          </a:xfrm>
          <a:prstGeom prst="rect">
            <a:avLst/>
          </a:prstGeom>
        </p:spPr>
      </p:pic>
      <p:sp>
        <p:nvSpPr>
          <p:cNvPr id="7" name="TextBox 6">
            <a:extLst>
              <a:ext uri="{FF2B5EF4-FFF2-40B4-BE49-F238E27FC236}">
                <a16:creationId xmlns:a16="http://schemas.microsoft.com/office/drawing/2014/main" id="{6E8C4D4B-F3E4-42B7-B119-6110D6EF3F83}"/>
              </a:ext>
            </a:extLst>
          </p:cNvPr>
          <p:cNvSpPr txBox="1"/>
          <p:nvPr/>
        </p:nvSpPr>
        <p:spPr>
          <a:xfrm>
            <a:off x="219726" y="955486"/>
            <a:ext cx="4142190" cy="3785652"/>
          </a:xfrm>
          <a:prstGeom prst="rect">
            <a:avLst/>
          </a:prstGeom>
          <a:noFill/>
        </p:spPr>
        <p:txBody>
          <a:bodyPr wrap="square" rtlCol="0">
            <a:spAutoFit/>
          </a:bodyPr>
          <a:lstStyle/>
          <a:p>
            <a:pPr marL="285750" indent="-285750" defTabSz="457200">
              <a:spcAft>
                <a:spcPts val="600"/>
              </a:spcAft>
              <a:buFont typeface="Arial"/>
              <a:buChar char="•"/>
            </a:pPr>
            <a:r>
              <a:rPr lang="en-US" sz="2000" dirty="0">
                <a:solidFill>
                  <a:prstClr val="black"/>
                </a:solidFill>
                <a:latin typeface="Arial" panose="020B0604020202020204" pitchFamily="34" charset="0"/>
                <a:cs typeface="Arial" panose="020B0604020202020204" pitchFamily="34" charset="0"/>
              </a:rPr>
              <a:t>EIC is a machine to completely map the 3D structure of the nucleons and nuclei</a:t>
            </a:r>
          </a:p>
          <a:p>
            <a:pPr marL="285750" indent="-285750" defTabSz="457200">
              <a:spcAft>
                <a:spcPts val="600"/>
              </a:spcAft>
              <a:buFont typeface="Arial"/>
              <a:buChar char="•"/>
            </a:pPr>
            <a:r>
              <a:rPr lang="en-US" sz="2000" dirty="0">
                <a:solidFill>
                  <a:prstClr val="black"/>
                </a:solidFill>
                <a:latin typeface="Arial" panose="020B0604020202020204" pitchFamily="34" charset="0"/>
                <a:cs typeface="Arial" panose="020B0604020202020204" pitchFamily="34" charset="0"/>
              </a:rPr>
              <a:t>We need to </a:t>
            </a:r>
            <a:r>
              <a:rPr lang="en-US" sz="2000" dirty="0">
                <a:solidFill>
                  <a:srgbClr val="0000FF"/>
                </a:solidFill>
                <a:latin typeface="Arial" panose="020B0604020202020204" pitchFamily="34" charset="0"/>
                <a:cs typeface="Arial" panose="020B0604020202020204" pitchFamily="34" charset="0"/>
              </a:rPr>
              <a:t>measure positions and momenta of the partons </a:t>
            </a:r>
            <a:r>
              <a:rPr lang="en-US" sz="2000" dirty="0">
                <a:solidFill>
                  <a:srgbClr val="FF0000"/>
                </a:solidFill>
                <a:latin typeface="Arial" panose="020B0604020202020204" pitchFamily="34" charset="0"/>
                <a:cs typeface="Arial" panose="020B0604020202020204" pitchFamily="34" charset="0"/>
              </a:rPr>
              <a:t>transverse</a:t>
            </a:r>
            <a:r>
              <a:rPr lang="en-US" sz="2000" dirty="0">
                <a:solidFill>
                  <a:prstClr val="black"/>
                </a:solidFill>
                <a:latin typeface="Arial" panose="020B0604020202020204" pitchFamily="34" charset="0"/>
                <a:cs typeface="Arial" panose="020B0604020202020204" pitchFamily="34" charset="0"/>
              </a:rPr>
              <a:t> to its direction of motion. </a:t>
            </a:r>
          </a:p>
          <a:p>
            <a:pPr marL="285750" indent="-285750" defTabSz="457200">
              <a:spcAft>
                <a:spcPts val="600"/>
              </a:spcAft>
              <a:buFont typeface="Arial"/>
              <a:buChar char="•"/>
            </a:pPr>
            <a:r>
              <a:rPr lang="en-US" sz="2000" dirty="0">
                <a:solidFill>
                  <a:prstClr val="black"/>
                </a:solidFill>
                <a:latin typeface="Arial" panose="020B0604020202020204" pitchFamily="34" charset="0"/>
                <a:cs typeface="Arial" panose="020B0604020202020204" pitchFamily="34" charset="0"/>
              </a:rPr>
              <a:t>These quantities (</a:t>
            </a:r>
            <a:r>
              <a:rPr lang="en-US" sz="2000" dirty="0" err="1">
                <a:solidFill>
                  <a:prstClr val="black"/>
                </a:solidFill>
                <a:latin typeface="Arial" panose="020B0604020202020204" pitchFamily="34" charset="0"/>
                <a:cs typeface="Arial" panose="020B0604020202020204" pitchFamily="34" charset="0"/>
              </a:rPr>
              <a:t>k</a:t>
            </a:r>
            <a:r>
              <a:rPr lang="en-US" sz="2000" baseline="-25000" dirty="0" err="1">
                <a:solidFill>
                  <a:prstClr val="black"/>
                </a:solidFill>
                <a:latin typeface="Arial" panose="020B0604020202020204" pitchFamily="34" charset="0"/>
                <a:cs typeface="Arial" panose="020B0604020202020204" pitchFamily="34" charset="0"/>
              </a:rPr>
              <a:t>T</a:t>
            </a:r>
            <a:r>
              <a:rPr lang="en-US" sz="2000" dirty="0">
                <a:solidFill>
                  <a:prstClr val="black"/>
                </a:solidFill>
                <a:latin typeface="Arial" panose="020B0604020202020204" pitchFamily="34" charset="0"/>
                <a:cs typeface="Arial" panose="020B0604020202020204" pitchFamily="34" charset="0"/>
              </a:rPr>
              <a:t>, </a:t>
            </a:r>
            <a:r>
              <a:rPr lang="en-US" sz="2000" dirty="0" err="1">
                <a:solidFill>
                  <a:prstClr val="black"/>
                </a:solidFill>
                <a:latin typeface="Arial" panose="020B0604020202020204" pitchFamily="34" charset="0"/>
                <a:cs typeface="Arial" panose="020B0604020202020204" pitchFamily="34" charset="0"/>
              </a:rPr>
              <a:t>b</a:t>
            </a:r>
            <a:r>
              <a:rPr lang="en-US" sz="2000" baseline="-25000" dirty="0" err="1">
                <a:solidFill>
                  <a:prstClr val="black"/>
                </a:solidFill>
                <a:latin typeface="Arial" panose="020B0604020202020204" pitchFamily="34" charset="0"/>
                <a:cs typeface="Arial" panose="020B0604020202020204" pitchFamily="34" charset="0"/>
              </a:rPr>
              <a:t>T</a:t>
            </a:r>
            <a:r>
              <a:rPr lang="en-US" sz="2000" dirty="0">
                <a:solidFill>
                  <a:prstClr val="black"/>
                </a:solidFill>
                <a:latin typeface="Arial" panose="020B0604020202020204" pitchFamily="34" charset="0"/>
                <a:cs typeface="Arial" panose="020B0604020202020204" pitchFamily="34" charset="0"/>
              </a:rPr>
              <a:t>) are of the order of </a:t>
            </a:r>
            <a:r>
              <a:rPr lang="en-US" sz="2000" dirty="0">
                <a:solidFill>
                  <a:srgbClr val="FF0000"/>
                </a:solidFill>
                <a:latin typeface="Arial" panose="020B0604020202020204" pitchFamily="34" charset="0"/>
                <a:cs typeface="Arial" panose="020B0604020202020204" pitchFamily="34" charset="0"/>
              </a:rPr>
              <a:t>a few hundred MeV</a:t>
            </a:r>
            <a:r>
              <a:rPr lang="en-US" sz="2000" dirty="0">
                <a:solidFill>
                  <a:prstClr val="black"/>
                </a:solidFill>
                <a:latin typeface="Arial" panose="020B0604020202020204" pitchFamily="34" charset="0"/>
                <a:cs typeface="Arial" panose="020B0604020202020204" pitchFamily="34" charset="0"/>
              </a:rPr>
              <a:t>. </a:t>
            </a:r>
          </a:p>
          <a:p>
            <a:pPr marL="285750" indent="-285750" defTabSz="457200">
              <a:spcAft>
                <a:spcPts val="600"/>
              </a:spcAft>
              <a:buFont typeface="Arial"/>
              <a:buChar char="•"/>
            </a:pPr>
            <a:r>
              <a:rPr lang="en-US" sz="2000" dirty="0">
                <a:solidFill>
                  <a:prstClr val="black"/>
                </a:solidFill>
                <a:latin typeface="Arial" panose="020B0604020202020204" pitchFamily="34" charset="0"/>
                <a:cs typeface="Arial" panose="020B0604020202020204" pitchFamily="34" charset="0"/>
              </a:rPr>
              <a:t>Also their </a:t>
            </a:r>
            <a:r>
              <a:rPr lang="en-US" sz="2000" dirty="0">
                <a:solidFill>
                  <a:srgbClr val="FF0000"/>
                </a:solidFill>
                <a:latin typeface="Arial" panose="020B0604020202020204" pitchFamily="34" charset="0"/>
                <a:cs typeface="Arial" panose="020B0604020202020204" pitchFamily="34" charset="0"/>
              </a:rPr>
              <a:t>polarization</a:t>
            </a:r>
            <a:r>
              <a:rPr lang="en-US" sz="2000" dirty="0">
                <a:solidFill>
                  <a:prstClr val="black"/>
                </a:solidFill>
                <a:latin typeface="Arial" panose="020B0604020202020204" pitchFamily="34" charset="0"/>
                <a:cs typeface="Arial" panose="020B0604020202020204" pitchFamily="34" charset="0"/>
              </a:rPr>
              <a:t>!</a:t>
            </a:r>
          </a:p>
          <a:p>
            <a:pPr marL="285750" indent="-285750" defTabSz="457200">
              <a:spcAft>
                <a:spcPts val="600"/>
              </a:spcAft>
              <a:buFont typeface="Arial"/>
              <a:buChar char="•"/>
            </a:pPr>
            <a:endParaRPr lang="en-US" sz="2000" dirty="0">
              <a:solidFill>
                <a:prstClr val="black"/>
              </a:solidFill>
              <a:latin typeface="Arial" panose="020B0604020202020204" pitchFamily="34" charset="0"/>
              <a:cs typeface="Arial" panose="020B0604020202020204" pitchFamily="34" charset="0"/>
            </a:endParaRPr>
          </a:p>
        </p:txBody>
      </p:sp>
      <p:sp>
        <p:nvSpPr>
          <p:cNvPr id="8" name="Left Arrow 6">
            <a:extLst>
              <a:ext uri="{FF2B5EF4-FFF2-40B4-BE49-F238E27FC236}">
                <a16:creationId xmlns:a16="http://schemas.microsoft.com/office/drawing/2014/main" id="{6CA654A4-A249-425F-A4F8-657F064C9384}"/>
              </a:ext>
            </a:extLst>
          </p:cNvPr>
          <p:cNvSpPr/>
          <p:nvPr/>
        </p:nvSpPr>
        <p:spPr>
          <a:xfrm>
            <a:off x="2704942" y="4844027"/>
            <a:ext cx="4583782" cy="615112"/>
          </a:xfrm>
          <a:prstGeom prst="leftArrow">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Proton and Ion Beam</a:t>
            </a:r>
          </a:p>
        </p:txBody>
      </p:sp>
      <p:sp>
        <p:nvSpPr>
          <p:cNvPr id="9" name="Up Arrow 7">
            <a:extLst>
              <a:ext uri="{FF2B5EF4-FFF2-40B4-BE49-F238E27FC236}">
                <a16:creationId xmlns:a16="http://schemas.microsoft.com/office/drawing/2014/main" id="{021B7DA4-A231-4819-9F76-30CEEBCD1254}"/>
              </a:ext>
            </a:extLst>
          </p:cNvPr>
          <p:cNvSpPr/>
          <p:nvPr/>
        </p:nvSpPr>
        <p:spPr>
          <a:xfrm>
            <a:off x="2224993" y="4738955"/>
            <a:ext cx="396865" cy="277792"/>
          </a:xfrm>
          <a:prstGeom prst="upArrow">
            <a:avLst/>
          </a:prstGeom>
          <a:solidFill>
            <a:srgbClr val="FFFF00"/>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321DE361-C6F6-450F-A420-AC0E89B31023}"/>
              </a:ext>
            </a:extLst>
          </p:cNvPr>
          <p:cNvSpPr txBox="1"/>
          <p:nvPr/>
        </p:nvSpPr>
        <p:spPr>
          <a:xfrm>
            <a:off x="219726" y="4740582"/>
            <a:ext cx="2001895" cy="369332"/>
          </a:xfrm>
          <a:prstGeom prst="rect">
            <a:avLst/>
          </a:prstGeom>
          <a:noFill/>
        </p:spPr>
        <p:txBody>
          <a:bodyPr wrap="none" rtlCol="0">
            <a:spAutoFit/>
          </a:bodyPr>
          <a:lstStyle/>
          <a:p>
            <a:pPr defTabSz="457200"/>
            <a:r>
              <a:rPr lang="en-US" dirty="0" err="1">
                <a:solidFill>
                  <a:prstClr val="black"/>
                </a:solidFill>
                <a:latin typeface="Arial" panose="020B0604020202020204" pitchFamily="34" charset="0"/>
                <a:cs typeface="Arial" panose="020B0604020202020204" pitchFamily="34" charset="0"/>
              </a:rPr>
              <a:t>k</a:t>
            </a:r>
            <a:r>
              <a:rPr lang="en-US" baseline="-25000" dirty="0" err="1">
                <a:solidFill>
                  <a:prstClr val="black"/>
                </a:solidFill>
                <a:latin typeface="Arial" panose="020B0604020202020204" pitchFamily="34" charset="0"/>
                <a:cs typeface="Arial" panose="020B0604020202020204" pitchFamily="34" charset="0"/>
              </a:rPr>
              <a:t>T</a:t>
            </a:r>
            <a:r>
              <a:rPr lang="en-US" dirty="0">
                <a:solidFill>
                  <a:prstClr val="black"/>
                </a:solidFill>
                <a:latin typeface="Arial" panose="020B0604020202020204" pitchFamily="34" charset="0"/>
                <a:cs typeface="Arial" panose="020B0604020202020204" pitchFamily="34" charset="0"/>
              </a:rPr>
              <a:t>, </a:t>
            </a:r>
            <a:r>
              <a:rPr lang="en-US" dirty="0" err="1">
                <a:solidFill>
                  <a:prstClr val="black"/>
                </a:solidFill>
                <a:latin typeface="Arial" panose="020B0604020202020204" pitchFamily="34" charset="0"/>
                <a:cs typeface="Arial" panose="020B0604020202020204" pitchFamily="34" charset="0"/>
              </a:rPr>
              <a:t>b</a:t>
            </a:r>
            <a:r>
              <a:rPr lang="en-US" baseline="-25000" dirty="0" err="1">
                <a:solidFill>
                  <a:prstClr val="black"/>
                </a:solidFill>
                <a:latin typeface="Arial" panose="020B0604020202020204" pitchFamily="34" charset="0"/>
                <a:cs typeface="Arial" panose="020B0604020202020204" pitchFamily="34" charset="0"/>
              </a:rPr>
              <a:t>T</a:t>
            </a:r>
            <a:r>
              <a:rPr lang="en-US" dirty="0">
                <a:solidFill>
                  <a:prstClr val="black"/>
                </a:solidFill>
                <a:latin typeface="Arial" panose="020B0604020202020204" pitchFamily="34" charset="0"/>
                <a:cs typeface="Arial" panose="020B0604020202020204" pitchFamily="34" charset="0"/>
              </a:rPr>
              <a:t> (~100 MeV)</a:t>
            </a:r>
          </a:p>
        </p:txBody>
      </p:sp>
      <p:sp>
        <p:nvSpPr>
          <p:cNvPr id="11" name="TextBox 10">
            <a:extLst>
              <a:ext uri="{FF2B5EF4-FFF2-40B4-BE49-F238E27FC236}">
                <a16:creationId xmlns:a16="http://schemas.microsoft.com/office/drawing/2014/main" id="{661D20BF-B577-42FA-B877-99F9E3A84FD9}"/>
              </a:ext>
            </a:extLst>
          </p:cNvPr>
          <p:cNvSpPr txBox="1"/>
          <p:nvPr/>
        </p:nvSpPr>
        <p:spPr>
          <a:xfrm>
            <a:off x="528945" y="5517890"/>
            <a:ext cx="8204490" cy="369332"/>
          </a:xfrm>
          <a:prstGeom prst="rect">
            <a:avLst/>
          </a:prstGeom>
          <a:solidFill>
            <a:srgbClr val="EEECE1"/>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Need to keep [100 MeV]</a:t>
            </a:r>
            <a:r>
              <a:rPr kumimoji="0" lang="en-US" sz="1800" b="0" i="0" u="none" strike="noStrike" kern="0" cap="none" spc="0" normalizeH="0" baseline="-25000" noProof="0" dirty="0">
                <a:ln>
                  <a:noFill/>
                </a:ln>
                <a:solidFill>
                  <a:prstClr val="black"/>
                </a:solidFill>
                <a:effectLst/>
                <a:uLnTx/>
                <a:uFillTx/>
                <a:latin typeface="Arial" panose="020B0604020202020204" pitchFamily="34" charset="0"/>
                <a:cs typeface="Arial" panose="020B0604020202020204" pitchFamily="34" charset="0"/>
              </a:rPr>
              <a:t>T</a:t>
            </a:r>
            <a:r>
              <a:rPr kumimoji="0" lang="en-US"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a:t>
            </a:r>
            <a:r>
              <a:rPr kumimoji="0" lang="en-US" sz="1800" b="0" i="0" u="none" strike="noStrike" kern="0" cap="none" spc="0" normalizeH="0" baseline="-25000" noProof="0" dirty="0">
                <a:ln>
                  <a:noFill/>
                </a:ln>
                <a:solidFill>
                  <a:prstClr val="black"/>
                </a:solidFill>
                <a:effectLst/>
                <a:uLnTx/>
                <a:uFillTx/>
                <a:latin typeface="Arial" panose="020B0604020202020204" pitchFamily="34" charset="0"/>
                <a:cs typeface="Arial" panose="020B0604020202020204" pitchFamily="34" charset="0"/>
              </a:rPr>
              <a:t>proton,Ion </a:t>
            </a:r>
            <a:r>
              <a:rPr kumimoji="0" lang="en-US"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manageable (~ &gt;10</a:t>
            </a:r>
            <a:r>
              <a:rPr kumimoji="0" lang="en-US" sz="1800" b="0" i="0" u="none" strike="noStrike" kern="0" cap="none" spc="0" normalizeH="0" baseline="30000" noProof="0" dirty="0">
                <a:ln>
                  <a:noFill/>
                </a:ln>
                <a:solidFill>
                  <a:prstClr val="black"/>
                </a:solidFill>
                <a:effectLst/>
                <a:uLnTx/>
                <a:uFillTx/>
                <a:latin typeface="Arial" panose="020B0604020202020204" pitchFamily="34" charset="0"/>
                <a:cs typeface="Arial" panose="020B0604020202020204" pitchFamily="34" charset="0"/>
              </a:rPr>
              <a:t>-3</a:t>
            </a:r>
            <a:r>
              <a:rPr kumimoji="0" lang="en-US"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1800" b="0" i="0" u="none" strike="noStrike" kern="0" cap="none" spc="0" normalizeH="0" baseline="0" noProof="0" dirty="0">
                <a:ln>
                  <a:noFill/>
                </a:ln>
                <a:solidFill>
                  <a:prstClr val="black"/>
                </a:solidFill>
                <a:effectLst/>
                <a:uLnTx/>
                <a:uFillTx/>
                <a:latin typeface="Arial" panose="020B0604020202020204" pitchFamily="34" charset="0"/>
                <a:ea typeface="Wingdings"/>
                <a:cs typeface="Arial" panose="020B0604020202020204" pitchFamily="34" charset="0"/>
                <a:sym typeface="Wingdings"/>
              </a:rPr>
              <a:t></a:t>
            </a:r>
            <a:r>
              <a:rPr kumimoji="0" lang="en-US"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sym typeface="Wingdings"/>
              </a:rPr>
              <a:t> E</a:t>
            </a:r>
            <a:r>
              <a:rPr kumimoji="0" lang="en-US" sz="1800" b="0" i="0" u="none" strike="noStrike" kern="0" cap="none" spc="0" normalizeH="0" baseline="-25000" noProof="0" dirty="0">
                <a:ln>
                  <a:noFill/>
                </a:ln>
                <a:solidFill>
                  <a:prstClr val="black"/>
                </a:solidFill>
                <a:effectLst/>
                <a:uLnTx/>
                <a:uFillTx/>
                <a:latin typeface="Arial" panose="020B0604020202020204" pitchFamily="34" charset="0"/>
                <a:cs typeface="Arial" panose="020B0604020202020204" pitchFamily="34" charset="0"/>
                <a:sym typeface="Wingdings"/>
              </a:rPr>
              <a:t>proton</a:t>
            </a:r>
            <a:r>
              <a:rPr kumimoji="0" lang="en-US"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sym typeface="Wingdings"/>
              </a:rPr>
              <a:t> ~&lt; 100 GeV</a:t>
            </a:r>
            <a:endParaRPr kumimoji="0" lang="en-US"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12" name="Picture 11" descr="arrow.png">
            <a:extLst>
              <a:ext uri="{FF2B5EF4-FFF2-40B4-BE49-F238E27FC236}">
                <a16:creationId xmlns:a16="http://schemas.microsoft.com/office/drawing/2014/main" id="{7EF5D66A-7ED3-4EA2-B405-32F13EC8BF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419245">
            <a:off x="6181829" y="1107124"/>
            <a:ext cx="563441" cy="485288"/>
          </a:xfrm>
          <a:prstGeom prst="rect">
            <a:avLst/>
          </a:prstGeom>
        </p:spPr>
      </p:pic>
      <p:pic>
        <p:nvPicPr>
          <p:cNvPr id="13" name="Picture 12" descr="arrow.png">
            <a:extLst>
              <a:ext uri="{FF2B5EF4-FFF2-40B4-BE49-F238E27FC236}">
                <a16:creationId xmlns:a16="http://schemas.microsoft.com/office/drawing/2014/main" id="{58A7F643-9FB6-455B-A41D-4E29BA40F6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6104980">
            <a:off x="6040991" y="3736964"/>
            <a:ext cx="675431" cy="675431"/>
          </a:xfrm>
          <a:prstGeom prst="rect">
            <a:avLst/>
          </a:prstGeom>
        </p:spPr>
      </p:pic>
      <p:cxnSp>
        <p:nvCxnSpPr>
          <p:cNvPr id="14" name="Straight Arrow Connector 13">
            <a:extLst>
              <a:ext uri="{FF2B5EF4-FFF2-40B4-BE49-F238E27FC236}">
                <a16:creationId xmlns:a16="http://schemas.microsoft.com/office/drawing/2014/main" id="{AB08E8EE-0CC4-4C78-B194-3D2AA1244BDE}"/>
              </a:ext>
            </a:extLst>
          </p:cNvPr>
          <p:cNvCxnSpPr>
            <a:cxnSpLocks/>
          </p:cNvCxnSpPr>
          <p:nvPr/>
        </p:nvCxnSpPr>
        <p:spPr>
          <a:xfrm>
            <a:off x="3393554" y="4134367"/>
            <a:ext cx="265160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8A25CFDC-C193-4D40-BEAE-EA1D42EC2238}"/>
              </a:ext>
            </a:extLst>
          </p:cNvPr>
          <p:cNvSpPr txBox="1"/>
          <p:nvPr/>
        </p:nvSpPr>
        <p:spPr>
          <a:xfrm>
            <a:off x="416167" y="5923434"/>
            <a:ext cx="8405121" cy="400110"/>
          </a:xfrm>
          <a:prstGeom prst="rect">
            <a:avLst/>
          </a:prstGeom>
          <a:solidFill>
            <a:srgbClr val="FFFF00"/>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Electron-Ion Collider: Cannot be HERA or </a:t>
            </a:r>
            <a:r>
              <a:rPr kumimoji="0" lang="en-US" sz="20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LHeC</a:t>
            </a: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proton energy too high </a:t>
            </a:r>
          </a:p>
        </p:txBody>
      </p:sp>
    </p:spTree>
    <p:extLst>
      <p:ext uri="{BB962C8B-B14F-4D97-AF65-F5344CB8AC3E}">
        <p14:creationId xmlns:p14="http://schemas.microsoft.com/office/powerpoint/2010/main" val="2615247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24</a:t>
            </a:fld>
            <a:endParaRPr lang="en-US" dirty="0"/>
          </a:p>
        </p:txBody>
      </p:sp>
      <p:sp>
        <p:nvSpPr>
          <p:cNvPr id="5" name="Content Placeholder 2">
            <a:extLst>
              <a:ext uri="{FF2B5EF4-FFF2-40B4-BE49-F238E27FC236}">
                <a16:creationId xmlns:a16="http://schemas.microsoft.com/office/drawing/2014/main" id="{7603DB2B-6A5B-4821-976B-BC6260186115}"/>
              </a:ext>
            </a:extLst>
          </p:cNvPr>
          <p:cNvSpPr>
            <a:spLocks noGrp="1"/>
          </p:cNvSpPr>
          <p:nvPr>
            <p:ph idx="1"/>
          </p:nvPr>
        </p:nvSpPr>
        <p:spPr>
          <a:xfrm>
            <a:off x="3543300" y="947818"/>
            <a:ext cx="5539154" cy="6042068"/>
          </a:xfrm>
        </p:spPr>
        <p:txBody>
          <a:bodyPr>
            <a:noAutofit/>
          </a:bodyPr>
          <a:lstStyle/>
          <a:p>
            <a:pPr>
              <a:lnSpc>
                <a:spcPct val="120000"/>
              </a:lnSpc>
              <a:spcBef>
                <a:spcPts val="0"/>
              </a:spcBef>
            </a:pPr>
            <a:r>
              <a:rPr lang="en-US" sz="1600" b="1" dirty="0">
                <a:latin typeface="+mn-lt"/>
              </a:rPr>
              <a:t>Finding 1: </a:t>
            </a:r>
            <a:r>
              <a:rPr lang="en-US" sz="1600" dirty="0">
                <a:latin typeface="+mn-lt"/>
              </a:rPr>
              <a:t>An EIC can uniquely address three profound questions about nucleons — neutrons and protons — and how they are assembled to form the nuclei of atoms: </a:t>
            </a:r>
          </a:p>
          <a:p>
            <a:pPr lvl="1">
              <a:lnSpc>
                <a:spcPct val="120000"/>
              </a:lnSpc>
              <a:spcBef>
                <a:spcPts val="0"/>
              </a:spcBef>
            </a:pPr>
            <a:r>
              <a:rPr lang="en-US" sz="1600" dirty="0">
                <a:latin typeface="+mn-lt"/>
              </a:rPr>
              <a:t> How does the </a:t>
            </a:r>
            <a:r>
              <a:rPr lang="en-US" sz="1600" b="1" dirty="0">
                <a:solidFill>
                  <a:srgbClr val="0000FF"/>
                </a:solidFill>
                <a:latin typeface="+mn-lt"/>
              </a:rPr>
              <a:t>mass</a:t>
            </a:r>
            <a:r>
              <a:rPr lang="en-US" sz="1600" dirty="0">
                <a:latin typeface="+mn-lt"/>
              </a:rPr>
              <a:t> of the nucleon arise? </a:t>
            </a:r>
          </a:p>
          <a:p>
            <a:pPr lvl="1">
              <a:lnSpc>
                <a:spcPct val="120000"/>
              </a:lnSpc>
              <a:spcBef>
                <a:spcPts val="0"/>
              </a:spcBef>
            </a:pPr>
            <a:r>
              <a:rPr lang="en-US" sz="1600" dirty="0">
                <a:latin typeface="+mn-lt"/>
              </a:rPr>
              <a:t> How does the </a:t>
            </a:r>
            <a:r>
              <a:rPr lang="en-US" sz="1600" b="1" dirty="0">
                <a:solidFill>
                  <a:srgbClr val="0000FF"/>
                </a:solidFill>
                <a:latin typeface="+mn-lt"/>
              </a:rPr>
              <a:t>spin</a:t>
            </a:r>
            <a:r>
              <a:rPr lang="en-US" sz="1600" dirty="0">
                <a:solidFill>
                  <a:srgbClr val="0000FF"/>
                </a:solidFill>
                <a:latin typeface="+mn-lt"/>
              </a:rPr>
              <a:t> </a:t>
            </a:r>
            <a:r>
              <a:rPr lang="en-US" sz="1600" dirty="0">
                <a:latin typeface="+mn-lt"/>
              </a:rPr>
              <a:t>of the nucleon arise? </a:t>
            </a:r>
          </a:p>
          <a:p>
            <a:pPr lvl="1">
              <a:lnSpc>
                <a:spcPct val="120000"/>
              </a:lnSpc>
              <a:spcBef>
                <a:spcPts val="0"/>
              </a:spcBef>
            </a:pPr>
            <a:r>
              <a:rPr lang="en-US" sz="1600" dirty="0">
                <a:latin typeface="+mn-lt"/>
              </a:rPr>
              <a:t> What are the </a:t>
            </a:r>
            <a:r>
              <a:rPr lang="en-US" sz="1600" b="1" dirty="0">
                <a:solidFill>
                  <a:srgbClr val="0000FF"/>
                </a:solidFill>
                <a:latin typeface="+mn-lt"/>
              </a:rPr>
              <a:t>emergent properties </a:t>
            </a:r>
            <a:r>
              <a:rPr lang="en-US" sz="1600" dirty="0">
                <a:latin typeface="+mn-lt"/>
              </a:rPr>
              <a:t>of dense systems of gluons? </a:t>
            </a:r>
          </a:p>
          <a:p>
            <a:pPr>
              <a:lnSpc>
                <a:spcPct val="120000"/>
              </a:lnSpc>
              <a:spcBef>
                <a:spcPts val="0"/>
              </a:spcBef>
            </a:pPr>
            <a:r>
              <a:rPr lang="en-US" sz="1600" b="1" dirty="0">
                <a:latin typeface="+mn-lt"/>
              </a:rPr>
              <a:t>Finding 2: </a:t>
            </a:r>
            <a:r>
              <a:rPr lang="en-US" sz="1600" dirty="0">
                <a:latin typeface="+mn-lt"/>
              </a:rPr>
              <a:t>These three high-priority science questions can be answered by an EIC with </a:t>
            </a:r>
            <a:r>
              <a:rPr lang="en-US" sz="1600" b="1" dirty="0">
                <a:solidFill>
                  <a:srgbClr val="0000FF"/>
                </a:solidFill>
                <a:latin typeface="+mn-lt"/>
              </a:rPr>
              <a:t>highly polarized beams </a:t>
            </a:r>
            <a:r>
              <a:rPr lang="en-US" sz="1600" dirty="0">
                <a:latin typeface="+mn-lt"/>
              </a:rPr>
              <a:t>of electrons and ions, with </a:t>
            </a:r>
            <a:r>
              <a:rPr lang="en-US" sz="1600" dirty="0">
                <a:solidFill>
                  <a:srgbClr val="0000FF"/>
                </a:solidFill>
                <a:latin typeface="+mn-lt"/>
              </a:rPr>
              <a:t>sufficiently </a:t>
            </a:r>
            <a:r>
              <a:rPr lang="en-US" sz="1600" b="1" dirty="0">
                <a:solidFill>
                  <a:srgbClr val="0000FF"/>
                </a:solidFill>
                <a:latin typeface="+mn-lt"/>
              </a:rPr>
              <a:t>high</a:t>
            </a:r>
            <a:r>
              <a:rPr lang="en-US" sz="1600" dirty="0">
                <a:solidFill>
                  <a:srgbClr val="0000FF"/>
                </a:solidFill>
                <a:latin typeface="+mn-lt"/>
              </a:rPr>
              <a:t> </a:t>
            </a:r>
            <a:r>
              <a:rPr lang="en-US" sz="1600" b="1" dirty="0">
                <a:solidFill>
                  <a:srgbClr val="0000FF"/>
                </a:solidFill>
                <a:latin typeface="+mn-lt"/>
              </a:rPr>
              <a:t>luminosity</a:t>
            </a:r>
            <a:r>
              <a:rPr lang="en-US" sz="1600" dirty="0">
                <a:solidFill>
                  <a:srgbClr val="0000FF"/>
                </a:solidFill>
                <a:latin typeface="+mn-lt"/>
              </a:rPr>
              <a:t> and sufficient, and </a:t>
            </a:r>
            <a:r>
              <a:rPr lang="en-US" sz="1600" b="1" dirty="0">
                <a:solidFill>
                  <a:srgbClr val="0000FF"/>
                </a:solidFill>
                <a:latin typeface="+mn-lt"/>
              </a:rPr>
              <a:t>variable</a:t>
            </a:r>
            <a:r>
              <a:rPr lang="en-US" sz="1600" dirty="0">
                <a:solidFill>
                  <a:srgbClr val="0000FF"/>
                </a:solidFill>
                <a:latin typeface="+mn-lt"/>
              </a:rPr>
              <a:t>, center-of-mass </a:t>
            </a:r>
            <a:r>
              <a:rPr lang="en-US" sz="1600" b="1" dirty="0">
                <a:solidFill>
                  <a:srgbClr val="0000FF"/>
                </a:solidFill>
                <a:latin typeface="+mn-lt"/>
              </a:rPr>
              <a:t>energy</a:t>
            </a:r>
            <a:r>
              <a:rPr lang="en-US" sz="1600" dirty="0">
                <a:latin typeface="+mn-lt"/>
              </a:rPr>
              <a:t>. </a:t>
            </a:r>
          </a:p>
          <a:p>
            <a:pPr>
              <a:lnSpc>
                <a:spcPct val="120000"/>
              </a:lnSpc>
              <a:spcBef>
                <a:spcPts val="0"/>
              </a:spcBef>
            </a:pPr>
            <a:r>
              <a:rPr lang="en-US" sz="1600" b="1" dirty="0">
                <a:latin typeface="+mn-lt"/>
              </a:rPr>
              <a:t>Finding 3: </a:t>
            </a:r>
            <a:r>
              <a:rPr lang="en-US" sz="1600" dirty="0">
                <a:latin typeface="+mn-lt"/>
              </a:rPr>
              <a:t>An EIC would be a unique facility in the world and would maintain U.S. leadership in nuclear physics. </a:t>
            </a:r>
          </a:p>
          <a:p>
            <a:pPr>
              <a:lnSpc>
                <a:spcPct val="120000"/>
              </a:lnSpc>
              <a:spcBef>
                <a:spcPts val="0"/>
              </a:spcBef>
            </a:pPr>
            <a:r>
              <a:rPr lang="en-US" sz="1600" b="1" dirty="0">
                <a:latin typeface="+mn-lt"/>
              </a:rPr>
              <a:t>Finding 4: </a:t>
            </a:r>
            <a:r>
              <a:rPr lang="en-US" sz="1600" b="1" dirty="0">
                <a:solidFill>
                  <a:srgbClr val="FF0000"/>
                </a:solidFill>
                <a:latin typeface="+mn-lt"/>
              </a:rPr>
              <a:t>An EIC would maintain U.S. leadership in the accelerator science and technology of colliders and help to maintain scientific leadership more broadly. </a:t>
            </a:r>
          </a:p>
        </p:txBody>
      </p:sp>
      <p:sp>
        <p:nvSpPr>
          <p:cNvPr id="6" name="Title 1">
            <a:extLst>
              <a:ext uri="{FF2B5EF4-FFF2-40B4-BE49-F238E27FC236}">
                <a16:creationId xmlns:a16="http://schemas.microsoft.com/office/drawing/2014/main" id="{7E7B59D2-B75A-4F30-B149-042F74D4053C}"/>
              </a:ext>
            </a:extLst>
          </p:cNvPr>
          <p:cNvSpPr>
            <a:spLocks noGrp="1"/>
          </p:cNvSpPr>
          <p:nvPr>
            <p:ph type="title"/>
          </p:nvPr>
        </p:nvSpPr>
        <p:spPr>
          <a:xfrm>
            <a:off x="309563" y="17584"/>
            <a:ext cx="8462962" cy="711079"/>
          </a:xfrm>
        </p:spPr>
        <p:txBody>
          <a:bodyPr>
            <a:noAutofit/>
          </a:bodyPr>
          <a:lstStyle/>
          <a:p>
            <a:pPr algn="ctr"/>
            <a:r>
              <a:rPr lang="en-US" sz="3600" dirty="0">
                <a:latin typeface="+mj-lt"/>
              </a:rPr>
              <a:t>Findings of the NAS committee</a:t>
            </a:r>
          </a:p>
        </p:txBody>
      </p:sp>
      <p:pic>
        <p:nvPicPr>
          <p:cNvPr id="7" name="Content Placeholder 6" descr="NAS cover.jpeg">
            <a:extLst>
              <a:ext uri="{FF2B5EF4-FFF2-40B4-BE49-F238E27FC236}">
                <a16:creationId xmlns:a16="http://schemas.microsoft.com/office/drawing/2014/main" id="{9D4767B7-EEC7-4C3D-BA25-E85C3E123FFD}"/>
              </a:ext>
            </a:extLst>
          </p:cNvPr>
          <p:cNvPicPr>
            <a:picLocks noChangeAspect="1"/>
          </p:cNvPicPr>
          <p:nvPr/>
        </p:nvPicPr>
        <p:blipFill rotWithShape="1">
          <a:blip r:embed="rId2">
            <a:extLst>
              <a:ext uri="{28A0092B-C50C-407E-A947-70E740481C1C}">
                <a14:useLocalDpi xmlns:a14="http://schemas.microsoft.com/office/drawing/2010/main" val="0"/>
              </a:ext>
            </a:extLst>
          </a:blip>
          <a:srcRect l="473" r="-266"/>
          <a:stretch/>
        </p:blipFill>
        <p:spPr>
          <a:xfrm>
            <a:off x="309563" y="1055256"/>
            <a:ext cx="3138854" cy="4525963"/>
          </a:xfrm>
          <a:prstGeom prst="rect">
            <a:avLst/>
          </a:prstGeom>
        </p:spPr>
      </p:pic>
      <p:sp>
        <p:nvSpPr>
          <p:cNvPr id="8" name="TextBox 7">
            <a:extLst>
              <a:ext uri="{FF2B5EF4-FFF2-40B4-BE49-F238E27FC236}">
                <a16:creationId xmlns:a16="http://schemas.microsoft.com/office/drawing/2014/main" id="{64063169-7AB6-43B1-97D2-025038626E69}"/>
              </a:ext>
            </a:extLst>
          </p:cNvPr>
          <p:cNvSpPr txBox="1"/>
          <p:nvPr/>
        </p:nvSpPr>
        <p:spPr>
          <a:xfrm>
            <a:off x="309563" y="4733903"/>
            <a:ext cx="3147015" cy="646331"/>
          </a:xfrm>
          <a:prstGeom prst="rect">
            <a:avLst/>
          </a:prstGeom>
          <a:noFill/>
        </p:spPr>
        <p:txBody>
          <a:bodyPr wrap="none" rtlCol="0">
            <a:spAutoFit/>
          </a:bodyPr>
          <a:lstStyle/>
          <a:p>
            <a:r>
              <a:rPr lang="en-US" b="1" dirty="0">
                <a:solidFill>
                  <a:schemeClr val="bg1"/>
                </a:solidFill>
              </a:rPr>
              <a:t>EIC science is compelling, </a:t>
            </a:r>
          </a:p>
          <a:p>
            <a:r>
              <a:rPr lang="en-US" b="1" dirty="0">
                <a:solidFill>
                  <a:schemeClr val="bg1"/>
                </a:solidFill>
              </a:rPr>
              <a:t>timely and fundamental</a:t>
            </a:r>
          </a:p>
        </p:txBody>
      </p:sp>
      <p:sp>
        <p:nvSpPr>
          <p:cNvPr id="9" name="TextBox 8">
            <a:extLst>
              <a:ext uri="{FF2B5EF4-FFF2-40B4-BE49-F238E27FC236}">
                <a16:creationId xmlns:a16="http://schemas.microsoft.com/office/drawing/2014/main" id="{58471CAF-9C71-4F81-9D23-C1DBEA824DBD}"/>
              </a:ext>
            </a:extLst>
          </p:cNvPr>
          <p:cNvSpPr txBox="1"/>
          <p:nvPr/>
        </p:nvSpPr>
        <p:spPr>
          <a:xfrm>
            <a:off x="208835" y="5736486"/>
            <a:ext cx="3554274" cy="646331"/>
          </a:xfrm>
          <a:prstGeom prst="rect">
            <a:avLst/>
          </a:prstGeom>
          <a:noFill/>
        </p:spPr>
        <p:txBody>
          <a:bodyPr wrap="square" rtlCol="0">
            <a:spAutoFit/>
          </a:bodyPr>
          <a:lstStyle/>
          <a:p>
            <a:r>
              <a:rPr lang="en-US" dirty="0"/>
              <a:t>Developed by NAS committee with broad science perspective</a:t>
            </a:r>
          </a:p>
        </p:txBody>
      </p:sp>
    </p:spTree>
    <p:extLst>
      <p:ext uri="{BB962C8B-B14F-4D97-AF65-F5344CB8AC3E}">
        <p14:creationId xmlns:p14="http://schemas.microsoft.com/office/powerpoint/2010/main" val="4099310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25</a:t>
            </a:fld>
            <a:endParaRPr lang="en-US" dirty="0"/>
          </a:p>
        </p:txBody>
      </p:sp>
      <p:sp>
        <p:nvSpPr>
          <p:cNvPr id="3" name="Title 2">
            <a:extLst>
              <a:ext uri="{FF2B5EF4-FFF2-40B4-BE49-F238E27FC236}">
                <a16:creationId xmlns:a16="http://schemas.microsoft.com/office/drawing/2014/main" id="{ADB0AA5D-2655-4F90-A3C8-86F219440C0B}"/>
              </a:ext>
            </a:extLst>
          </p:cNvPr>
          <p:cNvSpPr>
            <a:spLocks noGrp="1"/>
          </p:cNvSpPr>
          <p:nvPr>
            <p:ph type="title"/>
          </p:nvPr>
        </p:nvSpPr>
        <p:spPr>
          <a:xfrm>
            <a:off x="308919" y="0"/>
            <a:ext cx="8464378" cy="728031"/>
          </a:xfrm>
        </p:spPr>
        <p:txBody>
          <a:bodyPr/>
          <a:lstStyle/>
          <a:p>
            <a:pPr algn="ctr"/>
            <a:r>
              <a:rPr lang="en-US" dirty="0"/>
              <a:t>Growing Relevance of Accelerators Worldwide</a:t>
            </a:r>
          </a:p>
        </p:txBody>
      </p:sp>
      <p:pic>
        <p:nvPicPr>
          <p:cNvPr id="2" name="Picture 1">
            <a:extLst>
              <a:ext uri="{FF2B5EF4-FFF2-40B4-BE49-F238E27FC236}">
                <a16:creationId xmlns:a16="http://schemas.microsoft.com/office/drawing/2014/main" id="{73755BCE-D36C-41F4-B7D7-F515D1C86BD4}"/>
              </a:ext>
            </a:extLst>
          </p:cNvPr>
          <p:cNvPicPr>
            <a:picLocks noChangeAspect="1"/>
          </p:cNvPicPr>
          <p:nvPr/>
        </p:nvPicPr>
        <p:blipFill>
          <a:blip r:embed="rId2"/>
          <a:stretch>
            <a:fillRect/>
          </a:stretch>
        </p:blipFill>
        <p:spPr>
          <a:xfrm>
            <a:off x="682952" y="911950"/>
            <a:ext cx="7623867" cy="5371466"/>
          </a:xfrm>
          <a:prstGeom prst="rect">
            <a:avLst/>
          </a:prstGeom>
        </p:spPr>
      </p:pic>
      <p:sp>
        <p:nvSpPr>
          <p:cNvPr id="5" name="TextBox 4">
            <a:extLst>
              <a:ext uri="{FF2B5EF4-FFF2-40B4-BE49-F238E27FC236}">
                <a16:creationId xmlns:a16="http://schemas.microsoft.com/office/drawing/2014/main" id="{41675E8D-8F4B-4E7D-9A9F-3402AD83E49F}"/>
              </a:ext>
            </a:extLst>
          </p:cNvPr>
          <p:cNvSpPr txBox="1"/>
          <p:nvPr/>
        </p:nvSpPr>
        <p:spPr>
          <a:xfrm>
            <a:off x="837181" y="6282669"/>
            <a:ext cx="2980431" cy="369332"/>
          </a:xfrm>
          <a:prstGeom prst="rect">
            <a:avLst/>
          </a:prstGeom>
          <a:noFill/>
        </p:spPr>
        <p:txBody>
          <a:bodyPr wrap="none" rtlCol="0">
            <a:spAutoFit/>
          </a:bodyPr>
          <a:lstStyle/>
          <a:p>
            <a:r>
              <a:rPr lang="en-US" dirty="0"/>
              <a:t>From: Dr. Robert W. Hamm</a:t>
            </a:r>
          </a:p>
        </p:txBody>
      </p:sp>
    </p:spTree>
    <p:extLst>
      <p:ext uri="{BB962C8B-B14F-4D97-AF65-F5344CB8AC3E}">
        <p14:creationId xmlns:p14="http://schemas.microsoft.com/office/powerpoint/2010/main" val="42124643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CAAE77-134F-42A5-8401-D997558E89B2}"/>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26</a:t>
            </a:fld>
            <a:endParaRPr lang="en-US" dirty="0">
              <a:solidFill>
                <a:prstClr val="white"/>
              </a:solidFill>
            </a:endParaRPr>
          </a:p>
        </p:txBody>
      </p:sp>
      <p:sp>
        <p:nvSpPr>
          <p:cNvPr id="3" name="Title 2">
            <a:extLst>
              <a:ext uri="{FF2B5EF4-FFF2-40B4-BE49-F238E27FC236}">
                <a16:creationId xmlns:a16="http://schemas.microsoft.com/office/drawing/2014/main" id="{1E9FD0E9-2E39-4F3F-92A5-8B8790D4CA53}"/>
              </a:ext>
            </a:extLst>
          </p:cNvPr>
          <p:cNvSpPr>
            <a:spLocks noGrp="1"/>
          </p:cNvSpPr>
          <p:nvPr>
            <p:ph type="title"/>
          </p:nvPr>
        </p:nvSpPr>
        <p:spPr>
          <a:xfrm>
            <a:off x="308919" y="0"/>
            <a:ext cx="8464378" cy="728031"/>
          </a:xfrm>
        </p:spPr>
        <p:txBody>
          <a:bodyPr>
            <a:normAutofit/>
          </a:bodyPr>
          <a:lstStyle/>
          <a:p>
            <a:pPr algn="ctr"/>
            <a:r>
              <a:rPr lang="en-US" altLang="en-US" sz="3200" dirty="0"/>
              <a:t>US-Based EIC PROPOSALs</a:t>
            </a:r>
            <a:endParaRPr lang="en-US" sz="32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85" y="828942"/>
            <a:ext cx="6878479" cy="4519613"/>
          </a:xfrm>
          <a:prstGeom prst="rect">
            <a:avLst/>
          </a:prstGeom>
          <a:noFill/>
          <a:ln w="38100">
            <a:solidFill>
              <a:schemeClr val="bg1"/>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803960" y="3138369"/>
            <a:ext cx="6290241" cy="3240717"/>
          </a:xfrm>
          <a:prstGeom prst="rect">
            <a:avLst/>
          </a:prstGeom>
          <a:ln w="38100">
            <a:solidFill>
              <a:schemeClr val="bg1"/>
            </a:solidFill>
          </a:ln>
          <a:effectLst>
            <a:outerShdw blurRad="292100" dist="139700" dir="2700000" algn="tl" rotWithShape="0">
              <a:srgbClr val="333333">
                <a:alpha val="65000"/>
              </a:srgbClr>
            </a:outerShdw>
          </a:effectLst>
        </p:spPr>
      </p:pic>
      <p:sp>
        <p:nvSpPr>
          <p:cNvPr id="6" name="TextBox 5"/>
          <p:cNvSpPr txBox="1"/>
          <p:nvPr/>
        </p:nvSpPr>
        <p:spPr>
          <a:xfrm>
            <a:off x="7413824" y="4442295"/>
            <a:ext cx="912429" cy="400110"/>
          </a:xfrm>
          <a:prstGeom prst="rect">
            <a:avLst/>
          </a:prstGeom>
          <a:noFill/>
        </p:spPr>
        <p:txBody>
          <a:bodyPr wrap="none" rtlCol="0">
            <a:spAutoFit/>
          </a:bodyPr>
          <a:lstStyle/>
          <a:p>
            <a:r>
              <a:rPr lang="en-US" sz="2000" b="1" dirty="0">
                <a:solidFill>
                  <a:schemeClr val="bg1"/>
                </a:solidFill>
                <a:latin typeface="Arial" panose="020B0604020202020204" pitchFamily="34" charset="0"/>
                <a:cs typeface="Arial" panose="020B0604020202020204" pitchFamily="34" charset="0"/>
              </a:rPr>
              <a:t>JLEIC</a:t>
            </a:r>
          </a:p>
        </p:txBody>
      </p:sp>
      <p:sp>
        <p:nvSpPr>
          <p:cNvPr id="7" name="TextBox 6">
            <a:extLst>
              <a:ext uri="{FF2B5EF4-FFF2-40B4-BE49-F238E27FC236}">
                <a16:creationId xmlns:a16="http://schemas.microsoft.com/office/drawing/2014/main" id="{DDCF69F2-61D0-4508-98D4-E9AD082D715A}"/>
              </a:ext>
            </a:extLst>
          </p:cNvPr>
          <p:cNvSpPr txBox="1"/>
          <p:nvPr/>
        </p:nvSpPr>
        <p:spPr>
          <a:xfrm>
            <a:off x="6912664" y="858140"/>
            <a:ext cx="1864613" cy="646331"/>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Brookhaven Lab</a:t>
            </a:r>
          </a:p>
          <a:p>
            <a:r>
              <a:rPr lang="en-US" dirty="0">
                <a:latin typeface="Arial" panose="020B0604020202020204" pitchFamily="34" charset="0"/>
                <a:cs typeface="Arial" panose="020B0604020202020204" pitchFamily="34" charset="0"/>
              </a:rPr>
              <a:t>Long Island, NY</a:t>
            </a:r>
          </a:p>
        </p:txBody>
      </p:sp>
      <p:sp>
        <p:nvSpPr>
          <p:cNvPr id="8" name="TextBox 7">
            <a:extLst>
              <a:ext uri="{FF2B5EF4-FFF2-40B4-BE49-F238E27FC236}">
                <a16:creationId xmlns:a16="http://schemas.microsoft.com/office/drawing/2014/main" id="{65D94E8E-001E-4803-B9A5-5112ECC890E4}"/>
              </a:ext>
            </a:extLst>
          </p:cNvPr>
          <p:cNvSpPr txBox="1"/>
          <p:nvPr/>
        </p:nvSpPr>
        <p:spPr>
          <a:xfrm>
            <a:off x="582060" y="5568900"/>
            <a:ext cx="2103974" cy="646331"/>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Jefferson Lab</a:t>
            </a:r>
          </a:p>
          <a:p>
            <a:r>
              <a:rPr lang="en-US" dirty="0">
                <a:latin typeface="Arial" panose="020B0604020202020204" pitchFamily="34" charset="0"/>
                <a:cs typeface="Arial" panose="020B0604020202020204" pitchFamily="34" charset="0"/>
              </a:rPr>
              <a:t>Newport News, VA</a:t>
            </a:r>
          </a:p>
        </p:txBody>
      </p:sp>
    </p:spTree>
    <p:extLst>
      <p:ext uri="{BB962C8B-B14F-4D97-AF65-F5344CB8AC3E}">
        <p14:creationId xmlns:p14="http://schemas.microsoft.com/office/powerpoint/2010/main" val="37644796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857A1-7573-4061-8CB4-8FFAE2F7A671}"/>
              </a:ext>
            </a:extLst>
          </p:cNvPr>
          <p:cNvSpPr>
            <a:spLocks noGrp="1"/>
          </p:cNvSpPr>
          <p:nvPr>
            <p:ph type="title"/>
          </p:nvPr>
        </p:nvSpPr>
        <p:spPr/>
        <p:txBody>
          <a:bodyPr>
            <a:normAutofit/>
          </a:bodyPr>
          <a:lstStyle/>
          <a:p>
            <a:pPr algn="ctr"/>
            <a:r>
              <a:rPr lang="en-US" sz="3600" dirty="0"/>
              <a:t>Key EIC Machine Parameters</a:t>
            </a:r>
            <a:br>
              <a:rPr lang="en-US" sz="3600" dirty="0"/>
            </a:br>
            <a:endParaRPr lang="en-US" sz="3600" dirty="0"/>
          </a:p>
        </p:txBody>
      </p:sp>
      <p:sp>
        <p:nvSpPr>
          <p:cNvPr id="9" name="TextBox 8">
            <a:extLst>
              <a:ext uri="{FF2B5EF4-FFF2-40B4-BE49-F238E27FC236}">
                <a16:creationId xmlns:a16="http://schemas.microsoft.com/office/drawing/2014/main" id="{2FFE30CA-2711-4FD0-8600-5346C8152D0F}"/>
              </a:ext>
            </a:extLst>
          </p:cNvPr>
          <p:cNvSpPr txBox="1"/>
          <p:nvPr/>
        </p:nvSpPr>
        <p:spPr>
          <a:xfrm>
            <a:off x="426554" y="1268066"/>
            <a:ext cx="7886700" cy="4154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a:ea typeface="+mn-ea"/>
                <a:cs typeface="+mn-cs"/>
              </a:rPr>
              <a:t>as required  by the NSAC LRP &amp; NAS</a:t>
            </a:r>
          </a:p>
        </p:txBody>
      </p:sp>
      <p:sp>
        <p:nvSpPr>
          <p:cNvPr id="4" name="TextBox 3">
            <a:extLst>
              <a:ext uri="{FF2B5EF4-FFF2-40B4-BE49-F238E27FC236}">
                <a16:creationId xmlns:a16="http://schemas.microsoft.com/office/drawing/2014/main" id="{60F14D4B-CB4D-4A0B-AD71-07EADB80E53F}"/>
              </a:ext>
            </a:extLst>
          </p:cNvPr>
          <p:cNvSpPr txBox="1"/>
          <p:nvPr/>
        </p:nvSpPr>
        <p:spPr>
          <a:xfrm>
            <a:off x="238125" y="4470928"/>
            <a:ext cx="682218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    upgradable to 140 GeV</a:t>
            </a:r>
          </a:p>
        </p:txBody>
      </p:sp>
      <p:pic>
        <p:nvPicPr>
          <p:cNvPr id="6" name="Picture 5">
            <a:extLst>
              <a:ext uri="{FF2B5EF4-FFF2-40B4-BE49-F238E27FC236}">
                <a16:creationId xmlns:a16="http://schemas.microsoft.com/office/drawing/2014/main" id="{52965B17-4FFA-49C4-9CCA-D83B3932C2FC}"/>
              </a:ext>
            </a:extLst>
          </p:cNvPr>
          <p:cNvPicPr>
            <a:picLocks noChangeAspect="1"/>
          </p:cNvPicPr>
          <p:nvPr/>
        </p:nvPicPr>
        <p:blipFill>
          <a:blip r:embed="rId2"/>
          <a:stretch>
            <a:fillRect/>
          </a:stretch>
        </p:blipFill>
        <p:spPr>
          <a:xfrm>
            <a:off x="6063097" y="6499552"/>
            <a:ext cx="2839748" cy="273375"/>
          </a:xfrm>
          <a:prstGeom prst="rect">
            <a:avLst/>
          </a:prstGeom>
        </p:spPr>
      </p:pic>
      <p:sp>
        <p:nvSpPr>
          <p:cNvPr id="5" name="Slide Number Placeholder 4">
            <a:extLst>
              <a:ext uri="{FF2B5EF4-FFF2-40B4-BE49-F238E27FC236}">
                <a16:creationId xmlns:a16="http://schemas.microsoft.com/office/drawing/2014/main" id="{771E5A8A-8BA2-41DF-AA7F-A9798ED553D1}"/>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white"/>
              </a:solidFill>
              <a:effectLst/>
              <a:uLnTx/>
              <a:uFillTx/>
              <a:latin typeface="Arial" charset="0"/>
              <a:cs typeface="Arial" charset="0"/>
            </a:endParaRPr>
          </a:p>
        </p:txBody>
      </p:sp>
      <p:sp>
        <p:nvSpPr>
          <p:cNvPr id="7" name="Rectangle 6">
            <a:extLst>
              <a:ext uri="{FF2B5EF4-FFF2-40B4-BE49-F238E27FC236}">
                <a16:creationId xmlns:a16="http://schemas.microsoft.com/office/drawing/2014/main" id="{BE562C96-367B-403D-8BC7-AA7F98D8E9B3}"/>
              </a:ext>
            </a:extLst>
          </p:cNvPr>
          <p:cNvSpPr/>
          <p:nvPr/>
        </p:nvSpPr>
        <p:spPr>
          <a:xfrm>
            <a:off x="8010144" y="3739896"/>
            <a:ext cx="303110" cy="192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12" name="Picture 11">
            <a:extLst>
              <a:ext uri="{FF2B5EF4-FFF2-40B4-BE49-F238E27FC236}">
                <a16:creationId xmlns:a16="http://schemas.microsoft.com/office/drawing/2014/main" id="{ACE3492C-2BAA-4EAE-8351-9BFA82176A2F}"/>
              </a:ext>
            </a:extLst>
          </p:cNvPr>
          <p:cNvPicPr>
            <a:picLocks noChangeAspect="1"/>
          </p:cNvPicPr>
          <p:nvPr/>
        </p:nvPicPr>
        <p:blipFill>
          <a:blip r:embed="rId3"/>
          <a:stretch>
            <a:fillRect/>
          </a:stretch>
        </p:blipFill>
        <p:spPr>
          <a:xfrm>
            <a:off x="238125" y="1930538"/>
            <a:ext cx="8667750" cy="2505075"/>
          </a:xfrm>
          <a:prstGeom prst="rect">
            <a:avLst/>
          </a:prstGeom>
          <a:effectLst>
            <a:outerShdw blurRad="50800" dist="38100" dir="2700000" algn="tl" rotWithShape="0">
              <a:prstClr val="black">
                <a:alpha val="40000"/>
              </a:prstClr>
            </a:outerShdw>
          </a:effectLst>
        </p:spPr>
      </p:pic>
      <p:sp>
        <p:nvSpPr>
          <p:cNvPr id="3" name="TextBox 2">
            <a:extLst>
              <a:ext uri="{FF2B5EF4-FFF2-40B4-BE49-F238E27FC236}">
                <a16:creationId xmlns:a16="http://schemas.microsoft.com/office/drawing/2014/main" id="{C5A43446-E535-4DB1-B9FA-A375F1FE7F0B}"/>
              </a:ext>
            </a:extLst>
          </p:cNvPr>
          <p:cNvSpPr txBox="1"/>
          <p:nvPr/>
        </p:nvSpPr>
        <p:spPr>
          <a:xfrm>
            <a:off x="7974334" y="3341865"/>
            <a:ext cx="701733" cy="323165"/>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a:ea typeface="+mn-ea"/>
                <a:cs typeface="+mn-cs"/>
              </a:rPr>
              <a:t>b) c)</a:t>
            </a:r>
          </a:p>
        </p:txBody>
      </p:sp>
      <p:sp>
        <p:nvSpPr>
          <p:cNvPr id="10" name="Rectangle 9">
            <a:extLst>
              <a:ext uri="{FF2B5EF4-FFF2-40B4-BE49-F238E27FC236}">
                <a16:creationId xmlns:a16="http://schemas.microsoft.com/office/drawing/2014/main" id="{826FD32B-84F4-4868-B005-C1D4F1FF6E45}"/>
              </a:ext>
            </a:extLst>
          </p:cNvPr>
          <p:cNvSpPr/>
          <p:nvPr/>
        </p:nvSpPr>
        <p:spPr>
          <a:xfrm>
            <a:off x="6172200" y="3739896"/>
            <a:ext cx="303110" cy="192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88633E75-8B82-415A-BAFD-6D50CD5DAFB8}"/>
              </a:ext>
            </a:extLst>
          </p:cNvPr>
          <p:cNvSpPr txBox="1"/>
          <p:nvPr/>
        </p:nvSpPr>
        <p:spPr>
          <a:xfrm>
            <a:off x="6266074" y="3626752"/>
            <a:ext cx="849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a:t>
            </a:r>
          </a:p>
        </p:txBody>
      </p:sp>
      <p:sp>
        <p:nvSpPr>
          <p:cNvPr id="11" name="Rectangle 10">
            <a:extLst>
              <a:ext uri="{FF2B5EF4-FFF2-40B4-BE49-F238E27FC236}">
                <a16:creationId xmlns:a16="http://schemas.microsoft.com/office/drawing/2014/main" id="{2C516601-E4F8-4303-AEAA-3FF8463F43FF}"/>
              </a:ext>
            </a:extLst>
          </p:cNvPr>
          <p:cNvSpPr/>
          <p:nvPr/>
        </p:nvSpPr>
        <p:spPr>
          <a:xfrm>
            <a:off x="8056592" y="2756040"/>
            <a:ext cx="513323" cy="2061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EFB53846-9396-4D80-B13C-E333FF769701}"/>
              </a:ext>
            </a:extLst>
          </p:cNvPr>
          <p:cNvSpPr/>
          <p:nvPr/>
        </p:nvSpPr>
        <p:spPr>
          <a:xfrm>
            <a:off x="7983405" y="4084858"/>
            <a:ext cx="513323" cy="2061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Rectangle 13">
            <a:extLst>
              <a:ext uri="{FF2B5EF4-FFF2-40B4-BE49-F238E27FC236}">
                <a16:creationId xmlns:a16="http://schemas.microsoft.com/office/drawing/2014/main" id="{9EA085D7-350A-4D60-938E-5519F03374D8}"/>
              </a:ext>
            </a:extLst>
          </p:cNvPr>
          <p:cNvSpPr/>
          <p:nvPr/>
        </p:nvSpPr>
        <p:spPr>
          <a:xfrm>
            <a:off x="7060307" y="3381476"/>
            <a:ext cx="1479273" cy="237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Rectangle 14">
            <a:extLst>
              <a:ext uri="{FF2B5EF4-FFF2-40B4-BE49-F238E27FC236}">
                <a16:creationId xmlns:a16="http://schemas.microsoft.com/office/drawing/2014/main" id="{807CBEE5-B7EA-43D3-9B98-C5E234A1B9A2}"/>
              </a:ext>
            </a:extLst>
          </p:cNvPr>
          <p:cNvSpPr/>
          <p:nvPr/>
        </p:nvSpPr>
        <p:spPr>
          <a:xfrm>
            <a:off x="6132884" y="3718899"/>
            <a:ext cx="513323" cy="2061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angle 16">
            <a:extLst>
              <a:ext uri="{FF2B5EF4-FFF2-40B4-BE49-F238E27FC236}">
                <a16:creationId xmlns:a16="http://schemas.microsoft.com/office/drawing/2014/main" id="{A223B5CC-3A26-4CDF-842D-BF6BABE66845}"/>
              </a:ext>
            </a:extLst>
          </p:cNvPr>
          <p:cNvSpPr/>
          <p:nvPr/>
        </p:nvSpPr>
        <p:spPr>
          <a:xfrm>
            <a:off x="5557581" y="3739896"/>
            <a:ext cx="614619" cy="2204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TextBox 15">
            <a:extLst>
              <a:ext uri="{FF2B5EF4-FFF2-40B4-BE49-F238E27FC236}">
                <a16:creationId xmlns:a16="http://schemas.microsoft.com/office/drawing/2014/main" id="{1063740B-5356-4F34-BB1B-A27B30A7D354}"/>
              </a:ext>
            </a:extLst>
          </p:cNvPr>
          <p:cNvSpPr txBox="1"/>
          <p:nvPr/>
        </p:nvSpPr>
        <p:spPr>
          <a:xfrm>
            <a:off x="5371090" y="3647901"/>
            <a:ext cx="137433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80%-85%</a:t>
            </a:r>
          </a:p>
        </p:txBody>
      </p:sp>
      <p:sp>
        <p:nvSpPr>
          <p:cNvPr id="18" name="TextBox 17">
            <a:extLst>
              <a:ext uri="{FF2B5EF4-FFF2-40B4-BE49-F238E27FC236}">
                <a16:creationId xmlns:a16="http://schemas.microsoft.com/office/drawing/2014/main" id="{64CCF96F-9E9F-4107-9E83-F8F8948A7619}"/>
              </a:ext>
            </a:extLst>
          </p:cNvPr>
          <p:cNvSpPr txBox="1"/>
          <p:nvPr/>
        </p:nvSpPr>
        <p:spPr>
          <a:xfrm>
            <a:off x="7262640" y="3333131"/>
            <a:ext cx="79363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80%</a:t>
            </a:r>
          </a:p>
        </p:txBody>
      </p:sp>
      <p:sp>
        <p:nvSpPr>
          <p:cNvPr id="19" name="TextBox 18"/>
          <p:cNvSpPr txBox="1"/>
          <p:nvPr/>
        </p:nvSpPr>
        <p:spPr>
          <a:xfrm>
            <a:off x="5992901" y="4913064"/>
            <a:ext cx="253947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Willeke</a:t>
            </a:r>
            <a:r>
              <a:rPr kumimoji="0" lang="en-US" sz="1800" b="0" i="0" u="none" strike="noStrike" kern="1200" cap="none" spc="0" normalizeH="0" baseline="0" noProof="0" dirty="0">
                <a:ln>
                  <a:noFill/>
                </a:ln>
                <a:solidFill>
                  <a:prstClr val="black"/>
                </a:solidFill>
                <a:effectLst/>
                <a:uLnTx/>
                <a:uFillTx/>
                <a:latin typeface="Calibri"/>
                <a:ea typeface="+mn-ea"/>
                <a:cs typeface="+mn-cs"/>
              </a:rPr>
              <a:t>, BNL, July 2019</a:t>
            </a:r>
          </a:p>
        </p:txBody>
      </p:sp>
    </p:spTree>
    <p:extLst>
      <p:ext uri="{BB962C8B-B14F-4D97-AF65-F5344CB8AC3E}">
        <p14:creationId xmlns:p14="http://schemas.microsoft.com/office/powerpoint/2010/main" val="3523120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BC013DAC-7DE2-404D-9B1E-AD7E91D0158E}"/>
              </a:ext>
            </a:extLst>
          </p:cNvPr>
          <p:cNvPicPr>
            <a:picLocks noChangeAspect="1"/>
          </p:cNvPicPr>
          <p:nvPr/>
        </p:nvPicPr>
        <p:blipFill>
          <a:blip r:embed="rId2"/>
          <a:stretch>
            <a:fillRect/>
          </a:stretch>
        </p:blipFill>
        <p:spPr>
          <a:xfrm>
            <a:off x="1294194" y="1655213"/>
            <a:ext cx="6094865" cy="4195784"/>
          </a:xfrm>
          <a:prstGeom prst="rect">
            <a:avLst/>
          </a:prstGeom>
          <a:effectLst/>
        </p:spPr>
      </p:pic>
      <p:pic>
        <p:nvPicPr>
          <p:cNvPr id="3" name="Picture 2">
            <a:extLst>
              <a:ext uri="{FF2B5EF4-FFF2-40B4-BE49-F238E27FC236}">
                <a16:creationId xmlns:a16="http://schemas.microsoft.com/office/drawing/2014/main" id="{F1338744-0F03-47A9-AD7C-20F22732BDB7}"/>
              </a:ext>
            </a:extLst>
          </p:cNvPr>
          <p:cNvPicPr>
            <a:picLocks noChangeAspect="1"/>
          </p:cNvPicPr>
          <p:nvPr/>
        </p:nvPicPr>
        <p:blipFill>
          <a:blip r:embed="rId3"/>
          <a:stretch>
            <a:fillRect/>
          </a:stretch>
        </p:blipFill>
        <p:spPr>
          <a:xfrm>
            <a:off x="2021650" y="2243265"/>
            <a:ext cx="5110313" cy="3123508"/>
          </a:xfrm>
          <a:prstGeom prst="rect">
            <a:avLst/>
          </a:prstGeom>
        </p:spPr>
      </p:pic>
      <p:sp>
        <p:nvSpPr>
          <p:cNvPr id="9" name="TextBox 8">
            <a:extLst>
              <a:ext uri="{FF2B5EF4-FFF2-40B4-BE49-F238E27FC236}">
                <a16:creationId xmlns:a16="http://schemas.microsoft.com/office/drawing/2014/main" id="{1D00229B-BAC7-4227-8A90-FAE0FCB223C7}"/>
              </a:ext>
            </a:extLst>
          </p:cNvPr>
          <p:cNvSpPr txBox="1"/>
          <p:nvPr/>
        </p:nvSpPr>
        <p:spPr>
          <a:xfrm>
            <a:off x="830426" y="2115814"/>
            <a:ext cx="507831" cy="3707035"/>
          </a:xfrm>
          <a:prstGeom prst="rect">
            <a:avLst/>
          </a:prstGeom>
          <a:solidFill>
            <a:schemeClr val="bg1"/>
          </a:solidFill>
        </p:spPr>
        <p:txBody>
          <a:bodyPr vert="vert270"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a:ea typeface="+mn-ea"/>
                <a:cs typeface="+mn-cs"/>
              </a:rPr>
              <a:t>                 Luminosity </a:t>
            </a:r>
            <a:r>
              <a:rPr kumimoji="0" lang="en-US" sz="1800" b="0" i="0" u="none" strike="noStrike" kern="1200" cap="none" spc="0" normalizeH="0" baseline="0" noProof="0" dirty="0">
                <a:ln>
                  <a:noFill/>
                </a:ln>
                <a:solidFill>
                  <a:prstClr val="black"/>
                </a:solidFill>
                <a:effectLst/>
                <a:uLnTx/>
                <a:uFillTx/>
                <a:latin typeface="Calibri"/>
                <a:ea typeface="+mn-ea"/>
                <a:cs typeface="+mn-cs"/>
              </a:rPr>
              <a:t>[cm</a:t>
            </a:r>
            <a:r>
              <a:rPr kumimoji="0" lang="en-US" sz="1800" b="0" i="0" u="none" strike="noStrike" kern="1200" cap="none" spc="0" normalizeH="0" baseline="30000" noProof="0" dirty="0">
                <a:ln>
                  <a:noFill/>
                </a:ln>
                <a:solidFill>
                  <a:prstClr val="black"/>
                </a:solidFill>
                <a:effectLst/>
                <a:uLnTx/>
                <a:uFillTx/>
                <a:latin typeface="Calibri"/>
                <a:ea typeface="+mn-ea"/>
                <a:cs typeface="+mn-cs"/>
              </a:rPr>
              <a:t>-2</a:t>
            </a:r>
            <a:r>
              <a:rPr kumimoji="0" lang="en-US" sz="1800" b="0" i="0" u="none" strike="noStrike" kern="1200" cap="none" spc="0" normalizeH="0" baseline="0" noProof="0" dirty="0">
                <a:ln>
                  <a:noFill/>
                </a:ln>
                <a:solidFill>
                  <a:prstClr val="black"/>
                </a:solidFill>
                <a:effectLst/>
                <a:uLnTx/>
                <a:uFillTx/>
                <a:latin typeface="Calibri"/>
                <a:ea typeface="+mn-ea"/>
                <a:cs typeface="+mn-cs"/>
              </a:rPr>
              <a:t>s</a:t>
            </a:r>
            <a:r>
              <a:rPr kumimoji="0" lang="en-US" sz="1800" b="0" i="0" u="none" strike="noStrike" kern="1200" cap="none" spc="0" normalizeH="0" baseline="30000" noProof="0" dirty="0">
                <a:ln>
                  <a:noFill/>
                </a:ln>
                <a:solidFill>
                  <a:prstClr val="black"/>
                </a:solidFill>
                <a:effectLst/>
                <a:uLnTx/>
                <a:uFillTx/>
                <a:latin typeface="Calibri"/>
                <a:ea typeface="+mn-ea"/>
                <a:cs typeface="+mn-cs"/>
              </a:rPr>
              <a:t>-1</a:t>
            </a: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sp>
        <p:nvSpPr>
          <p:cNvPr id="10" name="TextBox 9">
            <a:extLst>
              <a:ext uri="{FF2B5EF4-FFF2-40B4-BE49-F238E27FC236}">
                <a16:creationId xmlns:a16="http://schemas.microsoft.com/office/drawing/2014/main" id="{943F2462-EAB3-4293-95E4-9ACB6104BF10}"/>
              </a:ext>
            </a:extLst>
          </p:cNvPr>
          <p:cNvSpPr txBox="1"/>
          <p:nvPr/>
        </p:nvSpPr>
        <p:spPr>
          <a:xfrm>
            <a:off x="1293931" y="1900182"/>
            <a:ext cx="689038" cy="394345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a:ea typeface="+mn-ea"/>
                <a:cs typeface="+mn-cs"/>
              </a:rPr>
              <a:t>10</a:t>
            </a:r>
            <a:r>
              <a:rPr kumimoji="0" lang="en-US" sz="2100" b="0" i="0" u="none" strike="noStrike" kern="1200" cap="none" spc="0" normalizeH="0" baseline="30000" noProof="0" dirty="0">
                <a:ln>
                  <a:noFill/>
                </a:ln>
                <a:solidFill>
                  <a:prstClr val="black"/>
                </a:solidFill>
                <a:effectLst/>
                <a:uLnTx/>
                <a:uFillTx/>
                <a:latin typeface="Calibri"/>
                <a:ea typeface="+mn-ea"/>
                <a:cs typeface="+mn-cs"/>
              </a:rPr>
              <a:t>34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3000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3000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50" b="0" i="0" u="none" strike="noStrike" kern="1200" cap="none" spc="0" normalizeH="0" baseline="3000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a:ea typeface="+mn-ea"/>
                <a:cs typeface="+mn-cs"/>
              </a:rPr>
              <a:t>10</a:t>
            </a:r>
            <a:r>
              <a:rPr kumimoji="0" lang="en-US" sz="2100" b="0" i="0" u="none" strike="noStrike" kern="1200" cap="none" spc="0" normalizeH="0" baseline="30000" noProof="0" dirty="0">
                <a:ln>
                  <a:noFill/>
                </a:ln>
                <a:solidFill>
                  <a:prstClr val="black"/>
                </a:solidFill>
                <a:effectLst/>
                <a:uLnTx/>
                <a:uFillTx/>
                <a:latin typeface="Calibri"/>
                <a:ea typeface="+mn-ea"/>
                <a:cs typeface="+mn-cs"/>
              </a:rPr>
              <a:t>33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700" b="0" i="0" u="none" strike="noStrike" kern="1200" cap="none" spc="0" normalizeH="0" baseline="3000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3000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a:ea typeface="+mn-ea"/>
                <a:cs typeface="+mn-cs"/>
              </a:rPr>
              <a:t>10</a:t>
            </a:r>
            <a:r>
              <a:rPr kumimoji="0" lang="en-US" sz="2100" b="0" i="0" u="none" strike="noStrike" kern="1200" cap="none" spc="0" normalizeH="0" baseline="30000" noProof="0" dirty="0">
                <a:ln>
                  <a:noFill/>
                </a:ln>
                <a:solidFill>
                  <a:prstClr val="black"/>
                </a:solidFill>
                <a:effectLst/>
                <a:uLnTx/>
                <a:uFillTx/>
                <a:latin typeface="Calibri"/>
                <a:ea typeface="+mn-ea"/>
                <a:cs typeface="+mn-cs"/>
              </a:rPr>
              <a:t>32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3000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3000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88" b="0" i="0" u="none" strike="noStrike" kern="1200" cap="none" spc="0" normalizeH="0" baseline="3000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a:ea typeface="+mn-ea"/>
                <a:cs typeface="+mn-cs"/>
              </a:rPr>
              <a:t>10</a:t>
            </a:r>
            <a:r>
              <a:rPr kumimoji="0" lang="en-US" sz="2100" b="0" i="0" u="none" strike="noStrike" kern="1200" cap="none" spc="0" normalizeH="0" baseline="30000" noProof="0" dirty="0">
                <a:ln>
                  <a:noFill/>
                </a:ln>
                <a:solidFill>
                  <a:prstClr val="black"/>
                </a:solidFill>
                <a:effectLst/>
                <a:uLnTx/>
                <a:uFillTx/>
                <a:latin typeface="Calibri"/>
                <a:ea typeface="+mn-ea"/>
                <a:cs typeface="+mn-cs"/>
              </a:rPr>
              <a:t>31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30000" noProof="0" dirty="0">
              <a:ln>
                <a:noFill/>
              </a:ln>
              <a:solidFill>
                <a:prstClr val="black"/>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DC21AC91-5C2A-4D02-9546-426FE99D5C07}"/>
              </a:ext>
            </a:extLst>
          </p:cNvPr>
          <p:cNvSpPr txBox="1"/>
          <p:nvPr/>
        </p:nvSpPr>
        <p:spPr>
          <a:xfrm>
            <a:off x="7646155" y="2008498"/>
            <a:ext cx="507831" cy="3834838"/>
          </a:xfrm>
          <a:prstGeom prst="rect">
            <a:avLst/>
          </a:prstGeom>
          <a:solidFill>
            <a:schemeClr val="bg1"/>
          </a:solidFill>
        </p:spPr>
        <p:txBody>
          <a:bodyPr vert="vert270"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a:ea typeface="+mn-ea"/>
                <a:cs typeface="+mn-cs"/>
              </a:rPr>
              <a:t>    Accumulated Luminosity </a:t>
            </a:r>
            <a:r>
              <a:rPr kumimoji="0" lang="en-US" sz="1800" b="0" i="0" u="none" strike="noStrike" kern="1200" cap="none" spc="0" normalizeH="0" baseline="0" noProof="0" dirty="0">
                <a:ln>
                  <a:noFill/>
                </a:ln>
                <a:solidFill>
                  <a:prstClr val="black"/>
                </a:solidFill>
                <a:effectLst/>
                <a:uLnTx/>
                <a:uFillTx/>
                <a:latin typeface="Calibri"/>
                <a:ea typeface="+mn-ea"/>
                <a:cs typeface="+mn-cs"/>
              </a:rPr>
              <a:t>[fb</a:t>
            </a:r>
            <a:r>
              <a:rPr kumimoji="0" lang="en-US" sz="1800" b="0" i="0" u="none" strike="noStrike" kern="1200" cap="none" spc="0" normalizeH="0" baseline="30000" noProof="0" dirty="0">
                <a:ln>
                  <a:noFill/>
                </a:ln>
                <a:solidFill>
                  <a:prstClr val="black"/>
                </a:solidFill>
                <a:effectLst/>
                <a:uLnTx/>
                <a:uFillTx/>
                <a:latin typeface="Calibri"/>
                <a:ea typeface="+mn-ea"/>
                <a:cs typeface="+mn-cs"/>
              </a:rPr>
              <a:t>-1</a:t>
            </a:r>
            <a:r>
              <a:rPr kumimoji="0" lang="en-US" sz="1800" b="0" i="0" u="none" strike="noStrike" kern="1200" cap="none" spc="0" normalizeH="0" baseline="0" noProof="0" dirty="0">
                <a:ln>
                  <a:noFill/>
                </a:ln>
                <a:solidFill>
                  <a:prstClr val="black"/>
                </a:solidFill>
                <a:effectLst/>
                <a:uLnTx/>
                <a:uFillTx/>
                <a:latin typeface="Calibri"/>
                <a:ea typeface="+mn-ea"/>
                <a:cs typeface="+mn-cs"/>
              </a:rPr>
              <a:t>y</a:t>
            </a:r>
            <a:r>
              <a:rPr kumimoji="0" lang="en-US" sz="1800" b="0" i="0" u="none" strike="noStrike" kern="1200" cap="none" spc="0" normalizeH="0" baseline="30000" noProof="0" dirty="0">
                <a:ln>
                  <a:noFill/>
                </a:ln>
                <a:solidFill>
                  <a:prstClr val="black"/>
                </a:solidFill>
                <a:effectLst/>
                <a:uLnTx/>
                <a:uFillTx/>
                <a:latin typeface="Calibri"/>
                <a:ea typeface="+mn-ea"/>
                <a:cs typeface="+mn-cs"/>
              </a:rPr>
              <a:t>-1</a:t>
            </a: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sp>
        <p:nvSpPr>
          <p:cNvPr id="22" name="TextBox 21">
            <a:extLst>
              <a:ext uri="{FF2B5EF4-FFF2-40B4-BE49-F238E27FC236}">
                <a16:creationId xmlns:a16="http://schemas.microsoft.com/office/drawing/2014/main" id="{391B14A3-7F3C-493C-91A3-AB8BC89B381A}"/>
              </a:ext>
            </a:extLst>
          </p:cNvPr>
          <p:cNvSpPr txBox="1"/>
          <p:nvPr/>
        </p:nvSpPr>
        <p:spPr>
          <a:xfrm>
            <a:off x="7159591" y="2780959"/>
            <a:ext cx="605581" cy="306237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a:ea typeface="+mn-ea"/>
                <a:cs typeface="+mn-cs"/>
              </a:rPr>
              <a:t>100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a:ea typeface="+mn-ea"/>
                <a:cs typeface="+mn-cs"/>
              </a:rPr>
              <a:t>  10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a:ea typeface="+mn-ea"/>
                <a:cs typeface="+mn-cs"/>
              </a:rPr>
              <a:t>    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a:ea typeface="+mn-ea"/>
                <a:cs typeface="+mn-cs"/>
              </a:rPr>
              <a:t>  </a:t>
            </a:r>
            <a:r>
              <a:rPr kumimoji="0" lang="en-US" sz="2800" b="0" i="0" u="none" strike="noStrike" kern="1200" cap="none" spc="0" normalizeH="0" baseline="0" noProof="0" dirty="0">
                <a:ln>
                  <a:noFill/>
                </a:ln>
                <a:solidFill>
                  <a:prstClr val="black"/>
                </a:solidFill>
                <a:effectLst/>
                <a:uLnTx/>
                <a:uFillTx/>
                <a:latin typeface="Calibri"/>
                <a:ea typeface="+mn-ea"/>
                <a:cs typeface="+mn-cs"/>
              </a:rPr>
              <a:t>  </a:t>
            </a:r>
            <a:r>
              <a:rPr kumimoji="0" lang="en-US" sz="2100" b="0" i="0" u="none" strike="noStrike" kern="1200" cap="none" spc="0" normalizeH="0" baseline="0" noProof="0" dirty="0">
                <a:ln>
                  <a:noFill/>
                </a:ln>
                <a:solidFill>
                  <a:prstClr val="black"/>
                </a:solidFill>
                <a:effectLst/>
                <a:uLnTx/>
                <a:uFillTx/>
                <a:latin typeface="Calibri"/>
                <a:ea typeface="+mn-ea"/>
                <a:cs typeface="+mn-cs"/>
              </a:rPr>
              <a:t> </a:t>
            </a:r>
          </a:p>
        </p:txBody>
      </p:sp>
      <p:sp>
        <p:nvSpPr>
          <p:cNvPr id="25" name="Oval 24">
            <a:extLst>
              <a:ext uri="{FF2B5EF4-FFF2-40B4-BE49-F238E27FC236}">
                <a16:creationId xmlns:a16="http://schemas.microsoft.com/office/drawing/2014/main" id="{EF0D534D-E82A-4CC3-A210-5C88D07311EA}"/>
              </a:ext>
            </a:extLst>
          </p:cNvPr>
          <p:cNvSpPr/>
          <p:nvPr/>
        </p:nvSpPr>
        <p:spPr>
          <a:xfrm>
            <a:off x="2102055" y="4012600"/>
            <a:ext cx="2591389" cy="1025299"/>
          </a:xfrm>
          <a:prstGeom prst="ellipse">
            <a:avLst/>
          </a:prstGeom>
          <a:solidFill>
            <a:srgbClr val="FFFF00">
              <a:alpha val="57000"/>
            </a:srgb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25" b="0" i="0" u="none" strike="noStrike" kern="1200" cap="none" spc="0" normalizeH="0" baseline="0" noProof="0">
              <a:ln>
                <a:noFill/>
              </a:ln>
              <a:solidFill>
                <a:prstClr val="white"/>
              </a:solidFill>
              <a:effectLst/>
              <a:uLnTx/>
              <a:uFillTx/>
              <a:latin typeface="Calibri"/>
              <a:ea typeface="+mn-ea"/>
              <a:cs typeface="+mn-cs"/>
            </a:endParaRPr>
          </a:p>
        </p:txBody>
      </p:sp>
      <p:sp>
        <p:nvSpPr>
          <p:cNvPr id="26" name="TextBox 25">
            <a:extLst>
              <a:ext uri="{FF2B5EF4-FFF2-40B4-BE49-F238E27FC236}">
                <a16:creationId xmlns:a16="http://schemas.microsoft.com/office/drawing/2014/main" id="{F6F2CC17-856B-449E-BEFB-C200D9DF331B}"/>
              </a:ext>
            </a:extLst>
          </p:cNvPr>
          <p:cNvSpPr txBox="1"/>
          <p:nvPr/>
        </p:nvSpPr>
        <p:spPr>
          <a:xfrm>
            <a:off x="2757803" y="4179001"/>
            <a:ext cx="1188616" cy="7155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Calibri"/>
                <a:ea typeface="+mn-ea"/>
                <a:cs typeface="+mn-cs"/>
              </a:rPr>
              <a:t>Internal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Calibri"/>
                <a:ea typeface="+mn-ea"/>
                <a:cs typeface="+mn-cs"/>
              </a:rPr>
              <a:t>Landscape of the Nucleus</a:t>
            </a:r>
          </a:p>
        </p:txBody>
      </p:sp>
      <p:sp>
        <p:nvSpPr>
          <p:cNvPr id="27" name="Oval 26">
            <a:extLst>
              <a:ext uri="{FF2B5EF4-FFF2-40B4-BE49-F238E27FC236}">
                <a16:creationId xmlns:a16="http://schemas.microsoft.com/office/drawing/2014/main" id="{E176DD07-51E7-4738-8104-AD1861D72C17}"/>
              </a:ext>
            </a:extLst>
          </p:cNvPr>
          <p:cNvSpPr/>
          <p:nvPr/>
        </p:nvSpPr>
        <p:spPr>
          <a:xfrm>
            <a:off x="4161241" y="3722267"/>
            <a:ext cx="3070310" cy="1472792"/>
          </a:xfrm>
          <a:prstGeom prst="ellipse">
            <a:avLst/>
          </a:prstGeom>
          <a:solidFill>
            <a:srgbClr val="0000EE">
              <a:alpha val="49000"/>
            </a:srgb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DD28C8CF-E117-43D5-A01F-2E497FF5DAAA}"/>
              </a:ext>
            </a:extLst>
          </p:cNvPr>
          <p:cNvSpPr txBox="1"/>
          <p:nvPr/>
        </p:nvSpPr>
        <p:spPr>
          <a:xfrm>
            <a:off x="4892725" y="4077788"/>
            <a:ext cx="1607342" cy="7848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Calibri"/>
                <a:ea typeface="+mn-ea"/>
                <a:cs typeface="+mn-cs"/>
              </a:rPr>
              <a:t>QCD at Extreme Parton Densities-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Calibri"/>
                <a:ea typeface="+mn-ea"/>
                <a:cs typeface="+mn-cs"/>
              </a:rPr>
              <a:t>Saturation</a:t>
            </a:r>
          </a:p>
        </p:txBody>
      </p:sp>
      <p:sp>
        <p:nvSpPr>
          <p:cNvPr id="29" name="Oval 28">
            <a:extLst>
              <a:ext uri="{FF2B5EF4-FFF2-40B4-BE49-F238E27FC236}">
                <a16:creationId xmlns:a16="http://schemas.microsoft.com/office/drawing/2014/main" id="{3356ED93-7F74-43FE-AC1C-42BF5BC8810C}"/>
              </a:ext>
            </a:extLst>
          </p:cNvPr>
          <p:cNvSpPr/>
          <p:nvPr/>
        </p:nvSpPr>
        <p:spPr>
          <a:xfrm>
            <a:off x="2757802" y="3136393"/>
            <a:ext cx="3977531" cy="1288427"/>
          </a:xfrm>
          <a:prstGeom prst="ellipse">
            <a:avLst/>
          </a:prstGeom>
          <a:solidFill>
            <a:srgbClr val="FF0000">
              <a:alpha val="50000"/>
            </a:srgbClr>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a:ea typeface="+mn-ea"/>
              <a:cs typeface="+mn-cs"/>
            </a:endParaRPr>
          </a:p>
        </p:txBody>
      </p:sp>
      <p:sp>
        <p:nvSpPr>
          <p:cNvPr id="30" name="TextBox 29">
            <a:extLst>
              <a:ext uri="{FF2B5EF4-FFF2-40B4-BE49-F238E27FC236}">
                <a16:creationId xmlns:a16="http://schemas.microsoft.com/office/drawing/2014/main" id="{9E6B1A3C-BDBA-4B86-8C18-455F2A9B35BA}"/>
              </a:ext>
            </a:extLst>
          </p:cNvPr>
          <p:cNvSpPr txBox="1"/>
          <p:nvPr/>
        </p:nvSpPr>
        <p:spPr>
          <a:xfrm>
            <a:off x="3447169" y="3357653"/>
            <a:ext cx="1902023" cy="7155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Calibri"/>
                <a:ea typeface="+mn-ea"/>
                <a:cs typeface="+mn-cs"/>
              </a:rPr>
              <a:t>Spin and Flavor Structure 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Calibri"/>
                <a:ea typeface="+mn-ea"/>
                <a:cs typeface="+mn-cs"/>
              </a:rPr>
              <a:t>the Nucleon and Nuclei</a:t>
            </a:r>
          </a:p>
        </p:txBody>
      </p:sp>
      <p:sp>
        <p:nvSpPr>
          <p:cNvPr id="31" name="Oval 30">
            <a:extLst>
              <a:ext uri="{FF2B5EF4-FFF2-40B4-BE49-F238E27FC236}">
                <a16:creationId xmlns:a16="http://schemas.microsoft.com/office/drawing/2014/main" id="{D7D1FE96-E362-4011-AD80-7843C19B9676}"/>
              </a:ext>
            </a:extLst>
          </p:cNvPr>
          <p:cNvSpPr/>
          <p:nvPr/>
        </p:nvSpPr>
        <p:spPr>
          <a:xfrm>
            <a:off x="2695905" y="2383512"/>
            <a:ext cx="3921191" cy="1426815"/>
          </a:xfrm>
          <a:prstGeom prst="ellipse">
            <a:avLst/>
          </a:prstGeom>
          <a:solidFill>
            <a:schemeClr val="tx2">
              <a:lumMod val="60000"/>
              <a:lumOff val="40000"/>
              <a:alpha val="42000"/>
            </a:schemeClr>
          </a:solidFill>
          <a:ln>
            <a:noFill/>
          </a:ln>
          <a:effectLst>
            <a:softEdge rad="406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Calibri"/>
              <a:ea typeface="+mn-ea"/>
              <a:cs typeface="+mn-cs"/>
            </a:endParaRPr>
          </a:p>
        </p:txBody>
      </p:sp>
      <p:sp>
        <p:nvSpPr>
          <p:cNvPr id="32" name="TextBox 31">
            <a:extLst>
              <a:ext uri="{FF2B5EF4-FFF2-40B4-BE49-F238E27FC236}">
                <a16:creationId xmlns:a16="http://schemas.microsoft.com/office/drawing/2014/main" id="{E3541FBA-7321-4932-AA1D-D4989CF53067}"/>
              </a:ext>
            </a:extLst>
          </p:cNvPr>
          <p:cNvSpPr txBox="1"/>
          <p:nvPr/>
        </p:nvSpPr>
        <p:spPr>
          <a:xfrm>
            <a:off x="2098314" y="2372592"/>
            <a:ext cx="5283135"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Calibri"/>
                <a:ea typeface="+mn-ea"/>
                <a:cs typeface="+mn-cs"/>
              </a:rPr>
              <a:t>Tomography (p/A),</a:t>
            </a:r>
            <a:r>
              <a:rPr kumimoji="0" lang="en-US" sz="1350" b="0" i="0" u="none" strike="noStrike" kern="1200" cap="none" spc="0" normalizeH="0" baseline="0" noProof="0" dirty="0">
                <a:ln>
                  <a:noFill/>
                </a:ln>
                <a:solidFill>
                  <a:prstClr val="black"/>
                </a:solidFill>
                <a:effectLst/>
                <a:uLnTx/>
                <a:uFillTx/>
                <a:latin typeface="Calibri"/>
                <a:ea typeface="+mn-ea"/>
                <a:cs typeface="+mn-cs"/>
              </a:rPr>
              <a:t> </a:t>
            </a:r>
            <a:r>
              <a:rPr kumimoji="0" lang="en-US" sz="1350" b="1" i="0" u="none" strike="noStrike" kern="1200" cap="none" spc="0" normalizeH="0" baseline="0" noProof="0" dirty="0">
                <a:ln>
                  <a:noFill/>
                </a:ln>
                <a:solidFill>
                  <a:prstClr val="black"/>
                </a:solidFill>
                <a:effectLst/>
                <a:uLnTx/>
                <a:uFillTx/>
                <a:latin typeface="Calibri"/>
                <a:ea typeface="+mn-ea"/>
                <a:cs typeface="+mn-cs"/>
              </a:rPr>
              <a:t>Transverse Momentum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Calibri"/>
                <a:ea typeface="+mn-ea"/>
                <a:cs typeface="+mn-cs"/>
              </a:rPr>
              <a:t>Distribution and Spatial Imaging</a:t>
            </a:r>
          </a:p>
        </p:txBody>
      </p:sp>
      <p:sp>
        <p:nvSpPr>
          <p:cNvPr id="35" name="TextBox 1">
            <a:extLst>
              <a:ext uri="{FF2B5EF4-FFF2-40B4-BE49-F238E27FC236}">
                <a16:creationId xmlns:a16="http://schemas.microsoft.com/office/drawing/2014/main" id="{442ABD4F-25CD-4553-B2A2-B0F9CF1B82BA}"/>
              </a:ext>
            </a:extLst>
          </p:cNvPr>
          <p:cNvSpPr txBox="1"/>
          <p:nvPr/>
        </p:nvSpPr>
        <p:spPr>
          <a:xfrm>
            <a:off x="2022510" y="3654048"/>
            <a:ext cx="1277181" cy="63056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75" b="0" i="0" u="none" strike="noStrike" kern="1200" cap="none" spc="0" normalizeH="0" baseline="0" noProof="0" dirty="0">
                <a:ln>
                  <a:noFill/>
                </a:ln>
                <a:solidFill>
                  <a:prstClr val="black"/>
                </a:solidFill>
                <a:effectLst/>
                <a:uLnTx/>
                <a:uFillTx/>
                <a:latin typeface="Calibri"/>
                <a:ea typeface="+mn-ea"/>
                <a:cs typeface="+mn-cs"/>
              </a:rPr>
              <a:t>eRHIC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75" b="0" i="0" u="none" strike="noStrike" kern="1200" cap="none" spc="0" normalizeH="0" baseline="0" noProof="0" dirty="0">
                <a:ln>
                  <a:noFill/>
                </a:ln>
                <a:solidFill>
                  <a:prstClr val="black"/>
                </a:solidFill>
                <a:effectLst/>
                <a:uLnTx/>
                <a:uFillTx/>
                <a:latin typeface="Calibri"/>
                <a:ea typeface="+mn-ea"/>
                <a:cs typeface="+mn-cs"/>
              </a:rPr>
              <a:t>Optimization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75" b="0" i="0" u="none" strike="noStrike" kern="1200" cap="none" spc="0" normalizeH="0" baseline="0" noProof="0" dirty="0">
                <a:ln>
                  <a:noFill/>
                </a:ln>
                <a:solidFill>
                  <a:prstClr val="black"/>
                </a:solidFill>
                <a:effectLst/>
                <a:uLnTx/>
                <a:uFillTx/>
                <a:latin typeface="Calibri"/>
                <a:ea typeface="+mn-ea"/>
                <a:cs typeface="+mn-cs"/>
              </a:rPr>
              <a:t>for  E</a:t>
            </a:r>
            <a:r>
              <a:rPr kumimoji="0" lang="en-US" sz="1275" b="0" i="0" u="none" strike="noStrike" kern="1200" cap="none" spc="0" normalizeH="0" baseline="-25000" noProof="0" dirty="0">
                <a:ln>
                  <a:noFill/>
                </a:ln>
                <a:solidFill>
                  <a:prstClr val="black"/>
                </a:solidFill>
                <a:effectLst/>
                <a:uLnTx/>
                <a:uFillTx/>
                <a:latin typeface="Calibri"/>
                <a:ea typeface="+mn-ea"/>
                <a:cs typeface="+mn-cs"/>
              </a:rPr>
              <a:t>cm</a:t>
            </a:r>
            <a:r>
              <a:rPr kumimoji="0" lang="en-US" sz="1275" b="0" i="0" u="none" strike="noStrike" kern="1200" cap="none" spc="0" normalizeH="0" baseline="0" noProof="0" dirty="0">
                <a:ln>
                  <a:noFill/>
                </a:ln>
                <a:solidFill>
                  <a:prstClr val="black"/>
                </a:solidFill>
                <a:effectLst/>
                <a:uLnTx/>
                <a:uFillTx/>
                <a:latin typeface="Calibri"/>
                <a:ea typeface="+mn-ea"/>
                <a:cs typeface="+mn-cs"/>
              </a:rPr>
              <a:t>=45 GeV</a:t>
            </a:r>
          </a:p>
        </p:txBody>
      </p:sp>
      <p:cxnSp>
        <p:nvCxnSpPr>
          <p:cNvPr id="36" name="Straight Arrow Connector 35">
            <a:extLst>
              <a:ext uri="{FF2B5EF4-FFF2-40B4-BE49-F238E27FC236}">
                <a16:creationId xmlns:a16="http://schemas.microsoft.com/office/drawing/2014/main" id="{399BD422-C48A-405C-8D9F-15DB74BB1820}"/>
              </a:ext>
            </a:extLst>
          </p:cNvPr>
          <p:cNvCxnSpPr>
            <a:cxnSpLocks/>
          </p:cNvCxnSpPr>
          <p:nvPr/>
        </p:nvCxnSpPr>
        <p:spPr>
          <a:xfrm flipV="1">
            <a:off x="2500961" y="3763627"/>
            <a:ext cx="175807" cy="14639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7A0AA36E-EE9C-4FE4-BBB2-7CD258BF8519}"/>
              </a:ext>
            </a:extLst>
          </p:cNvPr>
          <p:cNvSpPr txBox="1"/>
          <p:nvPr/>
        </p:nvSpPr>
        <p:spPr>
          <a:xfrm>
            <a:off x="6119593" y="2640183"/>
            <a:ext cx="1096982" cy="71558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a:ea typeface="+mn-ea"/>
                <a:cs typeface="+mn-cs"/>
              </a:rPr>
              <a:t>eRHIC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a:ea typeface="+mn-ea"/>
                <a:cs typeface="+mn-cs"/>
              </a:rPr>
              <a:t>Optimization for  high E</a:t>
            </a:r>
            <a:r>
              <a:rPr kumimoji="0" lang="en-US" sz="1350" b="0" i="0" u="none" strike="noStrike" kern="1200" cap="none" spc="0" normalizeH="0" baseline="-25000" noProof="0" dirty="0">
                <a:ln>
                  <a:noFill/>
                </a:ln>
                <a:solidFill>
                  <a:prstClr val="black"/>
                </a:solidFill>
                <a:effectLst/>
                <a:uLnTx/>
                <a:uFillTx/>
                <a:latin typeface="Calibri"/>
                <a:ea typeface="+mn-ea"/>
                <a:cs typeface="+mn-cs"/>
              </a:rPr>
              <a:t>cm</a:t>
            </a:r>
          </a:p>
        </p:txBody>
      </p:sp>
      <p:cxnSp>
        <p:nvCxnSpPr>
          <p:cNvPr id="42" name="Straight Arrow Connector 41">
            <a:extLst>
              <a:ext uri="{FF2B5EF4-FFF2-40B4-BE49-F238E27FC236}">
                <a16:creationId xmlns:a16="http://schemas.microsoft.com/office/drawing/2014/main" id="{4C63FCF8-41F6-4F80-83ED-4CB29C38534E}"/>
              </a:ext>
            </a:extLst>
          </p:cNvPr>
          <p:cNvCxnSpPr>
            <a:cxnSpLocks/>
          </p:cNvCxnSpPr>
          <p:nvPr/>
        </p:nvCxnSpPr>
        <p:spPr>
          <a:xfrm flipH="1">
            <a:off x="6791400" y="3291703"/>
            <a:ext cx="81082" cy="26919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02D189E3-E6CB-47A0-BE95-1EDEED53D300}"/>
              </a:ext>
            </a:extLst>
          </p:cNvPr>
          <p:cNvSpPr txBox="1"/>
          <p:nvPr/>
        </p:nvSpPr>
        <p:spPr>
          <a:xfrm>
            <a:off x="2222161" y="2609603"/>
            <a:ext cx="766983" cy="3000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a:ea typeface="+mn-ea"/>
                <a:cs typeface="+mn-cs"/>
              </a:rPr>
              <a:t>JLEIC</a:t>
            </a:r>
          </a:p>
        </p:txBody>
      </p:sp>
      <p:cxnSp>
        <p:nvCxnSpPr>
          <p:cNvPr id="46" name="Straight Arrow Connector 45">
            <a:extLst>
              <a:ext uri="{FF2B5EF4-FFF2-40B4-BE49-F238E27FC236}">
                <a16:creationId xmlns:a16="http://schemas.microsoft.com/office/drawing/2014/main" id="{769EA71E-A91D-447C-AB5B-95F7734723A4}"/>
              </a:ext>
            </a:extLst>
          </p:cNvPr>
          <p:cNvCxnSpPr>
            <a:cxnSpLocks/>
          </p:cNvCxnSpPr>
          <p:nvPr/>
        </p:nvCxnSpPr>
        <p:spPr>
          <a:xfrm>
            <a:off x="2531162" y="2880683"/>
            <a:ext cx="381961" cy="349658"/>
          </a:xfrm>
          <a:prstGeom prst="straightConnector1">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Content Placeholder 2">
            <a:extLst>
              <a:ext uri="{FF2B5EF4-FFF2-40B4-BE49-F238E27FC236}">
                <a16:creationId xmlns:a16="http://schemas.microsoft.com/office/drawing/2014/main" id="{153DFA9D-54C0-454E-82C4-9B1A7CC796EF}"/>
              </a:ext>
            </a:extLst>
          </p:cNvPr>
          <p:cNvSpPr>
            <a:spLocks noGrp="1"/>
          </p:cNvSpPr>
          <p:nvPr>
            <p:ph idx="1"/>
          </p:nvPr>
        </p:nvSpPr>
        <p:spPr>
          <a:xfrm>
            <a:off x="163773" y="845867"/>
            <a:ext cx="8816454" cy="1121278"/>
          </a:xfrm>
        </p:spPr>
        <p:txBody>
          <a:bodyPr>
            <a:normAutofit/>
          </a:bodyPr>
          <a:lstStyle/>
          <a:p>
            <a:pPr marL="0" indent="0">
              <a:buNone/>
            </a:pPr>
            <a:r>
              <a:rPr lang="en-US" sz="1800" dirty="0"/>
              <a:t>IR Designs can be adjusted to obtain peak luminosity at different center of mass  energies. The curves below show luminosity vs E</a:t>
            </a:r>
            <a:r>
              <a:rPr lang="en-US" sz="1800" baseline="-25000" dirty="0"/>
              <a:t>cm</a:t>
            </a:r>
            <a:r>
              <a:rPr lang="en-US" sz="1800" dirty="0"/>
              <a:t>  with IRs optimized for high or low center of mass energy. With two IRs, in principle both optimization can coexist in the same machine</a:t>
            </a:r>
          </a:p>
        </p:txBody>
      </p:sp>
      <p:cxnSp>
        <p:nvCxnSpPr>
          <p:cNvPr id="7" name="Straight Connector 6">
            <a:extLst>
              <a:ext uri="{FF2B5EF4-FFF2-40B4-BE49-F238E27FC236}">
                <a16:creationId xmlns:a16="http://schemas.microsoft.com/office/drawing/2014/main" id="{601CE4A1-8676-44A1-A73B-08FC02B138B7}"/>
              </a:ext>
            </a:extLst>
          </p:cNvPr>
          <p:cNvCxnSpPr>
            <a:stCxn id="41" idx="3"/>
            <a:endCxn id="41" idx="3"/>
          </p:cNvCxnSpPr>
          <p:nvPr/>
        </p:nvCxnSpPr>
        <p:spPr>
          <a:xfrm>
            <a:off x="7216575" y="2997974"/>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21B7005-12D0-41F2-B4A7-4715887CC52F}"/>
              </a:ext>
            </a:extLst>
          </p:cNvPr>
          <p:cNvCxnSpPr>
            <a:cxnSpLocks/>
          </p:cNvCxnSpPr>
          <p:nvPr/>
        </p:nvCxnSpPr>
        <p:spPr>
          <a:xfrm>
            <a:off x="6119593" y="1737484"/>
            <a:ext cx="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A13C225-4869-44F1-BEFF-3EC03FF8D101}"/>
              </a:ext>
            </a:extLst>
          </p:cNvPr>
          <p:cNvSpPr txBox="1"/>
          <p:nvPr/>
        </p:nvSpPr>
        <p:spPr>
          <a:xfrm>
            <a:off x="7048495" y="2771802"/>
            <a:ext cx="332095" cy="276998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a:ea typeface="+mn-ea"/>
                <a:cs typeface="+mn-cs"/>
              </a:rPr>
              <a:t>   </a:t>
            </a:r>
            <a:r>
              <a:rPr kumimoji="0" lang="en-US" sz="18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sp>
        <p:nvSpPr>
          <p:cNvPr id="43" name="Title 1">
            <a:extLst>
              <a:ext uri="{FF2B5EF4-FFF2-40B4-BE49-F238E27FC236}">
                <a16:creationId xmlns:a16="http://schemas.microsoft.com/office/drawing/2014/main" id="{7D315EFA-62BB-406B-8510-062FF6E2AEB3}"/>
              </a:ext>
            </a:extLst>
          </p:cNvPr>
          <p:cNvSpPr>
            <a:spLocks noGrp="1"/>
          </p:cNvSpPr>
          <p:nvPr>
            <p:ph type="title"/>
          </p:nvPr>
        </p:nvSpPr>
        <p:spPr>
          <a:xfrm>
            <a:off x="550453" y="171450"/>
            <a:ext cx="7886700" cy="747286"/>
          </a:xfrm>
        </p:spPr>
        <p:txBody>
          <a:bodyPr>
            <a:normAutofit/>
          </a:bodyPr>
          <a:lstStyle/>
          <a:p>
            <a:r>
              <a:rPr lang="en-US" sz="3600" dirty="0"/>
              <a:t>EIC Luminosity</a:t>
            </a:r>
          </a:p>
        </p:txBody>
      </p:sp>
      <p:sp>
        <p:nvSpPr>
          <p:cNvPr id="34" name="TextBox 33">
            <a:extLst>
              <a:ext uri="{FF2B5EF4-FFF2-40B4-BE49-F238E27FC236}">
                <a16:creationId xmlns:a16="http://schemas.microsoft.com/office/drawing/2014/main" id="{D0091CB2-0497-4B12-9EB6-FDA69DEA6FBA}"/>
              </a:ext>
            </a:extLst>
          </p:cNvPr>
          <p:cNvSpPr txBox="1"/>
          <p:nvPr/>
        </p:nvSpPr>
        <p:spPr>
          <a:xfrm>
            <a:off x="133067" y="6075332"/>
            <a:ext cx="8766005" cy="369332"/>
          </a:xfrm>
          <a:prstGeom prst="rect">
            <a:avLst/>
          </a:prstGeom>
          <a:solidFill>
            <a:schemeClr val="tx2">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Note: For electron ion collisions, the E</a:t>
            </a:r>
            <a:r>
              <a:rPr kumimoji="0" lang="en-US" sz="1800" b="0" i="0" u="none" strike="noStrike" kern="1200" cap="none" spc="0" normalizeH="0" baseline="-25000" noProof="0" dirty="0">
                <a:ln>
                  <a:noFill/>
                </a:ln>
                <a:solidFill>
                  <a:prstClr val="black"/>
                </a:solidFill>
                <a:effectLst/>
                <a:uLnTx/>
                <a:uFillTx/>
                <a:latin typeface="Calibri"/>
                <a:ea typeface="+mn-ea"/>
                <a:cs typeface="+mn-cs"/>
              </a:rPr>
              <a:t>cm</a:t>
            </a:r>
            <a:r>
              <a:rPr kumimoji="0" lang="en-US" sz="1800" b="0" i="0" u="none" strike="noStrike" kern="1200" cap="none" spc="0" normalizeH="0" baseline="0" noProof="0" dirty="0">
                <a:ln>
                  <a:noFill/>
                </a:ln>
                <a:solidFill>
                  <a:prstClr val="black"/>
                </a:solidFill>
                <a:effectLst/>
                <a:uLnTx/>
                <a:uFillTx/>
                <a:latin typeface="Calibri"/>
                <a:ea typeface="+mn-ea"/>
                <a:cs typeface="+mn-cs"/>
              </a:rPr>
              <a:t> scale needs to be reduced by a factor (Z/A)</a:t>
            </a:r>
            <a:r>
              <a:rPr kumimoji="0" lang="en-US" sz="1800" b="0" i="0" u="none" strike="noStrike" kern="1200" cap="none" spc="0" normalizeH="0" baseline="30000" noProof="0" dirty="0">
                <a:ln>
                  <a:noFill/>
                </a:ln>
                <a:solidFill>
                  <a:prstClr val="black"/>
                </a:solidFill>
                <a:effectLst/>
                <a:uLnTx/>
                <a:uFillTx/>
                <a:latin typeface="Calibri"/>
                <a:ea typeface="+mn-ea"/>
                <a:cs typeface="+mn-cs"/>
              </a:rPr>
              <a:t>1/2</a:t>
            </a:r>
            <a:r>
              <a:rPr kumimoji="0" lang="en-US" sz="1800" b="0" i="0" u="none" strike="noStrike" kern="1200" cap="none" spc="0" normalizeH="0" baseline="0" noProof="0" dirty="0">
                <a:ln>
                  <a:noFill/>
                </a:ln>
                <a:solidFill>
                  <a:prstClr val="black"/>
                </a:solidFill>
                <a:effectLst/>
                <a:uLnTx/>
                <a:uFillTx/>
                <a:latin typeface="Calibri"/>
                <a:ea typeface="+mn-ea"/>
                <a:cs typeface="+mn-cs"/>
              </a:rPr>
              <a:t> </a:t>
            </a:r>
          </a:p>
        </p:txBody>
      </p:sp>
      <p:pic>
        <p:nvPicPr>
          <p:cNvPr id="37" name="Picture 36">
            <a:extLst>
              <a:ext uri="{FF2B5EF4-FFF2-40B4-BE49-F238E27FC236}">
                <a16:creationId xmlns:a16="http://schemas.microsoft.com/office/drawing/2014/main" id="{E5294813-805B-4A3B-ACDD-A285E96C2F21}"/>
              </a:ext>
            </a:extLst>
          </p:cNvPr>
          <p:cNvPicPr>
            <a:picLocks noChangeAspect="1"/>
          </p:cNvPicPr>
          <p:nvPr/>
        </p:nvPicPr>
        <p:blipFill>
          <a:blip r:embed="rId4"/>
          <a:stretch>
            <a:fillRect/>
          </a:stretch>
        </p:blipFill>
        <p:spPr>
          <a:xfrm>
            <a:off x="6063094" y="6495341"/>
            <a:ext cx="2839748" cy="273375"/>
          </a:xfrm>
          <a:prstGeom prst="rect">
            <a:avLst/>
          </a:prstGeom>
        </p:spPr>
      </p:pic>
      <p:sp>
        <p:nvSpPr>
          <p:cNvPr id="2" name="TextBox 1">
            <a:extLst>
              <a:ext uri="{FF2B5EF4-FFF2-40B4-BE49-F238E27FC236}">
                <a16:creationId xmlns:a16="http://schemas.microsoft.com/office/drawing/2014/main" id="{819B672D-F0FE-4C60-AE00-3521B16A059E}"/>
              </a:ext>
            </a:extLst>
          </p:cNvPr>
          <p:cNvSpPr txBox="1"/>
          <p:nvPr/>
        </p:nvSpPr>
        <p:spPr>
          <a:xfrm>
            <a:off x="2866521" y="5560245"/>
            <a:ext cx="42584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Center of Mass Energy [GeV]  </a:t>
            </a:r>
          </a:p>
        </p:txBody>
      </p:sp>
      <p:cxnSp>
        <p:nvCxnSpPr>
          <p:cNvPr id="4" name="Straight Arrow Connector 3">
            <a:extLst>
              <a:ext uri="{FF2B5EF4-FFF2-40B4-BE49-F238E27FC236}">
                <a16:creationId xmlns:a16="http://schemas.microsoft.com/office/drawing/2014/main" id="{812972CF-012B-46BB-BAE7-283B1E2F1E28}"/>
              </a:ext>
            </a:extLst>
          </p:cNvPr>
          <p:cNvCxnSpPr/>
          <p:nvPr/>
        </p:nvCxnSpPr>
        <p:spPr>
          <a:xfrm>
            <a:off x="5694758" y="5744911"/>
            <a:ext cx="84967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12F40BD2-5AB0-4C06-9ABD-93C424111F18}"/>
              </a:ext>
            </a:extLst>
          </p:cNvPr>
          <p:cNvCxnSpPr>
            <a:cxnSpLocks/>
          </p:cNvCxnSpPr>
          <p:nvPr/>
        </p:nvCxnSpPr>
        <p:spPr>
          <a:xfrm flipV="1">
            <a:off x="1096409" y="2115814"/>
            <a:ext cx="0" cy="45731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6CE4DEA2-EC8B-4E01-9CB1-A06F83E82755}"/>
              </a:ext>
            </a:extLst>
          </p:cNvPr>
          <p:cNvCxnSpPr>
            <a:cxnSpLocks/>
          </p:cNvCxnSpPr>
          <p:nvPr/>
        </p:nvCxnSpPr>
        <p:spPr>
          <a:xfrm flipV="1">
            <a:off x="7580699" y="2243265"/>
            <a:ext cx="0" cy="45731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4B6150E-CADB-4F74-94B9-D22C2692D4FC}"/>
              </a:ext>
            </a:extLst>
          </p:cNvPr>
          <p:cNvSpPr txBox="1"/>
          <p:nvPr/>
        </p:nvSpPr>
        <p:spPr>
          <a:xfrm>
            <a:off x="6956561" y="3634446"/>
            <a:ext cx="996310" cy="923330"/>
          </a:xfrm>
          <a:prstGeom prst="rect">
            <a:avLst/>
          </a:prstGeom>
          <a:solidFill>
            <a:schemeClr val="bg1"/>
          </a:solidFill>
          <a:ln>
            <a:noFill/>
          </a:ln>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JLEIC Energy Upgrade</a:t>
            </a:r>
          </a:p>
        </p:txBody>
      </p:sp>
      <p:cxnSp>
        <p:nvCxnSpPr>
          <p:cNvPr id="12" name="Straight Arrow Connector 11">
            <a:extLst>
              <a:ext uri="{FF2B5EF4-FFF2-40B4-BE49-F238E27FC236}">
                <a16:creationId xmlns:a16="http://schemas.microsoft.com/office/drawing/2014/main" id="{779E0B5D-CE18-4598-9C0A-A795E91895CC}"/>
              </a:ext>
            </a:extLst>
          </p:cNvPr>
          <p:cNvCxnSpPr>
            <a:cxnSpLocks/>
            <a:stCxn id="6" idx="1"/>
          </p:cNvCxnSpPr>
          <p:nvPr/>
        </p:nvCxnSpPr>
        <p:spPr>
          <a:xfrm flipH="1" flipV="1">
            <a:off x="6791401" y="3763629"/>
            <a:ext cx="165160" cy="332482"/>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F44A5B-5455-4731-9C9B-916874EFF706}"/>
              </a:ext>
            </a:extLst>
          </p:cNvPr>
          <p:cNvCxnSpPr/>
          <p:nvPr/>
        </p:nvCxnSpPr>
        <p:spPr>
          <a:xfrm flipV="1">
            <a:off x="2022510" y="5366773"/>
            <a:ext cx="5109453" cy="46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F3A9F2C-1C5B-46E0-9F20-2497D4E1D1DE}"/>
              </a:ext>
            </a:extLst>
          </p:cNvPr>
          <p:cNvCxnSpPr/>
          <p:nvPr/>
        </p:nvCxnSpPr>
        <p:spPr>
          <a:xfrm flipV="1">
            <a:off x="2798528" y="3166356"/>
            <a:ext cx="279338" cy="165978"/>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012AA30-6427-456C-9DC2-9D7D29928F69}"/>
              </a:ext>
            </a:extLst>
          </p:cNvPr>
          <p:cNvCxnSpPr>
            <a:cxnSpLocks/>
          </p:cNvCxnSpPr>
          <p:nvPr/>
        </p:nvCxnSpPr>
        <p:spPr>
          <a:xfrm flipV="1">
            <a:off x="3120419" y="2909685"/>
            <a:ext cx="390295" cy="22231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49E2189-1EF7-4828-AB76-785CC94A23B3}"/>
              </a:ext>
            </a:extLst>
          </p:cNvPr>
          <p:cNvCxnSpPr>
            <a:cxnSpLocks/>
          </p:cNvCxnSpPr>
          <p:nvPr/>
        </p:nvCxnSpPr>
        <p:spPr>
          <a:xfrm flipV="1">
            <a:off x="3595043" y="2850777"/>
            <a:ext cx="324495" cy="40510"/>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000BD0E-49E9-4BE7-92E0-9EC4E6AFB7AB}"/>
              </a:ext>
            </a:extLst>
          </p:cNvPr>
          <p:cNvCxnSpPr>
            <a:cxnSpLocks/>
          </p:cNvCxnSpPr>
          <p:nvPr/>
        </p:nvCxnSpPr>
        <p:spPr>
          <a:xfrm flipV="1">
            <a:off x="3982947" y="2858026"/>
            <a:ext cx="382574" cy="6969"/>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30FD29D-D2D0-48B9-B1C7-C4EF531B58A6}"/>
              </a:ext>
            </a:extLst>
          </p:cNvPr>
          <p:cNvCxnSpPr>
            <a:cxnSpLocks/>
            <a:endCxn id="32" idx="2"/>
          </p:cNvCxnSpPr>
          <p:nvPr/>
        </p:nvCxnSpPr>
        <p:spPr>
          <a:xfrm>
            <a:off x="4414000" y="2860662"/>
            <a:ext cx="325882" cy="19761"/>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8BCE858-9778-440D-85F2-07B0FA401E3B}"/>
              </a:ext>
            </a:extLst>
          </p:cNvPr>
          <p:cNvCxnSpPr>
            <a:cxnSpLocks/>
            <a:stCxn id="32" idx="2"/>
          </p:cNvCxnSpPr>
          <p:nvPr/>
        </p:nvCxnSpPr>
        <p:spPr>
          <a:xfrm flipV="1">
            <a:off x="4739882" y="2850777"/>
            <a:ext cx="310077" cy="29646"/>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83BCC2DF-114B-400C-9076-F980A88898A9}"/>
              </a:ext>
            </a:extLst>
          </p:cNvPr>
          <p:cNvCxnSpPr>
            <a:cxnSpLocks/>
          </p:cNvCxnSpPr>
          <p:nvPr/>
        </p:nvCxnSpPr>
        <p:spPr>
          <a:xfrm>
            <a:off x="5089267" y="2843456"/>
            <a:ext cx="773230" cy="154518"/>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9101BDDE-AA46-49C3-86A1-BAFBCD87BBAC}"/>
              </a:ext>
            </a:extLst>
          </p:cNvPr>
          <p:cNvCxnSpPr>
            <a:cxnSpLocks/>
          </p:cNvCxnSpPr>
          <p:nvPr/>
        </p:nvCxnSpPr>
        <p:spPr>
          <a:xfrm>
            <a:off x="5905763" y="3025416"/>
            <a:ext cx="378573" cy="306132"/>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D29E27F-B019-4847-A778-687B76B2A3FE}"/>
              </a:ext>
            </a:extLst>
          </p:cNvPr>
          <p:cNvCxnSpPr>
            <a:cxnSpLocks/>
          </p:cNvCxnSpPr>
          <p:nvPr/>
        </p:nvCxnSpPr>
        <p:spPr>
          <a:xfrm>
            <a:off x="6327900" y="3359705"/>
            <a:ext cx="407433" cy="336846"/>
          </a:xfrm>
          <a:prstGeom prst="line">
            <a:avLst/>
          </a:prstGeom>
          <a:ln w="571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6430853" y="85942"/>
            <a:ext cx="253947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Willeke</a:t>
            </a:r>
            <a:r>
              <a:rPr kumimoji="0" lang="en-US" sz="1800" b="0" i="0" u="none" strike="noStrike" kern="1200" cap="none" spc="0" normalizeH="0" baseline="0" noProof="0" dirty="0">
                <a:ln>
                  <a:noFill/>
                </a:ln>
                <a:solidFill>
                  <a:prstClr val="black"/>
                </a:solidFill>
                <a:effectLst/>
                <a:uLnTx/>
                <a:uFillTx/>
                <a:latin typeface="Calibri"/>
                <a:ea typeface="+mn-ea"/>
                <a:cs typeface="+mn-cs"/>
              </a:rPr>
              <a:t>, BNL, July 2019</a:t>
            </a:r>
          </a:p>
        </p:txBody>
      </p:sp>
    </p:spTree>
    <p:extLst>
      <p:ext uri="{BB962C8B-B14F-4D97-AF65-F5344CB8AC3E}">
        <p14:creationId xmlns:p14="http://schemas.microsoft.com/office/powerpoint/2010/main" val="1402171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3558F4-279B-4CE7-80DC-F823750432F9}"/>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29</a:t>
            </a:fld>
            <a:endParaRPr lang="en-US" dirty="0">
              <a:solidFill>
                <a:prstClr val="white"/>
              </a:solidFill>
            </a:endParaRPr>
          </a:p>
        </p:txBody>
      </p:sp>
      <p:sp>
        <p:nvSpPr>
          <p:cNvPr id="3" name="Title 2">
            <a:extLst>
              <a:ext uri="{FF2B5EF4-FFF2-40B4-BE49-F238E27FC236}">
                <a16:creationId xmlns:a16="http://schemas.microsoft.com/office/drawing/2014/main" id="{91123C20-3ECB-4D1D-B0A8-3A664331547F}"/>
              </a:ext>
            </a:extLst>
          </p:cNvPr>
          <p:cNvSpPr>
            <a:spLocks noGrp="1"/>
          </p:cNvSpPr>
          <p:nvPr>
            <p:ph type="title"/>
          </p:nvPr>
        </p:nvSpPr>
        <p:spPr>
          <a:xfrm>
            <a:off x="664519" y="0"/>
            <a:ext cx="8464378" cy="728031"/>
          </a:xfrm>
        </p:spPr>
        <p:txBody>
          <a:bodyPr>
            <a:normAutofit/>
          </a:bodyPr>
          <a:lstStyle/>
          <a:p>
            <a:pPr algn="ctr"/>
            <a:r>
              <a:rPr lang="en-US" sz="2800" cap="none" dirty="0">
                <a:solidFill>
                  <a:prstClr val="black"/>
                </a:solidFill>
              </a:rPr>
              <a:t>Jefferson Lab Electron Ion Collider</a:t>
            </a:r>
            <a:endParaRPr lang="en-US" sz="2800" dirty="0"/>
          </a:p>
        </p:txBody>
      </p:sp>
      <p:pic>
        <p:nvPicPr>
          <p:cNvPr id="4" name="Picture 2">
            <a:extLst>
              <a:ext uri="{FF2B5EF4-FFF2-40B4-BE49-F238E27FC236}">
                <a16:creationId xmlns:a16="http://schemas.microsoft.com/office/drawing/2014/main" id="{15C8706F-05BA-4ACD-B306-451A22942CE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676400" cy="707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a:extLst>
              <a:ext uri="{FF2B5EF4-FFF2-40B4-BE49-F238E27FC236}">
                <a16:creationId xmlns:a16="http://schemas.microsoft.com/office/drawing/2014/main" id="{83F20ED8-D500-4373-A0C4-57970A0276A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696984" y="1193472"/>
            <a:ext cx="4085799" cy="1951221"/>
          </a:xfrm>
          <a:prstGeom prst="rect">
            <a:avLst/>
          </a:prstGeom>
        </p:spPr>
      </p:pic>
      <p:grpSp>
        <p:nvGrpSpPr>
          <p:cNvPr id="7" name="Group 6">
            <a:extLst>
              <a:ext uri="{FF2B5EF4-FFF2-40B4-BE49-F238E27FC236}">
                <a16:creationId xmlns:a16="http://schemas.microsoft.com/office/drawing/2014/main" id="{5DF6E735-00C0-45A6-9B94-7159D83E2DCF}"/>
              </a:ext>
            </a:extLst>
          </p:cNvPr>
          <p:cNvGrpSpPr/>
          <p:nvPr/>
        </p:nvGrpSpPr>
        <p:grpSpPr>
          <a:xfrm>
            <a:off x="5228914" y="3897080"/>
            <a:ext cx="3902188" cy="369332"/>
            <a:chOff x="5228914" y="3899312"/>
            <a:chExt cx="3902188" cy="369332"/>
          </a:xfrm>
        </p:grpSpPr>
        <p:cxnSp>
          <p:nvCxnSpPr>
            <p:cNvPr id="8" name="Straight Connector 7">
              <a:extLst>
                <a:ext uri="{FF2B5EF4-FFF2-40B4-BE49-F238E27FC236}">
                  <a16:creationId xmlns:a16="http://schemas.microsoft.com/office/drawing/2014/main" id="{3F7E5F15-BC4B-4E48-A348-003F4CBA3DBB}"/>
                </a:ext>
              </a:extLst>
            </p:cNvPr>
            <p:cNvCxnSpPr/>
            <p:nvPr/>
          </p:nvCxnSpPr>
          <p:spPr>
            <a:xfrm flipV="1">
              <a:off x="5228914" y="4105656"/>
              <a:ext cx="2697480" cy="914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CF7F6C1-D163-4E50-9C56-5B539F4CEF52}"/>
                </a:ext>
              </a:extLst>
            </p:cNvPr>
            <p:cNvSpPr txBox="1"/>
            <p:nvPr/>
          </p:nvSpPr>
          <p:spPr>
            <a:xfrm>
              <a:off x="7912499" y="3899312"/>
              <a:ext cx="121860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ea typeface="+mn-ea"/>
                  <a:cs typeface="+mn-cs"/>
                </a:rPr>
                <a:t>100 fb</a:t>
              </a:r>
              <a:r>
                <a:rPr kumimoji="0" lang="en-US" sz="1800" b="0" i="0" u="none" strike="noStrike" kern="1200" cap="none" spc="0" normalizeH="0" baseline="30000" noProof="0" dirty="0">
                  <a:ln>
                    <a:noFill/>
                  </a:ln>
                  <a:solidFill>
                    <a:srgbClr val="C00000"/>
                  </a:solidFill>
                  <a:effectLst/>
                  <a:uLnTx/>
                  <a:uFillTx/>
                  <a:ea typeface="+mn-ea"/>
                  <a:cs typeface="+mn-cs"/>
                </a:rPr>
                <a:t>-1</a:t>
              </a:r>
              <a:r>
                <a:rPr kumimoji="0" lang="en-US" sz="1800" b="0" i="0" u="none" strike="noStrike" kern="1200" cap="none" spc="0" normalizeH="0" baseline="0" noProof="0" dirty="0">
                  <a:ln>
                    <a:noFill/>
                  </a:ln>
                  <a:solidFill>
                    <a:srgbClr val="C00000"/>
                  </a:solidFill>
                  <a:effectLst/>
                  <a:uLnTx/>
                  <a:uFillTx/>
                  <a:ea typeface="+mn-ea"/>
                  <a:cs typeface="+mn-cs"/>
                </a:rPr>
                <a:t>/</a:t>
              </a:r>
              <a:r>
                <a:rPr kumimoji="0" lang="en-US" sz="1800" b="0" i="0" u="none" strike="noStrike" kern="1200" cap="none" spc="0" normalizeH="0" baseline="0" noProof="0" dirty="0" err="1">
                  <a:ln>
                    <a:noFill/>
                  </a:ln>
                  <a:solidFill>
                    <a:srgbClr val="C00000"/>
                  </a:solidFill>
                  <a:effectLst/>
                  <a:uLnTx/>
                  <a:uFillTx/>
                  <a:ea typeface="+mn-ea"/>
                  <a:cs typeface="+mn-cs"/>
                </a:rPr>
                <a:t>yr</a:t>
              </a:r>
              <a:endParaRPr kumimoji="0" lang="en-US" sz="1800" b="0" i="0" u="none" strike="noStrike" kern="1200" cap="none" spc="0" normalizeH="0" baseline="0" noProof="0" dirty="0">
                <a:ln>
                  <a:noFill/>
                </a:ln>
                <a:solidFill>
                  <a:srgbClr val="C00000"/>
                </a:solidFill>
                <a:effectLst/>
                <a:uLnTx/>
                <a:uFillTx/>
                <a:ea typeface="+mn-ea"/>
                <a:cs typeface="+mn-cs"/>
              </a:endParaRPr>
            </a:p>
          </p:txBody>
        </p:sp>
      </p:grpSp>
      <p:pic>
        <p:nvPicPr>
          <p:cNvPr id="10" name="Picture 9">
            <a:extLst>
              <a:ext uri="{FF2B5EF4-FFF2-40B4-BE49-F238E27FC236}">
                <a16:creationId xmlns:a16="http://schemas.microsoft.com/office/drawing/2014/main" id="{0221424C-94E0-4158-9D4E-3BB748CCB217}"/>
              </a:ext>
            </a:extLst>
          </p:cNvPr>
          <p:cNvPicPr>
            <a:picLocks noChangeAspect="1"/>
          </p:cNvPicPr>
          <p:nvPr/>
        </p:nvPicPr>
        <p:blipFill>
          <a:blip r:embed="rId4"/>
          <a:stretch>
            <a:fillRect/>
          </a:stretch>
        </p:blipFill>
        <p:spPr>
          <a:xfrm>
            <a:off x="4226808" y="3769018"/>
            <a:ext cx="4639111" cy="2540090"/>
          </a:xfrm>
          <a:prstGeom prst="rect">
            <a:avLst/>
          </a:prstGeom>
        </p:spPr>
      </p:pic>
      <p:sp>
        <p:nvSpPr>
          <p:cNvPr id="12" name="Content Placeholder 2">
            <a:extLst>
              <a:ext uri="{FF2B5EF4-FFF2-40B4-BE49-F238E27FC236}">
                <a16:creationId xmlns:a16="http://schemas.microsoft.com/office/drawing/2014/main" id="{2F3BB681-CB51-4281-8454-B83C555CC34C}"/>
              </a:ext>
            </a:extLst>
          </p:cNvPr>
          <p:cNvSpPr txBox="1">
            <a:spLocks/>
          </p:cNvSpPr>
          <p:nvPr/>
        </p:nvSpPr>
        <p:spPr>
          <a:xfrm>
            <a:off x="50494" y="974517"/>
            <a:ext cx="4246489" cy="4827546"/>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rgbClr val="0E2E39"/>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rgbClr val="0E2E39"/>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rgbClr val="0E2E39"/>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rgbClr val="0E2E39"/>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rgbClr val="0E2E39"/>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Char char="•"/>
              <a:tabLst/>
              <a:defRPr/>
            </a:pPr>
            <a:r>
              <a:rPr kumimoji="0" lang="en-US" sz="2100" b="0" i="0" u="none" strike="noStrike" kern="1200" cap="none" spc="0" normalizeH="0" baseline="0" noProof="0" dirty="0">
                <a:ln>
                  <a:noFill/>
                </a:ln>
                <a:solidFill>
                  <a:srgbClr val="0E2E39"/>
                </a:solidFill>
                <a:effectLst/>
                <a:uLnTx/>
                <a:uFillTx/>
                <a:latin typeface="Arial" charset="0"/>
                <a:ea typeface="+mn-ea"/>
                <a:cs typeface="Arial" panose="020B0604020202020204" pitchFamily="34" charset="0"/>
              </a:rPr>
              <a:t>JLEIC Design Concept:</a:t>
            </a:r>
          </a:p>
          <a:p>
            <a:pPr marL="457200" marR="0" lvl="1" indent="-228600" algn="l" defTabSz="914400" rtl="0" eaLnBrk="1" fontAlgn="auto" latinLnBrk="0" hangingPunct="1">
              <a:lnSpc>
                <a:spcPct val="120000"/>
              </a:lnSpc>
              <a:spcBef>
                <a:spcPts val="500"/>
              </a:spcBef>
              <a:spcAft>
                <a:spcPts val="0"/>
              </a:spcAft>
              <a:buClrTx/>
              <a:buSzTx/>
              <a:buFont typeface="PingFangSC-Regular" charset="-122"/>
              <a:buChar char="－"/>
              <a:tabLst/>
              <a:defRPr/>
            </a:pPr>
            <a:r>
              <a:rPr kumimoji="0" lang="en-US" sz="1900" b="0" i="0" u="none" strike="noStrike" kern="1200" cap="none" spc="0" normalizeH="0" baseline="0" noProof="0" dirty="0">
                <a:ln>
                  <a:noFill/>
                </a:ln>
                <a:solidFill>
                  <a:srgbClr val="0E2E39"/>
                </a:solidFill>
                <a:effectLst/>
                <a:uLnTx/>
                <a:uFillTx/>
                <a:latin typeface="Arial" charset="0"/>
                <a:ea typeface="+mn-ea"/>
                <a:cs typeface="Arial" panose="020B0604020202020204" pitchFamily="34" charset="0"/>
              </a:rPr>
              <a:t>Existing CEBAF serves as a full-energy electron injector</a:t>
            </a:r>
          </a:p>
          <a:p>
            <a:pPr marL="457200" marR="0" lvl="1" indent="-228600" algn="l" defTabSz="914400" rtl="0" eaLnBrk="1" fontAlgn="auto" latinLnBrk="0" hangingPunct="1">
              <a:lnSpc>
                <a:spcPct val="120000"/>
              </a:lnSpc>
              <a:spcBef>
                <a:spcPts val="500"/>
              </a:spcBef>
              <a:spcAft>
                <a:spcPts val="0"/>
              </a:spcAft>
              <a:buClrTx/>
              <a:buSzTx/>
              <a:buFont typeface="PingFangSC-Regular" charset="-122"/>
              <a:buChar char="－"/>
              <a:tabLst/>
              <a:defRPr/>
            </a:pPr>
            <a:r>
              <a:rPr kumimoji="0" lang="en-US" sz="1900" b="0" i="0" u="none" strike="noStrike" kern="1200" cap="none" spc="0" normalizeH="0" baseline="0" noProof="0" dirty="0">
                <a:ln>
                  <a:noFill/>
                </a:ln>
                <a:solidFill>
                  <a:srgbClr val="0E2E39"/>
                </a:solidFill>
                <a:effectLst/>
                <a:uLnTx/>
                <a:uFillTx/>
                <a:latin typeface="Arial" charset="0"/>
                <a:ea typeface="+mn-ea"/>
                <a:cs typeface="Arial" panose="020B0604020202020204" pitchFamily="34" charset="0"/>
              </a:rPr>
              <a:t>Optimized for </a:t>
            </a:r>
            <a:r>
              <a:rPr kumimoji="0" lang="en-US" sz="1900" b="1" i="0" u="none" strike="noStrike" kern="1200" cap="none" spc="0" normalizeH="0" baseline="0" noProof="0" dirty="0">
                <a:ln>
                  <a:noFill/>
                </a:ln>
                <a:solidFill>
                  <a:srgbClr val="0000FF"/>
                </a:solidFill>
                <a:effectLst/>
                <a:uLnTx/>
                <a:uFillTx/>
                <a:latin typeface="Arial" charset="0"/>
                <a:ea typeface="+mn-ea"/>
                <a:cs typeface="Arial" panose="020B0604020202020204" pitchFamily="34" charset="0"/>
              </a:rPr>
              <a:t>high luminosity </a:t>
            </a:r>
            <a:r>
              <a:rPr kumimoji="0" lang="en-US" sz="1900" b="0" i="0" u="none" strike="noStrike" kern="1200" cap="none" spc="0" normalizeH="0" baseline="0" noProof="0" dirty="0">
                <a:ln>
                  <a:noFill/>
                </a:ln>
                <a:solidFill>
                  <a:srgbClr val="0E2E39"/>
                </a:solidFill>
                <a:effectLst/>
                <a:uLnTx/>
                <a:uFillTx/>
                <a:latin typeface="Arial" charset="0"/>
                <a:ea typeface="+mn-ea"/>
                <a:cs typeface="Arial" panose="020B0604020202020204" pitchFamily="34" charset="0"/>
              </a:rPr>
              <a:t>and high polarization, well-matched to luminosity requirements</a:t>
            </a:r>
          </a:p>
          <a:p>
            <a:pPr marL="457200" marR="0" lvl="1" indent="-228600" algn="l" defTabSz="914400" rtl="0" eaLnBrk="1" fontAlgn="auto" latinLnBrk="0" hangingPunct="1">
              <a:lnSpc>
                <a:spcPct val="120000"/>
              </a:lnSpc>
              <a:spcBef>
                <a:spcPts val="500"/>
              </a:spcBef>
              <a:spcAft>
                <a:spcPts val="0"/>
              </a:spcAft>
              <a:buClrTx/>
              <a:buSzTx/>
              <a:buFont typeface="PingFangSC-Regular" charset="-122"/>
              <a:buChar char="－"/>
              <a:tabLst/>
              <a:defRPr/>
            </a:pPr>
            <a:r>
              <a:rPr kumimoji="0" lang="en-US" sz="1900" b="0" i="0" u="none" strike="noStrike" kern="1200" cap="none" spc="0" normalizeH="0" baseline="0" noProof="0" dirty="0">
                <a:ln>
                  <a:noFill/>
                </a:ln>
                <a:solidFill>
                  <a:srgbClr val="0E2E39"/>
                </a:solidFill>
                <a:effectLst/>
                <a:uLnTx/>
                <a:uFillTx/>
                <a:latin typeface="Arial" charset="0"/>
                <a:ea typeface="+mn-ea"/>
                <a:cs typeface="Arial" panose="020B0604020202020204" pitchFamily="34" charset="0"/>
              </a:rPr>
              <a:t>Innovative figure-8 design </a:t>
            </a:r>
            <a:r>
              <a:rPr lang="en-US" sz="1900" noProof="0" dirty="0"/>
              <a:t>guarantees</a:t>
            </a:r>
            <a:r>
              <a:rPr kumimoji="0" lang="en-US" sz="1900" b="0" i="0" u="none" strike="noStrike" kern="1200" cap="none" spc="0" normalizeH="0" baseline="0" noProof="0" dirty="0">
                <a:ln>
                  <a:noFill/>
                </a:ln>
                <a:solidFill>
                  <a:srgbClr val="0E2E39"/>
                </a:solidFill>
                <a:effectLst/>
                <a:uLnTx/>
                <a:uFillTx/>
                <a:latin typeface="Arial" charset="0"/>
                <a:ea typeface="+mn-ea"/>
                <a:cs typeface="Arial" panose="020B0604020202020204" pitchFamily="34" charset="0"/>
              </a:rPr>
              <a:t> </a:t>
            </a:r>
            <a:r>
              <a:rPr kumimoji="0" lang="en-US" sz="1900" b="1" i="0" u="none" strike="noStrike" kern="1200" cap="none" spc="0" normalizeH="0" baseline="0" noProof="0" dirty="0">
                <a:ln>
                  <a:noFill/>
                </a:ln>
                <a:solidFill>
                  <a:srgbClr val="0000FF"/>
                </a:solidFill>
                <a:effectLst/>
                <a:uLnTx/>
                <a:uFillTx/>
                <a:latin typeface="Arial" charset="0"/>
                <a:ea typeface="+mn-ea"/>
                <a:cs typeface="Arial" panose="020B0604020202020204" pitchFamily="34" charset="0"/>
              </a:rPr>
              <a:t>high polarization,</a:t>
            </a:r>
            <a:r>
              <a:rPr kumimoji="0" lang="en-US" sz="1900" b="1" i="0" u="none" strike="noStrike" kern="1200" cap="none" spc="0" normalizeH="0" noProof="0" dirty="0">
                <a:ln>
                  <a:noFill/>
                </a:ln>
                <a:solidFill>
                  <a:srgbClr val="0000FF"/>
                </a:solidFill>
                <a:effectLst/>
                <a:uLnTx/>
                <a:uFillTx/>
                <a:latin typeface="Arial" charset="0"/>
                <a:ea typeface="+mn-ea"/>
                <a:cs typeface="Arial" panose="020B0604020202020204" pitchFamily="34" charset="0"/>
              </a:rPr>
              <a:t> including deuteron</a:t>
            </a:r>
            <a:endParaRPr kumimoji="0" lang="en-US" sz="1900" b="1" i="0" u="none" strike="noStrike" kern="1200" cap="none" spc="0" normalizeH="0" baseline="0" noProof="0" dirty="0">
              <a:ln>
                <a:noFill/>
              </a:ln>
              <a:solidFill>
                <a:srgbClr val="0000FF"/>
              </a:solidFill>
              <a:effectLst/>
              <a:uLnTx/>
              <a:uFillTx/>
              <a:latin typeface="Arial" charset="0"/>
              <a:ea typeface="+mn-ea"/>
              <a:cs typeface="Arial" panose="020B0604020202020204" pitchFamily="34" charset="0"/>
            </a:endParaRPr>
          </a:p>
          <a:p>
            <a:pPr marL="457200" marR="0" lvl="1" indent="-228600" algn="l" defTabSz="914400" rtl="0" eaLnBrk="1" fontAlgn="auto" latinLnBrk="0" hangingPunct="1">
              <a:lnSpc>
                <a:spcPct val="120000"/>
              </a:lnSpc>
              <a:spcBef>
                <a:spcPts val="500"/>
              </a:spcBef>
              <a:spcAft>
                <a:spcPts val="0"/>
              </a:spcAft>
              <a:buClrTx/>
              <a:buSzTx/>
              <a:buFont typeface="PingFangSC-Regular" charset="-122"/>
              <a:buChar char="－"/>
              <a:tabLst/>
              <a:defRPr/>
            </a:pPr>
            <a:r>
              <a:rPr kumimoji="0" lang="en-US" sz="1900" b="1" i="0" u="none" strike="noStrike" kern="1200" cap="none" spc="0" normalizeH="0" baseline="0" noProof="0" dirty="0">
                <a:ln>
                  <a:noFill/>
                </a:ln>
                <a:solidFill>
                  <a:srgbClr val="0000FF"/>
                </a:solidFill>
                <a:effectLst/>
                <a:uLnTx/>
                <a:uFillTx/>
                <a:latin typeface="Arial" charset="0"/>
                <a:ea typeface="+mn-ea"/>
                <a:cs typeface="Arial" panose="020B0604020202020204" pitchFamily="34" charset="0"/>
              </a:rPr>
              <a:t>Full acceptance </a:t>
            </a:r>
            <a:r>
              <a:rPr kumimoji="0" lang="en-US" sz="1900" b="0" i="0" u="none" strike="noStrike" kern="1200" cap="none" spc="0" normalizeH="0" baseline="0" noProof="0" dirty="0">
                <a:ln>
                  <a:noFill/>
                </a:ln>
                <a:solidFill>
                  <a:srgbClr val="0E2E39"/>
                </a:solidFill>
                <a:effectLst/>
                <a:uLnTx/>
                <a:uFillTx/>
                <a:latin typeface="Arial" charset="0"/>
                <a:ea typeface="+mn-ea"/>
                <a:cs typeface="Arial" panose="020B0604020202020204" pitchFamily="34" charset="0"/>
              </a:rPr>
              <a:t>detector and interaction region</a:t>
            </a:r>
          </a:p>
          <a:p>
            <a:pPr marL="457200" marR="0" lvl="1" indent="-228600" algn="l" defTabSz="914400" rtl="0" eaLnBrk="1" fontAlgn="auto" latinLnBrk="0" hangingPunct="1">
              <a:lnSpc>
                <a:spcPct val="120000"/>
              </a:lnSpc>
              <a:spcBef>
                <a:spcPts val="500"/>
              </a:spcBef>
              <a:spcAft>
                <a:spcPts val="0"/>
              </a:spcAft>
              <a:buClrTx/>
              <a:buSzTx/>
              <a:buFont typeface="PingFangSC-Regular" charset="-122"/>
              <a:buChar char="－"/>
              <a:tabLst/>
              <a:defRPr/>
            </a:pPr>
            <a:r>
              <a:rPr lang="en-US" sz="2000" dirty="0">
                <a:latin typeface="Arial" panose="020B0604020202020204" pitchFamily="34" charset="0"/>
              </a:rPr>
              <a:t>Energy Range:</a:t>
            </a:r>
          </a:p>
          <a:p>
            <a:pPr marL="0" indent="0">
              <a:lnSpc>
                <a:spcPct val="120000"/>
              </a:lnSpc>
              <a:buNone/>
            </a:pPr>
            <a:r>
              <a:rPr lang="en-US" sz="2000" dirty="0">
                <a:latin typeface="Arial" panose="020B0604020202020204" pitchFamily="34" charset="0"/>
              </a:rPr>
              <a:t>  	√s : 20 to 100 - 140 GeV 	(magnet technology choice, 		6T (</a:t>
            </a:r>
            <a:r>
              <a:rPr lang="en-US" sz="2000" dirty="0" err="1">
                <a:latin typeface="Arial" panose="020B0604020202020204" pitchFamily="34" charset="0"/>
              </a:rPr>
              <a:t>NbTi</a:t>
            </a:r>
            <a:r>
              <a:rPr lang="en-US" sz="2000" dirty="0">
                <a:latin typeface="Arial" panose="020B0604020202020204" pitchFamily="34" charset="0"/>
              </a:rPr>
              <a:t>) vs 12 T (Nb</a:t>
            </a:r>
            <a:r>
              <a:rPr lang="en-US" sz="2000" baseline="-25000" dirty="0">
                <a:latin typeface="Arial" panose="020B0604020202020204" pitchFamily="34" charset="0"/>
              </a:rPr>
              <a:t>3</a:t>
            </a:r>
            <a:r>
              <a:rPr lang="en-US" sz="2000" dirty="0">
                <a:latin typeface="Arial" panose="020B0604020202020204" pitchFamily="34" charset="0"/>
              </a:rPr>
              <a:t>Sn) field)</a:t>
            </a:r>
            <a:endParaRPr kumimoji="0" lang="en-US" sz="1900" b="0" i="0" u="none" strike="noStrike" kern="1200" cap="none" spc="0" normalizeH="0" baseline="0" noProof="0" dirty="0">
              <a:ln>
                <a:noFill/>
              </a:ln>
              <a:solidFill>
                <a:srgbClr val="0E2E39"/>
              </a:solidFill>
              <a:effectLst/>
              <a:uLnTx/>
              <a:uFillTx/>
              <a:latin typeface="Arial" charset="0"/>
              <a:ea typeface="+mn-ea"/>
              <a:cs typeface="Arial" panose="020B0604020202020204" pitchFamily="34" charset="0"/>
            </a:endParaRPr>
          </a:p>
          <a:p>
            <a:pPr marL="457200" marR="0" lvl="1" indent="-228600" algn="l" defTabSz="914400" rtl="0" eaLnBrk="1" fontAlgn="auto" latinLnBrk="0" hangingPunct="1">
              <a:lnSpc>
                <a:spcPct val="120000"/>
              </a:lnSpc>
              <a:spcBef>
                <a:spcPts val="500"/>
              </a:spcBef>
              <a:spcAft>
                <a:spcPts val="0"/>
              </a:spcAft>
              <a:buClrTx/>
              <a:buSzTx/>
              <a:buFont typeface="PingFangSC-Regular" charset="-122"/>
              <a:buChar char="－"/>
              <a:tabLst/>
              <a:defRPr/>
            </a:pPr>
            <a:r>
              <a:rPr kumimoji="0" lang="en-US" sz="1900" b="0" i="0" u="none" strike="noStrike" kern="1200" cap="none" spc="0" normalizeH="0" baseline="0" noProof="0" dirty="0">
                <a:ln>
                  <a:noFill/>
                </a:ln>
                <a:solidFill>
                  <a:srgbClr val="0E2E39"/>
                </a:solidFill>
                <a:effectLst/>
                <a:uLnTx/>
                <a:uFillTx/>
                <a:latin typeface="Arial" charset="0"/>
                <a:ea typeface="+mn-ea"/>
                <a:cs typeface="Arial" panose="020B0604020202020204" pitchFamily="34" charset="0"/>
              </a:rPr>
              <a:t>Cut-and-cover tunnel configuration compatible with future upgrade to E</a:t>
            </a:r>
            <a:r>
              <a:rPr kumimoji="0" lang="en-US" sz="1900" b="0" i="0" u="none" strike="noStrike" kern="1200" cap="none" spc="0" normalizeH="0" baseline="-25000" noProof="0" dirty="0">
                <a:ln>
                  <a:noFill/>
                </a:ln>
                <a:solidFill>
                  <a:srgbClr val="0E2E39"/>
                </a:solidFill>
                <a:effectLst/>
                <a:uLnTx/>
                <a:uFillTx/>
                <a:latin typeface="Arial" charset="0"/>
                <a:ea typeface="+mn-ea"/>
                <a:cs typeface="Arial" panose="020B0604020202020204" pitchFamily="34" charset="0"/>
              </a:rPr>
              <a:t>CM   </a:t>
            </a:r>
            <a:r>
              <a:rPr kumimoji="0" lang="en-US" sz="1900" b="0" i="0" u="none" strike="noStrike" kern="1200" cap="none" spc="0" normalizeH="0" baseline="0" noProof="0" dirty="0">
                <a:ln>
                  <a:noFill/>
                </a:ln>
                <a:solidFill>
                  <a:srgbClr val="0E2E39"/>
                </a:solidFill>
                <a:effectLst/>
                <a:uLnTx/>
                <a:uFillTx/>
                <a:latin typeface="Arial" charset="0"/>
                <a:ea typeface="+mn-ea"/>
                <a:cs typeface="Arial" panose="020B0604020202020204" pitchFamily="34" charset="0"/>
              </a:rPr>
              <a:t>= 140 GeV</a:t>
            </a:r>
          </a:p>
        </p:txBody>
      </p:sp>
      <p:sp>
        <p:nvSpPr>
          <p:cNvPr id="13" name="Content Placeholder 2">
            <a:extLst>
              <a:ext uri="{FF2B5EF4-FFF2-40B4-BE49-F238E27FC236}">
                <a16:creationId xmlns:a16="http://schemas.microsoft.com/office/drawing/2014/main" id="{A3A6E0F1-DE9E-492B-9035-76563D6A4F3B}"/>
              </a:ext>
            </a:extLst>
          </p:cNvPr>
          <p:cNvSpPr txBox="1">
            <a:spLocks/>
          </p:cNvSpPr>
          <p:nvPr/>
        </p:nvSpPr>
        <p:spPr>
          <a:xfrm>
            <a:off x="50494" y="5670123"/>
            <a:ext cx="4176314" cy="10638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rgbClr val="0E2E39"/>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rgbClr val="0E2E39"/>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rgbClr val="0E2E39"/>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rgbClr val="0E2E39"/>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rgbClr val="0E2E39"/>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E2E39"/>
                </a:solidFill>
                <a:effectLst/>
                <a:uLnTx/>
                <a:uFillTx/>
                <a:latin typeface="Arial" charset="0"/>
                <a:ea typeface="+mn-ea"/>
                <a:cs typeface="Arial" panose="020B0604020202020204" pitchFamily="34" charset="0"/>
              </a:rPr>
              <a:t>JLEIC offers an appropriate balance between performance and risk</a:t>
            </a:r>
          </a:p>
        </p:txBody>
      </p:sp>
      <p:sp>
        <p:nvSpPr>
          <p:cNvPr id="5" name="TextBox 4">
            <a:extLst>
              <a:ext uri="{FF2B5EF4-FFF2-40B4-BE49-F238E27FC236}">
                <a16:creationId xmlns:a16="http://schemas.microsoft.com/office/drawing/2014/main" id="{97FF83EF-9C3C-4D37-BBA3-B3C77B1B3177}"/>
              </a:ext>
            </a:extLst>
          </p:cNvPr>
          <p:cNvSpPr txBox="1"/>
          <p:nvPr/>
        </p:nvSpPr>
        <p:spPr>
          <a:xfrm>
            <a:off x="5213636" y="3744643"/>
            <a:ext cx="2472152" cy="276999"/>
          </a:xfrm>
          <a:prstGeom prst="rect">
            <a:avLst/>
          </a:prstGeom>
          <a:noFill/>
        </p:spPr>
        <p:txBody>
          <a:bodyPr wrap="none" rtlCol="0">
            <a:spAutoFit/>
          </a:bodyPr>
          <a:lstStyle/>
          <a:p>
            <a:r>
              <a:rPr lang="en-US" sz="1200" i="1" dirty="0"/>
              <a:t>Assumes 6T (peak field) magnets</a:t>
            </a:r>
          </a:p>
        </p:txBody>
      </p:sp>
    </p:spTree>
    <p:extLst>
      <p:ext uri="{BB962C8B-B14F-4D97-AF65-F5344CB8AC3E}">
        <p14:creationId xmlns:p14="http://schemas.microsoft.com/office/powerpoint/2010/main" val="2638029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3</a:t>
            </a:fld>
            <a:endParaRPr lang="en-US" dirty="0"/>
          </a:p>
        </p:txBody>
      </p:sp>
      <p:sp>
        <p:nvSpPr>
          <p:cNvPr id="5" name="Title 1">
            <a:extLst>
              <a:ext uri="{FF2B5EF4-FFF2-40B4-BE49-F238E27FC236}">
                <a16:creationId xmlns:a16="http://schemas.microsoft.com/office/drawing/2014/main" id="{CF9A1A91-2258-4F8B-A608-4C06D8354B04}"/>
              </a:ext>
            </a:extLst>
          </p:cNvPr>
          <p:cNvSpPr>
            <a:spLocks noGrp="1"/>
          </p:cNvSpPr>
          <p:nvPr>
            <p:ph type="title"/>
          </p:nvPr>
        </p:nvSpPr>
        <p:spPr>
          <a:xfrm>
            <a:off x="-1" y="100000"/>
            <a:ext cx="9284678" cy="487363"/>
          </a:xfrm>
        </p:spPr>
        <p:txBody>
          <a:bodyPr>
            <a:noAutofit/>
          </a:bodyPr>
          <a:lstStyle/>
          <a:p>
            <a:r>
              <a:rPr lang="en-US" b="1" dirty="0"/>
              <a:t>The Quest to Understand the Fundamental Structure of Matter</a:t>
            </a:r>
          </a:p>
        </p:txBody>
      </p:sp>
      <p:pic>
        <p:nvPicPr>
          <p:cNvPr id="6" name="Content Placeholder 6" descr="Screen Shot 2018-07-31 at 11.56.50 AM.png">
            <a:extLst>
              <a:ext uri="{FF2B5EF4-FFF2-40B4-BE49-F238E27FC236}">
                <a16:creationId xmlns:a16="http://schemas.microsoft.com/office/drawing/2014/main" id="{DADDA236-3B16-4BBB-883A-30B766E8BAF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14721" r="-14721"/>
          <a:stretch>
            <a:fillRect/>
          </a:stretch>
        </p:blipFill>
        <p:spPr>
          <a:xfrm>
            <a:off x="457200" y="1571976"/>
            <a:ext cx="8229600" cy="4525963"/>
          </a:xfrm>
        </p:spPr>
      </p:pic>
      <p:sp>
        <p:nvSpPr>
          <p:cNvPr id="7" name="TextBox 6">
            <a:extLst>
              <a:ext uri="{FF2B5EF4-FFF2-40B4-BE49-F238E27FC236}">
                <a16:creationId xmlns:a16="http://schemas.microsoft.com/office/drawing/2014/main" id="{1338F9F2-A55C-4D71-BBB0-E876DBA8DECC}"/>
              </a:ext>
            </a:extLst>
          </p:cNvPr>
          <p:cNvSpPr txBox="1"/>
          <p:nvPr/>
        </p:nvSpPr>
        <p:spPr>
          <a:xfrm>
            <a:off x="7547429" y="1463530"/>
            <a:ext cx="652643" cy="369332"/>
          </a:xfrm>
          <a:prstGeom prst="rect">
            <a:avLst/>
          </a:prstGeom>
          <a:noFill/>
        </p:spPr>
        <p:txBody>
          <a:bodyPr wrap="none" rtlCol="0">
            <a:spAutoFit/>
          </a:bodyPr>
          <a:lstStyle/>
          <a:p>
            <a:r>
              <a:rPr lang="en-US" b="1" dirty="0"/>
              <a:t>1874</a:t>
            </a:r>
          </a:p>
        </p:txBody>
      </p:sp>
      <p:sp>
        <p:nvSpPr>
          <p:cNvPr id="8" name="TextBox 7">
            <a:extLst>
              <a:ext uri="{FF2B5EF4-FFF2-40B4-BE49-F238E27FC236}">
                <a16:creationId xmlns:a16="http://schemas.microsoft.com/office/drawing/2014/main" id="{FE4B2152-330D-440F-BDAC-9D562867B4F3}"/>
              </a:ext>
            </a:extLst>
          </p:cNvPr>
          <p:cNvSpPr txBox="1"/>
          <p:nvPr/>
        </p:nvSpPr>
        <p:spPr>
          <a:xfrm>
            <a:off x="7499051" y="2987528"/>
            <a:ext cx="652643" cy="369332"/>
          </a:xfrm>
          <a:prstGeom prst="rect">
            <a:avLst/>
          </a:prstGeom>
          <a:noFill/>
        </p:spPr>
        <p:txBody>
          <a:bodyPr wrap="none" rtlCol="0">
            <a:spAutoFit/>
          </a:bodyPr>
          <a:lstStyle/>
          <a:p>
            <a:r>
              <a:rPr lang="en-US" b="1" dirty="0"/>
              <a:t>1911</a:t>
            </a:r>
          </a:p>
        </p:txBody>
      </p:sp>
      <p:sp>
        <p:nvSpPr>
          <p:cNvPr id="9" name="TextBox 8">
            <a:extLst>
              <a:ext uri="{FF2B5EF4-FFF2-40B4-BE49-F238E27FC236}">
                <a16:creationId xmlns:a16="http://schemas.microsoft.com/office/drawing/2014/main" id="{292CAFFB-863B-4842-926A-3D6052544448}"/>
              </a:ext>
            </a:extLst>
          </p:cNvPr>
          <p:cNvSpPr txBox="1"/>
          <p:nvPr/>
        </p:nvSpPr>
        <p:spPr>
          <a:xfrm>
            <a:off x="6579812" y="5600100"/>
            <a:ext cx="652643" cy="369332"/>
          </a:xfrm>
          <a:prstGeom prst="rect">
            <a:avLst/>
          </a:prstGeom>
          <a:noFill/>
        </p:spPr>
        <p:txBody>
          <a:bodyPr wrap="none" rtlCol="0">
            <a:spAutoFit/>
          </a:bodyPr>
          <a:lstStyle/>
          <a:p>
            <a:r>
              <a:rPr lang="en-US" b="1" dirty="0"/>
              <a:t>1932</a:t>
            </a:r>
          </a:p>
        </p:txBody>
      </p:sp>
      <p:sp>
        <p:nvSpPr>
          <p:cNvPr id="10" name="TextBox 9">
            <a:extLst>
              <a:ext uri="{FF2B5EF4-FFF2-40B4-BE49-F238E27FC236}">
                <a16:creationId xmlns:a16="http://schemas.microsoft.com/office/drawing/2014/main" id="{76528E41-654D-42C3-BB0B-6644FF0C2CB0}"/>
              </a:ext>
            </a:extLst>
          </p:cNvPr>
          <p:cNvSpPr txBox="1"/>
          <p:nvPr/>
        </p:nvSpPr>
        <p:spPr>
          <a:xfrm>
            <a:off x="4350690" y="1554677"/>
            <a:ext cx="652643" cy="369332"/>
          </a:xfrm>
          <a:prstGeom prst="rect">
            <a:avLst/>
          </a:prstGeom>
          <a:noFill/>
        </p:spPr>
        <p:txBody>
          <a:bodyPr wrap="none" rtlCol="0">
            <a:spAutoFit/>
          </a:bodyPr>
          <a:lstStyle/>
          <a:p>
            <a:r>
              <a:rPr lang="en-US" b="1" dirty="0"/>
              <a:t>1808</a:t>
            </a:r>
          </a:p>
        </p:txBody>
      </p:sp>
      <p:sp>
        <p:nvSpPr>
          <p:cNvPr id="11" name="TextBox 10">
            <a:extLst>
              <a:ext uri="{FF2B5EF4-FFF2-40B4-BE49-F238E27FC236}">
                <a16:creationId xmlns:a16="http://schemas.microsoft.com/office/drawing/2014/main" id="{D2940757-3A58-469B-B6D7-912CF64DD430}"/>
              </a:ext>
            </a:extLst>
          </p:cNvPr>
          <p:cNvSpPr txBox="1"/>
          <p:nvPr/>
        </p:nvSpPr>
        <p:spPr>
          <a:xfrm>
            <a:off x="5563811" y="3652767"/>
            <a:ext cx="652643" cy="369332"/>
          </a:xfrm>
          <a:prstGeom prst="rect">
            <a:avLst/>
          </a:prstGeom>
          <a:noFill/>
        </p:spPr>
        <p:txBody>
          <a:bodyPr wrap="none" rtlCol="0">
            <a:spAutoFit/>
          </a:bodyPr>
          <a:lstStyle/>
          <a:p>
            <a:r>
              <a:rPr lang="en-US" b="1" dirty="0"/>
              <a:t>1913</a:t>
            </a:r>
          </a:p>
        </p:txBody>
      </p:sp>
      <p:sp>
        <p:nvSpPr>
          <p:cNvPr id="12" name="TextBox 11">
            <a:extLst>
              <a:ext uri="{FF2B5EF4-FFF2-40B4-BE49-F238E27FC236}">
                <a16:creationId xmlns:a16="http://schemas.microsoft.com/office/drawing/2014/main" id="{71AE2745-CD25-400D-95DB-1A6F35CBC62D}"/>
              </a:ext>
            </a:extLst>
          </p:cNvPr>
          <p:cNvSpPr txBox="1"/>
          <p:nvPr/>
        </p:nvSpPr>
        <p:spPr>
          <a:xfrm>
            <a:off x="3519714" y="3792294"/>
            <a:ext cx="652643" cy="369332"/>
          </a:xfrm>
          <a:prstGeom prst="rect">
            <a:avLst/>
          </a:prstGeom>
          <a:noFill/>
        </p:spPr>
        <p:txBody>
          <a:bodyPr wrap="none" rtlCol="0">
            <a:spAutoFit/>
          </a:bodyPr>
          <a:lstStyle/>
          <a:p>
            <a:r>
              <a:rPr lang="en-US" b="1" dirty="0"/>
              <a:t>1968</a:t>
            </a:r>
          </a:p>
        </p:txBody>
      </p:sp>
      <p:sp>
        <p:nvSpPr>
          <p:cNvPr id="13" name="TextBox 12">
            <a:extLst>
              <a:ext uri="{FF2B5EF4-FFF2-40B4-BE49-F238E27FC236}">
                <a16:creationId xmlns:a16="http://schemas.microsoft.com/office/drawing/2014/main" id="{0DDB11A1-D81D-411C-ABCC-0745F4C2C9A1}"/>
              </a:ext>
            </a:extLst>
          </p:cNvPr>
          <p:cNvSpPr txBox="1"/>
          <p:nvPr/>
        </p:nvSpPr>
        <p:spPr>
          <a:xfrm>
            <a:off x="3132674" y="5908453"/>
            <a:ext cx="652643" cy="369332"/>
          </a:xfrm>
          <a:prstGeom prst="rect">
            <a:avLst/>
          </a:prstGeom>
          <a:noFill/>
        </p:spPr>
        <p:txBody>
          <a:bodyPr wrap="none" rtlCol="0">
            <a:spAutoFit/>
          </a:bodyPr>
          <a:lstStyle/>
          <a:p>
            <a:r>
              <a:rPr lang="en-US" b="1" dirty="0"/>
              <a:t>1978</a:t>
            </a:r>
          </a:p>
        </p:txBody>
      </p:sp>
    </p:spTree>
    <p:extLst>
      <p:ext uri="{BB962C8B-B14F-4D97-AF65-F5344CB8AC3E}">
        <p14:creationId xmlns:p14="http://schemas.microsoft.com/office/powerpoint/2010/main" val="40794828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943225-AC75-49EC-ACCA-2AC980FABBD3}"/>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30</a:t>
            </a:fld>
            <a:endParaRPr lang="en-US" dirty="0">
              <a:solidFill>
                <a:prstClr val="white"/>
              </a:solidFill>
            </a:endParaRPr>
          </a:p>
        </p:txBody>
      </p:sp>
      <p:sp>
        <p:nvSpPr>
          <p:cNvPr id="3" name="Title 2">
            <a:extLst>
              <a:ext uri="{FF2B5EF4-FFF2-40B4-BE49-F238E27FC236}">
                <a16:creationId xmlns:a16="http://schemas.microsoft.com/office/drawing/2014/main" id="{3498BF50-CEEF-4645-937B-61F37CF6B2BE}"/>
              </a:ext>
            </a:extLst>
          </p:cNvPr>
          <p:cNvSpPr>
            <a:spLocks noGrp="1"/>
          </p:cNvSpPr>
          <p:nvPr>
            <p:ph type="title"/>
          </p:nvPr>
        </p:nvSpPr>
        <p:spPr>
          <a:xfrm>
            <a:off x="339811" y="0"/>
            <a:ext cx="8464378" cy="728031"/>
          </a:xfrm>
        </p:spPr>
        <p:txBody>
          <a:bodyPr/>
          <a:lstStyle/>
          <a:p>
            <a:pPr algn="ctr"/>
            <a:r>
              <a:rPr lang="en-US" dirty="0"/>
              <a:t>Figure 8 Design Ensures High Ion Polarization</a:t>
            </a:r>
          </a:p>
        </p:txBody>
      </p:sp>
      <p:sp>
        <p:nvSpPr>
          <p:cNvPr id="4" name="TextBox 3">
            <a:extLst>
              <a:ext uri="{FF2B5EF4-FFF2-40B4-BE49-F238E27FC236}">
                <a16:creationId xmlns:a16="http://schemas.microsoft.com/office/drawing/2014/main" id="{76715285-C757-45F5-9876-0BCAC5D89A7C}"/>
              </a:ext>
            </a:extLst>
          </p:cNvPr>
          <p:cNvSpPr txBox="1"/>
          <p:nvPr/>
        </p:nvSpPr>
        <p:spPr>
          <a:xfrm>
            <a:off x="205274" y="808149"/>
            <a:ext cx="8938726"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Properties of a figure-8 structure enables preservation of injected 85% polarization</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Spin precessions in the two arcs are exactly cancelled</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In an ideal structure (without perturbations) all solutions are periodic</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The spin tune is zero independent of energy</a:t>
            </a:r>
          </a:p>
        </p:txBody>
      </p:sp>
      <p:sp>
        <p:nvSpPr>
          <p:cNvPr id="6" name="TextBox 5">
            <a:extLst>
              <a:ext uri="{FF2B5EF4-FFF2-40B4-BE49-F238E27FC236}">
                <a16:creationId xmlns:a16="http://schemas.microsoft.com/office/drawing/2014/main" id="{E2B5989D-29A8-40FC-BF30-7B1DC002A609}"/>
              </a:ext>
            </a:extLst>
          </p:cNvPr>
          <p:cNvSpPr txBox="1"/>
          <p:nvPr/>
        </p:nvSpPr>
        <p:spPr>
          <a:xfrm>
            <a:off x="205274" y="2285171"/>
            <a:ext cx="4627983" cy="2031325"/>
          </a:xfrm>
          <a:prstGeom prst="rect">
            <a:avLst/>
          </a:prstGeom>
          <a:noFill/>
        </p:spPr>
        <p:txBody>
          <a:bodyPr wrap="square" rtlCol="0">
            <a:spAutoFit/>
          </a:bodyPr>
          <a:lstStyle/>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Local spin rotator determines spin tune and local spin direction</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B</a:t>
            </a:r>
            <a:r>
              <a:rPr lang="en-US" baseline="-25000"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L of only 3 Tm provides deuteron polarization stability up to 100 GeV</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A conventional ring at 100 GeV would require B</a:t>
            </a:r>
            <a:r>
              <a:rPr lang="en-US" baseline="-25000"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L of 1200 Tm or B</a:t>
            </a:r>
            <a:r>
              <a:rPr lang="en-US" baseline="-25000" dirty="0">
                <a:latin typeface="Symbol" panose="05050102010706020507" pitchFamily="18" charset="2"/>
                <a:cs typeface="Arial" panose="020B0604020202020204" pitchFamily="34" charset="0"/>
              </a:rPr>
              <a:t></a:t>
            </a:r>
            <a:r>
              <a:rPr lang="en-US" dirty="0">
                <a:latin typeface="Arial" panose="020B0604020202020204" pitchFamily="34" charset="0"/>
                <a:cs typeface="Arial" panose="020B0604020202020204" pitchFamily="34" charset="0"/>
              </a:rPr>
              <a:t>L of 400 Tm</a:t>
            </a:r>
          </a:p>
        </p:txBody>
      </p:sp>
      <p:sp>
        <p:nvSpPr>
          <p:cNvPr id="8" name="TextBox 7">
            <a:extLst>
              <a:ext uri="{FF2B5EF4-FFF2-40B4-BE49-F238E27FC236}">
                <a16:creationId xmlns:a16="http://schemas.microsoft.com/office/drawing/2014/main" id="{1D82FF95-DB11-4CF1-B590-01FD17AFEBBE}"/>
              </a:ext>
            </a:extLst>
          </p:cNvPr>
          <p:cNvSpPr txBox="1"/>
          <p:nvPr/>
        </p:nvSpPr>
        <p:spPr>
          <a:xfrm>
            <a:off x="205274" y="4269842"/>
            <a:ext cx="3524596" cy="2123658"/>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Recent progress:</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Start-to-end deuteron acceleration </a:t>
            </a:r>
            <a:r>
              <a:rPr lang="en-US" sz="1400" dirty="0">
                <a:latin typeface="Arial" panose="020B0604020202020204" pitchFamily="34" charset="0"/>
                <a:cs typeface="Arial" panose="020B0604020202020204" pitchFamily="34" charset="0"/>
              </a:rPr>
              <a:t>(folding in analytic-calculated spin tune requirement and orbit excursion due to magnet misalignments)</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Deuteron spin is highly stable in figure-8 rings</a:t>
            </a:r>
          </a:p>
        </p:txBody>
      </p:sp>
      <p:sp>
        <p:nvSpPr>
          <p:cNvPr id="11" name="TextBox 10">
            <a:extLst>
              <a:ext uri="{FF2B5EF4-FFF2-40B4-BE49-F238E27FC236}">
                <a16:creationId xmlns:a16="http://schemas.microsoft.com/office/drawing/2014/main" id="{FFB961DB-96FB-4943-9649-539E52BF8911}"/>
              </a:ext>
            </a:extLst>
          </p:cNvPr>
          <p:cNvSpPr txBox="1"/>
          <p:nvPr/>
        </p:nvSpPr>
        <p:spPr>
          <a:xfrm>
            <a:off x="205274" y="1993575"/>
            <a:ext cx="7837714" cy="646331"/>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A figure-8 ring provides unique capabilities for polarization control</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571B367F-2AFD-4971-9352-3335F87FA552}"/>
              </a:ext>
            </a:extLst>
          </p:cNvPr>
          <p:cNvPicPr/>
          <p:nvPr/>
        </p:nvPicPr>
        <p:blipFill>
          <a:blip r:embed="rId2"/>
          <a:stretch>
            <a:fillRect/>
          </a:stretch>
        </p:blipFill>
        <p:spPr>
          <a:xfrm>
            <a:off x="4645246" y="2316740"/>
            <a:ext cx="4293480" cy="1923150"/>
          </a:xfrm>
          <a:prstGeom prst="rect">
            <a:avLst/>
          </a:prstGeom>
        </p:spPr>
      </p:pic>
      <p:pic>
        <p:nvPicPr>
          <p:cNvPr id="13" name="Рисунок 15">
            <a:extLst>
              <a:ext uri="{FF2B5EF4-FFF2-40B4-BE49-F238E27FC236}">
                <a16:creationId xmlns:a16="http://schemas.microsoft.com/office/drawing/2014/main" id="{DD303305-5CF3-4CF0-80BB-EEA8EA7AC7A4}"/>
              </a:ext>
            </a:extLst>
          </p:cNvPr>
          <p:cNvPicPr>
            <a:picLocks/>
          </p:cNvPicPr>
          <p:nvPr/>
        </p:nvPicPr>
        <p:blipFill>
          <a:blip r:embed="rId3"/>
          <a:stretch>
            <a:fillRect/>
          </a:stretch>
        </p:blipFill>
        <p:spPr>
          <a:xfrm>
            <a:off x="4038600" y="4494673"/>
            <a:ext cx="4715591" cy="2115974"/>
          </a:xfrm>
          <a:prstGeom prst="rect">
            <a:avLst/>
          </a:prstGeom>
        </p:spPr>
      </p:pic>
      <p:sp>
        <p:nvSpPr>
          <p:cNvPr id="14" name="TextBox 13">
            <a:extLst>
              <a:ext uri="{FF2B5EF4-FFF2-40B4-BE49-F238E27FC236}">
                <a16:creationId xmlns:a16="http://schemas.microsoft.com/office/drawing/2014/main" id="{C406667B-FBE4-4B89-9771-5C5207687A7D}"/>
              </a:ext>
            </a:extLst>
          </p:cNvPr>
          <p:cNvSpPr txBox="1">
            <a:spLocks/>
          </p:cNvSpPr>
          <p:nvPr/>
        </p:nvSpPr>
        <p:spPr>
          <a:xfrm>
            <a:off x="4943552" y="4724582"/>
            <a:ext cx="2233030" cy="541307"/>
          </a:xfrm>
          <a:prstGeom prst="rect">
            <a:avLst/>
          </a:prstGeom>
          <a:noFill/>
        </p:spPr>
        <p:txBody>
          <a:bodyPr wrap="none" rtlCol="0">
            <a:noAutofit/>
          </a:bodyPr>
          <a:lstStyle/>
          <a:p>
            <a:r>
              <a:rPr lang="en-US" sz="1050" dirty="0">
                <a:latin typeface="Arial" panose="020B0604020202020204" pitchFamily="34" charset="0"/>
                <a:cs typeface="Arial" panose="020B0604020202020204" pitchFamily="34" charset="0"/>
              </a:rPr>
              <a:t>3 T/min ramp rate</a:t>
            </a:r>
          </a:p>
          <a:p>
            <a:r>
              <a:rPr lang="en-US" sz="1050" dirty="0">
                <a:latin typeface="Arial" panose="020B0604020202020204" pitchFamily="34" charset="0"/>
                <a:cs typeface="Arial" panose="020B0604020202020204" pitchFamily="34" charset="0"/>
              </a:rPr>
              <a:t>100 µm </a:t>
            </a:r>
            <a:r>
              <a:rPr lang="en-US" sz="1050" dirty="0" err="1">
                <a:latin typeface="Arial" panose="020B0604020202020204" pitchFamily="34" charset="0"/>
                <a:cs typeface="Arial" panose="020B0604020202020204" pitchFamily="34" charset="0"/>
              </a:rPr>
              <a:t>rms</a:t>
            </a:r>
            <a:r>
              <a:rPr lang="en-US" sz="1050" dirty="0">
                <a:latin typeface="Arial" panose="020B0604020202020204" pitchFamily="34" charset="0"/>
                <a:cs typeface="Arial" panose="020B0604020202020204" pitchFamily="34" charset="0"/>
              </a:rPr>
              <a:t> orbit excursion</a:t>
            </a:r>
          </a:p>
        </p:txBody>
      </p:sp>
      <p:pic>
        <p:nvPicPr>
          <p:cNvPr id="15" name="Рисунок 17">
            <a:extLst>
              <a:ext uri="{FF2B5EF4-FFF2-40B4-BE49-F238E27FC236}">
                <a16:creationId xmlns:a16="http://schemas.microsoft.com/office/drawing/2014/main" id="{9F503AA1-3948-496D-9DAF-B55758680E5B}"/>
              </a:ext>
            </a:extLst>
          </p:cNvPr>
          <p:cNvPicPr>
            <a:picLocks noChangeAspect="1"/>
          </p:cNvPicPr>
          <p:nvPr/>
        </p:nvPicPr>
        <p:blipFill rotWithShape="1">
          <a:blip r:embed="rId4"/>
          <a:srcRect t="10906"/>
          <a:stretch/>
        </p:blipFill>
        <p:spPr>
          <a:xfrm>
            <a:off x="4886325" y="5259869"/>
            <a:ext cx="2571750" cy="1018344"/>
          </a:xfrm>
          <a:prstGeom prst="rect">
            <a:avLst/>
          </a:prstGeom>
        </p:spPr>
      </p:pic>
      <p:sp>
        <p:nvSpPr>
          <p:cNvPr id="16" name="Rectangle 15">
            <a:extLst>
              <a:ext uri="{FF2B5EF4-FFF2-40B4-BE49-F238E27FC236}">
                <a16:creationId xmlns:a16="http://schemas.microsoft.com/office/drawing/2014/main" id="{83F09AFF-70FB-4C6C-AA52-CD7B5D71446F}"/>
              </a:ext>
            </a:extLst>
          </p:cNvPr>
          <p:cNvSpPr>
            <a:spLocks/>
          </p:cNvSpPr>
          <p:nvPr/>
        </p:nvSpPr>
        <p:spPr>
          <a:xfrm>
            <a:off x="4965982" y="5021750"/>
            <a:ext cx="1577648" cy="330793"/>
          </a:xfrm>
          <a:prstGeom prst="rect">
            <a:avLst/>
          </a:prstGeom>
        </p:spPr>
        <p:txBody>
          <a:bodyPr wrap="none">
            <a:noAutofit/>
          </a:bodyPr>
          <a:lstStyle/>
          <a:p>
            <a:r>
              <a:rPr lang="en-US" altLang="en-US" sz="1050" dirty="0">
                <a:latin typeface="Arial" panose="020B0604020202020204" pitchFamily="34" charset="0"/>
                <a:cs typeface="Arial" panose="020B0604020202020204" pitchFamily="34" charset="0"/>
                <a:sym typeface="Symbol" panose="05050102010706020507" pitchFamily="18" charset="2"/>
              </a:rPr>
              <a:t>Analytic prediction</a:t>
            </a:r>
            <a:endParaRPr lang="en-US" sz="1050" dirty="0">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3CBF8FEF-2669-4669-B39D-1B2DBB7726F4}"/>
              </a:ext>
            </a:extLst>
          </p:cNvPr>
          <p:cNvSpPr>
            <a:spLocks/>
          </p:cNvSpPr>
          <p:nvPr/>
        </p:nvSpPr>
        <p:spPr>
          <a:xfrm>
            <a:off x="7356183" y="4421341"/>
            <a:ext cx="1901947" cy="390938"/>
          </a:xfrm>
          <a:prstGeom prst="rect">
            <a:avLst/>
          </a:prstGeom>
        </p:spPr>
        <p:txBody>
          <a:bodyPr wrap="none">
            <a:noAutofit/>
          </a:bodyPr>
          <a:lstStyle/>
          <a:p>
            <a:r>
              <a:rPr lang="en-US" altLang="en-US" sz="1400" dirty="0">
                <a:sym typeface="Symbol" panose="05050102010706020507" pitchFamily="18" charset="2"/>
              </a:rPr>
              <a:t>(Zgoubi simulation)</a:t>
            </a:r>
            <a:endParaRPr lang="en-US" sz="1400" dirty="0"/>
          </a:p>
        </p:txBody>
      </p:sp>
    </p:spTree>
    <p:extLst>
      <p:ext uri="{BB962C8B-B14F-4D97-AF65-F5344CB8AC3E}">
        <p14:creationId xmlns:p14="http://schemas.microsoft.com/office/powerpoint/2010/main" val="40322983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31</a:t>
            </a:fld>
            <a:endParaRPr lang="en-US" dirty="0"/>
          </a:p>
        </p:txBody>
      </p:sp>
      <p:sp>
        <p:nvSpPr>
          <p:cNvPr id="5" name="Title 4">
            <a:extLst>
              <a:ext uri="{FF2B5EF4-FFF2-40B4-BE49-F238E27FC236}">
                <a16:creationId xmlns:a16="http://schemas.microsoft.com/office/drawing/2014/main" id="{E00DEC44-11B0-46D1-B35F-3972683E8B14}"/>
              </a:ext>
            </a:extLst>
          </p:cNvPr>
          <p:cNvSpPr txBox="1">
            <a:spLocks noGrp="1"/>
          </p:cNvSpPr>
          <p:nvPr>
            <p:ph type="title"/>
          </p:nvPr>
        </p:nvSpPr>
        <p:spPr>
          <a:xfrm>
            <a:off x="309563" y="109416"/>
            <a:ext cx="8462962" cy="487363"/>
          </a:xfrm>
          <a:prstGeom prst="rect">
            <a:avLst/>
          </a:prstGeom>
          <a:noFill/>
        </p:spPr>
        <p:txBody>
          <a:bodyPr wrap="square" rtlCol="0">
            <a:spAutoFit/>
          </a:bodyPr>
          <a:lstStyle/>
          <a:p>
            <a:pPr algn="ctr"/>
            <a:r>
              <a:rPr lang="en-US" sz="3200" b="1" dirty="0">
                <a:latin typeface="Arial" panose="020B0604020202020204" pitchFamily="34" charset="0"/>
                <a:cs typeface="Arial" panose="020B0604020202020204" pitchFamily="34" charset="0"/>
              </a:rPr>
              <a:t>Worldwide Interest in EIC Physics</a:t>
            </a:r>
            <a:endParaRPr lang="en-US" sz="3200" b="1" dirty="0">
              <a:cs typeface="Arial" panose="020B0604020202020204" pitchFamily="34" charset="0"/>
            </a:endParaRPr>
          </a:p>
        </p:txBody>
      </p:sp>
      <p:pic>
        <p:nvPicPr>
          <p:cNvPr id="6" name="Picture 5">
            <a:extLst>
              <a:ext uri="{FF2B5EF4-FFF2-40B4-BE49-F238E27FC236}">
                <a16:creationId xmlns:a16="http://schemas.microsoft.com/office/drawing/2014/main" id="{2AA5315A-251B-4688-8E19-69B6EC429AA5}"/>
              </a:ext>
            </a:extLst>
          </p:cNvPr>
          <p:cNvPicPr/>
          <p:nvPr/>
        </p:nvPicPr>
        <p:blipFill rotWithShape="1">
          <a:blip r:embed="rId2"/>
          <a:srcRect l="19362" t="22651" r="18969" b="18057"/>
          <a:stretch/>
        </p:blipFill>
        <p:spPr bwMode="auto">
          <a:xfrm>
            <a:off x="415637" y="2129045"/>
            <a:ext cx="7035551" cy="4282265"/>
          </a:xfrm>
          <a:prstGeom prst="rect">
            <a:avLst/>
          </a:prstGeom>
          <a:ln>
            <a:noFill/>
          </a:ln>
          <a:extLst>
            <a:ext uri="{53640926-AAD7-44D8-BBD7-CCE9431645EC}">
              <a14:shadowObscured xmlns:a14="http://schemas.microsoft.com/office/drawing/2010/main"/>
            </a:ext>
          </a:extLst>
        </p:spPr>
      </p:pic>
      <p:sp>
        <p:nvSpPr>
          <p:cNvPr id="7" name="Title 1">
            <a:extLst>
              <a:ext uri="{FF2B5EF4-FFF2-40B4-BE49-F238E27FC236}">
                <a16:creationId xmlns:a16="http://schemas.microsoft.com/office/drawing/2014/main" id="{C746BA82-288D-4C93-BF54-2B37093FF7B8}"/>
              </a:ext>
            </a:extLst>
          </p:cNvPr>
          <p:cNvSpPr txBox="1">
            <a:spLocks/>
          </p:cNvSpPr>
          <p:nvPr/>
        </p:nvSpPr>
        <p:spPr>
          <a:xfrm>
            <a:off x="142925" y="1441433"/>
            <a:ext cx="5331148" cy="725712"/>
          </a:xfrm>
          <a:prstGeom prst="rect">
            <a:avLst/>
          </a:prstGeom>
        </p:spPr>
        <p:txBody>
          <a:bodyPr>
            <a:noAutofit/>
          </a:bodyPr>
          <a:lstStyle>
            <a:lvl1pPr algn="ctr" defTabSz="4572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a:lstStyle>
          <a:p>
            <a:r>
              <a:rPr lang="is-IS" sz="1800" dirty="0"/>
              <a:t>Formed 2016 – 969 collaborators, 30 countries, 197 institutions as of Dec. 31, 2019</a:t>
            </a:r>
            <a:endParaRPr lang="en-US" sz="1800" dirty="0"/>
          </a:p>
        </p:txBody>
      </p:sp>
      <p:sp>
        <p:nvSpPr>
          <p:cNvPr id="8" name="TextBox 7">
            <a:extLst>
              <a:ext uri="{FF2B5EF4-FFF2-40B4-BE49-F238E27FC236}">
                <a16:creationId xmlns:a16="http://schemas.microsoft.com/office/drawing/2014/main" id="{F0C0591D-80FD-4AA3-A06B-434DCC86A8E6}"/>
              </a:ext>
            </a:extLst>
          </p:cNvPr>
          <p:cNvSpPr txBox="1"/>
          <p:nvPr/>
        </p:nvSpPr>
        <p:spPr>
          <a:xfrm>
            <a:off x="604025" y="2149202"/>
            <a:ext cx="3065904"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Map of institution’s locations</a:t>
            </a:r>
          </a:p>
        </p:txBody>
      </p:sp>
      <p:pic>
        <p:nvPicPr>
          <p:cNvPr id="10" name="Picture 3">
            <a:extLst>
              <a:ext uri="{FF2B5EF4-FFF2-40B4-BE49-F238E27FC236}">
                <a16:creationId xmlns:a16="http://schemas.microsoft.com/office/drawing/2014/main" id="{6A6B4C7A-7AFF-4BBD-9581-BA831924F7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0" y="830517"/>
            <a:ext cx="3543300" cy="2583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9E34B046-6E5D-4942-8574-9D5F17FD2465}"/>
              </a:ext>
            </a:extLst>
          </p:cNvPr>
          <p:cNvSpPr/>
          <p:nvPr/>
        </p:nvSpPr>
        <p:spPr>
          <a:xfrm>
            <a:off x="226366" y="812774"/>
            <a:ext cx="3968266" cy="369332"/>
          </a:xfrm>
          <a:prstGeom prst="rect">
            <a:avLst/>
          </a:prstGeom>
          <a:ln w="25400">
            <a:solidFill>
              <a:srgbClr val="0000FF"/>
            </a:solidFill>
          </a:ln>
        </p:spPr>
        <p:txBody>
          <a:bodyPr wrap="none">
            <a:spAutoFit/>
          </a:bodyPr>
          <a:lstStyle/>
          <a:p>
            <a:pPr lvl="0" algn="ctr" defTabSz="457200">
              <a:spcBef>
                <a:spcPct val="0"/>
              </a:spcBef>
              <a:defRPr/>
            </a:pPr>
            <a:r>
              <a:rPr lang="en-US" altLang="en-US" b="1" dirty="0">
                <a:latin typeface="Arial" panose="020B0604020202020204" pitchFamily="34" charset="0"/>
                <a:cs typeface="Arial" panose="020B0604020202020204" pitchFamily="34" charset="0"/>
              </a:rPr>
              <a:t>The EIC Users Group: </a:t>
            </a:r>
            <a:r>
              <a:rPr lang="en-US" altLang="en-US" b="1" dirty="0">
                <a:solidFill>
                  <a:srgbClr val="0000FF"/>
                </a:solidFill>
                <a:latin typeface="Arial" panose="020B0604020202020204" pitchFamily="34" charset="0"/>
                <a:cs typeface="Arial" panose="020B0604020202020204" pitchFamily="34" charset="0"/>
              </a:rPr>
              <a:t>EICUG.ORG</a:t>
            </a:r>
          </a:p>
        </p:txBody>
      </p:sp>
      <p:sp>
        <p:nvSpPr>
          <p:cNvPr id="12" name="TextBox 11">
            <a:extLst>
              <a:ext uri="{FF2B5EF4-FFF2-40B4-BE49-F238E27FC236}">
                <a16:creationId xmlns:a16="http://schemas.microsoft.com/office/drawing/2014/main" id="{8208798C-3E37-4DBB-9F16-7418F23F90CF}"/>
              </a:ext>
            </a:extLst>
          </p:cNvPr>
          <p:cNvSpPr txBox="1"/>
          <p:nvPr/>
        </p:nvSpPr>
        <p:spPr>
          <a:xfrm>
            <a:off x="6826314" y="3691057"/>
            <a:ext cx="2317686" cy="2062103"/>
          </a:xfrm>
          <a:prstGeom prst="rect">
            <a:avLst/>
          </a:prstGeom>
          <a:solidFill>
            <a:schemeClr val="bg1"/>
          </a:solidFill>
        </p:spPr>
        <p:txBody>
          <a:bodyPr wrap="square" rtlCol="0">
            <a:spAutoFit/>
          </a:bodyPr>
          <a:lstStyle/>
          <a:p>
            <a:r>
              <a:rPr lang="en-US" sz="1600" dirty="0"/>
              <a:t>Annual EICUG meeting</a:t>
            </a:r>
          </a:p>
          <a:p>
            <a:r>
              <a:rPr lang="en-US" sz="1600" dirty="0"/>
              <a:t>2016 UC Berkeley, CA</a:t>
            </a:r>
          </a:p>
          <a:p>
            <a:r>
              <a:rPr lang="en-US" sz="1600" dirty="0"/>
              <a:t>2016 Argonne, IL</a:t>
            </a:r>
          </a:p>
          <a:p>
            <a:r>
              <a:rPr lang="en-US" sz="1600" dirty="0"/>
              <a:t>2017 Trieste, Italy</a:t>
            </a:r>
          </a:p>
          <a:p>
            <a:r>
              <a:rPr lang="en-US" sz="1600" dirty="0"/>
              <a:t>2018 Washington, DC</a:t>
            </a:r>
          </a:p>
          <a:p>
            <a:r>
              <a:rPr lang="en-US" sz="1600" dirty="0"/>
              <a:t>2019 Paris, France</a:t>
            </a:r>
          </a:p>
          <a:p>
            <a:r>
              <a:rPr lang="en-US" sz="1600" dirty="0">
                <a:solidFill>
                  <a:srgbClr val="0796F7"/>
                </a:solidFill>
              </a:rPr>
              <a:t>2020 Miami, FL</a:t>
            </a:r>
          </a:p>
          <a:p>
            <a:r>
              <a:rPr lang="en-US" sz="1600" dirty="0">
                <a:solidFill>
                  <a:srgbClr val="0796F7"/>
                </a:solidFill>
              </a:rPr>
              <a:t>2021 Warsaw, Poland</a:t>
            </a:r>
          </a:p>
        </p:txBody>
      </p:sp>
    </p:spTree>
    <p:extLst>
      <p:ext uri="{BB962C8B-B14F-4D97-AF65-F5344CB8AC3E}">
        <p14:creationId xmlns:p14="http://schemas.microsoft.com/office/powerpoint/2010/main" val="12811253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32</a:t>
            </a:fld>
            <a:endParaRPr lang="en-US" dirty="0"/>
          </a:p>
        </p:txBody>
      </p:sp>
      <p:sp>
        <p:nvSpPr>
          <p:cNvPr id="6" name="Content Placeholder 8">
            <a:extLst>
              <a:ext uri="{FF2B5EF4-FFF2-40B4-BE49-F238E27FC236}">
                <a16:creationId xmlns:a16="http://schemas.microsoft.com/office/drawing/2014/main" id="{4E1196C1-B83F-4AA8-AA59-EC5CBED46CD5}"/>
              </a:ext>
            </a:extLst>
          </p:cNvPr>
          <p:cNvSpPr>
            <a:spLocks noGrp="1"/>
          </p:cNvSpPr>
          <p:nvPr>
            <p:ph idx="1"/>
          </p:nvPr>
        </p:nvSpPr>
        <p:spPr>
          <a:xfrm>
            <a:off x="192440" y="949569"/>
            <a:ext cx="8736672" cy="5667890"/>
          </a:xfrm>
        </p:spPr>
        <p:txBody>
          <a:bodyPr>
            <a:normAutofit/>
          </a:bodyPr>
          <a:lstStyle/>
          <a:p>
            <a:pPr>
              <a:lnSpc>
                <a:spcPct val="120000"/>
              </a:lnSpc>
            </a:pPr>
            <a:r>
              <a:rPr lang="en-US" sz="1600" dirty="0"/>
              <a:t>To explore the fundamental structure and dynamics of the matter in the visible world</a:t>
            </a:r>
          </a:p>
          <a:p>
            <a:pPr marL="0" indent="0">
              <a:lnSpc>
                <a:spcPct val="120000"/>
              </a:lnSpc>
              <a:buNone/>
            </a:pPr>
            <a:endParaRPr lang="en-US" sz="1600" dirty="0"/>
          </a:p>
          <a:p>
            <a:pPr marL="0" indent="0">
              <a:lnSpc>
                <a:spcPct val="120000"/>
              </a:lnSpc>
              <a:buNone/>
            </a:pPr>
            <a:endParaRPr lang="en-US" sz="1600" dirty="0"/>
          </a:p>
          <a:p>
            <a:pPr marL="0" indent="0">
              <a:lnSpc>
                <a:spcPct val="120000"/>
              </a:lnSpc>
              <a:buNone/>
            </a:pPr>
            <a:endParaRPr lang="en-US" sz="1600" dirty="0"/>
          </a:p>
          <a:p>
            <a:pPr>
              <a:lnSpc>
                <a:spcPct val="120000"/>
              </a:lnSpc>
            </a:pPr>
            <a:r>
              <a:rPr lang="en-US" sz="1600" dirty="0"/>
              <a:t>Interactions arise through fundamental symmetry principles</a:t>
            </a:r>
          </a:p>
          <a:p>
            <a:pPr>
              <a:lnSpc>
                <a:spcPct val="120000"/>
              </a:lnSpc>
            </a:pPr>
            <a:r>
              <a:rPr lang="en-US" sz="1600" dirty="0"/>
              <a:t>Properties of the visible universe emerge through complex structure of the QCD vacuum</a:t>
            </a:r>
          </a:p>
          <a:p>
            <a:pPr>
              <a:lnSpc>
                <a:spcPct val="120000"/>
              </a:lnSpc>
            </a:pPr>
            <a:r>
              <a:rPr lang="en-US" sz="1600" dirty="0"/>
              <a:t>The proton is a highly relativistic system described by QCD, a fully relativistic quantum field theory.</a:t>
            </a:r>
          </a:p>
          <a:p>
            <a:pPr>
              <a:lnSpc>
                <a:spcPct val="120000"/>
              </a:lnSpc>
            </a:pPr>
            <a:r>
              <a:rPr lang="en-US" sz="1600" dirty="0"/>
              <a:t>Lattice QCD is an increasingly powerful means to carry out </a:t>
            </a:r>
            <a:r>
              <a:rPr lang="en-US" sz="1600" i="1" dirty="0" err="1"/>
              <a:t>ab</a:t>
            </a:r>
            <a:r>
              <a:rPr lang="en-US" sz="1600" i="1" dirty="0"/>
              <a:t> initio </a:t>
            </a:r>
            <a:r>
              <a:rPr lang="en-US" sz="1600" dirty="0"/>
              <a:t>QCD calculations of hadron structure in the rest frame.  </a:t>
            </a:r>
          </a:p>
          <a:p>
            <a:pPr>
              <a:lnSpc>
                <a:spcPct val="120000"/>
              </a:lnSpc>
            </a:pPr>
            <a:r>
              <a:rPr lang="en-US" sz="1600" dirty="0">
                <a:solidFill>
                  <a:srgbClr val="0000FF"/>
                </a:solidFill>
              </a:rPr>
              <a:t>The goal of the EIC is to provide us with an understanding of the internal structure of the proton and more complex atomic nuclei that is comparable to our knowledge of the electronic structure of atoms themselves, which lies at the heart of modern technologies.</a:t>
            </a:r>
          </a:p>
          <a:p>
            <a:pPr>
              <a:lnSpc>
                <a:spcPct val="120000"/>
              </a:lnSpc>
            </a:pPr>
            <a:endParaRPr lang="en-US" sz="1600" dirty="0"/>
          </a:p>
        </p:txBody>
      </p:sp>
      <p:sp>
        <p:nvSpPr>
          <p:cNvPr id="8" name="Title 1">
            <a:extLst>
              <a:ext uri="{FF2B5EF4-FFF2-40B4-BE49-F238E27FC236}">
                <a16:creationId xmlns:a16="http://schemas.microsoft.com/office/drawing/2014/main" id="{E059F9D9-0E5F-4722-A3A4-0EBAE628382E}"/>
              </a:ext>
            </a:extLst>
          </p:cNvPr>
          <p:cNvSpPr>
            <a:spLocks noGrp="1"/>
          </p:cNvSpPr>
          <p:nvPr>
            <p:ph type="title"/>
          </p:nvPr>
        </p:nvSpPr>
        <p:spPr>
          <a:xfrm>
            <a:off x="309563" y="0"/>
            <a:ext cx="8462962" cy="728663"/>
          </a:xfrm>
        </p:spPr>
        <p:txBody>
          <a:bodyPr>
            <a:normAutofit/>
          </a:bodyPr>
          <a:lstStyle/>
          <a:p>
            <a:pPr algn="ctr"/>
            <a:r>
              <a:rPr lang="en-US" sz="3200" b="1" dirty="0"/>
              <a:t>EIC: 21</a:t>
            </a:r>
            <a:r>
              <a:rPr lang="en-US" sz="3200" b="1" baseline="30000" dirty="0"/>
              <a:t>st</a:t>
            </a:r>
            <a:r>
              <a:rPr lang="en-US" sz="3200" b="1" dirty="0"/>
              <a:t> Century QCD Laboratory</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DA41D47-86BA-4A1F-AABB-3DD97B0BF37F}"/>
                  </a:ext>
                </a:extLst>
              </p:cNvPr>
              <p:cNvSpPr txBox="1"/>
              <p:nvPr/>
            </p:nvSpPr>
            <p:spPr>
              <a:xfrm>
                <a:off x="3101307" y="2100240"/>
                <a:ext cx="5571846" cy="714619"/>
              </a:xfrm>
              <a:prstGeom prst="rect">
                <a:avLst/>
              </a:prstGeom>
              <a:noFill/>
            </p:spPr>
            <p:txBody>
              <a:bodyPr wrap="none" rtlCol="0">
                <a:spAutoFit/>
              </a:bodyPr>
              <a:lstStyle/>
              <a:p>
                <a:pPr>
                  <a:lnSpc>
                    <a:spcPct val="107000"/>
                  </a:lnSpc>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𝐷</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𝜇</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𝜇</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𝑖𝑔</m:t>
                      </m:r>
                      <m:box>
                        <m:box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boxPr>
                        <m:e>
                          <m:argPr>
                            <m:argSz m:val="-1"/>
                          </m:argPr>
                          <m:f>
                            <m:f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fPr>
                            <m:num>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1</m:t>
                              </m:r>
                            </m:num>
                            <m:den>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den>
                          </m:f>
                        </m:e>
                      </m:box>
                      <m:sSup>
                        <m:s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𝜆</m:t>
                          </m:r>
                        </m:e>
                        <m: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𝑎</m:t>
                          </m:r>
                        </m:sup>
                      </m:sSup>
                      <m:sSubSup>
                        <m:sSubSupPr>
                          <m:ctrlP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𝐴</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𝜇</m:t>
                          </m:r>
                        </m:sub>
                        <m: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𝑎</m:t>
                          </m:r>
                        </m:sup>
                      </m:sSub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 </m:t>
                      </m:r>
                      <m:sSubSup>
                        <m:sSub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𝐺</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𝜇𝜈</m:t>
                          </m:r>
                        </m:sub>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𝑎</m:t>
                          </m:r>
                        </m:sup>
                      </m:sSub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𝜇</m:t>
                          </m:r>
                        </m:sub>
                      </m:sSub>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𝜈</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𝜈</m:t>
                          </m:r>
                        </m:sub>
                      </m:sSub>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𝐴</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𝜇</m:t>
                          </m:r>
                        </m:sub>
                      </m:sSub>
                      <m: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t>+</m:t>
                      </m:r>
                      <m: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t>𝒊𝒈</m:t>
                      </m:r>
                      <m:sSup>
                        <m:sSupPr>
                          <m:ctrlP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t>𝒇</m:t>
                          </m:r>
                        </m:e>
                        <m:sup>
                          <m: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t>𝒂𝒃𝒄</m:t>
                          </m:r>
                        </m:sup>
                      </m:sSup>
                      <m:sSubSup>
                        <m:sSubSupPr>
                          <m:ctrlP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ctrlPr>
                        </m:sSubSupPr>
                        <m:e>
                          <m: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t>𝑨</m:t>
                          </m:r>
                        </m:e>
                        <m:sub>
                          <m: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t>𝝁</m:t>
                          </m:r>
                        </m:sub>
                        <m:sup>
                          <m: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t>𝒃</m:t>
                          </m:r>
                        </m:sup>
                      </m:sSubSup>
                      <m:sSubSup>
                        <m:sSubSupPr>
                          <m:ctrlP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ctrlPr>
                        </m:sSubSupPr>
                        <m:e>
                          <m: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t>𝑨</m:t>
                          </m:r>
                        </m:e>
                        <m:sub>
                          <m: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t>𝝂</m:t>
                          </m:r>
                        </m:sub>
                        <m:sup>
                          <m:r>
                            <a:rPr lang="en-US" b="1" i="1">
                              <a:solidFill>
                                <a:srgbClr val="0000FF"/>
                              </a:solidFill>
                              <a:latin typeface="Cambria Math" panose="02040503050406030204" pitchFamily="18" charset="0"/>
                              <a:ea typeface="Times New Roman" panose="02020603050405020304" pitchFamily="18" charset="0"/>
                              <a:cs typeface="Times New Roman" panose="02020603050405020304" pitchFamily="18" charset="0"/>
                            </a:rPr>
                            <m:t>𝒄</m:t>
                          </m:r>
                        </m:sup>
                      </m:sSubSup>
                    </m:oMath>
                  </m:oMathPara>
                </a14:m>
                <a:endParaRPr lang="en-US" sz="16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mc:Choice>
        <mc:Fallback xmlns="">
          <p:sp>
            <p:nvSpPr>
              <p:cNvPr id="9" name="TextBox 8">
                <a:extLst>
                  <a:ext uri="{FF2B5EF4-FFF2-40B4-BE49-F238E27FC236}">
                    <a16:creationId xmlns:a16="http://schemas.microsoft.com/office/drawing/2014/main" id="{3DA41D47-86BA-4A1F-AABB-3DD97B0BF37F}"/>
                  </a:ext>
                </a:extLst>
              </p:cNvPr>
              <p:cNvSpPr txBox="1">
                <a:spLocks noRot="1" noChangeAspect="1" noMove="1" noResize="1" noEditPoints="1" noAdjustHandles="1" noChangeArrowheads="1" noChangeShapeType="1" noTextEdit="1"/>
              </p:cNvSpPr>
              <p:nvPr/>
            </p:nvSpPr>
            <p:spPr>
              <a:xfrm>
                <a:off x="3101307" y="2100240"/>
                <a:ext cx="5571846" cy="71461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19DB307-7895-4EBC-ACC0-91715EB01118}"/>
                  </a:ext>
                </a:extLst>
              </p:cNvPr>
              <p:cNvSpPr txBox="1"/>
              <p:nvPr/>
            </p:nvSpPr>
            <p:spPr>
              <a:xfrm>
                <a:off x="800849" y="1274994"/>
                <a:ext cx="4911409" cy="1201098"/>
              </a:xfrm>
              <a:prstGeom prst="rect">
                <a:avLst/>
              </a:prstGeom>
              <a:noFill/>
            </p:spPr>
            <p:txBody>
              <a:bodyPr wrap="none" rtlCol="0">
                <a:spAutoFit/>
              </a:bodyPr>
              <a:lstStyle/>
              <a:p>
                <a:pPr>
                  <a:spcAft>
                    <a:spcPts val="1000"/>
                  </a:spcAft>
                </a:pPr>
                <a14:m>
                  <m:oMathPara xmlns:m="http://schemas.openxmlformats.org/officeDocument/2006/math">
                    <m:oMathParaPr>
                      <m:jc m:val="centerGroup"/>
                    </m:oMathParaPr>
                    <m:oMath xmlns:m="http://schemas.openxmlformats.org/officeDocument/2006/math">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𝐿</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𝑄𝐶𝐷</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nary>
                        <m:naryPr>
                          <m:chr m:val="∑"/>
                          <m:limLoc m:val="undOvr"/>
                          <m:supHide m:val="on"/>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naryPr>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𝑢</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𝑑</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𝑠</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ub>
                        <m:sup/>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 </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acc>
                                <m:accPr>
                                  <m:chr m:val="̅"/>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acc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𝑞</m:t>
                                  </m:r>
                                </m:e>
                              </m:acc>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sub>
                          </m:sSub>
                          <m:d>
                            <m:dPr>
                              <m:begChr m:val="["/>
                              <m:endChr m:val="]"/>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d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𝑖</m:t>
                              </m:r>
                              <m:sSup>
                                <m:s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𝛾</m:t>
                                  </m:r>
                                </m:e>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𝜇</m:t>
                                  </m:r>
                                </m:sup>
                              </m:sSup>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𝐷</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𝜇</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𝑚</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sub>
                              </m:sSub>
                            </m:e>
                          </m:d>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𝑞</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𝑗</m:t>
                              </m:r>
                            </m:sub>
                          </m:s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m:t>
                          </m:r>
                          <m:f>
                            <m:f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fPr>
                            <m:num>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1</m:t>
                              </m:r>
                            </m:num>
                            <m:den>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4</m:t>
                              </m:r>
                            </m:den>
                          </m:f>
                          <m:sSubSup>
                            <m:sSub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𝐺</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𝜇𝜈</m:t>
                              </m:r>
                            </m:sub>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𝑎</m:t>
                              </m:r>
                            </m:sup>
                          </m:sSubSup>
                          <m:sSup>
                            <m:sSup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p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𝐺</m:t>
                              </m:r>
                            </m:e>
                            <m:sup>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𝑎</m:t>
                              </m:r>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𝜇𝜈</m:t>
                              </m:r>
                            </m:sup>
                          </m:sSup>
                        </m:e>
                      </m:nary>
                    </m:oMath>
                  </m:oMathPara>
                </a14:m>
                <a:endParaRPr lang="en-US" sz="1100" i="1" dirty="0">
                  <a:solidFill>
                    <a:srgbClr val="44546A"/>
                  </a:solidFill>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mc:Choice>
        <mc:Fallback xmlns="">
          <p:sp>
            <p:nvSpPr>
              <p:cNvPr id="10" name="TextBox 9">
                <a:extLst>
                  <a:ext uri="{FF2B5EF4-FFF2-40B4-BE49-F238E27FC236}">
                    <a16:creationId xmlns:a16="http://schemas.microsoft.com/office/drawing/2014/main" id="{819DB307-7895-4EBC-ACC0-91715EB01118}"/>
                  </a:ext>
                </a:extLst>
              </p:cNvPr>
              <p:cNvSpPr txBox="1">
                <a:spLocks noRot="1" noChangeAspect="1" noMove="1" noResize="1" noEditPoints="1" noAdjustHandles="1" noChangeArrowheads="1" noChangeShapeType="1" noTextEdit="1"/>
              </p:cNvSpPr>
              <p:nvPr/>
            </p:nvSpPr>
            <p:spPr>
              <a:xfrm>
                <a:off x="800849" y="1274994"/>
                <a:ext cx="4911409" cy="1201098"/>
              </a:xfrm>
              <a:prstGeom prst="rect">
                <a:avLst/>
              </a:prstGeom>
              <a:blipFill>
                <a:blip r:embed="rId3"/>
                <a:stretch>
                  <a:fillRect/>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50C1B824-2CF8-422E-83CD-70EA7C568303}"/>
              </a:ext>
            </a:extLst>
          </p:cNvPr>
          <p:cNvSpPr/>
          <p:nvPr/>
        </p:nvSpPr>
        <p:spPr>
          <a:xfrm>
            <a:off x="7086600" y="1959223"/>
            <a:ext cx="1596078" cy="714619"/>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85924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33</a:t>
            </a:fld>
            <a:endParaRPr lang="en-US" dirty="0"/>
          </a:p>
        </p:txBody>
      </p:sp>
      <p:sp>
        <p:nvSpPr>
          <p:cNvPr id="3" name="Title 2">
            <a:extLst>
              <a:ext uri="{FF2B5EF4-FFF2-40B4-BE49-F238E27FC236}">
                <a16:creationId xmlns:a16="http://schemas.microsoft.com/office/drawing/2014/main" id="{ADB0AA5D-2655-4F90-A3C8-86F219440C0B}"/>
              </a:ext>
            </a:extLst>
          </p:cNvPr>
          <p:cNvSpPr>
            <a:spLocks noGrp="1"/>
          </p:cNvSpPr>
          <p:nvPr>
            <p:ph type="title"/>
          </p:nvPr>
        </p:nvSpPr>
        <p:spPr>
          <a:xfrm>
            <a:off x="308919" y="0"/>
            <a:ext cx="8464378" cy="728031"/>
          </a:xfrm>
        </p:spPr>
        <p:txBody>
          <a:bodyPr>
            <a:normAutofit/>
          </a:bodyPr>
          <a:lstStyle/>
          <a:p>
            <a:pPr algn="ctr"/>
            <a:r>
              <a:rPr lang="en-US" sz="3200" dirty="0"/>
              <a:t>Transverse Spatial Distribution of Gluons</a:t>
            </a:r>
          </a:p>
        </p:txBody>
      </p:sp>
      <p:pic>
        <p:nvPicPr>
          <p:cNvPr id="5" name="Content Placeholder 3" descr="Screen Shot 2018-10-10 at 7.09.22 AM.png">
            <a:extLst>
              <a:ext uri="{FF2B5EF4-FFF2-40B4-BE49-F238E27FC236}">
                <a16:creationId xmlns:a16="http://schemas.microsoft.com/office/drawing/2014/main" id="{B00AA9CA-497C-4749-A301-00965F0F6314}"/>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14467" r="-14467"/>
          <a:stretch>
            <a:fillRect/>
          </a:stretch>
        </p:blipFill>
        <p:spPr>
          <a:xfrm>
            <a:off x="-1" y="879237"/>
            <a:ext cx="9143999" cy="5241636"/>
          </a:xfrm>
        </p:spPr>
      </p:pic>
      <p:pic>
        <p:nvPicPr>
          <p:cNvPr id="6" name="Picture 5" descr="Screen Shot 2018-10-13 at 4.07.56 PM.png">
            <a:extLst>
              <a:ext uri="{FF2B5EF4-FFF2-40B4-BE49-F238E27FC236}">
                <a16:creationId xmlns:a16="http://schemas.microsoft.com/office/drawing/2014/main" id="{C705F441-F542-4F18-B2E0-A7E4687210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4113" y="2873403"/>
            <a:ext cx="1146362" cy="1484498"/>
          </a:xfrm>
          <a:prstGeom prst="rect">
            <a:avLst/>
          </a:prstGeom>
        </p:spPr>
      </p:pic>
      <p:sp>
        <p:nvSpPr>
          <p:cNvPr id="7" name="TextBox 6">
            <a:extLst>
              <a:ext uri="{FF2B5EF4-FFF2-40B4-BE49-F238E27FC236}">
                <a16:creationId xmlns:a16="http://schemas.microsoft.com/office/drawing/2014/main" id="{3F77C665-76FF-4B5A-90E9-D8479AD983CC}"/>
              </a:ext>
            </a:extLst>
          </p:cNvPr>
          <p:cNvSpPr txBox="1"/>
          <p:nvPr/>
        </p:nvSpPr>
        <p:spPr>
          <a:xfrm>
            <a:off x="201783" y="4488940"/>
            <a:ext cx="8942218" cy="1569660"/>
          </a:xfrm>
          <a:prstGeom prst="rect">
            <a:avLst/>
          </a:prstGeom>
          <a:solidFill>
            <a:schemeClr val="bg1"/>
          </a:solidFill>
          <a:ln>
            <a:noFill/>
          </a:ln>
        </p:spPr>
        <p:txBody>
          <a:bodyPr wrap="square" rtlCol="0">
            <a:spAutoFit/>
          </a:bodyPr>
          <a:lstStyle/>
          <a:p>
            <a:pPr marL="285750" indent="-285750">
              <a:buFont typeface="Arial"/>
              <a:buChar char="•"/>
            </a:pPr>
            <a:r>
              <a:rPr lang="en-US" sz="2400" dirty="0"/>
              <a:t>How are gluons spatially distributed in a proton or a nucleus?</a:t>
            </a:r>
          </a:p>
          <a:p>
            <a:pPr marL="285750" indent="-285750">
              <a:buFont typeface="Arial"/>
              <a:buChar char="•"/>
            </a:pPr>
            <a:r>
              <a:rPr lang="en-US" sz="2400" dirty="0"/>
              <a:t>Is the distribution smooth?</a:t>
            </a:r>
          </a:p>
          <a:p>
            <a:pPr marL="285750" indent="-285750">
              <a:buFont typeface="Arial"/>
              <a:buChar char="•"/>
            </a:pPr>
            <a:r>
              <a:rPr lang="en-US" sz="2400" dirty="0"/>
              <a:t>How does it differ from the charge distribution?</a:t>
            </a:r>
          </a:p>
          <a:p>
            <a:pPr marL="285750" indent="-285750">
              <a:buFont typeface="Arial"/>
              <a:buChar char="•"/>
            </a:pPr>
            <a:r>
              <a:rPr lang="en-US" sz="2400" b="1" dirty="0">
                <a:solidFill>
                  <a:srgbClr val="FF0000"/>
                </a:solidFill>
                <a:cs typeface="Brush Script MT Italic"/>
              </a:rPr>
              <a:t>First ever tomographic images of ocean of gluons within matter !</a:t>
            </a:r>
            <a:endParaRPr lang="en-US" sz="2400" dirty="0"/>
          </a:p>
        </p:txBody>
      </p:sp>
    </p:spTree>
    <p:extLst>
      <p:ext uri="{BB962C8B-B14F-4D97-AF65-F5344CB8AC3E}">
        <p14:creationId xmlns:p14="http://schemas.microsoft.com/office/powerpoint/2010/main" val="25695222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34</a:t>
            </a:fld>
            <a:endParaRPr lang="en-US" dirty="0"/>
          </a:p>
        </p:txBody>
      </p:sp>
      <p:sp>
        <p:nvSpPr>
          <p:cNvPr id="3" name="Title 2">
            <a:extLst>
              <a:ext uri="{FF2B5EF4-FFF2-40B4-BE49-F238E27FC236}">
                <a16:creationId xmlns:a16="http://schemas.microsoft.com/office/drawing/2014/main" id="{ADB0AA5D-2655-4F90-A3C8-86F219440C0B}"/>
              </a:ext>
            </a:extLst>
          </p:cNvPr>
          <p:cNvSpPr>
            <a:spLocks noGrp="1"/>
          </p:cNvSpPr>
          <p:nvPr>
            <p:ph type="title"/>
          </p:nvPr>
        </p:nvSpPr>
        <p:spPr>
          <a:xfrm>
            <a:off x="308919" y="0"/>
            <a:ext cx="8464378" cy="728031"/>
          </a:xfrm>
        </p:spPr>
        <p:txBody>
          <a:bodyPr>
            <a:noAutofit/>
          </a:bodyPr>
          <a:lstStyle/>
          <a:p>
            <a:pPr algn="ctr"/>
            <a:r>
              <a:rPr lang="en-US" sz="3200" dirty="0"/>
              <a:t>Transverse Momentum Distributions</a:t>
            </a:r>
          </a:p>
        </p:txBody>
      </p:sp>
      <p:pic>
        <p:nvPicPr>
          <p:cNvPr id="5" name="Content Placeholder 3" descr="Screen Shot 2018-10-10 at 7.30.24 AM.png">
            <a:extLst>
              <a:ext uri="{FF2B5EF4-FFF2-40B4-BE49-F238E27FC236}">
                <a16:creationId xmlns:a16="http://schemas.microsoft.com/office/drawing/2014/main" id="{321A8934-C358-43B7-8DBE-B27CA80AAA2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21" r="121" b="26390"/>
          <a:stretch/>
        </p:blipFill>
        <p:spPr>
          <a:xfrm>
            <a:off x="308919" y="949551"/>
            <a:ext cx="8229600" cy="3331531"/>
          </a:xfrm>
        </p:spPr>
      </p:pic>
      <p:pic>
        <p:nvPicPr>
          <p:cNvPr id="6" name="Picture 5" descr="Screen Shot 2018-10-13 at 4.07.56 PM.png">
            <a:extLst>
              <a:ext uri="{FF2B5EF4-FFF2-40B4-BE49-F238E27FC236}">
                <a16:creationId xmlns:a16="http://schemas.microsoft.com/office/drawing/2014/main" id="{363364C2-85BA-4EFD-98B0-C39A0D62D1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3261" y="3275450"/>
            <a:ext cx="776571" cy="1005632"/>
          </a:xfrm>
          <a:prstGeom prst="rect">
            <a:avLst/>
          </a:prstGeom>
        </p:spPr>
      </p:pic>
      <p:sp>
        <p:nvSpPr>
          <p:cNvPr id="7" name="TextBox 6">
            <a:extLst>
              <a:ext uri="{FF2B5EF4-FFF2-40B4-BE49-F238E27FC236}">
                <a16:creationId xmlns:a16="http://schemas.microsoft.com/office/drawing/2014/main" id="{5B178085-0444-4A06-B0C9-F0FA9EA49D89}"/>
              </a:ext>
            </a:extLst>
          </p:cNvPr>
          <p:cNvSpPr txBox="1"/>
          <p:nvPr/>
        </p:nvSpPr>
        <p:spPr>
          <a:xfrm>
            <a:off x="770706" y="4495527"/>
            <a:ext cx="7342555" cy="1938992"/>
          </a:xfrm>
          <a:prstGeom prst="rect">
            <a:avLst/>
          </a:prstGeom>
          <a:solidFill>
            <a:schemeClr val="bg1"/>
          </a:solidFill>
        </p:spPr>
        <p:txBody>
          <a:bodyPr wrap="square" rtlCol="0">
            <a:spAutoFit/>
          </a:bodyPr>
          <a:lstStyle/>
          <a:p>
            <a:pPr marL="285750" indent="-285750">
              <a:buFont typeface="Arial"/>
              <a:buChar char="•"/>
            </a:pPr>
            <a:r>
              <a:rPr lang="en-US" sz="2000" dirty="0"/>
              <a:t>Spin and the ability to look at transverse momentum together give a powerful new window into QCD</a:t>
            </a:r>
          </a:p>
          <a:p>
            <a:pPr marL="285750" indent="-285750">
              <a:buFont typeface="Arial"/>
              <a:buChar char="•"/>
            </a:pPr>
            <a:r>
              <a:rPr lang="en-US" sz="2000" dirty="0"/>
              <a:t>TMDs directly related to orbital motion</a:t>
            </a:r>
          </a:p>
          <a:p>
            <a:pPr marL="285750" indent="-285750">
              <a:buFont typeface="Arial"/>
              <a:buChar char="•"/>
            </a:pPr>
            <a:r>
              <a:rPr lang="en-US" sz="2000" dirty="0"/>
              <a:t>For example, we can explore for the first time </a:t>
            </a:r>
            <a:r>
              <a:rPr lang="en-US" sz="2000" b="1" dirty="0">
                <a:solidFill>
                  <a:srgbClr val="FF0000"/>
                </a:solidFill>
              </a:rPr>
              <a:t>interference in quantum phases due to color force – impossible with purely 1D/longitudinal experiments</a:t>
            </a:r>
          </a:p>
        </p:txBody>
      </p:sp>
    </p:spTree>
    <p:extLst>
      <p:ext uri="{BB962C8B-B14F-4D97-AF65-F5344CB8AC3E}">
        <p14:creationId xmlns:p14="http://schemas.microsoft.com/office/powerpoint/2010/main" val="33760238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C8BD05-5874-446A-A420-E88B831C5499}"/>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35</a:t>
            </a:fld>
            <a:endParaRPr lang="en-US" dirty="0">
              <a:solidFill>
                <a:prstClr val="white"/>
              </a:solidFill>
            </a:endParaRPr>
          </a:p>
        </p:txBody>
      </p:sp>
      <p:sp>
        <p:nvSpPr>
          <p:cNvPr id="3" name="Title 2">
            <a:extLst>
              <a:ext uri="{FF2B5EF4-FFF2-40B4-BE49-F238E27FC236}">
                <a16:creationId xmlns:a16="http://schemas.microsoft.com/office/drawing/2014/main" id="{C89D9CA4-AA7B-43D3-9596-1479DD5B6CB8}"/>
              </a:ext>
            </a:extLst>
          </p:cNvPr>
          <p:cNvSpPr>
            <a:spLocks noGrp="1"/>
          </p:cNvSpPr>
          <p:nvPr>
            <p:ph type="title"/>
          </p:nvPr>
        </p:nvSpPr>
        <p:spPr>
          <a:xfrm>
            <a:off x="308919" y="0"/>
            <a:ext cx="8464378" cy="728031"/>
          </a:xfrm>
        </p:spPr>
        <p:txBody>
          <a:bodyPr/>
          <a:lstStyle/>
          <a:p>
            <a:pPr algn="ctr"/>
            <a:r>
              <a:rPr lang="en-US" kern="0" dirty="0">
                <a:ea typeface="ＭＳ Ｐゴシック" charset="-128"/>
              </a:rPr>
              <a:t>The Incomplete Hadron: Mass Puzzle</a:t>
            </a:r>
            <a:endParaRPr lang="en-US" dirty="0"/>
          </a:p>
        </p:txBody>
      </p:sp>
      <p:sp>
        <p:nvSpPr>
          <p:cNvPr id="5" name="TextBox 4">
            <a:extLst>
              <a:ext uri="{FF2B5EF4-FFF2-40B4-BE49-F238E27FC236}">
                <a16:creationId xmlns:a16="http://schemas.microsoft.com/office/drawing/2014/main" id="{E2BFD640-EC6A-4868-9459-14943479C834}"/>
              </a:ext>
            </a:extLst>
          </p:cNvPr>
          <p:cNvSpPr txBox="1"/>
          <p:nvPr/>
        </p:nvSpPr>
        <p:spPr>
          <a:xfrm>
            <a:off x="470203" y="1232368"/>
            <a:ext cx="4660597" cy="2215991"/>
          </a:xfrm>
          <a:prstGeom prst="rect">
            <a:avLst/>
          </a:prstGeom>
          <a:noFill/>
          <a:ln>
            <a:solidFill>
              <a:schemeClr val="tx1"/>
            </a:solidFill>
          </a:ln>
        </p:spPr>
        <p:txBody>
          <a:bodyPr wrap="square" rtlCol="0">
            <a:spAutoFit/>
          </a:bodyPr>
          <a:lstStyle/>
          <a:p>
            <a:r>
              <a:rPr lang="en-US" dirty="0">
                <a:solidFill>
                  <a:srgbClr val="FF00FF"/>
                </a:solidFill>
                <a:cs typeface="Arial" panose="020B0604020202020204" pitchFamily="34" charset="0"/>
              </a:rPr>
              <a:t>Proton: 	Mass ~ 940 MeV</a:t>
            </a:r>
          </a:p>
          <a:p>
            <a:pPr lvl="1"/>
            <a:r>
              <a:rPr lang="en-US" sz="1600" dirty="0">
                <a:cs typeface="Arial" panose="020B0604020202020204" pitchFamily="34" charset="0"/>
              </a:rPr>
              <a:t>constituents acquire mass by </a:t>
            </a:r>
            <a:r>
              <a:rPr lang="en-US" sz="1600" dirty="0" err="1">
                <a:cs typeface="Arial" panose="020B0604020202020204" pitchFamily="34" charset="0"/>
              </a:rPr>
              <a:t>D</a:t>
            </a:r>
            <a:r>
              <a:rPr lang="en-US" sz="1600" dirty="0" err="1">
                <a:latin typeface="Symbol" panose="05050102010706020507" pitchFamily="18" charset="2"/>
                <a:cs typeface="Arial" panose="020B0604020202020204" pitchFamily="34" charset="0"/>
              </a:rPr>
              <a:t>c</a:t>
            </a:r>
            <a:r>
              <a:rPr lang="en-US" sz="1600" dirty="0" err="1">
                <a:cs typeface="Arial" panose="020B0604020202020204" pitchFamily="34" charset="0"/>
              </a:rPr>
              <a:t>SB</a:t>
            </a:r>
            <a:r>
              <a:rPr lang="en-US" sz="1600" dirty="0">
                <a:cs typeface="Arial" panose="020B0604020202020204" pitchFamily="34" charset="0"/>
              </a:rPr>
              <a:t>,</a:t>
            </a:r>
          </a:p>
          <a:p>
            <a:pPr lvl="1"/>
            <a:r>
              <a:rPr lang="en-US" sz="1600" dirty="0">
                <a:cs typeface="Arial" panose="020B0604020202020204" pitchFamily="34" charset="0"/>
              </a:rPr>
              <a:t>most of mass generated by dynamics </a:t>
            </a:r>
          </a:p>
          <a:p>
            <a:r>
              <a:rPr lang="en-US" dirty="0">
                <a:solidFill>
                  <a:srgbClr val="FF00FF"/>
                </a:solidFill>
                <a:cs typeface="Arial" panose="020B0604020202020204" pitchFamily="34" charset="0"/>
              </a:rPr>
              <a:t>Kaon:	Mass ~ 490 MeV</a:t>
            </a:r>
          </a:p>
          <a:p>
            <a:pPr lvl="1"/>
            <a:r>
              <a:rPr lang="en-US" sz="1600" dirty="0">
                <a:cs typeface="Arial" panose="020B0604020202020204" pitchFamily="34" charset="0"/>
              </a:rPr>
              <a:t>boundary between emergent-mass and Higgs-mass generation mechanisms </a:t>
            </a:r>
          </a:p>
          <a:p>
            <a:r>
              <a:rPr lang="en-US" dirty="0">
                <a:solidFill>
                  <a:srgbClr val="FF00FF"/>
                </a:solidFill>
                <a:cs typeface="Arial" panose="020B0604020202020204" pitchFamily="34" charset="0"/>
              </a:rPr>
              <a:t>Pion:	Mass ~ 140 MeV</a:t>
            </a:r>
          </a:p>
          <a:p>
            <a:pPr lvl="1"/>
            <a:r>
              <a:rPr lang="en-US" sz="1600" dirty="0">
                <a:cs typeface="Arial" panose="020B0604020202020204" pitchFamily="34" charset="0"/>
              </a:rPr>
              <a:t>exists only if mass is dynamically generated</a:t>
            </a:r>
          </a:p>
        </p:txBody>
      </p:sp>
      <p:sp>
        <p:nvSpPr>
          <p:cNvPr id="6" name="TextBox 5">
            <a:extLst>
              <a:ext uri="{FF2B5EF4-FFF2-40B4-BE49-F238E27FC236}">
                <a16:creationId xmlns:a16="http://schemas.microsoft.com/office/drawing/2014/main" id="{83BAF6C0-35CE-4273-AE37-88D0059EA2FF}"/>
              </a:ext>
            </a:extLst>
          </p:cNvPr>
          <p:cNvSpPr txBox="1"/>
          <p:nvPr/>
        </p:nvSpPr>
        <p:spPr>
          <a:xfrm>
            <a:off x="2690254" y="777850"/>
            <a:ext cx="2492990" cy="400110"/>
          </a:xfrm>
          <a:prstGeom prst="rect">
            <a:avLst/>
          </a:prstGeom>
          <a:noFill/>
        </p:spPr>
        <p:txBody>
          <a:bodyPr wrap="none" rtlCol="0">
            <a:spAutoFit/>
          </a:bodyPr>
          <a:lstStyle/>
          <a:p>
            <a:r>
              <a:rPr lang="en-US" sz="2000" dirty="0">
                <a:solidFill>
                  <a:srgbClr val="E810FF"/>
                </a:solidFill>
                <a:cs typeface="Arial" panose="020B0604020202020204" pitchFamily="34" charset="0"/>
              </a:rPr>
              <a:t>“Mass without mass!”</a:t>
            </a:r>
          </a:p>
        </p:txBody>
      </p:sp>
      <p:sp>
        <p:nvSpPr>
          <p:cNvPr id="8" name="TextBox 7">
            <a:extLst>
              <a:ext uri="{FF2B5EF4-FFF2-40B4-BE49-F238E27FC236}">
                <a16:creationId xmlns:a16="http://schemas.microsoft.com/office/drawing/2014/main" id="{4CB437CC-E62A-42D1-B0C5-7440F06372C8}"/>
              </a:ext>
            </a:extLst>
          </p:cNvPr>
          <p:cNvSpPr txBox="1"/>
          <p:nvPr/>
        </p:nvSpPr>
        <p:spPr>
          <a:xfrm>
            <a:off x="433671" y="3650711"/>
            <a:ext cx="3871103" cy="359830"/>
          </a:xfrm>
          <a:prstGeom prst="rect">
            <a:avLst/>
          </a:prstGeom>
          <a:noFill/>
        </p:spPr>
        <p:txBody>
          <a:bodyPr wrap="square" lIns="82030" tIns="41015" rIns="82030" bIns="41015" rtlCol="0">
            <a:spAutoFit/>
          </a:bodyPr>
          <a:lstStyle/>
          <a:p>
            <a:pPr marL="285750" indent="-285750" defTabSz="820487">
              <a:buFont typeface="Wingdings" charset="2"/>
              <a:buChar char="q"/>
            </a:pPr>
            <a:r>
              <a:rPr lang="en-US" b="1" dirty="0">
                <a:solidFill>
                  <a:srgbClr val="008000"/>
                </a:solidFill>
                <a:cs typeface="Arial" panose="020B0604020202020204" pitchFamily="34" charset="0"/>
              </a:rPr>
              <a:t>EIC’s expected  contribution in:</a:t>
            </a:r>
          </a:p>
        </p:txBody>
      </p:sp>
      <p:sp>
        <p:nvSpPr>
          <p:cNvPr id="9" name="TextBox 8">
            <a:extLst>
              <a:ext uri="{FF2B5EF4-FFF2-40B4-BE49-F238E27FC236}">
                <a16:creationId xmlns:a16="http://schemas.microsoft.com/office/drawing/2014/main" id="{64F89246-63D5-4CBE-8E9A-55BBBA64F15B}"/>
              </a:ext>
            </a:extLst>
          </p:cNvPr>
          <p:cNvSpPr txBox="1"/>
          <p:nvPr/>
        </p:nvSpPr>
        <p:spPr>
          <a:xfrm>
            <a:off x="433671" y="4063126"/>
            <a:ext cx="2343911" cy="338554"/>
          </a:xfrm>
          <a:prstGeom prst="rect">
            <a:avLst/>
          </a:prstGeom>
          <a:noFill/>
        </p:spPr>
        <p:txBody>
          <a:bodyPr wrap="square" rtlCol="0">
            <a:spAutoFit/>
          </a:bodyPr>
          <a:lstStyle/>
          <a:p>
            <a:pPr marL="285750" indent="-285750">
              <a:buFont typeface="Wingdings" charset="2"/>
              <a:buChar char="²"/>
            </a:pPr>
            <a:r>
              <a:rPr lang="en-US" sz="1600" dirty="0">
                <a:solidFill>
                  <a:srgbClr val="0000FF"/>
                </a:solidFill>
                <a:cs typeface="Arial" panose="020B0604020202020204" pitchFamily="34" charset="0"/>
              </a:rPr>
              <a:t>Quark-gluon energy:</a:t>
            </a:r>
          </a:p>
        </p:txBody>
      </p:sp>
      <p:grpSp>
        <p:nvGrpSpPr>
          <p:cNvPr id="10" name="Group 9">
            <a:extLst>
              <a:ext uri="{FF2B5EF4-FFF2-40B4-BE49-F238E27FC236}">
                <a16:creationId xmlns:a16="http://schemas.microsoft.com/office/drawing/2014/main" id="{F75C4E63-6856-430D-8551-CB1080A278F4}"/>
              </a:ext>
            </a:extLst>
          </p:cNvPr>
          <p:cNvGrpSpPr/>
          <p:nvPr/>
        </p:nvGrpSpPr>
        <p:grpSpPr>
          <a:xfrm>
            <a:off x="780825" y="4317786"/>
            <a:ext cx="3155924" cy="338554"/>
            <a:chOff x="5335347" y="4456955"/>
            <a:chExt cx="3155924" cy="338554"/>
          </a:xfrm>
        </p:grpSpPr>
        <p:sp>
          <p:nvSpPr>
            <p:cNvPr id="11" name="Rectangle 10">
              <a:extLst>
                <a:ext uri="{FF2B5EF4-FFF2-40B4-BE49-F238E27FC236}">
                  <a16:creationId xmlns:a16="http://schemas.microsoft.com/office/drawing/2014/main" id="{28F213F7-E2EF-45F3-9F59-90C7CD00DC5C}"/>
                </a:ext>
              </a:extLst>
            </p:cNvPr>
            <p:cNvSpPr/>
            <p:nvPr/>
          </p:nvSpPr>
          <p:spPr>
            <a:xfrm>
              <a:off x="5501735" y="4456955"/>
              <a:ext cx="2989536" cy="338554"/>
            </a:xfrm>
            <a:prstGeom prst="rect">
              <a:avLst/>
            </a:prstGeom>
          </p:spPr>
          <p:txBody>
            <a:bodyPr wrap="none">
              <a:spAutoFit/>
            </a:bodyPr>
            <a:lstStyle/>
            <a:p>
              <a:r>
                <a:rPr lang="en-US" sz="1600" i="1" dirty="0">
                  <a:cs typeface="Arial" panose="020B0604020202020204" pitchFamily="34" charset="0"/>
                </a:rPr>
                <a:t>quark-gluon momentum fractions</a:t>
              </a:r>
            </a:p>
          </p:txBody>
        </p:sp>
        <p:pic>
          <p:nvPicPr>
            <p:cNvPr id="12" name="Picture 11" descr="latex-image-1.pdf">
              <a:extLst>
                <a:ext uri="{FF2B5EF4-FFF2-40B4-BE49-F238E27FC236}">
                  <a16:creationId xmlns:a16="http://schemas.microsoft.com/office/drawing/2014/main" id="{AC7891AF-FFAE-4899-B483-C14FB101EE5F}"/>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35347" y="4577007"/>
              <a:ext cx="177800" cy="127000"/>
            </a:xfrm>
            <a:prstGeom prst="rect">
              <a:avLst/>
            </a:prstGeom>
          </p:spPr>
        </p:pic>
      </p:grpSp>
      <p:grpSp>
        <p:nvGrpSpPr>
          <p:cNvPr id="13" name="Group 12">
            <a:extLst>
              <a:ext uri="{FF2B5EF4-FFF2-40B4-BE49-F238E27FC236}">
                <a16:creationId xmlns:a16="http://schemas.microsoft.com/office/drawing/2014/main" id="{D170238B-5B53-4026-9862-291EC8B114EB}"/>
              </a:ext>
            </a:extLst>
          </p:cNvPr>
          <p:cNvGrpSpPr/>
          <p:nvPr/>
        </p:nvGrpSpPr>
        <p:grpSpPr>
          <a:xfrm>
            <a:off x="308919" y="4669729"/>
            <a:ext cx="1810103" cy="1991669"/>
            <a:chOff x="4850399" y="5234537"/>
            <a:chExt cx="1810103" cy="1991669"/>
          </a:xfrm>
        </p:grpSpPr>
        <p:sp>
          <p:nvSpPr>
            <p:cNvPr id="14" name="Rectangle 13">
              <a:extLst>
                <a:ext uri="{FF2B5EF4-FFF2-40B4-BE49-F238E27FC236}">
                  <a16:creationId xmlns:a16="http://schemas.microsoft.com/office/drawing/2014/main" id="{FE62BE3B-85F7-4CCB-BE15-3EA5F00E412A}"/>
                </a:ext>
              </a:extLst>
            </p:cNvPr>
            <p:cNvSpPr/>
            <p:nvPr/>
          </p:nvSpPr>
          <p:spPr>
            <a:xfrm>
              <a:off x="4850399" y="6641431"/>
              <a:ext cx="1810103" cy="584775"/>
            </a:xfrm>
            <a:prstGeom prst="rect">
              <a:avLst/>
            </a:prstGeom>
            <a:solidFill>
              <a:srgbClr val="FFFF00"/>
            </a:solidFill>
          </p:spPr>
          <p:txBody>
            <a:bodyPr wrap="square">
              <a:spAutoFit/>
            </a:bodyPr>
            <a:lstStyle/>
            <a:p>
              <a:r>
                <a:rPr lang="en-US" sz="1600" b="1" i="1" dirty="0">
                  <a:solidFill>
                    <a:srgbClr val="0000FF"/>
                  </a:solidFill>
                  <a:cs typeface="Arial" panose="020B0604020202020204" pitchFamily="34" charset="0"/>
                </a:rPr>
                <a:t>For </a:t>
              </a:r>
              <a:r>
                <a:rPr lang="en-US" sz="1600" b="1" i="1" dirty="0">
                  <a:solidFill>
                    <a:srgbClr val="0000FF"/>
                  </a:solidFill>
                  <a:latin typeface="Symbol" panose="05050102010706020507" pitchFamily="18" charset="2"/>
                  <a:cs typeface="Arial" panose="020B0604020202020204" pitchFamily="34" charset="0"/>
                </a:rPr>
                <a:t>p</a:t>
              </a:r>
              <a:r>
                <a:rPr lang="en-US" sz="1600" b="1" i="1" dirty="0">
                  <a:solidFill>
                    <a:srgbClr val="0000FF"/>
                  </a:solidFill>
                  <a:cs typeface="Arial" panose="020B0604020202020204" pitchFamily="34" charset="0"/>
                </a:rPr>
                <a:t> and K with Sullivan process</a:t>
              </a:r>
            </a:p>
          </p:txBody>
        </p:sp>
        <p:pic>
          <p:nvPicPr>
            <p:cNvPr id="15" name="Picture 14" descr="Screen Shot 2017-04-11 at 12.48.51 PM.png">
              <a:extLst>
                <a:ext uri="{FF2B5EF4-FFF2-40B4-BE49-F238E27FC236}">
                  <a16:creationId xmlns:a16="http://schemas.microsoft.com/office/drawing/2014/main" id="{55ECF4E1-83AE-4600-A652-11A8E14AE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1302" y="5234537"/>
              <a:ext cx="1588296" cy="1315392"/>
            </a:xfrm>
            <a:prstGeom prst="rect">
              <a:avLst/>
            </a:prstGeom>
          </p:spPr>
        </p:pic>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B197C84-36C7-4322-82D8-1ABD2CD794C2}"/>
                  </a:ext>
                </a:extLst>
              </p:cNvPr>
              <p:cNvSpPr txBox="1"/>
              <p:nvPr/>
            </p:nvSpPr>
            <p:spPr>
              <a:xfrm>
                <a:off x="4553133" y="3641471"/>
                <a:ext cx="4157472" cy="828047"/>
              </a:xfrm>
              <a:prstGeom prst="rect">
                <a:avLst/>
              </a:prstGeom>
              <a:noFill/>
            </p:spPr>
            <p:txBody>
              <a:bodyPr wrap="square" rtlCol="0">
                <a:spAutoFit/>
              </a:bodyPr>
              <a:lstStyle/>
              <a:p>
                <a:pPr>
                  <a:spcAft>
                    <a:spcPts val="600"/>
                  </a:spcAft>
                </a:pPr>
                <a:r>
                  <a:rPr lang="en-US" dirty="0">
                    <a:cs typeface="Arial" panose="020B0604020202020204" pitchFamily="34" charset="0"/>
                  </a:rPr>
                  <a:t>In the chiral limit, for the pion (</a:t>
                </a:r>
                <a:r>
                  <a:rPr lang="en-US" dirty="0" err="1">
                    <a:cs typeface="Arial" panose="020B0604020202020204" pitchFamily="34" charset="0"/>
                  </a:rPr>
                  <a:t>m</a:t>
                </a:r>
                <a:r>
                  <a:rPr lang="en-US" baseline="-25000" dirty="0" err="1">
                    <a:latin typeface="Symbol" panose="05050102010706020507" pitchFamily="18" charset="2"/>
                    <a:cs typeface="Arial" panose="020B0604020202020204" pitchFamily="34" charset="0"/>
                  </a:rPr>
                  <a:t>p</a:t>
                </a:r>
                <a:r>
                  <a:rPr lang="en-US" dirty="0">
                    <a:cs typeface="Arial" panose="020B0604020202020204" pitchFamily="34" charset="0"/>
                  </a:rPr>
                  <a:t> = 0):</a:t>
                </a:r>
              </a:p>
              <a:p>
                <a:pPr>
                  <a:spcAft>
                    <a:spcPts val="600"/>
                  </a:spcAft>
                </a:pPr>
                <a14:m>
                  <m:oMathPara xmlns:m="http://schemas.openxmlformats.org/officeDocument/2006/math">
                    <m:oMathParaPr>
                      <m:jc m:val="centerGroup"/>
                    </m:oMathParaPr>
                    <m:oMath xmlns:m="http://schemas.openxmlformats.org/officeDocument/2006/math">
                      <m:d>
                        <m:dPr>
                          <m:begChr m:val="⟨"/>
                          <m:endChr m:val="⟩"/>
                          <m:ctrlPr>
                            <a:rPr lang="en-US" i="1">
                              <a:solidFill>
                                <a:srgbClr val="000000"/>
                              </a:solidFill>
                              <a:latin typeface="Cambria Math" panose="02040503050406030204" pitchFamily="18" charset="0"/>
                              <a:cs typeface="Times New Roman" panose="02020603050405020304" pitchFamily="18" charset="0"/>
                            </a:rPr>
                          </m:ctrlPr>
                        </m:d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𝜋</m:t>
                          </m:r>
                          <m:d>
                            <m:dPr>
                              <m:ctrlPr>
                                <a:rPr lang="en-US" i="1">
                                  <a:solidFill>
                                    <a:srgbClr val="000000"/>
                                  </a:solidFill>
                                  <a:latin typeface="Cambria Math" panose="02040503050406030204" pitchFamily="18" charset="0"/>
                                  <a:cs typeface="Times New Roman" panose="02020603050405020304" pitchFamily="18" charset="0"/>
                                </a:rPr>
                              </m:ctrlPr>
                            </m:d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𝑞</m:t>
                              </m:r>
                            </m:e>
                          </m:d>
                          <m:d>
                            <m:dPr>
                              <m:begChr m:val="|"/>
                              <m:endChr m:val="|"/>
                              <m:ctrlPr>
                                <a:rPr lang="en-US" i="1">
                                  <a:solidFill>
                                    <a:srgbClr val="000000"/>
                                  </a:solidFill>
                                  <a:latin typeface="Cambria Math" panose="02040503050406030204" pitchFamily="18" charset="0"/>
                                  <a:cs typeface="Times New Roman" panose="02020603050405020304" pitchFamily="18" charset="0"/>
                                </a:rPr>
                              </m:ctrlPr>
                            </m:dPr>
                            <m:e>
                              <m:sSub>
                                <m:sSubPr>
                                  <m:ctrlPr>
                                    <a:rPr lang="en-US" i="1">
                                      <a:solidFill>
                                        <a:srgbClr val="000000"/>
                                      </a:solidFill>
                                      <a:latin typeface="Cambria Math" panose="02040503050406030204" pitchFamily="18" charset="0"/>
                                      <a:cs typeface="Times New Roman" panose="02020603050405020304" pitchFamily="18" charset="0"/>
                                    </a:rPr>
                                  </m:ctrlPr>
                                </m:sSubPr>
                                <m:e>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Θ</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sub>
                              </m:sSub>
                            </m:e>
                          </m:d>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𝜋</m:t>
                          </m:r>
                          <m:d>
                            <m:dPr>
                              <m:ctrlPr>
                                <a:rPr lang="en-US" i="1">
                                  <a:solidFill>
                                    <a:srgbClr val="000000"/>
                                  </a:solidFill>
                                  <a:latin typeface="Cambria Math" panose="02040503050406030204" pitchFamily="18" charset="0"/>
                                  <a:cs typeface="Times New Roman" panose="02020603050405020304" pitchFamily="18" charset="0"/>
                                </a:rPr>
                              </m:ctrlPr>
                            </m:d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𝑞</m:t>
                              </m:r>
                            </m:e>
                          </m:d>
                        </m:e>
                      </m:d>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𝑞</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𝜇</m:t>
                          </m:r>
                        </m:sub>
                      </m:sSub>
                      <m:sSub>
                        <m:sSubPr>
                          <m:ctrlPr>
                            <a:rPr lang="en-US" i="1">
                              <a:solidFill>
                                <a:srgbClr val="000000"/>
                              </a:solidFill>
                              <a:latin typeface="Cambria Math" panose="02040503050406030204" pitchFamily="18"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𝑞</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𝜇</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i="1">
                              <a:solidFill>
                                <a:srgbClr val="000000"/>
                              </a:solidFill>
                              <a:latin typeface="Cambria Math" panose="02040503050406030204" pitchFamily="18" charset="0"/>
                              <a:cs typeface="Times New Roman" panose="02020603050405020304" pitchFamily="18" charset="0"/>
                            </a:rPr>
                          </m:ctrlPr>
                        </m:sSub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𝜋</m:t>
                          </m:r>
                        </m:sub>
                        <m: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b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oMath>
                  </m:oMathPara>
                </a14:m>
                <a:endParaRPr lang="en-US" dirty="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DB197C84-36C7-4322-82D8-1ABD2CD794C2}"/>
                  </a:ext>
                </a:extLst>
              </p:cNvPr>
              <p:cNvSpPr txBox="1">
                <a:spLocks noRot="1" noChangeAspect="1" noMove="1" noResize="1" noEditPoints="1" noAdjustHandles="1" noChangeArrowheads="1" noChangeShapeType="1" noTextEdit="1"/>
              </p:cNvSpPr>
              <p:nvPr/>
            </p:nvSpPr>
            <p:spPr>
              <a:xfrm>
                <a:off x="4553133" y="3641471"/>
                <a:ext cx="4157472" cy="828047"/>
              </a:xfrm>
              <a:prstGeom prst="rect">
                <a:avLst/>
              </a:prstGeom>
              <a:blipFill>
                <a:blip r:embed="rId5"/>
                <a:stretch>
                  <a:fillRect l="-1320" t="-3676"/>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7B4F1EB2-26CD-4C8B-B2DE-861ECD90C167}"/>
              </a:ext>
            </a:extLst>
          </p:cNvPr>
          <p:cNvSpPr txBox="1"/>
          <p:nvPr/>
        </p:nvSpPr>
        <p:spPr>
          <a:xfrm>
            <a:off x="4227239" y="4624947"/>
            <a:ext cx="4809259" cy="1646605"/>
          </a:xfrm>
          <a:prstGeom prst="rect">
            <a:avLst/>
          </a:prstGeom>
          <a:noFill/>
        </p:spPr>
        <p:txBody>
          <a:bodyPr wrap="square" rtlCol="0">
            <a:spAutoFit/>
          </a:bodyPr>
          <a:lstStyle/>
          <a:p>
            <a:pPr>
              <a:spcAft>
                <a:spcPts val="600"/>
              </a:spcAft>
            </a:pPr>
            <a:r>
              <a:rPr lang="en-US" sz="1600" dirty="0">
                <a:cs typeface="Arial" panose="020B0604020202020204" pitchFamily="34" charset="0"/>
              </a:rPr>
              <a:t>Sometimes interpreted as that in the chiral limit the gluons disappear and thus contribute nothing to the pion mass: </a:t>
            </a:r>
            <a:r>
              <a:rPr lang="en-US" sz="1600" b="1" dirty="0">
                <a:solidFill>
                  <a:srgbClr val="FF0000"/>
                </a:solidFill>
                <a:cs typeface="Arial" panose="020B0604020202020204" pitchFamily="34" charset="0"/>
              </a:rPr>
              <a:t>is the pion empty or full of gluons?</a:t>
            </a:r>
          </a:p>
          <a:p>
            <a:pPr>
              <a:spcAft>
                <a:spcPts val="600"/>
              </a:spcAft>
            </a:pPr>
            <a:r>
              <a:rPr lang="en-US" sz="1600" dirty="0">
                <a:cs typeface="Arial" panose="020B0604020202020204" pitchFamily="34" charset="0"/>
              </a:rPr>
              <a:t>On the other hand, from phenomenological view, at a given scale, </a:t>
            </a:r>
            <a:r>
              <a:rPr lang="en-US" sz="1600" b="1" dirty="0">
                <a:solidFill>
                  <a:srgbClr val="FF0000"/>
                </a:solidFill>
                <a:cs typeface="Arial" panose="020B0604020202020204" pitchFamily="34" charset="0"/>
              </a:rPr>
              <a:t>there is far less glue in the kaon than in the pion. </a:t>
            </a:r>
            <a:r>
              <a:rPr lang="en-US" sz="1600" b="1" dirty="0">
                <a:solidFill>
                  <a:srgbClr val="0000FF"/>
                </a:solidFill>
                <a:cs typeface="Arial" panose="020B0604020202020204" pitchFamily="34" charset="0"/>
              </a:rPr>
              <a:t>All measurable at EIC.</a:t>
            </a:r>
          </a:p>
        </p:txBody>
      </p:sp>
      <p:sp>
        <p:nvSpPr>
          <p:cNvPr id="18" name="TextBox 17">
            <a:extLst>
              <a:ext uri="{FF2B5EF4-FFF2-40B4-BE49-F238E27FC236}">
                <a16:creationId xmlns:a16="http://schemas.microsoft.com/office/drawing/2014/main" id="{C8BD9BB2-E153-4F9F-9ACF-871DCD989F22}"/>
              </a:ext>
            </a:extLst>
          </p:cNvPr>
          <p:cNvSpPr txBox="1"/>
          <p:nvPr/>
        </p:nvSpPr>
        <p:spPr>
          <a:xfrm>
            <a:off x="2327381" y="6230512"/>
            <a:ext cx="6585264" cy="276999"/>
          </a:xfrm>
          <a:prstGeom prst="rect">
            <a:avLst/>
          </a:prstGeom>
          <a:noFill/>
        </p:spPr>
        <p:txBody>
          <a:bodyPr wrap="none" rtlCol="0">
            <a:spAutoFit/>
          </a:bodyPr>
          <a:lstStyle/>
          <a:p>
            <a:r>
              <a:rPr lang="en-US" sz="1200" i="1" dirty="0"/>
              <a:t>A.C. Aguilar et al., Pion and Kaon structure at the EIC, arXiv:1907.08218, EPJA 55 (2019) 190.</a:t>
            </a:r>
          </a:p>
        </p:txBody>
      </p:sp>
      <p:pic>
        <p:nvPicPr>
          <p:cNvPr id="19" name="Picture 18">
            <a:extLst>
              <a:ext uri="{FF2B5EF4-FFF2-40B4-BE49-F238E27FC236}">
                <a16:creationId xmlns:a16="http://schemas.microsoft.com/office/drawing/2014/main" id="{787C78E1-7EF7-4985-B75C-AC19E7BF8603}"/>
              </a:ext>
            </a:extLst>
          </p:cNvPr>
          <p:cNvPicPr>
            <a:picLocks noChangeAspect="1"/>
          </p:cNvPicPr>
          <p:nvPr/>
        </p:nvPicPr>
        <p:blipFill>
          <a:blip r:embed="rId6"/>
          <a:stretch>
            <a:fillRect/>
          </a:stretch>
        </p:blipFill>
        <p:spPr>
          <a:xfrm>
            <a:off x="5258995" y="982303"/>
            <a:ext cx="3777503" cy="2653200"/>
          </a:xfrm>
          <a:prstGeom prst="rect">
            <a:avLst/>
          </a:prstGeom>
        </p:spPr>
      </p:pic>
      <p:pic>
        <p:nvPicPr>
          <p:cNvPr id="4" name="Picture 3">
            <a:extLst>
              <a:ext uri="{FF2B5EF4-FFF2-40B4-BE49-F238E27FC236}">
                <a16:creationId xmlns:a16="http://schemas.microsoft.com/office/drawing/2014/main" id="{AEE05B65-DCAB-4926-8EB7-55575756A31A}"/>
              </a:ext>
            </a:extLst>
          </p:cNvPr>
          <p:cNvPicPr>
            <a:picLocks noChangeAspect="1"/>
          </p:cNvPicPr>
          <p:nvPr/>
        </p:nvPicPr>
        <p:blipFill>
          <a:blip r:embed="rId7"/>
          <a:stretch>
            <a:fillRect/>
          </a:stretch>
        </p:blipFill>
        <p:spPr>
          <a:xfrm>
            <a:off x="2200736" y="4705855"/>
            <a:ext cx="1944788" cy="1443750"/>
          </a:xfrm>
          <a:prstGeom prst="rect">
            <a:avLst/>
          </a:prstGeom>
        </p:spPr>
      </p:pic>
    </p:spTree>
    <p:extLst>
      <p:ext uri="{BB962C8B-B14F-4D97-AF65-F5344CB8AC3E}">
        <p14:creationId xmlns:p14="http://schemas.microsoft.com/office/powerpoint/2010/main" val="22718865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278C20-4FC3-4C4A-9DC7-F86F93198D25}"/>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36</a:t>
            </a:fld>
            <a:endParaRPr lang="en-US" dirty="0">
              <a:solidFill>
                <a:prstClr val="white"/>
              </a:solidFill>
            </a:endParaRPr>
          </a:p>
        </p:txBody>
      </p:sp>
      <p:sp>
        <p:nvSpPr>
          <p:cNvPr id="4" name="Text Box 2">
            <a:extLst>
              <a:ext uri="{FF2B5EF4-FFF2-40B4-BE49-F238E27FC236}">
                <a16:creationId xmlns:a16="http://schemas.microsoft.com/office/drawing/2014/main" id="{E335A13F-D6A4-4DD2-B76F-4A3320271FEF}"/>
              </a:ext>
            </a:extLst>
          </p:cNvPr>
          <p:cNvSpPr>
            <a:spLocks noGrp="1" noChangeArrowheads="1"/>
          </p:cNvSpPr>
          <p:nvPr>
            <p:ph type="title"/>
          </p:nvPr>
        </p:nvSpPr>
        <p:spPr>
          <a:xfrm>
            <a:off x="0" y="148427"/>
            <a:ext cx="9144000" cy="487363"/>
          </a:xfrm>
        </p:spPr>
        <p:txBody>
          <a:bodyPr>
            <a:normAutofit fontScale="90000"/>
          </a:bodyPr>
          <a:lstStyle/>
          <a:p>
            <a:pPr algn="ctr" eaLnBrk="1" hangingPunct="1"/>
            <a:r>
              <a:rPr lang="en-US" altLang="en-US" sz="3600" dirty="0"/>
              <a:t>EIC – Versatility and Luminosity is Key </a:t>
            </a:r>
          </a:p>
        </p:txBody>
      </p:sp>
      <p:pic>
        <p:nvPicPr>
          <p:cNvPr id="6" name="Picture 5">
            <a:extLst>
              <a:ext uri="{FF2B5EF4-FFF2-40B4-BE49-F238E27FC236}">
                <a16:creationId xmlns:a16="http://schemas.microsoft.com/office/drawing/2014/main" id="{67F3A597-0BB4-4575-9E1E-81C8001D2B5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51195" y="2188348"/>
            <a:ext cx="4138163" cy="2787651"/>
          </a:xfrm>
          <a:prstGeom prst="rect">
            <a:avLst/>
          </a:prstGeom>
          <a:noFill/>
          <a:ln>
            <a:noFill/>
          </a:ln>
        </p:spPr>
      </p:pic>
      <p:sp>
        <p:nvSpPr>
          <p:cNvPr id="7" name="TextBox 6">
            <a:extLst>
              <a:ext uri="{FF2B5EF4-FFF2-40B4-BE49-F238E27FC236}">
                <a16:creationId xmlns:a16="http://schemas.microsoft.com/office/drawing/2014/main" id="{B10CEBA3-4F1A-4BE3-B24D-5AA04C2925BD}"/>
              </a:ext>
            </a:extLst>
          </p:cNvPr>
          <p:cNvSpPr txBox="1"/>
          <p:nvPr/>
        </p:nvSpPr>
        <p:spPr>
          <a:xfrm>
            <a:off x="4993866" y="5020284"/>
            <a:ext cx="3995492" cy="1323439"/>
          </a:xfrm>
          <a:prstGeom prst="rect">
            <a:avLst/>
          </a:prstGeom>
          <a:noFill/>
        </p:spPr>
        <p:txBody>
          <a:bodyPr wrap="square" rtlCol="0">
            <a:spAutoFit/>
          </a:bodyPr>
          <a:lstStyle/>
          <a:p>
            <a:pPr defTabSz="914400"/>
            <a:r>
              <a:rPr lang="en-US" sz="1600" i="1" dirty="0">
                <a:solidFill>
                  <a:prstClr val="black"/>
                </a:solidFill>
                <a:latin typeface="Arial" panose="020B0604020202020204"/>
              </a:rPr>
              <a:t>Ratio of the F</a:t>
            </a:r>
            <a:r>
              <a:rPr lang="en-US" sz="1600" i="1" baseline="-25000" dirty="0">
                <a:solidFill>
                  <a:prstClr val="black"/>
                </a:solidFill>
                <a:latin typeface="Arial" panose="020B0604020202020204"/>
              </a:rPr>
              <a:t>2</a:t>
            </a:r>
            <a:r>
              <a:rPr lang="en-US" sz="1600" i="1" dirty="0">
                <a:solidFill>
                  <a:prstClr val="black"/>
                </a:solidFill>
                <a:latin typeface="Arial" panose="020B0604020202020204"/>
              </a:rPr>
              <a:t> structure function related to the pion Sullivan process as compared to the proton F</a:t>
            </a:r>
            <a:r>
              <a:rPr lang="en-US" sz="1600" i="1" baseline="-25000" dirty="0">
                <a:solidFill>
                  <a:prstClr val="black"/>
                </a:solidFill>
                <a:latin typeface="Arial" panose="020B0604020202020204"/>
              </a:rPr>
              <a:t>2</a:t>
            </a:r>
            <a:r>
              <a:rPr lang="en-US" sz="1600" i="1" dirty="0">
                <a:solidFill>
                  <a:prstClr val="black"/>
                </a:solidFill>
                <a:latin typeface="Arial" panose="020B0604020202020204"/>
              </a:rPr>
              <a:t> structure function in the low-t vicinity of the pion pole, as a function of </a:t>
            </a:r>
            <a:r>
              <a:rPr lang="en-US" sz="1600" i="1" dirty="0" err="1">
                <a:solidFill>
                  <a:prstClr val="black"/>
                </a:solidFill>
                <a:latin typeface="Arial" panose="020B0604020202020204"/>
              </a:rPr>
              <a:t>Bjorken</a:t>
            </a:r>
            <a:r>
              <a:rPr lang="en-US" sz="1600" i="1" dirty="0">
                <a:solidFill>
                  <a:prstClr val="black"/>
                </a:solidFill>
                <a:latin typeface="Arial" panose="020B0604020202020204"/>
              </a:rPr>
              <a:t>-x (for </a:t>
            </a:r>
            <a:r>
              <a:rPr lang="en-US" sz="1600" i="1" dirty="0" err="1">
                <a:solidFill>
                  <a:prstClr val="black"/>
                </a:solidFill>
                <a:latin typeface="Arial" panose="020B0604020202020204"/>
              </a:rPr>
              <a:t>JLab</a:t>
            </a:r>
            <a:r>
              <a:rPr lang="en-US" sz="1600" i="1" dirty="0">
                <a:solidFill>
                  <a:prstClr val="black"/>
                </a:solidFill>
                <a:latin typeface="Arial" panose="020B0604020202020204"/>
              </a:rPr>
              <a:t> kinematics)</a:t>
            </a:r>
          </a:p>
        </p:txBody>
      </p:sp>
      <p:sp>
        <p:nvSpPr>
          <p:cNvPr id="8" name="TextBox 7">
            <a:extLst>
              <a:ext uri="{FF2B5EF4-FFF2-40B4-BE49-F238E27FC236}">
                <a16:creationId xmlns:a16="http://schemas.microsoft.com/office/drawing/2014/main" id="{00570AD8-0AE9-4D22-B97D-7E772E08C452}"/>
              </a:ext>
            </a:extLst>
          </p:cNvPr>
          <p:cNvSpPr txBox="1"/>
          <p:nvPr/>
        </p:nvSpPr>
        <p:spPr>
          <a:xfrm>
            <a:off x="356211" y="2034851"/>
            <a:ext cx="4351703" cy="4308872"/>
          </a:xfrm>
          <a:prstGeom prst="rect">
            <a:avLst/>
          </a:prstGeom>
          <a:noFill/>
        </p:spPr>
        <p:txBody>
          <a:bodyPr wrap="square" rtlCol="0">
            <a:spAutoFit/>
          </a:bodyPr>
          <a:lstStyle/>
          <a:p>
            <a:pPr marL="285750" indent="-285750" defTabSz="914400">
              <a:spcAft>
                <a:spcPts val="1200"/>
              </a:spcAft>
              <a:buFont typeface="Arial" panose="020B0604020202020204" pitchFamily="34" charset="0"/>
              <a:buChar char="•"/>
            </a:pPr>
            <a:r>
              <a:rPr lang="en-US" dirty="0">
                <a:solidFill>
                  <a:prstClr val="black"/>
                </a:solidFill>
                <a:latin typeface="Arial" panose="020B0604020202020204"/>
              </a:rPr>
              <a:t>L</a:t>
            </a:r>
            <a:r>
              <a:rPr lang="en-US" baseline="-25000" dirty="0">
                <a:solidFill>
                  <a:prstClr val="black"/>
                </a:solidFill>
                <a:latin typeface="Arial" panose="020B0604020202020204"/>
              </a:rPr>
              <a:t>EIC</a:t>
            </a:r>
            <a:r>
              <a:rPr lang="en-US" dirty="0">
                <a:solidFill>
                  <a:prstClr val="black"/>
                </a:solidFill>
                <a:latin typeface="Arial" panose="020B0604020202020204"/>
              </a:rPr>
              <a:t> = 10</a:t>
            </a:r>
            <a:r>
              <a:rPr lang="en-US" baseline="30000" dirty="0">
                <a:solidFill>
                  <a:prstClr val="black"/>
                </a:solidFill>
                <a:latin typeface="Arial" panose="020B0604020202020204"/>
              </a:rPr>
              <a:t>34</a:t>
            </a:r>
            <a:r>
              <a:rPr lang="en-US" dirty="0">
                <a:solidFill>
                  <a:prstClr val="black"/>
                </a:solidFill>
                <a:latin typeface="Arial" panose="020B0604020202020204"/>
              </a:rPr>
              <a:t> = 1000 x L</a:t>
            </a:r>
            <a:r>
              <a:rPr lang="en-US" baseline="-25000" dirty="0">
                <a:solidFill>
                  <a:prstClr val="black"/>
                </a:solidFill>
                <a:latin typeface="Arial" panose="020B0604020202020204"/>
              </a:rPr>
              <a:t>HERA</a:t>
            </a:r>
          </a:p>
          <a:p>
            <a:pPr marL="285750" indent="-285750" defTabSz="914400">
              <a:spcAft>
                <a:spcPts val="1200"/>
              </a:spcAft>
              <a:buFont typeface="Arial" panose="020B0604020202020204" pitchFamily="34" charset="0"/>
              <a:buChar char="•"/>
            </a:pPr>
            <a:r>
              <a:rPr lang="en-US" dirty="0">
                <a:solidFill>
                  <a:prstClr val="black"/>
                </a:solidFill>
                <a:latin typeface="Arial" panose="020B0604020202020204"/>
              </a:rPr>
              <a:t>Detection fraction @ EIC in general much higher than at HERA</a:t>
            </a:r>
          </a:p>
          <a:p>
            <a:pPr marL="285750" indent="-285750" defTabSz="914400">
              <a:spcAft>
                <a:spcPts val="1200"/>
              </a:spcAft>
              <a:buFont typeface="Arial" panose="020B0604020202020204" pitchFamily="34" charset="0"/>
              <a:buChar char="•"/>
            </a:pPr>
            <a:r>
              <a:rPr lang="en-US" dirty="0">
                <a:solidFill>
                  <a:prstClr val="black"/>
                </a:solidFill>
                <a:latin typeface="Arial" panose="020B0604020202020204"/>
              </a:rPr>
              <a:t>Fraction of proton wave function related to pion Sullivan process is roughly 10</a:t>
            </a:r>
            <a:r>
              <a:rPr lang="en-US" baseline="30000" dirty="0">
                <a:solidFill>
                  <a:prstClr val="black"/>
                </a:solidFill>
                <a:latin typeface="Arial" panose="020B0604020202020204"/>
              </a:rPr>
              <a:t>-3</a:t>
            </a:r>
            <a:r>
              <a:rPr lang="en-US" dirty="0">
                <a:solidFill>
                  <a:prstClr val="black"/>
                </a:solidFill>
                <a:latin typeface="Arial" panose="020B0604020202020204"/>
              </a:rPr>
              <a:t> for a small –t bin (0.02).</a:t>
            </a:r>
          </a:p>
          <a:p>
            <a:pPr marL="285750" indent="-285750" defTabSz="914400">
              <a:spcAft>
                <a:spcPts val="1200"/>
              </a:spcAft>
              <a:buFont typeface="Arial" panose="020B0604020202020204" pitchFamily="34" charset="0"/>
              <a:buChar char="•"/>
            </a:pPr>
            <a:r>
              <a:rPr lang="en-US" dirty="0">
                <a:solidFill>
                  <a:prstClr val="black"/>
                </a:solidFill>
                <a:latin typeface="Arial" panose="020B0604020202020204"/>
              </a:rPr>
              <a:t>Hence, pion data @ EIC should be </a:t>
            </a:r>
            <a:r>
              <a:rPr lang="en-US" dirty="0">
                <a:solidFill>
                  <a:srgbClr val="0000FF"/>
                </a:solidFill>
                <a:latin typeface="Arial" panose="020B0604020202020204"/>
              </a:rPr>
              <a:t>comparable or better than </a:t>
            </a:r>
            <a:r>
              <a:rPr lang="en-US" dirty="0">
                <a:solidFill>
                  <a:prstClr val="black"/>
                </a:solidFill>
                <a:latin typeface="Arial" panose="020B0604020202020204"/>
              </a:rPr>
              <a:t>the proton data @ HERA, or the 3D nucleon structure data @ COMPASS</a:t>
            </a:r>
          </a:p>
          <a:p>
            <a:pPr marL="285750" indent="-285750" defTabSz="914400">
              <a:spcAft>
                <a:spcPts val="1200"/>
              </a:spcAft>
              <a:buFont typeface="Arial" panose="020B0604020202020204" pitchFamily="34" charset="0"/>
              <a:buChar char="•"/>
            </a:pPr>
            <a:r>
              <a:rPr lang="en-US" dirty="0">
                <a:solidFill>
                  <a:prstClr val="black"/>
                </a:solidFill>
                <a:latin typeface="Arial" panose="020B0604020202020204"/>
              </a:rPr>
              <a:t>If we can convince ourselves we can map pion (kaon) structure for –t &lt; 0.6 (0.9) GeV</a:t>
            </a:r>
            <a:r>
              <a:rPr lang="en-US" baseline="30000" dirty="0">
                <a:solidFill>
                  <a:prstClr val="black"/>
                </a:solidFill>
                <a:latin typeface="Arial" panose="020B0604020202020204"/>
              </a:rPr>
              <a:t>2</a:t>
            </a:r>
            <a:r>
              <a:rPr lang="en-US" dirty="0">
                <a:solidFill>
                  <a:prstClr val="black"/>
                </a:solidFill>
                <a:latin typeface="Arial" panose="020B0604020202020204"/>
              </a:rPr>
              <a:t>, we gain another decade.</a:t>
            </a:r>
          </a:p>
        </p:txBody>
      </p:sp>
      <p:pic>
        <p:nvPicPr>
          <p:cNvPr id="9" name="Picture 8" descr="Screen Shot 2017-04-11 at 12.48.51 PM.png">
            <a:extLst>
              <a:ext uri="{FF2B5EF4-FFF2-40B4-BE49-F238E27FC236}">
                <a16:creationId xmlns:a16="http://schemas.microsoft.com/office/drawing/2014/main" id="{16FA4BFE-4ABD-492B-88F6-38286E4315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1062" y="828671"/>
            <a:ext cx="1588296" cy="1315392"/>
          </a:xfrm>
          <a:prstGeom prst="rect">
            <a:avLst/>
          </a:prstGeom>
        </p:spPr>
      </p:pic>
      <p:sp>
        <p:nvSpPr>
          <p:cNvPr id="5" name="TextBox 4">
            <a:extLst>
              <a:ext uri="{FF2B5EF4-FFF2-40B4-BE49-F238E27FC236}">
                <a16:creationId xmlns:a16="http://schemas.microsoft.com/office/drawing/2014/main" id="{C6EAC0CD-5FF1-40A8-B068-006DD82F52B6}"/>
              </a:ext>
            </a:extLst>
          </p:cNvPr>
          <p:cNvSpPr txBox="1"/>
          <p:nvPr/>
        </p:nvSpPr>
        <p:spPr>
          <a:xfrm>
            <a:off x="154642" y="1096473"/>
            <a:ext cx="7400925" cy="646331"/>
          </a:xfrm>
          <a:prstGeom prst="rect">
            <a:avLst/>
          </a:prstGeom>
          <a:noFill/>
        </p:spPr>
        <p:txBody>
          <a:bodyPr wrap="square" rtlCol="0">
            <a:spAutoFit/>
          </a:bodyPr>
          <a:lstStyle/>
          <a:p>
            <a:pPr defTabSz="914400"/>
            <a:r>
              <a:rPr lang="en-US" dirty="0">
                <a:solidFill>
                  <a:srgbClr val="0000FF"/>
                </a:solidFill>
                <a:latin typeface="Arial" panose="020B0604020202020204"/>
              </a:rPr>
              <a:t>Why would pion and kaon structure functions, and even measurements of pion structure beyond (pion GPDs and TMDs) be feasible at an EIC?</a:t>
            </a:r>
          </a:p>
        </p:txBody>
      </p:sp>
    </p:spTree>
    <p:extLst>
      <p:ext uri="{BB962C8B-B14F-4D97-AF65-F5344CB8AC3E}">
        <p14:creationId xmlns:p14="http://schemas.microsoft.com/office/powerpoint/2010/main" val="10644504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1F0720C-3163-4B9E-A099-A27DF3C17B88}"/>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37</a:t>
            </a:fld>
            <a:endParaRPr lang="en-US" dirty="0">
              <a:solidFill>
                <a:prstClr val="white"/>
              </a:solidFill>
            </a:endParaRPr>
          </a:p>
        </p:txBody>
      </p:sp>
      <p:sp>
        <p:nvSpPr>
          <p:cNvPr id="3" name="Title 2">
            <a:extLst>
              <a:ext uri="{FF2B5EF4-FFF2-40B4-BE49-F238E27FC236}">
                <a16:creationId xmlns:a16="http://schemas.microsoft.com/office/drawing/2014/main" id="{0A3D6074-F953-4F0B-BE49-F48E1930C486}"/>
              </a:ext>
            </a:extLst>
          </p:cNvPr>
          <p:cNvSpPr>
            <a:spLocks noGrp="1"/>
          </p:cNvSpPr>
          <p:nvPr>
            <p:ph type="title"/>
          </p:nvPr>
        </p:nvSpPr>
        <p:spPr/>
        <p:txBody>
          <a:bodyPr>
            <a:normAutofit fontScale="90000"/>
          </a:bodyPr>
          <a:lstStyle/>
          <a:p>
            <a:pPr algn="ctr"/>
            <a:r>
              <a:rPr lang="en-US" dirty="0"/>
              <a:t>EIC Science: Deuterons and neutron targets</a:t>
            </a:r>
            <a:br>
              <a:rPr lang="en-US" dirty="0"/>
            </a:br>
            <a:endParaRPr lang="en-US" dirty="0"/>
          </a:p>
        </p:txBody>
      </p:sp>
      <p:pic>
        <p:nvPicPr>
          <p:cNvPr id="4" name="Picture 3" descr="Screen Shot 2018-03-19 at 8.53.48 AM.png">
            <a:extLst>
              <a:ext uri="{FF2B5EF4-FFF2-40B4-BE49-F238E27FC236}">
                <a16:creationId xmlns:a16="http://schemas.microsoft.com/office/drawing/2014/main" id="{228347BE-8930-4A24-BA66-82F25BB146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508" y="823012"/>
            <a:ext cx="2155984" cy="1740218"/>
          </a:xfrm>
          <a:prstGeom prst="rect">
            <a:avLst/>
          </a:prstGeom>
        </p:spPr>
      </p:pic>
      <p:sp>
        <p:nvSpPr>
          <p:cNvPr id="5" name="TextBox 4">
            <a:extLst>
              <a:ext uri="{FF2B5EF4-FFF2-40B4-BE49-F238E27FC236}">
                <a16:creationId xmlns:a16="http://schemas.microsoft.com/office/drawing/2014/main" id="{974CA6C8-C725-43CC-84E6-BA5B4BFF0268}"/>
              </a:ext>
            </a:extLst>
          </p:cNvPr>
          <p:cNvSpPr txBox="1"/>
          <p:nvPr/>
        </p:nvSpPr>
        <p:spPr>
          <a:xfrm>
            <a:off x="3298564" y="1625676"/>
            <a:ext cx="5636034" cy="307777"/>
          </a:xfrm>
          <a:prstGeom prst="rect">
            <a:avLst/>
          </a:prstGeom>
          <a:noFill/>
          <a:ln>
            <a:solidFill>
              <a:schemeClr val="tx1"/>
            </a:solidFill>
          </a:ln>
        </p:spPr>
        <p:txBody>
          <a:bodyPr wrap="square" rtlCol="0">
            <a:spAutoFit/>
          </a:bodyPr>
          <a:lstStyle/>
          <a:p>
            <a:r>
              <a:rPr lang="en-US" sz="1400" dirty="0">
                <a:solidFill>
                  <a:srgbClr val="000000"/>
                </a:solidFill>
              </a:rPr>
              <a:t>Collider </a:t>
            </a:r>
            <a:r>
              <a:rPr lang="en-US" sz="1400" dirty="0">
                <a:solidFill>
                  <a:srgbClr val="000000"/>
                </a:solidFill>
                <a:sym typeface="Wingdings"/>
              </a:rPr>
              <a:t></a:t>
            </a:r>
            <a:r>
              <a:rPr lang="en-US" sz="1400" dirty="0">
                <a:solidFill>
                  <a:srgbClr val="000000"/>
                </a:solidFill>
              </a:rPr>
              <a:t> allows a </a:t>
            </a:r>
            <a:r>
              <a:rPr lang="en-US" sz="1400" i="1" dirty="0">
                <a:solidFill>
                  <a:srgbClr val="000000"/>
                </a:solidFill>
              </a:rPr>
              <a:t>precision</a:t>
            </a:r>
            <a:r>
              <a:rPr lang="en-US" sz="1400" dirty="0">
                <a:solidFill>
                  <a:srgbClr val="000000"/>
                </a:solidFill>
              </a:rPr>
              <a:t> </a:t>
            </a:r>
            <a:r>
              <a:rPr lang="en-US" sz="1400" i="1" dirty="0">
                <a:solidFill>
                  <a:srgbClr val="000000"/>
                </a:solidFill>
              </a:rPr>
              <a:t>measurement </a:t>
            </a:r>
            <a:r>
              <a:rPr lang="en-US" sz="1400" dirty="0">
                <a:solidFill>
                  <a:srgbClr val="000000"/>
                </a:solidFill>
              </a:rPr>
              <a:t>of</a:t>
            </a:r>
            <a:r>
              <a:rPr lang="en-US" sz="1400" i="1" dirty="0">
                <a:solidFill>
                  <a:srgbClr val="000000"/>
                </a:solidFill>
              </a:rPr>
              <a:t> </a:t>
            </a:r>
            <a:r>
              <a:rPr lang="en-US" sz="1400" dirty="0">
                <a:solidFill>
                  <a:srgbClr val="000000"/>
                </a:solidFill>
              </a:rPr>
              <a:t>the spectator nucleon.</a:t>
            </a:r>
          </a:p>
        </p:txBody>
      </p:sp>
      <p:sp>
        <p:nvSpPr>
          <p:cNvPr id="6" name="TextBox 5">
            <a:extLst>
              <a:ext uri="{FF2B5EF4-FFF2-40B4-BE49-F238E27FC236}">
                <a16:creationId xmlns:a16="http://schemas.microsoft.com/office/drawing/2014/main" id="{A11BC26B-F599-4D67-A07D-01C46B7F9F7D}"/>
              </a:ext>
            </a:extLst>
          </p:cNvPr>
          <p:cNvSpPr txBox="1"/>
          <p:nvPr/>
        </p:nvSpPr>
        <p:spPr>
          <a:xfrm>
            <a:off x="3298566" y="809625"/>
            <a:ext cx="5636034" cy="646331"/>
          </a:xfrm>
          <a:prstGeom prst="rect">
            <a:avLst/>
          </a:prstGeom>
          <a:solidFill>
            <a:srgbClr val="FFFF00"/>
          </a:solidFill>
        </p:spPr>
        <p:txBody>
          <a:bodyPr wrap="square" rtlCol="0">
            <a:spAutoFit/>
          </a:bodyPr>
          <a:lstStyle/>
          <a:p>
            <a:r>
              <a:rPr lang="en-US" dirty="0">
                <a:solidFill>
                  <a:srgbClr val="000000"/>
                </a:solidFill>
              </a:rPr>
              <a:t>Figure-8 design enables polarized (vector and tensor)</a:t>
            </a:r>
          </a:p>
          <a:p>
            <a:r>
              <a:rPr lang="en-US" dirty="0">
                <a:solidFill>
                  <a:srgbClr val="000000"/>
                </a:solidFill>
              </a:rPr>
              <a:t>deuteron beams (&gt;80% polarization).</a:t>
            </a:r>
          </a:p>
        </p:txBody>
      </p:sp>
      <p:sp>
        <p:nvSpPr>
          <p:cNvPr id="7" name="TextBox 6">
            <a:extLst>
              <a:ext uri="{FF2B5EF4-FFF2-40B4-BE49-F238E27FC236}">
                <a16:creationId xmlns:a16="http://schemas.microsoft.com/office/drawing/2014/main" id="{8E9713B5-2520-4152-AD4A-AE6B0D0C4629}"/>
              </a:ext>
            </a:extLst>
          </p:cNvPr>
          <p:cNvSpPr txBox="1"/>
          <p:nvPr/>
        </p:nvSpPr>
        <p:spPr>
          <a:xfrm>
            <a:off x="1958963" y="2099658"/>
            <a:ext cx="6975636" cy="307777"/>
          </a:xfrm>
          <a:prstGeom prst="rect">
            <a:avLst/>
          </a:prstGeom>
          <a:solidFill>
            <a:srgbClr val="93F7F4"/>
          </a:solidFill>
        </p:spPr>
        <p:txBody>
          <a:bodyPr wrap="square" rtlCol="0">
            <a:spAutoFit/>
          </a:bodyPr>
          <a:lstStyle/>
          <a:p>
            <a:r>
              <a:rPr lang="en-US" sz="1400" dirty="0">
                <a:solidFill>
                  <a:srgbClr val="000000"/>
                </a:solidFill>
              </a:rPr>
              <a:t>First precision measurement of </a:t>
            </a:r>
            <a:r>
              <a:rPr lang="en-US" sz="1400" i="1" dirty="0">
                <a:solidFill>
                  <a:srgbClr val="000000"/>
                </a:solidFill>
              </a:rPr>
              <a:t>polarized </a:t>
            </a:r>
            <a:r>
              <a:rPr lang="en-US" sz="1400" dirty="0">
                <a:solidFill>
                  <a:srgbClr val="000000"/>
                </a:solidFill>
              </a:rPr>
              <a:t>(and unpolarized) neutron is possible at EIC</a:t>
            </a:r>
          </a:p>
        </p:txBody>
      </p:sp>
      <p:sp>
        <p:nvSpPr>
          <p:cNvPr id="8" name="TextBox 7">
            <a:extLst>
              <a:ext uri="{FF2B5EF4-FFF2-40B4-BE49-F238E27FC236}">
                <a16:creationId xmlns:a16="http://schemas.microsoft.com/office/drawing/2014/main" id="{57F429E3-79E1-4D6B-8D4C-CC7B6683198D}"/>
              </a:ext>
            </a:extLst>
          </p:cNvPr>
          <p:cNvSpPr txBox="1"/>
          <p:nvPr/>
        </p:nvSpPr>
        <p:spPr>
          <a:xfrm>
            <a:off x="1998336" y="4610011"/>
            <a:ext cx="7001697" cy="307777"/>
          </a:xfrm>
          <a:prstGeom prst="rect">
            <a:avLst/>
          </a:prstGeom>
          <a:solidFill>
            <a:srgbClr val="93F7F4"/>
          </a:solidFill>
        </p:spPr>
        <p:txBody>
          <a:bodyPr wrap="square" rtlCol="0">
            <a:spAutoFit/>
          </a:bodyPr>
          <a:lstStyle/>
          <a:p>
            <a:r>
              <a:rPr lang="en-US" sz="1400" dirty="0">
                <a:solidFill>
                  <a:srgbClr val="000000"/>
                </a:solidFill>
              </a:rPr>
              <a:t>Investigate nuclear effects at the level of </a:t>
            </a:r>
            <a:r>
              <a:rPr lang="en-US" sz="1400" dirty="0" err="1">
                <a:solidFill>
                  <a:srgbClr val="000000"/>
                </a:solidFill>
              </a:rPr>
              <a:t>partons</a:t>
            </a:r>
            <a:r>
              <a:rPr lang="en-US" sz="1400" dirty="0">
                <a:solidFill>
                  <a:srgbClr val="000000"/>
                </a:solidFill>
              </a:rPr>
              <a:t> with Tensor Polarization Observables</a:t>
            </a:r>
          </a:p>
        </p:txBody>
      </p:sp>
      <p:pic>
        <p:nvPicPr>
          <p:cNvPr id="9" name="Picture 8" descr="Screen Shot 2018-03-22 at 6.11.27 PM.png">
            <a:extLst>
              <a:ext uri="{FF2B5EF4-FFF2-40B4-BE49-F238E27FC236}">
                <a16:creationId xmlns:a16="http://schemas.microsoft.com/office/drawing/2014/main" id="{193F7D2C-2602-4E3C-88F1-86773617DDE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2525" y="2378860"/>
            <a:ext cx="3050105" cy="2252385"/>
          </a:xfrm>
          <a:prstGeom prst="rect">
            <a:avLst/>
          </a:prstGeom>
        </p:spPr>
      </p:pic>
      <p:sp>
        <p:nvSpPr>
          <p:cNvPr id="10" name="TextBox 9">
            <a:extLst>
              <a:ext uri="{FF2B5EF4-FFF2-40B4-BE49-F238E27FC236}">
                <a16:creationId xmlns:a16="http://schemas.microsoft.com/office/drawing/2014/main" id="{D5682EE8-80CF-4EEB-A432-E53D3FFCEFB0}"/>
              </a:ext>
            </a:extLst>
          </p:cNvPr>
          <p:cNvSpPr txBox="1"/>
          <p:nvPr/>
        </p:nvSpPr>
        <p:spPr>
          <a:xfrm>
            <a:off x="5300145" y="4991789"/>
            <a:ext cx="1910145" cy="1169551"/>
          </a:xfrm>
          <a:prstGeom prst="rect">
            <a:avLst/>
          </a:prstGeom>
          <a:noFill/>
        </p:spPr>
        <p:txBody>
          <a:bodyPr wrap="square" rtlCol="0">
            <a:spAutoFit/>
          </a:bodyPr>
          <a:lstStyle/>
          <a:p>
            <a:r>
              <a:rPr lang="en-US" sz="1400" dirty="0">
                <a:solidFill>
                  <a:srgbClr val="000000"/>
                </a:solidFill>
              </a:rPr>
              <a:t>Polarized Deuteron Structure Function </a:t>
            </a:r>
            <a:r>
              <a:rPr lang="en-US" sz="1400" dirty="0">
                <a:solidFill>
                  <a:srgbClr val="FF0000"/>
                </a:solidFill>
              </a:rPr>
              <a:t>b</a:t>
            </a:r>
            <a:r>
              <a:rPr lang="en-US" sz="1400" baseline="-25000" dirty="0">
                <a:solidFill>
                  <a:srgbClr val="FF0000"/>
                </a:solidFill>
              </a:rPr>
              <a:t>1</a:t>
            </a:r>
          </a:p>
          <a:p>
            <a:r>
              <a:rPr lang="en-US" sz="1400" dirty="0">
                <a:solidFill>
                  <a:srgbClr val="FF0000"/>
                </a:solidFill>
              </a:rPr>
              <a:t>Are quarks sensitive to the shape of the nucleus?</a:t>
            </a:r>
            <a:endParaRPr lang="en-US" sz="1400" dirty="0"/>
          </a:p>
        </p:txBody>
      </p:sp>
      <p:sp>
        <p:nvSpPr>
          <p:cNvPr id="12" name="TextBox 11">
            <a:extLst>
              <a:ext uri="{FF2B5EF4-FFF2-40B4-BE49-F238E27FC236}">
                <a16:creationId xmlns:a16="http://schemas.microsoft.com/office/drawing/2014/main" id="{EE1916FD-16D3-41F6-B41B-766E16ABF342}"/>
              </a:ext>
            </a:extLst>
          </p:cNvPr>
          <p:cNvSpPr txBox="1"/>
          <p:nvPr/>
        </p:nvSpPr>
        <p:spPr>
          <a:xfrm>
            <a:off x="4898557" y="2636732"/>
            <a:ext cx="865173" cy="738664"/>
          </a:xfrm>
          <a:prstGeom prst="rect">
            <a:avLst/>
          </a:prstGeom>
          <a:noFill/>
        </p:spPr>
        <p:txBody>
          <a:bodyPr wrap="none" rtlCol="0">
            <a:spAutoFit/>
          </a:bodyPr>
          <a:lstStyle/>
          <a:p>
            <a:r>
              <a:rPr lang="en-US" sz="1400" dirty="0">
                <a:solidFill>
                  <a:srgbClr val="000000"/>
                </a:solidFill>
              </a:rPr>
              <a:t>Polarized</a:t>
            </a:r>
          </a:p>
          <a:p>
            <a:r>
              <a:rPr lang="en-US" sz="1400" dirty="0">
                <a:solidFill>
                  <a:srgbClr val="000000"/>
                </a:solidFill>
              </a:rPr>
              <a:t>Neutron </a:t>
            </a:r>
          </a:p>
          <a:p>
            <a:r>
              <a:rPr lang="en-US" sz="1400" dirty="0">
                <a:solidFill>
                  <a:srgbClr val="000000"/>
                </a:solidFill>
              </a:rPr>
              <a:t>Structure</a:t>
            </a:r>
          </a:p>
        </p:txBody>
      </p:sp>
      <p:pic>
        <p:nvPicPr>
          <p:cNvPr id="13" name="Picture 12" descr="Screen Shot 2018-03-22 at 6.35.48 PM.png">
            <a:extLst>
              <a:ext uri="{FF2B5EF4-FFF2-40B4-BE49-F238E27FC236}">
                <a16:creationId xmlns:a16="http://schemas.microsoft.com/office/drawing/2014/main" id="{43A186CC-DF97-4268-8C92-EC29841FB3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9401" y="2486025"/>
            <a:ext cx="2580728" cy="2029355"/>
          </a:xfrm>
          <a:prstGeom prst="rect">
            <a:avLst/>
          </a:prstGeom>
        </p:spPr>
      </p:pic>
      <p:sp>
        <p:nvSpPr>
          <p:cNvPr id="14" name="TextBox 13">
            <a:extLst>
              <a:ext uri="{FF2B5EF4-FFF2-40B4-BE49-F238E27FC236}">
                <a16:creationId xmlns:a16="http://schemas.microsoft.com/office/drawing/2014/main" id="{1119AA95-A603-4BAC-BA4B-52E3FE3818A3}"/>
              </a:ext>
            </a:extLst>
          </p:cNvPr>
          <p:cNvSpPr txBox="1"/>
          <p:nvPr/>
        </p:nvSpPr>
        <p:spPr>
          <a:xfrm>
            <a:off x="2675638" y="2590554"/>
            <a:ext cx="1320728" cy="954107"/>
          </a:xfrm>
          <a:prstGeom prst="rect">
            <a:avLst/>
          </a:prstGeom>
          <a:noFill/>
        </p:spPr>
        <p:txBody>
          <a:bodyPr wrap="square" rtlCol="0">
            <a:spAutoFit/>
          </a:bodyPr>
          <a:lstStyle/>
          <a:p>
            <a:r>
              <a:rPr lang="en-US" sz="1400" dirty="0">
                <a:solidFill>
                  <a:srgbClr val="000000"/>
                </a:solidFill>
              </a:rPr>
              <a:t>Extrapolation  </a:t>
            </a:r>
          </a:p>
          <a:p>
            <a:r>
              <a:rPr lang="en-US" sz="1400" dirty="0">
                <a:solidFill>
                  <a:srgbClr val="000000"/>
                </a:solidFill>
              </a:rPr>
              <a:t>from bound to</a:t>
            </a:r>
          </a:p>
          <a:p>
            <a:r>
              <a:rPr lang="en-US" sz="1400" dirty="0">
                <a:solidFill>
                  <a:srgbClr val="000000"/>
                </a:solidFill>
              </a:rPr>
              <a:t>free neutron </a:t>
            </a:r>
          </a:p>
          <a:p>
            <a:r>
              <a:rPr lang="en-US" sz="1400" dirty="0">
                <a:solidFill>
                  <a:srgbClr val="000000"/>
                </a:solidFill>
              </a:rPr>
              <a:t>under control</a:t>
            </a:r>
          </a:p>
        </p:txBody>
      </p:sp>
      <p:sp>
        <p:nvSpPr>
          <p:cNvPr id="15" name="TextBox 14">
            <a:extLst>
              <a:ext uri="{FF2B5EF4-FFF2-40B4-BE49-F238E27FC236}">
                <a16:creationId xmlns:a16="http://schemas.microsoft.com/office/drawing/2014/main" id="{6C72FC7E-540F-4818-BACB-79C894964682}"/>
              </a:ext>
            </a:extLst>
          </p:cNvPr>
          <p:cNvSpPr txBox="1"/>
          <p:nvPr/>
        </p:nvSpPr>
        <p:spPr>
          <a:xfrm>
            <a:off x="2659172" y="3676904"/>
            <a:ext cx="2316494" cy="646331"/>
          </a:xfrm>
          <a:prstGeom prst="rect">
            <a:avLst/>
          </a:prstGeom>
          <a:noFill/>
        </p:spPr>
        <p:txBody>
          <a:bodyPr wrap="square" rtlCol="0">
            <a:spAutoFit/>
          </a:bodyPr>
          <a:lstStyle/>
          <a:p>
            <a:r>
              <a:rPr lang="en-US" dirty="0">
                <a:solidFill>
                  <a:srgbClr val="000000"/>
                </a:solidFill>
              </a:rPr>
              <a:t>F</a:t>
            </a:r>
            <a:r>
              <a:rPr lang="en-US" baseline="-25000" dirty="0">
                <a:solidFill>
                  <a:srgbClr val="000000"/>
                </a:solidFill>
              </a:rPr>
              <a:t>2</a:t>
            </a:r>
            <a:r>
              <a:rPr lang="en-US" baseline="30000" dirty="0">
                <a:solidFill>
                  <a:srgbClr val="000000"/>
                </a:solidFill>
              </a:rPr>
              <a:t>n</a:t>
            </a:r>
            <a:r>
              <a:rPr lang="en-US" dirty="0">
                <a:solidFill>
                  <a:srgbClr val="000000"/>
                </a:solidFill>
              </a:rPr>
              <a:t> can be extracted at % level accuracy</a:t>
            </a:r>
          </a:p>
        </p:txBody>
      </p:sp>
      <p:sp>
        <p:nvSpPr>
          <p:cNvPr id="16" name="Right Arrow 26">
            <a:extLst>
              <a:ext uri="{FF2B5EF4-FFF2-40B4-BE49-F238E27FC236}">
                <a16:creationId xmlns:a16="http://schemas.microsoft.com/office/drawing/2014/main" id="{E09A9C17-5E6D-4DF9-9020-4A945E8F9A59}"/>
              </a:ext>
            </a:extLst>
          </p:cNvPr>
          <p:cNvSpPr/>
          <p:nvPr/>
        </p:nvSpPr>
        <p:spPr>
          <a:xfrm>
            <a:off x="5147635" y="3404145"/>
            <a:ext cx="545895" cy="37700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grpSp>
        <p:nvGrpSpPr>
          <p:cNvPr id="18" name="Group 17">
            <a:extLst>
              <a:ext uri="{FF2B5EF4-FFF2-40B4-BE49-F238E27FC236}">
                <a16:creationId xmlns:a16="http://schemas.microsoft.com/office/drawing/2014/main" id="{22E6D195-70A8-4E30-A370-0D0163858787}"/>
              </a:ext>
            </a:extLst>
          </p:cNvPr>
          <p:cNvGrpSpPr/>
          <p:nvPr/>
        </p:nvGrpSpPr>
        <p:grpSpPr>
          <a:xfrm>
            <a:off x="2231241" y="5094000"/>
            <a:ext cx="3096978" cy="1263446"/>
            <a:chOff x="209401" y="5289754"/>
            <a:chExt cx="3096978" cy="1263446"/>
          </a:xfrm>
        </p:grpSpPr>
        <p:pic>
          <p:nvPicPr>
            <p:cNvPr id="19" name="Picture 5">
              <a:extLst>
                <a:ext uri="{FF2B5EF4-FFF2-40B4-BE49-F238E27FC236}">
                  <a16:creationId xmlns:a16="http://schemas.microsoft.com/office/drawing/2014/main" id="{6A39B884-5005-44C6-B968-DFF8DBDAEA48}"/>
                </a:ext>
              </a:extLst>
            </p:cNvPr>
            <p:cNvPicPr>
              <a:picLocks noChangeAspect="1"/>
            </p:cNvPicPr>
            <p:nvPr/>
          </p:nvPicPr>
          <p:blipFill>
            <a:blip r:embed="rId5" cstate="print">
              <a:extLst>
                <a:ext uri="{28A0092B-C50C-407E-A947-70E740481C1C}">
                  <a14:useLocalDpi xmlns:a14="http://schemas.microsoft.com/office/drawing/2010/main" val="0"/>
                </a:ext>
              </a:extLst>
            </a:blip>
            <a:srcRect l="-2" r="47656"/>
            <a:stretch>
              <a:fillRect/>
            </a:stretch>
          </p:blipFill>
          <p:spPr bwMode="auto">
            <a:xfrm>
              <a:off x="209401" y="5289754"/>
              <a:ext cx="1312805" cy="1231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6">
              <a:extLst>
                <a:ext uri="{FF2B5EF4-FFF2-40B4-BE49-F238E27FC236}">
                  <a16:creationId xmlns:a16="http://schemas.microsoft.com/office/drawing/2014/main" id="{660FB52B-DB1D-4771-A6FF-FCB7195BC4E3}"/>
                </a:ext>
              </a:extLst>
            </p:cNvPr>
            <p:cNvPicPr>
              <a:picLocks noChangeAspect="1"/>
            </p:cNvPicPr>
            <p:nvPr/>
          </p:nvPicPr>
          <p:blipFill>
            <a:blip r:embed="rId5" cstate="print">
              <a:extLst>
                <a:ext uri="{28A0092B-C50C-407E-A947-70E740481C1C}">
                  <a14:useLocalDpi xmlns:a14="http://schemas.microsoft.com/office/drawing/2010/main" val="0"/>
                </a:ext>
              </a:extLst>
            </a:blip>
            <a:srcRect l="52493" r="-2345"/>
            <a:stretch>
              <a:fillRect/>
            </a:stretch>
          </p:blipFill>
          <p:spPr bwMode="auto">
            <a:xfrm>
              <a:off x="2056122" y="5321454"/>
              <a:ext cx="1250257" cy="1231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a:extLst>
                <a:ext uri="{FF2B5EF4-FFF2-40B4-BE49-F238E27FC236}">
                  <a16:creationId xmlns:a16="http://schemas.microsoft.com/office/drawing/2014/main" id="{07612D24-1F0D-4B12-B674-03F9DFE5BEE8}"/>
                </a:ext>
              </a:extLst>
            </p:cNvPr>
            <p:cNvSpPr txBox="1"/>
            <p:nvPr/>
          </p:nvSpPr>
          <p:spPr>
            <a:xfrm>
              <a:off x="1524000" y="5334000"/>
              <a:ext cx="466794" cy="1200329"/>
            </a:xfrm>
            <a:prstGeom prst="rect">
              <a:avLst/>
            </a:prstGeom>
            <a:noFill/>
          </p:spPr>
          <p:txBody>
            <a:bodyPr wrap="none" rtlCol="0">
              <a:spAutoFit/>
            </a:bodyPr>
            <a:lstStyle/>
            <a:p>
              <a:r>
                <a:rPr lang="en-US" sz="7200" b="1" dirty="0"/>
                <a:t>-</a:t>
              </a:r>
            </a:p>
          </p:txBody>
        </p:sp>
      </p:grpSp>
    </p:spTree>
    <p:extLst>
      <p:ext uri="{BB962C8B-B14F-4D97-AF65-F5344CB8AC3E}">
        <p14:creationId xmlns:p14="http://schemas.microsoft.com/office/powerpoint/2010/main" val="20494337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09054EF-AD5C-4F0A-81B9-E72355DC24E9}"/>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38</a:t>
            </a:fld>
            <a:endParaRPr lang="en-US" dirty="0">
              <a:solidFill>
                <a:prstClr val="white"/>
              </a:solidFill>
            </a:endParaRPr>
          </a:p>
        </p:txBody>
      </p:sp>
      <p:sp>
        <p:nvSpPr>
          <p:cNvPr id="4" name="Text Box 2">
            <a:extLst>
              <a:ext uri="{FF2B5EF4-FFF2-40B4-BE49-F238E27FC236}">
                <a16:creationId xmlns:a16="http://schemas.microsoft.com/office/drawing/2014/main" id="{E255988F-1792-4AD2-BE16-C9B3B0E38392}"/>
              </a:ext>
            </a:extLst>
          </p:cNvPr>
          <p:cNvSpPr txBox="1">
            <a:spLocks noChangeArrowheads="1"/>
          </p:cNvSpPr>
          <p:nvPr/>
        </p:nvSpPr>
        <p:spPr bwMode="auto">
          <a:xfrm>
            <a:off x="234132" y="107404"/>
            <a:ext cx="2774349" cy="461665"/>
          </a:xfrm>
          <a:prstGeom prst="rect">
            <a:avLst/>
          </a:prstGeom>
          <a:noFill/>
          <a:ln w="9525">
            <a:noFill/>
            <a:miter lim="800000"/>
            <a:headEnd/>
            <a:tailEnd/>
          </a:ln>
        </p:spPr>
        <p:txBody>
          <a:bodyPr wrap="none">
            <a:spAutoFit/>
          </a:bodyPr>
          <a:lstStyle/>
          <a:p>
            <a:pPr>
              <a:defRPr/>
            </a:pPr>
            <a:r>
              <a:rPr lang="en-US" sz="2400" b="1" dirty="0">
                <a:latin typeface="Arial" pitchFamily="34" charset="0"/>
                <a:ea typeface="ＭＳ Ｐゴシック" pitchFamily="1" charset="-128"/>
                <a:cs typeface="Arial" pitchFamily="34" charset="0"/>
              </a:rPr>
              <a:t>World Data on F</a:t>
            </a:r>
            <a:r>
              <a:rPr lang="en-US" sz="2400" b="1" baseline="-25000" dirty="0">
                <a:latin typeface="Arial" pitchFamily="34" charset="0"/>
                <a:ea typeface="ＭＳ Ｐゴシック" pitchFamily="1" charset="-128"/>
                <a:cs typeface="Arial" pitchFamily="34" charset="0"/>
              </a:rPr>
              <a:t>2</a:t>
            </a:r>
            <a:r>
              <a:rPr lang="en-US" sz="2400" b="1" baseline="30000" dirty="0">
                <a:latin typeface="Arial" pitchFamily="34" charset="0"/>
                <a:ea typeface="ＭＳ Ｐゴシック" pitchFamily="1" charset="-128"/>
                <a:cs typeface="Arial" pitchFamily="34" charset="0"/>
              </a:rPr>
              <a:t>p</a:t>
            </a:r>
            <a:endParaRPr lang="en-US" sz="2400" b="1" dirty="0">
              <a:latin typeface="Arial" pitchFamily="34" charset="0"/>
              <a:ea typeface="ＭＳ Ｐゴシック" pitchFamily="1" charset="-128"/>
              <a:cs typeface="Arial" pitchFamily="34" charset="0"/>
            </a:endParaRPr>
          </a:p>
        </p:txBody>
      </p:sp>
      <p:pic>
        <p:nvPicPr>
          <p:cNvPr id="5" name="Picture 3" descr="prev">
            <a:extLst>
              <a:ext uri="{FF2B5EF4-FFF2-40B4-BE49-F238E27FC236}">
                <a16:creationId xmlns:a16="http://schemas.microsoft.com/office/drawing/2014/main" id="{80EC63F7-AEDC-44A9-911E-702DB206035A}"/>
              </a:ext>
            </a:extLst>
          </p:cNvPr>
          <p:cNvPicPr>
            <a:picLocks noChangeAspect="1" noChangeArrowheads="1"/>
          </p:cNvPicPr>
          <p:nvPr/>
        </p:nvPicPr>
        <p:blipFill rotWithShape="1">
          <a:blip r:embed="rId2"/>
          <a:srcRect t="2709"/>
          <a:stretch/>
        </p:blipFill>
        <p:spPr bwMode="auto">
          <a:xfrm>
            <a:off x="55903" y="1458100"/>
            <a:ext cx="2868930" cy="4159025"/>
          </a:xfrm>
          <a:prstGeom prst="rect">
            <a:avLst/>
          </a:prstGeom>
          <a:noFill/>
          <a:ln w="9525">
            <a:noFill/>
            <a:miter lim="800000"/>
            <a:headEnd/>
            <a:tailEnd/>
          </a:ln>
        </p:spPr>
      </p:pic>
      <p:sp>
        <p:nvSpPr>
          <p:cNvPr id="6" name="Text Box 4">
            <a:extLst>
              <a:ext uri="{FF2B5EF4-FFF2-40B4-BE49-F238E27FC236}">
                <a16:creationId xmlns:a16="http://schemas.microsoft.com/office/drawing/2014/main" id="{82707686-799C-426C-908A-D17CF3B8D3E0}"/>
              </a:ext>
            </a:extLst>
          </p:cNvPr>
          <p:cNvSpPr txBox="1">
            <a:spLocks noChangeArrowheads="1"/>
          </p:cNvSpPr>
          <p:nvPr/>
        </p:nvSpPr>
        <p:spPr bwMode="auto">
          <a:xfrm>
            <a:off x="3280381" y="115717"/>
            <a:ext cx="2774349" cy="461665"/>
          </a:xfrm>
          <a:prstGeom prst="rect">
            <a:avLst/>
          </a:prstGeom>
          <a:noFill/>
          <a:ln w="9525">
            <a:noFill/>
            <a:miter lim="800000"/>
            <a:headEnd/>
            <a:tailEnd/>
          </a:ln>
        </p:spPr>
        <p:txBody>
          <a:bodyPr wrap="none">
            <a:spAutoFit/>
          </a:bodyPr>
          <a:lstStyle/>
          <a:p>
            <a:pPr>
              <a:defRPr/>
            </a:pPr>
            <a:r>
              <a:rPr lang="en-US" sz="2400" b="1" dirty="0">
                <a:latin typeface="Arial" pitchFamily="34" charset="0"/>
                <a:ea typeface="ＭＳ Ｐゴシック" pitchFamily="1" charset="-128"/>
                <a:cs typeface="Arial" pitchFamily="34" charset="0"/>
              </a:rPr>
              <a:t>World Data on g</a:t>
            </a:r>
            <a:r>
              <a:rPr lang="en-US" sz="2400" b="1" baseline="-25000" dirty="0">
                <a:latin typeface="Arial" pitchFamily="34" charset="0"/>
                <a:ea typeface="ＭＳ Ｐゴシック" pitchFamily="1" charset="-128"/>
                <a:cs typeface="Arial" pitchFamily="34" charset="0"/>
              </a:rPr>
              <a:t>1</a:t>
            </a:r>
            <a:r>
              <a:rPr lang="en-US" sz="2400" b="1" baseline="30000" dirty="0">
                <a:latin typeface="Arial" pitchFamily="34" charset="0"/>
                <a:ea typeface="ＭＳ Ｐゴシック" pitchFamily="1" charset="-128"/>
                <a:cs typeface="Arial" pitchFamily="34" charset="0"/>
              </a:rPr>
              <a:t>p</a:t>
            </a:r>
            <a:endParaRPr lang="en-US" sz="2400" b="1" dirty="0">
              <a:latin typeface="Arial" pitchFamily="34" charset="0"/>
              <a:ea typeface="ＭＳ Ｐゴシック" pitchFamily="1" charset="-128"/>
              <a:cs typeface="Arial" pitchFamily="34" charset="0"/>
            </a:endParaRPr>
          </a:p>
        </p:txBody>
      </p:sp>
      <p:sp>
        <p:nvSpPr>
          <p:cNvPr id="7" name="Text Box 6">
            <a:extLst>
              <a:ext uri="{FF2B5EF4-FFF2-40B4-BE49-F238E27FC236}">
                <a16:creationId xmlns:a16="http://schemas.microsoft.com/office/drawing/2014/main" id="{2986AAB1-0920-4621-BCA8-66D25A6D9CCA}"/>
              </a:ext>
            </a:extLst>
          </p:cNvPr>
          <p:cNvSpPr txBox="1">
            <a:spLocks noChangeArrowheads="1"/>
          </p:cNvSpPr>
          <p:nvPr/>
        </p:nvSpPr>
        <p:spPr bwMode="auto">
          <a:xfrm>
            <a:off x="1064329" y="5862592"/>
            <a:ext cx="1446681" cy="369888"/>
          </a:xfrm>
          <a:prstGeom prst="rect">
            <a:avLst/>
          </a:prstGeom>
          <a:noFill/>
          <a:ln w="9525">
            <a:noFill/>
            <a:miter lim="800000"/>
            <a:headEnd/>
            <a:tailEnd/>
          </a:ln>
        </p:spPr>
        <p:txBody>
          <a:bodyPr wrap="square">
            <a:spAutoFit/>
          </a:bodyPr>
          <a:lstStyle/>
          <a:p>
            <a:pPr>
              <a:defRPr/>
            </a:pPr>
            <a:r>
              <a:rPr lang="en-US" sz="1800" b="1" dirty="0">
                <a:solidFill>
                  <a:srgbClr val="0033CC"/>
                </a:solidFill>
                <a:latin typeface="Arial" pitchFamily="34" charset="0"/>
                <a:ea typeface="ＭＳ Ｐゴシック" pitchFamily="1" charset="-128"/>
                <a:cs typeface="Arial" pitchFamily="34" charset="0"/>
                <a:sym typeface="Wingdings" pitchFamily="2" charset="2"/>
              </a:rPr>
              <a:t>momentum</a:t>
            </a:r>
            <a:endParaRPr lang="en-US" sz="1800" b="1" dirty="0">
              <a:solidFill>
                <a:srgbClr val="0033CC"/>
              </a:solidFill>
              <a:latin typeface="Arial" pitchFamily="34" charset="0"/>
              <a:ea typeface="ＭＳ Ｐゴシック" pitchFamily="1" charset="-128"/>
              <a:cs typeface="Arial" pitchFamily="34" charset="0"/>
            </a:endParaRPr>
          </a:p>
        </p:txBody>
      </p:sp>
      <p:sp>
        <p:nvSpPr>
          <p:cNvPr id="8" name="Text Box 7">
            <a:extLst>
              <a:ext uri="{FF2B5EF4-FFF2-40B4-BE49-F238E27FC236}">
                <a16:creationId xmlns:a16="http://schemas.microsoft.com/office/drawing/2014/main" id="{F838AF72-5010-4796-983C-B3388F1B10F8}"/>
              </a:ext>
            </a:extLst>
          </p:cNvPr>
          <p:cNvSpPr txBox="1">
            <a:spLocks noChangeArrowheads="1"/>
          </p:cNvSpPr>
          <p:nvPr/>
        </p:nvSpPr>
        <p:spPr bwMode="auto">
          <a:xfrm>
            <a:off x="4394540" y="5861305"/>
            <a:ext cx="770581" cy="369332"/>
          </a:xfrm>
          <a:prstGeom prst="rect">
            <a:avLst/>
          </a:prstGeom>
          <a:noFill/>
          <a:ln w="9525">
            <a:noFill/>
            <a:miter lim="800000"/>
            <a:headEnd/>
            <a:tailEnd/>
          </a:ln>
        </p:spPr>
        <p:txBody>
          <a:bodyPr wrap="square">
            <a:spAutoFit/>
          </a:bodyPr>
          <a:lstStyle/>
          <a:p>
            <a:pPr>
              <a:defRPr/>
            </a:pPr>
            <a:r>
              <a:rPr lang="en-US" sz="1800" b="1" dirty="0">
                <a:solidFill>
                  <a:srgbClr val="FF0000"/>
                </a:solidFill>
                <a:latin typeface="Arial" pitchFamily="34" charset="0"/>
                <a:ea typeface="ＭＳ Ｐゴシック" pitchFamily="1" charset="-128"/>
                <a:cs typeface="Arial" pitchFamily="34" charset="0"/>
                <a:sym typeface="Wingdings" pitchFamily="2" charset="2"/>
              </a:rPr>
              <a:t>spin</a:t>
            </a:r>
            <a:endParaRPr lang="en-US" sz="1800" b="1" dirty="0">
              <a:solidFill>
                <a:srgbClr val="FF0000"/>
              </a:solidFill>
              <a:latin typeface="Arial" pitchFamily="34" charset="0"/>
              <a:ea typeface="ＭＳ Ｐゴシック" pitchFamily="1" charset="-128"/>
              <a:cs typeface="Arial" pitchFamily="34" charset="0"/>
            </a:endParaRPr>
          </a:p>
        </p:txBody>
      </p:sp>
      <p:pic>
        <p:nvPicPr>
          <p:cNvPr id="9" name="Picture 8" descr="g1_eic_only.jpg">
            <a:extLst>
              <a:ext uri="{FF2B5EF4-FFF2-40B4-BE49-F238E27FC236}">
                <a16:creationId xmlns:a16="http://schemas.microsoft.com/office/drawing/2014/main" id="{5996EB02-FA1A-4EBF-A7DE-122F540758E6}"/>
              </a:ext>
            </a:extLst>
          </p:cNvPr>
          <p:cNvPicPr>
            <a:picLocks noChangeAspect="1"/>
          </p:cNvPicPr>
          <p:nvPr/>
        </p:nvPicPr>
        <p:blipFill>
          <a:blip r:embed="rId3"/>
          <a:srcRect/>
          <a:stretch>
            <a:fillRect/>
          </a:stretch>
        </p:blipFill>
        <p:spPr bwMode="auto">
          <a:xfrm>
            <a:off x="2938669" y="1458100"/>
            <a:ext cx="3190275" cy="4240784"/>
          </a:xfrm>
          <a:prstGeom prst="rect">
            <a:avLst/>
          </a:prstGeom>
          <a:noFill/>
          <a:ln w="9525">
            <a:noFill/>
            <a:miter lim="800000"/>
            <a:headEnd/>
            <a:tailEnd/>
          </a:ln>
        </p:spPr>
      </p:pic>
      <p:sp>
        <p:nvSpPr>
          <p:cNvPr id="10" name="Text Box 4">
            <a:extLst>
              <a:ext uri="{FF2B5EF4-FFF2-40B4-BE49-F238E27FC236}">
                <a16:creationId xmlns:a16="http://schemas.microsoft.com/office/drawing/2014/main" id="{C713459C-6AF4-461C-8121-2EAF9583D92F}"/>
              </a:ext>
            </a:extLst>
          </p:cNvPr>
          <p:cNvSpPr txBox="1">
            <a:spLocks noChangeArrowheads="1"/>
          </p:cNvSpPr>
          <p:nvPr/>
        </p:nvSpPr>
        <p:spPr bwMode="auto">
          <a:xfrm>
            <a:off x="6242575" y="110170"/>
            <a:ext cx="2774349" cy="461665"/>
          </a:xfrm>
          <a:prstGeom prst="rect">
            <a:avLst/>
          </a:prstGeom>
          <a:noFill/>
          <a:ln w="9525">
            <a:noFill/>
            <a:miter lim="800000"/>
            <a:headEnd/>
            <a:tailEnd/>
          </a:ln>
        </p:spPr>
        <p:txBody>
          <a:bodyPr wrap="none">
            <a:spAutoFit/>
          </a:bodyPr>
          <a:lstStyle/>
          <a:p>
            <a:pPr>
              <a:defRPr/>
            </a:pPr>
            <a:r>
              <a:rPr lang="en-US" sz="2400" b="1" dirty="0">
                <a:latin typeface="Arial" pitchFamily="34" charset="0"/>
                <a:ea typeface="ＭＳ Ｐゴシック" pitchFamily="1" charset="-128"/>
                <a:cs typeface="Arial" pitchFamily="34" charset="0"/>
              </a:rPr>
              <a:t>World Data on h</a:t>
            </a:r>
            <a:r>
              <a:rPr lang="en-US" sz="2400" b="1" baseline="-25000" dirty="0">
                <a:latin typeface="Arial" pitchFamily="34" charset="0"/>
                <a:ea typeface="ＭＳ Ｐゴシック" pitchFamily="1" charset="-128"/>
                <a:cs typeface="Arial" pitchFamily="34" charset="0"/>
              </a:rPr>
              <a:t>1</a:t>
            </a:r>
            <a:r>
              <a:rPr lang="en-US" sz="2400" b="1" baseline="30000" dirty="0">
                <a:latin typeface="Arial" pitchFamily="34" charset="0"/>
                <a:ea typeface="ＭＳ Ｐゴシック" pitchFamily="1" charset="-128"/>
                <a:cs typeface="Arial" pitchFamily="34" charset="0"/>
              </a:rPr>
              <a:t>p</a:t>
            </a:r>
            <a:endParaRPr lang="en-US" sz="2400" b="1" dirty="0">
              <a:latin typeface="Arial" pitchFamily="34" charset="0"/>
              <a:ea typeface="ＭＳ Ｐゴシック" pitchFamily="1" charset="-128"/>
              <a:cs typeface="Arial" pitchFamily="34" charset="0"/>
            </a:endParaRPr>
          </a:p>
        </p:txBody>
      </p:sp>
      <p:sp>
        <p:nvSpPr>
          <p:cNvPr id="11" name="Text Box 7">
            <a:extLst>
              <a:ext uri="{FF2B5EF4-FFF2-40B4-BE49-F238E27FC236}">
                <a16:creationId xmlns:a16="http://schemas.microsoft.com/office/drawing/2014/main" id="{B09C9B6F-C299-4AB9-A511-2746EDF5AC4A}"/>
              </a:ext>
            </a:extLst>
          </p:cNvPr>
          <p:cNvSpPr txBox="1">
            <a:spLocks noChangeArrowheads="1"/>
          </p:cNvSpPr>
          <p:nvPr/>
        </p:nvSpPr>
        <p:spPr bwMode="auto">
          <a:xfrm>
            <a:off x="6572491" y="5684185"/>
            <a:ext cx="2349087" cy="646331"/>
          </a:xfrm>
          <a:prstGeom prst="rect">
            <a:avLst/>
          </a:prstGeom>
          <a:noFill/>
          <a:ln w="9525">
            <a:noFill/>
            <a:miter lim="800000"/>
            <a:headEnd/>
            <a:tailEnd/>
          </a:ln>
        </p:spPr>
        <p:txBody>
          <a:bodyPr wrap="square">
            <a:spAutoFit/>
          </a:bodyPr>
          <a:lstStyle/>
          <a:p>
            <a:pPr>
              <a:defRPr/>
            </a:pPr>
            <a:r>
              <a:rPr lang="en-US" b="1" dirty="0">
                <a:solidFill>
                  <a:srgbClr val="FF0000"/>
                </a:solidFill>
                <a:latin typeface="Arial" pitchFamily="34" charset="0"/>
                <a:ea typeface="ＭＳ Ｐゴシック" pitchFamily="1" charset="-128"/>
                <a:cs typeface="Arial" pitchFamily="34" charset="0"/>
                <a:sym typeface="Wingdings" pitchFamily="2" charset="2"/>
              </a:rPr>
              <a:t>transverse spin ~ angular momentum</a:t>
            </a:r>
            <a:endParaRPr lang="en-US" sz="1800" b="1" dirty="0">
              <a:solidFill>
                <a:srgbClr val="FF0000"/>
              </a:solidFill>
              <a:latin typeface="Arial" pitchFamily="34" charset="0"/>
              <a:ea typeface="ＭＳ Ｐゴシック" pitchFamily="1" charset="-128"/>
              <a:cs typeface="Arial" pitchFamily="34" charset="0"/>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CC072E1-FF5A-47E1-AC58-6122901B4C73}"/>
                  </a:ext>
                </a:extLst>
              </p:cNvPr>
              <p:cNvSpPr txBox="1"/>
              <p:nvPr/>
            </p:nvSpPr>
            <p:spPr>
              <a:xfrm>
                <a:off x="6075990" y="1106620"/>
                <a:ext cx="3107517" cy="369332"/>
              </a:xfrm>
              <a:prstGeom prst="rect">
                <a:avLst/>
              </a:prstGeom>
              <a:noFill/>
            </p:spPr>
            <p:txBody>
              <a:bodyPr wrap="none" rtlCol="0">
                <a:spAutoFit/>
              </a:bodyPr>
              <a:lstStyle/>
              <a:p>
                <a:r>
                  <a:rPr lang="en-US" dirty="0">
                    <a:latin typeface="Arial" panose="020B0604020202020204" pitchFamily="34" charset="0"/>
                    <a:ea typeface="Cambria Math"/>
                    <a:cs typeface="Arial" panose="020B0604020202020204" pitchFamily="34" charset="0"/>
                  </a:rPr>
                  <a:t>F</a:t>
                </a:r>
                <a:r>
                  <a:rPr lang="en-US" baseline="-25000" dirty="0" err="1">
                    <a:latin typeface="Arial" panose="020B0604020202020204" pitchFamily="34" charset="0"/>
                    <a:ea typeface="Cambria Math"/>
                    <a:cs typeface="Arial" panose="020B0604020202020204" pitchFamily="34" charset="0"/>
                  </a:rPr>
                  <a:t>UT</a:t>
                </a:r>
                <a:r>
                  <a:rPr lang="en-US" baseline="30000" dirty="0" err="1">
                    <a:latin typeface="Arial" panose="020B0604020202020204" pitchFamily="34" charset="0"/>
                    <a:ea typeface="Cambria Math"/>
                    <a:cs typeface="Arial" panose="020B0604020202020204" pitchFamily="34" charset="0"/>
                  </a:rPr>
                  <a:t>sin</a:t>
                </a:r>
                <a:r>
                  <a:rPr lang="en-US" baseline="30000" dirty="0">
                    <a:latin typeface="Arial" panose="020B0604020202020204" pitchFamily="34" charset="0"/>
                    <a:ea typeface="Cambria Math"/>
                    <a:cs typeface="Arial" panose="020B0604020202020204" pitchFamily="34" charset="0"/>
                  </a:rPr>
                  <a:t>(</a:t>
                </a:r>
                <a:r>
                  <a:rPr lang="en-US" baseline="30000" dirty="0" err="1">
                    <a:latin typeface="Symbol" panose="05050102010706020507" pitchFamily="18" charset="2"/>
                    <a:ea typeface="Cambria Math"/>
                    <a:cs typeface="Arial" panose="020B0604020202020204" pitchFamily="34" charset="0"/>
                  </a:rPr>
                  <a:t>f</a:t>
                </a:r>
                <a:r>
                  <a:rPr lang="en-US" baseline="16000" dirty="0" err="1">
                    <a:latin typeface="Arial" panose="020B0604020202020204" pitchFamily="34" charset="0"/>
                    <a:ea typeface="Cambria Math"/>
                    <a:cs typeface="Arial" panose="020B0604020202020204" pitchFamily="34" charset="0"/>
                  </a:rPr>
                  <a:t>h</a:t>
                </a:r>
                <a:r>
                  <a:rPr lang="en-US" baseline="30000" dirty="0" err="1">
                    <a:latin typeface="Arial" panose="020B0604020202020204" pitchFamily="34" charset="0"/>
                    <a:ea typeface="Cambria Math"/>
                    <a:cs typeface="Arial" panose="020B0604020202020204" pitchFamily="34" charset="0"/>
                  </a:rPr>
                  <a:t>+</a:t>
                </a:r>
                <a:r>
                  <a:rPr lang="en-US" baseline="30000" dirty="0" err="1">
                    <a:latin typeface="Symbol" panose="05050102010706020507" pitchFamily="18" charset="2"/>
                    <a:ea typeface="Cambria Math"/>
                    <a:cs typeface="Arial" panose="020B0604020202020204" pitchFamily="34" charset="0"/>
                  </a:rPr>
                  <a:t>f</a:t>
                </a:r>
                <a:r>
                  <a:rPr lang="en-US" baseline="16000" dirty="0" err="1">
                    <a:latin typeface="Arial" panose="020B0604020202020204" pitchFamily="34" charset="0"/>
                    <a:ea typeface="Cambria Math"/>
                    <a:cs typeface="Arial" panose="020B0604020202020204" pitchFamily="34" charset="0"/>
                  </a:rPr>
                  <a:t>s</a:t>
                </a:r>
                <a:r>
                  <a:rPr lang="en-US" baseline="30000" dirty="0">
                    <a:latin typeface="Arial" panose="020B0604020202020204" pitchFamily="34" charset="0"/>
                    <a:ea typeface="Cambria Math"/>
                    <a:cs typeface="Arial" panose="020B0604020202020204" pitchFamily="34" charset="0"/>
                  </a:rPr>
                  <a:t>)</a:t>
                </a:r>
                <a:r>
                  <a:rPr lang="en-US" dirty="0">
                    <a:latin typeface="Arial" panose="020B0604020202020204" pitchFamily="34" charset="0"/>
                    <a:ea typeface="Cambria Math"/>
                    <a:cs typeface="Arial" panose="020B0604020202020204" pitchFamily="34" charset="0"/>
                  </a:rPr>
                  <a:t>(x,Q</a:t>
                </a:r>
                <a:r>
                  <a:rPr lang="en-US" baseline="30000" dirty="0">
                    <a:latin typeface="Arial" panose="020B0604020202020204" pitchFamily="34" charset="0"/>
                    <a:ea typeface="Cambria Math"/>
                    <a:cs typeface="Arial" panose="020B0604020202020204" pitchFamily="34" charset="0"/>
                  </a:rPr>
                  <a:t>2</a:t>
                </a:r>
                <a:r>
                  <a:rPr lang="en-US" dirty="0">
                    <a:latin typeface="Arial" panose="020B0604020202020204" pitchFamily="34" charset="0"/>
                    <a:ea typeface="Cambria Math"/>
                    <a:cs typeface="Arial" panose="020B0604020202020204" pitchFamily="34" charset="0"/>
                  </a:rPr>
                  <a:t>) + C(x) </a:t>
                </a:r>
                <a14:m>
                  <m:oMath xmlns:m="http://schemas.openxmlformats.org/officeDocument/2006/math">
                    <m:r>
                      <a:rPr lang="en-US" i="1" smtClean="0">
                        <a:latin typeface="Cambria Math"/>
                        <a:ea typeface="Cambria Math"/>
                      </a:rPr>
                      <m:t>∝</m:t>
                    </m:r>
                    <m:r>
                      <m:rPr>
                        <m:sty m:val="p"/>
                      </m:rPr>
                      <a:rPr lang="en-US" b="0" i="0" smtClean="0">
                        <a:latin typeface="Cambria Math"/>
                        <a:ea typeface="Cambria Math"/>
                      </a:rPr>
                      <m:t>h</m:t>
                    </m:r>
                    <m:r>
                      <a:rPr lang="en-US" b="0" i="0" baseline="-25000" smtClean="0">
                        <a:latin typeface="Cambria Math"/>
                        <a:ea typeface="Cambria Math"/>
                      </a:rPr>
                      <m:t>1</m:t>
                    </m:r>
                  </m:oMath>
                </a14:m>
                <a:endParaRPr lang="en-US" baseline="30000" dirty="0">
                  <a:latin typeface="Arial" panose="020B0604020202020204" pitchFamily="34" charset="0"/>
                  <a:cs typeface="Arial" panose="020B0604020202020204" pitchFamily="34" charset="0"/>
                </a:endParaRPr>
              </a:p>
            </p:txBody>
          </p:sp>
        </mc:Choice>
        <mc:Fallback xmlns="">
          <p:sp>
            <p:nvSpPr>
              <p:cNvPr id="12" name="TextBox 11">
                <a:extLst>
                  <a:ext uri="{FF2B5EF4-FFF2-40B4-BE49-F238E27FC236}">
                    <a16:creationId xmlns:a16="http://schemas.microsoft.com/office/drawing/2014/main" id="{2CC072E1-FF5A-47E1-AC58-6122901B4C73}"/>
                  </a:ext>
                </a:extLst>
              </p:cNvPr>
              <p:cNvSpPr txBox="1">
                <a:spLocks noRot="1" noChangeAspect="1" noMove="1" noResize="1" noEditPoints="1" noAdjustHandles="1" noChangeArrowheads="1" noChangeShapeType="1" noTextEdit="1"/>
              </p:cNvSpPr>
              <p:nvPr/>
            </p:nvSpPr>
            <p:spPr>
              <a:xfrm>
                <a:off x="6075990" y="1106620"/>
                <a:ext cx="3107517" cy="369332"/>
              </a:xfrm>
              <a:prstGeom prst="rect">
                <a:avLst/>
              </a:prstGeom>
              <a:blipFill>
                <a:blip r:embed="rId4"/>
                <a:stretch>
                  <a:fillRect l="-1768" t="-10000" b="-26667"/>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CF540B35-83C2-4699-BFEE-79F9EB1AE578}"/>
              </a:ext>
            </a:extLst>
          </p:cNvPr>
          <p:cNvPicPr>
            <a:picLocks noChangeAspect="1"/>
          </p:cNvPicPr>
          <p:nvPr/>
        </p:nvPicPr>
        <p:blipFill rotWithShape="1">
          <a:blip r:embed="rId5">
            <a:extLst>
              <a:ext uri="{28A0092B-C50C-407E-A947-70E740481C1C}">
                <a14:useLocalDpi xmlns:a14="http://schemas.microsoft.com/office/drawing/2010/main" val="0"/>
              </a:ext>
            </a:extLst>
          </a:blip>
          <a:srcRect l="11853"/>
          <a:stretch/>
        </p:blipFill>
        <p:spPr>
          <a:xfrm>
            <a:off x="6242575" y="1471163"/>
            <a:ext cx="2844437" cy="4194248"/>
          </a:xfrm>
          <a:prstGeom prst="rect">
            <a:avLst/>
          </a:prstGeom>
        </p:spPr>
      </p:pic>
      <p:sp>
        <p:nvSpPr>
          <p:cNvPr id="14" name="Text Box 9">
            <a:extLst>
              <a:ext uri="{FF2B5EF4-FFF2-40B4-BE49-F238E27FC236}">
                <a16:creationId xmlns:a16="http://schemas.microsoft.com/office/drawing/2014/main" id="{866F5F79-F785-435D-AAE5-C208DA083618}"/>
              </a:ext>
            </a:extLst>
          </p:cNvPr>
          <p:cNvSpPr txBox="1">
            <a:spLocks noChangeArrowheads="1"/>
          </p:cNvSpPr>
          <p:nvPr/>
        </p:nvSpPr>
        <p:spPr bwMode="auto">
          <a:xfrm rot="2700000">
            <a:off x="4426793" y="2516948"/>
            <a:ext cx="2698750" cy="338138"/>
          </a:xfrm>
          <a:prstGeom prst="rect">
            <a:avLst/>
          </a:prstGeom>
          <a:solidFill>
            <a:schemeClr val="accent1">
              <a:lumMod val="20000"/>
              <a:lumOff val="80000"/>
            </a:schemeClr>
          </a:solidFill>
          <a:ln w="9525">
            <a:noFill/>
            <a:miter lim="800000"/>
            <a:headEnd/>
            <a:tailEnd/>
          </a:ln>
          <a:effectLst>
            <a:outerShdw blurRad="50800" dist="50800" dir="5400000" algn="ctr" rotWithShape="0">
              <a:srgbClr val="000000">
                <a:alpha val="60000"/>
              </a:srgbClr>
            </a:outerShdw>
          </a:effectLst>
        </p:spPr>
        <p:txBody>
          <a:bodyPr>
            <a:spAutoFit/>
          </a:bodyPr>
          <a:lstStyle/>
          <a:p>
            <a:pPr eaLnBrk="0" hangingPunct="0">
              <a:defRPr/>
            </a:pPr>
            <a:r>
              <a:rPr lang="en-US" sz="1600" b="1" dirty="0">
                <a:solidFill>
                  <a:srgbClr val="FF0000"/>
                </a:solidFill>
                <a:latin typeface="Arial" pitchFamily="34" charset="0"/>
                <a:ea typeface="ＭＳ Ｐゴシック" pitchFamily="1" charset="-128"/>
                <a:cs typeface="Arial" pitchFamily="34" charset="0"/>
              </a:rPr>
              <a:t>An EIC makes it possible!</a:t>
            </a:r>
          </a:p>
        </p:txBody>
      </p:sp>
      <p:sp>
        <p:nvSpPr>
          <p:cNvPr id="15" name="Isosceles Triangle 14">
            <a:extLst>
              <a:ext uri="{FF2B5EF4-FFF2-40B4-BE49-F238E27FC236}">
                <a16:creationId xmlns:a16="http://schemas.microsoft.com/office/drawing/2014/main" id="{530BA6B9-3819-4E51-A35A-3D5B03850853}"/>
              </a:ext>
            </a:extLst>
          </p:cNvPr>
          <p:cNvSpPr/>
          <p:nvPr/>
        </p:nvSpPr>
        <p:spPr bwMode="auto">
          <a:xfrm>
            <a:off x="6376546" y="5055329"/>
            <a:ext cx="106070" cy="91440"/>
          </a:xfrm>
          <a:prstGeom prst="triangl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16" name="TextBox 15">
            <a:extLst>
              <a:ext uri="{FF2B5EF4-FFF2-40B4-BE49-F238E27FC236}">
                <a16:creationId xmlns:a16="http://schemas.microsoft.com/office/drawing/2014/main" id="{79033C11-CBA7-4536-BC94-0722D664D680}"/>
              </a:ext>
            </a:extLst>
          </p:cNvPr>
          <p:cNvSpPr txBox="1"/>
          <p:nvPr/>
        </p:nvSpPr>
        <p:spPr>
          <a:xfrm>
            <a:off x="6439986" y="5003076"/>
            <a:ext cx="623889"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HERMES</a:t>
            </a:r>
          </a:p>
        </p:txBody>
      </p:sp>
      <p:sp>
        <p:nvSpPr>
          <p:cNvPr id="17" name="Oval 16">
            <a:extLst>
              <a:ext uri="{FF2B5EF4-FFF2-40B4-BE49-F238E27FC236}">
                <a16:creationId xmlns:a16="http://schemas.microsoft.com/office/drawing/2014/main" id="{20DA76E6-892E-4759-B235-D50F6A1AB2D6}"/>
              </a:ext>
            </a:extLst>
          </p:cNvPr>
          <p:cNvSpPr/>
          <p:nvPr/>
        </p:nvSpPr>
        <p:spPr bwMode="auto">
          <a:xfrm>
            <a:off x="6376546" y="4885509"/>
            <a:ext cx="106070" cy="117567"/>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18" name="TextBox 17">
            <a:extLst>
              <a:ext uri="{FF2B5EF4-FFF2-40B4-BE49-F238E27FC236}">
                <a16:creationId xmlns:a16="http://schemas.microsoft.com/office/drawing/2014/main" id="{55859516-DE8C-4098-9D6C-DB7B0BB2484C}"/>
              </a:ext>
            </a:extLst>
          </p:cNvPr>
          <p:cNvSpPr txBox="1"/>
          <p:nvPr/>
        </p:nvSpPr>
        <p:spPr>
          <a:xfrm>
            <a:off x="6435630" y="4841964"/>
            <a:ext cx="699230"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COMPASS</a:t>
            </a:r>
          </a:p>
        </p:txBody>
      </p:sp>
      <p:sp>
        <p:nvSpPr>
          <p:cNvPr id="19" name="TextBox 18">
            <a:extLst>
              <a:ext uri="{FF2B5EF4-FFF2-40B4-BE49-F238E27FC236}">
                <a16:creationId xmlns:a16="http://schemas.microsoft.com/office/drawing/2014/main" id="{2C978BEC-E7CC-44E8-8789-0981F3AA937F}"/>
              </a:ext>
            </a:extLst>
          </p:cNvPr>
          <p:cNvSpPr txBox="1"/>
          <p:nvPr/>
        </p:nvSpPr>
        <p:spPr>
          <a:xfrm rot="3420000">
            <a:off x="7847216" y="3571342"/>
            <a:ext cx="1114408" cy="276999"/>
          </a:xfrm>
          <a:prstGeom prst="rect">
            <a:avLst/>
          </a:prstGeom>
          <a:noFill/>
        </p:spPr>
        <p:txBody>
          <a:bodyPr wrap="none" rtlCol="0">
            <a:spAutoFit/>
          </a:bodyPr>
          <a:lstStyle/>
          <a:p>
            <a:r>
              <a:rPr lang="en-US" sz="1200" i="1" dirty="0">
                <a:solidFill>
                  <a:srgbClr val="0033CC"/>
                </a:solidFill>
                <a:latin typeface="Arial" pitchFamily="34" charset="0"/>
                <a:cs typeface="Arial" pitchFamily="34" charset="0"/>
              </a:rPr>
              <a:t>EIC coverage</a:t>
            </a:r>
          </a:p>
        </p:txBody>
      </p:sp>
      <p:sp>
        <p:nvSpPr>
          <p:cNvPr id="20" name="TextBox 19">
            <a:extLst>
              <a:ext uri="{FF2B5EF4-FFF2-40B4-BE49-F238E27FC236}">
                <a16:creationId xmlns:a16="http://schemas.microsoft.com/office/drawing/2014/main" id="{A8E1BD2E-6296-40DA-89D0-860242ACC852}"/>
              </a:ext>
            </a:extLst>
          </p:cNvPr>
          <p:cNvSpPr txBox="1"/>
          <p:nvPr/>
        </p:nvSpPr>
        <p:spPr>
          <a:xfrm>
            <a:off x="5413900" y="1601720"/>
            <a:ext cx="3533976" cy="276999"/>
          </a:xfrm>
          <a:prstGeom prst="rect">
            <a:avLst/>
          </a:prstGeom>
          <a:noFill/>
        </p:spPr>
        <p:txBody>
          <a:bodyPr wrap="square" rtlCol="0">
            <a:spAutoFit/>
          </a:bodyPr>
          <a:lstStyle/>
          <a:p>
            <a:r>
              <a:rPr lang="en-US" sz="1200" b="1" dirty="0"/>
              <a:t>Note: need to update plots for COMPASS data</a:t>
            </a:r>
          </a:p>
        </p:txBody>
      </p:sp>
      <p:sp>
        <p:nvSpPr>
          <p:cNvPr id="21" name="TextBox 20">
            <a:extLst>
              <a:ext uri="{FF2B5EF4-FFF2-40B4-BE49-F238E27FC236}">
                <a16:creationId xmlns:a16="http://schemas.microsoft.com/office/drawing/2014/main" id="{402C7DB5-F8E3-4A81-9A76-58BFDAF18A6E}"/>
              </a:ext>
            </a:extLst>
          </p:cNvPr>
          <p:cNvSpPr txBox="1"/>
          <p:nvPr/>
        </p:nvSpPr>
        <p:spPr>
          <a:xfrm>
            <a:off x="3412602" y="758248"/>
            <a:ext cx="2608406" cy="646331"/>
          </a:xfrm>
          <a:prstGeom prst="rect">
            <a:avLst/>
          </a:prstGeom>
          <a:solidFill>
            <a:srgbClr val="008000"/>
          </a:solidFill>
        </p:spPr>
        <p:txBody>
          <a:bodyPr wrap="none" rtlCol="0">
            <a:spAutoFit/>
          </a:bodyPr>
          <a:lstStyle/>
          <a:p>
            <a:r>
              <a:rPr lang="en-US" b="1" dirty="0">
                <a:solidFill>
                  <a:schemeClr val="bg1"/>
                </a:solidFill>
              </a:rPr>
              <a:t>Similar for g</a:t>
            </a:r>
            <a:r>
              <a:rPr lang="en-US" b="1" baseline="-25000" dirty="0">
                <a:solidFill>
                  <a:schemeClr val="bg1"/>
                </a:solidFill>
              </a:rPr>
              <a:t>1</a:t>
            </a:r>
            <a:r>
              <a:rPr lang="en-US" b="1" baseline="30000" dirty="0">
                <a:solidFill>
                  <a:schemeClr val="bg1"/>
                </a:solidFill>
              </a:rPr>
              <a:t>n</a:t>
            </a:r>
            <a:r>
              <a:rPr lang="en-US" b="1" dirty="0">
                <a:solidFill>
                  <a:schemeClr val="bg1"/>
                </a:solidFill>
              </a:rPr>
              <a:t>, g</a:t>
            </a:r>
            <a:r>
              <a:rPr lang="en-US" b="1" baseline="-25000" dirty="0">
                <a:solidFill>
                  <a:schemeClr val="bg1"/>
                </a:solidFill>
              </a:rPr>
              <a:t>2</a:t>
            </a:r>
            <a:r>
              <a:rPr lang="en-US" b="1" baseline="30000" dirty="0">
                <a:solidFill>
                  <a:schemeClr val="bg1"/>
                </a:solidFill>
              </a:rPr>
              <a:t>p</a:t>
            </a:r>
            <a:r>
              <a:rPr lang="en-US" b="1" dirty="0">
                <a:solidFill>
                  <a:schemeClr val="bg1"/>
                </a:solidFill>
              </a:rPr>
              <a:t>, g</a:t>
            </a:r>
            <a:r>
              <a:rPr lang="en-US" b="1" baseline="-25000" dirty="0">
                <a:solidFill>
                  <a:schemeClr val="bg1"/>
                </a:solidFill>
              </a:rPr>
              <a:t>2</a:t>
            </a:r>
            <a:r>
              <a:rPr lang="en-US" b="1" baseline="30000" dirty="0">
                <a:solidFill>
                  <a:schemeClr val="bg1"/>
                </a:solidFill>
              </a:rPr>
              <a:t>n</a:t>
            </a:r>
            <a:endParaRPr lang="en-US" b="1" dirty="0">
              <a:solidFill>
                <a:schemeClr val="bg1"/>
              </a:solidFill>
            </a:endParaRPr>
          </a:p>
          <a:p>
            <a:r>
              <a:rPr lang="en-US" b="1" dirty="0">
                <a:solidFill>
                  <a:schemeClr val="bg1"/>
                </a:solidFill>
              </a:rPr>
              <a:t>	        (and b</a:t>
            </a:r>
            <a:r>
              <a:rPr lang="en-US" b="1" baseline="-25000" dirty="0">
                <a:solidFill>
                  <a:schemeClr val="bg1"/>
                </a:solidFill>
              </a:rPr>
              <a:t>1</a:t>
            </a:r>
            <a:r>
              <a:rPr lang="en-US" b="1" baseline="30000" dirty="0">
                <a:solidFill>
                  <a:schemeClr val="bg1"/>
                </a:solidFill>
              </a:rPr>
              <a:t>d</a:t>
            </a:r>
            <a:r>
              <a:rPr lang="en-US" b="1" dirty="0">
                <a:solidFill>
                  <a:schemeClr val="bg1"/>
                </a:solidFill>
              </a:rPr>
              <a:t>)</a:t>
            </a:r>
          </a:p>
        </p:txBody>
      </p:sp>
      <p:sp>
        <p:nvSpPr>
          <p:cNvPr id="22" name="TextBox 21">
            <a:extLst>
              <a:ext uri="{FF2B5EF4-FFF2-40B4-BE49-F238E27FC236}">
                <a16:creationId xmlns:a16="http://schemas.microsoft.com/office/drawing/2014/main" id="{70A5A13C-50FA-40DD-9764-BB5CD81A290B}"/>
              </a:ext>
            </a:extLst>
          </p:cNvPr>
          <p:cNvSpPr txBox="1"/>
          <p:nvPr/>
        </p:nvSpPr>
        <p:spPr>
          <a:xfrm>
            <a:off x="830509" y="767489"/>
            <a:ext cx="1710725" cy="369332"/>
          </a:xfrm>
          <a:prstGeom prst="rect">
            <a:avLst/>
          </a:prstGeom>
          <a:solidFill>
            <a:srgbClr val="008000"/>
          </a:solidFill>
        </p:spPr>
        <p:txBody>
          <a:bodyPr wrap="none" rtlCol="0">
            <a:spAutoFit/>
          </a:bodyPr>
          <a:lstStyle/>
          <a:p>
            <a:r>
              <a:rPr lang="en-US" b="1" dirty="0">
                <a:solidFill>
                  <a:schemeClr val="bg1"/>
                </a:solidFill>
              </a:rPr>
              <a:t>Similar for F</a:t>
            </a:r>
            <a:r>
              <a:rPr lang="en-US" b="1" baseline="-25000" dirty="0">
                <a:solidFill>
                  <a:schemeClr val="bg1"/>
                </a:solidFill>
              </a:rPr>
              <a:t>2</a:t>
            </a:r>
            <a:r>
              <a:rPr lang="en-US" b="1" baseline="30000" dirty="0">
                <a:solidFill>
                  <a:schemeClr val="bg1"/>
                </a:solidFill>
              </a:rPr>
              <a:t>n</a:t>
            </a:r>
            <a:endParaRPr lang="en-US" b="1" dirty="0">
              <a:solidFill>
                <a:schemeClr val="bg1"/>
              </a:solidFill>
            </a:endParaRPr>
          </a:p>
        </p:txBody>
      </p:sp>
      <p:sp>
        <p:nvSpPr>
          <p:cNvPr id="23" name="TextBox 22">
            <a:extLst>
              <a:ext uri="{FF2B5EF4-FFF2-40B4-BE49-F238E27FC236}">
                <a16:creationId xmlns:a16="http://schemas.microsoft.com/office/drawing/2014/main" id="{D2DF7921-8C60-4885-9971-728515A0C19E}"/>
              </a:ext>
            </a:extLst>
          </p:cNvPr>
          <p:cNvSpPr txBox="1"/>
          <p:nvPr/>
        </p:nvSpPr>
        <p:spPr>
          <a:xfrm>
            <a:off x="6714500" y="760842"/>
            <a:ext cx="1710725" cy="369332"/>
          </a:xfrm>
          <a:prstGeom prst="rect">
            <a:avLst/>
          </a:prstGeom>
          <a:solidFill>
            <a:srgbClr val="008000"/>
          </a:solidFill>
        </p:spPr>
        <p:txBody>
          <a:bodyPr wrap="none" rtlCol="0">
            <a:spAutoFit/>
          </a:bodyPr>
          <a:lstStyle/>
          <a:p>
            <a:r>
              <a:rPr lang="en-US" b="1" dirty="0">
                <a:solidFill>
                  <a:schemeClr val="bg1"/>
                </a:solidFill>
              </a:rPr>
              <a:t>Similar for h</a:t>
            </a:r>
            <a:r>
              <a:rPr lang="en-US" b="1" baseline="-25000" dirty="0">
                <a:solidFill>
                  <a:schemeClr val="bg1"/>
                </a:solidFill>
              </a:rPr>
              <a:t>1</a:t>
            </a:r>
            <a:r>
              <a:rPr lang="en-US" b="1" baseline="30000" dirty="0">
                <a:solidFill>
                  <a:schemeClr val="bg1"/>
                </a:solidFill>
              </a:rPr>
              <a:t>n</a:t>
            </a:r>
            <a:endParaRPr lang="en-US" b="1" dirty="0">
              <a:solidFill>
                <a:schemeClr val="bg1"/>
              </a:solidFill>
            </a:endParaRPr>
          </a:p>
        </p:txBody>
      </p:sp>
    </p:spTree>
    <p:extLst>
      <p:ext uri="{BB962C8B-B14F-4D97-AF65-F5344CB8AC3E}">
        <p14:creationId xmlns:p14="http://schemas.microsoft.com/office/powerpoint/2010/main" val="4092833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39</a:t>
            </a:fld>
            <a:endParaRPr lang="en-US" dirty="0"/>
          </a:p>
        </p:txBody>
      </p:sp>
      <p:sp>
        <p:nvSpPr>
          <p:cNvPr id="5" name="TextBox 4">
            <a:extLst>
              <a:ext uri="{FF2B5EF4-FFF2-40B4-BE49-F238E27FC236}">
                <a16:creationId xmlns:a16="http://schemas.microsoft.com/office/drawing/2014/main" id="{01869B3F-02C2-4F02-9BAB-9874D11E5691}"/>
              </a:ext>
            </a:extLst>
          </p:cNvPr>
          <p:cNvSpPr txBox="1"/>
          <p:nvPr/>
        </p:nvSpPr>
        <p:spPr>
          <a:xfrm>
            <a:off x="363893" y="863590"/>
            <a:ext cx="6479359"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Exotic Glue in Nuclei =</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gluons </a:t>
            </a:r>
            <a:r>
              <a:rPr lang="en-US" b="1" dirty="0">
                <a:latin typeface="Arial" panose="020B0604020202020204" pitchFamily="34" charset="0"/>
                <a:cs typeface="Arial" panose="020B0604020202020204" pitchFamily="34" charset="0"/>
              </a:rPr>
              <a:t>not</a:t>
            </a:r>
            <a:r>
              <a:rPr lang="en-US" dirty="0">
                <a:latin typeface="Arial" panose="020B0604020202020204" pitchFamily="34" charset="0"/>
                <a:cs typeface="Arial" panose="020B0604020202020204" pitchFamily="34" charset="0"/>
              </a:rPr>
              <a:t> associated with individual nucleons in nucleus</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operator in nucleon = 0 &amp; operator in nuclei ≠ 0</a:t>
            </a:r>
          </a:p>
        </p:txBody>
      </p:sp>
      <p:sp>
        <p:nvSpPr>
          <p:cNvPr id="6" name="TextBox 5">
            <a:extLst>
              <a:ext uri="{FF2B5EF4-FFF2-40B4-BE49-F238E27FC236}">
                <a16:creationId xmlns:a16="http://schemas.microsoft.com/office/drawing/2014/main" id="{0AAE8919-A037-434F-A744-AA5140445036}"/>
              </a:ext>
            </a:extLst>
          </p:cNvPr>
          <p:cNvSpPr txBox="1"/>
          <p:nvPr/>
        </p:nvSpPr>
        <p:spPr>
          <a:xfrm>
            <a:off x="722783" y="1857831"/>
            <a:ext cx="5761577" cy="923330"/>
          </a:xfrm>
          <a:prstGeom prst="rect">
            <a:avLst/>
          </a:prstGeom>
          <a:noFill/>
          <a:ln>
            <a:solidFill>
              <a:srgbClr val="0000FF"/>
            </a:solidFill>
          </a:ln>
        </p:spPr>
        <p:txBody>
          <a:bodyPr wrap="square" rtlCol="0">
            <a:spAutoFit/>
          </a:bodyPr>
          <a:lstStyle/>
          <a:p>
            <a:r>
              <a:rPr lang="en-US" dirty="0">
                <a:latin typeface="Arial" panose="020B0604020202020204" pitchFamily="34" charset="0"/>
                <a:cs typeface="Arial" panose="020B0604020202020204" pitchFamily="34" charset="0"/>
              </a:rPr>
              <a:t>Targets with J ≥ 1 have leading twist gluon contribution</a:t>
            </a:r>
          </a:p>
          <a:p>
            <a:r>
              <a:rPr lang="en-US" dirty="0">
                <a:latin typeface="Symbol" panose="05050102010706020507" pitchFamily="18" charset="2"/>
                <a:cs typeface="Arial" panose="020B0604020202020204" pitchFamily="34" charset="0"/>
              </a:rPr>
              <a:t>D</a:t>
            </a:r>
            <a:r>
              <a:rPr lang="en-US" dirty="0">
                <a:latin typeface="Arial" panose="020B0604020202020204" pitchFamily="34" charset="0"/>
                <a:cs typeface="Arial" panose="020B0604020202020204" pitchFamily="34" charset="0"/>
              </a:rPr>
              <a:t>(x,Q</a:t>
            </a:r>
            <a:r>
              <a:rPr lang="en-US" baseline="30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 double helicity flip (Jaffe and Manohar, 1989)</a:t>
            </a:r>
          </a:p>
          <a:p>
            <a:r>
              <a:rPr lang="en-US" dirty="0">
                <a:latin typeface="Arial" panose="020B0604020202020204" pitchFamily="34" charset="0"/>
                <a:cs typeface="Arial" panose="020B0604020202020204" pitchFamily="34" charset="0"/>
              </a:rPr>
              <a:t>Changes both photon and target helicity by two units…</a:t>
            </a:r>
          </a:p>
        </p:txBody>
      </p:sp>
      <p:pic>
        <p:nvPicPr>
          <p:cNvPr id="7" name="Picture 6">
            <a:extLst>
              <a:ext uri="{FF2B5EF4-FFF2-40B4-BE49-F238E27FC236}">
                <a16:creationId xmlns:a16="http://schemas.microsoft.com/office/drawing/2014/main" id="{22E03851-F7B4-4894-9BBE-819FFDEB3EE0}"/>
              </a:ext>
            </a:extLst>
          </p:cNvPr>
          <p:cNvPicPr>
            <a:picLocks noChangeAspect="1"/>
          </p:cNvPicPr>
          <p:nvPr/>
        </p:nvPicPr>
        <p:blipFill>
          <a:blip r:embed="rId2"/>
          <a:stretch>
            <a:fillRect/>
          </a:stretch>
        </p:blipFill>
        <p:spPr>
          <a:xfrm>
            <a:off x="722783" y="2954814"/>
            <a:ext cx="2335651" cy="2133600"/>
          </a:xfrm>
          <a:prstGeom prst="rect">
            <a:avLst/>
          </a:prstGeom>
        </p:spPr>
      </p:pic>
      <p:pic>
        <p:nvPicPr>
          <p:cNvPr id="9" name="Picture 8">
            <a:extLst>
              <a:ext uri="{FF2B5EF4-FFF2-40B4-BE49-F238E27FC236}">
                <a16:creationId xmlns:a16="http://schemas.microsoft.com/office/drawing/2014/main" id="{D4E071CE-3724-44BD-A095-798B3B7AEC40}"/>
              </a:ext>
            </a:extLst>
          </p:cNvPr>
          <p:cNvPicPr>
            <a:picLocks noChangeAspect="1"/>
          </p:cNvPicPr>
          <p:nvPr/>
        </p:nvPicPr>
        <p:blipFill>
          <a:blip r:embed="rId3"/>
          <a:stretch>
            <a:fillRect/>
          </a:stretch>
        </p:blipFill>
        <p:spPr>
          <a:xfrm>
            <a:off x="727192" y="5088726"/>
            <a:ext cx="2339713" cy="463296"/>
          </a:xfrm>
          <a:prstGeom prst="rect">
            <a:avLst/>
          </a:prstGeom>
        </p:spPr>
      </p:pic>
      <p:sp>
        <p:nvSpPr>
          <p:cNvPr id="10" name="TextBox 9">
            <a:extLst>
              <a:ext uri="{FF2B5EF4-FFF2-40B4-BE49-F238E27FC236}">
                <a16:creationId xmlns:a16="http://schemas.microsoft.com/office/drawing/2014/main" id="{365B1A65-4CD6-4AA3-803C-AD54DF9997DB}"/>
              </a:ext>
            </a:extLst>
          </p:cNvPr>
          <p:cNvSpPr txBox="1"/>
          <p:nvPr/>
        </p:nvSpPr>
        <p:spPr>
          <a:xfrm>
            <a:off x="325990" y="5692367"/>
            <a:ext cx="8492019" cy="646331"/>
          </a:xfrm>
          <a:prstGeom prst="rect">
            <a:avLst/>
          </a:prstGeom>
          <a:noFill/>
        </p:spPr>
        <p:txBody>
          <a:bodyPr wrap="square" rtlCol="0">
            <a:spAutoFit/>
          </a:bodyPr>
          <a:lstStyle/>
          <a:p>
            <a:r>
              <a:rPr lang="en-US" b="1" dirty="0">
                <a:solidFill>
                  <a:srgbClr val="0000FF"/>
                </a:solidFill>
                <a:latin typeface="Arial" panose="020B0604020202020204" pitchFamily="34" charset="0"/>
                <a:cs typeface="Arial" panose="020B0604020202020204" pitchFamily="34" charset="0"/>
              </a:rPr>
              <a:t>LQCD calculation</a:t>
            </a:r>
            <a:r>
              <a:rPr lang="en-US" dirty="0">
                <a:latin typeface="Arial" panose="020B0604020202020204" pitchFamily="34" charset="0"/>
                <a:cs typeface="Arial" panose="020B0604020202020204" pitchFamily="34" charset="0"/>
              </a:rPr>
              <a:t>: gluon </a:t>
            </a:r>
            <a:r>
              <a:rPr lang="en-US" dirty="0" err="1">
                <a:latin typeface="Arial" panose="020B0604020202020204" pitchFamily="34" charset="0"/>
                <a:cs typeface="Arial" panose="020B0604020202020204" pitchFamily="34" charset="0"/>
              </a:rPr>
              <a:t>transversity</a:t>
            </a:r>
            <a:r>
              <a:rPr lang="en-US" dirty="0">
                <a:latin typeface="Arial" panose="020B0604020202020204" pitchFamily="34" charset="0"/>
                <a:cs typeface="Arial" panose="020B0604020202020204" pitchFamily="34" charset="0"/>
              </a:rPr>
              <a:t> distribution in the deuteron, </a:t>
            </a:r>
            <a:r>
              <a:rPr lang="en-US" dirty="0" err="1">
                <a:latin typeface="Arial" panose="020B0604020202020204" pitchFamily="34" charset="0"/>
                <a:cs typeface="Arial" panose="020B0604020202020204" pitchFamily="34" charset="0"/>
              </a:rPr>
              <a:t>m</a:t>
            </a:r>
            <a:r>
              <a:rPr lang="en-US" baseline="-25000" dirty="0" err="1">
                <a:latin typeface="Symbol" panose="05050102010706020507" pitchFamily="18" charset="2"/>
                <a:cs typeface="Arial" panose="020B0604020202020204" pitchFamily="34" charset="0"/>
              </a:rPr>
              <a:t>p</a:t>
            </a:r>
            <a:r>
              <a:rPr lang="en-US" dirty="0">
                <a:latin typeface="Arial" panose="020B0604020202020204" pitchFamily="34" charset="0"/>
                <a:cs typeface="Arial" panose="020B0604020202020204" pitchFamily="34" charset="0"/>
              </a:rPr>
              <a:t> = 800 MeV </a:t>
            </a:r>
            <a:r>
              <a:rPr lang="en-US" dirty="0">
                <a:latin typeface="Arial" panose="020B0604020202020204" pitchFamily="34" charset="0"/>
                <a:cs typeface="Arial" panose="020B0604020202020204" pitchFamily="34" charset="0"/>
                <a:sym typeface="Wingdings" panose="05000000000000000000" pitchFamily="2" charset="2"/>
              </a:rPr>
              <a:t> </a:t>
            </a:r>
            <a:r>
              <a:rPr lang="en-US" b="1" dirty="0">
                <a:solidFill>
                  <a:srgbClr val="0000FF"/>
                </a:solidFill>
                <a:latin typeface="Arial" panose="020B0604020202020204" pitchFamily="34" charset="0"/>
                <a:cs typeface="Arial" panose="020B0604020202020204" pitchFamily="34" charset="0"/>
                <a:sym typeface="Wingdings" panose="05000000000000000000" pitchFamily="2" charset="2"/>
              </a:rPr>
              <a:t>First evidence for non-nucleonic gluon contributions to nuclear structure</a:t>
            </a:r>
            <a:endParaRPr lang="en-US" b="1" dirty="0">
              <a:solidFill>
                <a:srgbClr val="0000FF"/>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05BBDF51-4FEE-44EE-86C2-547AA07A548B}"/>
              </a:ext>
            </a:extLst>
          </p:cNvPr>
          <p:cNvSpPr txBox="1"/>
          <p:nvPr/>
        </p:nvSpPr>
        <p:spPr>
          <a:xfrm>
            <a:off x="3640247" y="4207331"/>
            <a:ext cx="4776562" cy="1323439"/>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Parton model interpretation:</a:t>
            </a:r>
          </a:p>
          <a:p>
            <a:r>
              <a:rPr lang="en-US" sz="1600" i="1" dirty="0">
                <a:latin typeface="Symbol" panose="05050102010706020507" pitchFamily="18" charset="2"/>
                <a:cs typeface="Arial" panose="020B0604020202020204" pitchFamily="34" charset="0"/>
              </a:rPr>
              <a:t>D</a:t>
            </a:r>
            <a:r>
              <a:rPr lang="en-US" sz="1600" i="1" dirty="0">
                <a:latin typeface="Arial" panose="020B0604020202020204" pitchFamily="34" charset="0"/>
                <a:cs typeface="Arial" panose="020B0604020202020204" pitchFamily="34" charset="0"/>
              </a:rPr>
              <a:t>(x,Q</a:t>
            </a:r>
            <a:r>
              <a:rPr lang="en-US" sz="1600" i="1" baseline="30000" dirty="0">
                <a:latin typeface="Arial" panose="020B0604020202020204" pitchFamily="34" charset="0"/>
                <a:cs typeface="Arial" panose="020B0604020202020204" pitchFamily="34" charset="0"/>
              </a:rPr>
              <a:t>2</a:t>
            </a:r>
            <a:r>
              <a:rPr lang="en-US" sz="1600" i="1" dirty="0">
                <a:latin typeface="Arial" panose="020B0604020202020204" pitchFamily="34" charset="0"/>
                <a:cs typeface="Arial" panose="020B0604020202020204" pitchFamily="34" charset="0"/>
              </a:rPr>
              <a:t>) informs how much more momentum of  a transversely polarized particle is carried by a gluon with spin aligned rather than perpendicular to it in the transverse plane.</a:t>
            </a:r>
          </a:p>
        </p:txBody>
      </p:sp>
      <p:sp>
        <p:nvSpPr>
          <p:cNvPr id="12" name="TextBox 11">
            <a:extLst>
              <a:ext uri="{FF2B5EF4-FFF2-40B4-BE49-F238E27FC236}">
                <a16:creationId xmlns:a16="http://schemas.microsoft.com/office/drawing/2014/main" id="{4622DD1F-E930-41CF-8E5E-FD4F46D67348}"/>
              </a:ext>
            </a:extLst>
          </p:cNvPr>
          <p:cNvSpPr txBox="1"/>
          <p:nvPr/>
        </p:nvSpPr>
        <p:spPr>
          <a:xfrm>
            <a:off x="6686550" y="5505411"/>
            <a:ext cx="1959191" cy="276999"/>
          </a:xfrm>
          <a:prstGeom prst="rect">
            <a:avLst/>
          </a:prstGeom>
          <a:noFill/>
        </p:spPr>
        <p:txBody>
          <a:bodyPr wrap="none" rtlCol="0">
            <a:spAutoFit/>
          </a:bodyPr>
          <a:lstStyle/>
          <a:p>
            <a:r>
              <a:rPr lang="en-US" sz="1200" dirty="0"/>
              <a:t>Shanahan, Detmold, et al.</a:t>
            </a:r>
          </a:p>
        </p:txBody>
      </p:sp>
      <p:sp>
        <p:nvSpPr>
          <p:cNvPr id="14" name="Text Box 2">
            <a:extLst>
              <a:ext uri="{FF2B5EF4-FFF2-40B4-BE49-F238E27FC236}">
                <a16:creationId xmlns:a16="http://schemas.microsoft.com/office/drawing/2014/main" id="{B8924678-8556-49A4-9C70-523705C0CADA}"/>
              </a:ext>
            </a:extLst>
          </p:cNvPr>
          <p:cNvSpPr>
            <a:spLocks noGrp="1" noChangeArrowheads="1"/>
          </p:cNvSpPr>
          <p:nvPr>
            <p:ph type="title"/>
          </p:nvPr>
        </p:nvSpPr>
        <p:spPr>
          <a:xfrm>
            <a:off x="309563" y="0"/>
            <a:ext cx="8462962" cy="728663"/>
          </a:xfrm>
        </p:spPr>
        <p:txBody>
          <a:bodyPr>
            <a:normAutofit/>
          </a:bodyPr>
          <a:lstStyle/>
          <a:p>
            <a:pPr algn="ctr"/>
            <a:r>
              <a:rPr lang="en-US" altLang="en-US" sz="3200" dirty="0"/>
              <a:t>Exotic Glue in Nuclei</a:t>
            </a:r>
          </a:p>
        </p:txBody>
      </p:sp>
      <p:pic>
        <p:nvPicPr>
          <p:cNvPr id="16" name="Picture 15" descr="JLEIC_image_revised-01.jpg">
            <a:extLst>
              <a:ext uri="{FF2B5EF4-FFF2-40B4-BE49-F238E27FC236}">
                <a16:creationId xmlns:a16="http://schemas.microsoft.com/office/drawing/2014/main" id="{F61F5CC9-9594-44E0-8DEC-03B6B0546C7F}"/>
              </a:ext>
            </a:extLst>
          </p:cNvPr>
          <p:cNvPicPr>
            <a:picLocks noChangeAspect="1"/>
          </p:cNvPicPr>
          <p:nvPr/>
        </p:nvPicPr>
        <p:blipFill rotWithShape="1">
          <a:blip r:embed="rId4">
            <a:extLst>
              <a:ext uri="{28A0092B-C50C-407E-A947-70E740481C1C}">
                <a14:useLocalDpi xmlns:a14="http://schemas.microsoft.com/office/drawing/2010/main" val="0"/>
              </a:ext>
            </a:extLst>
          </a:blip>
          <a:srcRect l="9664" t="17028" b="9178"/>
          <a:stretch/>
        </p:blipFill>
        <p:spPr>
          <a:xfrm>
            <a:off x="6686550" y="915619"/>
            <a:ext cx="2457450" cy="2597857"/>
          </a:xfrm>
          <a:prstGeom prst="rect">
            <a:avLst/>
          </a:prstGeom>
        </p:spPr>
      </p:pic>
      <p:sp>
        <p:nvSpPr>
          <p:cNvPr id="8" name="TextBox 7">
            <a:extLst>
              <a:ext uri="{FF2B5EF4-FFF2-40B4-BE49-F238E27FC236}">
                <a16:creationId xmlns:a16="http://schemas.microsoft.com/office/drawing/2014/main" id="{8A9C32A5-0CF2-4A1F-BAD0-DC38F6DD2D62}"/>
              </a:ext>
            </a:extLst>
          </p:cNvPr>
          <p:cNvSpPr txBox="1"/>
          <p:nvPr/>
        </p:nvSpPr>
        <p:spPr>
          <a:xfrm>
            <a:off x="3260624" y="3218811"/>
            <a:ext cx="4631260" cy="830997"/>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Measurable in unpolarized Deep Inelastic Scattering with a </a:t>
            </a:r>
            <a:r>
              <a:rPr lang="en-US" sz="1600" b="1" dirty="0">
                <a:latin typeface="Arial" panose="020B0604020202020204" pitchFamily="34" charset="0"/>
                <a:cs typeface="Arial" panose="020B0604020202020204" pitchFamily="34" charset="0"/>
              </a:rPr>
              <a:t>transversely polarized J ≥ 1 target like the deuteron </a:t>
            </a:r>
            <a:r>
              <a:rPr lang="en-US" sz="1600" dirty="0">
                <a:latin typeface="Arial" panose="020B0604020202020204" pitchFamily="34" charset="0"/>
                <a:cs typeface="Arial" panose="020B0604020202020204" pitchFamily="34" charset="0"/>
              </a:rPr>
              <a:t>as azimuthal variation.</a:t>
            </a:r>
          </a:p>
        </p:txBody>
      </p:sp>
    </p:spTree>
    <p:extLst>
      <p:ext uri="{BB962C8B-B14F-4D97-AF65-F5344CB8AC3E}">
        <p14:creationId xmlns:p14="http://schemas.microsoft.com/office/powerpoint/2010/main" val="276958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E7B59D2-B75A-4F30-B149-042F74D4053C}"/>
              </a:ext>
            </a:extLst>
          </p:cNvPr>
          <p:cNvSpPr>
            <a:spLocks noGrp="1"/>
          </p:cNvSpPr>
          <p:nvPr>
            <p:ph type="title"/>
          </p:nvPr>
        </p:nvSpPr>
        <p:spPr>
          <a:xfrm>
            <a:off x="0" y="17585"/>
            <a:ext cx="9144000" cy="712178"/>
          </a:xfrm>
        </p:spPr>
        <p:txBody>
          <a:bodyPr>
            <a:noAutofit/>
          </a:bodyPr>
          <a:lstStyle/>
          <a:p>
            <a:pPr algn="ctr"/>
            <a:r>
              <a:rPr lang="en-US" sz="2800" dirty="0">
                <a:latin typeface="Arial" pitchFamily="34" charset="0"/>
              </a:rPr>
              <a:t>Nuclear </a:t>
            </a:r>
            <a:r>
              <a:rPr lang="en-US" sz="2800" dirty="0" err="1">
                <a:latin typeface="Arial" pitchFamily="34" charset="0"/>
              </a:rPr>
              <a:t>Femtography</a:t>
            </a:r>
            <a:r>
              <a:rPr lang="en-US" sz="2800" dirty="0">
                <a:latin typeface="Arial" pitchFamily="34" charset="0"/>
              </a:rPr>
              <a:t> – Subatomic Matter is Unique</a:t>
            </a:r>
            <a:endParaRPr lang="en-US" sz="2800" dirty="0">
              <a:latin typeface="+mj-lt"/>
            </a:endParaRPr>
          </a:p>
        </p:txBody>
      </p:sp>
      <p:sp>
        <p:nvSpPr>
          <p:cNvPr id="11" name="Rectangle 10">
            <a:extLst>
              <a:ext uri="{FF2B5EF4-FFF2-40B4-BE49-F238E27FC236}">
                <a16:creationId xmlns:a16="http://schemas.microsoft.com/office/drawing/2014/main" id="{AED3A82B-0303-4F3F-9900-20A9175B3582}"/>
              </a:ext>
            </a:extLst>
          </p:cNvPr>
          <p:cNvSpPr/>
          <p:nvPr/>
        </p:nvSpPr>
        <p:spPr>
          <a:xfrm>
            <a:off x="321604" y="3875765"/>
            <a:ext cx="4673184" cy="2585323"/>
          </a:xfrm>
          <a:prstGeom prst="rect">
            <a:avLst/>
          </a:prstGeom>
          <a:ln>
            <a:solidFill>
              <a:schemeClr val="accent1"/>
            </a:solidFill>
          </a:ln>
        </p:spPr>
        <p:txBody>
          <a:bodyPr wrap="square">
            <a:spAutoFit/>
          </a:bodyPr>
          <a:lstStyle/>
          <a:p>
            <a:r>
              <a:rPr lang="en-US" b="1" dirty="0">
                <a:latin typeface="Arial" panose="020B0604020202020204" pitchFamily="34" charset="0"/>
                <a:cs typeface="Arial" panose="020B0604020202020204" pitchFamily="34" charset="0"/>
              </a:rPr>
              <a:t>Interactions and structure are mixed up in nuclear matter: </a:t>
            </a:r>
            <a:r>
              <a:rPr lang="en-US" dirty="0">
                <a:latin typeface="Arial" panose="020B0604020202020204" pitchFamily="34" charset="0"/>
                <a:cs typeface="Arial" panose="020B0604020202020204" pitchFamily="34" charset="0"/>
              </a:rPr>
              <a:t>Nuclear matter is made of quarks that are bound by gluons that also bind themselves.  Unlike with the more familiar atomic and molecular matter, the </a:t>
            </a:r>
            <a:r>
              <a:rPr lang="en-US" dirty="0">
                <a:solidFill>
                  <a:srgbClr val="0000FF"/>
                </a:solidFill>
                <a:latin typeface="Arial" panose="020B0604020202020204" pitchFamily="34" charset="0"/>
                <a:cs typeface="Arial" panose="020B0604020202020204" pitchFamily="34" charset="0"/>
              </a:rPr>
              <a:t>interactions and structures are inextricably mixed up</a:t>
            </a:r>
            <a:r>
              <a:rPr lang="en-US" dirty="0">
                <a:latin typeface="Arial" panose="020B0604020202020204" pitchFamily="34" charset="0"/>
                <a:cs typeface="Arial" panose="020B0604020202020204" pitchFamily="34" charset="0"/>
              </a:rPr>
              <a:t>, and the </a:t>
            </a:r>
            <a:r>
              <a:rPr lang="en-US" dirty="0">
                <a:solidFill>
                  <a:srgbClr val="FF0000"/>
                </a:solidFill>
                <a:latin typeface="Arial" panose="020B0604020202020204" pitchFamily="34" charset="0"/>
                <a:cs typeface="Arial" panose="020B0604020202020204" pitchFamily="34" charset="0"/>
              </a:rPr>
              <a:t>observed properties </a:t>
            </a:r>
            <a:r>
              <a:rPr lang="en-US" dirty="0">
                <a:latin typeface="Arial" panose="020B0604020202020204" pitchFamily="34" charset="0"/>
                <a:cs typeface="Arial" panose="020B0604020202020204" pitchFamily="34" charset="0"/>
              </a:rPr>
              <a:t>of nucleons and nuclei, such as mass &amp; spin, </a:t>
            </a:r>
            <a:r>
              <a:rPr lang="en-US" dirty="0">
                <a:solidFill>
                  <a:srgbClr val="FF0000"/>
                </a:solidFill>
                <a:latin typeface="Arial" panose="020B0604020202020204" pitchFamily="34" charset="0"/>
                <a:cs typeface="Arial" panose="020B0604020202020204" pitchFamily="34" charset="0"/>
              </a:rPr>
              <a:t>emerge</a:t>
            </a:r>
            <a:r>
              <a:rPr lang="en-US" dirty="0">
                <a:latin typeface="Arial" panose="020B0604020202020204" pitchFamily="34" charset="0"/>
                <a:cs typeface="Arial" panose="020B0604020202020204" pitchFamily="34" charset="0"/>
              </a:rPr>
              <a:t> out of this complex system.  </a:t>
            </a:r>
          </a:p>
        </p:txBody>
      </p:sp>
      <p:grpSp>
        <p:nvGrpSpPr>
          <p:cNvPr id="12" name="Group 11">
            <a:extLst>
              <a:ext uri="{FF2B5EF4-FFF2-40B4-BE49-F238E27FC236}">
                <a16:creationId xmlns:a16="http://schemas.microsoft.com/office/drawing/2014/main" id="{1EF0D6E0-1A79-4031-8413-AF403A11B1F5}"/>
              </a:ext>
            </a:extLst>
          </p:cNvPr>
          <p:cNvGrpSpPr/>
          <p:nvPr/>
        </p:nvGrpSpPr>
        <p:grpSpPr>
          <a:xfrm>
            <a:off x="181889" y="912895"/>
            <a:ext cx="8780222" cy="2731532"/>
            <a:chOff x="228600" y="3733800"/>
            <a:chExt cx="8780222" cy="2731532"/>
          </a:xfrm>
        </p:grpSpPr>
        <p:grpSp>
          <p:nvGrpSpPr>
            <p:cNvPr id="13" name="Group 12">
              <a:extLst>
                <a:ext uri="{FF2B5EF4-FFF2-40B4-BE49-F238E27FC236}">
                  <a16:creationId xmlns:a16="http://schemas.microsoft.com/office/drawing/2014/main" id="{41CA328E-8BBD-4864-92A4-5553887C49A9}"/>
                </a:ext>
              </a:extLst>
            </p:cNvPr>
            <p:cNvGrpSpPr/>
            <p:nvPr/>
          </p:nvGrpSpPr>
          <p:grpSpPr>
            <a:xfrm>
              <a:off x="228600" y="3733800"/>
              <a:ext cx="7612915" cy="2731532"/>
              <a:chOff x="228600" y="3733800"/>
              <a:chExt cx="7612915" cy="2731532"/>
            </a:xfrm>
          </p:grpSpPr>
          <p:sp>
            <p:nvSpPr>
              <p:cNvPr id="25" name="TextBox 24">
                <a:extLst>
                  <a:ext uri="{FF2B5EF4-FFF2-40B4-BE49-F238E27FC236}">
                    <a16:creationId xmlns:a16="http://schemas.microsoft.com/office/drawing/2014/main" id="{A64967F6-CCA8-4593-A103-3E2DB786DD4B}"/>
                  </a:ext>
                </a:extLst>
              </p:cNvPr>
              <p:cNvSpPr txBox="1"/>
              <p:nvPr/>
            </p:nvSpPr>
            <p:spPr>
              <a:xfrm>
                <a:off x="228600" y="3733800"/>
                <a:ext cx="7612915" cy="430855"/>
              </a:xfrm>
              <a:prstGeom prst="rect">
                <a:avLst/>
              </a:prstGeom>
              <a:noFill/>
            </p:spPr>
            <p:txBody>
              <a:bodyPr wrap="none" lIns="91407" tIns="45704" rIns="91407" bIns="45704" rtlCol="0">
                <a:spAutoFit/>
              </a:bodyPr>
              <a:lstStyle/>
              <a:p>
                <a:pPr marL="342780" indent="-342780" defTabSz="820487">
                  <a:buFont typeface="Wingdings" charset="2"/>
                  <a:buChar char="q"/>
                </a:pPr>
                <a:r>
                  <a:rPr lang="en-US" sz="2200" dirty="0">
                    <a:solidFill>
                      <a:srgbClr val="006600"/>
                    </a:solidFill>
                  </a:rPr>
                  <a:t>Localized mass and charge centers – vast “open” space:</a:t>
                </a:r>
              </a:p>
            </p:txBody>
          </p:sp>
          <p:grpSp>
            <p:nvGrpSpPr>
              <p:cNvPr id="26" name="Group 25">
                <a:extLst>
                  <a:ext uri="{FF2B5EF4-FFF2-40B4-BE49-F238E27FC236}">
                    <a16:creationId xmlns:a16="http://schemas.microsoft.com/office/drawing/2014/main" id="{4EB07690-A6C8-45F4-9531-4166854BD868}"/>
                  </a:ext>
                </a:extLst>
              </p:cNvPr>
              <p:cNvGrpSpPr/>
              <p:nvPr/>
            </p:nvGrpSpPr>
            <p:grpSpPr>
              <a:xfrm>
                <a:off x="609600" y="4191000"/>
                <a:ext cx="2095307" cy="2274332"/>
                <a:chOff x="609600" y="4191000"/>
                <a:chExt cx="2095307" cy="2274332"/>
              </a:xfrm>
            </p:grpSpPr>
            <p:sp>
              <p:nvSpPr>
                <p:cNvPr id="27" name="TextBox 26">
                  <a:extLst>
                    <a:ext uri="{FF2B5EF4-FFF2-40B4-BE49-F238E27FC236}">
                      <a16:creationId xmlns:a16="http://schemas.microsoft.com/office/drawing/2014/main" id="{22E29C5A-8EAD-4F73-86B1-6F97AA75C100}"/>
                    </a:ext>
                  </a:extLst>
                </p:cNvPr>
                <p:cNvSpPr txBox="1"/>
                <p:nvPr/>
              </p:nvSpPr>
              <p:spPr>
                <a:xfrm>
                  <a:off x="609600" y="4191000"/>
                  <a:ext cx="1172116" cy="369332"/>
                </a:xfrm>
                <a:prstGeom prst="rect">
                  <a:avLst/>
                </a:prstGeom>
                <a:noFill/>
              </p:spPr>
              <p:txBody>
                <a:bodyPr wrap="none" rtlCol="0">
                  <a:spAutoFit/>
                </a:bodyPr>
                <a:lstStyle/>
                <a:p>
                  <a:r>
                    <a:rPr lang="en-US" dirty="0">
                      <a:solidFill>
                        <a:srgbClr val="0000FF"/>
                      </a:solidFill>
                      <a:cs typeface="Arial Rounded MT Bold"/>
                    </a:rPr>
                    <a:t>Molecule:</a:t>
                  </a:r>
                </a:p>
              </p:txBody>
            </p:sp>
            <p:pic>
              <p:nvPicPr>
                <p:cNvPr id="33" name="Picture 32" descr="Screen Shot 2017-09-28 at 3.34.52 AM.png">
                  <a:extLst>
                    <a:ext uri="{FF2B5EF4-FFF2-40B4-BE49-F238E27FC236}">
                      <a16:creationId xmlns:a16="http://schemas.microsoft.com/office/drawing/2014/main" id="{B6C6E76E-22F4-4769-A3AB-8E14E39A8A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4572000"/>
                  <a:ext cx="2019107" cy="1524000"/>
                </a:xfrm>
                <a:prstGeom prst="rect">
                  <a:avLst/>
                </a:prstGeom>
              </p:spPr>
            </p:pic>
            <p:sp>
              <p:nvSpPr>
                <p:cNvPr id="34" name="TextBox 33">
                  <a:extLst>
                    <a:ext uri="{FF2B5EF4-FFF2-40B4-BE49-F238E27FC236}">
                      <a16:creationId xmlns:a16="http://schemas.microsoft.com/office/drawing/2014/main" id="{35AFFDBE-1C9B-4534-B6EA-16E16AE67E41}"/>
                    </a:ext>
                  </a:extLst>
                </p:cNvPr>
                <p:cNvSpPr txBox="1"/>
                <p:nvPr/>
              </p:nvSpPr>
              <p:spPr>
                <a:xfrm>
                  <a:off x="1524000" y="6096000"/>
                  <a:ext cx="945515" cy="369332"/>
                </a:xfrm>
                <a:prstGeom prst="rect">
                  <a:avLst/>
                </a:prstGeom>
                <a:noFill/>
              </p:spPr>
              <p:txBody>
                <a:bodyPr wrap="none" rtlCol="0">
                  <a:spAutoFit/>
                </a:bodyPr>
                <a:lstStyle/>
                <a:p>
                  <a:r>
                    <a:rPr lang="en-US" dirty="0">
                      <a:solidFill>
                        <a:srgbClr val="0000FF"/>
                      </a:solidFill>
                      <a:cs typeface="Arial Rounded MT Bold"/>
                    </a:rPr>
                    <a:t>“Water”</a:t>
                  </a:r>
                </a:p>
              </p:txBody>
            </p:sp>
          </p:grpSp>
        </p:grpSp>
        <p:grpSp>
          <p:nvGrpSpPr>
            <p:cNvPr id="14" name="Group 13">
              <a:extLst>
                <a:ext uri="{FF2B5EF4-FFF2-40B4-BE49-F238E27FC236}">
                  <a16:creationId xmlns:a16="http://schemas.microsoft.com/office/drawing/2014/main" id="{E9311A25-EBC0-4F6F-872B-A063CB5EB756}"/>
                </a:ext>
              </a:extLst>
            </p:cNvPr>
            <p:cNvGrpSpPr/>
            <p:nvPr/>
          </p:nvGrpSpPr>
          <p:grpSpPr>
            <a:xfrm>
              <a:off x="3352800" y="4191000"/>
              <a:ext cx="2005677" cy="2274332"/>
              <a:chOff x="3352800" y="4191000"/>
              <a:chExt cx="2005677" cy="2274332"/>
            </a:xfrm>
          </p:grpSpPr>
          <p:pic>
            <p:nvPicPr>
              <p:cNvPr id="22" name="Picture 21" descr="Screen Shot 2017-09-28 at 10.17.48 AM.png">
                <a:extLst>
                  <a:ext uri="{FF2B5EF4-FFF2-40B4-BE49-F238E27FC236}">
                    <a16:creationId xmlns:a16="http://schemas.microsoft.com/office/drawing/2014/main" id="{271E96ED-520B-4A3D-8779-41C4877920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4419600"/>
                <a:ext cx="1676400" cy="1735220"/>
              </a:xfrm>
              <a:prstGeom prst="rect">
                <a:avLst/>
              </a:prstGeom>
            </p:spPr>
          </p:pic>
          <p:sp>
            <p:nvSpPr>
              <p:cNvPr id="23" name="TextBox 22">
                <a:extLst>
                  <a:ext uri="{FF2B5EF4-FFF2-40B4-BE49-F238E27FC236}">
                    <a16:creationId xmlns:a16="http://schemas.microsoft.com/office/drawing/2014/main" id="{5A81640C-C50F-4D25-9B73-AE59526CA822}"/>
                  </a:ext>
                </a:extLst>
              </p:cNvPr>
              <p:cNvSpPr txBox="1"/>
              <p:nvPr/>
            </p:nvSpPr>
            <p:spPr>
              <a:xfrm>
                <a:off x="3352800" y="4191000"/>
                <a:ext cx="966931" cy="369332"/>
              </a:xfrm>
              <a:prstGeom prst="rect">
                <a:avLst/>
              </a:prstGeom>
              <a:noFill/>
            </p:spPr>
            <p:txBody>
              <a:bodyPr wrap="none" rtlCol="0">
                <a:spAutoFit/>
              </a:bodyPr>
              <a:lstStyle/>
              <a:p>
                <a:r>
                  <a:rPr lang="en-US" dirty="0">
                    <a:solidFill>
                      <a:srgbClr val="0000FF"/>
                    </a:solidFill>
                    <a:cs typeface="Arial Rounded MT Bold"/>
                  </a:rPr>
                  <a:t>Crystal:</a:t>
                </a:r>
              </a:p>
            </p:txBody>
          </p:sp>
          <p:sp>
            <p:nvSpPr>
              <p:cNvPr id="24" name="TextBox 23">
                <a:extLst>
                  <a:ext uri="{FF2B5EF4-FFF2-40B4-BE49-F238E27FC236}">
                    <a16:creationId xmlns:a16="http://schemas.microsoft.com/office/drawing/2014/main" id="{1151794D-780F-4DD8-91F0-E1907ED436DB}"/>
                  </a:ext>
                </a:extLst>
              </p:cNvPr>
              <p:cNvSpPr txBox="1"/>
              <p:nvPr/>
            </p:nvSpPr>
            <p:spPr>
              <a:xfrm>
                <a:off x="3352800" y="6096000"/>
                <a:ext cx="2005677" cy="369332"/>
              </a:xfrm>
              <a:prstGeom prst="rect">
                <a:avLst/>
              </a:prstGeom>
              <a:noFill/>
            </p:spPr>
            <p:txBody>
              <a:bodyPr wrap="none" rtlCol="0">
                <a:spAutoFit/>
              </a:bodyPr>
              <a:lstStyle/>
              <a:p>
                <a:r>
                  <a:rPr lang="en-US" dirty="0">
                    <a:solidFill>
                      <a:srgbClr val="0000FF"/>
                    </a:solidFill>
                    <a:cs typeface="Arial Rounded MT Bold"/>
                  </a:rPr>
                  <a:t>Rare-Earth metal </a:t>
                </a:r>
              </a:p>
            </p:txBody>
          </p:sp>
        </p:grpSp>
        <p:grpSp>
          <p:nvGrpSpPr>
            <p:cNvPr id="18" name="Group 17">
              <a:extLst>
                <a:ext uri="{FF2B5EF4-FFF2-40B4-BE49-F238E27FC236}">
                  <a16:creationId xmlns:a16="http://schemas.microsoft.com/office/drawing/2014/main" id="{69730CEF-8602-4ADE-9207-5596F4FD9638}"/>
                </a:ext>
              </a:extLst>
            </p:cNvPr>
            <p:cNvGrpSpPr/>
            <p:nvPr/>
          </p:nvGrpSpPr>
          <p:grpSpPr>
            <a:xfrm>
              <a:off x="5887928" y="4191000"/>
              <a:ext cx="3120894" cy="2274332"/>
              <a:chOff x="5887928" y="4191000"/>
              <a:chExt cx="3120894" cy="2274332"/>
            </a:xfrm>
          </p:grpSpPr>
          <p:pic>
            <p:nvPicPr>
              <p:cNvPr id="19" name="Picture 18" descr="carbon-nano.jpg">
                <a:extLst>
                  <a:ext uri="{FF2B5EF4-FFF2-40B4-BE49-F238E27FC236}">
                    <a16:creationId xmlns:a16="http://schemas.microsoft.com/office/drawing/2014/main" id="{E34F31E0-8656-4992-857F-06CB3CB03C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5308" y="4522176"/>
                <a:ext cx="1967174" cy="1780248"/>
              </a:xfrm>
              <a:prstGeom prst="rect">
                <a:avLst/>
              </a:prstGeom>
            </p:spPr>
          </p:pic>
          <p:sp>
            <p:nvSpPr>
              <p:cNvPr id="20" name="TextBox 19">
                <a:extLst>
                  <a:ext uri="{FF2B5EF4-FFF2-40B4-BE49-F238E27FC236}">
                    <a16:creationId xmlns:a16="http://schemas.microsoft.com/office/drawing/2014/main" id="{E99FA10C-0CCC-4F82-89EB-A4AA5003C99E}"/>
                  </a:ext>
                </a:extLst>
              </p:cNvPr>
              <p:cNvSpPr txBox="1"/>
              <p:nvPr/>
            </p:nvSpPr>
            <p:spPr>
              <a:xfrm>
                <a:off x="5887928" y="4191000"/>
                <a:ext cx="1620957" cy="369332"/>
              </a:xfrm>
              <a:prstGeom prst="rect">
                <a:avLst/>
              </a:prstGeom>
              <a:noFill/>
            </p:spPr>
            <p:txBody>
              <a:bodyPr wrap="none" rtlCol="0">
                <a:spAutoFit/>
              </a:bodyPr>
              <a:lstStyle/>
              <a:p>
                <a:r>
                  <a:rPr lang="en-US" dirty="0">
                    <a:solidFill>
                      <a:srgbClr val="0000FF"/>
                    </a:solidFill>
                    <a:cs typeface="Arial Rounded MT Bold"/>
                  </a:rPr>
                  <a:t>Nanomaterial:</a:t>
                </a:r>
              </a:p>
            </p:txBody>
          </p:sp>
          <p:sp>
            <p:nvSpPr>
              <p:cNvPr id="21" name="TextBox 20">
                <a:extLst>
                  <a:ext uri="{FF2B5EF4-FFF2-40B4-BE49-F238E27FC236}">
                    <a16:creationId xmlns:a16="http://schemas.microsoft.com/office/drawing/2014/main" id="{7C4BF59B-3E1F-4935-BEE3-29354B2F5BA5}"/>
                  </a:ext>
                </a:extLst>
              </p:cNvPr>
              <p:cNvSpPr txBox="1"/>
              <p:nvPr/>
            </p:nvSpPr>
            <p:spPr>
              <a:xfrm>
                <a:off x="7362217" y="6096000"/>
                <a:ext cx="1646605" cy="369332"/>
              </a:xfrm>
              <a:prstGeom prst="rect">
                <a:avLst/>
              </a:prstGeom>
              <a:noFill/>
            </p:spPr>
            <p:txBody>
              <a:bodyPr wrap="none" rtlCol="0">
                <a:spAutoFit/>
              </a:bodyPr>
              <a:lstStyle/>
              <a:p>
                <a:r>
                  <a:rPr lang="en-US" dirty="0">
                    <a:solidFill>
                      <a:srgbClr val="0000FF"/>
                    </a:solidFill>
                    <a:cs typeface="Arial Rounded MT Bold"/>
                  </a:rPr>
                  <a:t>Carbon-based</a:t>
                </a:r>
              </a:p>
            </p:txBody>
          </p:sp>
        </p:grpSp>
      </p:grpSp>
      <p:sp>
        <p:nvSpPr>
          <p:cNvPr id="35" name="TextBox 34">
            <a:extLst>
              <a:ext uri="{FF2B5EF4-FFF2-40B4-BE49-F238E27FC236}">
                <a16:creationId xmlns:a16="http://schemas.microsoft.com/office/drawing/2014/main" id="{D5483AA3-D6D1-40C5-99AD-0E9CD326D0FC}"/>
              </a:ext>
            </a:extLst>
          </p:cNvPr>
          <p:cNvSpPr txBox="1"/>
          <p:nvPr/>
        </p:nvSpPr>
        <p:spPr>
          <a:xfrm>
            <a:off x="5297403" y="4128278"/>
            <a:ext cx="3781738" cy="430855"/>
          </a:xfrm>
          <a:prstGeom prst="rect">
            <a:avLst/>
          </a:prstGeom>
          <a:noFill/>
        </p:spPr>
        <p:txBody>
          <a:bodyPr wrap="none" lIns="91407" tIns="45704" rIns="91407" bIns="45704" rtlCol="0">
            <a:spAutoFit/>
          </a:bodyPr>
          <a:lstStyle/>
          <a:p>
            <a:pPr marL="342780" indent="-342780" defTabSz="820487">
              <a:buFont typeface="Wingdings" charset="2"/>
              <a:buChar char="q"/>
            </a:pPr>
            <a:r>
              <a:rPr lang="en-US" sz="2200" dirty="0">
                <a:solidFill>
                  <a:srgbClr val="006600"/>
                </a:solidFill>
              </a:rPr>
              <a:t>Not so in proton structure!</a:t>
            </a:r>
          </a:p>
        </p:txBody>
      </p:sp>
      <p:pic>
        <p:nvPicPr>
          <p:cNvPr id="36" name="Picture 35">
            <a:extLst>
              <a:ext uri="{FF2B5EF4-FFF2-40B4-BE49-F238E27FC236}">
                <a16:creationId xmlns:a16="http://schemas.microsoft.com/office/drawing/2014/main" id="{D0877495-200A-45B2-A4C1-444ECC3F8D2A}"/>
              </a:ext>
            </a:extLst>
          </p:cNvPr>
          <p:cNvPicPr>
            <a:picLocks noChangeAspect="1"/>
          </p:cNvPicPr>
          <p:nvPr/>
        </p:nvPicPr>
        <p:blipFill>
          <a:blip r:embed="rId5"/>
          <a:stretch>
            <a:fillRect/>
          </a:stretch>
        </p:blipFill>
        <p:spPr>
          <a:xfrm>
            <a:off x="5502034" y="4700557"/>
            <a:ext cx="3372476" cy="1489202"/>
          </a:xfrm>
          <a:prstGeom prst="rect">
            <a:avLst/>
          </a:prstGeom>
        </p:spPr>
      </p:pic>
    </p:spTree>
    <p:extLst>
      <p:ext uri="{BB962C8B-B14F-4D97-AF65-F5344CB8AC3E}">
        <p14:creationId xmlns:p14="http://schemas.microsoft.com/office/powerpoint/2010/main" val="3744148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40</a:t>
            </a:fld>
            <a:endParaRPr lang="en-US" dirty="0"/>
          </a:p>
        </p:txBody>
      </p:sp>
      <p:sp>
        <p:nvSpPr>
          <p:cNvPr id="5" name="TextBox 19">
            <a:extLst>
              <a:ext uri="{FF2B5EF4-FFF2-40B4-BE49-F238E27FC236}">
                <a16:creationId xmlns:a16="http://schemas.microsoft.com/office/drawing/2014/main" id="{A5C528A5-130C-4617-95EB-E678BD4CA1A1}"/>
              </a:ext>
            </a:extLst>
          </p:cNvPr>
          <p:cNvSpPr txBox="1">
            <a:spLocks noGrp="1" noChangeArrowheads="1"/>
          </p:cNvSpPr>
          <p:nvPr>
            <p:ph type="title"/>
          </p:nvPr>
        </p:nvSpPr>
        <p:spPr bwMode="auto">
          <a:xfrm>
            <a:off x="309563" y="118205"/>
            <a:ext cx="8462962" cy="487363"/>
          </a:xfrm>
          <a:prstGeom prst="rect">
            <a:avLst/>
          </a:prstGeom>
          <a:noFill/>
          <a:ln w="9525">
            <a:noFill/>
            <a:miter lim="800000"/>
            <a:headEnd/>
            <a:tailEnd/>
          </a:ln>
        </p:spPr>
        <p:txBody>
          <a:bodyPr wrap="square">
            <a:spAutoFit/>
          </a:bodyPr>
          <a:lstStyle/>
          <a:p>
            <a:pPr algn="ctr"/>
            <a:r>
              <a:rPr lang="en-US" sz="3200" b="1" dirty="0">
                <a:latin typeface="Arial" panose="020B0604020202020204" pitchFamily="34" charset="0"/>
                <a:cs typeface="Arial" panose="020B0604020202020204" pitchFamily="34" charset="0"/>
              </a:rPr>
              <a:t>Timeline of the Universe</a:t>
            </a:r>
          </a:p>
        </p:txBody>
      </p:sp>
      <p:pic>
        <p:nvPicPr>
          <p:cNvPr id="6" name="Picture 5">
            <a:extLst>
              <a:ext uri="{FF2B5EF4-FFF2-40B4-BE49-F238E27FC236}">
                <a16:creationId xmlns:a16="http://schemas.microsoft.com/office/drawing/2014/main" id="{4E17FD7A-4CE2-4C46-9AAE-4C6759AA4C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1802"/>
            <a:ext cx="9144000" cy="5629811"/>
          </a:xfrm>
          <a:prstGeom prst="rect">
            <a:avLst/>
          </a:prstGeom>
        </p:spPr>
      </p:pic>
      <p:sp>
        <p:nvSpPr>
          <p:cNvPr id="7" name="Oval 6">
            <a:extLst>
              <a:ext uri="{FF2B5EF4-FFF2-40B4-BE49-F238E27FC236}">
                <a16:creationId xmlns:a16="http://schemas.microsoft.com/office/drawing/2014/main" id="{68EB54CB-F043-4C91-83BC-782645826592}"/>
              </a:ext>
            </a:extLst>
          </p:cNvPr>
          <p:cNvSpPr/>
          <p:nvPr/>
        </p:nvSpPr>
        <p:spPr>
          <a:xfrm>
            <a:off x="2358637" y="1212519"/>
            <a:ext cx="1247686" cy="598205"/>
          </a:xfrm>
          <a:prstGeom prst="ellipse">
            <a:avLst/>
          </a:prstGeom>
          <a:noFill/>
          <a:ln w="7620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1C5038A-6D0B-4128-9EBC-BBA0AFB6B11D}"/>
              </a:ext>
            </a:extLst>
          </p:cNvPr>
          <p:cNvSpPr txBox="1"/>
          <p:nvPr/>
        </p:nvSpPr>
        <p:spPr>
          <a:xfrm>
            <a:off x="4076668" y="1879126"/>
            <a:ext cx="5067332" cy="3416320"/>
          </a:xfrm>
          <a:prstGeom prst="rect">
            <a:avLst/>
          </a:prstGeom>
          <a:solidFill>
            <a:schemeClr val="bg1"/>
          </a:solidFill>
          <a:ln w="76200">
            <a:solidFill>
              <a:srgbClr val="00B0F0"/>
            </a:solidFill>
          </a:ln>
        </p:spPr>
        <p:txBody>
          <a:bodyPr wrap="square" rtlCol="0">
            <a:spAutoFit/>
          </a:bodyPr>
          <a:lstStyle/>
          <a:p>
            <a:r>
              <a:rPr lang="en-US" dirty="0">
                <a:latin typeface="Arial" panose="020B0604020202020204" pitchFamily="34" charset="0"/>
                <a:cs typeface="Arial" panose="020B0604020202020204" pitchFamily="34" charset="0"/>
              </a:rPr>
              <a:t>In Steven Weinberg’s seminal treaty on </a:t>
            </a:r>
            <a:r>
              <a:rPr lang="en-US" i="1" dirty="0">
                <a:latin typeface="Arial" panose="020B0604020202020204" pitchFamily="34" charset="0"/>
                <a:cs typeface="Arial" panose="020B0604020202020204" pitchFamily="34" charset="0"/>
              </a:rPr>
              <a:t>The First Three Minutes</a:t>
            </a:r>
            <a:r>
              <a:rPr lang="en-US" dirty="0">
                <a:latin typeface="Arial" panose="020B0604020202020204" pitchFamily="34" charset="0"/>
                <a:cs typeface="Arial" panose="020B0604020202020204" pitchFamily="34" charset="0"/>
              </a:rPr>
              <a:t>, a modern view of the origin of the universe, he conveniently starts with a ‘first frame” when the cosmic temperature has already cooled to 100,000 million degrees Kelvin, carefully chosen to be below the threshold temperature for all hadrons.  Two reasons underlie this choice, the first that the quark-gluon description of hadrons was not universally accepted yet at that time, the second that the choice evades questions on the </a:t>
            </a:r>
            <a:r>
              <a:rPr lang="en-US" i="1" dirty="0">
                <a:latin typeface="Arial" panose="020B0604020202020204" pitchFamily="34" charset="0"/>
                <a:cs typeface="Arial" panose="020B0604020202020204" pitchFamily="34" charset="0"/>
              </a:rPr>
              <a:t>emergence</a:t>
            </a:r>
            <a:r>
              <a:rPr lang="en-US" dirty="0">
                <a:latin typeface="Arial" panose="020B0604020202020204" pitchFamily="34" charset="0"/>
                <a:cs typeface="Arial" panose="020B0604020202020204" pitchFamily="34" charset="0"/>
              </a:rPr>
              <a:t> of hadrons from quarks and gluons.</a:t>
            </a:r>
          </a:p>
        </p:txBody>
      </p:sp>
    </p:spTree>
    <p:extLst>
      <p:ext uri="{BB962C8B-B14F-4D97-AF65-F5344CB8AC3E}">
        <p14:creationId xmlns:p14="http://schemas.microsoft.com/office/powerpoint/2010/main" val="3530776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D1DA9C9-FD40-426B-AA1C-EFCFD2A84BFB}"/>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41</a:t>
            </a:fld>
            <a:endParaRPr lang="en-US" dirty="0">
              <a:solidFill>
                <a:prstClr val="white"/>
              </a:solidFill>
            </a:endParaRPr>
          </a:p>
        </p:txBody>
      </p:sp>
      <p:sp>
        <p:nvSpPr>
          <p:cNvPr id="3" name="Title 2">
            <a:extLst>
              <a:ext uri="{FF2B5EF4-FFF2-40B4-BE49-F238E27FC236}">
                <a16:creationId xmlns:a16="http://schemas.microsoft.com/office/drawing/2014/main" id="{AF18CDC9-84D8-49B1-B506-99D34513B136}"/>
              </a:ext>
            </a:extLst>
          </p:cNvPr>
          <p:cNvSpPr>
            <a:spLocks noGrp="1"/>
          </p:cNvSpPr>
          <p:nvPr>
            <p:ph type="title"/>
          </p:nvPr>
        </p:nvSpPr>
        <p:spPr>
          <a:xfrm>
            <a:off x="0" y="0"/>
            <a:ext cx="9144000" cy="728031"/>
          </a:xfrm>
        </p:spPr>
        <p:txBody>
          <a:bodyPr>
            <a:noAutofit/>
          </a:bodyPr>
          <a:lstStyle/>
          <a:p>
            <a:pPr algn="ctr"/>
            <a:r>
              <a:rPr lang="en-US" sz="2800" cap="none" dirty="0">
                <a:latin typeface="Arial" pitchFamily="34" charset="0"/>
              </a:rPr>
              <a:t>Towards a QM Description of the Final State</a:t>
            </a:r>
            <a:endParaRPr lang="en-US" sz="2800" dirty="0"/>
          </a:p>
        </p:txBody>
      </p:sp>
      <p:pic>
        <p:nvPicPr>
          <p:cNvPr id="4" name="Picture 2">
            <a:extLst>
              <a:ext uri="{FF2B5EF4-FFF2-40B4-BE49-F238E27FC236}">
                <a16:creationId xmlns:a16="http://schemas.microsoft.com/office/drawing/2014/main" id="{7651B1A2-F74B-402B-BAE9-5F55E18B0E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583867" y="2594544"/>
            <a:ext cx="4096868" cy="2185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a:extLst>
              <a:ext uri="{FF2B5EF4-FFF2-40B4-BE49-F238E27FC236}">
                <a16:creationId xmlns:a16="http://schemas.microsoft.com/office/drawing/2014/main" id="{722FCCA8-07CF-48C0-A728-0A2B5F87E66D}"/>
              </a:ext>
            </a:extLst>
          </p:cNvPr>
          <p:cNvGrpSpPr/>
          <p:nvPr/>
        </p:nvGrpSpPr>
        <p:grpSpPr>
          <a:xfrm>
            <a:off x="3192612" y="893282"/>
            <a:ext cx="5374641" cy="4832381"/>
            <a:chOff x="1964179" y="957943"/>
            <a:chExt cx="5374641" cy="4832381"/>
          </a:xfrm>
        </p:grpSpPr>
        <p:pic>
          <p:nvPicPr>
            <p:cNvPr id="6" name="Picture 5">
              <a:extLst>
                <a:ext uri="{FF2B5EF4-FFF2-40B4-BE49-F238E27FC236}">
                  <a16:creationId xmlns:a16="http://schemas.microsoft.com/office/drawing/2014/main" id="{47D4C339-5DE9-4610-870B-C387FEA20DE3}"/>
                </a:ext>
              </a:extLst>
            </p:cNvPr>
            <p:cNvPicPr>
              <a:picLocks noChangeAspect="1"/>
            </p:cNvPicPr>
            <p:nvPr/>
          </p:nvPicPr>
          <p:blipFill>
            <a:blip r:embed="rId3"/>
            <a:stretch>
              <a:fillRect/>
            </a:stretch>
          </p:blipFill>
          <p:spPr>
            <a:xfrm rot="4500000">
              <a:off x="2478329" y="929833"/>
              <a:ext cx="4346341" cy="5374641"/>
            </a:xfrm>
            <a:prstGeom prst="rect">
              <a:avLst/>
            </a:prstGeom>
          </p:spPr>
        </p:pic>
        <p:sp>
          <p:nvSpPr>
            <p:cNvPr id="7" name="Rectangle 6">
              <a:extLst>
                <a:ext uri="{FF2B5EF4-FFF2-40B4-BE49-F238E27FC236}">
                  <a16:creationId xmlns:a16="http://schemas.microsoft.com/office/drawing/2014/main" id="{FED73C83-0BE4-46A3-BFAC-5926C8B30B63}"/>
                </a:ext>
              </a:extLst>
            </p:cNvPr>
            <p:cNvSpPr/>
            <p:nvPr/>
          </p:nvSpPr>
          <p:spPr>
            <a:xfrm>
              <a:off x="5029200" y="957943"/>
              <a:ext cx="1404257" cy="783771"/>
            </a:xfrm>
            <a:prstGeom prst="rect">
              <a:avLst/>
            </a:prstGeom>
            <a:solidFill>
              <a:schemeClr val="bg1"/>
            </a:solidFill>
            <a:ln>
              <a:noFill/>
            </a:ln>
            <a:effectLst>
              <a:outerShdw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 name="Rectangle 7">
            <a:extLst>
              <a:ext uri="{FF2B5EF4-FFF2-40B4-BE49-F238E27FC236}">
                <a16:creationId xmlns:a16="http://schemas.microsoft.com/office/drawing/2014/main" id="{E32E0EB5-5AC0-43AB-BAF7-67019ADC9E97}"/>
              </a:ext>
            </a:extLst>
          </p:cNvPr>
          <p:cNvSpPr/>
          <p:nvPr/>
        </p:nvSpPr>
        <p:spPr bwMode="auto">
          <a:xfrm>
            <a:off x="363296" y="811883"/>
            <a:ext cx="8610600" cy="5681133"/>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algn="l" defTabSz="914400" rtl="0" eaLnBrk="0" fontAlgn="base" latinLnBrk="0" hangingPunct="0">
              <a:lnSpc>
                <a:spcPct val="100000"/>
              </a:lnSpc>
              <a:spcBef>
                <a:spcPct val="0"/>
              </a:spcBef>
              <a:spcAft>
                <a:spcPct val="0"/>
              </a:spcAft>
              <a:buClr>
                <a:srgbClr val="C00000"/>
              </a:buClr>
              <a:buSzTx/>
              <a:tabLst/>
            </a:pPr>
            <a:r>
              <a:rPr lang="en-US" sz="2400" dirty="0">
                <a:solidFill>
                  <a:srgbClr val="002060"/>
                </a:solidFill>
                <a:latin typeface="Arial" pitchFamily="34" charset="0"/>
                <a:cs typeface="Arial" pitchFamily="34" charset="0"/>
              </a:rPr>
              <a:t>Balancing the transverse momentum – candles of space-time</a:t>
            </a:r>
          </a:p>
        </p:txBody>
      </p:sp>
      <p:sp>
        <p:nvSpPr>
          <p:cNvPr id="9" name="TextBox 8">
            <a:extLst>
              <a:ext uri="{FF2B5EF4-FFF2-40B4-BE49-F238E27FC236}">
                <a16:creationId xmlns:a16="http://schemas.microsoft.com/office/drawing/2014/main" id="{A9C349AC-D18D-4DA6-9111-B704ED0F4C5C}"/>
              </a:ext>
            </a:extLst>
          </p:cNvPr>
          <p:cNvSpPr txBox="1"/>
          <p:nvPr/>
        </p:nvSpPr>
        <p:spPr>
          <a:xfrm>
            <a:off x="2305915" y="4141153"/>
            <a:ext cx="3236784" cy="1754326"/>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From 1D to 3D fragmentation:</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Many more variables,</a:t>
            </a:r>
          </a:p>
          <a:p>
            <a:pPr lvl="1"/>
            <a:r>
              <a:rPr lang="en-US" dirty="0">
                <a:latin typeface="Arial" panose="020B0604020202020204" pitchFamily="34" charset="0"/>
                <a:cs typeface="Arial" panose="020B0604020202020204" pitchFamily="34" charset="0"/>
              </a:rPr>
              <a:t>Many more angles</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Multi-dimensional data</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Fine </a:t>
            </a:r>
            <a:r>
              <a:rPr lang="en-US" dirty="0" err="1">
                <a:latin typeface="Arial" panose="020B0604020202020204" pitchFamily="34" charset="0"/>
                <a:cs typeface="Arial" panose="020B0604020202020204" pitchFamily="34" charset="0"/>
              </a:rPr>
              <a:t>binnings</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Many spin correlations</a:t>
            </a:r>
          </a:p>
        </p:txBody>
      </p:sp>
      <p:sp>
        <p:nvSpPr>
          <p:cNvPr id="10" name="TextBox 9">
            <a:extLst>
              <a:ext uri="{FF2B5EF4-FFF2-40B4-BE49-F238E27FC236}">
                <a16:creationId xmlns:a16="http://schemas.microsoft.com/office/drawing/2014/main" id="{42E29698-3B3B-44E7-82C1-44CC61AEE84A}"/>
              </a:ext>
            </a:extLst>
          </p:cNvPr>
          <p:cNvSpPr txBox="1"/>
          <p:nvPr/>
        </p:nvSpPr>
        <p:spPr>
          <a:xfrm>
            <a:off x="2565838" y="3652811"/>
            <a:ext cx="1718740" cy="400110"/>
          </a:xfrm>
          <a:prstGeom prst="rect">
            <a:avLst/>
          </a:prstGeom>
          <a:noFill/>
          <a:ln w="38100">
            <a:solidFill>
              <a:srgbClr val="008000"/>
            </a:solidFill>
          </a:ln>
        </p:spPr>
        <p:txBody>
          <a:bodyPr wrap="none" rtlCol="0">
            <a:spAutoFit/>
          </a:bodyPr>
          <a:lstStyle/>
          <a:p>
            <a:r>
              <a:rPr lang="en-US" sz="2000" i="1" dirty="0">
                <a:latin typeface="Arial" panose="020B0604020202020204" pitchFamily="34" charset="0"/>
                <a:cs typeface="Arial" panose="020B0604020202020204" pitchFamily="34" charset="0"/>
              </a:rPr>
              <a:t>D</a:t>
            </a:r>
            <a:r>
              <a:rPr lang="en-US" sz="2000" i="1" baseline="-25000" dirty="0">
                <a:latin typeface="Arial" panose="020B0604020202020204" pitchFamily="34" charset="0"/>
                <a:cs typeface="Arial" panose="020B0604020202020204" pitchFamily="34" charset="0"/>
              </a:rPr>
              <a:t>a</a:t>
            </a:r>
            <a:r>
              <a:rPr lang="en-US" sz="2000" i="1" baseline="30000" dirty="0">
                <a:latin typeface="Arial" panose="020B0604020202020204" pitchFamily="34" charset="0"/>
                <a:cs typeface="Arial" panose="020B0604020202020204" pitchFamily="34" charset="0"/>
              </a:rPr>
              <a:t>h</a:t>
            </a:r>
            <a:r>
              <a:rPr lang="en-US" sz="2000" i="1" dirty="0">
                <a:latin typeface="Arial" panose="020B0604020202020204" pitchFamily="34" charset="0"/>
                <a:cs typeface="Arial" panose="020B0604020202020204" pitchFamily="34" charset="0"/>
              </a:rPr>
              <a:t>(z, p</a:t>
            </a:r>
            <a:r>
              <a:rPr lang="en-US" sz="2000" i="1" baseline="-25000" dirty="0">
                <a:latin typeface="Arial" panose="020B0604020202020204" pitchFamily="34" charset="0"/>
                <a:cs typeface="Arial" panose="020B0604020202020204" pitchFamily="34" charset="0"/>
              </a:rPr>
              <a:t>t</a:t>
            </a:r>
            <a:r>
              <a:rPr lang="en-US" sz="2000" i="1" baseline="30000" dirty="0">
                <a:latin typeface="Arial" panose="020B0604020202020204" pitchFamily="34" charset="0"/>
                <a:cs typeface="Arial" panose="020B0604020202020204" pitchFamily="34" charset="0"/>
              </a:rPr>
              <a:t>2</a:t>
            </a:r>
            <a:r>
              <a:rPr lang="en-US" sz="2000" i="1" dirty="0">
                <a:latin typeface="Arial" panose="020B0604020202020204" pitchFamily="34" charset="0"/>
                <a:cs typeface="Arial" panose="020B0604020202020204" pitchFamily="34" charset="0"/>
              </a:rPr>
              <a:t>; Q</a:t>
            </a:r>
            <a:r>
              <a:rPr lang="en-US" sz="2000" i="1" baseline="30000" dirty="0">
                <a:latin typeface="Arial" panose="020B0604020202020204" pitchFamily="34" charset="0"/>
                <a:cs typeface="Arial" panose="020B0604020202020204" pitchFamily="34" charset="0"/>
              </a:rPr>
              <a:t>2</a:t>
            </a:r>
            <a:r>
              <a:rPr lang="en-US" sz="2000" i="1" dirty="0">
                <a:latin typeface="Arial" panose="020B0604020202020204" pitchFamily="34" charset="0"/>
                <a:cs typeface="Arial" panose="020B0604020202020204" pitchFamily="34" charset="0"/>
              </a:rPr>
              <a:t>)</a:t>
            </a:r>
          </a:p>
        </p:txBody>
      </p:sp>
      <p:sp>
        <p:nvSpPr>
          <p:cNvPr id="12" name="Rectangle 4">
            <a:extLst>
              <a:ext uri="{FF2B5EF4-FFF2-40B4-BE49-F238E27FC236}">
                <a16:creationId xmlns:a16="http://schemas.microsoft.com/office/drawing/2014/main" id="{2E7515D7-73DD-42C5-BDE2-A7F22AAF2510}"/>
              </a:ext>
            </a:extLst>
          </p:cNvPr>
          <p:cNvSpPr>
            <a:spLocks noChangeArrowheads="1"/>
          </p:cNvSpPr>
          <p:nvPr/>
        </p:nvSpPr>
        <p:spPr bwMode="auto">
          <a:xfrm>
            <a:off x="5126892" y="5184696"/>
            <a:ext cx="4011356" cy="1200329"/>
          </a:xfrm>
          <a:prstGeom prst="rect">
            <a:avLst/>
          </a:prstGeom>
          <a:solidFill>
            <a:srgbClr val="008000"/>
          </a:solidFill>
          <a:ln>
            <a:noFill/>
          </a:ln>
        </p:spPr>
        <p:txBody>
          <a:bodyPr wrap="square">
            <a:spAutoFit/>
          </a:bodyP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eaLnBrk="1" hangingPunct="1"/>
            <a:r>
              <a:rPr lang="en-US" altLang="en-US" sz="1800" dirty="0">
                <a:solidFill>
                  <a:schemeClr val="bg1"/>
                </a:solidFill>
              </a:rPr>
              <a:t>Understanding of the 3D structure of fragmentation into a hadron requires studies of transverse momentum, spin and hadron species dependence</a:t>
            </a:r>
          </a:p>
        </p:txBody>
      </p:sp>
      <p:sp>
        <p:nvSpPr>
          <p:cNvPr id="13" name="TextBox 12">
            <a:extLst>
              <a:ext uri="{FF2B5EF4-FFF2-40B4-BE49-F238E27FC236}">
                <a16:creationId xmlns:a16="http://schemas.microsoft.com/office/drawing/2014/main" id="{F508EF07-E8A9-4199-BFC0-FBBFFE60B4D2}"/>
              </a:ext>
            </a:extLst>
          </p:cNvPr>
          <p:cNvSpPr txBox="1"/>
          <p:nvPr/>
        </p:nvSpPr>
        <p:spPr>
          <a:xfrm>
            <a:off x="371765" y="5898695"/>
            <a:ext cx="3912813" cy="523220"/>
          </a:xfrm>
          <a:prstGeom prst="rect">
            <a:avLst/>
          </a:prstGeom>
          <a:noFill/>
        </p:spPr>
        <p:txBody>
          <a:bodyPr wrap="square" rtlCol="0">
            <a:spAutoFit/>
          </a:bodyPr>
          <a:lstStyle/>
          <a:p>
            <a:r>
              <a:rPr lang="en-US" sz="1400" i="1" dirty="0">
                <a:solidFill>
                  <a:srgbClr val="0000FF"/>
                </a:solidFill>
                <a:latin typeface="Arial" panose="020B0604020202020204" pitchFamily="34" charset="0"/>
                <a:cs typeface="Arial" panose="020B0604020202020204" pitchFamily="34" charset="0"/>
              </a:rPr>
              <a:t>First step is always </a:t>
            </a:r>
            <a:r>
              <a:rPr lang="en-US" sz="1400" i="1" dirty="0" err="1">
                <a:solidFill>
                  <a:srgbClr val="0000FF"/>
                </a:solidFill>
                <a:latin typeface="Arial" panose="020B0604020202020204" pitchFamily="34" charset="0"/>
                <a:cs typeface="Arial" panose="020B0604020202020204" pitchFamily="34" charset="0"/>
              </a:rPr>
              <a:t>unpolarized</a:t>
            </a:r>
            <a:r>
              <a:rPr lang="en-US" sz="1400" i="1" dirty="0">
                <a:solidFill>
                  <a:srgbClr val="0000FF"/>
                </a:solidFill>
                <a:latin typeface="Arial" panose="020B0604020202020204" pitchFamily="34" charset="0"/>
                <a:cs typeface="Arial" panose="020B0604020202020204" pitchFamily="34" charset="0"/>
              </a:rPr>
              <a:t> cross sections </a:t>
            </a:r>
            <a:r>
              <a:rPr lang="en-US" sz="1400" i="1" dirty="0">
                <a:solidFill>
                  <a:srgbClr val="0000FF"/>
                </a:solidFill>
                <a:latin typeface="Arial" panose="020B0604020202020204" pitchFamily="34" charset="0"/>
                <a:cs typeface="Arial" panose="020B0604020202020204" pitchFamily="34" charset="0"/>
                <a:sym typeface="Wingdings" panose="05000000000000000000" pitchFamily="2" charset="2"/>
              </a:rPr>
              <a:t></a:t>
            </a:r>
            <a:r>
              <a:rPr lang="en-US" sz="1400" i="1" dirty="0">
                <a:solidFill>
                  <a:srgbClr val="0000FF"/>
                </a:solidFill>
                <a:latin typeface="Arial" panose="020B0604020202020204" pitchFamily="34" charset="0"/>
                <a:cs typeface="Arial" panose="020B0604020202020204" pitchFamily="34" charset="0"/>
              </a:rPr>
              <a:t> </a:t>
            </a:r>
            <a:r>
              <a:rPr lang="en-US" sz="1400" i="1" dirty="0" err="1">
                <a:solidFill>
                  <a:srgbClr val="0000FF"/>
                </a:solidFill>
                <a:latin typeface="Arial" panose="020B0604020202020204" pitchFamily="34" charset="0"/>
                <a:cs typeface="Arial" panose="020B0604020202020204" pitchFamily="34" charset="0"/>
              </a:rPr>
              <a:t>JLab</a:t>
            </a:r>
            <a:r>
              <a:rPr lang="en-US" sz="1400" i="1" dirty="0">
                <a:solidFill>
                  <a:srgbClr val="0000FF"/>
                </a:solidFill>
                <a:latin typeface="Arial" panose="020B0604020202020204" pitchFamily="34" charset="0"/>
                <a:cs typeface="Arial" panose="020B0604020202020204" pitchFamily="34" charset="0"/>
              </a:rPr>
              <a:t>/12 GeV (but limited in kinematics)</a:t>
            </a:r>
          </a:p>
        </p:txBody>
      </p:sp>
      <p:sp>
        <p:nvSpPr>
          <p:cNvPr id="11" name="Oval 10">
            <a:extLst>
              <a:ext uri="{FF2B5EF4-FFF2-40B4-BE49-F238E27FC236}">
                <a16:creationId xmlns:a16="http://schemas.microsoft.com/office/drawing/2014/main" id="{C44FF6BF-6B57-4B50-9E00-A8633B8E77AA}"/>
              </a:ext>
            </a:extLst>
          </p:cNvPr>
          <p:cNvSpPr/>
          <p:nvPr/>
        </p:nvSpPr>
        <p:spPr>
          <a:xfrm>
            <a:off x="7832540" y="4155817"/>
            <a:ext cx="782320" cy="704711"/>
          </a:xfrm>
          <a:prstGeom prst="ellipse">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03808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42</a:t>
            </a:fld>
            <a:endParaRPr lang="en-US" dirty="0"/>
          </a:p>
        </p:txBody>
      </p:sp>
      <p:sp>
        <p:nvSpPr>
          <p:cNvPr id="5" name="TextBox 19">
            <a:extLst>
              <a:ext uri="{FF2B5EF4-FFF2-40B4-BE49-F238E27FC236}">
                <a16:creationId xmlns:a16="http://schemas.microsoft.com/office/drawing/2014/main" id="{A5C528A5-130C-4617-95EB-E678BD4CA1A1}"/>
              </a:ext>
            </a:extLst>
          </p:cNvPr>
          <p:cNvSpPr txBox="1">
            <a:spLocks noGrp="1" noChangeArrowheads="1"/>
          </p:cNvSpPr>
          <p:nvPr>
            <p:ph type="title"/>
          </p:nvPr>
        </p:nvSpPr>
        <p:spPr bwMode="auto">
          <a:xfrm>
            <a:off x="309563" y="94132"/>
            <a:ext cx="8462962" cy="535509"/>
          </a:xfrm>
          <a:prstGeom prst="rect">
            <a:avLst/>
          </a:prstGeom>
          <a:noFill/>
          <a:ln w="9525">
            <a:noFill/>
            <a:miter lim="800000"/>
            <a:headEnd/>
            <a:tailEnd/>
          </a:ln>
        </p:spPr>
        <p:txBody>
          <a:bodyPr wrap="square">
            <a:spAutoFit/>
          </a:bodyPr>
          <a:lstStyle/>
          <a:p>
            <a:pPr algn="ctr"/>
            <a:r>
              <a:rPr lang="en-US" sz="3200" dirty="0">
                <a:latin typeface="Arial" panose="020B0604020202020204" pitchFamily="34" charset="0"/>
              </a:rPr>
              <a:t>QCD Dynamics in Nuclei</a:t>
            </a:r>
            <a:endParaRPr lang="en-US" sz="320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CE6C4B7-2DF4-4682-A352-91C13D56CCFF}"/>
              </a:ext>
            </a:extLst>
          </p:cNvPr>
          <p:cNvSpPr txBox="1"/>
          <p:nvPr/>
        </p:nvSpPr>
        <p:spPr>
          <a:xfrm>
            <a:off x="4541043" y="775608"/>
            <a:ext cx="4314755" cy="2554545"/>
          </a:xfrm>
          <a:prstGeom prst="rect">
            <a:avLst/>
          </a:prstGeom>
          <a:noFill/>
        </p:spPr>
        <p:txBody>
          <a:bodyPr wrap="square" rtlCol="0">
            <a:spAutoFit/>
          </a:bodyPr>
          <a:lstStyle/>
          <a:p>
            <a:pPr marL="285750" indent="-285750">
              <a:buFont typeface="Arial"/>
              <a:buChar char="•"/>
            </a:pPr>
            <a:r>
              <a:rPr lang="en-US" sz="2000" dirty="0"/>
              <a:t>Hadronization: the process that connects QCD with experiment</a:t>
            </a:r>
          </a:p>
          <a:p>
            <a:pPr marL="285750" indent="-285750">
              <a:buFont typeface="Arial"/>
              <a:buChar char="•"/>
            </a:pPr>
            <a:r>
              <a:rPr lang="en-US" sz="2000" dirty="0"/>
              <a:t>Nuclear PDFs: we know ~nothing about gluons in nuclei</a:t>
            </a:r>
            <a:endParaRPr lang="en-US" sz="2000" i="1" baseline="30000" dirty="0"/>
          </a:p>
          <a:p>
            <a:pPr marL="285750" indent="-285750">
              <a:buFont typeface="Arial"/>
              <a:buChar char="•"/>
            </a:pPr>
            <a:r>
              <a:rPr lang="en-US" sz="2000" dirty="0"/>
              <a:t>Particle transport, color neutralization and propagation</a:t>
            </a:r>
          </a:p>
          <a:p>
            <a:pPr marL="285750" indent="-285750">
              <a:buFont typeface="Arial"/>
              <a:buChar char="•"/>
            </a:pPr>
            <a:r>
              <a:rPr lang="en-US" sz="2000" dirty="0"/>
              <a:t>Diffraction: no net color exchange</a:t>
            </a:r>
          </a:p>
          <a:p>
            <a:pPr marL="285750" indent="-285750">
              <a:buFont typeface="Arial"/>
              <a:buChar char="•"/>
            </a:pPr>
            <a:r>
              <a:rPr lang="en-US" sz="2000" dirty="0"/>
              <a:t>Jets</a:t>
            </a:r>
          </a:p>
        </p:txBody>
      </p:sp>
      <p:pic>
        <p:nvPicPr>
          <p:cNvPr id="11" name="Picture 10" descr="Screen Shot 2018-10-15 at 2.33.39 PM.png">
            <a:extLst>
              <a:ext uri="{FF2B5EF4-FFF2-40B4-BE49-F238E27FC236}">
                <a16:creationId xmlns:a16="http://schemas.microsoft.com/office/drawing/2014/main" id="{F225D472-37C9-42E4-83D7-D67FB01418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433" y="1211809"/>
            <a:ext cx="1133107" cy="1115216"/>
          </a:xfrm>
          <a:prstGeom prst="rect">
            <a:avLst/>
          </a:prstGeom>
        </p:spPr>
      </p:pic>
      <p:pic>
        <p:nvPicPr>
          <p:cNvPr id="12" name="Picture 11" descr="Screen Shot 2018-10-15 at 2.33.53 PM.png">
            <a:extLst>
              <a:ext uri="{FF2B5EF4-FFF2-40B4-BE49-F238E27FC236}">
                <a16:creationId xmlns:a16="http://schemas.microsoft.com/office/drawing/2014/main" id="{9EC6EB44-7103-4F0B-87FE-335E163CCC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8224" y="1249690"/>
            <a:ext cx="1155553" cy="1066378"/>
          </a:xfrm>
          <a:prstGeom prst="rect">
            <a:avLst/>
          </a:prstGeom>
        </p:spPr>
      </p:pic>
      <p:pic>
        <p:nvPicPr>
          <p:cNvPr id="13" name="Picture 12" descr="Screen Shot 2018-10-15 at 2.34.02 PM.png">
            <a:extLst>
              <a:ext uri="{FF2B5EF4-FFF2-40B4-BE49-F238E27FC236}">
                <a16:creationId xmlns:a16="http://schemas.microsoft.com/office/drawing/2014/main" id="{F99AA795-310C-4F56-AD4A-E066EC799E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80852" y="1211106"/>
            <a:ext cx="1106314" cy="1032782"/>
          </a:xfrm>
          <a:prstGeom prst="rect">
            <a:avLst/>
          </a:prstGeom>
        </p:spPr>
      </p:pic>
      <p:cxnSp>
        <p:nvCxnSpPr>
          <p:cNvPr id="14" name="Straight Arrow Connector 13">
            <a:extLst>
              <a:ext uri="{FF2B5EF4-FFF2-40B4-BE49-F238E27FC236}">
                <a16:creationId xmlns:a16="http://schemas.microsoft.com/office/drawing/2014/main" id="{D34F74B1-77FB-4A53-AFB1-1FF09F81D7CF}"/>
              </a:ext>
            </a:extLst>
          </p:cNvPr>
          <p:cNvCxnSpPr/>
          <p:nvPr/>
        </p:nvCxnSpPr>
        <p:spPr>
          <a:xfrm>
            <a:off x="1393750" y="1777602"/>
            <a:ext cx="335042" cy="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B4CE56C7-4CED-4978-B219-743CF69DE486}"/>
              </a:ext>
            </a:extLst>
          </p:cNvPr>
          <p:cNvCxnSpPr/>
          <p:nvPr/>
        </p:nvCxnSpPr>
        <p:spPr>
          <a:xfrm>
            <a:off x="2896613" y="1751835"/>
            <a:ext cx="335042" cy="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16" name="Picture 15" descr="Screen Shot 2018-10-31 at 6.56.36 AM.png">
            <a:extLst>
              <a:ext uri="{FF2B5EF4-FFF2-40B4-BE49-F238E27FC236}">
                <a16:creationId xmlns:a16="http://schemas.microsoft.com/office/drawing/2014/main" id="{8A92AAE0-4158-4F04-8AB7-832B7574F84A}"/>
              </a:ext>
            </a:extLst>
          </p:cNvPr>
          <p:cNvPicPr>
            <a:picLocks noChangeAspect="1"/>
          </p:cNvPicPr>
          <p:nvPr/>
        </p:nvPicPr>
        <p:blipFill rotWithShape="1">
          <a:blip r:embed="rId5">
            <a:extLst>
              <a:ext uri="{28A0092B-C50C-407E-A947-70E740481C1C}">
                <a14:useLocalDpi xmlns:a14="http://schemas.microsoft.com/office/drawing/2010/main" val="0"/>
              </a:ext>
            </a:extLst>
          </a:blip>
          <a:srcRect l="7855" r="4224"/>
          <a:stretch/>
        </p:blipFill>
        <p:spPr>
          <a:xfrm>
            <a:off x="58501" y="3453268"/>
            <a:ext cx="2653180" cy="2629035"/>
          </a:xfrm>
          <a:prstGeom prst="rect">
            <a:avLst/>
          </a:prstGeom>
        </p:spPr>
      </p:pic>
      <p:sp>
        <p:nvSpPr>
          <p:cNvPr id="17" name="TextBox 16">
            <a:extLst>
              <a:ext uri="{FF2B5EF4-FFF2-40B4-BE49-F238E27FC236}">
                <a16:creationId xmlns:a16="http://schemas.microsoft.com/office/drawing/2014/main" id="{7F683EE2-CF77-4C91-B96A-77F076A2C5B5}"/>
              </a:ext>
            </a:extLst>
          </p:cNvPr>
          <p:cNvSpPr txBox="1"/>
          <p:nvPr/>
        </p:nvSpPr>
        <p:spPr>
          <a:xfrm>
            <a:off x="457200" y="2944361"/>
            <a:ext cx="1543624" cy="369332"/>
          </a:xfrm>
          <a:prstGeom prst="rect">
            <a:avLst/>
          </a:prstGeom>
          <a:noFill/>
        </p:spPr>
        <p:txBody>
          <a:bodyPr wrap="none" rtlCol="0">
            <a:spAutoFit/>
          </a:bodyPr>
          <a:lstStyle/>
          <a:p>
            <a:r>
              <a:rPr lang="en-US" b="1" dirty="0" err="1"/>
              <a:t>Hadronization</a:t>
            </a:r>
            <a:endParaRPr lang="en-US" b="1" dirty="0"/>
          </a:p>
        </p:txBody>
      </p:sp>
      <p:cxnSp>
        <p:nvCxnSpPr>
          <p:cNvPr id="18" name="Straight Arrow Connector 17">
            <a:extLst>
              <a:ext uri="{FF2B5EF4-FFF2-40B4-BE49-F238E27FC236}">
                <a16:creationId xmlns:a16="http://schemas.microsoft.com/office/drawing/2014/main" id="{874C8285-B220-4EE0-B6F4-57096124D0E5}"/>
              </a:ext>
            </a:extLst>
          </p:cNvPr>
          <p:cNvCxnSpPr/>
          <p:nvPr/>
        </p:nvCxnSpPr>
        <p:spPr>
          <a:xfrm>
            <a:off x="2857950" y="2499849"/>
            <a:ext cx="884494" cy="6984"/>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C0B96F33-99BD-448D-A802-DB9A37D4BECC}"/>
              </a:ext>
            </a:extLst>
          </p:cNvPr>
          <p:cNvSpPr txBox="1"/>
          <p:nvPr/>
        </p:nvSpPr>
        <p:spPr>
          <a:xfrm>
            <a:off x="2225241" y="2293311"/>
            <a:ext cx="518091" cy="369332"/>
          </a:xfrm>
          <a:prstGeom prst="rect">
            <a:avLst/>
          </a:prstGeom>
          <a:noFill/>
        </p:spPr>
        <p:txBody>
          <a:bodyPr wrap="none" rtlCol="0">
            <a:spAutoFit/>
          </a:bodyPr>
          <a:lstStyle/>
          <a:p>
            <a:r>
              <a:rPr lang="en-US" b="1" dirty="0"/>
              <a:t>1/x</a:t>
            </a:r>
          </a:p>
        </p:txBody>
      </p:sp>
      <p:pic>
        <p:nvPicPr>
          <p:cNvPr id="20" name="Picture 19">
            <a:extLst>
              <a:ext uri="{FF2B5EF4-FFF2-40B4-BE49-F238E27FC236}">
                <a16:creationId xmlns:a16="http://schemas.microsoft.com/office/drawing/2014/main" id="{BE0BFF75-0057-4125-BC5B-0B972DDDDC84}"/>
              </a:ext>
            </a:extLst>
          </p:cNvPr>
          <p:cNvPicPr>
            <a:picLocks noChangeAspect="1"/>
          </p:cNvPicPr>
          <p:nvPr/>
        </p:nvPicPr>
        <p:blipFill rotWithShape="1">
          <a:blip r:embed="rId6"/>
          <a:srcRect l="49167" t="5284"/>
          <a:stretch/>
        </p:blipFill>
        <p:spPr>
          <a:xfrm>
            <a:off x="2666862" y="3292180"/>
            <a:ext cx="4031559" cy="3116090"/>
          </a:xfrm>
          <a:prstGeom prst="rect">
            <a:avLst/>
          </a:prstGeom>
        </p:spPr>
      </p:pic>
      <p:pic>
        <p:nvPicPr>
          <p:cNvPr id="21" name="Picture 20">
            <a:extLst>
              <a:ext uri="{FF2B5EF4-FFF2-40B4-BE49-F238E27FC236}">
                <a16:creationId xmlns:a16="http://schemas.microsoft.com/office/drawing/2014/main" id="{1DD14B74-A446-48E5-AE95-659D614FEF6A}"/>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6764939" y="3453268"/>
            <a:ext cx="2320560" cy="2989800"/>
          </a:xfrm>
          <a:prstGeom prst="rect">
            <a:avLst/>
          </a:prstGeom>
          <a:noFill/>
          <a:ln>
            <a:noFill/>
          </a:ln>
        </p:spPr>
      </p:pic>
      <p:sp>
        <p:nvSpPr>
          <p:cNvPr id="2" name="TextBox 1">
            <a:extLst>
              <a:ext uri="{FF2B5EF4-FFF2-40B4-BE49-F238E27FC236}">
                <a16:creationId xmlns:a16="http://schemas.microsoft.com/office/drawing/2014/main" id="{4FE92E0C-8622-4F1F-9E35-24780740C884}"/>
              </a:ext>
            </a:extLst>
          </p:cNvPr>
          <p:cNvSpPr txBox="1"/>
          <p:nvPr/>
        </p:nvSpPr>
        <p:spPr>
          <a:xfrm>
            <a:off x="3144336" y="3029235"/>
            <a:ext cx="1441526" cy="461665"/>
          </a:xfrm>
          <a:prstGeom prst="rect">
            <a:avLst/>
          </a:prstGeom>
          <a:noFill/>
        </p:spPr>
        <p:txBody>
          <a:bodyPr wrap="square" rtlCol="0">
            <a:spAutoFit/>
          </a:bodyPr>
          <a:lstStyle/>
          <a:p>
            <a:r>
              <a:rPr lang="en-US" sz="1200" dirty="0"/>
              <a:t>Salvatore Fazio, arXiv:1709.00076</a:t>
            </a:r>
          </a:p>
        </p:txBody>
      </p:sp>
    </p:spTree>
    <p:extLst>
      <p:ext uri="{BB962C8B-B14F-4D97-AF65-F5344CB8AC3E}">
        <p14:creationId xmlns:p14="http://schemas.microsoft.com/office/powerpoint/2010/main" val="6489004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43</a:t>
            </a:fld>
            <a:endParaRPr lang="en-US" dirty="0"/>
          </a:p>
        </p:txBody>
      </p:sp>
      <p:sp>
        <p:nvSpPr>
          <p:cNvPr id="3" name="Title 2">
            <a:extLst>
              <a:ext uri="{FF2B5EF4-FFF2-40B4-BE49-F238E27FC236}">
                <a16:creationId xmlns:a16="http://schemas.microsoft.com/office/drawing/2014/main" id="{ADB0AA5D-2655-4F90-A3C8-86F219440C0B}"/>
              </a:ext>
            </a:extLst>
          </p:cNvPr>
          <p:cNvSpPr>
            <a:spLocks noGrp="1"/>
          </p:cNvSpPr>
          <p:nvPr>
            <p:ph type="title"/>
          </p:nvPr>
        </p:nvSpPr>
        <p:spPr>
          <a:xfrm>
            <a:off x="0" y="0"/>
            <a:ext cx="9144000" cy="728031"/>
          </a:xfrm>
        </p:spPr>
        <p:txBody>
          <a:bodyPr>
            <a:normAutofit/>
          </a:bodyPr>
          <a:lstStyle/>
          <a:p>
            <a:pPr algn="ctr"/>
            <a:r>
              <a:rPr lang="en-US" sz="3200" dirty="0"/>
              <a:t>GLUON SATURATION – WHAT TO MEASURE?</a:t>
            </a:r>
          </a:p>
        </p:txBody>
      </p:sp>
      <p:grpSp>
        <p:nvGrpSpPr>
          <p:cNvPr id="13" name="Group 12">
            <a:extLst>
              <a:ext uri="{FF2B5EF4-FFF2-40B4-BE49-F238E27FC236}">
                <a16:creationId xmlns:a16="http://schemas.microsoft.com/office/drawing/2014/main" id="{7527CEE7-C635-4F08-9655-984E162ADE7E}"/>
              </a:ext>
            </a:extLst>
          </p:cNvPr>
          <p:cNvGrpSpPr>
            <a:grpSpLocks noChangeAspect="1"/>
          </p:cNvGrpSpPr>
          <p:nvPr/>
        </p:nvGrpSpPr>
        <p:grpSpPr>
          <a:xfrm>
            <a:off x="6522938" y="3774012"/>
            <a:ext cx="2447708" cy="2557966"/>
            <a:chOff x="6369110" y="3603092"/>
            <a:chExt cx="2719676" cy="2842184"/>
          </a:xfrm>
        </p:grpSpPr>
        <p:pic>
          <p:nvPicPr>
            <p:cNvPr id="14" name="Picture 13">
              <a:extLst>
                <a:ext uri="{FF2B5EF4-FFF2-40B4-BE49-F238E27FC236}">
                  <a16:creationId xmlns:a16="http://schemas.microsoft.com/office/drawing/2014/main" id="{C6A11760-E92A-4E40-85CA-0F287ED04E9B}"/>
                </a:ext>
              </a:extLst>
            </p:cNvPr>
            <p:cNvPicPr>
              <a:picLocks noChangeAspect="1"/>
            </p:cNvPicPr>
            <p:nvPr/>
          </p:nvPicPr>
          <p:blipFill>
            <a:blip r:embed="rId2"/>
            <a:stretch>
              <a:fillRect/>
            </a:stretch>
          </p:blipFill>
          <p:spPr>
            <a:xfrm>
              <a:off x="6369110" y="3603092"/>
              <a:ext cx="2719676" cy="2842184"/>
            </a:xfrm>
            <a:prstGeom prst="rect">
              <a:avLst/>
            </a:prstGeom>
          </p:spPr>
        </p:pic>
        <p:sp>
          <p:nvSpPr>
            <p:cNvPr id="15" name="Rectangle 14">
              <a:extLst>
                <a:ext uri="{FF2B5EF4-FFF2-40B4-BE49-F238E27FC236}">
                  <a16:creationId xmlns:a16="http://schemas.microsoft.com/office/drawing/2014/main" id="{C6D225EA-6E84-4864-BFCB-BFDEF59871BC}"/>
                </a:ext>
              </a:extLst>
            </p:cNvPr>
            <p:cNvSpPr/>
            <p:nvPr/>
          </p:nvSpPr>
          <p:spPr>
            <a:xfrm>
              <a:off x="6761551" y="5583866"/>
              <a:ext cx="914400" cy="2599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pic>
        <p:nvPicPr>
          <p:cNvPr id="16" name="Picture 10" descr="C:\Dokumente und Einstellungen\caldwell\HERA3\LoI\submitted\standard-prev.eps">
            <a:extLst>
              <a:ext uri="{FF2B5EF4-FFF2-40B4-BE49-F238E27FC236}">
                <a16:creationId xmlns:a16="http://schemas.microsoft.com/office/drawing/2014/main" id="{49D141DE-24F7-4645-8B6A-1E8A27027B31}"/>
              </a:ext>
            </a:extLst>
          </p:cNvPr>
          <p:cNvPicPr>
            <a:picLocks noChangeAspect="1" noChangeArrowheads="1"/>
          </p:cNvPicPr>
          <p:nvPr/>
        </p:nvPicPr>
        <p:blipFill>
          <a:blip r:embed="rId3" cstate="print"/>
          <a:srcRect/>
          <a:stretch>
            <a:fillRect/>
          </a:stretch>
        </p:blipFill>
        <p:spPr bwMode="auto">
          <a:xfrm>
            <a:off x="4267200" y="1041876"/>
            <a:ext cx="4191000" cy="2635250"/>
          </a:xfrm>
          <a:prstGeom prst="rect">
            <a:avLst/>
          </a:prstGeom>
          <a:noFill/>
          <a:ln w="9525">
            <a:noFill/>
            <a:miter lim="800000"/>
            <a:headEnd/>
            <a:tailEnd/>
          </a:ln>
        </p:spPr>
      </p:pic>
      <p:sp>
        <p:nvSpPr>
          <p:cNvPr id="17" name="TextBox 12">
            <a:extLst>
              <a:ext uri="{FF2B5EF4-FFF2-40B4-BE49-F238E27FC236}">
                <a16:creationId xmlns:a16="http://schemas.microsoft.com/office/drawing/2014/main" id="{EDDF2C5D-ED1E-4EDF-A2E4-31851EB2EE73}"/>
              </a:ext>
            </a:extLst>
          </p:cNvPr>
          <p:cNvSpPr txBox="1">
            <a:spLocks noChangeArrowheads="1"/>
          </p:cNvSpPr>
          <p:nvPr/>
        </p:nvSpPr>
        <p:spPr bwMode="auto">
          <a:xfrm>
            <a:off x="254721" y="4208487"/>
            <a:ext cx="6472646" cy="707886"/>
          </a:xfrm>
          <a:prstGeom prst="rect">
            <a:avLst/>
          </a:prstGeom>
          <a:noFill/>
          <a:ln w="9525">
            <a:noFill/>
            <a:miter lim="800000"/>
            <a:headEnd/>
            <a:tailEnd/>
          </a:ln>
        </p:spPr>
        <p:txBody>
          <a:bodyPr wrap="square">
            <a:spAutoFit/>
          </a:bodyPr>
          <a:lstStyle/>
          <a:p>
            <a:r>
              <a:rPr lang="en-US" sz="2000" dirty="0">
                <a:solidFill>
                  <a:srgbClr val="0000FF"/>
                </a:solidFill>
                <a:latin typeface="Arial" pitchFamily="34" charset="0"/>
                <a:cs typeface="Arial" pitchFamily="34" charset="0"/>
              </a:rPr>
              <a:t>A 7 </a:t>
            </a:r>
            <a:r>
              <a:rPr lang="en-US" sz="2000" dirty="0" err="1">
                <a:solidFill>
                  <a:srgbClr val="0000FF"/>
                </a:solidFill>
                <a:latin typeface="Arial" pitchFamily="34" charset="0"/>
                <a:cs typeface="Arial" pitchFamily="34" charset="0"/>
              </a:rPr>
              <a:t>TeV</a:t>
            </a:r>
            <a:r>
              <a:rPr lang="en-US" sz="2000" dirty="0">
                <a:solidFill>
                  <a:srgbClr val="0000FF"/>
                </a:solidFill>
                <a:latin typeface="Arial" pitchFamily="34" charset="0"/>
                <a:cs typeface="Arial" pitchFamily="34" charset="0"/>
              </a:rPr>
              <a:t> equivalent electron bombarding the proton … but nothing happens to the proton in 10-15% of cases</a:t>
            </a:r>
          </a:p>
        </p:txBody>
      </p:sp>
      <p:sp>
        <p:nvSpPr>
          <p:cNvPr id="18" name="Text Box 16">
            <a:extLst>
              <a:ext uri="{FF2B5EF4-FFF2-40B4-BE49-F238E27FC236}">
                <a16:creationId xmlns:a16="http://schemas.microsoft.com/office/drawing/2014/main" id="{071019E8-04D4-402F-B5A1-695AD3AA0780}"/>
              </a:ext>
            </a:extLst>
          </p:cNvPr>
          <p:cNvSpPr txBox="1">
            <a:spLocks noChangeArrowheads="1"/>
          </p:cNvSpPr>
          <p:nvPr/>
        </p:nvSpPr>
        <p:spPr bwMode="auto">
          <a:xfrm>
            <a:off x="1030288" y="1119664"/>
            <a:ext cx="2386423" cy="461665"/>
          </a:xfrm>
          <a:prstGeom prst="rect">
            <a:avLst/>
          </a:prstGeom>
          <a:noFill/>
          <a:ln w="9525">
            <a:noFill/>
            <a:miter lim="800000"/>
            <a:headEnd/>
            <a:tailEnd/>
          </a:ln>
        </p:spPr>
        <p:txBody>
          <a:bodyPr wrap="none">
            <a:spAutoFit/>
          </a:bodyPr>
          <a:lstStyle/>
          <a:p>
            <a:r>
              <a:rPr lang="en-US" sz="2400" dirty="0">
                <a:latin typeface="Arial" pitchFamily="34" charset="0"/>
                <a:cs typeface="Arial" pitchFamily="34" charset="0"/>
              </a:rPr>
              <a:t>Diffractive event</a:t>
            </a:r>
            <a:endParaRPr lang="en-GB" sz="2400" dirty="0">
              <a:latin typeface="Arial" pitchFamily="34" charset="0"/>
              <a:cs typeface="Arial" pitchFamily="34" charset="0"/>
            </a:endParaRPr>
          </a:p>
        </p:txBody>
      </p:sp>
      <p:sp>
        <p:nvSpPr>
          <p:cNvPr id="19" name="Rectangle 17">
            <a:extLst>
              <a:ext uri="{FF2B5EF4-FFF2-40B4-BE49-F238E27FC236}">
                <a16:creationId xmlns:a16="http://schemas.microsoft.com/office/drawing/2014/main" id="{B2BCBEA6-58EB-4A6C-9100-E491782B951C}"/>
              </a:ext>
            </a:extLst>
          </p:cNvPr>
          <p:cNvSpPr>
            <a:spLocks noChangeArrowheads="1"/>
          </p:cNvSpPr>
          <p:nvPr/>
        </p:nvSpPr>
        <p:spPr bwMode="auto">
          <a:xfrm>
            <a:off x="969963" y="1118076"/>
            <a:ext cx="2743200" cy="457200"/>
          </a:xfrm>
          <a:prstGeom prst="rect">
            <a:avLst/>
          </a:prstGeom>
          <a:noFill/>
          <a:ln w="9525">
            <a:solidFill>
              <a:schemeClr val="tx1"/>
            </a:solidFill>
            <a:miter lim="800000"/>
            <a:headEnd/>
            <a:tailEnd/>
          </a:ln>
        </p:spPr>
        <p:txBody>
          <a:bodyPr wrap="none" anchor="ctr"/>
          <a:lstStyle/>
          <a:p>
            <a:endParaRPr lang="en-US">
              <a:latin typeface="Arial" pitchFamily="34" charset="0"/>
              <a:cs typeface="Arial" pitchFamily="34" charset="0"/>
            </a:endParaRPr>
          </a:p>
        </p:txBody>
      </p:sp>
      <p:sp>
        <p:nvSpPr>
          <p:cNvPr id="20" name="Rectangle 18">
            <a:extLst>
              <a:ext uri="{FF2B5EF4-FFF2-40B4-BE49-F238E27FC236}">
                <a16:creationId xmlns:a16="http://schemas.microsoft.com/office/drawing/2014/main" id="{4F1E55DD-81CC-4133-988E-54478C088AC2}"/>
              </a:ext>
            </a:extLst>
          </p:cNvPr>
          <p:cNvSpPr>
            <a:spLocks noChangeArrowheads="1"/>
          </p:cNvSpPr>
          <p:nvPr/>
        </p:nvSpPr>
        <p:spPr bwMode="auto">
          <a:xfrm>
            <a:off x="254721" y="4990000"/>
            <a:ext cx="6211389" cy="914400"/>
          </a:xfrm>
          <a:prstGeom prst="rect">
            <a:avLst/>
          </a:prstGeom>
          <a:noFill/>
          <a:ln w="9525">
            <a:noFill/>
            <a:miter lim="800000"/>
            <a:headEnd/>
            <a:tailEnd/>
          </a:ln>
        </p:spPr>
        <p:txBody>
          <a:bodyPr/>
          <a:lstStyle/>
          <a:p>
            <a:pPr marL="342900" indent="-342900">
              <a:spcBef>
                <a:spcPct val="20000"/>
              </a:spcBef>
              <a:buClr>
                <a:srgbClr val="009900"/>
              </a:buClr>
              <a:buSzPct val="65000"/>
            </a:pPr>
            <a:r>
              <a:rPr lang="en-US" sz="2000" dirty="0">
                <a:solidFill>
                  <a:srgbClr val="008000"/>
                </a:solidFill>
                <a:latin typeface="Arial" pitchFamily="34" charset="0"/>
                <a:cs typeface="Arial" pitchFamily="34" charset="0"/>
              </a:rPr>
              <a:t>Predictions for </a:t>
            </a:r>
            <a:r>
              <a:rPr lang="en-US" sz="2000" dirty="0" err="1">
                <a:solidFill>
                  <a:srgbClr val="008000"/>
                </a:solidFill>
                <a:latin typeface="Arial" pitchFamily="34" charset="0"/>
                <a:cs typeface="Arial" pitchFamily="34" charset="0"/>
              </a:rPr>
              <a:t>eA</a:t>
            </a:r>
            <a:r>
              <a:rPr lang="en-US" sz="2000" dirty="0">
                <a:solidFill>
                  <a:srgbClr val="008000"/>
                </a:solidFill>
                <a:latin typeface="Arial" pitchFamily="34" charset="0"/>
                <a:cs typeface="Arial" pitchFamily="34" charset="0"/>
              </a:rPr>
              <a:t> for such hard diffractive events range up to:</a:t>
            </a:r>
            <a:r>
              <a:rPr lang="en-US" sz="2000" dirty="0">
                <a:latin typeface="Arial" pitchFamily="34" charset="0"/>
                <a:cs typeface="Arial" pitchFamily="34" charset="0"/>
              </a:rPr>
              <a:t> 25-30%... given saturation models</a:t>
            </a:r>
          </a:p>
          <a:p>
            <a:pPr marL="342900" indent="-342900" algn="ctr">
              <a:spcBef>
                <a:spcPct val="20000"/>
              </a:spcBef>
              <a:buClr>
                <a:srgbClr val="009900"/>
              </a:buClr>
              <a:buSzPct val="65000"/>
            </a:pPr>
            <a:r>
              <a:rPr lang="en-US" sz="2000" i="1" dirty="0">
                <a:latin typeface="Arial" pitchFamily="34" charset="0"/>
                <a:cs typeface="Arial" pitchFamily="34" charset="0"/>
              </a:rPr>
              <a:t>(EIC: utilize </a:t>
            </a:r>
            <a:r>
              <a:rPr lang="en-US" sz="2000" i="1" dirty="0">
                <a:latin typeface="Arial" pitchFamily="34" charset="0"/>
                <a:ea typeface="ＭＳ Ｐゴシック" pitchFamily="-107" charset="-128"/>
                <a:cs typeface="Arial" pitchFamily="34" charset="0"/>
              </a:rPr>
              <a:t>g ~ A</a:t>
            </a:r>
            <a:r>
              <a:rPr lang="en-US" sz="2000" i="1" baseline="30000" dirty="0">
                <a:latin typeface="Arial" pitchFamily="34" charset="0"/>
                <a:ea typeface="ＭＳ Ｐゴシック" pitchFamily="-107" charset="-128"/>
                <a:cs typeface="Arial" pitchFamily="34" charset="0"/>
              </a:rPr>
              <a:t>1/3</a:t>
            </a:r>
            <a:r>
              <a:rPr lang="en-US" sz="2000" i="1" dirty="0">
                <a:latin typeface="Arial" pitchFamily="34" charset="0"/>
                <a:ea typeface="ＭＳ Ｐゴシック" pitchFamily="-107" charset="-128"/>
                <a:cs typeface="Arial" pitchFamily="34" charset="0"/>
              </a:rPr>
              <a:t> x s</a:t>
            </a:r>
            <a:r>
              <a:rPr lang="en-US" sz="2000" i="1" baseline="30000" dirty="0">
                <a:latin typeface="Arial" pitchFamily="34" charset="0"/>
                <a:ea typeface="ＭＳ Ｐゴシック" pitchFamily="-107" charset="-128"/>
                <a:cs typeface="Arial" pitchFamily="34" charset="0"/>
              </a:rPr>
              <a:t>0.3</a:t>
            </a:r>
            <a:r>
              <a:rPr lang="en-US" sz="2000" i="1" dirty="0">
                <a:latin typeface="Arial" pitchFamily="34" charset="0"/>
                <a:ea typeface="ＭＳ Ｐゴシック" pitchFamily="-107" charset="-128"/>
                <a:cs typeface="Arial" pitchFamily="34" charset="0"/>
              </a:rPr>
              <a:t> to hunt for </a:t>
            </a:r>
            <a:r>
              <a:rPr lang="en-US" sz="2000" i="1" dirty="0" err="1">
                <a:latin typeface="Arial" pitchFamily="34" charset="0"/>
                <a:ea typeface="ＭＳ Ｐゴシック" pitchFamily="-107" charset="-128"/>
                <a:cs typeface="Arial" pitchFamily="34" charset="0"/>
              </a:rPr>
              <a:t>c.q</a:t>
            </a:r>
            <a:r>
              <a:rPr lang="en-US" sz="2000" i="1" dirty="0">
                <a:latin typeface="Arial" pitchFamily="34" charset="0"/>
                <a:ea typeface="ＭＳ Ｐゴシック" pitchFamily="-107" charset="-128"/>
                <a:cs typeface="Arial" pitchFamily="34" charset="0"/>
              </a:rPr>
              <a:t>. map onset of saturation)</a:t>
            </a:r>
          </a:p>
        </p:txBody>
      </p:sp>
      <p:pic>
        <p:nvPicPr>
          <p:cNvPr id="21" name="Picture 11" descr="C:\Dokumente und Einstellungen\caldwell\HERA3\LoI\submitted\rapgap-prev.eps">
            <a:extLst>
              <a:ext uri="{FF2B5EF4-FFF2-40B4-BE49-F238E27FC236}">
                <a16:creationId xmlns:a16="http://schemas.microsoft.com/office/drawing/2014/main" id="{B1698B67-32B7-45B1-87CC-F9E8FE51C05E}"/>
              </a:ext>
            </a:extLst>
          </p:cNvPr>
          <p:cNvPicPr>
            <a:picLocks noChangeAspect="1" noChangeArrowheads="1"/>
          </p:cNvPicPr>
          <p:nvPr/>
        </p:nvPicPr>
        <p:blipFill>
          <a:blip r:embed="rId4" cstate="print"/>
          <a:srcRect/>
          <a:stretch>
            <a:fillRect/>
          </a:stretch>
        </p:blipFill>
        <p:spPr bwMode="auto">
          <a:xfrm>
            <a:off x="4267200" y="1041876"/>
            <a:ext cx="4191000" cy="2647950"/>
          </a:xfrm>
          <a:prstGeom prst="rect">
            <a:avLst/>
          </a:prstGeom>
          <a:noFill/>
          <a:ln w="9525">
            <a:noFill/>
            <a:miter lim="800000"/>
            <a:headEnd/>
            <a:tailEnd/>
          </a:ln>
        </p:spPr>
      </p:pic>
      <p:sp>
        <p:nvSpPr>
          <p:cNvPr id="22" name="Line 15">
            <a:extLst>
              <a:ext uri="{FF2B5EF4-FFF2-40B4-BE49-F238E27FC236}">
                <a16:creationId xmlns:a16="http://schemas.microsoft.com/office/drawing/2014/main" id="{5BB5A8D5-D7E2-468D-AF4A-754059C7DC86}"/>
              </a:ext>
            </a:extLst>
          </p:cNvPr>
          <p:cNvSpPr>
            <a:spLocks noChangeShapeType="1"/>
          </p:cNvSpPr>
          <p:nvPr/>
        </p:nvSpPr>
        <p:spPr bwMode="auto">
          <a:xfrm flipV="1">
            <a:off x="5638800" y="3175476"/>
            <a:ext cx="152400" cy="685800"/>
          </a:xfrm>
          <a:prstGeom prst="line">
            <a:avLst/>
          </a:prstGeom>
          <a:noFill/>
          <a:ln w="28575">
            <a:solidFill>
              <a:srgbClr val="FF0000"/>
            </a:solidFill>
            <a:round/>
            <a:headEnd/>
            <a:tailEnd type="triangle" w="med" len="med"/>
          </a:ln>
        </p:spPr>
        <p:txBody>
          <a:bodyPr/>
          <a:lstStyle/>
          <a:p>
            <a:endParaRPr lang="en-US">
              <a:latin typeface="Arial" pitchFamily="34" charset="0"/>
              <a:cs typeface="Arial" pitchFamily="34" charset="0"/>
            </a:endParaRPr>
          </a:p>
        </p:txBody>
      </p:sp>
      <p:sp>
        <p:nvSpPr>
          <p:cNvPr id="23" name="Text Box 18">
            <a:extLst>
              <a:ext uri="{FF2B5EF4-FFF2-40B4-BE49-F238E27FC236}">
                <a16:creationId xmlns:a16="http://schemas.microsoft.com/office/drawing/2014/main" id="{3614B94E-9A3B-4B31-AF0A-F6DF6738AF2A}"/>
              </a:ext>
            </a:extLst>
          </p:cNvPr>
          <p:cNvSpPr txBox="1">
            <a:spLocks noChangeArrowheads="1"/>
          </p:cNvSpPr>
          <p:nvPr/>
        </p:nvSpPr>
        <p:spPr bwMode="auto">
          <a:xfrm>
            <a:off x="3366777" y="3859186"/>
            <a:ext cx="3095719" cy="338554"/>
          </a:xfrm>
          <a:prstGeom prst="rect">
            <a:avLst/>
          </a:prstGeom>
          <a:noFill/>
          <a:ln w="9525">
            <a:solidFill>
              <a:schemeClr val="tx1"/>
            </a:solidFill>
            <a:miter lim="800000"/>
            <a:headEnd/>
            <a:tailEnd/>
          </a:ln>
        </p:spPr>
        <p:txBody>
          <a:bodyPr wrap="none">
            <a:spAutoFit/>
          </a:bodyPr>
          <a:lstStyle/>
          <a:p>
            <a:r>
              <a:rPr lang="en-US" sz="1600" b="1" dirty="0">
                <a:latin typeface="Arial" pitchFamily="34" charset="0"/>
                <a:cs typeface="Arial" pitchFamily="34" charset="0"/>
              </a:rPr>
              <a:t>No activity in proton direction</a:t>
            </a:r>
            <a:endParaRPr lang="en-GB" sz="1600" b="1" dirty="0">
              <a:latin typeface="Arial" pitchFamily="34" charset="0"/>
              <a:cs typeface="Arial" pitchFamily="34" charset="0"/>
            </a:endParaRPr>
          </a:p>
        </p:txBody>
      </p:sp>
      <p:sp>
        <p:nvSpPr>
          <p:cNvPr id="24" name="TextBox 23">
            <a:extLst>
              <a:ext uri="{FF2B5EF4-FFF2-40B4-BE49-F238E27FC236}">
                <a16:creationId xmlns:a16="http://schemas.microsoft.com/office/drawing/2014/main" id="{BE535388-9121-4DB3-B111-1813DF6C3ABB}"/>
              </a:ext>
            </a:extLst>
          </p:cNvPr>
          <p:cNvSpPr txBox="1"/>
          <p:nvPr/>
        </p:nvSpPr>
        <p:spPr>
          <a:xfrm>
            <a:off x="393107" y="743480"/>
            <a:ext cx="7784503" cy="646331"/>
          </a:xfrm>
          <a:prstGeom prst="rect">
            <a:avLst/>
          </a:prstGeom>
          <a:noFill/>
        </p:spPr>
        <p:txBody>
          <a:bodyPr wrap="none" rtlCol="0">
            <a:spAutoFit/>
          </a:bodyPr>
          <a:lstStyle/>
          <a:p>
            <a:r>
              <a:rPr lang="en-US" dirty="0"/>
              <a:t>Many ways to get to gluon distribution in nuclei, but diffraction most sensitive:</a:t>
            </a:r>
          </a:p>
          <a:p>
            <a:endParaRPr lang="en-US" dirty="0">
              <a:latin typeface="Arial" panose="020B0604020202020204" pitchFamily="34" charset="0"/>
              <a:cs typeface="Arial" panose="020B0604020202020204" pitchFamily="34" charset="0"/>
            </a:endParaRPr>
          </a:p>
        </p:txBody>
      </p:sp>
      <p:pic>
        <p:nvPicPr>
          <p:cNvPr id="25" name="Picture 24" descr="latex-image-1.pdf">
            <a:extLst>
              <a:ext uri="{FF2B5EF4-FFF2-40B4-BE49-F238E27FC236}">
                <a16:creationId xmlns:a16="http://schemas.microsoft.com/office/drawing/2014/main" id="{A5394149-ED58-491E-A015-9A031D79A3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0635" y="1800448"/>
            <a:ext cx="1856744" cy="291387"/>
          </a:xfrm>
          <a:prstGeom prst="rect">
            <a:avLst/>
          </a:prstGeom>
        </p:spPr>
      </p:pic>
      <p:pic>
        <p:nvPicPr>
          <p:cNvPr id="26" name="image67.png">
            <a:extLst>
              <a:ext uri="{FF2B5EF4-FFF2-40B4-BE49-F238E27FC236}">
                <a16:creationId xmlns:a16="http://schemas.microsoft.com/office/drawing/2014/main" id="{17C4EA8F-3C48-4CAC-83A5-F5F23BF3F3C9}"/>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1351303" y="1917193"/>
            <a:ext cx="2327676" cy="2078282"/>
          </a:xfrm>
          <a:prstGeom prst="rect">
            <a:avLst/>
          </a:prstGeom>
          <a:ln w="12700">
            <a:miter lim="400000"/>
          </a:ln>
        </p:spPr>
      </p:pic>
    </p:spTree>
    <p:extLst>
      <p:ext uri="{BB962C8B-B14F-4D97-AF65-F5344CB8AC3E}">
        <p14:creationId xmlns:p14="http://schemas.microsoft.com/office/powerpoint/2010/main" val="1177274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44</a:t>
            </a:fld>
            <a:endParaRPr lang="en-US" dirty="0"/>
          </a:p>
        </p:txBody>
      </p:sp>
      <p:pic>
        <p:nvPicPr>
          <p:cNvPr id="5" name="Picture 2">
            <a:extLst>
              <a:ext uri="{FF2B5EF4-FFF2-40B4-BE49-F238E27FC236}">
                <a16:creationId xmlns:a16="http://schemas.microsoft.com/office/drawing/2014/main" id="{8A055BC2-5A4C-4BC1-859C-724972083A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2564448"/>
            <a:ext cx="2828925" cy="2634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a:extLst>
              <a:ext uri="{FF2B5EF4-FFF2-40B4-BE49-F238E27FC236}">
                <a16:creationId xmlns:a16="http://schemas.microsoft.com/office/drawing/2014/main" id="{AC9956D0-5DB7-4052-AFCD-3D8B6B4CF2DE}"/>
              </a:ext>
            </a:extLst>
          </p:cNvPr>
          <p:cNvPicPr>
            <a:picLocks noChangeAspect="1" noChangeArrowheads="1"/>
          </p:cNvPicPr>
          <p:nvPr/>
        </p:nvPicPr>
        <p:blipFill>
          <a:blip r:embed="rId4" cstate="print"/>
          <a:srcRect/>
          <a:stretch>
            <a:fillRect/>
          </a:stretch>
        </p:blipFill>
        <p:spPr bwMode="auto">
          <a:xfrm>
            <a:off x="85588" y="2476378"/>
            <a:ext cx="2962412" cy="3898070"/>
          </a:xfrm>
          <a:prstGeom prst="rect">
            <a:avLst/>
          </a:prstGeom>
          <a:noFill/>
          <a:ln w="9525">
            <a:noFill/>
            <a:miter lim="800000"/>
            <a:headEnd/>
            <a:tailEnd/>
          </a:ln>
        </p:spPr>
      </p:pic>
      <p:sp>
        <p:nvSpPr>
          <p:cNvPr id="7" name="Content Placeholder 2">
            <a:extLst>
              <a:ext uri="{FF2B5EF4-FFF2-40B4-BE49-F238E27FC236}">
                <a16:creationId xmlns:a16="http://schemas.microsoft.com/office/drawing/2014/main" id="{73E3DD0C-0B61-4E2F-A7F8-6371C5F42CAD}"/>
              </a:ext>
            </a:extLst>
          </p:cNvPr>
          <p:cNvSpPr>
            <a:spLocks noGrp="1"/>
          </p:cNvSpPr>
          <p:nvPr>
            <p:ph idx="1"/>
          </p:nvPr>
        </p:nvSpPr>
        <p:spPr>
          <a:xfrm>
            <a:off x="533400" y="811848"/>
            <a:ext cx="2743200" cy="4876800"/>
          </a:xfrm>
        </p:spPr>
        <p:txBody>
          <a:bodyPr>
            <a:normAutofit/>
          </a:bodyPr>
          <a:lstStyle/>
          <a:p>
            <a:pPr marL="0" indent="0">
              <a:lnSpc>
                <a:spcPct val="100000"/>
              </a:lnSpc>
              <a:spcBef>
                <a:spcPts val="0"/>
              </a:spcBef>
              <a:spcAft>
                <a:spcPts val="600"/>
              </a:spcAft>
              <a:buNone/>
            </a:pPr>
            <a:r>
              <a:rPr lang="en-US" sz="1800" dirty="0">
                <a:solidFill>
                  <a:srgbClr val="0000FF"/>
                </a:solidFill>
              </a:rPr>
              <a:t>History:</a:t>
            </a:r>
          </a:p>
          <a:p>
            <a:pPr marL="0" indent="0">
              <a:lnSpc>
                <a:spcPct val="100000"/>
              </a:lnSpc>
              <a:spcBef>
                <a:spcPts val="0"/>
              </a:spcBef>
              <a:spcAft>
                <a:spcPts val="600"/>
              </a:spcAft>
              <a:buNone/>
            </a:pPr>
            <a:r>
              <a:rPr lang="en-US" sz="1800" dirty="0">
                <a:solidFill>
                  <a:srgbClr val="0000FF"/>
                </a:solidFill>
              </a:rPr>
              <a:t>Electromagnetic</a:t>
            </a:r>
          </a:p>
          <a:p>
            <a:pPr marL="0" indent="0">
              <a:lnSpc>
                <a:spcPct val="100000"/>
              </a:lnSpc>
              <a:spcBef>
                <a:spcPts val="0"/>
              </a:spcBef>
              <a:spcAft>
                <a:spcPts val="600"/>
              </a:spcAft>
              <a:buNone/>
            </a:pPr>
            <a:r>
              <a:rPr lang="en-US" sz="1600" dirty="0"/>
              <a:t>Elastic electron-nucleus scattering </a:t>
            </a:r>
            <a:r>
              <a:rPr lang="en-US" sz="1600" dirty="0">
                <a:sym typeface="Wingdings" panose="05000000000000000000" pitchFamily="2" charset="2"/>
              </a:rPr>
              <a:t> </a:t>
            </a:r>
            <a:r>
              <a:rPr lang="en-US" sz="1600" dirty="0">
                <a:solidFill>
                  <a:srgbClr val="0000FF"/>
                </a:solidFill>
                <a:sym typeface="Wingdings" panose="05000000000000000000" pitchFamily="2" charset="2"/>
              </a:rPr>
              <a:t>charge distribution of nuclei</a:t>
            </a:r>
            <a:endParaRPr lang="en-US" sz="1600" dirty="0">
              <a:solidFill>
                <a:srgbClr val="0000FF"/>
              </a:solidFill>
            </a:endParaRPr>
          </a:p>
        </p:txBody>
      </p:sp>
      <p:sp>
        <p:nvSpPr>
          <p:cNvPr id="8" name="Content Placeholder 2">
            <a:extLst>
              <a:ext uri="{FF2B5EF4-FFF2-40B4-BE49-F238E27FC236}">
                <a16:creationId xmlns:a16="http://schemas.microsoft.com/office/drawing/2014/main" id="{AAD239D9-A531-482B-83F2-2DD6FE718155}"/>
              </a:ext>
            </a:extLst>
          </p:cNvPr>
          <p:cNvSpPr txBox="1">
            <a:spLocks/>
          </p:cNvSpPr>
          <p:nvPr/>
        </p:nvSpPr>
        <p:spPr>
          <a:xfrm>
            <a:off x="3505200" y="811848"/>
            <a:ext cx="2743200" cy="487680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rgbClr val="0000FF"/>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20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2000" kern="1200">
                <a:solidFill>
                  <a:srgbClr val="0000FF"/>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20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n-US" sz="1800" dirty="0">
                <a:solidFill>
                  <a:srgbClr val="0000FF"/>
                </a:solidFill>
                <a:latin typeface="Arial" panose="020B0604020202020204" pitchFamily="34" charset="0"/>
                <a:cs typeface="Arial" panose="020B0604020202020204" pitchFamily="34" charset="0"/>
              </a:rPr>
              <a:t>Present/Near-future:</a:t>
            </a:r>
          </a:p>
          <a:p>
            <a:pPr marL="0" indent="0">
              <a:buFont typeface="Arial" pitchFamily="34" charset="0"/>
              <a:buNone/>
            </a:pPr>
            <a:r>
              <a:rPr lang="en-US" sz="1800" dirty="0">
                <a:solidFill>
                  <a:srgbClr val="0000FF"/>
                </a:solidFill>
                <a:latin typeface="Arial" panose="020B0604020202020204" pitchFamily="34" charset="0"/>
                <a:cs typeface="Arial" panose="020B0604020202020204" pitchFamily="34" charset="0"/>
              </a:rPr>
              <a:t>Electroweak</a:t>
            </a:r>
          </a:p>
          <a:p>
            <a:pPr marL="0" indent="0">
              <a:buFont typeface="Arial" pitchFamily="34" charset="0"/>
              <a:buNone/>
            </a:pPr>
            <a:r>
              <a:rPr lang="en-US" sz="1600" dirty="0">
                <a:latin typeface="Arial" panose="020B0604020202020204" pitchFamily="34" charset="0"/>
                <a:cs typeface="Arial" panose="020B0604020202020204" pitchFamily="34" charset="0"/>
              </a:rPr>
              <a:t>Parity-violating elastic electron-nucleus scattering (or hadronic reactions </a:t>
            </a:r>
            <a:r>
              <a:rPr lang="en-US" sz="1600" i="1" dirty="0">
                <a:latin typeface="Arial" panose="020B0604020202020204" pitchFamily="34" charset="0"/>
                <a:cs typeface="Arial" panose="020B0604020202020204" pitchFamily="34" charset="0"/>
              </a:rPr>
              <a:t>e.g.</a:t>
            </a:r>
            <a:r>
              <a:rPr lang="en-US" sz="1600" dirty="0">
                <a:latin typeface="Arial" panose="020B0604020202020204" pitchFamily="34" charset="0"/>
                <a:cs typeface="Arial" panose="020B0604020202020204" pitchFamily="34" charset="0"/>
              </a:rPr>
              <a:t> at FRIB) </a:t>
            </a:r>
            <a:r>
              <a:rPr lang="en-US" sz="1600" dirty="0">
                <a:latin typeface="Arial" panose="020B0604020202020204" pitchFamily="34" charset="0"/>
                <a:cs typeface="Arial" panose="020B0604020202020204" pitchFamily="34" charset="0"/>
                <a:sym typeface="Wingdings" panose="05000000000000000000" pitchFamily="2" charset="2"/>
              </a:rPr>
              <a:t> </a:t>
            </a:r>
            <a:r>
              <a:rPr lang="en-US" sz="1600" dirty="0">
                <a:solidFill>
                  <a:srgbClr val="0000FF"/>
                </a:solidFill>
                <a:latin typeface="Arial" panose="020B0604020202020204" pitchFamily="34" charset="0"/>
                <a:cs typeface="Arial" panose="020B0604020202020204" pitchFamily="34" charset="0"/>
                <a:sym typeface="Wingdings" panose="05000000000000000000" pitchFamily="2" charset="2"/>
              </a:rPr>
              <a:t>neutron skin</a:t>
            </a:r>
            <a:endParaRPr lang="en-US" sz="1600" dirty="0">
              <a:solidFill>
                <a:srgbClr val="0000FF"/>
              </a:solidFill>
              <a:latin typeface="Arial" panose="020B0604020202020204" pitchFamily="34" charset="0"/>
              <a:cs typeface="Arial" panose="020B0604020202020204" pitchFamily="34" charset="0"/>
            </a:endParaRPr>
          </a:p>
        </p:txBody>
      </p:sp>
      <p:sp>
        <p:nvSpPr>
          <p:cNvPr id="9" name="Content Placeholder 2">
            <a:extLst>
              <a:ext uri="{FF2B5EF4-FFF2-40B4-BE49-F238E27FC236}">
                <a16:creationId xmlns:a16="http://schemas.microsoft.com/office/drawing/2014/main" id="{6C94A05C-58A7-4097-AD88-55E29DE360CA}"/>
              </a:ext>
            </a:extLst>
          </p:cNvPr>
          <p:cNvSpPr txBox="1">
            <a:spLocks/>
          </p:cNvSpPr>
          <p:nvPr/>
        </p:nvSpPr>
        <p:spPr>
          <a:xfrm>
            <a:off x="6400800" y="811848"/>
            <a:ext cx="2743200" cy="4876800"/>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rgbClr val="0000FF"/>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20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2000" kern="1200">
                <a:solidFill>
                  <a:srgbClr val="0000FF"/>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20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pitchFamily="34" charset="0"/>
              <a:buNone/>
            </a:pPr>
            <a:r>
              <a:rPr lang="en-US" sz="1800" dirty="0">
                <a:solidFill>
                  <a:srgbClr val="0000FF"/>
                </a:solidFill>
                <a:latin typeface="Arial" panose="020B0604020202020204" pitchFamily="34" charset="0"/>
                <a:cs typeface="Arial" panose="020B0604020202020204" pitchFamily="34" charset="0"/>
              </a:rPr>
              <a:t>Future:</a:t>
            </a:r>
          </a:p>
          <a:p>
            <a:pPr marL="0" indent="0">
              <a:buFont typeface="Arial" pitchFamily="34" charset="0"/>
              <a:buNone/>
            </a:pPr>
            <a:r>
              <a:rPr lang="en-US" sz="1800" dirty="0">
                <a:solidFill>
                  <a:srgbClr val="0000FF"/>
                </a:solidFill>
                <a:latin typeface="Arial" panose="020B0604020202020204" pitchFamily="34" charset="0"/>
                <a:cs typeface="Arial" panose="020B0604020202020204" pitchFamily="34" charset="0"/>
              </a:rPr>
              <a:t>Color dipole</a:t>
            </a:r>
          </a:p>
          <a:p>
            <a:pPr marL="0" indent="0">
              <a:buFont typeface="Arial" pitchFamily="34" charset="0"/>
              <a:buNone/>
            </a:pPr>
            <a:r>
              <a:rPr lang="en-US" sz="1600" dirty="0">
                <a:latin typeface="Symbol" panose="05050102010706020507" pitchFamily="18" charset="2"/>
                <a:cs typeface="Arial" panose="020B0604020202020204" pitchFamily="34" charset="0"/>
              </a:rPr>
              <a:t>f</a:t>
            </a:r>
            <a:r>
              <a:rPr lang="en-US" sz="1600" dirty="0">
                <a:latin typeface="Arial" panose="020B0604020202020204" pitchFamily="34" charset="0"/>
                <a:cs typeface="Arial" panose="020B0604020202020204" pitchFamily="34" charset="0"/>
              </a:rPr>
              <a:t> Production in coherent electron-nucleus scattering </a:t>
            </a:r>
            <a:r>
              <a:rPr lang="en-US" sz="1600" dirty="0">
                <a:latin typeface="Arial" panose="020B0604020202020204" pitchFamily="34" charset="0"/>
                <a:cs typeface="Arial" panose="020B0604020202020204" pitchFamily="34" charset="0"/>
                <a:sym typeface="Wingdings" panose="05000000000000000000" pitchFamily="2" charset="2"/>
              </a:rPr>
              <a:t> </a:t>
            </a:r>
            <a:r>
              <a:rPr lang="en-US" sz="1600" dirty="0">
                <a:solidFill>
                  <a:srgbClr val="0000FF"/>
                </a:solidFill>
                <a:latin typeface="Arial" panose="020B0604020202020204" pitchFamily="34" charset="0"/>
                <a:cs typeface="Arial" panose="020B0604020202020204" pitchFamily="34" charset="0"/>
                <a:sym typeface="Wingdings" panose="05000000000000000000" pitchFamily="2" charset="2"/>
              </a:rPr>
              <a:t>gluon spatial distribution of nuclei</a:t>
            </a:r>
          </a:p>
          <a:p>
            <a:pPr marL="0" indent="0">
              <a:buFont typeface="Arial" pitchFamily="34" charset="0"/>
              <a:buNone/>
            </a:pPr>
            <a:endParaRPr lang="en-US" sz="1800" dirty="0">
              <a:latin typeface="Arial" panose="020B0604020202020204" pitchFamily="34" charset="0"/>
              <a:cs typeface="Arial" panose="020B0604020202020204" pitchFamily="34" charset="0"/>
            </a:endParaRPr>
          </a:p>
          <a:p>
            <a:pPr marL="0" indent="0">
              <a:buFont typeface="Arial" pitchFamily="34" charset="0"/>
              <a:buNone/>
            </a:pPr>
            <a:endParaRPr lang="en-US" sz="1800" dirty="0">
              <a:latin typeface="Arial" panose="020B0604020202020204" pitchFamily="34" charset="0"/>
              <a:cs typeface="Arial" panose="020B0604020202020204" pitchFamily="34" charset="0"/>
            </a:endParaRPr>
          </a:p>
          <a:p>
            <a:pPr marL="0" indent="0">
              <a:buFont typeface="Arial" pitchFamily="34" charset="0"/>
              <a:buNone/>
            </a:pPr>
            <a:endParaRPr lang="en-US" sz="1800" dirty="0">
              <a:latin typeface="Arial" panose="020B0604020202020204" pitchFamily="34" charset="0"/>
              <a:cs typeface="Arial" panose="020B0604020202020204" pitchFamily="34" charset="0"/>
            </a:endParaRPr>
          </a:p>
          <a:p>
            <a:pPr marL="0" indent="0">
              <a:buFont typeface="Arial" pitchFamily="34" charset="0"/>
              <a:buNone/>
            </a:pPr>
            <a:endParaRPr lang="en-US" sz="1800" dirty="0">
              <a:latin typeface="Arial" panose="020B0604020202020204" pitchFamily="34" charset="0"/>
              <a:cs typeface="Arial" panose="020B0604020202020204" pitchFamily="34" charset="0"/>
            </a:endParaRPr>
          </a:p>
          <a:p>
            <a:pPr marL="0" indent="0">
              <a:buFont typeface="Arial" pitchFamily="34" charset="0"/>
              <a:buNone/>
            </a:pPr>
            <a:endParaRPr lang="en-US" sz="1800" dirty="0">
              <a:latin typeface="Arial" panose="020B0604020202020204" pitchFamily="34" charset="0"/>
              <a:cs typeface="Arial" panose="020B0604020202020204" pitchFamily="34" charset="0"/>
            </a:endParaRPr>
          </a:p>
          <a:p>
            <a:pPr marL="0" indent="0">
              <a:buFont typeface="Arial" pitchFamily="34" charset="0"/>
              <a:buNone/>
            </a:pPr>
            <a:endParaRPr lang="en-US" sz="1800" dirty="0">
              <a:latin typeface="Arial" panose="020B0604020202020204" pitchFamily="34" charset="0"/>
              <a:cs typeface="Arial" panose="020B0604020202020204" pitchFamily="34" charset="0"/>
            </a:endParaRPr>
          </a:p>
          <a:p>
            <a:pPr marL="0" indent="0">
              <a:buFont typeface="Arial" pitchFamily="34" charset="0"/>
              <a:buNone/>
            </a:pPr>
            <a:endParaRPr lang="en-US" sz="1800" dirty="0">
              <a:latin typeface="Arial" panose="020B0604020202020204" pitchFamily="34" charset="0"/>
              <a:cs typeface="Arial" panose="020B0604020202020204" pitchFamily="34" charset="0"/>
            </a:endParaRPr>
          </a:p>
          <a:p>
            <a:pPr marL="0" indent="0">
              <a:buFont typeface="Arial" pitchFamily="34" charset="0"/>
              <a:buNone/>
            </a:pPr>
            <a:endParaRPr lang="en-US" sz="1800" dirty="0">
              <a:latin typeface="Arial" panose="020B0604020202020204" pitchFamily="34" charset="0"/>
              <a:cs typeface="Arial" panose="020B0604020202020204" pitchFamily="34" charset="0"/>
            </a:endParaRPr>
          </a:p>
          <a:p>
            <a:pPr marL="0" indent="0">
              <a:buFont typeface="Arial" pitchFamily="34" charset="0"/>
              <a:buNone/>
            </a:pPr>
            <a:r>
              <a:rPr lang="en-US" sz="1600" dirty="0">
                <a:latin typeface="Arial" panose="020B0604020202020204" pitchFamily="34" charset="0"/>
                <a:cs typeface="Arial" panose="020B0604020202020204" pitchFamily="34" charset="0"/>
              </a:rPr>
              <a:t>Fourier transform gives unprecedented info on gluon spatial distribution, including impact of gluon saturation</a:t>
            </a:r>
          </a:p>
        </p:txBody>
      </p:sp>
      <p:graphicFrame>
        <p:nvGraphicFramePr>
          <p:cNvPr id="10" name="Object 9">
            <a:extLst>
              <a:ext uri="{FF2B5EF4-FFF2-40B4-BE49-F238E27FC236}">
                <a16:creationId xmlns:a16="http://schemas.microsoft.com/office/drawing/2014/main" id="{8EC4929A-A03F-4EFE-91C5-B55737AA6564}"/>
              </a:ext>
            </a:extLst>
          </p:cNvPr>
          <p:cNvGraphicFramePr>
            <a:graphicFrameLocks noChangeAspect="1"/>
          </p:cNvGraphicFramePr>
          <p:nvPr/>
        </p:nvGraphicFramePr>
        <p:xfrm>
          <a:off x="3505200" y="4012248"/>
          <a:ext cx="2458115" cy="2140939"/>
        </p:xfrm>
        <a:graphic>
          <a:graphicData uri="http://schemas.openxmlformats.org/presentationml/2006/ole">
            <mc:AlternateContent xmlns:mc="http://schemas.openxmlformats.org/markup-compatibility/2006">
              <mc:Choice xmlns:v="urn:schemas-microsoft-com:vml" Requires="v">
                <p:oleObj spid="_x0000_s8211" name="Image" r:id="rId5" imgW="9454289" imgH="8234381" progId="Photoshop.Image.6">
                  <p:embed/>
                </p:oleObj>
              </mc:Choice>
              <mc:Fallback>
                <p:oleObj name="Image" r:id="rId5" imgW="9454289" imgH="8234381" progId="Photoshop.Image.6">
                  <p:embed/>
                  <p:pic>
                    <p:nvPicPr>
                      <p:cNvPr id="10" name="Object 9">
                        <a:extLst>
                          <a:ext uri="{FF2B5EF4-FFF2-40B4-BE49-F238E27FC236}">
                            <a16:creationId xmlns:a16="http://schemas.microsoft.com/office/drawing/2014/main" id="{8EC4929A-A03F-4EFE-91C5-B55737AA656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4012248"/>
                        <a:ext cx="2458115" cy="2140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1" name="Picture 10" descr="prex_D2.jpg">
            <a:extLst>
              <a:ext uri="{FF2B5EF4-FFF2-40B4-BE49-F238E27FC236}">
                <a16:creationId xmlns:a16="http://schemas.microsoft.com/office/drawing/2014/main" id="{74BB6DB4-0369-4104-8272-C17701F43D30}"/>
              </a:ext>
            </a:extLst>
          </p:cNvPr>
          <p:cNvPicPr>
            <a:picLocks noChangeAspect="1"/>
          </p:cNvPicPr>
          <p:nvPr/>
        </p:nvPicPr>
        <p:blipFill>
          <a:blip r:embed="rId7" cstate="print"/>
          <a:srcRect t="10992" b="3817"/>
          <a:stretch>
            <a:fillRect/>
          </a:stretch>
        </p:blipFill>
        <p:spPr>
          <a:xfrm>
            <a:off x="3473889" y="2564448"/>
            <a:ext cx="2698311" cy="1773965"/>
          </a:xfrm>
          <a:prstGeom prst="rect">
            <a:avLst/>
          </a:prstGeom>
          <a:effectLst>
            <a:outerShdw sx="1000" sy="1000" algn="ctr" rotWithShape="0">
              <a:srgbClr val="000000"/>
            </a:outerShdw>
          </a:effectLst>
        </p:spPr>
      </p:pic>
      <p:sp>
        <p:nvSpPr>
          <p:cNvPr id="12" name="Title 1">
            <a:extLst>
              <a:ext uri="{FF2B5EF4-FFF2-40B4-BE49-F238E27FC236}">
                <a16:creationId xmlns:a16="http://schemas.microsoft.com/office/drawing/2014/main" id="{D4340BF7-C742-4B61-89B5-332FE2B87D73}"/>
              </a:ext>
            </a:extLst>
          </p:cNvPr>
          <p:cNvSpPr txBox="1">
            <a:spLocks noGrp="1"/>
          </p:cNvSpPr>
          <p:nvPr>
            <p:ph type="title"/>
          </p:nvPr>
        </p:nvSpPr>
        <p:spPr>
          <a:xfrm>
            <a:off x="533400" y="0"/>
            <a:ext cx="8162192" cy="72866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a:lstStyle>
          <a:p>
            <a:r>
              <a:rPr lang="en-US" sz="2400" dirty="0"/>
              <a:t>Exposing different layers of the nuclear landscape with electron scattering</a:t>
            </a:r>
          </a:p>
        </p:txBody>
      </p:sp>
    </p:spTree>
    <p:extLst>
      <p:ext uri="{BB962C8B-B14F-4D97-AF65-F5344CB8AC3E}">
        <p14:creationId xmlns:p14="http://schemas.microsoft.com/office/powerpoint/2010/main" val="10313871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45</a:t>
            </a:fld>
            <a:endParaRPr lang="en-US" dirty="0"/>
          </a:p>
        </p:txBody>
      </p:sp>
      <p:sp>
        <p:nvSpPr>
          <p:cNvPr id="3" name="Title 2">
            <a:extLst>
              <a:ext uri="{FF2B5EF4-FFF2-40B4-BE49-F238E27FC236}">
                <a16:creationId xmlns:a16="http://schemas.microsoft.com/office/drawing/2014/main" id="{ADB0AA5D-2655-4F90-A3C8-86F219440C0B}"/>
              </a:ext>
            </a:extLst>
          </p:cNvPr>
          <p:cNvSpPr>
            <a:spLocks noGrp="1"/>
          </p:cNvSpPr>
          <p:nvPr>
            <p:ph type="title"/>
          </p:nvPr>
        </p:nvSpPr>
        <p:spPr>
          <a:xfrm>
            <a:off x="308919" y="0"/>
            <a:ext cx="8464378" cy="728031"/>
          </a:xfrm>
        </p:spPr>
        <p:txBody>
          <a:bodyPr>
            <a:normAutofit/>
          </a:bodyPr>
          <a:lstStyle/>
          <a:p>
            <a:pPr algn="ctr"/>
            <a:r>
              <a:rPr lang="en-US" sz="3200" dirty="0"/>
              <a:t>New Avenues</a:t>
            </a:r>
          </a:p>
        </p:txBody>
      </p:sp>
      <p:pic>
        <p:nvPicPr>
          <p:cNvPr id="5" name="Picture 4" descr="U5PjXCDE_400x400.jpg">
            <a:extLst>
              <a:ext uri="{FF2B5EF4-FFF2-40B4-BE49-F238E27FC236}">
                <a16:creationId xmlns:a16="http://schemas.microsoft.com/office/drawing/2014/main" id="{1E52CF58-A3C2-440E-AE5D-32C83081EF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98390" y="155226"/>
            <a:ext cx="1145610" cy="1145610"/>
          </a:xfrm>
          <a:prstGeom prst="rect">
            <a:avLst/>
          </a:prstGeom>
        </p:spPr>
      </p:pic>
      <p:pic>
        <p:nvPicPr>
          <p:cNvPr id="6" name="Picture 5" descr="Screen Shot 2018-10-17 at 10.29.44 AM.png">
            <a:extLst>
              <a:ext uri="{FF2B5EF4-FFF2-40B4-BE49-F238E27FC236}">
                <a16:creationId xmlns:a16="http://schemas.microsoft.com/office/drawing/2014/main" id="{58A632F8-BB6D-42C8-BF35-BE16E7D61D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783" y="787336"/>
            <a:ext cx="2520445" cy="2320409"/>
          </a:xfrm>
          <a:prstGeom prst="rect">
            <a:avLst/>
          </a:prstGeom>
        </p:spPr>
      </p:pic>
      <p:grpSp>
        <p:nvGrpSpPr>
          <p:cNvPr id="7" name="Group 6">
            <a:extLst>
              <a:ext uri="{FF2B5EF4-FFF2-40B4-BE49-F238E27FC236}">
                <a16:creationId xmlns:a16="http://schemas.microsoft.com/office/drawing/2014/main" id="{6DF22614-6D6A-44BF-846E-83691324957D}"/>
              </a:ext>
            </a:extLst>
          </p:cNvPr>
          <p:cNvGrpSpPr/>
          <p:nvPr/>
        </p:nvGrpSpPr>
        <p:grpSpPr>
          <a:xfrm>
            <a:off x="310130" y="3250635"/>
            <a:ext cx="3096978" cy="1263446"/>
            <a:chOff x="209401" y="5289754"/>
            <a:chExt cx="3096978" cy="1263446"/>
          </a:xfrm>
        </p:grpSpPr>
        <p:pic>
          <p:nvPicPr>
            <p:cNvPr id="8" name="Picture 5">
              <a:extLst>
                <a:ext uri="{FF2B5EF4-FFF2-40B4-BE49-F238E27FC236}">
                  <a16:creationId xmlns:a16="http://schemas.microsoft.com/office/drawing/2014/main" id="{2D6F2A31-793A-48EC-8B81-CB388607E500}"/>
                </a:ext>
              </a:extLst>
            </p:cNvPr>
            <p:cNvPicPr>
              <a:picLocks noChangeAspect="1"/>
            </p:cNvPicPr>
            <p:nvPr/>
          </p:nvPicPr>
          <p:blipFill>
            <a:blip r:embed="rId4" cstate="print">
              <a:extLst>
                <a:ext uri="{28A0092B-C50C-407E-A947-70E740481C1C}">
                  <a14:useLocalDpi xmlns:a14="http://schemas.microsoft.com/office/drawing/2010/main" val="0"/>
                </a:ext>
              </a:extLst>
            </a:blip>
            <a:srcRect l="-2" r="47656"/>
            <a:stretch>
              <a:fillRect/>
            </a:stretch>
          </p:blipFill>
          <p:spPr bwMode="auto">
            <a:xfrm>
              <a:off x="209401" y="5289754"/>
              <a:ext cx="1312805" cy="1231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a:extLst>
                <a:ext uri="{FF2B5EF4-FFF2-40B4-BE49-F238E27FC236}">
                  <a16:creationId xmlns:a16="http://schemas.microsoft.com/office/drawing/2014/main" id="{30791980-3156-4B11-BC00-0064F8BD1E26}"/>
                </a:ext>
              </a:extLst>
            </p:cNvPr>
            <p:cNvPicPr>
              <a:picLocks noChangeAspect="1"/>
            </p:cNvPicPr>
            <p:nvPr/>
          </p:nvPicPr>
          <p:blipFill>
            <a:blip r:embed="rId4" cstate="print">
              <a:extLst>
                <a:ext uri="{28A0092B-C50C-407E-A947-70E740481C1C}">
                  <a14:useLocalDpi xmlns:a14="http://schemas.microsoft.com/office/drawing/2010/main" val="0"/>
                </a:ext>
              </a:extLst>
            </a:blip>
            <a:srcRect l="52493" r="-2345"/>
            <a:stretch>
              <a:fillRect/>
            </a:stretch>
          </p:blipFill>
          <p:spPr bwMode="auto">
            <a:xfrm>
              <a:off x="2056122" y="5321454"/>
              <a:ext cx="1250257" cy="1231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76640B8A-CB6E-452C-8BAE-94DD26A2C9FD}"/>
                </a:ext>
              </a:extLst>
            </p:cNvPr>
            <p:cNvSpPr txBox="1"/>
            <p:nvPr/>
          </p:nvSpPr>
          <p:spPr>
            <a:xfrm>
              <a:off x="1524000" y="5334000"/>
              <a:ext cx="466794" cy="1200329"/>
            </a:xfrm>
            <a:prstGeom prst="rect">
              <a:avLst/>
            </a:prstGeom>
            <a:noFill/>
          </p:spPr>
          <p:txBody>
            <a:bodyPr wrap="none" rtlCol="0">
              <a:spAutoFit/>
            </a:bodyPr>
            <a:lstStyle/>
            <a:p>
              <a:r>
                <a:rPr lang="en-US" sz="7200" b="1" dirty="0"/>
                <a:t>-</a:t>
              </a:r>
            </a:p>
          </p:txBody>
        </p:sp>
      </p:grpSp>
      <p:sp>
        <p:nvSpPr>
          <p:cNvPr id="11" name="TextBox 10">
            <a:extLst>
              <a:ext uri="{FF2B5EF4-FFF2-40B4-BE49-F238E27FC236}">
                <a16:creationId xmlns:a16="http://schemas.microsoft.com/office/drawing/2014/main" id="{507596C6-BA60-4065-BD01-053B9455B610}"/>
              </a:ext>
            </a:extLst>
          </p:cNvPr>
          <p:cNvSpPr txBox="1"/>
          <p:nvPr/>
        </p:nvSpPr>
        <p:spPr>
          <a:xfrm>
            <a:off x="3555875" y="796917"/>
            <a:ext cx="5535840" cy="5601533"/>
          </a:xfrm>
          <a:prstGeom prst="rect">
            <a:avLst/>
          </a:prstGeom>
          <a:noFill/>
        </p:spPr>
        <p:txBody>
          <a:bodyPr wrap="square" rtlCol="0">
            <a:spAutoFit/>
          </a:bodyPr>
          <a:lstStyle/>
          <a:p>
            <a:pPr marL="285750" indent="-285750">
              <a:buFont typeface="Arial"/>
              <a:buChar char="•"/>
            </a:pPr>
            <a:r>
              <a:rPr lang="en-US" b="1" dirty="0"/>
              <a:t>Pressure in the Proton</a:t>
            </a:r>
          </a:p>
          <a:p>
            <a:pPr marL="742842" lvl="1" indent="-285750">
              <a:buFont typeface="Courier New" panose="02070309020205020404" pitchFamily="49" charset="0"/>
              <a:buChar char="o"/>
            </a:pPr>
            <a:r>
              <a:rPr lang="en-US" dirty="0"/>
              <a:t>First determination using DVCS          (Deeply Virtual Compton Scattering) data</a:t>
            </a:r>
          </a:p>
          <a:p>
            <a:pPr marL="742842" lvl="1" indent="-285750">
              <a:buFont typeface="Courier New" panose="02070309020205020404" pitchFamily="49" charset="0"/>
              <a:buChar char="o"/>
            </a:pPr>
            <a:r>
              <a:rPr lang="en-US" dirty="0"/>
              <a:t>Interior pressure in proton is &gt; pressure       inside a neutron star!     </a:t>
            </a:r>
            <a:r>
              <a:rPr lang="en-US" b="1" i="1" dirty="0">
                <a:solidFill>
                  <a:srgbClr val="FF0000"/>
                </a:solidFill>
              </a:rPr>
              <a:t>Who knew that!</a:t>
            </a:r>
          </a:p>
          <a:p>
            <a:pPr marL="742842" lvl="1" indent="-285750">
              <a:buFont typeface="Courier New" panose="02070309020205020404" pitchFamily="49" charset="0"/>
              <a:buChar char="o"/>
            </a:pPr>
            <a:r>
              <a:rPr lang="en-US" dirty="0"/>
              <a:t>Lattice calculation motivates determination        of gluon GPDs at EIC</a:t>
            </a:r>
          </a:p>
          <a:p>
            <a:pPr marL="285750" indent="-285750">
              <a:buFont typeface="Arial"/>
              <a:buChar char="•"/>
            </a:pPr>
            <a:endParaRPr lang="en-US" sz="800" b="1" dirty="0"/>
          </a:p>
          <a:p>
            <a:pPr marL="285750" indent="-285750">
              <a:buFont typeface="Arial"/>
              <a:buChar char="•"/>
            </a:pPr>
            <a:r>
              <a:rPr lang="en-US" b="1" dirty="0"/>
              <a:t>Polarized Deuteron Structure</a:t>
            </a:r>
          </a:p>
          <a:p>
            <a:pPr marL="742842" lvl="1" indent="-285750">
              <a:buFont typeface="Courier New" panose="02070309020205020404" pitchFamily="49" charset="0"/>
              <a:buChar char="o"/>
            </a:pPr>
            <a:r>
              <a:rPr lang="en-US" dirty="0"/>
              <a:t>Inclusive Deep Inelastic Scattering on       Vector- and Tensor-Polarized Deuterons</a:t>
            </a:r>
          </a:p>
          <a:p>
            <a:pPr marL="742842" lvl="1" indent="-285750">
              <a:buFont typeface="Courier New" panose="02070309020205020404" pitchFamily="49" charset="0"/>
              <a:buChar char="o"/>
            </a:pPr>
            <a:r>
              <a:rPr lang="en-US" dirty="0"/>
              <a:t>Leading-twist gluon contribution </a:t>
            </a:r>
            <a:r>
              <a:rPr lang="en-US" dirty="0">
                <a:latin typeface="Symbol" panose="05050102010706020507" pitchFamily="18" charset="2"/>
              </a:rPr>
              <a:t>D</a:t>
            </a:r>
            <a:r>
              <a:rPr lang="en-US" dirty="0"/>
              <a:t>(x,Q</a:t>
            </a:r>
            <a:r>
              <a:rPr lang="en-US" baseline="30000" dirty="0"/>
              <a:t>2</a:t>
            </a:r>
            <a:r>
              <a:rPr lang="en-US" dirty="0"/>
              <a:t>):            Is there exotic glue in nuclei?</a:t>
            </a:r>
          </a:p>
          <a:p>
            <a:pPr marL="742842" lvl="1" indent="-285750">
              <a:buFont typeface="Courier New" panose="02070309020205020404" pitchFamily="49" charset="0"/>
              <a:buChar char="o"/>
            </a:pPr>
            <a:r>
              <a:rPr lang="en-US" dirty="0"/>
              <a:t>Structure </a:t>
            </a:r>
            <a:r>
              <a:rPr lang="en-US" dirty="0" err="1"/>
              <a:t>fn</a:t>
            </a:r>
            <a:r>
              <a:rPr lang="en-US" dirty="0"/>
              <a:t> b</a:t>
            </a:r>
            <a:r>
              <a:rPr lang="en-US" baseline="-25000" dirty="0"/>
              <a:t>1</a:t>
            </a:r>
            <a:r>
              <a:rPr lang="en-US" dirty="0"/>
              <a:t>: Are quarks sensitive to the doughnut or dumbbell shape of the nucleus?</a:t>
            </a:r>
          </a:p>
          <a:p>
            <a:pPr marL="742842" lvl="1" indent="-285750">
              <a:buFont typeface="Courier New" panose="02070309020205020404" pitchFamily="49" charset="0"/>
              <a:buChar char="o"/>
            </a:pPr>
            <a:endParaRPr lang="en-US" sz="800" dirty="0"/>
          </a:p>
          <a:p>
            <a:pPr marL="285750" indent="-285750">
              <a:buFont typeface="Arial" panose="020B0604020202020204" pitchFamily="34" charset="0"/>
              <a:buChar char="•"/>
            </a:pPr>
            <a:r>
              <a:rPr lang="en-US" b="1" dirty="0"/>
              <a:t>Hot Spots in the Nucleus</a:t>
            </a:r>
          </a:p>
          <a:p>
            <a:pPr marL="742842" lvl="1" indent="-285750">
              <a:buFont typeface="Courier New" panose="02070309020205020404" pitchFamily="49" charset="0"/>
              <a:buChar char="o"/>
            </a:pPr>
            <a:r>
              <a:rPr lang="en-US" dirty="0"/>
              <a:t>Simulated proton density fluctuations x = 10</a:t>
            </a:r>
            <a:r>
              <a:rPr lang="en-US" baseline="30000" dirty="0"/>
              <a:t>-3</a:t>
            </a:r>
          </a:p>
          <a:p>
            <a:pPr marL="742842" lvl="1" indent="-285750">
              <a:buFont typeface="Courier New" panose="02070309020205020404" pitchFamily="49" charset="0"/>
              <a:buChar char="o"/>
            </a:pPr>
            <a:r>
              <a:rPr lang="en-US" dirty="0"/>
              <a:t>Accessible with 3D tomography</a:t>
            </a:r>
          </a:p>
          <a:p>
            <a:pPr marL="742842" lvl="1" indent="-285750">
              <a:buFont typeface="Courier New" panose="02070309020205020404" pitchFamily="49" charset="0"/>
              <a:buChar char="o"/>
            </a:pPr>
            <a:r>
              <a:rPr lang="en-US" dirty="0"/>
              <a:t>Responsible for ridge behavior found in Heavy-Ion reactions at high energies?</a:t>
            </a:r>
          </a:p>
        </p:txBody>
      </p:sp>
      <p:sp>
        <p:nvSpPr>
          <p:cNvPr id="12" name="TextBox 11">
            <a:extLst>
              <a:ext uri="{FF2B5EF4-FFF2-40B4-BE49-F238E27FC236}">
                <a16:creationId xmlns:a16="http://schemas.microsoft.com/office/drawing/2014/main" id="{6B334490-1F22-4BF1-8FF7-0733330F98CB}"/>
              </a:ext>
            </a:extLst>
          </p:cNvPr>
          <p:cNvSpPr txBox="1"/>
          <p:nvPr/>
        </p:nvSpPr>
        <p:spPr>
          <a:xfrm>
            <a:off x="1786597" y="894603"/>
            <a:ext cx="1703950" cy="646331"/>
          </a:xfrm>
          <a:prstGeom prst="rect">
            <a:avLst/>
          </a:prstGeom>
          <a:noFill/>
        </p:spPr>
        <p:txBody>
          <a:bodyPr wrap="square" rtlCol="0">
            <a:spAutoFit/>
          </a:bodyPr>
          <a:lstStyle/>
          <a:p>
            <a:r>
              <a:rPr lang="en-US" i="1" dirty="0"/>
              <a:t>Nature</a:t>
            </a:r>
            <a:r>
              <a:rPr lang="en-US" dirty="0"/>
              <a:t>, </a:t>
            </a:r>
            <a:r>
              <a:rPr lang="en-US" b="1" dirty="0"/>
              <a:t>557</a:t>
            </a:r>
            <a:r>
              <a:rPr lang="en-US" dirty="0"/>
              <a:t>, May 17, 2018</a:t>
            </a:r>
          </a:p>
        </p:txBody>
      </p:sp>
      <p:pic>
        <p:nvPicPr>
          <p:cNvPr id="2" name="Picture 1">
            <a:extLst>
              <a:ext uri="{FF2B5EF4-FFF2-40B4-BE49-F238E27FC236}">
                <a16:creationId xmlns:a16="http://schemas.microsoft.com/office/drawing/2014/main" id="{84E5A44C-6E08-48AD-8730-50962710E19A}"/>
              </a:ext>
            </a:extLst>
          </p:cNvPr>
          <p:cNvPicPr>
            <a:picLocks noChangeAspect="1"/>
          </p:cNvPicPr>
          <p:nvPr/>
        </p:nvPicPr>
        <p:blipFill>
          <a:blip r:embed="rId5"/>
          <a:stretch>
            <a:fillRect/>
          </a:stretch>
        </p:blipFill>
        <p:spPr>
          <a:xfrm>
            <a:off x="308919" y="4674556"/>
            <a:ext cx="2444309" cy="2062480"/>
          </a:xfrm>
          <a:prstGeom prst="rect">
            <a:avLst/>
          </a:prstGeom>
        </p:spPr>
      </p:pic>
    </p:spTree>
    <p:extLst>
      <p:ext uri="{BB962C8B-B14F-4D97-AF65-F5344CB8AC3E}">
        <p14:creationId xmlns:p14="http://schemas.microsoft.com/office/powerpoint/2010/main" val="27347049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E7B59D2-B75A-4F30-B149-042F74D4053C}"/>
              </a:ext>
            </a:extLst>
          </p:cNvPr>
          <p:cNvSpPr>
            <a:spLocks noGrp="1"/>
          </p:cNvSpPr>
          <p:nvPr>
            <p:ph type="title"/>
          </p:nvPr>
        </p:nvSpPr>
        <p:spPr>
          <a:xfrm>
            <a:off x="309563" y="17585"/>
            <a:ext cx="8462962" cy="712178"/>
          </a:xfrm>
        </p:spPr>
        <p:txBody>
          <a:bodyPr>
            <a:noAutofit/>
          </a:bodyPr>
          <a:lstStyle/>
          <a:p>
            <a:pPr algn="ctr"/>
            <a:r>
              <a:rPr lang="en-US" sz="2800" dirty="0"/>
              <a:t>Nuclear </a:t>
            </a:r>
            <a:r>
              <a:rPr lang="en-US" sz="2800" dirty="0" err="1"/>
              <a:t>Femtography</a:t>
            </a:r>
            <a:endParaRPr lang="en-US" sz="2800" dirty="0">
              <a:latin typeface="+mj-lt"/>
            </a:endParaRPr>
          </a:p>
        </p:txBody>
      </p:sp>
      <p:pic>
        <p:nvPicPr>
          <p:cNvPr id="13" name="Picture 5">
            <a:extLst>
              <a:ext uri="{FF2B5EF4-FFF2-40B4-BE49-F238E27FC236}">
                <a16:creationId xmlns:a16="http://schemas.microsoft.com/office/drawing/2014/main" id="{912169D0-93F1-4643-9735-3C758EF9AD04}"/>
              </a:ext>
            </a:extLst>
          </p:cNvPr>
          <p:cNvPicPr>
            <a:picLocks noChangeAspect="1" noChangeArrowheads="1"/>
          </p:cNvPicPr>
          <p:nvPr/>
        </p:nvPicPr>
        <p:blipFill>
          <a:blip r:embed="rId2"/>
          <a:srcRect/>
          <a:stretch>
            <a:fillRect/>
          </a:stretch>
        </p:blipFill>
        <p:spPr bwMode="auto">
          <a:xfrm>
            <a:off x="5889384" y="1343172"/>
            <a:ext cx="2719388" cy="2924175"/>
          </a:xfrm>
          <a:prstGeom prst="rect">
            <a:avLst/>
          </a:prstGeom>
          <a:noFill/>
          <a:ln w="12700" algn="ctr">
            <a:noFill/>
            <a:miter lim="800000"/>
            <a:headEnd/>
            <a:tailEnd/>
          </a:ln>
        </p:spPr>
      </p:pic>
      <p:sp>
        <p:nvSpPr>
          <p:cNvPr id="14" name="Text Box 14">
            <a:extLst>
              <a:ext uri="{FF2B5EF4-FFF2-40B4-BE49-F238E27FC236}">
                <a16:creationId xmlns:a16="http://schemas.microsoft.com/office/drawing/2014/main" id="{7C1FD459-A350-4D1C-B344-7BCD9E984D3B}"/>
              </a:ext>
            </a:extLst>
          </p:cNvPr>
          <p:cNvSpPr txBox="1">
            <a:spLocks noChangeArrowheads="1"/>
          </p:cNvSpPr>
          <p:nvPr/>
        </p:nvSpPr>
        <p:spPr bwMode="auto">
          <a:xfrm>
            <a:off x="6791084" y="4511822"/>
            <a:ext cx="966931" cy="369332"/>
          </a:xfrm>
          <a:prstGeom prst="rect">
            <a:avLst/>
          </a:prstGeom>
          <a:noFill/>
          <a:ln w="12700">
            <a:noFill/>
            <a:miter lim="800000"/>
            <a:headEnd/>
            <a:tailEnd/>
          </a:ln>
          <a:effectLst/>
        </p:spPr>
        <p:txBody>
          <a:bodyPr wrap="none">
            <a:spAutoFit/>
          </a:bodyPr>
          <a:lstStyle/>
          <a:p>
            <a:pPr>
              <a:defRPr/>
            </a:pPr>
            <a:r>
              <a:rPr lang="en-US" b="1" dirty="0">
                <a:solidFill>
                  <a:srgbClr val="FFC000"/>
                </a:solidFill>
                <a:latin typeface="Arial" pitchFamily="34" charset="0"/>
                <a:ea typeface="ＭＳ Ｐゴシック" pitchFamily="1" charset="-128"/>
                <a:cs typeface="Arial" pitchFamily="34" charset="0"/>
              </a:rPr>
              <a:t>12 </a:t>
            </a:r>
            <a:r>
              <a:rPr lang="en-US" b="1" dirty="0" err="1">
                <a:solidFill>
                  <a:srgbClr val="FFC000"/>
                </a:solidFill>
                <a:latin typeface="Arial" pitchFamily="34" charset="0"/>
                <a:ea typeface="ＭＳ Ｐゴシック" pitchFamily="1" charset="-128"/>
                <a:cs typeface="Arial" pitchFamily="34" charset="0"/>
              </a:rPr>
              <a:t>GeV</a:t>
            </a:r>
            <a:endParaRPr lang="en-US" b="1" dirty="0">
              <a:solidFill>
                <a:srgbClr val="FFC000"/>
              </a:solidFill>
              <a:latin typeface="Arial" pitchFamily="34" charset="0"/>
              <a:ea typeface="ＭＳ Ｐゴシック" pitchFamily="1" charset="-128"/>
              <a:cs typeface="Arial" pitchFamily="34" charset="0"/>
            </a:endParaRPr>
          </a:p>
        </p:txBody>
      </p:sp>
      <p:sp>
        <p:nvSpPr>
          <p:cNvPr id="15" name="Line 11">
            <a:extLst>
              <a:ext uri="{FF2B5EF4-FFF2-40B4-BE49-F238E27FC236}">
                <a16:creationId xmlns:a16="http://schemas.microsoft.com/office/drawing/2014/main" id="{2B3D3961-F5BC-4AC9-98D4-11B2038B6D15}"/>
              </a:ext>
            </a:extLst>
          </p:cNvPr>
          <p:cNvSpPr>
            <a:spLocks noChangeShapeType="1"/>
          </p:cNvSpPr>
          <p:nvPr/>
        </p:nvSpPr>
        <p:spPr bwMode="auto">
          <a:xfrm rot="-120000">
            <a:off x="6448184" y="4372122"/>
            <a:ext cx="1798638" cy="46037"/>
          </a:xfrm>
          <a:prstGeom prst="line">
            <a:avLst/>
          </a:prstGeom>
          <a:noFill/>
          <a:ln w="76200">
            <a:solidFill>
              <a:srgbClr val="FFC000"/>
            </a:solidFill>
            <a:round/>
            <a:headEnd type="triangle" w="med" len="med"/>
            <a:tailEnd type="triangle" w="med" len="med"/>
          </a:ln>
        </p:spPr>
        <p:txBody>
          <a:bodyPr/>
          <a:lstStyle/>
          <a:p>
            <a:endParaRPr lang="en-US"/>
          </a:p>
        </p:txBody>
      </p:sp>
      <p:sp>
        <p:nvSpPr>
          <p:cNvPr id="16" name="Rectangle 3">
            <a:extLst>
              <a:ext uri="{FF2B5EF4-FFF2-40B4-BE49-F238E27FC236}">
                <a16:creationId xmlns:a16="http://schemas.microsoft.com/office/drawing/2014/main" id="{53D375D4-7859-4AE6-8EB4-038080686F9A}"/>
              </a:ext>
            </a:extLst>
          </p:cNvPr>
          <p:cNvSpPr txBox="1">
            <a:spLocks noChangeArrowheads="1"/>
          </p:cNvSpPr>
          <p:nvPr/>
        </p:nvSpPr>
        <p:spPr>
          <a:xfrm>
            <a:off x="5889384" y="4987620"/>
            <a:ext cx="3106188" cy="1389611"/>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1400" b="0" i="1" u="none" strike="noStrike" kern="0" cap="none" spc="0" normalizeH="0" baseline="0" noProof="0" dirty="0">
                <a:ln>
                  <a:noFill/>
                </a:ln>
                <a:solidFill>
                  <a:schemeClr val="tx1"/>
                </a:solidFill>
                <a:effectLst/>
                <a:uLnTx/>
                <a:uFillTx/>
                <a:latin typeface="Arial" pitchFamily="34" charset="0"/>
                <a:cs typeface="Arial" pitchFamily="34" charset="0"/>
              </a:rPr>
              <a:t>REQUIRES: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1" u="none" strike="noStrike" kern="0" cap="none" spc="0" normalizeH="0" baseline="0" noProof="0" dirty="0">
                <a:ln>
                  <a:noFill/>
                </a:ln>
                <a:solidFill>
                  <a:schemeClr val="tx1"/>
                </a:solidFill>
                <a:effectLst/>
                <a:uLnTx/>
                <a:uFillTx/>
                <a:latin typeface="Arial" pitchFamily="34" charset="0"/>
                <a:cs typeface="Arial" pitchFamily="34" charset="0"/>
              </a:rPr>
              <a:t>High beam polarization</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1" u="none" strike="noStrike" kern="0" cap="none" spc="0" normalizeH="0" baseline="0" noProof="0" dirty="0">
                <a:ln>
                  <a:noFill/>
                </a:ln>
                <a:solidFill>
                  <a:schemeClr val="tx1"/>
                </a:solidFill>
                <a:effectLst/>
                <a:uLnTx/>
                <a:uFillTx/>
                <a:latin typeface="Arial" pitchFamily="34" charset="0"/>
                <a:cs typeface="Arial" pitchFamily="34" charset="0"/>
              </a:rPr>
              <a:t>High electron current</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1" u="none" strike="noStrike" kern="0" cap="none" spc="0" normalizeH="0" baseline="0" noProof="0" dirty="0">
                <a:ln>
                  <a:noFill/>
                </a:ln>
                <a:solidFill>
                  <a:schemeClr val="tx1"/>
                </a:solidFill>
                <a:effectLst/>
                <a:uLnTx/>
                <a:uFillTx/>
                <a:latin typeface="Arial" pitchFamily="34" charset="0"/>
                <a:cs typeface="Arial" pitchFamily="34" charset="0"/>
              </a:rPr>
              <a:t>High target polarization</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400" b="0" i="1" u="none" strike="noStrike" kern="0" cap="none" spc="0" normalizeH="0" baseline="0" noProof="0" dirty="0">
                <a:ln>
                  <a:noFill/>
                </a:ln>
                <a:solidFill>
                  <a:schemeClr val="tx1"/>
                </a:solidFill>
                <a:effectLst/>
                <a:uLnTx/>
                <a:uFillTx/>
                <a:latin typeface="Arial" pitchFamily="34" charset="0"/>
                <a:cs typeface="Arial" pitchFamily="34" charset="0"/>
              </a:rPr>
              <a:t>Large solid angle spectrometers</a:t>
            </a:r>
          </a:p>
        </p:txBody>
      </p:sp>
      <p:pic>
        <p:nvPicPr>
          <p:cNvPr id="17" name="Picture 16">
            <a:extLst>
              <a:ext uri="{FF2B5EF4-FFF2-40B4-BE49-F238E27FC236}">
                <a16:creationId xmlns:a16="http://schemas.microsoft.com/office/drawing/2014/main" id="{676E3B4E-A846-41D8-8402-70F938987A68}"/>
              </a:ext>
            </a:extLst>
          </p:cNvPr>
          <p:cNvPicPr>
            <a:picLocks noChangeAspect="1"/>
          </p:cNvPicPr>
          <p:nvPr/>
        </p:nvPicPr>
        <p:blipFill rotWithShape="1">
          <a:blip r:embed="rId3"/>
          <a:srcRect l="12949" r="13130"/>
          <a:stretch/>
        </p:blipFill>
        <p:spPr>
          <a:xfrm>
            <a:off x="1393570" y="3685528"/>
            <a:ext cx="1689834" cy="1652588"/>
          </a:xfrm>
          <a:prstGeom prst="rect">
            <a:avLst/>
          </a:prstGeom>
        </p:spPr>
      </p:pic>
      <p:sp>
        <p:nvSpPr>
          <p:cNvPr id="28" name="TextBox 27">
            <a:extLst>
              <a:ext uri="{FF2B5EF4-FFF2-40B4-BE49-F238E27FC236}">
                <a16:creationId xmlns:a16="http://schemas.microsoft.com/office/drawing/2014/main" id="{D2CD42E0-1887-44EB-B0DE-C68FBC82DFD1}"/>
              </a:ext>
            </a:extLst>
          </p:cNvPr>
          <p:cNvSpPr txBox="1"/>
          <p:nvPr/>
        </p:nvSpPr>
        <p:spPr>
          <a:xfrm>
            <a:off x="571500" y="914400"/>
            <a:ext cx="8019181"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400" dirty="0">
                <a:latin typeface="Arial" panose="020B0604020202020204" pitchFamily="34" charset="0"/>
                <a:cs typeface="Arial" panose="020B0604020202020204" pitchFamily="34" charset="0"/>
              </a:rPr>
              <a:t>Science of mapping the position and motion of quarks and</a:t>
            </a:r>
          </a:p>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Times"/>
              </a:rPr>
              <a:t>gluons</a:t>
            </a:r>
            <a:r>
              <a:rPr kumimoji="0" lang="en-US" sz="2400" b="0" i="0" u="none" strike="noStrike" cap="none" spc="0" normalizeH="0" dirty="0">
                <a:ln>
                  <a:noFill/>
                </a:ln>
                <a:solidFill>
                  <a:srgbClr val="000000"/>
                </a:solidFill>
                <a:effectLst/>
                <a:uFillTx/>
                <a:latin typeface="Arial" panose="020B0604020202020204" pitchFamily="34" charset="0"/>
                <a:cs typeface="Arial" panose="020B0604020202020204" pitchFamily="34" charset="0"/>
                <a:sym typeface="Times"/>
              </a:rPr>
              <a:t> in the nucleus.</a:t>
            </a:r>
            <a:endParaRPr kumimoji="0" lang="en-US" sz="24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Times"/>
            </a:endParaRPr>
          </a:p>
        </p:txBody>
      </p:sp>
      <p:pic>
        <p:nvPicPr>
          <p:cNvPr id="29" name="Picture 28" descr="Screen Shot 2016-06-16 at 9.12.12 AM.png">
            <a:extLst>
              <a:ext uri="{FF2B5EF4-FFF2-40B4-BE49-F238E27FC236}">
                <a16:creationId xmlns:a16="http://schemas.microsoft.com/office/drawing/2014/main" id="{1F910032-B397-45CE-AC53-71EB6CF3508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11285" y="3075015"/>
            <a:ext cx="2603672" cy="2640250"/>
          </a:xfrm>
          <a:prstGeom prst="rect">
            <a:avLst/>
          </a:prstGeom>
        </p:spPr>
      </p:pic>
      <p:sp>
        <p:nvSpPr>
          <p:cNvPr id="30" name="TextBox 29">
            <a:extLst>
              <a:ext uri="{FF2B5EF4-FFF2-40B4-BE49-F238E27FC236}">
                <a16:creationId xmlns:a16="http://schemas.microsoft.com/office/drawing/2014/main" id="{0B1C8F17-8DD1-4D09-95CB-D1504DACF5BC}"/>
              </a:ext>
            </a:extLst>
          </p:cNvPr>
          <p:cNvSpPr txBox="1"/>
          <p:nvPr/>
        </p:nvSpPr>
        <p:spPr>
          <a:xfrm rot="19440991">
            <a:off x="90849" y="2522858"/>
            <a:ext cx="3060607" cy="1015661"/>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dirty="0">
                <a:latin typeface="Arial" panose="020B0604020202020204" pitchFamily="34" charset="0"/>
                <a:cs typeface="Arial" panose="020B0604020202020204" pitchFamily="34" charset="0"/>
              </a:rPr>
              <a:t>Artist’s  Conception</a:t>
            </a:r>
          </a:p>
          <a:p>
            <a:pPr marL="0" marR="0" indent="0" algn="ctr"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Times"/>
              </a:rPr>
              <a:t>of Quark and Gluons </a:t>
            </a:r>
          </a:p>
          <a:p>
            <a:pPr marL="0" marR="0" indent="0" algn="ctr" defTabSz="914400" rtl="0" fontAlgn="auto" latinLnBrk="0" hangingPunct="0">
              <a:lnSpc>
                <a:spcPct val="100000"/>
              </a:lnSpc>
              <a:spcBef>
                <a:spcPts val="0"/>
              </a:spcBef>
              <a:spcAft>
                <a:spcPts val="0"/>
              </a:spcAft>
              <a:buClrTx/>
              <a:buSzTx/>
              <a:buFontTx/>
              <a:buNone/>
              <a:tabLst/>
            </a:pPr>
            <a:r>
              <a:rPr lang="en-US" dirty="0">
                <a:latin typeface="Arial" panose="020B0604020202020204" pitchFamily="34" charset="0"/>
                <a:cs typeface="Arial" panose="020B0604020202020204" pitchFamily="34" charset="0"/>
              </a:rPr>
              <a:t>in a proton and nucleus</a:t>
            </a:r>
            <a:endParaRPr kumimoji="0" lang="en-US" sz="24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Times"/>
            </a:endParaRPr>
          </a:p>
        </p:txBody>
      </p:sp>
      <p:sp>
        <p:nvSpPr>
          <p:cNvPr id="31" name="TextBox 30">
            <a:extLst>
              <a:ext uri="{FF2B5EF4-FFF2-40B4-BE49-F238E27FC236}">
                <a16:creationId xmlns:a16="http://schemas.microsoft.com/office/drawing/2014/main" id="{F156548A-D93D-4492-B4DC-A60B154FBC56}"/>
              </a:ext>
            </a:extLst>
          </p:cNvPr>
          <p:cNvSpPr txBox="1"/>
          <p:nvPr/>
        </p:nvSpPr>
        <p:spPr>
          <a:xfrm>
            <a:off x="854106" y="5660102"/>
            <a:ext cx="2557749"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400" dirty="0">
                <a:latin typeface="Arial" panose="020B0604020202020204" pitchFamily="34" charset="0"/>
                <a:cs typeface="Arial" panose="020B0604020202020204" pitchFamily="34" charset="0"/>
              </a:rPr>
              <a:t>.. is just beginning</a:t>
            </a:r>
            <a:endParaRPr kumimoji="0" lang="en-US" sz="24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Times"/>
            </a:endParaRPr>
          </a:p>
        </p:txBody>
      </p:sp>
      <p:sp>
        <p:nvSpPr>
          <p:cNvPr id="32" name="Right Arrow 18">
            <a:extLst>
              <a:ext uri="{FF2B5EF4-FFF2-40B4-BE49-F238E27FC236}">
                <a16:creationId xmlns:a16="http://schemas.microsoft.com/office/drawing/2014/main" id="{4F1CDA4B-1DD8-4DC6-B26F-F94350B305AA}"/>
              </a:ext>
            </a:extLst>
          </p:cNvPr>
          <p:cNvSpPr/>
          <p:nvPr/>
        </p:nvSpPr>
        <p:spPr>
          <a:xfrm>
            <a:off x="3563821" y="6020222"/>
            <a:ext cx="623455" cy="268941"/>
          </a:xfrm>
          <a:prstGeom prst="rightArrow">
            <a:avLst/>
          </a:prstGeom>
          <a:solidFill>
            <a:srgbClr val="09AB37"/>
          </a:solidFill>
          <a:ln>
            <a:solidFill>
              <a:srgbClr val="09AB3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6188"/>
            <a:endParaRPr lang="en-US">
              <a:solidFill>
                <a:prstClr val="white"/>
              </a:solidFill>
            </a:endParaRPr>
          </a:p>
        </p:txBody>
      </p:sp>
      <p:sp>
        <p:nvSpPr>
          <p:cNvPr id="33" name="TextBox 32">
            <a:extLst>
              <a:ext uri="{FF2B5EF4-FFF2-40B4-BE49-F238E27FC236}">
                <a16:creationId xmlns:a16="http://schemas.microsoft.com/office/drawing/2014/main" id="{84C0D758-4EFE-484D-8858-E32DABCD89B7}"/>
              </a:ext>
            </a:extLst>
          </p:cNvPr>
          <p:cNvSpPr txBox="1"/>
          <p:nvPr/>
        </p:nvSpPr>
        <p:spPr>
          <a:xfrm>
            <a:off x="4413752" y="5741468"/>
            <a:ext cx="1125629" cy="769441"/>
          </a:xfrm>
          <a:prstGeom prst="rect">
            <a:avLst/>
          </a:prstGeom>
          <a:noFill/>
        </p:spPr>
        <p:txBody>
          <a:bodyPr wrap="none" rtlCol="0">
            <a:spAutoFit/>
          </a:bodyPr>
          <a:lstStyle/>
          <a:p>
            <a:r>
              <a:rPr lang="en-US" sz="4400" b="1" dirty="0">
                <a:solidFill>
                  <a:srgbClr val="0000FF"/>
                </a:solidFill>
              </a:rPr>
              <a:t>EIC</a:t>
            </a:r>
          </a:p>
        </p:txBody>
      </p:sp>
      <p:sp>
        <p:nvSpPr>
          <p:cNvPr id="18" name="Slide Number Placeholder 1">
            <a:extLst>
              <a:ext uri="{FF2B5EF4-FFF2-40B4-BE49-F238E27FC236}">
                <a16:creationId xmlns:a16="http://schemas.microsoft.com/office/drawing/2014/main" id="{A4F0B5CD-CC08-4218-8B0B-C54421E09A11}"/>
              </a:ext>
            </a:extLst>
          </p:cNvPr>
          <p:cNvSpPr txBox="1">
            <a:spLocks/>
          </p:cNvSpPr>
          <p:nvPr/>
        </p:nvSpPr>
        <p:spPr>
          <a:xfrm>
            <a:off x="4038600" y="6519448"/>
            <a:ext cx="2133600" cy="190125"/>
          </a:xfrm>
          <a:prstGeom prst="rect">
            <a:avLst/>
          </a:prstGeom>
        </p:spPr>
        <p:txBody>
          <a:bodyPr/>
          <a:lstStyle>
            <a:defPPr>
              <a:defRPr lang="en-US"/>
            </a:defPPr>
            <a:lvl1pPr marL="0" algn="l" defTabSz="914186" rtl="0" eaLnBrk="1" latinLnBrk="0" hangingPunct="1">
              <a:defRPr sz="1800" kern="1200">
                <a:solidFill>
                  <a:schemeClr val="tx1"/>
                </a:solidFill>
                <a:latin typeface="+mn-lt"/>
                <a:ea typeface="+mn-ea"/>
                <a:cs typeface="+mn-cs"/>
              </a:defRPr>
            </a:lvl1pPr>
            <a:lvl2pPr marL="457092"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3" algn="l" defTabSz="914186" rtl="0" eaLnBrk="1" latinLnBrk="0" hangingPunct="1">
              <a:defRPr sz="1800" kern="1200">
                <a:solidFill>
                  <a:schemeClr val="tx1"/>
                </a:solidFill>
                <a:latin typeface="+mn-lt"/>
                <a:ea typeface="+mn-ea"/>
                <a:cs typeface="+mn-cs"/>
              </a:defRPr>
            </a:lvl5pPr>
            <a:lvl6pPr marL="2285466" algn="l" defTabSz="914186" rtl="0" eaLnBrk="1" latinLnBrk="0" hangingPunct="1">
              <a:defRPr sz="1800" kern="1200">
                <a:solidFill>
                  <a:schemeClr val="tx1"/>
                </a:solidFill>
                <a:latin typeface="+mn-lt"/>
                <a:ea typeface="+mn-ea"/>
                <a:cs typeface="+mn-cs"/>
              </a:defRPr>
            </a:lvl6pPr>
            <a:lvl7pPr marL="2742558" algn="l" defTabSz="914186" rtl="0" eaLnBrk="1" latinLnBrk="0" hangingPunct="1">
              <a:defRPr sz="1800" kern="1200">
                <a:solidFill>
                  <a:schemeClr val="tx1"/>
                </a:solidFill>
                <a:latin typeface="+mn-lt"/>
                <a:ea typeface="+mn-ea"/>
                <a:cs typeface="+mn-cs"/>
              </a:defRPr>
            </a:lvl7pPr>
            <a:lvl8pPr marL="3199652" algn="l" defTabSz="914186" rtl="0" eaLnBrk="1" latinLnBrk="0" hangingPunct="1">
              <a:defRPr sz="1800" kern="1200">
                <a:solidFill>
                  <a:schemeClr val="tx1"/>
                </a:solidFill>
                <a:latin typeface="+mn-lt"/>
                <a:ea typeface="+mn-ea"/>
                <a:cs typeface="+mn-cs"/>
              </a:defRPr>
            </a:lvl8pPr>
            <a:lvl9pPr marL="3656744" algn="l" defTabSz="914186" rtl="0" eaLnBrk="1" latinLnBrk="0" hangingPunct="1">
              <a:defRPr sz="1800" kern="1200">
                <a:solidFill>
                  <a:schemeClr val="tx1"/>
                </a:solidFill>
                <a:latin typeface="+mn-lt"/>
                <a:ea typeface="+mn-ea"/>
                <a:cs typeface="+mn-cs"/>
              </a:defRPr>
            </a:lvl9pPr>
          </a:lstStyle>
          <a:p>
            <a:pPr defTabSz="457092"/>
            <a:fld id="{B58F48A6-A3E1-4848-9AC3-B43F560BE4FE}" type="slidenum">
              <a:rPr lang="en-US" sz="1000" smtClean="0">
                <a:latin typeface="Minion Pro"/>
              </a:rPr>
              <a:pPr defTabSz="457092"/>
              <a:t>46</a:t>
            </a:fld>
            <a:endParaRPr lang="en-US" sz="1000" dirty="0">
              <a:latin typeface="Minion Pro"/>
            </a:endParaRPr>
          </a:p>
        </p:txBody>
      </p:sp>
    </p:spTree>
    <p:extLst>
      <p:ext uri="{BB962C8B-B14F-4D97-AF65-F5344CB8AC3E}">
        <p14:creationId xmlns:p14="http://schemas.microsoft.com/office/powerpoint/2010/main" val="30809995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894FE1-8D5E-4248-87E5-8BE9735AFDEF}"/>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47</a:t>
            </a:fld>
            <a:endParaRPr lang="en-US" dirty="0">
              <a:solidFill>
                <a:prstClr val="white"/>
              </a:solidFill>
            </a:endParaRPr>
          </a:p>
        </p:txBody>
      </p:sp>
      <p:sp>
        <p:nvSpPr>
          <p:cNvPr id="3" name="Title 2">
            <a:extLst>
              <a:ext uri="{FF2B5EF4-FFF2-40B4-BE49-F238E27FC236}">
                <a16:creationId xmlns:a16="http://schemas.microsoft.com/office/drawing/2014/main" id="{E0D17CD9-BE4B-435C-B84F-D039EF008C0D}"/>
              </a:ext>
            </a:extLst>
          </p:cNvPr>
          <p:cNvSpPr>
            <a:spLocks noGrp="1"/>
          </p:cNvSpPr>
          <p:nvPr>
            <p:ph type="title"/>
          </p:nvPr>
        </p:nvSpPr>
        <p:spPr>
          <a:xfrm>
            <a:off x="308919" y="0"/>
            <a:ext cx="8464378" cy="728031"/>
          </a:xfrm>
        </p:spPr>
        <p:txBody>
          <a:bodyPr/>
          <a:lstStyle/>
          <a:p>
            <a:pPr algn="ctr"/>
            <a:r>
              <a:rPr lang="en-US" dirty="0"/>
              <a:t>Summary</a:t>
            </a:r>
          </a:p>
        </p:txBody>
      </p:sp>
      <p:sp>
        <p:nvSpPr>
          <p:cNvPr id="4" name="Content Placeholder 2">
            <a:extLst>
              <a:ext uri="{FF2B5EF4-FFF2-40B4-BE49-F238E27FC236}">
                <a16:creationId xmlns:a16="http://schemas.microsoft.com/office/drawing/2014/main" id="{2CC1D66F-C1C3-438D-A35C-A4A6BE444B0E}"/>
              </a:ext>
            </a:extLst>
          </p:cNvPr>
          <p:cNvSpPr txBox="1">
            <a:spLocks/>
          </p:cNvSpPr>
          <p:nvPr/>
        </p:nvSpPr>
        <p:spPr>
          <a:xfrm>
            <a:off x="226455" y="809285"/>
            <a:ext cx="8830915" cy="5099152"/>
          </a:xfrm>
          <a:prstGeom prst="rect">
            <a:avLst/>
          </a:prstGeom>
        </p:spPr>
        <p:txBody>
          <a:bodyPr>
            <a:normAutofit/>
          </a:bodyPr>
          <a:lstStyle>
            <a:lvl1pPr marL="342900" indent="-3429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R="40638" defTabSz="910796">
              <a:spcAft>
                <a:spcPts val="600"/>
              </a:spcAft>
              <a:defRPr sz="1800"/>
            </a:pPr>
            <a:r>
              <a:rPr lang="en-US" dirty="0">
                <a:solidFill>
                  <a:prstClr val="black"/>
                </a:solidFill>
                <a:uFill>
                  <a:solidFill>
                    <a:srgbClr val="413E40"/>
                  </a:solidFill>
                </a:uFill>
                <a:sym typeface="Wingdings"/>
              </a:rPr>
              <a:t>EIC Program aim: </a:t>
            </a:r>
            <a:r>
              <a:rPr lang="en-US" b="1" dirty="0">
                <a:solidFill>
                  <a:prstClr val="black"/>
                </a:solidFill>
                <a:uFill>
                  <a:solidFill>
                    <a:srgbClr val="413E40"/>
                  </a:solidFill>
                </a:uFill>
                <a:sym typeface="Wingdings"/>
              </a:rPr>
              <a:t>Revolutionize the QCD understanding of nucleon and nuclear structure and associated dynamics</a:t>
            </a:r>
            <a:r>
              <a:rPr lang="en-US" dirty="0">
                <a:solidFill>
                  <a:prstClr val="black"/>
                </a:solidFill>
                <a:uFill>
                  <a:solidFill>
                    <a:srgbClr val="413E40"/>
                  </a:solidFill>
                </a:uFill>
                <a:sym typeface="Wingdings"/>
              </a:rPr>
              <a:t>. Explore new states of QCD. </a:t>
            </a:r>
            <a:endParaRPr lang="en-US" sz="1200" dirty="0">
              <a:solidFill>
                <a:prstClr val="black"/>
              </a:solidFill>
              <a:uFill>
                <a:solidFill>
                  <a:srgbClr val="413E40"/>
                </a:solidFill>
              </a:uFill>
              <a:sym typeface="Wingdings"/>
            </a:endParaRPr>
          </a:p>
          <a:p>
            <a:pPr marR="40638" defTabSz="910796">
              <a:spcAft>
                <a:spcPts val="600"/>
              </a:spcAft>
              <a:defRPr sz="1800"/>
            </a:pPr>
            <a:r>
              <a:rPr lang="en-US" dirty="0">
                <a:solidFill>
                  <a:prstClr val="black"/>
                </a:solidFill>
                <a:uFill>
                  <a:solidFill>
                    <a:srgbClr val="413E40"/>
                  </a:solidFill>
                </a:uFill>
                <a:sym typeface="Wingdings"/>
              </a:rPr>
              <a:t>EIC will enable nuclear </a:t>
            </a:r>
            <a:r>
              <a:rPr lang="en-US" dirty="0" err="1">
                <a:solidFill>
                  <a:prstClr val="black"/>
                </a:solidFill>
                <a:uFill>
                  <a:solidFill>
                    <a:srgbClr val="413E40"/>
                  </a:solidFill>
                </a:uFill>
                <a:sym typeface="Wingdings"/>
              </a:rPr>
              <a:t>femtography</a:t>
            </a:r>
            <a:r>
              <a:rPr lang="en-US" dirty="0">
                <a:solidFill>
                  <a:prstClr val="black"/>
                </a:solidFill>
                <a:uFill>
                  <a:solidFill>
                    <a:srgbClr val="413E40"/>
                  </a:solidFill>
                </a:uFill>
                <a:sym typeface="Wingdings"/>
              </a:rPr>
              <a:t> of the nucleon and the nucleus </a:t>
            </a:r>
            <a:r>
              <a:rPr lang="en-US" b="1" dirty="0">
                <a:solidFill>
                  <a:prstClr val="black"/>
                </a:solidFill>
                <a:uFill>
                  <a:solidFill>
                    <a:srgbClr val="413E40"/>
                  </a:solidFill>
                </a:uFill>
                <a:sym typeface="Wingdings"/>
              </a:rPr>
              <a:t>at the scale of sea quarks and gluons</a:t>
            </a:r>
            <a:r>
              <a:rPr lang="en-US" dirty="0">
                <a:solidFill>
                  <a:prstClr val="black"/>
                </a:solidFill>
                <a:uFill>
                  <a:solidFill>
                    <a:srgbClr val="413E40"/>
                  </a:solidFill>
                </a:uFill>
                <a:sym typeface="Wingdings"/>
              </a:rPr>
              <a:t>, over all of the kinematic range that are relevant. JLab12 will have set the foundation at the scale of valence quarks!</a:t>
            </a:r>
          </a:p>
          <a:p>
            <a:pPr marR="40638" defTabSz="910796">
              <a:spcAft>
                <a:spcPts val="600"/>
              </a:spcAft>
              <a:defRPr sz="1800"/>
            </a:pPr>
            <a:r>
              <a:rPr lang="en-US" dirty="0">
                <a:solidFill>
                  <a:prstClr val="black"/>
                </a:solidFill>
                <a:uFill>
                  <a:solidFill>
                    <a:srgbClr val="413E40"/>
                  </a:solidFill>
                </a:uFill>
                <a:sym typeface="Wingdings"/>
              </a:rPr>
              <a:t>What we learn at JLab12 and later EIC, together with advances enabled by experiments elsewhere, QCD phenomenology and LQCD studies, may open the door to a transformation of Nuclear Science, and Hadron Structure in particular.</a:t>
            </a:r>
          </a:p>
          <a:p>
            <a:pPr marR="40638" defTabSz="910796">
              <a:spcAft>
                <a:spcPts val="600"/>
              </a:spcAft>
              <a:buFont typeface="Arial" panose="020B0604020202020204" pitchFamily="34" charset="0"/>
              <a:buChar char="•"/>
              <a:defRPr sz="1800"/>
            </a:pPr>
            <a:r>
              <a:rPr lang="en-US" dirty="0">
                <a:solidFill>
                  <a:srgbClr val="413E40"/>
                </a:solidFill>
                <a:uFill>
                  <a:solidFill>
                    <a:srgbClr val="413E40"/>
                  </a:solidFill>
                </a:uFill>
                <a:sym typeface="Arial"/>
              </a:rPr>
              <a:t>Outstanding questions raised both by the science at RHIC/LHC and at HERMES/COMPASS/Jefferson Lab, have </a:t>
            </a:r>
            <a:r>
              <a:rPr lang="en-US" b="1" dirty="0">
                <a:solidFill>
                  <a:srgbClr val="413E40"/>
                </a:solidFill>
                <a:uFill>
                  <a:solidFill>
                    <a:srgbClr val="413E40"/>
                  </a:solidFill>
                </a:uFill>
                <a:sym typeface="Arial"/>
              </a:rPr>
              <a:t>naturally led to the science 						and design parameters of the EIC</a:t>
            </a:r>
          </a:p>
          <a:p>
            <a:pPr marR="40638" defTabSz="910796">
              <a:spcAft>
                <a:spcPts val="600"/>
              </a:spcAft>
              <a:buFont typeface="Arial" panose="020B0604020202020204" pitchFamily="34" charset="0"/>
              <a:buChar char="•"/>
              <a:defRPr sz="1800"/>
            </a:pPr>
            <a:r>
              <a:rPr lang="en-US" dirty="0">
                <a:solidFill>
                  <a:srgbClr val="413E40"/>
                </a:solidFill>
                <a:uFill>
                  <a:solidFill>
                    <a:srgbClr val="413E40"/>
                  </a:solidFill>
                </a:uFill>
                <a:sym typeface="Arial"/>
              </a:rPr>
              <a:t>There exists </a:t>
            </a:r>
            <a:r>
              <a:rPr lang="en-US" b="1" dirty="0">
                <a:solidFill>
                  <a:srgbClr val="413E40"/>
                </a:solidFill>
                <a:uFill>
                  <a:solidFill>
                    <a:srgbClr val="413E40"/>
                  </a:solidFill>
                </a:uFill>
                <a:sym typeface="Arial"/>
              </a:rPr>
              <a:t>world wide interest </a:t>
            </a:r>
            <a:r>
              <a:rPr lang="en-US" dirty="0">
                <a:solidFill>
                  <a:srgbClr val="413E40"/>
                </a:solidFill>
                <a:uFill>
                  <a:solidFill>
                    <a:srgbClr val="413E40"/>
                  </a:solidFill>
                </a:uFill>
                <a:sym typeface="Arial"/>
              </a:rPr>
              <a:t>in collaborating on the  EIC </a:t>
            </a:r>
          </a:p>
          <a:p>
            <a:pPr marR="40638" defTabSz="910796">
              <a:spcAft>
                <a:spcPts val="600"/>
              </a:spcAft>
              <a:buFont typeface="Arial" panose="020B0604020202020204" pitchFamily="34" charset="0"/>
              <a:buChar char="•"/>
              <a:defRPr sz="1800"/>
            </a:pPr>
            <a:r>
              <a:rPr lang="en-US" dirty="0">
                <a:solidFill>
                  <a:srgbClr val="413E40"/>
                </a:solidFill>
                <a:uFill>
                  <a:solidFill>
                    <a:srgbClr val="413E40"/>
                  </a:solidFill>
                </a:uFill>
                <a:sym typeface="Arial"/>
              </a:rPr>
              <a:t>Accelerator scientists at RHIC and </a:t>
            </a:r>
            <a:r>
              <a:rPr lang="en-US" dirty="0" err="1">
                <a:solidFill>
                  <a:srgbClr val="413E40"/>
                </a:solidFill>
                <a:uFill>
                  <a:solidFill>
                    <a:srgbClr val="413E40"/>
                  </a:solidFill>
                </a:uFill>
                <a:sym typeface="Arial"/>
              </a:rPr>
              <a:t>JLab</a:t>
            </a:r>
            <a:r>
              <a:rPr lang="en-US" dirty="0">
                <a:solidFill>
                  <a:srgbClr val="413E40"/>
                </a:solidFill>
                <a:uFill>
                  <a:solidFill>
                    <a:srgbClr val="413E40"/>
                  </a:solidFill>
                </a:uFill>
                <a:sym typeface="Arial"/>
              </a:rPr>
              <a:t>, in collaboration with many outside interested accelerator groups, can provide the </a:t>
            </a:r>
            <a:r>
              <a:rPr lang="en-US" b="1" dirty="0">
                <a:solidFill>
                  <a:srgbClr val="413E40"/>
                </a:solidFill>
                <a:uFill>
                  <a:solidFill>
                    <a:srgbClr val="413E40"/>
                  </a:solidFill>
                </a:uFill>
                <a:sym typeface="Arial"/>
              </a:rPr>
              <a:t>intellectual and technical leadership</a:t>
            </a:r>
            <a:r>
              <a:rPr lang="en-US" dirty="0">
                <a:solidFill>
                  <a:srgbClr val="413E40"/>
                </a:solidFill>
                <a:uFill>
                  <a:solidFill>
                    <a:srgbClr val="413E40"/>
                  </a:solidFill>
                </a:uFill>
                <a:sym typeface="Arial"/>
              </a:rPr>
              <a:t> </a:t>
            </a:r>
            <a:r>
              <a:rPr lang="en-US" b="1" dirty="0">
                <a:solidFill>
                  <a:srgbClr val="413E40"/>
                </a:solidFill>
                <a:uFill>
                  <a:solidFill>
                    <a:srgbClr val="413E40"/>
                  </a:solidFill>
                </a:uFill>
                <a:sym typeface="Arial"/>
              </a:rPr>
              <a:t>to realize the EIC</a:t>
            </a:r>
            <a:r>
              <a:rPr lang="en-US" dirty="0">
                <a:solidFill>
                  <a:srgbClr val="413E40"/>
                </a:solidFill>
                <a:uFill>
                  <a:solidFill>
                    <a:srgbClr val="413E40"/>
                  </a:solidFill>
                </a:uFill>
                <a:sym typeface="Arial"/>
              </a:rPr>
              <a:t>, a frontier accelerator facility.</a:t>
            </a:r>
          </a:p>
          <a:p>
            <a:pPr marL="0" marR="40638" indent="0" defTabSz="910796">
              <a:spcAft>
                <a:spcPts val="600"/>
              </a:spcAft>
              <a:buFont typeface="Arial"/>
              <a:buNone/>
              <a:defRPr sz="1800"/>
            </a:pPr>
            <a:endParaRPr lang="en-US" sz="1200" b="1" dirty="0">
              <a:solidFill>
                <a:srgbClr val="413E40"/>
              </a:solidFill>
              <a:uFill>
                <a:solidFill>
                  <a:srgbClr val="413E40"/>
                </a:solidFill>
              </a:uFill>
              <a:sym typeface="Arial"/>
            </a:endParaRPr>
          </a:p>
          <a:p>
            <a:pPr marR="40638" defTabSz="910796">
              <a:spcAft>
                <a:spcPts val="600"/>
              </a:spcAft>
              <a:defRPr sz="1800"/>
            </a:pPr>
            <a:endParaRPr lang="en-US" sz="1200" b="1" dirty="0">
              <a:solidFill>
                <a:srgbClr val="413E40"/>
              </a:solidFill>
              <a:uFill>
                <a:solidFill>
                  <a:srgbClr val="413E40"/>
                </a:solidFill>
              </a:uFill>
              <a:sym typeface="Arial"/>
            </a:endParaRPr>
          </a:p>
        </p:txBody>
      </p:sp>
      <p:sp>
        <p:nvSpPr>
          <p:cNvPr id="5" name="Shape 649">
            <a:extLst>
              <a:ext uri="{FF2B5EF4-FFF2-40B4-BE49-F238E27FC236}">
                <a16:creationId xmlns:a16="http://schemas.microsoft.com/office/drawing/2014/main" id="{E0ACD277-C20D-4414-878A-88498377C1CA}"/>
              </a:ext>
            </a:extLst>
          </p:cNvPr>
          <p:cNvSpPr/>
          <p:nvPr/>
        </p:nvSpPr>
        <p:spPr>
          <a:xfrm>
            <a:off x="844061" y="5752737"/>
            <a:ext cx="7445829" cy="677108"/>
          </a:xfrm>
          <a:prstGeom prst="rect">
            <a:avLst/>
          </a:prstGeom>
          <a:ln>
            <a:solidFill>
              <a:srgbClr val="413E40"/>
            </a:solidFill>
            <a:round/>
          </a:ln>
          <a:extLst>
            <a:ext uri="{C572A759-6A51-4108-AA02-DFA0A04FC94B}">
              <ma14:wrappingTextBoxFlag xmlns:ma14="http://schemas.microsoft.com/office/mac/drawingml/2011/main" xmlns="" val="1"/>
            </a:ext>
          </a:extLst>
        </p:spPr>
        <p:txBody>
          <a:bodyPr wrap="square" lIns="0" tIns="0" rIns="0" bIns="0" anchor="ctr">
            <a:spAutoFit/>
          </a:bodyPr>
          <a:lstStyle/>
          <a:p>
            <a:pPr lvl="0" algn="ctr">
              <a:defRPr sz="1800"/>
            </a:pPr>
            <a:r>
              <a:rPr lang="en-US" sz="2200" dirty="0">
                <a:solidFill>
                  <a:srgbClr val="861001"/>
                </a:solidFill>
                <a:latin typeface="Arial" panose="020B0604020202020204" pitchFamily="34" charset="0"/>
                <a:cs typeface="Arial" panose="020B0604020202020204" pitchFamily="34" charset="0"/>
              </a:rPr>
              <a:t>The future of QCD-based n</a:t>
            </a:r>
            <a:r>
              <a:rPr sz="2200" dirty="0">
                <a:solidFill>
                  <a:srgbClr val="861001"/>
                </a:solidFill>
                <a:latin typeface="Arial" panose="020B0604020202020204" pitchFamily="34" charset="0"/>
                <a:cs typeface="Arial" panose="020B0604020202020204" pitchFamily="34" charset="0"/>
              </a:rPr>
              <a:t>uclear </a:t>
            </a:r>
            <a:r>
              <a:rPr lang="en-US" sz="2200" dirty="0">
                <a:solidFill>
                  <a:srgbClr val="861001"/>
                </a:solidFill>
                <a:latin typeface="Arial" panose="020B0604020202020204" pitchFamily="34" charset="0"/>
                <a:cs typeface="Arial" panose="020B0604020202020204" pitchFamily="34" charset="0"/>
              </a:rPr>
              <a:t>s</a:t>
            </a:r>
            <a:r>
              <a:rPr sz="2200" dirty="0">
                <a:solidFill>
                  <a:srgbClr val="861001"/>
                </a:solidFill>
                <a:latin typeface="Arial" panose="020B0604020202020204" pitchFamily="34" charset="0"/>
                <a:cs typeface="Arial" panose="020B0604020202020204" pitchFamily="34" charset="0"/>
              </a:rPr>
              <a:t>cience</a:t>
            </a:r>
            <a:r>
              <a:rPr lang="en-US" sz="2200" dirty="0">
                <a:solidFill>
                  <a:srgbClr val="861001"/>
                </a:solidFill>
                <a:latin typeface="Arial" panose="020B0604020202020204" pitchFamily="34" charset="0"/>
                <a:cs typeface="Arial" panose="020B0604020202020204" pitchFamily="34" charset="0"/>
              </a:rPr>
              <a:t> demands</a:t>
            </a:r>
            <a:r>
              <a:rPr sz="2200" dirty="0">
                <a:solidFill>
                  <a:srgbClr val="861001"/>
                </a:solidFill>
                <a:latin typeface="Arial" panose="020B0604020202020204" pitchFamily="34" charset="0"/>
                <a:cs typeface="Arial" panose="020B0604020202020204" pitchFamily="34" charset="0"/>
              </a:rPr>
              <a:t> an E</a:t>
            </a:r>
            <a:r>
              <a:rPr lang="en-US" sz="2200" dirty="0">
                <a:solidFill>
                  <a:srgbClr val="861001"/>
                </a:solidFill>
                <a:latin typeface="Arial" panose="020B0604020202020204" pitchFamily="34" charset="0"/>
                <a:cs typeface="Arial" panose="020B0604020202020204" pitchFamily="34" charset="0"/>
              </a:rPr>
              <a:t>lectron Ion Collider </a:t>
            </a:r>
            <a:r>
              <a:rPr lang="en-US" sz="2200" dirty="0">
                <a:solidFill>
                  <a:srgbClr val="0000FF"/>
                </a:solidFill>
                <a:latin typeface="Arial" panose="020B0604020202020204" pitchFamily="34" charset="0"/>
                <a:cs typeface="Arial" panose="020B0604020202020204" pitchFamily="34" charset="0"/>
              </a:rPr>
              <a:t>(and the wind seems in our sails!)</a:t>
            </a:r>
            <a:endParaRPr sz="2200"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761609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48</a:t>
            </a:fld>
            <a:endParaRPr lang="en-US" dirty="0">
              <a:solidFill>
                <a:prstClr val="white"/>
              </a:solidFill>
            </a:endParaRPr>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38291497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414BA1-B3F9-49C3-9858-B13E50E7CBF8}"/>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49</a:t>
            </a:fld>
            <a:endParaRPr lang="en-US" dirty="0">
              <a:solidFill>
                <a:prstClr val="white"/>
              </a:solidFill>
            </a:endParaRPr>
          </a:p>
        </p:txBody>
      </p:sp>
      <p:sp>
        <p:nvSpPr>
          <p:cNvPr id="3" name="Title 2">
            <a:extLst>
              <a:ext uri="{FF2B5EF4-FFF2-40B4-BE49-F238E27FC236}">
                <a16:creationId xmlns:a16="http://schemas.microsoft.com/office/drawing/2014/main" id="{0BDB21D1-8637-425C-8ECE-0ED0DF006D54}"/>
              </a:ext>
            </a:extLst>
          </p:cNvPr>
          <p:cNvSpPr>
            <a:spLocks noGrp="1"/>
          </p:cNvSpPr>
          <p:nvPr>
            <p:ph type="title"/>
          </p:nvPr>
        </p:nvSpPr>
        <p:spPr>
          <a:xfrm>
            <a:off x="1841019" y="2983646"/>
            <a:ext cx="5289246" cy="487490"/>
          </a:xfrm>
        </p:spPr>
        <p:txBody>
          <a:bodyPr>
            <a:normAutofit fontScale="90000"/>
          </a:bodyPr>
          <a:lstStyle/>
          <a:p>
            <a:r>
              <a:rPr lang="en-US" dirty="0"/>
              <a:t>EIC Timeline and</a:t>
            </a:r>
            <a:br>
              <a:rPr lang="en-US" dirty="0"/>
            </a:br>
            <a:r>
              <a:rPr lang="en-US" dirty="0"/>
              <a:t>EICUG Yellow Report Activities</a:t>
            </a:r>
          </a:p>
        </p:txBody>
      </p:sp>
    </p:spTree>
    <p:extLst>
      <p:ext uri="{BB962C8B-B14F-4D97-AF65-F5344CB8AC3E}">
        <p14:creationId xmlns:p14="http://schemas.microsoft.com/office/powerpoint/2010/main" val="1947846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5</a:t>
            </a:fld>
            <a:endParaRPr lang="en-US" dirty="0">
              <a:solidFill>
                <a:prstClr val="white"/>
              </a:solidFill>
            </a:endParaRPr>
          </a:p>
        </p:txBody>
      </p:sp>
      <p:sp>
        <p:nvSpPr>
          <p:cNvPr id="4" name="Title 1">
            <a:extLst>
              <a:ext uri="{FF2B5EF4-FFF2-40B4-BE49-F238E27FC236}">
                <a16:creationId xmlns:a16="http://schemas.microsoft.com/office/drawing/2014/main" id="{91C89CB0-3ED3-45D1-9A8F-31E0EE1FA072}"/>
              </a:ext>
            </a:extLst>
          </p:cNvPr>
          <p:cNvSpPr txBox="1">
            <a:spLocks/>
          </p:cNvSpPr>
          <p:nvPr/>
        </p:nvSpPr>
        <p:spPr>
          <a:xfrm>
            <a:off x="309563" y="17585"/>
            <a:ext cx="8462962" cy="712178"/>
          </a:xfrm>
          <a:prstGeom prst="rect">
            <a:avLst/>
          </a:prstGeom>
        </p:spPr>
        <p:txBody>
          <a:bodyPr vert="horz" lIns="91418" tIns="45709" rIns="91418" bIns="45709" rtlCol="0" anchor="ctr">
            <a:noAutofit/>
          </a:bodyPr>
          <a:lstStyle>
            <a:lvl1pPr algn="l" defTabSz="914186" rtl="0" eaLnBrk="1" latinLnBrk="0" hangingPunct="1">
              <a:lnSpc>
                <a:spcPct val="90000"/>
              </a:lnSpc>
              <a:spcBef>
                <a:spcPct val="0"/>
              </a:spcBef>
              <a:buNone/>
              <a:defRPr sz="2400" b="1" kern="1200" cap="all" baseline="0">
                <a:solidFill>
                  <a:schemeClr val="tx1"/>
                </a:solidFill>
                <a:latin typeface="Arial" charset="0"/>
                <a:ea typeface="+mj-ea"/>
                <a:cs typeface="Arial" panose="020B0604020202020204" pitchFamily="34" charset="0"/>
              </a:defRPr>
            </a:lvl1pPr>
          </a:lstStyle>
          <a:p>
            <a:pPr algn="ctr"/>
            <a:r>
              <a:rPr lang="en-US" sz="2800">
                <a:latin typeface="Arial" pitchFamily="34" charset="0"/>
              </a:rPr>
              <a:t>Nuclear Femtography - Imaging</a:t>
            </a:r>
            <a:endParaRPr lang="en-US" sz="2800" dirty="0">
              <a:latin typeface="+mj-lt"/>
            </a:endParaRPr>
          </a:p>
        </p:txBody>
      </p:sp>
      <p:sp>
        <p:nvSpPr>
          <p:cNvPr id="5" name="Content Placeholder 2">
            <a:extLst>
              <a:ext uri="{FF2B5EF4-FFF2-40B4-BE49-F238E27FC236}">
                <a16:creationId xmlns:a16="http://schemas.microsoft.com/office/drawing/2014/main" id="{6A204818-05A4-436D-AE0F-13C4201A99A3}"/>
              </a:ext>
            </a:extLst>
          </p:cNvPr>
          <p:cNvSpPr txBox="1">
            <a:spLocks/>
          </p:cNvSpPr>
          <p:nvPr/>
        </p:nvSpPr>
        <p:spPr>
          <a:xfrm>
            <a:off x="411892" y="738153"/>
            <a:ext cx="8360633" cy="538169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300"/>
              </a:spcBef>
            </a:pPr>
            <a:r>
              <a:rPr lang="en-US" dirty="0"/>
              <a:t>In other sciences, imaging the physical systems under study</a:t>
            </a:r>
          </a:p>
          <a:p>
            <a:pPr algn="l">
              <a:spcBef>
                <a:spcPts val="300"/>
              </a:spcBef>
            </a:pPr>
            <a:r>
              <a:rPr lang="en-US" dirty="0"/>
              <a:t>has been key</a:t>
            </a:r>
          </a:p>
          <a:p>
            <a:pPr algn="l">
              <a:spcBef>
                <a:spcPts val="300"/>
              </a:spcBef>
            </a:pPr>
            <a:r>
              <a:rPr lang="en-US" dirty="0"/>
              <a:t>to gaining new </a:t>
            </a:r>
          </a:p>
          <a:p>
            <a:pPr algn="l">
              <a:spcBef>
                <a:spcPts val="300"/>
              </a:spcBef>
            </a:pPr>
            <a:r>
              <a:rPr lang="en-US" dirty="0"/>
              <a:t>understanding.  </a:t>
            </a:r>
          </a:p>
        </p:txBody>
      </p:sp>
      <p:pic>
        <p:nvPicPr>
          <p:cNvPr id="6" name="Picture 5">
            <a:extLst>
              <a:ext uri="{FF2B5EF4-FFF2-40B4-BE49-F238E27FC236}">
                <a16:creationId xmlns:a16="http://schemas.microsoft.com/office/drawing/2014/main" id="{D6ADD62C-29C6-4B07-9509-17CE83CC9DD0}"/>
              </a:ext>
            </a:extLst>
          </p:cNvPr>
          <p:cNvPicPr>
            <a:picLocks noChangeAspect="1"/>
          </p:cNvPicPr>
          <p:nvPr/>
        </p:nvPicPr>
        <p:blipFill>
          <a:blip r:embed="rId2"/>
          <a:stretch>
            <a:fillRect/>
          </a:stretch>
        </p:blipFill>
        <p:spPr>
          <a:xfrm>
            <a:off x="3304676" y="1263577"/>
            <a:ext cx="5544631" cy="4605021"/>
          </a:xfrm>
          <a:prstGeom prst="rect">
            <a:avLst/>
          </a:prstGeom>
        </p:spPr>
      </p:pic>
      <p:sp>
        <p:nvSpPr>
          <p:cNvPr id="7" name="Rectangle 6">
            <a:extLst>
              <a:ext uri="{FF2B5EF4-FFF2-40B4-BE49-F238E27FC236}">
                <a16:creationId xmlns:a16="http://schemas.microsoft.com/office/drawing/2014/main" id="{3E532301-4CCE-425A-A81D-0593D030915E}"/>
              </a:ext>
            </a:extLst>
          </p:cNvPr>
          <p:cNvSpPr/>
          <p:nvPr/>
        </p:nvSpPr>
        <p:spPr>
          <a:xfrm>
            <a:off x="3712911" y="2066878"/>
            <a:ext cx="1411794" cy="564204"/>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2BD2EF5A-563C-44CB-A8BA-315D3E25DC02}"/>
              </a:ext>
            </a:extLst>
          </p:cNvPr>
          <p:cNvPicPr>
            <a:picLocks noChangeAspect="1"/>
          </p:cNvPicPr>
          <p:nvPr/>
        </p:nvPicPr>
        <p:blipFill rotWithShape="1">
          <a:blip r:embed="rId3"/>
          <a:srcRect l="67890" t="4405" r="17945" b="61781"/>
          <a:stretch/>
        </p:blipFill>
        <p:spPr>
          <a:xfrm>
            <a:off x="6210436" y="1828804"/>
            <a:ext cx="409024" cy="424460"/>
          </a:xfrm>
          <a:prstGeom prst="rect">
            <a:avLst/>
          </a:prstGeom>
        </p:spPr>
      </p:pic>
      <p:pic>
        <p:nvPicPr>
          <p:cNvPr id="9" name="Picture 8">
            <a:extLst>
              <a:ext uri="{FF2B5EF4-FFF2-40B4-BE49-F238E27FC236}">
                <a16:creationId xmlns:a16="http://schemas.microsoft.com/office/drawing/2014/main" id="{04046520-D2A3-485F-9F7F-6999031D101D}"/>
              </a:ext>
            </a:extLst>
          </p:cNvPr>
          <p:cNvPicPr>
            <a:picLocks noChangeAspect="1"/>
          </p:cNvPicPr>
          <p:nvPr/>
        </p:nvPicPr>
        <p:blipFill rotWithShape="1">
          <a:blip r:embed="rId3"/>
          <a:srcRect r="39992" b="56360"/>
          <a:stretch/>
        </p:blipFill>
        <p:spPr>
          <a:xfrm>
            <a:off x="4263015" y="1344825"/>
            <a:ext cx="1794886" cy="567466"/>
          </a:xfrm>
          <a:prstGeom prst="rect">
            <a:avLst/>
          </a:prstGeom>
        </p:spPr>
      </p:pic>
      <p:cxnSp>
        <p:nvCxnSpPr>
          <p:cNvPr id="10" name="Straight Arrow Connector 9">
            <a:extLst>
              <a:ext uri="{FF2B5EF4-FFF2-40B4-BE49-F238E27FC236}">
                <a16:creationId xmlns:a16="http://schemas.microsoft.com/office/drawing/2014/main" id="{B6AF9CF1-44F2-436C-8570-D939EEF8459F}"/>
              </a:ext>
            </a:extLst>
          </p:cNvPr>
          <p:cNvCxnSpPr/>
          <p:nvPr/>
        </p:nvCxnSpPr>
        <p:spPr>
          <a:xfrm flipH="1" flipV="1">
            <a:off x="6976999" y="2729377"/>
            <a:ext cx="330740" cy="882897"/>
          </a:xfrm>
          <a:prstGeom prst="straightConnector1">
            <a:avLst/>
          </a:prstGeom>
          <a:ln w="57150">
            <a:solidFill>
              <a:srgbClr val="00800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ADAA5E5E-348E-4FC3-A02E-5AC917C7463E}"/>
              </a:ext>
            </a:extLst>
          </p:cNvPr>
          <p:cNvPicPr>
            <a:picLocks noChangeAspect="1"/>
          </p:cNvPicPr>
          <p:nvPr/>
        </p:nvPicPr>
        <p:blipFill>
          <a:blip r:embed="rId4"/>
          <a:stretch>
            <a:fillRect/>
          </a:stretch>
        </p:blipFill>
        <p:spPr>
          <a:xfrm>
            <a:off x="489175" y="2560402"/>
            <a:ext cx="4195031" cy="1852422"/>
          </a:xfrm>
          <a:prstGeom prst="rect">
            <a:avLst/>
          </a:prstGeom>
        </p:spPr>
      </p:pic>
      <p:sp>
        <p:nvSpPr>
          <p:cNvPr id="12" name="TextBox 11">
            <a:extLst>
              <a:ext uri="{FF2B5EF4-FFF2-40B4-BE49-F238E27FC236}">
                <a16:creationId xmlns:a16="http://schemas.microsoft.com/office/drawing/2014/main" id="{273CFCAE-FECA-4017-869A-63A2118CD7C1}"/>
              </a:ext>
            </a:extLst>
          </p:cNvPr>
          <p:cNvSpPr txBox="1"/>
          <p:nvPr/>
        </p:nvSpPr>
        <p:spPr>
          <a:xfrm>
            <a:off x="411892" y="5137407"/>
            <a:ext cx="3890296" cy="1569660"/>
          </a:xfrm>
          <a:prstGeom prst="rect">
            <a:avLst/>
          </a:prstGeom>
          <a:noFill/>
        </p:spPr>
        <p:txBody>
          <a:bodyPr wrap="none" rtlCol="0">
            <a:spAutoFit/>
          </a:bodyPr>
          <a:lstStyle/>
          <a:p>
            <a:r>
              <a:rPr lang="en-US" sz="2400" dirty="0"/>
              <a:t>Structure mapped</a:t>
            </a:r>
          </a:p>
          <a:p>
            <a:r>
              <a:rPr lang="en-US" sz="2400" dirty="0"/>
              <a:t>in terms of</a:t>
            </a:r>
          </a:p>
          <a:p>
            <a:r>
              <a:rPr lang="en-US" sz="2400" b="1" dirty="0" err="1"/>
              <a:t>b</a:t>
            </a:r>
            <a:r>
              <a:rPr lang="en-US" sz="2400" baseline="-25000" dirty="0" err="1"/>
              <a:t>T</a:t>
            </a:r>
            <a:r>
              <a:rPr lang="en-US" sz="2400" dirty="0"/>
              <a:t> = transverse position</a:t>
            </a:r>
          </a:p>
          <a:p>
            <a:r>
              <a:rPr lang="en-US" sz="2400" b="1" dirty="0" err="1"/>
              <a:t>k</a:t>
            </a:r>
            <a:r>
              <a:rPr lang="en-US" sz="2400" baseline="-25000" dirty="0" err="1"/>
              <a:t>T</a:t>
            </a:r>
            <a:r>
              <a:rPr lang="en-US" sz="2400" dirty="0"/>
              <a:t> = transverse momentum</a:t>
            </a:r>
          </a:p>
        </p:txBody>
      </p:sp>
    </p:spTree>
    <p:extLst>
      <p:ext uri="{BB962C8B-B14F-4D97-AF65-F5344CB8AC3E}">
        <p14:creationId xmlns:p14="http://schemas.microsoft.com/office/powerpoint/2010/main" val="41306237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414BA1-B3F9-49C3-9858-B13E50E7CBF8}"/>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50</a:t>
            </a:fld>
            <a:endParaRPr lang="en-US" dirty="0">
              <a:solidFill>
                <a:prstClr val="white"/>
              </a:solidFill>
            </a:endParaRPr>
          </a:p>
        </p:txBody>
      </p:sp>
      <p:sp>
        <p:nvSpPr>
          <p:cNvPr id="3" name="Title 2">
            <a:extLst>
              <a:ext uri="{FF2B5EF4-FFF2-40B4-BE49-F238E27FC236}">
                <a16:creationId xmlns:a16="http://schemas.microsoft.com/office/drawing/2014/main" id="{0BDB21D1-8637-425C-8ECE-0ED0DF006D54}"/>
              </a:ext>
            </a:extLst>
          </p:cNvPr>
          <p:cNvSpPr>
            <a:spLocks noGrp="1"/>
          </p:cNvSpPr>
          <p:nvPr>
            <p:ph type="title"/>
          </p:nvPr>
        </p:nvSpPr>
        <p:spPr/>
        <p:txBody>
          <a:bodyPr/>
          <a:lstStyle/>
          <a:p>
            <a:endParaRPr lang="en-US"/>
          </a:p>
        </p:txBody>
      </p:sp>
      <p:graphicFrame>
        <p:nvGraphicFramePr>
          <p:cNvPr id="44" name="Table 43">
            <a:extLst>
              <a:ext uri="{FF2B5EF4-FFF2-40B4-BE49-F238E27FC236}">
                <a16:creationId xmlns:a16="http://schemas.microsoft.com/office/drawing/2014/main" id="{1CA0B4F2-80A3-4A6B-8C50-33DDDB70C058}"/>
              </a:ext>
            </a:extLst>
          </p:cNvPr>
          <p:cNvGraphicFramePr>
            <a:graphicFrameLocks noGrp="1"/>
          </p:cNvGraphicFramePr>
          <p:nvPr/>
        </p:nvGraphicFramePr>
        <p:xfrm>
          <a:off x="54594" y="0"/>
          <a:ext cx="9028448" cy="5913596"/>
        </p:xfrm>
        <a:graphic>
          <a:graphicData uri="http://schemas.openxmlformats.org/drawingml/2006/table">
            <a:tbl>
              <a:tblPr firstRow="1" bandRow="1"/>
              <a:tblGrid>
                <a:gridCol w="286809">
                  <a:extLst>
                    <a:ext uri="{9D8B030D-6E8A-4147-A177-3AD203B41FA5}">
                      <a16:colId xmlns:a16="http://schemas.microsoft.com/office/drawing/2014/main" val="3081954355"/>
                    </a:ext>
                  </a:extLst>
                </a:gridCol>
                <a:gridCol w="1679888">
                  <a:extLst>
                    <a:ext uri="{9D8B030D-6E8A-4147-A177-3AD203B41FA5}">
                      <a16:colId xmlns:a16="http://schemas.microsoft.com/office/drawing/2014/main" val="99867721"/>
                    </a:ext>
                  </a:extLst>
                </a:gridCol>
                <a:gridCol w="469328">
                  <a:extLst>
                    <a:ext uri="{9D8B030D-6E8A-4147-A177-3AD203B41FA5}">
                      <a16:colId xmlns:a16="http://schemas.microsoft.com/office/drawing/2014/main" val="2037616131"/>
                    </a:ext>
                  </a:extLst>
                </a:gridCol>
                <a:gridCol w="469328">
                  <a:extLst>
                    <a:ext uri="{9D8B030D-6E8A-4147-A177-3AD203B41FA5}">
                      <a16:colId xmlns:a16="http://schemas.microsoft.com/office/drawing/2014/main" val="3646925773"/>
                    </a:ext>
                  </a:extLst>
                </a:gridCol>
                <a:gridCol w="469328">
                  <a:extLst>
                    <a:ext uri="{9D8B030D-6E8A-4147-A177-3AD203B41FA5}">
                      <a16:colId xmlns:a16="http://schemas.microsoft.com/office/drawing/2014/main" val="3009066126"/>
                    </a:ext>
                  </a:extLst>
                </a:gridCol>
                <a:gridCol w="469328">
                  <a:extLst>
                    <a:ext uri="{9D8B030D-6E8A-4147-A177-3AD203B41FA5}">
                      <a16:colId xmlns:a16="http://schemas.microsoft.com/office/drawing/2014/main" val="208367676"/>
                    </a:ext>
                  </a:extLst>
                </a:gridCol>
                <a:gridCol w="469328">
                  <a:extLst>
                    <a:ext uri="{9D8B030D-6E8A-4147-A177-3AD203B41FA5}">
                      <a16:colId xmlns:a16="http://schemas.microsoft.com/office/drawing/2014/main" val="453290947"/>
                    </a:ext>
                  </a:extLst>
                </a:gridCol>
                <a:gridCol w="469328">
                  <a:extLst>
                    <a:ext uri="{9D8B030D-6E8A-4147-A177-3AD203B41FA5}">
                      <a16:colId xmlns:a16="http://schemas.microsoft.com/office/drawing/2014/main" val="3516686828"/>
                    </a:ext>
                  </a:extLst>
                </a:gridCol>
                <a:gridCol w="469328">
                  <a:extLst>
                    <a:ext uri="{9D8B030D-6E8A-4147-A177-3AD203B41FA5}">
                      <a16:colId xmlns:a16="http://schemas.microsoft.com/office/drawing/2014/main" val="288579083"/>
                    </a:ext>
                  </a:extLst>
                </a:gridCol>
                <a:gridCol w="469328">
                  <a:extLst>
                    <a:ext uri="{9D8B030D-6E8A-4147-A177-3AD203B41FA5}">
                      <a16:colId xmlns:a16="http://schemas.microsoft.com/office/drawing/2014/main" val="107048950"/>
                    </a:ext>
                  </a:extLst>
                </a:gridCol>
                <a:gridCol w="469328">
                  <a:extLst>
                    <a:ext uri="{9D8B030D-6E8A-4147-A177-3AD203B41FA5}">
                      <a16:colId xmlns:a16="http://schemas.microsoft.com/office/drawing/2014/main" val="1725684867"/>
                    </a:ext>
                  </a:extLst>
                </a:gridCol>
                <a:gridCol w="469328">
                  <a:extLst>
                    <a:ext uri="{9D8B030D-6E8A-4147-A177-3AD203B41FA5}">
                      <a16:colId xmlns:a16="http://schemas.microsoft.com/office/drawing/2014/main" val="949399072"/>
                    </a:ext>
                  </a:extLst>
                </a:gridCol>
                <a:gridCol w="469328">
                  <a:extLst>
                    <a:ext uri="{9D8B030D-6E8A-4147-A177-3AD203B41FA5}">
                      <a16:colId xmlns:a16="http://schemas.microsoft.com/office/drawing/2014/main" val="3882812687"/>
                    </a:ext>
                  </a:extLst>
                </a:gridCol>
                <a:gridCol w="469328">
                  <a:extLst>
                    <a:ext uri="{9D8B030D-6E8A-4147-A177-3AD203B41FA5}">
                      <a16:colId xmlns:a16="http://schemas.microsoft.com/office/drawing/2014/main" val="3741553835"/>
                    </a:ext>
                  </a:extLst>
                </a:gridCol>
                <a:gridCol w="476605">
                  <a:extLst>
                    <a:ext uri="{9D8B030D-6E8A-4147-A177-3AD203B41FA5}">
                      <a16:colId xmlns:a16="http://schemas.microsoft.com/office/drawing/2014/main" val="1458850647"/>
                    </a:ext>
                  </a:extLst>
                </a:gridCol>
                <a:gridCol w="476605">
                  <a:extLst>
                    <a:ext uri="{9D8B030D-6E8A-4147-A177-3AD203B41FA5}">
                      <a16:colId xmlns:a16="http://schemas.microsoft.com/office/drawing/2014/main" val="3107663935"/>
                    </a:ext>
                  </a:extLst>
                </a:gridCol>
                <a:gridCol w="476605">
                  <a:extLst>
                    <a:ext uri="{9D8B030D-6E8A-4147-A177-3AD203B41FA5}">
                      <a16:colId xmlns:a16="http://schemas.microsoft.com/office/drawing/2014/main" val="972021451"/>
                    </a:ext>
                  </a:extLst>
                </a:gridCol>
              </a:tblGrid>
              <a:tr h="311285">
                <a:tc gridSpan="2">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600" dirty="0"/>
                        <a:t>Activity Name</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hMerge="1">
                  <a:txBody>
                    <a:bodyPr/>
                    <a:lstStyle/>
                    <a:p>
                      <a:endParaRPr lang="en-US"/>
                    </a:p>
                  </a:txBody>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2014</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alpha val="30000"/>
                      </a:srgbClr>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2015</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alpha val="30000"/>
                      </a:srgbClr>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2016</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alpha val="30000"/>
                      </a:srgbClr>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2017</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alpha val="30000"/>
                      </a:srgbClr>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2018</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alpha val="40000"/>
                      </a:srgbClr>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2019</a:t>
                      </a:r>
                      <a:endParaRPr lang="en-US" sz="8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2020</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2021</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2022</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2023</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2024</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2025</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2026</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2027</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186" rtl="0" eaLnBrk="1" latinLnBrk="0" hangingPunct="1">
                        <a:defRPr sz="1800" b="1" kern="1200">
                          <a:solidFill>
                            <a:schemeClr val="lt1"/>
                          </a:solidFill>
                          <a:latin typeface="Arial" panose="020B0604020202020204"/>
                        </a:defRPr>
                      </a:lvl1pPr>
                      <a:lvl2pPr marL="457092" algn="l" defTabSz="914186" rtl="0" eaLnBrk="1" latinLnBrk="0" hangingPunct="1">
                        <a:defRPr sz="1800" b="1" kern="1200">
                          <a:solidFill>
                            <a:schemeClr val="lt1"/>
                          </a:solidFill>
                          <a:latin typeface="Arial" panose="020B0604020202020204"/>
                        </a:defRPr>
                      </a:lvl2pPr>
                      <a:lvl3pPr marL="914186" algn="l" defTabSz="914186" rtl="0" eaLnBrk="1" latinLnBrk="0" hangingPunct="1">
                        <a:defRPr sz="1800" b="1" kern="1200">
                          <a:solidFill>
                            <a:schemeClr val="lt1"/>
                          </a:solidFill>
                          <a:latin typeface="Arial" panose="020B0604020202020204"/>
                        </a:defRPr>
                      </a:lvl3pPr>
                      <a:lvl4pPr marL="1371279" algn="l" defTabSz="914186" rtl="0" eaLnBrk="1" latinLnBrk="0" hangingPunct="1">
                        <a:defRPr sz="1800" b="1" kern="1200">
                          <a:solidFill>
                            <a:schemeClr val="lt1"/>
                          </a:solidFill>
                          <a:latin typeface="Arial" panose="020B0604020202020204"/>
                        </a:defRPr>
                      </a:lvl4pPr>
                      <a:lvl5pPr marL="1828373" algn="l" defTabSz="914186" rtl="0" eaLnBrk="1" latinLnBrk="0" hangingPunct="1">
                        <a:defRPr sz="1800" b="1" kern="1200">
                          <a:solidFill>
                            <a:schemeClr val="lt1"/>
                          </a:solidFill>
                          <a:latin typeface="Arial" panose="020B0604020202020204"/>
                        </a:defRPr>
                      </a:lvl5pPr>
                      <a:lvl6pPr marL="2285466" algn="l" defTabSz="914186" rtl="0" eaLnBrk="1" latinLnBrk="0" hangingPunct="1">
                        <a:defRPr sz="1800" b="1" kern="1200">
                          <a:solidFill>
                            <a:schemeClr val="lt1"/>
                          </a:solidFill>
                          <a:latin typeface="Arial" panose="020B0604020202020204"/>
                        </a:defRPr>
                      </a:lvl6pPr>
                      <a:lvl7pPr marL="2742558" algn="l" defTabSz="914186" rtl="0" eaLnBrk="1" latinLnBrk="0" hangingPunct="1">
                        <a:defRPr sz="1800" b="1" kern="1200">
                          <a:solidFill>
                            <a:schemeClr val="lt1"/>
                          </a:solidFill>
                          <a:latin typeface="Arial" panose="020B0604020202020204"/>
                        </a:defRPr>
                      </a:lvl7pPr>
                      <a:lvl8pPr marL="3199652" algn="l" defTabSz="914186" rtl="0" eaLnBrk="1" latinLnBrk="0" hangingPunct="1">
                        <a:defRPr sz="1800" b="1" kern="1200">
                          <a:solidFill>
                            <a:schemeClr val="lt1"/>
                          </a:solidFill>
                          <a:latin typeface="Arial" panose="020B0604020202020204"/>
                        </a:defRPr>
                      </a:lvl8pPr>
                      <a:lvl9pPr marL="3656744" algn="l" defTabSz="914186" rtl="0" eaLnBrk="1" latinLnBrk="0" hangingPunct="1">
                        <a:defRPr sz="1800" b="1" kern="1200">
                          <a:solidFill>
                            <a:schemeClr val="lt1"/>
                          </a:solidFill>
                          <a:latin typeface="Arial" panose="020B0604020202020204"/>
                        </a:defRPr>
                      </a:lvl9pPr>
                    </a:lstStyle>
                    <a:p>
                      <a:r>
                        <a:rPr lang="en-US" sz="1000" dirty="0"/>
                        <a:t>2028</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extLst>
                  <a:ext uri="{0D108BD9-81ED-4DB2-BD59-A6C34878D82A}">
                    <a16:rowId xmlns:a16="http://schemas.microsoft.com/office/drawing/2014/main" val="886076199"/>
                  </a:ext>
                </a:extLst>
              </a:tr>
              <a:tr h="337151">
                <a:tc rowSpan="7">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CC00"/>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NSAC Long Range Plan</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extLst>
                  <a:ext uri="{0D108BD9-81ED-4DB2-BD59-A6C34878D82A}">
                    <a16:rowId xmlns:a16="http://schemas.microsoft.com/office/drawing/2014/main" val="2937099117"/>
                  </a:ext>
                </a:extLst>
              </a:tr>
              <a:tr h="3371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NAS Study</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extLst>
                  <a:ext uri="{0D108BD9-81ED-4DB2-BD59-A6C34878D82A}">
                    <a16:rowId xmlns:a16="http://schemas.microsoft.com/office/drawing/2014/main" val="2927658537"/>
                  </a:ext>
                </a:extLst>
              </a:tr>
              <a:tr h="3371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CD0 – assumed</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extLst>
                  <a:ext uri="{0D108BD9-81ED-4DB2-BD59-A6C34878D82A}">
                    <a16:rowId xmlns:a16="http://schemas.microsoft.com/office/drawing/2014/main" val="723167601"/>
                  </a:ext>
                </a:extLst>
              </a:tr>
              <a:tr h="3371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CD1 (Down-select)</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extLst>
                  <a:ext uri="{0D108BD9-81ED-4DB2-BD59-A6C34878D82A}">
                    <a16:rowId xmlns:a16="http://schemas.microsoft.com/office/drawing/2014/main" val="4014865541"/>
                  </a:ext>
                </a:extLst>
              </a:tr>
              <a:tr h="3371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CD2/CD3</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extLst>
                  <a:ext uri="{0D108BD9-81ED-4DB2-BD59-A6C34878D82A}">
                    <a16:rowId xmlns:a16="http://schemas.microsoft.com/office/drawing/2014/main" val="468895835"/>
                  </a:ext>
                </a:extLst>
              </a:tr>
              <a:tr h="3371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NSAC LRP – assumed</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extLst>
                  <a:ext uri="{0D108BD9-81ED-4DB2-BD59-A6C34878D82A}">
                    <a16:rowId xmlns:a16="http://schemas.microsoft.com/office/drawing/2014/main" val="965041044"/>
                  </a:ext>
                </a:extLst>
              </a:tr>
              <a:tr h="3371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EIC construction</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40000"/>
                      </a:srgbClr>
                    </a:solidFill>
                  </a:tcPr>
                </a:tc>
                <a:extLst>
                  <a:ext uri="{0D108BD9-81ED-4DB2-BD59-A6C34878D82A}">
                    <a16:rowId xmlns:a16="http://schemas.microsoft.com/office/drawing/2014/main" val="2450685721"/>
                  </a:ext>
                </a:extLst>
              </a:tr>
              <a:tr h="337151">
                <a:tc rowSpan="9">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EIC physics case</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extLst>
                  <a:ext uri="{0D108BD9-81ED-4DB2-BD59-A6C34878D82A}">
                    <a16:rowId xmlns:a16="http://schemas.microsoft.com/office/drawing/2014/main" val="1099563942"/>
                  </a:ext>
                </a:extLst>
              </a:tr>
              <a:tr h="3371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EICUG formation</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extLst>
                  <a:ext uri="{0D108BD9-81ED-4DB2-BD59-A6C34878D82A}">
                    <a16:rowId xmlns:a16="http://schemas.microsoft.com/office/drawing/2014/main" val="695141834"/>
                  </a:ext>
                </a:extLst>
              </a:tr>
              <a:tr h="3371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EICUG meetings</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extLst>
                  <a:ext uri="{0D108BD9-81ED-4DB2-BD59-A6C34878D82A}">
                    <a16:rowId xmlns:a16="http://schemas.microsoft.com/office/drawing/2014/main" val="1454340795"/>
                  </a:ext>
                </a:extLst>
              </a:tr>
              <a:tr h="3371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Expression of Interest</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extLst>
                  <a:ext uri="{0D108BD9-81ED-4DB2-BD59-A6C34878D82A}">
                    <a16:rowId xmlns:a16="http://schemas.microsoft.com/office/drawing/2014/main" val="1955772655"/>
                  </a:ext>
                </a:extLst>
              </a:tr>
              <a:tr h="3371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Physics/Detector book I</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extLst>
                  <a:ext uri="{0D108BD9-81ED-4DB2-BD59-A6C34878D82A}">
                    <a16:rowId xmlns:a16="http://schemas.microsoft.com/office/drawing/2014/main" val="2845780595"/>
                  </a:ext>
                </a:extLst>
              </a:tr>
              <a:tr h="3984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Call for Detectors/ Collaboration Formation</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extLst>
                  <a:ext uri="{0D108BD9-81ED-4DB2-BD59-A6C34878D82A}">
                    <a16:rowId xmlns:a16="http://schemas.microsoft.com/office/drawing/2014/main" val="2746344925"/>
                  </a:ext>
                </a:extLst>
              </a:tr>
              <a:tr h="3371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Design of Detectors</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20000"/>
                      </a:srgbClr>
                    </a:solidFill>
                  </a:tcPr>
                </a:tc>
                <a:extLst>
                  <a:ext uri="{0D108BD9-81ED-4DB2-BD59-A6C34878D82A}">
                    <a16:rowId xmlns:a16="http://schemas.microsoft.com/office/drawing/2014/main" val="994154791"/>
                  </a:ext>
                </a:extLst>
              </a:tr>
              <a:tr h="3984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Down-select to Two Full-Size Detectors</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A5A5">
                        <a:tint val="40000"/>
                      </a:srgbClr>
                    </a:solidFill>
                  </a:tcPr>
                </a:tc>
                <a:extLst>
                  <a:ext uri="{0D108BD9-81ED-4DB2-BD59-A6C34878D82A}">
                    <a16:rowId xmlns:a16="http://schemas.microsoft.com/office/drawing/2014/main" val="1901637490"/>
                  </a:ext>
                </a:extLst>
              </a:tr>
              <a:tr h="398451">
                <a:tc vMerge="1">
                  <a:txBody>
                    <a:bodyPr/>
                    <a:lstStyle/>
                    <a:p>
                      <a:endParaRPr lang="en-US" sz="1600" dirty="0"/>
                    </a:p>
                  </a:txBody>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r>
                        <a:rPr lang="en-US" sz="1000" dirty="0"/>
                        <a:t>Detector/IR TDRs,  Detector/IR Construction</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tc>
                  <a:txBody>
                    <a:bodyPr/>
                    <a:lstStyle>
                      <a:lvl1pPr marL="0" algn="l" defTabSz="914186" rtl="0" eaLnBrk="1" latinLnBrk="0" hangingPunct="1">
                        <a:defRPr sz="1800" kern="1200">
                          <a:solidFill>
                            <a:schemeClr val="dk1"/>
                          </a:solidFill>
                          <a:latin typeface="Arial" panose="020B0604020202020204"/>
                        </a:defRPr>
                      </a:lvl1pPr>
                      <a:lvl2pPr marL="457092" algn="l" defTabSz="914186" rtl="0" eaLnBrk="1" latinLnBrk="0" hangingPunct="1">
                        <a:defRPr sz="1800" kern="1200">
                          <a:solidFill>
                            <a:schemeClr val="dk1"/>
                          </a:solidFill>
                          <a:latin typeface="Arial" panose="020B0604020202020204"/>
                        </a:defRPr>
                      </a:lvl2pPr>
                      <a:lvl3pPr marL="914186" algn="l" defTabSz="914186" rtl="0" eaLnBrk="1" latinLnBrk="0" hangingPunct="1">
                        <a:defRPr sz="1800" kern="1200">
                          <a:solidFill>
                            <a:schemeClr val="dk1"/>
                          </a:solidFill>
                          <a:latin typeface="Arial" panose="020B0604020202020204"/>
                        </a:defRPr>
                      </a:lvl3pPr>
                      <a:lvl4pPr marL="1371279" algn="l" defTabSz="914186" rtl="0" eaLnBrk="1" latinLnBrk="0" hangingPunct="1">
                        <a:defRPr sz="1800" kern="1200">
                          <a:solidFill>
                            <a:schemeClr val="dk1"/>
                          </a:solidFill>
                          <a:latin typeface="Arial" panose="020B0604020202020204"/>
                        </a:defRPr>
                      </a:lvl4pPr>
                      <a:lvl5pPr marL="1828373" algn="l" defTabSz="914186" rtl="0" eaLnBrk="1" latinLnBrk="0" hangingPunct="1">
                        <a:defRPr sz="1800" kern="1200">
                          <a:solidFill>
                            <a:schemeClr val="dk1"/>
                          </a:solidFill>
                          <a:latin typeface="Arial" panose="020B0604020202020204"/>
                        </a:defRPr>
                      </a:lvl5pPr>
                      <a:lvl6pPr marL="2285466" algn="l" defTabSz="914186" rtl="0" eaLnBrk="1" latinLnBrk="0" hangingPunct="1">
                        <a:defRPr sz="1800" kern="1200">
                          <a:solidFill>
                            <a:schemeClr val="dk1"/>
                          </a:solidFill>
                          <a:latin typeface="Arial" panose="020B0604020202020204"/>
                        </a:defRPr>
                      </a:lvl6pPr>
                      <a:lvl7pPr marL="2742558" algn="l" defTabSz="914186" rtl="0" eaLnBrk="1" latinLnBrk="0" hangingPunct="1">
                        <a:defRPr sz="1800" kern="1200">
                          <a:solidFill>
                            <a:schemeClr val="dk1"/>
                          </a:solidFill>
                          <a:latin typeface="Arial" panose="020B0604020202020204"/>
                        </a:defRPr>
                      </a:lvl7pPr>
                      <a:lvl8pPr marL="3199652" algn="l" defTabSz="914186" rtl="0" eaLnBrk="1" latinLnBrk="0" hangingPunct="1">
                        <a:defRPr sz="1800" kern="1200">
                          <a:solidFill>
                            <a:schemeClr val="dk1"/>
                          </a:solidFill>
                          <a:latin typeface="Arial" panose="020B0604020202020204"/>
                        </a:defRPr>
                      </a:lvl8pPr>
                      <a:lvl9pPr marL="3656744" algn="l" defTabSz="914186" rtl="0" eaLnBrk="1" latinLnBrk="0" hangingPunct="1">
                        <a:defRPr sz="1800" kern="1200">
                          <a:solidFill>
                            <a:schemeClr val="dk1"/>
                          </a:solidFill>
                          <a:latin typeface="Arial" panose="020B0604020202020204"/>
                        </a:defRPr>
                      </a:lvl9pPr>
                    </a:lstStyle>
                    <a:p>
                      <a:endParaRPr lang="en-US" sz="1600" dirty="0"/>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A5A5A5">
                        <a:tint val="20000"/>
                      </a:srgbClr>
                    </a:solidFill>
                  </a:tcPr>
                </a:tc>
                <a:extLst>
                  <a:ext uri="{0D108BD9-81ED-4DB2-BD59-A6C34878D82A}">
                    <a16:rowId xmlns:a16="http://schemas.microsoft.com/office/drawing/2014/main" val="1224839912"/>
                  </a:ext>
                </a:extLst>
              </a:tr>
            </a:tbl>
          </a:graphicData>
        </a:graphic>
      </p:graphicFrame>
      <p:sp>
        <p:nvSpPr>
          <p:cNvPr id="45" name="TextBox 44">
            <a:extLst>
              <a:ext uri="{FF2B5EF4-FFF2-40B4-BE49-F238E27FC236}">
                <a16:creationId xmlns:a16="http://schemas.microsoft.com/office/drawing/2014/main" id="{EBAC642B-468D-4A94-8EEF-8D94D3404584}"/>
              </a:ext>
            </a:extLst>
          </p:cNvPr>
          <p:cNvSpPr txBox="1"/>
          <p:nvPr/>
        </p:nvSpPr>
        <p:spPr>
          <a:xfrm rot="16200000">
            <a:off x="-436825" y="1449308"/>
            <a:ext cx="1277914"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DOE Driven</a:t>
            </a:r>
          </a:p>
        </p:txBody>
      </p:sp>
      <p:sp>
        <p:nvSpPr>
          <p:cNvPr id="46" name="TextBox 45">
            <a:extLst>
              <a:ext uri="{FF2B5EF4-FFF2-40B4-BE49-F238E27FC236}">
                <a16:creationId xmlns:a16="http://schemas.microsoft.com/office/drawing/2014/main" id="{64D1075D-3504-453C-874C-CB176C49F814}"/>
              </a:ext>
            </a:extLst>
          </p:cNvPr>
          <p:cNvSpPr txBox="1"/>
          <p:nvPr/>
        </p:nvSpPr>
        <p:spPr>
          <a:xfrm rot="16200000">
            <a:off x="-745409" y="4024222"/>
            <a:ext cx="1895071"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rPr>
              <a:t>User Group Driven</a:t>
            </a:r>
          </a:p>
        </p:txBody>
      </p:sp>
      <p:sp>
        <p:nvSpPr>
          <p:cNvPr id="47" name="TextBox 46">
            <a:extLst>
              <a:ext uri="{FF2B5EF4-FFF2-40B4-BE49-F238E27FC236}">
                <a16:creationId xmlns:a16="http://schemas.microsoft.com/office/drawing/2014/main" id="{DC8C09DC-46A4-4CFB-BC16-67D090DFD87F}"/>
              </a:ext>
            </a:extLst>
          </p:cNvPr>
          <p:cNvSpPr txBox="1"/>
          <p:nvPr/>
        </p:nvSpPr>
        <p:spPr>
          <a:xfrm>
            <a:off x="575138" y="5915218"/>
            <a:ext cx="8182776"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CD0 </a:t>
            </a:r>
            <a:r>
              <a:rPr kumimoji="0" lang="en-US" sz="1800" b="0" i="0" u="none" strike="noStrike" kern="0" cap="none" spc="0" normalizeH="0" baseline="0" noProof="0" dirty="0">
                <a:ln>
                  <a:noFill/>
                </a:ln>
                <a:solidFill>
                  <a:prstClr val="black"/>
                </a:solidFill>
                <a:effectLst/>
                <a:uLnTx/>
                <a:uFillTx/>
              </a:rPr>
              <a:t>= DOE “Mission Need” statement; </a:t>
            </a:r>
            <a:r>
              <a:rPr kumimoji="0" lang="en-US" sz="1800" b="1" i="0" u="none" strike="noStrike" kern="0" cap="none" spc="0" normalizeH="0" baseline="0" noProof="0" dirty="0">
                <a:ln>
                  <a:noFill/>
                </a:ln>
                <a:solidFill>
                  <a:prstClr val="black"/>
                </a:solidFill>
                <a:effectLst/>
                <a:uLnTx/>
                <a:uFillTx/>
              </a:rPr>
              <a:t>CD1 </a:t>
            </a:r>
            <a:r>
              <a:rPr kumimoji="0" lang="en-US" sz="1800" b="0" i="0" u="none" strike="noStrike" kern="0" cap="none" spc="0" normalizeH="0" baseline="0" noProof="0" dirty="0">
                <a:ln>
                  <a:noFill/>
                </a:ln>
                <a:solidFill>
                  <a:prstClr val="black"/>
                </a:solidFill>
                <a:effectLst/>
                <a:uLnTx/>
                <a:uFillTx/>
              </a:rPr>
              <a:t>= design choice and site selection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CD2/CD3 </a:t>
            </a:r>
            <a:r>
              <a:rPr kumimoji="0" lang="en-US" sz="1800" b="0" i="0" u="none" strike="noStrike" kern="0" cap="none" spc="0" normalizeH="0" baseline="0" noProof="0" dirty="0">
                <a:ln>
                  <a:noFill/>
                </a:ln>
                <a:solidFill>
                  <a:prstClr val="black"/>
                </a:solidFill>
                <a:effectLst/>
                <a:uLnTx/>
                <a:uFillTx/>
              </a:rPr>
              <a:t>= establish project baseline cost and schedule</a:t>
            </a:r>
          </a:p>
        </p:txBody>
      </p:sp>
      <p:sp>
        <p:nvSpPr>
          <p:cNvPr id="48" name="Star: 5 Points 47">
            <a:extLst>
              <a:ext uri="{FF2B5EF4-FFF2-40B4-BE49-F238E27FC236}">
                <a16:creationId xmlns:a16="http://schemas.microsoft.com/office/drawing/2014/main" id="{BBDD311D-8E71-4A10-B7C3-223DE54960AF}"/>
              </a:ext>
            </a:extLst>
          </p:cNvPr>
          <p:cNvSpPr/>
          <p:nvPr/>
        </p:nvSpPr>
        <p:spPr>
          <a:xfrm>
            <a:off x="2924783" y="3146903"/>
            <a:ext cx="199390" cy="198120"/>
          </a:xfrm>
          <a:prstGeom prst="star5">
            <a:avLst/>
          </a:prstGeom>
          <a:solidFill>
            <a:srgbClr val="0000FF">
              <a:alpha val="13000"/>
            </a:srgbClr>
          </a:solidFill>
          <a:ln w="57150" cap="flat" cmpd="sng" algn="ctr">
            <a:solidFill>
              <a:srgbClr val="0000FF">
                <a:alpha val="42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cxnSp>
        <p:nvCxnSpPr>
          <p:cNvPr id="49" name="Straight Connector 48">
            <a:extLst>
              <a:ext uri="{FF2B5EF4-FFF2-40B4-BE49-F238E27FC236}">
                <a16:creationId xmlns:a16="http://schemas.microsoft.com/office/drawing/2014/main" id="{A9C5F751-B87B-47F4-A687-DF44595EC920}"/>
              </a:ext>
            </a:extLst>
          </p:cNvPr>
          <p:cNvCxnSpPr>
            <a:cxnSpLocks/>
          </p:cNvCxnSpPr>
          <p:nvPr/>
        </p:nvCxnSpPr>
        <p:spPr>
          <a:xfrm>
            <a:off x="2973423" y="3429000"/>
            <a:ext cx="0" cy="241300"/>
          </a:xfrm>
          <a:prstGeom prst="line">
            <a:avLst/>
          </a:prstGeom>
          <a:noFill/>
          <a:ln w="57150" cap="flat" cmpd="sng" algn="ctr">
            <a:solidFill>
              <a:srgbClr val="0000FF">
                <a:alpha val="39000"/>
              </a:srgbClr>
            </a:solidFill>
            <a:prstDash val="solid"/>
            <a:miter lim="800000"/>
          </a:ln>
          <a:effectLst/>
        </p:spPr>
      </p:cxnSp>
      <p:cxnSp>
        <p:nvCxnSpPr>
          <p:cNvPr id="50" name="Straight Connector 49">
            <a:extLst>
              <a:ext uri="{FF2B5EF4-FFF2-40B4-BE49-F238E27FC236}">
                <a16:creationId xmlns:a16="http://schemas.microsoft.com/office/drawing/2014/main" id="{FDA6FACB-986A-4460-8EFA-82EA731330E0}"/>
              </a:ext>
            </a:extLst>
          </p:cNvPr>
          <p:cNvCxnSpPr>
            <a:cxnSpLocks/>
          </p:cNvCxnSpPr>
          <p:nvPr/>
        </p:nvCxnSpPr>
        <p:spPr>
          <a:xfrm>
            <a:off x="3192498" y="3429000"/>
            <a:ext cx="0" cy="241300"/>
          </a:xfrm>
          <a:prstGeom prst="line">
            <a:avLst/>
          </a:prstGeom>
          <a:noFill/>
          <a:ln w="57150" cap="flat" cmpd="sng" algn="ctr">
            <a:solidFill>
              <a:srgbClr val="0000FF">
                <a:alpha val="37000"/>
              </a:srgbClr>
            </a:solidFill>
            <a:prstDash val="solid"/>
            <a:miter lim="800000"/>
          </a:ln>
          <a:effectLst/>
        </p:spPr>
      </p:cxnSp>
      <p:cxnSp>
        <p:nvCxnSpPr>
          <p:cNvPr id="51" name="Straight Connector 50">
            <a:extLst>
              <a:ext uri="{FF2B5EF4-FFF2-40B4-BE49-F238E27FC236}">
                <a16:creationId xmlns:a16="http://schemas.microsoft.com/office/drawing/2014/main" id="{EC8BEF0B-0B14-4145-89E7-8E6727CB0F23}"/>
              </a:ext>
            </a:extLst>
          </p:cNvPr>
          <p:cNvCxnSpPr>
            <a:cxnSpLocks/>
          </p:cNvCxnSpPr>
          <p:nvPr/>
        </p:nvCxnSpPr>
        <p:spPr>
          <a:xfrm>
            <a:off x="3668748" y="3429000"/>
            <a:ext cx="0" cy="241300"/>
          </a:xfrm>
          <a:prstGeom prst="line">
            <a:avLst/>
          </a:prstGeom>
          <a:noFill/>
          <a:ln w="57150" cap="flat" cmpd="sng" algn="ctr">
            <a:solidFill>
              <a:srgbClr val="0000FF">
                <a:alpha val="39000"/>
              </a:srgbClr>
            </a:solidFill>
            <a:prstDash val="solid"/>
            <a:miter lim="800000"/>
          </a:ln>
          <a:effectLst/>
        </p:spPr>
      </p:cxnSp>
      <p:cxnSp>
        <p:nvCxnSpPr>
          <p:cNvPr id="52" name="Straight Connector 51">
            <a:extLst>
              <a:ext uri="{FF2B5EF4-FFF2-40B4-BE49-F238E27FC236}">
                <a16:creationId xmlns:a16="http://schemas.microsoft.com/office/drawing/2014/main" id="{17DC9A75-778D-4A5C-AF4C-F51A29746314}"/>
              </a:ext>
            </a:extLst>
          </p:cNvPr>
          <p:cNvCxnSpPr>
            <a:cxnSpLocks/>
          </p:cNvCxnSpPr>
          <p:nvPr/>
        </p:nvCxnSpPr>
        <p:spPr>
          <a:xfrm>
            <a:off x="4141823" y="3429000"/>
            <a:ext cx="0" cy="241300"/>
          </a:xfrm>
          <a:prstGeom prst="line">
            <a:avLst/>
          </a:prstGeom>
          <a:noFill/>
          <a:ln w="57150" cap="flat" cmpd="sng" algn="ctr">
            <a:solidFill>
              <a:srgbClr val="0000FF">
                <a:alpha val="40000"/>
              </a:srgbClr>
            </a:solidFill>
            <a:prstDash val="solid"/>
            <a:miter lim="800000"/>
          </a:ln>
          <a:effectLst/>
        </p:spPr>
      </p:cxnSp>
      <p:cxnSp>
        <p:nvCxnSpPr>
          <p:cNvPr id="53" name="Straight Connector 52">
            <a:extLst>
              <a:ext uri="{FF2B5EF4-FFF2-40B4-BE49-F238E27FC236}">
                <a16:creationId xmlns:a16="http://schemas.microsoft.com/office/drawing/2014/main" id="{FB792228-9D35-4F72-8607-E79410C84756}"/>
              </a:ext>
            </a:extLst>
          </p:cNvPr>
          <p:cNvCxnSpPr>
            <a:cxnSpLocks/>
          </p:cNvCxnSpPr>
          <p:nvPr/>
        </p:nvCxnSpPr>
        <p:spPr>
          <a:xfrm>
            <a:off x="4604738" y="3429000"/>
            <a:ext cx="0" cy="241300"/>
          </a:xfrm>
          <a:prstGeom prst="line">
            <a:avLst/>
          </a:prstGeom>
          <a:noFill/>
          <a:ln w="57150" cap="flat" cmpd="sng" algn="ctr">
            <a:solidFill>
              <a:srgbClr val="0000FF"/>
            </a:solidFill>
            <a:prstDash val="solid"/>
            <a:miter lim="800000"/>
          </a:ln>
          <a:effectLst/>
        </p:spPr>
      </p:cxnSp>
      <p:cxnSp>
        <p:nvCxnSpPr>
          <p:cNvPr id="54" name="Straight Connector 53">
            <a:extLst>
              <a:ext uri="{FF2B5EF4-FFF2-40B4-BE49-F238E27FC236}">
                <a16:creationId xmlns:a16="http://schemas.microsoft.com/office/drawing/2014/main" id="{E889F354-04A5-4B5E-A512-68462DA235FB}"/>
              </a:ext>
            </a:extLst>
          </p:cNvPr>
          <p:cNvCxnSpPr>
            <a:cxnSpLocks/>
          </p:cNvCxnSpPr>
          <p:nvPr/>
        </p:nvCxnSpPr>
        <p:spPr>
          <a:xfrm>
            <a:off x="5071463" y="3429000"/>
            <a:ext cx="0" cy="241300"/>
          </a:xfrm>
          <a:prstGeom prst="line">
            <a:avLst/>
          </a:prstGeom>
          <a:noFill/>
          <a:ln w="57150" cap="flat" cmpd="sng" algn="ctr">
            <a:solidFill>
              <a:srgbClr val="00B0F0"/>
            </a:solidFill>
            <a:prstDash val="solid"/>
            <a:miter lim="800000"/>
          </a:ln>
          <a:effectLst/>
        </p:spPr>
      </p:cxnSp>
      <p:cxnSp>
        <p:nvCxnSpPr>
          <p:cNvPr id="55" name="Straight Connector 54">
            <a:extLst>
              <a:ext uri="{FF2B5EF4-FFF2-40B4-BE49-F238E27FC236}">
                <a16:creationId xmlns:a16="http://schemas.microsoft.com/office/drawing/2014/main" id="{5F6C473A-27C8-459F-A417-04C28C588B5F}"/>
              </a:ext>
            </a:extLst>
          </p:cNvPr>
          <p:cNvCxnSpPr>
            <a:cxnSpLocks/>
          </p:cNvCxnSpPr>
          <p:nvPr/>
        </p:nvCxnSpPr>
        <p:spPr>
          <a:xfrm>
            <a:off x="5548348" y="3429000"/>
            <a:ext cx="0" cy="241300"/>
          </a:xfrm>
          <a:prstGeom prst="line">
            <a:avLst/>
          </a:prstGeom>
          <a:noFill/>
          <a:ln w="57150" cap="flat" cmpd="sng" algn="ctr">
            <a:solidFill>
              <a:srgbClr val="00B0F0"/>
            </a:solidFill>
            <a:prstDash val="solid"/>
            <a:miter lim="800000"/>
          </a:ln>
          <a:effectLst/>
        </p:spPr>
      </p:cxnSp>
      <p:cxnSp>
        <p:nvCxnSpPr>
          <p:cNvPr id="56" name="Straight Connector 55">
            <a:extLst>
              <a:ext uri="{FF2B5EF4-FFF2-40B4-BE49-F238E27FC236}">
                <a16:creationId xmlns:a16="http://schemas.microsoft.com/office/drawing/2014/main" id="{EB0BABD5-3ED0-4503-91F4-4EEF3D5F957F}"/>
              </a:ext>
            </a:extLst>
          </p:cNvPr>
          <p:cNvCxnSpPr>
            <a:cxnSpLocks/>
          </p:cNvCxnSpPr>
          <p:nvPr/>
        </p:nvCxnSpPr>
        <p:spPr>
          <a:xfrm>
            <a:off x="6015073" y="3429000"/>
            <a:ext cx="0" cy="241300"/>
          </a:xfrm>
          <a:prstGeom prst="line">
            <a:avLst/>
          </a:prstGeom>
          <a:noFill/>
          <a:ln w="57150" cap="flat" cmpd="sng" algn="ctr">
            <a:solidFill>
              <a:srgbClr val="00B0F0"/>
            </a:solidFill>
            <a:prstDash val="solid"/>
            <a:miter lim="800000"/>
          </a:ln>
          <a:effectLst/>
        </p:spPr>
      </p:cxnSp>
      <p:cxnSp>
        <p:nvCxnSpPr>
          <p:cNvPr id="57" name="Straight Connector 56">
            <a:extLst>
              <a:ext uri="{FF2B5EF4-FFF2-40B4-BE49-F238E27FC236}">
                <a16:creationId xmlns:a16="http://schemas.microsoft.com/office/drawing/2014/main" id="{261650F2-FFD5-4B9B-877F-F1C9A0A9ECF2}"/>
              </a:ext>
            </a:extLst>
          </p:cNvPr>
          <p:cNvCxnSpPr>
            <a:cxnSpLocks/>
          </p:cNvCxnSpPr>
          <p:nvPr/>
        </p:nvCxnSpPr>
        <p:spPr>
          <a:xfrm>
            <a:off x="6481798" y="3429000"/>
            <a:ext cx="0" cy="241300"/>
          </a:xfrm>
          <a:prstGeom prst="line">
            <a:avLst/>
          </a:prstGeom>
          <a:noFill/>
          <a:ln w="57150" cap="flat" cmpd="sng" algn="ctr">
            <a:solidFill>
              <a:srgbClr val="00B0F0"/>
            </a:solidFill>
            <a:prstDash val="solid"/>
            <a:miter lim="800000"/>
          </a:ln>
          <a:effectLst/>
        </p:spPr>
      </p:cxnSp>
      <p:cxnSp>
        <p:nvCxnSpPr>
          <p:cNvPr id="58" name="Straight Connector 57">
            <a:extLst>
              <a:ext uri="{FF2B5EF4-FFF2-40B4-BE49-F238E27FC236}">
                <a16:creationId xmlns:a16="http://schemas.microsoft.com/office/drawing/2014/main" id="{9E8DDA39-D222-49B1-A0E4-2FB6BD75DFAB}"/>
              </a:ext>
            </a:extLst>
          </p:cNvPr>
          <p:cNvCxnSpPr>
            <a:cxnSpLocks/>
          </p:cNvCxnSpPr>
          <p:nvPr/>
        </p:nvCxnSpPr>
        <p:spPr>
          <a:xfrm>
            <a:off x="6948523" y="3429000"/>
            <a:ext cx="0" cy="241300"/>
          </a:xfrm>
          <a:prstGeom prst="line">
            <a:avLst/>
          </a:prstGeom>
          <a:noFill/>
          <a:ln w="57150" cap="flat" cmpd="sng" algn="ctr">
            <a:solidFill>
              <a:srgbClr val="00B0F0"/>
            </a:solidFill>
            <a:prstDash val="solid"/>
            <a:miter lim="800000"/>
          </a:ln>
          <a:effectLst/>
        </p:spPr>
      </p:cxnSp>
      <p:cxnSp>
        <p:nvCxnSpPr>
          <p:cNvPr id="59" name="Straight Connector 58">
            <a:extLst>
              <a:ext uri="{FF2B5EF4-FFF2-40B4-BE49-F238E27FC236}">
                <a16:creationId xmlns:a16="http://schemas.microsoft.com/office/drawing/2014/main" id="{2E35F5CC-55B6-4AC4-B66D-F1A29AC33BF0}"/>
              </a:ext>
            </a:extLst>
          </p:cNvPr>
          <p:cNvCxnSpPr>
            <a:cxnSpLocks/>
          </p:cNvCxnSpPr>
          <p:nvPr/>
        </p:nvCxnSpPr>
        <p:spPr>
          <a:xfrm>
            <a:off x="7425408" y="3429000"/>
            <a:ext cx="0" cy="241300"/>
          </a:xfrm>
          <a:prstGeom prst="line">
            <a:avLst/>
          </a:prstGeom>
          <a:noFill/>
          <a:ln w="57150" cap="flat" cmpd="sng" algn="ctr">
            <a:solidFill>
              <a:srgbClr val="00B0F0"/>
            </a:solidFill>
            <a:prstDash val="solid"/>
            <a:miter lim="800000"/>
          </a:ln>
          <a:effectLst/>
        </p:spPr>
      </p:cxnSp>
      <p:cxnSp>
        <p:nvCxnSpPr>
          <p:cNvPr id="60" name="Straight Connector 59">
            <a:extLst>
              <a:ext uri="{FF2B5EF4-FFF2-40B4-BE49-F238E27FC236}">
                <a16:creationId xmlns:a16="http://schemas.microsoft.com/office/drawing/2014/main" id="{9040A0ED-FEA8-423F-AE53-CCC48F9D782C}"/>
              </a:ext>
            </a:extLst>
          </p:cNvPr>
          <p:cNvCxnSpPr>
            <a:cxnSpLocks/>
          </p:cNvCxnSpPr>
          <p:nvPr/>
        </p:nvCxnSpPr>
        <p:spPr>
          <a:xfrm>
            <a:off x="7914993" y="3429000"/>
            <a:ext cx="0" cy="241300"/>
          </a:xfrm>
          <a:prstGeom prst="line">
            <a:avLst/>
          </a:prstGeom>
          <a:noFill/>
          <a:ln w="57150" cap="flat" cmpd="sng" algn="ctr">
            <a:solidFill>
              <a:srgbClr val="00B0F0"/>
            </a:solidFill>
            <a:prstDash val="solid"/>
            <a:miter lim="800000"/>
          </a:ln>
          <a:effectLst/>
        </p:spPr>
      </p:cxnSp>
      <p:sp>
        <p:nvSpPr>
          <p:cNvPr id="61" name="Star: 5 Points 60">
            <a:extLst>
              <a:ext uri="{FF2B5EF4-FFF2-40B4-BE49-F238E27FC236}">
                <a16:creationId xmlns:a16="http://schemas.microsoft.com/office/drawing/2014/main" id="{00C3D93C-135E-4813-9A7A-94DAEC16C418}"/>
              </a:ext>
            </a:extLst>
          </p:cNvPr>
          <p:cNvSpPr/>
          <p:nvPr/>
        </p:nvSpPr>
        <p:spPr>
          <a:xfrm>
            <a:off x="6231715" y="5213986"/>
            <a:ext cx="199390" cy="198120"/>
          </a:xfrm>
          <a:prstGeom prst="star5">
            <a:avLst/>
          </a:prstGeom>
          <a:noFill/>
          <a:ln w="57150" cap="flat" cmpd="sng" algn="ctr">
            <a:solidFill>
              <a:srgbClr val="00B0F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62" name="Star: 5 Points 61">
            <a:extLst>
              <a:ext uri="{FF2B5EF4-FFF2-40B4-BE49-F238E27FC236}">
                <a16:creationId xmlns:a16="http://schemas.microsoft.com/office/drawing/2014/main" id="{3B26A099-0959-4CE8-8DF2-A188E2E6318A}"/>
              </a:ext>
            </a:extLst>
          </p:cNvPr>
          <p:cNvSpPr/>
          <p:nvPr/>
        </p:nvSpPr>
        <p:spPr>
          <a:xfrm>
            <a:off x="4551680" y="1100614"/>
            <a:ext cx="199390" cy="198120"/>
          </a:xfrm>
          <a:prstGeom prst="star5">
            <a:avLst/>
          </a:prstGeom>
          <a:solidFill>
            <a:srgbClr val="00CC00"/>
          </a:solidFill>
          <a:ln w="57150" cap="flat" cmpd="sng" algn="ctr">
            <a:solidFill>
              <a:srgbClr val="00CC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63" name="Star: 5 Points 62">
            <a:extLst>
              <a:ext uri="{FF2B5EF4-FFF2-40B4-BE49-F238E27FC236}">
                <a16:creationId xmlns:a16="http://schemas.microsoft.com/office/drawing/2014/main" id="{C5886D88-E8F5-4A73-88F5-147ED0386ABB}"/>
              </a:ext>
            </a:extLst>
          </p:cNvPr>
          <p:cNvSpPr/>
          <p:nvPr/>
        </p:nvSpPr>
        <p:spPr>
          <a:xfrm>
            <a:off x="5315410" y="4489243"/>
            <a:ext cx="199390" cy="198120"/>
          </a:xfrm>
          <a:prstGeom prst="star5">
            <a:avLst/>
          </a:prstGeom>
          <a:noFill/>
          <a:ln w="57150" cap="flat" cmpd="sng" algn="ctr">
            <a:solidFill>
              <a:srgbClr val="00B0F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cxnSp>
        <p:nvCxnSpPr>
          <p:cNvPr id="64" name="Straight Connector 63">
            <a:extLst>
              <a:ext uri="{FF2B5EF4-FFF2-40B4-BE49-F238E27FC236}">
                <a16:creationId xmlns:a16="http://schemas.microsoft.com/office/drawing/2014/main" id="{E228D7F8-7180-459F-A5C0-58D2888F753B}"/>
              </a:ext>
            </a:extLst>
          </p:cNvPr>
          <p:cNvCxnSpPr>
            <a:cxnSpLocks/>
          </p:cNvCxnSpPr>
          <p:nvPr/>
        </p:nvCxnSpPr>
        <p:spPr>
          <a:xfrm>
            <a:off x="2207058" y="521899"/>
            <a:ext cx="615950" cy="0"/>
          </a:xfrm>
          <a:prstGeom prst="line">
            <a:avLst/>
          </a:prstGeom>
          <a:noFill/>
          <a:ln w="152400" cap="flat" cmpd="sng" algn="ctr">
            <a:solidFill>
              <a:srgbClr val="008000">
                <a:alpha val="41000"/>
              </a:srgbClr>
            </a:solidFill>
            <a:prstDash val="solid"/>
            <a:miter lim="800000"/>
          </a:ln>
          <a:effectLst/>
        </p:spPr>
      </p:cxnSp>
      <p:cxnSp>
        <p:nvCxnSpPr>
          <p:cNvPr id="65" name="Connector: Elbow 64">
            <a:extLst>
              <a:ext uri="{FF2B5EF4-FFF2-40B4-BE49-F238E27FC236}">
                <a16:creationId xmlns:a16="http://schemas.microsoft.com/office/drawing/2014/main" id="{083936F9-305E-4D01-B5BE-61767DEFAD55}"/>
              </a:ext>
            </a:extLst>
          </p:cNvPr>
          <p:cNvCxnSpPr>
            <a:cxnSpLocks/>
          </p:cNvCxnSpPr>
          <p:nvPr/>
        </p:nvCxnSpPr>
        <p:spPr>
          <a:xfrm rot="5400000" flipH="1" flipV="1">
            <a:off x="1045882" y="1497220"/>
            <a:ext cx="2372281" cy="401320"/>
          </a:xfrm>
          <a:prstGeom prst="bentConnector2">
            <a:avLst/>
          </a:prstGeom>
          <a:noFill/>
          <a:ln w="38100" cap="flat" cmpd="sng" algn="ctr">
            <a:solidFill>
              <a:srgbClr val="ED7D31">
                <a:alpha val="54000"/>
              </a:srgbClr>
            </a:solidFill>
            <a:prstDash val="solid"/>
            <a:miter lim="800000"/>
            <a:tailEnd type="triangle"/>
          </a:ln>
          <a:effectLst/>
        </p:spPr>
      </p:cxnSp>
      <p:cxnSp>
        <p:nvCxnSpPr>
          <p:cNvPr id="66" name="Connector: Elbow 65">
            <a:extLst>
              <a:ext uri="{FF2B5EF4-FFF2-40B4-BE49-F238E27FC236}">
                <a16:creationId xmlns:a16="http://schemas.microsoft.com/office/drawing/2014/main" id="{913B3B6C-86F3-4553-9D29-EF6E88403DA5}"/>
              </a:ext>
            </a:extLst>
          </p:cNvPr>
          <p:cNvCxnSpPr>
            <a:cxnSpLocks/>
          </p:cNvCxnSpPr>
          <p:nvPr/>
        </p:nvCxnSpPr>
        <p:spPr>
          <a:xfrm>
            <a:off x="2767962" y="521899"/>
            <a:ext cx="254000" cy="2554676"/>
          </a:xfrm>
          <a:prstGeom prst="bentConnector2">
            <a:avLst/>
          </a:prstGeom>
          <a:noFill/>
          <a:ln w="38100" cap="flat" cmpd="sng" algn="ctr">
            <a:solidFill>
              <a:srgbClr val="ED7D31">
                <a:alpha val="50000"/>
              </a:srgbClr>
            </a:solidFill>
            <a:prstDash val="solid"/>
            <a:miter lim="800000"/>
            <a:tailEnd type="triangle"/>
          </a:ln>
          <a:effectLst/>
        </p:spPr>
      </p:cxnSp>
      <p:cxnSp>
        <p:nvCxnSpPr>
          <p:cNvPr id="67" name="Straight Connector 66">
            <a:extLst>
              <a:ext uri="{FF2B5EF4-FFF2-40B4-BE49-F238E27FC236}">
                <a16:creationId xmlns:a16="http://schemas.microsoft.com/office/drawing/2014/main" id="{84EE9F40-297F-49F2-AE9E-A7E53D3FD927}"/>
              </a:ext>
            </a:extLst>
          </p:cNvPr>
          <p:cNvCxnSpPr/>
          <p:nvPr/>
        </p:nvCxnSpPr>
        <p:spPr>
          <a:xfrm>
            <a:off x="3180715" y="860223"/>
            <a:ext cx="994410" cy="0"/>
          </a:xfrm>
          <a:prstGeom prst="line">
            <a:avLst/>
          </a:prstGeom>
          <a:noFill/>
          <a:ln w="152400" cap="flat" cmpd="sng" algn="ctr">
            <a:solidFill>
              <a:srgbClr val="008000">
                <a:alpha val="44000"/>
              </a:srgbClr>
            </a:solidFill>
            <a:prstDash val="solid"/>
            <a:miter lim="800000"/>
          </a:ln>
          <a:effectLst/>
        </p:spPr>
      </p:cxnSp>
      <p:cxnSp>
        <p:nvCxnSpPr>
          <p:cNvPr id="68" name="Straight Connector 67">
            <a:extLst>
              <a:ext uri="{FF2B5EF4-FFF2-40B4-BE49-F238E27FC236}">
                <a16:creationId xmlns:a16="http://schemas.microsoft.com/office/drawing/2014/main" id="{F8E7EBE4-E65F-4BAD-93E5-E545575D464C}"/>
              </a:ext>
            </a:extLst>
          </p:cNvPr>
          <p:cNvCxnSpPr/>
          <p:nvPr/>
        </p:nvCxnSpPr>
        <p:spPr>
          <a:xfrm>
            <a:off x="4839151" y="1539875"/>
            <a:ext cx="457200" cy="0"/>
          </a:xfrm>
          <a:prstGeom prst="line">
            <a:avLst/>
          </a:prstGeom>
          <a:noFill/>
          <a:ln w="152400" cap="flat" cmpd="sng" algn="ctr">
            <a:solidFill>
              <a:srgbClr val="00CC00"/>
            </a:solidFill>
            <a:prstDash val="solid"/>
            <a:miter lim="800000"/>
          </a:ln>
          <a:effectLst/>
        </p:spPr>
      </p:cxnSp>
      <p:cxnSp>
        <p:nvCxnSpPr>
          <p:cNvPr id="69" name="Straight Connector 68">
            <a:extLst>
              <a:ext uri="{FF2B5EF4-FFF2-40B4-BE49-F238E27FC236}">
                <a16:creationId xmlns:a16="http://schemas.microsoft.com/office/drawing/2014/main" id="{9ABB91E0-5364-4CC7-8EBF-EB6B7B66DB95}"/>
              </a:ext>
            </a:extLst>
          </p:cNvPr>
          <p:cNvCxnSpPr>
            <a:cxnSpLocks/>
          </p:cNvCxnSpPr>
          <p:nvPr/>
        </p:nvCxnSpPr>
        <p:spPr>
          <a:xfrm>
            <a:off x="4565774" y="3876040"/>
            <a:ext cx="263525" cy="0"/>
          </a:xfrm>
          <a:prstGeom prst="line">
            <a:avLst/>
          </a:prstGeom>
          <a:noFill/>
          <a:ln w="152400" cap="flat" cmpd="sng" algn="ctr">
            <a:solidFill>
              <a:srgbClr val="0000FF"/>
            </a:solidFill>
            <a:prstDash val="solid"/>
            <a:miter lim="800000"/>
          </a:ln>
          <a:effectLst/>
        </p:spPr>
      </p:cxnSp>
      <p:cxnSp>
        <p:nvCxnSpPr>
          <p:cNvPr id="70" name="Straight Connector 69">
            <a:extLst>
              <a:ext uri="{FF2B5EF4-FFF2-40B4-BE49-F238E27FC236}">
                <a16:creationId xmlns:a16="http://schemas.microsoft.com/office/drawing/2014/main" id="{11F85EA2-D97C-4D8F-AF07-38C71508CC2B}"/>
              </a:ext>
            </a:extLst>
          </p:cNvPr>
          <p:cNvCxnSpPr>
            <a:cxnSpLocks/>
          </p:cNvCxnSpPr>
          <p:nvPr/>
        </p:nvCxnSpPr>
        <p:spPr>
          <a:xfrm>
            <a:off x="4848685" y="4219575"/>
            <a:ext cx="447675" cy="0"/>
          </a:xfrm>
          <a:prstGeom prst="line">
            <a:avLst/>
          </a:prstGeom>
          <a:noFill/>
          <a:ln w="152400" cap="flat" cmpd="sng" algn="ctr">
            <a:solidFill>
              <a:srgbClr val="0000FF"/>
            </a:solidFill>
            <a:prstDash val="solid"/>
            <a:miter lim="800000"/>
          </a:ln>
          <a:effectLst/>
        </p:spPr>
      </p:cxnSp>
      <p:cxnSp>
        <p:nvCxnSpPr>
          <p:cNvPr id="71" name="Straight Connector 70">
            <a:extLst>
              <a:ext uri="{FF2B5EF4-FFF2-40B4-BE49-F238E27FC236}">
                <a16:creationId xmlns:a16="http://schemas.microsoft.com/office/drawing/2014/main" id="{565AD445-81EF-4982-8F03-D966B145CD63}"/>
              </a:ext>
            </a:extLst>
          </p:cNvPr>
          <p:cNvCxnSpPr>
            <a:cxnSpLocks/>
          </p:cNvCxnSpPr>
          <p:nvPr/>
        </p:nvCxnSpPr>
        <p:spPr>
          <a:xfrm>
            <a:off x="5448760" y="4949825"/>
            <a:ext cx="782955" cy="0"/>
          </a:xfrm>
          <a:prstGeom prst="line">
            <a:avLst/>
          </a:prstGeom>
          <a:noFill/>
          <a:ln w="152400" cap="flat" cmpd="sng" algn="ctr">
            <a:solidFill>
              <a:srgbClr val="00B0F0"/>
            </a:solidFill>
            <a:prstDash val="solid"/>
            <a:miter lim="800000"/>
          </a:ln>
          <a:effectLst/>
        </p:spPr>
      </p:cxnSp>
      <p:cxnSp>
        <p:nvCxnSpPr>
          <p:cNvPr id="72" name="Straight Connector 71">
            <a:extLst>
              <a:ext uri="{FF2B5EF4-FFF2-40B4-BE49-F238E27FC236}">
                <a16:creationId xmlns:a16="http://schemas.microsoft.com/office/drawing/2014/main" id="{47D1C485-F1A2-4515-8494-0DB859FF0677}"/>
              </a:ext>
            </a:extLst>
          </p:cNvPr>
          <p:cNvCxnSpPr>
            <a:cxnSpLocks/>
          </p:cNvCxnSpPr>
          <p:nvPr/>
        </p:nvCxnSpPr>
        <p:spPr>
          <a:xfrm>
            <a:off x="6331411" y="5715000"/>
            <a:ext cx="2751631" cy="0"/>
          </a:xfrm>
          <a:prstGeom prst="line">
            <a:avLst/>
          </a:prstGeom>
          <a:noFill/>
          <a:ln w="152400" cap="flat" cmpd="sng" algn="ctr">
            <a:solidFill>
              <a:srgbClr val="00B0F0"/>
            </a:solidFill>
            <a:prstDash val="solid"/>
            <a:miter lim="800000"/>
          </a:ln>
          <a:effectLst/>
        </p:spPr>
      </p:cxnSp>
      <p:cxnSp>
        <p:nvCxnSpPr>
          <p:cNvPr id="73" name="Straight Connector 72">
            <a:extLst>
              <a:ext uri="{FF2B5EF4-FFF2-40B4-BE49-F238E27FC236}">
                <a16:creationId xmlns:a16="http://schemas.microsoft.com/office/drawing/2014/main" id="{3E0995A2-BAE8-4822-ABA1-E57F9897C92B}"/>
              </a:ext>
            </a:extLst>
          </p:cNvPr>
          <p:cNvCxnSpPr>
            <a:cxnSpLocks/>
          </p:cNvCxnSpPr>
          <p:nvPr/>
        </p:nvCxnSpPr>
        <p:spPr>
          <a:xfrm>
            <a:off x="5347760" y="1863725"/>
            <a:ext cx="913130" cy="0"/>
          </a:xfrm>
          <a:prstGeom prst="line">
            <a:avLst/>
          </a:prstGeom>
          <a:noFill/>
          <a:ln w="152400" cap="flat" cmpd="sng" algn="ctr">
            <a:solidFill>
              <a:srgbClr val="00CC00"/>
            </a:solidFill>
            <a:prstDash val="solid"/>
            <a:miter lim="800000"/>
          </a:ln>
          <a:effectLst/>
        </p:spPr>
      </p:cxnSp>
      <p:cxnSp>
        <p:nvCxnSpPr>
          <p:cNvPr id="74" name="Connector: Elbow 73">
            <a:extLst>
              <a:ext uri="{FF2B5EF4-FFF2-40B4-BE49-F238E27FC236}">
                <a16:creationId xmlns:a16="http://schemas.microsoft.com/office/drawing/2014/main" id="{16D30182-0165-43FA-AEE8-0BB3ED64FD19}"/>
              </a:ext>
            </a:extLst>
          </p:cNvPr>
          <p:cNvCxnSpPr>
            <a:cxnSpLocks/>
          </p:cNvCxnSpPr>
          <p:nvPr/>
        </p:nvCxnSpPr>
        <p:spPr>
          <a:xfrm rot="16200000" flipH="1">
            <a:off x="3851100" y="2829798"/>
            <a:ext cx="2895601" cy="253999"/>
          </a:xfrm>
          <a:prstGeom prst="bentConnector3">
            <a:avLst>
              <a:gd name="adj1" fmla="val 658"/>
            </a:avLst>
          </a:prstGeom>
          <a:noFill/>
          <a:ln w="38100" cap="flat" cmpd="sng" algn="ctr">
            <a:solidFill>
              <a:srgbClr val="ED7D31"/>
            </a:solidFill>
            <a:prstDash val="solid"/>
            <a:miter lim="800000"/>
            <a:tailEnd type="triangle"/>
          </a:ln>
          <a:effectLst/>
        </p:spPr>
      </p:cxnSp>
      <p:cxnSp>
        <p:nvCxnSpPr>
          <p:cNvPr id="75" name="Straight Connector 74">
            <a:extLst>
              <a:ext uri="{FF2B5EF4-FFF2-40B4-BE49-F238E27FC236}">
                <a16:creationId xmlns:a16="http://schemas.microsoft.com/office/drawing/2014/main" id="{762BB60A-D58B-4190-845F-22868CECAE56}"/>
              </a:ext>
            </a:extLst>
          </p:cNvPr>
          <p:cNvCxnSpPr>
            <a:cxnSpLocks/>
          </p:cNvCxnSpPr>
          <p:nvPr/>
        </p:nvCxnSpPr>
        <p:spPr>
          <a:xfrm>
            <a:off x="5981490" y="2216150"/>
            <a:ext cx="593725" cy="0"/>
          </a:xfrm>
          <a:prstGeom prst="line">
            <a:avLst/>
          </a:prstGeom>
          <a:noFill/>
          <a:ln w="152400" cap="flat" cmpd="sng" algn="ctr">
            <a:solidFill>
              <a:srgbClr val="00CC00"/>
            </a:solidFill>
            <a:prstDash val="solid"/>
            <a:miter lim="800000"/>
          </a:ln>
          <a:effectLst/>
        </p:spPr>
      </p:cxnSp>
      <p:cxnSp>
        <p:nvCxnSpPr>
          <p:cNvPr id="76" name="Straight Connector 75">
            <a:extLst>
              <a:ext uri="{FF2B5EF4-FFF2-40B4-BE49-F238E27FC236}">
                <a16:creationId xmlns:a16="http://schemas.microsoft.com/office/drawing/2014/main" id="{0FA34F75-ED83-4C24-989F-A947D8109F42}"/>
              </a:ext>
            </a:extLst>
          </p:cNvPr>
          <p:cNvCxnSpPr>
            <a:cxnSpLocks/>
          </p:cNvCxnSpPr>
          <p:nvPr/>
        </p:nvCxnSpPr>
        <p:spPr>
          <a:xfrm>
            <a:off x="6313569" y="2544698"/>
            <a:ext cx="2769473" cy="0"/>
          </a:xfrm>
          <a:prstGeom prst="line">
            <a:avLst/>
          </a:prstGeom>
          <a:noFill/>
          <a:ln w="152400" cap="flat" cmpd="sng" algn="ctr">
            <a:solidFill>
              <a:srgbClr val="00CC00"/>
            </a:solidFill>
            <a:prstDash val="solid"/>
            <a:miter lim="800000"/>
          </a:ln>
          <a:effectLst/>
        </p:spPr>
      </p:cxnSp>
      <p:cxnSp>
        <p:nvCxnSpPr>
          <p:cNvPr id="77" name="Connector: Elbow 76">
            <a:extLst>
              <a:ext uri="{FF2B5EF4-FFF2-40B4-BE49-F238E27FC236}">
                <a16:creationId xmlns:a16="http://schemas.microsoft.com/office/drawing/2014/main" id="{8C3BE332-4DD9-42C9-9F76-D048203C5A42}"/>
              </a:ext>
            </a:extLst>
          </p:cNvPr>
          <p:cNvCxnSpPr>
            <a:cxnSpLocks/>
          </p:cNvCxnSpPr>
          <p:nvPr/>
        </p:nvCxnSpPr>
        <p:spPr>
          <a:xfrm rot="5400000" flipH="1" flipV="1">
            <a:off x="5180754" y="3693993"/>
            <a:ext cx="2573402" cy="272089"/>
          </a:xfrm>
          <a:prstGeom prst="bentConnector3">
            <a:avLst>
              <a:gd name="adj1" fmla="val 100091"/>
            </a:avLst>
          </a:prstGeom>
          <a:noFill/>
          <a:ln w="38100" cap="flat" cmpd="sng" algn="ctr">
            <a:solidFill>
              <a:srgbClr val="ED7D31"/>
            </a:solidFill>
            <a:prstDash val="solid"/>
            <a:miter lim="800000"/>
            <a:tailEnd type="triangle"/>
          </a:ln>
          <a:effectLst/>
        </p:spPr>
      </p:cxnSp>
      <p:sp>
        <p:nvSpPr>
          <p:cNvPr id="78" name="Left Arrow 7">
            <a:extLst>
              <a:ext uri="{FF2B5EF4-FFF2-40B4-BE49-F238E27FC236}">
                <a16:creationId xmlns:a16="http://schemas.microsoft.com/office/drawing/2014/main" id="{8A00F242-39AB-4BB5-BEE1-C2AF389D6AB3}"/>
              </a:ext>
            </a:extLst>
          </p:cNvPr>
          <p:cNvSpPr/>
          <p:nvPr/>
        </p:nvSpPr>
        <p:spPr>
          <a:xfrm>
            <a:off x="1587189" y="2762948"/>
            <a:ext cx="902371" cy="262465"/>
          </a:xfrm>
          <a:prstGeom prst="leftArrow">
            <a:avLst/>
          </a:prstGeom>
          <a:solidFill>
            <a:srgbClr val="203FD5">
              <a:alpha val="51000"/>
            </a:srgbClr>
          </a:solidFill>
          <a:ln w="12700" cap="flat" cmpd="sng" algn="ctr">
            <a:solidFill>
              <a:srgbClr val="5B9BD5">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79" name="Right Arrow 40">
            <a:extLst>
              <a:ext uri="{FF2B5EF4-FFF2-40B4-BE49-F238E27FC236}">
                <a16:creationId xmlns:a16="http://schemas.microsoft.com/office/drawing/2014/main" id="{AB3213EA-FFD5-4A02-A7F7-A9089519D999}"/>
              </a:ext>
            </a:extLst>
          </p:cNvPr>
          <p:cNvSpPr/>
          <p:nvPr/>
        </p:nvSpPr>
        <p:spPr>
          <a:xfrm>
            <a:off x="8505312" y="2426611"/>
            <a:ext cx="589279" cy="252906"/>
          </a:xfrm>
          <a:prstGeom prst="rightArrow">
            <a:avLst/>
          </a:pr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Arial" panose="020B0604020202020204"/>
                <a:ea typeface="+mn-ea"/>
                <a:cs typeface="+mn-cs"/>
              </a:rPr>
              <a:t>2030</a:t>
            </a:r>
          </a:p>
        </p:txBody>
      </p:sp>
      <p:sp>
        <p:nvSpPr>
          <p:cNvPr id="80" name="Right Arrow 59">
            <a:extLst>
              <a:ext uri="{FF2B5EF4-FFF2-40B4-BE49-F238E27FC236}">
                <a16:creationId xmlns:a16="http://schemas.microsoft.com/office/drawing/2014/main" id="{2596F992-16A3-4F95-BA37-6EA2F99741AA}"/>
              </a:ext>
            </a:extLst>
          </p:cNvPr>
          <p:cNvSpPr/>
          <p:nvPr/>
        </p:nvSpPr>
        <p:spPr>
          <a:xfrm>
            <a:off x="8482730" y="5588547"/>
            <a:ext cx="589279" cy="252906"/>
          </a:xfrm>
          <a:prstGeom prst="rightArrow">
            <a:avLst/>
          </a:pr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Arial" panose="020B0604020202020204"/>
                <a:ea typeface="+mn-ea"/>
                <a:cs typeface="+mn-cs"/>
              </a:rPr>
              <a:t>2030</a:t>
            </a:r>
          </a:p>
        </p:txBody>
      </p:sp>
      <p:cxnSp>
        <p:nvCxnSpPr>
          <p:cNvPr id="81" name="Straight Connector 80">
            <a:extLst>
              <a:ext uri="{FF2B5EF4-FFF2-40B4-BE49-F238E27FC236}">
                <a16:creationId xmlns:a16="http://schemas.microsoft.com/office/drawing/2014/main" id="{91280CA8-FDF5-4B5C-B3E8-5DBF96895332}"/>
              </a:ext>
            </a:extLst>
          </p:cNvPr>
          <p:cNvCxnSpPr>
            <a:cxnSpLocks/>
          </p:cNvCxnSpPr>
          <p:nvPr/>
        </p:nvCxnSpPr>
        <p:spPr>
          <a:xfrm>
            <a:off x="8388406" y="3429000"/>
            <a:ext cx="0" cy="241300"/>
          </a:xfrm>
          <a:prstGeom prst="line">
            <a:avLst/>
          </a:prstGeom>
          <a:noFill/>
          <a:ln w="57150" cap="flat" cmpd="sng" algn="ctr">
            <a:solidFill>
              <a:srgbClr val="00B0F0"/>
            </a:solidFill>
            <a:prstDash val="solid"/>
            <a:miter lim="800000"/>
          </a:ln>
          <a:effectLst/>
        </p:spPr>
      </p:cxnSp>
      <p:cxnSp>
        <p:nvCxnSpPr>
          <p:cNvPr id="82" name="Straight Connector 81">
            <a:extLst>
              <a:ext uri="{FF2B5EF4-FFF2-40B4-BE49-F238E27FC236}">
                <a16:creationId xmlns:a16="http://schemas.microsoft.com/office/drawing/2014/main" id="{245C4207-DE82-4A93-AEFF-F60399685A89}"/>
              </a:ext>
            </a:extLst>
          </p:cNvPr>
          <p:cNvCxnSpPr>
            <a:cxnSpLocks/>
          </p:cNvCxnSpPr>
          <p:nvPr/>
        </p:nvCxnSpPr>
        <p:spPr>
          <a:xfrm>
            <a:off x="8819327" y="3429000"/>
            <a:ext cx="0" cy="241300"/>
          </a:xfrm>
          <a:prstGeom prst="line">
            <a:avLst/>
          </a:prstGeom>
          <a:noFill/>
          <a:ln w="57150" cap="flat" cmpd="sng" algn="ctr">
            <a:solidFill>
              <a:srgbClr val="00B0F0"/>
            </a:solidFill>
            <a:prstDash val="solid"/>
            <a:miter lim="800000"/>
          </a:ln>
          <a:effectLst/>
        </p:spPr>
      </p:cxnSp>
      <p:cxnSp>
        <p:nvCxnSpPr>
          <p:cNvPr id="83" name="Straight Connector 82">
            <a:extLst>
              <a:ext uri="{FF2B5EF4-FFF2-40B4-BE49-F238E27FC236}">
                <a16:creationId xmlns:a16="http://schemas.microsoft.com/office/drawing/2014/main" id="{54FB38B7-E45D-4C44-B7A0-0533C0D4F549}"/>
              </a:ext>
            </a:extLst>
          </p:cNvPr>
          <p:cNvCxnSpPr>
            <a:cxnSpLocks/>
          </p:cNvCxnSpPr>
          <p:nvPr/>
        </p:nvCxnSpPr>
        <p:spPr>
          <a:xfrm>
            <a:off x="4598002" y="0"/>
            <a:ext cx="0" cy="5913596"/>
          </a:xfrm>
          <a:prstGeom prst="line">
            <a:avLst/>
          </a:prstGeom>
          <a:noFill/>
          <a:ln w="31750" cap="flat" cmpd="sng" algn="ctr">
            <a:solidFill>
              <a:sysClr val="windowText" lastClr="000000"/>
            </a:solidFill>
            <a:prstDash val="dash"/>
            <a:miter lim="800000"/>
          </a:ln>
          <a:effectLst/>
        </p:spPr>
      </p:cxnSp>
      <p:sp>
        <p:nvSpPr>
          <p:cNvPr id="84" name="TextBox 83">
            <a:extLst>
              <a:ext uri="{FF2B5EF4-FFF2-40B4-BE49-F238E27FC236}">
                <a16:creationId xmlns:a16="http://schemas.microsoft.com/office/drawing/2014/main" id="{9045006B-9DC9-4D8E-91BD-DC1A32D981C3}"/>
              </a:ext>
            </a:extLst>
          </p:cNvPr>
          <p:cNvSpPr txBox="1"/>
          <p:nvPr/>
        </p:nvSpPr>
        <p:spPr>
          <a:xfrm>
            <a:off x="6292097" y="441578"/>
            <a:ext cx="2742977" cy="1015663"/>
          </a:xfrm>
          <a:prstGeom prst="rect">
            <a:avLst/>
          </a:prstGeom>
          <a:solidFill>
            <a:srgbClr val="FFFF00"/>
          </a:solidFill>
        </p:spPr>
        <p:txBody>
          <a:bodyPr wrap="square" rtlCol="0">
            <a:spAutoFit/>
          </a:bodyPr>
          <a:lstStyle/>
          <a:p>
            <a:r>
              <a:rPr lang="en-US" sz="1200" dirty="0"/>
              <a:t>Timeline as shown at the 2019 EIC Users Group Meeting in Paris for discussion of Future Planning of user-group driven activities accompanying DOE-driven activities.</a:t>
            </a:r>
          </a:p>
        </p:txBody>
      </p:sp>
    </p:spTree>
    <p:extLst>
      <p:ext uri="{BB962C8B-B14F-4D97-AF65-F5344CB8AC3E}">
        <p14:creationId xmlns:p14="http://schemas.microsoft.com/office/powerpoint/2010/main" val="27266570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28640FC-7405-490A-90CF-9DA19ADCECE2}"/>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51</a:t>
            </a:fld>
            <a:endParaRPr lang="en-US" dirty="0">
              <a:solidFill>
                <a:prstClr val="white"/>
              </a:solidFill>
            </a:endParaRPr>
          </a:p>
        </p:txBody>
      </p:sp>
      <p:sp>
        <p:nvSpPr>
          <p:cNvPr id="3" name="Title 2">
            <a:extLst>
              <a:ext uri="{FF2B5EF4-FFF2-40B4-BE49-F238E27FC236}">
                <a16:creationId xmlns:a16="http://schemas.microsoft.com/office/drawing/2014/main" id="{7E990F15-F8E8-4B1C-B723-54108FC2E13C}"/>
              </a:ext>
            </a:extLst>
          </p:cNvPr>
          <p:cNvSpPr>
            <a:spLocks noGrp="1"/>
          </p:cNvSpPr>
          <p:nvPr>
            <p:ph type="title"/>
          </p:nvPr>
        </p:nvSpPr>
        <p:spPr>
          <a:xfrm>
            <a:off x="0" y="240541"/>
            <a:ext cx="9143999" cy="487490"/>
          </a:xfrm>
        </p:spPr>
        <p:txBody>
          <a:bodyPr>
            <a:normAutofit fontScale="90000"/>
          </a:bodyPr>
          <a:lstStyle/>
          <a:p>
            <a:pPr algn="ctr"/>
            <a:r>
              <a:rPr lang="en-US" dirty="0"/>
              <a:t>Physics and Detector Conceptual Development Study</a:t>
            </a:r>
            <a:br>
              <a:rPr lang="en-US" dirty="0"/>
            </a:br>
            <a:endParaRPr lang="en-US" dirty="0"/>
          </a:p>
        </p:txBody>
      </p:sp>
      <p:sp>
        <p:nvSpPr>
          <p:cNvPr id="4" name="Purpose…">
            <a:extLst>
              <a:ext uri="{FF2B5EF4-FFF2-40B4-BE49-F238E27FC236}">
                <a16:creationId xmlns:a16="http://schemas.microsoft.com/office/drawing/2014/main" id="{8500F477-5C71-42F2-8860-5353D9637F2C}"/>
              </a:ext>
            </a:extLst>
          </p:cNvPr>
          <p:cNvSpPr txBox="1">
            <a:spLocks/>
          </p:cNvSpPr>
          <p:nvPr/>
        </p:nvSpPr>
        <p:spPr>
          <a:xfrm>
            <a:off x="95248" y="818736"/>
            <a:ext cx="8953501" cy="543197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300"/>
              </a:spcBef>
              <a:defRPr sz="1900" b="1"/>
            </a:pPr>
            <a:r>
              <a:rPr lang="en-US" sz="1800" b="1" dirty="0"/>
              <a:t>Initiated by the EICUG Steering Committee</a:t>
            </a:r>
          </a:p>
          <a:p>
            <a:pPr>
              <a:spcBef>
                <a:spcPts val="300"/>
              </a:spcBef>
              <a:defRPr sz="1900" b="1"/>
            </a:pPr>
            <a:r>
              <a:rPr lang="en-US" sz="1800" b="1" dirty="0"/>
              <a:t>Purpose</a:t>
            </a:r>
          </a:p>
          <a:p>
            <a:pPr lvl="1">
              <a:spcBef>
                <a:spcPts val="300"/>
              </a:spcBef>
              <a:defRPr sz="1900"/>
            </a:pPr>
            <a:r>
              <a:rPr lang="en-US" sz="1800" dirty="0"/>
              <a:t>Advance state of documented physics studies and detector concepts in preparation for the EIC. </a:t>
            </a:r>
          </a:p>
          <a:p>
            <a:pPr lvl="1">
              <a:spcBef>
                <a:spcPts val="300"/>
              </a:spcBef>
              <a:defRPr sz="1900"/>
            </a:pPr>
            <a:r>
              <a:rPr lang="en-US" sz="1800" dirty="0"/>
              <a:t>Provide basis for further development of concepts for experimental equipment best suited for science needs, including complementarity of two detectors</a:t>
            </a:r>
          </a:p>
          <a:p>
            <a:pPr lvl="1">
              <a:spcBef>
                <a:spcPts val="300"/>
              </a:spcBef>
              <a:spcAft>
                <a:spcPts val="600"/>
              </a:spcAft>
              <a:defRPr sz="1900"/>
            </a:pPr>
            <a:r>
              <a:rPr lang="en-US" sz="1800" dirty="0"/>
              <a:t>Input towards future Technical Design Reports (TDRs)</a:t>
            </a:r>
          </a:p>
          <a:p>
            <a:pPr>
              <a:spcBef>
                <a:spcPts val="300"/>
              </a:spcBef>
              <a:defRPr sz="1900" b="1"/>
            </a:pPr>
            <a:r>
              <a:rPr lang="en-US" sz="1800" b="1" dirty="0"/>
              <a:t>Approach</a:t>
            </a:r>
          </a:p>
          <a:p>
            <a:pPr lvl="1">
              <a:spcBef>
                <a:spcPts val="300"/>
              </a:spcBef>
              <a:defRPr sz="1900"/>
            </a:pPr>
            <a:r>
              <a:rPr lang="en-US" sz="1800" dirty="0"/>
              <a:t>Two WG: </a:t>
            </a:r>
            <a:r>
              <a:rPr lang="en-US" sz="1800" i="1" dirty="0"/>
              <a:t>Physics</a:t>
            </a:r>
            <a:r>
              <a:rPr lang="en-US" sz="1800" dirty="0"/>
              <a:t> requirement and </a:t>
            </a:r>
            <a:r>
              <a:rPr lang="en-US" sz="1800" i="1" dirty="0"/>
              <a:t>Detector</a:t>
            </a:r>
            <a:r>
              <a:rPr lang="en-US" sz="1800" dirty="0"/>
              <a:t> concepts - 4 conveners each</a:t>
            </a:r>
          </a:p>
          <a:p>
            <a:pPr lvl="1">
              <a:spcBef>
                <a:spcPts val="300"/>
              </a:spcBef>
              <a:defRPr sz="1900"/>
            </a:pPr>
            <a:r>
              <a:rPr lang="en-US" sz="1800" dirty="0"/>
              <a:t>Several sub-groups each, ~2 conveners/sub-group</a:t>
            </a:r>
          </a:p>
          <a:p>
            <a:pPr lvl="1">
              <a:spcBef>
                <a:spcPts val="300"/>
              </a:spcBef>
              <a:spcAft>
                <a:spcPts val="600"/>
              </a:spcAft>
              <a:defRPr sz="1900"/>
            </a:pPr>
            <a:r>
              <a:rPr lang="en-US" sz="1800" dirty="0"/>
              <a:t>Time limited effort: ~1 year</a:t>
            </a:r>
          </a:p>
          <a:p>
            <a:pPr>
              <a:spcBef>
                <a:spcPts val="300"/>
              </a:spcBef>
              <a:defRPr sz="1900" b="1"/>
            </a:pPr>
            <a:r>
              <a:rPr lang="en-US" sz="1800" b="1" dirty="0"/>
              <a:t>Meetings</a:t>
            </a:r>
          </a:p>
          <a:p>
            <a:pPr lvl="1">
              <a:spcBef>
                <a:spcPts val="300"/>
              </a:spcBef>
              <a:defRPr sz="1900"/>
            </a:pPr>
            <a:r>
              <a:rPr lang="en-US" sz="1800" dirty="0"/>
              <a:t>December 12-13,  2019, MIT: Kick-off organizational meeting</a:t>
            </a:r>
          </a:p>
          <a:p>
            <a:pPr lvl="1">
              <a:spcBef>
                <a:spcPts val="300"/>
              </a:spcBef>
              <a:defRPr sz="1900"/>
            </a:pPr>
            <a:r>
              <a:rPr lang="en-US" sz="1800" dirty="0"/>
              <a:t>Workshops</a:t>
            </a:r>
          </a:p>
          <a:p>
            <a:pPr lvl="2">
              <a:spcBef>
                <a:spcPts val="300"/>
              </a:spcBef>
              <a:defRPr sz="1900"/>
            </a:pPr>
            <a:r>
              <a:rPr lang="en-US" sz="1800" dirty="0"/>
              <a:t>March 19-21, 2020, Temple U., Philadelphia</a:t>
            </a:r>
          </a:p>
          <a:p>
            <a:pPr lvl="2">
              <a:spcBef>
                <a:spcPts val="300"/>
              </a:spcBef>
              <a:defRPr sz="1900"/>
            </a:pPr>
            <a:r>
              <a:rPr lang="en-US" sz="1800" dirty="0"/>
              <a:t>May 22-24, 2020, U. of Pavia, Pavia, Italy</a:t>
            </a:r>
          </a:p>
          <a:p>
            <a:pPr lvl="2">
              <a:spcBef>
                <a:spcPts val="300"/>
              </a:spcBef>
              <a:defRPr sz="1900"/>
            </a:pPr>
            <a:r>
              <a:rPr lang="en-US" sz="1800" dirty="0"/>
              <a:t>September 17-19, 2020, CUA, Washington D.C.</a:t>
            </a:r>
          </a:p>
          <a:p>
            <a:pPr lvl="2">
              <a:spcBef>
                <a:spcPts val="300"/>
              </a:spcBef>
              <a:defRPr sz="1900"/>
            </a:pPr>
            <a:r>
              <a:rPr lang="en-US" sz="1800" dirty="0"/>
              <a:t>November 19-21, 2020,  UCB/LBNL, Berkeley, CA</a:t>
            </a:r>
          </a:p>
        </p:txBody>
      </p:sp>
      <p:sp>
        <p:nvSpPr>
          <p:cNvPr id="5" name="Let’s get going !!!">
            <a:extLst>
              <a:ext uri="{FF2B5EF4-FFF2-40B4-BE49-F238E27FC236}">
                <a16:creationId xmlns:a16="http://schemas.microsoft.com/office/drawing/2014/main" id="{AA1C856E-68DF-419A-AD72-23B39D7D16D9}"/>
              </a:ext>
            </a:extLst>
          </p:cNvPr>
          <p:cNvSpPr txBox="1"/>
          <p:nvPr/>
        </p:nvSpPr>
        <p:spPr>
          <a:xfrm>
            <a:off x="297951" y="6044004"/>
            <a:ext cx="8589196" cy="4103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solidFill>
                  <a:srgbClr val="FF2600"/>
                </a:solidFill>
              </a:defRPr>
            </a:lvl1pPr>
          </a:lstStyle>
          <a:p>
            <a:pPr algn="ctr"/>
            <a:r>
              <a:rPr lang="en-US" sz="2000" dirty="0"/>
              <a:t>It is essential, EIC activities in DOE seem to proceed fast. </a:t>
            </a:r>
            <a:r>
              <a:rPr sz="2000" dirty="0"/>
              <a:t>Let’s get going !!!</a:t>
            </a:r>
          </a:p>
        </p:txBody>
      </p:sp>
      <p:sp>
        <p:nvSpPr>
          <p:cNvPr id="6" name="TextBox 5">
            <a:extLst>
              <a:ext uri="{FF2B5EF4-FFF2-40B4-BE49-F238E27FC236}">
                <a16:creationId xmlns:a16="http://schemas.microsoft.com/office/drawing/2014/main" id="{703DB3F2-7A53-4418-AB9F-0D407996C2C8}"/>
              </a:ext>
            </a:extLst>
          </p:cNvPr>
          <p:cNvSpPr txBox="1"/>
          <p:nvPr/>
        </p:nvSpPr>
        <p:spPr>
          <a:xfrm>
            <a:off x="5727359" y="767693"/>
            <a:ext cx="3416641" cy="369332"/>
          </a:xfrm>
          <a:prstGeom prst="rect">
            <a:avLst/>
          </a:prstGeom>
          <a:solidFill>
            <a:srgbClr val="FFFF00"/>
          </a:solidFill>
        </p:spPr>
        <p:txBody>
          <a:bodyPr wrap="none" rtlCol="0">
            <a:spAutoFit/>
          </a:bodyPr>
          <a:lstStyle/>
          <a:p>
            <a:r>
              <a:rPr lang="en-US" dirty="0"/>
              <a:t>“EIC Yellow Report(s) Exercise”</a:t>
            </a:r>
          </a:p>
        </p:txBody>
      </p:sp>
    </p:spTree>
    <p:extLst>
      <p:ext uri="{BB962C8B-B14F-4D97-AF65-F5344CB8AC3E}">
        <p14:creationId xmlns:p14="http://schemas.microsoft.com/office/powerpoint/2010/main" val="35035294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52</a:t>
            </a:fld>
            <a:endParaRPr lang="en-US" dirty="0"/>
          </a:p>
        </p:txBody>
      </p:sp>
      <p:sp>
        <p:nvSpPr>
          <p:cNvPr id="5" name="Title 1">
            <a:extLst>
              <a:ext uri="{FF2B5EF4-FFF2-40B4-BE49-F238E27FC236}">
                <a16:creationId xmlns:a16="http://schemas.microsoft.com/office/drawing/2014/main" id="{7F80B2BD-95D5-43A0-9C1A-2A0DD6107AC4}"/>
              </a:ext>
            </a:extLst>
          </p:cNvPr>
          <p:cNvSpPr>
            <a:spLocks noGrp="1"/>
          </p:cNvSpPr>
          <p:nvPr>
            <p:ph type="title"/>
          </p:nvPr>
        </p:nvSpPr>
        <p:spPr>
          <a:xfrm>
            <a:off x="309563" y="91208"/>
            <a:ext cx="8462962" cy="594592"/>
          </a:xfrm>
        </p:spPr>
        <p:txBody>
          <a:bodyPr>
            <a:noAutofit/>
          </a:bodyPr>
          <a:lstStyle/>
          <a:p>
            <a:pPr algn="ctr"/>
            <a:r>
              <a:rPr lang="en-US" sz="2800" dirty="0"/>
              <a:t>U.S. Electron-Ion Collider Planning 2007-18</a:t>
            </a:r>
          </a:p>
        </p:txBody>
      </p:sp>
      <p:pic>
        <p:nvPicPr>
          <p:cNvPr id="6" name="Picture 3">
            <a:extLst>
              <a:ext uri="{FF2B5EF4-FFF2-40B4-BE49-F238E27FC236}">
                <a16:creationId xmlns:a16="http://schemas.microsoft.com/office/drawing/2014/main" id="{66491E73-E8A2-4AED-9610-61B75FBE045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773" y="814261"/>
            <a:ext cx="1042335" cy="1285263"/>
          </a:xfrm>
          <a:prstGeom prst="rect">
            <a:avLst/>
          </a:prstGeom>
          <a:solidFill>
            <a:schemeClr val="tx1"/>
          </a:solidFill>
          <a:ln>
            <a:noFill/>
          </a:ln>
          <a:effectLst/>
        </p:spPr>
      </p:pic>
      <p:sp>
        <p:nvSpPr>
          <p:cNvPr id="7" name="Rectangle 3">
            <a:extLst>
              <a:ext uri="{FF2B5EF4-FFF2-40B4-BE49-F238E27FC236}">
                <a16:creationId xmlns:a16="http://schemas.microsoft.com/office/drawing/2014/main" id="{D91D1C54-A156-4661-B6A0-4A8A541452AD}"/>
              </a:ext>
            </a:extLst>
          </p:cNvPr>
          <p:cNvSpPr txBox="1">
            <a:spLocks noChangeArrowheads="1"/>
          </p:cNvSpPr>
          <p:nvPr/>
        </p:nvSpPr>
        <p:spPr>
          <a:xfrm>
            <a:off x="2066192" y="914426"/>
            <a:ext cx="6861678" cy="1014178"/>
          </a:xfrm>
          <a:prstGeom prst="rect">
            <a:avLst/>
          </a:prstGeom>
          <a:ln w="38100">
            <a:solidFill>
              <a:srgbClr val="00B0F0"/>
            </a:solidFill>
          </a:ln>
        </p:spPr>
        <p:txBody>
          <a:bodyPr/>
          <a:lstStyle/>
          <a:p>
            <a:pPr marL="342900" indent="-342900" eaLnBrk="0" hangingPunct="0">
              <a:lnSpc>
                <a:spcPct val="90000"/>
              </a:lnSpc>
              <a:spcBef>
                <a:spcPts val="600"/>
              </a:spcBef>
              <a:spcAft>
                <a:spcPct val="30000"/>
              </a:spcAft>
              <a:buFont typeface="Wingdings" pitchFamily="2" charset="2"/>
              <a:buNone/>
              <a:defRPr/>
            </a:pPr>
            <a:r>
              <a:rPr lang="en-US" sz="1600" b="1" kern="0" dirty="0">
                <a:solidFill>
                  <a:srgbClr val="3366FF"/>
                </a:solidFill>
                <a:latin typeface="Arial" pitchFamily="34" charset="0"/>
                <a:cs typeface="Arial" pitchFamily="34" charset="0"/>
              </a:rPr>
              <a:t>2007 Nuclear Science Advisory Committee (NSAC) Long-Range Plan</a:t>
            </a:r>
          </a:p>
          <a:p>
            <a:pPr eaLnBrk="0" hangingPunct="0">
              <a:lnSpc>
                <a:spcPct val="90000"/>
              </a:lnSpc>
              <a:spcBef>
                <a:spcPts val="600"/>
              </a:spcBef>
              <a:spcAft>
                <a:spcPct val="30000"/>
              </a:spcAft>
              <a:buFont typeface="Wingdings" pitchFamily="2" charset="2"/>
              <a:buNone/>
              <a:defRPr/>
            </a:pPr>
            <a:r>
              <a:rPr lang="en-US" sz="1400" kern="0" dirty="0">
                <a:latin typeface="Arial" pitchFamily="34" charset="0"/>
                <a:ea typeface="ＭＳ Ｐゴシック" pitchFamily="1" charset="-128"/>
                <a:cs typeface="Arial" pitchFamily="34" charset="0"/>
              </a:rPr>
              <a:t>“An Electron-Ion Collider (EIC) with polarized beams has been embraced by the U.S. nuclear science community as embodying the vision for reaching the next QCD frontier”</a:t>
            </a:r>
          </a:p>
        </p:txBody>
      </p:sp>
      <p:sp>
        <p:nvSpPr>
          <p:cNvPr id="8" name="TextBox 7">
            <a:extLst>
              <a:ext uri="{FF2B5EF4-FFF2-40B4-BE49-F238E27FC236}">
                <a16:creationId xmlns:a16="http://schemas.microsoft.com/office/drawing/2014/main" id="{DC1B7C09-F910-4DDB-9827-E9751F93E81E}"/>
              </a:ext>
            </a:extLst>
          </p:cNvPr>
          <p:cNvSpPr txBox="1"/>
          <p:nvPr/>
        </p:nvSpPr>
        <p:spPr>
          <a:xfrm>
            <a:off x="2648627" y="2316152"/>
            <a:ext cx="6279244" cy="1231106"/>
          </a:xfrm>
          <a:prstGeom prst="rect">
            <a:avLst/>
          </a:prstGeom>
          <a:noFill/>
          <a:ln w="38100">
            <a:solidFill>
              <a:srgbClr val="00B0F0"/>
            </a:solidFill>
          </a:ln>
        </p:spPr>
        <p:txBody>
          <a:bodyPr wrap="square" rtlCol="0">
            <a:spAutoFit/>
          </a:bodyPr>
          <a:lstStyle/>
          <a:p>
            <a:r>
              <a:rPr lang="en-US" sz="1600" b="1" kern="0" dirty="0">
                <a:solidFill>
                  <a:srgbClr val="3366FF"/>
                </a:solidFill>
                <a:latin typeface="Arial" pitchFamily="34" charset="0"/>
                <a:cs typeface="Arial" pitchFamily="34" charset="0"/>
              </a:rPr>
              <a:t>2013 Electron Ion Collider White Paper </a:t>
            </a:r>
          </a:p>
          <a:p>
            <a:r>
              <a:rPr lang="en-US" sz="1400" kern="0" dirty="0">
                <a:solidFill>
                  <a:srgbClr val="000000"/>
                </a:solidFill>
                <a:latin typeface="Arial" pitchFamily="34" charset="0"/>
                <a:ea typeface="ＭＳ Ｐゴシック" pitchFamily="1" charset="-128"/>
                <a:cs typeface="Arial" pitchFamily="34" charset="0"/>
              </a:rPr>
              <a:t>(Writing committee convened by Jefferson Lab and BNL)</a:t>
            </a:r>
          </a:p>
          <a:p>
            <a:r>
              <a:rPr lang="en-US" sz="1600" b="1" kern="0" dirty="0">
                <a:solidFill>
                  <a:srgbClr val="3366FF"/>
                </a:solidFill>
                <a:latin typeface="Arial" pitchFamily="34" charset="0"/>
                <a:ea typeface="ＭＳ Ｐゴシック" pitchFamily="1" charset="-128"/>
                <a:cs typeface="Arial" pitchFamily="34" charset="0"/>
              </a:rPr>
              <a:t>2013 NSAC Subcommittee on Future Facilities</a:t>
            </a:r>
          </a:p>
          <a:p>
            <a:r>
              <a:rPr lang="en-US" sz="1400" kern="0" dirty="0">
                <a:solidFill>
                  <a:srgbClr val="000000"/>
                </a:solidFill>
                <a:latin typeface="Arial" pitchFamily="34" charset="0"/>
                <a:ea typeface="ＭＳ Ｐゴシック" pitchFamily="1" charset="-128"/>
                <a:cs typeface="Arial" pitchFamily="34" charset="0"/>
              </a:rPr>
              <a:t>Identified EIC as </a:t>
            </a:r>
            <a:r>
              <a:rPr lang="en-US" sz="1400" b="1" kern="0" dirty="0">
                <a:solidFill>
                  <a:srgbClr val="000000"/>
                </a:solidFill>
                <a:latin typeface="Arial" pitchFamily="34" charset="0"/>
                <a:ea typeface="ＭＳ Ｐゴシック" pitchFamily="1" charset="-128"/>
                <a:cs typeface="Arial" pitchFamily="34" charset="0"/>
              </a:rPr>
              <a:t>absolutely central </a:t>
            </a:r>
            <a:r>
              <a:rPr lang="en-US" sz="1400" kern="0" dirty="0">
                <a:solidFill>
                  <a:srgbClr val="000000"/>
                </a:solidFill>
                <a:latin typeface="Arial" pitchFamily="34" charset="0"/>
                <a:ea typeface="ＭＳ Ｐゴシック" pitchFamily="1" charset="-128"/>
                <a:cs typeface="Arial" pitchFamily="34" charset="0"/>
              </a:rPr>
              <a:t>to the nuclear science program of the next decade </a:t>
            </a:r>
          </a:p>
        </p:txBody>
      </p:sp>
      <p:pic>
        <p:nvPicPr>
          <p:cNvPr id="9" name="Picture 5">
            <a:extLst>
              <a:ext uri="{FF2B5EF4-FFF2-40B4-BE49-F238E27FC236}">
                <a16:creationId xmlns:a16="http://schemas.microsoft.com/office/drawing/2014/main" id="{4595BA07-AF38-412C-8FAF-75D3F49B21E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3628" y="2190735"/>
            <a:ext cx="1044398" cy="1348071"/>
          </a:xfrm>
          <a:prstGeom prst="rect">
            <a:avLst/>
          </a:prstGeom>
          <a:solidFill>
            <a:schemeClr val="tx1"/>
          </a:solidFill>
          <a:ln>
            <a:noFill/>
          </a:ln>
          <a:effectLst/>
        </p:spPr>
      </p:pic>
      <p:pic>
        <p:nvPicPr>
          <p:cNvPr id="10" name="Picture 6">
            <a:extLst>
              <a:ext uri="{FF2B5EF4-FFF2-40B4-BE49-F238E27FC236}">
                <a16:creationId xmlns:a16="http://schemas.microsoft.com/office/drawing/2014/main" id="{C20CD239-B37C-40A7-804F-FC825E9D381F}"/>
              </a:ext>
            </a:extLst>
          </p:cNvPr>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224773" y="3608305"/>
            <a:ext cx="1042334" cy="1344982"/>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TextBox 10">
            <a:extLst>
              <a:ext uri="{FF2B5EF4-FFF2-40B4-BE49-F238E27FC236}">
                <a16:creationId xmlns:a16="http://schemas.microsoft.com/office/drawing/2014/main" id="{5ABD550A-0B9A-4120-B232-C0CE2A951C0B}"/>
              </a:ext>
            </a:extLst>
          </p:cNvPr>
          <p:cNvSpPr txBox="1"/>
          <p:nvPr/>
        </p:nvSpPr>
        <p:spPr>
          <a:xfrm>
            <a:off x="2066192" y="3896737"/>
            <a:ext cx="6861679" cy="812530"/>
          </a:xfrm>
          <a:prstGeom prst="rect">
            <a:avLst/>
          </a:prstGeom>
          <a:noFill/>
          <a:ln w="38100">
            <a:solidFill>
              <a:srgbClr val="00B0F0"/>
            </a:solidFill>
          </a:ln>
        </p:spPr>
        <p:txBody>
          <a:bodyPr wrap="square" rtlCol="0">
            <a:spAutoFit/>
          </a:bodyPr>
          <a:lstStyle/>
          <a:p>
            <a:pPr lvl="0" fontAlgn="base">
              <a:spcBef>
                <a:spcPct val="20000"/>
              </a:spcBef>
              <a:spcAft>
                <a:spcPct val="0"/>
              </a:spcAft>
            </a:pPr>
            <a:r>
              <a:rPr lang="en-US" sz="1600" b="1" kern="0" dirty="0">
                <a:solidFill>
                  <a:srgbClr val="3366FF"/>
                </a:solidFill>
                <a:latin typeface="Arial" pitchFamily="34" charset="0"/>
                <a:cs typeface="Arial" pitchFamily="34" charset="0"/>
              </a:rPr>
              <a:t>2015 NSAC Long-Range Plan</a:t>
            </a:r>
            <a:endParaRPr lang="en-US" sz="1400" b="1" kern="0" dirty="0">
              <a:solidFill>
                <a:srgbClr val="3366FF"/>
              </a:solidFill>
              <a:latin typeface="Arial" pitchFamily="34" charset="0"/>
              <a:cs typeface="Arial" pitchFamily="34" charset="0"/>
            </a:endParaRPr>
          </a:p>
          <a:p>
            <a:pPr lvl="0" fontAlgn="base">
              <a:spcBef>
                <a:spcPct val="20000"/>
              </a:spcBef>
              <a:spcAft>
                <a:spcPct val="0"/>
              </a:spcAft>
            </a:pPr>
            <a:r>
              <a:rPr lang="en-US" sz="1400" kern="0" dirty="0">
                <a:solidFill>
                  <a:srgbClr val="000000"/>
                </a:solidFill>
                <a:latin typeface="Arial" pitchFamily="34" charset="0"/>
                <a:cs typeface="Arial" pitchFamily="34" charset="0"/>
              </a:rPr>
              <a:t>“We recommend a high-energy high-luminosity polarized EIC as the highest priority for new facility construction following the completion of FRIB.”</a:t>
            </a:r>
          </a:p>
        </p:txBody>
      </p:sp>
      <p:sp>
        <p:nvSpPr>
          <p:cNvPr id="12" name="TextBox 11">
            <a:extLst>
              <a:ext uri="{FF2B5EF4-FFF2-40B4-BE49-F238E27FC236}">
                <a16:creationId xmlns:a16="http://schemas.microsoft.com/office/drawing/2014/main" id="{45B417A7-6784-4537-B5A3-4FEF292F199F}"/>
              </a:ext>
            </a:extLst>
          </p:cNvPr>
          <p:cNvSpPr txBox="1"/>
          <p:nvPr/>
        </p:nvSpPr>
        <p:spPr>
          <a:xfrm>
            <a:off x="2066192" y="5080170"/>
            <a:ext cx="6861679" cy="1274195"/>
          </a:xfrm>
          <a:prstGeom prst="rect">
            <a:avLst/>
          </a:prstGeom>
          <a:noFill/>
          <a:ln w="38100">
            <a:solidFill>
              <a:srgbClr val="00B0F0"/>
            </a:solidFill>
          </a:ln>
        </p:spPr>
        <p:txBody>
          <a:bodyPr wrap="square" rtlCol="0">
            <a:spAutoFit/>
          </a:bodyPr>
          <a:lstStyle/>
          <a:p>
            <a:pPr lvl="0" fontAlgn="base">
              <a:spcBef>
                <a:spcPct val="20000"/>
              </a:spcBef>
              <a:spcAft>
                <a:spcPct val="0"/>
              </a:spcAft>
            </a:pPr>
            <a:r>
              <a:rPr lang="en-US" sz="1600" b="1" kern="0" dirty="0">
                <a:solidFill>
                  <a:srgbClr val="3366FF"/>
                </a:solidFill>
                <a:latin typeface="Arial" pitchFamily="34" charset="0"/>
                <a:cs typeface="Arial" pitchFamily="34" charset="0"/>
              </a:rPr>
              <a:t>2018 National Academy of Sciences (NAS) – Assessment of U.S. Based Electron-Ion Collider Science </a:t>
            </a:r>
            <a:endParaRPr lang="en-US" sz="1400" b="1" kern="0" dirty="0">
              <a:solidFill>
                <a:srgbClr val="3366FF"/>
              </a:solidFill>
              <a:latin typeface="Arial" pitchFamily="34" charset="0"/>
              <a:cs typeface="Arial" pitchFamily="34" charset="0"/>
            </a:endParaRPr>
          </a:p>
          <a:p>
            <a:pPr lvl="0" fontAlgn="base">
              <a:spcBef>
                <a:spcPct val="20000"/>
              </a:spcBef>
              <a:spcAft>
                <a:spcPct val="0"/>
              </a:spcAft>
            </a:pPr>
            <a:r>
              <a:rPr lang="en-US" sz="1400" kern="0" dirty="0">
                <a:solidFill>
                  <a:srgbClr val="000000"/>
                </a:solidFill>
                <a:latin typeface="Arial" pitchFamily="34" charset="0"/>
                <a:cs typeface="Arial" pitchFamily="34" charset="0"/>
              </a:rPr>
              <a:t>“…the committee finds a compelling scientific case for such a facility.  The science questions that an EIC will answer are central to completing an understanding of atoms as well as being integral to the agenda of nuclear physics today.”</a:t>
            </a:r>
          </a:p>
        </p:txBody>
      </p:sp>
      <p:pic>
        <p:nvPicPr>
          <p:cNvPr id="13" name="Picture 12">
            <a:extLst>
              <a:ext uri="{FF2B5EF4-FFF2-40B4-BE49-F238E27FC236}">
                <a16:creationId xmlns:a16="http://schemas.microsoft.com/office/drawing/2014/main" id="{1BD0C976-8058-42D2-A182-75A911DF7595}"/>
              </a:ext>
            </a:extLst>
          </p:cNvPr>
          <p:cNvPicPr>
            <a:picLocks noChangeAspect="1"/>
          </p:cNvPicPr>
          <p:nvPr/>
        </p:nvPicPr>
        <p:blipFill>
          <a:blip r:embed="rId5"/>
          <a:stretch>
            <a:fillRect/>
          </a:stretch>
        </p:blipFill>
        <p:spPr>
          <a:xfrm>
            <a:off x="235628" y="5011930"/>
            <a:ext cx="1038127" cy="1499852"/>
          </a:xfrm>
          <a:prstGeom prst="rect">
            <a:avLst/>
          </a:prstGeom>
        </p:spPr>
      </p:pic>
      <p:pic>
        <p:nvPicPr>
          <p:cNvPr id="14" name="Picture 13">
            <a:extLst>
              <a:ext uri="{FF2B5EF4-FFF2-40B4-BE49-F238E27FC236}">
                <a16:creationId xmlns:a16="http://schemas.microsoft.com/office/drawing/2014/main" id="{273AB083-7F55-4613-BD6C-F9B890DC4E12}"/>
              </a:ext>
            </a:extLst>
          </p:cNvPr>
          <p:cNvPicPr>
            <a:picLocks noChangeAspect="1"/>
          </p:cNvPicPr>
          <p:nvPr/>
        </p:nvPicPr>
        <p:blipFill>
          <a:blip r:embed="rId6"/>
          <a:stretch>
            <a:fillRect/>
          </a:stretch>
        </p:blipFill>
        <p:spPr>
          <a:xfrm>
            <a:off x="1385807" y="2203768"/>
            <a:ext cx="1029388" cy="1335038"/>
          </a:xfrm>
          <a:prstGeom prst="rect">
            <a:avLst/>
          </a:prstGeom>
          <a:ln>
            <a:solidFill>
              <a:schemeClr val="tx1"/>
            </a:solidFill>
          </a:ln>
        </p:spPr>
      </p:pic>
    </p:spTree>
    <p:extLst>
      <p:ext uri="{BB962C8B-B14F-4D97-AF65-F5344CB8AC3E}">
        <p14:creationId xmlns:p14="http://schemas.microsoft.com/office/powerpoint/2010/main" val="19392676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AFCC84-0005-4002-9A91-73D6907A0093}"/>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53</a:t>
            </a:fld>
            <a:endParaRPr lang="en-US" dirty="0">
              <a:solidFill>
                <a:prstClr val="white"/>
              </a:solidFill>
            </a:endParaRPr>
          </a:p>
        </p:txBody>
      </p:sp>
      <p:sp>
        <p:nvSpPr>
          <p:cNvPr id="3" name="Title 2">
            <a:extLst>
              <a:ext uri="{FF2B5EF4-FFF2-40B4-BE49-F238E27FC236}">
                <a16:creationId xmlns:a16="http://schemas.microsoft.com/office/drawing/2014/main" id="{B0471B72-141B-469E-8001-827EB5012D72}"/>
              </a:ext>
            </a:extLst>
          </p:cNvPr>
          <p:cNvSpPr>
            <a:spLocks noGrp="1"/>
          </p:cNvSpPr>
          <p:nvPr>
            <p:ph type="title"/>
          </p:nvPr>
        </p:nvSpPr>
        <p:spPr>
          <a:xfrm>
            <a:off x="308919" y="0"/>
            <a:ext cx="8464378" cy="728031"/>
          </a:xfrm>
        </p:spPr>
        <p:txBody>
          <a:bodyPr/>
          <a:lstStyle/>
          <a:p>
            <a:pPr algn="ctr"/>
            <a:r>
              <a:rPr lang="en-US" cap="none" dirty="0">
                <a:solidFill>
                  <a:srgbClr val="0E2E39"/>
                </a:solidFill>
              </a:rPr>
              <a:t>EIC Scientific Program: White Paper Science Goals</a:t>
            </a:r>
            <a:endParaRPr lang="en-US" dirty="0"/>
          </a:p>
        </p:txBody>
      </p:sp>
      <p:pic>
        <p:nvPicPr>
          <p:cNvPr id="5" name="Picture 4">
            <a:extLst>
              <a:ext uri="{FF2B5EF4-FFF2-40B4-BE49-F238E27FC236}">
                <a16:creationId xmlns:a16="http://schemas.microsoft.com/office/drawing/2014/main" id="{DA517D24-6BD1-403A-B5DB-82663FFFC5A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513" b="6319"/>
          <a:stretch/>
        </p:blipFill>
        <p:spPr bwMode="auto">
          <a:xfrm>
            <a:off x="0" y="857848"/>
            <a:ext cx="7071426" cy="3389331"/>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23614F4D-1774-48AD-A20A-02790F185A5F}"/>
              </a:ext>
            </a:extLst>
          </p:cNvPr>
          <p:cNvPicPr>
            <a:picLocks noChangeAspect="1"/>
          </p:cNvPicPr>
          <p:nvPr/>
        </p:nvPicPr>
        <p:blipFill>
          <a:blip r:embed="rId3" cstate="print"/>
          <a:stretch>
            <a:fillRect/>
          </a:stretch>
        </p:blipFill>
        <p:spPr>
          <a:xfrm>
            <a:off x="7143813" y="890044"/>
            <a:ext cx="1752385" cy="2240681"/>
          </a:xfrm>
          <a:prstGeom prst="rect">
            <a:avLst/>
          </a:prstGeom>
          <a:effectLst>
            <a:outerShdw blurRad="292100" dist="139700" dir="2700000" algn="ctr" rotWithShape="0">
              <a:srgbClr val="000000">
                <a:alpha val="65000"/>
              </a:srgbClr>
            </a:outerShdw>
          </a:effectLst>
          <a:scene3d>
            <a:camera prst="orthographicFront"/>
            <a:lightRig rig="threePt" dir="t"/>
          </a:scene3d>
          <a:sp3d>
            <a:bevelT/>
            <a:bevelB w="0" h="0"/>
          </a:sp3d>
        </p:spPr>
      </p:pic>
      <p:sp>
        <p:nvSpPr>
          <p:cNvPr id="7" name="Content Placeholder 2">
            <a:extLst>
              <a:ext uri="{FF2B5EF4-FFF2-40B4-BE49-F238E27FC236}">
                <a16:creationId xmlns:a16="http://schemas.microsoft.com/office/drawing/2014/main" id="{701A38D0-D53B-46F7-A190-10CE2D7D7D54}"/>
              </a:ext>
            </a:extLst>
          </p:cNvPr>
          <p:cNvSpPr txBox="1">
            <a:spLocks/>
          </p:cNvSpPr>
          <p:nvPr/>
        </p:nvSpPr>
        <p:spPr>
          <a:xfrm>
            <a:off x="118182" y="4283546"/>
            <a:ext cx="8841179" cy="1999506"/>
          </a:xfrm>
          <a:prstGeom prst="rect">
            <a:avLst/>
          </a:prstGeom>
        </p:spPr>
        <p:txBody>
          <a:bodyPr>
            <a:noAutofit/>
          </a:bodyPr>
          <a:lstStyle>
            <a:lvl1pPr marL="228546" indent="-228546" algn="l" defTabSz="914186"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639" indent="-228546" algn="l" defTabSz="914186"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2733" indent="-228546" algn="l" defTabSz="914186"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599825"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6919"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012"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06"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98"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92" indent="-228546" algn="l" defTabSz="91418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The total integrated luminosity to complete whitepaper program is ~700 fb</a:t>
            </a:r>
            <a:r>
              <a:rPr lang="en-US" sz="2000" baseline="30000" dirty="0"/>
              <a:t>-1</a:t>
            </a:r>
          </a:p>
          <a:p>
            <a:r>
              <a:rPr lang="en-US" sz="2000" dirty="0"/>
              <a:t>This made some assumptions, e.g., that wherever the EIC White Paper assumed spin-polarized runs with e-p, there likely also would be similar spin-polarized e-d or e-</a:t>
            </a:r>
            <a:r>
              <a:rPr lang="en-US" sz="2000" baseline="30000" dirty="0"/>
              <a:t>3</a:t>
            </a:r>
            <a:r>
              <a:rPr lang="en-US" sz="2000" dirty="0"/>
              <a:t>He runs, both longitudinal and transverse.</a:t>
            </a:r>
          </a:p>
          <a:p>
            <a:r>
              <a:rPr lang="en-US" sz="2000" dirty="0"/>
              <a:t>At </a:t>
            </a:r>
            <a:r>
              <a:rPr lang="en-US" sz="2000" dirty="0" err="1">
                <a:latin typeface="Script MT Bold" panose="03040602040607080904" pitchFamily="66" charset="0"/>
              </a:rPr>
              <a:t>L</a:t>
            </a:r>
            <a:r>
              <a:rPr lang="en-US" sz="2000" baseline="-25000" dirty="0" err="1"/>
              <a:t>avg</a:t>
            </a:r>
            <a:r>
              <a:rPr lang="en-US" sz="2000" dirty="0"/>
              <a:t> = 10</a:t>
            </a:r>
            <a:r>
              <a:rPr lang="en-US" sz="2000" baseline="30000" dirty="0"/>
              <a:t>34 </a:t>
            </a:r>
            <a:r>
              <a:rPr lang="en-US" sz="2000" dirty="0"/>
              <a:t>cm</a:t>
            </a:r>
            <a:r>
              <a:rPr lang="en-US" sz="2000" baseline="30000" dirty="0"/>
              <a:t>-2</a:t>
            </a:r>
            <a:r>
              <a:rPr lang="en-US" sz="2000" dirty="0"/>
              <a:t>s</a:t>
            </a:r>
            <a:r>
              <a:rPr lang="en-US" sz="2000" baseline="30000" dirty="0"/>
              <a:t>-1</a:t>
            </a:r>
            <a:r>
              <a:rPr lang="en-US" sz="2000" dirty="0"/>
              <a:t> this program requires 7 years of operation.</a:t>
            </a:r>
          </a:p>
          <a:p>
            <a:r>
              <a:rPr lang="en-US" sz="2000" b="1" dirty="0">
                <a:solidFill>
                  <a:srgbClr val="0000FF"/>
                </a:solidFill>
              </a:rPr>
              <a:t>Luminosity, polarization and versatility of the EIC is key</a:t>
            </a:r>
          </a:p>
        </p:txBody>
      </p:sp>
    </p:spTree>
    <p:extLst>
      <p:ext uri="{BB962C8B-B14F-4D97-AF65-F5344CB8AC3E}">
        <p14:creationId xmlns:p14="http://schemas.microsoft.com/office/powerpoint/2010/main" val="2748061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E2B479-CCC0-424B-B765-4D5574ABE5DB}"/>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54</a:t>
            </a:fld>
            <a:endParaRPr lang="en-US" dirty="0">
              <a:solidFill>
                <a:prstClr val="white"/>
              </a:solidFill>
            </a:endParaRPr>
          </a:p>
        </p:txBody>
      </p:sp>
      <p:sp>
        <p:nvSpPr>
          <p:cNvPr id="3" name="Title 2">
            <a:extLst>
              <a:ext uri="{FF2B5EF4-FFF2-40B4-BE49-F238E27FC236}">
                <a16:creationId xmlns:a16="http://schemas.microsoft.com/office/drawing/2014/main" id="{5CD954E3-5478-4BF6-A93F-767DA5B8292E}"/>
              </a:ext>
            </a:extLst>
          </p:cNvPr>
          <p:cNvSpPr>
            <a:spLocks noGrp="1"/>
          </p:cNvSpPr>
          <p:nvPr>
            <p:ph type="title"/>
          </p:nvPr>
        </p:nvSpPr>
        <p:spPr>
          <a:xfrm>
            <a:off x="308919" y="0"/>
            <a:ext cx="8464378" cy="728031"/>
          </a:xfrm>
        </p:spPr>
        <p:txBody>
          <a:bodyPr>
            <a:normAutofit/>
          </a:bodyPr>
          <a:lstStyle/>
          <a:p>
            <a:pPr algn="ctr"/>
            <a:r>
              <a:rPr lang="en-US" sz="2800" dirty="0">
                <a:latin typeface="Arial" panose="020B0604020202020204" pitchFamily="34" charset="0"/>
              </a:rPr>
              <a:t>Physics vs. EIC Design Requirements</a:t>
            </a:r>
            <a:endParaRPr lang="en-US" sz="2800" dirty="0"/>
          </a:p>
        </p:txBody>
      </p:sp>
      <p:grpSp>
        <p:nvGrpSpPr>
          <p:cNvPr id="4" name="Group 3">
            <a:extLst>
              <a:ext uri="{FF2B5EF4-FFF2-40B4-BE49-F238E27FC236}">
                <a16:creationId xmlns:a16="http://schemas.microsoft.com/office/drawing/2014/main" id="{CE5ED55B-5181-477C-B915-B6CE378D15D6}"/>
              </a:ext>
            </a:extLst>
          </p:cNvPr>
          <p:cNvGrpSpPr/>
          <p:nvPr/>
        </p:nvGrpSpPr>
        <p:grpSpPr>
          <a:xfrm>
            <a:off x="1334639" y="1397872"/>
            <a:ext cx="6206688" cy="4456288"/>
            <a:chOff x="608979" y="1213558"/>
            <a:chExt cx="6206688" cy="4456288"/>
          </a:xfrm>
        </p:grpSpPr>
        <p:cxnSp>
          <p:nvCxnSpPr>
            <p:cNvPr id="5" name="Straight Arrow Connector 4">
              <a:extLst>
                <a:ext uri="{FF2B5EF4-FFF2-40B4-BE49-F238E27FC236}">
                  <a16:creationId xmlns:a16="http://schemas.microsoft.com/office/drawing/2014/main" id="{C55B7BB7-FF5C-437C-94E6-C8E5CB7FDE55}"/>
                </a:ext>
              </a:extLst>
            </p:cNvPr>
            <p:cNvCxnSpPr/>
            <p:nvPr/>
          </p:nvCxnSpPr>
          <p:spPr>
            <a:xfrm flipV="1">
              <a:off x="1312333" y="5630333"/>
              <a:ext cx="5503334" cy="1411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A6E1F664-ECF6-455A-A7C7-1C8268EDA073}"/>
                </a:ext>
              </a:extLst>
            </p:cNvPr>
            <p:cNvCxnSpPr/>
            <p:nvPr/>
          </p:nvCxnSpPr>
          <p:spPr>
            <a:xfrm flipV="1">
              <a:off x="1337734" y="1213558"/>
              <a:ext cx="0" cy="4456288"/>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535120C0-A5A6-40B0-B74C-B30AACC1A33C}"/>
                </a:ext>
              </a:extLst>
            </p:cNvPr>
            <p:cNvCxnSpPr>
              <a:cxnSpLocks noChangeAspect="1"/>
            </p:cNvCxnSpPr>
            <p:nvPr/>
          </p:nvCxnSpPr>
          <p:spPr>
            <a:xfrm>
              <a:off x="1312333" y="4416777"/>
              <a:ext cx="17373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B1D690C0-0767-4D52-BC59-1E4905E0DE90}"/>
                </a:ext>
              </a:extLst>
            </p:cNvPr>
            <p:cNvCxnSpPr>
              <a:cxnSpLocks noChangeAspect="1"/>
            </p:cNvCxnSpPr>
            <p:nvPr/>
          </p:nvCxnSpPr>
          <p:spPr>
            <a:xfrm>
              <a:off x="1323623" y="2226751"/>
              <a:ext cx="17373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1AEB2890-7C5E-40CE-A40D-2804BD4DEA58}"/>
                </a:ext>
              </a:extLst>
            </p:cNvPr>
            <p:cNvCxnSpPr>
              <a:cxnSpLocks noChangeAspect="1"/>
            </p:cNvCxnSpPr>
            <p:nvPr/>
          </p:nvCxnSpPr>
          <p:spPr>
            <a:xfrm>
              <a:off x="1320802" y="3310477"/>
              <a:ext cx="17373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E56F06E9-A995-4956-9D69-1A86BA4D1375}"/>
                </a:ext>
              </a:extLst>
            </p:cNvPr>
            <p:cNvSpPr txBox="1"/>
            <p:nvPr/>
          </p:nvSpPr>
          <p:spPr>
            <a:xfrm>
              <a:off x="608979" y="4191003"/>
              <a:ext cx="755235"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32</a:t>
              </a:r>
              <a:endParaRPr lang="en-US" sz="24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191E3817-129D-419A-8158-CC725AB84E8B}"/>
                </a:ext>
              </a:extLst>
            </p:cNvPr>
            <p:cNvSpPr txBox="1"/>
            <p:nvPr/>
          </p:nvSpPr>
          <p:spPr>
            <a:xfrm>
              <a:off x="608979" y="1995918"/>
              <a:ext cx="755235"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34</a:t>
              </a:r>
              <a:endParaRPr lang="en-US" sz="24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D4B0FDB9-872B-44F3-B7A9-531675A8F2AD}"/>
                </a:ext>
              </a:extLst>
            </p:cNvPr>
            <p:cNvSpPr txBox="1"/>
            <p:nvPr/>
          </p:nvSpPr>
          <p:spPr>
            <a:xfrm>
              <a:off x="608979" y="3079644"/>
              <a:ext cx="755235"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33</a:t>
              </a:r>
              <a:endParaRPr lang="en-US" sz="2400" dirty="0">
                <a:latin typeface="Arial" panose="020B0604020202020204" pitchFamily="34" charset="0"/>
                <a:cs typeface="Arial" panose="020B0604020202020204" pitchFamily="34" charset="0"/>
              </a:endParaRPr>
            </a:p>
          </p:txBody>
        </p:sp>
        <p:cxnSp>
          <p:nvCxnSpPr>
            <p:cNvPr id="13" name="Straight Connector 12">
              <a:extLst>
                <a:ext uri="{FF2B5EF4-FFF2-40B4-BE49-F238E27FC236}">
                  <a16:creationId xmlns:a16="http://schemas.microsoft.com/office/drawing/2014/main" id="{8DB9B08A-3DC6-465A-83F5-6CABB4F0EE20}"/>
                </a:ext>
              </a:extLst>
            </p:cNvPr>
            <p:cNvCxnSpPr/>
            <p:nvPr/>
          </p:nvCxnSpPr>
          <p:spPr>
            <a:xfrm>
              <a:off x="2554111" y="5472290"/>
              <a:ext cx="0" cy="173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F5B7AED4-55DD-4FEF-B08D-642AA1B1C8E8}"/>
                </a:ext>
              </a:extLst>
            </p:cNvPr>
            <p:cNvCxnSpPr/>
            <p:nvPr/>
          </p:nvCxnSpPr>
          <p:spPr>
            <a:xfrm>
              <a:off x="5059514" y="5472290"/>
              <a:ext cx="0" cy="173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8FA3722D-6F2C-4F7C-9407-E342B673945F}"/>
                </a:ext>
              </a:extLst>
            </p:cNvPr>
            <p:cNvCxnSpPr/>
            <p:nvPr/>
          </p:nvCxnSpPr>
          <p:spPr>
            <a:xfrm>
              <a:off x="3804348" y="5472290"/>
              <a:ext cx="0" cy="17373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6" name="TextBox 15">
            <a:extLst>
              <a:ext uri="{FF2B5EF4-FFF2-40B4-BE49-F238E27FC236}">
                <a16:creationId xmlns:a16="http://schemas.microsoft.com/office/drawing/2014/main" id="{B073AA78-19B6-4C3A-BF39-8667D063DD34}"/>
              </a:ext>
            </a:extLst>
          </p:cNvPr>
          <p:cNvSpPr txBox="1"/>
          <p:nvPr/>
        </p:nvSpPr>
        <p:spPr>
          <a:xfrm>
            <a:off x="3104788" y="5830175"/>
            <a:ext cx="441146"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40</a:t>
            </a:r>
          </a:p>
        </p:txBody>
      </p:sp>
      <p:sp>
        <p:nvSpPr>
          <p:cNvPr id="17" name="TextBox 16">
            <a:extLst>
              <a:ext uri="{FF2B5EF4-FFF2-40B4-BE49-F238E27FC236}">
                <a16:creationId xmlns:a16="http://schemas.microsoft.com/office/drawing/2014/main" id="{D6DE84F1-668C-4565-A805-830D6D2092FA}"/>
              </a:ext>
            </a:extLst>
          </p:cNvPr>
          <p:cNvSpPr txBox="1"/>
          <p:nvPr/>
        </p:nvSpPr>
        <p:spPr>
          <a:xfrm>
            <a:off x="4343400" y="5830175"/>
            <a:ext cx="441146"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80</a:t>
            </a:r>
          </a:p>
        </p:txBody>
      </p:sp>
      <p:sp>
        <p:nvSpPr>
          <p:cNvPr id="18" name="TextBox 17">
            <a:extLst>
              <a:ext uri="{FF2B5EF4-FFF2-40B4-BE49-F238E27FC236}">
                <a16:creationId xmlns:a16="http://schemas.microsoft.com/office/drawing/2014/main" id="{9B04B0F2-C7F0-47D7-9BF8-A3C0E1C76158}"/>
              </a:ext>
            </a:extLst>
          </p:cNvPr>
          <p:cNvSpPr txBox="1"/>
          <p:nvPr/>
        </p:nvSpPr>
        <p:spPr>
          <a:xfrm>
            <a:off x="5526233" y="5830175"/>
            <a:ext cx="56938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120</a:t>
            </a:r>
          </a:p>
        </p:txBody>
      </p:sp>
      <p:sp>
        <p:nvSpPr>
          <p:cNvPr id="19" name="TextBox 18">
            <a:extLst>
              <a:ext uri="{FF2B5EF4-FFF2-40B4-BE49-F238E27FC236}">
                <a16:creationId xmlns:a16="http://schemas.microsoft.com/office/drawing/2014/main" id="{2593FB76-3B79-4171-BABC-DD710422ED4D}"/>
              </a:ext>
            </a:extLst>
          </p:cNvPr>
          <p:cNvSpPr txBox="1"/>
          <p:nvPr/>
        </p:nvSpPr>
        <p:spPr>
          <a:xfrm>
            <a:off x="6830129" y="5955762"/>
            <a:ext cx="1412566"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√s (GeV)</a:t>
            </a:r>
          </a:p>
        </p:txBody>
      </p:sp>
      <p:sp>
        <p:nvSpPr>
          <p:cNvPr id="20" name="TextBox 19">
            <a:extLst>
              <a:ext uri="{FF2B5EF4-FFF2-40B4-BE49-F238E27FC236}">
                <a16:creationId xmlns:a16="http://schemas.microsoft.com/office/drawing/2014/main" id="{7E66427B-AAEF-4FE5-89A0-4E4F08365A70}"/>
              </a:ext>
            </a:extLst>
          </p:cNvPr>
          <p:cNvSpPr txBox="1"/>
          <p:nvPr/>
        </p:nvSpPr>
        <p:spPr>
          <a:xfrm rot="16200000">
            <a:off x="-552946" y="3091202"/>
            <a:ext cx="3285876"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Luminosity (cm</a:t>
            </a:r>
            <a:r>
              <a:rPr lang="en-US" sz="2400" baseline="30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sec</a:t>
            </a:r>
            <a:r>
              <a:rPr lang="en-US" sz="2400" baseline="30000" dirty="0">
                <a:latin typeface="Arial" panose="020B0604020202020204" pitchFamily="34" charset="0"/>
                <a:cs typeface="Arial" panose="020B0604020202020204" pitchFamily="34" charset="0"/>
              </a:rPr>
              <a:t>-1</a:t>
            </a:r>
            <a:r>
              <a:rPr lang="en-US" sz="2400" dirty="0">
                <a:latin typeface="Arial" panose="020B0604020202020204" pitchFamily="34" charset="0"/>
                <a:cs typeface="Arial" panose="020B0604020202020204" pitchFamily="34" charset="0"/>
              </a:rPr>
              <a:t>)</a:t>
            </a:r>
          </a:p>
        </p:txBody>
      </p:sp>
      <p:cxnSp>
        <p:nvCxnSpPr>
          <p:cNvPr id="21" name="Straight Arrow Connector 20">
            <a:extLst>
              <a:ext uri="{FF2B5EF4-FFF2-40B4-BE49-F238E27FC236}">
                <a16:creationId xmlns:a16="http://schemas.microsoft.com/office/drawing/2014/main" id="{FA0FB462-7D06-424F-9628-C74335B3C57D}"/>
              </a:ext>
            </a:extLst>
          </p:cNvPr>
          <p:cNvCxnSpPr/>
          <p:nvPr/>
        </p:nvCxnSpPr>
        <p:spPr>
          <a:xfrm flipH="1" flipV="1">
            <a:off x="6929098" y="1397872"/>
            <a:ext cx="5102" cy="4416776"/>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F2F6FE53-2460-4F68-BEC7-6D4F451D4D58}"/>
              </a:ext>
            </a:extLst>
          </p:cNvPr>
          <p:cNvSpPr txBox="1"/>
          <p:nvPr/>
        </p:nvSpPr>
        <p:spPr>
          <a:xfrm rot="16200000">
            <a:off x="5670073" y="3243602"/>
            <a:ext cx="4200189"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Integrated Luminosity (fb</a:t>
            </a:r>
            <a:r>
              <a:rPr lang="en-US" sz="2400" baseline="30000" dirty="0">
                <a:latin typeface="Arial" panose="020B0604020202020204" pitchFamily="34" charset="0"/>
                <a:cs typeface="Arial" panose="020B0604020202020204" pitchFamily="34" charset="0"/>
              </a:rPr>
              <a:t>-1</a:t>
            </a:r>
            <a:r>
              <a:rPr lang="en-US" sz="2400" dirty="0">
                <a:latin typeface="Arial" panose="020B0604020202020204" pitchFamily="34" charset="0"/>
                <a:cs typeface="Arial" panose="020B0604020202020204" pitchFamily="34" charset="0"/>
              </a:rPr>
              <a:t>/</a:t>
            </a:r>
            <a:r>
              <a:rPr lang="en-US" sz="2400" dirty="0" err="1">
                <a:latin typeface="Arial" panose="020B0604020202020204" pitchFamily="34" charset="0"/>
                <a:cs typeface="Arial" panose="020B0604020202020204" pitchFamily="34" charset="0"/>
              </a:rPr>
              <a:t>yr</a:t>
            </a:r>
            <a:r>
              <a:rPr lang="en-US" sz="2400" dirty="0">
                <a:latin typeface="Arial" panose="020B0604020202020204" pitchFamily="34" charset="0"/>
                <a:cs typeface="Arial" panose="020B0604020202020204" pitchFamily="34" charset="0"/>
              </a:rPr>
              <a:t>)</a:t>
            </a:r>
          </a:p>
        </p:txBody>
      </p:sp>
      <p:sp>
        <p:nvSpPr>
          <p:cNvPr id="23" name="TextBox 22">
            <a:extLst>
              <a:ext uri="{FF2B5EF4-FFF2-40B4-BE49-F238E27FC236}">
                <a16:creationId xmlns:a16="http://schemas.microsoft.com/office/drawing/2014/main" id="{DE4AFE3A-E20D-4611-8D11-17E0F049B25A}"/>
              </a:ext>
            </a:extLst>
          </p:cNvPr>
          <p:cNvSpPr txBox="1"/>
          <p:nvPr/>
        </p:nvSpPr>
        <p:spPr>
          <a:xfrm>
            <a:off x="7010400" y="4445872"/>
            <a:ext cx="312906"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a:t>
            </a:r>
          </a:p>
        </p:txBody>
      </p:sp>
      <p:cxnSp>
        <p:nvCxnSpPr>
          <p:cNvPr id="24" name="Straight Connector 23">
            <a:extLst>
              <a:ext uri="{FF2B5EF4-FFF2-40B4-BE49-F238E27FC236}">
                <a16:creationId xmlns:a16="http://schemas.microsoft.com/office/drawing/2014/main" id="{FC6B46FE-5CB9-4245-AFAC-5E746D5CD2F3}"/>
              </a:ext>
            </a:extLst>
          </p:cNvPr>
          <p:cNvCxnSpPr/>
          <p:nvPr/>
        </p:nvCxnSpPr>
        <p:spPr>
          <a:xfrm>
            <a:off x="6784351" y="4606149"/>
            <a:ext cx="14984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0ABAE45-CFF3-43E6-A0D9-CE4560201C5E}"/>
              </a:ext>
            </a:extLst>
          </p:cNvPr>
          <p:cNvCxnSpPr/>
          <p:nvPr/>
        </p:nvCxnSpPr>
        <p:spPr>
          <a:xfrm>
            <a:off x="6781800" y="3494791"/>
            <a:ext cx="14984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121885D-DA4C-4DD5-88F2-D8F6725413C7}"/>
              </a:ext>
            </a:extLst>
          </p:cNvPr>
          <p:cNvCxnSpPr/>
          <p:nvPr/>
        </p:nvCxnSpPr>
        <p:spPr>
          <a:xfrm>
            <a:off x="6779249" y="2383433"/>
            <a:ext cx="14984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0AD2A46D-487B-45CA-8E5F-80F87FAE6836}"/>
              </a:ext>
            </a:extLst>
          </p:cNvPr>
          <p:cNvSpPr txBox="1"/>
          <p:nvPr/>
        </p:nvSpPr>
        <p:spPr>
          <a:xfrm>
            <a:off x="7010400" y="3310125"/>
            <a:ext cx="441146"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10</a:t>
            </a:r>
          </a:p>
        </p:txBody>
      </p:sp>
      <p:sp>
        <p:nvSpPr>
          <p:cNvPr id="28" name="TextBox 27">
            <a:extLst>
              <a:ext uri="{FF2B5EF4-FFF2-40B4-BE49-F238E27FC236}">
                <a16:creationId xmlns:a16="http://schemas.microsoft.com/office/drawing/2014/main" id="{D7414919-A7BD-4F82-B51C-B36394D730E6}"/>
              </a:ext>
            </a:extLst>
          </p:cNvPr>
          <p:cNvSpPr txBox="1"/>
          <p:nvPr/>
        </p:nvSpPr>
        <p:spPr>
          <a:xfrm>
            <a:off x="7010400" y="2174378"/>
            <a:ext cx="56938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100</a:t>
            </a:r>
          </a:p>
        </p:txBody>
      </p:sp>
      <p:cxnSp>
        <p:nvCxnSpPr>
          <p:cNvPr id="29" name="Straight Connector 28">
            <a:extLst>
              <a:ext uri="{FF2B5EF4-FFF2-40B4-BE49-F238E27FC236}">
                <a16:creationId xmlns:a16="http://schemas.microsoft.com/office/drawing/2014/main" id="{7D3E23F8-ABF9-421E-B469-FCF180C46AE3}"/>
              </a:ext>
            </a:extLst>
          </p:cNvPr>
          <p:cNvCxnSpPr/>
          <p:nvPr/>
        </p:nvCxnSpPr>
        <p:spPr>
          <a:xfrm>
            <a:off x="2635374" y="2411065"/>
            <a:ext cx="2577757" cy="0"/>
          </a:xfrm>
          <a:prstGeom prst="line">
            <a:avLst/>
          </a:prstGeom>
          <a:ln w="76200">
            <a:solidFill>
              <a:srgbClr val="262FE6"/>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CB98AED-4434-4BC6-91B0-03653AD17DEB}"/>
              </a:ext>
            </a:extLst>
          </p:cNvPr>
          <p:cNvSpPr txBox="1"/>
          <p:nvPr/>
        </p:nvSpPr>
        <p:spPr>
          <a:xfrm>
            <a:off x="2427484" y="1955749"/>
            <a:ext cx="3788217" cy="369332"/>
          </a:xfrm>
          <a:prstGeom prst="rect">
            <a:avLst/>
          </a:prstGeom>
          <a:noFill/>
        </p:spPr>
        <p:txBody>
          <a:bodyPr wrap="none" rtlCol="0">
            <a:spAutoFit/>
          </a:bodyPr>
          <a:lstStyle/>
          <a:p>
            <a:r>
              <a:rPr lang="en-US" dirty="0">
                <a:solidFill>
                  <a:srgbClr val="0033CC"/>
                </a:solidFill>
                <a:latin typeface="Arial" panose="020B0604020202020204" pitchFamily="34" charset="0"/>
                <a:cs typeface="Arial" panose="020B0604020202020204" pitchFamily="34" charset="0"/>
              </a:rPr>
              <a:t>EIC range – with 100% acceptance</a:t>
            </a:r>
          </a:p>
        </p:txBody>
      </p:sp>
      <p:sp>
        <p:nvSpPr>
          <p:cNvPr id="31" name="TextBox 30">
            <a:extLst>
              <a:ext uri="{FF2B5EF4-FFF2-40B4-BE49-F238E27FC236}">
                <a16:creationId xmlns:a16="http://schemas.microsoft.com/office/drawing/2014/main" id="{35167A8D-6FE9-4582-A451-201A55294CC6}"/>
              </a:ext>
            </a:extLst>
          </p:cNvPr>
          <p:cNvSpPr txBox="1"/>
          <p:nvPr/>
        </p:nvSpPr>
        <p:spPr>
          <a:xfrm>
            <a:off x="2863286" y="2291682"/>
            <a:ext cx="3364784" cy="2031325"/>
          </a:xfrm>
          <a:prstGeom prst="rect">
            <a:avLst/>
          </a:prstGeom>
          <a:noFill/>
        </p:spPr>
        <p:txBody>
          <a:bodyPr wrap="square" rtlCol="0">
            <a:spAutoFit/>
          </a:bodyPr>
          <a:lstStyle/>
          <a:p>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Flexibility in energies</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Polarization – e</a:t>
            </a:r>
            <a:r>
              <a:rPr lang="en-US" baseline="30000"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and p/d/</a:t>
            </a:r>
            <a:r>
              <a:rPr lang="en-US" baseline="30000" dirty="0">
                <a:latin typeface="Arial" panose="020B0604020202020204" pitchFamily="34" charset="0"/>
                <a:cs typeface="Arial" panose="020B0604020202020204" pitchFamily="34" charset="0"/>
              </a:rPr>
              <a:t>3</a:t>
            </a:r>
            <a:r>
              <a:rPr lang="en-US" dirty="0">
                <a:latin typeface="Arial" panose="020B0604020202020204" pitchFamily="34" charset="0"/>
                <a:cs typeface="Arial" panose="020B0604020202020204" pitchFamily="34" charset="0"/>
              </a:rPr>
              <a:t>He</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Range of nuclei – H to </a:t>
            </a:r>
            <a:r>
              <a:rPr lang="en-US" dirty="0" err="1">
                <a:latin typeface="Arial" panose="020B0604020202020204" pitchFamily="34" charset="0"/>
                <a:cs typeface="Arial" panose="020B0604020202020204" pitchFamily="34" charset="0"/>
              </a:rPr>
              <a:t>Pb</a:t>
            </a:r>
            <a:r>
              <a:rPr lang="en-US" dirty="0">
                <a:latin typeface="Arial" panose="020B0604020202020204" pitchFamily="34" charset="0"/>
                <a:cs typeface="Arial" panose="020B0604020202020204" pitchFamily="34" charset="0"/>
              </a:rPr>
              <a:t>/U</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Excellent acceptance</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Good particle identification and resolution</a:t>
            </a:r>
          </a:p>
        </p:txBody>
      </p:sp>
      <p:sp>
        <p:nvSpPr>
          <p:cNvPr id="32" name="TextBox 31">
            <a:extLst>
              <a:ext uri="{FF2B5EF4-FFF2-40B4-BE49-F238E27FC236}">
                <a16:creationId xmlns:a16="http://schemas.microsoft.com/office/drawing/2014/main" id="{A7A2013D-63FA-4586-B6AE-369A02549806}"/>
              </a:ext>
            </a:extLst>
          </p:cNvPr>
          <p:cNvSpPr txBox="1"/>
          <p:nvPr/>
        </p:nvSpPr>
        <p:spPr>
          <a:xfrm>
            <a:off x="2645884" y="4513142"/>
            <a:ext cx="3605348" cy="923330"/>
          </a:xfrm>
          <a:prstGeom prst="rect">
            <a:avLst/>
          </a:prstGeom>
          <a:solidFill>
            <a:srgbClr val="FFFF00"/>
          </a:solidFill>
        </p:spPr>
        <p:txBody>
          <a:bodyPr wrap="square" rtlCol="0">
            <a:spAutoFit/>
          </a:bodyPr>
          <a:lstStyle/>
          <a:p>
            <a:r>
              <a:rPr lang="en-US" b="1" u="sng" dirty="0">
                <a:solidFill>
                  <a:srgbClr val="0033CC"/>
                </a:solidFill>
                <a:latin typeface="Arial" panose="020B0604020202020204" pitchFamily="34" charset="0"/>
                <a:cs typeface="Arial" pitchFamily="34" charset="0"/>
              </a:rPr>
              <a:t>Polarized luminosity </a:t>
            </a:r>
            <a:r>
              <a:rPr lang="en-US" b="1" dirty="0">
                <a:solidFill>
                  <a:srgbClr val="0033CC"/>
                </a:solidFill>
                <a:latin typeface="Arial" pitchFamily="34" charset="0"/>
                <a:cs typeface="Arial" pitchFamily="34" charset="0"/>
              </a:rPr>
              <a:t>and the capability to measure physics of interest is what counts</a:t>
            </a:r>
            <a:endParaRPr lang="en-US" sz="1800" b="1" dirty="0">
              <a:solidFill>
                <a:srgbClr val="0033CC"/>
              </a:solidFill>
              <a:latin typeface="Arial" pitchFamily="34" charset="0"/>
              <a:cs typeface="Arial" pitchFamily="34" charset="0"/>
            </a:endParaRPr>
          </a:p>
        </p:txBody>
      </p:sp>
      <p:cxnSp>
        <p:nvCxnSpPr>
          <p:cNvPr id="33" name="Straight Connector 32">
            <a:extLst>
              <a:ext uri="{FF2B5EF4-FFF2-40B4-BE49-F238E27FC236}">
                <a16:creationId xmlns:a16="http://schemas.microsoft.com/office/drawing/2014/main" id="{B6631420-8BCC-43BA-AD01-D1323B067274}"/>
              </a:ext>
            </a:extLst>
          </p:cNvPr>
          <p:cNvCxnSpPr/>
          <p:nvPr/>
        </p:nvCxnSpPr>
        <p:spPr>
          <a:xfrm>
            <a:off x="5299694" y="2407076"/>
            <a:ext cx="1022277" cy="19755"/>
          </a:xfrm>
          <a:prstGeom prst="line">
            <a:avLst/>
          </a:prstGeom>
          <a:ln w="762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E629D41-EFD1-4C02-8362-38E1A5EB4456}"/>
              </a:ext>
            </a:extLst>
          </p:cNvPr>
          <p:cNvCxnSpPr/>
          <p:nvPr/>
        </p:nvCxnSpPr>
        <p:spPr>
          <a:xfrm flipV="1">
            <a:off x="2636144" y="2518989"/>
            <a:ext cx="7460" cy="984709"/>
          </a:xfrm>
          <a:prstGeom prst="line">
            <a:avLst/>
          </a:prstGeom>
          <a:ln w="762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6611DA65-D8E6-409C-B278-80EDE76395DE}"/>
              </a:ext>
            </a:extLst>
          </p:cNvPr>
          <p:cNvSpPr txBox="1"/>
          <p:nvPr/>
        </p:nvSpPr>
        <p:spPr>
          <a:xfrm>
            <a:off x="1024062" y="819875"/>
            <a:ext cx="7121455"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What the nuclear physicists dream off and drives the EIC designs, with </a:t>
            </a:r>
            <a:r>
              <a:rPr lang="en-US" dirty="0">
                <a:solidFill>
                  <a:srgbClr val="3399FF"/>
                </a:solidFill>
                <a:latin typeface="Arial" panose="020B0604020202020204" pitchFamily="34" charset="0"/>
                <a:cs typeface="Arial" panose="020B0604020202020204" pitchFamily="34" charset="0"/>
              </a:rPr>
              <a:t>upgrade paths </a:t>
            </a:r>
            <a:r>
              <a:rPr lang="en-US" dirty="0">
                <a:latin typeface="Arial" panose="020B0604020202020204" pitchFamily="34" charset="0"/>
                <a:cs typeface="Arial" panose="020B0604020202020204" pitchFamily="34" charset="0"/>
              </a:rPr>
              <a:t>included either in luminosity or in CM energy</a:t>
            </a:r>
          </a:p>
        </p:txBody>
      </p:sp>
    </p:spTree>
    <p:extLst>
      <p:ext uri="{BB962C8B-B14F-4D97-AF65-F5344CB8AC3E}">
        <p14:creationId xmlns:p14="http://schemas.microsoft.com/office/powerpoint/2010/main" val="121331889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C0E839-359C-41DF-B89E-7818EE524201}"/>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55</a:t>
            </a:fld>
            <a:endParaRPr lang="en-US" dirty="0">
              <a:solidFill>
                <a:prstClr val="white"/>
              </a:solidFill>
            </a:endParaRPr>
          </a:p>
        </p:txBody>
      </p:sp>
      <p:cxnSp>
        <p:nvCxnSpPr>
          <p:cNvPr id="4" name="Straight Arrow Connector 3">
            <a:extLst>
              <a:ext uri="{FF2B5EF4-FFF2-40B4-BE49-F238E27FC236}">
                <a16:creationId xmlns:a16="http://schemas.microsoft.com/office/drawing/2014/main" id="{9EA8CBB4-BBB8-4B17-AF8A-5049F849F3D1}"/>
              </a:ext>
            </a:extLst>
          </p:cNvPr>
          <p:cNvCxnSpPr/>
          <p:nvPr/>
        </p:nvCxnSpPr>
        <p:spPr>
          <a:xfrm flipH="1">
            <a:off x="141112" y="5638683"/>
            <a:ext cx="3448978" cy="47461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433EC89E-4B7A-4747-A99B-AB53F068CB11}"/>
              </a:ext>
            </a:extLst>
          </p:cNvPr>
          <p:cNvCxnSpPr/>
          <p:nvPr/>
        </p:nvCxnSpPr>
        <p:spPr>
          <a:xfrm>
            <a:off x="141112" y="5638683"/>
            <a:ext cx="3740234" cy="531062"/>
          </a:xfrm>
          <a:prstGeom prst="line">
            <a:avLst/>
          </a:prstGeom>
          <a:ln>
            <a:headEnd type="none"/>
            <a:tailEnd type="stealth" w="lg" len="lg"/>
          </a:ln>
        </p:spPr>
        <p:style>
          <a:lnRef idx="2">
            <a:schemeClr val="accent1"/>
          </a:lnRef>
          <a:fillRef idx="0">
            <a:schemeClr val="accent1"/>
          </a:fillRef>
          <a:effectRef idx="1">
            <a:schemeClr val="accent1"/>
          </a:effectRef>
          <a:fontRef idx="minor">
            <a:schemeClr val="tx1"/>
          </a:fontRef>
        </p:style>
      </p:cxnSp>
      <p:sp>
        <p:nvSpPr>
          <p:cNvPr id="6" name="Can 60">
            <a:extLst>
              <a:ext uri="{FF2B5EF4-FFF2-40B4-BE49-F238E27FC236}">
                <a16:creationId xmlns:a16="http://schemas.microsoft.com/office/drawing/2014/main" id="{7C78101D-E98E-4B2B-8658-D69997C5D907}"/>
              </a:ext>
            </a:extLst>
          </p:cNvPr>
          <p:cNvSpPr/>
          <p:nvPr/>
        </p:nvSpPr>
        <p:spPr>
          <a:xfrm rot="5940000">
            <a:off x="1061990" y="5509820"/>
            <a:ext cx="192024" cy="5303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cxnSp>
        <p:nvCxnSpPr>
          <p:cNvPr id="7" name="Straight Connector 6">
            <a:extLst>
              <a:ext uri="{FF2B5EF4-FFF2-40B4-BE49-F238E27FC236}">
                <a16:creationId xmlns:a16="http://schemas.microsoft.com/office/drawing/2014/main" id="{ACA21A4D-B933-4BDB-B4C4-8AB75097C472}"/>
              </a:ext>
            </a:extLst>
          </p:cNvPr>
          <p:cNvCxnSpPr/>
          <p:nvPr/>
        </p:nvCxnSpPr>
        <p:spPr>
          <a:xfrm>
            <a:off x="2689991" y="2310820"/>
            <a:ext cx="649719" cy="1079848"/>
          </a:xfrm>
          <a:prstGeom prst="line">
            <a:avLst/>
          </a:prstGeom>
          <a:ln w="15875">
            <a:solidFill>
              <a:srgbClr val="FF0000"/>
            </a:solidFill>
            <a:prstDash val="sysDash"/>
            <a:headEnd type="triangle"/>
          </a:ln>
          <a:effectLst/>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1110FEEE-D0A5-4E84-89FA-7348855DADEA}"/>
              </a:ext>
            </a:extLst>
          </p:cNvPr>
          <p:cNvCxnSpPr/>
          <p:nvPr/>
        </p:nvCxnSpPr>
        <p:spPr>
          <a:xfrm flipV="1">
            <a:off x="282462" y="2916655"/>
            <a:ext cx="6087951" cy="788837"/>
          </a:xfrm>
          <a:prstGeom prst="line">
            <a:avLst/>
          </a:prstGeom>
          <a:ln w="31750">
            <a:solidFill>
              <a:srgbClr val="FF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sp>
        <p:nvSpPr>
          <p:cNvPr id="9" name="Oval 8">
            <a:extLst>
              <a:ext uri="{FF2B5EF4-FFF2-40B4-BE49-F238E27FC236}">
                <a16:creationId xmlns:a16="http://schemas.microsoft.com/office/drawing/2014/main" id="{610F0F75-1C5D-4ABA-AC67-C52E76CE7074}"/>
              </a:ext>
            </a:extLst>
          </p:cNvPr>
          <p:cNvSpPr/>
          <p:nvPr/>
        </p:nvSpPr>
        <p:spPr>
          <a:xfrm>
            <a:off x="5656921" y="4195936"/>
            <a:ext cx="113877" cy="17817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Arial" panose="020B0604020202020204" pitchFamily="34" charset="0"/>
              <a:cs typeface="Arial" panose="020B0604020202020204" pitchFamily="34" charset="0"/>
            </a:endParaRPr>
          </a:p>
        </p:txBody>
      </p:sp>
      <p:cxnSp>
        <p:nvCxnSpPr>
          <p:cNvPr id="10" name="Straight Arrow Connector 9">
            <a:extLst>
              <a:ext uri="{FF2B5EF4-FFF2-40B4-BE49-F238E27FC236}">
                <a16:creationId xmlns:a16="http://schemas.microsoft.com/office/drawing/2014/main" id="{35C37AF3-89E8-465B-A342-FEA01626C6D1}"/>
              </a:ext>
            </a:extLst>
          </p:cNvPr>
          <p:cNvCxnSpPr/>
          <p:nvPr/>
        </p:nvCxnSpPr>
        <p:spPr>
          <a:xfrm>
            <a:off x="4679698" y="4130944"/>
            <a:ext cx="643416" cy="31251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F9A5854-E965-43E9-A411-1381BFA09DAE}"/>
              </a:ext>
            </a:extLst>
          </p:cNvPr>
          <p:cNvSpPr txBox="1"/>
          <p:nvPr/>
        </p:nvSpPr>
        <p:spPr>
          <a:xfrm rot="1736580">
            <a:off x="516066" y="2164027"/>
            <a:ext cx="1208985" cy="307777"/>
          </a:xfrm>
          <a:prstGeom prst="rect">
            <a:avLst/>
          </a:prstGeom>
          <a:noFill/>
        </p:spPr>
        <p:txBody>
          <a:bodyPr wrap="none" rtlCol="0">
            <a:spAutoFit/>
          </a:bodyPr>
          <a:lstStyle/>
          <a:p>
            <a:pPr defTabSz="457200" hangingPunct="1"/>
            <a:r>
              <a:rPr lang="en-US" sz="1400" kern="1200" dirty="0">
                <a:solidFill>
                  <a:prstClr val="black"/>
                </a:solidFill>
                <a:latin typeface="Arial" panose="020B0604020202020204" pitchFamily="34" charset="0"/>
                <a:cs typeface="Arial" panose="020B0604020202020204" pitchFamily="34" charset="0"/>
              </a:rPr>
              <a:t>Ion beamline</a:t>
            </a:r>
          </a:p>
        </p:txBody>
      </p:sp>
      <p:sp>
        <p:nvSpPr>
          <p:cNvPr id="12" name="Oval 11">
            <a:extLst>
              <a:ext uri="{FF2B5EF4-FFF2-40B4-BE49-F238E27FC236}">
                <a16:creationId xmlns:a16="http://schemas.microsoft.com/office/drawing/2014/main" id="{43F2921D-D287-43C5-85B4-1797DF7148A7}"/>
              </a:ext>
            </a:extLst>
          </p:cNvPr>
          <p:cNvSpPr/>
          <p:nvPr/>
        </p:nvSpPr>
        <p:spPr>
          <a:xfrm>
            <a:off x="5434412" y="4307989"/>
            <a:ext cx="184639" cy="21651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26C501DE-C973-4167-BF2C-B74CE7911D3A}"/>
              </a:ext>
            </a:extLst>
          </p:cNvPr>
          <p:cNvSpPr/>
          <p:nvPr/>
        </p:nvSpPr>
        <p:spPr>
          <a:xfrm>
            <a:off x="5792134" y="4195936"/>
            <a:ext cx="139564" cy="13662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E6470E8A-6365-49D0-88D2-11EF244E57E4}"/>
              </a:ext>
            </a:extLst>
          </p:cNvPr>
          <p:cNvSpPr/>
          <p:nvPr/>
        </p:nvSpPr>
        <p:spPr>
          <a:xfrm>
            <a:off x="5681513" y="4571687"/>
            <a:ext cx="113877"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506084E6-6858-4803-9F63-7E7020B562C7}"/>
              </a:ext>
            </a:extLst>
          </p:cNvPr>
          <p:cNvSpPr/>
          <p:nvPr/>
        </p:nvSpPr>
        <p:spPr>
          <a:xfrm>
            <a:off x="5779297" y="4347606"/>
            <a:ext cx="113877"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Arial" panose="020B0604020202020204" pitchFamily="34" charset="0"/>
              <a:cs typeface="Arial" panose="020B0604020202020204" pitchFamily="34" charset="0"/>
            </a:endParaRPr>
          </a:p>
        </p:txBody>
      </p:sp>
      <p:cxnSp>
        <p:nvCxnSpPr>
          <p:cNvPr id="16" name="Straight Arrow Connector 15">
            <a:extLst>
              <a:ext uri="{FF2B5EF4-FFF2-40B4-BE49-F238E27FC236}">
                <a16:creationId xmlns:a16="http://schemas.microsoft.com/office/drawing/2014/main" id="{AA31FB1A-5BDF-4AE9-927D-C252F46BA6BA}"/>
              </a:ext>
            </a:extLst>
          </p:cNvPr>
          <p:cNvCxnSpPr>
            <a:endCxn id="9" idx="2"/>
          </p:cNvCxnSpPr>
          <p:nvPr/>
        </p:nvCxnSpPr>
        <p:spPr>
          <a:xfrm>
            <a:off x="4692961" y="3941849"/>
            <a:ext cx="963960" cy="34317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40EF1A8A-F890-45F8-AF61-7470BE208448}"/>
              </a:ext>
            </a:extLst>
          </p:cNvPr>
          <p:cNvCxnSpPr>
            <a:endCxn id="24" idx="0"/>
          </p:cNvCxnSpPr>
          <p:nvPr/>
        </p:nvCxnSpPr>
        <p:spPr>
          <a:xfrm>
            <a:off x="4563359" y="4098301"/>
            <a:ext cx="829023" cy="4894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5CEC3755-E94D-46B3-B780-5B78B9E511E0}"/>
              </a:ext>
            </a:extLst>
          </p:cNvPr>
          <p:cNvCxnSpPr/>
          <p:nvPr/>
        </p:nvCxnSpPr>
        <p:spPr>
          <a:xfrm>
            <a:off x="671515" y="1970113"/>
            <a:ext cx="5136910" cy="2662912"/>
          </a:xfrm>
          <a:prstGeom prst="line">
            <a:avLst/>
          </a:prstGeom>
          <a:ln w="31750">
            <a:solidFill>
              <a:srgbClr val="00009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19" name="Oval 18">
            <a:extLst>
              <a:ext uri="{FF2B5EF4-FFF2-40B4-BE49-F238E27FC236}">
                <a16:creationId xmlns:a16="http://schemas.microsoft.com/office/drawing/2014/main" id="{DFD205D4-A2DA-4F7E-BB99-606187499D1B}"/>
              </a:ext>
            </a:extLst>
          </p:cNvPr>
          <p:cNvSpPr/>
          <p:nvPr/>
        </p:nvSpPr>
        <p:spPr>
          <a:xfrm flipH="1">
            <a:off x="2575340" y="2113518"/>
            <a:ext cx="114651" cy="135290"/>
          </a:xfrm>
          <a:prstGeom prst="ellipse">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Arial" panose="020B0604020202020204" pitchFamily="34" charset="0"/>
              <a:cs typeface="Arial" panose="020B0604020202020204" pitchFamily="34" charset="0"/>
            </a:endParaRPr>
          </a:p>
        </p:txBody>
      </p:sp>
      <p:cxnSp>
        <p:nvCxnSpPr>
          <p:cNvPr id="20" name="Straight Arrow Connector 19">
            <a:extLst>
              <a:ext uri="{FF2B5EF4-FFF2-40B4-BE49-F238E27FC236}">
                <a16:creationId xmlns:a16="http://schemas.microsoft.com/office/drawing/2014/main" id="{3DFBAC79-B276-44BD-9063-3A74B8E50CAD}"/>
              </a:ext>
            </a:extLst>
          </p:cNvPr>
          <p:cNvCxnSpPr/>
          <p:nvPr/>
        </p:nvCxnSpPr>
        <p:spPr>
          <a:xfrm flipH="1">
            <a:off x="3116260" y="3564487"/>
            <a:ext cx="87254" cy="75385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CCBBA8ED-31A9-4F50-97C3-00D9880DEA06}"/>
              </a:ext>
            </a:extLst>
          </p:cNvPr>
          <p:cNvCxnSpPr/>
          <p:nvPr/>
        </p:nvCxnSpPr>
        <p:spPr>
          <a:xfrm flipH="1">
            <a:off x="2720199" y="3564487"/>
            <a:ext cx="396061" cy="52243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F23C4422-2AB1-4225-9F52-74CFEACF8669}"/>
              </a:ext>
            </a:extLst>
          </p:cNvPr>
          <p:cNvCxnSpPr/>
          <p:nvPr/>
        </p:nvCxnSpPr>
        <p:spPr>
          <a:xfrm flipH="1">
            <a:off x="2887313" y="3470891"/>
            <a:ext cx="316200" cy="85808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23" name="Picture 22">
            <a:extLst>
              <a:ext uri="{FF2B5EF4-FFF2-40B4-BE49-F238E27FC236}">
                <a16:creationId xmlns:a16="http://schemas.microsoft.com/office/drawing/2014/main" id="{C96E52B4-73E6-4EDC-B39B-87595DC35314}"/>
              </a:ext>
            </a:extLst>
          </p:cNvPr>
          <p:cNvPicPr>
            <a:picLocks noChangeAspect="1"/>
          </p:cNvPicPr>
          <p:nvPr/>
        </p:nvPicPr>
        <p:blipFill>
          <a:blip r:embed="rId2"/>
          <a:stretch>
            <a:fillRect/>
          </a:stretch>
        </p:blipFill>
        <p:spPr>
          <a:xfrm>
            <a:off x="3116260" y="3132576"/>
            <a:ext cx="405162" cy="405162"/>
          </a:xfrm>
          <a:prstGeom prst="rect">
            <a:avLst/>
          </a:prstGeom>
        </p:spPr>
      </p:pic>
      <p:sp>
        <p:nvSpPr>
          <p:cNvPr id="24" name="Oval 23">
            <a:extLst>
              <a:ext uri="{FF2B5EF4-FFF2-40B4-BE49-F238E27FC236}">
                <a16:creationId xmlns:a16="http://schemas.microsoft.com/office/drawing/2014/main" id="{0DF679BD-CD20-4682-AACC-1098B624E60D}"/>
              </a:ext>
            </a:extLst>
          </p:cNvPr>
          <p:cNvSpPr/>
          <p:nvPr/>
        </p:nvSpPr>
        <p:spPr>
          <a:xfrm>
            <a:off x="5272551" y="4587789"/>
            <a:ext cx="239661" cy="24790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F5397154-A4C1-4EAC-879F-9EA1F0A3227C}"/>
              </a:ext>
            </a:extLst>
          </p:cNvPr>
          <p:cNvSpPr txBox="1"/>
          <p:nvPr/>
        </p:nvSpPr>
        <p:spPr>
          <a:xfrm rot="1614294">
            <a:off x="777496" y="1554765"/>
            <a:ext cx="1430200" cy="276999"/>
          </a:xfrm>
          <a:prstGeom prst="rect">
            <a:avLst/>
          </a:prstGeom>
          <a:noFill/>
          <a:ln>
            <a:solidFill>
              <a:schemeClr val="tx1"/>
            </a:solidFill>
          </a:ln>
        </p:spPr>
        <p:txBody>
          <a:bodyPr wrap="none" rtlCol="0">
            <a:spAutoFit/>
          </a:bodyPr>
          <a:lstStyle/>
          <a:p>
            <a:pPr defTabSz="457200" hangingPunct="1"/>
            <a:r>
              <a:rPr lang="en-US" sz="1200" kern="1200" dirty="0">
                <a:solidFill>
                  <a:prstClr val="black"/>
                </a:solidFill>
                <a:latin typeface="Arial" panose="020B0604020202020204" pitchFamily="34" charset="0"/>
                <a:cs typeface="Arial" panose="020B0604020202020204" pitchFamily="34" charset="0"/>
              </a:rPr>
              <a:t>Scattered electron</a:t>
            </a:r>
          </a:p>
        </p:txBody>
      </p:sp>
      <p:cxnSp>
        <p:nvCxnSpPr>
          <p:cNvPr id="26" name="Straight Arrow Connector 25">
            <a:extLst>
              <a:ext uri="{FF2B5EF4-FFF2-40B4-BE49-F238E27FC236}">
                <a16:creationId xmlns:a16="http://schemas.microsoft.com/office/drawing/2014/main" id="{BFDDD48F-C025-460C-B598-9F2940FC14E4}"/>
              </a:ext>
            </a:extLst>
          </p:cNvPr>
          <p:cNvCxnSpPr>
            <a:stCxn id="25" idx="3"/>
          </p:cNvCxnSpPr>
          <p:nvPr/>
        </p:nvCxnSpPr>
        <p:spPr>
          <a:xfrm>
            <a:off x="2130293" y="2016856"/>
            <a:ext cx="296110" cy="13321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27" name="Left Brace 26">
            <a:extLst>
              <a:ext uri="{FF2B5EF4-FFF2-40B4-BE49-F238E27FC236}">
                <a16:creationId xmlns:a16="http://schemas.microsoft.com/office/drawing/2014/main" id="{84AA8005-7124-4A1E-9CA8-AD90235B94A7}"/>
              </a:ext>
            </a:extLst>
          </p:cNvPr>
          <p:cNvSpPr/>
          <p:nvPr/>
        </p:nvSpPr>
        <p:spPr>
          <a:xfrm rot="7457835" flipV="1">
            <a:off x="5713970" y="3744163"/>
            <a:ext cx="456205" cy="72581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200" hangingPunct="1"/>
            <a:endParaRPr lang="en-US" sz="1800" kern="1200">
              <a:solidFill>
                <a:prstClr val="black"/>
              </a:solidFill>
              <a:latin typeface="Arial" panose="020B0604020202020204" pitchFamily="34" charset="0"/>
              <a:cs typeface="Arial" panose="020B0604020202020204" pitchFamily="34" charset="0"/>
            </a:endParaRPr>
          </a:p>
        </p:txBody>
      </p:sp>
      <p:sp>
        <p:nvSpPr>
          <p:cNvPr id="28" name="Left Brace 27">
            <a:extLst>
              <a:ext uri="{FF2B5EF4-FFF2-40B4-BE49-F238E27FC236}">
                <a16:creationId xmlns:a16="http://schemas.microsoft.com/office/drawing/2014/main" id="{9C9E2FAF-4737-48EC-AA1E-84F7300B2E4C}"/>
              </a:ext>
            </a:extLst>
          </p:cNvPr>
          <p:cNvSpPr/>
          <p:nvPr/>
        </p:nvSpPr>
        <p:spPr>
          <a:xfrm rot="17581952">
            <a:off x="2565440" y="4243646"/>
            <a:ext cx="277635" cy="70005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200" hangingPunct="1"/>
            <a:endParaRPr lang="en-US" sz="1800" kern="1200">
              <a:solidFill>
                <a:prstClr val="black"/>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E464144B-BD64-40EE-A831-620308B5077F}"/>
              </a:ext>
            </a:extLst>
          </p:cNvPr>
          <p:cNvSpPr txBox="1"/>
          <p:nvPr/>
        </p:nvSpPr>
        <p:spPr>
          <a:xfrm rot="1383638">
            <a:off x="1292012" y="4801670"/>
            <a:ext cx="2795958" cy="276999"/>
          </a:xfrm>
          <a:prstGeom prst="rect">
            <a:avLst/>
          </a:prstGeom>
          <a:noFill/>
          <a:ln>
            <a:solidFill>
              <a:schemeClr val="tx1"/>
            </a:solidFill>
          </a:ln>
        </p:spPr>
        <p:txBody>
          <a:bodyPr wrap="none" rtlCol="0">
            <a:spAutoFit/>
          </a:bodyPr>
          <a:lstStyle/>
          <a:p>
            <a:pPr defTabSz="457200" hangingPunct="1"/>
            <a:r>
              <a:rPr lang="en-US" sz="1200" kern="1200" dirty="0">
                <a:solidFill>
                  <a:prstClr val="black"/>
                </a:solidFill>
                <a:latin typeface="Arial" panose="020B0604020202020204" pitchFamily="34" charset="0"/>
                <a:cs typeface="Arial" panose="020B0604020202020204" pitchFamily="34" charset="0"/>
              </a:rPr>
              <a:t>Particles associated with struck parton</a:t>
            </a:r>
          </a:p>
        </p:txBody>
      </p:sp>
      <p:sp>
        <p:nvSpPr>
          <p:cNvPr id="30" name="TextBox 29">
            <a:extLst>
              <a:ext uri="{FF2B5EF4-FFF2-40B4-BE49-F238E27FC236}">
                <a16:creationId xmlns:a16="http://schemas.microsoft.com/office/drawing/2014/main" id="{9AF8D2CA-84D6-4894-8E12-326BE3D74613}"/>
              </a:ext>
            </a:extLst>
          </p:cNvPr>
          <p:cNvSpPr txBox="1"/>
          <p:nvPr/>
        </p:nvSpPr>
        <p:spPr>
          <a:xfrm rot="21241863">
            <a:off x="4647060" y="2739281"/>
            <a:ext cx="1617751" cy="307777"/>
          </a:xfrm>
          <a:prstGeom prst="rect">
            <a:avLst/>
          </a:prstGeom>
          <a:noFill/>
        </p:spPr>
        <p:txBody>
          <a:bodyPr wrap="none" rtlCol="0">
            <a:spAutoFit/>
          </a:bodyPr>
          <a:lstStyle/>
          <a:p>
            <a:pPr defTabSz="457200" hangingPunct="1"/>
            <a:r>
              <a:rPr lang="en-US" sz="1400" kern="1200" dirty="0">
                <a:solidFill>
                  <a:prstClr val="black"/>
                </a:solidFill>
                <a:latin typeface="Arial" panose="020B0604020202020204" pitchFamily="34" charset="0"/>
                <a:cs typeface="Arial" panose="020B0604020202020204" pitchFamily="34" charset="0"/>
              </a:rPr>
              <a:t>Electron beamline</a:t>
            </a:r>
          </a:p>
        </p:txBody>
      </p:sp>
      <p:sp>
        <p:nvSpPr>
          <p:cNvPr id="31" name="Oval 30">
            <a:extLst>
              <a:ext uri="{FF2B5EF4-FFF2-40B4-BE49-F238E27FC236}">
                <a16:creationId xmlns:a16="http://schemas.microsoft.com/office/drawing/2014/main" id="{9579B39C-D693-493D-97C9-5FB2A15154A8}"/>
              </a:ext>
            </a:extLst>
          </p:cNvPr>
          <p:cNvSpPr/>
          <p:nvPr/>
        </p:nvSpPr>
        <p:spPr>
          <a:xfrm flipV="1">
            <a:off x="2742469" y="4373811"/>
            <a:ext cx="103288" cy="95917"/>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Arial" panose="020B0604020202020204" pitchFamily="34" charset="0"/>
              <a:cs typeface="Arial" panose="020B0604020202020204" pitchFamily="34" charset="0"/>
            </a:endParaRPr>
          </a:p>
        </p:txBody>
      </p:sp>
      <p:sp>
        <p:nvSpPr>
          <p:cNvPr id="32" name="Oval 31">
            <a:extLst>
              <a:ext uri="{FF2B5EF4-FFF2-40B4-BE49-F238E27FC236}">
                <a16:creationId xmlns:a16="http://schemas.microsoft.com/office/drawing/2014/main" id="{F1650BA1-6D57-41A0-8E7E-7043841A6FF1}"/>
              </a:ext>
            </a:extLst>
          </p:cNvPr>
          <p:cNvSpPr/>
          <p:nvPr/>
        </p:nvSpPr>
        <p:spPr>
          <a:xfrm flipV="1">
            <a:off x="2619076" y="4086924"/>
            <a:ext cx="70915" cy="79220"/>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Arial" panose="020B0604020202020204" pitchFamily="34" charset="0"/>
              <a:cs typeface="Arial" panose="020B0604020202020204" pitchFamily="34" charset="0"/>
            </a:endParaRPr>
          </a:p>
        </p:txBody>
      </p:sp>
      <p:sp>
        <p:nvSpPr>
          <p:cNvPr id="33" name="Oval 32">
            <a:extLst>
              <a:ext uri="{FF2B5EF4-FFF2-40B4-BE49-F238E27FC236}">
                <a16:creationId xmlns:a16="http://schemas.microsoft.com/office/drawing/2014/main" id="{E7F00E8D-372F-4432-8DD1-68EFAB96836D}"/>
              </a:ext>
            </a:extLst>
          </p:cNvPr>
          <p:cNvSpPr/>
          <p:nvPr/>
        </p:nvSpPr>
        <p:spPr>
          <a:xfrm flipV="1">
            <a:off x="3013625" y="4337134"/>
            <a:ext cx="134140" cy="237989"/>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Arial" panose="020B0604020202020204" pitchFamily="34" charset="0"/>
              <a:cs typeface="Arial" panose="020B0604020202020204" pitchFamily="34" charset="0"/>
            </a:endParaRPr>
          </a:p>
        </p:txBody>
      </p:sp>
      <p:sp>
        <p:nvSpPr>
          <p:cNvPr id="34" name="Oval 33">
            <a:extLst>
              <a:ext uri="{FF2B5EF4-FFF2-40B4-BE49-F238E27FC236}">
                <a16:creationId xmlns:a16="http://schemas.microsoft.com/office/drawing/2014/main" id="{1C77316D-B1A6-4D42-BA02-C8C5A469F593}"/>
              </a:ext>
            </a:extLst>
          </p:cNvPr>
          <p:cNvSpPr/>
          <p:nvPr/>
        </p:nvSpPr>
        <p:spPr>
          <a:xfrm flipV="1">
            <a:off x="2704258" y="4130944"/>
            <a:ext cx="220169" cy="125975"/>
          </a:xfrm>
          <a:prstGeom prst="ellipse">
            <a:avLst/>
          </a:prstGeom>
          <a:solidFill>
            <a:schemeClr val="accent2">
              <a:lumMod val="75000"/>
            </a:schemeClr>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hangingPunct="1"/>
            <a:endParaRPr lang="en-US" sz="1800" kern="1200">
              <a:solidFill>
                <a:prstClr val="white"/>
              </a:solidFill>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2180B5E3-0327-4887-94FA-687CAB872E5E}"/>
              </a:ext>
            </a:extLst>
          </p:cNvPr>
          <p:cNvSpPr txBox="1"/>
          <p:nvPr/>
        </p:nvSpPr>
        <p:spPr>
          <a:xfrm>
            <a:off x="5083225" y="3537738"/>
            <a:ext cx="2531014" cy="276999"/>
          </a:xfrm>
          <a:prstGeom prst="rect">
            <a:avLst/>
          </a:prstGeom>
          <a:noFill/>
          <a:ln>
            <a:solidFill>
              <a:schemeClr val="tx1"/>
            </a:solidFill>
          </a:ln>
        </p:spPr>
        <p:txBody>
          <a:bodyPr wrap="none" rtlCol="0">
            <a:spAutoFit/>
          </a:bodyPr>
          <a:lstStyle/>
          <a:p>
            <a:pPr defTabSz="457200" hangingPunct="1"/>
            <a:r>
              <a:rPr lang="en-US" sz="1200" kern="1200" dirty="0">
                <a:solidFill>
                  <a:prstClr val="black"/>
                </a:solidFill>
                <a:latin typeface="Arial" panose="020B0604020202020204" pitchFamily="34" charset="0"/>
                <a:cs typeface="Arial" panose="020B0604020202020204" pitchFamily="34" charset="0"/>
              </a:rPr>
              <a:t>Particles Associated with Initial Ion</a:t>
            </a:r>
          </a:p>
        </p:txBody>
      </p:sp>
      <p:sp>
        <p:nvSpPr>
          <p:cNvPr id="36" name="Can 68">
            <a:extLst>
              <a:ext uri="{FF2B5EF4-FFF2-40B4-BE49-F238E27FC236}">
                <a16:creationId xmlns:a16="http://schemas.microsoft.com/office/drawing/2014/main" id="{5B4D4EC6-4479-4A57-9F83-6B40DB33B2EF}"/>
              </a:ext>
            </a:extLst>
          </p:cNvPr>
          <p:cNvSpPr/>
          <p:nvPr/>
        </p:nvSpPr>
        <p:spPr>
          <a:xfrm rot="4920000">
            <a:off x="1088385" y="5687118"/>
            <a:ext cx="100584" cy="530352"/>
          </a:xfrm>
          <a:prstGeom prst="can">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7" name="Can 5">
            <a:extLst>
              <a:ext uri="{FF2B5EF4-FFF2-40B4-BE49-F238E27FC236}">
                <a16:creationId xmlns:a16="http://schemas.microsoft.com/office/drawing/2014/main" id="{B18EB546-BCE0-48AC-A020-37E95FA695EC}"/>
              </a:ext>
            </a:extLst>
          </p:cNvPr>
          <p:cNvSpPr/>
          <p:nvPr/>
        </p:nvSpPr>
        <p:spPr>
          <a:xfrm rot="5400000">
            <a:off x="1395382" y="5377908"/>
            <a:ext cx="889001" cy="1005121"/>
          </a:xfrm>
          <a:prstGeom prst="can">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8" name="Can 62">
            <a:extLst>
              <a:ext uri="{FF2B5EF4-FFF2-40B4-BE49-F238E27FC236}">
                <a16:creationId xmlns:a16="http://schemas.microsoft.com/office/drawing/2014/main" id="{D2ECCD5F-471F-46C8-AF4D-5FFE0346BB5B}"/>
              </a:ext>
            </a:extLst>
          </p:cNvPr>
          <p:cNvSpPr/>
          <p:nvPr/>
        </p:nvSpPr>
        <p:spPr>
          <a:xfrm rot="4980000">
            <a:off x="2431751" y="5534718"/>
            <a:ext cx="100584" cy="530352"/>
          </a:xfrm>
          <a:prstGeom prst="can">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9" name="Can 7">
            <a:extLst>
              <a:ext uri="{FF2B5EF4-FFF2-40B4-BE49-F238E27FC236}">
                <a16:creationId xmlns:a16="http://schemas.microsoft.com/office/drawing/2014/main" id="{1FCD9CF8-D049-44C9-B334-FFF83FA4F9F0}"/>
              </a:ext>
            </a:extLst>
          </p:cNvPr>
          <p:cNvSpPr/>
          <p:nvPr/>
        </p:nvSpPr>
        <p:spPr>
          <a:xfrm rot="5940000">
            <a:off x="2348912" y="5667862"/>
            <a:ext cx="192024" cy="5303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0B0A3C37-30B6-4250-A5D6-78B947239D1C}"/>
              </a:ext>
            </a:extLst>
          </p:cNvPr>
          <p:cNvSpPr txBox="1"/>
          <p:nvPr/>
        </p:nvSpPr>
        <p:spPr>
          <a:xfrm>
            <a:off x="1426308" y="5725686"/>
            <a:ext cx="739305" cy="400110"/>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Central</a:t>
            </a:r>
          </a:p>
          <a:p>
            <a:r>
              <a:rPr lang="en-US" sz="1000" b="1" dirty="0">
                <a:latin typeface="Arial" panose="020B0604020202020204" pitchFamily="34" charset="0"/>
                <a:cs typeface="Arial" panose="020B0604020202020204" pitchFamily="34" charset="0"/>
              </a:rPr>
              <a:t> Detector</a:t>
            </a:r>
          </a:p>
        </p:txBody>
      </p:sp>
      <p:sp>
        <p:nvSpPr>
          <p:cNvPr id="41" name="TextBox 40">
            <a:extLst>
              <a:ext uri="{FF2B5EF4-FFF2-40B4-BE49-F238E27FC236}">
                <a16:creationId xmlns:a16="http://schemas.microsoft.com/office/drawing/2014/main" id="{DA350F3C-AC74-4873-B0B2-E9B92DFFBD69}"/>
              </a:ext>
            </a:extLst>
          </p:cNvPr>
          <p:cNvSpPr txBox="1"/>
          <p:nvPr/>
        </p:nvSpPr>
        <p:spPr>
          <a:xfrm>
            <a:off x="2184563" y="6110982"/>
            <a:ext cx="1180131"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Beam Elements</a:t>
            </a:r>
          </a:p>
        </p:txBody>
      </p:sp>
      <p:sp>
        <p:nvSpPr>
          <p:cNvPr id="42" name="TextBox 41">
            <a:extLst>
              <a:ext uri="{FF2B5EF4-FFF2-40B4-BE49-F238E27FC236}">
                <a16:creationId xmlns:a16="http://schemas.microsoft.com/office/drawing/2014/main" id="{D0BE6740-AAAF-4AC4-A3B1-D4F9BDA15496}"/>
              </a:ext>
            </a:extLst>
          </p:cNvPr>
          <p:cNvSpPr txBox="1"/>
          <p:nvPr/>
        </p:nvSpPr>
        <p:spPr>
          <a:xfrm>
            <a:off x="4078989" y="5570552"/>
            <a:ext cx="4822346" cy="707886"/>
          </a:xfrm>
          <a:prstGeom prst="rect">
            <a:avLst/>
          </a:prstGeom>
          <a:solidFill>
            <a:srgbClr val="FFFF00"/>
          </a:solidFill>
        </p:spPr>
        <p:txBody>
          <a:bodyPr wrap="none" rtlCol="0">
            <a:spAutoFit/>
          </a:bodyPr>
          <a:lstStyle/>
          <a:p>
            <a:r>
              <a:rPr lang="en-US" sz="2000" dirty="0">
                <a:latin typeface="Arial" panose="020B0604020202020204" pitchFamily="34" charset="0"/>
                <a:cs typeface="Arial" panose="020B0604020202020204" pitchFamily="34" charset="0"/>
              </a:rPr>
              <a:t>Beam elements limit forward acceptance</a:t>
            </a:r>
          </a:p>
          <a:p>
            <a:r>
              <a:rPr lang="en-US" sz="2000" dirty="0">
                <a:latin typeface="Arial" panose="020B0604020202020204" pitchFamily="34" charset="0"/>
                <a:cs typeface="Arial" panose="020B0604020202020204" pitchFamily="34" charset="0"/>
              </a:rPr>
              <a:t>Central Solenoid not effective for forward</a:t>
            </a:r>
          </a:p>
        </p:txBody>
      </p:sp>
      <p:pic>
        <p:nvPicPr>
          <p:cNvPr id="44" name="Picture 43">
            <a:extLst>
              <a:ext uri="{FF2B5EF4-FFF2-40B4-BE49-F238E27FC236}">
                <a16:creationId xmlns:a16="http://schemas.microsoft.com/office/drawing/2014/main" id="{D98B0E29-8C83-42C8-BB41-15FAF42BC78A}"/>
              </a:ext>
            </a:extLst>
          </p:cNvPr>
          <p:cNvPicPr>
            <a:picLocks noChangeAspect="1"/>
          </p:cNvPicPr>
          <p:nvPr/>
        </p:nvPicPr>
        <p:blipFill>
          <a:blip r:embed="rId3"/>
          <a:stretch>
            <a:fillRect/>
          </a:stretch>
        </p:blipFill>
        <p:spPr>
          <a:xfrm>
            <a:off x="4184883" y="15624"/>
            <a:ext cx="4971889" cy="2679192"/>
          </a:xfrm>
          <a:prstGeom prst="rect">
            <a:avLst/>
          </a:prstGeom>
        </p:spPr>
      </p:pic>
      <p:sp>
        <p:nvSpPr>
          <p:cNvPr id="45" name="TextBox 44">
            <a:extLst>
              <a:ext uri="{FF2B5EF4-FFF2-40B4-BE49-F238E27FC236}">
                <a16:creationId xmlns:a16="http://schemas.microsoft.com/office/drawing/2014/main" id="{833EA465-8AC0-4EDF-9EBC-F2ED208663AA}"/>
              </a:ext>
            </a:extLst>
          </p:cNvPr>
          <p:cNvSpPr txBox="1"/>
          <p:nvPr/>
        </p:nvSpPr>
        <p:spPr>
          <a:xfrm>
            <a:off x="7387936" y="38823"/>
            <a:ext cx="1714501" cy="738664"/>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Possible to get 100% acceptance for the whole event</a:t>
            </a:r>
          </a:p>
        </p:txBody>
      </p:sp>
      <p:sp>
        <p:nvSpPr>
          <p:cNvPr id="43" name="Title 1">
            <a:extLst>
              <a:ext uri="{FF2B5EF4-FFF2-40B4-BE49-F238E27FC236}">
                <a16:creationId xmlns:a16="http://schemas.microsoft.com/office/drawing/2014/main" id="{9E4737A5-6035-4B12-A67E-D73FF212ED20}"/>
              </a:ext>
            </a:extLst>
          </p:cNvPr>
          <p:cNvSpPr txBox="1">
            <a:spLocks/>
          </p:cNvSpPr>
          <p:nvPr/>
        </p:nvSpPr>
        <p:spPr>
          <a:xfrm>
            <a:off x="0" y="148428"/>
            <a:ext cx="5392381" cy="421382"/>
          </a:xfrm>
          <a:prstGeom prst="rect">
            <a:avLst/>
          </a:prstGeom>
        </p:spPr>
        <p:txBody>
          <a:bodyPr vert="horz" lIns="91418" tIns="45709" rIns="91418" bIns="45709" rtlCol="0" anchor="ctr">
            <a:normAutofit fontScale="92500" lnSpcReduction="10000"/>
          </a:bodyPr>
          <a:lstStyle>
            <a:lvl1pPr algn="l" defTabSz="914186" rtl="0" eaLnBrk="1" latinLnBrk="0" hangingPunct="1">
              <a:lnSpc>
                <a:spcPct val="90000"/>
              </a:lnSpc>
              <a:spcBef>
                <a:spcPct val="0"/>
              </a:spcBef>
              <a:buNone/>
              <a:defRPr sz="2400" b="1" kern="1200" cap="all" baseline="0">
                <a:solidFill>
                  <a:schemeClr val="tx1"/>
                </a:solidFill>
                <a:latin typeface="Arial" charset="0"/>
                <a:ea typeface="+mj-ea"/>
                <a:cs typeface="Arial" panose="020B0604020202020204" pitchFamily="34" charset="0"/>
              </a:defRPr>
            </a:lvl1pPr>
          </a:lstStyle>
          <a:p>
            <a:pPr algn="ctr"/>
            <a:r>
              <a:rPr lang="en-US" sz="2800" dirty="0"/>
              <a:t>EIC Final State Particles</a:t>
            </a:r>
            <a:endParaRPr lang="en-US" sz="2800" baseline="-25000" dirty="0"/>
          </a:p>
        </p:txBody>
      </p:sp>
    </p:spTree>
    <p:extLst>
      <p:ext uri="{BB962C8B-B14F-4D97-AF65-F5344CB8AC3E}">
        <p14:creationId xmlns:p14="http://schemas.microsoft.com/office/powerpoint/2010/main" val="2105633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0"/>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44"/>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2" grpId="0" animBg="1"/>
      <p:bldP spid="13" grpId="0" animBg="1"/>
      <p:bldP spid="14" grpId="0" animBg="1"/>
      <p:bldP spid="15" grpId="0" animBg="1"/>
      <p:bldP spid="19" grpId="0" animBg="1"/>
      <p:bldP spid="24" grpId="0" animBg="1"/>
      <p:bldP spid="25" grpId="0" animBg="1"/>
      <p:bldP spid="27" grpId="0" animBg="1"/>
      <p:bldP spid="28" grpId="0" animBg="1"/>
      <p:bldP spid="29"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animBg="1"/>
      <p:bldP spid="4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56</a:t>
            </a:fld>
            <a:endParaRPr lang="en-US" dirty="0"/>
          </a:p>
        </p:txBody>
      </p:sp>
      <p:sp>
        <p:nvSpPr>
          <p:cNvPr id="5" name="Title 1">
            <a:extLst>
              <a:ext uri="{FF2B5EF4-FFF2-40B4-BE49-F238E27FC236}">
                <a16:creationId xmlns:a16="http://schemas.microsoft.com/office/drawing/2014/main" id="{45326366-D4ED-4F10-935F-8C76EF44C3F3}"/>
              </a:ext>
            </a:extLst>
          </p:cNvPr>
          <p:cNvSpPr txBox="1">
            <a:spLocks/>
          </p:cNvSpPr>
          <p:nvPr/>
        </p:nvSpPr>
        <p:spPr>
          <a:xfrm>
            <a:off x="722313" y="2424326"/>
            <a:ext cx="7772400" cy="220027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a:lstStyle>
          <a:p>
            <a:r>
              <a:rPr lang="en-US" dirty="0"/>
              <a:t>A spin factory of polarized electrons and polarized protons/light nuclei: </a:t>
            </a:r>
            <a:br>
              <a:rPr lang="en-US" dirty="0"/>
            </a:br>
            <a:r>
              <a:rPr lang="en-US" dirty="0"/>
              <a:t>imaging the quarks and gluons</a:t>
            </a:r>
          </a:p>
        </p:txBody>
      </p:sp>
      <p:sp>
        <p:nvSpPr>
          <p:cNvPr id="6" name="Text Placeholder 6">
            <a:extLst>
              <a:ext uri="{FF2B5EF4-FFF2-40B4-BE49-F238E27FC236}">
                <a16:creationId xmlns:a16="http://schemas.microsoft.com/office/drawing/2014/main" id="{189BC62F-E6B3-4FC9-A0EE-F6E63EF6FDDA}"/>
              </a:ext>
            </a:extLst>
          </p:cNvPr>
          <p:cNvSpPr txBox="1">
            <a:spLocks/>
          </p:cNvSpPr>
          <p:nvPr/>
        </p:nvSpPr>
        <p:spPr>
          <a:xfrm>
            <a:off x="722312" y="4688990"/>
            <a:ext cx="7644021" cy="1731216"/>
          </a:xfrm>
          <a:prstGeom prst="rect">
            <a:avLst/>
          </a:prstGeom>
        </p:spPr>
        <p:txBody>
          <a:bodyPr>
            <a:normAutofit/>
          </a:bodyPr>
          <a:lstStyle>
            <a:lvl1pPr marL="342900" indent="-3429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How are the sea quarks and gluons, and their spins, </a:t>
            </a:r>
            <a:r>
              <a:rPr lang="en-US" dirty="0">
                <a:solidFill>
                  <a:srgbClr val="0000FF"/>
                </a:solidFill>
              </a:rPr>
              <a:t>distributed in space and momentum </a:t>
            </a:r>
            <a:r>
              <a:rPr lang="en-US" dirty="0"/>
              <a:t>inside the nucleon? </a:t>
            </a:r>
          </a:p>
          <a:p>
            <a:r>
              <a:rPr lang="en-US" dirty="0"/>
              <a:t>How do the </a:t>
            </a:r>
            <a:r>
              <a:rPr lang="en-US" dirty="0">
                <a:solidFill>
                  <a:srgbClr val="0000FF"/>
                </a:solidFill>
              </a:rPr>
              <a:t>nucleon properties emerge </a:t>
            </a:r>
            <a:r>
              <a:rPr lang="en-US" dirty="0"/>
              <a:t>from them and their interactions?</a:t>
            </a:r>
          </a:p>
          <a:p>
            <a:endParaRPr lang="en-US" dirty="0"/>
          </a:p>
          <a:p>
            <a:endParaRPr lang="en-US" dirty="0"/>
          </a:p>
          <a:p>
            <a:endParaRPr lang="en-US" dirty="0"/>
          </a:p>
        </p:txBody>
      </p:sp>
      <p:pic>
        <p:nvPicPr>
          <p:cNvPr id="7" name="Picture 2">
            <a:extLst>
              <a:ext uri="{FF2B5EF4-FFF2-40B4-BE49-F238E27FC236}">
                <a16:creationId xmlns:a16="http://schemas.microsoft.com/office/drawing/2014/main" id="{22BA6C71-EFA3-4893-993D-F9C6314DD726}"/>
              </a:ext>
            </a:extLst>
          </p:cNvPr>
          <p:cNvPicPr>
            <a:picLocks noChangeAspect="1" noChangeArrowheads="1"/>
          </p:cNvPicPr>
          <p:nvPr/>
        </p:nvPicPr>
        <p:blipFill>
          <a:blip r:embed="rId2" cstate="print">
            <a:alphaModFix/>
          </a:blip>
          <a:srcRect/>
          <a:stretch>
            <a:fillRect/>
          </a:stretch>
        </p:blipFill>
        <p:spPr bwMode="auto">
          <a:xfrm>
            <a:off x="3249771" y="1070218"/>
            <a:ext cx="2717483" cy="1165860"/>
          </a:xfrm>
          <a:prstGeom prst="rect">
            <a:avLst/>
          </a:prstGeom>
          <a:noFill/>
          <a:ln w="9525">
            <a:noFill/>
            <a:miter lim="800000"/>
            <a:headEnd/>
            <a:tailEnd/>
          </a:ln>
        </p:spPr>
      </p:pic>
      <p:sp>
        <p:nvSpPr>
          <p:cNvPr id="8" name="Text Box 2">
            <a:extLst>
              <a:ext uri="{FF2B5EF4-FFF2-40B4-BE49-F238E27FC236}">
                <a16:creationId xmlns:a16="http://schemas.microsoft.com/office/drawing/2014/main" id="{94DF04E7-71FA-4FA6-83EE-9855E835FEDE}"/>
              </a:ext>
            </a:extLst>
          </p:cNvPr>
          <p:cNvSpPr>
            <a:spLocks noGrp="1" noChangeArrowheads="1"/>
          </p:cNvSpPr>
          <p:nvPr>
            <p:ph type="title"/>
          </p:nvPr>
        </p:nvSpPr>
        <p:spPr>
          <a:xfrm>
            <a:off x="309563" y="0"/>
            <a:ext cx="8462962" cy="728663"/>
          </a:xfrm>
        </p:spPr>
        <p:txBody>
          <a:bodyPr>
            <a:normAutofit fontScale="90000"/>
          </a:bodyPr>
          <a:lstStyle/>
          <a:p>
            <a:pPr algn="ctr" eaLnBrk="1" hangingPunct="1"/>
            <a:r>
              <a:rPr lang="en-US" altLang="en-US" sz="3600" dirty="0"/>
              <a:t>EIC – World’s First Polarized </a:t>
            </a:r>
            <a:r>
              <a:rPr lang="en-US" altLang="en-US" sz="3600" dirty="0" err="1"/>
              <a:t>eN</a:t>
            </a:r>
            <a:r>
              <a:rPr lang="en-US" altLang="en-US" sz="3600" dirty="0"/>
              <a:t> Collider</a:t>
            </a:r>
          </a:p>
        </p:txBody>
      </p:sp>
    </p:spTree>
    <p:extLst>
      <p:ext uri="{BB962C8B-B14F-4D97-AF65-F5344CB8AC3E}">
        <p14:creationId xmlns:p14="http://schemas.microsoft.com/office/powerpoint/2010/main" val="37897293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09054EF-AD5C-4F0A-81B9-E72355DC24E9}"/>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57</a:t>
            </a:fld>
            <a:endParaRPr lang="en-US" dirty="0">
              <a:solidFill>
                <a:prstClr val="white"/>
              </a:solidFill>
            </a:endParaRPr>
          </a:p>
        </p:txBody>
      </p:sp>
      <p:sp>
        <p:nvSpPr>
          <p:cNvPr id="4" name="Text Box 2">
            <a:extLst>
              <a:ext uri="{FF2B5EF4-FFF2-40B4-BE49-F238E27FC236}">
                <a16:creationId xmlns:a16="http://schemas.microsoft.com/office/drawing/2014/main" id="{E255988F-1792-4AD2-BE16-C9B3B0E38392}"/>
              </a:ext>
            </a:extLst>
          </p:cNvPr>
          <p:cNvSpPr txBox="1">
            <a:spLocks noChangeArrowheads="1"/>
          </p:cNvSpPr>
          <p:nvPr/>
        </p:nvSpPr>
        <p:spPr bwMode="auto">
          <a:xfrm>
            <a:off x="234132" y="107404"/>
            <a:ext cx="2774349" cy="461665"/>
          </a:xfrm>
          <a:prstGeom prst="rect">
            <a:avLst/>
          </a:prstGeom>
          <a:noFill/>
          <a:ln w="9525">
            <a:noFill/>
            <a:miter lim="800000"/>
            <a:headEnd/>
            <a:tailEnd/>
          </a:ln>
        </p:spPr>
        <p:txBody>
          <a:bodyPr wrap="none">
            <a:spAutoFit/>
          </a:bodyPr>
          <a:lstStyle/>
          <a:p>
            <a:pPr>
              <a:defRPr/>
            </a:pPr>
            <a:r>
              <a:rPr lang="en-US" sz="2400" b="1" dirty="0">
                <a:latin typeface="Arial" pitchFamily="34" charset="0"/>
                <a:ea typeface="ＭＳ Ｐゴシック" pitchFamily="1" charset="-128"/>
                <a:cs typeface="Arial" pitchFamily="34" charset="0"/>
              </a:rPr>
              <a:t>World Data on F</a:t>
            </a:r>
            <a:r>
              <a:rPr lang="en-US" sz="2400" b="1" baseline="-25000" dirty="0">
                <a:latin typeface="Arial" pitchFamily="34" charset="0"/>
                <a:ea typeface="ＭＳ Ｐゴシック" pitchFamily="1" charset="-128"/>
                <a:cs typeface="Arial" pitchFamily="34" charset="0"/>
              </a:rPr>
              <a:t>2</a:t>
            </a:r>
            <a:r>
              <a:rPr lang="en-US" sz="2400" b="1" baseline="30000" dirty="0">
                <a:latin typeface="Arial" pitchFamily="34" charset="0"/>
                <a:ea typeface="ＭＳ Ｐゴシック" pitchFamily="1" charset="-128"/>
                <a:cs typeface="Arial" pitchFamily="34" charset="0"/>
              </a:rPr>
              <a:t>p</a:t>
            </a:r>
            <a:endParaRPr lang="en-US" sz="2400" b="1" dirty="0">
              <a:latin typeface="Arial" pitchFamily="34" charset="0"/>
              <a:ea typeface="ＭＳ Ｐゴシック" pitchFamily="1" charset="-128"/>
              <a:cs typeface="Arial" pitchFamily="34" charset="0"/>
            </a:endParaRPr>
          </a:p>
        </p:txBody>
      </p:sp>
      <p:pic>
        <p:nvPicPr>
          <p:cNvPr id="5" name="Picture 3" descr="prev">
            <a:extLst>
              <a:ext uri="{FF2B5EF4-FFF2-40B4-BE49-F238E27FC236}">
                <a16:creationId xmlns:a16="http://schemas.microsoft.com/office/drawing/2014/main" id="{80EC63F7-AEDC-44A9-911E-702DB206035A}"/>
              </a:ext>
            </a:extLst>
          </p:cNvPr>
          <p:cNvPicPr>
            <a:picLocks noChangeAspect="1" noChangeArrowheads="1"/>
          </p:cNvPicPr>
          <p:nvPr/>
        </p:nvPicPr>
        <p:blipFill rotWithShape="1">
          <a:blip r:embed="rId2"/>
          <a:srcRect t="2709"/>
          <a:stretch/>
        </p:blipFill>
        <p:spPr bwMode="auto">
          <a:xfrm>
            <a:off x="55903" y="1458100"/>
            <a:ext cx="2868930" cy="4159025"/>
          </a:xfrm>
          <a:prstGeom prst="rect">
            <a:avLst/>
          </a:prstGeom>
          <a:noFill/>
          <a:ln w="9525">
            <a:noFill/>
            <a:miter lim="800000"/>
            <a:headEnd/>
            <a:tailEnd/>
          </a:ln>
        </p:spPr>
      </p:pic>
      <p:sp>
        <p:nvSpPr>
          <p:cNvPr id="6" name="Text Box 4">
            <a:extLst>
              <a:ext uri="{FF2B5EF4-FFF2-40B4-BE49-F238E27FC236}">
                <a16:creationId xmlns:a16="http://schemas.microsoft.com/office/drawing/2014/main" id="{82707686-799C-426C-908A-D17CF3B8D3E0}"/>
              </a:ext>
            </a:extLst>
          </p:cNvPr>
          <p:cNvSpPr txBox="1">
            <a:spLocks noChangeArrowheads="1"/>
          </p:cNvSpPr>
          <p:nvPr/>
        </p:nvSpPr>
        <p:spPr bwMode="auto">
          <a:xfrm>
            <a:off x="3280381" y="115717"/>
            <a:ext cx="2774349" cy="461665"/>
          </a:xfrm>
          <a:prstGeom prst="rect">
            <a:avLst/>
          </a:prstGeom>
          <a:noFill/>
          <a:ln w="9525">
            <a:noFill/>
            <a:miter lim="800000"/>
            <a:headEnd/>
            <a:tailEnd/>
          </a:ln>
        </p:spPr>
        <p:txBody>
          <a:bodyPr wrap="none">
            <a:spAutoFit/>
          </a:bodyPr>
          <a:lstStyle/>
          <a:p>
            <a:pPr>
              <a:defRPr/>
            </a:pPr>
            <a:r>
              <a:rPr lang="en-US" sz="2400" b="1" dirty="0">
                <a:latin typeface="Arial" pitchFamily="34" charset="0"/>
                <a:ea typeface="ＭＳ Ｐゴシック" pitchFamily="1" charset="-128"/>
                <a:cs typeface="Arial" pitchFamily="34" charset="0"/>
              </a:rPr>
              <a:t>World Data on g</a:t>
            </a:r>
            <a:r>
              <a:rPr lang="en-US" sz="2400" b="1" baseline="-25000" dirty="0">
                <a:latin typeface="Arial" pitchFamily="34" charset="0"/>
                <a:ea typeface="ＭＳ Ｐゴシック" pitchFamily="1" charset="-128"/>
                <a:cs typeface="Arial" pitchFamily="34" charset="0"/>
              </a:rPr>
              <a:t>1</a:t>
            </a:r>
            <a:r>
              <a:rPr lang="en-US" sz="2400" b="1" baseline="30000" dirty="0">
                <a:latin typeface="Arial" pitchFamily="34" charset="0"/>
                <a:ea typeface="ＭＳ Ｐゴシック" pitchFamily="1" charset="-128"/>
                <a:cs typeface="Arial" pitchFamily="34" charset="0"/>
              </a:rPr>
              <a:t>p</a:t>
            </a:r>
            <a:endParaRPr lang="en-US" sz="2400" b="1" dirty="0">
              <a:latin typeface="Arial" pitchFamily="34" charset="0"/>
              <a:ea typeface="ＭＳ Ｐゴシック" pitchFamily="1" charset="-128"/>
              <a:cs typeface="Arial" pitchFamily="34" charset="0"/>
            </a:endParaRPr>
          </a:p>
        </p:txBody>
      </p:sp>
      <p:sp>
        <p:nvSpPr>
          <p:cNvPr id="7" name="Text Box 6">
            <a:extLst>
              <a:ext uri="{FF2B5EF4-FFF2-40B4-BE49-F238E27FC236}">
                <a16:creationId xmlns:a16="http://schemas.microsoft.com/office/drawing/2014/main" id="{2986AAB1-0920-4621-BCA8-66D25A6D9CCA}"/>
              </a:ext>
            </a:extLst>
          </p:cNvPr>
          <p:cNvSpPr txBox="1">
            <a:spLocks noChangeArrowheads="1"/>
          </p:cNvSpPr>
          <p:nvPr/>
        </p:nvSpPr>
        <p:spPr bwMode="auto">
          <a:xfrm>
            <a:off x="1064329" y="5862592"/>
            <a:ext cx="1446681" cy="369888"/>
          </a:xfrm>
          <a:prstGeom prst="rect">
            <a:avLst/>
          </a:prstGeom>
          <a:noFill/>
          <a:ln w="9525">
            <a:noFill/>
            <a:miter lim="800000"/>
            <a:headEnd/>
            <a:tailEnd/>
          </a:ln>
        </p:spPr>
        <p:txBody>
          <a:bodyPr wrap="square">
            <a:spAutoFit/>
          </a:bodyPr>
          <a:lstStyle/>
          <a:p>
            <a:pPr>
              <a:defRPr/>
            </a:pPr>
            <a:r>
              <a:rPr lang="en-US" sz="1800" b="1" dirty="0">
                <a:solidFill>
                  <a:srgbClr val="0033CC"/>
                </a:solidFill>
                <a:latin typeface="Arial" pitchFamily="34" charset="0"/>
                <a:ea typeface="ＭＳ Ｐゴシック" pitchFamily="1" charset="-128"/>
                <a:cs typeface="Arial" pitchFamily="34" charset="0"/>
                <a:sym typeface="Wingdings" pitchFamily="2" charset="2"/>
              </a:rPr>
              <a:t>momentum</a:t>
            </a:r>
            <a:endParaRPr lang="en-US" sz="1800" b="1" dirty="0">
              <a:solidFill>
                <a:srgbClr val="0033CC"/>
              </a:solidFill>
              <a:latin typeface="Arial" pitchFamily="34" charset="0"/>
              <a:ea typeface="ＭＳ Ｐゴシック" pitchFamily="1" charset="-128"/>
              <a:cs typeface="Arial" pitchFamily="34" charset="0"/>
            </a:endParaRPr>
          </a:p>
        </p:txBody>
      </p:sp>
      <p:sp>
        <p:nvSpPr>
          <p:cNvPr id="8" name="Text Box 7">
            <a:extLst>
              <a:ext uri="{FF2B5EF4-FFF2-40B4-BE49-F238E27FC236}">
                <a16:creationId xmlns:a16="http://schemas.microsoft.com/office/drawing/2014/main" id="{F838AF72-5010-4796-983C-B3388F1B10F8}"/>
              </a:ext>
            </a:extLst>
          </p:cNvPr>
          <p:cNvSpPr txBox="1">
            <a:spLocks noChangeArrowheads="1"/>
          </p:cNvSpPr>
          <p:nvPr/>
        </p:nvSpPr>
        <p:spPr bwMode="auto">
          <a:xfrm>
            <a:off x="4394540" y="5861305"/>
            <a:ext cx="770581" cy="369332"/>
          </a:xfrm>
          <a:prstGeom prst="rect">
            <a:avLst/>
          </a:prstGeom>
          <a:noFill/>
          <a:ln w="9525">
            <a:noFill/>
            <a:miter lim="800000"/>
            <a:headEnd/>
            <a:tailEnd/>
          </a:ln>
        </p:spPr>
        <p:txBody>
          <a:bodyPr wrap="square">
            <a:spAutoFit/>
          </a:bodyPr>
          <a:lstStyle/>
          <a:p>
            <a:pPr>
              <a:defRPr/>
            </a:pPr>
            <a:r>
              <a:rPr lang="en-US" sz="1800" b="1" dirty="0">
                <a:solidFill>
                  <a:srgbClr val="FF0000"/>
                </a:solidFill>
                <a:latin typeface="Arial" pitchFamily="34" charset="0"/>
                <a:ea typeface="ＭＳ Ｐゴシック" pitchFamily="1" charset="-128"/>
                <a:cs typeface="Arial" pitchFamily="34" charset="0"/>
                <a:sym typeface="Wingdings" pitchFamily="2" charset="2"/>
              </a:rPr>
              <a:t>spin</a:t>
            </a:r>
            <a:endParaRPr lang="en-US" sz="1800" b="1" dirty="0">
              <a:solidFill>
                <a:srgbClr val="FF0000"/>
              </a:solidFill>
              <a:latin typeface="Arial" pitchFamily="34" charset="0"/>
              <a:ea typeface="ＭＳ Ｐゴシック" pitchFamily="1" charset="-128"/>
              <a:cs typeface="Arial" pitchFamily="34" charset="0"/>
            </a:endParaRPr>
          </a:p>
        </p:txBody>
      </p:sp>
      <p:pic>
        <p:nvPicPr>
          <p:cNvPr id="9" name="Picture 8" descr="g1_eic_only.jpg">
            <a:extLst>
              <a:ext uri="{FF2B5EF4-FFF2-40B4-BE49-F238E27FC236}">
                <a16:creationId xmlns:a16="http://schemas.microsoft.com/office/drawing/2014/main" id="{5996EB02-FA1A-4EBF-A7DE-122F540758E6}"/>
              </a:ext>
            </a:extLst>
          </p:cNvPr>
          <p:cNvPicPr>
            <a:picLocks noChangeAspect="1"/>
          </p:cNvPicPr>
          <p:nvPr/>
        </p:nvPicPr>
        <p:blipFill>
          <a:blip r:embed="rId3"/>
          <a:srcRect/>
          <a:stretch>
            <a:fillRect/>
          </a:stretch>
        </p:blipFill>
        <p:spPr bwMode="auto">
          <a:xfrm>
            <a:off x="2938669" y="1458100"/>
            <a:ext cx="3190275" cy="4240784"/>
          </a:xfrm>
          <a:prstGeom prst="rect">
            <a:avLst/>
          </a:prstGeom>
          <a:noFill/>
          <a:ln w="9525">
            <a:noFill/>
            <a:miter lim="800000"/>
            <a:headEnd/>
            <a:tailEnd/>
          </a:ln>
        </p:spPr>
      </p:pic>
      <p:sp>
        <p:nvSpPr>
          <p:cNvPr id="10" name="Text Box 4">
            <a:extLst>
              <a:ext uri="{FF2B5EF4-FFF2-40B4-BE49-F238E27FC236}">
                <a16:creationId xmlns:a16="http://schemas.microsoft.com/office/drawing/2014/main" id="{C713459C-6AF4-461C-8121-2EAF9583D92F}"/>
              </a:ext>
            </a:extLst>
          </p:cNvPr>
          <p:cNvSpPr txBox="1">
            <a:spLocks noChangeArrowheads="1"/>
          </p:cNvSpPr>
          <p:nvPr/>
        </p:nvSpPr>
        <p:spPr bwMode="auto">
          <a:xfrm>
            <a:off x="6242575" y="110170"/>
            <a:ext cx="2774349" cy="461665"/>
          </a:xfrm>
          <a:prstGeom prst="rect">
            <a:avLst/>
          </a:prstGeom>
          <a:noFill/>
          <a:ln w="9525">
            <a:noFill/>
            <a:miter lim="800000"/>
            <a:headEnd/>
            <a:tailEnd/>
          </a:ln>
        </p:spPr>
        <p:txBody>
          <a:bodyPr wrap="none">
            <a:spAutoFit/>
          </a:bodyPr>
          <a:lstStyle/>
          <a:p>
            <a:pPr>
              <a:defRPr/>
            </a:pPr>
            <a:r>
              <a:rPr lang="en-US" sz="2400" b="1" dirty="0">
                <a:latin typeface="Arial" pitchFamily="34" charset="0"/>
                <a:ea typeface="ＭＳ Ｐゴシック" pitchFamily="1" charset="-128"/>
                <a:cs typeface="Arial" pitchFamily="34" charset="0"/>
              </a:rPr>
              <a:t>World Data on h</a:t>
            </a:r>
            <a:r>
              <a:rPr lang="en-US" sz="2400" b="1" baseline="-25000" dirty="0">
                <a:latin typeface="Arial" pitchFamily="34" charset="0"/>
                <a:ea typeface="ＭＳ Ｐゴシック" pitchFamily="1" charset="-128"/>
                <a:cs typeface="Arial" pitchFamily="34" charset="0"/>
              </a:rPr>
              <a:t>1</a:t>
            </a:r>
            <a:r>
              <a:rPr lang="en-US" sz="2400" b="1" baseline="30000" dirty="0">
                <a:latin typeface="Arial" pitchFamily="34" charset="0"/>
                <a:ea typeface="ＭＳ Ｐゴシック" pitchFamily="1" charset="-128"/>
                <a:cs typeface="Arial" pitchFamily="34" charset="0"/>
              </a:rPr>
              <a:t>p</a:t>
            </a:r>
            <a:endParaRPr lang="en-US" sz="2400" b="1" dirty="0">
              <a:latin typeface="Arial" pitchFamily="34" charset="0"/>
              <a:ea typeface="ＭＳ Ｐゴシック" pitchFamily="1" charset="-128"/>
              <a:cs typeface="Arial" pitchFamily="34" charset="0"/>
            </a:endParaRPr>
          </a:p>
        </p:txBody>
      </p:sp>
      <p:sp>
        <p:nvSpPr>
          <p:cNvPr id="11" name="Text Box 7">
            <a:extLst>
              <a:ext uri="{FF2B5EF4-FFF2-40B4-BE49-F238E27FC236}">
                <a16:creationId xmlns:a16="http://schemas.microsoft.com/office/drawing/2014/main" id="{B09C9B6F-C299-4AB9-A511-2746EDF5AC4A}"/>
              </a:ext>
            </a:extLst>
          </p:cNvPr>
          <p:cNvSpPr txBox="1">
            <a:spLocks noChangeArrowheads="1"/>
          </p:cNvSpPr>
          <p:nvPr/>
        </p:nvSpPr>
        <p:spPr bwMode="auto">
          <a:xfrm>
            <a:off x="6572491" y="5684185"/>
            <a:ext cx="2349087" cy="646331"/>
          </a:xfrm>
          <a:prstGeom prst="rect">
            <a:avLst/>
          </a:prstGeom>
          <a:noFill/>
          <a:ln w="9525">
            <a:noFill/>
            <a:miter lim="800000"/>
            <a:headEnd/>
            <a:tailEnd/>
          </a:ln>
        </p:spPr>
        <p:txBody>
          <a:bodyPr wrap="square">
            <a:spAutoFit/>
          </a:bodyPr>
          <a:lstStyle/>
          <a:p>
            <a:pPr>
              <a:defRPr/>
            </a:pPr>
            <a:r>
              <a:rPr lang="en-US" b="1" dirty="0">
                <a:solidFill>
                  <a:srgbClr val="FF0000"/>
                </a:solidFill>
                <a:latin typeface="Arial" pitchFamily="34" charset="0"/>
                <a:ea typeface="ＭＳ Ｐゴシック" pitchFamily="1" charset="-128"/>
                <a:cs typeface="Arial" pitchFamily="34" charset="0"/>
                <a:sym typeface="Wingdings" pitchFamily="2" charset="2"/>
              </a:rPr>
              <a:t>transverse spin ~ angular momentum</a:t>
            </a:r>
            <a:endParaRPr lang="en-US" sz="1800" b="1" dirty="0">
              <a:solidFill>
                <a:srgbClr val="FF0000"/>
              </a:solidFill>
              <a:latin typeface="Arial" pitchFamily="34" charset="0"/>
              <a:ea typeface="ＭＳ Ｐゴシック" pitchFamily="1" charset="-128"/>
              <a:cs typeface="Arial" pitchFamily="34" charset="0"/>
            </a:endParaRPr>
          </a:p>
        </p:txBody>
      </p:sp>
      <p:pic>
        <p:nvPicPr>
          <p:cNvPr id="13" name="Picture 12">
            <a:extLst>
              <a:ext uri="{FF2B5EF4-FFF2-40B4-BE49-F238E27FC236}">
                <a16:creationId xmlns:a16="http://schemas.microsoft.com/office/drawing/2014/main" id="{CF540B35-83C2-4699-BFEE-79F9EB1AE578}"/>
              </a:ext>
            </a:extLst>
          </p:cNvPr>
          <p:cNvPicPr>
            <a:picLocks noChangeAspect="1"/>
          </p:cNvPicPr>
          <p:nvPr/>
        </p:nvPicPr>
        <p:blipFill rotWithShape="1">
          <a:blip r:embed="rId4">
            <a:extLst>
              <a:ext uri="{28A0092B-C50C-407E-A947-70E740481C1C}">
                <a14:useLocalDpi xmlns:a14="http://schemas.microsoft.com/office/drawing/2010/main" val="0"/>
              </a:ext>
            </a:extLst>
          </a:blip>
          <a:srcRect l="11853"/>
          <a:stretch/>
        </p:blipFill>
        <p:spPr>
          <a:xfrm>
            <a:off x="6242575" y="1471163"/>
            <a:ext cx="2844437" cy="4194248"/>
          </a:xfrm>
          <a:prstGeom prst="rect">
            <a:avLst/>
          </a:prstGeom>
        </p:spPr>
      </p:pic>
      <p:sp>
        <p:nvSpPr>
          <p:cNvPr id="14" name="Text Box 9">
            <a:extLst>
              <a:ext uri="{FF2B5EF4-FFF2-40B4-BE49-F238E27FC236}">
                <a16:creationId xmlns:a16="http://schemas.microsoft.com/office/drawing/2014/main" id="{866F5F79-F785-435D-AAE5-C208DA083618}"/>
              </a:ext>
            </a:extLst>
          </p:cNvPr>
          <p:cNvSpPr txBox="1">
            <a:spLocks noChangeArrowheads="1"/>
          </p:cNvSpPr>
          <p:nvPr/>
        </p:nvSpPr>
        <p:spPr bwMode="auto">
          <a:xfrm rot="2700000">
            <a:off x="4426793" y="2516948"/>
            <a:ext cx="2698750" cy="338138"/>
          </a:xfrm>
          <a:prstGeom prst="rect">
            <a:avLst/>
          </a:prstGeom>
          <a:solidFill>
            <a:schemeClr val="accent1">
              <a:lumMod val="20000"/>
              <a:lumOff val="80000"/>
            </a:schemeClr>
          </a:solidFill>
          <a:ln w="9525">
            <a:noFill/>
            <a:miter lim="800000"/>
            <a:headEnd/>
            <a:tailEnd/>
          </a:ln>
          <a:effectLst>
            <a:outerShdw blurRad="50800" dist="50800" dir="5400000" algn="ctr" rotWithShape="0">
              <a:srgbClr val="000000">
                <a:alpha val="60000"/>
              </a:srgbClr>
            </a:outerShdw>
          </a:effectLst>
        </p:spPr>
        <p:txBody>
          <a:bodyPr>
            <a:spAutoFit/>
          </a:bodyPr>
          <a:lstStyle/>
          <a:p>
            <a:pPr eaLnBrk="0" hangingPunct="0">
              <a:defRPr/>
            </a:pPr>
            <a:r>
              <a:rPr lang="en-US" sz="1600" b="1" dirty="0">
                <a:solidFill>
                  <a:srgbClr val="FF0000"/>
                </a:solidFill>
                <a:latin typeface="Arial" pitchFamily="34" charset="0"/>
                <a:ea typeface="ＭＳ Ｐゴシック" pitchFamily="1" charset="-128"/>
                <a:cs typeface="Arial" pitchFamily="34" charset="0"/>
              </a:rPr>
              <a:t>An EIC makes it possible!</a:t>
            </a:r>
          </a:p>
        </p:txBody>
      </p:sp>
      <p:sp>
        <p:nvSpPr>
          <p:cNvPr id="15" name="Isosceles Triangle 14">
            <a:extLst>
              <a:ext uri="{FF2B5EF4-FFF2-40B4-BE49-F238E27FC236}">
                <a16:creationId xmlns:a16="http://schemas.microsoft.com/office/drawing/2014/main" id="{530BA6B9-3819-4E51-A35A-3D5B03850853}"/>
              </a:ext>
            </a:extLst>
          </p:cNvPr>
          <p:cNvSpPr/>
          <p:nvPr/>
        </p:nvSpPr>
        <p:spPr bwMode="auto">
          <a:xfrm>
            <a:off x="6376546" y="5055329"/>
            <a:ext cx="106070" cy="91440"/>
          </a:xfrm>
          <a:prstGeom prst="triangl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16" name="TextBox 15">
            <a:extLst>
              <a:ext uri="{FF2B5EF4-FFF2-40B4-BE49-F238E27FC236}">
                <a16:creationId xmlns:a16="http://schemas.microsoft.com/office/drawing/2014/main" id="{79033C11-CBA7-4536-BC94-0722D664D680}"/>
              </a:ext>
            </a:extLst>
          </p:cNvPr>
          <p:cNvSpPr txBox="1"/>
          <p:nvPr/>
        </p:nvSpPr>
        <p:spPr>
          <a:xfrm>
            <a:off x="6439986" y="5003076"/>
            <a:ext cx="623889"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HERMES</a:t>
            </a:r>
          </a:p>
        </p:txBody>
      </p:sp>
      <p:sp>
        <p:nvSpPr>
          <p:cNvPr id="17" name="Oval 16">
            <a:extLst>
              <a:ext uri="{FF2B5EF4-FFF2-40B4-BE49-F238E27FC236}">
                <a16:creationId xmlns:a16="http://schemas.microsoft.com/office/drawing/2014/main" id="{20DA76E6-892E-4759-B235-D50F6A1AB2D6}"/>
              </a:ext>
            </a:extLst>
          </p:cNvPr>
          <p:cNvSpPr/>
          <p:nvPr/>
        </p:nvSpPr>
        <p:spPr bwMode="auto">
          <a:xfrm>
            <a:off x="6376546" y="4885509"/>
            <a:ext cx="106070" cy="117567"/>
          </a:xfrm>
          <a:prstGeom prst="ellipse">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18" name="TextBox 17">
            <a:extLst>
              <a:ext uri="{FF2B5EF4-FFF2-40B4-BE49-F238E27FC236}">
                <a16:creationId xmlns:a16="http://schemas.microsoft.com/office/drawing/2014/main" id="{55859516-DE8C-4098-9D6C-DB7B0BB2484C}"/>
              </a:ext>
            </a:extLst>
          </p:cNvPr>
          <p:cNvSpPr txBox="1"/>
          <p:nvPr/>
        </p:nvSpPr>
        <p:spPr>
          <a:xfrm>
            <a:off x="6435630" y="4841964"/>
            <a:ext cx="699230"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COMPASS</a:t>
            </a:r>
          </a:p>
        </p:txBody>
      </p:sp>
      <p:sp>
        <p:nvSpPr>
          <p:cNvPr id="19" name="TextBox 18">
            <a:extLst>
              <a:ext uri="{FF2B5EF4-FFF2-40B4-BE49-F238E27FC236}">
                <a16:creationId xmlns:a16="http://schemas.microsoft.com/office/drawing/2014/main" id="{2C978BEC-E7CC-44E8-8789-0981F3AA937F}"/>
              </a:ext>
            </a:extLst>
          </p:cNvPr>
          <p:cNvSpPr txBox="1"/>
          <p:nvPr/>
        </p:nvSpPr>
        <p:spPr>
          <a:xfrm rot="3420000">
            <a:off x="7847216" y="3571342"/>
            <a:ext cx="1114408" cy="276999"/>
          </a:xfrm>
          <a:prstGeom prst="rect">
            <a:avLst/>
          </a:prstGeom>
          <a:noFill/>
        </p:spPr>
        <p:txBody>
          <a:bodyPr wrap="none" rtlCol="0">
            <a:spAutoFit/>
          </a:bodyPr>
          <a:lstStyle/>
          <a:p>
            <a:r>
              <a:rPr lang="en-US" sz="1200" i="1" dirty="0">
                <a:solidFill>
                  <a:srgbClr val="0033CC"/>
                </a:solidFill>
                <a:latin typeface="Arial" pitchFamily="34" charset="0"/>
                <a:cs typeface="Arial" pitchFamily="34" charset="0"/>
              </a:rPr>
              <a:t>EIC coverage</a:t>
            </a:r>
          </a:p>
        </p:txBody>
      </p:sp>
      <p:sp>
        <p:nvSpPr>
          <p:cNvPr id="20" name="TextBox 19">
            <a:extLst>
              <a:ext uri="{FF2B5EF4-FFF2-40B4-BE49-F238E27FC236}">
                <a16:creationId xmlns:a16="http://schemas.microsoft.com/office/drawing/2014/main" id="{A8E1BD2E-6296-40DA-89D0-860242ACC852}"/>
              </a:ext>
            </a:extLst>
          </p:cNvPr>
          <p:cNvSpPr txBox="1"/>
          <p:nvPr/>
        </p:nvSpPr>
        <p:spPr>
          <a:xfrm>
            <a:off x="5413900" y="1601720"/>
            <a:ext cx="3533976" cy="276999"/>
          </a:xfrm>
          <a:prstGeom prst="rect">
            <a:avLst/>
          </a:prstGeom>
          <a:noFill/>
        </p:spPr>
        <p:txBody>
          <a:bodyPr wrap="square" rtlCol="0">
            <a:spAutoFit/>
          </a:bodyPr>
          <a:lstStyle/>
          <a:p>
            <a:r>
              <a:rPr lang="en-US" sz="1200" b="1" dirty="0"/>
              <a:t>Note: need to update plots for COMPASS data</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C5DC978B-6BE4-49A6-98EE-893FF44F9D07}"/>
                  </a:ext>
                </a:extLst>
              </p:cNvPr>
              <p:cNvSpPr txBox="1"/>
              <p:nvPr/>
            </p:nvSpPr>
            <p:spPr>
              <a:xfrm>
                <a:off x="6075990" y="1106620"/>
                <a:ext cx="3107517" cy="369332"/>
              </a:xfrm>
              <a:prstGeom prst="rect">
                <a:avLst/>
              </a:prstGeom>
              <a:noFill/>
            </p:spPr>
            <p:txBody>
              <a:bodyPr wrap="none" rtlCol="0">
                <a:spAutoFit/>
              </a:bodyPr>
              <a:lstStyle/>
              <a:p>
                <a:r>
                  <a:rPr lang="en-US" dirty="0">
                    <a:latin typeface="Arial" panose="020B0604020202020204" pitchFamily="34" charset="0"/>
                    <a:ea typeface="Cambria Math"/>
                    <a:cs typeface="Arial" panose="020B0604020202020204" pitchFamily="34" charset="0"/>
                  </a:rPr>
                  <a:t>F</a:t>
                </a:r>
                <a:r>
                  <a:rPr lang="en-US" baseline="-25000" dirty="0" err="1">
                    <a:latin typeface="Arial" panose="020B0604020202020204" pitchFamily="34" charset="0"/>
                    <a:ea typeface="Cambria Math"/>
                    <a:cs typeface="Arial" panose="020B0604020202020204" pitchFamily="34" charset="0"/>
                  </a:rPr>
                  <a:t>UT</a:t>
                </a:r>
                <a:r>
                  <a:rPr lang="en-US" baseline="30000" dirty="0" err="1">
                    <a:latin typeface="Arial" panose="020B0604020202020204" pitchFamily="34" charset="0"/>
                    <a:ea typeface="Cambria Math"/>
                    <a:cs typeface="Arial" panose="020B0604020202020204" pitchFamily="34" charset="0"/>
                  </a:rPr>
                  <a:t>sin</a:t>
                </a:r>
                <a:r>
                  <a:rPr lang="en-US" baseline="30000" dirty="0">
                    <a:latin typeface="Arial" panose="020B0604020202020204" pitchFamily="34" charset="0"/>
                    <a:ea typeface="Cambria Math"/>
                    <a:cs typeface="Arial" panose="020B0604020202020204" pitchFamily="34" charset="0"/>
                  </a:rPr>
                  <a:t>(</a:t>
                </a:r>
                <a:r>
                  <a:rPr lang="en-US" baseline="30000" dirty="0" err="1">
                    <a:latin typeface="Symbol" panose="05050102010706020507" pitchFamily="18" charset="2"/>
                    <a:ea typeface="Cambria Math"/>
                    <a:cs typeface="Arial" panose="020B0604020202020204" pitchFamily="34" charset="0"/>
                  </a:rPr>
                  <a:t>f</a:t>
                </a:r>
                <a:r>
                  <a:rPr lang="en-US" baseline="16000" dirty="0" err="1">
                    <a:latin typeface="Arial" panose="020B0604020202020204" pitchFamily="34" charset="0"/>
                    <a:ea typeface="Cambria Math"/>
                    <a:cs typeface="Arial" panose="020B0604020202020204" pitchFamily="34" charset="0"/>
                  </a:rPr>
                  <a:t>h</a:t>
                </a:r>
                <a:r>
                  <a:rPr lang="en-US" baseline="30000" dirty="0" err="1">
                    <a:latin typeface="Arial" panose="020B0604020202020204" pitchFamily="34" charset="0"/>
                    <a:ea typeface="Cambria Math"/>
                    <a:cs typeface="Arial" panose="020B0604020202020204" pitchFamily="34" charset="0"/>
                  </a:rPr>
                  <a:t>+</a:t>
                </a:r>
                <a:r>
                  <a:rPr lang="en-US" baseline="30000" dirty="0" err="1">
                    <a:latin typeface="Symbol" panose="05050102010706020507" pitchFamily="18" charset="2"/>
                    <a:ea typeface="Cambria Math"/>
                    <a:cs typeface="Arial" panose="020B0604020202020204" pitchFamily="34" charset="0"/>
                  </a:rPr>
                  <a:t>f</a:t>
                </a:r>
                <a:r>
                  <a:rPr lang="en-US" baseline="16000" dirty="0" err="1">
                    <a:latin typeface="Arial" panose="020B0604020202020204" pitchFamily="34" charset="0"/>
                    <a:ea typeface="Cambria Math"/>
                    <a:cs typeface="Arial" panose="020B0604020202020204" pitchFamily="34" charset="0"/>
                  </a:rPr>
                  <a:t>s</a:t>
                </a:r>
                <a:r>
                  <a:rPr lang="en-US" baseline="30000" dirty="0">
                    <a:latin typeface="Arial" panose="020B0604020202020204" pitchFamily="34" charset="0"/>
                    <a:ea typeface="Cambria Math"/>
                    <a:cs typeface="Arial" panose="020B0604020202020204" pitchFamily="34" charset="0"/>
                  </a:rPr>
                  <a:t>)</a:t>
                </a:r>
                <a:r>
                  <a:rPr lang="en-US" dirty="0">
                    <a:latin typeface="Arial" panose="020B0604020202020204" pitchFamily="34" charset="0"/>
                    <a:ea typeface="Cambria Math"/>
                    <a:cs typeface="Arial" panose="020B0604020202020204" pitchFamily="34" charset="0"/>
                  </a:rPr>
                  <a:t>(x,Q</a:t>
                </a:r>
                <a:r>
                  <a:rPr lang="en-US" baseline="30000" dirty="0">
                    <a:latin typeface="Arial" panose="020B0604020202020204" pitchFamily="34" charset="0"/>
                    <a:ea typeface="Cambria Math"/>
                    <a:cs typeface="Arial" panose="020B0604020202020204" pitchFamily="34" charset="0"/>
                  </a:rPr>
                  <a:t>2</a:t>
                </a:r>
                <a:r>
                  <a:rPr lang="en-US" dirty="0">
                    <a:latin typeface="Arial" panose="020B0604020202020204" pitchFamily="34" charset="0"/>
                    <a:ea typeface="Cambria Math"/>
                    <a:cs typeface="Arial" panose="020B0604020202020204" pitchFamily="34" charset="0"/>
                  </a:rPr>
                  <a:t>) + C(x) </a:t>
                </a:r>
                <a14:m>
                  <m:oMath xmlns:m="http://schemas.openxmlformats.org/officeDocument/2006/math">
                    <m:r>
                      <a:rPr lang="en-US" i="1" smtClean="0">
                        <a:latin typeface="Cambria Math"/>
                        <a:ea typeface="Cambria Math"/>
                      </a:rPr>
                      <m:t>∝</m:t>
                    </m:r>
                    <m:r>
                      <m:rPr>
                        <m:sty m:val="p"/>
                      </m:rPr>
                      <a:rPr lang="en-US" b="0" i="0" smtClean="0">
                        <a:latin typeface="Cambria Math"/>
                        <a:ea typeface="Cambria Math"/>
                      </a:rPr>
                      <m:t>h</m:t>
                    </m:r>
                    <m:r>
                      <a:rPr lang="en-US" b="0" i="0" baseline="-25000" smtClean="0">
                        <a:latin typeface="Cambria Math"/>
                        <a:ea typeface="Cambria Math"/>
                      </a:rPr>
                      <m:t>1</m:t>
                    </m:r>
                  </m:oMath>
                </a14:m>
                <a:endParaRPr lang="en-US" baseline="30000" dirty="0">
                  <a:latin typeface="Arial" panose="020B0604020202020204" pitchFamily="34" charset="0"/>
                  <a:cs typeface="Arial" panose="020B0604020202020204" pitchFamily="34" charset="0"/>
                </a:endParaRPr>
              </a:p>
            </p:txBody>
          </p:sp>
        </mc:Choice>
        <mc:Fallback xmlns="">
          <p:sp>
            <p:nvSpPr>
              <p:cNvPr id="24" name="TextBox 23">
                <a:extLst>
                  <a:ext uri="{FF2B5EF4-FFF2-40B4-BE49-F238E27FC236}">
                    <a16:creationId xmlns:a16="http://schemas.microsoft.com/office/drawing/2014/main" id="{C5DC978B-6BE4-49A6-98EE-893FF44F9D07}"/>
                  </a:ext>
                </a:extLst>
              </p:cNvPr>
              <p:cNvSpPr txBox="1">
                <a:spLocks noRot="1" noChangeAspect="1" noMove="1" noResize="1" noEditPoints="1" noAdjustHandles="1" noChangeArrowheads="1" noChangeShapeType="1" noTextEdit="1"/>
              </p:cNvSpPr>
              <p:nvPr/>
            </p:nvSpPr>
            <p:spPr>
              <a:xfrm>
                <a:off x="6075990" y="1106620"/>
                <a:ext cx="3107517" cy="369332"/>
              </a:xfrm>
              <a:prstGeom prst="rect">
                <a:avLst/>
              </a:prstGeom>
              <a:blipFill>
                <a:blip r:embed="rId5"/>
                <a:stretch>
                  <a:fillRect l="-1768" t="-10000" b="-26667"/>
                </a:stretch>
              </a:blipFill>
            </p:spPr>
            <p:txBody>
              <a:bodyPr/>
              <a:lstStyle/>
              <a:p>
                <a:r>
                  <a:rPr lang="en-US">
                    <a:noFill/>
                  </a:rPr>
                  <a:t> </a:t>
                </a:r>
              </a:p>
            </p:txBody>
          </p:sp>
        </mc:Fallback>
      </mc:AlternateContent>
    </p:spTree>
    <p:extLst>
      <p:ext uri="{BB962C8B-B14F-4D97-AF65-F5344CB8AC3E}">
        <p14:creationId xmlns:p14="http://schemas.microsoft.com/office/powerpoint/2010/main" val="1120400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58</a:t>
            </a:fld>
            <a:endParaRPr lang="en-US" dirty="0"/>
          </a:p>
        </p:txBody>
      </p:sp>
      <p:sp>
        <p:nvSpPr>
          <p:cNvPr id="6" name="Title 1">
            <a:extLst>
              <a:ext uri="{FF2B5EF4-FFF2-40B4-BE49-F238E27FC236}">
                <a16:creationId xmlns:a16="http://schemas.microsoft.com/office/drawing/2014/main" id="{A6D2A865-646B-45A9-86BA-4B598ACE877B}"/>
              </a:ext>
            </a:extLst>
          </p:cNvPr>
          <p:cNvSpPr>
            <a:spLocks noGrp="1"/>
          </p:cNvSpPr>
          <p:nvPr>
            <p:ph type="title"/>
          </p:nvPr>
        </p:nvSpPr>
        <p:spPr>
          <a:xfrm>
            <a:off x="0" y="0"/>
            <a:ext cx="9143999" cy="728663"/>
          </a:xfrm>
        </p:spPr>
        <p:txBody>
          <a:bodyPr>
            <a:noAutofit/>
          </a:bodyPr>
          <a:lstStyle/>
          <a:p>
            <a:pPr algn="ctr"/>
            <a:r>
              <a:rPr lang="en-US" sz="3200" dirty="0"/>
              <a:t>THE INCOMPLETE HADRON: SPIN PUZZLE</a:t>
            </a:r>
            <a:endParaRPr lang="en-US" sz="3200" b="1" dirty="0"/>
          </a:p>
        </p:txBody>
      </p:sp>
      <p:pic>
        <p:nvPicPr>
          <p:cNvPr id="7" name="Content Placeholder 6" descr="Screen Shot 2018-10-14 at 8.00.12 PM.png">
            <a:extLst>
              <a:ext uri="{FF2B5EF4-FFF2-40B4-BE49-F238E27FC236}">
                <a16:creationId xmlns:a16="http://schemas.microsoft.com/office/drawing/2014/main" id="{2D46E017-A661-48DF-A839-7B87A3914860}"/>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t="-7448" b="-7448"/>
          <a:stretch>
            <a:fillRect/>
          </a:stretch>
        </p:blipFill>
        <p:spPr>
          <a:xfrm>
            <a:off x="243327" y="769955"/>
            <a:ext cx="3678564" cy="2023069"/>
          </a:xfrm>
        </p:spPr>
      </p:pic>
      <p:sp>
        <p:nvSpPr>
          <p:cNvPr id="8" name="TextBox 7">
            <a:extLst>
              <a:ext uri="{FF2B5EF4-FFF2-40B4-BE49-F238E27FC236}">
                <a16:creationId xmlns:a16="http://schemas.microsoft.com/office/drawing/2014/main" id="{11224BFA-557A-42D1-B62D-3AE8AB73777C}"/>
              </a:ext>
            </a:extLst>
          </p:cNvPr>
          <p:cNvSpPr txBox="1"/>
          <p:nvPr/>
        </p:nvSpPr>
        <p:spPr>
          <a:xfrm>
            <a:off x="4001022" y="1039078"/>
            <a:ext cx="4978782" cy="1200329"/>
          </a:xfrm>
          <a:prstGeom prst="rect">
            <a:avLst/>
          </a:prstGeom>
          <a:solidFill>
            <a:srgbClr val="FFFF00"/>
          </a:solidFill>
          <a:ln w="28575" cmpd="sng">
            <a:solidFill>
              <a:schemeClr val="tx1"/>
            </a:solidFill>
          </a:ln>
        </p:spPr>
        <p:txBody>
          <a:bodyPr wrap="square" rtlCol="0">
            <a:spAutoFit/>
          </a:bodyPr>
          <a:lstStyle/>
          <a:p>
            <a:r>
              <a:rPr lang="en-US" dirty="0"/>
              <a:t>EIC projected measurements:</a:t>
            </a:r>
          </a:p>
          <a:p>
            <a:r>
              <a:rPr lang="en-US" dirty="0"/>
              <a:t>Precise determination of polarized PDFs of</a:t>
            </a:r>
          </a:p>
          <a:p>
            <a:r>
              <a:rPr lang="en-US" dirty="0"/>
              <a:t>quark sea and gluons </a:t>
            </a:r>
            <a:r>
              <a:rPr lang="en-US" dirty="0">
                <a:latin typeface="Wingdings"/>
                <a:ea typeface="Wingdings"/>
                <a:cs typeface="Wingdings"/>
                <a:sym typeface="Wingdings"/>
              </a:rPr>
              <a:t></a:t>
            </a:r>
            <a:r>
              <a:rPr lang="en-US" dirty="0">
                <a:sym typeface="Wingdings"/>
              </a:rPr>
              <a:t> precision ΔG and ΔΣ</a:t>
            </a:r>
          </a:p>
          <a:p>
            <a:r>
              <a:rPr lang="en-US" dirty="0">
                <a:latin typeface="Wingdings"/>
                <a:ea typeface="Wingdings"/>
                <a:cs typeface="Wingdings"/>
                <a:sym typeface="Wingdings"/>
              </a:rPr>
              <a:t></a:t>
            </a:r>
            <a:r>
              <a:rPr lang="en-US" dirty="0">
                <a:sym typeface="Wingdings"/>
              </a:rPr>
              <a:t> Determination of </a:t>
            </a:r>
            <a:r>
              <a:rPr lang="en-US" dirty="0" err="1">
                <a:sym typeface="Wingdings"/>
              </a:rPr>
              <a:t>L</a:t>
            </a:r>
            <a:r>
              <a:rPr lang="en-US" baseline="-25000" dirty="0" err="1">
                <a:sym typeface="Wingdings"/>
              </a:rPr>
              <a:t>q</a:t>
            </a:r>
            <a:r>
              <a:rPr lang="en-US" baseline="-25000" dirty="0">
                <a:sym typeface="Wingdings"/>
              </a:rPr>
              <a:t> </a:t>
            </a:r>
            <a:r>
              <a:rPr lang="en-US" dirty="0">
                <a:sym typeface="Wingdings"/>
              </a:rPr>
              <a:t>+ L</a:t>
            </a:r>
            <a:r>
              <a:rPr lang="en-US" baseline="-25000" dirty="0">
                <a:sym typeface="Wingdings"/>
              </a:rPr>
              <a:t>g</a:t>
            </a:r>
            <a:endParaRPr lang="en-US" baseline="-25000" dirty="0"/>
          </a:p>
        </p:txBody>
      </p:sp>
      <p:pic>
        <p:nvPicPr>
          <p:cNvPr id="9" name="Picture 8" descr="Screen Shot 2018-10-14 at 8.06.51 PM.png">
            <a:extLst>
              <a:ext uri="{FF2B5EF4-FFF2-40B4-BE49-F238E27FC236}">
                <a16:creationId xmlns:a16="http://schemas.microsoft.com/office/drawing/2014/main" id="{B80A34AF-86E0-46CC-AA5F-783B5E88AD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41" y="2514319"/>
            <a:ext cx="3409491" cy="4135968"/>
          </a:xfrm>
          <a:prstGeom prst="rect">
            <a:avLst/>
          </a:prstGeom>
        </p:spPr>
      </p:pic>
      <p:pic>
        <p:nvPicPr>
          <p:cNvPr id="11" name="Picture 10" descr="Screen Shot 2018-10-13 at 4.07.56 PM.png">
            <a:extLst>
              <a:ext uri="{FF2B5EF4-FFF2-40B4-BE49-F238E27FC236}">
                <a16:creationId xmlns:a16="http://schemas.microsoft.com/office/drawing/2014/main" id="{9BB6F528-903C-4EC6-8B64-05A8217616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23352" y="4654424"/>
            <a:ext cx="1059234" cy="1371671"/>
          </a:xfrm>
          <a:prstGeom prst="rect">
            <a:avLst/>
          </a:prstGeom>
        </p:spPr>
      </p:pic>
      <p:pic>
        <p:nvPicPr>
          <p:cNvPr id="12" name="Picture 11" descr="deltaG_Delta_Sigma.png">
            <a:extLst>
              <a:ext uri="{FF2B5EF4-FFF2-40B4-BE49-F238E27FC236}">
                <a16:creationId xmlns:a16="http://schemas.microsoft.com/office/drawing/2014/main" id="{E57C3EE7-5149-4AAD-AA22-18C474968C4A}"/>
              </a:ext>
            </a:extLst>
          </p:cNvPr>
          <p:cNvPicPr>
            <a:picLocks noChangeAspect="1"/>
          </p:cNvPicPr>
          <p:nvPr/>
        </p:nvPicPr>
        <p:blipFill>
          <a:blip r:embed="rId5"/>
          <a:stretch>
            <a:fillRect/>
          </a:stretch>
        </p:blipFill>
        <p:spPr>
          <a:xfrm>
            <a:off x="5001025" y="2535644"/>
            <a:ext cx="3860068" cy="3834441"/>
          </a:xfrm>
          <a:prstGeom prst="rect">
            <a:avLst/>
          </a:prstGeom>
        </p:spPr>
      </p:pic>
      <p:pic>
        <p:nvPicPr>
          <p:cNvPr id="13" name="Picture 12" descr="spot.png">
            <a:extLst>
              <a:ext uri="{FF2B5EF4-FFF2-40B4-BE49-F238E27FC236}">
                <a16:creationId xmlns:a16="http://schemas.microsoft.com/office/drawing/2014/main" id="{45867971-9B3D-40C2-85CE-0AF59AD2C1DD}"/>
              </a:ext>
            </a:extLst>
          </p:cNvPr>
          <p:cNvPicPr>
            <a:picLocks/>
          </p:cNvPicPr>
          <p:nvPr/>
        </p:nvPicPr>
        <p:blipFill>
          <a:blip r:embed="rId6"/>
          <a:stretch>
            <a:fillRect/>
          </a:stretch>
        </p:blipFill>
        <p:spPr>
          <a:xfrm>
            <a:off x="7151213" y="3323750"/>
            <a:ext cx="723763" cy="262927"/>
          </a:xfrm>
          <a:prstGeom prst="rect">
            <a:avLst/>
          </a:prstGeom>
        </p:spPr>
      </p:pic>
      <p:pic>
        <p:nvPicPr>
          <p:cNvPr id="14" name="Picture 13" descr="spot.png">
            <a:extLst>
              <a:ext uri="{FF2B5EF4-FFF2-40B4-BE49-F238E27FC236}">
                <a16:creationId xmlns:a16="http://schemas.microsoft.com/office/drawing/2014/main" id="{CA8DD641-A98F-40F5-ABCA-B241262F1DD6}"/>
              </a:ext>
            </a:extLst>
          </p:cNvPr>
          <p:cNvPicPr>
            <a:picLocks/>
          </p:cNvPicPr>
          <p:nvPr/>
        </p:nvPicPr>
        <p:blipFill>
          <a:blip r:embed="rId6"/>
          <a:stretch>
            <a:fillRect/>
          </a:stretch>
        </p:blipFill>
        <p:spPr>
          <a:xfrm>
            <a:off x="6579850" y="4805914"/>
            <a:ext cx="723763" cy="262927"/>
          </a:xfrm>
          <a:prstGeom prst="rect">
            <a:avLst/>
          </a:prstGeom>
        </p:spPr>
      </p:pic>
    </p:spTree>
    <p:extLst>
      <p:ext uri="{BB962C8B-B14F-4D97-AF65-F5344CB8AC3E}">
        <p14:creationId xmlns:p14="http://schemas.microsoft.com/office/powerpoint/2010/main" val="1758588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000" fill="hold"/>
                                        <p:tgtEl>
                                          <p:spTgt spid="13"/>
                                        </p:tgtEl>
                                        <p:attrNameLst>
                                          <p:attrName>ppt_w</p:attrName>
                                        </p:attrNameLst>
                                      </p:cBhvr>
                                      <p:tavLst>
                                        <p:tav tm="0">
                                          <p:val>
                                            <p:strVal val="#ppt_w*0.70"/>
                                          </p:val>
                                        </p:tav>
                                        <p:tav tm="100000">
                                          <p:val>
                                            <p:strVal val="#ppt_w"/>
                                          </p:val>
                                        </p:tav>
                                      </p:tavLst>
                                    </p:anim>
                                    <p:anim calcmode="lin" valueType="num">
                                      <p:cBhvr>
                                        <p:cTn id="8" dur="2000" fill="hold"/>
                                        <p:tgtEl>
                                          <p:spTgt spid="13"/>
                                        </p:tgtEl>
                                        <p:attrNameLst>
                                          <p:attrName>ppt_h</p:attrName>
                                        </p:attrNameLst>
                                      </p:cBhvr>
                                      <p:tavLst>
                                        <p:tav tm="0">
                                          <p:val>
                                            <p:strVal val="#ppt_h"/>
                                          </p:val>
                                        </p:tav>
                                        <p:tav tm="100000">
                                          <p:val>
                                            <p:strVal val="#ppt_h"/>
                                          </p:val>
                                        </p:tav>
                                      </p:tavLst>
                                    </p:anim>
                                    <p:animEffect transition="in" filter="fade">
                                      <p:cBhvr>
                                        <p:cTn id="9" dur="20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5" presetClass="exit" presetSubtype="10" fill="hold" nodeType="clickEffect">
                                  <p:stCondLst>
                                    <p:cond delay="0"/>
                                  </p:stCondLst>
                                  <p:childTnLst>
                                    <p:animEffect transition="out" filter="checkerboard(across)">
                                      <p:cBhvr>
                                        <p:cTn id="13" dur="500"/>
                                        <p:tgtEl>
                                          <p:spTgt spid="13"/>
                                        </p:tgtEl>
                                      </p:cBhvr>
                                    </p:animEffect>
                                    <p:set>
                                      <p:cBhvr>
                                        <p:cTn id="14" dur="1" fill="hold">
                                          <p:stCondLst>
                                            <p:cond delay="499"/>
                                          </p:stCondLst>
                                        </p:cTn>
                                        <p:tgtEl>
                                          <p:spTgt spid="13"/>
                                        </p:tgtEl>
                                        <p:attrNameLst>
                                          <p:attrName>style.visibility</p:attrName>
                                        </p:attrNameLst>
                                      </p:cBhvr>
                                      <p:to>
                                        <p:strVal val="hidden"/>
                                      </p:to>
                                    </p:set>
                                  </p:childTnLst>
                                </p:cTn>
                              </p:par>
                              <p:par>
                                <p:cTn id="15" presetID="55"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1000" fill="hold"/>
                                        <p:tgtEl>
                                          <p:spTgt spid="14"/>
                                        </p:tgtEl>
                                        <p:attrNameLst>
                                          <p:attrName>ppt_w</p:attrName>
                                        </p:attrNameLst>
                                      </p:cBhvr>
                                      <p:tavLst>
                                        <p:tav tm="0">
                                          <p:val>
                                            <p:strVal val="#ppt_w*0.70"/>
                                          </p:val>
                                        </p:tav>
                                        <p:tav tm="100000">
                                          <p:val>
                                            <p:strVal val="#ppt_w"/>
                                          </p:val>
                                        </p:tav>
                                      </p:tavLst>
                                    </p:anim>
                                    <p:anim calcmode="lin" valueType="num">
                                      <p:cBhvr>
                                        <p:cTn id="18" dur="1000" fill="hold"/>
                                        <p:tgtEl>
                                          <p:spTgt spid="14"/>
                                        </p:tgtEl>
                                        <p:attrNameLst>
                                          <p:attrName>ppt_h</p:attrName>
                                        </p:attrNameLst>
                                      </p:cBhvr>
                                      <p:tavLst>
                                        <p:tav tm="0">
                                          <p:val>
                                            <p:strVal val="#ppt_h"/>
                                          </p:val>
                                        </p:tav>
                                        <p:tav tm="100000">
                                          <p:val>
                                            <p:strVal val="#ppt_h"/>
                                          </p:val>
                                        </p:tav>
                                      </p:tavLst>
                                    </p:anim>
                                    <p:animEffect transition="in" filter="fade">
                                      <p:cBhvr>
                                        <p:cTn id="1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278C20-4FC3-4C4A-9DC7-F86F93198D25}"/>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59</a:t>
            </a:fld>
            <a:endParaRPr lang="en-US" dirty="0">
              <a:solidFill>
                <a:prstClr val="white"/>
              </a:solidFill>
            </a:endParaRPr>
          </a:p>
        </p:txBody>
      </p:sp>
      <p:sp>
        <p:nvSpPr>
          <p:cNvPr id="4" name="Rectangle 2">
            <a:extLst>
              <a:ext uri="{FF2B5EF4-FFF2-40B4-BE49-F238E27FC236}">
                <a16:creationId xmlns:a16="http://schemas.microsoft.com/office/drawing/2014/main" id="{634F1E63-272F-4259-AC12-0C59EB196276}"/>
              </a:ext>
            </a:extLst>
          </p:cNvPr>
          <p:cNvSpPr>
            <a:spLocks noGrp="1" noChangeArrowheads="1"/>
          </p:cNvSpPr>
          <p:nvPr>
            <p:ph type="title"/>
          </p:nvPr>
        </p:nvSpPr>
        <p:spPr>
          <a:xfrm>
            <a:off x="309563" y="148427"/>
            <a:ext cx="8462962" cy="487363"/>
          </a:xfrm>
        </p:spPr>
        <p:txBody>
          <a:bodyPr>
            <a:noAutofit/>
          </a:bodyPr>
          <a:lstStyle/>
          <a:p>
            <a:pPr algn="ctr">
              <a:defRPr/>
            </a:pPr>
            <a:r>
              <a:rPr lang="en-US" sz="3200" dirty="0">
                <a:ea typeface="ＭＳ Ｐゴシック" pitchFamily="-107" charset="-128"/>
              </a:rPr>
              <a:t>Mass of the Visible Universe</a:t>
            </a:r>
            <a:endParaRPr lang="en-US" sz="3200" dirty="0">
              <a:solidFill>
                <a:srgbClr val="008000"/>
              </a:solidFill>
              <a:ea typeface="ＭＳ Ｐゴシック" pitchFamily="-107" charset="-128"/>
            </a:endParaRPr>
          </a:p>
        </p:txBody>
      </p:sp>
      <p:pic>
        <p:nvPicPr>
          <p:cNvPr id="5" name="Picture 4">
            <a:extLst>
              <a:ext uri="{FF2B5EF4-FFF2-40B4-BE49-F238E27FC236}">
                <a16:creationId xmlns:a16="http://schemas.microsoft.com/office/drawing/2014/main" id="{E57C0E0E-B217-44DE-8986-353397B332C0}"/>
              </a:ext>
            </a:extLst>
          </p:cNvPr>
          <p:cNvPicPr>
            <a:picLocks noChangeAspect="1"/>
          </p:cNvPicPr>
          <p:nvPr/>
        </p:nvPicPr>
        <p:blipFill>
          <a:blip r:embed="rId3"/>
          <a:stretch>
            <a:fillRect/>
          </a:stretch>
        </p:blipFill>
        <p:spPr>
          <a:xfrm>
            <a:off x="4937481" y="3505088"/>
            <a:ext cx="3072384" cy="2938272"/>
          </a:xfrm>
          <a:prstGeom prst="rect">
            <a:avLst/>
          </a:prstGeom>
        </p:spPr>
      </p:pic>
      <p:pic>
        <p:nvPicPr>
          <p:cNvPr id="6" name="Picture 5">
            <a:extLst>
              <a:ext uri="{FF2B5EF4-FFF2-40B4-BE49-F238E27FC236}">
                <a16:creationId xmlns:a16="http://schemas.microsoft.com/office/drawing/2014/main" id="{2C240A07-45F9-412A-BBE2-930EB88C71EF}"/>
              </a:ext>
            </a:extLst>
          </p:cNvPr>
          <p:cNvPicPr>
            <a:picLocks noChangeAspect="1"/>
          </p:cNvPicPr>
          <p:nvPr/>
        </p:nvPicPr>
        <p:blipFill>
          <a:blip r:embed="rId4"/>
          <a:stretch>
            <a:fillRect/>
          </a:stretch>
        </p:blipFill>
        <p:spPr>
          <a:xfrm>
            <a:off x="290879" y="1018904"/>
            <a:ext cx="4956192" cy="3478831"/>
          </a:xfrm>
          <a:prstGeom prst="rect">
            <a:avLst/>
          </a:prstGeom>
        </p:spPr>
      </p:pic>
      <p:sp>
        <p:nvSpPr>
          <p:cNvPr id="7" name="TextBox 6">
            <a:extLst>
              <a:ext uri="{FF2B5EF4-FFF2-40B4-BE49-F238E27FC236}">
                <a16:creationId xmlns:a16="http://schemas.microsoft.com/office/drawing/2014/main" id="{1C722ECF-B2E9-4339-BB40-2482A48C0EC3}"/>
              </a:ext>
            </a:extLst>
          </p:cNvPr>
          <p:cNvSpPr txBox="1"/>
          <p:nvPr/>
        </p:nvSpPr>
        <p:spPr>
          <a:xfrm>
            <a:off x="354820" y="4497735"/>
            <a:ext cx="4914900" cy="203132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Visible world: mainly made of light quarks – its mass emerges from quark-gluon interactions. Higgs mechanism hardly plays a role</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The strange quark is at the boundary - both emergent-mass and Higgs-mass generation mechanisms are important.</a:t>
            </a:r>
          </a:p>
        </p:txBody>
      </p:sp>
      <p:pic>
        <p:nvPicPr>
          <p:cNvPr id="8" name="Picture 2" descr="http://inspirehep.net/record/921792/files/Fig1U.png">
            <a:extLst>
              <a:ext uri="{FF2B5EF4-FFF2-40B4-BE49-F238E27FC236}">
                <a16:creationId xmlns:a16="http://schemas.microsoft.com/office/drawing/2014/main" id="{5698D47A-A414-4207-B03D-B6840CCE9758}"/>
              </a:ext>
            </a:extLst>
          </p:cNvPr>
          <p:cNvPicPr>
            <a:picLocks noChangeAspect="1" noChangeArrowheads="1"/>
          </p:cNvPicPr>
          <p:nvPr/>
        </p:nvPicPr>
        <p:blipFill>
          <a:blip r:embed="rId5" cstate="print"/>
          <a:stretch>
            <a:fillRect/>
          </a:stretch>
        </p:blipFill>
        <p:spPr bwMode="auto">
          <a:xfrm>
            <a:off x="5205779" y="1181100"/>
            <a:ext cx="3429000" cy="2247900"/>
          </a:xfrm>
          <a:prstGeom prst="rect">
            <a:avLst/>
          </a:prstGeom>
          <a:noFill/>
        </p:spPr>
      </p:pic>
      <p:sp>
        <p:nvSpPr>
          <p:cNvPr id="9" name="Rectangle 8">
            <a:extLst>
              <a:ext uri="{FF2B5EF4-FFF2-40B4-BE49-F238E27FC236}">
                <a16:creationId xmlns:a16="http://schemas.microsoft.com/office/drawing/2014/main" id="{FE04B4C2-CADD-4CAF-9491-47FDECA75568}"/>
              </a:ext>
            </a:extLst>
          </p:cNvPr>
          <p:cNvSpPr/>
          <p:nvPr/>
        </p:nvSpPr>
        <p:spPr bwMode="auto">
          <a:xfrm>
            <a:off x="5853479" y="809625"/>
            <a:ext cx="2925040" cy="533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99"/>
                </a:solidFill>
                <a:effectLst/>
                <a:latin typeface="Arial" panose="020B0604020202020204" pitchFamily="34" charset="0"/>
                <a:cs typeface="Arial" panose="020B0604020202020204" pitchFamily="34" charset="0"/>
              </a:rPr>
              <a:t>Gluon mass-squared function</a:t>
            </a:r>
          </a:p>
        </p:txBody>
      </p:sp>
      <p:sp>
        <p:nvSpPr>
          <p:cNvPr id="10" name="TextBox 9">
            <a:extLst>
              <a:ext uri="{FF2B5EF4-FFF2-40B4-BE49-F238E27FC236}">
                <a16:creationId xmlns:a16="http://schemas.microsoft.com/office/drawing/2014/main" id="{709C6225-2535-45B9-8295-429F750F2176}"/>
              </a:ext>
            </a:extLst>
          </p:cNvPr>
          <p:cNvSpPr txBox="1"/>
          <p:nvPr/>
        </p:nvSpPr>
        <p:spPr>
          <a:xfrm>
            <a:off x="7010401" y="5602931"/>
            <a:ext cx="2133599"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Emergent mass of the visible universe</a:t>
            </a:r>
          </a:p>
        </p:txBody>
      </p:sp>
      <p:sp>
        <p:nvSpPr>
          <p:cNvPr id="11" name="Freeform 18">
            <a:extLst>
              <a:ext uri="{FF2B5EF4-FFF2-40B4-BE49-F238E27FC236}">
                <a16:creationId xmlns:a16="http://schemas.microsoft.com/office/drawing/2014/main" id="{6D3B5BD2-F1FE-4CF3-9168-E807514F8F8F}"/>
              </a:ext>
            </a:extLst>
          </p:cNvPr>
          <p:cNvSpPr/>
          <p:nvPr/>
        </p:nvSpPr>
        <p:spPr bwMode="auto">
          <a:xfrm>
            <a:off x="7699732" y="4199047"/>
            <a:ext cx="1188134" cy="1390650"/>
          </a:xfrm>
          <a:custGeom>
            <a:avLst/>
            <a:gdLst>
              <a:gd name="connsiteX0" fmla="*/ 0 w 702733"/>
              <a:gd name="connsiteY0" fmla="*/ 0 h 2857500"/>
              <a:gd name="connsiteX1" fmla="*/ 673100 w 702733"/>
              <a:gd name="connsiteY1" fmla="*/ 1536700 h 2857500"/>
              <a:gd name="connsiteX2" fmla="*/ 177800 w 702733"/>
              <a:gd name="connsiteY2" fmla="*/ 2857500 h 2857500"/>
            </a:gdLst>
            <a:ahLst/>
            <a:cxnLst>
              <a:cxn ang="0">
                <a:pos x="connsiteX0" y="connsiteY0"/>
              </a:cxn>
              <a:cxn ang="0">
                <a:pos x="connsiteX1" y="connsiteY1"/>
              </a:cxn>
              <a:cxn ang="0">
                <a:pos x="connsiteX2" y="connsiteY2"/>
              </a:cxn>
            </a:cxnLst>
            <a:rect l="l" t="t" r="r" b="b"/>
            <a:pathLst>
              <a:path w="702733" h="2857500">
                <a:moveTo>
                  <a:pt x="0" y="0"/>
                </a:moveTo>
                <a:cubicBezTo>
                  <a:pt x="321733" y="530225"/>
                  <a:pt x="643467" y="1060450"/>
                  <a:pt x="673100" y="1536700"/>
                </a:cubicBezTo>
                <a:cubicBezTo>
                  <a:pt x="702733" y="2012950"/>
                  <a:pt x="440266" y="2435225"/>
                  <a:pt x="177800" y="2857500"/>
                </a:cubicBezTo>
              </a:path>
            </a:pathLst>
          </a:custGeom>
          <a:noFill/>
          <a:ln w="19050" cap="flat" cmpd="sng" algn="ctr">
            <a:solidFill>
              <a:srgbClr val="0000FF"/>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p:txBody>
      </p:sp>
      <p:graphicFrame>
        <p:nvGraphicFramePr>
          <p:cNvPr id="12" name="Object 11">
            <a:extLst>
              <a:ext uri="{FF2B5EF4-FFF2-40B4-BE49-F238E27FC236}">
                <a16:creationId xmlns:a16="http://schemas.microsoft.com/office/drawing/2014/main" id="{8692CC81-579E-467F-997C-D9DD58FC190D}"/>
              </a:ext>
            </a:extLst>
          </p:cNvPr>
          <p:cNvGraphicFramePr>
            <a:graphicFrameLocks noChangeAspect="1"/>
          </p:cNvGraphicFramePr>
          <p:nvPr/>
        </p:nvGraphicFramePr>
        <p:xfrm>
          <a:off x="6869022" y="1265474"/>
          <a:ext cx="1653363" cy="721738"/>
        </p:xfrm>
        <a:graphic>
          <a:graphicData uri="http://schemas.openxmlformats.org/presentationml/2006/ole">
            <mc:AlternateContent xmlns:mc="http://schemas.openxmlformats.org/markup-compatibility/2006">
              <mc:Choice xmlns:v="urn:schemas-microsoft-com:vml" Requires="v">
                <p:oleObj spid="_x0000_s9234" name="Equation" r:id="rId6" imgW="1104900" imgH="482600" progId="Equation.3">
                  <p:embed/>
                </p:oleObj>
              </mc:Choice>
              <mc:Fallback>
                <p:oleObj name="Equation" r:id="rId6" imgW="1104900" imgH="482600" progId="Equation.3">
                  <p:embed/>
                  <p:pic>
                    <p:nvPicPr>
                      <p:cNvPr id="12" name="Object 11">
                        <a:extLst>
                          <a:ext uri="{FF2B5EF4-FFF2-40B4-BE49-F238E27FC236}">
                            <a16:creationId xmlns:a16="http://schemas.microsoft.com/office/drawing/2014/main" id="{8692CC81-579E-467F-997C-D9DD58FC190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69022" y="1265474"/>
                        <a:ext cx="1653363" cy="721738"/>
                      </a:xfrm>
                      <a:prstGeom prst="rect">
                        <a:avLst/>
                      </a:prstGeom>
                      <a:noFill/>
                    </p:spPr>
                  </p:pic>
                </p:oleObj>
              </mc:Fallback>
            </mc:AlternateContent>
          </a:graphicData>
        </a:graphic>
      </p:graphicFrame>
    </p:spTree>
    <p:extLst>
      <p:ext uri="{BB962C8B-B14F-4D97-AF65-F5344CB8AC3E}">
        <p14:creationId xmlns:p14="http://schemas.microsoft.com/office/powerpoint/2010/main" val="1185064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E7B59D2-B75A-4F30-B149-042F74D4053C}"/>
              </a:ext>
            </a:extLst>
          </p:cNvPr>
          <p:cNvSpPr>
            <a:spLocks noGrp="1"/>
          </p:cNvSpPr>
          <p:nvPr>
            <p:ph type="title"/>
          </p:nvPr>
        </p:nvSpPr>
        <p:spPr>
          <a:xfrm>
            <a:off x="0" y="17585"/>
            <a:ext cx="9144000" cy="712178"/>
          </a:xfrm>
        </p:spPr>
        <p:txBody>
          <a:bodyPr>
            <a:noAutofit/>
          </a:bodyPr>
          <a:lstStyle/>
          <a:p>
            <a:pPr algn="ctr"/>
            <a:r>
              <a:rPr lang="en-US" dirty="0">
                <a:latin typeface="Arial" pitchFamily="34" charset="0"/>
              </a:rPr>
              <a:t>Imaging Physical Systems is Key to New Understanding</a:t>
            </a:r>
            <a:endParaRPr lang="en-US" dirty="0">
              <a:latin typeface="+mj-lt"/>
            </a:endParaRPr>
          </a:p>
        </p:txBody>
      </p:sp>
      <p:graphicFrame>
        <p:nvGraphicFramePr>
          <p:cNvPr id="11" name="Table 10">
            <a:extLst>
              <a:ext uri="{FF2B5EF4-FFF2-40B4-BE49-F238E27FC236}">
                <a16:creationId xmlns:a16="http://schemas.microsoft.com/office/drawing/2014/main" id="{D4791D4E-CF46-4840-A03F-F4FE7E72CA6E}"/>
              </a:ext>
            </a:extLst>
          </p:cNvPr>
          <p:cNvGraphicFramePr>
            <a:graphicFrameLocks noGrp="1"/>
          </p:cNvGraphicFramePr>
          <p:nvPr/>
        </p:nvGraphicFramePr>
        <p:xfrm>
          <a:off x="114531" y="839556"/>
          <a:ext cx="8875559" cy="5554045"/>
        </p:xfrm>
        <a:graphic>
          <a:graphicData uri="http://schemas.openxmlformats.org/drawingml/2006/table">
            <a:tbl>
              <a:tblPr firstRow="1" bandRow="1">
                <a:tableStyleId>{5C22544A-7EE6-4342-B048-85BDC9FD1C3A}</a:tableStyleId>
              </a:tblPr>
              <a:tblGrid>
                <a:gridCol w="1513940">
                  <a:extLst>
                    <a:ext uri="{9D8B030D-6E8A-4147-A177-3AD203B41FA5}">
                      <a16:colId xmlns:a16="http://schemas.microsoft.com/office/drawing/2014/main" val="20000"/>
                    </a:ext>
                  </a:extLst>
                </a:gridCol>
                <a:gridCol w="1840076">
                  <a:extLst>
                    <a:ext uri="{9D8B030D-6E8A-4147-A177-3AD203B41FA5}">
                      <a16:colId xmlns:a16="http://schemas.microsoft.com/office/drawing/2014/main" val="20001"/>
                    </a:ext>
                  </a:extLst>
                </a:gridCol>
                <a:gridCol w="1861444">
                  <a:extLst>
                    <a:ext uri="{9D8B030D-6E8A-4147-A177-3AD203B41FA5}">
                      <a16:colId xmlns:a16="http://schemas.microsoft.com/office/drawing/2014/main" val="20002"/>
                    </a:ext>
                  </a:extLst>
                </a:gridCol>
                <a:gridCol w="1884987">
                  <a:extLst>
                    <a:ext uri="{9D8B030D-6E8A-4147-A177-3AD203B41FA5}">
                      <a16:colId xmlns:a16="http://schemas.microsoft.com/office/drawing/2014/main" val="20003"/>
                    </a:ext>
                  </a:extLst>
                </a:gridCol>
                <a:gridCol w="1775112">
                  <a:extLst>
                    <a:ext uri="{9D8B030D-6E8A-4147-A177-3AD203B41FA5}">
                      <a16:colId xmlns:a16="http://schemas.microsoft.com/office/drawing/2014/main" val="20004"/>
                    </a:ext>
                  </a:extLst>
                </a:gridCol>
              </a:tblGrid>
              <a:tr h="566789">
                <a:tc>
                  <a:txBody>
                    <a:bodyPr/>
                    <a:lstStyle/>
                    <a:p>
                      <a:r>
                        <a:rPr lang="en-US" sz="1500" dirty="0">
                          <a:solidFill>
                            <a:schemeClr val="bg1"/>
                          </a:solidFill>
                          <a:latin typeface="Arial" panose="020B0604020202020204" pitchFamily="34" charset="0"/>
                          <a:cs typeface="Arial" panose="020B0604020202020204" pitchFamily="34" charset="0"/>
                        </a:rPr>
                        <a:t>Dynamical</a:t>
                      </a:r>
                      <a:r>
                        <a:rPr lang="en-US" sz="1500" baseline="0" dirty="0">
                          <a:solidFill>
                            <a:schemeClr val="bg1"/>
                          </a:solidFill>
                          <a:latin typeface="Arial" panose="020B0604020202020204" pitchFamily="34" charset="0"/>
                          <a:cs typeface="Arial" panose="020B0604020202020204" pitchFamily="34" charset="0"/>
                        </a:rPr>
                        <a:t> System</a:t>
                      </a:r>
                      <a:endParaRPr lang="en-US" sz="1500" dirty="0">
                        <a:solidFill>
                          <a:schemeClr val="bg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a:solidFill>
                            <a:schemeClr val="bg1"/>
                          </a:solidFill>
                          <a:latin typeface="Arial" panose="020B0604020202020204" pitchFamily="34" charset="0"/>
                          <a:cs typeface="Arial" panose="020B0604020202020204" pitchFamily="34" charset="0"/>
                        </a:rPr>
                        <a:t>Fundamental</a:t>
                      </a:r>
                    </a:p>
                    <a:p>
                      <a:r>
                        <a:rPr lang="en-US" sz="1500" dirty="0" err="1">
                          <a:solidFill>
                            <a:schemeClr val="bg1"/>
                          </a:solidFill>
                          <a:latin typeface="Arial" panose="020B0604020202020204" pitchFamily="34" charset="0"/>
                          <a:cs typeface="Arial" panose="020B0604020202020204" pitchFamily="34" charset="0"/>
                        </a:rPr>
                        <a:t>Known</a:t>
                      </a:r>
                      <a:r>
                        <a:rPr lang="en-US" sz="1500" baseline="0" dirty="0" err="1">
                          <a:solidFill>
                            <a:schemeClr val="bg1"/>
                          </a:solidFill>
                          <a:latin typeface="Arial" panose="020B0604020202020204" pitchFamily="34" charset="0"/>
                          <a:cs typeface="Arial" panose="020B0604020202020204" pitchFamily="34" charset="0"/>
                        </a:rPr>
                        <a:t>s</a:t>
                      </a:r>
                      <a:endParaRPr lang="en-US" sz="1500" dirty="0">
                        <a:solidFill>
                          <a:schemeClr val="bg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a:solidFill>
                            <a:schemeClr val="bg1"/>
                          </a:solidFill>
                          <a:latin typeface="Arial" panose="020B0604020202020204" pitchFamily="34" charset="0"/>
                          <a:cs typeface="Arial" panose="020B0604020202020204" pitchFamily="34" charset="0"/>
                        </a:rPr>
                        <a:t>Unknowns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a:solidFill>
                            <a:schemeClr val="bg1"/>
                          </a:solidFill>
                          <a:latin typeface="Arial" panose="020B0604020202020204" pitchFamily="34" charset="0"/>
                          <a:cs typeface="Arial" panose="020B0604020202020204" pitchFamily="34" charset="0"/>
                        </a:rPr>
                        <a:t>Breakthrough Structure</a:t>
                      </a:r>
                      <a:r>
                        <a:rPr lang="en-US" sz="1500" baseline="0" dirty="0">
                          <a:solidFill>
                            <a:schemeClr val="bg1"/>
                          </a:solidFill>
                          <a:latin typeface="Arial" panose="020B0604020202020204" pitchFamily="34" charset="0"/>
                          <a:cs typeface="Arial" panose="020B0604020202020204" pitchFamily="34" charset="0"/>
                        </a:rPr>
                        <a:t> Probes</a:t>
                      </a:r>
                      <a:endParaRPr lang="en-US" sz="1500" dirty="0">
                        <a:solidFill>
                          <a:schemeClr val="bg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500" dirty="0">
                          <a:solidFill>
                            <a:schemeClr val="bg1"/>
                          </a:solidFill>
                          <a:latin typeface="Arial" panose="020B0604020202020204" pitchFamily="34" charset="0"/>
                          <a:cs typeface="Arial" panose="020B0604020202020204" pitchFamily="34" charset="0"/>
                        </a:rPr>
                        <a:t>New</a:t>
                      </a:r>
                      <a:r>
                        <a:rPr lang="en-US" sz="1500" baseline="0" dirty="0">
                          <a:solidFill>
                            <a:schemeClr val="bg1"/>
                          </a:solidFill>
                          <a:latin typeface="Arial" panose="020B0604020202020204" pitchFamily="34" charset="0"/>
                          <a:cs typeface="Arial" panose="020B0604020202020204" pitchFamily="34" charset="0"/>
                        </a:rPr>
                        <a:t> Sciences,</a:t>
                      </a:r>
                    </a:p>
                    <a:p>
                      <a:r>
                        <a:rPr lang="en-US" sz="1500" baseline="0" dirty="0">
                          <a:solidFill>
                            <a:schemeClr val="bg1"/>
                          </a:solidFill>
                          <a:latin typeface="Arial" panose="020B0604020202020204" pitchFamily="34" charset="0"/>
                          <a:cs typeface="Arial" panose="020B0604020202020204" pitchFamily="34" charset="0"/>
                        </a:rPr>
                        <a:t>New Frontiers</a:t>
                      </a:r>
                      <a:endParaRPr lang="en-US" sz="1500" dirty="0">
                        <a:solidFill>
                          <a:schemeClr val="bg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433461">
                <a:tc>
                  <a:txBody>
                    <a:bodyPr/>
                    <a:lstStyle/>
                    <a:p>
                      <a:endParaRPr lang="en-US"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600" dirty="0">
                        <a:solidFill>
                          <a:srgbClr val="3366FF"/>
                        </a:solidFill>
                        <a:latin typeface="Arial" panose="020B0604020202020204" pitchFamily="34" charset="0"/>
                        <a:cs typeface="Arial" panose="020B0604020202020204" pitchFamily="34" charset="0"/>
                      </a:endParaRPr>
                    </a:p>
                    <a:p>
                      <a:endParaRPr lang="en-US" sz="1600" dirty="0">
                        <a:solidFill>
                          <a:srgbClr val="3366FF"/>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aseline="0" dirty="0">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556562">
                <a:tc>
                  <a:txBody>
                    <a:bodyPr/>
                    <a:lstStyle/>
                    <a:p>
                      <a:endParaRPr lang="en-US" sz="16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5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200" baseline="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997233">
                <a:tc>
                  <a:txBody>
                    <a:bodyPr/>
                    <a:lstStyle/>
                    <a:p>
                      <a:endParaRPr lang="en-US" sz="1600" baseline="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lang="en-US" sz="1600" baseline="0" dirty="0">
                        <a:solidFill>
                          <a:srgbClr val="000000"/>
                        </a:solidFill>
                        <a:latin typeface="Arial" panose="020B0604020202020204" pitchFamily="34" charset="0"/>
                        <a:cs typeface="Arial" panose="020B0604020202020204" pitchFamily="34" charset="0"/>
                      </a:endParaRPr>
                    </a:p>
                    <a:p>
                      <a:endParaRPr lang="en-US" sz="1600" dirty="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lang="en-US" sz="1200" dirty="0">
                        <a:solidFill>
                          <a:srgbClr val="3366FF"/>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lang="en-US" sz="1200" dirty="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lang="en-US" sz="1500" baseline="0" dirty="0">
                        <a:solidFill>
                          <a:srgbClr val="FF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3"/>
                  </a:ext>
                </a:extLst>
              </a:tr>
            </a:tbl>
          </a:graphicData>
        </a:graphic>
      </p:graphicFrame>
      <p:pic>
        <p:nvPicPr>
          <p:cNvPr id="12" name="Picture 11">
            <a:extLst>
              <a:ext uri="{FF2B5EF4-FFF2-40B4-BE49-F238E27FC236}">
                <a16:creationId xmlns:a16="http://schemas.microsoft.com/office/drawing/2014/main" id="{6B71A460-EC0B-4A8A-93D2-DFB2D4AAF6C9}"/>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680388" y="1929425"/>
            <a:ext cx="1492639" cy="8358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C86DF8FB-315B-4ADD-8B5F-C27871C4D11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177367" y="1767690"/>
            <a:ext cx="978459" cy="960539"/>
          </a:xfrm>
          <a:prstGeom prst="rect">
            <a:avLst/>
          </a:prstGeom>
          <a:ln>
            <a:noFill/>
          </a:ln>
        </p:spPr>
      </p:pic>
      <p:pic>
        <p:nvPicPr>
          <p:cNvPr id="14" name="Picture 13">
            <a:extLst>
              <a:ext uri="{FF2B5EF4-FFF2-40B4-BE49-F238E27FC236}">
                <a16:creationId xmlns:a16="http://schemas.microsoft.com/office/drawing/2014/main" id="{EFFE3095-C954-4346-A2F9-430F564AFF9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637089" y="1909414"/>
            <a:ext cx="971380" cy="927227"/>
          </a:xfrm>
          <a:prstGeom prst="rect">
            <a:avLst/>
          </a:prstGeom>
        </p:spPr>
      </p:pic>
      <p:pic>
        <p:nvPicPr>
          <p:cNvPr id="18" name="Picture 17">
            <a:extLst>
              <a:ext uri="{FF2B5EF4-FFF2-40B4-BE49-F238E27FC236}">
                <a16:creationId xmlns:a16="http://schemas.microsoft.com/office/drawing/2014/main" id="{566F9643-765D-4BFB-8955-B30A07EE044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457160" y="3527263"/>
            <a:ext cx="1286876" cy="836177"/>
          </a:xfrm>
          <a:prstGeom prst="rect">
            <a:avLst/>
          </a:prstGeom>
        </p:spPr>
      </p:pic>
      <p:pic>
        <p:nvPicPr>
          <p:cNvPr id="19" name="Picture 18">
            <a:extLst>
              <a:ext uri="{FF2B5EF4-FFF2-40B4-BE49-F238E27FC236}">
                <a16:creationId xmlns:a16="http://schemas.microsoft.com/office/drawing/2014/main" id="{C6319F2D-B753-4D1C-A4BA-D6DBBA3D3EA5}"/>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70919" y="3575348"/>
            <a:ext cx="1423343" cy="577711"/>
          </a:xfrm>
          <a:prstGeom prst="rect">
            <a:avLst/>
          </a:prstGeom>
        </p:spPr>
      </p:pic>
      <p:pic>
        <p:nvPicPr>
          <p:cNvPr id="20" name="Picture 19">
            <a:extLst>
              <a:ext uri="{FF2B5EF4-FFF2-40B4-BE49-F238E27FC236}">
                <a16:creationId xmlns:a16="http://schemas.microsoft.com/office/drawing/2014/main" id="{025334F2-4587-4F15-911D-20646E27F504}"/>
              </a:ext>
            </a:extLst>
          </p:cNvPr>
          <p:cNvPicPr>
            <a:picLocks noChangeAspect="1"/>
          </p:cNvPicPr>
          <p:nvPr/>
        </p:nvPicPr>
        <p:blipFill>
          <a:blip r:embed="rId7"/>
          <a:stretch>
            <a:fillRect/>
          </a:stretch>
        </p:blipFill>
        <p:spPr>
          <a:xfrm>
            <a:off x="255325" y="2091931"/>
            <a:ext cx="1269303" cy="647344"/>
          </a:xfrm>
          <a:prstGeom prst="rect">
            <a:avLst/>
          </a:prstGeom>
        </p:spPr>
      </p:pic>
      <p:pic>
        <p:nvPicPr>
          <p:cNvPr id="21" name="Picture 20">
            <a:extLst>
              <a:ext uri="{FF2B5EF4-FFF2-40B4-BE49-F238E27FC236}">
                <a16:creationId xmlns:a16="http://schemas.microsoft.com/office/drawing/2014/main" id="{0B942147-62F8-4C82-BDE2-206438A006C0}"/>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892253" y="2059820"/>
            <a:ext cx="1267948" cy="679620"/>
          </a:xfrm>
          <a:prstGeom prst="rect">
            <a:avLst/>
          </a:prstGeom>
        </p:spPr>
      </p:pic>
      <p:pic>
        <p:nvPicPr>
          <p:cNvPr id="22" name="Picture 21">
            <a:extLst>
              <a:ext uri="{FF2B5EF4-FFF2-40B4-BE49-F238E27FC236}">
                <a16:creationId xmlns:a16="http://schemas.microsoft.com/office/drawing/2014/main" id="{4F7FD7AD-9CE5-44C3-9026-8906962F4053}"/>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856584" y="3460086"/>
            <a:ext cx="1229727" cy="924755"/>
          </a:xfrm>
          <a:prstGeom prst="rect">
            <a:avLst/>
          </a:prstGeom>
        </p:spPr>
      </p:pic>
      <p:pic>
        <p:nvPicPr>
          <p:cNvPr id="23" name="Picture 2">
            <a:extLst>
              <a:ext uri="{FF2B5EF4-FFF2-40B4-BE49-F238E27FC236}">
                <a16:creationId xmlns:a16="http://schemas.microsoft.com/office/drawing/2014/main" id="{70BC37FB-E7C9-4083-B800-6AE7903F8723}"/>
              </a:ext>
            </a:extLst>
          </p:cNvPr>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1753815" y="5170102"/>
            <a:ext cx="1592732" cy="20284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4" name="Picture 23">
            <a:extLst>
              <a:ext uri="{FF2B5EF4-FFF2-40B4-BE49-F238E27FC236}">
                <a16:creationId xmlns:a16="http://schemas.microsoft.com/office/drawing/2014/main" id="{A8BA9447-D3C3-4892-9F46-AEB8421B82F0}"/>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360218" y="5192143"/>
            <a:ext cx="1088499" cy="1101457"/>
          </a:xfrm>
          <a:prstGeom prst="rect">
            <a:avLst/>
          </a:prstGeom>
        </p:spPr>
      </p:pic>
      <p:pic>
        <p:nvPicPr>
          <p:cNvPr id="25" name="Picture 24">
            <a:extLst>
              <a:ext uri="{FF2B5EF4-FFF2-40B4-BE49-F238E27FC236}">
                <a16:creationId xmlns:a16="http://schemas.microsoft.com/office/drawing/2014/main" id="{BCAB595E-697C-429F-9508-D4F31FCA25EE}"/>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5441743" y="5362240"/>
            <a:ext cx="1098419" cy="872767"/>
          </a:xfrm>
          <a:prstGeom prst="rect">
            <a:avLst/>
          </a:prstGeom>
        </p:spPr>
      </p:pic>
      <p:pic>
        <p:nvPicPr>
          <p:cNvPr id="26" name="Picture 64" descr="Complex.pdf">
            <a:extLst>
              <a:ext uri="{FF2B5EF4-FFF2-40B4-BE49-F238E27FC236}">
                <a16:creationId xmlns:a16="http://schemas.microsoft.com/office/drawing/2014/main" id="{DDA361A3-C028-421B-83AE-8943E05DA164}"/>
              </a:ext>
            </a:extLst>
          </p:cNvPr>
          <p:cNvPicPr>
            <a:picLocks noChangeAspect="1"/>
          </p:cNvPicPr>
          <p:nvPr/>
        </p:nvPicPr>
        <p:blipFill>
          <a:blip r:embed="rId13" cstate="print">
            <a:extLst>
              <a:ext uri="{28A0092B-C50C-407E-A947-70E740481C1C}">
                <a14:useLocalDpi xmlns:a14="http://schemas.microsoft.com/office/drawing/2010/main"/>
              </a:ext>
            </a:extLst>
          </a:blip>
          <a:srcRect/>
          <a:stretch>
            <a:fillRect/>
          </a:stretch>
        </p:blipFill>
        <p:spPr bwMode="auto">
          <a:xfrm>
            <a:off x="5765091" y="4909937"/>
            <a:ext cx="1286515" cy="559528"/>
          </a:xfrm>
          <a:prstGeom prst="rect">
            <a:avLst/>
          </a:prstGeom>
          <a:noFill/>
          <a:ln w="9525">
            <a:noFill/>
            <a:miter lim="800000"/>
            <a:headEnd/>
            <a:tailEnd/>
          </a:ln>
        </p:spPr>
      </p:pic>
      <p:sp>
        <p:nvSpPr>
          <p:cNvPr id="27" name="TextBox 26">
            <a:extLst>
              <a:ext uri="{FF2B5EF4-FFF2-40B4-BE49-F238E27FC236}">
                <a16:creationId xmlns:a16="http://schemas.microsoft.com/office/drawing/2014/main" id="{8981B821-08F6-40AF-8015-4F309ED69702}"/>
              </a:ext>
            </a:extLst>
          </p:cNvPr>
          <p:cNvSpPr txBox="1"/>
          <p:nvPr/>
        </p:nvSpPr>
        <p:spPr>
          <a:xfrm>
            <a:off x="4587982" y="1930817"/>
            <a:ext cx="639919" cy="338554"/>
          </a:xfrm>
          <a:prstGeom prst="rect">
            <a:avLst/>
          </a:prstGeom>
          <a:noFill/>
        </p:spPr>
        <p:txBody>
          <a:bodyPr wrap="none" rtlCol="0">
            <a:spAutoFit/>
          </a:bodyPr>
          <a:lstStyle/>
          <a:p>
            <a:r>
              <a:rPr lang="en-US" sz="1600" dirty="0"/>
              <a:t>1801</a:t>
            </a:r>
          </a:p>
        </p:txBody>
      </p:sp>
      <p:sp>
        <p:nvSpPr>
          <p:cNvPr id="33" name="TextBox 32">
            <a:extLst>
              <a:ext uri="{FF2B5EF4-FFF2-40B4-BE49-F238E27FC236}">
                <a16:creationId xmlns:a16="http://schemas.microsoft.com/office/drawing/2014/main" id="{27131EFC-FBDE-4A4A-9454-A3AA6F9A40CE}"/>
              </a:ext>
            </a:extLst>
          </p:cNvPr>
          <p:cNvSpPr txBox="1"/>
          <p:nvPr/>
        </p:nvSpPr>
        <p:spPr>
          <a:xfrm>
            <a:off x="8272054" y="2104374"/>
            <a:ext cx="615874" cy="338554"/>
          </a:xfrm>
          <a:prstGeom prst="rect">
            <a:avLst/>
          </a:prstGeom>
          <a:noFill/>
        </p:spPr>
        <p:txBody>
          <a:bodyPr wrap="none" rtlCol="0">
            <a:spAutoFit/>
          </a:bodyPr>
          <a:lstStyle/>
          <a:p>
            <a:r>
              <a:rPr lang="en-US" sz="1600" dirty="0">
                <a:solidFill>
                  <a:schemeClr val="tx1"/>
                </a:solidFill>
              </a:rPr>
              <a:t>DNA</a:t>
            </a:r>
          </a:p>
        </p:txBody>
      </p:sp>
      <p:pic>
        <p:nvPicPr>
          <p:cNvPr id="34" name="Picture 33">
            <a:extLst>
              <a:ext uri="{FF2B5EF4-FFF2-40B4-BE49-F238E27FC236}">
                <a16:creationId xmlns:a16="http://schemas.microsoft.com/office/drawing/2014/main" id="{C4B9F43E-370A-4B2B-B9AC-92B1E951FF7C}"/>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7311996" y="5215088"/>
            <a:ext cx="1542391" cy="1028260"/>
          </a:xfrm>
          <a:prstGeom prst="rect">
            <a:avLst/>
          </a:prstGeom>
        </p:spPr>
      </p:pic>
      <p:pic>
        <p:nvPicPr>
          <p:cNvPr id="35" name="Picture 34" descr="gluon.gif">
            <a:extLst>
              <a:ext uri="{FF2B5EF4-FFF2-40B4-BE49-F238E27FC236}">
                <a16:creationId xmlns:a16="http://schemas.microsoft.com/office/drawing/2014/main" id="{4F7E1087-589D-4F9B-8E43-A3BDEC1B00B1}"/>
              </a:ext>
            </a:extLst>
          </p:cNvPr>
          <p:cNvPicPr>
            <a:picLocks noChangeAspect="1"/>
          </p:cNvPicPr>
          <p:nvPr/>
        </p:nvPicPr>
        <p:blipFill rotWithShape="1">
          <a:blip r:embed="rId15">
            <a:extLst>
              <a:ext uri="{28A0092B-C50C-407E-A947-70E740481C1C}">
                <a14:useLocalDpi xmlns:a14="http://schemas.microsoft.com/office/drawing/2010/main"/>
              </a:ext>
            </a:extLst>
          </a:blip>
          <a:srcRect b="27148"/>
          <a:stretch/>
        </p:blipFill>
        <p:spPr>
          <a:xfrm>
            <a:off x="1723910" y="5457914"/>
            <a:ext cx="1604633" cy="922344"/>
          </a:xfrm>
          <a:prstGeom prst="rect">
            <a:avLst/>
          </a:prstGeom>
        </p:spPr>
      </p:pic>
      <p:pic>
        <p:nvPicPr>
          <p:cNvPr id="36" name="Picture 35">
            <a:extLst>
              <a:ext uri="{FF2B5EF4-FFF2-40B4-BE49-F238E27FC236}">
                <a16:creationId xmlns:a16="http://schemas.microsoft.com/office/drawing/2014/main" id="{CA6B5114-D7B9-4DAB-8ABA-7ACC50A29A16}"/>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6167494" y="5749495"/>
            <a:ext cx="984796" cy="630831"/>
          </a:xfrm>
          <a:prstGeom prst="rect">
            <a:avLst/>
          </a:prstGeom>
        </p:spPr>
      </p:pic>
      <p:pic>
        <p:nvPicPr>
          <p:cNvPr id="37" name="Picture 36">
            <a:extLst>
              <a:ext uri="{FF2B5EF4-FFF2-40B4-BE49-F238E27FC236}">
                <a16:creationId xmlns:a16="http://schemas.microsoft.com/office/drawing/2014/main" id="{D5745D5C-B136-4841-BF94-51FA3FA05E09}"/>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6509025" y="6136028"/>
            <a:ext cx="157572" cy="157572"/>
          </a:xfrm>
          <a:prstGeom prst="rect">
            <a:avLst/>
          </a:prstGeom>
        </p:spPr>
      </p:pic>
      <p:pic>
        <p:nvPicPr>
          <p:cNvPr id="38" name="Picture 37" descr="P&amp;W.png">
            <a:extLst>
              <a:ext uri="{FF2B5EF4-FFF2-40B4-BE49-F238E27FC236}">
                <a16:creationId xmlns:a16="http://schemas.microsoft.com/office/drawing/2014/main" id="{50BD0050-5053-4430-982E-D83134770189}"/>
              </a:ext>
            </a:extLst>
          </p:cNvPr>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3680388" y="3718073"/>
            <a:ext cx="1265260" cy="645367"/>
          </a:xfrm>
          <a:prstGeom prst="rect">
            <a:avLst/>
          </a:prstGeom>
        </p:spPr>
      </p:pic>
      <p:pic>
        <p:nvPicPr>
          <p:cNvPr id="39" name="Picture 38" descr="wmap.png">
            <a:extLst>
              <a:ext uri="{FF2B5EF4-FFF2-40B4-BE49-F238E27FC236}">
                <a16:creationId xmlns:a16="http://schemas.microsoft.com/office/drawing/2014/main" id="{F1686BAA-4E91-4398-AED5-DC9455C9BFE9}"/>
              </a:ext>
            </a:extLst>
          </p:cNvPr>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5343032" y="3715062"/>
            <a:ext cx="1418263" cy="682539"/>
          </a:xfrm>
          <a:prstGeom prst="rect">
            <a:avLst/>
          </a:prstGeom>
        </p:spPr>
      </p:pic>
      <p:sp>
        <p:nvSpPr>
          <p:cNvPr id="40" name="TextBox 39">
            <a:extLst>
              <a:ext uri="{FF2B5EF4-FFF2-40B4-BE49-F238E27FC236}">
                <a16:creationId xmlns:a16="http://schemas.microsoft.com/office/drawing/2014/main" id="{3C95813B-6339-48FE-9D3B-4C8DAABD4355}"/>
              </a:ext>
            </a:extLst>
          </p:cNvPr>
          <p:cNvSpPr txBox="1"/>
          <p:nvPr/>
        </p:nvSpPr>
        <p:spPr>
          <a:xfrm>
            <a:off x="4138606" y="3662079"/>
            <a:ext cx="1095172" cy="323165"/>
          </a:xfrm>
          <a:prstGeom prst="rect">
            <a:avLst/>
          </a:prstGeom>
          <a:noFill/>
        </p:spPr>
        <p:txBody>
          <a:bodyPr wrap="none" rtlCol="0">
            <a:spAutoFit/>
          </a:bodyPr>
          <a:lstStyle/>
          <a:p>
            <a:r>
              <a:rPr lang="en-US" sz="1500" dirty="0">
                <a:solidFill>
                  <a:schemeClr val="tx1"/>
                </a:solidFill>
              </a:rPr>
              <a:t>CMB 1965</a:t>
            </a:r>
          </a:p>
        </p:txBody>
      </p:sp>
      <p:pic>
        <p:nvPicPr>
          <p:cNvPr id="41" name="Picture 40" descr="WMAP_spacecraft.png">
            <a:extLst>
              <a:ext uri="{FF2B5EF4-FFF2-40B4-BE49-F238E27FC236}">
                <a16:creationId xmlns:a16="http://schemas.microsoft.com/office/drawing/2014/main" id="{DDEA5C46-BBB1-44C6-A63A-9B9F63C5E610}"/>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6443601" y="3241923"/>
            <a:ext cx="445992" cy="473139"/>
          </a:xfrm>
          <a:prstGeom prst="rect">
            <a:avLst/>
          </a:prstGeom>
        </p:spPr>
      </p:pic>
      <p:pic>
        <p:nvPicPr>
          <p:cNvPr id="42" name="Picture 2" descr="cteq-pdfs-10gev2-liny">
            <a:extLst>
              <a:ext uri="{FF2B5EF4-FFF2-40B4-BE49-F238E27FC236}">
                <a16:creationId xmlns:a16="http://schemas.microsoft.com/office/drawing/2014/main" id="{319D0BA6-7FC3-4EE6-B969-8CF5FDBA4DCD}"/>
              </a:ext>
            </a:extLst>
          </p:cNvPr>
          <p:cNvPicPr>
            <a:picLocks noChangeAspect="1" noChangeArrowheads="1"/>
          </p:cNvPicPr>
          <p:nvPr/>
        </p:nvPicPr>
        <p:blipFill>
          <a:blip r:embed="rId21" cstate="print">
            <a:extLst>
              <a:ext uri="{28A0092B-C50C-407E-A947-70E740481C1C}">
                <a14:useLocalDpi xmlns:a14="http://schemas.microsoft.com/office/drawing/2010/main"/>
              </a:ext>
            </a:extLst>
          </a:blip>
          <a:srcRect/>
          <a:stretch>
            <a:fillRect/>
          </a:stretch>
        </p:blipFill>
        <p:spPr bwMode="auto">
          <a:xfrm>
            <a:off x="3749786" y="5000864"/>
            <a:ext cx="907595" cy="600205"/>
          </a:xfrm>
          <a:prstGeom prst="rect">
            <a:avLst/>
          </a:prstGeom>
          <a:noFill/>
          <a:ln w="9525">
            <a:noFill/>
            <a:miter lim="800000"/>
            <a:headEnd/>
            <a:tailEnd/>
          </a:ln>
        </p:spPr>
      </p:pic>
      <p:pic>
        <p:nvPicPr>
          <p:cNvPr id="43" name="Picture 42">
            <a:extLst>
              <a:ext uri="{FF2B5EF4-FFF2-40B4-BE49-F238E27FC236}">
                <a16:creationId xmlns:a16="http://schemas.microsoft.com/office/drawing/2014/main" id="{160CDBA8-1732-4A62-8083-8C34C1F98F4E}"/>
              </a:ext>
            </a:extLst>
          </p:cNvPr>
          <p:cNvPicPr>
            <a:picLocks noChangeAspect="1"/>
          </p:cNvPicPr>
          <p:nvPr/>
        </p:nvPicPr>
        <p:blipFill>
          <a:blip r:embed="rId22" cstate="print">
            <a:extLst>
              <a:ext uri="{28A0092B-C50C-407E-A947-70E740481C1C}">
                <a14:useLocalDpi xmlns:a14="http://schemas.microsoft.com/office/drawing/2010/main"/>
              </a:ext>
            </a:extLst>
          </a:blip>
          <a:stretch>
            <a:fillRect/>
          </a:stretch>
        </p:blipFill>
        <p:spPr>
          <a:xfrm>
            <a:off x="5424526" y="2106459"/>
            <a:ext cx="541289" cy="549827"/>
          </a:xfrm>
          <a:prstGeom prst="rect">
            <a:avLst/>
          </a:prstGeom>
        </p:spPr>
      </p:pic>
      <p:sp>
        <p:nvSpPr>
          <p:cNvPr id="44" name="TextBox 43">
            <a:extLst>
              <a:ext uri="{FF2B5EF4-FFF2-40B4-BE49-F238E27FC236}">
                <a16:creationId xmlns:a16="http://schemas.microsoft.com/office/drawing/2014/main" id="{A2CBA931-67FE-45B2-B4A3-EE7A641BC281}"/>
              </a:ext>
            </a:extLst>
          </p:cNvPr>
          <p:cNvSpPr txBox="1"/>
          <p:nvPr/>
        </p:nvSpPr>
        <p:spPr>
          <a:xfrm>
            <a:off x="4718444" y="4914206"/>
            <a:ext cx="614271" cy="323165"/>
          </a:xfrm>
          <a:prstGeom prst="rect">
            <a:avLst/>
          </a:prstGeom>
          <a:noFill/>
        </p:spPr>
        <p:txBody>
          <a:bodyPr wrap="none" rtlCol="0">
            <a:spAutoFit/>
          </a:bodyPr>
          <a:lstStyle/>
          <a:p>
            <a:r>
              <a:rPr lang="en-US" sz="1500" dirty="0">
                <a:solidFill>
                  <a:schemeClr val="tx1"/>
                </a:solidFill>
              </a:rPr>
              <a:t>2017</a:t>
            </a:r>
          </a:p>
        </p:txBody>
      </p:sp>
      <p:sp>
        <p:nvSpPr>
          <p:cNvPr id="45" name="TextBox 44">
            <a:extLst>
              <a:ext uri="{FF2B5EF4-FFF2-40B4-BE49-F238E27FC236}">
                <a16:creationId xmlns:a16="http://schemas.microsoft.com/office/drawing/2014/main" id="{299172E7-5448-4A9D-96A7-FB89529B9018}"/>
              </a:ext>
            </a:extLst>
          </p:cNvPr>
          <p:cNvSpPr txBox="1"/>
          <p:nvPr/>
        </p:nvSpPr>
        <p:spPr>
          <a:xfrm>
            <a:off x="101678" y="1425763"/>
            <a:ext cx="710451" cy="323165"/>
          </a:xfrm>
          <a:prstGeom prst="rect">
            <a:avLst/>
          </a:prstGeom>
          <a:noFill/>
        </p:spPr>
        <p:txBody>
          <a:bodyPr wrap="none" rtlCol="0">
            <a:spAutoFit/>
          </a:bodyPr>
          <a:lstStyle/>
          <a:p>
            <a:r>
              <a:rPr lang="en-US" sz="1500" dirty="0">
                <a:solidFill>
                  <a:schemeClr val="tx1"/>
                </a:solidFill>
              </a:rPr>
              <a:t>Solids</a:t>
            </a:r>
          </a:p>
        </p:txBody>
      </p:sp>
      <p:sp>
        <p:nvSpPr>
          <p:cNvPr id="46" name="TextBox 45">
            <a:extLst>
              <a:ext uri="{FF2B5EF4-FFF2-40B4-BE49-F238E27FC236}">
                <a16:creationId xmlns:a16="http://schemas.microsoft.com/office/drawing/2014/main" id="{1D85200E-1DC6-4ADD-BFBE-131352C9D609}"/>
              </a:ext>
            </a:extLst>
          </p:cNvPr>
          <p:cNvSpPr txBox="1"/>
          <p:nvPr/>
        </p:nvSpPr>
        <p:spPr>
          <a:xfrm>
            <a:off x="1628438" y="1392349"/>
            <a:ext cx="1726755" cy="553998"/>
          </a:xfrm>
          <a:prstGeom prst="rect">
            <a:avLst/>
          </a:prstGeom>
          <a:noFill/>
        </p:spPr>
        <p:txBody>
          <a:bodyPr wrap="none" rtlCol="0">
            <a:spAutoFit/>
          </a:bodyPr>
          <a:lstStyle/>
          <a:p>
            <a:r>
              <a:rPr lang="en-US" sz="1500" dirty="0">
                <a:solidFill>
                  <a:schemeClr val="tx1"/>
                </a:solidFill>
              </a:rPr>
              <a:t>Electromagnetism</a:t>
            </a:r>
          </a:p>
          <a:p>
            <a:r>
              <a:rPr lang="en-US" sz="1500" dirty="0">
                <a:solidFill>
                  <a:schemeClr val="tx1"/>
                </a:solidFill>
              </a:rPr>
              <a:t>Atoms</a:t>
            </a:r>
          </a:p>
        </p:txBody>
      </p:sp>
      <p:sp>
        <p:nvSpPr>
          <p:cNvPr id="47" name="TextBox 46">
            <a:extLst>
              <a:ext uri="{FF2B5EF4-FFF2-40B4-BE49-F238E27FC236}">
                <a16:creationId xmlns:a16="http://schemas.microsoft.com/office/drawing/2014/main" id="{7F838371-8E91-4D37-AAFB-9196668E2157}"/>
              </a:ext>
            </a:extLst>
          </p:cNvPr>
          <p:cNvSpPr txBox="1"/>
          <p:nvPr/>
        </p:nvSpPr>
        <p:spPr>
          <a:xfrm>
            <a:off x="3469597" y="1388115"/>
            <a:ext cx="965329" cy="323165"/>
          </a:xfrm>
          <a:prstGeom prst="rect">
            <a:avLst/>
          </a:prstGeom>
          <a:noFill/>
        </p:spPr>
        <p:txBody>
          <a:bodyPr wrap="none" rtlCol="0">
            <a:spAutoFit/>
          </a:bodyPr>
          <a:lstStyle/>
          <a:p>
            <a:r>
              <a:rPr lang="en-US" sz="1500" dirty="0">
                <a:solidFill>
                  <a:srgbClr val="3366FF"/>
                </a:solidFill>
              </a:rPr>
              <a:t>Structure</a:t>
            </a:r>
          </a:p>
        </p:txBody>
      </p:sp>
      <p:sp>
        <p:nvSpPr>
          <p:cNvPr id="48" name="TextBox 47">
            <a:extLst>
              <a:ext uri="{FF2B5EF4-FFF2-40B4-BE49-F238E27FC236}">
                <a16:creationId xmlns:a16="http://schemas.microsoft.com/office/drawing/2014/main" id="{710DBEBC-8046-4D74-89B4-F2104628DE54}"/>
              </a:ext>
            </a:extLst>
          </p:cNvPr>
          <p:cNvSpPr txBox="1"/>
          <p:nvPr/>
        </p:nvSpPr>
        <p:spPr>
          <a:xfrm>
            <a:off x="5348325" y="1392347"/>
            <a:ext cx="1561389" cy="553998"/>
          </a:xfrm>
          <a:prstGeom prst="rect">
            <a:avLst/>
          </a:prstGeom>
          <a:noFill/>
        </p:spPr>
        <p:txBody>
          <a:bodyPr wrap="none" rtlCol="0">
            <a:spAutoFit/>
          </a:bodyPr>
          <a:lstStyle/>
          <a:p>
            <a:r>
              <a:rPr lang="en-US" sz="1500" dirty="0">
                <a:solidFill>
                  <a:schemeClr val="tx1"/>
                </a:solidFill>
              </a:rPr>
              <a:t>X-ray Diffraction</a:t>
            </a:r>
          </a:p>
          <a:p>
            <a:r>
              <a:rPr lang="en-US" sz="1500" dirty="0">
                <a:solidFill>
                  <a:schemeClr val="tx1"/>
                </a:solidFill>
              </a:rPr>
              <a:t>(~1920)</a:t>
            </a:r>
          </a:p>
        </p:txBody>
      </p:sp>
      <p:sp>
        <p:nvSpPr>
          <p:cNvPr id="49" name="TextBox 48">
            <a:extLst>
              <a:ext uri="{FF2B5EF4-FFF2-40B4-BE49-F238E27FC236}">
                <a16:creationId xmlns:a16="http://schemas.microsoft.com/office/drawing/2014/main" id="{AC0E290B-3F4F-442D-9A32-BF9680618989}"/>
              </a:ext>
            </a:extLst>
          </p:cNvPr>
          <p:cNvSpPr txBox="1"/>
          <p:nvPr/>
        </p:nvSpPr>
        <p:spPr>
          <a:xfrm>
            <a:off x="7206913" y="1381577"/>
            <a:ext cx="1779654" cy="553998"/>
          </a:xfrm>
          <a:prstGeom prst="rect">
            <a:avLst/>
          </a:prstGeom>
          <a:noFill/>
        </p:spPr>
        <p:txBody>
          <a:bodyPr wrap="none" rtlCol="0">
            <a:spAutoFit/>
          </a:bodyPr>
          <a:lstStyle/>
          <a:p>
            <a:r>
              <a:rPr lang="en-US" sz="1500" dirty="0">
                <a:solidFill>
                  <a:schemeClr val="tx1"/>
                </a:solidFill>
              </a:rPr>
              <a:t>Solid state physics</a:t>
            </a:r>
          </a:p>
          <a:p>
            <a:r>
              <a:rPr lang="en-US" sz="1500" dirty="0">
                <a:solidFill>
                  <a:schemeClr val="tx1"/>
                </a:solidFill>
              </a:rPr>
              <a:t>Molecular biology</a:t>
            </a:r>
          </a:p>
        </p:txBody>
      </p:sp>
      <p:sp>
        <p:nvSpPr>
          <p:cNvPr id="50" name="TextBox 49">
            <a:extLst>
              <a:ext uri="{FF2B5EF4-FFF2-40B4-BE49-F238E27FC236}">
                <a16:creationId xmlns:a16="http://schemas.microsoft.com/office/drawing/2014/main" id="{5BBEE769-91A7-4399-8087-4981C6241E5E}"/>
              </a:ext>
            </a:extLst>
          </p:cNvPr>
          <p:cNvSpPr txBox="1"/>
          <p:nvPr/>
        </p:nvSpPr>
        <p:spPr>
          <a:xfrm>
            <a:off x="115799" y="2866873"/>
            <a:ext cx="946093" cy="323165"/>
          </a:xfrm>
          <a:prstGeom prst="rect">
            <a:avLst/>
          </a:prstGeom>
          <a:noFill/>
        </p:spPr>
        <p:txBody>
          <a:bodyPr wrap="none" rtlCol="0">
            <a:spAutoFit/>
          </a:bodyPr>
          <a:lstStyle/>
          <a:p>
            <a:r>
              <a:rPr lang="en-US" sz="1500" dirty="0">
                <a:solidFill>
                  <a:schemeClr val="tx1"/>
                </a:solidFill>
              </a:rPr>
              <a:t>Universe</a:t>
            </a:r>
          </a:p>
        </p:txBody>
      </p:sp>
      <p:sp>
        <p:nvSpPr>
          <p:cNvPr id="51" name="TextBox 50">
            <a:extLst>
              <a:ext uri="{FF2B5EF4-FFF2-40B4-BE49-F238E27FC236}">
                <a16:creationId xmlns:a16="http://schemas.microsoft.com/office/drawing/2014/main" id="{B36EAD50-E640-4167-A728-530574732DA3}"/>
              </a:ext>
            </a:extLst>
          </p:cNvPr>
          <p:cNvSpPr txBox="1"/>
          <p:nvPr/>
        </p:nvSpPr>
        <p:spPr>
          <a:xfrm>
            <a:off x="1618912" y="2808477"/>
            <a:ext cx="1705916" cy="553998"/>
          </a:xfrm>
          <a:prstGeom prst="rect">
            <a:avLst/>
          </a:prstGeom>
          <a:noFill/>
        </p:spPr>
        <p:txBody>
          <a:bodyPr wrap="none" rtlCol="0">
            <a:spAutoFit/>
          </a:bodyPr>
          <a:lstStyle/>
          <a:p>
            <a:r>
              <a:rPr lang="en-US" sz="1500" dirty="0">
                <a:solidFill>
                  <a:schemeClr val="tx1"/>
                </a:solidFill>
              </a:rPr>
              <a:t>General Relativity</a:t>
            </a:r>
          </a:p>
          <a:p>
            <a:r>
              <a:rPr lang="en-US" sz="1500" dirty="0">
                <a:solidFill>
                  <a:schemeClr val="tx1"/>
                </a:solidFill>
              </a:rPr>
              <a:t>Standard Model</a:t>
            </a:r>
          </a:p>
        </p:txBody>
      </p:sp>
      <p:sp>
        <p:nvSpPr>
          <p:cNvPr id="52" name="TextBox 51">
            <a:extLst>
              <a:ext uri="{FF2B5EF4-FFF2-40B4-BE49-F238E27FC236}">
                <a16:creationId xmlns:a16="http://schemas.microsoft.com/office/drawing/2014/main" id="{216791E9-5C70-4FC9-9109-37E9A8C86CE0}"/>
              </a:ext>
            </a:extLst>
          </p:cNvPr>
          <p:cNvSpPr txBox="1"/>
          <p:nvPr/>
        </p:nvSpPr>
        <p:spPr>
          <a:xfrm>
            <a:off x="3466763" y="2809181"/>
            <a:ext cx="1744965" cy="784830"/>
          </a:xfrm>
          <a:prstGeom prst="rect">
            <a:avLst/>
          </a:prstGeom>
          <a:noFill/>
        </p:spPr>
        <p:txBody>
          <a:bodyPr wrap="none" rtlCol="0">
            <a:spAutoFit/>
          </a:bodyPr>
          <a:lstStyle/>
          <a:p>
            <a:r>
              <a:rPr lang="en-US" sz="1500" dirty="0">
                <a:solidFill>
                  <a:schemeClr val="tx1"/>
                </a:solidFill>
              </a:rPr>
              <a:t>Quantum Gravity,</a:t>
            </a:r>
          </a:p>
          <a:p>
            <a:r>
              <a:rPr lang="en-US" sz="1500" dirty="0">
                <a:solidFill>
                  <a:schemeClr val="tx1"/>
                </a:solidFill>
              </a:rPr>
              <a:t>Dark matter, Dark </a:t>
            </a:r>
          </a:p>
          <a:p>
            <a:r>
              <a:rPr lang="en-US" sz="1500" dirty="0">
                <a:solidFill>
                  <a:schemeClr val="tx1"/>
                </a:solidFill>
              </a:rPr>
              <a:t>energy. </a:t>
            </a:r>
            <a:r>
              <a:rPr lang="en-US" sz="1500" dirty="0">
                <a:solidFill>
                  <a:srgbClr val="3366FF"/>
                </a:solidFill>
              </a:rPr>
              <a:t>Structure</a:t>
            </a:r>
          </a:p>
        </p:txBody>
      </p:sp>
      <p:sp>
        <p:nvSpPr>
          <p:cNvPr id="53" name="TextBox 52">
            <a:extLst>
              <a:ext uri="{FF2B5EF4-FFF2-40B4-BE49-F238E27FC236}">
                <a16:creationId xmlns:a16="http://schemas.microsoft.com/office/drawing/2014/main" id="{1CC47094-12D0-49E0-967D-FD9A0147D80F}"/>
              </a:ext>
            </a:extLst>
          </p:cNvPr>
          <p:cNvSpPr txBox="1"/>
          <p:nvPr/>
        </p:nvSpPr>
        <p:spPr>
          <a:xfrm>
            <a:off x="5311438" y="2817909"/>
            <a:ext cx="1962397" cy="784830"/>
          </a:xfrm>
          <a:prstGeom prst="rect">
            <a:avLst/>
          </a:prstGeom>
          <a:noFill/>
        </p:spPr>
        <p:txBody>
          <a:bodyPr wrap="none" rtlCol="0">
            <a:spAutoFit/>
          </a:bodyPr>
          <a:lstStyle/>
          <a:p>
            <a:r>
              <a:rPr lang="en-US" sz="1500" dirty="0">
                <a:solidFill>
                  <a:schemeClr val="tx1"/>
                </a:solidFill>
              </a:rPr>
              <a:t>Large Scale Surveys</a:t>
            </a:r>
          </a:p>
          <a:p>
            <a:r>
              <a:rPr lang="en-US" sz="1500" dirty="0">
                <a:solidFill>
                  <a:schemeClr val="tx1"/>
                </a:solidFill>
              </a:rPr>
              <a:t>CMB Probes</a:t>
            </a:r>
          </a:p>
          <a:p>
            <a:r>
              <a:rPr lang="en-US" sz="1500" dirty="0">
                <a:solidFill>
                  <a:schemeClr val="tx1"/>
                </a:solidFill>
              </a:rPr>
              <a:t>(~2000)</a:t>
            </a:r>
          </a:p>
        </p:txBody>
      </p:sp>
      <p:sp>
        <p:nvSpPr>
          <p:cNvPr id="54" name="TextBox 53">
            <a:extLst>
              <a:ext uri="{FF2B5EF4-FFF2-40B4-BE49-F238E27FC236}">
                <a16:creationId xmlns:a16="http://schemas.microsoft.com/office/drawing/2014/main" id="{77870F75-9874-4C9A-A15D-1E2E36522B15}"/>
              </a:ext>
            </a:extLst>
          </p:cNvPr>
          <p:cNvSpPr txBox="1"/>
          <p:nvPr/>
        </p:nvSpPr>
        <p:spPr>
          <a:xfrm>
            <a:off x="7281984" y="2808477"/>
            <a:ext cx="1374094" cy="784830"/>
          </a:xfrm>
          <a:prstGeom prst="rect">
            <a:avLst/>
          </a:prstGeom>
          <a:noFill/>
        </p:spPr>
        <p:txBody>
          <a:bodyPr wrap="none" rtlCol="0">
            <a:spAutoFit/>
          </a:bodyPr>
          <a:lstStyle/>
          <a:p>
            <a:r>
              <a:rPr lang="en-US" sz="1500" dirty="0">
                <a:solidFill>
                  <a:schemeClr val="tx1"/>
                </a:solidFill>
              </a:rPr>
              <a:t>Precision</a:t>
            </a:r>
          </a:p>
          <a:p>
            <a:r>
              <a:rPr lang="en-US" sz="1500" dirty="0">
                <a:solidFill>
                  <a:schemeClr val="tx1"/>
                </a:solidFill>
              </a:rPr>
              <a:t>Observational</a:t>
            </a:r>
          </a:p>
          <a:p>
            <a:r>
              <a:rPr lang="en-US" sz="1500" dirty="0">
                <a:solidFill>
                  <a:schemeClr val="tx1"/>
                </a:solidFill>
              </a:rPr>
              <a:t>Cosmology</a:t>
            </a:r>
          </a:p>
        </p:txBody>
      </p:sp>
      <p:sp>
        <p:nvSpPr>
          <p:cNvPr id="55" name="TextBox 54">
            <a:extLst>
              <a:ext uri="{FF2B5EF4-FFF2-40B4-BE49-F238E27FC236}">
                <a16:creationId xmlns:a16="http://schemas.microsoft.com/office/drawing/2014/main" id="{126A4FAB-AAB7-4F2B-A6B2-7019F7A653E3}"/>
              </a:ext>
            </a:extLst>
          </p:cNvPr>
          <p:cNvSpPr txBox="1"/>
          <p:nvPr/>
        </p:nvSpPr>
        <p:spPr>
          <a:xfrm>
            <a:off x="112807" y="4392527"/>
            <a:ext cx="1364476" cy="553998"/>
          </a:xfrm>
          <a:prstGeom prst="rect">
            <a:avLst/>
          </a:prstGeom>
          <a:noFill/>
        </p:spPr>
        <p:txBody>
          <a:bodyPr wrap="none" rtlCol="0">
            <a:spAutoFit/>
          </a:bodyPr>
          <a:lstStyle/>
          <a:p>
            <a:r>
              <a:rPr lang="en-US" sz="1500" dirty="0">
                <a:solidFill>
                  <a:schemeClr val="tx1"/>
                </a:solidFill>
              </a:rPr>
              <a:t>Nuclei</a:t>
            </a:r>
          </a:p>
          <a:p>
            <a:r>
              <a:rPr lang="en-US" sz="1500" dirty="0">
                <a:solidFill>
                  <a:schemeClr val="tx1"/>
                </a:solidFill>
              </a:rPr>
              <a:t>and Nucleons</a:t>
            </a:r>
          </a:p>
        </p:txBody>
      </p:sp>
      <p:sp>
        <p:nvSpPr>
          <p:cNvPr id="56" name="TextBox 55">
            <a:extLst>
              <a:ext uri="{FF2B5EF4-FFF2-40B4-BE49-F238E27FC236}">
                <a16:creationId xmlns:a16="http://schemas.microsoft.com/office/drawing/2014/main" id="{F48460E1-A20B-45D6-9A51-24B095974950}"/>
              </a:ext>
            </a:extLst>
          </p:cNvPr>
          <p:cNvSpPr txBox="1"/>
          <p:nvPr/>
        </p:nvSpPr>
        <p:spPr>
          <a:xfrm>
            <a:off x="1584238" y="4400253"/>
            <a:ext cx="1843774" cy="553998"/>
          </a:xfrm>
          <a:prstGeom prst="rect">
            <a:avLst/>
          </a:prstGeom>
          <a:noFill/>
        </p:spPr>
        <p:txBody>
          <a:bodyPr wrap="none" rtlCol="0">
            <a:spAutoFit/>
          </a:bodyPr>
          <a:lstStyle/>
          <a:p>
            <a:r>
              <a:rPr lang="en-US" sz="1500" dirty="0" err="1">
                <a:solidFill>
                  <a:schemeClr val="tx1"/>
                </a:solidFill>
              </a:rPr>
              <a:t>Perturbative</a:t>
            </a:r>
            <a:r>
              <a:rPr lang="en-US" sz="1500" dirty="0">
                <a:solidFill>
                  <a:schemeClr val="tx1"/>
                </a:solidFill>
              </a:rPr>
              <a:t> QCD</a:t>
            </a:r>
          </a:p>
          <a:p>
            <a:r>
              <a:rPr lang="en-US" sz="1500" dirty="0">
                <a:solidFill>
                  <a:schemeClr val="tx1"/>
                </a:solidFill>
              </a:rPr>
              <a:t>Quarks and Gluons</a:t>
            </a:r>
          </a:p>
        </p:txBody>
      </p:sp>
      <p:sp>
        <p:nvSpPr>
          <p:cNvPr id="57" name="TextBox 56">
            <a:extLst>
              <a:ext uri="{FF2B5EF4-FFF2-40B4-BE49-F238E27FC236}">
                <a16:creationId xmlns:a16="http://schemas.microsoft.com/office/drawing/2014/main" id="{5F690F5B-91D7-4676-B7EC-A00808AC0B68}"/>
              </a:ext>
            </a:extLst>
          </p:cNvPr>
          <p:cNvSpPr txBox="1"/>
          <p:nvPr/>
        </p:nvSpPr>
        <p:spPr>
          <a:xfrm>
            <a:off x="3466761" y="4406206"/>
            <a:ext cx="1888812" cy="564322"/>
          </a:xfrm>
          <a:prstGeom prst="rect">
            <a:avLst/>
          </a:prstGeom>
          <a:noFill/>
        </p:spPr>
        <p:txBody>
          <a:bodyPr wrap="square" rtlCol="0">
            <a:spAutoFit/>
          </a:bodyPr>
          <a:lstStyle/>
          <a:p>
            <a:r>
              <a:rPr lang="en-US" sz="1500" dirty="0">
                <a:solidFill>
                  <a:schemeClr val="tx1"/>
                </a:solidFill>
              </a:rPr>
              <a:t>Non-perturbative QCD. </a:t>
            </a:r>
            <a:r>
              <a:rPr lang="en-US" sz="1500" dirty="0">
                <a:solidFill>
                  <a:srgbClr val="3366FF"/>
                </a:solidFill>
              </a:rPr>
              <a:t>Structure</a:t>
            </a:r>
          </a:p>
        </p:txBody>
      </p:sp>
      <p:sp>
        <p:nvSpPr>
          <p:cNvPr id="58" name="TextBox 57">
            <a:extLst>
              <a:ext uri="{FF2B5EF4-FFF2-40B4-BE49-F238E27FC236}">
                <a16:creationId xmlns:a16="http://schemas.microsoft.com/office/drawing/2014/main" id="{1B36617D-01BF-4887-964B-81993060C954}"/>
              </a:ext>
            </a:extLst>
          </p:cNvPr>
          <p:cNvSpPr txBox="1"/>
          <p:nvPr/>
        </p:nvSpPr>
        <p:spPr>
          <a:xfrm>
            <a:off x="5320962" y="4385195"/>
            <a:ext cx="1931939" cy="553998"/>
          </a:xfrm>
          <a:prstGeom prst="rect">
            <a:avLst/>
          </a:prstGeom>
          <a:noFill/>
        </p:spPr>
        <p:txBody>
          <a:bodyPr wrap="none" rtlCol="0">
            <a:spAutoFit/>
          </a:bodyPr>
          <a:lstStyle/>
          <a:p>
            <a:r>
              <a:rPr lang="en-US" sz="1500" dirty="0">
                <a:solidFill>
                  <a:srgbClr val="FF0000"/>
                </a:solidFill>
              </a:rPr>
              <a:t>Electron-Ion Collider</a:t>
            </a:r>
          </a:p>
          <a:p>
            <a:r>
              <a:rPr lang="en-US" sz="1500" dirty="0">
                <a:solidFill>
                  <a:srgbClr val="FF0000"/>
                </a:solidFill>
              </a:rPr>
              <a:t>(2025+)</a:t>
            </a:r>
          </a:p>
        </p:txBody>
      </p:sp>
      <p:sp>
        <p:nvSpPr>
          <p:cNvPr id="59" name="TextBox 58">
            <a:extLst>
              <a:ext uri="{FF2B5EF4-FFF2-40B4-BE49-F238E27FC236}">
                <a16:creationId xmlns:a16="http://schemas.microsoft.com/office/drawing/2014/main" id="{5B50D3AC-45C8-442C-80DF-3D2362C2A446}"/>
              </a:ext>
            </a:extLst>
          </p:cNvPr>
          <p:cNvSpPr txBox="1"/>
          <p:nvPr/>
        </p:nvSpPr>
        <p:spPr>
          <a:xfrm>
            <a:off x="7229809" y="4392527"/>
            <a:ext cx="1779655" cy="553998"/>
          </a:xfrm>
          <a:prstGeom prst="rect">
            <a:avLst/>
          </a:prstGeom>
          <a:noFill/>
        </p:spPr>
        <p:txBody>
          <a:bodyPr wrap="square" rtlCol="0">
            <a:spAutoFit/>
          </a:bodyPr>
          <a:lstStyle/>
          <a:p>
            <a:r>
              <a:rPr lang="en-US" sz="1500" dirty="0">
                <a:solidFill>
                  <a:srgbClr val="FF0000"/>
                </a:solidFill>
              </a:rPr>
              <a:t>Structure &amp; Dynamics in QCD</a:t>
            </a:r>
          </a:p>
        </p:txBody>
      </p:sp>
      <p:pic>
        <p:nvPicPr>
          <p:cNvPr id="60" name="Picture 2">
            <a:extLst>
              <a:ext uri="{FF2B5EF4-FFF2-40B4-BE49-F238E27FC236}">
                <a16:creationId xmlns:a16="http://schemas.microsoft.com/office/drawing/2014/main" id="{2DF72896-EB4F-41FD-85E6-FC039A5C5851}"/>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3654381" y="5712062"/>
            <a:ext cx="1099784" cy="66819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61" name="Picture 60">
            <a:extLst>
              <a:ext uri="{FF2B5EF4-FFF2-40B4-BE49-F238E27FC236}">
                <a16:creationId xmlns:a16="http://schemas.microsoft.com/office/drawing/2014/main" id="{DC4F972A-7759-4D56-A39E-6108E119B00C}"/>
              </a:ext>
            </a:extLst>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4742867" y="5321013"/>
            <a:ext cx="536508" cy="54347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6672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2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4"/>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5"/>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4"/>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37"/>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4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9"/>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60"/>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3" grpId="0"/>
      <p:bldP spid="40"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C8BD05-5874-446A-A420-E88B831C5499}"/>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60</a:t>
            </a:fld>
            <a:endParaRPr lang="en-US" dirty="0">
              <a:solidFill>
                <a:prstClr val="white"/>
              </a:solidFill>
            </a:endParaRPr>
          </a:p>
        </p:txBody>
      </p:sp>
      <p:sp>
        <p:nvSpPr>
          <p:cNvPr id="3" name="Title 2">
            <a:extLst>
              <a:ext uri="{FF2B5EF4-FFF2-40B4-BE49-F238E27FC236}">
                <a16:creationId xmlns:a16="http://schemas.microsoft.com/office/drawing/2014/main" id="{C89D9CA4-AA7B-43D3-9596-1479DD5B6CB8}"/>
              </a:ext>
            </a:extLst>
          </p:cNvPr>
          <p:cNvSpPr>
            <a:spLocks noGrp="1"/>
          </p:cNvSpPr>
          <p:nvPr>
            <p:ph type="title"/>
          </p:nvPr>
        </p:nvSpPr>
        <p:spPr>
          <a:xfrm>
            <a:off x="308919" y="0"/>
            <a:ext cx="8464378" cy="728031"/>
          </a:xfrm>
        </p:spPr>
        <p:txBody>
          <a:bodyPr/>
          <a:lstStyle/>
          <a:p>
            <a:pPr algn="ctr"/>
            <a:r>
              <a:rPr lang="en-US" kern="0" dirty="0">
                <a:ea typeface="ＭＳ Ｐゴシック" charset="-128"/>
              </a:rPr>
              <a:t>The Incomplete Hadron: Mass Puzzle</a:t>
            </a:r>
            <a:endParaRPr lang="en-US" dirty="0"/>
          </a:p>
        </p:txBody>
      </p:sp>
      <p:pic>
        <p:nvPicPr>
          <p:cNvPr id="4" name="Picture 5" descr="fig1-pg19">
            <a:extLst>
              <a:ext uri="{FF2B5EF4-FFF2-40B4-BE49-F238E27FC236}">
                <a16:creationId xmlns:a16="http://schemas.microsoft.com/office/drawing/2014/main" id="{02DC340C-A76D-4508-AB2D-D3BF5EC74F5F}"/>
              </a:ext>
            </a:extLst>
          </p:cNvPr>
          <p:cNvPicPr>
            <a:picLocks noChangeAspect="1" noChangeArrowheads="1"/>
          </p:cNvPicPr>
          <p:nvPr/>
        </p:nvPicPr>
        <p:blipFill>
          <a:blip r:embed="rId2" cstate="print"/>
          <a:srcRect l="3509" t="6774" r="8772" b="2274"/>
          <a:stretch>
            <a:fillRect/>
          </a:stretch>
        </p:blipFill>
        <p:spPr bwMode="auto">
          <a:xfrm>
            <a:off x="5625808" y="1152121"/>
            <a:ext cx="3047990" cy="2437534"/>
          </a:xfrm>
          <a:prstGeom prst="rect">
            <a:avLst/>
          </a:prstGeom>
          <a:noFill/>
          <a:ln w="9525">
            <a:noFill/>
            <a:miter lim="800000"/>
            <a:headEnd/>
            <a:tailEnd/>
          </a:ln>
        </p:spPr>
      </p:pic>
      <p:sp>
        <p:nvSpPr>
          <p:cNvPr id="5" name="TextBox 4">
            <a:extLst>
              <a:ext uri="{FF2B5EF4-FFF2-40B4-BE49-F238E27FC236}">
                <a16:creationId xmlns:a16="http://schemas.microsoft.com/office/drawing/2014/main" id="{E2BFD640-EC6A-4868-9459-14943479C834}"/>
              </a:ext>
            </a:extLst>
          </p:cNvPr>
          <p:cNvSpPr txBox="1"/>
          <p:nvPr/>
        </p:nvSpPr>
        <p:spPr>
          <a:xfrm>
            <a:off x="470203" y="1232368"/>
            <a:ext cx="4660597" cy="2215991"/>
          </a:xfrm>
          <a:prstGeom prst="rect">
            <a:avLst/>
          </a:prstGeom>
          <a:noFill/>
          <a:ln>
            <a:solidFill>
              <a:schemeClr val="tx1"/>
            </a:solidFill>
          </a:ln>
        </p:spPr>
        <p:txBody>
          <a:bodyPr wrap="square" rtlCol="0">
            <a:spAutoFit/>
          </a:bodyPr>
          <a:lstStyle/>
          <a:p>
            <a:r>
              <a:rPr lang="en-US" dirty="0">
                <a:solidFill>
                  <a:srgbClr val="FF00FF"/>
                </a:solidFill>
                <a:cs typeface="Arial" panose="020B0604020202020204" pitchFamily="34" charset="0"/>
              </a:rPr>
              <a:t>Proton: 	Mass ~ 940 MeV</a:t>
            </a:r>
          </a:p>
          <a:p>
            <a:pPr lvl="1"/>
            <a:r>
              <a:rPr lang="en-US" sz="1600" dirty="0">
                <a:cs typeface="Arial" panose="020B0604020202020204" pitchFamily="34" charset="0"/>
              </a:rPr>
              <a:t>constituents acquire mass by </a:t>
            </a:r>
            <a:r>
              <a:rPr lang="en-US" sz="1600" dirty="0" err="1">
                <a:cs typeface="Arial" panose="020B0604020202020204" pitchFamily="34" charset="0"/>
              </a:rPr>
              <a:t>D</a:t>
            </a:r>
            <a:r>
              <a:rPr lang="en-US" sz="1600" dirty="0" err="1">
                <a:latin typeface="Symbol" panose="05050102010706020507" pitchFamily="18" charset="2"/>
                <a:cs typeface="Arial" panose="020B0604020202020204" pitchFamily="34" charset="0"/>
              </a:rPr>
              <a:t>c</a:t>
            </a:r>
            <a:r>
              <a:rPr lang="en-US" sz="1600" dirty="0" err="1">
                <a:cs typeface="Arial" panose="020B0604020202020204" pitchFamily="34" charset="0"/>
              </a:rPr>
              <a:t>SB</a:t>
            </a:r>
            <a:r>
              <a:rPr lang="en-US" sz="1600" dirty="0">
                <a:cs typeface="Arial" panose="020B0604020202020204" pitchFamily="34" charset="0"/>
              </a:rPr>
              <a:t>,</a:t>
            </a:r>
          </a:p>
          <a:p>
            <a:pPr lvl="1"/>
            <a:r>
              <a:rPr lang="en-US" sz="1600" dirty="0">
                <a:cs typeface="Arial" panose="020B0604020202020204" pitchFamily="34" charset="0"/>
              </a:rPr>
              <a:t>most of mass generated by dynamics </a:t>
            </a:r>
          </a:p>
          <a:p>
            <a:r>
              <a:rPr lang="en-US" dirty="0">
                <a:solidFill>
                  <a:srgbClr val="FF00FF"/>
                </a:solidFill>
                <a:cs typeface="Arial" panose="020B0604020202020204" pitchFamily="34" charset="0"/>
              </a:rPr>
              <a:t>Kaon:	Mass ~ 490 MeV</a:t>
            </a:r>
          </a:p>
          <a:p>
            <a:pPr lvl="1"/>
            <a:r>
              <a:rPr lang="en-US" sz="1600" dirty="0">
                <a:cs typeface="Arial" panose="020B0604020202020204" pitchFamily="34" charset="0"/>
              </a:rPr>
              <a:t>boundary between emergent-mass and Higgs-mass generation mechanisms </a:t>
            </a:r>
          </a:p>
          <a:p>
            <a:r>
              <a:rPr lang="en-US" dirty="0">
                <a:solidFill>
                  <a:srgbClr val="FF00FF"/>
                </a:solidFill>
                <a:cs typeface="Arial" panose="020B0604020202020204" pitchFamily="34" charset="0"/>
              </a:rPr>
              <a:t>Pion:	Mass ~ 140 MeV</a:t>
            </a:r>
          </a:p>
          <a:p>
            <a:pPr lvl="1"/>
            <a:r>
              <a:rPr lang="en-US" sz="1600" dirty="0">
                <a:cs typeface="Arial" panose="020B0604020202020204" pitchFamily="34" charset="0"/>
              </a:rPr>
              <a:t>exists only if mass is dynamically generated</a:t>
            </a:r>
          </a:p>
        </p:txBody>
      </p:sp>
      <p:sp>
        <p:nvSpPr>
          <p:cNvPr id="6" name="TextBox 5">
            <a:extLst>
              <a:ext uri="{FF2B5EF4-FFF2-40B4-BE49-F238E27FC236}">
                <a16:creationId xmlns:a16="http://schemas.microsoft.com/office/drawing/2014/main" id="{83BAF6C0-35CE-4273-AE37-88D0059EA2FF}"/>
              </a:ext>
            </a:extLst>
          </p:cNvPr>
          <p:cNvSpPr txBox="1"/>
          <p:nvPr/>
        </p:nvSpPr>
        <p:spPr>
          <a:xfrm>
            <a:off x="3239245" y="777850"/>
            <a:ext cx="2492990" cy="400110"/>
          </a:xfrm>
          <a:prstGeom prst="rect">
            <a:avLst/>
          </a:prstGeom>
          <a:noFill/>
        </p:spPr>
        <p:txBody>
          <a:bodyPr wrap="none" rtlCol="0">
            <a:spAutoFit/>
          </a:bodyPr>
          <a:lstStyle/>
          <a:p>
            <a:r>
              <a:rPr lang="en-US" sz="2000" dirty="0">
                <a:solidFill>
                  <a:srgbClr val="E810FF"/>
                </a:solidFill>
                <a:cs typeface="Arial" panose="020B0604020202020204" pitchFamily="34" charset="0"/>
              </a:rPr>
              <a:t>“Mass without mass!”</a:t>
            </a:r>
          </a:p>
        </p:txBody>
      </p:sp>
      <p:sp>
        <p:nvSpPr>
          <p:cNvPr id="7" name="TextBox 6">
            <a:extLst>
              <a:ext uri="{FF2B5EF4-FFF2-40B4-BE49-F238E27FC236}">
                <a16:creationId xmlns:a16="http://schemas.microsoft.com/office/drawing/2014/main" id="{4C3081AC-E5F6-439F-8B21-A9FD7124D9F8}"/>
              </a:ext>
            </a:extLst>
          </p:cNvPr>
          <p:cNvSpPr txBox="1"/>
          <p:nvPr/>
        </p:nvSpPr>
        <p:spPr>
          <a:xfrm>
            <a:off x="6644386" y="925949"/>
            <a:ext cx="2128083" cy="276999"/>
          </a:xfrm>
          <a:prstGeom prst="rect">
            <a:avLst/>
          </a:prstGeom>
          <a:noFill/>
        </p:spPr>
        <p:txBody>
          <a:bodyPr wrap="none" rtlCol="0">
            <a:spAutoFit/>
          </a:bodyPr>
          <a:lstStyle/>
          <a:p>
            <a:r>
              <a:rPr lang="en-US" sz="1200" i="1" dirty="0" err="1">
                <a:cs typeface="Arial" panose="020B0604020202020204" pitchFamily="34" charset="0"/>
              </a:rPr>
              <a:t>Bhagwat</a:t>
            </a:r>
            <a:r>
              <a:rPr lang="en-US" sz="1200" i="1" dirty="0">
                <a:cs typeface="Arial" panose="020B0604020202020204" pitchFamily="34" charset="0"/>
              </a:rPr>
              <a:t> &amp; Tandy/Roberts et al</a:t>
            </a:r>
          </a:p>
        </p:txBody>
      </p:sp>
      <p:sp>
        <p:nvSpPr>
          <p:cNvPr id="8" name="TextBox 7">
            <a:extLst>
              <a:ext uri="{FF2B5EF4-FFF2-40B4-BE49-F238E27FC236}">
                <a16:creationId xmlns:a16="http://schemas.microsoft.com/office/drawing/2014/main" id="{4CB437CC-E62A-42D1-B0C5-7440F06372C8}"/>
              </a:ext>
            </a:extLst>
          </p:cNvPr>
          <p:cNvSpPr txBox="1"/>
          <p:nvPr/>
        </p:nvSpPr>
        <p:spPr>
          <a:xfrm>
            <a:off x="433671" y="3650711"/>
            <a:ext cx="3871103" cy="359830"/>
          </a:xfrm>
          <a:prstGeom prst="rect">
            <a:avLst/>
          </a:prstGeom>
          <a:noFill/>
        </p:spPr>
        <p:txBody>
          <a:bodyPr wrap="square" lIns="82030" tIns="41015" rIns="82030" bIns="41015" rtlCol="0">
            <a:spAutoFit/>
          </a:bodyPr>
          <a:lstStyle/>
          <a:p>
            <a:pPr marL="285750" indent="-285750" defTabSz="820487">
              <a:buFont typeface="Wingdings" charset="2"/>
              <a:buChar char="q"/>
            </a:pPr>
            <a:r>
              <a:rPr lang="en-US" b="1" dirty="0">
                <a:solidFill>
                  <a:srgbClr val="008000"/>
                </a:solidFill>
                <a:cs typeface="Arial" panose="020B0604020202020204" pitchFamily="34" charset="0"/>
              </a:rPr>
              <a:t>EIC’s expected  contribution in:</a:t>
            </a:r>
          </a:p>
        </p:txBody>
      </p:sp>
      <p:sp>
        <p:nvSpPr>
          <p:cNvPr id="9" name="TextBox 8">
            <a:extLst>
              <a:ext uri="{FF2B5EF4-FFF2-40B4-BE49-F238E27FC236}">
                <a16:creationId xmlns:a16="http://schemas.microsoft.com/office/drawing/2014/main" id="{64F89246-63D5-4CBE-8E9A-55BBBA64F15B}"/>
              </a:ext>
            </a:extLst>
          </p:cNvPr>
          <p:cNvSpPr txBox="1"/>
          <p:nvPr/>
        </p:nvSpPr>
        <p:spPr>
          <a:xfrm>
            <a:off x="433671" y="4063126"/>
            <a:ext cx="2343911" cy="338554"/>
          </a:xfrm>
          <a:prstGeom prst="rect">
            <a:avLst/>
          </a:prstGeom>
          <a:noFill/>
        </p:spPr>
        <p:txBody>
          <a:bodyPr wrap="square" rtlCol="0">
            <a:spAutoFit/>
          </a:bodyPr>
          <a:lstStyle/>
          <a:p>
            <a:pPr marL="285750" indent="-285750">
              <a:buFont typeface="Wingdings" charset="2"/>
              <a:buChar char="²"/>
            </a:pPr>
            <a:r>
              <a:rPr lang="en-US" sz="1600" dirty="0">
                <a:solidFill>
                  <a:srgbClr val="0000FF"/>
                </a:solidFill>
                <a:cs typeface="Arial" panose="020B0604020202020204" pitchFamily="34" charset="0"/>
              </a:rPr>
              <a:t>Quark-gluon energy:</a:t>
            </a:r>
          </a:p>
        </p:txBody>
      </p:sp>
      <p:grpSp>
        <p:nvGrpSpPr>
          <p:cNvPr id="10" name="Group 9">
            <a:extLst>
              <a:ext uri="{FF2B5EF4-FFF2-40B4-BE49-F238E27FC236}">
                <a16:creationId xmlns:a16="http://schemas.microsoft.com/office/drawing/2014/main" id="{F75C4E63-6856-430D-8551-CB1080A278F4}"/>
              </a:ext>
            </a:extLst>
          </p:cNvPr>
          <p:cNvGrpSpPr/>
          <p:nvPr/>
        </p:nvGrpSpPr>
        <p:grpSpPr>
          <a:xfrm>
            <a:off x="780825" y="4317786"/>
            <a:ext cx="3155924" cy="338554"/>
            <a:chOff x="5335347" y="4456955"/>
            <a:chExt cx="3155924" cy="338554"/>
          </a:xfrm>
        </p:grpSpPr>
        <p:sp>
          <p:nvSpPr>
            <p:cNvPr id="11" name="Rectangle 10">
              <a:extLst>
                <a:ext uri="{FF2B5EF4-FFF2-40B4-BE49-F238E27FC236}">
                  <a16:creationId xmlns:a16="http://schemas.microsoft.com/office/drawing/2014/main" id="{28F213F7-E2EF-45F3-9F59-90C7CD00DC5C}"/>
                </a:ext>
              </a:extLst>
            </p:cNvPr>
            <p:cNvSpPr/>
            <p:nvPr/>
          </p:nvSpPr>
          <p:spPr>
            <a:xfrm>
              <a:off x="5501735" y="4456955"/>
              <a:ext cx="2989536" cy="338554"/>
            </a:xfrm>
            <a:prstGeom prst="rect">
              <a:avLst/>
            </a:prstGeom>
          </p:spPr>
          <p:txBody>
            <a:bodyPr wrap="none">
              <a:spAutoFit/>
            </a:bodyPr>
            <a:lstStyle/>
            <a:p>
              <a:r>
                <a:rPr lang="en-US" sz="1600" i="1" dirty="0">
                  <a:cs typeface="Arial" panose="020B0604020202020204" pitchFamily="34" charset="0"/>
                </a:rPr>
                <a:t>quark-gluon momentum fractions</a:t>
              </a:r>
            </a:p>
          </p:txBody>
        </p:sp>
        <p:pic>
          <p:nvPicPr>
            <p:cNvPr id="12" name="Picture 11" descr="latex-image-1.pdf">
              <a:extLst>
                <a:ext uri="{FF2B5EF4-FFF2-40B4-BE49-F238E27FC236}">
                  <a16:creationId xmlns:a16="http://schemas.microsoft.com/office/drawing/2014/main" id="{AC7891AF-FFAE-4899-B483-C14FB101EE5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335347" y="4577007"/>
              <a:ext cx="177800" cy="127000"/>
            </a:xfrm>
            <a:prstGeom prst="rect">
              <a:avLst/>
            </a:prstGeom>
          </p:spPr>
        </p:pic>
      </p:grpSp>
      <p:grpSp>
        <p:nvGrpSpPr>
          <p:cNvPr id="13" name="Group 12">
            <a:extLst>
              <a:ext uri="{FF2B5EF4-FFF2-40B4-BE49-F238E27FC236}">
                <a16:creationId xmlns:a16="http://schemas.microsoft.com/office/drawing/2014/main" id="{D170238B-5B53-4026-9862-291EC8B114EB}"/>
              </a:ext>
            </a:extLst>
          </p:cNvPr>
          <p:cNvGrpSpPr/>
          <p:nvPr/>
        </p:nvGrpSpPr>
        <p:grpSpPr>
          <a:xfrm>
            <a:off x="347470" y="4854980"/>
            <a:ext cx="3589279" cy="1315392"/>
            <a:chOff x="4888950" y="5419788"/>
            <a:chExt cx="3589279" cy="1315392"/>
          </a:xfrm>
        </p:grpSpPr>
        <p:sp>
          <p:nvSpPr>
            <p:cNvPr id="14" name="Rectangle 13">
              <a:extLst>
                <a:ext uri="{FF2B5EF4-FFF2-40B4-BE49-F238E27FC236}">
                  <a16:creationId xmlns:a16="http://schemas.microsoft.com/office/drawing/2014/main" id="{FE62BE3B-85F7-4CCB-BE15-3EA5F00E412A}"/>
                </a:ext>
              </a:extLst>
            </p:cNvPr>
            <p:cNvSpPr/>
            <p:nvPr/>
          </p:nvSpPr>
          <p:spPr>
            <a:xfrm>
              <a:off x="4888950" y="5710396"/>
              <a:ext cx="1481330" cy="830997"/>
            </a:xfrm>
            <a:prstGeom prst="rect">
              <a:avLst/>
            </a:prstGeom>
            <a:solidFill>
              <a:srgbClr val="FFFF00"/>
            </a:solidFill>
          </p:spPr>
          <p:txBody>
            <a:bodyPr wrap="square">
              <a:spAutoFit/>
            </a:bodyPr>
            <a:lstStyle/>
            <a:p>
              <a:r>
                <a:rPr lang="en-US" sz="1600" b="1" i="1" dirty="0">
                  <a:solidFill>
                    <a:srgbClr val="0000FF"/>
                  </a:solidFill>
                  <a:cs typeface="Arial" panose="020B0604020202020204" pitchFamily="34" charset="0"/>
                </a:rPr>
                <a:t>For </a:t>
              </a:r>
              <a:r>
                <a:rPr lang="en-US" sz="1600" b="1" i="1" dirty="0">
                  <a:solidFill>
                    <a:srgbClr val="0000FF"/>
                  </a:solidFill>
                  <a:latin typeface="Symbol" panose="05050102010706020507" pitchFamily="18" charset="2"/>
                  <a:cs typeface="Arial" panose="020B0604020202020204" pitchFamily="34" charset="0"/>
                </a:rPr>
                <a:t>p</a:t>
              </a:r>
              <a:r>
                <a:rPr lang="en-US" sz="1600" b="1" i="1" dirty="0">
                  <a:solidFill>
                    <a:srgbClr val="0000FF"/>
                  </a:solidFill>
                  <a:cs typeface="Arial" panose="020B0604020202020204" pitchFamily="34" charset="0"/>
                </a:rPr>
                <a:t> and K with Sullivan process</a:t>
              </a:r>
            </a:p>
          </p:txBody>
        </p:sp>
        <p:pic>
          <p:nvPicPr>
            <p:cNvPr id="15" name="Picture 14" descr="Screen Shot 2017-04-11 at 12.48.51 PM.png">
              <a:extLst>
                <a:ext uri="{FF2B5EF4-FFF2-40B4-BE49-F238E27FC236}">
                  <a16:creationId xmlns:a16="http://schemas.microsoft.com/office/drawing/2014/main" id="{55ECF4E1-83AE-4600-A652-11A8E14AE5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9933" y="5419788"/>
              <a:ext cx="1588296" cy="1315392"/>
            </a:xfrm>
            <a:prstGeom prst="rect">
              <a:avLst/>
            </a:prstGeom>
          </p:spPr>
        </p:pic>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B197C84-36C7-4322-82D8-1ABD2CD794C2}"/>
                  </a:ext>
                </a:extLst>
              </p:cNvPr>
              <p:cNvSpPr txBox="1"/>
              <p:nvPr/>
            </p:nvSpPr>
            <p:spPr>
              <a:xfrm>
                <a:off x="4553133" y="3641471"/>
                <a:ext cx="4157472" cy="828047"/>
              </a:xfrm>
              <a:prstGeom prst="rect">
                <a:avLst/>
              </a:prstGeom>
              <a:noFill/>
            </p:spPr>
            <p:txBody>
              <a:bodyPr wrap="square" rtlCol="0">
                <a:spAutoFit/>
              </a:bodyPr>
              <a:lstStyle/>
              <a:p>
                <a:pPr>
                  <a:spcAft>
                    <a:spcPts val="600"/>
                  </a:spcAft>
                </a:pPr>
                <a:r>
                  <a:rPr lang="en-US" dirty="0">
                    <a:cs typeface="Arial" panose="020B0604020202020204" pitchFamily="34" charset="0"/>
                  </a:rPr>
                  <a:t>In the chiral limit, for the pion (</a:t>
                </a:r>
                <a:r>
                  <a:rPr lang="en-US" dirty="0" err="1">
                    <a:cs typeface="Arial" panose="020B0604020202020204" pitchFamily="34" charset="0"/>
                  </a:rPr>
                  <a:t>m</a:t>
                </a:r>
                <a:r>
                  <a:rPr lang="en-US" baseline="-25000" dirty="0" err="1">
                    <a:latin typeface="Symbol" panose="05050102010706020507" pitchFamily="18" charset="2"/>
                    <a:cs typeface="Arial" panose="020B0604020202020204" pitchFamily="34" charset="0"/>
                  </a:rPr>
                  <a:t>p</a:t>
                </a:r>
                <a:r>
                  <a:rPr lang="en-US" dirty="0">
                    <a:cs typeface="Arial" panose="020B0604020202020204" pitchFamily="34" charset="0"/>
                  </a:rPr>
                  <a:t> = 0):</a:t>
                </a:r>
              </a:p>
              <a:p>
                <a:pPr>
                  <a:spcAft>
                    <a:spcPts val="600"/>
                  </a:spcAft>
                </a:pPr>
                <a14:m>
                  <m:oMathPara xmlns:m="http://schemas.openxmlformats.org/officeDocument/2006/math">
                    <m:oMathParaPr>
                      <m:jc m:val="centerGroup"/>
                    </m:oMathParaPr>
                    <m:oMath xmlns:m="http://schemas.openxmlformats.org/officeDocument/2006/math">
                      <m:d>
                        <m:dPr>
                          <m:begChr m:val="⟨"/>
                          <m:endChr m:val="⟩"/>
                          <m:ctrlPr>
                            <a:rPr lang="en-US" i="1">
                              <a:solidFill>
                                <a:srgbClr val="000000"/>
                              </a:solidFill>
                              <a:latin typeface="Cambria Math" panose="02040503050406030204" pitchFamily="18" charset="0"/>
                              <a:cs typeface="Times New Roman" panose="02020603050405020304" pitchFamily="18" charset="0"/>
                            </a:rPr>
                          </m:ctrlPr>
                        </m:d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𝜋</m:t>
                          </m:r>
                          <m:d>
                            <m:dPr>
                              <m:ctrlPr>
                                <a:rPr lang="en-US" i="1">
                                  <a:solidFill>
                                    <a:srgbClr val="000000"/>
                                  </a:solidFill>
                                  <a:latin typeface="Cambria Math" panose="02040503050406030204" pitchFamily="18" charset="0"/>
                                  <a:cs typeface="Times New Roman" panose="02020603050405020304" pitchFamily="18" charset="0"/>
                                </a:rPr>
                              </m:ctrlPr>
                            </m:d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𝑞</m:t>
                              </m:r>
                            </m:e>
                          </m:d>
                          <m:d>
                            <m:dPr>
                              <m:begChr m:val="|"/>
                              <m:endChr m:val="|"/>
                              <m:ctrlPr>
                                <a:rPr lang="en-US" i="1">
                                  <a:solidFill>
                                    <a:srgbClr val="000000"/>
                                  </a:solidFill>
                                  <a:latin typeface="Cambria Math" panose="02040503050406030204" pitchFamily="18" charset="0"/>
                                  <a:cs typeface="Times New Roman" panose="02020603050405020304" pitchFamily="18" charset="0"/>
                                </a:rPr>
                              </m:ctrlPr>
                            </m:dPr>
                            <m:e>
                              <m:sSub>
                                <m:sSubPr>
                                  <m:ctrlPr>
                                    <a:rPr lang="en-US" i="1">
                                      <a:solidFill>
                                        <a:srgbClr val="000000"/>
                                      </a:solidFill>
                                      <a:latin typeface="Cambria Math" panose="02040503050406030204" pitchFamily="18" charset="0"/>
                                      <a:cs typeface="Times New Roman" panose="02020603050405020304" pitchFamily="18" charset="0"/>
                                    </a:rPr>
                                  </m:ctrlPr>
                                </m:sSubPr>
                                <m:e>
                                  <m:r>
                                    <m:rPr>
                                      <m:sty m:val="p"/>
                                    </m:rPr>
                                    <a:rPr lang="en-US">
                                      <a:solidFill>
                                        <a:srgbClr val="000000"/>
                                      </a:solidFill>
                                      <a:latin typeface="Cambria Math" panose="02040503050406030204" pitchFamily="18" charset="0"/>
                                      <a:ea typeface="Calibri" panose="020F0502020204030204" pitchFamily="34" charset="0"/>
                                      <a:cs typeface="Times New Roman" panose="02020603050405020304" pitchFamily="18" charset="0"/>
                                    </a:rPr>
                                    <m:t>Θ</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sub>
                              </m:sSub>
                            </m:e>
                          </m:d>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𝜋</m:t>
                          </m:r>
                          <m:d>
                            <m:dPr>
                              <m:ctrlPr>
                                <a:rPr lang="en-US" i="1">
                                  <a:solidFill>
                                    <a:srgbClr val="000000"/>
                                  </a:solidFill>
                                  <a:latin typeface="Cambria Math" panose="02040503050406030204" pitchFamily="18" charset="0"/>
                                  <a:cs typeface="Times New Roman" panose="02020603050405020304" pitchFamily="18" charset="0"/>
                                </a:rPr>
                              </m:ctrlPr>
                            </m:d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𝑞</m:t>
                              </m:r>
                            </m:e>
                          </m:d>
                        </m:e>
                      </m:d>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
                        <m:sSubPr>
                          <m:ctrlP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ctrlPr>
                        </m:sSubPr>
                        <m:e>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𝑞</m:t>
                          </m:r>
                        </m:e>
                        <m:sub>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𝜇</m:t>
                          </m:r>
                        </m:sub>
                      </m:sSub>
                      <m:sSub>
                        <m:sSubPr>
                          <m:ctrlPr>
                            <a:rPr lang="en-US" i="1">
                              <a:solidFill>
                                <a:srgbClr val="000000"/>
                              </a:solidFill>
                              <a:latin typeface="Cambria Math" panose="02040503050406030204" pitchFamily="18" charset="0"/>
                              <a:cs typeface="Times New Roman" panose="02020603050405020304" pitchFamily="18" charset="0"/>
                            </a:rPr>
                          </m:ctrlPr>
                        </m:sSub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𝑞</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𝜇</m:t>
                          </m:r>
                        </m:sub>
                      </m:s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i="1">
                              <a:solidFill>
                                <a:srgbClr val="000000"/>
                              </a:solidFill>
                              <a:latin typeface="Cambria Math" panose="02040503050406030204" pitchFamily="18" charset="0"/>
                              <a:cs typeface="Times New Roman" panose="02020603050405020304" pitchFamily="18" charset="0"/>
                            </a:rPr>
                          </m:ctrlPr>
                        </m:sSubSupPr>
                        <m:e>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𝑚</m:t>
                          </m:r>
                        </m:e>
                        <m:sub>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𝜋</m:t>
                          </m:r>
                        </m:sub>
                        <m: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2</m:t>
                          </m:r>
                        </m:sup>
                      </m:sSubSup>
                      <m:r>
                        <a:rPr lang="en-US" i="1">
                          <a:solidFill>
                            <a:srgbClr val="000000"/>
                          </a:solidFill>
                          <a:latin typeface="Cambria Math" panose="02040503050406030204" pitchFamily="18" charset="0"/>
                          <a:ea typeface="Calibri" panose="020F0502020204030204" pitchFamily="34" charset="0"/>
                          <a:cs typeface="Times New Roman" panose="02020603050405020304" pitchFamily="18" charset="0"/>
                        </a:rPr>
                        <m:t>=0</m:t>
                      </m:r>
                    </m:oMath>
                  </m:oMathPara>
                </a14:m>
                <a:endParaRPr lang="en-US" dirty="0">
                  <a:cs typeface="Arial" panose="020B0604020202020204" pitchFamily="34" charset="0"/>
                </a:endParaRPr>
              </a:p>
            </p:txBody>
          </p:sp>
        </mc:Choice>
        <mc:Fallback xmlns="">
          <p:sp>
            <p:nvSpPr>
              <p:cNvPr id="16" name="TextBox 15">
                <a:extLst>
                  <a:ext uri="{FF2B5EF4-FFF2-40B4-BE49-F238E27FC236}">
                    <a16:creationId xmlns:a16="http://schemas.microsoft.com/office/drawing/2014/main" id="{DB197C84-36C7-4322-82D8-1ABD2CD794C2}"/>
                  </a:ext>
                </a:extLst>
              </p:cNvPr>
              <p:cNvSpPr txBox="1">
                <a:spLocks noRot="1" noChangeAspect="1" noMove="1" noResize="1" noEditPoints="1" noAdjustHandles="1" noChangeArrowheads="1" noChangeShapeType="1" noTextEdit="1"/>
              </p:cNvSpPr>
              <p:nvPr/>
            </p:nvSpPr>
            <p:spPr>
              <a:xfrm>
                <a:off x="4553133" y="3641471"/>
                <a:ext cx="4157472" cy="828047"/>
              </a:xfrm>
              <a:prstGeom prst="rect">
                <a:avLst/>
              </a:prstGeom>
              <a:blipFill>
                <a:blip r:embed="rId5"/>
                <a:stretch>
                  <a:fillRect l="-1320" t="-3676"/>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7B4F1EB2-26CD-4C8B-B2DE-861ECD90C167}"/>
              </a:ext>
            </a:extLst>
          </p:cNvPr>
          <p:cNvSpPr txBox="1"/>
          <p:nvPr/>
        </p:nvSpPr>
        <p:spPr>
          <a:xfrm>
            <a:off x="4227239" y="4624947"/>
            <a:ext cx="4809259" cy="1646605"/>
          </a:xfrm>
          <a:prstGeom prst="rect">
            <a:avLst/>
          </a:prstGeom>
          <a:noFill/>
        </p:spPr>
        <p:txBody>
          <a:bodyPr wrap="square" rtlCol="0">
            <a:spAutoFit/>
          </a:bodyPr>
          <a:lstStyle/>
          <a:p>
            <a:pPr>
              <a:spcAft>
                <a:spcPts val="600"/>
              </a:spcAft>
            </a:pPr>
            <a:r>
              <a:rPr lang="en-US" sz="1600" dirty="0">
                <a:cs typeface="Arial" panose="020B0604020202020204" pitchFamily="34" charset="0"/>
              </a:rPr>
              <a:t>Sometimes interpreted as that in the chiral limit the gluons disappear and thus contribute nothing to the pion mass: </a:t>
            </a:r>
            <a:r>
              <a:rPr lang="en-US" sz="1600" b="1" dirty="0">
                <a:solidFill>
                  <a:srgbClr val="FF0000"/>
                </a:solidFill>
                <a:cs typeface="Arial" panose="020B0604020202020204" pitchFamily="34" charset="0"/>
              </a:rPr>
              <a:t>is the pion empty or full of gluons?</a:t>
            </a:r>
          </a:p>
          <a:p>
            <a:pPr>
              <a:spcAft>
                <a:spcPts val="600"/>
              </a:spcAft>
            </a:pPr>
            <a:r>
              <a:rPr lang="en-US" sz="1600" dirty="0">
                <a:cs typeface="Arial" panose="020B0604020202020204" pitchFamily="34" charset="0"/>
              </a:rPr>
              <a:t>On the other hand, from phenomenological view, at a given scale, </a:t>
            </a:r>
            <a:r>
              <a:rPr lang="en-US" sz="1600" b="1" dirty="0">
                <a:solidFill>
                  <a:srgbClr val="FF0000"/>
                </a:solidFill>
                <a:cs typeface="Arial" panose="020B0604020202020204" pitchFamily="34" charset="0"/>
              </a:rPr>
              <a:t>there is far less glue in the kaon than in the pion. </a:t>
            </a:r>
            <a:r>
              <a:rPr lang="en-US" sz="1600" b="1" dirty="0">
                <a:solidFill>
                  <a:srgbClr val="0000FF"/>
                </a:solidFill>
                <a:cs typeface="Arial" panose="020B0604020202020204" pitchFamily="34" charset="0"/>
              </a:rPr>
              <a:t>All measurable at EIC.</a:t>
            </a:r>
          </a:p>
        </p:txBody>
      </p:sp>
      <p:sp>
        <p:nvSpPr>
          <p:cNvPr id="18" name="TextBox 17">
            <a:extLst>
              <a:ext uri="{FF2B5EF4-FFF2-40B4-BE49-F238E27FC236}">
                <a16:creationId xmlns:a16="http://schemas.microsoft.com/office/drawing/2014/main" id="{C8BD9BB2-E153-4F9F-9ACF-871DCD989F22}"/>
              </a:ext>
            </a:extLst>
          </p:cNvPr>
          <p:cNvSpPr txBox="1"/>
          <p:nvPr/>
        </p:nvSpPr>
        <p:spPr>
          <a:xfrm>
            <a:off x="2327381" y="6230512"/>
            <a:ext cx="6585264" cy="276999"/>
          </a:xfrm>
          <a:prstGeom prst="rect">
            <a:avLst/>
          </a:prstGeom>
          <a:noFill/>
        </p:spPr>
        <p:txBody>
          <a:bodyPr wrap="none" rtlCol="0">
            <a:spAutoFit/>
          </a:bodyPr>
          <a:lstStyle/>
          <a:p>
            <a:r>
              <a:rPr lang="en-US" sz="1200" i="1" dirty="0"/>
              <a:t>A.C. Aguilar et al., Pion and Kaon structure at the EIC, arXiv:1907.08218, EPJA 55 (2019) 190.</a:t>
            </a:r>
          </a:p>
        </p:txBody>
      </p:sp>
    </p:spTree>
    <p:extLst>
      <p:ext uri="{BB962C8B-B14F-4D97-AF65-F5344CB8AC3E}">
        <p14:creationId xmlns:p14="http://schemas.microsoft.com/office/powerpoint/2010/main" val="339424875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61</a:t>
            </a:fld>
            <a:endParaRPr lang="en-US" dirty="0"/>
          </a:p>
        </p:txBody>
      </p:sp>
      <p:sp>
        <p:nvSpPr>
          <p:cNvPr id="5" name="Title 1">
            <a:extLst>
              <a:ext uri="{FF2B5EF4-FFF2-40B4-BE49-F238E27FC236}">
                <a16:creationId xmlns:a16="http://schemas.microsoft.com/office/drawing/2014/main" id="{6BB368C9-5B34-47CD-9984-1CF99589B6A2}"/>
              </a:ext>
            </a:extLst>
          </p:cNvPr>
          <p:cNvSpPr txBox="1">
            <a:spLocks/>
          </p:cNvSpPr>
          <p:nvPr/>
        </p:nvSpPr>
        <p:spPr>
          <a:xfrm>
            <a:off x="722313" y="2443376"/>
            <a:ext cx="7772400" cy="220027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a:lstStyle>
          <a:p>
            <a:r>
              <a:rPr lang="en-US" dirty="0"/>
              <a:t>EIC: A Versatile Collider with a Hermetic Detector</a:t>
            </a:r>
          </a:p>
        </p:txBody>
      </p:sp>
      <p:sp>
        <p:nvSpPr>
          <p:cNvPr id="6" name="Text Placeholder 6">
            <a:extLst>
              <a:ext uri="{FF2B5EF4-FFF2-40B4-BE49-F238E27FC236}">
                <a16:creationId xmlns:a16="http://schemas.microsoft.com/office/drawing/2014/main" id="{C6A55FFE-B916-4619-9C55-A6134E68E10D}"/>
              </a:ext>
            </a:extLst>
          </p:cNvPr>
          <p:cNvSpPr txBox="1">
            <a:spLocks/>
          </p:cNvSpPr>
          <p:nvPr/>
        </p:nvSpPr>
        <p:spPr>
          <a:xfrm>
            <a:off x="1081331" y="4636816"/>
            <a:ext cx="7054361" cy="1500187"/>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solidFill>
                  <a:srgbClr val="292934"/>
                </a:solidFill>
              </a:rPr>
              <a:t>How do color-charged quarks and gluons, and colorless jets, </a:t>
            </a:r>
            <a:r>
              <a:rPr lang="en-US" dirty="0">
                <a:solidFill>
                  <a:srgbClr val="0000FF"/>
                </a:solidFill>
              </a:rPr>
              <a:t>interact with a nuclear medium</a:t>
            </a:r>
            <a:r>
              <a:rPr lang="en-US" dirty="0">
                <a:solidFill>
                  <a:srgbClr val="292934"/>
                </a:solidFill>
              </a:rPr>
              <a:t>?</a:t>
            </a:r>
          </a:p>
          <a:p>
            <a:pPr>
              <a:spcBef>
                <a:spcPts val="400"/>
              </a:spcBef>
            </a:pPr>
            <a:r>
              <a:rPr lang="en-US" dirty="0">
                <a:solidFill>
                  <a:srgbClr val="292934"/>
                </a:solidFill>
              </a:rPr>
              <a:t>How do the </a:t>
            </a:r>
            <a:r>
              <a:rPr lang="en-US" dirty="0">
                <a:solidFill>
                  <a:srgbClr val="0000FF"/>
                </a:solidFill>
              </a:rPr>
              <a:t>confined hadronic states emerge </a:t>
            </a:r>
            <a:r>
              <a:rPr lang="en-US" dirty="0">
                <a:solidFill>
                  <a:srgbClr val="292934"/>
                </a:solidFill>
              </a:rPr>
              <a:t>from these quarks and gluons? </a:t>
            </a:r>
          </a:p>
          <a:p>
            <a:pPr>
              <a:spcBef>
                <a:spcPts val="400"/>
              </a:spcBef>
            </a:pPr>
            <a:r>
              <a:rPr lang="en-US" dirty="0">
                <a:solidFill>
                  <a:srgbClr val="292934"/>
                </a:solidFill>
              </a:rPr>
              <a:t>How do the quark-gluon </a:t>
            </a:r>
            <a:r>
              <a:rPr lang="en-US" dirty="0">
                <a:solidFill>
                  <a:srgbClr val="0000FF"/>
                </a:solidFill>
              </a:rPr>
              <a:t>interactions create nuclear binding?</a:t>
            </a:r>
          </a:p>
          <a:p>
            <a:endParaRPr lang="en-US" dirty="0"/>
          </a:p>
          <a:p>
            <a:endParaRPr lang="en-US" dirty="0"/>
          </a:p>
          <a:p>
            <a:endParaRPr lang="en-US" dirty="0"/>
          </a:p>
        </p:txBody>
      </p:sp>
      <p:pic>
        <p:nvPicPr>
          <p:cNvPr id="7" name="Picture 2" descr="hadronization.eps">
            <a:extLst>
              <a:ext uri="{FF2B5EF4-FFF2-40B4-BE49-F238E27FC236}">
                <a16:creationId xmlns:a16="http://schemas.microsoft.com/office/drawing/2014/main" id="{672B92DC-98EB-4F92-8B69-D2375D35193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47583"/>
          <a:stretch/>
        </p:blipFill>
        <p:spPr bwMode="auto">
          <a:xfrm>
            <a:off x="1878830" y="1137827"/>
            <a:ext cx="2792365" cy="1625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8BF8016A-B724-4C47-A5BE-AF5D6BDCB4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4462" y="1104798"/>
            <a:ext cx="1667683" cy="1691823"/>
          </a:xfrm>
          <a:prstGeom prst="rect">
            <a:avLst/>
          </a:prstGeom>
        </p:spPr>
      </p:pic>
      <p:sp>
        <p:nvSpPr>
          <p:cNvPr id="9" name="Text Box 2">
            <a:extLst>
              <a:ext uri="{FF2B5EF4-FFF2-40B4-BE49-F238E27FC236}">
                <a16:creationId xmlns:a16="http://schemas.microsoft.com/office/drawing/2014/main" id="{BDE5D394-A2E6-46A0-A095-0545C6119119}"/>
              </a:ext>
            </a:extLst>
          </p:cNvPr>
          <p:cNvSpPr>
            <a:spLocks noGrp="1" noChangeArrowheads="1"/>
          </p:cNvSpPr>
          <p:nvPr>
            <p:ph type="title"/>
          </p:nvPr>
        </p:nvSpPr>
        <p:spPr>
          <a:xfrm>
            <a:off x="309563" y="0"/>
            <a:ext cx="8462962" cy="728663"/>
          </a:xfrm>
        </p:spPr>
        <p:txBody>
          <a:bodyPr>
            <a:normAutofit/>
          </a:bodyPr>
          <a:lstStyle/>
          <a:p>
            <a:pPr algn="ctr" eaLnBrk="1" hangingPunct="1"/>
            <a:r>
              <a:rPr lang="en-US" altLang="en-US" sz="3200" dirty="0"/>
              <a:t>EIC – Versatility is Key </a:t>
            </a:r>
          </a:p>
        </p:txBody>
      </p:sp>
    </p:spTree>
    <p:extLst>
      <p:ext uri="{BB962C8B-B14F-4D97-AF65-F5344CB8AC3E}">
        <p14:creationId xmlns:p14="http://schemas.microsoft.com/office/powerpoint/2010/main" val="77906566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23102FE-83FC-4772-A006-582FBB263118}"/>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62</a:t>
            </a:fld>
            <a:endParaRPr lang="en-US" dirty="0">
              <a:solidFill>
                <a:prstClr val="white"/>
              </a:solidFill>
            </a:endParaRPr>
          </a:p>
        </p:txBody>
      </p:sp>
      <p:sp>
        <p:nvSpPr>
          <p:cNvPr id="3" name="Title 2">
            <a:extLst>
              <a:ext uri="{FF2B5EF4-FFF2-40B4-BE49-F238E27FC236}">
                <a16:creationId xmlns:a16="http://schemas.microsoft.com/office/drawing/2014/main" id="{05246A11-A8AA-4B83-A9F4-BB9D421D5CD1}"/>
              </a:ext>
            </a:extLst>
          </p:cNvPr>
          <p:cNvSpPr>
            <a:spLocks noGrp="1"/>
          </p:cNvSpPr>
          <p:nvPr>
            <p:ph type="title"/>
          </p:nvPr>
        </p:nvSpPr>
        <p:spPr>
          <a:xfrm>
            <a:off x="308919" y="0"/>
            <a:ext cx="8464378" cy="728031"/>
          </a:xfrm>
        </p:spPr>
        <p:txBody>
          <a:bodyPr/>
          <a:lstStyle/>
          <a:p>
            <a:pPr algn="ctr"/>
            <a:r>
              <a:rPr lang="en-US" altLang="en-US" dirty="0"/>
              <a:t>Emergence of hadrons from </a:t>
            </a:r>
            <a:r>
              <a:rPr lang="en-US" altLang="en-US" dirty="0" err="1"/>
              <a:t>partons</a:t>
            </a:r>
            <a:endParaRPr lang="en-US" dirty="0"/>
          </a:p>
        </p:txBody>
      </p:sp>
      <p:pic>
        <p:nvPicPr>
          <p:cNvPr id="4" name="Picture 3" descr="latex-image-1.pdf">
            <a:extLst>
              <a:ext uri="{FF2B5EF4-FFF2-40B4-BE49-F238E27FC236}">
                <a16:creationId xmlns:a16="http://schemas.microsoft.com/office/drawing/2014/main" id="{B2F40E20-DFCD-400D-93C1-5D43930098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605" y="2743523"/>
            <a:ext cx="1003300" cy="571500"/>
          </a:xfrm>
          <a:prstGeom prst="rect">
            <a:avLst/>
          </a:prstGeom>
        </p:spPr>
      </p:pic>
      <p:pic>
        <p:nvPicPr>
          <p:cNvPr id="5" name="Picture 2" descr="hadronization.eps">
            <a:extLst>
              <a:ext uri="{FF2B5EF4-FFF2-40B4-BE49-F238E27FC236}">
                <a16:creationId xmlns:a16="http://schemas.microsoft.com/office/drawing/2014/main" id="{4D8D397E-9DF2-44D2-8921-36DC3F104D9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43529" y="1952992"/>
            <a:ext cx="2180923" cy="239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A3EABAA2-D161-4995-B5A0-20F05009DC13}"/>
              </a:ext>
            </a:extLst>
          </p:cNvPr>
          <p:cNvSpPr txBox="1"/>
          <p:nvPr/>
        </p:nvSpPr>
        <p:spPr>
          <a:xfrm>
            <a:off x="804747" y="6054444"/>
            <a:ext cx="7777755" cy="359820"/>
          </a:xfrm>
          <a:prstGeom prst="rect">
            <a:avLst/>
          </a:prstGeom>
          <a:noFill/>
        </p:spPr>
        <p:txBody>
          <a:bodyPr wrap="square" lIns="82021" tIns="41010" rIns="82021" bIns="41010" rtlCol="0">
            <a:spAutoFit/>
          </a:bodyPr>
          <a:lstStyle/>
          <a:p>
            <a:pPr algn="ctr"/>
            <a:r>
              <a:rPr lang="en-US" b="1" i="1" dirty="0">
                <a:solidFill>
                  <a:srgbClr val="FF0000"/>
                </a:solidFill>
                <a:latin typeface="Arial" panose="020B0604020202020204" pitchFamily="34" charset="0"/>
                <a:cs typeface="Arial" panose="020B0604020202020204" pitchFamily="34" charset="0"/>
              </a:rPr>
              <a:t>Need the collider energy of EIC and its control on </a:t>
            </a:r>
            <a:r>
              <a:rPr lang="en-US" b="1" i="1" dirty="0" err="1">
                <a:solidFill>
                  <a:srgbClr val="FF0000"/>
                </a:solidFill>
                <a:latin typeface="Arial" panose="020B0604020202020204" pitchFamily="34" charset="0"/>
                <a:cs typeface="Arial" panose="020B0604020202020204" pitchFamily="34" charset="0"/>
              </a:rPr>
              <a:t>parton</a:t>
            </a:r>
            <a:r>
              <a:rPr lang="en-US" b="1" i="1" dirty="0">
                <a:solidFill>
                  <a:srgbClr val="FF0000"/>
                </a:solidFill>
                <a:latin typeface="Arial" panose="020B0604020202020204" pitchFamily="34" charset="0"/>
                <a:cs typeface="Arial" panose="020B0604020202020204" pitchFamily="34" charset="0"/>
              </a:rPr>
              <a:t> kinematics</a:t>
            </a:r>
          </a:p>
        </p:txBody>
      </p:sp>
      <p:sp>
        <p:nvSpPr>
          <p:cNvPr id="7" name="Rectangle 15">
            <a:extLst>
              <a:ext uri="{FF2B5EF4-FFF2-40B4-BE49-F238E27FC236}">
                <a16:creationId xmlns:a16="http://schemas.microsoft.com/office/drawing/2014/main" id="{67472700-475E-4908-8188-E12D5AC08C19}"/>
              </a:ext>
            </a:extLst>
          </p:cNvPr>
          <p:cNvSpPr>
            <a:spLocks noChangeArrowheads="1"/>
          </p:cNvSpPr>
          <p:nvPr/>
        </p:nvSpPr>
        <p:spPr bwMode="auto">
          <a:xfrm>
            <a:off x="59" y="4330640"/>
            <a:ext cx="4467412" cy="1726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21" tIns="41010" rIns="82021" bIns="41010">
            <a:spAutoFit/>
          </a:bodyPr>
          <a:lstStyle/>
          <a:p>
            <a:pPr algn="ctr">
              <a:spcBef>
                <a:spcPct val="20000"/>
              </a:spcBef>
            </a:pPr>
            <a:r>
              <a:rPr lang="fr-FR" dirty="0">
                <a:solidFill>
                  <a:srgbClr val="0000FF"/>
                </a:solidFill>
                <a:latin typeface="Arial" panose="020B0604020202020204" pitchFamily="34" charset="0"/>
                <a:cs typeface="Arial" panose="020B0604020202020204" pitchFamily="34" charset="0"/>
                <a:sym typeface="Symbol" charset="0"/>
              </a:rPr>
              <a:t>Control of </a:t>
            </a:r>
            <a:r>
              <a:rPr lang="fr-FR" dirty="0">
                <a:solidFill>
                  <a:srgbClr val="0000FF"/>
                </a:solidFill>
                <a:latin typeface="Symbol" panose="05050102010706020507" pitchFamily="18" charset="2"/>
                <a:cs typeface="Arial" panose="020B0604020202020204" pitchFamily="34" charset="0"/>
                <a:sym typeface="Symbol" charset="0"/>
              </a:rPr>
              <a:t>n</a:t>
            </a:r>
            <a:r>
              <a:rPr lang="fr-FR" dirty="0">
                <a:solidFill>
                  <a:srgbClr val="0000FF"/>
                </a:solidFill>
                <a:latin typeface="Arial" panose="020B0604020202020204" pitchFamily="34" charset="0"/>
                <a:cs typeface="Arial" panose="020B0604020202020204" pitchFamily="34" charset="0"/>
                <a:sym typeface="Symbol" charset="0"/>
              </a:rPr>
              <a:t> by </a:t>
            </a:r>
            <a:r>
              <a:rPr lang="fr-FR" dirty="0" err="1">
                <a:solidFill>
                  <a:srgbClr val="0000FF"/>
                </a:solidFill>
                <a:latin typeface="Arial" panose="020B0604020202020204" pitchFamily="34" charset="0"/>
                <a:cs typeface="Arial" panose="020B0604020202020204" pitchFamily="34" charset="0"/>
                <a:sym typeface="Symbol" charset="0"/>
              </a:rPr>
              <a:t>selecting</a:t>
            </a:r>
            <a:r>
              <a:rPr lang="fr-FR" dirty="0">
                <a:solidFill>
                  <a:srgbClr val="0000FF"/>
                </a:solidFill>
                <a:latin typeface="Arial" panose="020B0604020202020204" pitchFamily="34" charset="0"/>
                <a:cs typeface="Arial" panose="020B0604020202020204" pitchFamily="34" charset="0"/>
                <a:sym typeface="Symbol" charset="0"/>
              </a:rPr>
              <a:t> </a:t>
            </a:r>
            <a:r>
              <a:rPr lang="fr-FR" dirty="0" err="1">
                <a:solidFill>
                  <a:srgbClr val="0000FF"/>
                </a:solidFill>
                <a:latin typeface="Arial" panose="020B0604020202020204" pitchFamily="34" charset="0"/>
                <a:cs typeface="Arial" panose="020B0604020202020204" pitchFamily="34" charset="0"/>
                <a:sym typeface="Symbol" charset="0"/>
              </a:rPr>
              <a:t>kinematics</a:t>
            </a:r>
            <a:r>
              <a:rPr lang="fr-FR" dirty="0">
                <a:solidFill>
                  <a:srgbClr val="0000FF"/>
                </a:solidFill>
                <a:latin typeface="Arial" panose="020B0604020202020204" pitchFamily="34" charset="0"/>
                <a:cs typeface="Arial" panose="020B0604020202020204" pitchFamily="34" charset="0"/>
                <a:sym typeface="Symbol" charset="0"/>
              </a:rPr>
              <a:t>;</a:t>
            </a:r>
          </a:p>
          <a:p>
            <a:pPr algn="ctr">
              <a:spcBef>
                <a:spcPct val="20000"/>
              </a:spcBef>
            </a:pPr>
            <a:r>
              <a:rPr lang="fr-FR" dirty="0">
                <a:solidFill>
                  <a:srgbClr val="0000FF"/>
                </a:solidFill>
                <a:latin typeface="Arial" panose="020B0604020202020204" pitchFamily="34" charset="0"/>
                <a:cs typeface="Arial" panose="020B0604020202020204" pitchFamily="34" charset="0"/>
                <a:sym typeface="Symbol" charset="0"/>
              </a:rPr>
              <a:t>Control the medium by </a:t>
            </a:r>
            <a:r>
              <a:rPr lang="fr-FR" dirty="0" err="1">
                <a:solidFill>
                  <a:srgbClr val="0000FF"/>
                </a:solidFill>
                <a:latin typeface="Arial" panose="020B0604020202020204" pitchFamily="34" charset="0"/>
                <a:cs typeface="Arial" panose="020B0604020202020204" pitchFamily="34" charset="0"/>
                <a:sym typeface="Symbol" charset="0"/>
              </a:rPr>
              <a:t>selecting</a:t>
            </a:r>
            <a:r>
              <a:rPr lang="fr-FR" dirty="0">
                <a:solidFill>
                  <a:srgbClr val="0000FF"/>
                </a:solidFill>
                <a:latin typeface="Arial" panose="020B0604020202020204" pitchFamily="34" charset="0"/>
                <a:cs typeface="Arial" panose="020B0604020202020204" pitchFamily="34" charset="0"/>
                <a:sym typeface="Symbol" charset="0"/>
              </a:rPr>
              <a:t> ions</a:t>
            </a:r>
          </a:p>
          <a:p>
            <a:pPr algn="ctr">
              <a:spcBef>
                <a:spcPct val="20000"/>
              </a:spcBef>
            </a:pPr>
            <a:r>
              <a:rPr lang="fr-FR" sz="800" dirty="0">
                <a:solidFill>
                  <a:srgbClr val="0000FF"/>
                </a:solidFill>
                <a:latin typeface="Arial" panose="020B0604020202020204" pitchFamily="34" charset="0"/>
                <a:cs typeface="Arial" panose="020B0604020202020204" pitchFamily="34" charset="0"/>
                <a:sym typeface="Symbol" charset="0"/>
              </a:rPr>
              <a:t> </a:t>
            </a:r>
          </a:p>
          <a:p>
            <a:pPr algn="ctr">
              <a:spcBef>
                <a:spcPct val="20000"/>
              </a:spcBef>
            </a:pPr>
            <a:r>
              <a:rPr lang="fr-FR" i="1" dirty="0" err="1">
                <a:solidFill>
                  <a:srgbClr val="292934"/>
                </a:solidFill>
                <a:latin typeface="Arial" panose="020B0604020202020204" pitchFamily="34" charset="0"/>
                <a:cs typeface="Arial" panose="020B0604020202020204" pitchFamily="34" charset="0"/>
                <a:sym typeface="Symbol" charset="0"/>
              </a:rPr>
              <a:t>Colored</a:t>
            </a:r>
            <a:r>
              <a:rPr lang="fr-FR" i="1" dirty="0">
                <a:solidFill>
                  <a:srgbClr val="292934"/>
                </a:solidFill>
                <a:latin typeface="Arial" panose="020B0604020202020204" pitchFamily="34" charset="0"/>
                <a:cs typeface="Arial" panose="020B0604020202020204" pitchFamily="34" charset="0"/>
                <a:sym typeface="Symbol" charset="0"/>
              </a:rPr>
              <a:t> quark </a:t>
            </a:r>
            <a:r>
              <a:rPr lang="fr-FR" i="1" dirty="0" err="1">
                <a:solidFill>
                  <a:srgbClr val="292934"/>
                </a:solidFill>
                <a:latin typeface="Arial" panose="020B0604020202020204" pitchFamily="34" charset="0"/>
                <a:cs typeface="Arial" panose="020B0604020202020204" pitchFamily="34" charset="0"/>
                <a:sym typeface="Symbol" charset="0"/>
              </a:rPr>
              <a:t>emerges</a:t>
            </a:r>
            <a:r>
              <a:rPr lang="fr-FR" i="1" dirty="0">
                <a:solidFill>
                  <a:srgbClr val="292934"/>
                </a:solidFill>
                <a:latin typeface="Arial" panose="020B0604020202020204" pitchFamily="34" charset="0"/>
                <a:cs typeface="Arial" panose="020B0604020202020204" pitchFamily="34" charset="0"/>
                <a:sym typeface="Symbol" charset="0"/>
              </a:rPr>
              <a:t> as </a:t>
            </a:r>
            <a:r>
              <a:rPr lang="fr-FR" i="1" dirty="0" err="1">
                <a:solidFill>
                  <a:srgbClr val="292934"/>
                </a:solidFill>
                <a:latin typeface="Arial" panose="020B0604020202020204" pitchFamily="34" charset="0"/>
                <a:cs typeface="Arial" panose="020B0604020202020204" pitchFamily="34" charset="0"/>
                <a:sym typeface="Symbol" charset="0"/>
              </a:rPr>
              <a:t>color</a:t>
            </a:r>
            <a:r>
              <a:rPr lang="fr-FR" i="1" dirty="0">
                <a:solidFill>
                  <a:srgbClr val="292934"/>
                </a:solidFill>
                <a:latin typeface="Arial" panose="020B0604020202020204" pitchFamily="34" charset="0"/>
                <a:cs typeface="Arial" panose="020B0604020202020204" pitchFamily="34" charset="0"/>
                <a:sym typeface="Symbol" charset="0"/>
              </a:rPr>
              <a:t> </a:t>
            </a:r>
            <a:r>
              <a:rPr lang="fr-FR" i="1" dirty="0" err="1">
                <a:solidFill>
                  <a:srgbClr val="292934"/>
                </a:solidFill>
                <a:latin typeface="Arial" panose="020B0604020202020204" pitchFamily="34" charset="0"/>
                <a:cs typeface="Arial" panose="020B0604020202020204" pitchFamily="34" charset="0"/>
                <a:sym typeface="Symbol" charset="0"/>
              </a:rPr>
              <a:t>neutral</a:t>
            </a:r>
            <a:r>
              <a:rPr lang="fr-FR" i="1" dirty="0">
                <a:solidFill>
                  <a:srgbClr val="292934"/>
                </a:solidFill>
                <a:latin typeface="Arial" panose="020B0604020202020204" pitchFamily="34" charset="0"/>
                <a:cs typeface="Arial" panose="020B0604020202020204" pitchFamily="34" charset="0"/>
                <a:sym typeface="Symbol" charset="0"/>
              </a:rPr>
              <a:t> hadron </a:t>
            </a:r>
            <a:r>
              <a:rPr lang="fr-FR" i="1" dirty="0">
                <a:solidFill>
                  <a:srgbClr val="292934"/>
                </a:solidFill>
                <a:latin typeface="Arial" panose="020B0604020202020204" pitchFamily="34" charset="0"/>
                <a:cs typeface="Arial" panose="020B0604020202020204" pitchFamily="34" charset="0"/>
                <a:sym typeface="Wingdings"/>
              </a:rPr>
              <a:t></a:t>
            </a:r>
            <a:r>
              <a:rPr lang="fr-FR" i="1" dirty="0">
                <a:solidFill>
                  <a:srgbClr val="292934"/>
                </a:solidFill>
                <a:latin typeface="Arial" panose="020B0604020202020204" pitchFamily="34" charset="0"/>
                <a:cs typeface="Arial" panose="020B0604020202020204" pitchFamily="34" charset="0"/>
                <a:sym typeface="Symbol" charset="0"/>
              </a:rPr>
              <a:t> </a:t>
            </a:r>
            <a:r>
              <a:rPr lang="fr-FR" i="1" dirty="0" err="1">
                <a:solidFill>
                  <a:srgbClr val="292934"/>
                </a:solidFill>
                <a:latin typeface="Arial" panose="020B0604020202020204" pitchFamily="34" charset="0"/>
                <a:cs typeface="Arial" panose="020B0604020202020204" pitchFamily="34" charset="0"/>
                <a:sym typeface="Symbol" charset="0"/>
              </a:rPr>
              <a:t>What</a:t>
            </a:r>
            <a:r>
              <a:rPr lang="fr-FR" i="1" dirty="0">
                <a:solidFill>
                  <a:srgbClr val="292934"/>
                </a:solidFill>
                <a:latin typeface="Arial" panose="020B0604020202020204" pitchFamily="34" charset="0"/>
                <a:cs typeface="Arial" panose="020B0604020202020204" pitchFamily="34" charset="0"/>
                <a:sym typeface="Symbol" charset="0"/>
              </a:rPr>
              <a:t> </a:t>
            </a:r>
            <a:r>
              <a:rPr lang="fr-FR" i="1" dirty="0" err="1">
                <a:solidFill>
                  <a:srgbClr val="292934"/>
                </a:solidFill>
                <a:latin typeface="Arial" panose="020B0604020202020204" pitchFamily="34" charset="0"/>
                <a:cs typeface="Arial" panose="020B0604020202020204" pitchFamily="34" charset="0"/>
                <a:sym typeface="Symbol" charset="0"/>
              </a:rPr>
              <a:t>is</a:t>
            </a:r>
            <a:r>
              <a:rPr lang="fr-FR" i="1" dirty="0">
                <a:solidFill>
                  <a:srgbClr val="292934"/>
                </a:solidFill>
                <a:latin typeface="Arial" panose="020B0604020202020204" pitchFamily="34" charset="0"/>
                <a:cs typeface="Arial" panose="020B0604020202020204" pitchFamily="34" charset="0"/>
                <a:sym typeface="Symbol" charset="0"/>
              </a:rPr>
              <a:t> nature </a:t>
            </a:r>
            <a:r>
              <a:rPr lang="fr-FR" i="1" dirty="0" err="1">
                <a:solidFill>
                  <a:srgbClr val="292934"/>
                </a:solidFill>
                <a:latin typeface="Arial" panose="020B0604020202020204" pitchFamily="34" charset="0"/>
                <a:cs typeface="Arial" panose="020B0604020202020204" pitchFamily="34" charset="0"/>
                <a:sym typeface="Symbol" charset="0"/>
              </a:rPr>
              <a:t>telling</a:t>
            </a:r>
            <a:r>
              <a:rPr lang="fr-FR" i="1" dirty="0">
                <a:solidFill>
                  <a:srgbClr val="292934"/>
                </a:solidFill>
                <a:latin typeface="Arial" panose="020B0604020202020204" pitchFamily="34" charset="0"/>
                <a:cs typeface="Arial" panose="020B0604020202020204" pitchFamily="34" charset="0"/>
                <a:sym typeface="Symbol" charset="0"/>
              </a:rPr>
              <a:t> us about confinement?</a:t>
            </a:r>
          </a:p>
        </p:txBody>
      </p:sp>
      <p:sp>
        <p:nvSpPr>
          <p:cNvPr id="8" name="TextBox 7">
            <a:extLst>
              <a:ext uri="{FF2B5EF4-FFF2-40B4-BE49-F238E27FC236}">
                <a16:creationId xmlns:a16="http://schemas.microsoft.com/office/drawing/2014/main" id="{A317C5A8-5508-442A-ADAB-27AAD4AD1FFC}"/>
              </a:ext>
            </a:extLst>
          </p:cNvPr>
          <p:cNvSpPr txBox="1">
            <a:spLocks noChangeArrowheads="1"/>
          </p:cNvSpPr>
          <p:nvPr/>
        </p:nvSpPr>
        <p:spPr bwMode="auto">
          <a:xfrm>
            <a:off x="213659" y="1279792"/>
            <a:ext cx="4522696" cy="656814"/>
          </a:xfrm>
          <a:prstGeom prst="rect">
            <a:avLst/>
          </a:prstGeom>
          <a:noFill/>
          <a:ln w="9525">
            <a:noFill/>
            <a:miter lim="800000"/>
            <a:headEnd/>
            <a:tailEnd/>
          </a:ln>
        </p:spPr>
        <p:txBody>
          <a:bodyPr wrap="square" lIns="101822" tIns="50911" rIns="101822" bIns="50911">
            <a:prstTxWarp prst="textNoShape">
              <a:avLst/>
            </a:prstTxWarp>
            <a:spAutoFit/>
          </a:bodyPr>
          <a:lstStyle/>
          <a:p>
            <a:r>
              <a:rPr lang="en-US" dirty="0">
                <a:solidFill>
                  <a:srgbClr val="006600"/>
                </a:solidFill>
                <a:latin typeface="Arial" panose="020B0604020202020204" pitchFamily="34" charset="0"/>
                <a:cs typeface="Arial" panose="020B0604020202020204" pitchFamily="34" charset="0"/>
              </a:rPr>
              <a:t>Unprecedented </a:t>
            </a:r>
            <a:r>
              <a:rPr lang="en-US" dirty="0">
                <a:solidFill>
                  <a:srgbClr val="006600"/>
                </a:solidFill>
                <a:latin typeface="Symbol" panose="05050102010706020507" pitchFamily="18" charset="2"/>
                <a:ea typeface="Lucida Grande"/>
                <a:cs typeface="Arial" panose="020B0604020202020204" pitchFamily="34" charset="0"/>
              </a:rPr>
              <a:t>n</a:t>
            </a:r>
            <a:r>
              <a:rPr lang="en-US" dirty="0">
                <a:solidFill>
                  <a:srgbClr val="006600"/>
                </a:solidFill>
                <a:latin typeface="Arial" panose="020B0604020202020204" pitchFamily="34" charset="0"/>
                <a:ea typeface="Lucida Grande"/>
                <a:cs typeface="Arial" panose="020B0604020202020204" pitchFamily="34" charset="0"/>
              </a:rPr>
              <a:t>, the virtual photon energy range @ EIC : </a:t>
            </a:r>
            <a:r>
              <a:rPr lang="en-US" i="1" u="sng" dirty="0">
                <a:solidFill>
                  <a:srgbClr val="006600"/>
                </a:solidFill>
                <a:latin typeface="Arial" panose="020B0604020202020204" pitchFamily="34" charset="0"/>
                <a:ea typeface="Lucida Grande"/>
                <a:cs typeface="Arial" panose="020B0604020202020204" pitchFamily="34" charset="0"/>
              </a:rPr>
              <a:t>precision &amp;  control</a:t>
            </a:r>
            <a:r>
              <a:rPr lang="en-US" i="1" u="sng" dirty="0">
                <a:solidFill>
                  <a:srgbClr val="006600"/>
                </a:solidFill>
                <a:latin typeface="Arial" panose="020B0604020202020204" pitchFamily="34" charset="0"/>
                <a:cs typeface="Arial" panose="020B0604020202020204" pitchFamily="34" charset="0"/>
              </a:rPr>
              <a:t> </a:t>
            </a:r>
          </a:p>
        </p:txBody>
      </p:sp>
      <p:sp>
        <p:nvSpPr>
          <p:cNvPr id="9" name="TextBox 8">
            <a:extLst>
              <a:ext uri="{FF2B5EF4-FFF2-40B4-BE49-F238E27FC236}">
                <a16:creationId xmlns:a16="http://schemas.microsoft.com/office/drawing/2014/main" id="{7D5B4624-26FC-4A98-8DEE-2F38252D5443}"/>
              </a:ext>
            </a:extLst>
          </p:cNvPr>
          <p:cNvSpPr txBox="1"/>
          <p:nvPr/>
        </p:nvSpPr>
        <p:spPr>
          <a:xfrm>
            <a:off x="2463247" y="866224"/>
            <a:ext cx="4313957" cy="369310"/>
          </a:xfrm>
          <a:prstGeom prst="rect">
            <a:avLst/>
          </a:prstGeom>
          <a:noFill/>
        </p:spPr>
        <p:txBody>
          <a:bodyPr wrap="none" lIns="91418" tIns="45709" rIns="91418" bIns="45709" rtlCol="0">
            <a:spAutoFit/>
          </a:bodyPr>
          <a:lstStyle/>
          <a:p>
            <a:r>
              <a:rPr lang="en-US" b="1" dirty="0">
                <a:solidFill>
                  <a:srgbClr val="0000FF"/>
                </a:solidFill>
                <a:latin typeface="Arial" panose="020B0604020202020204" pitchFamily="34" charset="0"/>
                <a:cs typeface="Arial" panose="020B0604020202020204" pitchFamily="34" charset="0"/>
              </a:rPr>
              <a:t>Nucleus as a </a:t>
            </a:r>
            <a:r>
              <a:rPr lang="en-US" b="1" dirty="0" err="1">
                <a:solidFill>
                  <a:srgbClr val="0000FF"/>
                </a:solidFill>
                <a:latin typeface="Arial" panose="020B0604020202020204" pitchFamily="34" charset="0"/>
                <a:cs typeface="Arial" panose="020B0604020202020204" pitchFamily="34" charset="0"/>
              </a:rPr>
              <a:t>Femtometer</a:t>
            </a:r>
            <a:r>
              <a:rPr lang="en-US" b="1" dirty="0">
                <a:solidFill>
                  <a:srgbClr val="0000FF"/>
                </a:solidFill>
                <a:latin typeface="Arial" panose="020B0604020202020204" pitchFamily="34" charset="0"/>
                <a:cs typeface="Arial" panose="020B0604020202020204" pitchFamily="34" charset="0"/>
              </a:rPr>
              <a:t> sized filter  </a:t>
            </a:r>
          </a:p>
        </p:txBody>
      </p:sp>
      <p:grpSp>
        <p:nvGrpSpPr>
          <p:cNvPr id="10" name="Group 9">
            <a:extLst>
              <a:ext uri="{FF2B5EF4-FFF2-40B4-BE49-F238E27FC236}">
                <a16:creationId xmlns:a16="http://schemas.microsoft.com/office/drawing/2014/main" id="{57154709-0515-4BF1-9586-184A1CB38CC4}"/>
              </a:ext>
            </a:extLst>
          </p:cNvPr>
          <p:cNvGrpSpPr/>
          <p:nvPr/>
        </p:nvGrpSpPr>
        <p:grpSpPr>
          <a:xfrm>
            <a:off x="4620225" y="1264403"/>
            <a:ext cx="4698585" cy="4512570"/>
            <a:chOff x="4620225" y="1264403"/>
            <a:chExt cx="4698585" cy="4512570"/>
          </a:xfrm>
        </p:grpSpPr>
        <p:sp>
          <p:nvSpPr>
            <p:cNvPr id="11" name="TextBox 10">
              <a:extLst>
                <a:ext uri="{FF2B5EF4-FFF2-40B4-BE49-F238E27FC236}">
                  <a16:creationId xmlns:a16="http://schemas.microsoft.com/office/drawing/2014/main" id="{059B6CAF-4658-4ED3-BE77-672DDCE3D49D}"/>
                </a:ext>
              </a:extLst>
            </p:cNvPr>
            <p:cNvSpPr txBox="1"/>
            <p:nvPr/>
          </p:nvSpPr>
          <p:spPr>
            <a:xfrm>
              <a:off x="4620225" y="4853643"/>
              <a:ext cx="4523777" cy="923330"/>
            </a:xfrm>
            <a:prstGeom prst="rect">
              <a:avLst/>
            </a:prstGeom>
            <a:noFill/>
          </p:spPr>
          <p:txBody>
            <a:bodyPr wrap="square" rtlCol="0">
              <a:spAutoFit/>
            </a:bodyPr>
            <a:lstStyle/>
            <a:p>
              <a:pPr algn="ctr"/>
              <a:r>
                <a:rPr lang="en-US" dirty="0">
                  <a:latin typeface="Arial" panose="020B0604020202020204" pitchFamily="34" charset="0"/>
                  <a:cs typeface="Arial" panose="020B0604020202020204" pitchFamily="34" charset="0"/>
                </a:rPr>
                <a:t>Identify </a:t>
              </a:r>
              <a:r>
                <a:rPr lang="en-US" dirty="0">
                  <a:latin typeface="Symbol" panose="05050102010706020507" pitchFamily="18" charset="2"/>
                  <a:cs typeface="Arial" panose="020B0604020202020204" pitchFamily="34" charset="0"/>
                </a:rPr>
                <a:t>p</a:t>
              </a:r>
              <a:r>
                <a:rPr lang="en-US" dirty="0">
                  <a:latin typeface="Arial" panose="020B0604020202020204" pitchFamily="34" charset="0"/>
                  <a:cs typeface="Arial" panose="020B0604020202020204" pitchFamily="34" charset="0"/>
                </a:rPr>
                <a:t> vs. D</a:t>
              </a:r>
              <a:r>
                <a:rPr lang="en-US" baseline="30000" dirty="0">
                  <a:latin typeface="Arial" panose="020B0604020202020204" pitchFamily="34" charset="0"/>
                  <a:cs typeface="Arial" panose="020B0604020202020204" pitchFamily="34" charset="0"/>
                </a:rPr>
                <a:t>0 </a:t>
              </a:r>
              <a:r>
                <a:rPr lang="en-US" b="1" baseline="30000" dirty="0">
                  <a:solidFill>
                    <a:srgbClr val="FF0000"/>
                  </a:solidFill>
                  <a:latin typeface="Arial" panose="020B0604020202020204" pitchFamily="34" charset="0"/>
                  <a:cs typeface="Arial" panose="020B0604020202020204" pitchFamily="34" charset="0"/>
                </a:rPr>
                <a:t>(charm) </a:t>
              </a:r>
              <a:r>
                <a:rPr lang="en-US" dirty="0">
                  <a:latin typeface="Arial" panose="020B0604020202020204" pitchFamily="34" charset="0"/>
                  <a:cs typeface="Arial" panose="020B0604020202020204" pitchFamily="34" charset="0"/>
                </a:rPr>
                <a:t>mesons in e-A collisions: </a:t>
              </a:r>
              <a:r>
                <a:rPr lang="en-US" dirty="0">
                  <a:solidFill>
                    <a:srgbClr val="0000FF"/>
                  </a:solidFill>
                  <a:latin typeface="Arial" panose="020B0604020202020204" pitchFamily="34" charset="0"/>
                  <a:cs typeface="Arial" panose="020B0604020202020204" pitchFamily="34" charset="0"/>
                </a:rPr>
                <a:t>Understand energy loss of light vs. heavy quarks </a:t>
              </a:r>
              <a:r>
                <a:rPr lang="en-US" dirty="0">
                  <a:latin typeface="Arial" panose="020B0604020202020204" pitchFamily="34" charset="0"/>
                  <a:cs typeface="Arial" panose="020B0604020202020204" pitchFamily="34" charset="0"/>
                </a:rPr>
                <a:t>traversing </a:t>
              </a:r>
              <a:r>
                <a:rPr lang="en-US" dirty="0">
                  <a:solidFill>
                    <a:srgbClr val="0000FF"/>
                  </a:solidFill>
                  <a:latin typeface="Arial" panose="020B0604020202020204" pitchFamily="34" charset="0"/>
                  <a:cs typeface="Arial" panose="020B0604020202020204" pitchFamily="34" charset="0"/>
                </a:rPr>
                <a:t>nuclear</a:t>
              </a:r>
              <a:r>
                <a:rPr lang="en-US" dirty="0">
                  <a:latin typeface="Arial" panose="020B0604020202020204" pitchFamily="34" charset="0"/>
                  <a:cs typeface="Arial" panose="020B0604020202020204" pitchFamily="34" charset="0"/>
                </a:rPr>
                <a:t> matter</a:t>
              </a:r>
            </a:p>
          </p:txBody>
        </p:sp>
        <p:sp>
          <p:nvSpPr>
            <p:cNvPr id="12" name="TextBox 7">
              <a:extLst>
                <a:ext uri="{FF2B5EF4-FFF2-40B4-BE49-F238E27FC236}">
                  <a16:creationId xmlns:a16="http://schemas.microsoft.com/office/drawing/2014/main" id="{7E8BDCBF-5238-4873-865C-1416EAFE3045}"/>
                </a:ext>
              </a:extLst>
            </p:cNvPr>
            <p:cNvSpPr txBox="1">
              <a:spLocks noChangeArrowheads="1"/>
            </p:cNvSpPr>
            <p:nvPr/>
          </p:nvSpPr>
          <p:spPr bwMode="auto">
            <a:xfrm>
              <a:off x="5035175" y="1264403"/>
              <a:ext cx="4283635" cy="379815"/>
            </a:xfrm>
            <a:prstGeom prst="rect">
              <a:avLst/>
            </a:prstGeom>
            <a:noFill/>
            <a:ln w="9525">
              <a:noFill/>
              <a:miter lim="800000"/>
              <a:headEnd/>
              <a:tailEnd/>
            </a:ln>
          </p:spPr>
          <p:txBody>
            <a:bodyPr wrap="square" lIns="101822" tIns="50911" rIns="101822" bIns="50911">
              <a:prstTxWarp prst="textNoShape">
                <a:avLst/>
              </a:prstTxWarp>
              <a:spAutoFit/>
            </a:bodyPr>
            <a:lstStyle/>
            <a:p>
              <a:r>
                <a:rPr lang="en-US" dirty="0">
                  <a:solidFill>
                    <a:srgbClr val="006600"/>
                  </a:solidFill>
                  <a:latin typeface="Arial" panose="020B0604020202020204" pitchFamily="34" charset="0"/>
                  <a:cs typeface="Arial" panose="020B0604020202020204" pitchFamily="34" charset="0"/>
                </a:rPr>
                <a:t>Energy loss by light vs. heavy quarks:</a:t>
              </a:r>
            </a:p>
          </p:txBody>
        </p:sp>
        <p:pic>
          <p:nvPicPr>
            <p:cNvPr id="13" name="Picture 12">
              <a:extLst>
                <a:ext uri="{FF2B5EF4-FFF2-40B4-BE49-F238E27FC236}">
                  <a16:creationId xmlns:a16="http://schemas.microsoft.com/office/drawing/2014/main" id="{34731904-3BB1-4D2D-A2D5-16F3F03665B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613289" y="1714579"/>
              <a:ext cx="2851192" cy="3057952"/>
            </a:xfrm>
            <a:prstGeom prst="rect">
              <a:avLst/>
            </a:prstGeom>
            <a:noFill/>
            <a:ln>
              <a:noFill/>
            </a:ln>
          </p:spPr>
        </p:pic>
      </p:grpSp>
    </p:spTree>
    <p:extLst>
      <p:ext uri="{BB962C8B-B14F-4D97-AF65-F5344CB8AC3E}">
        <p14:creationId xmlns:p14="http://schemas.microsoft.com/office/powerpoint/2010/main" val="25267462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E36D63D-C361-4246-AA25-D1B46D6E8CD6}"/>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63</a:t>
            </a:fld>
            <a:endParaRPr lang="en-US" dirty="0">
              <a:solidFill>
                <a:prstClr val="white"/>
              </a:solidFill>
            </a:endParaRPr>
          </a:p>
        </p:txBody>
      </p:sp>
      <p:sp>
        <p:nvSpPr>
          <p:cNvPr id="3" name="Title 2">
            <a:extLst>
              <a:ext uri="{FF2B5EF4-FFF2-40B4-BE49-F238E27FC236}">
                <a16:creationId xmlns:a16="http://schemas.microsoft.com/office/drawing/2014/main" id="{203EF400-7E8C-4814-84F3-3812131E3C0A}"/>
              </a:ext>
            </a:extLst>
          </p:cNvPr>
          <p:cNvSpPr>
            <a:spLocks noGrp="1"/>
          </p:cNvSpPr>
          <p:nvPr>
            <p:ph type="title"/>
          </p:nvPr>
        </p:nvSpPr>
        <p:spPr>
          <a:xfrm>
            <a:off x="0" y="0"/>
            <a:ext cx="9144000" cy="728031"/>
          </a:xfrm>
        </p:spPr>
        <p:txBody>
          <a:bodyPr>
            <a:noAutofit/>
          </a:bodyPr>
          <a:lstStyle/>
          <a:p>
            <a:pPr algn="ctr"/>
            <a:r>
              <a:rPr lang="en-US" sz="3200" dirty="0">
                <a:latin typeface="Arial" panose="020B0604020202020204" pitchFamily="34" charset="0"/>
              </a:rPr>
              <a:t>Twist-2 </a:t>
            </a:r>
            <a:r>
              <a:rPr lang="en-US" sz="3200" dirty="0">
                <a:solidFill>
                  <a:srgbClr val="008000"/>
                </a:solidFill>
                <a:latin typeface="Arial" panose="020B0604020202020204" pitchFamily="34" charset="0"/>
              </a:rPr>
              <a:t>3D</a:t>
            </a:r>
            <a:r>
              <a:rPr lang="en-US" sz="3200" dirty="0">
                <a:latin typeface="Arial" panose="020B0604020202020204" pitchFamily="34" charset="0"/>
              </a:rPr>
              <a:t> Fragmentation Functions</a:t>
            </a:r>
            <a:endParaRPr lang="en-US" sz="3200" dirty="0"/>
          </a:p>
        </p:txBody>
      </p:sp>
      <p:sp>
        <p:nvSpPr>
          <p:cNvPr id="36" name="Rectangle 2">
            <a:extLst>
              <a:ext uri="{FF2B5EF4-FFF2-40B4-BE49-F238E27FC236}">
                <a16:creationId xmlns:a16="http://schemas.microsoft.com/office/drawing/2014/main" id="{C3342CA9-F632-47C3-AE2A-C7698ACE9BE3}"/>
              </a:ext>
            </a:extLst>
          </p:cNvPr>
          <p:cNvSpPr>
            <a:spLocks noChangeArrowheads="1"/>
          </p:cNvSpPr>
          <p:nvPr/>
        </p:nvSpPr>
        <p:spPr bwMode="auto">
          <a:xfrm>
            <a:off x="152400" y="1260475"/>
            <a:ext cx="8915400" cy="49530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7" name="Rectangle 19">
            <a:extLst>
              <a:ext uri="{FF2B5EF4-FFF2-40B4-BE49-F238E27FC236}">
                <a16:creationId xmlns:a16="http://schemas.microsoft.com/office/drawing/2014/main" id="{AD7F238B-CA31-42AD-922F-9A6AB8136954}"/>
              </a:ext>
            </a:extLst>
          </p:cNvPr>
          <p:cNvSpPr>
            <a:spLocks noChangeArrowheads="1"/>
          </p:cNvSpPr>
          <p:nvPr/>
        </p:nvSpPr>
        <p:spPr bwMode="auto">
          <a:xfrm>
            <a:off x="3124198" y="1508125"/>
            <a:ext cx="2514602" cy="465812"/>
          </a:xfrm>
          <a:prstGeom prst="rect">
            <a:avLst/>
          </a:prstGeom>
          <a:noFill/>
          <a:ln w="9525" algn="ctr">
            <a:solidFill>
              <a:srgbClr val="0000FF"/>
            </a:solidFill>
            <a:miter lim="800000"/>
            <a:headEnd/>
            <a:tailEnd/>
          </a:ln>
          <a:effectLst/>
        </p:spPr>
        <p:txBody>
          <a:bodyPr wrap="square" anchor="ctr">
            <a:spAutoFit/>
          </a:bodyPr>
          <a:lstStyle/>
          <a:p>
            <a:endParaRPr lang="en-US"/>
          </a:p>
        </p:txBody>
      </p:sp>
      <p:sp>
        <p:nvSpPr>
          <p:cNvPr id="38" name="Rectangle 20">
            <a:extLst>
              <a:ext uri="{FF2B5EF4-FFF2-40B4-BE49-F238E27FC236}">
                <a16:creationId xmlns:a16="http://schemas.microsoft.com/office/drawing/2014/main" id="{4EC5D3B8-8359-4CDF-AEEE-CD6A2BB0A81C}"/>
              </a:ext>
            </a:extLst>
          </p:cNvPr>
          <p:cNvSpPr>
            <a:spLocks noChangeArrowheads="1"/>
          </p:cNvSpPr>
          <p:nvPr/>
        </p:nvSpPr>
        <p:spPr bwMode="auto">
          <a:xfrm>
            <a:off x="3124198" y="2133600"/>
            <a:ext cx="2514602" cy="1280160"/>
          </a:xfrm>
          <a:prstGeom prst="rect">
            <a:avLst/>
          </a:prstGeom>
          <a:noFill/>
          <a:ln w="9525" algn="ctr">
            <a:solidFill>
              <a:srgbClr val="FF0000"/>
            </a:solidFill>
            <a:miter lim="800000"/>
            <a:headEnd/>
            <a:tailEnd/>
          </a:ln>
          <a:effectLst/>
        </p:spPr>
        <p:txBody>
          <a:bodyPr wrap="square" anchor="ctr">
            <a:spAutoFit/>
          </a:bodyPr>
          <a:lstStyle/>
          <a:p>
            <a:endParaRPr lang="en-US"/>
          </a:p>
        </p:txBody>
      </p:sp>
      <p:sp>
        <p:nvSpPr>
          <p:cNvPr id="39" name="Text Box 21">
            <a:extLst>
              <a:ext uri="{FF2B5EF4-FFF2-40B4-BE49-F238E27FC236}">
                <a16:creationId xmlns:a16="http://schemas.microsoft.com/office/drawing/2014/main" id="{A8748977-1CC4-457D-B89A-85F5330CD5B6}"/>
              </a:ext>
            </a:extLst>
          </p:cNvPr>
          <p:cNvSpPr txBox="1">
            <a:spLocks noChangeArrowheads="1"/>
          </p:cNvSpPr>
          <p:nvPr/>
        </p:nvSpPr>
        <p:spPr bwMode="auto">
          <a:xfrm>
            <a:off x="385624" y="1600200"/>
            <a:ext cx="2057400" cy="492443"/>
          </a:xfrm>
          <a:prstGeom prst="rect">
            <a:avLst/>
          </a:prstGeom>
          <a:noFill/>
          <a:ln w="9525" algn="ctr">
            <a:noFill/>
            <a:miter lim="800000"/>
            <a:headEnd/>
            <a:tailEnd/>
          </a:ln>
          <a:effectLst/>
        </p:spPr>
        <p:txBody>
          <a:bodyPr>
            <a:spAutoFit/>
          </a:bodyPr>
          <a:lstStyle/>
          <a:p>
            <a:pPr eaLnBrk="1" hangingPunct="1">
              <a:spcBef>
                <a:spcPct val="50000"/>
              </a:spcBef>
            </a:pPr>
            <a:r>
              <a:rPr lang="en-US" altLang="zh-CN" sz="2600" dirty="0">
                <a:solidFill>
                  <a:srgbClr val="0070C0"/>
                </a:solidFill>
                <a:latin typeface="Arial" charset="0"/>
                <a:ea typeface="宋体" pitchFamily="116" charset="-122"/>
              </a:rPr>
              <a:t>Unpolarized</a:t>
            </a:r>
          </a:p>
        </p:txBody>
      </p:sp>
      <p:sp>
        <p:nvSpPr>
          <p:cNvPr id="40" name="Text Box 22">
            <a:extLst>
              <a:ext uri="{FF2B5EF4-FFF2-40B4-BE49-F238E27FC236}">
                <a16:creationId xmlns:a16="http://schemas.microsoft.com/office/drawing/2014/main" id="{5EC92760-84E6-4DD2-BF52-B9F93C84D067}"/>
              </a:ext>
            </a:extLst>
          </p:cNvPr>
          <p:cNvSpPr txBox="1">
            <a:spLocks noChangeArrowheads="1"/>
          </p:cNvSpPr>
          <p:nvPr/>
        </p:nvSpPr>
        <p:spPr bwMode="auto">
          <a:xfrm>
            <a:off x="385624" y="2362200"/>
            <a:ext cx="2514600" cy="892552"/>
          </a:xfrm>
          <a:prstGeom prst="rect">
            <a:avLst/>
          </a:prstGeom>
          <a:noFill/>
          <a:ln w="9525" algn="ctr">
            <a:noFill/>
            <a:miter lim="800000"/>
            <a:headEnd/>
            <a:tailEnd/>
          </a:ln>
          <a:effectLst/>
        </p:spPr>
        <p:txBody>
          <a:bodyPr>
            <a:spAutoFit/>
          </a:bodyPr>
          <a:lstStyle/>
          <a:p>
            <a:pPr eaLnBrk="1" hangingPunct="1">
              <a:spcBef>
                <a:spcPct val="50000"/>
              </a:spcBef>
            </a:pPr>
            <a:r>
              <a:rPr lang="en-US" altLang="zh-CN" sz="2600" dirty="0">
                <a:solidFill>
                  <a:srgbClr val="FF3300"/>
                </a:solidFill>
                <a:latin typeface="Arial" charset="0"/>
                <a:ea typeface="宋体" pitchFamily="116" charset="-122"/>
              </a:rPr>
              <a:t>Spin-spin correlations</a:t>
            </a:r>
          </a:p>
        </p:txBody>
      </p:sp>
      <p:sp>
        <p:nvSpPr>
          <p:cNvPr id="41" name="L-Shape 40">
            <a:extLst>
              <a:ext uri="{FF2B5EF4-FFF2-40B4-BE49-F238E27FC236}">
                <a16:creationId xmlns:a16="http://schemas.microsoft.com/office/drawing/2014/main" id="{7A30CAB8-B7E2-40A8-B3DE-1F3D75DB1BCB}"/>
              </a:ext>
            </a:extLst>
          </p:cNvPr>
          <p:cNvSpPr/>
          <p:nvPr/>
        </p:nvSpPr>
        <p:spPr bwMode="auto">
          <a:xfrm rot="16200000">
            <a:off x="3659982" y="881848"/>
            <a:ext cx="4491037" cy="5562602"/>
          </a:xfrm>
          <a:prstGeom prst="corner">
            <a:avLst/>
          </a:prstGeom>
          <a:no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FFFF99"/>
              </a:solidFill>
              <a:effectLst/>
              <a:latin typeface="Times New Roman" pitchFamily="18" charset="0"/>
            </a:endParaRPr>
          </a:p>
        </p:txBody>
      </p:sp>
      <p:sp>
        <p:nvSpPr>
          <p:cNvPr id="42" name="Text Box 22">
            <a:extLst>
              <a:ext uri="{FF2B5EF4-FFF2-40B4-BE49-F238E27FC236}">
                <a16:creationId xmlns:a16="http://schemas.microsoft.com/office/drawing/2014/main" id="{24D9C6A7-7168-4F79-85F9-660F3F138B64}"/>
              </a:ext>
            </a:extLst>
          </p:cNvPr>
          <p:cNvSpPr txBox="1">
            <a:spLocks noChangeArrowheads="1"/>
          </p:cNvSpPr>
          <p:nvPr/>
        </p:nvSpPr>
        <p:spPr bwMode="auto">
          <a:xfrm>
            <a:off x="352968" y="4191000"/>
            <a:ext cx="2852056" cy="892552"/>
          </a:xfrm>
          <a:prstGeom prst="rect">
            <a:avLst/>
          </a:prstGeom>
          <a:noFill/>
          <a:ln w="9525" algn="ctr">
            <a:noFill/>
            <a:miter lim="800000"/>
            <a:headEnd/>
            <a:tailEnd/>
          </a:ln>
          <a:effectLst/>
        </p:spPr>
        <p:txBody>
          <a:bodyPr wrap="square">
            <a:spAutoFit/>
          </a:bodyPr>
          <a:lstStyle/>
          <a:p>
            <a:pPr eaLnBrk="1" hangingPunct="1">
              <a:spcBef>
                <a:spcPct val="50000"/>
              </a:spcBef>
            </a:pPr>
            <a:r>
              <a:rPr lang="en-US" altLang="zh-CN" sz="2600" dirty="0">
                <a:solidFill>
                  <a:srgbClr val="00B050"/>
                </a:solidFill>
                <a:latin typeface="Arial" charset="0"/>
                <a:ea typeface="宋体" pitchFamily="116" charset="-122"/>
              </a:rPr>
              <a:t>Spin-momentum correlations</a:t>
            </a:r>
          </a:p>
        </p:txBody>
      </p:sp>
      <p:sp>
        <p:nvSpPr>
          <p:cNvPr id="43" name="TextBox 42">
            <a:extLst>
              <a:ext uri="{FF2B5EF4-FFF2-40B4-BE49-F238E27FC236}">
                <a16:creationId xmlns:a16="http://schemas.microsoft.com/office/drawing/2014/main" id="{2C52A18C-22DA-4712-A16E-EFE459B79475}"/>
              </a:ext>
            </a:extLst>
          </p:cNvPr>
          <p:cNvSpPr txBox="1"/>
          <p:nvPr/>
        </p:nvSpPr>
        <p:spPr>
          <a:xfrm>
            <a:off x="5486400" y="4621768"/>
            <a:ext cx="934871" cy="430887"/>
          </a:xfrm>
          <a:prstGeom prst="rect">
            <a:avLst/>
          </a:prstGeom>
          <a:noFill/>
        </p:spPr>
        <p:txBody>
          <a:bodyPr wrap="none" rtlCol="0">
            <a:spAutoFit/>
          </a:bodyPr>
          <a:lstStyle/>
          <a:p>
            <a:r>
              <a:rPr lang="en-US" sz="2200" dirty="0">
                <a:solidFill>
                  <a:srgbClr val="C00000"/>
                </a:solidFill>
              </a:rPr>
              <a:t>Collins</a:t>
            </a:r>
          </a:p>
        </p:txBody>
      </p:sp>
      <p:sp>
        <p:nvSpPr>
          <p:cNvPr id="44" name="TextBox 43">
            <a:extLst>
              <a:ext uri="{FF2B5EF4-FFF2-40B4-BE49-F238E27FC236}">
                <a16:creationId xmlns:a16="http://schemas.microsoft.com/office/drawing/2014/main" id="{DC373AB0-78D7-4654-835B-EC46931D20C6}"/>
              </a:ext>
            </a:extLst>
          </p:cNvPr>
          <p:cNvSpPr txBox="1"/>
          <p:nvPr/>
        </p:nvSpPr>
        <p:spPr>
          <a:xfrm>
            <a:off x="5486400" y="3886200"/>
            <a:ext cx="1615314" cy="430887"/>
          </a:xfrm>
          <a:prstGeom prst="rect">
            <a:avLst/>
          </a:prstGeom>
          <a:noFill/>
        </p:spPr>
        <p:txBody>
          <a:bodyPr wrap="none" rtlCol="0">
            <a:spAutoFit/>
          </a:bodyPr>
          <a:lstStyle/>
          <a:p>
            <a:r>
              <a:rPr lang="en-US" sz="2200" dirty="0">
                <a:solidFill>
                  <a:srgbClr val="C00000"/>
                </a:solidFill>
              </a:rPr>
              <a:t>Polarizing FF</a:t>
            </a:r>
          </a:p>
        </p:txBody>
      </p:sp>
      <p:pic>
        <p:nvPicPr>
          <p:cNvPr id="45" name="Picture 2">
            <a:extLst>
              <a:ext uri="{FF2B5EF4-FFF2-40B4-BE49-F238E27FC236}">
                <a16:creationId xmlns:a16="http://schemas.microsoft.com/office/drawing/2014/main" id="{FF17308E-25A7-47DB-BB7D-23ABFCD2BE78}"/>
              </a:ext>
            </a:extLst>
          </p:cNvPr>
          <p:cNvPicPr>
            <a:picLocks noChangeAspect="1" noChangeArrowheads="1"/>
          </p:cNvPicPr>
          <p:nvPr/>
        </p:nvPicPr>
        <p:blipFill rotWithShape="1">
          <a:blip r:embed="rId2" cstate="print"/>
          <a:srcRect l="49467" t="20401" r="-94" b="-3649"/>
          <a:stretch/>
        </p:blipFill>
        <p:spPr bwMode="auto">
          <a:xfrm>
            <a:off x="2857500" y="1371600"/>
            <a:ext cx="6211086" cy="4835236"/>
          </a:xfrm>
          <a:prstGeom prst="rect">
            <a:avLst/>
          </a:prstGeom>
          <a:noFill/>
          <a:ln w="9525">
            <a:noFill/>
            <a:miter lim="800000"/>
            <a:headEnd/>
            <a:tailEnd/>
          </a:ln>
        </p:spPr>
      </p:pic>
      <p:sp>
        <p:nvSpPr>
          <p:cNvPr id="46" name="Rectangle 20">
            <a:extLst>
              <a:ext uri="{FF2B5EF4-FFF2-40B4-BE49-F238E27FC236}">
                <a16:creationId xmlns:a16="http://schemas.microsoft.com/office/drawing/2014/main" id="{3A4BF9CC-D3A6-4012-8408-522FDFE8BD05}"/>
              </a:ext>
            </a:extLst>
          </p:cNvPr>
          <p:cNvSpPr>
            <a:spLocks noChangeArrowheads="1"/>
          </p:cNvSpPr>
          <p:nvPr/>
        </p:nvSpPr>
        <p:spPr bwMode="auto">
          <a:xfrm>
            <a:off x="3054921" y="2110516"/>
            <a:ext cx="2514602" cy="1280160"/>
          </a:xfrm>
          <a:prstGeom prst="rect">
            <a:avLst/>
          </a:prstGeom>
          <a:noFill/>
          <a:ln w="9525" algn="ctr">
            <a:solidFill>
              <a:srgbClr val="FF0000"/>
            </a:solidFill>
            <a:miter lim="800000"/>
            <a:headEnd/>
            <a:tailEnd/>
          </a:ln>
          <a:effectLst/>
        </p:spPr>
        <p:txBody>
          <a:bodyPr wrap="square" anchor="ctr">
            <a:spAutoFit/>
          </a:bodyPr>
          <a:lstStyle/>
          <a:p>
            <a:endParaRPr lang="en-US"/>
          </a:p>
        </p:txBody>
      </p:sp>
      <p:sp>
        <p:nvSpPr>
          <p:cNvPr id="47" name="Rectangle 19">
            <a:extLst>
              <a:ext uri="{FF2B5EF4-FFF2-40B4-BE49-F238E27FC236}">
                <a16:creationId xmlns:a16="http://schemas.microsoft.com/office/drawing/2014/main" id="{FCC0AF96-72E5-46CB-9769-115DDF6DEB59}"/>
              </a:ext>
            </a:extLst>
          </p:cNvPr>
          <p:cNvSpPr>
            <a:spLocks noChangeArrowheads="1"/>
          </p:cNvSpPr>
          <p:nvPr/>
        </p:nvSpPr>
        <p:spPr bwMode="auto">
          <a:xfrm>
            <a:off x="3054925" y="1494272"/>
            <a:ext cx="2514602" cy="465812"/>
          </a:xfrm>
          <a:prstGeom prst="rect">
            <a:avLst/>
          </a:prstGeom>
          <a:noFill/>
          <a:ln w="9525" algn="ctr">
            <a:solidFill>
              <a:srgbClr val="0000FF"/>
            </a:solidFill>
            <a:miter lim="800000"/>
            <a:headEnd/>
            <a:tailEnd/>
          </a:ln>
          <a:effectLst/>
        </p:spPr>
        <p:txBody>
          <a:bodyPr wrap="square" anchor="ctr">
            <a:spAutoFit/>
          </a:bodyPr>
          <a:lstStyle/>
          <a:p>
            <a:endParaRPr lang="en-US"/>
          </a:p>
        </p:txBody>
      </p:sp>
      <p:sp>
        <p:nvSpPr>
          <p:cNvPr id="48" name="TextBox 47">
            <a:extLst>
              <a:ext uri="{FF2B5EF4-FFF2-40B4-BE49-F238E27FC236}">
                <a16:creationId xmlns:a16="http://schemas.microsoft.com/office/drawing/2014/main" id="{680B9134-3756-44AB-B0D9-A468668D1CDC}"/>
              </a:ext>
            </a:extLst>
          </p:cNvPr>
          <p:cNvSpPr txBox="1"/>
          <p:nvPr/>
        </p:nvSpPr>
        <p:spPr>
          <a:xfrm>
            <a:off x="5638800" y="4774168"/>
            <a:ext cx="1031051" cy="430887"/>
          </a:xfrm>
          <a:prstGeom prst="rect">
            <a:avLst/>
          </a:prstGeom>
          <a:noFill/>
        </p:spPr>
        <p:txBody>
          <a:bodyPr wrap="none" rtlCol="0">
            <a:spAutoFit/>
          </a:bodyPr>
          <a:lstStyle/>
          <a:p>
            <a:r>
              <a:rPr lang="en-US" sz="2200" dirty="0">
                <a:solidFill>
                  <a:srgbClr val="C00000"/>
                </a:solidFill>
                <a:latin typeface="Arial" panose="020B0604020202020204" pitchFamily="34" charset="0"/>
                <a:cs typeface="Arial" panose="020B0604020202020204" pitchFamily="34" charset="0"/>
              </a:rPr>
              <a:t>Collins</a:t>
            </a:r>
          </a:p>
        </p:txBody>
      </p:sp>
      <p:sp>
        <p:nvSpPr>
          <p:cNvPr id="49" name="TextBox 48">
            <a:extLst>
              <a:ext uri="{FF2B5EF4-FFF2-40B4-BE49-F238E27FC236}">
                <a16:creationId xmlns:a16="http://schemas.microsoft.com/office/drawing/2014/main" id="{DBF6E7D7-FF2F-44B4-A7FA-DDA8EE8B7310}"/>
              </a:ext>
            </a:extLst>
          </p:cNvPr>
          <p:cNvSpPr txBox="1"/>
          <p:nvPr/>
        </p:nvSpPr>
        <p:spPr>
          <a:xfrm>
            <a:off x="5638800" y="4038600"/>
            <a:ext cx="1848583" cy="430887"/>
          </a:xfrm>
          <a:prstGeom prst="rect">
            <a:avLst/>
          </a:prstGeom>
          <a:noFill/>
        </p:spPr>
        <p:txBody>
          <a:bodyPr wrap="none" rtlCol="0">
            <a:spAutoFit/>
          </a:bodyPr>
          <a:lstStyle/>
          <a:p>
            <a:r>
              <a:rPr lang="en-US" sz="2200" dirty="0">
                <a:solidFill>
                  <a:srgbClr val="C00000"/>
                </a:solidFill>
                <a:latin typeface="Arial" panose="020B0604020202020204" pitchFamily="34" charset="0"/>
                <a:cs typeface="Arial" panose="020B0604020202020204" pitchFamily="34" charset="0"/>
              </a:rPr>
              <a:t>Polarizing FF</a:t>
            </a:r>
          </a:p>
        </p:txBody>
      </p:sp>
      <p:sp>
        <p:nvSpPr>
          <p:cNvPr id="50" name="L-Shape 49">
            <a:extLst>
              <a:ext uri="{FF2B5EF4-FFF2-40B4-BE49-F238E27FC236}">
                <a16:creationId xmlns:a16="http://schemas.microsoft.com/office/drawing/2014/main" id="{A41D4D3D-86DB-4E1D-BC5A-EBCA62D369A4}"/>
              </a:ext>
            </a:extLst>
          </p:cNvPr>
          <p:cNvSpPr/>
          <p:nvPr/>
        </p:nvSpPr>
        <p:spPr bwMode="auto">
          <a:xfrm rot="16200000">
            <a:off x="3634004" y="935911"/>
            <a:ext cx="4491037" cy="5614559"/>
          </a:xfrm>
          <a:prstGeom prst="corner">
            <a:avLst/>
          </a:prstGeom>
          <a:no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FFFF99"/>
              </a:solidFill>
              <a:effectLst/>
              <a:latin typeface="Times New Roman" pitchFamily="18" charset="0"/>
            </a:endParaRPr>
          </a:p>
        </p:txBody>
      </p:sp>
      <p:sp>
        <p:nvSpPr>
          <p:cNvPr id="51" name="TextBox 50">
            <a:extLst>
              <a:ext uri="{FF2B5EF4-FFF2-40B4-BE49-F238E27FC236}">
                <a16:creationId xmlns:a16="http://schemas.microsoft.com/office/drawing/2014/main" id="{4663F713-3989-4321-A43F-C7313CE22937}"/>
              </a:ext>
            </a:extLst>
          </p:cNvPr>
          <p:cNvSpPr txBox="1"/>
          <p:nvPr/>
        </p:nvSpPr>
        <p:spPr>
          <a:xfrm>
            <a:off x="6671675" y="827857"/>
            <a:ext cx="1718740" cy="400110"/>
          </a:xfrm>
          <a:prstGeom prst="rect">
            <a:avLst/>
          </a:prstGeom>
          <a:noFill/>
        </p:spPr>
        <p:txBody>
          <a:bodyPr wrap="none" rtlCol="0">
            <a:spAutoFit/>
          </a:bodyPr>
          <a:lstStyle/>
          <a:p>
            <a:r>
              <a:rPr lang="en-US" sz="2000" i="1" dirty="0">
                <a:latin typeface="Arial" panose="020B0604020202020204" pitchFamily="34" charset="0"/>
                <a:cs typeface="Arial" panose="020B0604020202020204" pitchFamily="34" charset="0"/>
              </a:rPr>
              <a:t>D</a:t>
            </a:r>
            <a:r>
              <a:rPr lang="en-US" sz="2000" i="1" baseline="-25000" dirty="0">
                <a:latin typeface="Arial" panose="020B0604020202020204" pitchFamily="34" charset="0"/>
                <a:cs typeface="Arial" panose="020B0604020202020204" pitchFamily="34" charset="0"/>
              </a:rPr>
              <a:t>a</a:t>
            </a:r>
            <a:r>
              <a:rPr lang="en-US" sz="2000" i="1" baseline="30000" dirty="0">
                <a:latin typeface="Arial" panose="020B0604020202020204" pitchFamily="34" charset="0"/>
                <a:cs typeface="Arial" panose="020B0604020202020204" pitchFamily="34" charset="0"/>
              </a:rPr>
              <a:t>h</a:t>
            </a:r>
            <a:r>
              <a:rPr lang="en-US" sz="2000" i="1" dirty="0">
                <a:latin typeface="Arial" panose="020B0604020202020204" pitchFamily="34" charset="0"/>
                <a:cs typeface="Arial" panose="020B0604020202020204" pitchFamily="34" charset="0"/>
              </a:rPr>
              <a:t>(z, </a:t>
            </a:r>
            <a:r>
              <a:rPr lang="en-US" sz="2000" i="1" dirty="0">
                <a:solidFill>
                  <a:srgbClr val="008000"/>
                </a:solidFill>
                <a:latin typeface="Arial" panose="020B0604020202020204" pitchFamily="34" charset="0"/>
                <a:cs typeface="Arial" panose="020B0604020202020204" pitchFamily="34" charset="0"/>
              </a:rPr>
              <a:t>p</a:t>
            </a:r>
            <a:r>
              <a:rPr lang="en-US" sz="2000" i="1" baseline="-25000" dirty="0">
                <a:solidFill>
                  <a:srgbClr val="008000"/>
                </a:solidFill>
                <a:latin typeface="Arial" panose="020B0604020202020204" pitchFamily="34" charset="0"/>
                <a:cs typeface="Arial" panose="020B0604020202020204" pitchFamily="34" charset="0"/>
              </a:rPr>
              <a:t>t</a:t>
            </a:r>
            <a:r>
              <a:rPr lang="en-US" sz="2000" i="1" baseline="30000" dirty="0">
                <a:solidFill>
                  <a:srgbClr val="008000"/>
                </a:solidFill>
                <a:latin typeface="Arial" panose="020B0604020202020204" pitchFamily="34" charset="0"/>
                <a:cs typeface="Arial" panose="020B0604020202020204" pitchFamily="34" charset="0"/>
              </a:rPr>
              <a:t>2</a:t>
            </a:r>
            <a:r>
              <a:rPr lang="en-US" sz="2000" i="1" dirty="0">
                <a:latin typeface="Arial" panose="020B0604020202020204" pitchFamily="34" charset="0"/>
                <a:cs typeface="Arial" panose="020B0604020202020204" pitchFamily="34" charset="0"/>
              </a:rPr>
              <a:t>; Q</a:t>
            </a:r>
            <a:r>
              <a:rPr lang="en-US" sz="2000" i="1" baseline="30000" dirty="0">
                <a:latin typeface="Arial" panose="020B0604020202020204" pitchFamily="34" charset="0"/>
                <a:cs typeface="Arial" panose="020B0604020202020204" pitchFamily="34" charset="0"/>
              </a:rPr>
              <a:t>2</a:t>
            </a:r>
            <a:r>
              <a:rPr lang="en-US" sz="2000" i="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17296395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64</a:t>
            </a:fld>
            <a:endParaRPr lang="en-US" dirty="0"/>
          </a:p>
        </p:txBody>
      </p:sp>
      <p:sp>
        <p:nvSpPr>
          <p:cNvPr id="5" name="Title 1">
            <a:extLst>
              <a:ext uri="{FF2B5EF4-FFF2-40B4-BE49-F238E27FC236}">
                <a16:creationId xmlns:a16="http://schemas.microsoft.com/office/drawing/2014/main" id="{6C7D2F11-C465-4D33-9B30-D8298C57E946}"/>
              </a:ext>
            </a:extLst>
          </p:cNvPr>
          <p:cNvSpPr txBox="1">
            <a:spLocks/>
          </p:cNvSpPr>
          <p:nvPr/>
        </p:nvSpPr>
        <p:spPr>
          <a:xfrm>
            <a:off x="779549" y="2478284"/>
            <a:ext cx="7772400" cy="220027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a:lstStyle>
          <a:p>
            <a:r>
              <a:rPr lang="en-US" dirty="0"/>
              <a:t>The Nucleus: </a:t>
            </a:r>
            <a:br>
              <a:rPr lang="en-US" dirty="0"/>
            </a:br>
            <a:r>
              <a:rPr lang="en-US" dirty="0"/>
              <a:t>A laboratory for QCD</a:t>
            </a:r>
          </a:p>
        </p:txBody>
      </p:sp>
      <p:sp>
        <p:nvSpPr>
          <p:cNvPr id="6" name="Text Placeholder 6">
            <a:extLst>
              <a:ext uri="{FF2B5EF4-FFF2-40B4-BE49-F238E27FC236}">
                <a16:creationId xmlns:a16="http://schemas.microsoft.com/office/drawing/2014/main" id="{C53C9DF2-6A93-4C06-A1D4-8AFA2F7F7106}"/>
              </a:ext>
            </a:extLst>
          </p:cNvPr>
          <p:cNvSpPr txBox="1">
            <a:spLocks/>
          </p:cNvSpPr>
          <p:nvPr/>
        </p:nvSpPr>
        <p:spPr>
          <a:xfrm>
            <a:off x="1195101" y="4660533"/>
            <a:ext cx="6753798" cy="1500187"/>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solidFill>
                  <a:srgbClr val="292934"/>
                </a:solidFill>
              </a:rPr>
              <a:t>How does a </a:t>
            </a:r>
            <a:r>
              <a:rPr lang="en-US" dirty="0">
                <a:solidFill>
                  <a:srgbClr val="0000FF"/>
                </a:solidFill>
              </a:rPr>
              <a:t>dense nuclear environment affect </a:t>
            </a:r>
            <a:r>
              <a:rPr lang="en-US" dirty="0">
                <a:solidFill>
                  <a:srgbClr val="292934"/>
                </a:solidFill>
              </a:rPr>
              <a:t>the quarks and gluons, their correlations, and their interactions?</a:t>
            </a:r>
          </a:p>
          <a:p>
            <a:pPr>
              <a:spcBef>
                <a:spcPts val="400"/>
              </a:spcBef>
            </a:pPr>
            <a:r>
              <a:rPr lang="en-US" dirty="0">
                <a:solidFill>
                  <a:srgbClr val="292934"/>
                </a:solidFill>
              </a:rPr>
              <a:t>What happens to the </a:t>
            </a:r>
            <a:r>
              <a:rPr lang="en-US" dirty="0">
                <a:solidFill>
                  <a:srgbClr val="0000FF"/>
                </a:solidFill>
              </a:rPr>
              <a:t>gluon density in nuclei</a:t>
            </a:r>
            <a:r>
              <a:rPr lang="en-US" dirty="0">
                <a:solidFill>
                  <a:srgbClr val="292934"/>
                </a:solidFill>
              </a:rPr>
              <a:t>? Does it </a:t>
            </a:r>
            <a:r>
              <a:rPr lang="en-US" dirty="0">
                <a:solidFill>
                  <a:srgbClr val="0000FF"/>
                </a:solidFill>
              </a:rPr>
              <a:t>saturate at high energy</a:t>
            </a:r>
            <a:r>
              <a:rPr lang="en-US" dirty="0">
                <a:solidFill>
                  <a:srgbClr val="292934"/>
                </a:solidFill>
              </a:rPr>
              <a:t>, giving rise to a </a:t>
            </a:r>
            <a:r>
              <a:rPr lang="en-US" dirty="0">
                <a:solidFill>
                  <a:srgbClr val="0000FF"/>
                </a:solidFill>
              </a:rPr>
              <a:t>gluonic matter with universal properties </a:t>
            </a:r>
            <a:r>
              <a:rPr lang="en-US" dirty="0">
                <a:solidFill>
                  <a:srgbClr val="292934"/>
                </a:solidFill>
              </a:rPr>
              <a:t>in all nuclei, even the proton?</a:t>
            </a:r>
          </a:p>
          <a:p>
            <a:endParaRPr lang="en-US" dirty="0"/>
          </a:p>
          <a:p>
            <a:endParaRPr lang="en-US" dirty="0"/>
          </a:p>
          <a:p>
            <a:endParaRPr lang="en-US" dirty="0"/>
          </a:p>
        </p:txBody>
      </p:sp>
      <p:pic>
        <p:nvPicPr>
          <p:cNvPr id="7" name="Picture 6">
            <a:extLst>
              <a:ext uri="{FF2B5EF4-FFF2-40B4-BE49-F238E27FC236}">
                <a16:creationId xmlns:a16="http://schemas.microsoft.com/office/drawing/2014/main" id="{8FECD5BC-BF43-4CB3-9C0B-9D809298636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36277" y="907529"/>
            <a:ext cx="1674255" cy="1699357"/>
          </a:xfrm>
          <a:prstGeom prst="rect">
            <a:avLst/>
          </a:prstGeom>
        </p:spPr>
      </p:pic>
      <p:grpSp>
        <p:nvGrpSpPr>
          <p:cNvPr id="8" name="Group 7">
            <a:extLst>
              <a:ext uri="{FF2B5EF4-FFF2-40B4-BE49-F238E27FC236}">
                <a16:creationId xmlns:a16="http://schemas.microsoft.com/office/drawing/2014/main" id="{3808E458-E6E2-4D46-9902-0FB8F5B0F56E}"/>
              </a:ext>
            </a:extLst>
          </p:cNvPr>
          <p:cNvGrpSpPr/>
          <p:nvPr/>
        </p:nvGrpSpPr>
        <p:grpSpPr>
          <a:xfrm>
            <a:off x="3954390" y="1108218"/>
            <a:ext cx="3994509" cy="1282295"/>
            <a:chOff x="4741556" y="3607394"/>
            <a:chExt cx="4230172" cy="1282295"/>
          </a:xfrm>
        </p:grpSpPr>
        <p:pic>
          <p:nvPicPr>
            <p:cNvPr id="9" name="Picture 8">
              <a:extLst>
                <a:ext uri="{FF2B5EF4-FFF2-40B4-BE49-F238E27FC236}">
                  <a16:creationId xmlns:a16="http://schemas.microsoft.com/office/drawing/2014/main" id="{6F3032A4-D581-4EFC-ACED-5F8AC92AB3F9}"/>
                </a:ext>
              </a:extLst>
            </p:cNvPr>
            <p:cNvPicPr>
              <a:picLocks noChangeAspect="1"/>
            </p:cNvPicPr>
            <p:nvPr/>
          </p:nvPicPr>
          <p:blipFill>
            <a:blip r:embed="rId3"/>
            <a:stretch>
              <a:fillRect/>
            </a:stretch>
          </p:blipFill>
          <p:spPr>
            <a:xfrm>
              <a:off x="4793177" y="4083244"/>
              <a:ext cx="1403412" cy="800100"/>
            </a:xfrm>
            <a:prstGeom prst="rect">
              <a:avLst/>
            </a:prstGeom>
          </p:spPr>
        </p:pic>
        <p:pic>
          <p:nvPicPr>
            <p:cNvPr id="10" name="Picture 9">
              <a:extLst>
                <a:ext uri="{FF2B5EF4-FFF2-40B4-BE49-F238E27FC236}">
                  <a16:creationId xmlns:a16="http://schemas.microsoft.com/office/drawing/2014/main" id="{30AB9EAE-E789-4860-B040-CEA583F95674}"/>
                </a:ext>
              </a:extLst>
            </p:cNvPr>
            <p:cNvPicPr>
              <a:picLocks noChangeAspect="1"/>
            </p:cNvPicPr>
            <p:nvPr/>
          </p:nvPicPr>
          <p:blipFill>
            <a:blip r:embed="rId4"/>
            <a:stretch>
              <a:fillRect/>
            </a:stretch>
          </p:blipFill>
          <p:spPr>
            <a:xfrm>
              <a:off x="6850392" y="4083244"/>
              <a:ext cx="1453982" cy="806445"/>
            </a:xfrm>
            <a:prstGeom prst="rect">
              <a:avLst/>
            </a:prstGeom>
          </p:spPr>
        </p:pic>
        <p:sp>
          <p:nvSpPr>
            <p:cNvPr id="11" name="TextBox 10">
              <a:extLst>
                <a:ext uri="{FF2B5EF4-FFF2-40B4-BE49-F238E27FC236}">
                  <a16:creationId xmlns:a16="http://schemas.microsoft.com/office/drawing/2014/main" id="{BF145E9A-D4B9-441F-8F3B-3418C9B946C1}"/>
                </a:ext>
              </a:extLst>
            </p:cNvPr>
            <p:cNvSpPr txBox="1"/>
            <p:nvPr/>
          </p:nvSpPr>
          <p:spPr>
            <a:xfrm>
              <a:off x="4741556" y="3608257"/>
              <a:ext cx="1095485" cy="646331"/>
            </a:xfrm>
            <a:prstGeom prst="rect">
              <a:avLst/>
            </a:prstGeom>
            <a:noFill/>
          </p:spPr>
          <p:txBody>
            <a:bodyPr wrap="none" rtlCol="0">
              <a:spAutoFit/>
            </a:bodyPr>
            <a:lstStyle/>
            <a:p>
              <a:r>
                <a:rPr lang="en-US" dirty="0"/>
                <a:t>gluon </a:t>
              </a:r>
            </a:p>
            <a:p>
              <a:r>
                <a:rPr lang="en-US" dirty="0"/>
                <a:t>emission</a:t>
              </a:r>
            </a:p>
          </p:txBody>
        </p:sp>
        <p:sp>
          <p:nvSpPr>
            <p:cNvPr id="12" name="TextBox 11">
              <a:extLst>
                <a:ext uri="{FF2B5EF4-FFF2-40B4-BE49-F238E27FC236}">
                  <a16:creationId xmlns:a16="http://schemas.microsoft.com/office/drawing/2014/main" id="{4D4563D2-AEB2-4AC5-9291-9BD524A03E0A}"/>
                </a:ext>
              </a:extLst>
            </p:cNvPr>
            <p:cNvSpPr txBox="1"/>
            <p:nvPr/>
          </p:nvSpPr>
          <p:spPr>
            <a:xfrm>
              <a:off x="6850392" y="3607394"/>
              <a:ext cx="2121336" cy="646331"/>
            </a:xfrm>
            <a:prstGeom prst="rect">
              <a:avLst/>
            </a:prstGeom>
            <a:noFill/>
          </p:spPr>
          <p:txBody>
            <a:bodyPr wrap="square" rtlCol="0">
              <a:spAutoFit/>
            </a:bodyPr>
            <a:lstStyle/>
            <a:p>
              <a:pPr algn="ctr"/>
              <a:r>
                <a:rPr lang="en-US" dirty="0"/>
                <a:t>gluon recombination</a:t>
              </a:r>
            </a:p>
          </p:txBody>
        </p:sp>
        <p:sp>
          <p:nvSpPr>
            <p:cNvPr id="13" name="TextBox 12">
              <a:extLst>
                <a:ext uri="{FF2B5EF4-FFF2-40B4-BE49-F238E27FC236}">
                  <a16:creationId xmlns:a16="http://schemas.microsoft.com/office/drawing/2014/main" id="{911D2B5D-DCC8-4AC3-BF09-B8324F038FAA}"/>
                </a:ext>
              </a:extLst>
            </p:cNvPr>
            <p:cNvSpPr txBox="1"/>
            <p:nvPr/>
          </p:nvSpPr>
          <p:spPr>
            <a:xfrm>
              <a:off x="6234664" y="4270516"/>
              <a:ext cx="601472" cy="369332"/>
            </a:xfrm>
            <a:prstGeom prst="rect">
              <a:avLst/>
            </a:prstGeom>
            <a:noFill/>
          </p:spPr>
          <p:txBody>
            <a:bodyPr wrap="none" rtlCol="0">
              <a:spAutoFit/>
            </a:bodyPr>
            <a:lstStyle/>
            <a:p>
              <a:r>
                <a:rPr lang="en-US" b="1" dirty="0">
                  <a:solidFill>
                    <a:srgbClr val="FF0080"/>
                  </a:solidFill>
                </a:rPr>
                <a:t>?=?</a:t>
              </a:r>
            </a:p>
          </p:txBody>
        </p:sp>
      </p:grpSp>
      <p:sp>
        <p:nvSpPr>
          <p:cNvPr id="14" name="Text Box 2">
            <a:extLst>
              <a:ext uri="{FF2B5EF4-FFF2-40B4-BE49-F238E27FC236}">
                <a16:creationId xmlns:a16="http://schemas.microsoft.com/office/drawing/2014/main" id="{4FC0EC3F-1841-42EB-B63D-8BA402E98E8D}"/>
              </a:ext>
            </a:extLst>
          </p:cNvPr>
          <p:cNvSpPr>
            <a:spLocks noGrp="1" noChangeArrowheads="1"/>
          </p:cNvSpPr>
          <p:nvPr>
            <p:ph type="title"/>
          </p:nvPr>
        </p:nvSpPr>
        <p:spPr>
          <a:xfrm>
            <a:off x="309563" y="0"/>
            <a:ext cx="8462962" cy="728663"/>
          </a:xfrm>
        </p:spPr>
        <p:txBody>
          <a:bodyPr>
            <a:normAutofit/>
          </a:bodyPr>
          <a:lstStyle/>
          <a:p>
            <a:pPr algn="ctr" eaLnBrk="1" hangingPunct="1"/>
            <a:r>
              <a:rPr lang="en-US" altLang="en-US" sz="3200" dirty="0"/>
              <a:t>EIC – World’s First </a:t>
            </a:r>
            <a:r>
              <a:rPr lang="en-US" altLang="en-US" sz="3200" dirty="0" err="1"/>
              <a:t>eA</a:t>
            </a:r>
            <a:r>
              <a:rPr lang="en-US" altLang="en-US" sz="3200" dirty="0"/>
              <a:t> Collider</a:t>
            </a:r>
          </a:p>
        </p:txBody>
      </p:sp>
    </p:spTree>
    <p:extLst>
      <p:ext uri="{BB962C8B-B14F-4D97-AF65-F5344CB8AC3E}">
        <p14:creationId xmlns:p14="http://schemas.microsoft.com/office/powerpoint/2010/main" val="365426642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FAC0BF-B603-422E-837A-B86D37AA2E35}"/>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65</a:t>
            </a:fld>
            <a:endParaRPr lang="en-US" dirty="0">
              <a:solidFill>
                <a:prstClr val="white"/>
              </a:solidFill>
            </a:endParaRPr>
          </a:p>
        </p:txBody>
      </p:sp>
      <p:sp>
        <p:nvSpPr>
          <p:cNvPr id="3" name="Title 2">
            <a:extLst>
              <a:ext uri="{FF2B5EF4-FFF2-40B4-BE49-F238E27FC236}">
                <a16:creationId xmlns:a16="http://schemas.microsoft.com/office/drawing/2014/main" id="{56A3963B-9F92-4FC2-A985-90AA647FBBB5}"/>
              </a:ext>
            </a:extLst>
          </p:cNvPr>
          <p:cNvSpPr>
            <a:spLocks noGrp="1"/>
          </p:cNvSpPr>
          <p:nvPr>
            <p:ph type="title"/>
          </p:nvPr>
        </p:nvSpPr>
        <p:spPr>
          <a:xfrm>
            <a:off x="308919" y="258622"/>
            <a:ext cx="8464378" cy="469409"/>
          </a:xfrm>
        </p:spPr>
        <p:txBody>
          <a:bodyPr>
            <a:noAutofit/>
          </a:bodyPr>
          <a:lstStyle/>
          <a:p>
            <a:pPr algn="ctr"/>
            <a:r>
              <a:rPr lang="en-US" altLang="en-US" sz="2800" dirty="0"/>
              <a:t>Nuclear Parton Distributions</a:t>
            </a:r>
            <a:br>
              <a:rPr lang="en-US" altLang="en-US" sz="2800" dirty="0"/>
            </a:br>
            <a:endParaRPr lang="en-US" sz="2800" dirty="0"/>
          </a:p>
        </p:txBody>
      </p:sp>
      <p:pic>
        <p:nvPicPr>
          <p:cNvPr id="4" name="Picture 3">
            <a:extLst>
              <a:ext uri="{FF2B5EF4-FFF2-40B4-BE49-F238E27FC236}">
                <a16:creationId xmlns:a16="http://schemas.microsoft.com/office/drawing/2014/main" id="{C8009F37-35F1-4545-9BDF-E33D3F86ED7F}"/>
              </a:ext>
            </a:extLst>
          </p:cNvPr>
          <p:cNvPicPr>
            <a:picLocks noChangeAspect="1"/>
          </p:cNvPicPr>
          <p:nvPr/>
        </p:nvPicPr>
        <p:blipFill>
          <a:blip r:embed="rId2"/>
          <a:stretch>
            <a:fillRect/>
          </a:stretch>
        </p:blipFill>
        <p:spPr>
          <a:xfrm>
            <a:off x="606472" y="1285084"/>
            <a:ext cx="7931056" cy="3289936"/>
          </a:xfrm>
          <a:prstGeom prst="rect">
            <a:avLst/>
          </a:prstGeom>
        </p:spPr>
      </p:pic>
      <p:sp>
        <p:nvSpPr>
          <p:cNvPr id="5" name="TextBox 4">
            <a:extLst>
              <a:ext uri="{FF2B5EF4-FFF2-40B4-BE49-F238E27FC236}">
                <a16:creationId xmlns:a16="http://schemas.microsoft.com/office/drawing/2014/main" id="{851304CF-7BDD-49A6-B58C-8896FFB42212}"/>
              </a:ext>
            </a:extLst>
          </p:cNvPr>
          <p:cNvSpPr txBox="1"/>
          <p:nvPr/>
        </p:nvSpPr>
        <p:spPr>
          <a:xfrm>
            <a:off x="323850" y="5846814"/>
            <a:ext cx="7695376" cy="615553"/>
          </a:xfrm>
          <a:prstGeom prst="rect">
            <a:avLst/>
          </a:prstGeom>
          <a:noFill/>
        </p:spPr>
        <p:txBody>
          <a:bodyPr wrap="none" rtlCol="0">
            <a:spAutoFit/>
          </a:bodyPr>
          <a:lstStyle/>
          <a:p>
            <a:r>
              <a:rPr lang="en-US" dirty="0"/>
              <a:t>From: Salvatore Fazio talk at INT 2017-3 program, also arXiv:1709.00076</a:t>
            </a:r>
          </a:p>
          <a:p>
            <a:r>
              <a:rPr lang="en-US" sz="1600" dirty="0"/>
              <a:t>Similar findings for impact of charm at large x by Weiss et al, arXiv:1610.08536</a:t>
            </a:r>
          </a:p>
        </p:txBody>
      </p:sp>
      <p:sp>
        <p:nvSpPr>
          <p:cNvPr id="6" name="TextBox 5">
            <a:extLst>
              <a:ext uri="{FF2B5EF4-FFF2-40B4-BE49-F238E27FC236}">
                <a16:creationId xmlns:a16="http://schemas.microsoft.com/office/drawing/2014/main" id="{7C4AC55C-7F6A-49E1-9A3C-64CFA9CA05D0}"/>
              </a:ext>
            </a:extLst>
          </p:cNvPr>
          <p:cNvSpPr txBox="1"/>
          <p:nvPr/>
        </p:nvSpPr>
        <p:spPr>
          <a:xfrm>
            <a:off x="1260837" y="858786"/>
            <a:ext cx="6622326" cy="369332"/>
          </a:xfrm>
          <a:prstGeom prst="rect">
            <a:avLst/>
          </a:prstGeom>
          <a:noFill/>
        </p:spPr>
        <p:txBody>
          <a:bodyPr wrap="none" rtlCol="0">
            <a:spAutoFit/>
          </a:bodyPr>
          <a:lstStyle/>
          <a:p>
            <a:r>
              <a:rPr lang="en-US" b="1" dirty="0">
                <a:solidFill>
                  <a:srgbClr val="FF0000"/>
                </a:solidFill>
                <a:latin typeface="Arial" panose="020B0604020202020204" pitchFamily="34" charset="0"/>
                <a:cs typeface="Arial" panose="020B0604020202020204" pitchFamily="34" charset="0"/>
              </a:rPr>
              <a:t>What do we know of gluons in nuclei? Essentially nothing!</a:t>
            </a:r>
          </a:p>
        </p:txBody>
      </p:sp>
      <p:grpSp>
        <p:nvGrpSpPr>
          <p:cNvPr id="7" name="Group 6">
            <a:extLst>
              <a:ext uri="{FF2B5EF4-FFF2-40B4-BE49-F238E27FC236}">
                <a16:creationId xmlns:a16="http://schemas.microsoft.com/office/drawing/2014/main" id="{F43A575E-81E5-4099-964A-18881A091E0F}"/>
              </a:ext>
            </a:extLst>
          </p:cNvPr>
          <p:cNvGrpSpPr/>
          <p:nvPr/>
        </p:nvGrpSpPr>
        <p:grpSpPr>
          <a:xfrm>
            <a:off x="512751" y="4651896"/>
            <a:ext cx="8075352" cy="1200329"/>
            <a:chOff x="512751" y="4743336"/>
            <a:chExt cx="8075352" cy="1200329"/>
          </a:xfrm>
        </p:grpSpPr>
        <p:sp>
          <p:nvSpPr>
            <p:cNvPr id="8" name="TextBox 7">
              <a:extLst>
                <a:ext uri="{FF2B5EF4-FFF2-40B4-BE49-F238E27FC236}">
                  <a16:creationId xmlns:a16="http://schemas.microsoft.com/office/drawing/2014/main" id="{B8F5EB41-E4FE-4A3B-888E-046BCE4AFF17}"/>
                </a:ext>
              </a:extLst>
            </p:cNvPr>
            <p:cNvSpPr txBox="1"/>
            <p:nvPr/>
          </p:nvSpPr>
          <p:spPr>
            <a:xfrm>
              <a:off x="512751" y="4743336"/>
              <a:ext cx="8075352" cy="1200329"/>
            </a:xfrm>
            <a:prstGeom prst="rect">
              <a:avLst/>
            </a:prstGeom>
            <a:noFill/>
          </p:spPr>
          <p:txBody>
            <a:bodyPr wrap="none" rtlCol="0">
              <a:spAutoFit/>
            </a:bodyPr>
            <a:lstStyle/>
            <a:p>
              <a:pPr defTabSz="914400"/>
              <a:r>
                <a:rPr lang="en-US" b="1" dirty="0">
                  <a:solidFill>
                    <a:srgbClr val="0000FF"/>
                  </a:solidFill>
                  <a:latin typeface="Arial"/>
                </a:rPr>
                <a:t>Ratio of Parton Distribution Functions of </a:t>
              </a:r>
              <a:r>
                <a:rPr lang="en-US" b="1" dirty="0" err="1">
                  <a:solidFill>
                    <a:srgbClr val="0000FF"/>
                  </a:solidFill>
                  <a:latin typeface="Arial"/>
                </a:rPr>
                <a:t>Pb</a:t>
              </a:r>
              <a:r>
                <a:rPr lang="en-US" b="1" dirty="0">
                  <a:solidFill>
                    <a:srgbClr val="0000FF"/>
                  </a:solidFill>
                  <a:latin typeface="Arial"/>
                </a:rPr>
                <a:t> over Proton:</a:t>
              </a:r>
            </a:p>
            <a:p>
              <a:pPr marL="285750" indent="-285750" defTabSz="914400">
                <a:buFont typeface="Arial"/>
                <a:buChar char="•"/>
              </a:pPr>
              <a:r>
                <a:rPr lang="en-US" dirty="0">
                  <a:solidFill>
                    <a:srgbClr val="292934"/>
                  </a:solidFill>
                  <a:latin typeface="Arial"/>
                </a:rPr>
                <a:t>Without EIC, large uncertainties in </a:t>
              </a:r>
              <a:r>
                <a:rPr lang="en-US" b="1" dirty="0">
                  <a:solidFill>
                    <a:srgbClr val="292934"/>
                  </a:solidFill>
                  <a:latin typeface="Arial"/>
                </a:rPr>
                <a:t>nuclear (light) sea quarks and gluons</a:t>
              </a:r>
            </a:p>
            <a:p>
              <a:pPr marL="285750" indent="-285750" defTabSz="914400">
                <a:buFont typeface="Arial"/>
                <a:buChar char="•"/>
              </a:pPr>
              <a:r>
                <a:rPr lang="en-US" dirty="0">
                  <a:solidFill>
                    <a:srgbClr val="292934"/>
                  </a:solidFill>
                  <a:latin typeface="Arial"/>
                </a:rPr>
                <a:t>An EIC with projected F</a:t>
              </a:r>
              <a:r>
                <a:rPr lang="en-US" baseline="-25000" dirty="0">
                  <a:solidFill>
                    <a:srgbClr val="292934"/>
                  </a:solidFill>
                  <a:latin typeface="Arial"/>
                </a:rPr>
                <a:t>L</a:t>
              </a:r>
              <a:r>
                <a:rPr lang="en-US" dirty="0">
                  <a:solidFill>
                    <a:srgbClr val="292934"/>
                  </a:solidFill>
                  <a:latin typeface="Arial"/>
                </a:rPr>
                <a:t> </a:t>
              </a:r>
              <a:r>
                <a:rPr lang="en-US" b="1" dirty="0">
                  <a:solidFill>
                    <a:srgbClr val="292934"/>
                  </a:solidFill>
                  <a:latin typeface="Arial"/>
                </a:rPr>
                <a:t>and</a:t>
              </a:r>
              <a:r>
                <a:rPr lang="en-US" dirty="0">
                  <a:solidFill>
                    <a:srgbClr val="292934"/>
                  </a:solidFill>
                  <a:latin typeface="Arial"/>
                </a:rPr>
                <a:t> F</a:t>
              </a:r>
              <a:r>
                <a:rPr lang="en-US" baseline="-25000" dirty="0">
                  <a:solidFill>
                    <a:srgbClr val="292934"/>
                  </a:solidFill>
                  <a:latin typeface="Arial"/>
                </a:rPr>
                <a:t>L</a:t>
              </a:r>
              <a:r>
                <a:rPr lang="en-US" baseline="30000" dirty="0">
                  <a:solidFill>
                    <a:srgbClr val="292934"/>
                  </a:solidFill>
                  <a:latin typeface="Arial"/>
                </a:rPr>
                <a:t>CC</a:t>
              </a:r>
              <a:r>
                <a:rPr lang="en-US" dirty="0">
                  <a:solidFill>
                    <a:srgbClr val="292934"/>
                  </a:solidFill>
                  <a:latin typeface="Arial"/>
                </a:rPr>
                <a:t> will </a:t>
              </a:r>
              <a:r>
                <a:rPr lang="en-US" dirty="0">
                  <a:solidFill>
                    <a:srgbClr val="0000FF"/>
                  </a:solidFill>
                  <a:latin typeface="Arial"/>
                </a:rPr>
                <a:t>significantly reduce uncertainties</a:t>
              </a:r>
              <a:endParaRPr lang="en-US" dirty="0">
                <a:solidFill>
                  <a:srgbClr val="292934"/>
                </a:solidFill>
                <a:latin typeface="Arial"/>
              </a:endParaRPr>
            </a:p>
            <a:p>
              <a:pPr marL="285750" indent="-285750" defTabSz="914400">
                <a:buFont typeface="Arial"/>
                <a:buChar char="•"/>
              </a:pPr>
              <a:r>
                <a:rPr lang="en-US" dirty="0">
                  <a:solidFill>
                    <a:srgbClr val="292934"/>
                  </a:solidFill>
                  <a:latin typeface="Arial"/>
                </a:rPr>
                <a:t>Impossible for current and future </a:t>
              </a:r>
              <a:r>
                <a:rPr lang="en-US" dirty="0" err="1">
                  <a:solidFill>
                    <a:srgbClr val="292934"/>
                  </a:solidFill>
                  <a:latin typeface="Arial"/>
                </a:rPr>
                <a:t>pA</a:t>
              </a:r>
              <a:r>
                <a:rPr lang="en-US" dirty="0">
                  <a:solidFill>
                    <a:srgbClr val="292934"/>
                  </a:solidFill>
                  <a:latin typeface="Arial"/>
                </a:rPr>
                <a:t> data at RHIC &amp; LHC data to achieve</a:t>
              </a:r>
            </a:p>
          </p:txBody>
        </p:sp>
        <p:cxnSp>
          <p:nvCxnSpPr>
            <p:cNvPr id="9" name="Straight Arrow Connector 8">
              <a:extLst>
                <a:ext uri="{FF2B5EF4-FFF2-40B4-BE49-F238E27FC236}">
                  <a16:creationId xmlns:a16="http://schemas.microsoft.com/office/drawing/2014/main" id="{30A7EE11-1735-49E0-A0BC-18D260BDC630}"/>
                </a:ext>
              </a:extLst>
            </p:cNvPr>
            <p:cNvCxnSpPr>
              <a:cxnSpLocks/>
            </p:cNvCxnSpPr>
            <p:nvPr/>
          </p:nvCxnSpPr>
          <p:spPr>
            <a:xfrm>
              <a:off x="4225962" y="5343500"/>
              <a:ext cx="117438"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254335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8338" y="898860"/>
            <a:ext cx="8855242" cy="5722079"/>
          </a:xfrm>
          <a:prstGeom prst="rect">
            <a:avLst/>
          </a:prstGeom>
          <a:noFill/>
          <a:ln>
            <a:noFill/>
          </a:ln>
        </p:spPr>
        <p:txBody>
          <a:bodyPr wrap="square">
            <a:spAutoFit/>
          </a:bodyPr>
          <a:lstStyle/>
          <a:p>
            <a:pPr marL="223838" marR="0" lvl="1" indent="0" algn="l" defTabSz="914400" rtl="0" eaLnBrk="1" fontAlgn="auto" latinLnBrk="0" hangingPunct="1">
              <a:lnSpc>
                <a:spcPct val="100000"/>
              </a:lnSpc>
              <a:spcBef>
                <a:spcPts val="0"/>
              </a:spcBef>
              <a:spcAft>
                <a:spcPts val="450"/>
              </a:spcAft>
              <a:buClrTx/>
              <a:buSzTx/>
              <a:buFontTx/>
              <a:buNone/>
              <a:tabLst/>
              <a:defRPr/>
            </a:pPr>
            <a:r>
              <a:rPr kumimoji="0" lang="en-US" sz="2000" b="1" i="0" u="sng" strike="noStrike" kern="1200" cap="none" spc="0" normalizeH="0" baseline="0" noProof="0" dirty="0">
                <a:ln>
                  <a:noFill/>
                </a:ln>
                <a:solidFill>
                  <a:prstClr val="black"/>
                </a:solidFill>
                <a:effectLst/>
                <a:uLnTx/>
                <a:uFillTx/>
                <a:latin typeface="Calibri"/>
                <a:ea typeface="+mn-ea"/>
                <a:cs typeface="Arial" panose="020B0604020202020204" pitchFamily="34" charset="0"/>
              </a:rPr>
              <a:t>The EIC will be one of the most complex and sophisticated collider accelerators ever built</a:t>
            </a:r>
            <a:r>
              <a:rPr kumimoji="0" lang="en-US" sz="20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a:t>
            </a:r>
            <a:r>
              <a:rPr kumimoji="0" lang="en-US"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The machine requirements push the state-of-the-art on many fronts including the high degree of beam polarization,  high luminosity, beam cooling, beam dynamics, crab cavities for both beams, and an interaction region with complex magnets.</a:t>
            </a:r>
            <a:r>
              <a:rPr kumimoji="0" lang="en-US" sz="20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EIC will be unique facility in the world and will maintain  leadership in accelerator science and technology of colliders.</a:t>
            </a:r>
            <a:endParaRPr kumimoji="0" lang="en-US" sz="2000" b="1" i="0" u="none" strike="noStrike" kern="1200" cap="none" spc="0" normalizeH="0" baseline="0" noProof="0" dirty="0">
              <a:ln>
                <a:noFill/>
              </a:ln>
              <a:solidFill>
                <a:srgbClr val="FF0000"/>
              </a:solidFill>
              <a:effectLst/>
              <a:uLnTx/>
              <a:uFillTx/>
              <a:latin typeface="Calibri"/>
              <a:ea typeface="+mn-ea"/>
              <a:cs typeface="Arial" panose="020B0604020202020204" pitchFamily="34" charset="0"/>
            </a:endParaRPr>
          </a:p>
          <a:p>
            <a:pPr marL="465138" marR="0" lvl="2" indent="-241300" algn="l" defTabSz="914400" rtl="0" eaLnBrk="1" fontAlgn="auto" latinLnBrk="0" hangingPunct="1">
              <a:lnSpc>
                <a:spcPct val="100000"/>
              </a:lnSpc>
              <a:spcBef>
                <a:spcPts val="1000"/>
              </a:spcBef>
              <a:spcAft>
                <a:spcPts val="45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NP Community Panel Review: </a:t>
            </a:r>
            <a:r>
              <a:rPr kumimoji="0" lang="en-US"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Panel review charged with identifying high priority accelerator R&amp;D aimed at technical risk reduction. Dr. Kevin Jones of SNS chaired this international panel. </a:t>
            </a:r>
            <a:r>
              <a:rPr kumimoji="0" lang="en-US" sz="2000" b="0" i="0" u="sng" strike="noStrike" kern="1200" cap="none" spc="0" normalizeH="0" baseline="0" noProof="0" dirty="0">
                <a:ln>
                  <a:noFill/>
                </a:ln>
                <a:solidFill>
                  <a:prstClr val="black"/>
                </a:solidFill>
                <a:effectLst/>
                <a:uLnTx/>
                <a:uFillTx/>
                <a:latin typeface="Calibri"/>
                <a:ea typeface="+mn-ea"/>
                <a:cs typeface="Arial" panose="020B0604020202020204" pitchFamily="34" charset="0"/>
              </a:rPr>
              <a:t>Panel Report published February 2017</a:t>
            </a:r>
            <a:r>
              <a:rPr kumimoji="0" lang="en-US"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a:t>
            </a:r>
            <a:r>
              <a:rPr kumimoji="0" lang="en-US" sz="2000" b="0" i="1"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a:t>
            </a:r>
            <a:r>
              <a:rPr kumimoji="0" lang="en-US"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a:t>
            </a:r>
            <a:r>
              <a:rPr kumimoji="0" lang="en-US"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hlinkClick r:id="rId3"/>
              </a:rPr>
              <a:t>https://science.energy.gov/np/community-resources/reports/</a:t>
            </a:r>
            <a:r>
              <a:rPr kumimoji="0" lang="en-US"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a:t>
            </a:r>
          </a:p>
          <a:p>
            <a:pPr marL="465138" marR="0" lvl="2" indent="-241300" algn="l" defTabSz="914400" rtl="0" eaLnBrk="1" fontAlgn="auto" latinLnBrk="0" hangingPunct="1">
              <a:lnSpc>
                <a:spcPct val="100000"/>
              </a:lnSpc>
              <a:spcBef>
                <a:spcPts val="1000"/>
              </a:spcBef>
              <a:spcAft>
                <a:spcPts val="45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Bi-Annual FOA : </a:t>
            </a:r>
            <a:r>
              <a:rPr kumimoji="0" lang="en-US"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Competitive accelerator R&amp;D based on priorities established in EIC panel report. </a:t>
            </a:r>
            <a:r>
              <a:rPr kumimoji="0" lang="en-US" sz="20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Funding level</a:t>
            </a:r>
            <a:r>
              <a:rPr kumimoji="0" lang="en-US"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~$9-11 M per year for FY18 and FY19. </a:t>
            </a:r>
          </a:p>
          <a:p>
            <a:pPr marL="465138" marR="0" lvl="2" indent="-241300" algn="l" defTabSz="914400" rtl="0" eaLnBrk="1" fontAlgn="auto" latinLnBrk="0" hangingPunct="1">
              <a:lnSpc>
                <a:spcPct val="100000"/>
              </a:lnSpc>
              <a:spcBef>
                <a:spcPts val="1000"/>
              </a:spcBef>
              <a:spcAft>
                <a:spcPts val="45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Strong collaborations formed at the labs and with universities to advance different EIC concepts with  collaborative common R&amp;D effort. </a:t>
            </a:r>
          </a:p>
          <a:p>
            <a:pPr marL="557213" marR="0" lvl="1" indent="-214313" algn="l" defTabSz="9144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a:p>
            <a:pPr marL="557213" marR="0" lvl="1" indent="-214313" algn="l" defTabSz="914400" rtl="0" eaLnBrk="1" fontAlgn="auto" latinLnBrk="0" hangingPunct="1">
              <a:lnSpc>
                <a:spcPct val="100000"/>
              </a:lnSpc>
              <a:spcBef>
                <a:spcPts val="0"/>
              </a:spcBef>
              <a:spcAft>
                <a:spcPts val="45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33795" name="TextBox 4"/>
          <p:cNvSpPr txBox="1">
            <a:spLocks noChangeArrowheads="1"/>
          </p:cNvSpPr>
          <p:nvPr/>
        </p:nvSpPr>
        <p:spPr bwMode="auto">
          <a:xfrm>
            <a:off x="634642" y="163244"/>
            <a:ext cx="75949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Calibri" panose="020F0502020204030204" pitchFamily="34" charset="0"/>
              </a:defRPr>
            </a:lvl1pPr>
            <a:lvl2pPr marL="742950" indent="-285750">
              <a:spcBef>
                <a:spcPct val="20000"/>
              </a:spcBef>
              <a:buChar char="–"/>
              <a:defRPr sz="2800">
                <a:solidFill>
                  <a:schemeClr val="tx1"/>
                </a:solidFill>
                <a:latin typeface="Calibri" panose="020F0502020204030204" pitchFamily="34" charset="0"/>
              </a:defRPr>
            </a:lvl2pPr>
            <a:lvl3pPr marL="1143000" indent="-228600">
              <a:spcBef>
                <a:spcPct val="20000"/>
              </a:spcBef>
              <a:buChar char="•"/>
              <a:defRPr sz="2400">
                <a:solidFill>
                  <a:schemeClr val="tx1"/>
                </a:solidFill>
                <a:latin typeface="Calibri" panose="020F0502020204030204" pitchFamily="34" charset="0"/>
              </a:defRPr>
            </a:lvl3pPr>
            <a:lvl4pPr marL="1600200" indent="-228600">
              <a:spcBef>
                <a:spcPct val="20000"/>
              </a:spcBef>
              <a:buChar char="–"/>
              <a:defRPr sz="2000">
                <a:solidFill>
                  <a:schemeClr val="tx1"/>
                </a:solidFill>
                <a:latin typeface="Calibri" panose="020F0502020204030204" pitchFamily="34" charset="0"/>
              </a:defRPr>
            </a:lvl4pPr>
            <a:lvl5pPr marL="2057400" indent="-228600">
              <a:spcBef>
                <a:spcPct val="20000"/>
              </a:spcBef>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2400" b="0" i="0" u="none" strike="noStrike" kern="1200" cap="none" spc="0" normalizeH="0" baseline="0" noProof="0" dirty="0">
                <a:ln>
                  <a:noFill/>
                </a:ln>
                <a:solidFill>
                  <a:srgbClr val="006600"/>
                </a:solidFill>
                <a:effectLst/>
                <a:uLnTx/>
                <a:uFillTx/>
                <a:latin typeface="Arial" panose="020B0604020202020204" pitchFamily="34" charset="0"/>
                <a:ea typeface="+mn-ea"/>
                <a:cs typeface="Arial" panose="020B0604020202020204" pitchFamily="34" charset="0"/>
              </a:rPr>
              <a:t>The Technical Foundations for EIC: Accelerator R&amp;D</a:t>
            </a:r>
          </a:p>
        </p:txBody>
      </p:sp>
      <p:sp>
        <p:nvSpPr>
          <p:cNvPr id="5" name="TextBox 4">
            <a:extLst>
              <a:ext uri="{FF2B5EF4-FFF2-40B4-BE49-F238E27FC236}">
                <a16:creationId xmlns:a16="http://schemas.microsoft.com/office/drawing/2014/main" id="{9DA9AE1B-CB49-411C-A798-D4B0706D7769}"/>
              </a:ext>
            </a:extLst>
          </p:cNvPr>
          <p:cNvSpPr txBox="1"/>
          <p:nvPr/>
        </p:nvSpPr>
        <p:spPr>
          <a:xfrm>
            <a:off x="5694244" y="5766015"/>
            <a:ext cx="3292440" cy="646331"/>
          </a:xfrm>
          <a:prstGeom prst="rect">
            <a:avLst/>
          </a:prstGeom>
          <a:solidFill>
            <a:schemeClr val="accent2">
              <a:lumMod val="20000"/>
              <a:lumOff val="80000"/>
            </a:schemeClr>
          </a:solidFill>
          <a:ln w="25400">
            <a:solidFill>
              <a:srgbClr val="FF000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 Hallman – DOE Nuclear Physics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EICUG meeting, July 2019</a:t>
            </a:r>
          </a:p>
        </p:txBody>
      </p:sp>
    </p:spTree>
    <p:extLst>
      <p:ext uri="{BB962C8B-B14F-4D97-AF65-F5344CB8AC3E}">
        <p14:creationId xmlns:p14="http://schemas.microsoft.com/office/powerpoint/2010/main" val="1693627914"/>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5473" y="1148128"/>
            <a:ext cx="8594408" cy="5259388"/>
          </a:xfrm>
        </p:spPr>
        <p:txBody>
          <a:bodyPr/>
          <a:lstStyle/>
          <a:p>
            <a:r>
              <a:rPr lang="en-US" sz="2200" dirty="0">
                <a:solidFill>
                  <a:schemeClr val="tx1"/>
                </a:solidFill>
              </a:rPr>
              <a:t>DOE encourages international cooperation in EIC activities,</a:t>
            </a:r>
            <a:r>
              <a:rPr lang="en-US" sz="2000" dirty="0">
                <a:solidFill>
                  <a:schemeClr val="tx1"/>
                </a:solidFill>
              </a:rPr>
              <a:t> including nuclear and accelerator sciences, detector and accelerator R&amp;D, computing, engineering and construction efforts.</a:t>
            </a:r>
          </a:p>
          <a:p>
            <a:pPr marL="0" indent="0">
              <a:buNone/>
            </a:pPr>
            <a:r>
              <a:rPr lang="en-US" sz="2200" dirty="0">
                <a:solidFill>
                  <a:schemeClr val="tx1"/>
                </a:solidFill>
              </a:rPr>
              <a:t> </a:t>
            </a:r>
          </a:p>
          <a:p>
            <a:r>
              <a:rPr lang="en-US" sz="2000" dirty="0">
                <a:solidFill>
                  <a:schemeClr val="tx1"/>
                </a:solidFill>
              </a:rPr>
              <a:t>DOE-led EIC meeting with international funding agency and government representatives</a:t>
            </a:r>
            <a:r>
              <a:rPr lang="en-US" sz="2000" dirty="0"/>
              <a:t> </a:t>
            </a:r>
            <a:r>
              <a:rPr lang="en-US" sz="2000" dirty="0">
                <a:solidFill>
                  <a:schemeClr val="tx1"/>
                </a:solidFill>
              </a:rPr>
              <a:t>during the 5th IUPAP nuclear science symposium has been scheduled on August 3  at the University of Notre Dame London</a:t>
            </a:r>
            <a:r>
              <a:rPr lang="en-US" sz="1800" dirty="0">
                <a:solidFill>
                  <a:schemeClr val="tx1"/>
                </a:solidFill>
              </a:rPr>
              <a:t>.</a:t>
            </a:r>
            <a:endParaRPr lang="en-US" sz="1800" dirty="0"/>
          </a:p>
          <a:p>
            <a:endParaRPr lang="en-US" sz="1400" dirty="0"/>
          </a:p>
          <a:p>
            <a:pPr marL="0" indent="0">
              <a:buNone/>
            </a:pPr>
            <a:r>
              <a:rPr lang="en-US" sz="2000" dirty="0">
                <a:solidFill>
                  <a:schemeClr val="tx1"/>
                </a:solidFill>
              </a:rPr>
              <a:t>Attending are representatives of </a:t>
            </a:r>
            <a:r>
              <a:rPr lang="en-US" sz="2000" dirty="0">
                <a:solidFill>
                  <a:srgbClr val="006600"/>
                </a:solidFill>
              </a:rPr>
              <a:t>Australia, Brazil, Canada, France, Germany, Japan, Korea, India, Italy, Russia, UK and South-Africa.</a:t>
            </a:r>
          </a:p>
          <a:p>
            <a:pPr marL="0" indent="0">
              <a:buNone/>
            </a:pPr>
            <a:endParaRPr lang="en-US" sz="2200" dirty="0">
              <a:solidFill>
                <a:srgbClr val="FF0000"/>
              </a:solidFill>
            </a:endParaRPr>
          </a:p>
          <a:p>
            <a:pPr marL="0" indent="0">
              <a:buNone/>
            </a:pPr>
            <a:r>
              <a:rPr lang="en-US" sz="2000" dirty="0">
                <a:solidFill>
                  <a:schemeClr val="tx1"/>
                </a:solidFill>
              </a:rPr>
              <a:t>Invitations are also being sent to </a:t>
            </a:r>
            <a:r>
              <a:rPr lang="en-US" sz="2000" dirty="0">
                <a:solidFill>
                  <a:srgbClr val="006600"/>
                </a:solidFill>
              </a:rPr>
              <a:t>CERN</a:t>
            </a:r>
            <a:r>
              <a:rPr lang="en-US" sz="2000" dirty="0">
                <a:solidFill>
                  <a:schemeClr val="tx1"/>
                </a:solidFill>
              </a:rPr>
              <a:t>, </a:t>
            </a:r>
            <a:r>
              <a:rPr lang="en-US" sz="2000" dirty="0">
                <a:solidFill>
                  <a:srgbClr val="006600"/>
                </a:solidFill>
              </a:rPr>
              <a:t>Poland, Sweden, Romania</a:t>
            </a:r>
            <a:endParaRPr lang="en-US" sz="2000" i="1" dirty="0">
              <a:solidFill>
                <a:schemeClr val="tx1"/>
              </a:solidFill>
            </a:endParaRPr>
          </a:p>
          <a:p>
            <a:pPr marL="0" indent="0">
              <a:buNone/>
            </a:pPr>
            <a:endParaRPr lang="en-US" sz="2200" dirty="0">
              <a:solidFill>
                <a:srgbClr val="FF0000"/>
              </a:solidFill>
            </a:endParaRPr>
          </a:p>
          <a:p>
            <a:pPr marL="0" indent="0">
              <a:buNone/>
            </a:pPr>
            <a:endParaRPr lang="en-US" sz="2200" dirty="0">
              <a:solidFill>
                <a:schemeClr val="tx1"/>
              </a:solidFill>
            </a:endParaRPr>
          </a:p>
        </p:txBody>
      </p:sp>
      <p:sp>
        <p:nvSpPr>
          <p:cNvPr id="3" name="Title 2"/>
          <p:cNvSpPr>
            <a:spLocks noGrp="1"/>
          </p:cNvSpPr>
          <p:nvPr>
            <p:ph type="title"/>
          </p:nvPr>
        </p:nvSpPr>
        <p:spPr>
          <a:xfrm>
            <a:off x="0" y="98474"/>
            <a:ext cx="9144000" cy="642156"/>
          </a:xfrm>
        </p:spPr>
        <p:txBody>
          <a:bodyPr/>
          <a:lstStyle/>
          <a:p>
            <a:r>
              <a:rPr lang="en-US" b="0" dirty="0"/>
              <a:t>The International Foundation for EIC: Meeting at IUPAP</a:t>
            </a:r>
          </a:p>
        </p:txBody>
      </p:sp>
      <p:sp>
        <p:nvSpPr>
          <p:cNvPr id="4" name="TextBox 3">
            <a:extLst>
              <a:ext uri="{FF2B5EF4-FFF2-40B4-BE49-F238E27FC236}">
                <a16:creationId xmlns:a16="http://schemas.microsoft.com/office/drawing/2014/main" id="{93A0238E-B27C-4521-8546-247FCE02716E}"/>
              </a:ext>
            </a:extLst>
          </p:cNvPr>
          <p:cNvSpPr txBox="1"/>
          <p:nvPr/>
        </p:nvSpPr>
        <p:spPr>
          <a:xfrm>
            <a:off x="5694244" y="5623775"/>
            <a:ext cx="3292440" cy="646331"/>
          </a:xfrm>
          <a:prstGeom prst="rect">
            <a:avLst/>
          </a:prstGeom>
          <a:solidFill>
            <a:schemeClr val="accent2">
              <a:lumMod val="20000"/>
              <a:lumOff val="80000"/>
            </a:schemeClr>
          </a:solidFill>
          <a:ln w="25400">
            <a:solidFill>
              <a:srgbClr val="FF000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 Hallman – DOE Nuclear Physics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EICUG meeting, July 2019</a:t>
            </a:r>
          </a:p>
        </p:txBody>
      </p:sp>
    </p:spTree>
    <p:extLst>
      <p:ext uri="{BB962C8B-B14F-4D97-AF65-F5344CB8AC3E}">
        <p14:creationId xmlns:p14="http://schemas.microsoft.com/office/powerpoint/2010/main" val="2774213276"/>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D6B8DB0-9AE8-453F-BEDE-97B4EF03B4BD}"/>
              </a:ext>
            </a:extLst>
          </p:cNvPr>
          <p:cNvSpPr>
            <a:spLocks noGrp="1"/>
          </p:cNvSpPr>
          <p:nvPr>
            <p:ph type="sldNum" sz="quarter" idx="4"/>
          </p:nvPr>
        </p:nvSpPr>
        <p:spPr/>
        <p:txBody>
          <a:bodyPr/>
          <a:lstStyle/>
          <a:p>
            <a:pPr defTabSz="457092"/>
            <a:fld id="{B58F48A6-A3E1-4848-9AC3-B43F560BE4FE}" type="slidenum">
              <a:rPr lang="en-US" smtClean="0">
                <a:solidFill>
                  <a:prstClr val="white"/>
                </a:solidFill>
              </a:rPr>
              <a:pPr defTabSz="457092"/>
              <a:t>68</a:t>
            </a:fld>
            <a:endParaRPr lang="en-US" dirty="0">
              <a:solidFill>
                <a:prstClr val="white"/>
              </a:solidFill>
            </a:endParaRPr>
          </a:p>
        </p:txBody>
      </p:sp>
      <p:sp>
        <p:nvSpPr>
          <p:cNvPr id="3" name="Title 2">
            <a:extLst>
              <a:ext uri="{FF2B5EF4-FFF2-40B4-BE49-F238E27FC236}">
                <a16:creationId xmlns:a16="http://schemas.microsoft.com/office/drawing/2014/main" id="{492A4CEB-B656-48A4-8884-26B13036885E}"/>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879047B4-F060-427C-B4E0-DEC86299F8F9}"/>
              </a:ext>
            </a:extLst>
          </p:cNvPr>
          <p:cNvPicPr>
            <a:picLocks noChangeAspect="1"/>
          </p:cNvPicPr>
          <p:nvPr/>
        </p:nvPicPr>
        <p:blipFill>
          <a:blip r:embed="rId2"/>
          <a:stretch>
            <a:fillRect/>
          </a:stretch>
        </p:blipFill>
        <p:spPr>
          <a:xfrm>
            <a:off x="-24199" y="2250"/>
            <a:ext cx="9130614" cy="6855750"/>
          </a:xfrm>
          <a:prstGeom prst="rect">
            <a:avLst/>
          </a:prstGeom>
        </p:spPr>
      </p:pic>
      <p:sp>
        <p:nvSpPr>
          <p:cNvPr id="5" name="TextBox 4">
            <a:extLst>
              <a:ext uri="{FF2B5EF4-FFF2-40B4-BE49-F238E27FC236}">
                <a16:creationId xmlns:a16="http://schemas.microsoft.com/office/drawing/2014/main" id="{D8E9A27F-E7DF-424D-AE70-C1A82072D8C2}"/>
              </a:ext>
            </a:extLst>
          </p:cNvPr>
          <p:cNvSpPr txBox="1"/>
          <p:nvPr/>
        </p:nvSpPr>
        <p:spPr>
          <a:xfrm>
            <a:off x="5375745" y="6063242"/>
            <a:ext cx="3292440" cy="646331"/>
          </a:xfrm>
          <a:prstGeom prst="rect">
            <a:avLst/>
          </a:prstGeom>
          <a:solidFill>
            <a:schemeClr val="accent2">
              <a:lumMod val="20000"/>
              <a:lumOff val="80000"/>
            </a:schemeClr>
          </a:solidFill>
          <a:ln w="25400">
            <a:solidFill>
              <a:srgbClr val="FF000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T. Hallman – DOE Nuclear Physics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a:rPr>
              <a:t>NSAC</a:t>
            </a:r>
            <a:r>
              <a:rPr kumimoji="0" lang="en-US" sz="1800" b="0" i="0" u="none" strike="noStrike" kern="1200" cap="none" spc="0" normalizeH="0" baseline="0" noProof="0" dirty="0">
                <a:ln>
                  <a:noFill/>
                </a:ln>
                <a:solidFill>
                  <a:prstClr val="black"/>
                </a:solidFill>
                <a:effectLst/>
                <a:uLnTx/>
                <a:uFillTx/>
                <a:latin typeface="Calibri"/>
                <a:ea typeface="+mn-ea"/>
                <a:cs typeface="+mn-cs"/>
              </a:rPr>
              <a:t> meeting, </a:t>
            </a:r>
            <a:r>
              <a:rPr lang="en-US" dirty="0">
                <a:solidFill>
                  <a:prstClr val="black"/>
                </a:solidFill>
                <a:latin typeface="Calibri"/>
              </a:rPr>
              <a:t>October</a:t>
            </a:r>
            <a:r>
              <a:rPr kumimoji="0" lang="en-US" sz="1800" b="0" i="0" u="none" strike="noStrike" kern="1200" cap="none" spc="0" normalizeH="0" baseline="0" noProof="0" dirty="0">
                <a:ln>
                  <a:noFill/>
                </a:ln>
                <a:solidFill>
                  <a:prstClr val="black"/>
                </a:solidFill>
                <a:effectLst/>
                <a:uLnTx/>
                <a:uFillTx/>
                <a:latin typeface="Calibri"/>
                <a:ea typeface="+mn-ea"/>
                <a:cs typeface="+mn-cs"/>
              </a:rPr>
              <a:t> 2019</a:t>
            </a:r>
          </a:p>
        </p:txBody>
      </p:sp>
    </p:spTree>
    <p:extLst>
      <p:ext uri="{BB962C8B-B14F-4D97-AF65-F5344CB8AC3E}">
        <p14:creationId xmlns:p14="http://schemas.microsoft.com/office/powerpoint/2010/main" val="3693942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7</a:t>
            </a:fld>
            <a:endParaRPr lang="en-US" dirty="0"/>
          </a:p>
        </p:txBody>
      </p:sp>
      <p:pic>
        <p:nvPicPr>
          <p:cNvPr id="5" name="Content Placeholder 3" descr="Screen Shot 2018-10-10 at 6.42.08 AM.png">
            <a:extLst>
              <a:ext uri="{FF2B5EF4-FFF2-40B4-BE49-F238E27FC236}">
                <a16:creationId xmlns:a16="http://schemas.microsoft.com/office/drawing/2014/main" id="{5E451C32-B171-470C-94CB-27D0E040F83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43080" r="-43080"/>
          <a:stretch>
            <a:fillRect/>
          </a:stretch>
        </p:blipFill>
        <p:spPr>
          <a:xfrm>
            <a:off x="1248508" y="1735537"/>
            <a:ext cx="8229600" cy="4525963"/>
          </a:xfrm>
        </p:spPr>
      </p:pic>
      <p:sp>
        <p:nvSpPr>
          <p:cNvPr id="6" name="TextBox 5">
            <a:extLst>
              <a:ext uri="{FF2B5EF4-FFF2-40B4-BE49-F238E27FC236}">
                <a16:creationId xmlns:a16="http://schemas.microsoft.com/office/drawing/2014/main" id="{BA6F37E2-64DA-4E57-85F9-DA540A89205C}"/>
              </a:ext>
            </a:extLst>
          </p:cNvPr>
          <p:cNvSpPr txBox="1"/>
          <p:nvPr/>
        </p:nvSpPr>
        <p:spPr>
          <a:xfrm>
            <a:off x="231097" y="1156429"/>
            <a:ext cx="8720657" cy="5632311"/>
          </a:xfrm>
          <a:prstGeom prst="rect">
            <a:avLst/>
          </a:prstGeom>
          <a:noFill/>
        </p:spPr>
        <p:txBody>
          <a:bodyPr wrap="none" rtlCol="0">
            <a:spAutoFit/>
          </a:bodyPr>
          <a:lstStyle/>
          <a:p>
            <a:pPr marL="342900" indent="-342900">
              <a:buFont typeface="Arial"/>
              <a:buChar char="•"/>
            </a:pPr>
            <a:r>
              <a:rPr lang="en-US" sz="2000" dirty="0"/>
              <a:t>Elastic electron scattering determines charge and magnetism of nucleon</a:t>
            </a:r>
          </a:p>
          <a:p>
            <a:pPr marL="342900" indent="-342900">
              <a:buFont typeface="Arial"/>
              <a:buChar char="•"/>
            </a:pPr>
            <a:r>
              <a:rPr lang="en-US" sz="2000" dirty="0"/>
              <a:t>Approx. sphere with &lt;r&gt; ≈ 0.85 Fermi</a:t>
            </a:r>
          </a:p>
          <a:p>
            <a:pPr marL="342900" indent="-342900">
              <a:buFont typeface="Arial"/>
              <a:buChar char="•"/>
            </a:pPr>
            <a:r>
              <a:rPr lang="en-US" sz="2000" dirty="0"/>
              <a:t>The proton contains quarks,</a:t>
            </a:r>
          </a:p>
          <a:p>
            <a:r>
              <a:rPr lang="en-US" sz="2000" dirty="0"/>
              <a:t>     as well as dynamically</a:t>
            </a:r>
          </a:p>
          <a:p>
            <a:r>
              <a:rPr lang="en-US" sz="2000" dirty="0"/>
              <a:t>     generated </a:t>
            </a:r>
          </a:p>
          <a:p>
            <a:r>
              <a:rPr lang="en-US" sz="2000" dirty="0"/>
              <a:t>     quark-antiquark pairs </a:t>
            </a:r>
          </a:p>
          <a:p>
            <a:r>
              <a:rPr lang="en-US" sz="2000" dirty="0"/>
              <a:t>     and gluons.</a:t>
            </a:r>
          </a:p>
          <a:p>
            <a:pPr marL="342900" indent="-342900">
              <a:buFont typeface="Arial" panose="020B0604020202020204" pitchFamily="34" charset="0"/>
              <a:buChar char="•"/>
            </a:pPr>
            <a:r>
              <a:rPr lang="en-US" sz="2000" dirty="0"/>
              <a:t>Quark and gluon</a:t>
            </a:r>
          </a:p>
          <a:p>
            <a:r>
              <a:rPr lang="en-US" sz="2000" dirty="0"/>
              <a:t>     momentum fractions</a:t>
            </a:r>
          </a:p>
          <a:p>
            <a:r>
              <a:rPr lang="en-US" sz="2000" dirty="0"/>
              <a:t>     (in specific Infinite</a:t>
            </a:r>
          </a:p>
          <a:p>
            <a:r>
              <a:rPr lang="en-US" sz="2000" dirty="0"/>
              <a:t>     Momentum Frame)</a:t>
            </a:r>
          </a:p>
          <a:p>
            <a:r>
              <a:rPr lang="en-US" sz="2000" dirty="0"/>
              <a:t>     well mapped out.</a:t>
            </a:r>
          </a:p>
          <a:p>
            <a:pPr marL="342900" indent="-342900">
              <a:buFont typeface="Arial"/>
              <a:buChar char="•"/>
            </a:pPr>
            <a:r>
              <a:rPr lang="en-US" sz="2000" dirty="0"/>
              <a:t>The proton spin</a:t>
            </a:r>
          </a:p>
          <a:p>
            <a:r>
              <a:rPr lang="en-US" sz="2000" dirty="0"/>
              <a:t>     and mass have large</a:t>
            </a:r>
          </a:p>
          <a:p>
            <a:r>
              <a:rPr lang="en-US" sz="2000" dirty="0"/>
              <a:t>     contributions from</a:t>
            </a:r>
          </a:p>
          <a:p>
            <a:r>
              <a:rPr lang="en-US" sz="2000" dirty="0"/>
              <a:t>     the quark-gluon</a:t>
            </a:r>
          </a:p>
          <a:p>
            <a:r>
              <a:rPr lang="en-US" sz="2000" dirty="0"/>
              <a:t>     dynamics. </a:t>
            </a:r>
          </a:p>
          <a:p>
            <a:r>
              <a:rPr lang="en-US" sz="2000" dirty="0"/>
              <a:t>     </a:t>
            </a:r>
          </a:p>
        </p:txBody>
      </p:sp>
      <p:pic>
        <p:nvPicPr>
          <p:cNvPr id="7" name="Picture 6" descr="Nobel.jpg">
            <a:extLst>
              <a:ext uri="{FF2B5EF4-FFF2-40B4-BE49-F238E27FC236}">
                <a16:creationId xmlns:a16="http://schemas.microsoft.com/office/drawing/2014/main" id="{C46D6E15-5793-43D1-99DF-E9A870EC0B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7457" y="1737612"/>
            <a:ext cx="869708" cy="804278"/>
          </a:xfrm>
          <a:prstGeom prst="rect">
            <a:avLst/>
          </a:prstGeom>
        </p:spPr>
      </p:pic>
      <p:sp>
        <p:nvSpPr>
          <p:cNvPr id="8" name="TextBox 7">
            <a:extLst>
              <a:ext uri="{FF2B5EF4-FFF2-40B4-BE49-F238E27FC236}">
                <a16:creationId xmlns:a16="http://schemas.microsoft.com/office/drawing/2014/main" id="{CDCA6419-CA8E-4A64-84D4-665D4182A214}"/>
              </a:ext>
            </a:extLst>
          </p:cNvPr>
          <p:cNvSpPr txBox="1"/>
          <p:nvPr/>
        </p:nvSpPr>
        <p:spPr>
          <a:xfrm>
            <a:off x="7864245" y="1946894"/>
            <a:ext cx="652643" cy="369332"/>
          </a:xfrm>
          <a:prstGeom prst="rect">
            <a:avLst/>
          </a:prstGeom>
          <a:noFill/>
        </p:spPr>
        <p:txBody>
          <a:bodyPr wrap="none" rtlCol="0">
            <a:spAutoFit/>
          </a:bodyPr>
          <a:lstStyle/>
          <a:p>
            <a:r>
              <a:rPr lang="en-US" b="1" dirty="0"/>
              <a:t>1961</a:t>
            </a:r>
          </a:p>
        </p:txBody>
      </p:sp>
      <p:sp>
        <p:nvSpPr>
          <p:cNvPr id="9" name="Title 1">
            <a:extLst>
              <a:ext uri="{FF2B5EF4-FFF2-40B4-BE49-F238E27FC236}">
                <a16:creationId xmlns:a16="http://schemas.microsoft.com/office/drawing/2014/main" id="{3CA18D55-D275-4666-B173-46FAF5F6912E}"/>
              </a:ext>
            </a:extLst>
          </p:cNvPr>
          <p:cNvSpPr>
            <a:spLocks noGrp="1"/>
          </p:cNvSpPr>
          <p:nvPr>
            <p:ph type="title"/>
          </p:nvPr>
        </p:nvSpPr>
        <p:spPr>
          <a:xfrm>
            <a:off x="15342" y="0"/>
            <a:ext cx="9128657" cy="728663"/>
          </a:xfrm>
        </p:spPr>
        <p:txBody>
          <a:bodyPr>
            <a:noAutofit/>
          </a:bodyPr>
          <a:lstStyle/>
          <a:p>
            <a:pPr algn="ctr"/>
            <a:r>
              <a:rPr lang="en-US" b="1" dirty="0"/>
              <a:t>21</a:t>
            </a:r>
            <a:r>
              <a:rPr lang="en-US" b="1" baseline="30000" dirty="0"/>
              <a:t>st</a:t>
            </a:r>
            <a:r>
              <a:rPr lang="en-US" b="1" dirty="0"/>
              <a:t> Century View of the </a:t>
            </a:r>
            <a:br>
              <a:rPr lang="en-US" b="1" dirty="0"/>
            </a:br>
            <a:r>
              <a:rPr lang="en-US" b="1" dirty="0"/>
              <a:t>Fundamental Structure of the Proton </a:t>
            </a:r>
          </a:p>
        </p:txBody>
      </p:sp>
    </p:spTree>
    <p:extLst>
      <p:ext uri="{BB962C8B-B14F-4D97-AF65-F5344CB8AC3E}">
        <p14:creationId xmlns:p14="http://schemas.microsoft.com/office/powerpoint/2010/main" val="1515621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8</a:t>
            </a:fld>
            <a:endParaRPr lang="en-US" dirty="0"/>
          </a:p>
        </p:txBody>
      </p:sp>
      <p:pic>
        <p:nvPicPr>
          <p:cNvPr id="5" name="Content Placeholder 3" descr="Screen Shot 2018-10-10 at 6.42.08 AM.png">
            <a:extLst>
              <a:ext uri="{FF2B5EF4-FFF2-40B4-BE49-F238E27FC236}">
                <a16:creationId xmlns:a16="http://schemas.microsoft.com/office/drawing/2014/main" id="{E684A937-2B76-4326-BA49-6E0E482DCB5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43080" r="-43080"/>
          <a:stretch>
            <a:fillRect/>
          </a:stretch>
        </p:blipFill>
        <p:spPr>
          <a:xfrm>
            <a:off x="2736273" y="1230915"/>
            <a:ext cx="2805545" cy="4525963"/>
          </a:xfrm>
        </p:spPr>
      </p:pic>
      <p:sp>
        <p:nvSpPr>
          <p:cNvPr id="6" name="TextBox 5">
            <a:extLst>
              <a:ext uri="{FF2B5EF4-FFF2-40B4-BE49-F238E27FC236}">
                <a16:creationId xmlns:a16="http://schemas.microsoft.com/office/drawing/2014/main" id="{5798E8CC-E3BA-4469-821C-5EF298EE19B7}"/>
              </a:ext>
            </a:extLst>
          </p:cNvPr>
          <p:cNvSpPr txBox="1"/>
          <p:nvPr/>
        </p:nvSpPr>
        <p:spPr>
          <a:xfrm>
            <a:off x="5180580" y="1269379"/>
            <a:ext cx="3767156" cy="4247317"/>
          </a:xfrm>
          <a:prstGeom prst="rect">
            <a:avLst/>
          </a:prstGeom>
          <a:noFill/>
        </p:spPr>
        <p:txBody>
          <a:bodyPr wrap="square" rtlCol="0">
            <a:spAutoFit/>
          </a:bodyPr>
          <a:lstStyle/>
          <a:p>
            <a:pPr marL="285750" indent="-285750">
              <a:buFont typeface="Arial"/>
              <a:buChar char="•"/>
            </a:pPr>
            <a:r>
              <a:rPr lang="en-US" dirty="0"/>
              <a:t>Viewed from boosted frame,</a:t>
            </a:r>
          </a:p>
          <a:p>
            <a:r>
              <a:rPr lang="en-US" dirty="0"/>
              <a:t>      length contracted by</a:t>
            </a:r>
          </a:p>
          <a:p>
            <a:endParaRPr lang="en-US" dirty="0"/>
          </a:p>
          <a:p>
            <a:endParaRPr lang="en-US" dirty="0"/>
          </a:p>
          <a:p>
            <a:endParaRPr lang="en-US" dirty="0"/>
          </a:p>
          <a:p>
            <a:pPr marL="285750" indent="-285750">
              <a:buFont typeface="Arial"/>
              <a:buChar char="•"/>
            </a:pPr>
            <a:r>
              <a:rPr lang="en-US" dirty="0"/>
              <a:t>Internal motion of the proton’s constituents is slowed down by time dilation – the </a:t>
            </a:r>
            <a:r>
              <a:rPr lang="en-US" u="sng" dirty="0"/>
              <a:t>instantaneous </a:t>
            </a:r>
            <a:r>
              <a:rPr lang="en-US" dirty="0"/>
              <a:t>charge distribution of the proton is seen.</a:t>
            </a:r>
          </a:p>
          <a:p>
            <a:pPr marL="285750" indent="-285750">
              <a:buFont typeface="Arial"/>
              <a:buChar char="•"/>
            </a:pPr>
            <a:r>
              <a:rPr lang="en-US" dirty="0"/>
              <a:t>In boosted frame </a:t>
            </a:r>
            <a:r>
              <a:rPr lang="en-US" i="1" dirty="0"/>
              <a:t>x</a:t>
            </a:r>
            <a:r>
              <a:rPr lang="en-US" dirty="0"/>
              <a:t> is understood as the </a:t>
            </a:r>
            <a:r>
              <a:rPr lang="en-US" u="sng" dirty="0"/>
              <a:t>longitudinal momentum fraction</a:t>
            </a:r>
          </a:p>
          <a:p>
            <a:r>
              <a:rPr lang="en-US" dirty="0"/>
              <a:t>     </a:t>
            </a:r>
            <a:r>
              <a:rPr lang="en-US" i="1" dirty="0"/>
              <a:t>valence</a:t>
            </a:r>
            <a:r>
              <a:rPr lang="en-US" dirty="0"/>
              <a:t> quarks: 0.1 &lt; x &lt; 1</a:t>
            </a:r>
          </a:p>
          <a:p>
            <a:r>
              <a:rPr lang="en-US" dirty="0"/>
              <a:t>     </a:t>
            </a:r>
            <a:r>
              <a:rPr lang="en-US" i="1" dirty="0"/>
              <a:t>sea</a:t>
            </a:r>
            <a:r>
              <a:rPr lang="en-US" dirty="0"/>
              <a:t> quarks: x &lt; 0.1  </a:t>
            </a:r>
          </a:p>
        </p:txBody>
      </p:sp>
      <p:pic>
        <p:nvPicPr>
          <p:cNvPr id="7" name="Picture 6" descr="Screen Shot 2018-10-10 at 7.05.09 AM.png">
            <a:extLst>
              <a:ext uri="{FF2B5EF4-FFF2-40B4-BE49-F238E27FC236}">
                <a16:creationId xmlns:a16="http://schemas.microsoft.com/office/drawing/2014/main" id="{0296E72A-D092-4D6C-91FE-6E37302C36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7467" y="2016570"/>
            <a:ext cx="1783748" cy="704273"/>
          </a:xfrm>
          <a:prstGeom prst="rect">
            <a:avLst/>
          </a:prstGeom>
        </p:spPr>
      </p:pic>
      <p:pic>
        <p:nvPicPr>
          <p:cNvPr id="8" name="Picture 7" descr="Screen Shot 2018-10-13 at 2.08.52 PM.png">
            <a:extLst>
              <a:ext uri="{FF2B5EF4-FFF2-40B4-BE49-F238E27FC236}">
                <a16:creationId xmlns:a16="http://schemas.microsoft.com/office/drawing/2014/main" id="{D42AF92B-B9A8-488C-8881-E64AF92449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71" y="1616646"/>
            <a:ext cx="3215050" cy="2563901"/>
          </a:xfrm>
          <a:prstGeom prst="rect">
            <a:avLst/>
          </a:prstGeom>
        </p:spPr>
      </p:pic>
      <p:sp>
        <p:nvSpPr>
          <p:cNvPr id="9" name="TextBox 8">
            <a:extLst>
              <a:ext uri="{FF2B5EF4-FFF2-40B4-BE49-F238E27FC236}">
                <a16:creationId xmlns:a16="http://schemas.microsoft.com/office/drawing/2014/main" id="{95EEC465-0215-418A-A828-E8B30E48CA50}"/>
              </a:ext>
            </a:extLst>
          </p:cNvPr>
          <p:cNvSpPr txBox="1"/>
          <p:nvPr/>
        </p:nvSpPr>
        <p:spPr>
          <a:xfrm>
            <a:off x="457200" y="4347864"/>
            <a:ext cx="1909710" cy="1200329"/>
          </a:xfrm>
          <a:prstGeom prst="rect">
            <a:avLst/>
          </a:prstGeom>
          <a:noFill/>
        </p:spPr>
        <p:txBody>
          <a:bodyPr wrap="none" rtlCol="0">
            <a:spAutoFit/>
          </a:bodyPr>
          <a:lstStyle/>
          <a:p>
            <a:r>
              <a:rPr lang="en-US" b="1" dirty="0"/>
              <a:t>Lorentz Invariants</a:t>
            </a:r>
          </a:p>
          <a:p>
            <a:pPr marL="285750" indent="-285750">
              <a:buFont typeface="Arial"/>
              <a:buChar char="•"/>
            </a:pPr>
            <a:r>
              <a:rPr lang="en-US" dirty="0"/>
              <a:t>E</a:t>
            </a:r>
            <a:r>
              <a:rPr lang="en-US" baseline="30000" dirty="0"/>
              <a:t>2</a:t>
            </a:r>
            <a:r>
              <a:rPr lang="en-US" baseline="-25000" dirty="0"/>
              <a:t>CM</a:t>
            </a:r>
            <a:r>
              <a:rPr lang="en-US" dirty="0"/>
              <a:t> = (</a:t>
            </a:r>
            <a:r>
              <a:rPr lang="en-US" dirty="0" err="1"/>
              <a:t>p+k</a:t>
            </a:r>
            <a:r>
              <a:rPr lang="en-US" dirty="0"/>
              <a:t>)</a:t>
            </a:r>
            <a:r>
              <a:rPr lang="en-US" baseline="30000" dirty="0"/>
              <a:t>2</a:t>
            </a:r>
          </a:p>
          <a:p>
            <a:pPr marL="285750" indent="-285750">
              <a:buFont typeface="Arial"/>
              <a:buChar char="•"/>
            </a:pPr>
            <a:r>
              <a:rPr lang="en-US" dirty="0"/>
              <a:t>Q</a:t>
            </a:r>
            <a:r>
              <a:rPr lang="en-US" baseline="30000" dirty="0"/>
              <a:t>2</a:t>
            </a:r>
            <a:r>
              <a:rPr lang="en-US" dirty="0"/>
              <a:t> = -(k-k’)</a:t>
            </a:r>
            <a:r>
              <a:rPr lang="en-US" baseline="30000" dirty="0"/>
              <a:t>2</a:t>
            </a:r>
          </a:p>
          <a:p>
            <a:pPr marL="285750" indent="-285750">
              <a:buFont typeface="Arial"/>
              <a:buChar char="•"/>
            </a:pPr>
            <a:r>
              <a:rPr lang="en-US" dirty="0"/>
              <a:t>x = Q</a:t>
            </a:r>
            <a:r>
              <a:rPr lang="en-US" baseline="30000" dirty="0"/>
              <a:t>2</a:t>
            </a:r>
            <a:r>
              <a:rPr lang="en-US" dirty="0"/>
              <a:t>/(2p</a:t>
            </a:r>
            <a:r>
              <a:rPr lang="en-US" dirty="0">
                <a:latin typeface="Wingdings"/>
                <a:ea typeface="Wingdings"/>
                <a:cs typeface="Wingdings"/>
                <a:sym typeface="Wingdings"/>
              </a:rPr>
              <a:t></a:t>
            </a:r>
            <a:r>
              <a:rPr lang="en-US" dirty="0"/>
              <a:t>q)</a:t>
            </a:r>
          </a:p>
        </p:txBody>
      </p:sp>
      <p:sp>
        <p:nvSpPr>
          <p:cNvPr id="10" name="TextBox 9">
            <a:extLst>
              <a:ext uri="{FF2B5EF4-FFF2-40B4-BE49-F238E27FC236}">
                <a16:creationId xmlns:a16="http://schemas.microsoft.com/office/drawing/2014/main" id="{D469B0AE-9B74-4520-B8FB-5A8C74B63CEC}"/>
              </a:ext>
            </a:extLst>
          </p:cNvPr>
          <p:cNvSpPr txBox="1"/>
          <p:nvPr/>
        </p:nvSpPr>
        <p:spPr>
          <a:xfrm>
            <a:off x="6495220" y="5456098"/>
            <a:ext cx="2436886" cy="523220"/>
          </a:xfrm>
          <a:prstGeom prst="rect">
            <a:avLst/>
          </a:prstGeom>
          <a:noFill/>
        </p:spPr>
        <p:txBody>
          <a:bodyPr wrap="none" rtlCol="0">
            <a:spAutoFit/>
          </a:bodyPr>
          <a:lstStyle/>
          <a:p>
            <a:r>
              <a:rPr lang="en-US" sz="1400" dirty="0"/>
              <a:t>J. </a:t>
            </a:r>
            <a:r>
              <a:rPr lang="en-US" sz="1400" dirty="0" err="1"/>
              <a:t>Bjorken</a:t>
            </a:r>
            <a:r>
              <a:rPr lang="en-US" sz="1400" dirty="0"/>
              <a:t>, SLAC-PUB-0571</a:t>
            </a:r>
          </a:p>
          <a:p>
            <a:r>
              <a:rPr lang="en-US" sz="1400" dirty="0"/>
              <a:t>March 1969</a:t>
            </a:r>
          </a:p>
        </p:txBody>
      </p:sp>
      <p:sp>
        <p:nvSpPr>
          <p:cNvPr id="11" name="Title 1">
            <a:extLst>
              <a:ext uri="{FF2B5EF4-FFF2-40B4-BE49-F238E27FC236}">
                <a16:creationId xmlns:a16="http://schemas.microsoft.com/office/drawing/2014/main" id="{BA07384E-33DB-40A9-8FC5-94C9DF3F47DE}"/>
              </a:ext>
            </a:extLst>
          </p:cNvPr>
          <p:cNvSpPr>
            <a:spLocks noGrp="1"/>
          </p:cNvSpPr>
          <p:nvPr>
            <p:ph type="title"/>
          </p:nvPr>
        </p:nvSpPr>
        <p:spPr>
          <a:xfrm>
            <a:off x="1213337" y="0"/>
            <a:ext cx="6989885" cy="728663"/>
          </a:xfrm>
        </p:spPr>
        <p:txBody>
          <a:bodyPr>
            <a:normAutofit fontScale="90000"/>
          </a:bodyPr>
          <a:lstStyle/>
          <a:p>
            <a:pPr algn="ctr"/>
            <a:r>
              <a:rPr lang="en-US" b="1" dirty="0"/>
              <a:t>Proton Viewed in High Energy Electron Scattering: 1 Longitudinal Dimension</a:t>
            </a:r>
          </a:p>
        </p:txBody>
      </p:sp>
    </p:spTree>
    <p:extLst>
      <p:ext uri="{BB962C8B-B14F-4D97-AF65-F5344CB8AC3E}">
        <p14:creationId xmlns:p14="http://schemas.microsoft.com/office/powerpoint/2010/main" val="939342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917EBA-0354-44DE-9030-6A1DB4A27DEB}"/>
              </a:ext>
            </a:extLst>
          </p:cNvPr>
          <p:cNvSpPr>
            <a:spLocks noGrp="1"/>
          </p:cNvSpPr>
          <p:nvPr>
            <p:ph type="sldNum" sz="quarter" idx="12"/>
          </p:nvPr>
        </p:nvSpPr>
        <p:spPr/>
        <p:txBody>
          <a:bodyPr/>
          <a:lstStyle/>
          <a:p>
            <a:fld id="{07E1C93C-5050-FC42-8F10-D22D4F119D13}" type="slidenum">
              <a:rPr lang="en-US" smtClean="0"/>
              <a:pPr/>
              <a:t>9</a:t>
            </a:fld>
            <a:endParaRPr lang="en-US" dirty="0"/>
          </a:p>
        </p:txBody>
      </p:sp>
      <p:sp>
        <p:nvSpPr>
          <p:cNvPr id="5" name="TextBox 4">
            <a:extLst>
              <a:ext uri="{FF2B5EF4-FFF2-40B4-BE49-F238E27FC236}">
                <a16:creationId xmlns:a16="http://schemas.microsoft.com/office/drawing/2014/main" id="{4960CD71-02D0-4F81-9A43-57FB14F25DE2}"/>
              </a:ext>
            </a:extLst>
          </p:cNvPr>
          <p:cNvSpPr txBox="1"/>
          <p:nvPr/>
        </p:nvSpPr>
        <p:spPr>
          <a:xfrm>
            <a:off x="321287" y="3091447"/>
            <a:ext cx="3208105" cy="1200329"/>
          </a:xfrm>
          <a:prstGeom prst="rect">
            <a:avLst/>
          </a:prstGeom>
          <a:noFill/>
        </p:spPr>
        <p:txBody>
          <a:bodyPr wrap="square" rtlCol="0">
            <a:spAutoFit/>
          </a:bodyPr>
          <a:lstStyle/>
          <a:p>
            <a:r>
              <a:rPr lang="en-US" dirty="0"/>
              <a:t>                  </a:t>
            </a:r>
            <a:r>
              <a:rPr lang="en-US" b="1" dirty="0"/>
              <a:t> x ≈ 10</a:t>
            </a:r>
            <a:r>
              <a:rPr lang="en-US" b="1" baseline="30000" dirty="0"/>
              <a:t>-4</a:t>
            </a:r>
            <a:r>
              <a:rPr lang="en-US" b="1" dirty="0"/>
              <a:t> </a:t>
            </a:r>
          </a:p>
          <a:p>
            <a:pPr algn="ctr"/>
            <a:r>
              <a:rPr lang="en-US" b="1" dirty="0"/>
              <a:t>Probe non-linear dynamics</a:t>
            </a:r>
          </a:p>
          <a:p>
            <a:pPr algn="ctr"/>
            <a:r>
              <a:rPr lang="en-US" b="1" dirty="0"/>
              <a:t>  short exposure time</a:t>
            </a:r>
          </a:p>
          <a:p>
            <a:r>
              <a:rPr lang="en-US" b="1" dirty="0"/>
              <a:t> </a:t>
            </a:r>
            <a:endParaRPr lang="en-US" b="1" baseline="30000" dirty="0"/>
          </a:p>
        </p:txBody>
      </p:sp>
      <p:sp>
        <p:nvSpPr>
          <p:cNvPr id="6" name="TextBox 5">
            <a:extLst>
              <a:ext uri="{FF2B5EF4-FFF2-40B4-BE49-F238E27FC236}">
                <a16:creationId xmlns:a16="http://schemas.microsoft.com/office/drawing/2014/main" id="{87A7D6AE-91CC-4184-B97F-610BBF781EC8}"/>
              </a:ext>
            </a:extLst>
          </p:cNvPr>
          <p:cNvSpPr txBox="1"/>
          <p:nvPr/>
        </p:nvSpPr>
        <p:spPr>
          <a:xfrm>
            <a:off x="6463234" y="3073131"/>
            <a:ext cx="2237474" cy="923330"/>
          </a:xfrm>
          <a:prstGeom prst="rect">
            <a:avLst/>
          </a:prstGeom>
          <a:noFill/>
        </p:spPr>
        <p:txBody>
          <a:bodyPr wrap="none" rtlCol="0">
            <a:spAutoFit/>
          </a:bodyPr>
          <a:lstStyle/>
          <a:p>
            <a:r>
              <a:rPr lang="en-US" dirty="0"/>
              <a:t>            </a:t>
            </a:r>
            <a:r>
              <a:rPr lang="en-US" b="1" dirty="0"/>
              <a:t>x ≈ 0.3 </a:t>
            </a:r>
          </a:p>
          <a:p>
            <a:r>
              <a:rPr lang="en-US" b="1" dirty="0"/>
              <a:t>Probe valence quarks</a:t>
            </a:r>
          </a:p>
          <a:p>
            <a:r>
              <a:rPr lang="en-US" b="1" dirty="0"/>
              <a:t>long exposure time</a:t>
            </a:r>
          </a:p>
        </p:txBody>
      </p:sp>
      <p:sp>
        <p:nvSpPr>
          <p:cNvPr id="7" name="TextBox 6">
            <a:extLst>
              <a:ext uri="{FF2B5EF4-FFF2-40B4-BE49-F238E27FC236}">
                <a16:creationId xmlns:a16="http://schemas.microsoft.com/office/drawing/2014/main" id="{41ED56EA-536A-426C-BE02-DA66620B7DDB}"/>
              </a:ext>
            </a:extLst>
          </p:cNvPr>
          <p:cNvSpPr txBox="1"/>
          <p:nvPr/>
        </p:nvSpPr>
        <p:spPr>
          <a:xfrm>
            <a:off x="2091822" y="946363"/>
            <a:ext cx="5404043" cy="369332"/>
          </a:xfrm>
          <a:prstGeom prst="rect">
            <a:avLst/>
          </a:prstGeom>
          <a:noFill/>
        </p:spPr>
        <p:txBody>
          <a:bodyPr wrap="none" rtlCol="0">
            <a:spAutoFit/>
          </a:bodyPr>
          <a:lstStyle/>
          <a:p>
            <a:r>
              <a:rPr lang="en-US" b="1" dirty="0"/>
              <a:t>Snapshots where 0 &lt; x &lt; 1 is the shutter exposure time</a:t>
            </a:r>
          </a:p>
        </p:txBody>
      </p:sp>
      <p:sp>
        <p:nvSpPr>
          <p:cNvPr id="8" name="TextBox 7">
            <a:extLst>
              <a:ext uri="{FF2B5EF4-FFF2-40B4-BE49-F238E27FC236}">
                <a16:creationId xmlns:a16="http://schemas.microsoft.com/office/drawing/2014/main" id="{E4110623-B1F5-498A-9FD8-97B3B583EEB2}"/>
              </a:ext>
            </a:extLst>
          </p:cNvPr>
          <p:cNvSpPr txBox="1"/>
          <p:nvPr/>
        </p:nvSpPr>
        <p:spPr>
          <a:xfrm>
            <a:off x="1718294" y="5030653"/>
            <a:ext cx="184666" cy="369332"/>
          </a:xfrm>
          <a:prstGeom prst="rect">
            <a:avLst/>
          </a:prstGeom>
          <a:noFill/>
        </p:spPr>
        <p:txBody>
          <a:bodyPr wrap="none" rtlCol="0">
            <a:spAutoFit/>
          </a:bodyPr>
          <a:lstStyle/>
          <a:p>
            <a:r>
              <a:rPr lang="en-US" b="1" dirty="0"/>
              <a:t> </a:t>
            </a:r>
            <a:r>
              <a:rPr lang="en-US" dirty="0"/>
              <a:t> </a:t>
            </a:r>
          </a:p>
        </p:txBody>
      </p:sp>
      <p:pic>
        <p:nvPicPr>
          <p:cNvPr id="9" name="Picture 8" descr="shutter.jpeg">
            <a:extLst>
              <a:ext uri="{FF2B5EF4-FFF2-40B4-BE49-F238E27FC236}">
                <a16:creationId xmlns:a16="http://schemas.microsoft.com/office/drawing/2014/main" id="{67561FF3-9088-482C-9A26-D63F33912F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8859" y="3996461"/>
            <a:ext cx="5152805" cy="2359889"/>
          </a:xfrm>
          <a:prstGeom prst="rect">
            <a:avLst/>
          </a:prstGeom>
        </p:spPr>
      </p:pic>
      <p:pic>
        <p:nvPicPr>
          <p:cNvPr id="10" name="Content Placeholder 12" descr="Screen Shot 2018-10-15 at 2.33.39 PM.png">
            <a:extLst>
              <a:ext uri="{FF2B5EF4-FFF2-40B4-BE49-F238E27FC236}">
                <a16:creationId xmlns:a16="http://schemas.microsoft.com/office/drawing/2014/main" id="{505C3CA9-4AC7-4747-8023-68C983EA4D6F}"/>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l="-39480" r="-39480"/>
          <a:stretch>
            <a:fillRect/>
          </a:stretch>
        </p:blipFill>
        <p:spPr>
          <a:xfrm>
            <a:off x="5929573" y="1394122"/>
            <a:ext cx="3102784" cy="1706412"/>
          </a:xfrm>
        </p:spPr>
      </p:pic>
      <p:pic>
        <p:nvPicPr>
          <p:cNvPr id="11" name="Picture 10" descr="Screen Shot 2018-10-15 at 2.33.53 PM.png">
            <a:extLst>
              <a:ext uri="{FF2B5EF4-FFF2-40B4-BE49-F238E27FC236}">
                <a16:creationId xmlns:a16="http://schemas.microsoft.com/office/drawing/2014/main" id="{94C82C22-622E-470A-A2F7-094DAEDF9F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2081" y="1466985"/>
            <a:ext cx="1798098" cy="1659338"/>
          </a:xfrm>
          <a:prstGeom prst="rect">
            <a:avLst/>
          </a:prstGeom>
        </p:spPr>
      </p:pic>
      <p:pic>
        <p:nvPicPr>
          <p:cNvPr id="12" name="Picture 11" descr="Screen Shot 2018-10-15 at 2.34.02 PM.png">
            <a:extLst>
              <a:ext uri="{FF2B5EF4-FFF2-40B4-BE49-F238E27FC236}">
                <a16:creationId xmlns:a16="http://schemas.microsoft.com/office/drawing/2014/main" id="{46A82593-3DA7-464B-82E5-165E7F307CA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1968" y="1442738"/>
            <a:ext cx="1765001" cy="1647690"/>
          </a:xfrm>
          <a:prstGeom prst="rect">
            <a:avLst/>
          </a:prstGeom>
        </p:spPr>
      </p:pic>
      <p:sp>
        <p:nvSpPr>
          <p:cNvPr id="13" name="TextBox 12">
            <a:extLst>
              <a:ext uri="{FF2B5EF4-FFF2-40B4-BE49-F238E27FC236}">
                <a16:creationId xmlns:a16="http://schemas.microsoft.com/office/drawing/2014/main" id="{0E38DB14-F37B-4961-891E-D8EB439A3B14}"/>
              </a:ext>
            </a:extLst>
          </p:cNvPr>
          <p:cNvSpPr txBox="1"/>
          <p:nvPr/>
        </p:nvSpPr>
        <p:spPr>
          <a:xfrm>
            <a:off x="3628248" y="3081529"/>
            <a:ext cx="2408795" cy="923330"/>
          </a:xfrm>
          <a:prstGeom prst="rect">
            <a:avLst/>
          </a:prstGeom>
          <a:noFill/>
        </p:spPr>
        <p:txBody>
          <a:bodyPr wrap="none" rtlCol="0">
            <a:spAutoFit/>
          </a:bodyPr>
          <a:lstStyle/>
          <a:p>
            <a:pPr algn="ctr"/>
            <a:r>
              <a:rPr lang="en-US" dirty="0"/>
              <a:t> </a:t>
            </a:r>
            <a:r>
              <a:rPr lang="en-US" b="1" dirty="0"/>
              <a:t>x ≈ 10</a:t>
            </a:r>
            <a:r>
              <a:rPr lang="en-US" b="1" baseline="30000" dirty="0"/>
              <a:t>-2</a:t>
            </a:r>
            <a:r>
              <a:rPr lang="en-US" b="1" dirty="0"/>
              <a:t> </a:t>
            </a:r>
          </a:p>
          <a:p>
            <a:pPr algn="ctr"/>
            <a:r>
              <a:rPr lang="en-US" b="1" dirty="0"/>
              <a:t>Probe rad. dominated</a:t>
            </a:r>
          </a:p>
          <a:p>
            <a:pPr algn="ctr"/>
            <a:r>
              <a:rPr lang="en-US" b="1" dirty="0"/>
              <a:t>medium exposure time</a:t>
            </a:r>
          </a:p>
        </p:txBody>
      </p:sp>
      <p:cxnSp>
        <p:nvCxnSpPr>
          <p:cNvPr id="14" name="Straight Arrow Connector 13">
            <a:extLst>
              <a:ext uri="{FF2B5EF4-FFF2-40B4-BE49-F238E27FC236}">
                <a16:creationId xmlns:a16="http://schemas.microsoft.com/office/drawing/2014/main" id="{0E835747-34F5-4072-A8EC-6BEED1200DF8}"/>
              </a:ext>
            </a:extLst>
          </p:cNvPr>
          <p:cNvCxnSpPr/>
          <p:nvPr/>
        </p:nvCxnSpPr>
        <p:spPr>
          <a:xfrm flipH="1">
            <a:off x="5679983" y="2282304"/>
            <a:ext cx="837477" cy="0"/>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B1A7EAAA-855C-4F94-8627-804ACED0BACC}"/>
              </a:ext>
            </a:extLst>
          </p:cNvPr>
          <p:cNvCxnSpPr/>
          <p:nvPr/>
        </p:nvCxnSpPr>
        <p:spPr>
          <a:xfrm flipH="1">
            <a:off x="2880321" y="2283727"/>
            <a:ext cx="837477" cy="0"/>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6" name="Title 1">
            <a:extLst>
              <a:ext uri="{FF2B5EF4-FFF2-40B4-BE49-F238E27FC236}">
                <a16:creationId xmlns:a16="http://schemas.microsoft.com/office/drawing/2014/main" id="{E8B0F8FB-03FA-4B44-897F-CC599FE581C1}"/>
              </a:ext>
            </a:extLst>
          </p:cNvPr>
          <p:cNvSpPr>
            <a:spLocks noGrp="1"/>
          </p:cNvSpPr>
          <p:nvPr>
            <p:ph type="title"/>
          </p:nvPr>
        </p:nvSpPr>
        <p:spPr>
          <a:xfrm>
            <a:off x="309563" y="-21668"/>
            <a:ext cx="8462962" cy="750332"/>
          </a:xfrm>
        </p:spPr>
        <p:txBody>
          <a:bodyPr>
            <a:noAutofit/>
          </a:bodyPr>
          <a:lstStyle/>
          <a:p>
            <a:pPr algn="ctr"/>
            <a:r>
              <a:rPr lang="en-US" sz="3200" b="1" dirty="0"/>
              <a:t>High Energy Electron Scattering</a:t>
            </a:r>
          </a:p>
        </p:txBody>
      </p:sp>
      <p:sp>
        <p:nvSpPr>
          <p:cNvPr id="18" name="TextBox 17">
            <a:extLst>
              <a:ext uri="{FF2B5EF4-FFF2-40B4-BE49-F238E27FC236}">
                <a16:creationId xmlns:a16="http://schemas.microsoft.com/office/drawing/2014/main" id="{1AF6601A-E529-4DE7-82FA-962BA87E99D0}"/>
              </a:ext>
            </a:extLst>
          </p:cNvPr>
          <p:cNvSpPr txBox="1"/>
          <p:nvPr/>
        </p:nvSpPr>
        <p:spPr>
          <a:xfrm>
            <a:off x="532854" y="5656906"/>
            <a:ext cx="1159292" cy="369332"/>
          </a:xfrm>
          <a:prstGeom prst="rect">
            <a:avLst/>
          </a:prstGeom>
          <a:noFill/>
        </p:spPr>
        <p:txBody>
          <a:bodyPr wrap="none" rtlCol="0">
            <a:spAutoFit/>
          </a:bodyPr>
          <a:lstStyle/>
          <a:p>
            <a:r>
              <a:rPr lang="en-US" b="1" dirty="0"/>
              <a:t>R. Milner</a:t>
            </a:r>
          </a:p>
        </p:txBody>
      </p:sp>
    </p:spTree>
    <p:extLst>
      <p:ext uri="{BB962C8B-B14F-4D97-AF65-F5344CB8AC3E}">
        <p14:creationId xmlns:p14="http://schemas.microsoft.com/office/powerpoint/2010/main" val="2686724110"/>
      </p:ext>
    </p:extLst>
  </p:cSld>
  <p:clrMapOvr>
    <a:masterClrMapping/>
  </p:clrMapOvr>
</p:sld>
</file>

<file path=ppt/theme/theme1.xml><?xml version="1.0" encoding="utf-8"?>
<a:theme xmlns:a="http://schemas.openxmlformats.org/drawingml/2006/main" name="Office Them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LabStandardPPTTemplate" id="{A76DDB89-9485-FD4D-98A9-DF1C06249F3D}" vid="{808B238C-84FF-B441-8654-84F07F73F6B9}"/>
    </a:ext>
  </a:extLst>
</a:theme>
</file>

<file path=ppt/theme/theme2.xml><?xml version="1.0" encoding="utf-8"?>
<a:theme xmlns:a="http://schemas.openxmlformats.org/drawingml/2006/main" name="9_JeffersonLabTemplat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7A9992D1-7024-A740-925F-C69EF509E2FF}" vid="{1BA63485-8226-9948-BD88-7C461ED892FA}"/>
    </a:ext>
  </a:extLst>
</a:theme>
</file>

<file path=ppt/theme/theme3.xml><?xml version="1.0" encoding="utf-8"?>
<a:theme xmlns:a="http://schemas.openxmlformats.org/drawingml/2006/main" name="Presentation Page-DOE bott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IC_PPT_Template_Flipped_FINAL" id="{C431648C-C9DD-4F86-870A-3DBE6ADEFEEA}" vid="{90B02417-6C30-4FCD-9ECE-27C7915720C3}"/>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JLabPowerPointMain(1)</Template>
  <TotalTime>31422</TotalTime>
  <Words>6026</Words>
  <Application>Microsoft Office PowerPoint</Application>
  <PresentationFormat>On-screen Show (4:3)</PresentationFormat>
  <Paragraphs>873</Paragraphs>
  <Slides>68</Slides>
  <Notes>2</Notes>
  <HiddenSlides>0</HiddenSlides>
  <MMClips>0</MMClips>
  <ScaleCrop>false</ScaleCrop>
  <HeadingPairs>
    <vt:vector size="8" baseType="variant">
      <vt:variant>
        <vt:lpstr>Fonts Used</vt:lpstr>
      </vt:variant>
      <vt:variant>
        <vt:i4>14</vt:i4>
      </vt:variant>
      <vt:variant>
        <vt:lpstr>Theme</vt:lpstr>
      </vt:variant>
      <vt:variant>
        <vt:i4>4</vt:i4>
      </vt:variant>
      <vt:variant>
        <vt:lpstr>Embedded OLE Servers</vt:lpstr>
      </vt:variant>
      <vt:variant>
        <vt:i4>2</vt:i4>
      </vt:variant>
      <vt:variant>
        <vt:lpstr>Slide Titles</vt:lpstr>
      </vt:variant>
      <vt:variant>
        <vt:i4>68</vt:i4>
      </vt:variant>
    </vt:vector>
  </HeadingPairs>
  <TitlesOfParts>
    <vt:vector size="88" baseType="lpstr">
      <vt:lpstr>.AppleSystemUIFont</vt:lpstr>
      <vt:lpstr>.PingFangSC-Regular</vt:lpstr>
      <vt:lpstr>Arial</vt:lpstr>
      <vt:lpstr>Calibri</vt:lpstr>
      <vt:lpstr>Cambria Math</vt:lpstr>
      <vt:lpstr>Courier New</vt:lpstr>
      <vt:lpstr>Gill Sans MT</vt:lpstr>
      <vt:lpstr>Minion Pro</vt:lpstr>
      <vt:lpstr>PingFangSC-Regular</vt:lpstr>
      <vt:lpstr>Script MT Bold</vt:lpstr>
      <vt:lpstr>Symbol</vt:lpstr>
      <vt:lpstr>Times</vt:lpstr>
      <vt:lpstr>Times New Roman</vt:lpstr>
      <vt:lpstr>Wingdings</vt:lpstr>
      <vt:lpstr>Office Theme</vt:lpstr>
      <vt:lpstr>9_JeffersonLabTemplate</vt:lpstr>
      <vt:lpstr>Presentation Page-DOE bottom</vt:lpstr>
      <vt:lpstr>1_Office Theme</vt:lpstr>
      <vt:lpstr>Equation</vt:lpstr>
      <vt:lpstr>Image</vt:lpstr>
      <vt:lpstr>Jefferson Lab’s Pursuit of Nuclear Femtography – from 12 GeV to EIC</vt:lpstr>
      <vt:lpstr>Outline</vt:lpstr>
      <vt:lpstr>The Quest to Understand the Fundamental Structure of Matter</vt:lpstr>
      <vt:lpstr>Nuclear Femtography – Subatomic Matter is Unique</vt:lpstr>
      <vt:lpstr>PowerPoint Presentation</vt:lpstr>
      <vt:lpstr>Imaging Physical Systems is Key to New Understanding</vt:lpstr>
      <vt:lpstr>21st Century View of the  Fundamental Structure of the Proton </vt:lpstr>
      <vt:lpstr>Proton Viewed in High Energy Electron Scattering: 1 Longitudinal Dimension</vt:lpstr>
      <vt:lpstr>High Energy Electron Scattering</vt:lpstr>
      <vt:lpstr>1 Longitudinal Momentum Distributions</vt:lpstr>
      <vt:lpstr>Proton Viewed in High Energy Electron Scattering: 1 Longitudinal Dimension</vt:lpstr>
      <vt:lpstr>Nuclear Femtography: 2 New Dimensions Transverse to Longitudinal Momentum</vt:lpstr>
      <vt:lpstr>The Quest to Understand the Fundamental Structure of Matter</vt:lpstr>
      <vt:lpstr>Subatomic Matter is Unique</vt:lpstr>
      <vt:lpstr>Overview of Jefferson Lab</vt:lpstr>
      <vt:lpstr>CEBAF at Jefferson Lab </vt:lpstr>
      <vt:lpstr>PowerPoint Presentation</vt:lpstr>
      <vt:lpstr>PowerPoint Presentation</vt:lpstr>
      <vt:lpstr>12 GeV: 3D imaging of the Nucleon </vt:lpstr>
      <vt:lpstr>Jefferson Lab User Growth</vt:lpstr>
      <vt:lpstr>PhDs based on Jefferson Lab Research</vt:lpstr>
      <vt:lpstr>Introduction: Why an Electron-Ion Collider</vt:lpstr>
      <vt:lpstr>3D Structure of Nucleons and Nuclei</vt:lpstr>
      <vt:lpstr>Findings of the NAS committee</vt:lpstr>
      <vt:lpstr>Growing Relevance of Accelerators Worldwide</vt:lpstr>
      <vt:lpstr>US-Based EIC PROPOSALs</vt:lpstr>
      <vt:lpstr>Key EIC Machine Parameters </vt:lpstr>
      <vt:lpstr>EIC Luminosity</vt:lpstr>
      <vt:lpstr>Jefferson Lab Electron Ion Collider</vt:lpstr>
      <vt:lpstr>Figure 8 Design Ensures High Ion Polarization</vt:lpstr>
      <vt:lpstr>Worldwide Interest in EIC Physics</vt:lpstr>
      <vt:lpstr>EIC: 21st Century QCD Laboratory</vt:lpstr>
      <vt:lpstr>Transverse Spatial Distribution of Gluons</vt:lpstr>
      <vt:lpstr>Transverse Momentum Distributions</vt:lpstr>
      <vt:lpstr>The Incomplete Hadron: Mass Puzzle</vt:lpstr>
      <vt:lpstr>EIC – Versatility and Luminosity is Key </vt:lpstr>
      <vt:lpstr>EIC Science: Deuterons and neutron targets </vt:lpstr>
      <vt:lpstr>PowerPoint Presentation</vt:lpstr>
      <vt:lpstr>Exotic Glue in Nuclei</vt:lpstr>
      <vt:lpstr>Timeline of the Universe</vt:lpstr>
      <vt:lpstr>Towards a QM Description of the Final State</vt:lpstr>
      <vt:lpstr>QCD Dynamics in Nuclei</vt:lpstr>
      <vt:lpstr>GLUON SATURATION – WHAT TO MEASURE?</vt:lpstr>
      <vt:lpstr>Exposing different layers of the nuclear landscape with electron scattering</vt:lpstr>
      <vt:lpstr>New Avenues</vt:lpstr>
      <vt:lpstr>Nuclear Femtography</vt:lpstr>
      <vt:lpstr>Summary</vt:lpstr>
      <vt:lpstr>PowerPoint Presentation</vt:lpstr>
      <vt:lpstr>EIC Timeline and EICUG Yellow Report Activities</vt:lpstr>
      <vt:lpstr>PowerPoint Presentation</vt:lpstr>
      <vt:lpstr>Physics and Detector Conceptual Development Study </vt:lpstr>
      <vt:lpstr>U.S. Electron-Ion Collider Planning 2007-18</vt:lpstr>
      <vt:lpstr>EIC Scientific Program: White Paper Science Goals</vt:lpstr>
      <vt:lpstr>Physics vs. EIC Design Requirements</vt:lpstr>
      <vt:lpstr>PowerPoint Presentation</vt:lpstr>
      <vt:lpstr>EIC – World’s First Polarized eN Collider</vt:lpstr>
      <vt:lpstr>PowerPoint Presentation</vt:lpstr>
      <vt:lpstr>THE INCOMPLETE HADRON: SPIN PUZZLE</vt:lpstr>
      <vt:lpstr>Mass of the Visible Universe</vt:lpstr>
      <vt:lpstr>The Incomplete Hadron: Mass Puzzle</vt:lpstr>
      <vt:lpstr>EIC – Versatility is Key </vt:lpstr>
      <vt:lpstr>Emergence of hadrons from partons</vt:lpstr>
      <vt:lpstr>Twist-2 3D Fragmentation Functions</vt:lpstr>
      <vt:lpstr>EIC – World’s First eA Collider</vt:lpstr>
      <vt:lpstr>Nuclear Parton Distributions </vt:lpstr>
      <vt:lpstr>PowerPoint Presentation</vt:lpstr>
      <vt:lpstr>The International Foundation for EIC: Meeting at IUPAP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stewartm@jlab.org</dc:creator>
  <cp:lastModifiedBy>Rolf Ent</cp:lastModifiedBy>
  <cp:revision>301</cp:revision>
  <dcterms:created xsi:type="dcterms:W3CDTF">2017-11-20T21:19:42Z</dcterms:created>
  <dcterms:modified xsi:type="dcterms:W3CDTF">2020-01-04T05:08:56Z</dcterms:modified>
</cp:coreProperties>
</file>