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338" r:id="rId2"/>
    <p:sldId id="339" r:id="rId3"/>
    <p:sldId id="340" r:id="rId4"/>
    <p:sldId id="341" r:id="rId5"/>
    <p:sldId id="342" r:id="rId6"/>
    <p:sldId id="343" r:id="rId7"/>
    <p:sldId id="344" r:id="rId8"/>
    <p:sldId id="345" r:id="rId9"/>
    <p:sldId id="373" r:id="rId10"/>
    <p:sldId id="349" r:id="rId11"/>
    <p:sldId id="347" r:id="rId12"/>
    <p:sldId id="350" r:id="rId13"/>
    <p:sldId id="351" r:id="rId14"/>
    <p:sldId id="352" r:id="rId15"/>
    <p:sldId id="355" r:id="rId16"/>
    <p:sldId id="353" r:id="rId17"/>
    <p:sldId id="354" r:id="rId18"/>
    <p:sldId id="360" r:id="rId19"/>
    <p:sldId id="359" r:id="rId20"/>
    <p:sldId id="358" r:id="rId21"/>
    <p:sldId id="357" r:id="rId22"/>
    <p:sldId id="356" r:id="rId23"/>
    <p:sldId id="361" r:id="rId24"/>
    <p:sldId id="362" r:id="rId25"/>
    <p:sldId id="366" r:id="rId26"/>
    <p:sldId id="365" r:id="rId27"/>
    <p:sldId id="364" r:id="rId28"/>
    <p:sldId id="363" r:id="rId29"/>
    <p:sldId id="257" r:id="rId30"/>
    <p:sldId id="367" r:id="rId31"/>
    <p:sldId id="370" r:id="rId32"/>
    <p:sldId id="369" r:id="rId33"/>
    <p:sldId id="368" r:id="rId34"/>
    <p:sldId id="372" r:id="rId35"/>
    <p:sldId id="371" r:id="rId36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B3D"/>
    <a:srgbClr val="9826C0"/>
    <a:srgbClr val="FF9900"/>
    <a:srgbClr val="2928F6"/>
    <a:srgbClr val="FFFFFF"/>
    <a:srgbClr val="FC9BF0"/>
    <a:srgbClr val="FDBCF5"/>
    <a:srgbClr val="80A0DE"/>
    <a:srgbClr val="E9DA9C"/>
    <a:srgbClr val="1413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70" autoAdjust="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552" y="-204"/>
      </p:cViewPr>
      <p:guideLst>
        <p:guide orient="horz" pos="1620"/>
        <p:guide pos="288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835735" y="4709999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09999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Oskar Martensson</a:t>
            </a:r>
          </a:p>
          <a:p>
            <a:r>
              <a:rPr lang="en-US" dirty="0" smtClean="0"/>
              <a:t>TE-CRG-OP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09999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Oskar Martensson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cryodataanalytics.web.cern.ch/" TargetMode="Externa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31968" y="399994"/>
            <a:ext cx="62376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Data analytics for LHC </a:t>
            </a:r>
            <a:r>
              <a:rPr lang="en-US" sz="2800" dirty="0" err="1"/>
              <a:t>cryo</a:t>
            </a:r>
            <a:r>
              <a:rPr lang="en-US" sz="2800" dirty="0"/>
              <a:t> operation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174742" y="2479191"/>
            <a:ext cx="20697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Oskar Martensson</a:t>
            </a:r>
          </a:p>
          <a:p>
            <a:pPr algn="ctr"/>
            <a:r>
              <a:rPr lang="en-US" dirty="0"/>
              <a:t>Benjamin </a:t>
            </a:r>
            <a:r>
              <a:rPr lang="en-US" dirty="0" smtClean="0"/>
              <a:t>Bradu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TE-CRG-OP</a:t>
            </a:r>
            <a:endParaRPr lang="en-GB" dirty="0"/>
          </a:p>
        </p:txBody>
      </p:sp>
      <p:pic>
        <p:nvPicPr>
          <p:cNvPr id="9" name="Picture 22" descr="cern_logo_whi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849" y="1556579"/>
            <a:ext cx="480679" cy="465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089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1184" y="8315"/>
            <a:ext cx="7472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Automatic </a:t>
            </a:r>
            <a:r>
              <a:rPr lang="en-US" sz="2800" dirty="0" smtClean="0"/>
              <a:t>ronde - </a:t>
            </a:r>
            <a:r>
              <a:rPr lang="en-US" sz="2800" dirty="0"/>
              <a:t>Job specification</a:t>
            </a:r>
            <a:endParaRPr lang="en-GB" sz="2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4299" y="728187"/>
            <a:ext cx="76931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One xml file is defined per sector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Can be edited by experts and transferred on EOS (via CERN Box</a:t>
            </a:r>
            <a:r>
              <a:rPr lang="en-GB" dirty="0"/>
              <a:t>)</a:t>
            </a:r>
            <a:endParaRPr lang="en-GB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About 40 jobs are defined per sector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About 1000 signals are analysed per sector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23" y="2133482"/>
            <a:ext cx="8823220" cy="174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86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14400" y="1159479"/>
            <a:ext cx="82296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A series of real examples</a:t>
            </a:r>
          </a:p>
          <a:p>
            <a:pPr lvl="1"/>
            <a:r>
              <a:rPr lang="en-GB" sz="1500" dirty="0" smtClean="0"/>
              <a:t>Problems detected using the different algorithms described before</a:t>
            </a:r>
          </a:p>
          <a:p>
            <a:pPr lvl="1"/>
            <a:r>
              <a:rPr lang="en-GB" sz="1500" dirty="0" smtClean="0"/>
              <a:t>2018 – January 2019 were analysed</a:t>
            </a:r>
          </a:p>
          <a:p>
            <a:pPr lvl="1"/>
            <a:r>
              <a:rPr lang="en-US" sz="1500" dirty="0" smtClean="0"/>
              <a:t>8 out of 11 active algorithms triggered warnings</a:t>
            </a:r>
            <a:endParaRPr lang="en-GB" sz="1500" dirty="0" smtClean="0"/>
          </a:p>
          <a:p>
            <a:endParaRPr lang="en-GB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Typical day for one sector:</a:t>
            </a:r>
          </a:p>
          <a:p>
            <a:pPr lvl="1"/>
            <a:r>
              <a:rPr lang="en-GB" sz="1500" dirty="0" smtClean="0"/>
              <a:t>Total number of warnings: ~ 20 warnings</a:t>
            </a:r>
          </a:p>
          <a:p>
            <a:pPr lvl="1"/>
            <a:r>
              <a:rPr lang="en-GB" sz="1500" dirty="0" smtClean="0"/>
              <a:t>Total number of new warning: ~ 1 warning</a:t>
            </a:r>
          </a:p>
          <a:p>
            <a:pPr lvl="1"/>
            <a:endParaRPr lang="en-GB" sz="1500" dirty="0"/>
          </a:p>
        </p:txBody>
      </p:sp>
      <p:sp>
        <p:nvSpPr>
          <p:cNvPr id="8" name="Rectangle 7"/>
          <p:cNvSpPr/>
          <p:nvPr/>
        </p:nvSpPr>
        <p:spPr>
          <a:xfrm>
            <a:off x="41184" y="8315"/>
            <a:ext cx="7472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Automatic </a:t>
            </a:r>
            <a:r>
              <a:rPr lang="en-US" sz="2800" dirty="0" smtClean="0"/>
              <a:t>ronde - Concrete examples</a:t>
            </a:r>
            <a:endParaRPr lang="en-GB" sz="2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29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18" y="802390"/>
            <a:ext cx="3349563" cy="33233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9771" y="809603"/>
            <a:ext cx="3404287" cy="3386558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718297" y="560530"/>
            <a:ext cx="5257800" cy="782001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 algn="ctr">
              <a:buFont typeface="Arial"/>
              <a:buNone/>
            </a:pPr>
            <a:r>
              <a:rPr lang="en-GB" sz="1800" b="1" smtClean="0"/>
              <a:t>Algorithm = Count</a:t>
            </a:r>
            <a:endParaRPr lang="en-GB" sz="1800" b="1" dirty="0"/>
          </a:p>
        </p:txBody>
      </p:sp>
      <p:sp>
        <p:nvSpPr>
          <p:cNvPr id="10" name="Rectangle 9"/>
          <p:cNvSpPr/>
          <p:nvPr/>
        </p:nvSpPr>
        <p:spPr>
          <a:xfrm>
            <a:off x="41184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/>
              <a:t>He guard leak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96829" y="4107218"/>
            <a:ext cx="40685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1200" dirty="0"/>
              <a:t>15L2 He guard regularly open: leak ? (15/11/2018)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636874" y="4104525"/>
            <a:ext cx="37240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1200" dirty="0"/>
              <a:t>15R1 specific He guard issue: ? </a:t>
            </a:r>
            <a:r>
              <a:rPr lang="en-GB" sz="1200" dirty="0" smtClean="0"/>
              <a:t>(13/01/2019</a:t>
            </a:r>
            <a:r>
              <a:rPr lang="en-GB" sz="1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1791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345" y="916700"/>
            <a:ext cx="3155504" cy="3140649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774091" y="576005"/>
            <a:ext cx="8008620" cy="813852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Font typeface="Arial"/>
              <a:buNone/>
            </a:pPr>
            <a:r>
              <a:rPr lang="en-GB" sz="1800" b="1" smtClean="0"/>
              <a:t>Algorithm = Offset</a:t>
            </a:r>
            <a:endParaRPr lang="en-GB" sz="18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941" y="1046440"/>
            <a:ext cx="3704518" cy="293363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1184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 smtClean="0"/>
              <a:t>QRL sensors offset</a:t>
            </a:r>
            <a:endParaRPr lang="en-GB" sz="28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345048" y="3875709"/>
            <a:ext cx="39418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dirty="0"/>
              <a:t>QRLGF_03L2_TT991: Line D starts at 75 K due to shield reconfiguration in S12 (26/11/2018)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4057350"/>
            <a:ext cx="39856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1200" dirty="0"/>
              <a:t>QRLAA_13L5_TT971: sensor offset (25/11/2018)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1647" y="651115"/>
            <a:ext cx="1148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(sensor issue)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60361" y="721628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(process issue)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05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-630192" y="2033778"/>
            <a:ext cx="6170141" cy="71723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200" smtClean="0"/>
              <a:t>QURCA-8 filter in November 2018: clogging (01/12/2018)</a:t>
            </a:r>
          </a:p>
          <a:p>
            <a:pPr lvl="1"/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6573" y="544050"/>
            <a:ext cx="3843442" cy="383261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1184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 smtClean="0"/>
              <a:t>Clogging filter</a:t>
            </a:r>
            <a:endParaRPr lang="en-GB" sz="28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-172360" y="1643617"/>
            <a:ext cx="36150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/>
              <a:t>Algorithm = Slow deviation</a:t>
            </a:r>
          </a:p>
        </p:txBody>
      </p:sp>
    </p:spTree>
    <p:extLst>
      <p:ext uri="{BB962C8B-B14F-4D97-AF65-F5344CB8AC3E}">
        <p14:creationId xmlns:p14="http://schemas.microsoft.com/office/powerpoint/2010/main" val="190384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330140" y="655263"/>
            <a:ext cx="6170141" cy="92740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Font typeface="Arial"/>
              <a:buNone/>
            </a:pPr>
            <a:r>
              <a:rPr lang="en-GB" sz="1800" b="1" dirty="0" smtClean="0"/>
              <a:t>Algorithm = Slow deviation</a:t>
            </a:r>
            <a:endParaRPr lang="en-GB" sz="18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481" y="985034"/>
            <a:ext cx="4192913" cy="31404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9281" y="1046440"/>
            <a:ext cx="2991159" cy="295485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9845" y="3965817"/>
            <a:ext cx="31500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dirty="0"/>
              <a:t>QURCA_4_1PT349 (29/11/2018): </a:t>
            </a:r>
            <a:r>
              <a:rPr lang="en-GB" sz="1200" dirty="0" smtClean="0"/>
              <a:t>Degradation of primary vacuum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0" y="4058151"/>
            <a:ext cx="49301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dirty="0"/>
              <a:t>QUIC_6_VACQULA (28/11/2018): </a:t>
            </a:r>
            <a:r>
              <a:rPr lang="en-GB" sz="1200" dirty="0" smtClean="0"/>
              <a:t>Degassing </a:t>
            </a:r>
            <a:r>
              <a:rPr lang="en-GB" sz="1200" dirty="0"/>
              <a:t>after QURA stop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1184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 smtClean="0"/>
              <a:t>Vacuum degradation</a:t>
            </a:r>
            <a:endParaRPr lang="en-GB" sz="28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71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-193806" y="2125799"/>
            <a:ext cx="4607007" cy="57578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Font typeface="Arial"/>
              <a:buNone/>
            </a:pPr>
            <a:r>
              <a:rPr lang="en-GB" sz="1200" smtClean="0"/>
              <a:t>QRLAA_21L2_CV920 opens regularly (25/11/2018)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139" y="683861"/>
            <a:ext cx="4853940" cy="365628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1184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 smtClean="0"/>
              <a:t>Leak on magnet bath</a:t>
            </a:r>
            <a:endParaRPr lang="en-GB" sz="28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-193806" y="1605349"/>
            <a:ext cx="2832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/>
              <a:t>Algorithm = Integral</a:t>
            </a:r>
          </a:p>
        </p:txBody>
      </p:sp>
    </p:spTree>
    <p:extLst>
      <p:ext uri="{BB962C8B-B14F-4D97-AF65-F5344CB8AC3E}">
        <p14:creationId xmlns:p14="http://schemas.microsoft.com/office/powerpoint/2010/main" val="378962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479" y="695695"/>
            <a:ext cx="4788035" cy="360224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472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/>
              <a:t>Thermal shield valve not regulating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-49942" y="1609048"/>
            <a:ext cx="2892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/>
              <a:t>Algorithm = Average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49942" y="1978380"/>
            <a:ext cx="34480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dirty="0"/>
              <a:t>Thermal shield in 07L3 (18/11/2018): after S12 shield reconfiguration on QSRB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2778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206" y="957460"/>
            <a:ext cx="3267353" cy="25635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7969" y="1037801"/>
            <a:ext cx="3788585" cy="29641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12722" y="4004731"/>
            <a:ext cx="26372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/>
              <a:t>Before/after valve electronic replacement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41184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/>
              <a:t>Faulty DFB current lead valve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337156" y="591787"/>
            <a:ext cx="4286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/>
              <a:t>Algorithm = Amplitude </a:t>
            </a:r>
            <a:r>
              <a:rPr lang="en-GB" b="1" dirty="0" smtClean="0"/>
              <a:t>difference</a:t>
            </a:r>
            <a:endParaRPr lang="en-GB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-427104" y="3520961"/>
            <a:ext cx="7040880" cy="994352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200" smtClean="0"/>
              <a:t>DAIB27_07L5_CV891: valve electronic problem (15/07/2018)</a:t>
            </a:r>
          </a:p>
          <a:p>
            <a:pPr lvl="1"/>
            <a:r>
              <a:rPr lang="fr-FR" sz="1200" smtClean="0"/>
              <a:t>DAOC05_07L8_CV891</a:t>
            </a:r>
            <a:r>
              <a:rPr lang="en-GB" sz="1200" smtClean="0"/>
              <a:t>: valve electronic problem</a:t>
            </a:r>
            <a:r>
              <a:rPr lang="fr-FR" sz="1200" smtClean="0"/>
              <a:t> (17/10/2018)</a:t>
            </a:r>
            <a:endParaRPr lang="en-GB" sz="1200" smtClean="0"/>
          </a:p>
          <a:p>
            <a:pPr lvl="1"/>
            <a:r>
              <a:rPr lang="en-GB" sz="1200" smtClean="0"/>
              <a:t>DADB34_06R2_CV891: valve electronic problem (29/11/2018)</a:t>
            </a:r>
            <a:endParaRPr lang="en-GB" sz="800" smtClean="0"/>
          </a:p>
          <a:p>
            <a:pPr lvl="1"/>
            <a:endParaRPr lang="en-GB" sz="1100" smtClean="0"/>
          </a:p>
          <a:p>
            <a:pPr lvl="1"/>
            <a:endParaRPr lang="en-GB" sz="1100" smtClean="0"/>
          </a:p>
          <a:p>
            <a:pPr lvl="1"/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15049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079" y="900867"/>
            <a:ext cx="3317790" cy="33146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8625" y="898123"/>
            <a:ext cx="3325435" cy="331914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106826" y="4155492"/>
            <a:ext cx="6170141" cy="543677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Font typeface="Arial"/>
              <a:buNone/>
            </a:pPr>
            <a:r>
              <a:rPr lang="en-GB" sz="1200" dirty="0" smtClean="0"/>
              <a:t>11R2/13R2 TTAVG: </a:t>
            </a:r>
            <a:r>
              <a:rPr lang="en-GB" sz="1200" dirty="0" err="1" smtClean="0"/>
              <a:t>Pb</a:t>
            </a:r>
            <a:r>
              <a:rPr lang="en-GB" sz="1200" dirty="0" smtClean="0"/>
              <a:t> ion losses in 12R2 (20/11/2018)</a:t>
            </a:r>
            <a:endParaRPr lang="en-GB" sz="1350" dirty="0"/>
          </a:p>
        </p:txBody>
      </p:sp>
      <p:sp>
        <p:nvSpPr>
          <p:cNvPr id="10" name="Rectangle 9"/>
          <p:cNvSpPr/>
          <p:nvPr/>
        </p:nvSpPr>
        <p:spPr>
          <a:xfrm>
            <a:off x="16472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/>
              <a:t>Extra heat load on magnets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082600" y="587817"/>
            <a:ext cx="2563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 smtClean="0"/>
              <a:t>Algorithm </a:t>
            </a:r>
            <a:r>
              <a:rPr lang="en-GB" b="1" dirty="0"/>
              <a:t>= </a:t>
            </a:r>
            <a:r>
              <a:rPr lang="en-GB" b="1" dirty="0" smtClean="0"/>
              <a:t>Span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15405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899" y="0"/>
            <a:ext cx="22398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Content</a:t>
            </a:r>
            <a:endParaRPr lang="en-GB" sz="2800" dirty="0"/>
          </a:p>
        </p:txBody>
      </p:sp>
      <p:sp>
        <p:nvSpPr>
          <p:cNvPr id="8" name="Espace réservé du titre 8"/>
          <p:cNvSpPr txBox="1">
            <a:spLocks/>
          </p:cNvSpPr>
          <p:nvPr/>
        </p:nvSpPr>
        <p:spPr>
          <a:xfrm>
            <a:off x="937466" y="2023486"/>
            <a:ext cx="3298507" cy="71340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1600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723901" y="360886"/>
            <a:ext cx="8313420" cy="4038600"/>
          </a:xfrm>
          <a:prstGeom prst="rect">
            <a:avLst/>
          </a:prstGeom>
        </p:spPr>
        <p:txBody>
          <a:bodyPr vert="horz" lIns="45720" rIns="45720" anchor="ctr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220000"/>
              </a:lnSpc>
              <a:buAutoNum type="arabicPeriod"/>
            </a:pPr>
            <a:r>
              <a:rPr lang="en-US" sz="9600" dirty="0" smtClean="0"/>
              <a:t>Motivations</a:t>
            </a:r>
            <a:endParaRPr lang="en-US" sz="9600" dirty="0"/>
          </a:p>
          <a:p>
            <a:pPr marL="342900" indent="-342900">
              <a:lnSpc>
                <a:spcPct val="220000"/>
              </a:lnSpc>
              <a:buAutoNum type="arabicPeriod"/>
            </a:pPr>
            <a:r>
              <a:rPr lang="en-US" sz="9600" dirty="0"/>
              <a:t>Infrastructure</a:t>
            </a:r>
          </a:p>
          <a:p>
            <a:pPr marL="342900" indent="-342900">
              <a:lnSpc>
                <a:spcPct val="220000"/>
              </a:lnSpc>
              <a:buFont typeface="+mj-lt"/>
              <a:buAutoNum type="arabicPeriod"/>
            </a:pPr>
            <a:r>
              <a:rPr lang="en-US" sz="9600" dirty="0" smtClean="0"/>
              <a:t>Automatic </a:t>
            </a:r>
            <a:r>
              <a:rPr lang="en-US" sz="9600" dirty="0"/>
              <a:t>ronde</a:t>
            </a:r>
          </a:p>
          <a:p>
            <a:pPr marL="342900" indent="-342900">
              <a:lnSpc>
                <a:spcPct val="220000"/>
              </a:lnSpc>
              <a:buFont typeface="+mj-lt"/>
              <a:buAutoNum type="arabicPeriod"/>
            </a:pPr>
            <a:r>
              <a:rPr lang="en-US" sz="9600" dirty="0"/>
              <a:t>Estimation of </a:t>
            </a:r>
            <a:r>
              <a:rPr lang="en-US" sz="9600" dirty="0" smtClean="0"/>
              <a:t>BS heat </a:t>
            </a:r>
            <a:r>
              <a:rPr lang="en-US" sz="9600" dirty="0"/>
              <a:t>load distribution at beam dump</a:t>
            </a:r>
          </a:p>
          <a:p>
            <a:pPr marL="342900" indent="-342900">
              <a:lnSpc>
                <a:spcPct val="220000"/>
              </a:lnSpc>
              <a:buFont typeface="+mj-lt"/>
              <a:buAutoNum type="arabicPeriod"/>
            </a:pPr>
            <a:r>
              <a:rPr lang="en-US" sz="9600" dirty="0"/>
              <a:t>W</a:t>
            </a:r>
            <a:r>
              <a:rPr lang="en-US" sz="9600" dirty="0" smtClean="0"/>
              <a:t>ebpage overview</a:t>
            </a:r>
            <a:endParaRPr lang="en-US" sz="9600" dirty="0"/>
          </a:p>
          <a:p>
            <a:pPr marL="342900" indent="-342900" algn="ctr">
              <a:buAutoNum type="arabicPeriod"/>
            </a:pPr>
            <a:endParaRPr lang="en-US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284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-262755" y="1642374"/>
            <a:ext cx="5197065" cy="580017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None/>
            </a:pPr>
            <a:r>
              <a:rPr lang="en-GB" sz="1400" dirty="0" smtClean="0"/>
              <a:t>QRLEB_05L4_LC932: Bad level regulation in D3 magnet.</a:t>
            </a:r>
          </a:p>
          <a:p>
            <a:pPr marL="448056" lvl="1" indent="0">
              <a:buNone/>
            </a:pPr>
            <a:r>
              <a:rPr lang="en-GB" sz="1400" dirty="0"/>
              <a:t>(</a:t>
            </a:r>
            <a:r>
              <a:rPr lang="en-GB" sz="1400" dirty="0" smtClean="0"/>
              <a:t>23/11/2018</a:t>
            </a:r>
            <a:r>
              <a:rPr lang="en-GB" sz="1400" dirty="0"/>
              <a:t>)</a:t>
            </a:r>
            <a:endParaRPr lang="en-GB" sz="1600" dirty="0"/>
          </a:p>
          <a:p>
            <a:pPr marL="448056" lvl="1" indent="0">
              <a:buNone/>
            </a:pP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-262755" y="1157047"/>
            <a:ext cx="3845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/>
              <a:t>Algorithm = PID performance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472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- </a:t>
            </a:r>
            <a:r>
              <a:rPr lang="en-GB" sz="2800" dirty="0"/>
              <a:t>Bad PID controller tuning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260" y="565545"/>
            <a:ext cx="3867240" cy="386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43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8477" y="593543"/>
            <a:ext cx="876004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24000">
              <a:buFont typeface="+mj-lt"/>
              <a:buAutoNum type="arabicPeriod"/>
            </a:pPr>
            <a:r>
              <a:rPr lang="en-US" sz="2000" dirty="0"/>
              <a:t>Implement </a:t>
            </a:r>
            <a:r>
              <a:rPr lang="en-US" sz="2000" dirty="0" smtClean="0"/>
              <a:t>a button on the webpage to </a:t>
            </a:r>
            <a:r>
              <a:rPr lang="en-US" sz="2000" dirty="0"/>
              <a:t>exclude </a:t>
            </a:r>
            <a:r>
              <a:rPr lang="en-US" sz="2000" dirty="0" smtClean="0"/>
              <a:t>some signals from future analysis.</a:t>
            </a:r>
          </a:p>
          <a:p>
            <a:pPr marL="800100" lvl="1" indent="-324000">
              <a:buFont typeface="Wingdings" panose="05000000000000000000" pitchFamily="2" charset="2"/>
              <a:buChar char="Ø"/>
            </a:pPr>
            <a:r>
              <a:rPr lang="en-US" sz="1600" dirty="0" smtClean="0"/>
              <a:t>In the coming year</a:t>
            </a:r>
          </a:p>
          <a:p>
            <a:pPr marL="342900" indent="-324000">
              <a:buFont typeface="+mj-lt"/>
              <a:buAutoNum type="arabicPeriod"/>
            </a:pPr>
            <a:endParaRPr lang="en-US" sz="2000" dirty="0" smtClean="0"/>
          </a:p>
          <a:p>
            <a:pPr marL="342900" indent="-324000">
              <a:buFont typeface="+mj-lt"/>
              <a:buAutoNum type="arabicPeriod"/>
            </a:pPr>
            <a:r>
              <a:rPr lang="en-US" sz="2000" dirty="0" smtClean="0"/>
              <a:t>Implement </a:t>
            </a:r>
            <a:r>
              <a:rPr lang="en-US" sz="2000" dirty="0"/>
              <a:t>a button </a:t>
            </a:r>
            <a:r>
              <a:rPr lang="en-US" sz="2000" dirty="0" smtClean="0"/>
              <a:t>on the webpage to redo calculations on a specific day using the latest job specifications.</a:t>
            </a:r>
          </a:p>
          <a:p>
            <a:pPr marL="819000" lvl="1" indent="-342900">
              <a:buFont typeface="Wingdings" panose="05000000000000000000" pitchFamily="2" charset="2"/>
              <a:buChar char="Ø"/>
            </a:pPr>
            <a:r>
              <a:rPr lang="en-US" sz="1600" dirty="0"/>
              <a:t>In the coming year</a:t>
            </a:r>
          </a:p>
          <a:p>
            <a:pPr marL="342900" indent="-324000">
              <a:buFont typeface="+mj-lt"/>
              <a:buAutoNum type="arabicPeriod"/>
            </a:pPr>
            <a:endParaRPr lang="en-US" sz="2000" dirty="0"/>
          </a:p>
          <a:p>
            <a:pPr marL="342900" indent="-324000">
              <a:buFont typeface="+mj-lt"/>
              <a:buAutoNum type="arabicPeriod"/>
            </a:pPr>
            <a:r>
              <a:rPr lang="en-US" sz="2000" dirty="0" smtClean="0"/>
              <a:t>Further </a:t>
            </a:r>
            <a:r>
              <a:rPr lang="en-US" sz="2000" dirty="0"/>
              <a:t>tuning of </a:t>
            </a:r>
            <a:r>
              <a:rPr lang="en-US" sz="2000" dirty="0" smtClean="0"/>
              <a:t>parameters to avoid false positives.</a:t>
            </a:r>
          </a:p>
          <a:p>
            <a:pPr marL="819000" lvl="1" indent="-342900">
              <a:buFont typeface="Wingdings" panose="05000000000000000000" pitchFamily="2" charset="2"/>
              <a:buChar char="Ø"/>
            </a:pPr>
            <a:r>
              <a:rPr lang="en-US" sz="1600" dirty="0" smtClean="0"/>
              <a:t>Along the years of usage</a:t>
            </a:r>
            <a:endParaRPr lang="en-US" sz="1600" dirty="0"/>
          </a:p>
          <a:p>
            <a:pPr marL="800100" lvl="1" indent="-324000">
              <a:buFont typeface="+mj-lt"/>
              <a:buAutoNum type="arabicPeriod"/>
            </a:pPr>
            <a:endParaRPr lang="en-US" sz="2000" dirty="0"/>
          </a:p>
          <a:p>
            <a:pPr marL="342900" indent="-324000">
              <a:buFont typeface="+mj-lt"/>
              <a:buAutoNum type="arabicPeriod"/>
            </a:pPr>
            <a:r>
              <a:rPr lang="en-US" sz="2000" dirty="0"/>
              <a:t>Start to use </a:t>
            </a:r>
            <a:r>
              <a:rPr lang="en-US" sz="2000" dirty="0" smtClean="0"/>
              <a:t>it…</a:t>
            </a:r>
          </a:p>
          <a:p>
            <a:pPr marL="819000" lvl="1" indent="-342900">
              <a:buFont typeface="Wingdings" panose="05000000000000000000" pitchFamily="2" charset="2"/>
              <a:buChar char="Ø"/>
            </a:pPr>
            <a:r>
              <a:rPr lang="en-US" sz="1600" dirty="0" smtClean="0"/>
              <a:t>Run 3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41184" y="8315"/>
            <a:ext cx="7472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Ronde automation – Perspectives</a:t>
            </a:r>
            <a:endParaRPr lang="en-GB" sz="2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01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060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BS </a:t>
            </a:r>
            <a:r>
              <a:rPr lang="en-US" sz="2800" dirty="0"/>
              <a:t>heat load distribution </a:t>
            </a:r>
            <a:r>
              <a:rPr lang="en-US" sz="2800" dirty="0" smtClean="0"/>
              <a:t>- </a:t>
            </a:r>
            <a:r>
              <a:rPr lang="en-US" sz="2800" dirty="0"/>
              <a:t>Introduction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68543" y="585341"/>
            <a:ext cx="758086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u="sng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Purpose: </a:t>
            </a:r>
            <a:endParaRPr lang="en-US" sz="1700" u="sng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r>
              <a:rPr lang="en-US" sz="1700" dirty="0" smtClean="0"/>
              <a:t>Make </a:t>
            </a:r>
            <a:r>
              <a:rPr lang="en-US" sz="1700" dirty="0"/>
              <a:t>an estimation of the heat load distribution in instrumented half-cells at beam dump. This information is then used in the trouble shooting process regarding the unexpected heat load present in the </a:t>
            </a:r>
            <a:r>
              <a:rPr lang="en-US" sz="1700" dirty="0" smtClean="0"/>
              <a:t>LHC (e-cloud).</a:t>
            </a:r>
          </a:p>
          <a:p>
            <a:r>
              <a:rPr lang="en-US" sz="1700" dirty="0" smtClean="0">
                <a:sym typeface="Wingdings" panose="05000000000000000000" pitchFamily="2" charset="2"/>
              </a:rPr>
              <a:t> Objective is to be able to locate heat loads with a resolution ~1 meter</a:t>
            </a:r>
            <a:endParaRPr lang="en-GB" sz="17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09896" y="2207530"/>
            <a:ext cx="7378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 smtClean="0"/>
              <a:t>Reminder</a:t>
            </a:r>
            <a:r>
              <a:rPr lang="en-GB" sz="1400" i="1" dirty="0" smtClean="0"/>
              <a:t>: 4 half-cells have 8 extra thermometers between magnets to estimate heat load on each magnets beam screen (13R4, 33L5,13L5, 31L2)</a:t>
            </a:r>
            <a:endParaRPr lang="en-GB" sz="1400" i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869900" y="2710447"/>
            <a:ext cx="7258147" cy="1702545"/>
            <a:chOff x="739655" y="2691446"/>
            <a:chExt cx="7562432" cy="181458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9655" y="2691446"/>
              <a:ext cx="7562432" cy="1810261"/>
            </a:xfrm>
            <a:prstGeom prst="rect">
              <a:avLst/>
            </a:prstGeom>
          </p:spPr>
        </p:pic>
        <p:sp>
          <p:nvSpPr>
            <p:cNvPr id="13" name="Oval 12"/>
            <p:cNvSpPr/>
            <p:nvPr/>
          </p:nvSpPr>
          <p:spPr>
            <a:xfrm>
              <a:off x="876300" y="3832860"/>
              <a:ext cx="617220" cy="56388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2352115" y="3523215"/>
              <a:ext cx="617220" cy="36958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2352115" y="4121403"/>
              <a:ext cx="617220" cy="36958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3727525" y="3490821"/>
              <a:ext cx="617220" cy="36958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3727525" y="4136439"/>
              <a:ext cx="617220" cy="36958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5182756" y="3497424"/>
              <a:ext cx="617220" cy="36958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5195016" y="4114800"/>
              <a:ext cx="617220" cy="36958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7024005" y="3935223"/>
              <a:ext cx="617220" cy="36958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4491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0"/>
            <a:ext cx="80783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BS heat load </a:t>
            </a:r>
            <a:r>
              <a:rPr lang="en-US" sz="2800" dirty="0" smtClean="0"/>
              <a:t>distribution – </a:t>
            </a:r>
            <a:r>
              <a:rPr lang="en-US" sz="2800" dirty="0"/>
              <a:t>Analysis principle</a:t>
            </a:r>
            <a:endParaRPr lang="en-GB" sz="2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Content Placeholder 2"/>
          <p:cNvSpPr txBox="1">
            <a:spLocks/>
          </p:cNvSpPr>
          <p:nvPr/>
        </p:nvSpPr>
        <p:spPr>
          <a:xfrm>
            <a:off x="840816" y="2711969"/>
            <a:ext cx="7435248" cy="180188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At </a:t>
            </a:r>
            <a:r>
              <a:rPr lang="en-GB" sz="1600" dirty="0" smtClean="0"/>
              <a:t>beam </a:t>
            </a:r>
            <a:r>
              <a:rPr lang="en-GB" sz="1600" dirty="0"/>
              <a:t>dump, BS heat loads suddenly disappear.</a:t>
            </a:r>
          </a:p>
          <a:p>
            <a:r>
              <a:rPr lang="en-GB" sz="1600" dirty="0" smtClean="0"/>
              <a:t>If </a:t>
            </a:r>
            <a:r>
              <a:rPr lang="en-GB" sz="1600" dirty="0"/>
              <a:t>the helium supply is kept at constant temperature (EH84x off), the beam screen is cooled down uniformly at ~ 6 K. </a:t>
            </a:r>
            <a:endParaRPr lang="en-GB" sz="1600" dirty="0" smtClean="0"/>
          </a:p>
          <a:p>
            <a:r>
              <a:rPr lang="en-GB" sz="1600" dirty="0" smtClean="0"/>
              <a:t>Analysis </a:t>
            </a:r>
            <a:r>
              <a:rPr lang="en-GB" sz="1600" dirty="0"/>
              <a:t>of the re-cooldown transient allows us to estimate the heat load distribution along the </a:t>
            </a:r>
            <a:r>
              <a:rPr lang="en-GB" sz="1600" dirty="0" smtClean="0"/>
              <a:t>beam screen.</a:t>
            </a:r>
            <a:endParaRPr lang="en-GB" sz="1600" dirty="0"/>
          </a:p>
          <a:p>
            <a:r>
              <a:rPr lang="en-GB" sz="1600" dirty="0" smtClean="0"/>
              <a:t>This </a:t>
            </a:r>
            <a:r>
              <a:rPr lang="en-GB" sz="1600" dirty="0"/>
              <a:t>estimate can be quite accurate in the instrumented </a:t>
            </a:r>
            <a:r>
              <a:rPr lang="en-GB" sz="1600" dirty="0" smtClean="0"/>
              <a:t>half-cells.</a:t>
            </a:r>
            <a:endParaRPr lang="en-GB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614" y="572315"/>
            <a:ext cx="4386327" cy="210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9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6477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BS heat load distribution - Method</a:t>
            </a:r>
            <a:endParaRPr lang="en-GB" sz="2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8081" y="579927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2318188" y="710722"/>
            <a:ext cx="4355755" cy="605456"/>
          </a:xfrm>
          <a:prstGeom prst="roundRect">
            <a:avLst/>
          </a:prstGeom>
          <a:solidFill>
            <a:srgbClr val="00B0F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bg1"/>
                </a:solidFill>
              </a:rPr>
              <a:t>Data fetching</a:t>
            </a:r>
          </a:p>
          <a:p>
            <a:pPr algn="ctr"/>
            <a:endParaRPr lang="en-GB" sz="900" b="1" dirty="0">
              <a:solidFill>
                <a:schemeClr val="bg1"/>
              </a:solidFill>
            </a:endParaRPr>
          </a:p>
          <a:p>
            <a:pPr algn="ctr"/>
            <a:r>
              <a:rPr lang="en-GB" sz="900" dirty="0">
                <a:solidFill>
                  <a:schemeClr val="bg1"/>
                </a:solidFill>
              </a:rPr>
              <a:t>Fetch all necessary data (TT, PT, CV, EH, beam…) </a:t>
            </a:r>
          </a:p>
          <a:p>
            <a:pPr algn="ctr"/>
            <a:r>
              <a:rPr lang="en-GB" sz="900" dirty="0">
                <a:solidFill>
                  <a:schemeClr val="bg1"/>
                </a:solidFill>
              </a:rPr>
              <a:t>around beam dump time, from LDB.</a:t>
            </a:r>
          </a:p>
        </p:txBody>
      </p:sp>
      <p:cxnSp>
        <p:nvCxnSpPr>
          <p:cNvPr id="10" name="Straight Arrow Connector 9"/>
          <p:cNvCxnSpPr>
            <a:cxnSpLocks/>
            <a:stCxn id="9" idx="2"/>
            <a:endCxn id="12" idx="0"/>
          </p:cNvCxnSpPr>
          <p:nvPr/>
        </p:nvCxnSpPr>
        <p:spPr>
          <a:xfrm>
            <a:off x="4496066" y="1316178"/>
            <a:ext cx="2" cy="23005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ounded Rectangle 10"/>
              <p:cNvSpPr/>
              <p:nvPr/>
            </p:nvSpPr>
            <p:spPr>
              <a:xfrm>
                <a:off x="4624886" y="2456009"/>
                <a:ext cx="4309535" cy="1436398"/>
              </a:xfrm>
              <a:prstGeom prst="roundRect">
                <a:avLst/>
              </a:prstGeom>
              <a:solidFill>
                <a:srgbClr val="00B0F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en-GB" sz="1100" b="1" dirty="0"/>
                  <a:t>Beam Screen </a:t>
                </a:r>
                <a:r>
                  <a:rPr lang="en-GB" sz="1100" b="1" dirty="0" err="1" smtClean="0"/>
                  <a:t>cooldown</a:t>
                </a:r>
                <a:r>
                  <a:rPr lang="en-GB" sz="1100" b="1" dirty="0" smtClean="0"/>
                  <a:t> </a:t>
                </a:r>
                <a:r>
                  <a:rPr lang="en-GB" sz="1100" b="1" dirty="0"/>
                  <a:t>energy computation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sz="900" dirty="0" smtClean="0"/>
                  <a:t>From </a:t>
                </a:r>
                <a:r>
                  <a:rPr lang="en-GB" sz="900" dirty="0"/>
                  <a:t>temperature boundary conditions, generate 1000 heat load profiles over 15 nodes </a:t>
                </a:r>
                <a:r>
                  <a:rPr lang="en-GB" sz="900" dirty="0" smtClean="0"/>
                  <a:t>(per aperture) </a:t>
                </a:r>
                <a:r>
                  <a:rPr lang="en-GB" sz="900" b="1" dirty="0" smtClean="0"/>
                  <a:t>randomly</a:t>
                </a:r>
                <a:r>
                  <a:rPr lang="en-GB" sz="900" dirty="0"/>
                  <a:t>.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sz="900" dirty="0"/>
                  <a:t>Deduce the corresponding temperature profiles for each </a:t>
                </a:r>
                <a:r>
                  <a:rPr lang="en-GB" sz="900" dirty="0" smtClean="0"/>
                  <a:t>profile</a:t>
                </a:r>
                <a:r>
                  <a:rPr lang="en-GB" sz="900" dirty="0"/>
                  <a:t>.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sz="900" dirty="0"/>
                  <a:t>Compute the Beam Screen mass </a:t>
                </a:r>
                <a:r>
                  <a:rPr lang="en-GB" sz="900" dirty="0" err="1"/>
                  <a:t>c</a:t>
                </a:r>
                <a:r>
                  <a:rPr lang="en-GB" sz="900" dirty="0" err="1" smtClean="0"/>
                  <a:t>ooldown</a:t>
                </a:r>
                <a:r>
                  <a:rPr lang="en-GB" sz="900" dirty="0" smtClean="0"/>
                  <a:t> </a:t>
                </a:r>
                <a:r>
                  <a:rPr lang="en-GB" sz="900" dirty="0"/>
                  <a:t>energy for </a:t>
                </a:r>
                <a:r>
                  <a:rPr lang="en-GB" sz="900" dirty="0" smtClean="0"/>
                  <a:t>each profile. </a:t>
                </a:r>
                <a:r>
                  <a:rPr lang="en-GB" sz="900" dirty="0"/>
                  <a:t>	</a:t>
                </a:r>
                <a:r>
                  <a:rPr lang="en-GB" sz="900" b="1" dirty="0" smtClean="0"/>
                  <a:t>E_BS</a:t>
                </a:r>
                <a:r>
                  <a:rPr lang="en-GB" sz="900" b="1" dirty="0"/>
                  <a:t>=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GB" sz="900" b="1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𝑳</m:t>
                        </m:r>
                      </m:sup>
                      <m:e>
                        <m:nary>
                          <m:naryPr>
                            <m:ctrlPr>
                              <a:rPr lang="en-GB" sz="900" b="1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sz="900" b="1" i="1">
                                <a:latin typeface="Cambria Math" panose="02040503050406030204" pitchFamily="18" charset="0"/>
                              </a:rPr>
                              <m:t>𝑻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𝑻𝒐</m:t>
                            </m:r>
                          </m:sub>
                          <m:sup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𝑻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𝑻𝒆𝒏𝒅</m:t>
                            </m:r>
                          </m:sup>
                          <m:e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𝑴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).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𝑪𝒑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𝑻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)∙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𝒅𝑻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GB" sz="9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𝒅𝒙</m:t>
                            </m:r>
                          </m:e>
                        </m:nary>
                      </m:e>
                    </m:nary>
                  </m:oMath>
                </a14:m>
                <a:endParaRPr lang="en-GB" sz="900" b="1" dirty="0"/>
              </a:p>
            </p:txBody>
          </p:sp>
        </mc:Choice>
        <mc:Fallback xmlns="">
          <p:sp>
            <p:nvSpPr>
              <p:cNvPr id="11" name="Rounded 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4886" y="2456009"/>
                <a:ext cx="4309535" cy="1436398"/>
              </a:xfrm>
              <a:prstGeom prst="roundRect">
                <a:avLst/>
              </a:prstGeom>
              <a:blipFill>
                <a:blip r:embed="rId2"/>
                <a:stretch>
                  <a:fillRect b="-25210"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ounded Rectangle 11"/>
          <p:cNvSpPr/>
          <p:nvPr/>
        </p:nvSpPr>
        <p:spPr>
          <a:xfrm>
            <a:off x="2318190" y="1546232"/>
            <a:ext cx="4355755" cy="676135"/>
          </a:xfrm>
          <a:prstGeom prst="roundRect">
            <a:avLst/>
          </a:prstGeom>
          <a:solidFill>
            <a:srgbClr val="00B0F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/>
              <a:t>Re-</a:t>
            </a:r>
            <a:r>
              <a:rPr lang="en-GB" sz="1100" b="1" dirty="0" err="1"/>
              <a:t>cooldown</a:t>
            </a:r>
            <a:r>
              <a:rPr lang="en-GB" sz="1100" b="1" dirty="0"/>
              <a:t> time identification</a:t>
            </a:r>
          </a:p>
          <a:p>
            <a:pPr algn="ctr"/>
            <a:endParaRPr lang="en-GB" sz="900" b="1" dirty="0"/>
          </a:p>
          <a:p>
            <a:pPr marL="342900" indent="-342900">
              <a:buFont typeface="+mj-lt"/>
              <a:buAutoNum type="arabicPeriod"/>
            </a:pPr>
            <a:r>
              <a:rPr lang="en-GB" sz="900" dirty="0"/>
              <a:t>Start of re-cooldown: 	Beam dump time (# of bunches == 0)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900" dirty="0"/>
              <a:t>End of re-cooldown:  	When temperatures are at minimum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ounded Rectangle 12"/>
              <p:cNvSpPr/>
              <p:nvPr/>
            </p:nvSpPr>
            <p:spPr>
              <a:xfrm>
                <a:off x="76200" y="2456009"/>
                <a:ext cx="4282440" cy="1436398"/>
              </a:xfrm>
              <a:prstGeom prst="roundRect">
                <a:avLst/>
              </a:prstGeom>
              <a:solidFill>
                <a:srgbClr val="00B0F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b="1" dirty="0" smtClean="0"/>
                  <a:t>Helium </a:t>
                </a:r>
                <a:r>
                  <a:rPr lang="en-GB" sz="1100" b="1" dirty="0" err="1" smtClean="0"/>
                  <a:t>cooldown</a:t>
                </a:r>
                <a:r>
                  <a:rPr lang="en-GB" sz="1100" b="1" dirty="0" smtClean="0"/>
                  <a:t> </a:t>
                </a:r>
                <a:r>
                  <a:rPr lang="en-GB" sz="1100" b="1" dirty="0"/>
                  <a:t>energy </a:t>
                </a:r>
                <a:r>
                  <a:rPr lang="en-GB" sz="1100" b="1" dirty="0" smtClean="0"/>
                  <a:t>computation</a:t>
                </a:r>
              </a:p>
              <a:p>
                <a:pPr algn="ctr"/>
                <a:endParaRPr lang="en-GB" sz="900" b="1" dirty="0" smtClean="0"/>
              </a:p>
              <a:p>
                <a:pPr marL="342900" indent="-342900">
                  <a:buAutoNum type="arabicPeriod"/>
                </a:pPr>
                <a:r>
                  <a:rPr lang="en-GB" sz="900" dirty="0" smtClean="0"/>
                  <a:t>Mass flow computation using valve equation.</a:t>
                </a:r>
              </a:p>
              <a:p>
                <a:pPr marL="342900" indent="-342900">
                  <a:buAutoNum type="arabicPeriod"/>
                </a:pPr>
                <a:r>
                  <a:rPr lang="en-GB" sz="900" dirty="0" smtClean="0"/>
                  <a:t>Beam </a:t>
                </a:r>
                <a:r>
                  <a:rPr lang="en-GB" sz="900" dirty="0"/>
                  <a:t>screen heat loads (QBS</a:t>
                </a:r>
                <a:r>
                  <a:rPr lang="en-GB" sz="900" dirty="0" smtClean="0"/>
                  <a:t>) calculation </a:t>
                </a:r>
                <a:r>
                  <a:rPr lang="en-GB" sz="900" dirty="0"/>
                  <a:t>for each aperture </a:t>
                </a:r>
                <a:r>
                  <a:rPr lang="en-GB" sz="900" dirty="0" smtClean="0"/>
                  <a:t>by </a:t>
                </a:r>
                <a:r>
                  <a:rPr lang="en-GB" sz="900" dirty="0"/>
                  <a:t>enthalpy balance</a:t>
                </a:r>
                <a:r>
                  <a:rPr lang="en-GB" sz="900" dirty="0" smtClean="0"/>
                  <a:t>.</a:t>
                </a:r>
              </a:p>
              <a:p>
                <a:pPr marL="342900" indent="-342900">
                  <a:buAutoNum type="arabicPeriod"/>
                </a:pPr>
                <a:r>
                  <a:rPr lang="en-US" sz="900" dirty="0" smtClean="0"/>
                  <a:t>Re-</a:t>
                </a:r>
                <a:r>
                  <a:rPr lang="en-US" sz="900" dirty="0" err="1" smtClean="0"/>
                  <a:t>cooldown</a:t>
                </a:r>
                <a:r>
                  <a:rPr lang="en-US" sz="900" dirty="0" smtClean="0"/>
                  <a:t> energy calculation by integration of heat load over time.</a:t>
                </a:r>
              </a:p>
              <a:p>
                <a:r>
                  <a:rPr lang="en-GB" sz="900" dirty="0" smtClean="0">
                    <a:sym typeface="Wingdings" panose="05000000000000000000" pitchFamily="2" charset="2"/>
                  </a:rPr>
                  <a:t>	</a:t>
                </a:r>
                <a:r>
                  <a:rPr lang="en-GB" sz="900" b="1" dirty="0" err="1" smtClean="0">
                    <a:sym typeface="Wingdings" panose="05000000000000000000" pitchFamily="2" charset="2"/>
                  </a:rPr>
                  <a:t>E_He</a:t>
                </a:r>
                <a:r>
                  <a:rPr lang="en-GB" sz="900" b="1" dirty="0">
                    <a:sym typeface="Wingdings" panose="05000000000000000000" pitchFamily="2" charset="2"/>
                  </a:rPr>
                  <a:t>=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GB" sz="900" b="1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900" b="1" i="1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𝒕𝒆𝒏𝒅</m:t>
                        </m:r>
                      </m:sup>
                      <m:e>
                        <m:sSub>
                          <m:sSubPr>
                            <m:ctrlPr>
                              <a:rPr lang="en-GB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sz="900" b="1" i="1">
                                <a:latin typeface="Cambria Math" panose="02040503050406030204" pitchFamily="18" charset="0"/>
                              </a:rPr>
                              <m:t>𝑩𝑺</m:t>
                            </m:r>
                          </m:sub>
                        </m:sSub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</a:rPr>
                          <m:t>)∙</m:t>
                        </m:r>
                        <m:r>
                          <a:rPr lang="en-GB" sz="9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𝒅𝒕</m:t>
                        </m:r>
                      </m:e>
                    </m:nary>
                  </m:oMath>
                </a14:m>
                <a:endParaRPr lang="en-GB" sz="900" b="1" dirty="0"/>
              </a:p>
            </p:txBody>
          </p:sp>
        </mc:Choice>
        <mc:Fallback xmlns="">
          <p:sp>
            <p:nvSpPr>
              <p:cNvPr id="13" name="Rounded 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2456009"/>
                <a:ext cx="4282440" cy="1436398"/>
              </a:xfrm>
              <a:prstGeom prst="roundRect">
                <a:avLst/>
              </a:prstGeom>
              <a:blipFill>
                <a:blip r:embed="rId3"/>
                <a:stretch>
                  <a:fillRect b="-15966"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ounded Rectangle 13"/>
          <p:cNvSpPr/>
          <p:nvPr/>
        </p:nvSpPr>
        <p:spPr>
          <a:xfrm>
            <a:off x="2318188" y="4020887"/>
            <a:ext cx="4377646" cy="405836"/>
          </a:xfrm>
          <a:prstGeom prst="roundRect">
            <a:avLst/>
          </a:prstGeom>
          <a:solidFill>
            <a:srgbClr val="00B0F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GB" sz="1000" dirty="0" smtClean="0"/>
              <a:t>Select </a:t>
            </a:r>
            <a:r>
              <a:rPr lang="en-GB" sz="1000" dirty="0"/>
              <a:t>all the possible heat load profiles where E_BS = </a:t>
            </a:r>
            <a:r>
              <a:rPr lang="en-GB" sz="1000" dirty="0" err="1"/>
              <a:t>E_He</a:t>
            </a:r>
            <a:r>
              <a:rPr lang="en-GB" sz="1000" dirty="0"/>
              <a:t> at +/- 5 %.</a:t>
            </a:r>
          </a:p>
        </p:txBody>
      </p:sp>
      <p:cxnSp>
        <p:nvCxnSpPr>
          <p:cNvPr id="15" name="Curved Connector 14"/>
          <p:cNvCxnSpPr>
            <a:cxnSpLocks/>
            <a:stCxn id="13" idx="2"/>
            <a:endCxn id="14" idx="1"/>
          </p:cNvCxnSpPr>
          <p:nvPr/>
        </p:nvCxnSpPr>
        <p:spPr>
          <a:xfrm rot="16200000" flipH="1">
            <a:off x="2102105" y="4007722"/>
            <a:ext cx="331398" cy="100768"/>
          </a:xfrm>
          <a:prstGeom prst="curvedConnector2">
            <a:avLst/>
          </a:prstGeom>
          <a:ln w="5715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Curved Connector 15"/>
          <p:cNvCxnSpPr>
            <a:cxnSpLocks/>
            <a:stCxn id="11" idx="2"/>
            <a:endCxn id="14" idx="3"/>
          </p:cNvCxnSpPr>
          <p:nvPr/>
        </p:nvCxnSpPr>
        <p:spPr>
          <a:xfrm rot="5400000">
            <a:off x="6572045" y="4016196"/>
            <a:ext cx="331398" cy="83820"/>
          </a:xfrm>
          <a:prstGeom prst="curvedConnector2">
            <a:avLst/>
          </a:prstGeom>
          <a:ln w="5715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cxnSpLocks/>
            <a:stCxn id="12" idx="2"/>
            <a:endCxn id="11" idx="0"/>
          </p:cNvCxnSpPr>
          <p:nvPr/>
        </p:nvCxnSpPr>
        <p:spPr>
          <a:xfrm rot="16200000" flipH="1">
            <a:off x="5521040" y="1197395"/>
            <a:ext cx="233642" cy="2283586"/>
          </a:xfrm>
          <a:prstGeom prst="curvedConnector3">
            <a:avLst>
              <a:gd name="adj1" fmla="val 50000"/>
            </a:avLst>
          </a:prstGeom>
          <a:ln w="5715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cxnSpLocks/>
            <a:stCxn id="12" idx="2"/>
            <a:endCxn id="13" idx="0"/>
          </p:cNvCxnSpPr>
          <p:nvPr/>
        </p:nvCxnSpPr>
        <p:spPr>
          <a:xfrm rot="5400000">
            <a:off x="3239923" y="1199864"/>
            <a:ext cx="233642" cy="2278648"/>
          </a:xfrm>
          <a:prstGeom prst="curvedConnector3">
            <a:avLst>
              <a:gd name="adj1" fmla="val 50000"/>
            </a:avLst>
          </a:prstGeom>
          <a:ln w="5715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57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923" y="2370013"/>
            <a:ext cx="1809359" cy="150445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006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BS heat load distribution </a:t>
            </a:r>
            <a:r>
              <a:rPr lang="en-US" sz="2800" dirty="0" smtClean="0"/>
              <a:t>– </a:t>
            </a:r>
            <a:r>
              <a:rPr lang="en-US" sz="2800" dirty="0"/>
              <a:t>R</a:t>
            </a:r>
            <a:r>
              <a:rPr lang="en-US" sz="2800" dirty="0" smtClean="0"/>
              <a:t>andom profile generation</a:t>
            </a:r>
            <a:endParaRPr lang="en-GB" sz="2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14366" y="592014"/>
            <a:ext cx="1604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13R4-Q1-B1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368501" y="604864"/>
            <a:ext cx="148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13R4-D4-B1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898208" y="592014"/>
            <a:ext cx="205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33L5-D3-B2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924126" y="2172229"/>
            <a:ext cx="1436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(Fill </a:t>
            </a:r>
            <a:r>
              <a:rPr lang="en-US" sz="1400" i="1" dirty="0" smtClean="0"/>
              <a:t>#7245</a:t>
            </a:r>
            <a:r>
              <a:rPr lang="en-US" sz="1400" i="1" dirty="0"/>
              <a:t>)</a:t>
            </a:r>
            <a:endParaRPr lang="en-GB" sz="1400" i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12" y="906108"/>
            <a:ext cx="1793415" cy="149119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558" y="2356575"/>
            <a:ext cx="1781670" cy="148143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3315" y="900730"/>
            <a:ext cx="1775938" cy="149657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1338" y="883859"/>
            <a:ext cx="1756173" cy="151394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3335" y="2370013"/>
            <a:ext cx="1764994" cy="149745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89558" y="3824506"/>
            <a:ext cx="21116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 smtClean="0">
                <a:solidFill>
                  <a:schemeClr val="accent6"/>
                </a:solidFill>
              </a:rPr>
              <a:t>Small Heat load (~0.15 W/m) </a:t>
            </a:r>
          </a:p>
          <a:p>
            <a:r>
              <a:rPr lang="en-GB" sz="1000" i="1" dirty="0" smtClean="0">
                <a:solidFill>
                  <a:schemeClr val="accent6"/>
                </a:solidFill>
              </a:rPr>
              <a:t>sync rad + image current only</a:t>
            </a:r>
          </a:p>
          <a:p>
            <a:r>
              <a:rPr lang="en-GB" sz="1000" i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 </a:t>
            </a:r>
            <a:r>
              <a:rPr lang="en-GB" sz="1000" i="1" dirty="0" smtClean="0">
                <a:solidFill>
                  <a:schemeClr val="accent6"/>
                </a:solidFill>
              </a:rPr>
              <a:t>Very few possibilities</a:t>
            </a:r>
            <a:endParaRPr lang="en-GB" sz="1000" i="1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63800" y="3820170"/>
            <a:ext cx="21579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chemeClr val="accent6"/>
                </a:solidFill>
              </a:rPr>
              <a:t>Medium Heat load (~1 W/m) </a:t>
            </a:r>
          </a:p>
          <a:p>
            <a:r>
              <a:rPr lang="en-GB" sz="1000" i="1" dirty="0" smtClean="0">
                <a:solidFill>
                  <a:schemeClr val="accent6"/>
                </a:solidFill>
              </a:rPr>
              <a:t>sync rad + image current + e-cloud</a:t>
            </a:r>
          </a:p>
          <a:p>
            <a:r>
              <a:rPr lang="en-GB" sz="1000" i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 </a:t>
            </a:r>
            <a:r>
              <a:rPr lang="en-GB" sz="1000" i="1" dirty="0">
                <a:solidFill>
                  <a:schemeClr val="accent6"/>
                </a:solidFill>
                <a:sym typeface="Wingdings" panose="05000000000000000000" pitchFamily="2" charset="2"/>
              </a:rPr>
              <a:t>S</a:t>
            </a:r>
            <a:r>
              <a:rPr lang="en-GB" sz="1000" i="1" dirty="0" smtClean="0">
                <a:solidFill>
                  <a:schemeClr val="accent6"/>
                </a:solidFill>
              </a:rPr>
              <a:t>ome possibilities</a:t>
            </a:r>
            <a:endParaRPr lang="en-GB" sz="1000" i="1" dirty="0">
              <a:solidFill>
                <a:schemeClr val="accent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22322" y="3801672"/>
            <a:ext cx="24769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chemeClr val="accent6"/>
                </a:solidFill>
              </a:rPr>
              <a:t>Large Heat loads (~5 W/m) </a:t>
            </a:r>
          </a:p>
          <a:p>
            <a:r>
              <a:rPr lang="en-GB" sz="1000" i="1" dirty="0" smtClean="0">
                <a:solidFill>
                  <a:schemeClr val="accent6"/>
                </a:solidFill>
              </a:rPr>
              <a:t>sync rad + image current + large e-cloud</a:t>
            </a:r>
          </a:p>
          <a:p>
            <a:r>
              <a:rPr lang="en-GB" sz="1000" i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 </a:t>
            </a:r>
            <a:r>
              <a:rPr lang="en-GB" sz="1000" i="1" dirty="0" smtClean="0">
                <a:solidFill>
                  <a:schemeClr val="accent6"/>
                </a:solidFill>
              </a:rPr>
              <a:t>Many possibilities</a:t>
            </a:r>
            <a:endParaRPr lang="en-GB" sz="1000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51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0306" y="578183"/>
            <a:ext cx="4962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800" dirty="0"/>
          </a:p>
          <a:p>
            <a:pPr lvl="1"/>
            <a:endParaRPr lang="en-US" sz="800" dirty="0"/>
          </a:p>
          <a:p>
            <a:endParaRPr lang="en-US" sz="800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477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BS heat load distribution - </a:t>
            </a:r>
            <a:r>
              <a:rPr lang="en-US" sz="2800" dirty="0" smtClean="0"/>
              <a:t>Results</a:t>
            </a:r>
            <a:endParaRPr lang="en-GB" sz="2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5291" y="830997"/>
            <a:ext cx="3802707" cy="34324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418" y="845226"/>
            <a:ext cx="3920177" cy="342237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32907" y="536092"/>
            <a:ext cx="6651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B050"/>
                </a:solidFill>
              </a:rPr>
              <a:t>NB: Only profiles with </a:t>
            </a:r>
            <a:r>
              <a:rPr lang="en-GB" sz="1200" dirty="0" smtClean="0">
                <a:solidFill>
                  <a:srgbClr val="9826C0"/>
                </a:solidFill>
              </a:rPr>
              <a:t>smallest peak (optimistic) </a:t>
            </a:r>
            <a:r>
              <a:rPr lang="en-GB" sz="1200" dirty="0" smtClean="0">
                <a:solidFill>
                  <a:srgbClr val="00B050"/>
                </a:solidFill>
              </a:rPr>
              <a:t>and </a:t>
            </a:r>
            <a:r>
              <a:rPr lang="en-GB" sz="1200" dirty="0" smtClean="0">
                <a:solidFill>
                  <a:srgbClr val="FF5B3D"/>
                </a:solidFill>
              </a:rPr>
              <a:t>highest peak (pessimistic)</a:t>
            </a:r>
            <a:r>
              <a:rPr lang="en-GB" sz="1200" dirty="0" smtClean="0">
                <a:solidFill>
                  <a:srgbClr val="FF0000"/>
                </a:solidFill>
              </a:rPr>
              <a:t> </a:t>
            </a:r>
            <a:r>
              <a:rPr lang="en-GB" sz="1200" dirty="0" smtClean="0">
                <a:solidFill>
                  <a:srgbClr val="00B050"/>
                </a:solidFill>
              </a:rPr>
              <a:t>are represented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2447" y="4191477"/>
            <a:ext cx="864568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/>
              <a:t>For details, see : B. Bradu et al, Heat load profile estimated on LHC beam screens by thermal transient analysis, ICEC27, Oxford, 2018</a:t>
            </a:r>
          </a:p>
        </p:txBody>
      </p:sp>
    </p:spTree>
    <p:extLst>
      <p:ext uri="{BB962C8B-B14F-4D97-AF65-F5344CB8AC3E}">
        <p14:creationId xmlns:p14="http://schemas.microsoft.com/office/powerpoint/2010/main" val="200554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8315"/>
            <a:ext cx="842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Webpage overview</a:t>
            </a:r>
            <a:endParaRPr lang="en-GB" sz="2800" dirty="0"/>
          </a:p>
        </p:txBody>
      </p:sp>
      <p:sp>
        <p:nvSpPr>
          <p:cNvPr id="8" name="Rectangle 7"/>
          <p:cNvSpPr/>
          <p:nvPr/>
        </p:nvSpPr>
        <p:spPr>
          <a:xfrm>
            <a:off x="2588123" y="2012156"/>
            <a:ext cx="3967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http://CryoDataAnalytics.web.cern.ch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85859" y="2539664"/>
            <a:ext cx="404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(Accessible from CERN network only)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427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Content Placeholder 9"/>
          <p:cNvSpPr txBox="1">
            <a:spLocks/>
          </p:cNvSpPr>
          <p:nvPr/>
        </p:nvSpPr>
        <p:spPr>
          <a:xfrm>
            <a:off x="336550" y="829105"/>
            <a:ext cx="8350250" cy="320314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CRG-OP started to perform some online data analytics on LHC cryogenics.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Two main tasks have been implemented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400" b="1" dirty="0" smtClean="0"/>
              <a:t>Ronde</a:t>
            </a:r>
            <a:r>
              <a:rPr lang="en-GB" sz="1400" dirty="0" smtClean="0"/>
              <a:t>: Daily analysis of LHC </a:t>
            </a:r>
            <a:r>
              <a:rPr lang="en-GB" sz="1400" dirty="0" err="1" smtClean="0"/>
              <a:t>cryo</a:t>
            </a:r>
            <a:r>
              <a:rPr lang="en-GB" sz="1400" dirty="0" smtClean="0"/>
              <a:t> installations to detect abnormal behaviours.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400" b="1" dirty="0" smtClean="0"/>
              <a:t>BS Heat load profile estimation</a:t>
            </a:r>
            <a:r>
              <a:rPr lang="en-GB" sz="1400" dirty="0" smtClean="0"/>
              <a:t>: heat load profile estimation performed at each beam dump on the 4 instrumented half-cells for e-cloud studies.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Some tuning is still needed to put these tools in use for Run 3.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Model based diagnostics to anticipate potential failures </a:t>
            </a:r>
            <a:r>
              <a:rPr lang="en-GB" sz="1800" dirty="0"/>
              <a:t>or malfunctioning  </a:t>
            </a:r>
            <a:r>
              <a:rPr lang="en-GB" sz="1800" dirty="0" smtClean="0"/>
              <a:t>processes will be added to the homepage (</a:t>
            </a:r>
            <a:r>
              <a:rPr lang="en-GB" sz="1800" dirty="0" err="1" smtClean="0"/>
              <a:t>EcosimPro</a:t>
            </a:r>
            <a:r>
              <a:rPr lang="en-GB" sz="1800" dirty="0" smtClean="0"/>
              <a:t>).</a:t>
            </a:r>
            <a:endParaRPr lang="en-GB" sz="1800" dirty="0"/>
          </a:p>
        </p:txBody>
      </p:sp>
      <p:sp>
        <p:nvSpPr>
          <p:cNvPr id="8" name="Rectangle 7"/>
          <p:cNvSpPr/>
          <p:nvPr/>
        </p:nvSpPr>
        <p:spPr>
          <a:xfrm>
            <a:off x="0" y="8315"/>
            <a:ext cx="842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Conclusions</a:t>
            </a:r>
            <a:endParaRPr lang="en-GB" sz="2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39503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75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123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899" y="0"/>
            <a:ext cx="22398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Motivations</a:t>
            </a:r>
            <a:endParaRPr lang="en-GB" sz="2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0EF4CD8D-13F1-47C7-8CA5-C49BC758ECE1}"/>
              </a:ext>
            </a:extLst>
          </p:cNvPr>
          <p:cNvSpPr txBox="1">
            <a:spLocks/>
          </p:cNvSpPr>
          <p:nvPr/>
        </p:nvSpPr>
        <p:spPr>
          <a:xfrm>
            <a:off x="560087" y="744602"/>
            <a:ext cx="8756908" cy="379676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Why perform data analytics on LHC </a:t>
            </a:r>
            <a:r>
              <a:rPr lang="en-US" sz="2000" dirty="0" smtClean="0"/>
              <a:t>cryogenics </a:t>
            </a:r>
            <a:r>
              <a:rPr lang="en-US" sz="2000" dirty="0"/>
              <a:t>?</a:t>
            </a:r>
          </a:p>
          <a:p>
            <a:pPr lvl="1"/>
            <a:r>
              <a:rPr lang="en-US" sz="1600" dirty="0" smtClean="0"/>
              <a:t>Detect problems not seen by conventional alarms</a:t>
            </a:r>
          </a:p>
          <a:p>
            <a:pPr lvl="1"/>
            <a:r>
              <a:rPr lang="en-US" sz="1600" dirty="0" smtClean="0"/>
              <a:t>Anticipate </a:t>
            </a:r>
            <a:r>
              <a:rPr lang="en-US" sz="1600" dirty="0"/>
              <a:t>a </a:t>
            </a:r>
            <a:r>
              <a:rPr lang="en-US" sz="1600" dirty="0" smtClean="0"/>
              <a:t>potential failure or loss of availability</a:t>
            </a:r>
          </a:p>
          <a:p>
            <a:pPr lvl="1"/>
            <a:r>
              <a:rPr lang="en-US" sz="1600" dirty="0" smtClean="0"/>
              <a:t>Detect </a:t>
            </a:r>
            <a:r>
              <a:rPr lang="en-US" sz="1600" dirty="0" err="1" smtClean="0"/>
              <a:t>unoptimized</a:t>
            </a:r>
            <a:r>
              <a:rPr lang="en-US" sz="1600" dirty="0" smtClean="0"/>
              <a:t> processes and malfunctioning sensors </a:t>
            </a:r>
            <a:endParaRPr lang="en-US" sz="1600" dirty="0"/>
          </a:p>
          <a:p>
            <a:pPr lvl="1"/>
            <a:r>
              <a:rPr lang="en-US" sz="1600" dirty="0" smtClean="0"/>
              <a:t>Prolong </a:t>
            </a:r>
            <a:r>
              <a:rPr lang="en-US" sz="1600" dirty="0"/>
              <a:t>the life span of </a:t>
            </a:r>
            <a:r>
              <a:rPr lang="en-US" sz="1600" dirty="0" smtClean="0"/>
              <a:t>equipment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b="1" dirty="0" smtClean="0"/>
              <a:t>Improve </a:t>
            </a:r>
            <a:r>
              <a:rPr lang="en-US" sz="1600" b="1" dirty="0"/>
              <a:t>the cryo </a:t>
            </a:r>
            <a:r>
              <a:rPr lang="en-US" sz="1600" b="1" dirty="0" smtClean="0"/>
              <a:t>availability and performance</a:t>
            </a:r>
            <a:endParaRPr lang="en-US" sz="1600" b="1" dirty="0"/>
          </a:p>
          <a:p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How to perform such analysis ?</a:t>
            </a: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Analyze archived data daily on virtual machines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Create reports for experts/operators (one for each </a:t>
            </a:r>
            <a:r>
              <a:rPr lang="en-US" sz="1600" dirty="0" err="1" smtClean="0"/>
              <a:t>cryo</a:t>
            </a:r>
            <a:r>
              <a:rPr lang="en-US" sz="1600" dirty="0" smtClean="0"/>
              <a:t> installation and day)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Publish the reports on the web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6716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307361" y="3097164"/>
            <a:ext cx="1005089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597420" y="2962558"/>
            <a:ext cx="1251128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12095" y="1845062"/>
            <a:ext cx="0" cy="45231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25" y="666701"/>
            <a:ext cx="4670121" cy="11783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878" y="2297381"/>
            <a:ext cx="1191965" cy="207696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8720" y="2253898"/>
            <a:ext cx="2469833" cy="205356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6741" y="1932827"/>
            <a:ext cx="2303773" cy="24114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612095" y="1918675"/>
            <a:ext cx="12186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smtClean="0">
                <a:solidFill>
                  <a:srgbClr val="00B050"/>
                </a:solidFill>
              </a:rPr>
              <a:t>Select main task</a:t>
            </a:r>
            <a:endParaRPr lang="en-GB" sz="1100" i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88406" y="2694769"/>
            <a:ext cx="9989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smtClean="0">
                <a:solidFill>
                  <a:srgbClr val="00B050"/>
                </a:solidFill>
              </a:rPr>
              <a:t>Select sector</a:t>
            </a:r>
            <a:endParaRPr lang="en-GB" sz="1100" i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93430" y="2710645"/>
            <a:ext cx="8435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smtClean="0">
                <a:solidFill>
                  <a:srgbClr val="00B050"/>
                </a:solidFill>
              </a:rPr>
              <a:t>Select day</a:t>
            </a:r>
            <a:endParaRPr lang="en-GB" sz="1100" i="1" dirty="0">
              <a:solidFill>
                <a:srgbClr val="00B05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8315"/>
            <a:ext cx="842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Webpage overview - Ronde</a:t>
            </a:r>
            <a:endParaRPr lang="en-GB" sz="28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31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Arrow Connector 11"/>
          <p:cNvCxnSpPr>
            <a:stCxn id="9" idx="2"/>
            <a:endCxn id="13" idx="0"/>
          </p:cNvCxnSpPr>
          <p:nvPr/>
        </p:nvCxnSpPr>
        <p:spPr>
          <a:xfrm>
            <a:off x="5696696" y="2461668"/>
            <a:ext cx="0" cy="23014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18235" y="2445933"/>
            <a:ext cx="56135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 smtClean="0">
                <a:solidFill>
                  <a:srgbClr val="00B050"/>
                </a:solidFill>
              </a:rPr>
              <a:t>Select </a:t>
            </a:r>
            <a:r>
              <a:rPr lang="en-GB" sz="1100" i="1" dirty="0">
                <a:solidFill>
                  <a:srgbClr val="00B050"/>
                </a:solidFill>
              </a:rPr>
              <a:t>w</a:t>
            </a:r>
            <a:r>
              <a:rPr lang="en-GB" sz="1100" i="1" dirty="0" smtClean="0">
                <a:solidFill>
                  <a:srgbClr val="00B050"/>
                </a:solidFill>
              </a:rPr>
              <a:t>arning to show figure</a:t>
            </a:r>
            <a:endParaRPr lang="en-GB" sz="1100" i="1" dirty="0">
              <a:solidFill>
                <a:srgbClr val="00B05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365645" y="1871152"/>
            <a:ext cx="86319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8834" y="665439"/>
            <a:ext cx="4935723" cy="17962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00" y="665439"/>
            <a:ext cx="2303773" cy="24114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363273" y="1391792"/>
            <a:ext cx="8531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i="1" dirty="0" smtClean="0">
                <a:solidFill>
                  <a:srgbClr val="00B050"/>
                </a:solidFill>
              </a:rPr>
              <a:t>Select </a:t>
            </a:r>
          </a:p>
          <a:p>
            <a:pPr algn="ctr"/>
            <a:r>
              <a:rPr lang="en-GB" sz="1100" i="1" dirty="0" smtClean="0">
                <a:solidFill>
                  <a:srgbClr val="00B050"/>
                </a:solidFill>
              </a:rPr>
              <a:t>installation</a:t>
            </a:r>
            <a:endParaRPr lang="en-GB" sz="1100" i="1" dirty="0">
              <a:solidFill>
                <a:srgbClr val="00B05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2248" y="2691809"/>
            <a:ext cx="4768895" cy="17038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0" y="8315"/>
            <a:ext cx="842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Webpage overview - Ronde</a:t>
            </a:r>
            <a:endParaRPr lang="en-GB" sz="28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82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74224" y="1402211"/>
            <a:ext cx="732031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005" y="636630"/>
            <a:ext cx="1445219" cy="16707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3925" y="636630"/>
            <a:ext cx="2548733" cy="23574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804250" y="873811"/>
            <a:ext cx="6719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smtClean="0">
                <a:solidFill>
                  <a:srgbClr val="00B050"/>
                </a:solidFill>
              </a:rPr>
              <a:t>Select </a:t>
            </a:r>
          </a:p>
          <a:p>
            <a:r>
              <a:rPr lang="en-GB" sz="1100" i="1" dirty="0" smtClean="0">
                <a:solidFill>
                  <a:srgbClr val="00B050"/>
                </a:solidFill>
              </a:rPr>
              <a:t>half-cell</a:t>
            </a:r>
            <a:endParaRPr lang="en-GB" sz="1100" i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2756" y="562254"/>
            <a:ext cx="21931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>
                <a:solidFill>
                  <a:srgbClr val="00B050"/>
                </a:solidFill>
              </a:rPr>
              <a:t>Select Dump to view plot of BS heat load profiles over magnets</a:t>
            </a:r>
            <a:endParaRPr lang="en-GB" sz="1100" i="1" dirty="0">
              <a:solidFill>
                <a:srgbClr val="00B05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9635" y="1424856"/>
            <a:ext cx="3317165" cy="293806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3" name="Elbow Connector 12"/>
          <p:cNvCxnSpPr/>
          <p:nvPr/>
        </p:nvCxnSpPr>
        <p:spPr>
          <a:xfrm>
            <a:off x="5090328" y="1000354"/>
            <a:ext cx="1986431" cy="417289"/>
          </a:xfrm>
          <a:prstGeom prst="bentConnector2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0" y="8315"/>
            <a:ext cx="842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Webpage overview </a:t>
            </a:r>
            <a:r>
              <a:rPr lang="en-US" sz="2800" dirty="0"/>
              <a:t>- BS heat load at dumps</a:t>
            </a:r>
            <a:endParaRPr lang="en-GB" sz="28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6700" y="538511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93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539503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716" y="1544672"/>
            <a:ext cx="3919666" cy="195983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8315"/>
            <a:ext cx="842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Extras</a:t>
            </a:r>
            <a:endParaRPr lang="en-GB" sz="2800" dirty="0"/>
          </a:p>
        </p:txBody>
      </p:sp>
      <p:sp>
        <p:nvSpPr>
          <p:cNvPr id="10" name="Rectangle 9"/>
          <p:cNvSpPr/>
          <p:nvPr/>
        </p:nvSpPr>
        <p:spPr>
          <a:xfrm>
            <a:off x="2450242" y="1096560"/>
            <a:ext cx="50745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Example of signal to trigger correlation warning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990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472" y="8315"/>
            <a:ext cx="9170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Concrete examples – </a:t>
            </a:r>
            <a:r>
              <a:rPr lang="en-GB" sz="2800" dirty="0" smtClean="0"/>
              <a:t>Oscillating valves</a:t>
            </a:r>
            <a:endParaRPr lang="en-GB" sz="2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026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735" y="1631403"/>
            <a:ext cx="2601586" cy="192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248" y="1631403"/>
            <a:ext cx="2740238" cy="2048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261286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61286" y="2952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2261286" y="5010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40460" y="742888"/>
            <a:ext cx="3179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/>
              <a:t>Algorithm = </a:t>
            </a:r>
            <a:r>
              <a:rPr lang="en-GB" b="1" dirty="0" smtClean="0"/>
              <a:t>Oscillation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2604041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101546" y="1140265"/>
                <a:ext cx="8226854" cy="705332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dirty="0" smtClean="0"/>
                  <a:t>PI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𝑚𝑠𝑒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101546" y="1140265"/>
                <a:ext cx="8226854" cy="705332"/>
              </a:xfrm>
              <a:blipFill>
                <a:blip r:embed="rId2"/>
                <a:stretch>
                  <a:fillRect l="-3262" t="-12931" b="-413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122834" y="2383762"/>
                <a:ext cx="28943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=error residue variance</a:t>
                </a:r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2834" y="2383762"/>
                <a:ext cx="2894382" cy="369332"/>
              </a:xfrm>
              <a:prstGeom prst="rect">
                <a:avLst/>
              </a:prstGeom>
              <a:blipFill>
                <a:blip r:embed="rId3"/>
                <a:stretch>
                  <a:fillRect t="-8197" r="-1263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101546" y="2719762"/>
                <a:ext cx="293695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𝑚𝑠𝑒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𝑚𝑒𝑎𝑛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𝑠𝑞𝑢𝑎𝑟𝑒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𝑒𝑟𝑟𝑜𝑟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1546" y="2719762"/>
                <a:ext cx="2936958" cy="369332"/>
              </a:xfrm>
              <a:prstGeom prst="rect">
                <a:avLst/>
              </a:prstGeom>
              <a:blipFill>
                <a:blip r:embed="rId4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14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95210" y="1325312"/>
            <a:ext cx="806813" cy="12135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Non-regular computations</a:t>
            </a:r>
          </a:p>
        </p:txBody>
      </p:sp>
      <p:sp>
        <p:nvSpPr>
          <p:cNvPr id="8" name="Rectangle 7"/>
          <p:cNvSpPr/>
          <p:nvPr/>
        </p:nvSpPr>
        <p:spPr>
          <a:xfrm>
            <a:off x="7309393" y="2508657"/>
            <a:ext cx="757638" cy="12135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BS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</a:rPr>
              <a:t>h</a:t>
            </a:r>
            <a:r>
              <a:rPr lang="en-US" sz="900" dirty="0" smtClean="0">
                <a:solidFill>
                  <a:schemeClr val="tx1"/>
                </a:solidFill>
              </a:rPr>
              <a:t>eat </a:t>
            </a:r>
            <a:r>
              <a:rPr lang="en-US" sz="900" dirty="0">
                <a:solidFill>
                  <a:schemeClr val="tx1"/>
                </a:solidFill>
              </a:rPr>
              <a:t>load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</a:rPr>
              <a:t>estimation </a:t>
            </a:r>
            <a:r>
              <a:rPr lang="en-US" sz="900" dirty="0" smtClean="0">
                <a:solidFill>
                  <a:schemeClr val="tx1"/>
                </a:solidFill>
              </a:rPr>
              <a:t>at beam dump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23826" y="2504111"/>
            <a:ext cx="757638" cy="121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Ronde S81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38259" y="2499565"/>
            <a:ext cx="757638" cy="1222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Ronde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S78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52692" y="2504111"/>
            <a:ext cx="757638" cy="121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Ronde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S67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67125" y="2499565"/>
            <a:ext cx="757638" cy="1222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Ronde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S56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81558" y="2502877"/>
            <a:ext cx="757638" cy="12193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Ronde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S45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95991" y="2507423"/>
            <a:ext cx="757638" cy="1214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Ronde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S34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10424" y="2502877"/>
            <a:ext cx="757638" cy="12193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Ronde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S23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4857" y="2508656"/>
            <a:ext cx="757638" cy="12135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Ronde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S12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10424" y="1318688"/>
            <a:ext cx="757638" cy="118418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00:30</a:t>
            </a:r>
          </a:p>
          <a:p>
            <a:pPr algn="ctr"/>
            <a:endParaRPr lang="en-US" sz="1000" dirty="0">
              <a:solidFill>
                <a:srgbClr val="7030A0"/>
              </a:solidFill>
            </a:endParaRP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+ every 2 hours*</a:t>
            </a:r>
          </a:p>
          <a:p>
            <a:pPr algn="ctr"/>
            <a:endParaRPr lang="en-US" sz="1000" dirty="0">
              <a:solidFill>
                <a:srgbClr val="7030A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4857" y="1318688"/>
            <a:ext cx="757638" cy="118418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00:15</a:t>
            </a:r>
          </a:p>
          <a:p>
            <a:pPr algn="ctr"/>
            <a:endParaRPr lang="en-US" sz="1000" dirty="0">
              <a:solidFill>
                <a:srgbClr val="7030A0"/>
              </a:solidFill>
            </a:endParaRP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+ every 2 hours*</a:t>
            </a:r>
          </a:p>
          <a:p>
            <a:pPr algn="ctr"/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81558" y="1325312"/>
            <a:ext cx="757638" cy="118418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01:00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+ every 2 hours*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995991" y="1325312"/>
            <a:ext cx="757638" cy="118418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00:45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+ every 2 hours*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652692" y="1316006"/>
            <a:ext cx="757638" cy="118418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01:30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+ every 2 hours*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767125" y="1316006"/>
            <a:ext cx="757638" cy="118418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01:15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+ every 2</a:t>
            </a:r>
            <a:r>
              <a:rPr lang="en-US" sz="1000" baseline="30000" dirty="0">
                <a:solidFill>
                  <a:srgbClr val="7030A0"/>
                </a:solidFill>
              </a:rPr>
              <a:t> </a:t>
            </a:r>
            <a:r>
              <a:rPr lang="en-US" sz="1000" dirty="0">
                <a:solidFill>
                  <a:srgbClr val="7030A0"/>
                </a:solidFill>
              </a:rPr>
              <a:t>hours*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423826" y="1322630"/>
            <a:ext cx="757638" cy="118418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02:00</a:t>
            </a:r>
          </a:p>
          <a:p>
            <a:pPr algn="ctr"/>
            <a:endParaRPr lang="en-US" sz="1000" dirty="0">
              <a:solidFill>
                <a:srgbClr val="7030A0"/>
              </a:solidFill>
            </a:endParaRP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+ every 2 hours*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538259" y="1322630"/>
            <a:ext cx="757638" cy="118418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01:45 </a:t>
            </a:r>
          </a:p>
          <a:p>
            <a:pPr algn="ctr"/>
            <a:endParaRPr lang="en-US" sz="1000" dirty="0">
              <a:solidFill>
                <a:srgbClr val="7030A0"/>
              </a:solidFill>
            </a:endParaRP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+ every 2 hours*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314666" y="1318688"/>
            <a:ext cx="757638" cy="118418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7030A0"/>
                </a:solidFill>
              </a:rPr>
              <a:t>cron</a:t>
            </a:r>
            <a:r>
              <a:rPr lang="en-US" sz="1000" dirty="0">
                <a:solidFill>
                  <a:srgbClr val="7030A0"/>
                </a:solidFill>
              </a:rPr>
              <a:t>:</a:t>
            </a:r>
          </a:p>
          <a:p>
            <a:pPr algn="ctr"/>
            <a:endParaRPr lang="en-US" sz="1000" dirty="0">
              <a:solidFill>
                <a:srgbClr val="7030A0"/>
              </a:solidFill>
            </a:endParaRP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Every 10</a:t>
            </a:r>
            <a:r>
              <a:rPr lang="en-US" sz="1000" baseline="30000" dirty="0">
                <a:solidFill>
                  <a:srgbClr val="7030A0"/>
                </a:solidFill>
              </a:rPr>
              <a:t>th</a:t>
            </a:r>
            <a:r>
              <a:rPr lang="en-US" sz="1000" dirty="0">
                <a:solidFill>
                  <a:srgbClr val="7030A0"/>
                </a:solidFill>
              </a:rPr>
              <a:t> minute</a:t>
            </a:r>
          </a:p>
        </p:txBody>
      </p:sp>
      <p:cxnSp>
        <p:nvCxnSpPr>
          <p:cNvPr id="26" name="Straight Connector 25"/>
          <p:cNvCxnSpPr>
            <a:stCxn id="48" idx="0"/>
          </p:cNvCxnSpPr>
          <p:nvPr/>
        </p:nvCxnSpPr>
        <p:spPr>
          <a:xfrm flipV="1">
            <a:off x="603676" y="923321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478946" y="914229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2368633" y="914229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243903" y="917493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172719" y="923321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5047989" y="914229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5937676" y="914229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812946" y="917493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7702633" y="914229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8577903" y="917493"/>
            <a:ext cx="0" cy="81475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8899" y="0"/>
            <a:ext cx="555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Infrastructure - Virtual machines</a:t>
            </a:r>
            <a:endParaRPr lang="en-GB" sz="28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8608" y="3846500"/>
            <a:ext cx="435568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7030A0"/>
                </a:solidFill>
              </a:rPr>
              <a:t>Not started simultaneously because of EOS </a:t>
            </a:r>
            <a:r>
              <a:rPr lang="en-US" sz="1100" dirty="0" smtClean="0">
                <a:solidFill>
                  <a:srgbClr val="7030A0"/>
                </a:solidFill>
              </a:rPr>
              <a:t>interferences.</a:t>
            </a:r>
            <a:endParaRPr lang="en-US" sz="1100" dirty="0">
              <a:solidFill>
                <a:srgbClr val="7030A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7030A0"/>
                </a:solidFill>
              </a:rPr>
              <a:t>Approximately 1h is required to compute one sector for </a:t>
            </a:r>
            <a:r>
              <a:rPr lang="en-US" sz="1100" dirty="0" smtClean="0">
                <a:solidFill>
                  <a:srgbClr val="7030A0"/>
                </a:solidFill>
              </a:rPr>
              <a:t>one </a:t>
            </a:r>
            <a:r>
              <a:rPr lang="en-US" sz="1100" dirty="0">
                <a:solidFill>
                  <a:srgbClr val="7030A0"/>
                </a:solidFill>
              </a:rPr>
              <a:t>day.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7030A0"/>
                </a:solidFill>
              </a:rPr>
              <a:t>* Will only run </a:t>
            </a:r>
            <a:r>
              <a:rPr lang="en-US" sz="1100" dirty="0" smtClean="0">
                <a:solidFill>
                  <a:srgbClr val="7030A0"/>
                </a:solidFill>
              </a:rPr>
              <a:t>if the report for </a:t>
            </a:r>
            <a:r>
              <a:rPr lang="en-US" sz="1100" dirty="0">
                <a:solidFill>
                  <a:srgbClr val="7030A0"/>
                </a:solidFill>
              </a:rPr>
              <a:t>the previous </a:t>
            </a:r>
            <a:r>
              <a:rPr lang="en-US" sz="1100" dirty="0" smtClean="0">
                <a:solidFill>
                  <a:srgbClr val="7030A0"/>
                </a:solidFill>
              </a:rPr>
              <a:t>day is missing.</a:t>
            </a:r>
            <a:endParaRPr lang="en-GB" sz="1100" dirty="0">
              <a:solidFill>
                <a:srgbClr val="7030A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194960" y="1000250"/>
            <a:ext cx="807064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CDA-10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309393" y="1004796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CDA-9</a:t>
            </a:r>
          </a:p>
        </p:txBody>
      </p:sp>
      <p:sp>
        <p:nvSpPr>
          <p:cNvPr id="41" name="Rectangle 40"/>
          <p:cNvSpPr/>
          <p:nvPr/>
        </p:nvSpPr>
        <p:spPr>
          <a:xfrm>
            <a:off x="6423826" y="1000250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CDA-8</a:t>
            </a:r>
          </a:p>
        </p:txBody>
      </p:sp>
      <p:sp>
        <p:nvSpPr>
          <p:cNvPr id="42" name="Rectangle 41"/>
          <p:cNvSpPr/>
          <p:nvPr/>
        </p:nvSpPr>
        <p:spPr>
          <a:xfrm>
            <a:off x="5538259" y="995704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CDA-7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652692" y="1000250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CDA-6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767125" y="995704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CDA-5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881558" y="999016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CDA-4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995991" y="1003562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CDA-3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110424" y="999016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CDA-2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24857" y="1004796"/>
            <a:ext cx="757638" cy="313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CDA-1</a:t>
            </a:r>
          </a:p>
        </p:txBody>
      </p:sp>
      <p:sp>
        <p:nvSpPr>
          <p:cNvPr id="49" name="Rectangle 48"/>
          <p:cNvSpPr/>
          <p:nvPr/>
        </p:nvSpPr>
        <p:spPr>
          <a:xfrm>
            <a:off x="224857" y="657836"/>
            <a:ext cx="8727741" cy="26548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C000"/>
                </a:solidFill>
              </a:rPr>
              <a:t>AFS+EOS</a:t>
            </a:r>
            <a:endParaRPr lang="en-GB" sz="1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59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5" grpId="0" animBg="1"/>
      <p:bldP spid="39" grpId="0" animBg="1"/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217" y="7877"/>
            <a:ext cx="59987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Infrastructure - Analysis process </a:t>
            </a:r>
            <a:endParaRPr lang="en-GB" sz="2800" dirty="0"/>
          </a:p>
        </p:txBody>
      </p:sp>
      <p:sp>
        <p:nvSpPr>
          <p:cNvPr id="8" name="Rectangle 7"/>
          <p:cNvSpPr/>
          <p:nvPr/>
        </p:nvSpPr>
        <p:spPr>
          <a:xfrm>
            <a:off x="2325263" y="3792066"/>
            <a:ext cx="2960559" cy="41191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                              </a:t>
            </a:r>
            <a:r>
              <a:rPr lang="en-US" sz="1400" dirty="0">
                <a:solidFill>
                  <a:srgbClr val="FFC000"/>
                </a:solidFill>
              </a:rPr>
              <a:t>AFS</a:t>
            </a:r>
            <a:endParaRPr lang="en-GB" sz="1400" dirty="0">
              <a:solidFill>
                <a:srgbClr val="FFC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78122" y="994134"/>
            <a:ext cx="3894944" cy="625702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                       </a:t>
            </a:r>
            <a:r>
              <a:rPr lang="en-US" sz="1400" dirty="0">
                <a:solidFill>
                  <a:srgbClr val="00B050"/>
                </a:solidFill>
              </a:rPr>
              <a:t>EOS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87521" y="1117893"/>
            <a:ext cx="3352800" cy="333828"/>
          </a:xfrm>
          <a:prstGeom prst="rect">
            <a:avLst/>
          </a:prstGeom>
          <a:noFill/>
          <a:ln>
            <a:solidFill>
              <a:srgbClr val="FDBCF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C9BF0"/>
                </a:solidFill>
              </a:rPr>
              <a:t>                                       WWW</a:t>
            </a:r>
            <a:endParaRPr lang="en-GB" dirty="0">
              <a:solidFill>
                <a:srgbClr val="FC9BF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26494" y="2441665"/>
            <a:ext cx="1531620" cy="4586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Openstack VM</a:t>
            </a:r>
          </a:p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3042" y="2460119"/>
            <a:ext cx="2122222" cy="45865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                   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                        Local PC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28276" y="3713626"/>
            <a:ext cx="1249145" cy="49035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LDB</a:t>
            </a:r>
          </a:p>
          <a:p>
            <a:pPr algn="ctr"/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25263" y="3812821"/>
            <a:ext cx="16065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C000"/>
                </a:solidFill>
              </a:rPr>
              <a:t>Code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C000"/>
                </a:solidFill>
              </a:rPr>
              <a:t>Python environment</a:t>
            </a:r>
            <a:endParaRPr lang="en-GB" sz="1000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41867" y="3914253"/>
            <a:ext cx="11095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7030A0"/>
                </a:solidFill>
              </a:rPr>
              <a:t>Signal data</a:t>
            </a:r>
            <a:endParaRPr lang="en-GB" sz="1000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82888" y="2654098"/>
            <a:ext cx="12602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0000"/>
                </a:solidFill>
              </a:rPr>
              <a:t>Computations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15043" y="1029986"/>
            <a:ext cx="1556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B050"/>
                </a:solidFill>
              </a:rPr>
              <a:t>Result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B050"/>
                </a:solidFill>
              </a:rPr>
              <a:t>Input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B050"/>
                </a:solidFill>
              </a:rPr>
              <a:t>Homepage storage</a:t>
            </a:r>
            <a:endParaRPr lang="en-GB" sz="1000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29649" y="1173935"/>
            <a:ext cx="15712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C9BF0"/>
                </a:solidFill>
              </a:rPr>
              <a:t>Result presentation</a:t>
            </a:r>
            <a:endParaRPr lang="en-GB" sz="1000" dirty="0">
              <a:solidFill>
                <a:srgbClr val="FC9BF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058" y="2500258"/>
            <a:ext cx="12272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/>
              <a:t>Editing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/>
              <a:t>Configuration</a:t>
            </a:r>
            <a:endParaRPr lang="en-GB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2863885" y="1735939"/>
            <a:ext cx="1739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3. Check latest results </a:t>
            </a:r>
          </a:p>
          <a:p>
            <a:r>
              <a:rPr lang="en-US" sz="1200" dirty="0">
                <a:solidFill>
                  <a:schemeClr val="accent3"/>
                </a:solidFill>
              </a:rPr>
              <a:t>    (and read input)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30331" y="3237288"/>
            <a:ext cx="2154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2. Read python environment </a:t>
            </a:r>
          </a:p>
          <a:p>
            <a:r>
              <a:rPr lang="en-US" sz="1200" dirty="0">
                <a:solidFill>
                  <a:schemeClr val="accent3"/>
                </a:solidFill>
              </a:rPr>
              <a:t>    and the program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37946" y="2417098"/>
            <a:ext cx="2643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1. Start job (automatic through </a:t>
            </a:r>
            <a:r>
              <a:rPr lang="en-US" sz="1200" dirty="0" err="1">
                <a:solidFill>
                  <a:schemeClr val="accent3"/>
                </a:solidFill>
              </a:rPr>
              <a:t>cron</a:t>
            </a:r>
            <a:r>
              <a:rPr lang="en-US" sz="1200" dirty="0">
                <a:solidFill>
                  <a:schemeClr val="accent3"/>
                </a:solidFill>
              </a:rPr>
              <a:t>)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43769" y="2641775"/>
            <a:ext cx="1745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5. Perform calculations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29488" y="3191121"/>
            <a:ext cx="23045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4. Fetch signal data (</a:t>
            </a:r>
            <a:r>
              <a:rPr lang="en-US" sz="1200" dirty="0" err="1">
                <a:solidFill>
                  <a:schemeClr val="accent3"/>
                </a:solidFill>
              </a:rPr>
              <a:t>PyTimber</a:t>
            </a:r>
            <a:r>
              <a:rPr lang="en-US" sz="1200" dirty="0">
                <a:solidFill>
                  <a:schemeClr val="accent3"/>
                </a:solidFill>
              </a:rPr>
              <a:t>)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47042" y="1674017"/>
            <a:ext cx="28504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6. </a:t>
            </a:r>
            <a:r>
              <a:rPr lang="en-US" sz="1200" dirty="0" smtClean="0">
                <a:solidFill>
                  <a:schemeClr val="accent3"/>
                </a:solidFill>
              </a:rPr>
              <a:t>Generate report + </a:t>
            </a:r>
            <a:r>
              <a:rPr lang="en-US" sz="1200" dirty="0">
                <a:solidFill>
                  <a:schemeClr val="accent3"/>
                </a:solidFill>
              </a:rPr>
              <a:t>update homepage</a:t>
            </a:r>
            <a:endParaRPr lang="en-GB" sz="1200" dirty="0">
              <a:solidFill>
                <a:schemeClr val="accent3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325263" y="2899540"/>
            <a:ext cx="1390497" cy="876487"/>
          </a:xfrm>
          <a:prstGeom prst="straightConnector1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258114" y="2918774"/>
            <a:ext cx="683753" cy="774228"/>
          </a:xfrm>
          <a:prstGeom prst="straightConnector1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134721" y="1619836"/>
            <a:ext cx="1591773" cy="821829"/>
          </a:xfrm>
          <a:prstGeom prst="straightConnector1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5254223" y="1613080"/>
            <a:ext cx="0" cy="812879"/>
          </a:xfrm>
          <a:prstGeom prst="straightConnector1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2" idx="3"/>
            <a:endCxn id="11" idx="1"/>
          </p:cNvCxnSpPr>
          <p:nvPr/>
        </p:nvCxnSpPr>
        <p:spPr>
          <a:xfrm flipV="1">
            <a:off x="2325264" y="2670992"/>
            <a:ext cx="1401230" cy="18455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72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  <p:bldP spid="14" grpId="0"/>
      <p:bldP spid="15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899" y="0"/>
            <a:ext cx="555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Automatic ronde - Introduction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90370" y="700774"/>
            <a:ext cx="298835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Purpose: </a:t>
            </a:r>
          </a:p>
          <a:p>
            <a:endParaRPr lang="en-US" sz="1400" u="sng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Avoid the repetitive manual operator checking (“ronde”).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Have a coherent check </a:t>
            </a:r>
            <a:r>
              <a:rPr lang="en-US" sz="1400" dirty="0" smtClean="0"/>
              <a:t>across similar installations.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Detect problems not seen by conventional alarms and difficult to catch by “human eyes”.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This is NOT replacing the daily operator surveillance !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06125" y="700774"/>
            <a:ext cx="572048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tx2">
                    <a:lumMod val="40000"/>
                    <a:lumOff val="60000"/>
                  </a:schemeClr>
                </a:solidFill>
              </a:rPr>
              <a:t>Who can do what?</a:t>
            </a:r>
          </a:p>
          <a:p>
            <a:endParaRPr lang="en-US" u="sng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Operators can view job specifications and the daily results.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Experts can edit the job specifications and view the daily results.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3192427" y="547932"/>
            <a:ext cx="0" cy="34641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8365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898" y="0"/>
            <a:ext cx="69939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Automatic ronde -</a:t>
            </a:r>
            <a:r>
              <a:rPr lang="en-US" sz="2800" dirty="0" smtClean="0"/>
              <a:t> Algorithms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833005" y="1075484"/>
            <a:ext cx="3010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Amplitude difference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33004" y="2807001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 Integral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558805" y="1080245"/>
            <a:ext cx="1071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 Offset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10586" y="3121414"/>
            <a:ext cx="249235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a signal is significantly above its most frequent value.</a:t>
            </a:r>
          </a:p>
          <a:p>
            <a:pPr lvl="1"/>
            <a:endParaRPr lang="en-GB" sz="1000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Magnet Filling valves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Bayonet levels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10586" y="1379881"/>
            <a:ext cx="35372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</a:t>
            </a:r>
            <a:r>
              <a:rPr lang="en-GB" sz="1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: </a:t>
            </a:r>
          </a:p>
          <a:p>
            <a:pPr lvl="1"/>
            <a:r>
              <a:rPr lang="en-GB" sz="1000" dirty="0"/>
              <a:t>Check if average </a:t>
            </a:r>
            <a:r>
              <a:rPr lang="en-GB" sz="1000" dirty="0" smtClean="0"/>
              <a:t>(opt. median) </a:t>
            </a:r>
            <a:r>
              <a:rPr lang="en-GB" sz="1000" dirty="0"/>
              <a:t>amplitude of a signals is significantly larger </a:t>
            </a:r>
            <a:r>
              <a:rPr lang="en-GB" sz="1000" dirty="0" smtClean="0"/>
              <a:t>than </a:t>
            </a:r>
            <a:r>
              <a:rPr lang="en-GB" sz="1000" dirty="0"/>
              <a:t>others in a group.</a:t>
            </a:r>
          </a:p>
          <a:p>
            <a:pPr lvl="1"/>
            <a:endParaRPr lang="en-GB" sz="1000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Magnets </a:t>
            </a:r>
            <a:r>
              <a:rPr lang="en-GB" sz="1000" dirty="0" err="1" smtClean="0"/>
              <a:t>TTmin</a:t>
            </a:r>
            <a:r>
              <a:rPr lang="en-GB" sz="1000" dirty="0" smtClean="0"/>
              <a:t>/</a:t>
            </a:r>
            <a:r>
              <a:rPr lang="en-GB" sz="1000" dirty="0" err="1" smtClean="0"/>
              <a:t>TTmax</a:t>
            </a:r>
            <a:r>
              <a:rPr lang="en-GB" sz="1000" dirty="0" smtClean="0"/>
              <a:t>/</a:t>
            </a:r>
            <a:r>
              <a:rPr lang="en-GB" sz="1000" dirty="0" err="1" smtClean="0"/>
              <a:t>TTavg</a:t>
            </a:r>
            <a:endParaRPr lang="en-GB" sz="10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DFB CL valves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DFB CL </a:t>
            </a:r>
            <a:r>
              <a:rPr lang="en-GB" sz="1000" dirty="0" smtClean="0"/>
              <a:t>Cold-end </a:t>
            </a:r>
            <a:r>
              <a:rPr lang="en-GB" sz="1000" dirty="0"/>
              <a:t>temperatures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336386" y="1384642"/>
            <a:ext cx="30088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</a:t>
            </a:r>
            <a:r>
              <a:rPr lang="en-GB" sz="1000" dirty="0" smtClean="0"/>
              <a:t>a </a:t>
            </a:r>
            <a:r>
              <a:rPr lang="en-GB" sz="1000" dirty="0"/>
              <a:t>signal is significantly </a:t>
            </a:r>
            <a:r>
              <a:rPr lang="en-GB" sz="1000" dirty="0" smtClean="0"/>
              <a:t>distanced from other </a:t>
            </a:r>
            <a:r>
              <a:rPr lang="en-GB" sz="1000" dirty="0"/>
              <a:t>signals in a group</a:t>
            </a:r>
            <a:r>
              <a:rPr lang="en-GB" sz="1000" dirty="0" smtClean="0"/>
              <a:t>. (2 modes)</a:t>
            </a:r>
            <a:endParaRPr lang="en-GB" sz="1000" dirty="0"/>
          </a:p>
          <a:p>
            <a:pPr lvl="1"/>
            <a:endParaRPr lang="en-GB" sz="1000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QRL line sensors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Magnet pressures and temperatures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DFB pressures</a:t>
            </a:r>
            <a:endParaRPr lang="en-GB" sz="1000" b="1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63611" y="592455"/>
            <a:ext cx="5027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11 algorithms have been developed until now…</a:t>
            </a:r>
            <a:endParaRPr lang="en-GB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34692" y="2873545"/>
            <a:ext cx="2650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. </a:t>
            </a:r>
            <a:r>
              <a:rPr lang="en-US" dirty="0"/>
              <a:t>PID performance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5288464" y="3201208"/>
            <a:ext cx="32121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PID loop is correctly tuned </a:t>
            </a:r>
          </a:p>
          <a:p>
            <a:pPr lvl="1"/>
            <a:r>
              <a:rPr lang="en-GB" sz="1000" dirty="0"/>
              <a:t>(by checking </a:t>
            </a:r>
            <a:r>
              <a:rPr lang="en-GB" sz="1000" dirty="0" smtClean="0"/>
              <a:t>measured value and actuator).</a:t>
            </a:r>
            <a:endParaRPr lang="en-GB" sz="1000" dirty="0"/>
          </a:p>
          <a:p>
            <a:pPr lvl="1"/>
            <a:endParaRPr lang="en-GB" sz="1000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All PID</a:t>
            </a:r>
          </a:p>
        </p:txBody>
      </p:sp>
    </p:spTree>
    <p:extLst>
      <p:ext uri="{BB962C8B-B14F-4D97-AF65-F5344CB8AC3E}">
        <p14:creationId xmlns:p14="http://schemas.microsoft.com/office/powerpoint/2010/main" val="326254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  <p:bldP spid="16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899" y="0"/>
            <a:ext cx="555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Automatic ronde - Algorithms</a:t>
            </a:r>
            <a:endParaRPr lang="en-GB" sz="28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4613" y="723086"/>
            <a:ext cx="1283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dirty="0"/>
              <a:t>Average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370197" y="1026793"/>
            <a:ext cx="249518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the average of a signal is above or below given limits. </a:t>
            </a:r>
          </a:p>
          <a:p>
            <a:pPr lvl="1"/>
            <a:endParaRPr lang="en-GB" sz="1000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Thermal shield valves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Thermal shield </a:t>
            </a:r>
            <a:r>
              <a:rPr lang="en-GB" sz="1000" dirty="0" smtClean="0"/>
              <a:t>temperatures</a:t>
            </a:r>
            <a:endParaRPr lang="en-GB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567901" y="249696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. </a:t>
            </a:r>
            <a:r>
              <a:rPr lang="en-US" dirty="0"/>
              <a:t>Count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370197" y="2900183"/>
            <a:ext cx="275467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the number of </a:t>
            </a:r>
            <a:r>
              <a:rPr lang="en-GB" sz="1000" dirty="0" smtClean="0"/>
              <a:t>On/Off switch </a:t>
            </a:r>
            <a:r>
              <a:rPr lang="en-GB" sz="1000" dirty="0"/>
              <a:t>for a </a:t>
            </a:r>
            <a:r>
              <a:rPr lang="en-GB" sz="1000" dirty="0" smtClean="0"/>
              <a:t>Boolean </a:t>
            </a:r>
            <a:r>
              <a:rPr lang="en-GB" sz="1000" dirty="0"/>
              <a:t>is above a given limit.</a:t>
            </a:r>
          </a:p>
          <a:p>
            <a:pPr lvl="1"/>
            <a:endParaRPr lang="en-GB" sz="1000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He guards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 err="1"/>
              <a:t>Cryo</a:t>
            </a:r>
            <a:r>
              <a:rPr lang="en-GB" sz="1000" dirty="0"/>
              <a:t> start / </a:t>
            </a:r>
            <a:r>
              <a:rPr lang="en-GB" sz="1000" dirty="0" err="1"/>
              <a:t>Cryo</a:t>
            </a:r>
            <a:r>
              <a:rPr lang="en-GB" sz="1000" dirty="0"/>
              <a:t> maintain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45591" y="723086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  <a:r>
              <a:rPr lang="en-US" dirty="0" smtClean="0"/>
              <a:t>. </a:t>
            </a:r>
            <a:r>
              <a:rPr lang="en-US" dirty="0"/>
              <a:t>Slow deviation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5286031" y="1031976"/>
            <a:ext cx="241203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the signals have a slow accumulation over time. </a:t>
            </a:r>
          </a:p>
          <a:p>
            <a:pPr lvl="1"/>
            <a:endParaRPr lang="en-GB" sz="1000" b="1" i="1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Filters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vacuum gauges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45279" y="2440690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  <a:r>
              <a:rPr lang="en-US" dirty="0" smtClean="0"/>
              <a:t>. Span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5182756" y="2753528"/>
            <a:ext cx="28939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the span of a signal is significantly larger than the average span of other signals in a </a:t>
            </a:r>
            <a:r>
              <a:rPr lang="en-GB" sz="1000" dirty="0" smtClean="0"/>
              <a:t>group.</a:t>
            </a:r>
          </a:p>
          <a:p>
            <a:pPr lvl="1"/>
            <a:endParaRPr lang="en-GB" sz="1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  <a:endParaRPr lang="en-GB" sz="10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CV910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Magnets </a:t>
            </a:r>
            <a:r>
              <a:rPr lang="en-GB" sz="1000" dirty="0" smtClean="0"/>
              <a:t>(</a:t>
            </a:r>
            <a:r>
              <a:rPr lang="en-GB" sz="1000" dirty="0" err="1" smtClean="0"/>
              <a:t>TTmax</a:t>
            </a:r>
            <a:r>
              <a:rPr lang="en-GB" sz="1000" dirty="0" smtClean="0"/>
              <a:t> and </a:t>
            </a:r>
            <a:r>
              <a:rPr lang="en-GB" sz="1000" dirty="0" err="1" smtClean="0"/>
              <a:t>Ttavg</a:t>
            </a:r>
            <a:r>
              <a:rPr lang="en-GB" sz="1000" dirty="0" smtClean="0"/>
              <a:t>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30074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20" grpId="0"/>
      <p:bldP spid="21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11-Feb-19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Oskar Martensson</a:t>
            </a:r>
          </a:p>
          <a:p>
            <a:r>
              <a:rPr lang="en-US" smtClean="0"/>
              <a:t>TE-CRG-OP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899" y="0"/>
            <a:ext cx="555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Automatic ronde - Algorithms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320116" y="1312590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10. </a:t>
            </a:r>
            <a:r>
              <a:rPr lang="en-US" dirty="0"/>
              <a:t>Daily average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23220"/>
            <a:ext cx="9316995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057592" y="1625428"/>
            <a:ext cx="287635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the ratio between the daily average of a signal and the average of the previous day is above a given limit.</a:t>
            </a:r>
          </a:p>
          <a:p>
            <a:pPr lvl="1"/>
            <a:endParaRPr lang="en-GB" sz="1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  <a:endParaRPr lang="en-GB" sz="10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Vacuum gauges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3004" y="126285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9. Correlation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295299" y="1604518"/>
            <a:ext cx="271848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/>
              <a:t>Check if </a:t>
            </a:r>
            <a:r>
              <a:rPr lang="en-GB" sz="1000" dirty="0" smtClean="0"/>
              <a:t>local derivatives </a:t>
            </a:r>
            <a:r>
              <a:rPr lang="en-GB" sz="1000" dirty="0"/>
              <a:t>of signals is different from others in a group for a significant time.</a:t>
            </a:r>
          </a:p>
          <a:p>
            <a:pPr lvl="1"/>
            <a:endParaRPr lang="en-GB" sz="1000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CV910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62994" y="1312590"/>
            <a:ext cx="1616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11. </a:t>
            </a:r>
            <a:r>
              <a:rPr lang="en-US" dirty="0"/>
              <a:t>Oscillation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6016765" y="1634133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Function: </a:t>
            </a:r>
          </a:p>
          <a:p>
            <a:pPr lvl="1"/>
            <a:r>
              <a:rPr lang="en-GB" sz="1000" dirty="0" smtClean="0"/>
              <a:t>Find a </a:t>
            </a:r>
            <a:r>
              <a:rPr lang="en-GB" sz="1000" dirty="0"/>
              <a:t>cyclic behaviour in </a:t>
            </a:r>
            <a:r>
              <a:rPr lang="en-GB" sz="1000" dirty="0" smtClean="0"/>
              <a:t>a signal</a:t>
            </a:r>
            <a:r>
              <a:rPr lang="en-GB" sz="1000" dirty="0"/>
              <a:t>.</a:t>
            </a:r>
          </a:p>
          <a:p>
            <a:pPr lvl="1"/>
            <a:endParaRPr lang="en-GB" sz="1000" dirty="0"/>
          </a:p>
          <a:p>
            <a:pPr lvl="1"/>
            <a:r>
              <a:rPr lang="en-GB" sz="10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Applications: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/>
              <a:t>Supercritical helium pressure stability</a:t>
            </a:r>
          </a:p>
        </p:txBody>
      </p:sp>
    </p:spTree>
    <p:extLst>
      <p:ext uri="{BB962C8B-B14F-4D97-AF65-F5344CB8AC3E}">
        <p14:creationId xmlns:p14="http://schemas.microsoft.com/office/powerpoint/2010/main" val="20379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10865</TotalTime>
  <Words>1893</Words>
  <Application>Microsoft Office PowerPoint</Application>
  <PresentationFormat>On-screen Show (16:9)</PresentationFormat>
  <Paragraphs>495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Cambria Math</vt:lpstr>
      <vt:lpstr>Optima</vt:lpstr>
      <vt:lpstr>Times New Roman</vt:lpstr>
      <vt:lpstr>Wingdings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PI=〖σ_r〗^2/mse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Oskar Martensson</cp:lastModifiedBy>
  <cp:revision>443</cp:revision>
  <cp:lastPrinted>2018-11-29T08:36:38Z</cp:lastPrinted>
  <dcterms:created xsi:type="dcterms:W3CDTF">2012-11-30T11:04:26Z</dcterms:created>
  <dcterms:modified xsi:type="dcterms:W3CDTF">2019-02-11T10:11:59Z</dcterms:modified>
</cp:coreProperties>
</file>