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8"/>
  </p:notesMasterIdLst>
  <p:sldIdLst>
    <p:sldId id="257" r:id="rId3"/>
    <p:sldId id="382" r:id="rId4"/>
    <p:sldId id="258" r:id="rId5"/>
    <p:sldId id="259" r:id="rId6"/>
    <p:sldId id="265" r:id="rId7"/>
    <p:sldId id="270" r:id="rId8"/>
    <p:sldId id="269" r:id="rId9"/>
    <p:sldId id="271" r:id="rId10"/>
    <p:sldId id="380" r:id="rId11"/>
    <p:sldId id="381" r:id="rId12"/>
    <p:sldId id="384" r:id="rId13"/>
    <p:sldId id="385" r:id="rId14"/>
    <p:sldId id="383" r:id="rId15"/>
    <p:sldId id="379" r:id="rId16"/>
    <p:sldId id="387" r:id="rId17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derik Cleeren" initials="FC" lastIdx="11" clrIdx="0">
    <p:extLst>
      <p:ext uri="{19B8F6BF-5375-455C-9EA6-DF929625EA0E}">
        <p15:presenceInfo xmlns:p15="http://schemas.microsoft.com/office/powerpoint/2012/main" userId="S-1-5-21-4060015860-3155939536-3220560164-211172" providerId="AD"/>
      </p:ext>
    </p:extLst>
  </p:cmAuthor>
  <p:cmAuthor id="2" name="u0009552" initials="u" lastIdx="1" clrIdx="1">
    <p:extLst>
      <p:ext uri="{19B8F6BF-5375-455C-9EA6-DF929625EA0E}">
        <p15:presenceInfo xmlns:p15="http://schemas.microsoft.com/office/powerpoint/2012/main" userId="S-1-5-21-4060015860-3155939536-3220560164-186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69" autoAdjust="0"/>
    <p:restoredTop sz="94660"/>
  </p:normalViewPr>
  <p:slideViewPr>
    <p:cSldViewPr snapToGrid="0">
      <p:cViewPr varScale="1">
        <p:scale>
          <a:sx n="93" d="100"/>
          <a:sy n="93" d="100"/>
        </p:scale>
        <p:origin x="8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923C66-D9D3-40DA-BFB2-A4A91A0A83F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37F9FB7-996A-4CC0-AC9A-17093B60976E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/>
            <a:t>Design of tracer molecule</a:t>
          </a:r>
        </a:p>
      </dgm:t>
    </dgm:pt>
    <dgm:pt modelId="{8C35DF9B-BBFE-43C9-BACB-CD3EABE8DA6C}" type="parTrans" cxnId="{6844FBF1-C8EE-44EF-ADCA-0E4A137A71DC}">
      <dgm:prSet/>
      <dgm:spPr/>
      <dgm:t>
        <a:bodyPr/>
        <a:lstStyle/>
        <a:p>
          <a:endParaRPr lang="en-US"/>
        </a:p>
      </dgm:t>
    </dgm:pt>
    <dgm:pt modelId="{86E490EC-5D9D-42B0-83CD-7A709259FD70}" type="sibTrans" cxnId="{6844FBF1-C8EE-44EF-ADCA-0E4A137A71DC}">
      <dgm:prSet/>
      <dgm:spPr>
        <a:effectLst>
          <a:reflection blurRad="6350" stA="50000" endA="300" endPos="38500" dist="50800" dir="5400000" sy="-100000" algn="bl" rotWithShape="0"/>
        </a:effectLst>
      </dgm:spPr>
      <dgm:t>
        <a:bodyPr/>
        <a:lstStyle/>
        <a:p>
          <a:endParaRPr lang="en-US"/>
        </a:p>
      </dgm:t>
    </dgm:pt>
    <dgm:pt modelId="{ABE47223-3C92-4C06-A4EA-6747DAB39687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/>
            <a:t>Organic Chemistry &amp; </a:t>
          </a:r>
          <a:r>
            <a:rPr lang="en-US" dirty="0" err="1"/>
            <a:t>characterisation</a:t>
          </a:r>
          <a:endParaRPr lang="en-US" dirty="0"/>
        </a:p>
      </dgm:t>
    </dgm:pt>
    <dgm:pt modelId="{8F43AF5F-FAD1-48CD-9852-A505BFC4F762}" type="parTrans" cxnId="{50B8E2DA-D0AC-49BA-95C8-227ACD6B62A0}">
      <dgm:prSet/>
      <dgm:spPr/>
      <dgm:t>
        <a:bodyPr/>
        <a:lstStyle/>
        <a:p>
          <a:endParaRPr lang="en-US"/>
        </a:p>
      </dgm:t>
    </dgm:pt>
    <dgm:pt modelId="{136F36DA-CEC9-4AC5-BEEE-15C88D133C8E}" type="sibTrans" cxnId="{50B8E2DA-D0AC-49BA-95C8-227ACD6B62A0}">
      <dgm:prSet/>
      <dgm:spPr>
        <a:effectLst>
          <a:reflection blurRad="6350" stA="50000" endA="300" endPos="38500" dist="50800" dir="5400000" sy="-100000" algn="bl" rotWithShape="0"/>
        </a:effectLst>
      </dgm:spPr>
      <dgm:t>
        <a:bodyPr/>
        <a:lstStyle/>
        <a:p>
          <a:endParaRPr lang="en-US"/>
        </a:p>
      </dgm:t>
    </dgm:pt>
    <dgm:pt modelId="{0043E0F3-F837-48DC-9B90-40BFFA16B849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/>
            <a:t>Radiochemistry</a:t>
          </a:r>
        </a:p>
      </dgm:t>
    </dgm:pt>
    <dgm:pt modelId="{DCE4074C-2349-467D-8894-ECE0AC65590D}" type="parTrans" cxnId="{421700C5-EE3F-47F5-ABEE-A2A145802F2E}">
      <dgm:prSet/>
      <dgm:spPr/>
      <dgm:t>
        <a:bodyPr/>
        <a:lstStyle/>
        <a:p>
          <a:endParaRPr lang="en-US"/>
        </a:p>
      </dgm:t>
    </dgm:pt>
    <dgm:pt modelId="{5873377D-1274-45C5-A547-DA5A586EEC69}" type="sibTrans" cxnId="{421700C5-EE3F-47F5-ABEE-A2A145802F2E}">
      <dgm:prSet/>
      <dgm:spPr>
        <a:effectLst>
          <a:reflection blurRad="6350" stA="50000" endA="300" endPos="38500" dist="50800" dir="5400000" sy="-100000" algn="bl" rotWithShape="0"/>
        </a:effectLst>
      </dgm:spPr>
      <dgm:t>
        <a:bodyPr/>
        <a:lstStyle/>
        <a:p>
          <a:endParaRPr lang="en-US"/>
        </a:p>
      </dgm:t>
    </dgm:pt>
    <dgm:pt modelId="{939C4357-BE06-4570-BA87-5C3F75C09DAE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/>
            <a:t>In vitro / in vivo evaluation</a:t>
          </a:r>
        </a:p>
      </dgm:t>
    </dgm:pt>
    <dgm:pt modelId="{51DEF87F-94EC-41AF-A9BC-DE37FFD2DD77}" type="parTrans" cxnId="{52ACF1D7-117B-4BC7-85E2-58694560FD67}">
      <dgm:prSet/>
      <dgm:spPr/>
      <dgm:t>
        <a:bodyPr/>
        <a:lstStyle/>
        <a:p>
          <a:endParaRPr lang="en-US"/>
        </a:p>
      </dgm:t>
    </dgm:pt>
    <dgm:pt modelId="{272E09B6-AB1C-4DD0-83A5-F56CE6ACDBAD}" type="sibTrans" cxnId="{52ACF1D7-117B-4BC7-85E2-58694560FD67}">
      <dgm:prSet/>
      <dgm:spPr>
        <a:effectLst>
          <a:reflection blurRad="6350" stA="50000" endA="300" endPos="38500" dist="50800" dir="5400000" sy="-100000" algn="bl" rotWithShape="0"/>
        </a:effectLst>
      </dgm:spPr>
      <dgm:t>
        <a:bodyPr/>
        <a:lstStyle/>
        <a:p>
          <a:endParaRPr lang="en-US"/>
        </a:p>
      </dgm:t>
    </dgm:pt>
    <dgm:pt modelId="{BC56E86C-E648-4C8A-BA47-E4ACF7EF7F3E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/>
            <a:t>Translation to clinical application</a:t>
          </a:r>
        </a:p>
      </dgm:t>
    </dgm:pt>
    <dgm:pt modelId="{F6DBE218-EF1D-4932-B672-E7019AC756FF}" type="parTrans" cxnId="{6DA350B7-FFA8-4E7F-A49F-BED1B52C8875}">
      <dgm:prSet/>
      <dgm:spPr/>
      <dgm:t>
        <a:bodyPr/>
        <a:lstStyle/>
        <a:p>
          <a:endParaRPr lang="en-US"/>
        </a:p>
      </dgm:t>
    </dgm:pt>
    <dgm:pt modelId="{D78AA575-A770-4267-83B1-C205F8DCE92C}" type="sibTrans" cxnId="{6DA350B7-FFA8-4E7F-A49F-BED1B52C8875}">
      <dgm:prSet/>
      <dgm:spPr/>
      <dgm:t>
        <a:bodyPr/>
        <a:lstStyle/>
        <a:p>
          <a:endParaRPr lang="en-US"/>
        </a:p>
      </dgm:t>
    </dgm:pt>
    <dgm:pt modelId="{D208F234-872A-4B37-873F-D8FB698291BC}" type="pres">
      <dgm:prSet presAssocID="{ED923C66-D9D3-40DA-BFB2-A4A91A0A83F8}" presName="Name0" presStyleCnt="0">
        <dgm:presLayoutVars>
          <dgm:dir/>
          <dgm:resizeHandles val="exact"/>
        </dgm:presLayoutVars>
      </dgm:prSet>
      <dgm:spPr/>
    </dgm:pt>
    <dgm:pt modelId="{C28A7A04-E094-486C-9E61-DAC806F8BD06}" type="pres">
      <dgm:prSet presAssocID="{037F9FB7-996A-4CC0-AC9A-17093B60976E}" presName="node" presStyleLbl="node1" presStyleIdx="0" presStyleCnt="5">
        <dgm:presLayoutVars>
          <dgm:bulletEnabled val="1"/>
        </dgm:presLayoutVars>
      </dgm:prSet>
      <dgm:spPr/>
    </dgm:pt>
    <dgm:pt modelId="{81917876-B242-4FEF-8E40-5B7FBAB5EBE3}" type="pres">
      <dgm:prSet presAssocID="{86E490EC-5D9D-42B0-83CD-7A709259FD70}" presName="sibTrans" presStyleLbl="sibTrans2D1" presStyleIdx="0" presStyleCnt="4"/>
      <dgm:spPr/>
    </dgm:pt>
    <dgm:pt modelId="{3CE93036-DC99-41E0-B803-821629D1B4F7}" type="pres">
      <dgm:prSet presAssocID="{86E490EC-5D9D-42B0-83CD-7A709259FD70}" presName="connectorText" presStyleLbl="sibTrans2D1" presStyleIdx="0" presStyleCnt="4"/>
      <dgm:spPr/>
    </dgm:pt>
    <dgm:pt modelId="{CD933DFE-8B4B-4D08-863E-10C03816B58A}" type="pres">
      <dgm:prSet presAssocID="{ABE47223-3C92-4C06-A4EA-6747DAB39687}" presName="node" presStyleLbl="node1" presStyleIdx="1" presStyleCnt="5">
        <dgm:presLayoutVars>
          <dgm:bulletEnabled val="1"/>
        </dgm:presLayoutVars>
      </dgm:prSet>
      <dgm:spPr/>
    </dgm:pt>
    <dgm:pt modelId="{2F1D4CAA-34B8-4FB1-A008-7038710A4651}" type="pres">
      <dgm:prSet presAssocID="{136F36DA-CEC9-4AC5-BEEE-15C88D133C8E}" presName="sibTrans" presStyleLbl="sibTrans2D1" presStyleIdx="1" presStyleCnt="4"/>
      <dgm:spPr/>
    </dgm:pt>
    <dgm:pt modelId="{494DF977-0E61-43A4-9420-7A281EB996B0}" type="pres">
      <dgm:prSet presAssocID="{136F36DA-CEC9-4AC5-BEEE-15C88D133C8E}" presName="connectorText" presStyleLbl="sibTrans2D1" presStyleIdx="1" presStyleCnt="4"/>
      <dgm:spPr/>
    </dgm:pt>
    <dgm:pt modelId="{85FC21A8-72E1-4347-AB84-9D71758FDC47}" type="pres">
      <dgm:prSet presAssocID="{0043E0F3-F837-48DC-9B90-40BFFA16B849}" presName="node" presStyleLbl="node1" presStyleIdx="2" presStyleCnt="5">
        <dgm:presLayoutVars>
          <dgm:bulletEnabled val="1"/>
        </dgm:presLayoutVars>
      </dgm:prSet>
      <dgm:spPr/>
    </dgm:pt>
    <dgm:pt modelId="{914572CD-FBFA-4D6A-B2FD-1473C729997E}" type="pres">
      <dgm:prSet presAssocID="{5873377D-1274-45C5-A547-DA5A586EEC69}" presName="sibTrans" presStyleLbl="sibTrans2D1" presStyleIdx="2" presStyleCnt="4"/>
      <dgm:spPr/>
    </dgm:pt>
    <dgm:pt modelId="{642C5FEA-C37A-4875-9810-A8C4F209CEDB}" type="pres">
      <dgm:prSet presAssocID="{5873377D-1274-45C5-A547-DA5A586EEC69}" presName="connectorText" presStyleLbl="sibTrans2D1" presStyleIdx="2" presStyleCnt="4"/>
      <dgm:spPr/>
    </dgm:pt>
    <dgm:pt modelId="{40DC6779-2B18-4750-A697-2EE465F76A26}" type="pres">
      <dgm:prSet presAssocID="{939C4357-BE06-4570-BA87-5C3F75C09DAE}" presName="node" presStyleLbl="node1" presStyleIdx="3" presStyleCnt="5" custLinFactX="-99272" custLinFactY="48512" custLinFactNeighborX="-100000" custLinFactNeighborY="100000">
        <dgm:presLayoutVars>
          <dgm:bulletEnabled val="1"/>
        </dgm:presLayoutVars>
      </dgm:prSet>
      <dgm:spPr/>
    </dgm:pt>
    <dgm:pt modelId="{B0F591A7-16D6-4F35-B2C7-E3DA282129BE}" type="pres">
      <dgm:prSet presAssocID="{272E09B6-AB1C-4DD0-83A5-F56CE6ACDBAD}" presName="sibTrans" presStyleLbl="sibTrans2D1" presStyleIdx="3" presStyleCnt="4"/>
      <dgm:spPr/>
    </dgm:pt>
    <dgm:pt modelId="{FEAA3DE1-8AED-4257-973D-420B44778D2D}" type="pres">
      <dgm:prSet presAssocID="{272E09B6-AB1C-4DD0-83A5-F56CE6ACDBAD}" presName="connectorText" presStyleLbl="sibTrans2D1" presStyleIdx="3" presStyleCnt="4"/>
      <dgm:spPr/>
    </dgm:pt>
    <dgm:pt modelId="{17F3BD05-A313-4DA5-BA08-59FEB855E873}" type="pres">
      <dgm:prSet presAssocID="{BC56E86C-E648-4C8A-BA47-E4ACF7EF7F3E}" presName="node" presStyleLbl="node1" presStyleIdx="4" presStyleCnt="5" custLinFactX="-299416" custLinFactY="48512" custLinFactNeighborX="-300000" custLinFactNeighborY="100000">
        <dgm:presLayoutVars>
          <dgm:bulletEnabled val="1"/>
        </dgm:presLayoutVars>
      </dgm:prSet>
      <dgm:spPr/>
    </dgm:pt>
  </dgm:ptLst>
  <dgm:cxnLst>
    <dgm:cxn modelId="{AF411607-7F84-4DFB-8A0B-577857760F4C}" type="presOf" srcId="{0043E0F3-F837-48DC-9B90-40BFFA16B849}" destId="{85FC21A8-72E1-4347-AB84-9D71758FDC47}" srcOrd="0" destOrd="0" presId="urn:microsoft.com/office/officeart/2005/8/layout/process1"/>
    <dgm:cxn modelId="{53A3E81B-8CCB-41BC-9320-EC264DF3C7DB}" type="presOf" srcId="{BC56E86C-E648-4C8A-BA47-E4ACF7EF7F3E}" destId="{17F3BD05-A313-4DA5-BA08-59FEB855E873}" srcOrd="0" destOrd="0" presId="urn:microsoft.com/office/officeart/2005/8/layout/process1"/>
    <dgm:cxn modelId="{DD71BC24-57B3-418A-B5C5-B70EEEAF9009}" type="presOf" srcId="{5873377D-1274-45C5-A547-DA5A586EEC69}" destId="{642C5FEA-C37A-4875-9810-A8C4F209CEDB}" srcOrd="1" destOrd="0" presId="urn:microsoft.com/office/officeart/2005/8/layout/process1"/>
    <dgm:cxn modelId="{47FC7228-CBA4-454A-969E-F3BFB2657E02}" type="presOf" srcId="{86E490EC-5D9D-42B0-83CD-7A709259FD70}" destId="{81917876-B242-4FEF-8E40-5B7FBAB5EBE3}" srcOrd="0" destOrd="0" presId="urn:microsoft.com/office/officeart/2005/8/layout/process1"/>
    <dgm:cxn modelId="{0D53F24F-B8C2-47F6-971E-C0697943FEB5}" type="presOf" srcId="{272E09B6-AB1C-4DD0-83A5-F56CE6ACDBAD}" destId="{B0F591A7-16D6-4F35-B2C7-E3DA282129BE}" srcOrd="0" destOrd="0" presId="urn:microsoft.com/office/officeart/2005/8/layout/process1"/>
    <dgm:cxn modelId="{31B32C5F-9F85-4BCF-83CF-60889511A138}" type="presOf" srcId="{ABE47223-3C92-4C06-A4EA-6747DAB39687}" destId="{CD933DFE-8B4B-4D08-863E-10C03816B58A}" srcOrd="0" destOrd="0" presId="urn:microsoft.com/office/officeart/2005/8/layout/process1"/>
    <dgm:cxn modelId="{7D15D761-44AB-409B-93E5-AE33303B308F}" type="presOf" srcId="{136F36DA-CEC9-4AC5-BEEE-15C88D133C8E}" destId="{2F1D4CAA-34B8-4FB1-A008-7038710A4651}" srcOrd="0" destOrd="0" presId="urn:microsoft.com/office/officeart/2005/8/layout/process1"/>
    <dgm:cxn modelId="{F570D477-3234-43DA-918C-DCDF3C391BAA}" type="presOf" srcId="{136F36DA-CEC9-4AC5-BEEE-15C88D133C8E}" destId="{494DF977-0E61-43A4-9420-7A281EB996B0}" srcOrd="1" destOrd="0" presId="urn:microsoft.com/office/officeart/2005/8/layout/process1"/>
    <dgm:cxn modelId="{DB97FF8F-842A-4BB0-9B5D-8A19AA648AD5}" type="presOf" srcId="{ED923C66-D9D3-40DA-BFB2-A4A91A0A83F8}" destId="{D208F234-872A-4B37-873F-D8FB698291BC}" srcOrd="0" destOrd="0" presId="urn:microsoft.com/office/officeart/2005/8/layout/process1"/>
    <dgm:cxn modelId="{4DD06E99-60F1-48A1-A48D-E0901782F997}" type="presOf" srcId="{86E490EC-5D9D-42B0-83CD-7A709259FD70}" destId="{3CE93036-DC99-41E0-B803-821629D1B4F7}" srcOrd="1" destOrd="0" presId="urn:microsoft.com/office/officeart/2005/8/layout/process1"/>
    <dgm:cxn modelId="{E2C8C3AA-F07C-47F0-AA0F-43799F4BF92D}" type="presOf" srcId="{939C4357-BE06-4570-BA87-5C3F75C09DAE}" destId="{40DC6779-2B18-4750-A697-2EE465F76A26}" srcOrd="0" destOrd="0" presId="urn:microsoft.com/office/officeart/2005/8/layout/process1"/>
    <dgm:cxn modelId="{E14481B6-B696-482A-8CF2-7F914E316B0F}" type="presOf" srcId="{272E09B6-AB1C-4DD0-83A5-F56CE6ACDBAD}" destId="{FEAA3DE1-8AED-4257-973D-420B44778D2D}" srcOrd="1" destOrd="0" presId="urn:microsoft.com/office/officeart/2005/8/layout/process1"/>
    <dgm:cxn modelId="{6DA350B7-FFA8-4E7F-A49F-BED1B52C8875}" srcId="{ED923C66-D9D3-40DA-BFB2-A4A91A0A83F8}" destId="{BC56E86C-E648-4C8A-BA47-E4ACF7EF7F3E}" srcOrd="4" destOrd="0" parTransId="{F6DBE218-EF1D-4932-B672-E7019AC756FF}" sibTransId="{D78AA575-A770-4267-83B1-C205F8DCE92C}"/>
    <dgm:cxn modelId="{421700C5-EE3F-47F5-ABEE-A2A145802F2E}" srcId="{ED923C66-D9D3-40DA-BFB2-A4A91A0A83F8}" destId="{0043E0F3-F837-48DC-9B90-40BFFA16B849}" srcOrd="2" destOrd="0" parTransId="{DCE4074C-2349-467D-8894-ECE0AC65590D}" sibTransId="{5873377D-1274-45C5-A547-DA5A586EEC69}"/>
    <dgm:cxn modelId="{52ACF1D7-117B-4BC7-85E2-58694560FD67}" srcId="{ED923C66-D9D3-40DA-BFB2-A4A91A0A83F8}" destId="{939C4357-BE06-4570-BA87-5C3F75C09DAE}" srcOrd="3" destOrd="0" parTransId="{51DEF87F-94EC-41AF-A9BC-DE37FFD2DD77}" sibTransId="{272E09B6-AB1C-4DD0-83A5-F56CE6ACDBAD}"/>
    <dgm:cxn modelId="{50B8E2DA-D0AC-49BA-95C8-227ACD6B62A0}" srcId="{ED923C66-D9D3-40DA-BFB2-A4A91A0A83F8}" destId="{ABE47223-3C92-4C06-A4EA-6747DAB39687}" srcOrd="1" destOrd="0" parTransId="{8F43AF5F-FAD1-48CD-9852-A505BFC4F762}" sibTransId="{136F36DA-CEC9-4AC5-BEEE-15C88D133C8E}"/>
    <dgm:cxn modelId="{6844FBF1-C8EE-44EF-ADCA-0E4A137A71DC}" srcId="{ED923C66-D9D3-40DA-BFB2-A4A91A0A83F8}" destId="{037F9FB7-996A-4CC0-AC9A-17093B60976E}" srcOrd="0" destOrd="0" parTransId="{8C35DF9B-BBFE-43C9-BACB-CD3EABE8DA6C}" sibTransId="{86E490EC-5D9D-42B0-83CD-7A709259FD70}"/>
    <dgm:cxn modelId="{E35E6EF9-3C0B-4F0C-8737-18C7F59AB794}" type="presOf" srcId="{037F9FB7-996A-4CC0-AC9A-17093B60976E}" destId="{C28A7A04-E094-486C-9E61-DAC806F8BD06}" srcOrd="0" destOrd="0" presId="urn:microsoft.com/office/officeart/2005/8/layout/process1"/>
    <dgm:cxn modelId="{A9321CFE-C0B1-4221-A869-DA7231CA35B3}" type="presOf" srcId="{5873377D-1274-45C5-A547-DA5A586EEC69}" destId="{914572CD-FBFA-4D6A-B2FD-1473C729997E}" srcOrd="0" destOrd="0" presId="urn:microsoft.com/office/officeart/2005/8/layout/process1"/>
    <dgm:cxn modelId="{A4D4D686-34F4-4951-9DE7-D6496BB79D57}" type="presParOf" srcId="{D208F234-872A-4B37-873F-D8FB698291BC}" destId="{C28A7A04-E094-486C-9E61-DAC806F8BD06}" srcOrd="0" destOrd="0" presId="urn:microsoft.com/office/officeart/2005/8/layout/process1"/>
    <dgm:cxn modelId="{46071BC9-5F4C-42BF-BD79-5B696B219342}" type="presParOf" srcId="{D208F234-872A-4B37-873F-D8FB698291BC}" destId="{81917876-B242-4FEF-8E40-5B7FBAB5EBE3}" srcOrd="1" destOrd="0" presId="urn:microsoft.com/office/officeart/2005/8/layout/process1"/>
    <dgm:cxn modelId="{4E6546D6-470A-4795-8321-DE682051A5E1}" type="presParOf" srcId="{81917876-B242-4FEF-8E40-5B7FBAB5EBE3}" destId="{3CE93036-DC99-41E0-B803-821629D1B4F7}" srcOrd="0" destOrd="0" presId="urn:microsoft.com/office/officeart/2005/8/layout/process1"/>
    <dgm:cxn modelId="{0E43E2C8-234D-4BD9-B936-F877C4548788}" type="presParOf" srcId="{D208F234-872A-4B37-873F-D8FB698291BC}" destId="{CD933DFE-8B4B-4D08-863E-10C03816B58A}" srcOrd="2" destOrd="0" presId="urn:microsoft.com/office/officeart/2005/8/layout/process1"/>
    <dgm:cxn modelId="{8EB8556F-5F9D-47F9-91BE-2145528D6081}" type="presParOf" srcId="{D208F234-872A-4B37-873F-D8FB698291BC}" destId="{2F1D4CAA-34B8-4FB1-A008-7038710A4651}" srcOrd="3" destOrd="0" presId="urn:microsoft.com/office/officeart/2005/8/layout/process1"/>
    <dgm:cxn modelId="{F76F36D1-DF90-4BA4-993F-DC2246ED3D37}" type="presParOf" srcId="{2F1D4CAA-34B8-4FB1-A008-7038710A4651}" destId="{494DF977-0E61-43A4-9420-7A281EB996B0}" srcOrd="0" destOrd="0" presId="urn:microsoft.com/office/officeart/2005/8/layout/process1"/>
    <dgm:cxn modelId="{98270AB0-266B-424F-ACB1-017937F92A9C}" type="presParOf" srcId="{D208F234-872A-4B37-873F-D8FB698291BC}" destId="{85FC21A8-72E1-4347-AB84-9D71758FDC47}" srcOrd="4" destOrd="0" presId="urn:microsoft.com/office/officeart/2005/8/layout/process1"/>
    <dgm:cxn modelId="{2F65B409-C674-43FA-B9E3-B70B206203B1}" type="presParOf" srcId="{D208F234-872A-4B37-873F-D8FB698291BC}" destId="{914572CD-FBFA-4D6A-B2FD-1473C729997E}" srcOrd="5" destOrd="0" presId="urn:microsoft.com/office/officeart/2005/8/layout/process1"/>
    <dgm:cxn modelId="{4097CD78-4A3D-4F9E-AA3A-9868722C0F11}" type="presParOf" srcId="{914572CD-FBFA-4D6A-B2FD-1473C729997E}" destId="{642C5FEA-C37A-4875-9810-A8C4F209CEDB}" srcOrd="0" destOrd="0" presId="urn:microsoft.com/office/officeart/2005/8/layout/process1"/>
    <dgm:cxn modelId="{81374122-A45C-479A-B478-7D90B536E903}" type="presParOf" srcId="{D208F234-872A-4B37-873F-D8FB698291BC}" destId="{40DC6779-2B18-4750-A697-2EE465F76A26}" srcOrd="6" destOrd="0" presId="urn:microsoft.com/office/officeart/2005/8/layout/process1"/>
    <dgm:cxn modelId="{9E3B034D-F2A8-46E8-A994-958F468A550D}" type="presParOf" srcId="{D208F234-872A-4B37-873F-D8FB698291BC}" destId="{B0F591A7-16D6-4F35-B2C7-E3DA282129BE}" srcOrd="7" destOrd="0" presId="urn:microsoft.com/office/officeart/2005/8/layout/process1"/>
    <dgm:cxn modelId="{57194CFB-ACAD-4EA5-A034-94A385E78946}" type="presParOf" srcId="{B0F591A7-16D6-4F35-B2C7-E3DA282129BE}" destId="{FEAA3DE1-8AED-4257-973D-420B44778D2D}" srcOrd="0" destOrd="0" presId="urn:microsoft.com/office/officeart/2005/8/layout/process1"/>
    <dgm:cxn modelId="{B57EA314-3064-4909-A230-9395B09D744E}" type="presParOf" srcId="{D208F234-872A-4B37-873F-D8FB698291BC}" destId="{17F3BD05-A313-4DA5-BA08-59FEB855E873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A7A04-E094-486C-9E61-DAC806F8BD06}">
      <dsp:nvSpPr>
        <dsp:cNvPr id="0" name=""/>
        <dsp:cNvSpPr/>
      </dsp:nvSpPr>
      <dsp:spPr>
        <a:xfrm>
          <a:off x="5520" y="2605282"/>
          <a:ext cx="1711244" cy="1026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Design of tracer molecule</a:t>
          </a:r>
        </a:p>
      </dsp:txBody>
      <dsp:txXfrm>
        <a:off x="35592" y="2635354"/>
        <a:ext cx="1651100" cy="966602"/>
      </dsp:txXfrm>
    </dsp:sp>
    <dsp:sp modelId="{81917876-B242-4FEF-8E40-5B7FBAB5EBE3}">
      <dsp:nvSpPr>
        <dsp:cNvPr id="0" name=""/>
        <dsp:cNvSpPr/>
      </dsp:nvSpPr>
      <dsp:spPr>
        <a:xfrm>
          <a:off x="1887889" y="2906461"/>
          <a:ext cx="362783" cy="4243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0000" endA="300" endPos="38500" dist="50800" dir="5400000" sy="-100000" algn="bl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887889" y="2991339"/>
        <a:ext cx="253948" cy="254632"/>
      </dsp:txXfrm>
    </dsp:sp>
    <dsp:sp modelId="{CD933DFE-8B4B-4D08-863E-10C03816B58A}">
      <dsp:nvSpPr>
        <dsp:cNvPr id="0" name=""/>
        <dsp:cNvSpPr/>
      </dsp:nvSpPr>
      <dsp:spPr>
        <a:xfrm>
          <a:off x="2401262" y="2605282"/>
          <a:ext cx="1711244" cy="1026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Organic Chemistry &amp; </a:t>
          </a:r>
          <a:r>
            <a:rPr lang="en-US" sz="1600" kern="1200" dirty="0" err="1"/>
            <a:t>characterisation</a:t>
          </a:r>
          <a:endParaRPr lang="en-US" sz="1600" kern="1200" dirty="0"/>
        </a:p>
      </dsp:txBody>
      <dsp:txXfrm>
        <a:off x="2431334" y="2635354"/>
        <a:ext cx="1651100" cy="966602"/>
      </dsp:txXfrm>
    </dsp:sp>
    <dsp:sp modelId="{2F1D4CAA-34B8-4FB1-A008-7038710A4651}">
      <dsp:nvSpPr>
        <dsp:cNvPr id="0" name=""/>
        <dsp:cNvSpPr/>
      </dsp:nvSpPr>
      <dsp:spPr>
        <a:xfrm>
          <a:off x="4283632" y="2906461"/>
          <a:ext cx="362783" cy="4243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0000" endA="300" endPos="38500" dist="50800" dir="5400000" sy="-100000" algn="bl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4283632" y="2991339"/>
        <a:ext cx="253948" cy="254632"/>
      </dsp:txXfrm>
    </dsp:sp>
    <dsp:sp modelId="{85FC21A8-72E1-4347-AB84-9D71758FDC47}">
      <dsp:nvSpPr>
        <dsp:cNvPr id="0" name=""/>
        <dsp:cNvSpPr/>
      </dsp:nvSpPr>
      <dsp:spPr>
        <a:xfrm>
          <a:off x="4797005" y="2605282"/>
          <a:ext cx="1711244" cy="1026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Radiochemistry</a:t>
          </a:r>
        </a:p>
      </dsp:txBody>
      <dsp:txXfrm>
        <a:off x="4827077" y="2635354"/>
        <a:ext cx="1651100" cy="966602"/>
      </dsp:txXfrm>
    </dsp:sp>
    <dsp:sp modelId="{914572CD-FBFA-4D6A-B2FD-1473C729997E}">
      <dsp:nvSpPr>
        <dsp:cNvPr id="0" name=""/>
        <dsp:cNvSpPr/>
      </dsp:nvSpPr>
      <dsp:spPr>
        <a:xfrm rot="5371914">
          <a:off x="5526918" y="3676354"/>
          <a:ext cx="263999" cy="4243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0000" endA="300" endPos="38500" dist="50800" dir="5400000" sy="-100000" algn="bl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566194" y="3721633"/>
        <a:ext cx="184799" cy="254632"/>
      </dsp:txXfrm>
    </dsp:sp>
    <dsp:sp modelId="{40DC6779-2B18-4750-A697-2EE465F76A26}">
      <dsp:nvSpPr>
        <dsp:cNvPr id="0" name=""/>
        <dsp:cNvSpPr/>
      </dsp:nvSpPr>
      <dsp:spPr>
        <a:xfrm>
          <a:off x="4809463" y="4130124"/>
          <a:ext cx="1711244" cy="1026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 vitro / in vivo evaluation</a:t>
          </a:r>
        </a:p>
      </dsp:txBody>
      <dsp:txXfrm>
        <a:off x="4839535" y="4160196"/>
        <a:ext cx="1651100" cy="966602"/>
      </dsp:txXfrm>
    </dsp:sp>
    <dsp:sp modelId="{B0F591A7-16D6-4F35-B2C7-E3DA282129BE}">
      <dsp:nvSpPr>
        <dsp:cNvPr id="0" name=""/>
        <dsp:cNvSpPr/>
      </dsp:nvSpPr>
      <dsp:spPr>
        <a:xfrm rot="10800000">
          <a:off x="4273633" y="4431303"/>
          <a:ext cx="364089" cy="4243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0000" endA="300" endPos="38500" dist="50800" dir="5400000" sy="-100000" algn="bl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4382860" y="4516181"/>
        <a:ext cx="254862" cy="254632"/>
      </dsp:txXfrm>
    </dsp:sp>
    <dsp:sp modelId="{17F3BD05-A313-4DA5-BA08-59FEB855E873}">
      <dsp:nvSpPr>
        <dsp:cNvPr id="0" name=""/>
        <dsp:cNvSpPr/>
      </dsp:nvSpPr>
      <dsp:spPr>
        <a:xfrm>
          <a:off x="2411256" y="4130124"/>
          <a:ext cx="1711244" cy="1026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Translation to clinical application</a:t>
          </a:r>
        </a:p>
      </dsp:txBody>
      <dsp:txXfrm>
        <a:off x="2441328" y="4160196"/>
        <a:ext cx="1651100" cy="966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image" Target="../media/image61.emf"/><Relationship Id="rId5" Type="http://schemas.openxmlformats.org/officeDocument/2006/relationships/image" Target="../media/image65.wmf"/><Relationship Id="rId4" Type="http://schemas.openxmlformats.org/officeDocument/2006/relationships/image" Target="../media/image6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FABFA-482B-4A2A-9085-C822CB194A12}" type="datetimeFigureOut">
              <a:rPr lang="nl-BE" smtClean="0"/>
              <a:t>20/03/19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85550-22BF-481A-B92B-1B3D2F7E76E9}" type="slidenum">
              <a:rPr lang="nl-BE" smtClean="0"/>
              <a:t>‹N°›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5723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12192000" cy="62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1800000"/>
            <a:ext cx="2453397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044800" y="5706000"/>
            <a:ext cx="5712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0" y="360001"/>
            <a:ext cx="2686309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1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43149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2F4B5-4026-42F7-8D01-5C3B5E5CC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06BF7E-5EAD-4A84-8E4F-25059B2E4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F64E9-76BA-4378-91C3-7B419FE3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9DA2-454C-4D98-9D9A-6686516785AA}" type="datetime1">
              <a:rPr lang="en-ZA" smtClean="0"/>
              <a:t>2019/03/20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CCE89-0659-4ED8-B858-2BF92A69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8C4AA-CB1B-4CBB-B12E-D64AD6E61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D93-F9A4-410F-B0BF-42275D002918}" type="slidenum">
              <a:rPr lang="en-ZA" smtClean="0"/>
              <a:t>‹N°›</a:t>
            </a:fld>
            <a:endParaRPr lang="en-ZA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945F8D-F65E-4ED8-91D4-F967CD7EF459}"/>
              </a:ext>
            </a:extLst>
          </p:cNvPr>
          <p:cNvCxnSpPr/>
          <p:nvPr userDrawn="1"/>
        </p:nvCxnSpPr>
        <p:spPr>
          <a:xfrm>
            <a:off x="622300" y="63500"/>
            <a:ext cx="99314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6144289-85DE-4B79-A81F-AFA219CA7BB8}"/>
              </a:ext>
            </a:extLst>
          </p:cNvPr>
          <p:cNvCxnSpPr/>
          <p:nvPr userDrawn="1"/>
        </p:nvCxnSpPr>
        <p:spPr>
          <a:xfrm>
            <a:off x="1397000" y="139700"/>
            <a:ext cx="99314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6F815C-577A-4DDC-ABF5-A947913BF6BE}"/>
              </a:ext>
            </a:extLst>
          </p:cNvPr>
          <p:cNvCxnSpPr/>
          <p:nvPr userDrawn="1"/>
        </p:nvCxnSpPr>
        <p:spPr>
          <a:xfrm>
            <a:off x="914400" y="6807200"/>
            <a:ext cx="99314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905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176" y="2130426"/>
            <a:ext cx="11416857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8343" y="3886200"/>
            <a:ext cx="11446389" cy="17526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10445438" y="24992"/>
            <a:ext cx="1646740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20/03/19</a:t>
            </a:fld>
            <a:endParaRPr lang="nl-BE" dirty="0"/>
          </a:p>
        </p:txBody>
      </p:sp>
      <p:sp>
        <p:nvSpPr>
          <p:cNvPr id="9" name="Rectangle 16"/>
          <p:cNvSpPr txBox="1">
            <a:spLocks noChangeArrowheads="1"/>
          </p:cNvSpPr>
          <p:nvPr userDrawn="1"/>
        </p:nvSpPr>
        <p:spPr>
          <a:xfrm>
            <a:off x="5071531" y="6456308"/>
            <a:ext cx="2058389" cy="3251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795D34B-0000-4401-9708-96760D6E4A55}" type="slidenum">
              <a:rPr lang="en-GB" sz="1400" smtClean="0"/>
              <a:pPr>
                <a:defRPr/>
              </a:pPr>
              <a:t>‹N°›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5176813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057" y="467834"/>
            <a:ext cx="11439761" cy="5008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420" y="1148317"/>
            <a:ext cx="11431181" cy="5092126"/>
          </a:xfr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10445438" y="24992"/>
            <a:ext cx="1646740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20/03/19</a:t>
            </a:fld>
            <a:endParaRPr lang="nl-BE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066806" y="6455849"/>
            <a:ext cx="2058389" cy="32514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‹N°›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 flipH="1">
            <a:off x="522515" y="1054833"/>
            <a:ext cx="111944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DC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0951124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0445438" y="24992"/>
            <a:ext cx="1646740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20/03/19</a:t>
            </a:fld>
            <a:endParaRPr lang="nl-BE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066806" y="6455849"/>
            <a:ext cx="2058389" cy="32514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70315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20/03/19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‹N°›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BE" dirty="0"/>
            </a:lvl5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33070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12192000" cy="63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5040000" y="2304000"/>
            <a:ext cx="6792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040000" y="4419108"/>
            <a:ext cx="6792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1"/>
            <a:ext cx="440132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685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350000"/>
            <a:ext cx="53848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47200" y="1350000"/>
            <a:ext cx="53848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20/03/19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‹N°›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28813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350000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1991922"/>
            <a:ext cx="5386917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18000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432000" y="1350000"/>
            <a:ext cx="5385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32000" y="1991922"/>
            <a:ext cx="5385600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584325" indent="-28575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20/03/19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‹N°›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369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20/03/19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‹N°›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3070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20/03/19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‹N°›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46874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1" y="540000"/>
            <a:ext cx="4011084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015879" y="540000"/>
            <a:ext cx="6806852" cy="5256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tabLst/>
              <a:defRPr lang="nl-BE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19403" y="1435101"/>
            <a:ext cx="4011084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20/03/19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‹N°›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71657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4788000"/>
            <a:ext cx="11112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720000" y="540000"/>
            <a:ext cx="11112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445224"/>
            <a:ext cx="11112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048000"/>
            <a:ext cx="1248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20/03/19</a:t>
            </a:fld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‹N°›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088000" y="6048000"/>
            <a:ext cx="2640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38630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180000"/>
            <a:ext cx="1111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19403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20/03/19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088000" y="6048000"/>
            <a:ext cx="264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8480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‹N°›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12192000" cy="4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525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nl-BE" sz="3600" kern="1200" baseline="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lang="nl-NL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lang="nl-NL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O:\DOKUMENT\Diensten\COM\MPR\mpr\Corporate_design\SCKCEN\60jaar SCK•CEN\huisstijl\elements\balk60yonde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36425"/>
            <a:ext cx="12192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542" y="541339"/>
            <a:ext cx="11441276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595" y="1443842"/>
            <a:ext cx="11417004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0"/>
            <a:endParaRPr lang="en-US" dirty="0"/>
          </a:p>
        </p:txBody>
      </p:sp>
      <p:pic>
        <p:nvPicPr>
          <p:cNvPr id="6" name="Picture 2" descr="O:\DOKUMENT\Diensten\COM\MPR\mpr\Corporate_design\SCKCEN\60jaar SCK•CEN\huisstijl\elements\balk_60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25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10445438" y="24992"/>
            <a:ext cx="1646740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20/03/19</a:t>
            </a:fld>
            <a:endParaRPr lang="nl-BE" dirty="0"/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066806" y="6455849"/>
            <a:ext cx="2058389" cy="325148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‹N°›</a:t>
            </a:fld>
            <a:endParaRPr lang="en-GB" dirty="0"/>
          </a:p>
        </p:txBody>
      </p:sp>
      <p:pic>
        <p:nvPicPr>
          <p:cNvPr id="12" name="Picture 3" descr="O:\DOKUMENT\Diensten\COM\MPR\mpr\Corporate_design\SCKCEN\60jaar SCK•CEN\huisstijl\elements\balk60yonder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90" b="50167"/>
          <a:stretch/>
        </p:blipFill>
        <p:spPr bwMode="auto">
          <a:xfrm>
            <a:off x="9423400" y="6437189"/>
            <a:ext cx="2271563" cy="22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0224459" y="6551107"/>
            <a:ext cx="1967541" cy="158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BE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ct val="0"/>
              </a:spcBef>
              <a:buNone/>
            </a:pPr>
            <a:r>
              <a:rPr lang="en-GB" sz="600" b="0" dirty="0"/>
              <a:t>© SCK</a:t>
            </a:r>
            <a:r>
              <a:rPr lang="en-GB" sz="600" b="0" dirty="0">
                <a:sym typeface="Wingdings" pitchFamily="2" charset="2"/>
              </a:rPr>
              <a:t></a:t>
            </a:r>
            <a:r>
              <a:rPr lang="en-GB" sz="600" b="0" dirty="0"/>
              <a:t>CEN</a:t>
            </a:r>
            <a:r>
              <a:rPr lang="en-GB" sz="600" b="0" baseline="0" dirty="0"/>
              <a:t>, </a:t>
            </a:r>
            <a:r>
              <a:rPr lang="en-GB" sz="600" b="0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11052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ransition/>
  <p:hf sldNum="0" hd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 b="0">
          <a:solidFill>
            <a:srgbClr val="007DC3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007DC3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11AAFF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8FD7FF"/>
        </a:buClr>
        <a:buSzPct val="100000"/>
        <a:buFont typeface="Wingdings" pitchFamily="2" charset="2"/>
        <a:buChar char="l"/>
        <a:defRPr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60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3.jpeg"/><Relationship Id="rId12" Type="http://schemas.openxmlformats.org/officeDocument/2006/relationships/image" Target="../media/image59.jpe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9.png"/><Relationship Id="rId11" Type="http://schemas.openxmlformats.org/officeDocument/2006/relationships/image" Target="../media/image58.png"/><Relationship Id="rId5" Type="http://schemas.openxmlformats.org/officeDocument/2006/relationships/image" Target="../media/image45.jpeg"/><Relationship Id="rId10" Type="http://schemas.openxmlformats.org/officeDocument/2006/relationships/image" Target="../media/image57.png"/><Relationship Id="rId4" Type="http://schemas.openxmlformats.org/officeDocument/2006/relationships/image" Target="../media/image10.emf"/><Relationship Id="rId9" Type="http://schemas.openxmlformats.org/officeDocument/2006/relationships/image" Target="../media/image5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68.tiff"/><Relationship Id="rId3" Type="http://schemas.openxmlformats.org/officeDocument/2006/relationships/image" Target="../media/image66.emf"/><Relationship Id="rId7" Type="http://schemas.openxmlformats.org/officeDocument/2006/relationships/image" Target="../media/image62.emf"/><Relationship Id="rId12" Type="http://schemas.openxmlformats.org/officeDocument/2006/relationships/image" Target="../media/image67.png"/><Relationship Id="rId17" Type="http://schemas.microsoft.com/office/2007/relationships/hdphoto" Target="../media/hdphoto1.wdp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69.png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64.emf"/><Relationship Id="rId5" Type="http://schemas.openxmlformats.org/officeDocument/2006/relationships/image" Target="../media/image61.emf"/><Relationship Id="rId15" Type="http://schemas.openxmlformats.org/officeDocument/2006/relationships/image" Target="../media/image65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63.emf"/><Relationship Id="rId1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71.png"/><Relationship Id="rId7" Type="http://schemas.openxmlformats.org/officeDocument/2006/relationships/image" Target="../media/image75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4.jpe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oleObject" Target="../embeddings/oleObject9.bin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3.png"/><Relationship Id="rId11" Type="http://schemas.openxmlformats.org/officeDocument/2006/relationships/image" Target="../media/image47.jpg"/><Relationship Id="rId5" Type="http://schemas.openxmlformats.org/officeDocument/2006/relationships/image" Target="../media/image72.png"/><Relationship Id="rId10" Type="http://schemas.openxmlformats.org/officeDocument/2006/relationships/image" Target="../media/image8.png"/><Relationship Id="rId4" Type="http://schemas.openxmlformats.org/officeDocument/2006/relationships/image" Target="../media/image76.emf"/><Relationship Id="rId9" Type="http://schemas.openxmlformats.org/officeDocument/2006/relationships/image" Target="../media/image7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7" Type="http://schemas.openxmlformats.org/officeDocument/2006/relationships/image" Target="../media/image8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6.jpeg"/><Relationship Id="rId3" Type="http://schemas.openxmlformats.org/officeDocument/2006/relationships/diagramData" Target="../diagrams/data1.xml"/><Relationship Id="rId21" Type="http://schemas.openxmlformats.org/officeDocument/2006/relationships/image" Target="../media/image10.emf"/><Relationship Id="rId7" Type="http://schemas.microsoft.com/office/2007/relationships/diagramDrawing" Target="../diagrams/drawing1.xml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.png"/><Relationship Id="rId20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png"/><Relationship Id="rId24" Type="http://schemas.openxmlformats.org/officeDocument/2006/relationships/image" Target="../media/image24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8.png"/><Relationship Id="rId23" Type="http://schemas.openxmlformats.org/officeDocument/2006/relationships/image" Target="../media/image23.jpeg"/><Relationship Id="rId10" Type="http://schemas.openxmlformats.org/officeDocument/2006/relationships/image" Target="../media/image13.png"/><Relationship Id="rId19" Type="http://schemas.openxmlformats.org/officeDocument/2006/relationships/image" Target="../media/image9.gif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2.jpeg"/><Relationship Id="rId27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6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3.png"/><Relationship Id="rId5" Type="http://schemas.openxmlformats.org/officeDocument/2006/relationships/image" Target="../media/image22.jpeg"/><Relationship Id="rId4" Type="http://schemas.openxmlformats.org/officeDocument/2006/relationships/image" Target="../media/image41.emf"/><Relationship Id="rId9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5.jpeg"/><Relationship Id="rId5" Type="http://schemas.openxmlformats.org/officeDocument/2006/relationships/image" Target="../media/image22.jpeg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3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8.png"/><Relationship Id="rId12" Type="http://schemas.openxmlformats.org/officeDocument/2006/relationships/image" Target="../media/image52.jpe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7.jpg"/><Relationship Id="rId11" Type="http://schemas.openxmlformats.org/officeDocument/2006/relationships/image" Target="../media/image51.jpeg"/><Relationship Id="rId5" Type="http://schemas.openxmlformats.org/officeDocument/2006/relationships/image" Target="../media/image22.jpeg"/><Relationship Id="rId15" Type="http://schemas.openxmlformats.org/officeDocument/2006/relationships/image" Target="../media/image9.gif"/><Relationship Id="rId10" Type="http://schemas.openxmlformats.org/officeDocument/2006/relationships/image" Target="../media/image50.png"/><Relationship Id="rId4" Type="http://schemas.openxmlformats.org/officeDocument/2006/relationships/image" Target="../media/image10.emf"/><Relationship Id="rId9" Type="http://schemas.openxmlformats.org/officeDocument/2006/relationships/image" Target="../media/image8.png"/><Relationship Id="rId14" Type="http://schemas.openxmlformats.org/officeDocument/2006/relationships/image" Target="../media/image5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5.png"/><Relationship Id="rId5" Type="http://schemas.openxmlformats.org/officeDocument/2006/relationships/image" Target="../media/image22.jpeg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569" y="6435813"/>
            <a:ext cx="201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>
                <a:solidFill>
                  <a:srgbClr val="FFFFFF"/>
                </a:solidFill>
                <a:latin typeface="Arial"/>
              </a:rPr>
              <a:t>radiopharmacy.be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C62B31-0D80-439A-B827-52AA89903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0459" y="4553622"/>
            <a:ext cx="1327438" cy="6828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C90094C-10AD-4F8A-99A6-409E3604F1D6}"/>
              </a:ext>
            </a:extLst>
          </p:cNvPr>
          <p:cNvSpPr/>
          <p:nvPr/>
        </p:nvSpPr>
        <p:spPr>
          <a:xfrm>
            <a:off x="2399251" y="3634412"/>
            <a:ext cx="96768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49580" algn="l"/>
              </a:tabLst>
            </a:pPr>
            <a:r>
              <a:rPr lang="en-US" sz="1400" u="sng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F. Cleeren</a:t>
            </a:r>
            <a:r>
              <a:rPr lang="en-US" sz="1400" u="sng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I. Cassells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M. Ooms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A. Burgoyne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H. Derradji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A. Aerts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S. Baatout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T.E. Cocolios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K. Dockx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S. Stegemann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L. Popescu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5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C. Deroose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6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T. Cardinaels</a:t>
            </a:r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2,7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G. Bormans</a:t>
            </a:r>
            <a:r>
              <a:rPr lang="en-US" sz="1400" b="1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endParaRPr lang="nl-BE" sz="2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5AFFBA-6E0F-43D9-8F9F-63C0FACF99ED}"/>
              </a:ext>
            </a:extLst>
          </p:cNvPr>
          <p:cNvSpPr/>
          <p:nvPr/>
        </p:nvSpPr>
        <p:spPr>
          <a:xfrm>
            <a:off x="3139047" y="2190049"/>
            <a:ext cx="8319663" cy="1006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endParaRPr lang="nl-BE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MED014</a:t>
            </a:r>
          </a:p>
          <a:p>
            <a:pPr algn="ctr"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endParaRPr 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Labeling of heat-sensitive biomolecules with terbium radionuclides: </a:t>
            </a:r>
          </a:p>
          <a:p>
            <a:pPr algn="ctr"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selecting the optimal match between chelator and radiometal</a:t>
            </a:r>
            <a:endParaRPr lang="nl-BE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082565-17D6-4F10-BB47-6701FFB92837}"/>
              </a:ext>
            </a:extLst>
          </p:cNvPr>
          <p:cNvSpPr/>
          <p:nvPr/>
        </p:nvSpPr>
        <p:spPr>
          <a:xfrm>
            <a:off x="3554125" y="511237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</a:rPr>
              <a:t> KU Leuven &amp; University Hospital Leuven, Laboratory for Radiopharmaceutical Research, 3000 Leuven, Belgium</a:t>
            </a:r>
            <a:endParaRPr lang="nl-BE" sz="1000" dirty="0">
              <a:solidFill>
                <a:schemeClr val="bg1"/>
              </a:solidFill>
              <a:effectLst/>
            </a:endParaRPr>
          </a:p>
          <a:p>
            <a:r>
              <a:rPr lang="en-US" sz="10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</a:rPr>
              <a:t> SCK•CEN, Radiochemistry Group, 2400 Mol, Belgium</a:t>
            </a:r>
            <a:endParaRPr lang="nl-BE" sz="1000" dirty="0">
              <a:solidFill>
                <a:schemeClr val="bg1"/>
              </a:solidFill>
              <a:effectLst/>
            </a:endParaRPr>
          </a:p>
          <a:p>
            <a:r>
              <a:rPr lang="en-US" sz="1000" b="1" baseline="30000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</a:rPr>
              <a:t> SCK•CEN, Radiobiology Unit, 2400 Mol, Belgium</a:t>
            </a:r>
            <a:endParaRPr lang="nl-BE" sz="1000" dirty="0">
              <a:solidFill>
                <a:schemeClr val="bg1"/>
              </a:solidFill>
              <a:effectLst/>
            </a:endParaRPr>
          </a:p>
          <a:p>
            <a:r>
              <a:rPr lang="en-US" sz="1000" b="1" baseline="30000" dirty="0">
                <a:solidFill>
                  <a:schemeClr val="bg1"/>
                </a:solidFill>
                <a:latin typeface="Arial" panose="020B0604020202020204" pitchFamily="34" charset="0"/>
              </a:rPr>
              <a:t>4</a:t>
            </a: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</a:rPr>
              <a:t> KU Leuven, Institute of Nuclear and Radiation Physics, 3001 Leuven, Belgium</a:t>
            </a:r>
            <a:endParaRPr lang="nl-BE" sz="1000" dirty="0">
              <a:solidFill>
                <a:schemeClr val="bg1"/>
              </a:solidFill>
              <a:effectLst/>
            </a:endParaRPr>
          </a:p>
          <a:p>
            <a:r>
              <a:rPr lang="en-US" sz="1000" b="1" baseline="30000" dirty="0">
                <a:solidFill>
                  <a:schemeClr val="bg1"/>
                </a:solidFill>
                <a:latin typeface="Arial" panose="020B0604020202020204" pitchFamily="34" charset="0"/>
              </a:rPr>
              <a:t>5</a:t>
            </a: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</a:rPr>
              <a:t> SCK•CEN, Proton Target Research Unit, 2400 Mol, Belgium</a:t>
            </a:r>
            <a:endParaRPr lang="nl-BE" sz="1000" dirty="0">
              <a:solidFill>
                <a:schemeClr val="bg1"/>
              </a:solidFill>
              <a:effectLst/>
            </a:endParaRPr>
          </a:p>
          <a:p>
            <a:r>
              <a:rPr lang="en-US" sz="1000" b="1" baseline="30000" dirty="0">
                <a:solidFill>
                  <a:schemeClr val="bg1"/>
                </a:solidFill>
                <a:latin typeface="Arial" panose="020B0604020202020204" pitchFamily="34" charset="0"/>
              </a:rPr>
              <a:t>6</a:t>
            </a: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</a:rPr>
              <a:t> KU Leuven &amp; University Hospital Leuven, Nuclear Medicine &amp; Molecular Imaging, 3000 Leuven</a:t>
            </a:r>
            <a:endParaRPr lang="nl-BE" sz="1000" dirty="0">
              <a:solidFill>
                <a:schemeClr val="bg1"/>
              </a:solidFill>
              <a:effectLst/>
            </a:endParaRPr>
          </a:p>
          <a:p>
            <a:r>
              <a:rPr lang="en-US" sz="1000" b="1" baseline="30000" dirty="0">
                <a:solidFill>
                  <a:schemeClr val="bg1"/>
                </a:solidFill>
                <a:latin typeface="Arial" panose="020B0604020202020204" pitchFamily="34" charset="0"/>
              </a:rPr>
              <a:t>7</a:t>
            </a: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</a:rPr>
              <a:t> KU Leuven, Department of Chemistry, 3001 Leuven, Belgium</a:t>
            </a:r>
            <a:endParaRPr lang="nl-BE" sz="1000" dirty="0">
              <a:solidFill>
                <a:schemeClr val="bg1"/>
              </a:solidFill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B6DB3C0-9EF1-45AE-A1D3-352CBA2C740E}"/>
              </a:ext>
            </a:extLst>
          </p:cNvPr>
          <p:cNvSpPr/>
          <p:nvPr/>
        </p:nvSpPr>
        <p:spPr>
          <a:xfrm>
            <a:off x="9688497" y="161363"/>
            <a:ext cx="2503503" cy="13730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793" y="204247"/>
            <a:ext cx="2795314" cy="122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1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FC06AED1-96D4-4472-B5FA-D718F51FC034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617374" y="373818"/>
          <a:ext cx="432517" cy="10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1" name="CS ChemDraw Drawing" r:id="rId3" imgW="1733996" imgH="404744" progId="ChemDraw.Document.6.0">
                  <p:embed/>
                </p:oleObj>
              </mc:Choice>
              <mc:Fallback>
                <p:oleObj name="CS ChemDraw Drawing" r:id="rId3" imgW="1733996" imgH="404744" progId="ChemDraw.Document.6.0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FC06AED1-96D4-4472-B5FA-D718F51FC0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17374" y="373818"/>
                        <a:ext cx="432517" cy="10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" name="Picture 2" descr="Image result for radioactive">
            <a:extLst>
              <a:ext uri="{FF2B5EF4-FFF2-40B4-BE49-F238E27FC236}">
                <a16:creationId xmlns:a16="http://schemas.microsoft.com/office/drawing/2014/main" id="{04248561-5BF7-41E4-AADE-3160B660B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41231">
            <a:off x="10489368" y="313741"/>
            <a:ext cx="221154" cy="22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2585C78B-C9AF-4FB8-81A0-2298322B181C}"/>
              </a:ext>
            </a:extLst>
          </p:cNvPr>
          <p:cNvSpPr/>
          <p:nvPr/>
        </p:nvSpPr>
        <p:spPr>
          <a:xfrm>
            <a:off x="11049891" y="290152"/>
            <a:ext cx="723363" cy="369332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F37FCBF-5F26-477D-8F74-C6121CDBB96D}"/>
              </a:ext>
            </a:extLst>
          </p:cNvPr>
          <p:cNvSpPr/>
          <p:nvPr/>
        </p:nvSpPr>
        <p:spPr>
          <a:xfrm rot="5400000">
            <a:off x="10517817" y="339598"/>
            <a:ext cx="310187" cy="141564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BA59F1-03AB-49E6-B0E5-93C4D0C64AB4}"/>
              </a:ext>
            </a:extLst>
          </p:cNvPr>
          <p:cNvSpPr/>
          <p:nvPr/>
        </p:nvSpPr>
        <p:spPr>
          <a:xfrm>
            <a:off x="-67112" y="6369967"/>
            <a:ext cx="41451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FFFFFF"/>
                </a:solidFill>
              </a:rPr>
              <a:t>*PDB ID :1E7H  created with </a:t>
            </a:r>
            <a:r>
              <a:rPr lang="en-US" sz="1400" i="1" dirty="0" err="1">
                <a:solidFill>
                  <a:srgbClr val="FFFFFF"/>
                </a:solidFill>
              </a:rPr>
              <a:t>MarvinSpace</a:t>
            </a:r>
            <a:r>
              <a:rPr lang="en-US" sz="1400" i="1" dirty="0">
                <a:solidFill>
                  <a:srgbClr val="FFFFFF"/>
                </a:solidFill>
              </a:rPr>
              <a:t> 5.11.3 </a:t>
            </a:r>
            <a:endParaRPr lang="nl-BE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2EAADD-9F8F-428E-BC30-97620A3719E2}"/>
              </a:ext>
            </a:extLst>
          </p:cNvPr>
          <p:cNvSpPr/>
          <p:nvPr/>
        </p:nvSpPr>
        <p:spPr>
          <a:xfrm>
            <a:off x="201785" y="1098222"/>
            <a:ext cx="54670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B05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site-specifically</a:t>
            </a:r>
            <a:r>
              <a:rPr lang="en-US" sz="1600" dirty="0">
                <a:ea typeface="Times New Roman" panose="02020603050405020304" pitchFamily="18" charset="0"/>
                <a:cs typeface="Calibri" panose="020F0502020204030204" pitchFamily="34" charset="0"/>
              </a:rPr>
              <a:t> radiolabel </a:t>
            </a:r>
            <a:r>
              <a:rPr lang="en-US" sz="1600" b="1" dirty="0">
                <a:solidFill>
                  <a:srgbClr val="00B05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heat-sensitive</a:t>
            </a:r>
            <a:r>
              <a:rPr lang="en-US" sz="1600" b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600" b="1" dirty="0">
                <a:solidFill>
                  <a:srgbClr val="00B05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anti-CEA nanobodies</a:t>
            </a:r>
            <a:r>
              <a:rPr lang="en-US" sz="1600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600" dirty="0"/>
              <a:t>for imaging and treatment of (micro)metastatic CEA-positive colorectal cancer</a:t>
            </a:r>
            <a:r>
              <a:rPr lang="en-US" sz="1600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nl-BE" sz="1600" dirty="0"/>
          </a:p>
        </p:txBody>
      </p:sp>
      <p:pic>
        <p:nvPicPr>
          <p:cNvPr id="13" name="Picture 14" descr="http://www.icmibrussels.be/Home_files/logo-icmi-brussels.png">
            <a:extLst>
              <a:ext uri="{FF2B5EF4-FFF2-40B4-BE49-F238E27FC236}">
                <a16:creationId xmlns:a16="http://schemas.microsoft.com/office/drawing/2014/main" id="{EC316A56-D588-4B64-B67B-22CCDF86E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617" y="2134978"/>
            <a:ext cx="1637072" cy="89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creagrus.home.montereybay.com/Camel_Oman-1.jpg">
            <a:extLst>
              <a:ext uri="{FF2B5EF4-FFF2-40B4-BE49-F238E27FC236}">
                <a16:creationId xmlns:a16="http://schemas.microsoft.com/office/drawing/2014/main" id="{B6F254BF-6DF8-43ED-B0A1-47BD4231A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78" y="2065248"/>
            <a:ext cx="1157465" cy="88946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15" name="Picture 2" descr="http://image.sciencenet.cn/album/201106/02/085608vg20va0qq6qjle2p.jpg">
            <a:extLst>
              <a:ext uri="{FF2B5EF4-FFF2-40B4-BE49-F238E27FC236}">
                <a16:creationId xmlns:a16="http://schemas.microsoft.com/office/drawing/2014/main" id="{B320B8A0-3B59-4351-90A0-6F3ED68655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07" r="25674"/>
          <a:stretch/>
        </p:blipFill>
        <p:spPr bwMode="auto">
          <a:xfrm>
            <a:off x="537996" y="2013457"/>
            <a:ext cx="945826" cy="116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DA10B215-BBF9-4CCF-B753-F584775E1EEC}"/>
              </a:ext>
            </a:extLst>
          </p:cNvPr>
          <p:cNvSpPr txBox="1">
            <a:spLocks/>
          </p:cNvSpPr>
          <p:nvPr/>
        </p:nvSpPr>
        <p:spPr>
          <a:xfrm>
            <a:off x="795323" y="3529088"/>
            <a:ext cx="4237265" cy="4330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nl-BE" sz="6000" kern="1200" baseline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600" b="1" dirty="0">
                <a:solidFill>
                  <a:srgbClr val="002060"/>
                </a:solidFill>
              </a:rPr>
              <a:t>Nanobody= The “Magic bullet” for molecular imaging and targeted radionuclide therapy ? </a:t>
            </a:r>
          </a:p>
        </p:txBody>
      </p:sp>
      <p:pic>
        <p:nvPicPr>
          <p:cNvPr id="19" name="Picture 4" descr="http://t2.gstatic.com/images?q=tbn:ANd9GcQ4AK8qV55ewLH3Lpi1koKrRa2u32Zgb5hjTHhxalcPmLjtLMDk">
            <a:extLst>
              <a:ext uri="{FF2B5EF4-FFF2-40B4-BE49-F238E27FC236}">
                <a16:creationId xmlns:a16="http://schemas.microsoft.com/office/drawing/2014/main" id="{4FB7E960-31DE-485D-9CCD-B3663C92F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5" t="8548" r="24935" b="9198"/>
          <a:stretch/>
        </p:blipFill>
        <p:spPr bwMode="auto">
          <a:xfrm>
            <a:off x="4743303" y="3445025"/>
            <a:ext cx="578569" cy="68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9C2A73C-137C-4603-ABC3-37851223C893}"/>
              </a:ext>
            </a:extLst>
          </p:cNvPr>
          <p:cNvSpPr txBox="1"/>
          <p:nvPr/>
        </p:nvSpPr>
        <p:spPr>
          <a:xfrm>
            <a:off x="13581150" y="3696875"/>
            <a:ext cx="99334" cy="9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118E42-A6E7-4D55-B62C-EB37AB82B0C9}"/>
              </a:ext>
            </a:extLst>
          </p:cNvPr>
          <p:cNvSpPr txBox="1"/>
          <p:nvPr/>
        </p:nvSpPr>
        <p:spPr>
          <a:xfrm>
            <a:off x="155229" y="4169342"/>
            <a:ext cx="5632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b="1" dirty="0" err="1"/>
              <a:t>If</a:t>
            </a:r>
            <a:r>
              <a:rPr lang="nl-BE" sz="1600" b="1" dirty="0"/>
              <a:t> </a:t>
            </a:r>
            <a:r>
              <a:rPr lang="nl-BE" sz="1600" b="1" dirty="0" err="1"/>
              <a:t>possible</a:t>
            </a:r>
            <a:r>
              <a:rPr lang="nl-BE" sz="1600" b="1" dirty="0"/>
              <a:t>, terbium-149 (</a:t>
            </a:r>
            <a:r>
              <a:rPr lang="nl-BE" sz="1600" b="1" dirty="0" err="1"/>
              <a:t>alpha</a:t>
            </a:r>
            <a:r>
              <a:rPr lang="nl-BE" sz="1600" b="1" dirty="0"/>
              <a:t> </a:t>
            </a:r>
            <a:r>
              <a:rPr lang="nl-BE" sz="1600" b="1" dirty="0" err="1"/>
              <a:t>therapy</a:t>
            </a:r>
            <a:r>
              <a:rPr lang="nl-BE" sz="1600" b="1" dirty="0"/>
              <a:t>) </a:t>
            </a:r>
            <a:r>
              <a:rPr lang="nl-BE" sz="1600" b="1" dirty="0" err="1"/>
              <a:t>and</a:t>
            </a:r>
            <a:r>
              <a:rPr lang="nl-BE" sz="1600" b="1" dirty="0"/>
              <a:t> terbium-152 (PET) </a:t>
            </a:r>
            <a:r>
              <a:rPr lang="nl-BE" sz="1600" b="1" dirty="0" err="1"/>
              <a:t>will</a:t>
            </a:r>
            <a:r>
              <a:rPr lang="nl-BE" sz="1600" b="1" dirty="0"/>
              <a:t> </a:t>
            </a:r>
            <a:r>
              <a:rPr lang="nl-BE" sz="1600" b="1" dirty="0" err="1"/>
              <a:t>also</a:t>
            </a:r>
            <a:r>
              <a:rPr lang="nl-BE" sz="1600" b="1" dirty="0"/>
              <a:t> </a:t>
            </a:r>
            <a:r>
              <a:rPr lang="nl-BE" sz="1600" b="1" dirty="0" err="1"/>
              <a:t>be</a:t>
            </a:r>
            <a:r>
              <a:rPr lang="nl-BE" sz="1600" b="1" dirty="0"/>
              <a:t> </a:t>
            </a:r>
            <a:r>
              <a:rPr lang="nl-BE" sz="1600" b="1" dirty="0" err="1"/>
              <a:t>considered</a:t>
            </a:r>
            <a:r>
              <a:rPr lang="nl-BE" sz="1600" b="1" dirty="0"/>
              <a:t> in a later </a:t>
            </a:r>
            <a:r>
              <a:rPr lang="nl-BE" sz="1600" b="1" dirty="0" err="1"/>
              <a:t>phase</a:t>
            </a:r>
            <a:endParaRPr lang="nl-BE" sz="1600" b="1" dirty="0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6BDCE459-6710-41AF-9704-5962840A98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7822" b="28585"/>
          <a:stretch/>
        </p:blipFill>
        <p:spPr bwMode="auto">
          <a:xfrm>
            <a:off x="6065951" y="1369760"/>
            <a:ext cx="5924264" cy="1605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F744B8C-1E01-4A8A-9812-DCEBED67B6A7}"/>
              </a:ext>
            </a:extLst>
          </p:cNvPr>
          <p:cNvSpPr txBox="1"/>
          <p:nvPr/>
        </p:nvSpPr>
        <p:spPr>
          <a:xfrm>
            <a:off x="7007098" y="2910590"/>
            <a:ext cx="1321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b="1" dirty="0">
                <a:solidFill>
                  <a:schemeClr val="tx1">
                    <a:lumMod val="50000"/>
                  </a:schemeClr>
                </a:solidFill>
              </a:rPr>
              <a:t>Nb-sortag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044939-AF5D-4F67-A2B3-76B46AA7B5FD}"/>
              </a:ext>
            </a:extLst>
          </p:cNvPr>
          <p:cNvSpPr txBox="1"/>
          <p:nvPr/>
        </p:nvSpPr>
        <p:spPr>
          <a:xfrm>
            <a:off x="8212250" y="2914593"/>
            <a:ext cx="1912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chemeClr val="tx1">
                    <a:lumMod val="50000"/>
                  </a:schemeClr>
                </a:solidFill>
              </a:rPr>
              <a:t>Acyl intermediate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6B4246-DA9A-49B9-9ABD-B1C93E28C40C}"/>
              </a:ext>
            </a:extLst>
          </p:cNvPr>
          <p:cNvSpPr txBox="1"/>
          <p:nvPr/>
        </p:nvSpPr>
        <p:spPr>
          <a:xfrm>
            <a:off x="10344650" y="2920408"/>
            <a:ext cx="1803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chemeClr val="tx1">
                    <a:lumMod val="50000"/>
                  </a:schemeClr>
                </a:solidFill>
              </a:rPr>
              <a:t>Site-specifically conjugated Nb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D001306-29B8-4190-A9F6-917AC69E27BC}"/>
              </a:ext>
            </a:extLst>
          </p:cNvPr>
          <p:cNvSpPr/>
          <p:nvPr/>
        </p:nvSpPr>
        <p:spPr>
          <a:xfrm>
            <a:off x="9509239" y="1489081"/>
            <a:ext cx="558686" cy="401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08BBC4E-0140-427A-AA04-6EF4CE7054C9}"/>
              </a:ext>
            </a:extLst>
          </p:cNvPr>
          <p:cNvSpPr/>
          <p:nvPr/>
        </p:nvSpPr>
        <p:spPr>
          <a:xfrm>
            <a:off x="5980893" y="1307815"/>
            <a:ext cx="672626" cy="16607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8437153-C9C7-4010-960F-2ECE63355A0A}"/>
              </a:ext>
            </a:extLst>
          </p:cNvPr>
          <p:cNvSpPr/>
          <p:nvPr/>
        </p:nvSpPr>
        <p:spPr>
          <a:xfrm>
            <a:off x="11450281" y="2591503"/>
            <a:ext cx="614724" cy="351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047986-A78B-427D-A936-62A79449A3AE}"/>
              </a:ext>
            </a:extLst>
          </p:cNvPr>
          <p:cNvSpPr txBox="1"/>
          <p:nvPr/>
        </p:nvSpPr>
        <p:spPr>
          <a:xfrm>
            <a:off x="5470190" y="1941710"/>
            <a:ext cx="1321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200" b="1" dirty="0">
                <a:solidFill>
                  <a:schemeClr val="tx1">
                    <a:lumMod val="50000"/>
                  </a:schemeClr>
                </a:solidFill>
              </a:rPr>
              <a:t>Antigen-</a:t>
            </a:r>
          </a:p>
          <a:p>
            <a:pPr algn="ctr"/>
            <a:r>
              <a:rPr lang="nl-BE" sz="1200" b="1" dirty="0">
                <a:solidFill>
                  <a:schemeClr val="tx1">
                    <a:lumMod val="50000"/>
                  </a:schemeClr>
                </a:solidFill>
              </a:rPr>
              <a:t>binding site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4A1D0BC-AE23-4028-AF48-0AC87D5D6720}"/>
              </a:ext>
            </a:extLst>
          </p:cNvPr>
          <p:cNvSpPr txBox="1"/>
          <p:nvPr/>
        </p:nvSpPr>
        <p:spPr>
          <a:xfrm>
            <a:off x="5636415" y="2607030"/>
            <a:ext cx="988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200" b="1" dirty="0">
                <a:solidFill>
                  <a:schemeClr val="tx1">
                    <a:lumMod val="50000"/>
                  </a:schemeClr>
                </a:solidFill>
              </a:rPr>
              <a:t>C-terminus</a:t>
            </a:r>
          </a:p>
        </p:txBody>
      </p:sp>
      <p:sp>
        <p:nvSpPr>
          <p:cNvPr id="34" name="Block Arc 33">
            <a:extLst>
              <a:ext uri="{FF2B5EF4-FFF2-40B4-BE49-F238E27FC236}">
                <a16:creationId xmlns:a16="http://schemas.microsoft.com/office/drawing/2014/main" id="{2C6AA77C-E326-4DED-B5AF-EF5109EB3700}"/>
              </a:ext>
            </a:extLst>
          </p:cNvPr>
          <p:cNvSpPr/>
          <p:nvPr/>
        </p:nvSpPr>
        <p:spPr>
          <a:xfrm rot="16005186">
            <a:off x="9491773" y="1500573"/>
            <a:ext cx="371578" cy="308308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38" name="Block Arc 37">
            <a:extLst>
              <a:ext uri="{FF2B5EF4-FFF2-40B4-BE49-F238E27FC236}">
                <a16:creationId xmlns:a16="http://schemas.microsoft.com/office/drawing/2014/main" id="{B0BBAE75-C668-43D8-9BF3-3FF600258BC5}"/>
              </a:ext>
            </a:extLst>
          </p:cNvPr>
          <p:cNvSpPr/>
          <p:nvPr/>
        </p:nvSpPr>
        <p:spPr>
          <a:xfrm rot="16005186">
            <a:off x="11453923" y="2595948"/>
            <a:ext cx="371578" cy="308308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E9445-C2A6-4062-BD9E-679550B03BFB}"/>
              </a:ext>
            </a:extLst>
          </p:cNvPr>
          <p:cNvSpPr txBox="1"/>
          <p:nvPr/>
        </p:nvSpPr>
        <p:spPr>
          <a:xfrm>
            <a:off x="6851904" y="773749"/>
            <a:ext cx="4559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A) Site-</a:t>
            </a:r>
            <a:r>
              <a:rPr lang="nl-BE" dirty="0" err="1"/>
              <a:t>specific</a:t>
            </a:r>
            <a:r>
              <a:rPr lang="nl-BE" dirty="0"/>
              <a:t> </a:t>
            </a:r>
            <a:r>
              <a:rPr lang="nl-BE" dirty="0" err="1"/>
              <a:t>conjugation</a:t>
            </a:r>
            <a:r>
              <a:rPr lang="nl-BE" dirty="0"/>
              <a:t> of </a:t>
            </a:r>
            <a:r>
              <a:rPr lang="nl-BE" dirty="0" err="1"/>
              <a:t>chelator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Nanobody via </a:t>
            </a:r>
            <a:r>
              <a:rPr lang="nl-BE" dirty="0" err="1"/>
              <a:t>Sortase</a:t>
            </a:r>
            <a:r>
              <a:rPr lang="nl-BE" dirty="0"/>
              <a:t>-A </a:t>
            </a:r>
            <a:r>
              <a:rPr lang="nl-BE" dirty="0" err="1"/>
              <a:t>method</a:t>
            </a:r>
            <a:endParaRPr lang="nl-BE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A38904A-1572-4550-B3D0-F38063095E53}"/>
              </a:ext>
            </a:extLst>
          </p:cNvPr>
          <p:cNvSpPr txBox="1"/>
          <p:nvPr/>
        </p:nvSpPr>
        <p:spPr>
          <a:xfrm>
            <a:off x="7040327" y="3425938"/>
            <a:ext cx="4559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B) Direct </a:t>
            </a:r>
            <a:r>
              <a:rPr lang="nl-BE" dirty="0" err="1"/>
              <a:t>radiolabeling</a:t>
            </a:r>
            <a:r>
              <a:rPr lang="nl-BE" dirty="0"/>
              <a:t> in mild </a:t>
            </a:r>
            <a:r>
              <a:rPr lang="nl-BE" dirty="0" err="1"/>
              <a:t>conditions</a:t>
            </a:r>
            <a:endParaRPr lang="nl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01F340-8FF4-41FA-842D-7FA53AD6AC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71057" y="3719495"/>
            <a:ext cx="857250" cy="981075"/>
          </a:xfrm>
          <a:prstGeom prst="rect">
            <a:avLst/>
          </a:prstGeom>
        </p:spPr>
      </p:pic>
      <p:sp>
        <p:nvSpPr>
          <p:cNvPr id="40" name="Block Arc 39">
            <a:extLst>
              <a:ext uri="{FF2B5EF4-FFF2-40B4-BE49-F238E27FC236}">
                <a16:creationId xmlns:a16="http://schemas.microsoft.com/office/drawing/2014/main" id="{79D8980C-4137-44D9-A213-72D140F31D68}"/>
              </a:ext>
            </a:extLst>
          </p:cNvPr>
          <p:cNvSpPr/>
          <p:nvPr/>
        </p:nvSpPr>
        <p:spPr>
          <a:xfrm rot="16005186">
            <a:off x="8306947" y="4376130"/>
            <a:ext cx="371578" cy="308308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F53DCEA-E692-40B7-882C-D69AFDB0FF8F}"/>
              </a:ext>
            </a:extLst>
          </p:cNvPr>
          <p:cNvCxnSpPr/>
          <p:nvPr/>
        </p:nvCxnSpPr>
        <p:spPr>
          <a:xfrm>
            <a:off x="9004562" y="4530284"/>
            <a:ext cx="92230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Image result for radioactive">
            <a:extLst>
              <a:ext uri="{FF2B5EF4-FFF2-40B4-BE49-F238E27FC236}">
                <a16:creationId xmlns:a16="http://schemas.microsoft.com/office/drawing/2014/main" id="{2CE2DC20-70B0-440B-9212-BBBDE3579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44175">
            <a:off x="11050175" y="4484455"/>
            <a:ext cx="251688" cy="25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ED65BA1-A17D-41CA-8885-CB9B948848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77442" y="3798251"/>
            <a:ext cx="857250" cy="981075"/>
          </a:xfrm>
          <a:prstGeom prst="rect">
            <a:avLst/>
          </a:prstGeom>
        </p:spPr>
      </p:pic>
      <p:sp>
        <p:nvSpPr>
          <p:cNvPr id="44" name="Block Arc 43">
            <a:extLst>
              <a:ext uri="{FF2B5EF4-FFF2-40B4-BE49-F238E27FC236}">
                <a16:creationId xmlns:a16="http://schemas.microsoft.com/office/drawing/2014/main" id="{6F5A8F21-8F71-43F2-9681-A33FE5A2F92D}"/>
              </a:ext>
            </a:extLst>
          </p:cNvPr>
          <p:cNvSpPr/>
          <p:nvPr/>
        </p:nvSpPr>
        <p:spPr>
          <a:xfrm rot="16005186">
            <a:off x="10913332" y="4454886"/>
            <a:ext cx="371578" cy="308308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pic>
        <p:nvPicPr>
          <p:cNvPr id="45" name="Picture 2" descr="Image result for radioactive">
            <a:extLst>
              <a:ext uri="{FF2B5EF4-FFF2-40B4-BE49-F238E27FC236}">
                <a16:creationId xmlns:a16="http://schemas.microsoft.com/office/drawing/2014/main" id="{2313ABC9-98A3-46F9-B5BF-73A686B25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44175">
            <a:off x="9279984" y="4178802"/>
            <a:ext cx="264309" cy="26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18310B-D7F8-43AF-A6E9-DA36F20C2553}"/>
              </a:ext>
            </a:extLst>
          </p:cNvPr>
          <p:cNvSpPr txBox="1"/>
          <p:nvPr/>
        </p:nvSpPr>
        <p:spPr>
          <a:xfrm>
            <a:off x="8434782" y="4550734"/>
            <a:ext cx="2033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rgbClr val="002060"/>
                </a:solidFill>
              </a:rPr>
              <a:t>25°C</a:t>
            </a:r>
          </a:p>
          <a:p>
            <a:pPr algn="ctr"/>
            <a:r>
              <a:rPr lang="nl-BE" sz="1400" b="1" dirty="0" err="1">
                <a:solidFill>
                  <a:srgbClr val="002060"/>
                </a:solidFill>
              </a:rPr>
              <a:t>Aqueous</a:t>
            </a:r>
            <a:r>
              <a:rPr lang="nl-BE" sz="1400" b="1" dirty="0">
                <a:solidFill>
                  <a:srgbClr val="002060"/>
                </a:solidFill>
              </a:rPr>
              <a:t> medium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85FD0B5-D617-400C-B970-81904C8554EB}"/>
              </a:ext>
            </a:extLst>
          </p:cNvPr>
          <p:cNvSpPr txBox="1"/>
          <p:nvPr/>
        </p:nvSpPr>
        <p:spPr>
          <a:xfrm>
            <a:off x="7185882" y="5178286"/>
            <a:ext cx="4559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C) In vitro </a:t>
            </a:r>
            <a:r>
              <a:rPr lang="nl-BE" dirty="0" err="1"/>
              <a:t>and</a:t>
            </a:r>
            <a:r>
              <a:rPr lang="nl-BE" dirty="0"/>
              <a:t> in vivo </a:t>
            </a:r>
            <a:r>
              <a:rPr lang="nl-BE" dirty="0" err="1"/>
              <a:t>preclinical</a:t>
            </a:r>
            <a:r>
              <a:rPr lang="nl-BE" dirty="0"/>
              <a:t> </a:t>
            </a:r>
            <a:r>
              <a:rPr lang="nl-BE" dirty="0" err="1"/>
              <a:t>evaluation</a:t>
            </a:r>
            <a:endParaRPr lang="nl-B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F35CB0-94D3-45F5-8D7B-5DE9FEB95352}"/>
              </a:ext>
            </a:extLst>
          </p:cNvPr>
          <p:cNvSpPr/>
          <p:nvPr/>
        </p:nvSpPr>
        <p:spPr>
          <a:xfrm>
            <a:off x="7285633" y="5457061"/>
            <a:ext cx="47409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ea typeface="Times New Roman" panose="02020603050405020304" pitchFamily="18" charset="0"/>
                <a:cs typeface="Arial" panose="020B0604020202020204" pitchFamily="34" charset="0"/>
              </a:rPr>
              <a:t>CEA</a:t>
            </a:r>
            <a:r>
              <a:rPr lang="en-US" sz="1600" baseline="30000" dirty="0"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US" sz="1600" dirty="0">
                <a:ea typeface="Times New Roman" panose="02020603050405020304" pitchFamily="18" charset="0"/>
                <a:cs typeface="Arial" panose="020B0604020202020204" pitchFamily="34" charset="0"/>
              </a:rPr>
              <a:t> subcutaneous and orthotopic colorectal tumor mouse model</a:t>
            </a:r>
            <a:endParaRPr lang="nl-BE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6A3BE4-E788-4056-8F06-F351E9D36F25}"/>
              </a:ext>
            </a:extLst>
          </p:cNvPr>
          <p:cNvSpPr txBox="1"/>
          <p:nvPr/>
        </p:nvSpPr>
        <p:spPr>
          <a:xfrm>
            <a:off x="8776384" y="3889589"/>
            <a:ext cx="1474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b="1" baseline="30000" dirty="0"/>
              <a:t>155</a:t>
            </a:r>
            <a:r>
              <a:rPr lang="nl-BE" sz="1400" b="1" dirty="0"/>
              <a:t>Tb/ </a:t>
            </a:r>
            <a:r>
              <a:rPr lang="nl-BE" sz="1400" b="1" baseline="30000" dirty="0"/>
              <a:t>161</a:t>
            </a:r>
            <a:r>
              <a:rPr lang="nl-BE" sz="1400" b="1" dirty="0"/>
              <a:t>Tb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527CBE-6D9B-4370-BC1D-4B4FC0FCF996}"/>
              </a:ext>
            </a:extLst>
          </p:cNvPr>
          <p:cNvSpPr txBox="1"/>
          <p:nvPr/>
        </p:nvSpPr>
        <p:spPr>
          <a:xfrm>
            <a:off x="1362075" y="-224735"/>
            <a:ext cx="9544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sz="2400" b="1" dirty="0">
              <a:solidFill>
                <a:srgbClr val="002060"/>
              </a:solidFill>
            </a:endParaRPr>
          </a:p>
          <a:p>
            <a:r>
              <a:rPr lang="nl-BE" sz="2400" b="1" dirty="0" err="1">
                <a:solidFill>
                  <a:srgbClr val="002060"/>
                </a:solidFill>
              </a:rPr>
              <a:t>Phase</a:t>
            </a:r>
            <a:r>
              <a:rPr lang="nl-BE" sz="2400" b="1" dirty="0">
                <a:solidFill>
                  <a:srgbClr val="002060"/>
                </a:solidFill>
              </a:rPr>
              <a:t> 2: </a:t>
            </a:r>
            <a:r>
              <a:rPr lang="en-US" sz="2400" b="1" dirty="0" err="1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Theranostics</a:t>
            </a:r>
            <a:r>
              <a:rPr lang="en-US" sz="2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using </a:t>
            </a:r>
            <a:r>
              <a:rPr lang="en-US" sz="2400" b="1" baseline="300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155</a:t>
            </a:r>
            <a:r>
              <a:rPr lang="en-US" sz="2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Tb/</a:t>
            </a:r>
            <a:r>
              <a:rPr lang="en-US" sz="2400" b="1" baseline="300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161</a:t>
            </a:r>
            <a:r>
              <a:rPr lang="en-US" sz="2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Tb anti-CEA nanobodies</a:t>
            </a:r>
          </a:p>
          <a:p>
            <a:endParaRPr lang="nl-BE" sz="2400" b="1" dirty="0">
              <a:solidFill>
                <a:srgbClr val="00206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74C019-269A-4E7B-88CB-634821A71CBF}"/>
              </a:ext>
            </a:extLst>
          </p:cNvPr>
          <p:cNvSpPr/>
          <p:nvPr/>
        </p:nvSpPr>
        <p:spPr>
          <a:xfrm>
            <a:off x="485035" y="665304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b="1" dirty="0" err="1">
                <a:solidFill>
                  <a:srgbClr val="002060"/>
                </a:solidFill>
              </a:rPr>
              <a:t>Objectives</a:t>
            </a:r>
            <a:r>
              <a:rPr lang="nl-BE" b="1" dirty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568838-8180-4828-AA16-078D09EB8B47}"/>
              </a:ext>
            </a:extLst>
          </p:cNvPr>
          <p:cNvSpPr/>
          <p:nvPr/>
        </p:nvSpPr>
        <p:spPr>
          <a:xfrm>
            <a:off x="266442" y="5016660"/>
            <a:ext cx="6096000" cy="13696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Previous successful collaborations with ICMI Brussels: </a:t>
            </a:r>
          </a:p>
          <a:p>
            <a:r>
              <a:rPr lang="en-US" sz="800" dirty="0" err="1"/>
              <a:t>Blykers</a:t>
            </a:r>
            <a:r>
              <a:rPr lang="en-US" sz="800" dirty="0"/>
              <a:t>, a., </a:t>
            </a:r>
            <a:r>
              <a:rPr lang="en-US" sz="800" dirty="0" err="1"/>
              <a:t>Schoonooghe</a:t>
            </a:r>
            <a:r>
              <a:rPr lang="en-US" sz="800" dirty="0"/>
              <a:t>, S., Xavier, C., </a:t>
            </a:r>
            <a:r>
              <a:rPr lang="en-US" sz="800" dirty="0" err="1"/>
              <a:t>D’hoe</a:t>
            </a:r>
            <a:r>
              <a:rPr lang="en-US" sz="800" dirty="0"/>
              <a:t>, K., </a:t>
            </a:r>
            <a:r>
              <a:rPr lang="en-US" sz="800" dirty="0" err="1"/>
              <a:t>Laoui</a:t>
            </a:r>
            <a:r>
              <a:rPr lang="en-US" sz="800" dirty="0"/>
              <a:t>, D., </a:t>
            </a:r>
            <a:r>
              <a:rPr lang="en-US" sz="800" dirty="0" err="1"/>
              <a:t>D’Huyvetter</a:t>
            </a:r>
            <a:r>
              <a:rPr lang="en-US" sz="800" dirty="0"/>
              <a:t>, M., </a:t>
            </a:r>
            <a:r>
              <a:rPr lang="en-US" sz="800" dirty="0" err="1"/>
              <a:t>Vaneycken</a:t>
            </a:r>
            <a:r>
              <a:rPr lang="en-US" sz="800" dirty="0"/>
              <a:t>, I., </a:t>
            </a:r>
            <a:r>
              <a:rPr lang="en-US" sz="800" b="1" dirty="0"/>
              <a:t>Cleeren, F.</a:t>
            </a:r>
            <a:r>
              <a:rPr lang="en-US" sz="800" dirty="0"/>
              <a:t>, Bormans, G., Heemskerk, J., </a:t>
            </a:r>
            <a:r>
              <a:rPr lang="en-US" sz="800" dirty="0" err="1"/>
              <a:t>Raes</a:t>
            </a:r>
            <a:r>
              <a:rPr lang="en-US" sz="800" dirty="0"/>
              <a:t>, G., De </a:t>
            </a:r>
            <a:r>
              <a:rPr lang="en-US" sz="800" dirty="0" err="1"/>
              <a:t>Baetselier</a:t>
            </a:r>
            <a:r>
              <a:rPr lang="en-US" sz="800" dirty="0"/>
              <a:t>, P., Lahoutte, T., </a:t>
            </a:r>
            <a:r>
              <a:rPr lang="en-US" sz="800" dirty="0" err="1"/>
              <a:t>Devoogdt</a:t>
            </a:r>
            <a:r>
              <a:rPr lang="en-US" sz="800" dirty="0"/>
              <a:t>, N., Van </a:t>
            </a:r>
            <a:r>
              <a:rPr lang="en-US" sz="800" dirty="0" err="1"/>
              <a:t>Ginderachter</a:t>
            </a:r>
            <a:r>
              <a:rPr lang="en-US" sz="800" dirty="0"/>
              <a:t>, J. a., and </a:t>
            </a:r>
            <a:r>
              <a:rPr lang="en-US" sz="800" dirty="0" err="1"/>
              <a:t>Caveliers</a:t>
            </a:r>
            <a:r>
              <a:rPr lang="en-US" sz="800" dirty="0"/>
              <a:t>, V. (2015) PET imaging of MMR-expressing macrophages in tumor stroma using </a:t>
            </a:r>
            <a:r>
              <a:rPr lang="en-US" sz="800" baseline="30000" dirty="0"/>
              <a:t>18</a:t>
            </a:r>
            <a:r>
              <a:rPr lang="en-US" sz="800" dirty="0"/>
              <a:t>F-radiolabeled camelid single-domain antibody fragments. </a:t>
            </a:r>
            <a:r>
              <a:rPr lang="nl-BE" sz="800" i="1" dirty="0"/>
              <a:t>J. </a:t>
            </a:r>
            <a:r>
              <a:rPr lang="nl-BE" sz="800" i="1" dirty="0" err="1"/>
              <a:t>Nucl</a:t>
            </a:r>
            <a:r>
              <a:rPr lang="nl-BE" sz="800" i="1" dirty="0"/>
              <a:t>. </a:t>
            </a:r>
            <a:r>
              <a:rPr lang="nl-BE" sz="800" i="1" dirty="0" err="1"/>
              <a:t>Med</a:t>
            </a:r>
            <a:r>
              <a:rPr lang="nl-BE" sz="800" i="1" dirty="0"/>
              <a:t>.</a:t>
            </a:r>
            <a:r>
              <a:rPr lang="nl-BE" sz="800" dirty="0"/>
              <a:t> </a:t>
            </a:r>
            <a:r>
              <a:rPr lang="nl-BE" sz="800" b="1" dirty="0"/>
              <a:t>56</a:t>
            </a:r>
            <a:r>
              <a:rPr lang="nl-BE" sz="800" dirty="0"/>
              <a:t>, 1265-1271</a:t>
            </a:r>
          </a:p>
          <a:p>
            <a:endParaRPr lang="en-GB" sz="800" b="1" dirty="0"/>
          </a:p>
          <a:p>
            <a:r>
              <a:rPr lang="en-GB" sz="900" b="1" dirty="0"/>
              <a:t>Cleeren, F.</a:t>
            </a:r>
            <a:r>
              <a:rPr lang="en-GB" sz="900" dirty="0"/>
              <a:t>, </a:t>
            </a:r>
            <a:r>
              <a:rPr lang="en-GB" sz="900" dirty="0" err="1"/>
              <a:t>Lecina</a:t>
            </a:r>
            <a:r>
              <a:rPr lang="en-GB" sz="900" dirty="0"/>
              <a:t>, J., Ahamed, M., </a:t>
            </a:r>
            <a:r>
              <a:rPr lang="en-GB" sz="900" dirty="0" err="1"/>
              <a:t>Raes</a:t>
            </a:r>
            <a:r>
              <a:rPr lang="en-GB" sz="900" dirty="0"/>
              <a:t>, G., </a:t>
            </a:r>
            <a:r>
              <a:rPr lang="en-GB" sz="900" dirty="0" err="1"/>
              <a:t>Devoogdt</a:t>
            </a:r>
            <a:r>
              <a:rPr lang="en-GB" sz="900" dirty="0"/>
              <a:t>, N., </a:t>
            </a:r>
            <a:r>
              <a:rPr lang="en-GB" sz="900" dirty="0" err="1"/>
              <a:t>Caveliers</a:t>
            </a:r>
            <a:r>
              <a:rPr lang="en-GB" sz="900" dirty="0"/>
              <a:t>, V., McQuade, P., </a:t>
            </a:r>
            <a:r>
              <a:rPr lang="en-GB" sz="900" dirty="0" err="1"/>
              <a:t>Rubins</a:t>
            </a:r>
            <a:r>
              <a:rPr lang="en-GB" sz="900" dirty="0"/>
              <a:t>, D.J., Li, W., Verbruggen, A., Xavier, C. and Bormans, G. (2017) </a:t>
            </a:r>
            <a:r>
              <a:rPr lang="en-US" sz="900" dirty="0"/>
              <a:t>Al</a:t>
            </a:r>
            <a:r>
              <a:rPr lang="en-US" sz="900" baseline="30000" dirty="0"/>
              <a:t>18</a:t>
            </a:r>
            <a:r>
              <a:rPr lang="en-US" sz="900" dirty="0"/>
              <a:t>F-Labeling Of Heat-Sensitive Biomolecules For Positron Emission Tomography Imaging. </a:t>
            </a:r>
            <a:r>
              <a:rPr lang="en-US" sz="900" i="1" dirty="0" err="1"/>
              <a:t>Theranostics</a:t>
            </a:r>
            <a:r>
              <a:rPr lang="en-US" sz="900" i="1" dirty="0"/>
              <a:t>.</a:t>
            </a:r>
            <a:r>
              <a:rPr lang="en-US" sz="900" dirty="0"/>
              <a:t> </a:t>
            </a:r>
            <a:r>
              <a:rPr lang="nl-BE" sz="900" b="1" dirty="0"/>
              <a:t>11</a:t>
            </a:r>
            <a:r>
              <a:rPr lang="nl-BE" sz="900" dirty="0"/>
              <a:t>, 2924-2939</a:t>
            </a:r>
            <a:endParaRPr lang="en-US" sz="9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09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 animBg="1"/>
      <p:bldP spid="27" grpId="0" animBg="1"/>
      <p:bldP spid="28" grpId="0" animBg="1"/>
      <p:bldP spid="30" grpId="0"/>
      <p:bldP spid="32" grpId="0"/>
      <p:bldP spid="34" grpId="0" animBg="1"/>
      <p:bldP spid="38" grpId="0" animBg="1"/>
      <p:bldP spid="6" grpId="0"/>
      <p:bldP spid="39" grpId="0"/>
      <p:bldP spid="40" grpId="0" animBg="1"/>
      <p:bldP spid="44" grpId="0" animBg="1"/>
      <p:bldP spid="10" grpId="0"/>
      <p:bldP spid="46" grpId="0"/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FD72530-7BAB-4C19-A1C6-1AE0D1A8F05D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633713" y="3429000"/>
            <a:ext cx="1946263" cy="1697659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5EC501E-A270-4398-BFEF-CB0B947337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589922"/>
              </p:ext>
            </p:extLst>
          </p:nvPr>
        </p:nvGraphicFramePr>
        <p:xfrm>
          <a:off x="6618961" y="766011"/>
          <a:ext cx="2165610" cy="190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2" name="CS ChemDraw Drawing" r:id="rId4" imgW="1607387" imgH="1410789" progId="ChemDraw.Document.6.0">
                  <p:embed/>
                </p:oleObj>
              </mc:Choice>
              <mc:Fallback>
                <p:oleObj name="CS ChemDraw Drawing" r:id="rId4" imgW="1607387" imgH="1410789" progId="ChemDraw.Document.6.0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5EC501E-A270-4398-BFEF-CB0B947337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18961" y="766011"/>
                        <a:ext cx="2165610" cy="1900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9DD1F18-CB03-4B8A-B856-F3792E5C98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253952"/>
              </p:ext>
            </p:extLst>
          </p:nvPr>
        </p:nvGraphicFramePr>
        <p:xfrm>
          <a:off x="3443605" y="1162635"/>
          <a:ext cx="2614699" cy="1418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3" name="CS ChemDraw Drawing" r:id="rId6" imgW="1773753" imgH="962569" progId="ChemDraw.Document.6.0">
                  <p:embed/>
                </p:oleObj>
              </mc:Choice>
              <mc:Fallback>
                <p:oleObj name="CS ChemDraw Drawing" r:id="rId6" imgW="1773753" imgH="962569" progId="ChemDraw.Document.6.0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9DD1F18-CB03-4B8A-B856-F3792E5C98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43605" y="1162635"/>
                        <a:ext cx="2614699" cy="1418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34102FF-0AEE-41ED-809C-673901E8FD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912274"/>
              </p:ext>
            </p:extLst>
          </p:nvPr>
        </p:nvGraphicFramePr>
        <p:xfrm>
          <a:off x="705478" y="569469"/>
          <a:ext cx="1742412" cy="209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4" name="CS ChemDraw Drawing" r:id="rId8" imgW="1255389" imgH="1511515" progId="ChemDraw.Document.6.0">
                  <p:embed/>
                </p:oleObj>
              </mc:Choice>
              <mc:Fallback>
                <p:oleObj name="CS ChemDraw Drawing" r:id="rId8" imgW="1255389" imgH="1511515" progId="ChemDraw.Document.6.0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334102FF-0AEE-41ED-809C-673901E8FD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05478" y="569469"/>
                        <a:ext cx="1742412" cy="2097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F5D3450-6955-468D-89BE-1258818BE6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825591"/>
              </p:ext>
            </p:extLst>
          </p:nvPr>
        </p:nvGraphicFramePr>
        <p:xfrm>
          <a:off x="705478" y="3648722"/>
          <a:ext cx="2331034" cy="1442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5" name="CS ChemDraw Drawing" r:id="rId10" imgW="1773753" imgH="1096974" progId="ChemDraw.Document.6.0">
                  <p:embed/>
                </p:oleObj>
              </mc:Choice>
              <mc:Fallback>
                <p:oleObj name="CS ChemDraw Drawing" r:id="rId10" imgW="1773753" imgH="1096974" progId="ChemDraw.Document.6.0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CF5D3450-6955-468D-89BE-1258818BE6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5478" y="3648722"/>
                        <a:ext cx="2331034" cy="1442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8EB48EBB-C58B-48BF-81DC-BD72E611CEBE}"/>
              </a:ext>
            </a:extLst>
          </p:cNvPr>
          <p:cNvSpPr/>
          <p:nvPr/>
        </p:nvSpPr>
        <p:spPr>
          <a:xfrm>
            <a:off x="431800" y="530992"/>
            <a:ext cx="2654299" cy="25383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7CBDE0-84E7-4038-83CA-72C8BFE32725}"/>
              </a:ext>
            </a:extLst>
          </p:cNvPr>
          <p:cNvSpPr txBox="1"/>
          <p:nvPr/>
        </p:nvSpPr>
        <p:spPr>
          <a:xfrm>
            <a:off x="6402961" y="2772028"/>
            <a:ext cx="2804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-NCS-Bn-CHX-A”-DTPA (CN8)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34744F-5562-4980-A59C-59CBAD8FC07B}"/>
              </a:ext>
            </a:extLst>
          </p:cNvPr>
          <p:cNvSpPr txBox="1"/>
          <p:nvPr/>
        </p:nvSpPr>
        <p:spPr>
          <a:xfrm>
            <a:off x="3433285" y="5148221"/>
            <a:ext cx="2347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-NO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-Bn-H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octapa (CN8)</a:t>
            </a:r>
            <a:endParaRPr lang="en-ZA" sz="14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78467F-1EE0-4D31-893D-FD5D0A87F4CF}"/>
              </a:ext>
            </a:extLst>
          </p:cNvPr>
          <p:cNvSpPr txBox="1"/>
          <p:nvPr/>
        </p:nvSpPr>
        <p:spPr>
          <a:xfrm>
            <a:off x="3633713" y="2761581"/>
            <a:ext cx="2062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-NO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-Bn-DOTA (CN7)</a:t>
            </a:r>
            <a:endParaRPr lang="en-ZA" sz="1400" b="1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E5A1BD-98B0-4588-8707-28F453B37EB4}"/>
              </a:ext>
            </a:extLst>
          </p:cNvPr>
          <p:cNvSpPr txBox="1"/>
          <p:nvPr/>
        </p:nvSpPr>
        <p:spPr>
          <a:xfrm>
            <a:off x="648891" y="5148222"/>
            <a:ext cx="2375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-NO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-Bn-DOTA-GA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(CN8)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78BDCD-E48E-4123-871C-FD363ED2E274}"/>
              </a:ext>
            </a:extLst>
          </p:cNvPr>
          <p:cNvSpPr txBox="1"/>
          <p:nvPr/>
        </p:nvSpPr>
        <p:spPr>
          <a:xfrm>
            <a:off x="553391" y="2761580"/>
            <a:ext cx="2046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-NO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-Bn-DOTA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(CN8)</a:t>
            </a:r>
            <a:endParaRPr lang="en-ZA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70CFD8-EB54-49E7-9E57-65F625D4803A}"/>
              </a:ext>
            </a:extLst>
          </p:cNvPr>
          <p:cNvSpPr/>
          <p:nvPr/>
        </p:nvSpPr>
        <p:spPr>
          <a:xfrm>
            <a:off x="1497341" y="276006"/>
            <a:ext cx="10694659" cy="321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en-US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Selecting the optimal match between chelator and radiometal</a:t>
            </a:r>
            <a:endParaRPr lang="nl-BE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468277-58EA-48EA-B717-86702EE5C0D3}"/>
              </a:ext>
            </a:extLst>
          </p:cNvPr>
          <p:cNvSpPr txBox="1"/>
          <p:nvPr/>
        </p:nvSpPr>
        <p:spPr>
          <a:xfrm>
            <a:off x="6402961" y="3161612"/>
            <a:ext cx="5596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>
                <a:solidFill>
                  <a:srgbClr val="00B050"/>
                </a:solidFill>
              </a:rPr>
              <a:t>Expertise in </a:t>
            </a:r>
            <a:r>
              <a:rPr lang="nl-BE" b="1" dirty="0" err="1">
                <a:solidFill>
                  <a:srgbClr val="00B050"/>
                </a:solidFill>
              </a:rPr>
              <a:t>this</a:t>
            </a:r>
            <a:r>
              <a:rPr lang="nl-BE" b="1" dirty="0">
                <a:solidFill>
                  <a:srgbClr val="00B050"/>
                </a:solidFill>
              </a:rPr>
              <a:t> field is </a:t>
            </a:r>
            <a:r>
              <a:rPr lang="nl-BE" b="1" dirty="0" err="1">
                <a:solidFill>
                  <a:srgbClr val="00B050"/>
                </a:solidFill>
              </a:rPr>
              <a:t>available</a:t>
            </a:r>
            <a:r>
              <a:rPr lang="nl-BE" b="1" dirty="0">
                <a:solidFill>
                  <a:srgbClr val="00B050"/>
                </a:solidFill>
              </a:rPr>
              <a:t> (Al</a:t>
            </a:r>
            <a:r>
              <a:rPr lang="nl-BE" b="1" baseline="30000" dirty="0">
                <a:solidFill>
                  <a:srgbClr val="00B050"/>
                </a:solidFill>
              </a:rPr>
              <a:t>18</a:t>
            </a:r>
            <a:r>
              <a:rPr lang="nl-BE" b="1" dirty="0">
                <a:solidFill>
                  <a:srgbClr val="00B050"/>
                </a:solidFill>
              </a:rPr>
              <a:t>F-RESCA):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933D75-F63B-4D1A-AD64-F237AD5AB4DB}"/>
              </a:ext>
            </a:extLst>
          </p:cNvPr>
          <p:cNvSpPr/>
          <p:nvPr/>
        </p:nvSpPr>
        <p:spPr>
          <a:xfrm>
            <a:off x="6443298" y="3396451"/>
            <a:ext cx="5741473" cy="1254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b="1" dirty="0"/>
              <a:t>Cleeren, F.</a:t>
            </a:r>
            <a:r>
              <a:rPr lang="en-US" sz="1050" dirty="0"/>
              <a:t>, </a:t>
            </a:r>
            <a:r>
              <a:rPr lang="en-US" sz="1050" dirty="0" err="1"/>
              <a:t>Lecina</a:t>
            </a:r>
            <a:r>
              <a:rPr lang="en-US" sz="1050" dirty="0"/>
              <a:t>, J., Billaud, E. M., Ahamed, M., Verbruggen, A., and Bormans, G. M. (2016) New chelators for low temperature Al</a:t>
            </a:r>
            <a:r>
              <a:rPr lang="en-US" sz="1050" baseline="30000" dirty="0"/>
              <a:t>18</a:t>
            </a:r>
            <a:r>
              <a:rPr lang="en-US" sz="1050" dirty="0"/>
              <a:t>F-labeling of biomolecules. </a:t>
            </a:r>
            <a:r>
              <a:rPr lang="en-US" sz="1050" i="1" dirty="0"/>
              <a:t>Bioconjugate Chemistry</a:t>
            </a:r>
            <a:r>
              <a:rPr lang="en-US" sz="1050" dirty="0"/>
              <a:t> </a:t>
            </a:r>
            <a:r>
              <a:rPr lang="en-US" sz="1050" b="1" dirty="0"/>
              <a:t>27</a:t>
            </a:r>
            <a:r>
              <a:rPr lang="en-US" sz="1050" dirty="0"/>
              <a:t>, 790–798.</a:t>
            </a:r>
          </a:p>
          <a:p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</a:rPr>
              <a:t>Cleeren, F.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Lecina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, J.,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Bridoux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, J., 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</a:rPr>
              <a:t>Devoogdt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, N., Tshibangu, T., Xavier, C., and Bormans, G. (2018) Direct fluorine-18 labeling of heat-sensitive biomolecules for positron emission tomography imaging using the Al</a:t>
            </a:r>
            <a:r>
              <a:rPr lang="en-US" sz="11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18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F-RESCA methodology. </a:t>
            </a:r>
            <a:r>
              <a:rPr lang="en-US" sz="1100" i="1" dirty="0">
                <a:latin typeface="Calibri" panose="020F0502020204030204" pitchFamily="34" charset="0"/>
                <a:ea typeface="Calibri" panose="020F0502020204030204" pitchFamily="34" charset="0"/>
              </a:rPr>
              <a:t>Nature Protocols, </a:t>
            </a: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</a:rPr>
              <a:t>13</a:t>
            </a:r>
            <a:r>
              <a:rPr lang="en-US" sz="1100" i="1" dirty="0">
                <a:latin typeface="Calibri" panose="020F0502020204030204" pitchFamily="34" charset="0"/>
                <a:ea typeface="Calibri" panose="020F0502020204030204" pitchFamily="34" charset="0"/>
              </a:rPr>
              <a:t>, 2330-2347</a:t>
            </a:r>
            <a:endParaRPr lang="nl-BE" sz="1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38B7BB-100F-454D-B1DE-369BB6F16354}"/>
              </a:ext>
            </a:extLst>
          </p:cNvPr>
          <p:cNvSpPr txBox="1"/>
          <p:nvPr/>
        </p:nvSpPr>
        <p:spPr>
          <a:xfrm>
            <a:off x="6874844" y="5684399"/>
            <a:ext cx="1712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l-BE" sz="1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(±)-H</a:t>
            </a:r>
            <a:r>
              <a:rPr lang="nl-BE" sz="1200" b="1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BE" sz="1200" b="1" dirty="0">
                <a:solidFill>
                  <a:schemeClr val="tx1">
                    <a:lumMod val="50000"/>
                  </a:schemeClr>
                </a:solidFill>
                <a:latin typeface="Arial"/>
              </a:rPr>
              <a:t>RESCA-TFP</a:t>
            </a:r>
            <a:endParaRPr lang="nl-BE" sz="1200" b="1" baseline="30000" dirty="0">
              <a:solidFill>
                <a:schemeClr val="tx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9F9C2B-E437-483A-94D3-FD805CC3C2FE}"/>
              </a:ext>
            </a:extLst>
          </p:cNvPr>
          <p:cNvSpPr txBox="1"/>
          <p:nvPr/>
        </p:nvSpPr>
        <p:spPr>
          <a:xfrm>
            <a:off x="6332258" y="5879873"/>
            <a:ext cx="2553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nl-BE" sz="1400" u="sng" dirty="0">
                <a:solidFill>
                  <a:srgbClr val="00407A">
                    <a:lumMod val="50000"/>
                  </a:srgbClr>
                </a:solidFill>
                <a:latin typeface="Arial"/>
              </a:rPr>
              <a:t>Res</a:t>
            </a:r>
            <a:r>
              <a:rPr lang="nl-BE" sz="1400" dirty="0">
                <a:solidFill>
                  <a:srgbClr val="00407A">
                    <a:lumMod val="50000"/>
                  </a:srgbClr>
                </a:solidFill>
                <a:latin typeface="Arial"/>
              </a:rPr>
              <a:t>trained </a:t>
            </a:r>
            <a:r>
              <a:rPr lang="nl-BE" sz="1400" u="sng" dirty="0">
                <a:solidFill>
                  <a:srgbClr val="00407A">
                    <a:lumMod val="50000"/>
                  </a:srgbClr>
                </a:solidFill>
                <a:latin typeface="Arial"/>
              </a:rPr>
              <a:t>C</a:t>
            </a:r>
            <a:r>
              <a:rPr lang="nl-BE" sz="1400" dirty="0">
                <a:solidFill>
                  <a:srgbClr val="00407A">
                    <a:lumMod val="50000"/>
                  </a:srgbClr>
                </a:solidFill>
                <a:latin typeface="Arial"/>
              </a:rPr>
              <a:t>omplexing </a:t>
            </a:r>
            <a:r>
              <a:rPr lang="nl-BE" sz="1400" u="sng" dirty="0">
                <a:solidFill>
                  <a:srgbClr val="00407A">
                    <a:lumMod val="50000"/>
                  </a:srgbClr>
                </a:solidFill>
                <a:latin typeface="Arial"/>
              </a:rPr>
              <a:t>A</a:t>
            </a:r>
            <a:r>
              <a:rPr lang="nl-BE" sz="1400" dirty="0">
                <a:solidFill>
                  <a:srgbClr val="00407A">
                    <a:lumMod val="50000"/>
                  </a:srgbClr>
                </a:solidFill>
                <a:latin typeface="Arial"/>
              </a:rPr>
              <a:t>gent</a:t>
            </a:r>
          </a:p>
        </p:txBody>
      </p:sp>
      <p:pic>
        <p:nvPicPr>
          <p:cNvPr id="31" name="Picture 15">
            <a:extLst>
              <a:ext uri="{FF2B5EF4-FFF2-40B4-BE49-F238E27FC236}">
                <a16:creationId xmlns:a16="http://schemas.microsoft.com/office/drawing/2014/main" id="{0E78452D-436B-4186-AB2E-F7D1866BC4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47" b="75392"/>
          <a:stretch/>
        </p:blipFill>
        <p:spPr bwMode="auto">
          <a:xfrm>
            <a:off x="6673399" y="4658141"/>
            <a:ext cx="2056733" cy="108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5536E7C-3233-4164-9280-78332B94F636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3" t="16711" r="26925" b="23750"/>
          <a:stretch/>
        </p:blipFill>
        <p:spPr>
          <a:xfrm>
            <a:off x="10957878" y="4431028"/>
            <a:ext cx="620743" cy="77703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F28B795-77A4-445A-9F29-99A7D2991151}"/>
              </a:ext>
            </a:extLst>
          </p:cNvPr>
          <p:cNvSpPr txBox="1"/>
          <p:nvPr/>
        </p:nvSpPr>
        <p:spPr>
          <a:xfrm>
            <a:off x="8885906" y="5739995"/>
            <a:ext cx="2923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2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(±)-[</a:t>
            </a:r>
            <a:r>
              <a:rPr lang="nl-BE" sz="1200" b="1" baseline="300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nl-BE" sz="12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F]AlF(RESCA)-NbV4m119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5E7631-13C8-402A-A33A-E5D87C15AA8F}"/>
              </a:ext>
            </a:extLst>
          </p:cNvPr>
          <p:cNvSpPr txBox="1"/>
          <p:nvPr/>
        </p:nvSpPr>
        <p:spPr>
          <a:xfrm>
            <a:off x="10039030" y="1764372"/>
            <a:ext cx="306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>
                <a:solidFill>
                  <a:schemeClr val="accent4">
                    <a:lumMod val="50000"/>
                  </a:schemeClr>
                </a:solidFill>
              </a:rPr>
              <a:t>-</a:t>
            </a: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A219FEE7-543F-4300-8953-4FB93513BF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1108342"/>
              </p:ext>
            </p:extLst>
          </p:nvPr>
        </p:nvGraphicFramePr>
        <p:xfrm>
          <a:off x="9570128" y="4734764"/>
          <a:ext cx="1525879" cy="932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6" name="CS ChemDraw Drawing" r:id="rId14" imgW="1867320" imgH="1140120" progId="ChemDraw.Document.6.0">
                  <p:embed/>
                </p:oleObj>
              </mc:Choice>
              <mc:Fallback>
                <p:oleObj name="CS ChemDraw Drawing" r:id="rId14" imgW="1867320" imgH="1140120" progId="ChemDraw.Document.6.0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70128" y="4734764"/>
                        <a:ext cx="1525879" cy="932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" name="Picture 2" descr="http://www.hln.be/static/FOTO/pe/17/4/13/art_large_394438.jpg">
            <a:extLst>
              <a:ext uri="{FF2B5EF4-FFF2-40B4-BE49-F238E27FC236}">
                <a16:creationId xmlns:a16="http://schemas.microsoft.com/office/drawing/2014/main" id="{D082AC37-AED6-4C1F-AE77-31E9F6CE0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104" y="5684399"/>
            <a:ext cx="92994" cy="9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79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3" grpId="0"/>
      <p:bldP spid="27" grpId="0"/>
      <p:bldP spid="29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EDB5BA8-300C-4C99-B8B2-B1BE35230EB2}"/>
              </a:ext>
            </a:extLst>
          </p:cNvPr>
          <p:cNvSpPr txBox="1"/>
          <p:nvPr/>
        </p:nvSpPr>
        <p:spPr>
          <a:xfrm>
            <a:off x="5986999" y="813149"/>
            <a:ext cx="6657675" cy="1991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Reactions in 0.1M acetate buffer at pH 4.7 (</a:t>
            </a:r>
            <a:r>
              <a:rPr lang="en-ZA" sz="1400" dirty="0" err="1">
                <a:latin typeface="Arial" panose="020B0604020202020204" pitchFamily="34" charset="0"/>
                <a:cs typeface="Arial" panose="020B0604020202020204" pitchFamily="34" charset="0"/>
              </a:rPr>
              <a:t>chelex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treated)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Various temperatures (</a:t>
            </a:r>
            <a:r>
              <a:rPr lang="en-ZA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25 °C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, 40 °C, 60 °C, 80 °C, 100 °C)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Various times (</a:t>
            </a:r>
            <a:r>
              <a:rPr lang="en-ZA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30 min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, 60 min)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Reaction stopping (pH 2.0 using acetic acid)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Ligand to metal ratio – 2:1</a:t>
            </a:r>
          </a:p>
          <a:p>
            <a:pPr>
              <a:lnSpc>
                <a:spcPct val="150000"/>
              </a:lnSpc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endParaRPr lang="en-ZA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775E30-09B1-4FA9-B4B8-F7A135FEC9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762"/>
          <a:stretch/>
        </p:blipFill>
        <p:spPr>
          <a:xfrm>
            <a:off x="67870" y="4277883"/>
            <a:ext cx="4274891" cy="20384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CC7A16-3080-4E13-8712-B4B2BFC15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979" y="4326991"/>
            <a:ext cx="2784871" cy="19402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2E29E9-438D-4609-88D3-A5E59654CC00}"/>
              </a:ext>
            </a:extLst>
          </p:cNvPr>
          <p:cNvSpPr txBox="1"/>
          <p:nvPr/>
        </p:nvSpPr>
        <p:spPr>
          <a:xfrm>
            <a:off x="1385916" y="4024668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Negative mode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C5997F-A5FF-4355-8690-5ACFF6D8D077}"/>
              </a:ext>
            </a:extLst>
          </p:cNvPr>
          <p:cNvSpPr txBox="1"/>
          <p:nvPr/>
        </p:nvSpPr>
        <p:spPr>
          <a:xfrm>
            <a:off x="5310235" y="4024668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Positive mode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87AB63-A864-49D7-8B41-7AC4D2AD43DD}"/>
              </a:ext>
            </a:extLst>
          </p:cNvPr>
          <p:cNvSpPr txBox="1"/>
          <p:nvPr/>
        </p:nvSpPr>
        <p:spPr>
          <a:xfrm>
            <a:off x="43807" y="2978355"/>
            <a:ext cx="2046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-NO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-Bn-DOTA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(CN8)</a:t>
            </a:r>
            <a:endParaRPr lang="en-ZA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667120A-F0F1-4ECD-A9FD-440B7563B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6932" y="607265"/>
            <a:ext cx="2240067" cy="23925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5B8E9CF-DC2C-4716-A84A-47301911AA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07" y="727199"/>
            <a:ext cx="1875389" cy="227259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185F584-ECFF-4083-BC52-5430BAC3DE3D}"/>
              </a:ext>
            </a:extLst>
          </p:cNvPr>
          <p:cNvSpPr txBox="1"/>
          <p:nvPr/>
        </p:nvSpPr>
        <p:spPr>
          <a:xfrm>
            <a:off x="3878396" y="2965666"/>
            <a:ext cx="2011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[Tb-</a:t>
            </a:r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-NO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-Bn-DOTA]</a:t>
            </a:r>
            <a:r>
              <a:rPr lang="en-ZA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ZA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387402B-2F6B-4C84-BC28-1CAD394EBC19}"/>
              </a:ext>
            </a:extLst>
          </p:cNvPr>
          <p:cNvCxnSpPr/>
          <p:nvPr/>
        </p:nvCxnSpPr>
        <p:spPr>
          <a:xfrm>
            <a:off x="2231262" y="1988672"/>
            <a:ext cx="122511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F448782-E5DA-4725-82B2-143E7F51FAA8}"/>
              </a:ext>
            </a:extLst>
          </p:cNvPr>
          <p:cNvSpPr txBox="1"/>
          <p:nvPr/>
        </p:nvSpPr>
        <p:spPr>
          <a:xfrm>
            <a:off x="1972198" y="1571498"/>
            <a:ext cx="1875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baseline="30000" dirty="0"/>
              <a:t>159</a:t>
            </a:r>
            <a:r>
              <a:rPr lang="nl-BE" b="1" dirty="0"/>
              <a:t>TbCl</a:t>
            </a:r>
            <a:r>
              <a:rPr lang="nl-BE" b="1" baseline="-25000" dirty="0"/>
              <a:t>3 </a:t>
            </a:r>
            <a:r>
              <a:rPr lang="nl-BE" b="1" dirty="0"/>
              <a:t>.6H</a:t>
            </a:r>
            <a:r>
              <a:rPr lang="nl-BE" b="1" baseline="-25000" dirty="0"/>
              <a:t>2</a:t>
            </a:r>
            <a:r>
              <a:rPr lang="nl-BE" b="1" dirty="0"/>
              <a:t>O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FCC76AB-DED5-4F6B-A6BF-562E27A24626}"/>
              </a:ext>
            </a:extLst>
          </p:cNvPr>
          <p:cNvSpPr/>
          <p:nvPr/>
        </p:nvSpPr>
        <p:spPr>
          <a:xfrm>
            <a:off x="2740663" y="115443"/>
            <a:ext cx="838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2400" b="1" dirty="0" err="1"/>
              <a:t>Initial</a:t>
            </a:r>
            <a:r>
              <a:rPr lang="nl-BE" sz="2400" b="1" dirty="0"/>
              <a:t> </a:t>
            </a:r>
            <a:r>
              <a:rPr lang="nl-BE" sz="2400" b="1" dirty="0" err="1"/>
              <a:t>complexation</a:t>
            </a:r>
            <a:r>
              <a:rPr lang="nl-BE" sz="2400" b="1" dirty="0"/>
              <a:t> </a:t>
            </a:r>
            <a:r>
              <a:rPr lang="nl-BE" sz="2400" b="1" dirty="0" err="1"/>
              <a:t>results</a:t>
            </a:r>
            <a:r>
              <a:rPr lang="nl-BE" sz="2400" b="1" dirty="0"/>
              <a:t> </a:t>
            </a:r>
            <a:r>
              <a:rPr lang="nl-BE" sz="2400" b="1" dirty="0" err="1"/>
              <a:t>using</a:t>
            </a:r>
            <a:r>
              <a:rPr lang="nl-BE" sz="2400" b="1" dirty="0"/>
              <a:t> </a:t>
            </a:r>
            <a:r>
              <a:rPr lang="nl-BE" sz="2400" b="1" baseline="30000" dirty="0"/>
              <a:t>159</a:t>
            </a:r>
            <a:r>
              <a:rPr lang="nl-BE" sz="2400" b="1" dirty="0"/>
              <a:t>TbCl</a:t>
            </a:r>
            <a:r>
              <a:rPr lang="nl-BE" sz="2400" b="1" baseline="-25000" dirty="0"/>
              <a:t>3 </a:t>
            </a:r>
            <a:r>
              <a:rPr lang="nl-BE" sz="2400" b="1" dirty="0" err="1"/>
              <a:t>and</a:t>
            </a:r>
            <a:r>
              <a:rPr lang="nl-BE" sz="2400" b="1" dirty="0"/>
              <a:t> LC-HRMS</a:t>
            </a:r>
            <a:endParaRPr lang="en-Z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136D270-E00A-4E30-9243-9DEE0F11C57C}"/>
              </a:ext>
            </a:extLst>
          </p:cNvPr>
          <p:cNvCxnSpPr>
            <a:cxnSpLocks/>
          </p:cNvCxnSpPr>
          <p:nvPr/>
        </p:nvCxnSpPr>
        <p:spPr>
          <a:xfrm flipV="1">
            <a:off x="7750510" y="3377256"/>
            <a:ext cx="1759241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http://www.esainc.com/userfiles/ECD-3000RS-LC-System-DSC5222_DisplayV3.jpg">
            <a:extLst>
              <a:ext uri="{FF2B5EF4-FFF2-40B4-BE49-F238E27FC236}">
                <a16:creationId xmlns:a16="http://schemas.microsoft.com/office/drawing/2014/main" id="{9DF13B55-5ED7-4FBA-BF9D-64D0FEF25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555" y="2449757"/>
            <a:ext cx="673415" cy="122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://www.genengnews.com/Media/images/Article/Bruker_MaxisImpact1632217122.jpg">
            <a:extLst>
              <a:ext uri="{FF2B5EF4-FFF2-40B4-BE49-F238E27FC236}">
                <a16:creationId xmlns:a16="http://schemas.microsoft.com/office/drawing/2014/main" id="{F051203F-7A59-417F-B5C4-C3383A00F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56" y="2417519"/>
            <a:ext cx="755539" cy="129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E7D0B11-0AAC-446F-AA11-688B805BAFA9}"/>
              </a:ext>
            </a:extLst>
          </p:cNvPr>
          <p:cNvSpPr txBox="1"/>
          <p:nvPr/>
        </p:nvSpPr>
        <p:spPr>
          <a:xfrm>
            <a:off x="7164851" y="3736417"/>
            <a:ext cx="1645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rgbClr val="000000"/>
                </a:solidFill>
              </a:rPr>
              <a:t>Dionex Ultimate 3000 LC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CB42872-CD55-4439-828F-A06D111AD013}"/>
              </a:ext>
            </a:extLst>
          </p:cNvPr>
          <p:cNvSpPr txBox="1"/>
          <p:nvPr/>
        </p:nvSpPr>
        <p:spPr>
          <a:xfrm>
            <a:off x="8454005" y="3778443"/>
            <a:ext cx="2707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dirty="0">
                <a:solidFill>
                  <a:srgbClr val="000000"/>
                </a:solidFill>
              </a:rPr>
              <a:t>Brukers impact maXis™ </a:t>
            </a:r>
          </a:p>
          <a:p>
            <a:pPr algn="ctr"/>
            <a:r>
              <a:rPr lang="nl-BE" sz="1400" dirty="0">
                <a:solidFill>
                  <a:srgbClr val="000000"/>
                </a:solidFill>
              </a:rPr>
              <a:t>impact ESI-TOF HRMS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EF70126-7D56-4084-95D9-F967F9C09884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809" y="11371"/>
            <a:ext cx="765868" cy="11501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AFA44D-FAF9-4043-BA3A-F238824B1BD6}"/>
              </a:ext>
            </a:extLst>
          </p:cNvPr>
          <p:cNvSpPr txBox="1"/>
          <p:nvPr/>
        </p:nvSpPr>
        <p:spPr>
          <a:xfrm>
            <a:off x="7646122" y="4691713"/>
            <a:ext cx="43459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/>
              <a:t>LC-HRMS</a:t>
            </a:r>
          </a:p>
          <a:p>
            <a:pPr marL="285750" indent="-285750">
              <a:buFontTx/>
              <a:buChar char="-"/>
            </a:pPr>
            <a:r>
              <a:rPr lang="nl-BE" sz="1600" dirty="0" err="1"/>
              <a:t>Characterization</a:t>
            </a:r>
            <a:r>
              <a:rPr lang="nl-BE" sz="1600" dirty="0"/>
              <a:t> of terbium complex</a:t>
            </a:r>
          </a:p>
          <a:p>
            <a:pPr marL="285750" indent="-285750">
              <a:buFontTx/>
              <a:buChar char="-"/>
            </a:pPr>
            <a:r>
              <a:rPr lang="nl-BE" sz="1600" dirty="0" err="1"/>
              <a:t>Determination</a:t>
            </a:r>
            <a:r>
              <a:rPr lang="nl-BE" sz="1600" dirty="0"/>
              <a:t> charge of complex</a:t>
            </a:r>
          </a:p>
          <a:p>
            <a:pPr marL="285750" indent="-285750">
              <a:buFontTx/>
              <a:buChar char="-"/>
            </a:pPr>
            <a:r>
              <a:rPr lang="nl-BE" sz="1600" dirty="0" err="1"/>
              <a:t>Quantification</a:t>
            </a:r>
            <a:r>
              <a:rPr lang="nl-BE" sz="1600" dirty="0"/>
              <a:t> </a:t>
            </a:r>
            <a:r>
              <a:rPr lang="nl-BE" sz="1600" dirty="0" err="1"/>
              <a:t>using</a:t>
            </a:r>
            <a:r>
              <a:rPr lang="nl-BE" sz="1600" dirty="0"/>
              <a:t> UV </a:t>
            </a:r>
            <a:r>
              <a:rPr lang="nl-BE" sz="1600" dirty="0" err="1"/>
              <a:t>signal</a:t>
            </a:r>
            <a:r>
              <a:rPr lang="nl-BE" sz="1600" dirty="0"/>
              <a:t> @ 254 nm</a:t>
            </a:r>
          </a:p>
          <a:p>
            <a:pPr marL="285750" indent="-285750">
              <a:buFontTx/>
              <a:buChar char="-"/>
            </a:pPr>
            <a:r>
              <a:rPr lang="nl-BE" sz="1600" dirty="0" err="1"/>
              <a:t>Stability</a:t>
            </a:r>
            <a:r>
              <a:rPr lang="nl-BE" sz="1600" dirty="0"/>
              <a:t> tests</a:t>
            </a:r>
          </a:p>
          <a:p>
            <a:endParaRPr lang="nl-BE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2132268-C935-46FF-AA2C-EFB3D54AE7C2}"/>
              </a:ext>
            </a:extLst>
          </p:cNvPr>
          <p:cNvSpPr/>
          <p:nvPr/>
        </p:nvSpPr>
        <p:spPr>
          <a:xfrm>
            <a:off x="5202835" y="6107485"/>
            <a:ext cx="14670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696.1324 (calc.)</a:t>
            </a:r>
            <a:endParaRPr lang="nl-BE" sz="14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04CFD99-C942-414B-A7B8-05EE34665341}"/>
              </a:ext>
            </a:extLst>
          </p:cNvPr>
          <p:cNvSpPr/>
          <p:nvPr/>
        </p:nvSpPr>
        <p:spPr>
          <a:xfrm>
            <a:off x="1385916" y="6113312"/>
            <a:ext cx="1453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694.1160 (calc.)</a:t>
            </a:r>
            <a:endParaRPr lang="nl-BE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F78BAB4-E70F-472D-9718-1A6DFCD894EA}"/>
              </a:ext>
            </a:extLst>
          </p:cNvPr>
          <p:cNvSpPr/>
          <p:nvPr/>
        </p:nvSpPr>
        <p:spPr>
          <a:xfrm>
            <a:off x="7217673" y="4171492"/>
            <a:ext cx="5017720" cy="4566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ZA" b="1" u="sng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Quantitative conversion at 25°C in 30 min</a:t>
            </a:r>
            <a:endParaRPr lang="en-ZA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48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30" grpId="0"/>
      <p:bldP spid="31" grpId="0"/>
      <p:bldP spid="9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258B6FE-F6E5-4EC7-A21C-DCE1F5354A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513990"/>
              </p:ext>
            </p:extLst>
          </p:nvPr>
        </p:nvGraphicFramePr>
        <p:xfrm>
          <a:off x="7205742" y="1679284"/>
          <a:ext cx="3916911" cy="330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0" name="Prism Project" r:id="rId3" imgW="3456000" imgH="2916000" progId="Prism5.Document">
                  <p:embed/>
                </p:oleObj>
              </mc:Choice>
              <mc:Fallback>
                <p:oleObj name="Prism Project" r:id="rId3" imgW="3456000" imgH="2916000" progId="Prism5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05742" y="1679284"/>
                        <a:ext cx="3916911" cy="330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1E9D7FC-C004-4070-8E63-25B97818E6CA}"/>
              </a:ext>
            </a:extLst>
          </p:cNvPr>
          <p:cNvSpPr/>
          <p:nvPr/>
        </p:nvSpPr>
        <p:spPr>
          <a:xfrm>
            <a:off x="3447735" y="196334"/>
            <a:ext cx="6276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2400" b="1" dirty="0" err="1"/>
              <a:t>Initial</a:t>
            </a:r>
            <a:r>
              <a:rPr lang="nl-BE" sz="2400" b="1" dirty="0"/>
              <a:t> </a:t>
            </a:r>
            <a:r>
              <a:rPr lang="nl-BE" sz="2400" b="1" dirty="0" err="1"/>
              <a:t>complexation</a:t>
            </a:r>
            <a:r>
              <a:rPr lang="nl-BE" sz="2400" b="1" dirty="0"/>
              <a:t> </a:t>
            </a:r>
            <a:r>
              <a:rPr lang="nl-BE" sz="2400" b="1" dirty="0" err="1"/>
              <a:t>results</a:t>
            </a:r>
            <a:r>
              <a:rPr lang="nl-BE" sz="2400" b="1" dirty="0"/>
              <a:t> </a:t>
            </a:r>
            <a:r>
              <a:rPr lang="nl-BE" sz="2400" b="1" dirty="0" err="1"/>
              <a:t>using</a:t>
            </a:r>
            <a:r>
              <a:rPr lang="nl-BE" sz="2400" b="1" dirty="0"/>
              <a:t> </a:t>
            </a:r>
            <a:r>
              <a:rPr lang="nl-BE" sz="2400" b="1" baseline="30000" dirty="0"/>
              <a:t>161</a:t>
            </a:r>
            <a:r>
              <a:rPr lang="nl-BE" sz="2400" b="1" dirty="0"/>
              <a:t>TbCl</a:t>
            </a:r>
            <a:r>
              <a:rPr lang="nl-BE" sz="2400" b="1" baseline="-25000" dirty="0"/>
              <a:t>3</a:t>
            </a:r>
            <a:endParaRPr lang="en-Z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2C22ED-F090-4512-9489-E193CC2ABE1A}"/>
              </a:ext>
            </a:extLst>
          </p:cNvPr>
          <p:cNvSpPr txBox="1"/>
          <p:nvPr/>
        </p:nvSpPr>
        <p:spPr>
          <a:xfrm>
            <a:off x="233652" y="5518933"/>
            <a:ext cx="2046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-NO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-Bn-DOTA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(CN8)</a:t>
            </a:r>
            <a:endParaRPr lang="en-ZA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9FCF1C-D9C7-4A94-A55D-8E5938DC5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260" y="3026264"/>
            <a:ext cx="2240067" cy="23925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239305-121D-461D-8060-4B1CA54DF9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135" y="3146198"/>
            <a:ext cx="1875389" cy="22725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16BA04-4266-4F97-9FBA-59225A51FFCF}"/>
              </a:ext>
            </a:extLst>
          </p:cNvPr>
          <p:cNvSpPr txBox="1"/>
          <p:nvPr/>
        </p:nvSpPr>
        <p:spPr>
          <a:xfrm>
            <a:off x="3940153" y="5518933"/>
            <a:ext cx="2550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[[</a:t>
            </a:r>
            <a:r>
              <a:rPr lang="en-ZA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Tb]Tb-</a:t>
            </a:r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-NO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-Bn-DOTA]</a:t>
            </a:r>
            <a:r>
              <a:rPr lang="en-ZA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ZA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FFADB12-E7E4-482F-B7ED-F21C8865B166}"/>
              </a:ext>
            </a:extLst>
          </p:cNvPr>
          <p:cNvCxnSpPr/>
          <p:nvPr/>
        </p:nvCxnSpPr>
        <p:spPr>
          <a:xfrm>
            <a:off x="2551590" y="4407671"/>
            <a:ext cx="122511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543663B-F754-4EE9-A100-022888C8AED5}"/>
              </a:ext>
            </a:extLst>
          </p:cNvPr>
          <p:cNvSpPr txBox="1"/>
          <p:nvPr/>
        </p:nvSpPr>
        <p:spPr>
          <a:xfrm>
            <a:off x="2551590" y="3961984"/>
            <a:ext cx="1225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baseline="30000" dirty="0"/>
              <a:t>161</a:t>
            </a:r>
            <a:r>
              <a:rPr lang="nl-BE" b="1" dirty="0"/>
              <a:t>TbCl</a:t>
            </a:r>
            <a:r>
              <a:rPr lang="nl-BE" b="1" baseline="-25000" dirty="0"/>
              <a:t>3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2506FEB-E673-4183-BA89-BD7A3AB7469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235" y="283658"/>
            <a:ext cx="1664418" cy="7288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B8A3CEC-F363-41D5-8ADD-5D555053F842}"/>
              </a:ext>
            </a:extLst>
          </p:cNvPr>
          <p:cNvSpPr txBox="1"/>
          <p:nvPr/>
        </p:nvSpPr>
        <p:spPr>
          <a:xfrm>
            <a:off x="2759462" y="4431453"/>
            <a:ext cx="1225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/>
              <a:t>25°C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05B9A5-3A7F-40F7-B1A9-5CAB3EF8104B}"/>
              </a:ext>
            </a:extLst>
          </p:cNvPr>
          <p:cNvSpPr txBox="1"/>
          <p:nvPr/>
        </p:nvSpPr>
        <p:spPr>
          <a:xfrm>
            <a:off x="162158" y="1420072"/>
            <a:ext cx="627607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err="1"/>
              <a:t>Reaction</a:t>
            </a:r>
            <a:r>
              <a:rPr lang="nl-BE" b="1" dirty="0"/>
              <a:t> </a:t>
            </a:r>
            <a:r>
              <a:rPr lang="nl-BE" b="1" dirty="0" err="1"/>
              <a:t>conditions</a:t>
            </a:r>
            <a:r>
              <a:rPr lang="nl-BE" b="1" dirty="0"/>
              <a:t> (n=3):</a:t>
            </a:r>
          </a:p>
          <a:p>
            <a:r>
              <a:rPr lang="nl-BE" sz="1400" dirty="0"/>
              <a:t>- </a:t>
            </a:r>
            <a:r>
              <a:rPr lang="nl-BE" sz="1400" dirty="0" err="1"/>
              <a:t>Reaction</a:t>
            </a:r>
            <a:r>
              <a:rPr lang="nl-BE" sz="1400" dirty="0"/>
              <a:t> volume: 1 ml </a:t>
            </a:r>
          </a:p>
          <a:p>
            <a:r>
              <a:rPr lang="en-ZA" sz="1400" dirty="0">
                <a:cs typeface="Arial" panose="020B0604020202020204" pitchFamily="34" charset="0"/>
              </a:rPr>
              <a:t>- 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p-NO</a:t>
            </a:r>
            <a:r>
              <a:rPr lang="en-ZA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-Bn-</a:t>
            </a:r>
            <a:r>
              <a:rPr lang="en-ZA" sz="1400" dirty="0">
                <a:cs typeface="Arial" panose="020B0604020202020204" pitchFamily="34" charset="0"/>
              </a:rPr>
              <a:t>DOTA: 0.1-10µM</a:t>
            </a:r>
            <a:endParaRPr lang="nl-BE" sz="1400" dirty="0"/>
          </a:p>
          <a:p>
            <a:r>
              <a:rPr lang="nl-BE" sz="1400" dirty="0"/>
              <a:t>- </a:t>
            </a:r>
            <a:r>
              <a:rPr lang="nl-BE" sz="1400" dirty="0" err="1"/>
              <a:t>Sodium</a:t>
            </a:r>
            <a:r>
              <a:rPr lang="nl-BE" sz="1400" dirty="0"/>
              <a:t> </a:t>
            </a:r>
            <a:r>
              <a:rPr lang="nl-BE" sz="1400" dirty="0" err="1"/>
              <a:t>acetate</a:t>
            </a:r>
            <a:r>
              <a:rPr lang="nl-BE" sz="1400" dirty="0"/>
              <a:t> 0.1M pH 4.7 (</a:t>
            </a:r>
            <a:r>
              <a:rPr lang="nl-BE" sz="1400" dirty="0" err="1"/>
              <a:t>chelex</a:t>
            </a:r>
            <a:r>
              <a:rPr lang="nl-BE" sz="1400" dirty="0"/>
              <a:t> </a:t>
            </a:r>
            <a:r>
              <a:rPr lang="nl-BE" sz="1400" dirty="0" err="1"/>
              <a:t>treated</a:t>
            </a:r>
            <a:r>
              <a:rPr lang="nl-BE" sz="1400" dirty="0"/>
              <a:t>)</a:t>
            </a:r>
          </a:p>
          <a:p>
            <a:r>
              <a:rPr lang="nl-BE" sz="1400" dirty="0"/>
              <a:t>-</a:t>
            </a:r>
            <a:r>
              <a:rPr lang="nl-BE" sz="1400" baseline="30000" dirty="0"/>
              <a:t> 161</a:t>
            </a:r>
            <a:r>
              <a:rPr lang="nl-BE" sz="1400" dirty="0"/>
              <a:t>TbCl</a:t>
            </a:r>
            <a:r>
              <a:rPr lang="nl-BE" sz="1400" baseline="-25000" dirty="0"/>
              <a:t>3 </a:t>
            </a:r>
            <a:r>
              <a:rPr lang="nl-BE" sz="1400" dirty="0"/>
              <a:t>solution</a:t>
            </a:r>
          </a:p>
          <a:p>
            <a:r>
              <a:rPr lang="nl-BE" sz="1400" dirty="0"/>
              <a:t>- </a:t>
            </a:r>
            <a:r>
              <a:rPr lang="nl-BE" sz="1400" dirty="0" err="1"/>
              <a:t>Reaction</a:t>
            </a:r>
            <a:r>
              <a:rPr lang="nl-BE" sz="1400" dirty="0"/>
              <a:t> time: 60 min</a:t>
            </a:r>
          </a:p>
          <a:p>
            <a:r>
              <a:rPr lang="nl-BE" sz="1400" dirty="0"/>
              <a:t>- </a:t>
            </a:r>
            <a:r>
              <a:rPr lang="nl-BE" sz="1400" dirty="0" err="1"/>
              <a:t>iTLC</a:t>
            </a:r>
            <a:r>
              <a:rPr lang="nl-BE" sz="1400" dirty="0"/>
              <a:t> </a:t>
            </a:r>
            <a:r>
              <a:rPr lang="nl-BE" sz="1400" dirty="0" err="1"/>
              <a:t>Varian</a:t>
            </a:r>
            <a:r>
              <a:rPr lang="nl-BE" sz="1400" dirty="0"/>
              <a:t>-SG (75% </a:t>
            </a:r>
            <a:r>
              <a:rPr lang="nl-BE" sz="1400" dirty="0" err="1"/>
              <a:t>acetonitrile</a:t>
            </a:r>
            <a:r>
              <a:rPr lang="nl-BE" sz="1400" dirty="0"/>
              <a:t>/25% H</a:t>
            </a:r>
            <a:r>
              <a:rPr lang="nl-BE" sz="1400" baseline="-25000" dirty="0"/>
              <a:t>2</a:t>
            </a:r>
            <a:r>
              <a:rPr lang="nl-BE" sz="1400" dirty="0"/>
              <a:t>O)</a:t>
            </a:r>
          </a:p>
        </p:txBody>
      </p:sp>
      <p:pic>
        <p:nvPicPr>
          <p:cNvPr id="20" name="Picture 2" descr="Image result for radioactive">
            <a:extLst>
              <a:ext uri="{FF2B5EF4-FFF2-40B4-BE49-F238E27FC236}">
                <a16:creationId xmlns:a16="http://schemas.microsoft.com/office/drawing/2014/main" id="{6048EBEB-36A4-44AD-841F-B8D0CFE66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023" y="3612858"/>
            <a:ext cx="349126" cy="34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mage result for radioactive">
            <a:extLst>
              <a:ext uri="{FF2B5EF4-FFF2-40B4-BE49-F238E27FC236}">
                <a16:creationId xmlns:a16="http://schemas.microsoft.com/office/drawing/2014/main" id="{5DF3614D-B255-48F8-96F3-B270A7BF3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930" y="4184134"/>
            <a:ext cx="196726" cy="19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EEF34E2-4C41-4AD7-BA16-0C84E6CC2FF3}"/>
              </a:ext>
            </a:extLst>
          </p:cNvPr>
          <p:cNvSpPr txBox="1"/>
          <p:nvPr/>
        </p:nvSpPr>
        <p:spPr>
          <a:xfrm>
            <a:off x="6784321" y="4859192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b="1" dirty="0">
                <a:sym typeface="Wingdings" panose="05000000000000000000" pitchFamily="2" charset="2"/>
              </a:rPr>
              <a:t> </a:t>
            </a:r>
            <a:r>
              <a:rPr lang="nl-BE" b="1" dirty="0" err="1">
                <a:sym typeface="Wingdings" panose="05000000000000000000" pitchFamily="2" charset="2"/>
              </a:rPr>
              <a:t>Quantitative</a:t>
            </a:r>
            <a:r>
              <a:rPr lang="nl-BE" b="1" dirty="0">
                <a:sym typeface="Wingdings" panose="05000000000000000000" pitchFamily="2" charset="2"/>
              </a:rPr>
              <a:t> </a:t>
            </a:r>
            <a:r>
              <a:rPr lang="nl-BE" b="1" dirty="0" err="1">
                <a:sym typeface="Wingdings" panose="05000000000000000000" pitchFamily="2" charset="2"/>
              </a:rPr>
              <a:t>yields</a:t>
            </a:r>
            <a:r>
              <a:rPr lang="nl-BE" b="1" dirty="0">
                <a:sym typeface="Wingdings" panose="05000000000000000000" pitchFamily="2" charset="2"/>
              </a:rPr>
              <a:t> </a:t>
            </a:r>
            <a:r>
              <a:rPr lang="nl-BE" b="1" dirty="0" err="1">
                <a:sym typeface="Wingdings" panose="05000000000000000000" pitchFamily="2" charset="2"/>
              </a:rPr>
              <a:t>obtained</a:t>
            </a:r>
            <a:r>
              <a:rPr lang="nl-BE" b="1" dirty="0">
                <a:sym typeface="Wingdings" panose="05000000000000000000" pitchFamily="2" charset="2"/>
              </a:rPr>
              <a:t> </a:t>
            </a:r>
            <a:r>
              <a:rPr lang="nl-BE" b="1" dirty="0" err="1">
                <a:sym typeface="Wingdings" panose="05000000000000000000" pitchFamily="2" charset="2"/>
              </a:rPr>
              <a:t>using</a:t>
            </a:r>
            <a:r>
              <a:rPr lang="nl-BE" b="1" dirty="0">
                <a:sym typeface="Wingdings" panose="05000000000000000000" pitchFamily="2" charset="2"/>
              </a:rPr>
              <a:t> mild </a:t>
            </a:r>
            <a:r>
              <a:rPr lang="nl-BE" b="1" dirty="0" err="1">
                <a:sym typeface="Wingdings" panose="05000000000000000000" pitchFamily="2" charset="2"/>
              </a:rPr>
              <a:t>radiolabeling</a:t>
            </a:r>
            <a:r>
              <a:rPr lang="nl-BE" b="1" dirty="0">
                <a:sym typeface="Wingdings" panose="05000000000000000000" pitchFamily="2" charset="2"/>
              </a:rPr>
              <a:t> </a:t>
            </a:r>
            <a:r>
              <a:rPr lang="nl-BE" b="1" dirty="0" err="1">
                <a:sym typeface="Wingdings" panose="05000000000000000000" pitchFamily="2" charset="2"/>
              </a:rPr>
              <a:t>conditions</a:t>
            </a:r>
            <a:r>
              <a:rPr lang="nl-BE" b="1" dirty="0">
                <a:sym typeface="Wingdings" panose="05000000000000000000" pitchFamily="2" charset="2"/>
              </a:rPr>
              <a:t> compatible </a:t>
            </a:r>
            <a:r>
              <a:rPr lang="nl-BE" b="1" dirty="0" err="1">
                <a:sym typeface="Wingdings" panose="05000000000000000000" pitchFamily="2" charset="2"/>
              </a:rPr>
              <a:t>with</a:t>
            </a:r>
            <a:r>
              <a:rPr lang="nl-BE" b="1" dirty="0">
                <a:sym typeface="Wingdings" panose="05000000000000000000" pitchFamily="2" charset="2"/>
              </a:rPr>
              <a:t> heat-</a:t>
            </a:r>
            <a:r>
              <a:rPr lang="nl-BE" b="1" dirty="0" err="1">
                <a:sym typeface="Wingdings" panose="05000000000000000000" pitchFamily="2" charset="2"/>
              </a:rPr>
              <a:t>sensitive</a:t>
            </a:r>
            <a:r>
              <a:rPr lang="nl-BE" b="1" dirty="0">
                <a:sym typeface="Wingdings" panose="05000000000000000000" pitchFamily="2" charset="2"/>
              </a:rPr>
              <a:t> </a:t>
            </a:r>
            <a:r>
              <a:rPr lang="nl-BE" b="1" dirty="0" err="1">
                <a:sym typeface="Wingdings" panose="05000000000000000000" pitchFamily="2" charset="2"/>
              </a:rPr>
              <a:t>targeting</a:t>
            </a:r>
            <a:r>
              <a:rPr lang="nl-BE" b="1" dirty="0">
                <a:sym typeface="Wingdings" panose="05000000000000000000" pitchFamily="2" charset="2"/>
              </a:rPr>
              <a:t> </a:t>
            </a:r>
            <a:r>
              <a:rPr lang="nl-BE" b="1" dirty="0" err="1">
                <a:sym typeface="Wingdings" panose="05000000000000000000" pitchFamily="2" charset="2"/>
              </a:rPr>
              <a:t>molecules</a:t>
            </a:r>
            <a:endParaRPr lang="nl-BE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3E7AB80-E7E6-4233-9A19-E6E195A8B4B6}"/>
              </a:ext>
            </a:extLst>
          </p:cNvPr>
          <p:cNvSpPr/>
          <p:nvPr/>
        </p:nvSpPr>
        <p:spPr>
          <a:xfrm>
            <a:off x="4528778" y="975637"/>
            <a:ext cx="370756" cy="1985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5AE7986-F335-4B04-AA17-27345FE5410E}"/>
              </a:ext>
            </a:extLst>
          </p:cNvPr>
          <p:cNvSpPr/>
          <p:nvPr/>
        </p:nvSpPr>
        <p:spPr>
          <a:xfrm>
            <a:off x="6301148" y="940863"/>
            <a:ext cx="370756" cy="1985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37A566D-E0A2-4C58-8474-FD31C9A95AC7}"/>
              </a:ext>
            </a:extLst>
          </p:cNvPr>
          <p:cNvCxnSpPr/>
          <p:nvPr/>
        </p:nvCxnSpPr>
        <p:spPr>
          <a:xfrm flipV="1">
            <a:off x="4419600" y="2486025"/>
            <a:ext cx="0" cy="427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1FA9C93-010E-4802-BC72-37179EB72429}"/>
              </a:ext>
            </a:extLst>
          </p:cNvPr>
          <p:cNvCxnSpPr/>
          <p:nvPr/>
        </p:nvCxnSpPr>
        <p:spPr>
          <a:xfrm flipV="1">
            <a:off x="6172200" y="2498876"/>
            <a:ext cx="0" cy="427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98B9E6C-B081-467F-8ADB-710505B9A555}"/>
              </a:ext>
            </a:extLst>
          </p:cNvPr>
          <p:cNvSpPr txBox="1"/>
          <p:nvPr/>
        </p:nvSpPr>
        <p:spPr>
          <a:xfrm>
            <a:off x="4221273" y="639329"/>
            <a:ext cx="1249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b="1" dirty="0"/>
              <a:t>Free</a:t>
            </a:r>
            <a:r>
              <a:rPr lang="nl-BE" sz="1400" b="1" baseline="30000" dirty="0"/>
              <a:t> 161</a:t>
            </a:r>
            <a:r>
              <a:rPr lang="nl-BE" sz="1400" b="1" dirty="0"/>
              <a:t>Tb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06B427-BBB3-40FE-A81F-B86BE21D5D0C}"/>
              </a:ext>
            </a:extLst>
          </p:cNvPr>
          <p:cNvSpPr txBox="1"/>
          <p:nvPr/>
        </p:nvSpPr>
        <p:spPr>
          <a:xfrm>
            <a:off x="5241715" y="633086"/>
            <a:ext cx="2550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[[</a:t>
            </a:r>
            <a:r>
              <a:rPr lang="en-ZA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Tb]Tb-</a:t>
            </a:r>
            <a:r>
              <a:rPr lang="en-ZA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-NO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-Bn-DOTA]</a:t>
            </a:r>
            <a:r>
              <a:rPr lang="en-ZA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ZA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ZA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E930DD1-A5C9-4E93-851B-B4CC21F1C32F}"/>
              </a:ext>
            </a:extLst>
          </p:cNvPr>
          <p:cNvSpPr/>
          <p:nvPr/>
        </p:nvSpPr>
        <p:spPr>
          <a:xfrm>
            <a:off x="4605040" y="2534549"/>
            <a:ext cx="218231" cy="2762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DCAA92C-1770-4A98-BE66-4ACA029256FB}"/>
              </a:ext>
            </a:extLst>
          </p:cNvPr>
          <p:cNvSpPr/>
          <p:nvPr/>
        </p:nvSpPr>
        <p:spPr>
          <a:xfrm>
            <a:off x="6397435" y="1143847"/>
            <a:ext cx="218231" cy="2762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9FDDCF5F-C67C-4BCE-AA43-8679FEF9D622}"/>
              </a:ext>
            </a:extLst>
          </p:cNvPr>
          <p:cNvSpPr txBox="1"/>
          <p:nvPr/>
        </p:nvSpPr>
        <p:spPr>
          <a:xfrm>
            <a:off x="-127899" y="872690"/>
            <a:ext cx="2827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b="1" baseline="30000" dirty="0"/>
              <a:t>160</a:t>
            </a:r>
            <a:r>
              <a:rPr lang="en-US" b="1" dirty="0"/>
              <a:t>Gd (n,</a:t>
            </a:r>
            <a:r>
              <a:rPr lang="el-GR" b="1" dirty="0"/>
              <a:t>γ</a:t>
            </a:r>
            <a:r>
              <a:rPr lang="en-US" b="1" dirty="0"/>
              <a:t>) </a:t>
            </a:r>
            <a:r>
              <a:rPr lang="en-US" b="1" baseline="30000" dirty="0"/>
              <a:t>161</a:t>
            </a:r>
            <a:r>
              <a:rPr lang="en-US" b="1" dirty="0"/>
              <a:t>Gd </a:t>
            </a:r>
            <a:r>
              <a:rPr lang="en-US" b="1" dirty="0">
                <a:sym typeface="Wingdings" panose="05000000000000000000" pitchFamily="2" charset="2"/>
              </a:rPr>
              <a:t> </a:t>
            </a:r>
            <a:r>
              <a:rPr lang="en-US" b="1" baseline="30000" dirty="0">
                <a:sym typeface="Wingdings" panose="05000000000000000000" pitchFamily="2" charset="2"/>
              </a:rPr>
              <a:t>161</a:t>
            </a:r>
            <a:r>
              <a:rPr lang="en-US" b="1" dirty="0">
                <a:sym typeface="Wingdings" panose="05000000000000000000" pitchFamily="2" charset="2"/>
              </a:rPr>
              <a:t>Tb</a:t>
            </a:r>
            <a:endParaRPr lang="en-US" b="1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A1004614-D077-4B91-856D-DB922EA59E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5470" y="282750"/>
            <a:ext cx="1166359" cy="59994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D3E00C8-4F6A-48BF-8804-8AF6B0754AB9}"/>
              </a:ext>
            </a:extLst>
          </p:cNvPr>
          <p:cNvSpPr txBox="1"/>
          <p:nvPr/>
        </p:nvSpPr>
        <p:spPr>
          <a:xfrm>
            <a:off x="1256945" y="409138"/>
            <a:ext cx="1166359" cy="37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/>
              <a:t>BR2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46D9ADB0-ABD1-4B34-A58D-4503984F63F1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809" y="11371"/>
            <a:ext cx="765868" cy="115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38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4" grpId="0" animBg="1"/>
      <p:bldP spid="28" grpId="0"/>
      <p:bldP spid="29" grpId="0"/>
      <p:bldP spid="30" grpId="0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943872" y="3429000"/>
            <a:ext cx="5382120" cy="1080120"/>
          </a:xfrm>
        </p:spPr>
        <p:txBody>
          <a:bodyPr/>
          <a:lstStyle/>
          <a:p>
            <a:pPr algn="ctr"/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261736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Terbium-161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85" t="33580" r="772" b="514"/>
          <a:stretch/>
        </p:blipFill>
        <p:spPr>
          <a:xfrm>
            <a:off x="2173818" y="2293620"/>
            <a:ext cx="3108542" cy="207557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173818" y="1168615"/>
            <a:ext cx="3108542" cy="392298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buClr>
                <a:srgbClr val="00517E"/>
              </a:buClr>
              <a:buNone/>
            </a:pPr>
            <a:r>
              <a:rPr lang="en-US" b="1" dirty="0">
                <a:solidFill>
                  <a:srgbClr val="00517E"/>
                </a:solidFill>
                <a:latin typeface="Segoe UI"/>
              </a:rPr>
              <a:t>Production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13538" y="1168615"/>
            <a:ext cx="4191754" cy="392298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buClr>
                <a:srgbClr val="00517E"/>
              </a:buClr>
              <a:buNone/>
            </a:pPr>
            <a:r>
              <a:rPr lang="en-US" b="1" dirty="0">
                <a:solidFill>
                  <a:srgbClr val="00517E"/>
                </a:solidFill>
                <a:latin typeface="Segoe UI"/>
              </a:rPr>
              <a:t>Processing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199705" y="2296990"/>
            <a:ext cx="1423178" cy="2072200"/>
            <a:chOff x="1675705" y="2703390"/>
            <a:chExt cx="1423178" cy="20722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33304" t="66377" r="33517" b="382"/>
            <a:stretch/>
          </p:blipFill>
          <p:spPr>
            <a:xfrm>
              <a:off x="1675705" y="3728720"/>
              <a:ext cx="1046607" cy="104687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/>
            <a:srcRect l="33654" t="33687" r="34139" b="33757"/>
            <a:stretch/>
          </p:blipFill>
          <p:spPr>
            <a:xfrm>
              <a:off x="1691641" y="2703390"/>
              <a:ext cx="1016000" cy="102533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 bwMode="auto">
            <a:xfrm flipH="1" flipV="1">
              <a:off x="2204088" y="4130754"/>
              <a:ext cx="894795" cy="2350"/>
            </a:xfrm>
            <a:prstGeom prst="line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rot="13500000" flipH="1" flipV="1">
              <a:off x="2204088" y="3617724"/>
              <a:ext cx="894795" cy="2350"/>
            </a:xfrm>
            <a:prstGeom prst="line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2283794" y="1830766"/>
            <a:ext cx="2827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baseline="30000" dirty="0">
                <a:solidFill>
                  <a:srgbClr val="000000"/>
                </a:solidFill>
                <a:latin typeface="Arial" charset="0"/>
              </a:rPr>
              <a:t>160</a:t>
            </a: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Gd (n,</a:t>
            </a:r>
            <a:r>
              <a:rPr lang="el-GR" sz="1400" b="1" dirty="0">
                <a:solidFill>
                  <a:srgbClr val="000000"/>
                </a:solidFill>
                <a:latin typeface="Arial" charset="0"/>
              </a:rPr>
              <a:t>γ</a:t>
            </a: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) </a:t>
            </a:r>
            <a:r>
              <a:rPr lang="en-US" sz="1400" b="1" baseline="30000" dirty="0">
                <a:solidFill>
                  <a:srgbClr val="000000"/>
                </a:solidFill>
                <a:latin typeface="Arial" charset="0"/>
              </a:rPr>
              <a:t>161</a:t>
            </a: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Gd </a:t>
            </a:r>
            <a:r>
              <a:rPr lang="en-US" sz="1400" b="1" dirty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 </a:t>
            </a:r>
            <a:r>
              <a:rPr lang="en-US" sz="1400" b="1" baseline="30000" dirty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161</a:t>
            </a:r>
            <a:r>
              <a:rPr lang="en-US" sz="1400" b="1" dirty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Tb</a:t>
            </a:r>
            <a:endParaRPr lang="en-US" sz="1400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049116" y="2345889"/>
            <a:ext cx="3056177" cy="1427738"/>
            <a:chOff x="5817054" y="3746258"/>
            <a:chExt cx="3435321" cy="162485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17054" y="3746258"/>
              <a:ext cx="3435321" cy="1624857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48125" y="4164312"/>
              <a:ext cx="375022" cy="788748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7236330" y="4376083"/>
            <a:ext cx="2681747" cy="694800"/>
            <a:chOff x="6003455" y="4692217"/>
            <a:chExt cx="2681747" cy="69480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03455" y="4692217"/>
              <a:ext cx="330353" cy="6948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363733" y="4885729"/>
              <a:ext cx="232146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ZA" sz="1400" kern="0" baseline="30000" dirty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161</a:t>
              </a:r>
              <a:r>
                <a:rPr lang="en-ZA" sz="1400" kern="0" dirty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TbCl</a:t>
              </a:r>
              <a:r>
                <a:rPr lang="en-ZA" sz="1400" kern="0" baseline="-25000" dirty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3 </a:t>
              </a:r>
              <a:r>
                <a:rPr lang="en-ZA" sz="1400" kern="0" dirty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ready to radiolabel</a:t>
              </a:r>
              <a:endParaRPr lang="en-US" sz="1100" kern="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0" name="Right Arrow 19"/>
          <p:cNvSpPr/>
          <p:nvPr/>
        </p:nvSpPr>
        <p:spPr bwMode="auto">
          <a:xfrm>
            <a:off x="6569479" y="2895311"/>
            <a:ext cx="358019" cy="257583"/>
          </a:xfrm>
          <a:prstGeom prst="rightArrow">
            <a:avLst/>
          </a:prstGeom>
          <a:solidFill>
            <a:schemeClr val="accent5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 rot="5400000">
            <a:off x="8196455" y="4143920"/>
            <a:ext cx="358019" cy="257583"/>
          </a:xfrm>
          <a:prstGeom prst="rightArrow">
            <a:avLst/>
          </a:prstGeom>
          <a:solidFill>
            <a:schemeClr val="accent5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678963" y="2376701"/>
            <a:ext cx="1069524" cy="1533420"/>
            <a:chOff x="4154963" y="2376701"/>
            <a:chExt cx="1069524" cy="153342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95128" y="2376701"/>
              <a:ext cx="913837" cy="1183799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4154963" y="3602344"/>
              <a:ext cx="106952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ZA" sz="1400" kern="0" baseline="30000" dirty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160</a:t>
              </a:r>
              <a:r>
                <a:rPr lang="en-ZA" sz="1400" kern="0" dirty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Gd/</a:t>
              </a:r>
              <a:r>
                <a:rPr lang="en-ZA" sz="1400" kern="0" baseline="30000" dirty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161</a:t>
              </a:r>
              <a:r>
                <a:rPr lang="en-ZA" sz="1400" kern="0" dirty="0">
                  <a:solidFill>
                    <a:srgbClr val="0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Tb</a:t>
              </a:r>
              <a:endParaRPr lang="en-US" sz="1100" kern="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300749" y="2475028"/>
            <a:ext cx="57740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ZA" sz="1400" kern="0" baseline="300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161</a:t>
            </a:r>
            <a:r>
              <a:rPr lang="en-ZA" sz="1400" kern="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Tb</a:t>
            </a:r>
            <a:endParaRPr lang="en-US" sz="1100" kern="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5022" y="5128862"/>
            <a:ext cx="284885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ZA" sz="1400" u="sng" kern="0" baseline="300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161</a:t>
            </a:r>
            <a:r>
              <a:rPr lang="en-ZA" sz="1400" u="sng" kern="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TbCl</a:t>
            </a:r>
            <a:r>
              <a:rPr lang="en-ZA" sz="1400" u="sng" kern="0" baseline="-250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3</a:t>
            </a:r>
            <a:endParaRPr lang="en-ZA" sz="1400" u="sng" kern="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ZA" sz="1400" kern="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Radionuclidic</a:t>
            </a:r>
            <a:r>
              <a:rPr lang="en-ZA" sz="1400" kern="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Purity &gt;99.99%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ZA" sz="1400" kern="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Isotopic Purity – ICPMS underway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ZA" sz="1400" kern="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Radiochemical - Underway</a:t>
            </a:r>
            <a:endParaRPr lang="en-US" sz="1400" kern="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A1F520E-D0EF-4DFB-BC2F-B098352BA2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449" y="467834"/>
            <a:ext cx="1532293" cy="78817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38E8598-B548-4B08-9A04-1BAB4AA006D7}"/>
              </a:ext>
            </a:extLst>
          </p:cNvPr>
          <p:cNvSpPr txBox="1"/>
          <p:nvPr/>
        </p:nvSpPr>
        <p:spPr>
          <a:xfrm>
            <a:off x="62427" y="6446798"/>
            <a:ext cx="3795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Slide </a:t>
            </a:r>
            <a:r>
              <a:rPr lang="nl-BE" dirty="0" err="1"/>
              <a:t>from</a:t>
            </a:r>
            <a:r>
              <a:rPr lang="nl-BE" dirty="0"/>
              <a:t> Maarten Ooms, SCK.CEN</a:t>
            </a:r>
          </a:p>
        </p:txBody>
      </p:sp>
    </p:spTree>
    <p:extLst>
      <p:ext uri="{BB962C8B-B14F-4D97-AF65-F5344CB8AC3E}">
        <p14:creationId xmlns:p14="http://schemas.microsoft.com/office/powerpoint/2010/main" val="28286253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D242D-37AA-41A6-9E5D-82D59AC68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73736"/>
            <a:ext cx="11112000" cy="476496"/>
          </a:xfrm>
        </p:spPr>
        <p:txBody>
          <a:bodyPr>
            <a:normAutofit/>
          </a:bodyPr>
          <a:lstStyle/>
          <a:p>
            <a:pPr algn="ctr"/>
            <a:r>
              <a:rPr lang="nl-BE" sz="2800" b="1" dirty="0" err="1">
                <a:solidFill>
                  <a:srgbClr val="002060"/>
                </a:solidFill>
              </a:rPr>
              <a:t>Overview</a:t>
            </a:r>
            <a:r>
              <a:rPr lang="nl-BE" sz="2800" b="1" dirty="0">
                <a:solidFill>
                  <a:srgbClr val="002060"/>
                </a:solidFill>
              </a:rPr>
              <a:t> </a:t>
            </a:r>
            <a:r>
              <a:rPr lang="nl-BE" sz="2800" b="1" dirty="0" err="1">
                <a:solidFill>
                  <a:srgbClr val="002060"/>
                </a:solidFill>
              </a:rPr>
              <a:t>presentation</a:t>
            </a:r>
            <a:endParaRPr lang="nl-BE" sz="28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F5F19-E99B-4852-A17E-00BAFDF4B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Radiopharmaceutical</a:t>
            </a:r>
            <a:r>
              <a:rPr lang="nl-BE" dirty="0"/>
              <a:t> research at KU Leuven/UZ Leuven</a:t>
            </a:r>
          </a:p>
          <a:p>
            <a:r>
              <a:rPr lang="nl-BE" dirty="0" err="1"/>
              <a:t>Radiometal-based</a:t>
            </a:r>
            <a:r>
              <a:rPr lang="nl-BE" dirty="0"/>
              <a:t> </a:t>
            </a:r>
            <a:r>
              <a:rPr lang="nl-BE" dirty="0" err="1"/>
              <a:t>radiopharmaceuticals</a:t>
            </a:r>
            <a:endParaRPr lang="nl-BE" dirty="0"/>
          </a:p>
          <a:p>
            <a:r>
              <a:rPr lang="nl-BE" dirty="0" err="1"/>
              <a:t>Objectives</a:t>
            </a:r>
            <a:endParaRPr lang="nl-BE" dirty="0"/>
          </a:p>
          <a:p>
            <a:r>
              <a:rPr lang="nl-BE" dirty="0" err="1"/>
              <a:t>Initial</a:t>
            </a:r>
            <a:r>
              <a:rPr lang="nl-BE" dirty="0"/>
              <a:t> </a:t>
            </a:r>
            <a:r>
              <a:rPr lang="nl-BE" dirty="0" err="1"/>
              <a:t>complexation</a:t>
            </a:r>
            <a:r>
              <a:rPr lang="nl-BE" dirty="0"/>
              <a:t> </a:t>
            </a:r>
            <a:r>
              <a:rPr lang="nl-BE" dirty="0" err="1"/>
              <a:t>results</a:t>
            </a:r>
            <a:r>
              <a:rPr lang="nl-BE" dirty="0"/>
              <a:t> </a:t>
            </a:r>
            <a:r>
              <a:rPr lang="nl-BE" dirty="0" err="1"/>
              <a:t>using</a:t>
            </a:r>
            <a:r>
              <a:rPr lang="nl-BE" dirty="0"/>
              <a:t> </a:t>
            </a:r>
            <a:r>
              <a:rPr lang="nl-BE" dirty="0" err="1"/>
              <a:t>stable</a:t>
            </a:r>
            <a:r>
              <a:rPr lang="nl-BE" dirty="0"/>
              <a:t> </a:t>
            </a:r>
            <a:r>
              <a:rPr lang="nl-BE" baseline="30000" dirty="0"/>
              <a:t>159</a:t>
            </a:r>
            <a:r>
              <a:rPr lang="nl-BE" dirty="0"/>
              <a:t>TbCl</a:t>
            </a:r>
            <a:r>
              <a:rPr lang="nl-BE" baseline="-25000" dirty="0"/>
              <a:t>3 </a:t>
            </a:r>
            <a:r>
              <a:rPr lang="nl-BE" dirty="0" err="1"/>
              <a:t>and</a:t>
            </a:r>
            <a:r>
              <a:rPr lang="nl-BE" dirty="0"/>
              <a:t> LC-HRMS</a:t>
            </a:r>
          </a:p>
          <a:p>
            <a:r>
              <a:rPr lang="nl-BE" dirty="0" err="1"/>
              <a:t>Initial</a:t>
            </a:r>
            <a:r>
              <a:rPr lang="nl-BE" dirty="0"/>
              <a:t> </a:t>
            </a:r>
            <a:r>
              <a:rPr lang="nl-BE" dirty="0" err="1"/>
              <a:t>radiolabeling</a:t>
            </a:r>
            <a:r>
              <a:rPr lang="nl-BE" dirty="0"/>
              <a:t> </a:t>
            </a:r>
            <a:r>
              <a:rPr lang="nl-BE" dirty="0" err="1"/>
              <a:t>results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terbium-161</a:t>
            </a:r>
          </a:p>
        </p:txBody>
      </p:sp>
    </p:spTree>
    <p:extLst>
      <p:ext uri="{BB962C8B-B14F-4D97-AF65-F5344CB8AC3E}">
        <p14:creationId xmlns:p14="http://schemas.microsoft.com/office/powerpoint/2010/main" val="280568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598" y="350764"/>
            <a:ext cx="7980157" cy="555388"/>
          </a:xfrm>
        </p:spPr>
        <p:txBody>
          <a:bodyPr>
            <a:noAutofit/>
          </a:bodyPr>
          <a:lstStyle/>
          <a:p>
            <a:pPr algn="ctr"/>
            <a:r>
              <a:rPr lang="nl-BE" sz="2800" b="1" dirty="0">
                <a:solidFill>
                  <a:schemeClr val="accent4">
                    <a:lumMod val="75000"/>
                  </a:schemeClr>
                </a:solidFill>
              </a:rPr>
              <a:t>Full chain </a:t>
            </a:r>
            <a:r>
              <a:rPr lang="nl-BE" sz="2800" b="1" dirty="0" err="1">
                <a:solidFill>
                  <a:schemeClr val="accent4">
                    <a:lumMod val="75000"/>
                  </a:schemeClr>
                </a:solidFill>
              </a:rPr>
              <a:t>for</a:t>
            </a:r>
            <a:r>
              <a:rPr lang="nl-BE" sz="2800" b="1" dirty="0">
                <a:solidFill>
                  <a:schemeClr val="accent4">
                    <a:lumMod val="75000"/>
                  </a:schemeClr>
                </a:solidFill>
              </a:rPr>
              <a:t> development &amp; </a:t>
            </a:r>
            <a:r>
              <a:rPr lang="nl-BE" sz="2800" b="1" dirty="0" err="1">
                <a:solidFill>
                  <a:schemeClr val="accent4">
                    <a:lumMod val="75000"/>
                  </a:schemeClr>
                </a:solidFill>
              </a:rPr>
              <a:t>evaluation</a:t>
            </a:r>
            <a:r>
              <a:rPr lang="nl-BE" sz="2800" b="1" dirty="0">
                <a:solidFill>
                  <a:schemeClr val="accent4">
                    <a:lumMod val="75000"/>
                  </a:schemeClr>
                </a:solidFill>
              </a:rPr>
              <a:t> of new </a:t>
            </a:r>
            <a:r>
              <a:rPr lang="nl-BE" sz="2800" b="1" dirty="0" err="1">
                <a:solidFill>
                  <a:schemeClr val="accent4">
                    <a:lumMod val="75000"/>
                  </a:schemeClr>
                </a:solidFill>
              </a:rPr>
              <a:t>radiopharmaceuticals</a:t>
            </a:r>
            <a:endParaRPr lang="nl-BE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7344464"/>
              </p:ext>
            </p:extLst>
          </p:nvPr>
        </p:nvGraphicFramePr>
        <p:xfrm>
          <a:off x="2056216" y="-13786"/>
          <a:ext cx="11305256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5019" y="1589683"/>
            <a:ext cx="792088" cy="792088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2646898" y="2029299"/>
            <a:ext cx="502920" cy="402336"/>
          </a:xfrm>
          <a:custGeom>
            <a:avLst/>
            <a:gdLst>
              <a:gd name="connsiteX0" fmla="*/ 502920 w 502920"/>
              <a:gd name="connsiteY0" fmla="*/ 265176 h 402336"/>
              <a:gd name="connsiteX1" fmla="*/ 502920 w 502920"/>
              <a:gd name="connsiteY1" fmla="*/ 265176 h 402336"/>
              <a:gd name="connsiteX2" fmla="*/ 393192 w 502920"/>
              <a:gd name="connsiteY2" fmla="*/ 402336 h 402336"/>
              <a:gd name="connsiteX3" fmla="*/ 109728 w 502920"/>
              <a:gd name="connsiteY3" fmla="*/ 393192 h 402336"/>
              <a:gd name="connsiteX4" fmla="*/ 0 w 502920"/>
              <a:gd name="connsiteY4" fmla="*/ 210312 h 402336"/>
              <a:gd name="connsiteX5" fmla="*/ 182880 w 502920"/>
              <a:gd name="connsiteY5" fmla="*/ 0 h 402336"/>
              <a:gd name="connsiteX6" fmla="*/ 402336 w 502920"/>
              <a:gd name="connsiteY6" fmla="*/ 9144 h 402336"/>
              <a:gd name="connsiteX7" fmla="*/ 502920 w 502920"/>
              <a:gd name="connsiteY7" fmla="*/ 265176 h 402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2920" h="402336">
                <a:moveTo>
                  <a:pt x="502920" y="265176"/>
                </a:moveTo>
                <a:lnTo>
                  <a:pt x="502920" y="265176"/>
                </a:lnTo>
                <a:cubicBezTo>
                  <a:pt x="397934" y="389251"/>
                  <a:pt x="425549" y="337622"/>
                  <a:pt x="393192" y="402336"/>
                </a:cubicBezTo>
                <a:lnTo>
                  <a:pt x="109728" y="393192"/>
                </a:lnTo>
                <a:lnTo>
                  <a:pt x="0" y="210312"/>
                </a:lnTo>
                <a:lnTo>
                  <a:pt x="182880" y="0"/>
                </a:lnTo>
                <a:lnTo>
                  <a:pt x="402336" y="9144"/>
                </a:lnTo>
                <a:lnTo>
                  <a:pt x="502920" y="265176"/>
                </a:lnTo>
                <a:close/>
              </a:path>
            </a:pathLst>
          </a:cu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8947" y="1686247"/>
            <a:ext cx="792549" cy="79254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51495" y="1754392"/>
            <a:ext cx="1066418" cy="6562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76962" y="1557221"/>
            <a:ext cx="1346761" cy="94415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90341" y="1620505"/>
            <a:ext cx="1296941" cy="8337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05034" y="2575198"/>
            <a:ext cx="2243433" cy="126136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01731" y="5238714"/>
            <a:ext cx="1621995" cy="8494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728720" y="5013176"/>
            <a:ext cx="1213739" cy="9584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672848" y="3896567"/>
            <a:ext cx="1320701" cy="9665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818204" y="5218803"/>
            <a:ext cx="1114585" cy="11145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937902" y="5295647"/>
            <a:ext cx="16936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>
                <a:solidFill>
                  <a:srgbClr val="00407A"/>
                </a:solidFill>
                <a:latin typeface="Arial"/>
              </a:rPr>
              <a:t>Validation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runs</a:t>
            </a:r>
          </a:p>
          <a:p>
            <a:r>
              <a:rPr lang="nl-BE" dirty="0">
                <a:solidFill>
                  <a:srgbClr val="00407A"/>
                </a:solidFill>
                <a:latin typeface="Arial"/>
              </a:rPr>
              <a:t>IMPD, CTA,...</a:t>
            </a:r>
          </a:p>
          <a:p>
            <a:endParaRPr lang="nl-BE" dirty="0">
              <a:solidFill>
                <a:srgbClr val="00407A"/>
              </a:solidFill>
              <a:latin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390254" y="4149080"/>
            <a:ext cx="1784795" cy="12018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C6C04EA-80C9-49C7-B66C-6D784FC613A8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236" y="116777"/>
            <a:ext cx="2336902" cy="102336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EADE0ADC-E1C0-4E44-8F81-BC601A28DA83}"/>
              </a:ext>
            </a:extLst>
          </p:cNvPr>
          <p:cNvSpPr/>
          <p:nvPr/>
        </p:nvSpPr>
        <p:spPr>
          <a:xfrm>
            <a:off x="10618830" y="396764"/>
            <a:ext cx="457200" cy="411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CD6EE6DA-06B7-4D1D-AFA6-02290EDFDA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496152"/>
              </p:ext>
            </p:extLst>
          </p:nvPr>
        </p:nvGraphicFramePr>
        <p:xfrm>
          <a:off x="10489123" y="1247610"/>
          <a:ext cx="833958" cy="194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0" name="CS ChemDraw Drawing" r:id="rId20" imgW="1733996" imgH="404744" progId="ChemDraw.Document.6.0">
                  <p:embed/>
                </p:oleObj>
              </mc:Choice>
              <mc:Fallback>
                <p:oleObj name="CS ChemDraw Drawing" r:id="rId20" imgW="1733996" imgH="404744" progId="ChemDraw.Document.6.0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D1E583D2-C920-4C71-BCE8-7AC6476770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0489123" y="1247610"/>
                        <a:ext cx="833958" cy="194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Picture 2" descr="Image result for radioactive">
            <a:extLst>
              <a:ext uri="{FF2B5EF4-FFF2-40B4-BE49-F238E27FC236}">
                <a16:creationId xmlns:a16="http://schemas.microsoft.com/office/drawing/2014/main" id="{4F5D058A-6EB0-43D0-80FE-AC1516430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7008" y="1129748"/>
            <a:ext cx="450147" cy="45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A116D74B-31BC-4D88-BE6D-E050342E5DAB}"/>
              </a:ext>
            </a:extLst>
          </p:cNvPr>
          <p:cNvSpPr/>
          <p:nvPr/>
        </p:nvSpPr>
        <p:spPr>
          <a:xfrm>
            <a:off x="11098070" y="1139894"/>
            <a:ext cx="700625" cy="404814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AF6513-4C30-4711-9164-16F673FC42C7}"/>
              </a:ext>
            </a:extLst>
          </p:cNvPr>
          <p:cNvSpPr txBox="1"/>
          <p:nvPr/>
        </p:nvSpPr>
        <p:spPr>
          <a:xfrm>
            <a:off x="11039410" y="1131740"/>
            <a:ext cx="8101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000" b="1" dirty="0">
                <a:latin typeface="Calibri" panose="020F0502020204030204" pitchFamily="34" charset="0"/>
                <a:cs typeface="Calibri" panose="020F0502020204030204" pitchFamily="34" charset="0"/>
              </a:rPr>
              <a:t>Targeting molecule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E8DFAEA-FC96-46EB-849E-340E872C52C4}"/>
              </a:ext>
            </a:extLst>
          </p:cNvPr>
          <p:cNvSpPr txBox="1"/>
          <p:nvPr/>
        </p:nvSpPr>
        <p:spPr>
          <a:xfrm>
            <a:off x="10077919" y="1634623"/>
            <a:ext cx="6151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Radiopharmaceutical</a:t>
            </a:r>
            <a:endParaRPr lang="nl-B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BE" sz="12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nl-BE" sz="1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nl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nl-BE" sz="1200" dirty="0">
                <a:latin typeface="Arial" panose="020B0604020202020204" pitchFamily="34" charset="0"/>
                <a:cs typeface="Arial" panose="020B0604020202020204" pitchFamily="34" charset="0"/>
              </a:rPr>
              <a:t> control</a:t>
            </a:r>
          </a:p>
          <a:p>
            <a:r>
              <a:rPr lang="nl-BE" sz="1200" dirty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nl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  <a:r>
              <a:rPr lang="nl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lang="nl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D114F47-36C2-41C9-AA63-AD87372A3A42}"/>
              </a:ext>
            </a:extLst>
          </p:cNvPr>
          <p:cNvSpPr/>
          <p:nvPr/>
        </p:nvSpPr>
        <p:spPr>
          <a:xfrm>
            <a:off x="5395767" y="1233689"/>
            <a:ext cx="700625" cy="404814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C63A1F-1EB8-4890-854C-7BE1E7A318E5}"/>
              </a:ext>
            </a:extLst>
          </p:cNvPr>
          <p:cNvSpPr txBox="1"/>
          <p:nvPr/>
        </p:nvSpPr>
        <p:spPr>
          <a:xfrm>
            <a:off x="5302341" y="1225535"/>
            <a:ext cx="81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900" b="1" dirty="0">
                <a:latin typeface="Calibri" panose="020F0502020204030204" pitchFamily="34" charset="0"/>
                <a:cs typeface="Calibri" panose="020F0502020204030204" pitchFamily="34" charset="0"/>
              </a:rPr>
              <a:t>Targeting molecule</a:t>
            </a:r>
          </a:p>
        </p:txBody>
      </p:sp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EAB0171E-7E2B-473D-9D3D-F67B58F89F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4494934"/>
              </p:ext>
            </p:extLst>
          </p:nvPr>
        </p:nvGraphicFramePr>
        <p:xfrm>
          <a:off x="5049173" y="1393160"/>
          <a:ext cx="404644" cy="94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1" name="CS ChemDraw Drawing" r:id="rId20" imgW="1733996" imgH="404744" progId="ChemDraw.Document.6.0">
                  <p:embed/>
                </p:oleObj>
              </mc:Choice>
              <mc:Fallback>
                <p:oleObj name="CS ChemDraw Drawing" r:id="rId20" imgW="1733996" imgH="404744" progId="ChemDraw.Document.6.0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CD6EE6DA-06B7-4D1D-AFA6-02290EDFDA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049173" y="1393160"/>
                        <a:ext cx="404644" cy="944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" name="Picture 2" descr="Image result for radioactive">
            <a:extLst>
              <a:ext uri="{FF2B5EF4-FFF2-40B4-BE49-F238E27FC236}">
                <a16:creationId xmlns:a16="http://schemas.microsoft.com/office/drawing/2014/main" id="{266C9DE4-12D0-46F6-AEC8-2FEEEF455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651" y="1284113"/>
            <a:ext cx="244759" cy="24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9E4A7E-7757-417D-A700-9B214797E19C}"/>
              </a:ext>
            </a:extLst>
          </p:cNvPr>
          <p:cNvSpPr txBox="1"/>
          <p:nvPr/>
        </p:nvSpPr>
        <p:spPr>
          <a:xfrm>
            <a:off x="6418888" y="1225535"/>
            <a:ext cx="411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+</a:t>
            </a:r>
          </a:p>
        </p:txBody>
      </p:sp>
      <p:pic>
        <p:nvPicPr>
          <p:cNvPr id="29" name="Picture 6" descr="http://www.abn.be/sites/default/files/logos/uz%20leuven.png?1316443377">
            <a:extLst>
              <a:ext uri="{FF2B5EF4-FFF2-40B4-BE49-F238E27FC236}">
                <a16:creationId xmlns:a16="http://schemas.microsoft.com/office/drawing/2014/main" id="{E93AFB4A-21B8-4023-B911-7A9496975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/>
          <a:srcRect t="24055" b="18141"/>
          <a:stretch>
            <a:fillRect/>
          </a:stretch>
        </p:blipFill>
        <p:spPr bwMode="auto">
          <a:xfrm>
            <a:off x="282385" y="3706224"/>
            <a:ext cx="1727391" cy="681578"/>
          </a:xfrm>
          <a:prstGeom prst="rect">
            <a:avLst/>
          </a:prstGeom>
          <a:noFill/>
        </p:spPr>
      </p:pic>
      <p:pic>
        <p:nvPicPr>
          <p:cNvPr id="6177" name="Picture 33" descr="Bildergebnis fÃ¼r guy bormans">
            <a:extLst>
              <a:ext uri="{FF2B5EF4-FFF2-40B4-BE49-F238E27FC236}">
                <a16:creationId xmlns:a16="http://schemas.microsoft.com/office/drawing/2014/main" id="{87D96FBF-5E73-4F60-A65D-2C6796A63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35" y="1413778"/>
            <a:ext cx="804249" cy="120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B4870D5-077D-4BFF-9D09-F0DA6FDB96CE}"/>
              </a:ext>
            </a:extLst>
          </p:cNvPr>
          <p:cNvSpPr txBox="1"/>
          <p:nvPr/>
        </p:nvSpPr>
        <p:spPr>
          <a:xfrm>
            <a:off x="188937" y="2731194"/>
            <a:ext cx="1638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b="1" dirty="0"/>
              <a:t>Guy Bormans</a:t>
            </a:r>
          </a:p>
        </p:txBody>
      </p:sp>
      <p:pic>
        <p:nvPicPr>
          <p:cNvPr id="6179" name="Picture 35" descr="Bildergebnis fÃ¼r christophe deroose">
            <a:extLst>
              <a:ext uri="{FF2B5EF4-FFF2-40B4-BE49-F238E27FC236}">
                <a16:creationId xmlns:a16="http://schemas.microsoft.com/office/drawing/2014/main" id="{D17A9F89-13BD-4BCF-9342-BB7B3E996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37" y="4453859"/>
            <a:ext cx="792100" cy="119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38EE153-1673-4A2A-9B3D-2C55353A2BAE}"/>
              </a:ext>
            </a:extLst>
          </p:cNvPr>
          <p:cNvSpPr txBox="1"/>
          <p:nvPr/>
        </p:nvSpPr>
        <p:spPr>
          <a:xfrm>
            <a:off x="83304" y="5671113"/>
            <a:ext cx="1926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b="1" dirty="0"/>
              <a:t>Christophe Deroose</a:t>
            </a:r>
          </a:p>
          <a:p>
            <a:r>
              <a:rPr lang="nl-BE" sz="1400" b="1" dirty="0"/>
              <a:t>Koen Van </a:t>
            </a:r>
            <a:r>
              <a:rPr lang="nl-BE" sz="1400" b="1" dirty="0" err="1"/>
              <a:t>Laere</a:t>
            </a:r>
            <a:endParaRPr lang="nl-BE" sz="1400" b="1" dirty="0"/>
          </a:p>
        </p:txBody>
      </p:sp>
      <p:pic>
        <p:nvPicPr>
          <p:cNvPr id="6181" name="Picture 37" descr="photo">
            <a:extLst>
              <a:ext uri="{FF2B5EF4-FFF2-40B4-BE49-F238E27FC236}">
                <a16:creationId xmlns:a16="http://schemas.microsoft.com/office/drawing/2014/main" id="{52C17EC7-7900-47FF-83F8-3BC3B4D21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37" y="4460725"/>
            <a:ext cx="858018" cy="118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75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9406" y="58598"/>
            <a:ext cx="11112000" cy="610814"/>
          </a:xfrm>
        </p:spPr>
        <p:txBody>
          <a:bodyPr>
            <a:normAutofit/>
          </a:bodyPr>
          <a:lstStyle/>
          <a:p>
            <a:r>
              <a:rPr lang="nl-BE" sz="2800" b="1" dirty="0" err="1">
                <a:solidFill>
                  <a:srgbClr val="002060"/>
                </a:solidFill>
              </a:rPr>
              <a:t>Working</a:t>
            </a:r>
            <a:r>
              <a:rPr lang="nl-BE" sz="2800" b="1" dirty="0">
                <a:solidFill>
                  <a:srgbClr val="002060"/>
                </a:solidFill>
              </a:rPr>
              <a:t> on </a:t>
            </a:r>
            <a:r>
              <a:rPr lang="nl-BE" sz="2800" b="1" dirty="0" err="1">
                <a:solidFill>
                  <a:srgbClr val="002060"/>
                </a:solidFill>
              </a:rPr>
              <a:t>three</a:t>
            </a:r>
            <a:r>
              <a:rPr lang="nl-BE" sz="2800" b="1" dirty="0">
                <a:solidFill>
                  <a:srgbClr val="002060"/>
                </a:solidFill>
              </a:rPr>
              <a:t> </a:t>
            </a:r>
            <a:r>
              <a:rPr lang="nl-BE" sz="2800" b="1" dirty="0" err="1">
                <a:solidFill>
                  <a:srgbClr val="002060"/>
                </a:solidFill>
              </a:rPr>
              <a:t>locations</a:t>
            </a:r>
            <a:endParaRPr lang="nl-BE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238" r="12325" b="7967"/>
          <a:stretch/>
        </p:blipFill>
        <p:spPr>
          <a:xfrm>
            <a:off x="1527133" y="2414389"/>
            <a:ext cx="5956204" cy="364528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Freeform 5"/>
          <p:cNvSpPr/>
          <p:nvPr/>
        </p:nvSpPr>
        <p:spPr>
          <a:xfrm>
            <a:off x="6216581" y="3871966"/>
            <a:ext cx="301451" cy="137327"/>
          </a:xfrm>
          <a:custGeom>
            <a:avLst/>
            <a:gdLst>
              <a:gd name="connsiteX0" fmla="*/ 301451 w 301451"/>
              <a:gd name="connsiteY0" fmla="*/ 0 h 137327"/>
              <a:gd name="connsiteX1" fmla="*/ 281354 w 301451"/>
              <a:gd name="connsiteY1" fmla="*/ 83736 h 137327"/>
              <a:gd name="connsiteX2" fmla="*/ 83736 w 301451"/>
              <a:gd name="connsiteY2" fmla="*/ 117231 h 137327"/>
              <a:gd name="connsiteX3" fmla="*/ 0 w 301451"/>
              <a:gd name="connsiteY3" fmla="*/ 137327 h 137327"/>
              <a:gd name="connsiteX4" fmla="*/ 0 w 301451"/>
              <a:gd name="connsiteY4" fmla="*/ 53591 h 137327"/>
              <a:gd name="connsiteX5" fmla="*/ 170822 w 301451"/>
              <a:gd name="connsiteY5" fmla="*/ 23446 h 137327"/>
              <a:gd name="connsiteX6" fmla="*/ 301451 w 301451"/>
              <a:gd name="connsiteY6" fmla="*/ 0 h 137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1451" h="137327">
                <a:moveTo>
                  <a:pt x="301451" y="0"/>
                </a:moveTo>
                <a:lnTo>
                  <a:pt x="281354" y="83736"/>
                </a:lnTo>
                <a:lnTo>
                  <a:pt x="83736" y="117231"/>
                </a:lnTo>
                <a:lnTo>
                  <a:pt x="0" y="137327"/>
                </a:lnTo>
                <a:lnTo>
                  <a:pt x="0" y="53591"/>
                </a:lnTo>
                <a:lnTo>
                  <a:pt x="170822" y="23446"/>
                </a:lnTo>
                <a:lnTo>
                  <a:pt x="301451" y="0"/>
                </a:lnTo>
                <a:close/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527362" y="3871966"/>
            <a:ext cx="1234153" cy="63715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806743" y="4609992"/>
            <a:ext cx="4109369" cy="1384995"/>
          </a:xfrm>
          <a:prstGeom prst="rect">
            <a:avLst/>
          </a:prstGeom>
          <a:solidFill>
            <a:schemeClr val="bg2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nl-BE" b="1" dirty="0">
                <a:solidFill>
                  <a:srgbClr val="00407A"/>
                </a:solidFill>
                <a:latin typeface="Arial"/>
              </a:rPr>
              <a:t>O&amp;N2</a:t>
            </a:r>
          </a:p>
          <a:p>
            <a:r>
              <a:rPr lang="nl-BE" sz="1200" dirty="0">
                <a:solidFill>
                  <a:srgbClr val="00407A"/>
                </a:solidFill>
                <a:latin typeface="Arial"/>
              </a:rPr>
              <a:t>Offices </a:t>
            </a:r>
            <a:r>
              <a:rPr lang="nl-BE" sz="1200" dirty="0" err="1">
                <a:solidFill>
                  <a:srgbClr val="00407A"/>
                </a:solidFill>
                <a:latin typeface="Arial"/>
              </a:rPr>
              <a:t>Radiopharmaceutical</a:t>
            </a:r>
            <a:r>
              <a:rPr lang="nl-BE" sz="1200" dirty="0">
                <a:solidFill>
                  <a:srgbClr val="00407A"/>
                </a:solidFill>
                <a:latin typeface="Arial"/>
              </a:rPr>
              <a:t> Research</a:t>
            </a:r>
          </a:p>
          <a:p>
            <a:r>
              <a:rPr lang="nl-BE" dirty="0" err="1">
                <a:solidFill>
                  <a:srgbClr val="00407A"/>
                </a:solidFill>
                <a:latin typeface="Arial"/>
              </a:rPr>
              <a:t>Organic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synthesis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lab, 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bioconjugation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chemistry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, SDS-page, </a:t>
            </a:r>
            <a:r>
              <a:rPr lang="nl-BE" dirty="0" err="1">
                <a:solidFill>
                  <a:srgbClr val="002060"/>
                </a:solidFill>
                <a:latin typeface="Arial"/>
              </a:rPr>
              <a:t>autoradiography</a:t>
            </a:r>
            <a:endParaRPr lang="nl-BE" dirty="0">
              <a:solidFill>
                <a:srgbClr val="002060"/>
              </a:solidFill>
              <a:latin typeface="Arial"/>
            </a:endParaRPr>
          </a:p>
          <a:p>
            <a:r>
              <a:rPr lang="nl-BE" dirty="0">
                <a:solidFill>
                  <a:srgbClr val="00407A"/>
                </a:solidFill>
                <a:latin typeface="Arial"/>
              </a:rPr>
              <a:t>Radio-LCHRMS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959908" y="2636912"/>
            <a:ext cx="1936293" cy="83336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043411" y="1168876"/>
            <a:ext cx="4025671" cy="2215991"/>
          </a:xfrm>
          <a:prstGeom prst="rect">
            <a:avLst/>
          </a:prstGeom>
          <a:solidFill>
            <a:schemeClr val="bg2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nl-BE" b="1" dirty="0">
                <a:solidFill>
                  <a:srgbClr val="00407A"/>
                </a:solidFill>
                <a:latin typeface="Arial"/>
              </a:rPr>
              <a:t>O&amp;N1</a:t>
            </a:r>
          </a:p>
          <a:p>
            <a:r>
              <a:rPr lang="nl-BE" b="1" dirty="0" err="1">
                <a:solidFill>
                  <a:srgbClr val="00407A"/>
                </a:solidFill>
                <a:latin typeface="Arial"/>
              </a:rPr>
              <a:t>moSAIC</a:t>
            </a:r>
            <a:endParaRPr lang="nl-BE" b="1" dirty="0">
              <a:solidFill>
                <a:srgbClr val="00407A"/>
              </a:solidFill>
              <a:latin typeface="Arial"/>
            </a:endParaRPr>
          </a:p>
          <a:p>
            <a:r>
              <a:rPr lang="nl-BE" sz="1200" dirty="0" err="1">
                <a:solidFill>
                  <a:srgbClr val="00407A"/>
                </a:solidFill>
                <a:latin typeface="Arial"/>
              </a:rPr>
              <a:t>Molecular</a:t>
            </a:r>
            <a:r>
              <a:rPr lang="nl-BE" sz="1200" dirty="0">
                <a:solidFill>
                  <a:srgbClr val="00407A"/>
                </a:solidFill>
                <a:latin typeface="Arial"/>
              </a:rPr>
              <a:t> small </a:t>
            </a:r>
            <a:r>
              <a:rPr lang="nl-BE" sz="1200" dirty="0" err="1">
                <a:solidFill>
                  <a:srgbClr val="00407A"/>
                </a:solidFill>
                <a:latin typeface="Arial"/>
              </a:rPr>
              <a:t>animal</a:t>
            </a:r>
            <a:r>
              <a:rPr lang="nl-BE" sz="1200" dirty="0">
                <a:solidFill>
                  <a:srgbClr val="00407A"/>
                </a:solidFill>
                <a:latin typeface="Arial"/>
              </a:rPr>
              <a:t> imaging </a:t>
            </a:r>
            <a:r>
              <a:rPr lang="nl-BE" sz="1200" dirty="0" err="1">
                <a:solidFill>
                  <a:srgbClr val="00407A"/>
                </a:solidFill>
                <a:latin typeface="Arial"/>
              </a:rPr>
              <a:t>centre</a:t>
            </a:r>
            <a:endParaRPr lang="nl-BE" sz="1200" dirty="0">
              <a:solidFill>
                <a:srgbClr val="00407A"/>
              </a:solidFill>
              <a:latin typeface="Arial"/>
            </a:endParaRPr>
          </a:p>
          <a:p>
            <a:r>
              <a:rPr lang="nl-BE" dirty="0" err="1">
                <a:solidFill>
                  <a:srgbClr val="00407A"/>
                </a:solidFill>
                <a:latin typeface="Arial"/>
              </a:rPr>
              <a:t>Animal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experiments</a:t>
            </a:r>
            <a:endParaRPr lang="nl-BE" dirty="0">
              <a:solidFill>
                <a:srgbClr val="00407A"/>
              </a:solidFill>
              <a:latin typeface="Arial"/>
            </a:endParaRPr>
          </a:p>
          <a:p>
            <a:r>
              <a:rPr lang="nl-BE" dirty="0">
                <a:solidFill>
                  <a:srgbClr val="00407A"/>
                </a:solidFill>
                <a:latin typeface="Arial"/>
              </a:rPr>
              <a:t>µPET-µPET/MR-MR-CT-</a:t>
            </a:r>
          </a:p>
          <a:p>
            <a:r>
              <a:rPr lang="nl-BE" dirty="0" err="1">
                <a:solidFill>
                  <a:srgbClr val="00407A"/>
                </a:solidFill>
                <a:latin typeface="Arial"/>
              </a:rPr>
              <a:t>Biolumin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&amp;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fluorescence</a:t>
            </a:r>
            <a:endParaRPr lang="nl-BE" dirty="0">
              <a:solidFill>
                <a:srgbClr val="00407A"/>
              </a:solidFill>
              <a:latin typeface="Arial"/>
            </a:endParaRPr>
          </a:p>
          <a:p>
            <a:r>
              <a:rPr lang="nl-BE" dirty="0" err="1">
                <a:solidFill>
                  <a:srgbClr val="00407A"/>
                </a:solidFill>
                <a:latin typeface="Arial"/>
              </a:rPr>
              <a:t>Radiochemistry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lab:</a:t>
            </a:r>
            <a:r>
              <a:rPr lang="nl-BE" baseline="30000" dirty="0">
                <a:solidFill>
                  <a:srgbClr val="00407A"/>
                </a:solidFill>
                <a:latin typeface="Arial"/>
              </a:rPr>
              <a:t>125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I,</a:t>
            </a:r>
            <a:r>
              <a:rPr lang="nl-BE" baseline="30000" dirty="0">
                <a:solidFill>
                  <a:srgbClr val="00407A"/>
                </a:solidFill>
                <a:latin typeface="Arial"/>
              </a:rPr>
              <a:t> </a:t>
            </a:r>
            <a:r>
              <a:rPr lang="nl-BE" baseline="30000" dirty="0">
                <a:solidFill>
                  <a:srgbClr val="00407A"/>
                </a:solidFill>
              </a:rPr>
              <a:t>89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Zr,</a:t>
            </a:r>
            <a:r>
              <a:rPr lang="nl-BE" baseline="30000" dirty="0">
                <a:solidFill>
                  <a:srgbClr val="00407A"/>
                </a:solidFill>
                <a:latin typeface="Arial"/>
              </a:rPr>
              <a:t> 155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Tb,</a:t>
            </a:r>
            <a:r>
              <a:rPr lang="nl-BE" baseline="30000" dirty="0">
                <a:solidFill>
                  <a:srgbClr val="00407A"/>
                </a:solidFill>
                <a:latin typeface="Arial"/>
              </a:rPr>
              <a:t> 161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Tb,</a:t>
            </a:r>
            <a:r>
              <a:rPr lang="nl-BE" baseline="30000" dirty="0">
                <a:solidFill>
                  <a:srgbClr val="00407A"/>
                </a:solidFill>
                <a:latin typeface="Arial"/>
              </a:rPr>
              <a:t> 213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Bi/</a:t>
            </a:r>
            <a:r>
              <a:rPr lang="nl-BE" baseline="30000" dirty="0">
                <a:solidFill>
                  <a:srgbClr val="00407A"/>
                </a:solidFill>
                <a:latin typeface="Arial"/>
              </a:rPr>
              <a:t>225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Ac,…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367808" y="2276872"/>
            <a:ext cx="216024" cy="65100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42104" y="1007553"/>
            <a:ext cx="3518912" cy="1138773"/>
          </a:xfrm>
          <a:prstGeom prst="rect">
            <a:avLst/>
          </a:prstGeom>
          <a:solidFill>
            <a:schemeClr val="bg2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rtlCol="0">
            <a:spAutoFit/>
          </a:bodyPr>
          <a:lstStyle/>
          <a:p>
            <a:r>
              <a:rPr lang="nl-BE" b="1" dirty="0">
                <a:solidFill>
                  <a:srgbClr val="00407A"/>
                </a:solidFill>
                <a:latin typeface="Arial"/>
              </a:rPr>
              <a:t>UZ Gasthuisberg</a:t>
            </a:r>
          </a:p>
          <a:p>
            <a:r>
              <a:rPr lang="nl-BE" sz="1400" dirty="0" err="1">
                <a:solidFill>
                  <a:srgbClr val="00407A"/>
                </a:solidFill>
                <a:latin typeface="Arial"/>
              </a:rPr>
              <a:t>Nuclear</a:t>
            </a:r>
            <a:r>
              <a:rPr lang="nl-BE" sz="1400" dirty="0">
                <a:solidFill>
                  <a:srgbClr val="00407A"/>
                </a:solidFill>
                <a:latin typeface="Arial"/>
              </a:rPr>
              <a:t> </a:t>
            </a:r>
            <a:r>
              <a:rPr lang="nl-BE" sz="1400" dirty="0" err="1">
                <a:solidFill>
                  <a:srgbClr val="00407A"/>
                </a:solidFill>
                <a:latin typeface="Arial"/>
              </a:rPr>
              <a:t>Medicine</a:t>
            </a:r>
            <a:r>
              <a:rPr lang="nl-BE" sz="1400" dirty="0">
                <a:solidFill>
                  <a:srgbClr val="00407A"/>
                </a:solidFill>
                <a:latin typeface="Arial"/>
              </a:rPr>
              <a:t> </a:t>
            </a:r>
            <a:r>
              <a:rPr lang="nl-BE" sz="1400" dirty="0" err="1">
                <a:solidFill>
                  <a:srgbClr val="00407A"/>
                </a:solidFill>
                <a:latin typeface="Arial"/>
              </a:rPr>
              <a:t>department</a:t>
            </a:r>
            <a:endParaRPr lang="nl-BE" sz="1400" dirty="0">
              <a:solidFill>
                <a:srgbClr val="00407A"/>
              </a:solidFill>
              <a:latin typeface="Arial"/>
            </a:endParaRPr>
          </a:p>
          <a:p>
            <a:r>
              <a:rPr lang="nl-BE" dirty="0">
                <a:solidFill>
                  <a:srgbClr val="00407A"/>
                </a:solidFill>
                <a:latin typeface="Arial"/>
              </a:rPr>
              <a:t>Cyclotron; </a:t>
            </a:r>
            <a:r>
              <a:rPr lang="nl-BE" baseline="30000" dirty="0">
                <a:solidFill>
                  <a:srgbClr val="00407A"/>
                </a:solidFill>
                <a:latin typeface="Arial"/>
              </a:rPr>
              <a:t>68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Ga gen; </a:t>
            </a:r>
            <a:r>
              <a:rPr lang="nl-BE" baseline="30000" dirty="0">
                <a:solidFill>
                  <a:srgbClr val="00407A"/>
                </a:solidFill>
                <a:latin typeface="Arial"/>
              </a:rPr>
              <a:t>99m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Tc gen</a:t>
            </a:r>
          </a:p>
          <a:p>
            <a:r>
              <a:rPr lang="nl-BE" dirty="0" err="1">
                <a:solidFill>
                  <a:srgbClr val="00407A"/>
                </a:solidFill>
                <a:latin typeface="Arial"/>
              </a:rPr>
              <a:t>Radiochemistry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(R&amp;D and GMP)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D17F99-30F6-4ABB-850B-E121D67D6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18" y="907785"/>
            <a:ext cx="2308610" cy="129800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Picture 4" descr="http://www.genengnews.com/Media/images/Article/Bruker_MaxisImpact1632217122.jpg">
            <a:extLst>
              <a:ext uri="{FF2B5EF4-FFF2-40B4-BE49-F238E27FC236}">
                <a16:creationId xmlns:a16="http://schemas.microsoft.com/office/drawing/2014/main" id="{F3EB8646-77E5-4358-8BB5-DE3F413AF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574" y="3523861"/>
            <a:ext cx="747508" cy="147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www.esainc.com/userfiles/ECD-3000RS-LC-System-DSC5222_DisplayV3.jpg">
            <a:extLst>
              <a:ext uri="{FF2B5EF4-FFF2-40B4-BE49-F238E27FC236}">
                <a16:creationId xmlns:a16="http://schemas.microsoft.com/office/drawing/2014/main" id="{32C063C2-7D29-4C36-82EB-4714C25AB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4408" y="4049248"/>
            <a:ext cx="437975" cy="91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7EDE05-8BFC-4B05-A2AE-B957EC3BED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9658" y="268741"/>
            <a:ext cx="964122" cy="12880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C46A36-31C0-42D8-8011-982E47E262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96881" y="685452"/>
            <a:ext cx="763724" cy="866930"/>
          </a:xfrm>
          <a:prstGeom prst="rect">
            <a:avLst/>
          </a:prstGeom>
        </p:spPr>
      </p:pic>
      <p:pic>
        <p:nvPicPr>
          <p:cNvPr id="17" name="Picture 2" descr="https://encrypted-tbn1.gstatic.com/images?q=tbn:ANd9GcQbd8kJngOMr8k7fz4vw7_x50VlW4QQ08C1mTSHmxpnfLL3IkXeBA">
            <a:extLst>
              <a:ext uri="{FF2B5EF4-FFF2-40B4-BE49-F238E27FC236}">
                <a16:creationId xmlns:a16="http://schemas.microsoft.com/office/drawing/2014/main" id="{C2E016F0-C63F-427A-8E22-9148AA572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13420" y="1230156"/>
            <a:ext cx="814349" cy="405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085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38071" y="46677"/>
            <a:ext cx="8334000" cy="90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nl-BE" sz="3600" kern="1200" baseline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</a:rPr>
              <a:t>Preclinical evaluation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02016" y="980728"/>
            <a:ext cx="540404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b="1" dirty="0">
                <a:solidFill>
                  <a:srgbClr val="00407A"/>
                </a:solidFill>
                <a:latin typeface="Arial"/>
              </a:rPr>
              <a:t>In vitro</a:t>
            </a:r>
          </a:p>
          <a:p>
            <a:r>
              <a:rPr lang="nl-BE" dirty="0" err="1">
                <a:solidFill>
                  <a:srgbClr val="00407A"/>
                </a:solidFill>
                <a:latin typeface="Arial"/>
              </a:rPr>
              <a:t>Cell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&amp; tissue 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homogenate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binding/binding 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inhibition</a:t>
            </a:r>
            <a:endParaRPr lang="nl-BE" dirty="0">
              <a:solidFill>
                <a:srgbClr val="00407A"/>
              </a:solidFill>
              <a:latin typeface="Arial"/>
            </a:endParaRPr>
          </a:p>
          <a:p>
            <a:r>
              <a:rPr lang="nl-BE" dirty="0" err="1">
                <a:solidFill>
                  <a:srgbClr val="00407A"/>
                </a:solidFill>
                <a:latin typeface="Arial"/>
              </a:rPr>
              <a:t>Autoradiography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(mouse, rat, human tissue)</a:t>
            </a:r>
          </a:p>
          <a:p>
            <a:r>
              <a:rPr lang="nl-BE" dirty="0" err="1">
                <a:solidFill>
                  <a:srgbClr val="00407A"/>
                </a:solidFill>
                <a:latin typeface="Arial"/>
              </a:rPr>
              <a:t>Stability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studies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21050" y="2378456"/>
            <a:ext cx="812754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b="1" dirty="0">
                <a:solidFill>
                  <a:srgbClr val="00407A"/>
                </a:solidFill>
                <a:latin typeface="Arial"/>
              </a:rPr>
              <a:t>In vivo/ex-vivo</a:t>
            </a:r>
          </a:p>
          <a:p>
            <a:r>
              <a:rPr lang="nl-BE" dirty="0">
                <a:solidFill>
                  <a:srgbClr val="00407A"/>
                </a:solidFill>
                <a:latin typeface="Arial"/>
              </a:rPr>
              <a:t>Mouse and rat 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biodistribution-plasma&amp;tissue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radiometabolite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analysis</a:t>
            </a:r>
          </a:p>
          <a:p>
            <a:r>
              <a:rPr lang="nl-BE" dirty="0">
                <a:solidFill>
                  <a:srgbClr val="00407A"/>
                </a:solidFill>
                <a:latin typeface="Arial"/>
              </a:rPr>
              <a:t>µPET/(MR) mouse/rat/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rhesus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 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monkey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: baseline-</a:t>
            </a:r>
            <a:r>
              <a:rPr lang="nl-BE" dirty="0" err="1">
                <a:solidFill>
                  <a:srgbClr val="00407A"/>
                </a:solidFill>
                <a:latin typeface="Arial"/>
              </a:rPr>
              <a:t>blocking</a:t>
            </a:r>
            <a:r>
              <a:rPr lang="nl-BE" dirty="0">
                <a:solidFill>
                  <a:srgbClr val="00407A"/>
                </a:solidFill>
                <a:latin typeface="Arial"/>
              </a:rPr>
              <a:t>-displacement studies</a:t>
            </a:r>
          </a:p>
          <a:p>
            <a:endParaRPr lang="nl-BE" dirty="0">
              <a:solidFill>
                <a:srgbClr val="00407A"/>
              </a:solidFill>
              <a:latin typeface="Arial"/>
            </a:endParaRPr>
          </a:p>
          <a:p>
            <a:endParaRPr lang="nl-BE" dirty="0">
              <a:solidFill>
                <a:srgbClr val="00407A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465" y="4068232"/>
            <a:ext cx="2376712" cy="18780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882" y="4068232"/>
            <a:ext cx="2447448" cy="18780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0376" y="4411715"/>
            <a:ext cx="3485740" cy="20443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1380" y="3464496"/>
            <a:ext cx="1165841" cy="1165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4243" y="3471969"/>
            <a:ext cx="1646705" cy="1241778"/>
          </a:xfrm>
          <a:prstGeom prst="rect">
            <a:avLst/>
          </a:prstGeom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D400EF4A-75D0-4396-906C-A0F197B64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469" y="1158649"/>
            <a:ext cx="748490" cy="136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CF50CAC-40AF-401E-A96D-54CEBC7B7F8F}"/>
              </a:ext>
            </a:extLst>
          </p:cNvPr>
          <p:cNvSpPr txBox="1"/>
          <p:nvPr/>
        </p:nvSpPr>
        <p:spPr>
          <a:xfrm>
            <a:off x="8349589" y="1300396"/>
            <a:ext cx="7141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b="1" dirty="0">
                <a:solidFill>
                  <a:prstClr val="black"/>
                </a:solidFill>
              </a:rPr>
              <a:t>Max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503417-9090-4DF1-B9EA-1B7776774784}"/>
              </a:ext>
            </a:extLst>
          </p:cNvPr>
          <p:cNvSpPr txBox="1"/>
          <p:nvPr/>
        </p:nvSpPr>
        <p:spPr>
          <a:xfrm>
            <a:off x="8349589" y="2268835"/>
            <a:ext cx="598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b="1" dirty="0">
                <a:solidFill>
                  <a:prstClr val="black"/>
                </a:solidFill>
              </a:rPr>
              <a:t>Min</a:t>
            </a:r>
          </a:p>
        </p:txBody>
      </p:sp>
      <p:pic>
        <p:nvPicPr>
          <p:cNvPr id="18" name="Picture 25">
            <a:extLst>
              <a:ext uri="{FF2B5EF4-FFF2-40B4-BE49-F238E27FC236}">
                <a16:creationId xmlns:a16="http://schemas.microsoft.com/office/drawing/2014/main" id="{84F70494-EFDC-4C53-8EB1-4AA841046B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04" t="20484" r="49051" b="20367"/>
          <a:stretch/>
        </p:blipFill>
        <p:spPr bwMode="auto">
          <a:xfrm flipH="1">
            <a:off x="8547208" y="1532730"/>
            <a:ext cx="57863" cy="721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15826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76A0BFA-1329-4CF0-AC1D-1E450EDF316E}"/>
              </a:ext>
            </a:extLst>
          </p:cNvPr>
          <p:cNvSpPr/>
          <p:nvPr/>
        </p:nvSpPr>
        <p:spPr>
          <a:xfrm>
            <a:off x="822039" y="1679953"/>
            <a:ext cx="457200" cy="411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0B1A405-0BB9-4228-9313-E6CFF0496089}"/>
              </a:ext>
            </a:extLst>
          </p:cNvPr>
          <p:cNvSpPr/>
          <p:nvPr/>
        </p:nvSpPr>
        <p:spPr>
          <a:xfrm>
            <a:off x="3466267" y="2488701"/>
            <a:ext cx="457200" cy="411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47E19F-733D-4797-BFF6-287F0E05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8000" y="6497168"/>
            <a:ext cx="1248000" cy="288000"/>
          </a:xfrm>
        </p:spPr>
        <p:txBody>
          <a:bodyPr/>
          <a:lstStyle/>
          <a:p>
            <a:fld id="{1C37FD93-F9A4-410F-B0BF-42275D002918}" type="slidenum">
              <a:rPr lang="en-ZA" smtClean="0"/>
              <a:t>6</a:t>
            </a:fld>
            <a:endParaRPr lang="en-ZA"/>
          </a:p>
        </p:txBody>
      </p: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CAA59F12-CA0F-4852-8908-964B32E327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655583"/>
              </p:ext>
            </p:extLst>
          </p:nvPr>
        </p:nvGraphicFramePr>
        <p:xfrm>
          <a:off x="10209565" y="928960"/>
          <a:ext cx="1123451" cy="973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5" name="CS ChemDraw Drawing" r:id="rId3" imgW="409492" imgH="427707" progId="ChemDraw.Document.6.0">
                  <p:embed/>
                </p:oleObj>
              </mc:Choice>
              <mc:Fallback>
                <p:oleObj name="CS ChemDraw Drawing" r:id="rId3" imgW="409492" imgH="427707" progId="ChemDraw.Document.6.0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CAA59F12-CA0F-4852-8908-964B32E327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09565" y="928960"/>
                        <a:ext cx="1123451" cy="973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2" descr="Image result for radioactive">
            <a:extLst>
              <a:ext uri="{FF2B5EF4-FFF2-40B4-BE49-F238E27FC236}">
                <a16:creationId xmlns:a16="http://schemas.microsoft.com/office/drawing/2014/main" id="{481B7385-1257-48F3-B959-6A953A5E0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63" y="991975"/>
            <a:ext cx="728662" cy="72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BC144D8C-EF71-4ED9-B988-C9F065DE28D3}"/>
              </a:ext>
            </a:extLst>
          </p:cNvPr>
          <p:cNvSpPr txBox="1"/>
          <p:nvPr/>
        </p:nvSpPr>
        <p:spPr>
          <a:xfrm>
            <a:off x="10020780" y="1249590"/>
            <a:ext cx="1938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b="1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A39A29-1F0C-4CD7-86BB-2F07CEA9146A}"/>
              </a:ext>
            </a:extLst>
          </p:cNvPr>
          <p:cNvSpPr txBox="1"/>
          <p:nvPr/>
        </p:nvSpPr>
        <p:spPr>
          <a:xfrm>
            <a:off x="9016251" y="1999415"/>
            <a:ext cx="3510094" cy="698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Low expression in healthy tissue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High expression in target tissue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4C68B81-5A78-492B-B8AE-8BD4CBD37F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7644" y="3091942"/>
            <a:ext cx="1006272" cy="67639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CEC1867-5B00-420C-B6BD-3A6949487D44}"/>
              </a:ext>
            </a:extLst>
          </p:cNvPr>
          <p:cNvSpPr txBox="1"/>
          <p:nvPr/>
        </p:nvSpPr>
        <p:spPr>
          <a:xfrm>
            <a:off x="9545502" y="3746755"/>
            <a:ext cx="1197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>
                <a:latin typeface="Arial" panose="020B0604020202020204" pitchFamily="34" charset="0"/>
                <a:cs typeface="Arial" panose="020B0604020202020204" pitchFamily="34" charset="0"/>
              </a:rPr>
              <a:t>Enzymes (e.g. MAO-A)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FE5AD1-2E76-4ED0-A7CC-68D430132AEB}"/>
              </a:ext>
            </a:extLst>
          </p:cNvPr>
          <p:cNvSpPr txBox="1"/>
          <p:nvPr/>
        </p:nvSpPr>
        <p:spPr>
          <a:xfrm>
            <a:off x="10888608" y="3771240"/>
            <a:ext cx="1197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1" dirty="0">
                <a:latin typeface="Arial" panose="020B0604020202020204" pitchFamily="34" charset="0"/>
                <a:cs typeface="Arial" panose="020B0604020202020204" pitchFamily="34" charset="0"/>
              </a:rPr>
              <a:t>Transporters (e.g. GLUT-1)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76A3423-5DB3-4369-92D6-F624C84422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486688"/>
              </p:ext>
            </p:extLst>
          </p:nvPr>
        </p:nvGraphicFramePr>
        <p:xfrm>
          <a:off x="10364610" y="4352753"/>
          <a:ext cx="879475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6" name="CS ChemDraw Drawing" r:id="rId7" imgW="878925" imgH="811938" progId="ChemDraw.Document.6.0">
                  <p:embed/>
                </p:oleObj>
              </mc:Choice>
              <mc:Fallback>
                <p:oleObj name="CS ChemDraw Drawing" r:id="rId7" imgW="878925" imgH="811938" progId="ChemDraw.Document.6.0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76A3423-5DB3-4369-92D6-F624C84422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364610" y="4352753"/>
                        <a:ext cx="879475" cy="811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F2FB9B2C-12B8-4004-A826-42E412B2E98A}"/>
              </a:ext>
            </a:extLst>
          </p:cNvPr>
          <p:cNvSpPr txBox="1"/>
          <p:nvPr/>
        </p:nvSpPr>
        <p:spPr>
          <a:xfrm>
            <a:off x="10240612" y="5129522"/>
            <a:ext cx="1197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200" b="1" dirty="0">
                <a:latin typeface="Arial" panose="020B0604020202020204" pitchFamily="34" charset="0"/>
                <a:cs typeface="Arial" panose="020B0604020202020204" pitchFamily="34" charset="0"/>
              </a:rPr>
              <a:t>Receptors</a:t>
            </a:r>
          </a:p>
          <a:p>
            <a:pPr algn="ctr"/>
            <a:r>
              <a:rPr lang="en-ZA" sz="1200" b="1" dirty="0">
                <a:latin typeface="Arial" panose="020B0604020202020204" pitchFamily="34" charset="0"/>
                <a:cs typeface="Arial" panose="020B0604020202020204" pitchFamily="34" charset="0"/>
              </a:rPr>
              <a:t>(e.g. HER-2)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898BCB5-6307-4FF3-90F8-A0EC4A8F2380}"/>
              </a:ext>
            </a:extLst>
          </p:cNvPr>
          <p:cNvSpPr txBox="1"/>
          <p:nvPr/>
        </p:nvSpPr>
        <p:spPr>
          <a:xfrm>
            <a:off x="3883204" y="1920071"/>
            <a:ext cx="5281071" cy="3714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affinity for target (in </a:t>
            </a:r>
            <a:r>
              <a:rPr lang="en-ZA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range)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selectivity for target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sorts of targeting molecules:</a:t>
            </a:r>
          </a:p>
          <a:p>
            <a:pPr>
              <a:lnSpc>
                <a:spcPct val="150000"/>
              </a:lnSpc>
            </a:pPr>
            <a:endParaRPr lang="en-ZA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ZA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Radionuclides as such (e.g. </a:t>
            </a:r>
            <a:r>
              <a:rPr lang="en-ZA" sz="14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131</a:t>
            </a: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I)</a:t>
            </a:r>
          </a:p>
          <a:p>
            <a:r>
              <a:rPr lang="nl-BE" sz="1400" dirty="0">
                <a:solidFill>
                  <a:srgbClr val="002060"/>
                </a:solidFill>
              </a:rPr>
              <a:t>- Small </a:t>
            </a:r>
            <a:r>
              <a:rPr lang="nl-BE" sz="1400" dirty="0" err="1">
                <a:solidFill>
                  <a:srgbClr val="002060"/>
                </a:solidFill>
              </a:rPr>
              <a:t>organic</a:t>
            </a:r>
            <a:r>
              <a:rPr lang="nl-BE" sz="1400" dirty="0">
                <a:solidFill>
                  <a:srgbClr val="002060"/>
                </a:solidFill>
              </a:rPr>
              <a:t> molecule (e.g. </a:t>
            </a:r>
            <a:r>
              <a:rPr lang="nl-BE" sz="1400" dirty="0" err="1">
                <a:solidFill>
                  <a:srgbClr val="002060"/>
                </a:solidFill>
              </a:rPr>
              <a:t>sugar</a:t>
            </a:r>
            <a:r>
              <a:rPr lang="nl-BE" sz="1400" dirty="0">
                <a:solidFill>
                  <a:srgbClr val="002060"/>
                </a:solidFill>
              </a:rPr>
              <a:t> </a:t>
            </a:r>
            <a:r>
              <a:rPr lang="nl-BE" sz="1400" dirty="0" err="1">
                <a:solidFill>
                  <a:srgbClr val="002060"/>
                </a:solidFill>
              </a:rPr>
              <a:t>derivative</a:t>
            </a:r>
            <a:r>
              <a:rPr lang="nl-BE" sz="1400" dirty="0">
                <a:solidFill>
                  <a:srgbClr val="002060"/>
                </a:solidFill>
              </a:rPr>
              <a:t>)</a:t>
            </a:r>
          </a:p>
          <a:p>
            <a:r>
              <a:rPr lang="nl-BE" sz="1400" dirty="0">
                <a:solidFill>
                  <a:srgbClr val="002060"/>
                </a:solidFill>
              </a:rPr>
              <a:t>- Peptide (e.g. exendin-4, </a:t>
            </a:r>
            <a:r>
              <a:rPr lang="nl-BE" sz="1400" dirty="0" err="1">
                <a:solidFill>
                  <a:srgbClr val="002060"/>
                </a:solidFill>
              </a:rPr>
              <a:t>octreotide</a:t>
            </a:r>
            <a:r>
              <a:rPr lang="nl-BE" sz="1400" dirty="0">
                <a:solidFill>
                  <a:srgbClr val="002060"/>
                </a:solidFill>
              </a:rPr>
              <a:t>)</a:t>
            </a:r>
          </a:p>
          <a:p>
            <a:r>
              <a:rPr lang="nl-BE" sz="1400" dirty="0">
                <a:solidFill>
                  <a:srgbClr val="002060"/>
                </a:solidFill>
              </a:rPr>
              <a:t>- Antibody </a:t>
            </a:r>
            <a:r>
              <a:rPr lang="nl-BE" sz="1400" dirty="0" err="1">
                <a:solidFill>
                  <a:srgbClr val="002060"/>
                </a:solidFill>
              </a:rPr>
              <a:t>fragments</a:t>
            </a:r>
            <a:r>
              <a:rPr lang="nl-BE" sz="1400" dirty="0">
                <a:solidFill>
                  <a:srgbClr val="002060"/>
                </a:solidFill>
              </a:rPr>
              <a:t> (e.g. FAB, </a:t>
            </a:r>
            <a:r>
              <a:rPr lang="nl-BE" sz="1400" dirty="0" err="1">
                <a:solidFill>
                  <a:srgbClr val="002060"/>
                </a:solidFill>
              </a:rPr>
              <a:t>scFv</a:t>
            </a:r>
            <a:r>
              <a:rPr lang="nl-BE" sz="1400" dirty="0">
                <a:solidFill>
                  <a:srgbClr val="002060"/>
                </a:solidFill>
              </a:rPr>
              <a:t>, Nanobody)</a:t>
            </a:r>
          </a:p>
          <a:p>
            <a:r>
              <a:rPr lang="nl-BE" sz="1400" dirty="0">
                <a:solidFill>
                  <a:srgbClr val="002060"/>
                </a:solidFill>
              </a:rPr>
              <a:t>- </a:t>
            </a:r>
            <a:r>
              <a:rPr lang="nl-BE" sz="1400" dirty="0" err="1">
                <a:solidFill>
                  <a:srgbClr val="002060"/>
                </a:solidFill>
              </a:rPr>
              <a:t>Protein</a:t>
            </a:r>
            <a:r>
              <a:rPr lang="nl-BE" sz="1400" dirty="0">
                <a:solidFill>
                  <a:srgbClr val="002060"/>
                </a:solidFill>
              </a:rPr>
              <a:t> (e.g. </a:t>
            </a:r>
            <a:r>
              <a:rPr lang="nl-BE" sz="1400" dirty="0" err="1">
                <a:solidFill>
                  <a:srgbClr val="002060"/>
                </a:solidFill>
              </a:rPr>
              <a:t>albumin</a:t>
            </a:r>
            <a:r>
              <a:rPr lang="nl-BE" sz="1400" dirty="0">
                <a:solidFill>
                  <a:srgbClr val="002060"/>
                </a:solidFill>
              </a:rPr>
              <a:t>, IL-2)</a:t>
            </a:r>
          </a:p>
          <a:p>
            <a:r>
              <a:rPr lang="nl-BE" sz="1400" dirty="0">
                <a:solidFill>
                  <a:srgbClr val="002060"/>
                </a:solidFill>
              </a:rPr>
              <a:t>- Antibody</a:t>
            </a:r>
          </a:p>
          <a:p>
            <a:pPr>
              <a:lnSpc>
                <a:spcPct val="150000"/>
              </a:lnSpc>
            </a:pP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E6CB27B-D014-45BC-9EF1-30E269614A93}"/>
              </a:ext>
            </a:extLst>
          </p:cNvPr>
          <p:cNvSpPr txBox="1"/>
          <p:nvPr/>
        </p:nvSpPr>
        <p:spPr>
          <a:xfrm>
            <a:off x="124354" y="1909075"/>
            <a:ext cx="3321603" cy="1345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Radiometal or </a:t>
            </a:r>
            <a:r>
              <a:rPr lang="en-ZA" sz="1400" dirty="0" err="1">
                <a:latin typeface="Arial" panose="020B0604020202020204" pitchFamily="34" charset="0"/>
                <a:cs typeface="Arial" panose="020B0604020202020204" pitchFamily="34" charset="0"/>
              </a:rPr>
              <a:t>radiohalogen</a:t>
            </a: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Decay characteristics:</a:t>
            </a:r>
          </a:p>
          <a:p>
            <a:pPr>
              <a:lnSpc>
                <a:spcPct val="150000"/>
              </a:lnSpc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- Diagnostic imaging (SPECT/PET)</a:t>
            </a:r>
          </a:p>
          <a:p>
            <a:pPr>
              <a:lnSpc>
                <a:spcPct val="150000"/>
              </a:lnSpc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- Targeted radionuclide Therapy (TRNT)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FAA4C8D-3618-4EB2-932A-A525C26D5A9F}"/>
              </a:ext>
            </a:extLst>
          </p:cNvPr>
          <p:cNvSpPr txBox="1"/>
          <p:nvPr/>
        </p:nvSpPr>
        <p:spPr>
          <a:xfrm>
            <a:off x="761781" y="4455851"/>
            <a:ext cx="60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177</a:t>
            </a:r>
            <a:r>
              <a:rPr lang="en-ZA" sz="1200" dirty="0">
                <a:latin typeface="Arial" panose="020B0604020202020204" pitchFamily="34" charset="0"/>
                <a:cs typeface="Arial" panose="020B0604020202020204" pitchFamily="34" charset="0"/>
              </a:rPr>
              <a:t>Lu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A9FDC56-0E21-4C05-B5D5-4960BA9F51B5}"/>
              </a:ext>
            </a:extLst>
          </p:cNvPr>
          <p:cNvSpPr txBox="1"/>
          <p:nvPr/>
        </p:nvSpPr>
        <p:spPr>
          <a:xfrm>
            <a:off x="1351796" y="4341733"/>
            <a:ext cx="60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r>
              <a:rPr lang="en-ZA" sz="1200" dirty="0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B2F80D1-7C8C-4371-A7EB-25DA6E0EF610}"/>
              </a:ext>
            </a:extLst>
          </p:cNvPr>
          <p:cNvSpPr txBox="1"/>
          <p:nvPr/>
        </p:nvSpPr>
        <p:spPr>
          <a:xfrm>
            <a:off x="340101" y="3603878"/>
            <a:ext cx="60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ZA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BC3511C-4586-41A2-9B9E-3F3E30A1ACB1}"/>
              </a:ext>
            </a:extLst>
          </p:cNvPr>
          <p:cNvSpPr txBox="1"/>
          <p:nvPr/>
        </p:nvSpPr>
        <p:spPr>
          <a:xfrm>
            <a:off x="1376343" y="4616328"/>
            <a:ext cx="60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155</a:t>
            </a:r>
            <a:r>
              <a:rPr lang="en-ZA" sz="1200" dirty="0">
                <a:latin typeface="Arial" panose="020B0604020202020204" pitchFamily="34" charset="0"/>
                <a:cs typeface="Arial" panose="020B0604020202020204" pitchFamily="34" charset="0"/>
              </a:rPr>
              <a:t>Tb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ACEC3E3-38D1-49BC-909E-B10BA44DBED9}"/>
              </a:ext>
            </a:extLst>
          </p:cNvPr>
          <p:cNvSpPr txBox="1"/>
          <p:nvPr/>
        </p:nvSpPr>
        <p:spPr>
          <a:xfrm>
            <a:off x="315970" y="4266849"/>
            <a:ext cx="60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131</a:t>
            </a:r>
            <a:r>
              <a:rPr lang="en-ZA" sz="1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F9B752-F948-4FBB-9763-E965EFB507D0}"/>
              </a:ext>
            </a:extLst>
          </p:cNvPr>
          <p:cNvSpPr txBox="1"/>
          <p:nvPr/>
        </p:nvSpPr>
        <p:spPr>
          <a:xfrm>
            <a:off x="1511868" y="3634762"/>
            <a:ext cx="60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ZA" sz="12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469E1E-47D8-44F3-BE5D-1466EB83E7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11555" y="3074254"/>
            <a:ext cx="361826" cy="599739"/>
          </a:xfrm>
          <a:prstGeom prst="rect">
            <a:avLst/>
          </a:prstGeom>
        </p:spPr>
      </p:pic>
      <p:sp>
        <p:nvSpPr>
          <p:cNvPr id="61" name="Oval 60">
            <a:extLst>
              <a:ext uri="{FF2B5EF4-FFF2-40B4-BE49-F238E27FC236}">
                <a16:creationId xmlns:a16="http://schemas.microsoft.com/office/drawing/2014/main" id="{07B25446-8B2E-473E-9D38-346E8D0B78C9}"/>
              </a:ext>
            </a:extLst>
          </p:cNvPr>
          <p:cNvSpPr/>
          <p:nvPr/>
        </p:nvSpPr>
        <p:spPr>
          <a:xfrm>
            <a:off x="5067854" y="938397"/>
            <a:ext cx="1944216" cy="936104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28DBF57-F202-4977-8AE0-BC89C82B5181}"/>
              </a:ext>
            </a:extLst>
          </p:cNvPr>
          <p:cNvSpPr txBox="1"/>
          <p:nvPr/>
        </p:nvSpPr>
        <p:spPr>
          <a:xfrm>
            <a:off x="5309789" y="1075769"/>
            <a:ext cx="1399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Targeting molecule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BFF7A56-34F3-4D05-B8F9-EE3B715DDEBA}"/>
              </a:ext>
            </a:extLst>
          </p:cNvPr>
          <p:cNvSpPr txBox="1"/>
          <p:nvPr/>
        </p:nvSpPr>
        <p:spPr>
          <a:xfrm>
            <a:off x="7340279" y="3155543"/>
            <a:ext cx="15535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chemeClr val="tx1">
                    <a:lumMod val="50000"/>
                  </a:schemeClr>
                </a:solidFill>
              </a:rPr>
              <a:t>Biological T</a:t>
            </a:r>
            <a:r>
              <a:rPr lang="nl-BE" sz="1400" b="1" baseline="-25000" dirty="0">
                <a:solidFill>
                  <a:schemeClr val="tx1">
                    <a:lumMod val="50000"/>
                  </a:schemeClr>
                </a:solidFill>
              </a:rPr>
              <a:t>1/2</a:t>
            </a:r>
          </a:p>
          <a:p>
            <a:pPr algn="ctr"/>
            <a:endParaRPr lang="nl-BE" sz="1400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nl-BE" sz="1400" dirty="0">
                <a:solidFill>
                  <a:schemeClr val="tx1">
                    <a:lumMod val="50000"/>
                  </a:schemeClr>
                </a:solidFill>
              </a:rPr>
              <a:t>Minutes</a:t>
            </a:r>
          </a:p>
          <a:p>
            <a:pPr algn="ctr"/>
            <a:endParaRPr lang="nl-BE" sz="1400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nl-BE" sz="1400" dirty="0">
                <a:solidFill>
                  <a:schemeClr val="tx1">
                    <a:lumMod val="50000"/>
                  </a:schemeClr>
                </a:solidFill>
              </a:rPr>
              <a:t>Hours</a:t>
            </a:r>
          </a:p>
          <a:p>
            <a:pPr algn="ctr"/>
            <a:endParaRPr lang="nl-BE" sz="1400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nl-BE" sz="1400" dirty="0">
                <a:solidFill>
                  <a:schemeClr val="tx1">
                    <a:lumMod val="50000"/>
                  </a:schemeClr>
                </a:solidFill>
              </a:rPr>
              <a:t>Days</a:t>
            </a:r>
          </a:p>
        </p:txBody>
      </p: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C3DF2165-D408-4C27-AB53-DF83210BF832}"/>
              </a:ext>
            </a:extLst>
          </p:cNvPr>
          <p:cNvSpPr/>
          <p:nvPr/>
        </p:nvSpPr>
        <p:spPr>
          <a:xfrm>
            <a:off x="8410327" y="3460710"/>
            <a:ext cx="288032" cy="1320215"/>
          </a:xfrm>
          <a:prstGeom prst="triangle">
            <a:avLst/>
          </a:prstGeom>
          <a:solidFill>
            <a:srgbClr val="116E8A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75DAAF2-8148-4DF8-A0AC-85AE055454E9}"/>
              </a:ext>
            </a:extLst>
          </p:cNvPr>
          <p:cNvSpPr/>
          <p:nvPr/>
        </p:nvSpPr>
        <p:spPr>
          <a:xfrm>
            <a:off x="9016251" y="769902"/>
            <a:ext cx="3069802" cy="497168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987C9B4A-9003-41F5-BDFC-D802B3659326}"/>
              </a:ext>
            </a:extLst>
          </p:cNvPr>
          <p:cNvSpPr/>
          <p:nvPr/>
        </p:nvSpPr>
        <p:spPr>
          <a:xfrm>
            <a:off x="3781461" y="769902"/>
            <a:ext cx="5011003" cy="497168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F6D8137-3DA3-4838-8C3A-2C7F1A10ED2A}"/>
              </a:ext>
            </a:extLst>
          </p:cNvPr>
          <p:cNvSpPr/>
          <p:nvPr/>
        </p:nvSpPr>
        <p:spPr>
          <a:xfrm>
            <a:off x="70469" y="769902"/>
            <a:ext cx="3268546" cy="497168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8817975-E693-4FBC-A761-6C71958AB535}"/>
              </a:ext>
            </a:extLst>
          </p:cNvPr>
          <p:cNvSpPr txBox="1"/>
          <p:nvPr/>
        </p:nvSpPr>
        <p:spPr>
          <a:xfrm>
            <a:off x="1910045" y="3237522"/>
            <a:ext cx="15535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 err="1">
                <a:solidFill>
                  <a:schemeClr val="tx1">
                    <a:lumMod val="50000"/>
                  </a:schemeClr>
                </a:solidFill>
              </a:rPr>
              <a:t>Physical</a:t>
            </a:r>
            <a:r>
              <a:rPr lang="nl-BE" sz="1400" b="1" dirty="0">
                <a:solidFill>
                  <a:schemeClr val="tx1">
                    <a:lumMod val="50000"/>
                  </a:schemeClr>
                </a:solidFill>
              </a:rPr>
              <a:t> T</a:t>
            </a:r>
            <a:r>
              <a:rPr lang="nl-BE" sz="1400" b="1" baseline="-25000" dirty="0">
                <a:solidFill>
                  <a:schemeClr val="tx1">
                    <a:lumMod val="50000"/>
                  </a:schemeClr>
                </a:solidFill>
              </a:rPr>
              <a:t>1/2</a:t>
            </a:r>
          </a:p>
          <a:p>
            <a:pPr algn="ctr"/>
            <a:endParaRPr lang="nl-BE" sz="1400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nl-BE" sz="1400" dirty="0">
                <a:solidFill>
                  <a:schemeClr val="tx1">
                    <a:lumMod val="50000"/>
                  </a:schemeClr>
                </a:solidFill>
              </a:rPr>
              <a:t>Minutes</a:t>
            </a:r>
          </a:p>
          <a:p>
            <a:pPr algn="ctr"/>
            <a:endParaRPr lang="nl-BE" sz="1400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nl-BE" sz="1400" dirty="0">
                <a:solidFill>
                  <a:schemeClr val="tx1">
                    <a:lumMod val="50000"/>
                  </a:schemeClr>
                </a:solidFill>
              </a:rPr>
              <a:t>Hours</a:t>
            </a:r>
          </a:p>
          <a:p>
            <a:pPr algn="ctr"/>
            <a:endParaRPr lang="nl-BE" sz="1400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nl-BE" sz="1400" dirty="0">
                <a:solidFill>
                  <a:schemeClr val="tx1">
                    <a:lumMod val="50000"/>
                  </a:schemeClr>
                </a:solidFill>
              </a:rPr>
              <a:t>Days</a:t>
            </a:r>
          </a:p>
        </p:txBody>
      </p:sp>
      <p:sp>
        <p:nvSpPr>
          <p:cNvPr id="98" name="Isosceles Triangle 97">
            <a:extLst>
              <a:ext uri="{FF2B5EF4-FFF2-40B4-BE49-F238E27FC236}">
                <a16:creationId xmlns:a16="http://schemas.microsoft.com/office/drawing/2014/main" id="{315A0775-2E4C-41C2-924C-BB9C4CA98779}"/>
              </a:ext>
            </a:extLst>
          </p:cNvPr>
          <p:cNvSpPr/>
          <p:nvPr/>
        </p:nvSpPr>
        <p:spPr>
          <a:xfrm>
            <a:off x="3017379" y="3554825"/>
            <a:ext cx="288032" cy="1320215"/>
          </a:xfrm>
          <a:prstGeom prst="triangle">
            <a:avLst/>
          </a:prstGeom>
          <a:solidFill>
            <a:srgbClr val="116E8A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 w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2D54BC8-B0A8-44F3-9830-860B664F25DD}"/>
              </a:ext>
            </a:extLst>
          </p:cNvPr>
          <p:cNvSpPr txBox="1"/>
          <p:nvPr/>
        </p:nvSpPr>
        <p:spPr>
          <a:xfrm>
            <a:off x="340101" y="4589511"/>
            <a:ext cx="60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r>
              <a:rPr lang="en-ZA" sz="1200" dirty="0">
                <a:latin typeface="Arial" panose="020B0604020202020204" pitchFamily="34" charset="0"/>
                <a:cs typeface="Arial" panose="020B0604020202020204" pitchFamily="34" charset="0"/>
              </a:rPr>
              <a:t>Tb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4BA22C2-7548-4EC9-B741-5B28E7148A70}"/>
              </a:ext>
            </a:extLst>
          </p:cNvPr>
          <p:cNvSpPr txBox="1"/>
          <p:nvPr/>
        </p:nvSpPr>
        <p:spPr>
          <a:xfrm>
            <a:off x="808936" y="3691271"/>
            <a:ext cx="60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213</a:t>
            </a:r>
            <a:r>
              <a:rPr lang="en-ZA" sz="1200" dirty="0">
                <a:latin typeface="Arial" panose="020B0604020202020204" pitchFamily="34" charset="0"/>
                <a:cs typeface="Arial" panose="020B0604020202020204" pitchFamily="34" charset="0"/>
              </a:rPr>
              <a:t>Bi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18B798-CABB-4836-9228-0A6D860DE77D}"/>
              </a:ext>
            </a:extLst>
          </p:cNvPr>
          <p:cNvSpPr txBox="1"/>
          <p:nvPr/>
        </p:nvSpPr>
        <p:spPr>
          <a:xfrm>
            <a:off x="4372819" y="155835"/>
            <a:ext cx="6151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Radiopharmaceutical</a:t>
            </a:r>
            <a:endParaRPr lang="nl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27C77D-FA07-4041-A29A-9A33D2FA8222}"/>
              </a:ext>
            </a:extLst>
          </p:cNvPr>
          <p:cNvSpPr txBox="1"/>
          <p:nvPr/>
        </p:nvSpPr>
        <p:spPr>
          <a:xfrm>
            <a:off x="4415352" y="4975020"/>
            <a:ext cx="3637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BE" dirty="0" err="1"/>
              <a:t>Temperature</a:t>
            </a:r>
            <a:r>
              <a:rPr lang="nl-BE" dirty="0"/>
              <a:t> </a:t>
            </a:r>
            <a:r>
              <a:rPr lang="nl-BE" dirty="0" err="1"/>
              <a:t>sensitive</a:t>
            </a:r>
            <a:r>
              <a:rPr lang="nl-BE" dirty="0"/>
              <a:t>?</a:t>
            </a:r>
          </a:p>
          <a:p>
            <a:pPr marL="285750" indent="-285750">
              <a:buFontTx/>
              <a:buChar char="-"/>
            </a:pPr>
            <a:r>
              <a:rPr lang="nl-BE" dirty="0" err="1"/>
              <a:t>Stable</a:t>
            </a:r>
            <a:r>
              <a:rPr lang="nl-BE" dirty="0"/>
              <a:t> in </a:t>
            </a:r>
            <a:r>
              <a:rPr lang="nl-BE" dirty="0" err="1"/>
              <a:t>organic</a:t>
            </a:r>
            <a:r>
              <a:rPr lang="nl-BE" dirty="0"/>
              <a:t> solvents?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66F03A8-0829-4012-B63B-76395AED4C04}"/>
              </a:ext>
            </a:extLst>
          </p:cNvPr>
          <p:cNvSpPr txBox="1"/>
          <p:nvPr/>
        </p:nvSpPr>
        <p:spPr>
          <a:xfrm>
            <a:off x="824803" y="4055663"/>
            <a:ext cx="608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149</a:t>
            </a:r>
            <a:r>
              <a:rPr lang="en-ZA" sz="1200" dirty="0">
                <a:latin typeface="Arial" panose="020B0604020202020204" pitchFamily="34" charset="0"/>
                <a:cs typeface="Arial" panose="020B0604020202020204" pitchFamily="34" charset="0"/>
              </a:rPr>
              <a:t>Tb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9296D75-C984-42BA-9937-4F12E9069589}"/>
              </a:ext>
            </a:extLst>
          </p:cNvPr>
          <p:cNvSpPr txBox="1"/>
          <p:nvPr/>
        </p:nvSpPr>
        <p:spPr>
          <a:xfrm>
            <a:off x="1031694" y="5764932"/>
            <a:ext cx="6441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sym typeface="Wingdings" panose="05000000000000000000" pitchFamily="2" charset="2"/>
              </a:rPr>
              <a:t> </a:t>
            </a:r>
            <a:r>
              <a:rPr lang="nl-BE" dirty="0" err="1"/>
              <a:t>Physical</a:t>
            </a:r>
            <a:r>
              <a:rPr lang="nl-BE" dirty="0"/>
              <a:t> T</a:t>
            </a:r>
            <a:r>
              <a:rPr lang="nl-BE" baseline="-25000" dirty="0"/>
              <a:t>1/2</a:t>
            </a:r>
            <a:r>
              <a:rPr lang="nl-BE" dirty="0"/>
              <a:t> radionuclide </a:t>
            </a:r>
            <a:r>
              <a:rPr lang="nl-BE" dirty="0" err="1"/>
              <a:t>should</a:t>
            </a:r>
            <a:r>
              <a:rPr lang="nl-BE" dirty="0"/>
              <a:t> match </a:t>
            </a:r>
            <a:r>
              <a:rPr lang="nl-BE" dirty="0" err="1"/>
              <a:t>biological</a:t>
            </a:r>
            <a:r>
              <a:rPr lang="nl-BE" dirty="0"/>
              <a:t> T</a:t>
            </a:r>
            <a:r>
              <a:rPr lang="nl-BE" baseline="-25000" dirty="0"/>
              <a:t>1/2</a:t>
            </a:r>
            <a:r>
              <a:rPr lang="nl-BE" dirty="0"/>
              <a:t> of </a:t>
            </a:r>
            <a:r>
              <a:rPr lang="nl-BE" dirty="0" err="1"/>
              <a:t>targeting</a:t>
            </a:r>
            <a:r>
              <a:rPr lang="nl-BE" dirty="0"/>
              <a:t> molecule</a:t>
            </a:r>
          </a:p>
        </p:txBody>
      </p:sp>
    </p:spTree>
    <p:extLst>
      <p:ext uri="{BB962C8B-B14F-4D97-AF65-F5344CB8AC3E}">
        <p14:creationId xmlns:p14="http://schemas.microsoft.com/office/powerpoint/2010/main" val="286552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3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1" grpId="0" animBg="1"/>
      <p:bldP spid="62" grpId="0"/>
      <p:bldP spid="64" grpId="0"/>
      <p:bldP spid="65" grpId="0" animBg="1"/>
      <p:bldP spid="95" grpId="0" animBg="1"/>
      <p:bldP spid="96" grpId="0" animBg="1"/>
      <p:bldP spid="97" grpId="0"/>
      <p:bldP spid="98" grpId="0" animBg="1"/>
      <p:bldP spid="99" grpId="0"/>
      <p:bldP spid="100" grpId="0"/>
      <p:bldP spid="9" grpId="0"/>
      <p:bldP spid="101" grpId="0"/>
      <p:bldP spid="1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76A0BFA-1329-4CF0-AC1D-1E450EDF316E}"/>
              </a:ext>
            </a:extLst>
          </p:cNvPr>
          <p:cNvSpPr/>
          <p:nvPr/>
        </p:nvSpPr>
        <p:spPr>
          <a:xfrm>
            <a:off x="3567545" y="428353"/>
            <a:ext cx="457200" cy="411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0B1A405-0BB9-4228-9313-E6CFF0496089}"/>
              </a:ext>
            </a:extLst>
          </p:cNvPr>
          <p:cNvSpPr/>
          <p:nvPr/>
        </p:nvSpPr>
        <p:spPr>
          <a:xfrm>
            <a:off x="5849247" y="567556"/>
            <a:ext cx="457200" cy="411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D1E583D2-C920-4C71-BCE8-7AC6476770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957606"/>
              </p:ext>
            </p:extLst>
          </p:nvPr>
        </p:nvGraphicFramePr>
        <p:xfrm>
          <a:off x="4870770" y="979277"/>
          <a:ext cx="17335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2" name="CS ChemDraw Drawing" r:id="rId3" imgW="1733996" imgH="404744" progId="ChemDraw.Document.6.0">
                  <p:embed/>
                </p:oleObj>
              </mc:Choice>
              <mc:Fallback>
                <p:oleObj name="CS ChemDraw Drawing" r:id="rId3" imgW="1733996" imgH="404744" progId="ChemDraw.Document.6.0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D1E583D2-C920-4C71-BCE8-7AC6476770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70770" y="979277"/>
                        <a:ext cx="1733550" cy="40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2" descr="Image result for radioactive">
            <a:extLst>
              <a:ext uri="{FF2B5EF4-FFF2-40B4-BE49-F238E27FC236}">
                <a16:creationId xmlns:a16="http://schemas.microsoft.com/office/drawing/2014/main" id="{481B7385-1257-48F3-B959-6A953A5E0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237" y="808963"/>
            <a:ext cx="728662" cy="72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912732E-2062-4252-AC27-09334496A2E0}"/>
              </a:ext>
            </a:extLst>
          </p:cNvPr>
          <p:cNvSpPr/>
          <p:nvPr/>
        </p:nvSpPr>
        <p:spPr>
          <a:xfrm>
            <a:off x="3650093" y="457862"/>
            <a:ext cx="1509145" cy="155472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C5DF2F-90C0-4A89-9D65-259FA01CE1EC}"/>
              </a:ext>
            </a:extLst>
          </p:cNvPr>
          <p:cNvSpPr txBox="1"/>
          <p:nvPr/>
        </p:nvSpPr>
        <p:spPr>
          <a:xfrm>
            <a:off x="4066090" y="38967"/>
            <a:ext cx="4971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000" b="1" dirty="0">
                <a:latin typeface="Arial" panose="020B0604020202020204" pitchFamily="34" charset="0"/>
                <a:cs typeface="Arial" panose="020B0604020202020204" pitchFamily="34" charset="0"/>
              </a:rPr>
              <a:t>Radiometal-based radiopharmaceutical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9402C94-C6CA-4F26-BB0C-C2BF30BF3F0A}"/>
              </a:ext>
            </a:extLst>
          </p:cNvPr>
          <p:cNvSpPr txBox="1"/>
          <p:nvPr/>
        </p:nvSpPr>
        <p:spPr>
          <a:xfrm>
            <a:off x="282352" y="2611061"/>
            <a:ext cx="50645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</a:t>
            </a:r>
            <a:r>
              <a:rPr lang="en-ZA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ideal chelator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ZA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Quantitative chelation yields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in short reaction time (15 min) </a:t>
            </a: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 purification required-kit preparation)</a:t>
            </a:r>
          </a:p>
          <a:p>
            <a:pPr marL="285750" indent="-285750">
              <a:buFontTx/>
              <a:buChar char="-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ZA" sz="1400" i="1" dirty="0"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ZA" sz="1400" i="1" dirty="0"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 </a:t>
            </a:r>
            <a:r>
              <a:rPr lang="en-ZA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ZA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radiometal</a:t>
            </a:r>
            <a:r>
              <a:rPr lang="en-ZA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complex</a:t>
            </a:r>
          </a:p>
          <a:p>
            <a:pPr marL="285750" indent="-285750">
              <a:buFontTx/>
              <a:buChar char="-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Does not interfere with </a:t>
            </a:r>
            <a:r>
              <a:rPr lang="en-ZA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affinity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of targeting molecule</a:t>
            </a:r>
          </a:p>
          <a:p>
            <a:pPr marL="285750" indent="-285750">
              <a:buFontTx/>
              <a:buChar char="-"/>
            </a:pP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not increase kidney retention/liver uptake</a:t>
            </a:r>
          </a:p>
          <a:p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Conjugation with biological 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vector molecule?</a:t>
            </a:r>
          </a:p>
          <a:p>
            <a:pPr marL="285750" indent="-285750">
              <a:buFontTx/>
              <a:buChar char="-"/>
            </a:pP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Mild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conditions: mild pH (pH 4-9) and </a:t>
            </a:r>
            <a:r>
              <a:rPr lang="en-ZA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aqueous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medium</a:t>
            </a:r>
          </a:p>
          <a:p>
            <a:pPr marL="285750" indent="-285750">
              <a:buFontTx/>
              <a:buChar char="-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Quantitative yields at </a:t>
            </a:r>
            <a:r>
              <a:rPr lang="en-ZA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room temperature 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(max 40°C)</a:t>
            </a:r>
          </a:p>
          <a:p>
            <a:pPr marL="285750" indent="-285750">
              <a:buFontTx/>
              <a:buChar char="-"/>
            </a:pPr>
            <a:r>
              <a:rPr lang="en-ZA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concentration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of chelator-targeting molecule construct (µM range)</a:t>
            </a:r>
          </a:p>
          <a:p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 high production costs of biologicals</a:t>
            </a:r>
          </a:p>
          <a:p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 high apparent molar activity (important for 	receptor system) </a:t>
            </a: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Tx/>
              <a:buChar char="-"/>
            </a:pPr>
            <a:endParaRPr lang="en-ZA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886EF39-1C17-426E-B539-965C8943A762}"/>
              </a:ext>
            </a:extLst>
          </p:cNvPr>
          <p:cNvSpPr/>
          <p:nvPr/>
        </p:nvSpPr>
        <p:spPr>
          <a:xfrm>
            <a:off x="6340080" y="791909"/>
            <a:ext cx="1944216" cy="936104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AAAA9D-99F0-40C8-A0A0-50365B11FBB9}"/>
              </a:ext>
            </a:extLst>
          </p:cNvPr>
          <p:cNvSpPr txBox="1"/>
          <p:nvPr/>
        </p:nvSpPr>
        <p:spPr>
          <a:xfrm>
            <a:off x="6575568" y="943964"/>
            <a:ext cx="1399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Targeting molecule</a:t>
            </a:r>
          </a:p>
        </p:txBody>
      </p:sp>
      <p:sp>
        <p:nvSpPr>
          <p:cNvPr id="28" name="Block Arc 27">
            <a:extLst>
              <a:ext uri="{FF2B5EF4-FFF2-40B4-BE49-F238E27FC236}">
                <a16:creationId xmlns:a16="http://schemas.microsoft.com/office/drawing/2014/main" id="{A74DEA72-9FA8-468D-B04A-E14A966C3732}"/>
              </a:ext>
            </a:extLst>
          </p:cNvPr>
          <p:cNvSpPr/>
          <p:nvPr/>
        </p:nvSpPr>
        <p:spPr>
          <a:xfrm rot="5400000">
            <a:off x="4003658" y="921422"/>
            <a:ext cx="1309157" cy="601425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153239A-906E-4461-B65F-5AF3F8AE5B13}"/>
              </a:ext>
            </a:extLst>
          </p:cNvPr>
          <p:cNvSpPr/>
          <p:nvPr/>
        </p:nvSpPr>
        <p:spPr>
          <a:xfrm>
            <a:off x="6007914" y="455719"/>
            <a:ext cx="3219210" cy="155472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BBD8E66-CE8E-4143-9FE1-8B4F8E6FD1CA}"/>
              </a:ext>
            </a:extLst>
          </p:cNvPr>
          <p:cNvSpPr txBox="1"/>
          <p:nvPr/>
        </p:nvSpPr>
        <p:spPr>
          <a:xfrm>
            <a:off x="5399795" y="2581424"/>
            <a:ext cx="528337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Random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 conjugation method:</a:t>
            </a:r>
          </a:p>
          <a:p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Bifunctional chelators functionalised with reactive group towards lysine residues (e.g. activated ester, -NCS)</a:t>
            </a:r>
          </a:p>
          <a:p>
            <a:pPr marL="285750" indent="-285750">
              <a:buFontTx/>
              <a:buChar char="-"/>
            </a:pPr>
            <a:r>
              <a:rPr lang="en-ZA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Advantage: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no modification of targeting molecule is required</a:t>
            </a:r>
          </a:p>
          <a:p>
            <a:pPr marL="285750" indent="-285750">
              <a:buFontTx/>
              <a:buChar char="-"/>
            </a:pPr>
            <a:r>
              <a:rPr lang="en-ZA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Disadvantage: </a:t>
            </a:r>
            <a:r>
              <a:rPr lang="en-ZA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Heterogeneous product (batch-to-batch variability), functionality/affinity remains intact?</a:t>
            </a:r>
          </a:p>
          <a:p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Site-specific</a:t>
            </a:r>
            <a:r>
              <a:rPr lang="en-ZA" sz="1400" b="1" dirty="0">
                <a:latin typeface="Arial" panose="020B0604020202020204" pitchFamily="34" charset="0"/>
                <a:cs typeface="Arial" panose="020B0604020202020204" pitchFamily="34" charset="0"/>
              </a:rPr>
              <a:t> conjugation method?</a:t>
            </a:r>
          </a:p>
          <a:p>
            <a:pPr marL="285750" indent="-285750">
              <a:buFontTx/>
              <a:buChar char="-"/>
            </a:pP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Thiol-maleimide chemistry (cysteine residues)</a:t>
            </a:r>
          </a:p>
          <a:p>
            <a:pPr marL="285750" indent="-285750">
              <a:buFontTx/>
              <a:buChar char="-"/>
            </a:pPr>
            <a:r>
              <a:rPr lang="en-ZA" sz="1400" dirty="0" err="1">
                <a:latin typeface="Arial" panose="020B0604020202020204" pitchFamily="34" charset="0"/>
                <a:cs typeface="Arial" panose="020B0604020202020204" pitchFamily="34" charset="0"/>
              </a:rPr>
              <a:t>Sortase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method</a:t>
            </a:r>
          </a:p>
          <a:p>
            <a:pPr marL="285750" indent="-285750">
              <a:buFontTx/>
              <a:buChar char="-"/>
            </a:pP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His-Tag </a:t>
            </a:r>
            <a:r>
              <a:rPr lang="en-ZA" sz="1400" dirty="0" err="1">
                <a:latin typeface="Arial" panose="020B0604020202020204" pitchFamily="34" charset="0"/>
                <a:cs typeface="Arial" panose="020B0604020202020204" pitchFamily="34" charset="0"/>
              </a:rPr>
              <a:t>radiolabeling</a:t>
            </a: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ZA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Advantage: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 Homogeneous product, no loss of functionality/affinity</a:t>
            </a:r>
          </a:p>
          <a:p>
            <a:pPr marL="285750" indent="-285750">
              <a:buFontTx/>
              <a:buChar char="-"/>
            </a:pPr>
            <a:r>
              <a:rPr lang="en-ZA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Disadvantage: </a:t>
            </a:r>
            <a:r>
              <a:rPr lang="en-ZA" sz="1400" dirty="0">
                <a:latin typeface="Arial" panose="020B0604020202020204" pitchFamily="34" charset="0"/>
                <a:cs typeface="Arial" panose="020B0604020202020204" pitchFamily="34" charset="0"/>
              </a:rPr>
              <a:t>modification of targeting molecule is required</a:t>
            </a:r>
          </a:p>
          <a:p>
            <a:pPr marL="285750" indent="-285750">
              <a:buFontTx/>
              <a:buChar char="-"/>
            </a:pPr>
            <a:endParaRPr lang="en-Z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DD7217-4CBB-4BF5-81EB-E47F5B4F6119}"/>
              </a:ext>
            </a:extLst>
          </p:cNvPr>
          <p:cNvSpPr txBox="1"/>
          <p:nvPr/>
        </p:nvSpPr>
        <p:spPr>
          <a:xfrm>
            <a:off x="1618973" y="2164868"/>
            <a:ext cx="29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err="1"/>
              <a:t>Chelator</a:t>
            </a:r>
            <a:r>
              <a:rPr lang="nl-BE" b="1" dirty="0"/>
              <a:t>: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7420871-E6A2-460C-ADEA-F696809B3A14}"/>
              </a:ext>
            </a:extLst>
          </p:cNvPr>
          <p:cNvSpPr txBox="1"/>
          <p:nvPr/>
        </p:nvSpPr>
        <p:spPr>
          <a:xfrm>
            <a:off x="6501139" y="2164008"/>
            <a:ext cx="6089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err="1"/>
              <a:t>Conjugation</a:t>
            </a:r>
            <a:r>
              <a:rPr lang="nl-BE" b="1" dirty="0"/>
              <a:t> </a:t>
            </a:r>
            <a:r>
              <a:rPr lang="nl-BE" b="1" dirty="0" err="1"/>
              <a:t>method</a:t>
            </a:r>
            <a:r>
              <a:rPr lang="nl-BE" b="1" dirty="0"/>
              <a:t>:</a:t>
            </a:r>
          </a:p>
        </p:txBody>
      </p:sp>
      <p:graphicFrame>
        <p:nvGraphicFramePr>
          <p:cNvPr id="46" name="Object 45">
            <a:extLst>
              <a:ext uri="{FF2B5EF4-FFF2-40B4-BE49-F238E27FC236}">
                <a16:creationId xmlns:a16="http://schemas.microsoft.com/office/drawing/2014/main" id="{49033541-B80A-4238-A226-1714CC0ADE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8924084"/>
              </p:ext>
            </p:extLst>
          </p:nvPr>
        </p:nvGraphicFramePr>
        <p:xfrm>
          <a:off x="10507861" y="2925323"/>
          <a:ext cx="432517" cy="10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3" name="CS ChemDraw Drawing" r:id="rId3" imgW="1733996" imgH="404744" progId="ChemDraw.Document.6.0">
                  <p:embed/>
                </p:oleObj>
              </mc:Choice>
              <mc:Fallback>
                <p:oleObj name="CS ChemDraw Drawing" r:id="rId3" imgW="1733996" imgH="404744" progId="ChemDraw.Document.6.0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D1E583D2-C920-4C71-BCE8-7AC6476770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07861" y="2925323"/>
                        <a:ext cx="432517" cy="10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7" name="Picture 2" descr="Image result for radioactive">
            <a:extLst>
              <a:ext uri="{FF2B5EF4-FFF2-40B4-BE49-F238E27FC236}">
                <a16:creationId xmlns:a16="http://schemas.microsoft.com/office/drawing/2014/main" id="{081861A1-9A2F-4392-93DB-C6B4D96D5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41231">
            <a:off x="10379855" y="2865246"/>
            <a:ext cx="221154" cy="22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9D2140-C4C7-4E1F-9EE1-AC1ADF06E1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897848">
            <a:off x="10833680" y="2708017"/>
            <a:ext cx="409185" cy="144824"/>
          </a:xfrm>
          <a:prstGeom prst="rect">
            <a:avLst/>
          </a:prstGeom>
        </p:spPr>
      </p:pic>
      <p:pic>
        <p:nvPicPr>
          <p:cNvPr id="50" name="Picture 2" descr="Image result for radioactive">
            <a:extLst>
              <a:ext uri="{FF2B5EF4-FFF2-40B4-BE49-F238E27FC236}">
                <a16:creationId xmlns:a16="http://schemas.microsoft.com/office/drawing/2014/main" id="{9273E2DF-7BCB-44EF-8982-0702B0D30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12012">
            <a:off x="10792152" y="2397856"/>
            <a:ext cx="221154" cy="22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D2679FB-2B08-4EDD-AD96-A31D172837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404014">
            <a:off x="10944006" y="3196269"/>
            <a:ext cx="330167" cy="238624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9BB08139-F901-4CFF-A9D0-A640EFFC4D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836348">
            <a:off x="11498657" y="3109235"/>
            <a:ext cx="330167" cy="238624"/>
          </a:xfrm>
          <a:prstGeom prst="rect">
            <a:avLst/>
          </a:prstGeom>
        </p:spPr>
      </p:pic>
      <p:sp>
        <p:nvSpPr>
          <p:cNvPr id="45" name="Oval 44">
            <a:extLst>
              <a:ext uri="{FF2B5EF4-FFF2-40B4-BE49-F238E27FC236}">
                <a16:creationId xmlns:a16="http://schemas.microsoft.com/office/drawing/2014/main" id="{775B46AF-4D93-4496-88F3-FD31F801C7AF}"/>
              </a:ext>
            </a:extLst>
          </p:cNvPr>
          <p:cNvSpPr/>
          <p:nvPr/>
        </p:nvSpPr>
        <p:spPr>
          <a:xfrm>
            <a:off x="10940378" y="2841657"/>
            <a:ext cx="723363" cy="369332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53" name="Picture 2" descr="Image result for radioactive">
            <a:extLst>
              <a:ext uri="{FF2B5EF4-FFF2-40B4-BE49-F238E27FC236}">
                <a16:creationId xmlns:a16="http://schemas.microsoft.com/office/drawing/2014/main" id="{34F46942-2525-414D-895B-F8BF316E2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12012">
            <a:off x="10998512" y="3452693"/>
            <a:ext cx="221154" cy="22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Image result for radioactive">
            <a:extLst>
              <a:ext uri="{FF2B5EF4-FFF2-40B4-BE49-F238E27FC236}">
                <a16:creationId xmlns:a16="http://schemas.microsoft.com/office/drawing/2014/main" id="{57676438-691E-4EDA-97F3-3A66D3C09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12012">
            <a:off x="11618954" y="3359684"/>
            <a:ext cx="221154" cy="22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Block Arc 54">
            <a:extLst>
              <a:ext uri="{FF2B5EF4-FFF2-40B4-BE49-F238E27FC236}">
                <a16:creationId xmlns:a16="http://schemas.microsoft.com/office/drawing/2014/main" id="{8130DF1E-6330-4DF2-90B6-2FFEB75E8543}"/>
              </a:ext>
            </a:extLst>
          </p:cNvPr>
          <p:cNvSpPr/>
          <p:nvPr/>
        </p:nvSpPr>
        <p:spPr>
          <a:xfrm rot="9302293">
            <a:off x="10819843" y="2499500"/>
            <a:ext cx="241070" cy="131614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56" name="Block Arc 55">
            <a:extLst>
              <a:ext uri="{FF2B5EF4-FFF2-40B4-BE49-F238E27FC236}">
                <a16:creationId xmlns:a16="http://schemas.microsoft.com/office/drawing/2014/main" id="{4539DE6F-6024-4193-8893-338DA9DBFC0B}"/>
              </a:ext>
            </a:extLst>
          </p:cNvPr>
          <p:cNvSpPr/>
          <p:nvPr/>
        </p:nvSpPr>
        <p:spPr>
          <a:xfrm rot="5400000">
            <a:off x="10408304" y="2891103"/>
            <a:ext cx="310187" cy="141564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57" name="Block Arc 56">
            <a:extLst>
              <a:ext uri="{FF2B5EF4-FFF2-40B4-BE49-F238E27FC236}">
                <a16:creationId xmlns:a16="http://schemas.microsoft.com/office/drawing/2014/main" id="{6F65E851-C043-4912-AE6B-2D7599E50E9A}"/>
              </a:ext>
            </a:extLst>
          </p:cNvPr>
          <p:cNvSpPr/>
          <p:nvPr/>
        </p:nvSpPr>
        <p:spPr>
          <a:xfrm rot="341298">
            <a:off x="10961364" y="3417449"/>
            <a:ext cx="310187" cy="141564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58" name="Block Arc 57">
            <a:extLst>
              <a:ext uri="{FF2B5EF4-FFF2-40B4-BE49-F238E27FC236}">
                <a16:creationId xmlns:a16="http://schemas.microsoft.com/office/drawing/2014/main" id="{2F895216-72CD-4D5C-B9BC-14114E4CAC9C}"/>
              </a:ext>
            </a:extLst>
          </p:cNvPr>
          <p:cNvSpPr/>
          <p:nvPr/>
        </p:nvSpPr>
        <p:spPr>
          <a:xfrm rot="20279446">
            <a:off x="11557404" y="3314868"/>
            <a:ext cx="310187" cy="141564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graphicFrame>
        <p:nvGraphicFramePr>
          <p:cNvPr id="60" name="Object 59">
            <a:extLst>
              <a:ext uri="{FF2B5EF4-FFF2-40B4-BE49-F238E27FC236}">
                <a16:creationId xmlns:a16="http://schemas.microsoft.com/office/drawing/2014/main" id="{E913CDB3-7B2B-4606-AE98-C3D47DB32A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107441"/>
              </p:ext>
            </p:extLst>
          </p:nvPr>
        </p:nvGraphicFramePr>
        <p:xfrm>
          <a:off x="10531040" y="4915109"/>
          <a:ext cx="432517" cy="10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" name="CS ChemDraw Drawing" r:id="rId3" imgW="1733996" imgH="404744" progId="ChemDraw.Document.6.0">
                  <p:embed/>
                </p:oleObj>
              </mc:Choice>
              <mc:Fallback>
                <p:oleObj name="CS ChemDraw Drawing" r:id="rId3" imgW="1733996" imgH="404744" progId="ChemDraw.Document.6.0">
                  <p:embed/>
                  <p:pic>
                    <p:nvPicPr>
                      <p:cNvPr id="46" name="Object 45">
                        <a:extLst>
                          <a:ext uri="{FF2B5EF4-FFF2-40B4-BE49-F238E27FC236}">
                            <a16:creationId xmlns:a16="http://schemas.microsoft.com/office/drawing/2014/main" id="{49033541-B80A-4238-A226-1714CC0ADE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31040" y="4915109"/>
                        <a:ext cx="432517" cy="10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Picture 2" descr="Image result for radioactive">
            <a:extLst>
              <a:ext uri="{FF2B5EF4-FFF2-40B4-BE49-F238E27FC236}">
                <a16:creationId xmlns:a16="http://schemas.microsoft.com/office/drawing/2014/main" id="{D2C7AC59-01D9-4FB8-A4BB-F0E1FBCFA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41231">
            <a:off x="10403034" y="4855032"/>
            <a:ext cx="221154" cy="22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Oval 61">
            <a:extLst>
              <a:ext uri="{FF2B5EF4-FFF2-40B4-BE49-F238E27FC236}">
                <a16:creationId xmlns:a16="http://schemas.microsoft.com/office/drawing/2014/main" id="{AE0A150B-89D4-4816-9C62-77AA696BC93E}"/>
              </a:ext>
            </a:extLst>
          </p:cNvPr>
          <p:cNvSpPr/>
          <p:nvPr/>
        </p:nvSpPr>
        <p:spPr>
          <a:xfrm>
            <a:off x="10963557" y="4831443"/>
            <a:ext cx="723363" cy="369332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3" name="Block Arc 62">
            <a:extLst>
              <a:ext uri="{FF2B5EF4-FFF2-40B4-BE49-F238E27FC236}">
                <a16:creationId xmlns:a16="http://schemas.microsoft.com/office/drawing/2014/main" id="{86C9D773-2BA6-4BA9-B503-5D9F21DE6EFC}"/>
              </a:ext>
            </a:extLst>
          </p:cNvPr>
          <p:cNvSpPr/>
          <p:nvPr/>
        </p:nvSpPr>
        <p:spPr>
          <a:xfrm rot="5400000">
            <a:off x="10431483" y="4880889"/>
            <a:ext cx="310187" cy="141564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030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3" grpId="0"/>
      <p:bldP spid="45" grpId="0" animBg="1"/>
      <p:bldP spid="55" grpId="0" animBg="1"/>
      <p:bldP spid="56" grpId="0" animBg="1"/>
      <p:bldP spid="57" grpId="0" animBg="1"/>
      <p:bldP spid="58" grpId="0" animBg="1"/>
      <p:bldP spid="62" grpId="0" animBg="1"/>
      <p:bldP spid="6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4B3D57A-AB67-4B9F-8A70-D59ADB90C155}"/>
              </a:ext>
            </a:extLst>
          </p:cNvPr>
          <p:cNvCxnSpPr/>
          <p:nvPr/>
        </p:nvCxnSpPr>
        <p:spPr>
          <a:xfrm flipV="1">
            <a:off x="5892041" y="6008389"/>
            <a:ext cx="142886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0B1A405-0BB9-4228-9313-E6CFF0496089}"/>
              </a:ext>
            </a:extLst>
          </p:cNvPr>
          <p:cNvSpPr/>
          <p:nvPr/>
        </p:nvSpPr>
        <p:spPr>
          <a:xfrm>
            <a:off x="6028709" y="1337221"/>
            <a:ext cx="457200" cy="411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D1E583D2-C920-4C71-BCE8-7AC6476770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790180"/>
              </p:ext>
            </p:extLst>
          </p:nvPr>
        </p:nvGraphicFramePr>
        <p:xfrm>
          <a:off x="5050232" y="1748942"/>
          <a:ext cx="17335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CS ChemDraw Drawing" r:id="rId3" imgW="1733996" imgH="404744" progId="ChemDraw.Document.6.0">
                  <p:embed/>
                </p:oleObj>
              </mc:Choice>
              <mc:Fallback>
                <p:oleObj name="CS ChemDraw Drawing" r:id="rId3" imgW="1733996" imgH="404744" progId="ChemDraw.Document.6.0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D1E583D2-C920-4C71-BCE8-7AC6476770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50232" y="1748942"/>
                        <a:ext cx="1733550" cy="40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2" descr="Image result for radioactive">
            <a:extLst>
              <a:ext uri="{FF2B5EF4-FFF2-40B4-BE49-F238E27FC236}">
                <a16:creationId xmlns:a16="http://schemas.microsoft.com/office/drawing/2014/main" id="{481B7385-1257-48F3-B959-6A953A5E0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699" y="1578628"/>
            <a:ext cx="728662" cy="72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912732E-2062-4252-AC27-09334496A2E0}"/>
              </a:ext>
            </a:extLst>
          </p:cNvPr>
          <p:cNvSpPr/>
          <p:nvPr/>
        </p:nvSpPr>
        <p:spPr>
          <a:xfrm>
            <a:off x="3829555" y="1227527"/>
            <a:ext cx="1509145" cy="155472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886EF39-1C17-426E-B539-965C8943A762}"/>
              </a:ext>
            </a:extLst>
          </p:cNvPr>
          <p:cNvSpPr/>
          <p:nvPr/>
        </p:nvSpPr>
        <p:spPr>
          <a:xfrm>
            <a:off x="6519542" y="1561574"/>
            <a:ext cx="1944216" cy="936104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AAAA9D-99F0-40C8-A0A0-50365B11FBB9}"/>
              </a:ext>
            </a:extLst>
          </p:cNvPr>
          <p:cNvSpPr txBox="1"/>
          <p:nvPr/>
        </p:nvSpPr>
        <p:spPr>
          <a:xfrm>
            <a:off x="6755030" y="1713629"/>
            <a:ext cx="1399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Targeting molecule</a:t>
            </a:r>
          </a:p>
        </p:txBody>
      </p:sp>
      <p:sp>
        <p:nvSpPr>
          <p:cNvPr id="28" name="Block Arc 27">
            <a:extLst>
              <a:ext uri="{FF2B5EF4-FFF2-40B4-BE49-F238E27FC236}">
                <a16:creationId xmlns:a16="http://schemas.microsoft.com/office/drawing/2014/main" id="{A74DEA72-9FA8-468D-B04A-E14A966C3732}"/>
              </a:ext>
            </a:extLst>
          </p:cNvPr>
          <p:cNvSpPr/>
          <p:nvPr/>
        </p:nvSpPr>
        <p:spPr>
          <a:xfrm rot="5400000">
            <a:off x="4183120" y="1691087"/>
            <a:ext cx="1309157" cy="601425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153239A-906E-4461-B65F-5AF3F8AE5B13}"/>
              </a:ext>
            </a:extLst>
          </p:cNvPr>
          <p:cNvSpPr/>
          <p:nvPr/>
        </p:nvSpPr>
        <p:spPr>
          <a:xfrm>
            <a:off x="6187376" y="1225384"/>
            <a:ext cx="3219210" cy="155472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6B7D22-B7FE-4036-86CA-7A42125ABAF8}"/>
              </a:ext>
            </a:extLst>
          </p:cNvPr>
          <p:cNvSpPr/>
          <p:nvPr/>
        </p:nvSpPr>
        <p:spPr>
          <a:xfrm>
            <a:off x="1608235" y="89454"/>
            <a:ext cx="9423991" cy="794815"/>
          </a:xfrm>
          <a:prstGeom prst="rect">
            <a:avLst/>
          </a:prstGeom>
        </p:spPr>
        <p:txBody>
          <a:bodyPr wrap="square" bIns="108000">
            <a:noAutofit/>
          </a:bodyPr>
          <a:lstStyle/>
          <a:p>
            <a:pPr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en-US" sz="2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nl-BE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en-US" sz="2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Labeling of heat-sensitive biomolecules with terbium radionuclides:</a:t>
            </a:r>
          </a:p>
          <a:p>
            <a:pPr algn="ctr"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endParaRPr lang="en-US" sz="24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ts val="14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en-US" sz="2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selecting the optimal match between chelator and radiometal</a:t>
            </a:r>
            <a:endParaRPr lang="nl-BE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9CA40C-1256-4502-A8D2-E01FB357CE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694" y="264671"/>
            <a:ext cx="1101035" cy="16534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F29250-0936-40F8-9D3F-002DDDBC4075}"/>
              </a:ext>
            </a:extLst>
          </p:cNvPr>
          <p:cNvSpPr txBox="1"/>
          <p:nvPr/>
        </p:nvSpPr>
        <p:spPr>
          <a:xfrm>
            <a:off x="10516069" y="1945723"/>
            <a:ext cx="1442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400" b="1" dirty="0"/>
              <a:t>PhD student Irwin Cassells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8035E6C-072A-4520-B369-9E7D4A9F6EA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452" t="5202" r="48289" b="14201"/>
          <a:stretch/>
        </p:blipFill>
        <p:spPr>
          <a:xfrm>
            <a:off x="1909236" y="2428331"/>
            <a:ext cx="952854" cy="115309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3F6A954-63EC-44E0-A760-FE115893002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89" t="3130" r="72752" b="13096"/>
          <a:stretch/>
        </p:blipFill>
        <p:spPr>
          <a:xfrm>
            <a:off x="556730" y="2384630"/>
            <a:ext cx="1033492" cy="121662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9667C51-F98A-4B1C-8196-8330F729CB3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0884" t="7054" r="23857" b="16227"/>
          <a:stretch/>
        </p:blipFill>
        <p:spPr>
          <a:xfrm>
            <a:off x="556728" y="1351554"/>
            <a:ext cx="1033493" cy="96373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4C2D7A8-730A-420A-A5DD-82D52CD96A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5651" t="4611" b="12434"/>
          <a:stretch/>
        </p:blipFill>
        <p:spPr>
          <a:xfrm>
            <a:off x="1909235" y="1313466"/>
            <a:ext cx="977491" cy="10224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286280F-9669-4ECA-973E-46A0F7E51587}"/>
              </a:ext>
            </a:extLst>
          </p:cNvPr>
          <p:cNvSpPr/>
          <p:nvPr/>
        </p:nvSpPr>
        <p:spPr>
          <a:xfrm>
            <a:off x="90693" y="992586"/>
            <a:ext cx="3637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Four medical interesting Tb isotopes</a:t>
            </a:r>
            <a:endParaRPr lang="nl-BE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ABC4C0-839F-4CD7-A779-CED01763CBAE}"/>
              </a:ext>
            </a:extLst>
          </p:cNvPr>
          <p:cNvSpPr/>
          <p:nvPr/>
        </p:nvSpPr>
        <p:spPr>
          <a:xfrm>
            <a:off x="6923001" y="3420844"/>
            <a:ext cx="54670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Heat-sensitive biomolecules</a:t>
            </a:r>
          </a:p>
          <a:p>
            <a:endParaRPr lang="en-US" b="1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sz="1400" dirty="0">
                <a:cs typeface="Calibri" panose="020F0502020204030204" pitchFamily="34" charset="0"/>
              </a:rPr>
              <a:t>E.g. antibodies, antibody fragments (e.g. </a:t>
            </a:r>
            <a:r>
              <a:rPr lang="en-US" sz="1400" dirty="0" err="1">
                <a:cs typeface="Calibri" panose="020F0502020204030204" pitchFamily="34" charset="0"/>
              </a:rPr>
              <a:t>scFv</a:t>
            </a:r>
            <a:r>
              <a:rPr lang="en-US" sz="1400" dirty="0">
                <a:cs typeface="Calibri" panose="020F0502020204030204" pitchFamily="34" charset="0"/>
              </a:rPr>
              <a:t>, nanobodies)</a:t>
            </a:r>
          </a:p>
          <a:p>
            <a:r>
              <a:rPr lang="en-US" sz="1400" dirty="0">
                <a:cs typeface="Calibri" panose="020F0502020204030204" pitchFamily="34" charset="0"/>
                <a:sym typeface="Wingdings" panose="05000000000000000000" pitchFamily="2" charset="2"/>
              </a:rPr>
              <a:t>	</a:t>
            </a:r>
            <a:endParaRPr lang="nl-BE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F33D3B-D1AD-429E-B9A3-5E92F64C62D8}"/>
              </a:ext>
            </a:extLst>
          </p:cNvPr>
          <p:cNvSpPr txBox="1"/>
          <p:nvPr/>
        </p:nvSpPr>
        <p:spPr>
          <a:xfrm>
            <a:off x="0" y="3942708"/>
            <a:ext cx="69230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nl-BE" sz="1400" dirty="0"/>
              <a:t>Same </a:t>
            </a:r>
            <a:r>
              <a:rPr lang="nl-BE" sz="1400" dirty="0" err="1"/>
              <a:t>chelator-targeting</a:t>
            </a:r>
            <a:r>
              <a:rPr lang="nl-BE" sz="1400" dirty="0"/>
              <a:t> molecule construct </a:t>
            </a:r>
            <a:r>
              <a:rPr lang="nl-BE" sz="1400" dirty="0" err="1"/>
              <a:t>can</a:t>
            </a:r>
            <a:r>
              <a:rPr lang="nl-BE" sz="1400" dirty="0"/>
              <a:t> </a:t>
            </a:r>
            <a:r>
              <a:rPr lang="nl-BE" sz="1400" dirty="0" err="1"/>
              <a:t>be</a:t>
            </a:r>
            <a:r>
              <a:rPr lang="nl-BE" sz="1400" dirty="0"/>
              <a:t> </a:t>
            </a:r>
            <a:r>
              <a:rPr lang="nl-BE" sz="1400" dirty="0" err="1"/>
              <a:t>used</a:t>
            </a:r>
            <a:r>
              <a:rPr lang="nl-BE" sz="1400" dirty="0"/>
              <a:t> </a:t>
            </a:r>
            <a:r>
              <a:rPr lang="nl-BE" sz="1400" dirty="0" err="1"/>
              <a:t>for</a:t>
            </a:r>
            <a:r>
              <a:rPr lang="nl-BE" sz="1400" dirty="0"/>
              <a:t> different terbium </a:t>
            </a:r>
            <a:r>
              <a:rPr lang="nl-BE" sz="1400" dirty="0" err="1"/>
              <a:t>isotopes</a:t>
            </a:r>
            <a:endParaRPr lang="nl-BE" sz="14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400" baseline="30000" dirty="0"/>
              <a:t>159</a:t>
            </a:r>
            <a:r>
              <a:rPr lang="en-US" sz="1400" dirty="0"/>
              <a:t>Tb will be used for “cold” coordination chemistry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LC-HRMS (ESI-TOF) available at radiopharmaceutical research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First </a:t>
            </a:r>
            <a:r>
              <a:rPr lang="en-US" sz="1400" dirty="0">
                <a:solidFill>
                  <a:srgbClr val="002060"/>
                </a:solidFill>
                <a:sym typeface="Wingdings" panose="05000000000000000000" pitchFamily="2" charset="2"/>
              </a:rPr>
              <a:t>screening</a:t>
            </a:r>
            <a:r>
              <a:rPr lang="en-US" sz="1400" dirty="0">
                <a:sym typeface="Wingdings" panose="05000000000000000000" pitchFamily="2" charset="2"/>
              </a:rPr>
              <a:t> of potential chelators (commercial available and “home-made”)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Optimization of complexation conditions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Characterization of terbium-chelator complex (charge?)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Stability tests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nl-BE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E8C653-6207-470F-B166-9910D132CCCF}"/>
              </a:ext>
            </a:extLst>
          </p:cNvPr>
          <p:cNvSpPr/>
          <p:nvPr/>
        </p:nvSpPr>
        <p:spPr>
          <a:xfrm>
            <a:off x="90693" y="3583931"/>
            <a:ext cx="3924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Stable Terbium-159 is available (TbCl</a:t>
            </a:r>
            <a:r>
              <a:rPr lang="en-GB" b="1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nl-BE" b="1" dirty="0"/>
          </a:p>
        </p:txBody>
      </p:sp>
      <p:pic>
        <p:nvPicPr>
          <p:cNvPr id="68" name="Picture 14" descr="http://www.icmibrussels.be/Home_files/logo-icmi-brussels.png">
            <a:extLst>
              <a:ext uri="{FF2B5EF4-FFF2-40B4-BE49-F238E27FC236}">
                <a16:creationId xmlns:a16="http://schemas.microsoft.com/office/drawing/2014/main" id="{130E86ED-C472-4253-9CDD-86059CE8A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7540" y="5108651"/>
            <a:ext cx="1279339" cy="69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D0DCD375-BE96-4BDF-B860-C94C31E329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02570" y="1395704"/>
            <a:ext cx="490478" cy="252291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DBED5F69-40ED-40D9-AD2D-B382696FA2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91257" y="1614656"/>
            <a:ext cx="381445" cy="196207"/>
          </a:xfrm>
          <a:prstGeom prst="rect">
            <a:avLst/>
          </a:prstGeom>
        </p:spPr>
      </p:pic>
      <p:pic>
        <p:nvPicPr>
          <p:cNvPr id="5127" name="Image 1" descr="/Users/cristina/Library/Containers/com.microsoft.Outlook/Data/Library/Caches/Signatures/signature_217987882">
            <a:extLst>
              <a:ext uri="{FF2B5EF4-FFF2-40B4-BE49-F238E27FC236}">
                <a16:creationId xmlns:a16="http://schemas.microsoft.com/office/drawing/2014/main" id="{A2EFF6EA-4290-438F-910F-7AAE8B141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424" y="1410636"/>
            <a:ext cx="565470" cy="21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2" descr="http://www.esainc.com/userfiles/ECD-3000RS-LC-System-DSC5222_DisplayV3.jpg">
            <a:extLst>
              <a:ext uri="{FF2B5EF4-FFF2-40B4-BE49-F238E27FC236}">
                <a16:creationId xmlns:a16="http://schemas.microsoft.com/office/drawing/2014/main" id="{4CF42AFC-CDBF-4987-A71B-C8E486C55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283" y="5080892"/>
            <a:ext cx="584851" cy="122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" descr="http://www.genengnews.com/Media/images/Article/Bruker_MaxisImpact1632217122.jpg">
            <a:extLst>
              <a:ext uri="{FF2B5EF4-FFF2-40B4-BE49-F238E27FC236}">
                <a16:creationId xmlns:a16="http://schemas.microsoft.com/office/drawing/2014/main" id="{CAC79C29-13BA-4639-ACA5-ECD33EED5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686" y="5053445"/>
            <a:ext cx="656174" cy="129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http://creagrus.home.montereybay.com/Camel_Oman-1.jpg">
            <a:extLst>
              <a:ext uri="{FF2B5EF4-FFF2-40B4-BE49-F238E27FC236}">
                <a16:creationId xmlns:a16="http://schemas.microsoft.com/office/drawing/2014/main" id="{06533DD8-1B3E-49FD-897D-B4213AC5A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6586" y="5050711"/>
            <a:ext cx="1038266" cy="79786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82" name="Picture 2" descr="http://image.sciencenet.cn/album/201106/02/085608vg20va0qq6qjle2p.jpg">
            <a:extLst>
              <a:ext uri="{FF2B5EF4-FFF2-40B4-BE49-F238E27FC236}">
                <a16:creationId xmlns:a16="http://schemas.microsoft.com/office/drawing/2014/main" id="{A2685C10-D0BB-411A-806B-EB5714F7A4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07" r="25674"/>
          <a:stretch/>
        </p:blipFill>
        <p:spPr bwMode="auto">
          <a:xfrm>
            <a:off x="8445597" y="5005413"/>
            <a:ext cx="718244" cy="88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DBCB618-34E7-4730-810D-509BBD3851B9}"/>
              </a:ext>
            </a:extLst>
          </p:cNvPr>
          <p:cNvSpPr txBox="1"/>
          <p:nvPr/>
        </p:nvSpPr>
        <p:spPr>
          <a:xfrm>
            <a:off x="1270294" y="1870497"/>
            <a:ext cx="285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>
                <a:solidFill>
                  <a:srgbClr val="00B050"/>
                </a:solidFill>
              </a:rPr>
              <a:t>!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B8E19C0-0397-4DD4-A604-8249B6889649}"/>
              </a:ext>
            </a:extLst>
          </p:cNvPr>
          <p:cNvSpPr txBox="1"/>
          <p:nvPr/>
        </p:nvSpPr>
        <p:spPr>
          <a:xfrm>
            <a:off x="2560957" y="1893417"/>
            <a:ext cx="285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>
                <a:solidFill>
                  <a:srgbClr val="00B050"/>
                </a:solidFill>
              </a:rPr>
              <a:t>!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34B4218-4CED-44CC-A2D6-F802296E85B3}"/>
              </a:ext>
            </a:extLst>
          </p:cNvPr>
          <p:cNvSpPr/>
          <p:nvPr/>
        </p:nvSpPr>
        <p:spPr bwMode="auto">
          <a:xfrm>
            <a:off x="258342" y="372423"/>
            <a:ext cx="1574926" cy="61424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47650"/>
            <a:bevelB w="2032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Tb-IRMA-V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AD5DAB-C53E-49A6-B95E-DD120BB2B9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37209" y="2497320"/>
            <a:ext cx="896010" cy="46088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DD1DCB-B54C-4B38-8496-04EC4176813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629" y="2496497"/>
            <a:ext cx="1117621" cy="48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42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66B7D22-B7FE-4036-86CA-7A42125ABAF8}"/>
              </a:ext>
            </a:extLst>
          </p:cNvPr>
          <p:cNvSpPr/>
          <p:nvPr/>
        </p:nvSpPr>
        <p:spPr>
          <a:xfrm>
            <a:off x="1300994" y="225412"/>
            <a:ext cx="12205456" cy="297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tabLst>
                <a:tab pos="449580" algn="l"/>
              </a:tabLst>
            </a:pPr>
            <a:r>
              <a:rPr lang="en-US" sz="2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nl-BE" sz="2400" b="1" dirty="0" err="1">
                <a:solidFill>
                  <a:srgbClr val="002060"/>
                </a:solidFill>
              </a:rPr>
              <a:t>Phase</a:t>
            </a:r>
            <a:r>
              <a:rPr lang="nl-BE" sz="2400" b="1" dirty="0">
                <a:solidFill>
                  <a:srgbClr val="002060"/>
                </a:solidFill>
              </a:rPr>
              <a:t> 1:</a:t>
            </a:r>
            <a:r>
              <a:rPr lang="en-US" sz="2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Selecting the optimal match between chelator and radiometal</a:t>
            </a:r>
            <a:endParaRPr lang="nl-BE" sz="2800" dirty="0">
              <a:solidFill>
                <a:srgbClr val="002060"/>
              </a:solidFill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FC06AED1-96D4-4472-B5FA-D718F51FC0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3146057"/>
              </p:ext>
            </p:extLst>
          </p:nvPr>
        </p:nvGraphicFramePr>
        <p:xfrm>
          <a:off x="10246132" y="1277810"/>
          <a:ext cx="1401195" cy="327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name="CS ChemDraw Drawing" r:id="rId3" imgW="1733996" imgH="404744" progId="ChemDraw.Document.6.0">
                  <p:embed/>
                </p:oleObj>
              </mc:Choice>
              <mc:Fallback>
                <p:oleObj name="CS ChemDraw Drawing" r:id="rId3" imgW="1733996" imgH="404744" progId="ChemDraw.Document.6.0">
                  <p:embed/>
                  <p:pic>
                    <p:nvPicPr>
                      <p:cNvPr id="60" name="Object 59">
                        <a:extLst>
                          <a:ext uri="{FF2B5EF4-FFF2-40B4-BE49-F238E27FC236}">
                            <a16:creationId xmlns:a16="http://schemas.microsoft.com/office/drawing/2014/main" id="{E913CDB3-7B2B-4606-AE98-C3D47DB32A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46132" y="1277810"/>
                        <a:ext cx="1401195" cy="327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" name="Picture 2" descr="Image result for radioactive">
            <a:extLst>
              <a:ext uri="{FF2B5EF4-FFF2-40B4-BE49-F238E27FC236}">
                <a16:creationId xmlns:a16="http://schemas.microsoft.com/office/drawing/2014/main" id="{04248561-5BF7-41E4-AADE-3160B660B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41231">
            <a:off x="9747346" y="1352793"/>
            <a:ext cx="437134" cy="43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Block Arc 36">
            <a:extLst>
              <a:ext uri="{FF2B5EF4-FFF2-40B4-BE49-F238E27FC236}">
                <a16:creationId xmlns:a16="http://schemas.microsoft.com/office/drawing/2014/main" id="{9F37FCBF-5F26-477D-8F74-C6121CDBB96D}"/>
              </a:ext>
            </a:extLst>
          </p:cNvPr>
          <p:cNvSpPr/>
          <p:nvPr/>
        </p:nvSpPr>
        <p:spPr>
          <a:xfrm rot="5400000">
            <a:off x="9673959" y="1339469"/>
            <a:ext cx="733242" cy="463782"/>
          </a:xfrm>
          <a:prstGeom prst="blockArc">
            <a:avLst>
              <a:gd name="adj1" fmla="val 9419575"/>
              <a:gd name="adj2" fmla="val 1889936"/>
              <a:gd name="adj3" fmla="val 14980"/>
            </a:avLst>
          </a:prstGeom>
          <a:solidFill>
            <a:schemeClr val="tx2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nl-BE">
              <a:solidFill>
                <a:prstClr val="black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E0939D-26FB-4ADE-BFA5-9D00E5785403}"/>
              </a:ext>
            </a:extLst>
          </p:cNvPr>
          <p:cNvSpPr txBox="1"/>
          <p:nvPr/>
        </p:nvSpPr>
        <p:spPr>
          <a:xfrm>
            <a:off x="310393" y="477260"/>
            <a:ext cx="112320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err="1">
                <a:solidFill>
                  <a:srgbClr val="002060"/>
                </a:solidFill>
              </a:rPr>
              <a:t>Objectives</a:t>
            </a:r>
            <a:r>
              <a:rPr lang="nl-BE" b="1" dirty="0">
                <a:solidFill>
                  <a:srgbClr val="002060"/>
                </a:solidFill>
              </a:rPr>
              <a:t>:</a:t>
            </a:r>
          </a:p>
          <a:p>
            <a:endParaRPr lang="nl-BE" b="1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nl-BE" dirty="0" err="1">
                <a:solidFill>
                  <a:srgbClr val="002060"/>
                </a:solidFill>
              </a:rPr>
              <a:t>Find</a:t>
            </a:r>
            <a:r>
              <a:rPr lang="nl-BE" dirty="0">
                <a:solidFill>
                  <a:srgbClr val="002060"/>
                </a:solidFill>
              </a:rPr>
              <a:t> </a:t>
            </a:r>
            <a:r>
              <a:rPr lang="nl-BE" dirty="0" err="1">
                <a:solidFill>
                  <a:srgbClr val="002060"/>
                </a:solidFill>
              </a:rPr>
              <a:t>optimal</a:t>
            </a:r>
            <a:r>
              <a:rPr lang="nl-BE" dirty="0">
                <a:solidFill>
                  <a:srgbClr val="002060"/>
                </a:solidFill>
              </a:rPr>
              <a:t> </a:t>
            </a:r>
            <a:r>
              <a:rPr lang="nl-BE" b="1" dirty="0" err="1">
                <a:solidFill>
                  <a:srgbClr val="00B050"/>
                </a:solidFill>
              </a:rPr>
              <a:t>bifunctional</a:t>
            </a:r>
            <a:r>
              <a:rPr lang="nl-BE" b="1" dirty="0">
                <a:solidFill>
                  <a:srgbClr val="00B050"/>
                </a:solidFill>
              </a:rPr>
              <a:t> </a:t>
            </a:r>
            <a:r>
              <a:rPr lang="nl-BE" b="1" dirty="0" err="1">
                <a:solidFill>
                  <a:srgbClr val="00B050"/>
                </a:solidFill>
              </a:rPr>
              <a:t>chelators</a:t>
            </a:r>
            <a:r>
              <a:rPr lang="nl-BE" dirty="0">
                <a:solidFill>
                  <a:srgbClr val="002060"/>
                </a:solidFill>
              </a:rPr>
              <a:t> </a:t>
            </a:r>
            <a:r>
              <a:rPr lang="nl-BE" dirty="0" err="1">
                <a:solidFill>
                  <a:srgbClr val="002060"/>
                </a:solidFill>
              </a:rPr>
              <a:t>for</a:t>
            </a:r>
            <a:r>
              <a:rPr lang="nl-BE" dirty="0">
                <a:solidFill>
                  <a:srgbClr val="002060"/>
                </a:solidFill>
              </a:rPr>
              <a:t> terbium </a:t>
            </a:r>
            <a:r>
              <a:rPr lang="nl-BE" dirty="0" err="1">
                <a:solidFill>
                  <a:srgbClr val="002060"/>
                </a:solidFill>
              </a:rPr>
              <a:t>radionuclides</a:t>
            </a:r>
            <a:endParaRPr lang="nl-BE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nl-BE" b="1" dirty="0" err="1">
                <a:solidFill>
                  <a:srgbClr val="00B050"/>
                </a:solidFill>
              </a:rPr>
              <a:t>Characterization</a:t>
            </a:r>
            <a:r>
              <a:rPr lang="nl-BE" dirty="0">
                <a:solidFill>
                  <a:srgbClr val="002060"/>
                </a:solidFill>
              </a:rPr>
              <a:t> of </a:t>
            </a:r>
            <a:r>
              <a:rPr lang="nl-BE" dirty="0" err="1">
                <a:solidFill>
                  <a:srgbClr val="002060"/>
                </a:solidFill>
              </a:rPr>
              <a:t>cold</a:t>
            </a:r>
            <a:r>
              <a:rPr lang="nl-BE" dirty="0">
                <a:solidFill>
                  <a:srgbClr val="002060"/>
                </a:solidFill>
              </a:rPr>
              <a:t> terbium-</a:t>
            </a:r>
            <a:r>
              <a:rPr lang="nl-BE" dirty="0" err="1">
                <a:solidFill>
                  <a:srgbClr val="002060"/>
                </a:solidFill>
              </a:rPr>
              <a:t>complexes</a:t>
            </a:r>
            <a:r>
              <a:rPr lang="nl-BE" dirty="0">
                <a:solidFill>
                  <a:srgbClr val="002060"/>
                </a:solidFill>
              </a:rPr>
              <a:t> (HRMS, NMR, …)</a:t>
            </a:r>
          </a:p>
          <a:p>
            <a:pPr marL="285750" indent="-285750">
              <a:buFontTx/>
              <a:buChar char="-"/>
            </a:pPr>
            <a:r>
              <a:rPr lang="nl-BE" dirty="0" err="1">
                <a:solidFill>
                  <a:srgbClr val="002060"/>
                </a:solidFill>
              </a:rPr>
              <a:t>Optimize</a:t>
            </a:r>
            <a:r>
              <a:rPr lang="nl-BE" dirty="0">
                <a:solidFill>
                  <a:srgbClr val="002060"/>
                </a:solidFill>
              </a:rPr>
              <a:t> </a:t>
            </a:r>
            <a:r>
              <a:rPr lang="nl-BE" b="1" dirty="0" err="1">
                <a:solidFill>
                  <a:srgbClr val="00B050"/>
                </a:solidFill>
              </a:rPr>
              <a:t>radiolabeling</a:t>
            </a:r>
            <a:r>
              <a:rPr lang="nl-BE" b="1" dirty="0">
                <a:solidFill>
                  <a:srgbClr val="00B050"/>
                </a:solidFill>
              </a:rPr>
              <a:t> </a:t>
            </a:r>
            <a:r>
              <a:rPr lang="nl-BE" b="1" dirty="0" err="1">
                <a:solidFill>
                  <a:srgbClr val="00B050"/>
                </a:solidFill>
              </a:rPr>
              <a:t>conditions</a:t>
            </a:r>
            <a:r>
              <a:rPr lang="nl-BE" dirty="0">
                <a:solidFill>
                  <a:srgbClr val="002060"/>
                </a:solidFill>
              </a:rPr>
              <a:t> compatible </a:t>
            </a:r>
            <a:r>
              <a:rPr lang="nl-BE" dirty="0" err="1">
                <a:solidFill>
                  <a:srgbClr val="002060"/>
                </a:solidFill>
              </a:rPr>
              <a:t>with</a:t>
            </a:r>
            <a:r>
              <a:rPr lang="nl-BE" dirty="0">
                <a:solidFill>
                  <a:srgbClr val="002060"/>
                </a:solidFill>
              </a:rPr>
              <a:t> heat-</a:t>
            </a:r>
            <a:r>
              <a:rPr lang="nl-BE" dirty="0" err="1">
                <a:solidFill>
                  <a:srgbClr val="002060"/>
                </a:solidFill>
              </a:rPr>
              <a:t>sensitive</a:t>
            </a:r>
            <a:r>
              <a:rPr lang="nl-BE" dirty="0">
                <a:solidFill>
                  <a:srgbClr val="002060"/>
                </a:solidFill>
              </a:rPr>
              <a:t> biomolecules</a:t>
            </a:r>
          </a:p>
          <a:p>
            <a:pPr marL="285750" indent="-285750">
              <a:buFontTx/>
              <a:buChar char="-"/>
            </a:pPr>
            <a:r>
              <a:rPr lang="nl-BE" dirty="0" err="1">
                <a:solidFill>
                  <a:srgbClr val="002060"/>
                </a:solidFill>
              </a:rPr>
              <a:t>Evaluate</a:t>
            </a:r>
            <a:r>
              <a:rPr lang="nl-BE" dirty="0">
                <a:solidFill>
                  <a:srgbClr val="002060"/>
                </a:solidFill>
              </a:rPr>
              <a:t> </a:t>
            </a:r>
            <a:r>
              <a:rPr lang="nl-BE" i="1" dirty="0">
                <a:solidFill>
                  <a:srgbClr val="002060"/>
                </a:solidFill>
              </a:rPr>
              <a:t>in vitro</a:t>
            </a:r>
            <a:r>
              <a:rPr lang="nl-BE" dirty="0">
                <a:solidFill>
                  <a:srgbClr val="002060"/>
                </a:solidFill>
              </a:rPr>
              <a:t> </a:t>
            </a:r>
            <a:r>
              <a:rPr lang="nl-BE" dirty="0" err="1">
                <a:solidFill>
                  <a:srgbClr val="002060"/>
                </a:solidFill>
              </a:rPr>
              <a:t>and</a:t>
            </a:r>
            <a:r>
              <a:rPr lang="nl-BE" dirty="0">
                <a:solidFill>
                  <a:srgbClr val="002060"/>
                </a:solidFill>
              </a:rPr>
              <a:t> </a:t>
            </a:r>
            <a:r>
              <a:rPr lang="nl-BE" i="1" dirty="0">
                <a:solidFill>
                  <a:srgbClr val="002060"/>
                </a:solidFill>
              </a:rPr>
              <a:t>in vivo</a:t>
            </a:r>
            <a:r>
              <a:rPr lang="nl-BE" dirty="0">
                <a:solidFill>
                  <a:srgbClr val="002060"/>
                </a:solidFill>
              </a:rPr>
              <a:t> </a:t>
            </a:r>
            <a:r>
              <a:rPr lang="nl-BE" b="1" dirty="0" err="1">
                <a:solidFill>
                  <a:srgbClr val="00B050"/>
                </a:solidFill>
              </a:rPr>
              <a:t>stability</a:t>
            </a:r>
            <a:r>
              <a:rPr lang="nl-BE" dirty="0">
                <a:solidFill>
                  <a:srgbClr val="002060"/>
                </a:solidFill>
              </a:rPr>
              <a:t> of Terbium-</a:t>
            </a:r>
            <a:r>
              <a:rPr lang="nl-BE" dirty="0" err="1">
                <a:solidFill>
                  <a:srgbClr val="002060"/>
                </a:solidFill>
              </a:rPr>
              <a:t>complexes</a:t>
            </a:r>
            <a:endParaRPr lang="nl-BE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Optimize</a:t>
            </a:r>
            <a:r>
              <a:rPr lang="en-US" b="1" dirty="0">
                <a:solidFill>
                  <a:srgbClr val="00B050"/>
                </a:solidFill>
              </a:rPr>
              <a:t> dissolution and purification</a:t>
            </a:r>
            <a:r>
              <a:rPr lang="en-US" dirty="0"/>
              <a:t> steps to obtain </a:t>
            </a:r>
            <a:r>
              <a:rPr lang="en-US" b="1" baseline="30000" dirty="0">
                <a:solidFill>
                  <a:srgbClr val="00B050"/>
                </a:solidFill>
              </a:rPr>
              <a:t>155</a:t>
            </a:r>
            <a:r>
              <a:rPr lang="en-US" b="1" dirty="0">
                <a:solidFill>
                  <a:srgbClr val="00B050"/>
                </a:solidFill>
              </a:rPr>
              <a:t>Tb at SCK.CEN</a:t>
            </a:r>
            <a:r>
              <a:rPr lang="en-US" dirty="0">
                <a:solidFill>
                  <a:srgbClr val="002060"/>
                </a:solidFill>
              </a:rPr>
              <a:t>, test radiolabeling method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Transportation of Terbium-155 to </a:t>
            </a:r>
            <a:r>
              <a:rPr lang="en-US" dirty="0" err="1">
                <a:solidFill>
                  <a:srgbClr val="002060"/>
                </a:solidFill>
              </a:rPr>
              <a:t>KULeuven</a:t>
            </a:r>
            <a:r>
              <a:rPr lang="en-US" dirty="0">
                <a:solidFill>
                  <a:srgbClr val="002060"/>
                </a:solidFill>
              </a:rPr>
              <a:t> (Tb-IRMA-V)</a:t>
            </a:r>
          </a:p>
          <a:p>
            <a:r>
              <a:rPr lang="en-US" dirty="0">
                <a:solidFill>
                  <a:srgbClr val="002060"/>
                </a:solidFill>
              </a:rPr>
              <a:t>-   </a:t>
            </a:r>
            <a:r>
              <a:rPr lang="en-US" b="1" dirty="0">
                <a:solidFill>
                  <a:srgbClr val="00B050"/>
                </a:solidFill>
              </a:rPr>
              <a:t>Radiolabel HSA</a:t>
            </a:r>
            <a:r>
              <a:rPr lang="en-US" dirty="0">
                <a:solidFill>
                  <a:srgbClr val="002060"/>
                </a:solidFill>
              </a:rPr>
              <a:t> with Terbium-155 using optimized radiolabeling conditions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7D3AC42-0747-4CD9-BC58-A835D2918097}"/>
              </a:ext>
            </a:extLst>
          </p:cNvPr>
          <p:cNvSpPr/>
          <p:nvPr/>
        </p:nvSpPr>
        <p:spPr>
          <a:xfrm>
            <a:off x="9096632" y="4712451"/>
            <a:ext cx="27350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1400" b="1" dirty="0">
                <a:solidFill>
                  <a:srgbClr val="00407A">
                    <a:lumMod val="50000"/>
                  </a:srgbClr>
                </a:solidFill>
                <a:latin typeface="Arial"/>
              </a:rPr>
              <a:t>Human serum albumin (HSA)*</a:t>
            </a:r>
          </a:p>
        </p:txBody>
      </p:sp>
      <p:pic>
        <p:nvPicPr>
          <p:cNvPr id="43" name="Picture 5">
            <a:extLst>
              <a:ext uri="{FF2B5EF4-FFF2-40B4-BE49-F238E27FC236}">
                <a16:creationId xmlns:a16="http://schemas.microsoft.com/office/drawing/2014/main" id="{B369B6F1-06BB-44C8-9C07-38D5AF035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270" y="3054692"/>
            <a:ext cx="1615299" cy="1576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284B78F8-E605-4024-AA04-F7EE922FB469}"/>
              </a:ext>
            </a:extLst>
          </p:cNvPr>
          <p:cNvSpPr txBox="1"/>
          <p:nvPr/>
        </p:nvSpPr>
        <p:spPr>
          <a:xfrm>
            <a:off x="310393" y="3115955"/>
            <a:ext cx="9655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u="sng" dirty="0">
                <a:solidFill>
                  <a:srgbClr val="002060"/>
                </a:solidFill>
                <a:latin typeface="Arial"/>
              </a:rPr>
              <a:t>Human serum </a:t>
            </a:r>
            <a:r>
              <a:rPr lang="nl-BE" b="1" u="sng" dirty="0" err="1">
                <a:solidFill>
                  <a:srgbClr val="002060"/>
                </a:solidFill>
                <a:latin typeface="Arial"/>
              </a:rPr>
              <a:t>albumin</a:t>
            </a:r>
            <a:r>
              <a:rPr lang="nl-BE" b="1" u="sng" dirty="0">
                <a:solidFill>
                  <a:srgbClr val="002060"/>
                </a:solidFill>
                <a:latin typeface="Arial"/>
              </a:rPr>
              <a:t> (HSA)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BE" dirty="0">
                <a:solidFill>
                  <a:srgbClr val="002060"/>
                </a:solidFill>
                <a:latin typeface="Arial"/>
              </a:rPr>
              <a:t>Most abundant protein in human plasma (3.5-5 g/dl)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BE" dirty="0">
                <a:solidFill>
                  <a:srgbClr val="002060"/>
                </a:solidFill>
                <a:latin typeface="Arial"/>
              </a:rPr>
              <a:t>66.5 </a:t>
            </a:r>
            <a:r>
              <a:rPr lang="nl-BE" dirty="0" err="1">
                <a:solidFill>
                  <a:srgbClr val="002060"/>
                </a:solidFill>
                <a:latin typeface="Arial"/>
              </a:rPr>
              <a:t>kDa</a:t>
            </a:r>
            <a:r>
              <a:rPr lang="nl-BE" dirty="0">
                <a:solidFill>
                  <a:srgbClr val="002060"/>
                </a:solidFill>
                <a:latin typeface="Arial"/>
              </a:rPr>
              <a:t>, </a:t>
            </a:r>
            <a:r>
              <a:rPr lang="nl-BE" dirty="0" err="1">
                <a:solidFill>
                  <a:srgbClr val="002060"/>
                </a:solidFill>
                <a:latin typeface="Arial"/>
              </a:rPr>
              <a:t>thermolabile</a:t>
            </a:r>
            <a:endParaRPr lang="nl-BE" dirty="0">
              <a:solidFill>
                <a:srgbClr val="002060"/>
              </a:solidFill>
              <a:latin typeface="Arial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BE" dirty="0">
                <a:solidFill>
                  <a:srgbClr val="002060"/>
                </a:solidFill>
                <a:latin typeface="Arial"/>
              </a:rPr>
              <a:t>High solubility and stability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BE" dirty="0">
                <a:solidFill>
                  <a:srgbClr val="002060"/>
                </a:solidFill>
                <a:latin typeface="Arial"/>
              </a:rPr>
              <a:t>Plasma half life of 16-18 h 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nl-BE" dirty="0">
              <a:solidFill>
                <a:srgbClr val="002060"/>
              </a:solidFill>
              <a:latin typeface="Arial"/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nl-BE" dirty="0" err="1">
                <a:solidFill>
                  <a:srgbClr val="002060"/>
                </a:solidFill>
                <a:latin typeface="Arial"/>
                <a:sym typeface="Wingdings" pitchFamily="2" charset="2"/>
              </a:rPr>
              <a:t>Ideal</a:t>
            </a:r>
            <a:r>
              <a:rPr lang="nl-BE" dirty="0">
                <a:solidFill>
                  <a:srgbClr val="002060"/>
                </a:solidFill>
                <a:latin typeface="Arial"/>
                <a:sym typeface="Wingdings" pitchFamily="2" charset="2"/>
              </a:rPr>
              <a:t> vector </a:t>
            </a:r>
            <a:r>
              <a:rPr lang="nl-BE" dirty="0" err="1">
                <a:solidFill>
                  <a:srgbClr val="002060"/>
                </a:solidFill>
                <a:latin typeface="Arial"/>
                <a:sym typeface="Wingdings" pitchFamily="2" charset="2"/>
              </a:rPr>
              <a:t>to</a:t>
            </a:r>
            <a:r>
              <a:rPr lang="nl-BE" dirty="0">
                <a:solidFill>
                  <a:srgbClr val="002060"/>
                </a:solidFill>
                <a:latin typeface="Arial"/>
                <a:sym typeface="Wingdings" pitchFamily="2" charset="2"/>
              </a:rPr>
              <a:t> </a:t>
            </a:r>
            <a:r>
              <a:rPr lang="nl-BE" dirty="0" err="1">
                <a:solidFill>
                  <a:srgbClr val="002060"/>
                </a:solidFill>
                <a:latin typeface="Arial"/>
                <a:sym typeface="Wingdings" pitchFamily="2" charset="2"/>
              </a:rPr>
              <a:t>optimize</a:t>
            </a:r>
            <a:r>
              <a:rPr lang="nl-BE" dirty="0">
                <a:solidFill>
                  <a:srgbClr val="002060"/>
                </a:solidFill>
                <a:latin typeface="Arial"/>
                <a:sym typeface="Wingdings" pitchFamily="2" charset="2"/>
              </a:rPr>
              <a:t> </a:t>
            </a:r>
            <a:r>
              <a:rPr lang="nl-BE" dirty="0" err="1">
                <a:solidFill>
                  <a:srgbClr val="002060"/>
                </a:solidFill>
                <a:latin typeface="Arial"/>
                <a:sym typeface="Wingdings" pitchFamily="2" charset="2"/>
              </a:rPr>
              <a:t>radiolabeling</a:t>
            </a:r>
            <a:r>
              <a:rPr lang="nl-BE" dirty="0">
                <a:solidFill>
                  <a:srgbClr val="002060"/>
                </a:solidFill>
                <a:latin typeface="Arial"/>
                <a:sym typeface="Wingdings" pitchFamily="2" charset="2"/>
              </a:rPr>
              <a:t> </a:t>
            </a:r>
            <a:r>
              <a:rPr lang="nl-BE" dirty="0" err="1">
                <a:solidFill>
                  <a:srgbClr val="002060"/>
                </a:solidFill>
                <a:latin typeface="Arial"/>
                <a:sym typeface="Wingdings" pitchFamily="2" charset="2"/>
              </a:rPr>
              <a:t>conditions</a:t>
            </a:r>
            <a:endParaRPr lang="nl-BE" dirty="0">
              <a:solidFill>
                <a:srgbClr val="002060"/>
              </a:solidFill>
              <a:latin typeface="Arial"/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nl-BE" dirty="0" err="1">
                <a:solidFill>
                  <a:srgbClr val="002060"/>
                </a:solidFill>
                <a:latin typeface="Arial"/>
                <a:sym typeface="Wingdings" pitchFamily="2" charset="2"/>
              </a:rPr>
              <a:t>Ideal</a:t>
            </a:r>
            <a:r>
              <a:rPr lang="nl-BE" dirty="0">
                <a:solidFill>
                  <a:srgbClr val="002060"/>
                </a:solidFill>
                <a:latin typeface="Arial"/>
                <a:sym typeface="Wingdings" pitchFamily="2" charset="2"/>
              </a:rPr>
              <a:t> vector to evaluate stability and kinetic inertness of </a:t>
            </a:r>
            <a:r>
              <a:rPr lang="nl-BE" baseline="30000" dirty="0">
                <a:solidFill>
                  <a:srgbClr val="002060"/>
                </a:solidFill>
                <a:latin typeface="Arial"/>
                <a:sym typeface="Wingdings" pitchFamily="2" charset="2"/>
              </a:rPr>
              <a:t>155</a:t>
            </a:r>
            <a:r>
              <a:rPr lang="nl-BE" dirty="0">
                <a:solidFill>
                  <a:srgbClr val="002060"/>
                </a:solidFill>
                <a:latin typeface="Arial"/>
                <a:sym typeface="Wingdings" pitchFamily="2" charset="2"/>
              </a:rPr>
              <a:t>Tb-chelate </a:t>
            </a:r>
            <a:r>
              <a:rPr lang="nl-BE" i="1" dirty="0">
                <a:solidFill>
                  <a:srgbClr val="002060"/>
                </a:solidFill>
                <a:latin typeface="Arial"/>
                <a:sym typeface="Wingdings" pitchFamily="2" charset="2"/>
              </a:rPr>
              <a:t>in vivo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nl-BE" dirty="0">
                <a:solidFill>
                  <a:srgbClr val="002060"/>
                </a:solidFill>
                <a:latin typeface="Arial"/>
                <a:sym typeface="Wingdings" pitchFamily="2" charset="2"/>
              </a:rPr>
              <a:t>Ideal vector </a:t>
            </a:r>
            <a:r>
              <a:rPr lang="nl-BE" dirty="0" err="1">
                <a:solidFill>
                  <a:srgbClr val="002060"/>
                </a:solidFill>
                <a:latin typeface="Arial"/>
                <a:sym typeface="Wingdings" pitchFamily="2" charset="2"/>
              </a:rPr>
              <a:t>for</a:t>
            </a:r>
            <a:r>
              <a:rPr lang="nl-BE" dirty="0">
                <a:solidFill>
                  <a:srgbClr val="002060"/>
                </a:solidFill>
                <a:latin typeface="Arial"/>
                <a:sym typeface="Wingdings" pitchFamily="2" charset="2"/>
              </a:rPr>
              <a:t> </a:t>
            </a:r>
            <a:r>
              <a:rPr lang="nl-BE" dirty="0" err="1">
                <a:solidFill>
                  <a:srgbClr val="002060"/>
                </a:solidFill>
                <a:latin typeface="Arial"/>
                <a:sym typeface="Wingdings" pitchFamily="2" charset="2"/>
              </a:rPr>
              <a:t>blood</a:t>
            </a:r>
            <a:r>
              <a:rPr lang="nl-BE" dirty="0">
                <a:solidFill>
                  <a:srgbClr val="002060"/>
                </a:solidFill>
                <a:latin typeface="Arial"/>
                <a:sym typeface="Wingdings" pitchFamily="2" charset="2"/>
              </a:rPr>
              <a:t> pool imaging </a:t>
            </a:r>
            <a:r>
              <a:rPr lang="nl-BE" dirty="0" err="1">
                <a:solidFill>
                  <a:srgbClr val="002060"/>
                </a:solidFill>
                <a:latin typeface="Arial"/>
                <a:sym typeface="Wingdings" pitchFamily="2" charset="2"/>
              </a:rPr>
              <a:t>applications</a:t>
            </a:r>
            <a:endParaRPr lang="nl-BE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BA59F1-03AB-49E6-B0E5-93C4D0C64AB4}"/>
              </a:ext>
            </a:extLst>
          </p:cNvPr>
          <p:cNvSpPr/>
          <p:nvPr/>
        </p:nvSpPr>
        <p:spPr>
          <a:xfrm>
            <a:off x="-67112" y="6311490"/>
            <a:ext cx="30123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>
                <a:solidFill>
                  <a:srgbClr val="FFFFFF"/>
                </a:solidFill>
              </a:rPr>
              <a:t>*PDB ID :1E7H  created with </a:t>
            </a:r>
            <a:r>
              <a:rPr lang="en-US" sz="1000" i="1" dirty="0" err="1">
                <a:solidFill>
                  <a:srgbClr val="FFFFFF"/>
                </a:solidFill>
              </a:rPr>
              <a:t>MarvinSpace</a:t>
            </a:r>
            <a:r>
              <a:rPr lang="en-US" sz="1000" i="1" dirty="0">
                <a:solidFill>
                  <a:srgbClr val="FFFFFF"/>
                </a:solidFill>
              </a:rPr>
              <a:t> 5.11.3 </a:t>
            </a:r>
            <a:endParaRPr lang="nl-BE" sz="1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2B0B33-4556-4610-8BCC-F37B811F29A0}"/>
              </a:ext>
            </a:extLst>
          </p:cNvPr>
          <p:cNvSpPr/>
          <p:nvPr/>
        </p:nvSpPr>
        <p:spPr>
          <a:xfrm>
            <a:off x="209550" y="5639134"/>
            <a:ext cx="8420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Biodistribution study comparing free </a:t>
            </a:r>
            <a:r>
              <a:rPr lang="en-US" b="1" baseline="30000" dirty="0">
                <a:solidFill>
                  <a:srgbClr val="00B050"/>
                </a:solidFill>
              </a:rPr>
              <a:t>155</a:t>
            </a:r>
            <a:r>
              <a:rPr lang="en-US" b="1" dirty="0">
                <a:solidFill>
                  <a:srgbClr val="00B050"/>
                </a:solidFill>
              </a:rPr>
              <a:t>TbCl</a:t>
            </a:r>
            <a:r>
              <a:rPr lang="en-US" b="1" baseline="-25000" dirty="0">
                <a:solidFill>
                  <a:srgbClr val="00B050"/>
                </a:solidFill>
              </a:rPr>
              <a:t>3</a:t>
            </a:r>
            <a:r>
              <a:rPr lang="en-US" baseline="-25000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and </a:t>
            </a:r>
            <a:r>
              <a:rPr lang="en-US" b="1" baseline="30000" dirty="0">
                <a:solidFill>
                  <a:srgbClr val="00B050"/>
                </a:solidFill>
              </a:rPr>
              <a:t>155</a:t>
            </a:r>
            <a:r>
              <a:rPr lang="en-US" b="1" dirty="0">
                <a:solidFill>
                  <a:srgbClr val="00B050"/>
                </a:solidFill>
              </a:rPr>
              <a:t>Tb-HSA </a:t>
            </a:r>
            <a:r>
              <a:rPr lang="en-US" dirty="0">
                <a:solidFill>
                  <a:srgbClr val="002060"/>
                </a:solidFill>
              </a:rPr>
              <a:t>in healthy mice</a:t>
            </a:r>
          </a:p>
          <a:p>
            <a:pPr lvl="0"/>
            <a:r>
              <a:rPr lang="en-US" dirty="0">
                <a:solidFill>
                  <a:srgbClr val="002060"/>
                </a:solidFill>
              </a:rPr>
              <a:t>-   Whole body </a:t>
            </a:r>
            <a:r>
              <a:rPr lang="en-US" b="1" dirty="0">
                <a:solidFill>
                  <a:srgbClr val="00B050"/>
                </a:solidFill>
              </a:rPr>
              <a:t>µSPECT imaging </a:t>
            </a:r>
            <a:r>
              <a:rPr lang="en-US" dirty="0">
                <a:solidFill>
                  <a:srgbClr val="002060"/>
                </a:solidFill>
              </a:rPr>
              <a:t>free </a:t>
            </a:r>
            <a:r>
              <a:rPr lang="en-US" b="1" baseline="30000" dirty="0">
                <a:solidFill>
                  <a:srgbClr val="00B050"/>
                </a:solidFill>
              </a:rPr>
              <a:t>155</a:t>
            </a:r>
            <a:r>
              <a:rPr lang="en-US" b="1" dirty="0">
                <a:solidFill>
                  <a:srgbClr val="00B050"/>
                </a:solidFill>
              </a:rPr>
              <a:t>TbCl</a:t>
            </a:r>
            <a:r>
              <a:rPr lang="en-US" b="1" baseline="-25000" dirty="0">
                <a:solidFill>
                  <a:srgbClr val="00B050"/>
                </a:solidFill>
              </a:rPr>
              <a:t>3</a:t>
            </a:r>
            <a:r>
              <a:rPr lang="en-US" baseline="-25000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and </a:t>
            </a:r>
            <a:r>
              <a:rPr lang="en-US" b="1" baseline="30000" dirty="0">
                <a:solidFill>
                  <a:srgbClr val="00B050"/>
                </a:solidFill>
              </a:rPr>
              <a:t>155</a:t>
            </a:r>
            <a:r>
              <a:rPr lang="en-US" b="1" dirty="0">
                <a:solidFill>
                  <a:srgbClr val="00B050"/>
                </a:solidFill>
              </a:rPr>
              <a:t>Tb-HSA</a:t>
            </a:r>
            <a:endParaRPr lang="nl-BE" b="1" dirty="0">
              <a:solidFill>
                <a:srgbClr val="00B05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31E4A7-5508-4E6C-822D-5F9CA4A49F30}"/>
              </a:ext>
            </a:extLst>
          </p:cNvPr>
          <p:cNvSpPr/>
          <p:nvPr/>
        </p:nvSpPr>
        <p:spPr>
          <a:xfrm>
            <a:off x="-67112" y="6363283"/>
            <a:ext cx="9558291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900" b="1" dirty="0">
              <a:solidFill>
                <a:schemeClr val="bg1"/>
              </a:solidFill>
            </a:endParaRPr>
          </a:p>
          <a:p>
            <a:r>
              <a:rPr lang="en-GB" sz="1000" b="1" dirty="0">
                <a:solidFill>
                  <a:schemeClr val="bg1"/>
                </a:solidFill>
              </a:rPr>
              <a:t>Cleeren, F.</a:t>
            </a:r>
            <a:r>
              <a:rPr lang="en-GB" sz="1000" dirty="0">
                <a:solidFill>
                  <a:schemeClr val="bg1"/>
                </a:solidFill>
              </a:rPr>
              <a:t>, </a:t>
            </a:r>
            <a:r>
              <a:rPr lang="en-GB" sz="1000" dirty="0" err="1">
                <a:solidFill>
                  <a:schemeClr val="bg1"/>
                </a:solidFill>
              </a:rPr>
              <a:t>Lecina</a:t>
            </a:r>
            <a:r>
              <a:rPr lang="en-GB" sz="1000" dirty="0">
                <a:solidFill>
                  <a:schemeClr val="bg1"/>
                </a:solidFill>
              </a:rPr>
              <a:t>, J., Ahamed, M., </a:t>
            </a:r>
            <a:r>
              <a:rPr lang="en-GB" sz="1000" dirty="0" err="1">
                <a:solidFill>
                  <a:schemeClr val="bg1"/>
                </a:solidFill>
              </a:rPr>
              <a:t>Raes</a:t>
            </a:r>
            <a:r>
              <a:rPr lang="en-GB" sz="1000" dirty="0">
                <a:solidFill>
                  <a:schemeClr val="bg1"/>
                </a:solidFill>
              </a:rPr>
              <a:t>, G., </a:t>
            </a:r>
            <a:r>
              <a:rPr lang="en-GB" sz="1000" dirty="0" err="1">
                <a:solidFill>
                  <a:schemeClr val="bg1"/>
                </a:solidFill>
              </a:rPr>
              <a:t>Devoogdt</a:t>
            </a:r>
            <a:r>
              <a:rPr lang="en-GB" sz="1000" dirty="0">
                <a:solidFill>
                  <a:schemeClr val="bg1"/>
                </a:solidFill>
              </a:rPr>
              <a:t>, N., </a:t>
            </a:r>
            <a:r>
              <a:rPr lang="en-GB" sz="1000" dirty="0" err="1">
                <a:solidFill>
                  <a:schemeClr val="bg1"/>
                </a:solidFill>
              </a:rPr>
              <a:t>Caveliers</a:t>
            </a:r>
            <a:r>
              <a:rPr lang="en-GB" sz="1000" dirty="0">
                <a:solidFill>
                  <a:schemeClr val="bg1"/>
                </a:solidFill>
              </a:rPr>
              <a:t>, V., McQuade, P., </a:t>
            </a:r>
            <a:r>
              <a:rPr lang="en-GB" sz="1000" dirty="0" err="1">
                <a:solidFill>
                  <a:schemeClr val="bg1"/>
                </a:solidFill>
              </a:rPr>
              <a:t>Rubins</a:t>
            </a:r>
            <a:r>
              <a:rPr lang="en-GB" sz="1000" dirty="0">
                <a:solidFill>
                  <a:schemeClr val="bg1"/>
                </a:solidFill>
              </a:rPr>
              <a:t>, D.J., Li, W., Verbruggen, A., Xavier, C. and Bormans, G. (2017) </a:t>
            </a:r>
            <a:r>
              <a:rPr lang="en-US" sz="1000" dirty="0">
                <a:solidFill>
                  <a:schemeClr val="bg1"/>
                </a:solidFill>
              </a:rPr>
              <a:t>Al</a:t>
            </a:r>
            <a:r>
              <a:rPr lang="en-US" sz="1000" baseline="30000" dirty="0">
                <a:solidFill>
                  <a:schemeClr val="bg1"/>
                </a:solidFill>
              </a:rPr>
              <a:t>18</a:t>
            </a:r>
            <a:r>
              <a:rPr lang="en-US" sz="1000" dirty="0">
                <a:solidFill>
                  <a:schemeClr val="bg1"/>
                </a:solidFill>
              </a:rPr>
              <a:t>F-Labeling Of Heat-Sensitive Biomolecules For Positron Emission Tomography Imaging. </a:t>
            </a:r>
            <a:r>
              <a:rPr lang="en-US" sz="1000" i="1" dirty="0" err="1">
                <a:solidFill>
                  <a:schemeClr val="bg1"/>
                </a:solidFill>
              </a:rPr>
              <a:t>Theranostics</a:t>
            </a:r>
            <a:r>
              <a:rPr lang="en-US" sz="1000" i="1" dirty="0">
                <a:solidFill>
                  <a:schemeClr val="bg1"/>
                </a:solidFill>
              </a:rPr>
              <a:t>.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nl-BE" sz="1000" b="1" dirty="0">
                <a:solidFill>
                  <a:schemeClr val="bg1"/>
                </a:solidFill>
              </a:rPr>
              <a:t>11</a:t>
            </a:r>
            <a:r>
              <a:rPr lang="nl-BE" sz="1000" dirty="0">
                <a:solidFill>
                  <a:schemeClr val="bg1"/>
                </a:solidFill>
              </a:rPr>
              <a:t>, 2924-2939</a:t>
            </a:r>
            <a:endParaRPr lang="en-US" sz="1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66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5" grpId="0"/>
    </p:bldLst>
  </p:timing>
</p:sld>
</file>

<file path=ppt/theme/theme1.xml><?xml version="1.0" encoding="utf-8"?>
<a:theme xmlns:a="http://schemas.openxmlformats.org/drawingml/2006/main" name="Corporate-KU Leuven-Liggend-Achtergrond Wit">
  <a:themeElements>
    <a:clrScheme name="KU Leuven Corporate">
      <a:dk1>
        <a:srgbClr val="00407A"/>
      </a:dk1>
      <a:lt1>
        <a:srgbClr val="FFFFFF"/>
      </a:lt1>
      <a:dk2>
        <a:srgbClr val="52BDEC"/>
      </a:dk2>
      <a:lt2>
        <a:srgbClr val="FFFFFF"/>
      </a:lt2>
      <a:accent1>
        <a:srgbClr val="00407A"/>
      </a:accent1>
      <a:accent2>
        <a:srgbClr val="1D8DB0"/>
      </a:accent2>
      <a:accent3>
        <a:srgbClr val="52BDEC"/>
      </a:accent3>
      <a:accent4>
        <a:srgbClr val="00407A"/>
      </a:accent4>
      <a:accent5>
        <a:srgbClr val="FF9E0F"/>
      </a:accent5>
      <a:accent6>
        <a:srgbClr val="FF4D00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_SCK">
  <a:themeElements>
    <a:clrScheme name="SCKCEN">
      <a:dk1>
        <a:srgbClr val="000000"/>
      </a:dk1>
      <a:lt1>
        <a:srgbClr val="ABE1FF"/>
      </a:lt1>
      <a:dk2>
        <a:srgbClr val="0DA9FF"/>
      </a:dk2>
      <a:lt2>
        <a:srgbClr val="FFFFFF"/>
      </a:lt2>
      <a:accent1>
        <a:srgbClr val="00517E"/>
      </a:accent1>
      <a:accent2>
        <a:srgbClr val="007DC3"/>
      </a:accent2>
      <a:accent3>
        <a:srgbClr val="0DA9FF"/>
      </a:accent3>
      <a:accent4>
        <a:srgbClr val="69C9FF"/>
      </a:accent4>
      <a:accent5>
        <a:srgbClr val="ABE1FF"/>
      </a:accent5>
      <a:accent6>
        <a:srgbClr val="D9F1FF"/>
      </a:accent6>
      <a:hlink>
        <a:srgbClr val="007DC3"/>
      </a:hlink>
      <a:folHlink>
        <a:srgbClr val="000000"/>
      </a:folHlink>
    </a:clrScheme>
    <a:fontScheme name="SCK•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KCEN ppt template 20180129.potx" id="{2C9AB229-2C21-4BE7-8473-F041D61EF2E4}" vid="{F60CE9FA-A255-400D-89DC-1590CEF942C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1773</Words>
  <Application>Microsoft Macintosh PowerPoint</Application>
  <PresentationFormat>Grand écran</PresentationFormat>
  <Paragraphs>283</Paragraphs>
  <Slides>15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Courier New</vt:lpstr>
      <vt:lpstr>Segoe UI</vt:lpstr>
      <vt:lpstr>Times New Roman</vt:lpstr>
      <vt:lpstr>Wingdings</vt:lpstr>
      <vt:lpstr>Corporate-KU Leuven-Liggend-Achtergrond Wit</vt:lpstr>
      <vt:lpstr>_SCK</vt:lpstr>
      <vt:lpstr>CS ChemDraw Drawing</vt:lpstr>
      <vt:lpstr>Prism Project</vt:lpstr>
      <vt:lpstr>Présentation PowerPoint</vt:lpstr>
      <vt:lpstr>Overview presentation</vt:lpstr>
      <vt:lpstr>Full chain for development &amp; evaluation of new radiopharmaceuticals</vt:lpstr>
      <vt:lpstr>Working on three locations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 for your attention!</vt:lpstr>
      <vt:lpstr>Terbium-161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Frederik Cleeren</dc:creator>
  <cp:lastModifiedBy>Microsoft Office User</cp:lastModifiedBy>
  <cp:revision>70</cp:revision>
  <dcterms:created xsi:type="dcterms:W3CDTF">2019-03-18T11:54:49Z</dcterms:created>
  <dcterms:modified xsi:type="dcterms:W3CDTF">2019-03-20T08:51:41Z</dcterms:modified>
</cp:coreProperties>
</file>