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347" r:id="rId3"/>
    <p:sldId id="348" r:id="rId4"/>
    <p:sldId id="364" r:id="rId5"/>
  </p:sldIdLst>
  <p:sldSz cx="9144000" cy="6858000" type="screen4x3"/>
  <p:notesSz cx="6794500" cy="9931400"/>
  <p:defaultTextStyle>
    <a:defPPr>
      <a:defRPr lang="pt-P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EAEA"/>
    <a:srgbClr val="FF00FF"/>
    <a:srgbClr val="FF9900"/>
    <a:srgbClr val="66FFFF"/>
    <a:srgbClr val="FFFF00"/>
    <a:srgbClr val="CCFFCC"/>
    <a:srgbClr val="CC99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4635" autoAdjust="0"/>
    <p:restoredTop sz="90954" autoAdjust="0"/>
  </p:normalViewPr>
  <p:slideViewPr>
    <p:cSldViewPr>
      <p:cViewPr varScale="1">
        <p:scale>
          <a:sx n="93" d="100"/>
          <a:sy n="93" d="100"/>
        </p:scale>
        <p:origin x="2360" y="200"/>
      </p:cViewPr>
      <p:guideLst>
        <p:guide orient="horz" pos="1071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11956C4-8614-4733-97BA-EB595F15C803}" type="datetimeFigureOut">
              <a:rPr lang="en-GB"/>
              <a:pPr>
                <a:defRPr/>
              </a:pPr>
              <a:t>19/03/2019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BE77193-B187-4993-9095-5AA37E75649E}" type="slidenum">
              <a:rPr lang="en-GB"/>
              <a:pPr>
                <a:defRPr/>
              </a:pPr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15914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2176C0D-0769-4F90-8ECA-7092A9BAF6E5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PT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8050"/>
            <a:ext cx="5435600" cy="44688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pt-PT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66F7360-4A93-425B-B5AA-F29CF7CC4B9B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169299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AB9356-987B-4349-8473-07E50B299325}" type="slidenum">
              <a:rPr lang="pt-PT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PT"/>
              <a:t>Faça clique para editar o estilo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3405C-78D4-4F5C-A178-DE1074D8CFC9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0AF5A-0C16-42F5-B89A-160B6288B5F1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A551E1-1946-4809-A6E5-31743BAD522C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6ED2A-0A4F-48D8-8753-0EB221E76FAD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31BF1-C91A-49DD-AA93-4F784AC297CB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8024B0-0711-4C7D-B01A-8F261FAE0B69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Conteúd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/>
              <a:t>Clique para editar os estilos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  <a:endParaRPr lang="pt-PT"/>
          </a:p>
        </p:txBody>
      </p:sp>
      <p:sp>
        <p:nvSpPr>
          <p:cNvPr id="3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291EF-076E-4ADE-A7EF-927F3196775C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F7429-E374-4425-BFCD-4446C072081F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A0603-8816-4481-800D-F02C56BEBA82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3C27B-26AD-42D1-8B40-D79587A5B217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1D3FFE-A852-44B7-BECA-89F58C2C84D5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64857A-48F5-4426-9DBF-E472ED0CEA7D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0B204-8776-4817-84B8-548B02F594D2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93AF6-F276-4504-8C33-813CD04B3820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86BC9-5965-4EAE-A7FB-EEBC4EAA272C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8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9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DF525-2837-4C31-98F9-E3795490CC8F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83950-EA10-46E8-B01E-8E327A14111C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4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5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CD24F-E797-47B2-9EB2-C1F2988316DD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3F186-3787-4684-8717-9E96413097EE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3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4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44D27-D8A1-48B5-B77F-24A50B7D1AEC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AFEFE-1233-436A-83EC-F761D560D9EA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CBCA4-6AFC-4F1B-BE1D-EDB3FF471071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PT"/>
              <a:t>Clique para editar o estilo</a:t>
            </a:r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PT" noProof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PT"/>
              <a:t>Clique para editar os estilos</a:t>
            </a:r>
          </a:p>
        </p:txBody>
      </p:sp>
      <p:sp>
        <p:nvSpPr>
          <p:cNvPr id="5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71AAE-D3DE-4372-8076-8D079D9DBE63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6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7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FE6FD2-6688-484E-927B-C6715AAFE55A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Marcador de Posição do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Clique para editar o estilo</a:t>
            </a:r>
          </a:p>
        </p:txBody>
      </p:sp>
      <p:sp>
        <p:nvSpPr>
          <p:cNvPr id="1027" name="Marcador de Posição do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PT"/>
              <a:t>Clique para editar os estilos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8BDC159-4CC0-4D65-8C31-E99A4B5AA1CF}" type="datetimeFigureOut">
              <a:rPr lang="pt-PT"/>
              <a:pPr>
                <a:defRPr/>
              </a:pPr>
              <a:t>19/03/19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865A8F-8166-4858-94DF-F20CCCA6AD23}" type="slidenum">
              <a:rPr lang="pt-PT"/>
              <a:pPr>
                <a:defRPr/>
              </a:pPr>
              <a:t>‹N°›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71" descr="https://encrypted-tbn0.gstatic.com/images?q=tbn:ANd9GcSFn3iYSOtpDGjiKHgQXjDS0wmM4Y_VXwXTDNuCt-1AZRiyJVHGm7R7O6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447925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4"/>
          <p:cNvPicPr>
            <a:picLocks noChangeAspect="1" noChangeArrowheads="1"/>
          </p:cNvPicPr>
          <p:nvPr/>
        </p:nvPicPr>
        <p:blipFill>
          <a:blip r:embed="rId4"/>
          <a:srcRect t="5609" b="10600"/>
          <a:stretch>
            <a:fillRect/>
          </a:stretch>
        </p:blipFill>
        <p:spPr bwMode="auto">
          <a:xfrm>
            <a:off x="6696075" y="0"/>
            <a:ext cx="2447925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ext Box 46"/>
          <p:cNvSpPr txBox="1">
            <a:spLocks noChangeArrowheads="1"/>
          </p:cNvSpPr>
          <p:nvPr/>
        </p:nvSpPr>
        <p:spPr bwMode="auto">
          <a:xfrm>
            <a:off x="107504" y="4293096"/>
            <a:ext cx="8569325" cy="2185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t-BR" sz="2400" b="1" dirty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Team: Lurdes Gano, Célia Fernandes, Alice d’Onofrio, Joana Guerreiro, António Paulo, </a:t>
            </a:r>
            <a:endParaRPr lang="pt-PT" sz="2400" b="1" dirty="0">
              <a:solidFill>
                <a:srgbClr val="003399"/>
              </a:solidFill>
              <a:latin typeface="Calibri" pitchFamily="34" charset="0"/>
              <a:cs typeface="Arial" charset="0"/>
            </a:endParaRPr>
          </a:p>
          <a:p>
            <a:pPr algn="ctr">
              <a:spcBef>
                <a:spcPct val="50000"/>
              </a:spcBef>
            </a:pPr>
            <a:r>
              <a:rPr lang="pt-PT" sz="2200" b="1" dirty="0" err="1">
                <a:solidFill>
                  <a:srgbClr val="003399"/>
                </a:solidFill>
                <a:latin typeface="Calibri" pitchFamily="34" charset="0"/>
                <a:cs typeface="Arial" charset="0"/>
              </a:rPr>
              <a:t>Radiopharmaceutical</a:t>
            </a:r>
            <a:r>
              <a:rPr lang="pt-PT" sz="2200" b="1" dirty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PT" sz="2200" b="1" dirty="0" err="1">
                <a:solidFill>
                  <a:srgbClr val="003399"/>
                </a:solidFill>
                <a:latin typeface="Calibri" pitchFamily="34" charset="0"/>
                <a:cs typeface="Arial" charset="0"/>
              </a:rPr>
              <a:t>Sciences</a:t>
            </a:r>
            <a:r>
              <a:rPr lang="pt-PT" sz="2200" b="1" dirty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 </a:t>
            </a:r>
            <a:r>
              <a:rPr lang="pt-PT" sz="2200" b="1" dirty="0" err="1">
                <a:solidFill>
                  <a:srgbClr val="003399"/>
                </a:solidFill>
                <a:latin typeface="Calibri" pitchFamily="34" charset="0"/>
                <a:cs typeface="Arial" charset="0"/>
              </a:rPr>
              <a:t>Group</a:t>
            </a:r>
            <a:r>
              <a:rPr lang="pt-PT" sz="2200" b="1" dirty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 </a:t>
            </a:r>
          </a:p>
          <a:p>
            <a:pPr algn="ctr">
              <a:spcBef>
                <a:spcPct val="50000"/>
              </a:spcBef>
            </a:pPr>
            <a:r>
              <a:rPr lang="pt-PT" sz="2200" b="1" dirty="0">
                <a:solidFill>
                  <a:srgbClr val="003399"/>
                </a:solidFill>
                <a:latin typeface="Calibri" pitchFamily="34" charset="0"/>
                <a:cs typeface="Arial" charset="0"/>
              </a:rPr>
              <a:t>Centro de Ciências e Tecnologias Nucleares, IST, Universidade de Lisboa, Estrada Nacional 10, 2686-953 Bobadela, Portugal </a:t>
            </a:r>
          </a:p>
        </p:txBody>
      </p:sp>
      <p:sp>
        <p:nvSpPr>
          <p:cNvPr id="16389" name="Rectangle 2"/>
          <p:cNvSpPr>
            <a:spLocks noChangeArrowheads="1"/>
          </p:cNvSpPr>
          <p:nvPr/>
        </p:nvSpPr>
        <p:spPr bwMode="auto">
          <a:xfrm>
            <a:off x="-108520" y="1268760"/>
            <a:ext cx="9144000" cy="2344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MED 021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baseline="30000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155</a:t>
            </a:r>
            <a:r>
              <a:rPr lang="en-US" sz="4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/</a:t>
            </a:r>
            <a:r>
              <a:rPr lang="en-US" sz="4000" b="1" baseline="30000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161</a:t>
            </a:r>
            <a:r>
              <a:rPr lang="en-US" sz="4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Tb-labeled </a:t>
            </a:r>
            <a:r>
              <a:rPr lang="en-US" sz="4000" b="1" dirty="0" err="1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radioconjugates</a:t>
            </a:r>
            <a:r>
              <a:rPr lang="en-US" sz="4000" b="1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for cancer therapy with Auger electrons</a:t>
            </a:r>
            <a:endParaRPr lang="pt-PT" sz="4000" dirty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ítulo 1"/>
          <p:cNvSpPr txBox="1">
            <a:spLocks/>
          </p:cNvSpPr>
          <p:nvPr/>
        </p:nvSpPr>
        <p:spPr>
          <a:xfrm>
            <a:off x="0" y="0"/>
            <a:ext cx="9144000" cy="584200"/>
          </a:xfrm>
          <a:prstGeom prst="rect">
            <a:avLst/>
          </a:prstGeom>
          <a:solidFill>
            <a:srgbClr val="00B0F0"/>
          </a:solidFill>
        </p:spPr>
        <p:txBody>
          <a:bodyPr lIns="68580" tIns="34290" rIns="68580" bIns="34290" anchor="ctr">
            <a:normAutofit/>
          </a:bodyPr>
          <a:lstStyle/>
          <a:p>
            <a:pPr>
              <a:lnSpc>
                <a:spcPct val="90000"/>
              </a:lnSpc>
              <a:defRPr/>
            </a:pP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Previous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Results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: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Cell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Specific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 DNA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targeting</a:t>
            </a:r>
            <a:endParaRPr lang="pt-PT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 Light"/>
              <a:cs typeface="Arial" charset="0"/>
            </a:endParaRPr>
          </a:p>
        </p:txBody>
      </p:sp>
      <p:sp>
        <p:nvSpPr>
          <p:cNvPr id="162818" name="Rectangle 5"/>
          <p:cNvSpPr>
            <a:spLocks noChangeArrowheads="1"/>
          </p:cNvSpPr>
          <p:nvPr/>
        </p:nvSpPr>
        <p:spPr bwMode="auto">
          <a:xfrm>
            <a:off x="179388" y="765175"/>
            <a:ext cx="896461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PT" sz="2000" b="1" dirty="0" err="1">
                <a:solidFill>
                  <a:srgbClr val="0000CC"/>
                </a:solidFill>
                <a:cs typeface="Arial" charset="0"/>
              </a:rPr>
              <a:t>Multifunctional</a:t>
            </a:r>
            <a:r>
              <a:rPr lang="pt-PT" sz="2000" b="1" dirty="0">
                <a:solidFill>
                  <a:srgbClr val="0000CC"/>
                </a:solidFill>
                <a:cs typeface="Arial" charset="0"/>
              </a:rPr>
              <a:t> Complexes: BBN </a:t>
            </a:r>
            <a:r>
              <a:rPr lang="pt-PT" sz="2000" b="1" dirty="0" err="1">
                <a:solidFill>
                  <a:srgbClr val="0000CC"/>
                </a:solidFill>
                <a:cs typeface="Arial" charset="0"/>
              </a:rPr>
              <a:t>analogues</a:t>
            </a:r>
            <a:endParaRPr lang="pt-PT" sz="2000" b="1" dirty="0">
              <a:solidFill>
                <a:srgbClr val="0000CC"/>
              </a:solidFill>
              <a:cs typeface="Arial" charset="0"/>
            </a:endParaRPr>
          </a:p>
          <a:p>
            <a:pPr algn="just"/>
            <a:r>
              <a:rPr lang="pt-PT" sz="2000" b="1" dirty="0" err="1">
                <a:solidFill>
                  <a:srgbClr val="0000CC"/>
                </a:solidFill>
                <a:cs typeface="Arial" charset="0"/>
              </a:rPr>
              <a:t>Marked</a:t>
            </a:r>
            <a:r>
              <a:rPr lang="pt-PT" sz="2000" b="1" dirty="0">
                <a:solidFill>
                  <a:srgbClr val="0000CC"/>
                </a:solidFill>
                <a:cs typeface="Arial" charset="0"/>
              </a:rPr>
              <a:t> </a:t>
            </a:r>
            <a:r>
              <a:rPr lang="pt-PT" sz="2000" b="1" dirty="0" err="1">
                <a:solidFill>
                  <a:srgbClr val="0000CC"/>
                </a:solidFill>
                <a:cs typeface="Arial" charset="0"/>
              </a:rPr>
              <a:t>influence</a:t>
            </a:r>
            <a:r>
              <a:rPr lang="pt-PT" sz="2000" b="1" dirty="0">
                <a:solidFill>
                  <a:srgbClr val="0000CC"/>
                </a:solidFill>
                <a:cs typeface="Arial" charset="0"/>
              </a:rPr>
              <a:t> </a:t>
            </a:r>
            <a:r>
              <a:rPr lang="pt-PT" sz="2000" b="1" dirty="0" err="1">
                <a:solidFill>
                  <a:srgbClr val="0000CC"/>
                </a:solidFill>
                <a:cs typeface="Arial" charset="0"/>
              </a:rPr>
              <a:t>of</a:t>
            </a:r>
            <a:r>
              <a:rPr lang="pt-PT" sz="2000" b="1" dirty="0">
                <a:solidFill>
                  <a:srgbClr val="0000CC"/>
                </a:solidFill>
                <a:cs typeface="Arial" charset="0"/>
              </a:rPr>
              <a:t> </a:t>
            </a:r>
            <a:r>
              <a:rPr lang="pt-PT" sz="2000" b="1" dirty="0" err="1">
                <a:solidFill>
                  <a:srgbClr val="0000CC"/>
                </a:solidFill>
                <a:cs typeface="Arial" charset="0"/>
              </a:rPr>
              <a:t>the</a:t>
            </a:r>
            <a:r>
              <a:rPr lang="pt-PT" sz="2000" b="1" dirty="0">
                <a:solidFill>
                  <a:srgbClr val="0000CC"/>
                </a:solidFill>
                <a:cs typeface="Arial" charset="0"/>
              </a:rPr>
              <a:t> </a:t>
            </a:r>
            <a:r>
              <a:rPr lang="pt-PT" sz="2000" b="1" dirty="0" err="1">
                <a:solidFill>
                  <a:srgbClr val="0000CC"/>
                </a:solidFill>
                <a:cs typeface="Arial" charset="0"/>
              </a:rPr>
              <a:t>linker</a:t>
            </a:r>
            <a:r>
              <a:rPr lang="pt-PT" sz="2000" b="1" dirty="0">
                <a:solidFill>
                  <a:srgbClr val="0000CC"/>
                </a:solidFill>
                <a:cs typeface="Arial" charset="0"/>
              </a:rPr>
              <a:t>/ GGG can </a:t>
            </a:r>
            <a:r>
              <a:rPr lang="pt-PT" sz="2000" b="1" dirty="0" err="1">
                <a:solidFill>
                  <a:srgbClr val="0000CC"/>
                </a:solidFill>
                <a:cs typeface="Arial" charset="0"/>
              </a:rPr>
              <a:t>be</a:t>
            </a:r>
            <a:r>
              <a:rPr lang="pt-PT" sz="2000" b="1" dirty="0">
                <a:solidFill>
                  <a:srgbClr val="0000CC"/>
                </a:solidFill>
                <a:cs typeface="Arial" charset="0"/>
              </a:rPr>
              <a:t> </a:t>
            </a:r>
            <a:r>
              <a:rPr lang="pt-PT" sz="2000" b="1" dirty="0" err="1">
                <a:solidFill>
                  <a:srgbClr val="0000CC"/>
                </a:solidFill>
                <a:cs typeface="Arial" charset="0"/>
              </a:rPr>
              <a:t>cleaved</a:t>
            </a:r>
            <a:r>
              <a:rPr lang="pt-PT" sz="2000" b="1" dirty="0">
                <a:solidFill>
                  <a:srgbClr val="0000CC"/>
                </a:solidFill>
                <a:cs typeface="Arial" charset="0"/>
              </a:rPr>
              <a:t> </a:t>
            </a:r>
            <a:r>
              <a:rPr lang="pt-PT" sz="2000" b="1" dirty="0" err="1">
                <a:solidFill>
                  <a:srgbClr val="0000CC"/>
                </a:solidFill>
                <a:cs typeface="Arial" charset="0"/>
              </a:rPr>
              <a:t>by</a:t>
            </a:r>
            <a:r>
              <a:rPr lang="pt-PT" sz="2000" b="1" dirty="0">
                <a:solidFill>
                  <a:srgbClr val="0000CC"/>
                </a:solidFill>
                <a:cs typeface="Arial" charset="0"/>
              </a:rPr>
              <a:t> </a:t>
            </a:r>
            <a:r>
              <a:rPr lang="pt-PT" sz="2000" b="1" dirty="0" err="1">
                <a:solidFill>
                  <a:srgbClr val="0000CC"/>
                </a:solidFill>
                <a:cs typeface="Arial" charset="0"/>
              </a:rPr>
              <a:t>cathepsin</a:t>
            </a:r>
            <a:r>
              <a:rPr lang="pt-PT" sz="2000" b="1" dirty="0">
                <a:solidFill>
                  <a:srgbClr val="0000CC"/>
                </a:solidFill>
                <a:cs typeface="Arial" charset="0"/>
              </a:rPr>
              <a:t> B</a:t>
            </a:r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auto">
          <a:xfrm>
            <a:off x="320800" y="1489117"/>
            <a:ext cx="77771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pt-PT" sz="2000" dirty="0">
                <a:solidFill>
                  <a:srgbClr val="0000CC"/>
                </a:solidFill>
                <a:cs typeface="Arial" charset="0"/>
              </a:rPr>
              <a:t>TIME–LAPSE CONFOCAL MICROSCOPY: PC3 cells,15 µM  </a:t>
            </a:r>
          </a:p>
        </p:txBody>
      </p:sp>
      <p:grpSp>
        <p:nvGrpSpPr>
          <p:cNvPr id="162820" name="Grupo 34"/>
          <p:cNvGrpSpPr>
            <a:grpSpLocks/>
          </p:cNvGrpSpPr>
          <p:nvPr/>
        </p:nvGrpSpPr>
        <p:grpSpPr bwMode="auto">
          <a:xfrm>
            <a:off x="4859338" y="1916113"/>
            <a:ext cx="4033837" cy="4752975"/>
            <a:chOff x="4860032" y="1772816"/>
            <a:chExt cx="4032448" cy="4752528"/>
          </a:xfrm>
        </p:grpSpPr>
        <p:grpSp>
          <p:nvGrpSpPr>
            <p:cNvPr id="162827" name="Grupo 26"/>
            <p:cNvGrpSpPr>
              <a:grpSpLocks/>
            </p:cNvGrpSpPr>
            <p:nvPr/>
          </p:nvGrpSpPr>
          <p:grpSpPr bwMode="auto">
            <a:xfrm>
              <a:off x="5796136" y="3861048"/>
              <a:ext cx="2880320" cy="2518442"/>
              <a:chOff x="5903639" y="3933056"/>
              <a:chExt cx="2916833" cy="2662458"/>
            </a:xfrm>
          </p:grpSpPr>
          <p:pic>
            <p:nvPicPr>
              <p:cNvPr id="162831" name="Picture 21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5903639" y="3933056"/>
                <a:ext cx="2916833" cy="26624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2832" name="Rectângulo 24"/>
              <p:cNvSpPr>
                <a:spLocks noChangeArrowheads="1"/>
              </p:cNvSpPr>
              <p:nvPr/>
            </p:nvSpPr>
            <p:spPr bwMode="auto">
              <a:xfrm>
                <a:off x="7236296" y="6021288"/>
                <a:ext cx="792088" cy="369332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pt-PT" b="1">
                    <a:solidFill>
                      <a:srgbClr val="FF0000"/>
                    </a:solidFill>
                    <a:cs typeface="Arial" charset="0"/>
                  </a:rPr>
                  <a:t>5</a:t>
                </a:r>
              </a:p>
            </p:txBody>
          </p:sp>
        </p:grpSp>
        <p:pic>
          <p:nvPicPr>
            <p:cNvPr id="162828" name="Picture 1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932040" y="1772816"/>
              <a:ext cx="2736304" cy="2649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2829" name="CaixaDeTexto 23"/>
            <p:cNvSpPr txBox="1">
              <a:spLocks noChangeArrowheads="1"/>
            </p:cNvSpPr>
            <p:nvPr/>
          </p:nvSpPr>
          <p:spPr bwMode="auto">
            <a:xfrm>
              <a:off x="6156176" y="3646765"/>
              <a:ext cx="576064" cy="646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PT" b="1">
                  <a:solidFill>
                    <a:srgbClr val="FF0000"/>
                  </a:solidFill>
                  <a:cs typeface="Arial" charset="0"/>
                </a:rPr>
                <a:t>4</a:t>
              </a:r>
            </a:p>
            <a:p>
              <a:endParaRPr lang="pt-PT" b="1">
                <a:solidFill>
                  <a:srgbClr val="FF0000"/>
                </a:solidFill>
                <a:cs typeface="Arial" charset="0"/>
              </a:endParaRPr>
            </a:p>
          </p:txBody>
        </p:sp>
        <p:sp>
          <p:nvSpPr>
            <p:cNvPr id="162830" name="Rectangle 7"/>
            <p:cNvSpPr>
              <a:spLocks noChangeArrowheads="1"/>
            </p:cNvSpPr>
            <p:nvPr/>
          </p:nvSpPr>
          <p:spPr bwMode="auto">
            <a:xfrm>
              <a:off x="4860032" y="1844824"/>
              <a:ext cx="4032448" cy="4680520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>
                <a:cs typeface="Arial" charset="0"/>
              </a:endParaRPr>
            </a:p>
          </p:txBody>
        </p:sp>
      </p:grpSp>
      <p:grpSp>
        <p:nvGrpSpPr>
          <p:cNvPr id="162821" name="Grupo 36"/>
          <p:cNvGrpSpPr>
            <a:grpSpLocks/>
          </p:cNvGrpSpPr>
          <p:nvPr/>
        </p:nvGrpSpPr>
        <p:grpSpPr bwMode="auto">
          <a:xfrm>
            <a:off x="141288" y="2060575"/>
            <a:ext cx="4286250" cy="4608513"/>
            <a:chOff x="141734" y="2060848"/>
            <a:chExt cx="4286250" cy="4608512"/>
          </a:xfrm>
        </p:grpSpPr>
        <p:sp>
          <p:nvSpPr>
            <p:cNvPr id="162823" name="Rectangle 3"/>
            <p:cNvSpPr>
              <a:spLocks noChangeArrowheads="1"/>
            </p:cNvSpPr>
            <p:nvPr/>
          </p:nvSpPr>
          <p:spPr bwMode="auto">
            <a:xfrm>
              <a:off x="321246" y="2060848"/>
              <a:ext cx="4032448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just"/>
              <a:r>
                <a:rPr lang="pt-PT" sz="1300">
                  <a:solidFill>
                    <a:srgbClr val="0000CC"/>
                  </a:solidFill>
                  <a:cs typeface="Arial" charset="0"/>
                </a:rPr>
                <a:t>SINGLE CELL FLUORESCENCE DISTRIBUTION</a:t>
              </a:r>
            </a:p>
          </p:txBody>
        </p:sp>
        <p:pic>
          <p:nvPicPr>
            <p:cNvPr id="162824" name="Picture 18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41734" y="2492896"/>
              <a:ext cx="4286250" cy="2085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2825" name="Picture 2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0757" y="4400252"/>
              <a:ext cx="3733800" cy="2152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2826" name="Rectangle 7"/>
            <p:cNvSpPr>
              <a:spLocks noChangeArrowheads="1"/>
            </p:cNvSpPr>
            <p:nvPr/>
          </p:nvSpPr>
          <p:spPr bwMode="auto">
            <a:xfrm>
              <a:off x="321246" y="2420888"/>
              <a:ext cx="3960440" cy="4248472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>
                <a:cs typeface="Arial" charset="0"/>
              </a:endParaRPr>
            </a:p>
          </p:txBody>
        </p:sp>
      </p:grpSp>
      <p:sp>
        <p:nvSpPr>
          <p:cNvPr id="162822" name="Rectangle 17"/>
          <p:cNvSpPr>
            <a:spLocks noChangeArrowheads="1"/>
          </p:cNvSpPr>
          <p:nvPr/>
        </p:nvSpPr>
        <p:spPr bwMode="auto">
          <a:xfrm>
            <a:off x="5400675" y="6653213"/>
            <a:ext cx="3598863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000"/>
              <a:t>A. Paulo et al., </a:t>
            </a:r>
            <a:r>
              <a:rPr lang="fr-FR" sz="1000" i="1"/>
              <a:t>J. Biol. Inorg.Chem. </a:t>
            </a:r>
            <a:r>
              <a:rPr lang="fr-FR" sz="1000" b="1"/>
              <a:t>2011</a:t>
            </a:r>
            <a:r>
              <a:rPr lang="fr-FR" sz="1000"/>
              <a:t>, 16, 1141-1153  </a:t>
            </a:r>
            <a:endParaRPr lang="en-US" sz="1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294" name="Grupo 17"/>
          <p:cNvGrpSpPr>
            <a:grpSpLocks/>
          </p:cNvGrpSpPr>
          <p:nvPr/>
        </p:nvGrpSpPr>
        <p:grpSpPr bwMode="auto">
          <a:xfrm>
            <a:off x="611188" y="3716338"/>
            <a:ext cx="2447925" cy="2376487"/>
            <a:chOff x="611560" y="3861048"/>
            <a:chExt cx="2448272" cy="2376264"/>
          </a:xfrm>
        </p:grpSpPr>
        <p:graphicFrame>
          <p:nvGraphicFramePr>
            <p:cNvPr id="137292" name="Object 76"/>
            <p:cNvGraphicFramePr>
              <a:graphicFrameLocks noChangeAspect="1"/>
            </p:cNvGraphicFramePr>
            <p:nvPr/>
          </p:nvGraphicFramePr>
          <p:xfrm>
            <a:off x="683568" y="4005064"/>
            <a:ext cx="2237154" cy="20161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7310" name="ISIS/Draw Sketch" r:id="rId3" imgW="1700885" imgH="1569171" progId="ISISServer">
                    <p:embed/>
                  </p:oleObj>
                </mc:Choice>
                <mc:Fallback>
                  <p:oleObj name="ISIS/Draw Sketch" r:id="rId3" imgW="1700885" imgH="1569171" progId="ISISServer">
                    <p:embed/>
                    <p:pic>
                      <p:nvPicPr>
                        <p:cNvPr id="0" name="Picture 7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3568" y="4005064"/>
                          <a:ext cx="2237154" cy="20161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7309" name="Rectangle 7"/>
            <p:cNvSpPr>
              <a:spLocks noChangeArrowheads="1"/>
            </p:cNvSpPr>
            <p:nvPr/>
          </p:nvSpPr>
          <p:spPr bwMode="auto">
            <a:xfrm>
              <a:off x="611560" y="3861048"/>
              <a:ext cx="2448272" cy="2376264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>
                <a:cs typeface="Arial" charset="0"/>
              </a:endParaRPr>
            </a:p>
          </p:txBody>
        </p:sp>
      </p:grpSp>
      <p:grpSp>
        <p:nvGrpSpPr>
          <p:cNvPr id="137295" name="Grupo 15"/>
          <p:cNvGrpSpPr>
            <a:grpSpLocks/>
          </p:cNvGrpSpPr>
          <p:nvPr/>
        </p:nvGrpSpPr>
        <p:grpSpPr bwMode="auto">
          <a:xfrm>
            <a:off x="4140200" y="836613"/>
            <a:ext cx="4752975" cy="2520950"/>
            <a:chOff x="3779912" y="1196752"/>
            <a:chExt cx="4752528" cy="2520280"/>
          </a:xfrm>
        </p:grpSpPr>
        <p:pic>
          <p:nvPicPr>
            <p:cNvPr id="137307" name="Picture 3"/>
            <p:cNvPicPr>
              <a:picLocks noChangeAspect="1" noChangeArrowheads="1"/>
            </p:cNvPicPr>
            <p:nvPr/>
          </p:nvPicPr>
          <p:blipFill>
            <a:blip r:embed="rId5"/>
            <a:srcRect r="1515" b="2989"/>
            <a:stretch>
              <a:fillRect/>
            </a:stretch>
          </p:blipFill>
          <p:spPr bwMode="auto">
            <a:xfrm>
              <a:off x="3779912" y="1196752"/>
              <a:ext cx="4679950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7308" name="Rectangle 7"/>
            <p:cNvSpPr>
              <a:spLocks noChangeArrowheads="1"/>
            </p:cNvSpPr>
            <p:nvPr/>
          </p:nvSpPr>
          <p:spPr bwMode="auto">
            <a:xfrm>
              <a:off x="3779912" y="1196752"/>
              <a:ext cx="4752528" cy="2520280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>
                <a:cs typeface="Arial" charset="0"/>
              </a:endParaRPr>
            </a:p>
          </p:txBody>
        </p:sp>
      </p:grpSp>
      <p:grpSp>
        <p:nvGrpSpPr>
          <p:cNvPr id="137296" name="Grupo 16"/>
          <p:cNvGrpSpPr>
            <a:grpSpLocks/>
          </p:cNvGrpSpPr>
          <p:nvPr/>
        </p:nvGrpSpPr>
        <p:grpSpPr bwMode="auto">
          <a:xfrm>
            <a:off x="3995738" y="3573463"/>
            <a:ext cx="4895850" cy="2519362"/>
            <a:chOff x="3635896" y="3789040"/>
            <a:chExt cx="4896544" cy="2520280"/>
          </a:xfrm>
        </p:grpSpPr>
        <p:pic>
          <p:nvPicPr>
            <p:cNvPr id="137305" name="Picture 3"/>
            <p:cNvPicPr>
              <a:picLocks noChangeAspect="1" noChangeArrowheads="1"/>
            </p:cNvPicPr>
            <p:nvPr/>
          </p:nvPicPr>
          <p:blipFill>
            <a:blip r:embed="rId6"/>
            <a:srcRect b="2789"/>
            <a:stretch>
              <a:fillRect/>
            </a:stretch>
          </p:blipFill>
          <p:spPr bwMode="auto">
            <a:xfrm>
              <a:off x="3635896" y="3789040"/>
              <a:ext cx="4748213" cy="2520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7306" name="Rectangle 7"/>
            <p:cNvSpPr>
              <a:spLocks noChangeArrowheads="1"/>
            </p:cNvSpPr>
            <p:nvPr/>
          </p:nvSpPr>
          <p:spPr bwMode="auto">
            <a:xfrm>
              <a:off x="3635896" y="3789040"/>
              <a:ext cx="4896544" cy="2520280"/>
            </a:xfrm>
            <a:prstGeom prst="rect">
              <a:avLst/>
            </a:prstGeom>
            <a:noFill/>
            <a:ln w="38100" cmpd="dbl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pt-PT">
                <a:cs typeface="Arial" charset="0"/>
              </a:endParaRPr>
            </a:p>
          </p:txBody>
        </p:sp>
      </p:grpSp>
      <p:sp>
        <p:nvSpPr>
          <p:cNvPr id="20" name="Seta de movimento para a direita 19"/>
          <p:cNvSpPr/>
          <p:nvPr/>
        </p:nvSpPr>
        <p:spPr>
          <a:xfrm>
            <a:off x="3563938" y="1628775"/>
            <a:ext cx="431800" cy="358775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sp>
        <p:nvSpPr>
          <p:cNvPr id="21" name="Seta de movimento para a direita 20"/>
          <p:cNvSpPr/>
          <p:nvPr/>
        </p:nvSpPr>
        <p:spPr>
          <a:xfrm>
            <a:off x="3276600" y="4508500"/>
            <a:ext cx="431800" cy="360363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PT"/>
          </a:p>
        </p:txBody>
      </p:sp>
      <p:grpSp>
        <p:nvGrpSpPr>
          <p:cNvPr id="137299" name="Group 22"/>
          <p:cNvGrpSpPr>
            <a:grpSpLocks/>
          </p:cNvGrpSpPr>
          <p:nvPr/>
        </p:nvGrpSpPr>
        <p:grpSpPr bwMode="auto">
          <a:xfrm>
            <a:off x="250825" y="836613"/>
            <a:ext cx="3168650" cy="2673350"/>
            <a:chOff x="250825" y="981075"/>
            <a:chExt cx="3168650" cy="2673350"/>
          </a:xfrm>
        </p:grpSpPr>
        <p:grpSp>
          <p:nvGrpSpPr>
            <p:cNvPr id="137302" name="Grupo 18"/>
            <p:cNvGrpSpPr>
              <a:grpSpLocks/>
            </p:cNvGrpSpPr>
            <p:nvPr/>
          </p:nvGrpSpPr>
          <p:grpSpPr bwMode="auto">
            <a:xfrm>
              <a:off x="250825" y="981075"/>
              <a:ext cx="3168650" cy="2673350"/>
              <a:chOff x="395536" y="980728"/>
              <a:chExt cx="3168352" cy="2673520"/>
            </a:xfrm>
          </p:grpSpPr>
          <p:graphicFrame>
            <p:nvGraphicFramePr>
              <p:cNvPr id="137293" name="Object 77"/>
              <p:cNvGraphicFramePr>
                <a:graphicFrameLocks noChangeAspect="1"/>
              </p:cNvGraphicFramePr>
              <p:nvPr/>
            </p:nvGraphicFramePr>
            <p:xfrm>
              <a:off x="611560" y="1052736"/>
              <a:ext cx="2808312" cy="2601512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37311" name="ISIS/Draw Sketch" r:id="rId7" imgW="2973070" imgH="2748280" progId="ISISServer">
                      <p:embed/>
                    </p:oleObj>
                  </mc:Choice>
                  <mc:Fallback>
                    <p:oleObj name="ISIS/Draw Sketch" r:id="rId7" imgW="2973070" imgH="2748280" progId="ISISServer">
                      <p:embed/>
                      <p:pic>
                        <p:nvPicPr>
                          <p:cNvPr id="0" name="Picture 77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11560" y="1052736"/>
                            <a:ext cx="2808312" cy="2601512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chemeClr val="accent1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chemeClr val="tx1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chemeClr val="bg2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37304" name="Rectangle 7"/>
              <p:cNvSpPr>
                <a:spLocks noChangeArrowheads="1"/>
              </p:cNvSpPr>
              <p:nvPr/>
            </p:nvSpPr>
            <p:spPr bwMode="auto">
              <a:xfrm>
                <a:off x="395536" y="980728"/>
                <a:ext cx="3168352" cy="2664296"/>
              </a:xfrm>
              <a:prstGeom prst="rect">
                <a:avLst/>
              </a:prstGeom>
              <a:noFill/>
              <a:ln w="38100" cmpd="dbl">
                <a:solidFill>
                  <a:srgbClr val="FF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pt-PT">
                  <a:cs typeface="Arial" charset="0"/>
                </a:endParaRPr>
              </a:p>
            </p:txBody>
          </p:sp>
        </p:grpSp>
        <p:sp>
          <p:nvSpPr>
            <p:cNvPr id="137303" name="TextBox 21"/>
            <p:cNvSpPr txBox="1">
              <a:spLocks noChangeArrowheads="1"/>
            </p:cNvSpPr>
            <p:nvPr/>
          </p:nvSpPr>
          <p:spPr bwMode="auto">
            <a:xfrm>
              <a:off x="1979613" y="2852738"/>
              <a:ext cx="7207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pt-PT" b="1" dirty="0">
                  <a:solidFill>
                    <a:srgbClr val="FF0000"/>
                  </a:solidFill>
                  <a:cs typeface="Arial" charset="0"/>
                </a:rPr>
                <a:t>5a</a:t>
              </a:r>
            </a:p>
          </p:txBody>
        </p:sp>
      </p:grpSp>
      <p:sp>
        <p:nvSpPr>
          <p:cNvPr id="137301" name="AutoShape 88" descr="Resultado de imagem para technophage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pt-PT"/>
          </a:p>
        </p:txBody>
      </p:sp>
      <p:sp>
        <p:nvSpPr>
          <p:cNvPr id="24" name="Título 1"/>
          <p:cNvSpPr txBox="1">
            <a:spLocks/>
          </p:cNvSpPr>
          <p:nvPr/>
        </p:nvSpPr>
        <p:spPr>
          <a:xfrm>
            <a:off x="0" y="2330"/>
            <a:ext cx="9144000" cy="584200"/>
          </a:xfrm>
          <a:prstGeom prst="rect">
            <a:avLst/>
          </a:prstGeom>
          <a:solidFill>
            <a:srgbClr val="00B0F0"/>
          </a:solidFill>
        </p:spPr>
        <p:txBody>
          <a:bodyPr lIns="68580" tIns="34290" rIns="68580" bIns="34290" anchor="ctr">
            <a:normAutofit fontScale="85000" lnSpcReduction="10000"/>
          </a:bodyPr>
          <a:lstStyle/>
          <a:p>
            <a:pPr>
              <a:lnSpc>
                <a:spcPct val="90000"/>
              </a:lnSpc>
              <a:defRPr/>
            </a:pP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Previous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Results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: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Cell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Specific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 DNA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targeting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/</a:t>
            </a:r>
            <a:r>
              <a:rPr lang="pt-PT" sz="32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99m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Tc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congeners</a:t>
            </a:r>
            <a:endParaRPr lang="pt-PT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 Light"/>
              <a:cs typeface="Arial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008" y="1484784"/>
            <a:ext cx="4421185" cy="2674212"/>
          </a:xfrm>
          <a:prstGeom prst="rect">
            <a:avLst/>
          </a:prstGeom>
        </p:spPr>
      </p:pic>
      <p:sp>
        <p:nvSpPr>
          <p:cNvPr id="15" name="Título 1"/>
          <p:cNvSpPr txBox="1">
            <a:spLocks/>
          </p:cNvSpPr>
          <p:nvPr/>
        </p:nvSpPr>
        <p:spPr>
          <a:xfrm>
            <a:off x="0" y="0"/>
            <a:ext cx="9144000" cy="584200"/>
          </a:xfrm>
          <a:prstGeom prst="rect">
            <a:avLst/>
          </a:prstGeom>
          <a:solidFill>
            <a:srgbClr val="00B0F0"/>
          </a:solidFill>
        </p:spPr>
        <p:txBody>
          <a:bodyPr lIns="68580" tIns="34290" rIns="68580" bIns="34290" anchor="ctr">
            <a:normAutofit fontScale="77500" lnSpcReduction="20000"/>
          </a:bodyPr>
          <a:lstStyle/>
          <a:p>
            <a:pPr>
              <a:lnSpc>
                <a:spcPct val="90000"/>
              </a:lnSpc>
              <a:defRPr/>
            </a:pP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Our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Proposal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: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Apply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 a Similar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Approach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 to </a:t>
            </a:r>
            <a:r>
              <a:rPr lang="pt-PT" sz="32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155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Tb/</a:t>
            </a:r>
            <a:r>
              <a:rPr lang="pt-PT" sz="3200" b="1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161</a:t>
            </a:r>
            <a:r>
              <a:rPr lang="pt-PT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Tb </a:t>
            </a:r>
            <a:r>
              <a:rPr lang="pt-PT" sz="32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 Light"/>
                <a:cs typeface="Arial" charset="0"/>
              </a:rPr>
              <a:t>Radioconjugates</a:t>
            </a:r>
            <a:endParaRPr lang="pt-PT" sz="3200" b="1" dirty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 Light"/>
              <a:cs typeface="Arial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79512" y="389453"/>
            <a:ext cx="8280400" cy="72096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en-GB" b="1" dirty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  <a:ea typeface="Arial Unicode MS" pitchFamily="34" charset="-128"/>
              <a:cs typeface="Arial Unicode MS" pitchFamily="34" charset="-128"/>
            </a:endParaRPr>
          </a:p>
          <a:p>
            <a:pPr marL="285750" indent="-285750"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US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Design  and preclinical evaluation of DOTA-based </a:t>
            </a:r>
            <a:r>
              <a:rPr lang="en-US" baseline="300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155</a:t>
            </a:r>
            <a:r>
              <a:rPr lang="en-US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Tb/</a:t>
            </a:r>
            <a:r>
              <a:rPr lang="en-US" baseline="300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161</a:t>
            </a:r>
            <a:r>
              <a:rPr lang="en-US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Tb complexes of macrocyclic </a:t>
            </a:r>
            <a:r>
              <a:rPr lang="en-US" dirty="0" err="1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chelators</a:t>
            </a:r>
            <a:r>
              <a:rPr lang="en-US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 of the type [4] carrying: </a:t>
            </a:r>
          </a:p>
          <a:p>
            <a:pPr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defRPr/>
            </a:pPr>
            <a:r>
              <a:rPr lang="en-US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defRPr/>
            </a:pPr>
            <a:r>
              <a:rPr lang="en-US" sz="16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	</a:t>
            </a:r>
            <a:r>
              <a:rPr lang="en-US" sz="1600" dirty="0" err="1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en-US" sz="16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) a </a:t>
            </a:r>
            <a:r>
              <a:rPr lang="en-US" sz="1600" b="1" u="sng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bioactive vector</a:t>
            </a:r>
            <a:r>
              <a:rPr lang="en-US" sz="1600" b="1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6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(e.g. a BBN analogue)</a:t>
            </a:r>
          </a:p>
          <a:p>
            <a:pPr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defRPr/>
            </a:pPr>
            <a:r>
              <a:rPr lang="en-US" sz="16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	ii) a </a:t>
            </a:r>
            <a:r>
              <a:rPr lang="en-US" sz="1600" b="1" u="sng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cleavable linker (</a:t>
            </a:r>
            <a:r>
              <a:rPr lang="en-US" sz="1600" u="sng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e.g.</a:t>
            </a:r>
            <a:r>
              <a:rPr lang="en-US" sz="1600" b="1" u="sng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6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US" sz="1600" dirty="0" err="1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cathepsin</a:t>
            </a:r>
            <a:r>
              <a:rPr lang="en-US" sz="16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 B substrate) </a:t>
            </a:r>
          </a:p>
          <a:p>
            <a:pPr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defRPr/>
            </a:pPr>
            <a:r>
              <a:rPr lang="en-US" sz="16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	iii) a </a:t>
            </a:r>
            <a:r>
              <a:rPr lang="en-US" sz="1600" b="1" u="sng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DNA-</a:t>
            </a:r>
            <a:r>
              <a:rPr lang="en-US" sz="1600" b="1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targeting moiety </a:t>
            </a:r>
            <a:r>
              <a:rPr lang="en-US" sz="16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(e.g. </a:t>
            </a:r>
            <a:r>
              <a:rPr lang="en-US" sz="1600" dirty="0" err="1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intercalator</a:t>
            </a:r>
            <a:r>
              <a:rPr lang="en-US" sz="16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)  </a:t>
            </a:r>
          </a:p>
          <a:p>
            <a:pPr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defRPr/>
            </a:pPr>
            <a:r>
              <a:rPr lang="en-US" sz="16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        or a </a:t>
            </a:r>
            <a:r>
              <a:rPr lang="en-US" sz="1600" b="1" u="sng" dirty="0" err="1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mitotropic</a:t>
            </a:r>
            <a:r>
              <a:rPr lang="en-US" sz="1600" b="1" u="sng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 moiety </a:t>
            </a:r>
            <a:r>
              <a:rPr lang="en-US" sz="16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	(e.g. TPP derivative)</a:t>
            </a:r>
          </a:p>
          <a:p>
            <a:pPr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66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66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66"/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defRPr/>
            </a:pPr>
            <a:endParaRPr lang="en-US" dirty="0">
              <a:solidFill>
                <a:srgbClr val="000066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285750" indent="-285750"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US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We expect enhanced and more selective radiotoxic effects by  augmented accumulation of the </a:t>
            </a:r>
            <a:r>
              <a:rPr lang="en-US" dirty="0" err="1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radiocomplexes</a:t>
            </a:r>
            <a:r>
              <a:rPr lang="en-US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 in the nucleus and mitochondria of tumor cells.</a:t>
            </a:r>
          </a:p>
          <a:p>
            <a:pPr marL="285750" indent="-285750"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US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 The </a:t>
            </a:r>
            <a:r>
              <a:rPr lang="en-US" baseline="30000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155/161</a:t>
            </a:r>
            <a:r>
              <a:rPr lang="en-US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Tb-radioconjugates will be firstly evaluated in human cancer cell lines to assess their cellular uptake, as well as their subcellular localization and  radiotoxic effects. </a:t>
            </a:r>
          </a:p>
          <a:p>
            <a:pPr marL="285750" indent="-285750"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r>
              <a:rPr lang="en-US" dirty="0">
                <a:solidFill>
                  <a:srgbClr val="000066"/>
                </a:solidFill>
                <a:ea typeface="Arial Unicode MS" pitchFamily="34" charset="-128"/>
                <a:cs typeface="Arial Unicode MS" pitchFamily="34" charset="-128"/>
              </a:rPr>
              <a:t>At a later stage, studies will be also conducted in appropriate animal models.</a:t>
            </a:r>
          </a:p>
          <a:p>
            <a:pPr marL="285750" indent="-285750"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endParaRPr lang="en-US" dirty="0">
              <a:solidFill>
                <a:srgbClr val="000066"/>
              </a:solidFill>
              <a:ea typeface="Arial Unicode MS" pitchFamily="34" charset="-128"/>
              <a:cs typeface="Arial Unicode MS" pitchFamily="34" charset="-128"/>
            </a:endParaRPr>
          </a:p>
          <a:p>
            <a:pPr marL="285750" indent="-285750" algn="just" defTabSz="449263" eaLnBrk="0" hangingPunct="0">
              <a:lnSpc>
                <a:spcPct val="125000"/>
              </a:lnSpc>
              <a:buClr>
                <a:srgbClr val="000000"/>
              </a:buClr>
              <a:buSzPct val="100000"/>
              <a:buFontTx/>
              <a:buChar char="-"/>
              <a:defRPr/>
            </a:pPr>
            <a:endParaRPr lang="en-GB" dirty="0">
              <a:solidFill>
                <a:srgbClr val="000066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</p:bldLst>
  </p:timing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6739</TotalTime>
  <Words>157</Words>
  <Application>Microsoft Macintosh PowerPoint</Application>
  <PresentationFormat>Affichage à l'écran (4:3)</PresentationFormat>
  <Paragraphs>31</Paragraphs>
  <Slides>4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 Unicode MS</vt:lpstr>
      <vt:lpstr>Arial</vt:lpstr>
      <vt:lpstr>Calibri</vt:lpstr>
      <vt:lpstr>Calibri Light</vt:lpstr>
      <vt:lpstr>Times New Roman</vt:lpstr>
      <vt:lpstr>Tema do Office</vt:lpstr>
      <vt:lpstr>ISIS/Draw Sketch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admin</dc:creator>
  <cp:lastModifiedBy>Microsoft Office User</cp:lastModifiedBy>
  <cp:revision>393</cp:revision>
  <cp:lastPrinted>2015-11-12T12:12:36Z</cp:lastPrinted>
  <dcterms:created xsi:type="dcterms:W3CDTF">2014-01-03T11:50:59Z</dcterms:created>
  <dcterms:modified xsi:type="dcterms:W3CDTF">2019-03-19T07:58:51Z</dcterms:modified>
</cp:coreProperties>
</file>