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0"/>
  </p:notesMasterIdLst>
  <p:handoutMasterIdLst>
    <p:handoutMasterId r:id="rId11"/>
  </p:handoutMasterIdLst>
  <p:sldIdLst>
    <p:sldId id="328" r:id="rId2"/>
    <p:sldId id="466" r:id="rId3"/>
    <p:sldId id="449" r:id="rId4"/>
    <p:sldId id="459" r:id="rId5"/>
    <p:sldId id="456" r:id="rId6"/>
    <p:sldId id="450" r:id="rId7"/>
    <p:sldId id="441" r:id="rId8"/>
    <p:sldId id="409" r:id="rId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466"/>
            <p14:sldId id="449"/>
            <p14:sldId id="459"/>
            <p14:sldId id="456"/>
            <p14:sldId id="450"/>
            <p14:sldId id="441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00"/>
    <a:srgbClr val="808080"/>
    <a:srgbClr val="FFFFFF"/>
    <a:srgbClr val="197418"/>
    <a:srgbClr val="010000"/>
    <a:srgbClr val="000000"/>
    <a:srgbClr val="FDCA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 autoAdjust="0"/>
    <p:restoredTop sz="50000" autoAdjust="0"/>
  </p:normalViewPr>
  <p:slideViewPr>
    <p:cSldViewPr snapToObjects="1">
      <p:cViewPr varScale="1">
        <p:scale>
          <a:sx n="93" d="100"/>
          <a:sy n="93" d="100"/>
        </p:scale>
        <p:origin x="1568" y="20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‹N°›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1216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tiff"/><Relationship Id="rId7" Type="http://schemas.openxmlformats.org/officeDocument/2006/relationships/image" Target="../media/image32.png"/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704357"/>
            <a:ext cx="8928992" cy="1028899"/>
          </a:xfrm>
        </p:spPr>
        <p:txBody>
          <a:bodyPr/>
          <a:lstStyle/>
          <a:p>
            <a:br>
              <a:rPr lang="de-CH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361045" y="621775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CERN-MEDICIS, 20/03/2019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7691" y="4797152"/>
            <a:ext cx="6356677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Zeynep Talip, Nick Van der Meulen, Cristina Müller</a:t>
            </a:r>
          </a:p>
          <a:p>
            <a:pPr algn="ctr"/>
            <a:r>
              <a:rPr lang="de-CH" sz="1400" b="1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zeynep.talip@psi.ch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8040" y="4023502"/>
            <a:ext cx="907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Project proposals to the MEDICIS collaboration board 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fld id="{EBC07571-3134-BB4B-B83F-1A9FE18D34F3}" type="slidenum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2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Aerial view of the PSI premises, May 2014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9" t="19756" r="16577" b="23201"/>
          <a:stretch/>
        </p:blipFill>
        <p:spPr bwMode="auto">
          <a:xfrm>
            <a:off x="858733" y="685800"/>
            <a:ext cx="7711123" cy="446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ular Callout 6"/>
          <p:cNvSpPr/>
          <p:nvPr/>
        </p:nvSpPr>
        <p:spPr bwMode="auto">
          <a:xfrm>
            <a:off x="0" y="0"/>
            <a:ext cx="2411759" cy="2282770"/>
          </a:xfrm>
          <a:prstGeom prst="wedgeRectCallout">
            <a:avLst>
              <a:gd name="adj1" fmla="val 76323"/>
              <a:gd name="adj2" fmla="val 36249"/>
            </a:avLst>
          </a:prstGeom>
          <a:solidFill>
            <a:schemeClr val="bg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kern="1000" spc="3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kern="1000" spc="3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kern="1000" spc="3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kern="1000" spc="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kern="1000" spc="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CRS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580112" y="678005"/>
            <a:ext cx="3563887" cy="2606979"/>
            <a:chOff x="5899862" y="1232440"/>
            <a:chExt cx="3172571" cy="2782956"/>
          </a:xfrm>
        </p:grpSpPr>
        <p:sp>
          <p:nvSpPr>
            <p:cNvPr id="9" name="Rectangular Callout 8"/>
            <p:cNvSpPr/>
            <p:nvPr/>
          </p:nvSpPr>
          <p:spPr bwMode="auto">
            <a:xfrm>
              <a:off x="5899862" y="1232440"/>
              <a:ext cx="3172571" cy="2782956"/>
            </a:xfrm>
            <a:prstGeom prst="wedgeRectCallout">
              <a:avLst>
                <a:gd name="adj1" fmla="val -96227"/>
                <a:gd name="adj2" fmla="val 50711"/>
              </a:avLst>
            </a:prstGeom>
            <a:solidFill>
              <a:schemeClr val="bg1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5894" y="1279173"/>
              <a:ext cx="1567083" cy="20487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5377" y="1441860"/>
              <a:ext cx="1232513" cy="1749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5504472" y="2640955"/>
            <a:ext cx="20249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SINQ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2·10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13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n/cm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/s</a:t>
            </a:r>
          </a:p>
          <a:p>
            <a:pPr>
              <a:spcBef>
                <a:spcPts val="0"/>
              </a:spcBef>
            </a:pPr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0" y="4569999"/>
            <a:ext cx="4835006" cy="2281823"/>
          </a:xfrm>
          <a:prstGeom prst="wedgeRectCallout">
            <a:avLst>
              <a:gd name="adj1" fmla="val 23004"/>
              <a:gd name="adj2" fmla="val -97570"/>
            </a:avLst>
          </a:prstGeom>
          <a:solidFill>
            <a:schemeClr val="bg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kern="1000" spc="3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 descr="Picture Injector 2"/>
          <p:cNvPicPr>
            <a:picLocks noGrp="1" noChangeAspect="1" noChangeArrowheads="1"/>
          </p:cNvPicPr>
          <p:nvPr>
            <p:ph idx="429496729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8" y="4569999"/>
            <a:ext cx="2254548" cy="1690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talip_z\Desktop\WSIC-Turbingen\Images\MAX_551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335" y="4724400"/>
            <a:ext cx="2417503" cy="149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6626" y="6323040"/>
            <a:ext cx="891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IP2</a:t>
            </a:r>
          </a:p>
          <a:p>
            <a:pPr>
              <a:spcBef>
                <a:spcPts val="0"/>
              </a:spcBef>
            </a:pPr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72 </a:t>
            </a:r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65" y="16477"/>
            <a:ext cx="1471613" cy="155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36198" y="6243337"/>
            <a:ext cx="7242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b="1" kern="1000" spc="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6898" y="1285528"/>
            <a:ext cx="6274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b="1" kern="1000" spc="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89642" y="10088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4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PSI Large </a:t>
            </a:r>
            <a:r>
              <a:rPr lang="de-CH" sz="2400" b="1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de-CH" sz="24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400" b="1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endParaRPr lang="de-CH" sz="24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235" y="15560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>
                <a:solidFill>
                  <a:srgbClr val="0070C0"/>
                </a:solidFill>
                <a:latin typeface="+mn-lt"/>
                <a:cs typeface="Franklin Gothic Book"/>
              </a:rPr>
              <a:t>Radiochemistry</a:t>
            </a:r>
            <a:endParaRPr lang="de-CH" sz="1800" kern="1000" spc="30" dirty="0">
              <a:solidFill>
                <a:srgbClr val="0070C0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>
                <a:solidFill>
                  <a:srgbClr val="0070C0"/>
                </a:solidFill>
                <a:latin typeface="+mn-lt"/>
                <a:cs typeface="Franklin Gothic Book"/>
              </a:rPr>
              <a:t>Preclinical</a:t>
            </a:r>
            <a:r>
              <a:rPr lang="de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solidFill>
                  <a:srgbClr val="0070C0"/>
                </a:solidFill>
                <a:latin typeface="+mn-lt"/>
                <a:cs typeface="Franklin Gothic Book"/>
              </a:rPr>
              <a:t>research</a:t>
            </a:r>
            <a:r>
              <a:rPr lang="de-CH" sz="18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solidFill>
                  <a:srgbClr val="0070C0"/>
                </a:solidFill>
                <a:latin typeface="+mn-lt"/>
                <a:cs typeface="Franklin Gothic Book"/>
              </a:rPr>
              <a:t>labs</a:t>
            </a:r>
            <a:endParaRPr lang="de-CH" sz="1800" kern="1000" spc="30" dirty="0">
              <a:solidFill>
                <a:srgbClr val="0070C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20307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17847" y="1402075"/>
            <a:ext cx="7200800" cy="576064"/>
          </a:xfrm>
        </p:spPr>
        <p:txBody>
          <a:bodyPr/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de-CH" baseline="30000" dirty="0">
                <a:solidFill>
                  <a:schemeClr val="accent2"/>
                </a:solidFill>
              </a:rPr>
              <a:t>167</a:t>
            </a:r>
            <a:r>
              <a:rPr lang="de-CH" dirty="0">
                <a:solidFill>
                  <a:schemeClr val="accent2"/>
                </a:solidFill>
              </a:rPr>
              <a:t>Tm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production</a:t>
            </a:r>
            <a:r>
              <a:rPr lang="de-CH" dirty="0">
                <a:solidFill>
                  <a:srgbClr val="0070C0"/>
                </a:solidFill>
              </a:rPr>
              <a:t> at MEDICIS </a:t>
            </a:r>
            <a:r>
              <a:rPr lang="de-CH" dirty="0" err="1">
                <a:solidFill>
                  <a:srgbClr val="0070C0"/>
                </a:solidFill>
              </a:rPr>
              <a:t>from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external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target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995923" y="2840298"/>
            <a:ext cx="7284089" cy="97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de-CH" dirty="0" err="1">
                <a:solidFill>
                  <a:srgbClr val="0070C0"/>
                </a:solidFill>
              </a:rPr>
              <a:t>No-carrier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added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baseline="30000" dirty="0">
                <a:solidFill>
                  <a:schemeClr val="accent2"/>
                </a:solidFill>
              </a:rPr>
              <a:t>175</a:t>
            </a:r>
            <a:r>
              <a:rPr lang="de-CH" dirty="0">
                <a:solidFill>
                  <a:schemeClr val="accent2"/>
                </a:solidFill>
              </a:rPr>
              <a:t>Yb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production</a:t>
            </a:r>
            <a:r>
              <a:rPr lang="de-CH" dirty="0">
                <a:solidFill>
                  <a:srgbClr val="0070C0"/>
                </a:solidFill>
              </a:rPr>
              <a:t> at    </a:t>
            </a:r>
          </a:p>
          <a:p>
            <a:pPr algn="ctr"/>
            <a:r>
              <a:rPr lang="de-CH" dirty="0">
                <a:solidFill>
                  <a:srgbClr val="0070C0"/>
                </a:solidFill>
              </a:rPr>
              <a:t>            MEDICIS </a:t>
            </a:r>
            <a:r>
              <a:rPr lang="de-CH" dirty="0" err="1">
                <a:solidFill>
                  <a:srgbClr val="0070C0"/>
                </a:solidFill>
              </a:rPr>
              <a:t>from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external</a:t>
            </a:r>
            <a:r>
              <a:rPr lang="de-CH" dirty="0">
                <a:solidFill>
                  <a:srgbClr val="0070C0"/>
                </a:solidFill>
              </a:rPr>
              <a:t> ILL </a:t>
            </a:r>
            <a:r>
              <a:rPr lang="de-CH" dirty="0" err="1">
                <a:solidFill>
                  <a:srgbClr val="0070C0"/>
                </a:solidFill>
              </a:rPr>
              <a:t>irradiated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target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 bwMode="auto">
          <a:xfrm>
            <a:off x="971600" y="4396227"/>
            <a:ext cx="7272809" cy="97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de-CH" dirty="0" err="1">
                <a:solidFill>
                  <a:srgbClr val="0070C0"/>
                </a:solidFill>
              </a:rPr>
              <a:t>No-carrier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added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baseline="30000" dirty="0">
                <a:solidFill>
                  <a:schemeClr val="accent2"/>
                </a:solidFill>
              </a:rPr>
              <a:t>169</a:t>
            </a:r>
            <a:r>
              <a:rPr lang="de-CH" dirty="0">
                <a:solidFill>
                  <a:schemeClr val="accent2"/>
                </a:solidFill>
              </a:rPr>
              <a:t>Er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production</a:t>
            </a:r>
            <a:r>
              <a:rPr lang="de-CH" dirty="0">
                <a:solidFill>
                  <a:srgbClr val="0070C0"/>
                </a:solidFill>
              </a:rPr>
              <a:t> at   </a:t>
            </a:r>
          </a:p>
          <a:p>
            <a:pPr algn="ctr"/>
            <a:r>
              <a:rPr lang="de-CH" dirty="0">
                <a:solidFill>
                  <a:srgbClr val="0070C0"/>
                </a:solidFill>
              </a:rPr>
              <a:t>          MEDICIS </a:t>
            </a:r>
            <a:r>
              <a:rPr lang="de-CH" dirty="0" err="1">
                <a:solidFill>
                  <a:srgbClr val="0070C0"/>
                </a:solidFill>
              </a:rPr>
              <a:t>from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external</a:t>
            </a:r>
            <a:r>
              <a:rPr lang="de-CH" dirty="0">
                <a:solidFill>
                  <a:srgbClr val="0070C0"/>
                </a:solidFill>
              </a:rPr>
              <a:t> ILL </a:t>
            </a:r>
            <a:r>
              <a:rPr lang="de-CH" dirty="0" err="1">
                <a:solidFill>
                  <a:srgbClr val="0070C0"/>
                </a:solidFill>
              </a:rPr>
              <a:t>irradiated</a:t>
            </a:r>
            <a:r>
              <a:rPr lang="de-CH" dirty="0">
                <a:solidFill>
                  <a:srgbClr val="0070C0"/>
                </a:solidFill>
              </a:rPr>
              <a:t> </a:t>
            </a:r>
            <a:r>
              <a:rPr lang="de-CH" dirty="0" err="1">
                <a:solidFill>
                  <a:srgbClr val="0070C0"/>
                </a:solidFill>
              </a:rPr>
              <a:t>target</a:t>
            </a:r>
            <a:endParaRPr lang="de-CH" dirty="0">
              <a:solidFill>
                <a:srgbClr val="0070C0"/>
              </a:solidFill>
            </a:endParaRPr>
          </a:p>
        </p:txBody>
      </p:sp>
      <p:pic>
        <p:nvPicPr>
          <p:cNvPr id="8" name="Picture 2" descr="collaboration ile ilgili gÃ¶rsel sonu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751298" y="2125767"/>
            <a:ext cx="3160634" cy="165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/>
          <p:cNvSpPr txBox="1">
            <a:spLocks/>
          </p:cNvSpPr>
          <p:nvPr/>
        </p:nvSpPr>
        <p:spPr bwMode="auto">
          <a:xfrm>
            <a:off x="1943200" y="114312"/>
            <a:ext cx="720080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>
                <a:solidFill>
                  <a:schemeClr val="tx1"/>
                </a:solidFill>
              </a:rPr>
              <a:t>Potential of new radionuclides for nuclear medicine applications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71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alip_z\Desktop\IMG_056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4" t="8936" r="11929" b="18883"/>
          <a:stretch/>
        </p:blipFill>
        <p:spPr bwMode="auto">
          <a:xfrm>
            <a:off x="913081" y="758319"/>
            <a:ext cx="7331327" cy="519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fld id="{EBC07571-3134-BB4B-B83F-1A9FE18D34F3}" type="slidenum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4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6267" y="4836037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b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Irradiations</a:t>
            </a:r>
            <a:endParaRPr lang="de-CH" sz="1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0505" y="3260384"/>
            <a:ext cx="1479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</a:t>
            </a:r>
          </a:p>
          <a:p>
            <a:pPr>
              <a:spcBef>
                <a:spcPts val="0"/>
              </a:spcBef>
            </a:pPr>
            <a:r>
              <a:rPr lang="de-CH" sz="1800" b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separations</a:t>
            </a:r>
            <a:endParaRPr lang="de-CH" sz="1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de-CH" sz="1800" b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Hotcells</a:t>
            </a:r>
            <a:endParaRPr lang="de-CH" sz="1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8661" y="4098771"/>
            <a:ext cx="135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b="1" dirty="0">
                <a:latin typeface="Arial" panose="020B0604020202020204" pitchFamily="34" charset="0"/>
                <a:cs typeface="Arial" panose="020B0604020202020204" pitchFamily="34" charset="0"/>
              </a:rPr>
              <a:t>Mass </a:t>
            </a:r>
          </a:p>
          <a:p>
            <a:pPr>
              <a:spcBef>
                <a:spcPts val="0"/>
              </a:spcBef>
            </a:pPr>
            <a:r>
              <a:rPr lang="de-CH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separation</a:t>
            </a:r>
            <a:endParaRPr lang="de-CH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00977" y="2418149"/>
            <a:ext cx="1031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endParaRPr lang="de-CH" sz="1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de-CH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</a:t>
            </a:r>
          </a:p>
          <a:p>
            <a:pPr>
              <a:spcBef>
                <a:spcPts val="0"/>
              </a:spcBef>
            </a:pPr>
            <a:r>
              <a:rPr lang="de-CH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05184" y="1496415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sz="1800" b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Preclinical</a:t>
            </a:r>
            <a:r>
              <a:rPr lang="de-CH" sz="1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de-CH" sz="1800" b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de-CH" sz="18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 descr="C:\Users\talip_z\AppData\Local\Microsoft\Windows\INetCache\Content.MSO\60A91ADF.t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46" y="6068817"/>
            <a:ext cx="850413" cy="384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C:\Users\talip_z\AppData\Local\Microsoft\Windows\INetCache\Content.MSO\60A91ADF.t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781" y="6004006"/>
            <a:ext cx="823443" cy="427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C:\Users\talip_z\AppData\Local\Microsoft\Windows\INetCache\Content.MSO\7F2C4745.tmp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16" b="30832"/>
          <a:stretch/>
        </p:blipFill>
        <p:spPr bwMode="auto">
          <a:xfrm>
            <a:off x="2402366" y="6009115"/>
            <a:ext cx="888508" cy="27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5"/>
          <a:srcRect l="12470" t="60540" r="81656" b="29777"/>
          <a:stretch/>
        </p:blipFill>
        <p:spPr bwMode="auto">
          <a:xfrm>
            <a:off x="1403648" y="6313081"/>
            <a:ext cx="559250" cy="4779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C:\Users\talip_z\AppData\Local\Microsoft\Windows\INetCache\Content.MSO\60A91ADF.t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782" y="6025909"/>
            <a:ext cx="823443" cy="427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 descr="C:\Users\talip_z\AppData\Local\Microsoft\Windows\INetCache\Content.MSO\60A91ADF.tm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956" y="6011028"/>
            <a:ext cx="823443" cy="427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" descr="C:\Users\talip_z\Desktop\WSIC-Turbingen\Images\PSI_Sc44_Equipmen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" t="4564" r="5997"/>
          <a:stretch/>
        </p:blipFill>
        <p:spPr bwMode="auto">
          <a:xfrm>
            <a:off x="3208802" y="2430127"/>
            <a:ext cx="1050691" cy="82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7164288" y="3011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3200" kern="1000" spc="30" dirty="0">
                <a:solidFill>
                  <a:schemeClr val="accent3"/>
                </a:solidFill>
                <a:latin typeface="+mn-lt"/>
                <a:cs typeface="Franklin Gothic Book"/>
              </a:rPr>
              <a:t>?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2771800" y="1916832"/>
            <a:ext cx="2732156" cy="252028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630519" y="456696"/>
            <a:ext cx="2732156" cy="252028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7716" y="3548537"/>
            <a:ext cx="2732156" cy="252028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0164" y="-2828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3200" b="1" kern="1000" spc="30" dirty="0">
                <a:latin typeface="+mn-lt"/>
                <a:cs typeface="Franklin Gothic Book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38899" y="304962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3200" b="1" kern="1000" spc="30" dirty="0">
                <a:latin typeface="+mn-lt"/>
                <a:cs typeface="Franklin Gothic Book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34147" y="13936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3200" b="1" kern="1000" spc="30" dirty="0">
                <a:latin typeface="+mn-lt"/>
                <a:cs typeface="Franklin Gothic Book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89446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3004982" y="899084"/>
            <a:ext cx="3058368" cy="4103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latin typeface="+mn-lt"/>
                <a:cs typeface="Franklin Gothic Book"/>
              </a:rPr>
              <a:t>169</a:t>
            </a:r>
            <a:r>
              <a:rPr lang="de-CH" sz="1800" kern="1000" spc="30" dirty="0">
                <a:latin typeface="+mn-lt"/>
                <a:cs typeface="Franklin Gothic Book"/>
              </a:rPr>
              <a:t>Tm(p, 3n)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167</a:t>
            </a:r>
            <a:r>
              <a:rPr lang="de-CH" sz="1800" kern="1000" spc="30" dirty="0">
                <a:latin typeface="+mn-lt"/>
                <a:cs typeface="Franklin Gothic Book"/>
              </a:rPr>
              <a:t>Yb →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167</a:t>
            </a:r>
            <a:r>
              <a:rPr lang="de-CH" sz="1800" kern="1000" spc="30" dirty="0">
                <a:latin typeface="+mn-lt"/>
                <a:cs typeface="Franklin Gothic Book"/>
              </a:rPr>
              <a:t>Tm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87824" y="13666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Irradiation Tm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2</a:t>
            </a:r>
            <a:r>
              <a:rPr lang="de-CH" sz="1800" kern="1000" spc="30" dirty="0">
                <a:latin typeface="+mn-lt"/>
                <a:cs typeface="Franklin Gothic Book"/>
              </a:rPr>
              <a:t>O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3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targets</a:t>
            </a:r>
            <a:r>
              <a:rPr lang="de-CH" sz="1800" kern="1000" spc="30" dirty="0">
                <a:latin typeface="+mn-lt"/>
                <a:cs typeface="Franklin Gothic Book"/>
              </a:rPr>
              <a:t> at PSI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Isobar: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167</a:t>
            </a:r>
            <a:r>
              <a:rPr lang="de-CH" sz="1800" kern="1000" spc="30" dirty="0">
                <a:latin typeface="+mn-lt"/>
                <a:cs typeface="Franklin Gothic Book"/>
              </a:rPr>
              <a:t>Er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32247" t="20879" r="46864" b="51754"/>
          <a:stretch/>
        </p:blipFill>
        <p:spPr>
          <a:xfrm>
            <a:off x="35496" y="692696"/>
            <a:ext cx="2602656" cy="19179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86485" y="1333979"/>
            <a:ext cx="652128" cy="615982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573199" y="1035154"/>
            <a:ext cx="0" cy="74178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 flipH="1">
            <a:off x="356793" y="1000687"/>
            <a:ext cx="196006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291841" y="982899"/>
            <a:ext cx="504056" cy="3837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739941" y="147223"/>
            <a:ext cx="2680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400" baseline="30000" dirty="0">
                <a:solidFill>
                  <a:schemeClr val="accent2"/>
                </a:solidFill>
                <a:latin typeface="+mj-lt"/>
              </a:rPr>
              <a:t>167</a:t>
            </a:r>
            <a:r>
              <a:rPr lang="de-CH" sz="2400" dirty="0">
                <a:solidFill>
                  <a:schemeClr val="accent2"/>
                </a:solidFill>
                <a:latin typeface="+mj-lt"/>
              </a:rPr>
              <a:t>Tm</a:t>
            </a:r>
            <a:r>
              <a:rPr lang="de-CH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70C0"/>
                </a:solidFill>
                <a:latin typeface="+mj-lt"/>
              </a:rPr>
              <a:t>production</a:t>
            </a:r>
            <a:endParaRPr lang="de-CH" sz="24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26729" y="2648601"/>
            <a:ext cx="2499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400" baseline="30000" dirty="0">
                <a:solidFill>
                  <a:srgbClr val="EF5B00"/>
                </a:solidFill>
                <a:latin typeface="+mj-lt"/>
              </a:rPr>
              <a:t>175</a:t>
            </a:r>
            <a:r>
              <a:rPr lang="de-CH" sz="2400" dirty="0">
                <a:solidFill>
                  <a:srgbClr val="EF5B00"/>
                </a:solidFill>
                <a:latin typeface="+mj-lt"/>
              </a:rPr>
              <a:t>Yb</a:t>
            </a:r>
            <a:r>
              <a:rPr lang="de-CH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70C0"/>
                </a:solidFill>
                <a:latin typeface="+mj-lt"/>
              </a:rPr>
              <a:t>production</a:t>
            </a:r>
            <a:r>
              <a:rPr lang="de-CH" sz="2400" dirty="0">
                <a:solidFill>
                  <a:srgbClr val="0070C0"/>
                </a:solidFill>
                <a:latin typeface="+mj-lt"/>
              </a:rPr>
              <a:t> </a:t>
            </a:r>
            <a:endParaRPr lang="de-CH" sz="2400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2521" t="20339" r="5614" b="52542"/>
          <a:stretch/>
        </p:blipFill>
        <p:spPr>
          <a:xfrm>
            <a:off x="57672" y="3375152"/>
            <a:ext cx="3600400" cy="105894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818734" y="4690056"/>
            <a:ext cx="2483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400" baseline="30000" dirty="0">
                <a:solidFill>
                  <a:srgbClr val="EF5B00"/>
                </a:solidFill>
                <a:latin typeface="+mj-lt"/>
              </a:rPr>
              <a:t>169</a:t>
            </a:r>
            <a:r>
              <a:rPr lang="de-CH" sz="2400" dirty="0">
                <a:solidFill>
                  <a:srgbClr val="EF5B00"/>
                </a:solidFill>
                <a:latin typeface="+mj-lt"/>
              </a:rPr>
              <a:t>Er</a:t>
            </a:r>
            <a:r>
              <a:rPr lang="de-CH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70C0"/>
                </a:solidFill>
                <a:latin typeface="+mj-lt"/>
              </a:rPr>
              <a:t>production</a:t>
            </a:r>
            <a:r>
              <a:rPr lang="de-CH" sz="2400" dirty="0">
                <a:solidFill>
                  <a:srgbClr val="0070C0"/>
                </a:solidFill>
                <a:latin typeface="+mj-lt"/>
              </a:rPr>
              <a:t> </a:t>
            </a:r>
            <a:endParaRPr lang="de-CH" sz="2400" dirty="0">
              <a:latin typeface="+mj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16887" t="20766" r="10361" b="51821"/>
          <a:stretch/>
        </p:blipFill>
        <p:spPr>
          <a:xfrm>
            <a:off x="57672" y="5332869"/>
            <a:ext cx="5868144" cy="124379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081253" y="3284984"/>
            <a:ext cx="1577233" cy="4103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latin typeface="+mn-lt"/>
                <a:cs typeface="Franklin Gothic Book"/>
              </a:rPr>
              <a:t>174</a:t>
            </a:r>
            <a:r>
              <a:rPr lang="de-CH" sz="1800" kern="1000" spc="30" dirty="0">
                <a:latin typeface="+mn-lt"/>
                <a:cs typeface="Franklin Gothic Book"/>
              </a:rPr>
              <a:t>Yb(n, </a:t>
            </a:r>
            <a:r>
              <a:rPr lang="el-GR" sz="1800" kern="1000" spc="30" dirty="0">
                <a:latin typeface="+mn-lt"/>
                <a:cs typeface="Franklin Gothic Book"/>
              </a:rPr>
              <a:t>γ</a:t>
            </a:r>
            <a:r>
              <a:rPr lang="de-CH" sz="1800" kern="1000" spc="30" dirty="0">
                <a:latin typeface="+mn-lt"/>
                <a:cs typeface="Franklin Gothic Book"/>
              </a:rPr>
              <a:t>)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165</a:t>
            </a:r>
            <a:r>
              <a:rPr lang="de-CH" sz="1800" kern="1000" spc="30" dirty="0">
                <a:latin typeface="+mn-lt"/>
                <a:cs typeface="Franklin Gothic Book"/>
              </a:rPr>
              <a:t>Yb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81253" y="37756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Yb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2</a:t>
            </a:r>
            <a:r>
              <a:rPr lang="de-CH" sz="1800" kern="1000" spc="30" dirty="0">
                <a:latin typeface="+mn-lt"/>
                <a:cs typeface="Franklin Gothic Book"/>
              </a:rPr>
              <a:t>O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3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target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irradiation</a:t>
            </a:r>
            <a:r>
              <a:rPr lang="de-CH" sz="1800" kern="1000" spc="30" dirty="0">
                <a:latin typeface="+mn-lt"/>
                <a:cs typeface="Franklin Gothic Book"/>
              </a:rPr>
              <a:t> at ILL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81253" y="4191080"/>
            <a:ext cx="914400" cy="31782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Isobars: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175</a:t>
            </a:r>
            <a:r>
              <a:rPr lang="de-CH" sz="1800" kern="1000" spc="30" dirty="0">
                <a:latin typeface="+mn-lt"/>
                <a:cs typeface="Franklin Gothic Book"/>
              </a:rPr>
              <a:t>Lu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2174209" y="3695328"/>
            <a:ext cx="398990" cy="422904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573199" y="6153757"/>
            <a:ext cx="398990" cy="422904"/>
          </a:xfrm>
          <a:prstGeom prst="rect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2483768" y="3861048"/>
            <a:ext cx="413189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>
            <a:off x="2908458" y="6381328"/>
            <a:ext cx="413189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84168" y="5302858"/>
            <a:ext cx="1577233" cy="4103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latin typeface="+mn-lt"/>
                <a:cs typeface="Franklin Gothic Book"/>
              </a:rPr>
              <a:t>168</a:t>
            </a:r>
            <a:r>
              <a:rPr lang="de-CH" sz="1800" kern="1000" spc="30" dirty="0">
                <a:latin typeface="+mn-lt"/>
                <a:cs typeface="Franklin Gothic Book"/>
              </a:rPr>
              <a:t>Er(n, </a:t>
            </a:r>
            <a:r>
              <a:rPr lang="el-GR" sz="1800" kern="1000" spc="30" dirty="0">
                <a:latin typeface="+mn-lt"/>
                <a:cs typeface="Franklin Gothic Book"/>
              </a:rPr>
              <a:t>γ</a:t>
            </a:r>
            <a:r>
              <a:rPr lang="de-CH" sz="1800" kern="1000" spc="30" dirty="0">
                <a:latin typeface="+mn-lt"/>
                <a:cs typeface="Franklin Gothic Book"/>
              </a:rPr>
              <a:t>)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169</a:t>
            </a:r>
            <a:r>
              <a:rPr lang="de-CH" sz="1800" kern="1000" spc="30" dirty="0">
                <a:latin typeface="+mn-lt"/>
                <a:cs typeface="Franklin Gothic Book"/>
              </a:rPr>
              <a:t>Er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84168" y="5800386"/>
            <a:ext cx="914400" cy="7762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Er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2</a:t>
            </a:r>
            <a:r>
              <a:rPr lang="de-CH" sz="1800" kern="1000" spc="30" dirty="0">
                <a:latin typeface="+mn-lt"/>
                <a:cs typeface="Franklin Gothic Book"/>
              </a:rPr>
              <a:t>O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3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target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irradiation</a:t>
            </a:r>
            <a:r>
              <a:rPr lang="de-CH" sz="1800" kern="1000" spc="30" dirty="0">
                <a:latin typeface="+mn-lt"/>
                <a:cs typeface="Franklin Gothic Book"/>
              </a:rPr>
              <a:t> at ILL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84168" y="6176618"/>
            <a:ext cx="914400" cy="27671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Isobars: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169</a:t>
            </a:r>
            <a:r>
              <a:rPr lang="de-CH" sz="1800" kern="1000" spc="30" dirty="0">
                <a:latin typeface="+mn-lt"/>
                <a:cs typeface="Franklin Gothic Book"/>
              </a:rPr>
              <a:t>Yb, </a:t>
            </a:r>
            <a:r>
              <a:rPr lang="de-CH" sz="1800" kern="1000" spc="30" baseline="30000" dirty="0">
                <a:latin typeface="+mn-lt"/>
                <a:cs typeface="Franklin Gothic Book"/>
              </a:rPr>
              <a:t>169</a:t>
            </a:r>
            <a:r>
              <a:rPr lang="de-CH" sz="1800" kern="1000" spc="30" dirty="0">
                <a:latin typeface="+mn-lt"/>
                <a:cs typeface="Franklin Gothic Book"/>
              </a:rPr>
              <a:t>Tm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l="31711" t="41920" r="27634" b="16160"/>
          <a:stretch/>
        </p:blipFill>
        <p:spPr>
          <a:xfrm>
            <a:off x="6084168" y="571382"/>
            <a:ext cx="2878151" cy="166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777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5" grpId="0"/>
      <p:bldP spid="21" grpId="0"/>
      <p:bldP spid="22" grpId="0"/>
      <p:bldP spid="23" grpId="0"/>
      <p:bldP spid="24" grpId="0" animBg="1"/>
      <p:bldP spid="25" grpId="0" animBg="1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ounded Rectangle 88"/>
          <p:cNvSpPr/>
          <p:nvPr/>
        </p:nvSpPr>
        <p:spPr bwMode="auto">
          <a:xfrm>
            <a:off x="105635" y="4035032"/>
            <a:ext cx="8930861" cy="26865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" y="1147339"/>
            <a:ext cx="759466" cy="9947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7" name="TextBox 16"/>
          <p:cNvSpPr txBox="1"/>
          <p:nvPr/>
        </p:nvSpPr>
        <p:spPr>
          <a:xfrm>
            <a:off x="1915245" y="860445"/>
            <a:ext cx="7121251" cy="33630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de-CH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radionuclidic</a:t>
            </a: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purity</a:t>
            </a: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- High </a:t>
            </a:r>
            <a:r>
              <a:rPr lang="de-CH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chemical</a:t>
            </a: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purity</a:t>
            </a: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- High </a:t>
            </a:r>
            <a:r>
              <a:rPr lang="de-CH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de-CH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/>
          <p:nvPr/>
        </p:nvPicPr>
        <p:blipFill rotWithShape="1">
          <a:blip r:embed="rId2"/>
          <a:srcRect l="59262" t="25226" r="33056" b="57284"/>
          <a:stretch/>
        </p:blipFill>
        <p:spPr bwMode="auto">
          <a:xfrm>
            <a:off x="759467" y="693131"/>
            <a:ext cx="1053811" cy="966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165458" y="4599283"/>
            <a:ext cx="1667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de-CH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CH" b="1" dirty="0" err="1">
                <a:latin typeface="Arial" panose="020B0604020202020204" pitchFamily="34" charset="0"/>
                <a:cs typeface="Arial" panose="020B0604020202020204" pitchFamily="34" charset="0"/>
              </a:rPr>
              <a:t>spectrometry</a:t>
            </a:r>
            <a:endParaRPr lang="de-CH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2916" y="6048159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Arial" panose="020B0604020202020204" pitchFamily="34" charset="0"/>
                <a:cs typeface="Arial" panose="020B0604020202020204" pitchFamily="34" charset="0"/>
              </a:rPr>
              <a:t>Radio-TLC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5635" y="5703950"/>
            <a:ext cx="2260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Radiochemical</a:t>
            </a:r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purity</a:t>
            </a:r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11752" y="4613499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latin typeface="Arial" panose="020B0604020202020204" pitchFamily="34" charset="0"/>
                <a:cs typeface="Arial" panose="020B0604020202020204" pitchFamily="34" charset="0"/>
              </a:rPr>
              <a:t>HPLC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82710" y="4274945"/>
            <a:ext cx="20906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Labelling</a:t>
            </a:r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</a:t>
            </a:r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94031" y="6013666"/>
            <a:ext cx="2204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ICP-OES (PSI-CRS)</a:t>
            </a:r>
          </a:p>
          <a:p>
            <a:r>
              <a:rPr lang="de-CH" b="1" dirty="0"/>
              <a:t>ICP-MS (PSI-Hot-lab)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94031" y="5699867"/>
            <a:ext cx="1725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</a:t>
            </a:r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purity</a:t>
            </a:r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190" y="4259912"/>
            <a:ext cx="1431615" cy="1061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967" y="5588724"/>
            <a:ext cx="1417649" cy="101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01" y="4184152"/>
            <a:ext cx="1842600" cy="145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78839" y="4255337"/>
            <a:ext cx="2157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Radionuclidic</a:t>
            </a:r>
            <a:r>
              <a:rPr lang="de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purity</a:t>
            </a:r>
            <a:endParaRPr lang="de-CH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179392" y="21309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400" b="1" kern="1000" spc="30" dirty="0">
                <a:latin typeface="+mj-lt"/>
                <a:cs typeface="Franklin Gothic Book"/>
              </a:rPr>
              <a:t>Chemical Separation/Quality Control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95536" y="66611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71" name="Right Arrow 70"/>
          <p:cNvSpPr/>
          <p:nvPr/>
        </p:nvSpPr>
        <p:spPr bwMode="auto">
          <a:xfrm>
            <a:off x="1221386" y="2372338"/>
            <a:ext cx="288031" cy="288032"/>
          </a:xfrm>
          <a:prstGeom prst="rightArrow">
            <a:avLst/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2" name="Right Arrow 71"/>
          <p:cNvSpPr/>
          <p:nvPr/>
        </p:nvSpPr>
        <p:spPr bwMode="auto">
          <a:xfrm>
            <a:off x="2295222" y="2358812"/>
            <a:ext cx="288031" cy="288032"/>
          </a:xfrm>
          <a:prstGeom prst="rightArrow">
            <a:avLst/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3" name="Right Arrow 72"/>
          <p:cNvSpPr/>
          <p:nvPr/>
        </p:nvSpPr>
        <p:spPr bwMode="auto">
          <a:xfrm>
            <a:off x="3555597" y="2358812"/>
            <a:ext cx="288031" cy="288032"/>
          </a:xfrm>
          <a:prstGeom prst="rightArrow">
            <a:avLst/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00884" y="33056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kern="1000" spc="30" dirty="0">
                <a:latin typeface="+mn-lt"/>
                <a:cs typeface="Franklin Gothic Book"/>
              </a:rPr>
              <a:t>Quality </a:t>
            </a:r>
            <a:r>
              <a:rPr lang="de-CH" sz="1800" b="1" kern="1000" spc="30" dirty="0" err="1">
                <a:latin typeface="+mn-lt"/>
                <a:cs typeface="Franklin Gothic Book"/>
              </a:rPr>
              <a:t>control</a:t>
            </a:r>
            <a:endParaRPr lang="de-CH" sz="1800" b="1" kern="1000" spc="30" dirty="0">
              <a:latin typeface="+mn-lt"/>
              <a:cs typeface="Franklin Gothic Book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12551" y="32950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kern="1000" spc="30" dirty="0">
                <a:latin typeface="+mn-lt"/>
                <a:cs typeface="Franklin Gothic Book"/>
              </a:rPr>
              <a:t>Quality </a:t>
            </a:r>
            <a:r>
              <a:rPr lang="de-CH" sz="1800" b="1" kern="1000" spc="30" dirty="0" err="1">
                <a:latin typeface="+mn-lt"/>
                <a:cs typeface="Franklin Gothic Book"/>
              </a:rPr>
              <a:t>control</a:t>
            </a:r>
            <a:endParaRPr lang="de-CH" sz="1800" b="1" kern="1000" spc="30" dirty="0">
              <a:latin typeface="+mn-lt"/>
              <a:cs typeface="Franklin Gothic Book"/>
            </a:endParaRPr>
          </a:p>
        </p:txBody>
      </p:sp>
      <p:pic>
        <p:nvPicPr>
          <p:cNvPr id="76" name="Picture 75"/>
          <p:cNvPicPr/>
          <p:nvPr/>
        </p:nvPicPr>
        <p:blipFill rotWithShape="1">
          <a:blip r:embed="rId2"/>
          <a:srcRect l="59262" t="25226" r="33056" b="57284"/>
          <a:stretch/>
        </p:blipFill>
        <p:spPr bwMode="auto">
          <a:xfrm>
            <a:off x="2747418" y="2060787"/>
            <a:ext cx="529937" cy="633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76"/>
          <p:cNvPicPr/>
          <p:nvPr/>
        </p:nvPicPr>
        <p:blipFill rotWithShape="1">
          <a:blip r:embed="rId2"/>
          <a:srcRect l="59262" t="25226" r="33056" b="57284"/>
          <a:stretch/>
        </p:blipFill>
        <p:spPr bwMode="auto">
          <a:xfrm>
            <a:off x="5673318" y="2124477"/>
            <a:ext cx="529937" cy="633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8" name="Right Arrow 77"/>
          <p:cNvSpPr/>
          <p:nvPr/>
        </p:nvSpPr>
        <p:spPr bwMode="auto">
          <a:xfrm>
            <a:off x="6860094" y="2289313"/>
            <a:ext cx="288031" cy="288032"/>
          </a:xfrm>
          <a:prstGeom prst="rightArrow">
            <a:avLst/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9" name="Picture 40" descr="Target_A4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7" t="1772" r="19685" b="5905"/>
          <a:stretch>
            <a:fillRect/>
          </a:stretch>
        </p:blipFill>
        <p:spPr bwMode="auto">
          <a:xfrm>
            <a:off x="376190" y="1896384"/>
            <a:ext cx="757954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2482" y="2033030"/>
            <a:ext cx="413422" cy="939596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6905" y="1984874"/>
            <a:ext cx="442661" cy="1006599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1356571" y="17832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>
                <a:latin typeface="+mn-lt"/>
                <a:cs typeface="Franklin Gothic Book"/>
              </a:rPr>
              <a:t>Zn</a:t>
            </a:r>
            <a:r>
              <a:rPr lang="de-CH" sz="1400" b="1" kern="1000" spc="30" dirty="0">
                <a:latin typeface="+mn-lt"/>
                <a:cs typeface="Franklin Gothic Book"/>
              </a:rPr>
              <a:t> </a:t>
            </a:r>
            <a:r>
              <a:rPr lang="de-CH" sz="1400" b="1" kern="1000" spc="30" dirty="0" err="1">
                <a:latin typeface="+mn-lt"/>
                <a:cs typeface="Franklin Gothic Book"/>
              </a:rPr>
              <a:t>separation</a:t>
            </a:r>
            <a:endParaRPr lang="de-CH" sz="1400" b="1" kern="1000" spc="30" dirty="0">
              <a:latin typeface="+mn-lt"/>
              <a:cs typeface="Franklin Gothic Book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851035" y="17728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>
                <a:latin typeface="+mn-lt"/>
                <a:cs typeface="Franklin Gothic Book"/>
              </a:rPr>
              <a:t>Lns</a:t>
            </a:r>
            <a:r>
              <a:rPr lang="de-CH" sz="1400" b="1" kern="1000" spc="30" dirty="0">
                <a:latin typeface="+mn-lt"/>
                <a:cs typeface="Franklin Gothic Book"/>
              </a:rPr>
              <a:t> </a:t>
            </a:r>
            <a:r>
              <a:rPr lang="de-CH" sz="1400" b="1" kern="1000" spc="30" dirty="0" err="1">
                <a:latin typeface="+mn-lt"/>
                <a:cs typeface="Franklin Gothic Book"/>
              </a:rPr>
              <a:t>separation</a:t>
            </a:r>
            <a:endParaRPr lang="de-CH" sz="1400" b="1" kern="1000" spc="30" dirty="0">
              <a:latin typeface="+mn-lt"/>
              <a:cs typeface="Franklin Gothic Book"/>
            </a:endParaRPr>
          </a:p>
        </p:txBody>
      </p:sp>
      <p:sp>
        <p:nvSpPr>
          <p:cNvPr id="84" name="Right Arrow 83"/>
          <p:cNvSpPr/>
          <p:nvPr/>
        </p:nvSpPr>
        <p:spPr bwMode="auto">
          <a:xfrm>
            <a:off x="4914689" y="2303339"/>
            <a:ext cx="288031" cy="288032"/>
          </a:xfrm>
          <a:prstGeom prst="rightArrow">
            <a:avLst/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5-Point Star 84"/>
          <p:cNvSpPr/>
          <p:nvPr/>
        </p:nvSpPr>
        <p:spPr bwMode="auto">
          <a:xfrm>
            <a:off x="2957129" y="2972626"/>
            <a:ext cx="216024" cy="177858"/>
          </a:xfrm>
          <a:prstGeom prst="star5">
            <a:avLst/>
          </a:prstGeom>
          <a:solidFill>
            <a:srgbClr val="D04729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6" name="5-Point Star 85"/>
          <p:cNvSpPr/>
          <p:nvPr/>
        </p:nvSpPr>
        <p:spPr bwMode="auto">
          <a:xfrm>
            <a:off x="5866061" y="2955300"/>
            <a:ext cx="216024" cy="177858"/>
          </a:xfrm>
          <a:prstGeom prst="star5">
            <a:avLst/>
          </a:prstGeom>
          <a:solidFill>
            <a:srgbClr val="D04729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690048" y="217751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CH" sz="1800" b="1" kern="1000" spc="30" dirty="0" err="1">
                <a:latin typeface="+mn-lt"/>
                <a:cs typeface="Franklin Gothic Book"/>
              </a:rPr>
              <a:t>Pre-clinical</a:t>
            </a:r>
            <a:r>
              <a:rPr lang="de-CH" sz="1800" b="1" kern="1000" spc="30" dirty="0">
                <a:latin typeface="+mn-lt"/>
                <a:cs typeface="Franklin Gothic Book"/>
              </a:rPr>
              <a:t>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CH" sz="1800" b="1" kern="1000" spc="30" dirty="0" err="1">
                <a:latin typeface="+mn-lt"/>
                <a:cs typeface="Franklin Gothic Book"/>
              </a:rPr>
              <a:t>studies</a:t>
            </a:r>
            <a:endParaRPr lang="de-CH" sz="1800" b="1" kern="1000" spc="30" dirty="0">
              <a:latin typeface="+mn-lt"/>
              <a:cs typeface="Franklin Gothic Book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3996" y="308567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>
                <a:latin typeface="+mn-lt"/>
                <a:cs typeface="Franklin Gothic Book"/>
              </a:rPr>
              <a:t>Zn</a:t>
            </a:r>
            <a:r>
              <a:rPr lang="de-CH" sz="1400" b="1" kern="1000" spc="30" dirty="0">
                <a:latin typeface="+mn-lt"/>
                <a:cs typeface="Franklin Gothic Book"/>
              </a:rPr>
              <a:t> </a:t>
            </a:r>
            <a:r>
              <a:rPr lang="de-CH" sz="1400" b="1" kern="1000" spc="30" dirty="0" err="1">
                <a:latin typeface="+mn-lt"/>
                <a:cs typeface="Franklin Gothic Book"/>
              </a:rPr>
              <a:t>coated</a:t>
            </a:r>
            <a:r>
              <a:rPr lang="de-CH" sz="1400" b="1" kern="1000" spc="30" dirty="0">
                <a:latin typeface="+mn-lt"/>
                <a:cs typeface="Franklin Gothic Book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>
                <a:latin typeface="+mn-lt"/>
                <a:cs typeface="Franklin Gothic Book"/>
              </a:rPr>
              <a:t>gold</a:t>
            </a:r>
            <a:r>
              <a:rPr lang="de-CH" sz="1400" b="1" kern="1000" spc="30" dirty="0">
                <a:latin typeface="+mn-lt"/>
                <a:cs typeface="Franklin Gothic Book"/>
              </a:rPr>
              <a:t> </a:t>
            </a:r>
            <a:r>
              <a:rPr lang="de-CH" sz="1400" b="1" kern="1000" spc="30" dirty="0" err="1">
                <a:latin typeface="+mn-lt"/>
                <a:cs typeface="Franklin Gothic Book"/>
              </a:rPr>
              <a:t>foil</a:t>
            </a:r>
            <a:endParaRPr lang="de-CH" sz="1400" b="1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89649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32" grpId="0"/>
      <p:bldP spid="33" grpId="0"/>
      <p:bldP spid="34" grpId="0"/>
      <p:bldP spid="35" grpId="0"/>
      <p:bldP spid="36" grpId="0"/>
      <p:bldP spid="39" grpId="0"/>
      <p:bldP spid="40" grpId="0"/>
      <p:bldP spid="44" grpId="0"/>
      <p:bldP spid="71" grpId="0" animBg="1"/>
      <p:bldP spid="72" grpId="0" animBg="1"/>
      <p:bldP spid="73" grpId="0" animBg="1"/>
      <p:bldP spid="74" grpId="0"/>
      <p:bldP spid="75" grpId="0"/>
      <p:bldP spid="78" grpId="0" animBg="1"/>
      <p:bldP spid="82" grpId="0"/>
      <p:bldP spid="83" grpId="0"/>
      <p:bldP spid="84" grpId="0" animBg="1"/>
      <p:bldP spid="85" grpId="0" animBg="1"/>
      <p:bldP spid="86" grpId="0" animBg="1"/>
      <p:bldP spid="87" grpId="0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661531" y="850151"/>
            <a:ext cx="1544791" cy="3682278"/>
          </a:xfrm>
          <a:prstGeom prst="rect">
            <a:avLst/>
          </a:prstGeom>
          <a:solidFill>
            <a:srgbClr val="FFEAA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-37783" y="850151"/>
            <a:ext cx="1701488" cy="3682278"/>
          </a:xfrm>
          <a:prstGeom prst="rect">
            <a:avLst/>
          </a:prstGeom>
          <a:solidFill>
            <a:srgbClr val="FFEAA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747" y="1308832"/>
            <a:ext cx="720851" cy="705622"/>
          </a:xfrm>
          <a:prstGeom prst="rect">
            <a:avLst/>
          </a:prstGeom>
          <a:solidFill>
            <a:srgbClr val="FFEAA8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1972882" y="935598"/>
            <a:ext cx="915315" cy="279564"/>
          </a:xfrm>
          <a:prstGeom prst="rect">
            <a:avLst/>
          </a:prstGeom>
          <a:solidFill>
            <a:srgbClr val="FFEAA8"/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l-GR" sz="1800" b="1" dirty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β</a:t>
            </a:r>
            <a:r>
              <a:rPr lang="de-CH" sz="1800" b="1" dirty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-Therapy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12" y="939710"/>
            <a:ext cx="1546898" cy="279564"/>
          </a:xfrm>
          <a:prstGeom prst="rect">
            <a:avLst/>
          </a:prstGeom>
          <a:solidFill>
            <a:srgbClr val="FFEAA8"/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1800" b="1" dirty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Auger-e</a:t>
            </a:r>
            <a:r>
              <a:rPr lang="de-CH" sz="1800" b="1" baseline="30000" dirty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-</a:t>
            </a:r>
            <a:r>
              <a:rPr lang="de-CH" sz="1800" b="1" dirty="0">
                <a:solidFill>
                  <a:schemeClr val="accent5">
                    <a:lumMod val="50000"/>
                  </a:schemeClr>
                </a:solidFill>
                <a:latin typeface="Arial Narrow"/>
                <a:cs typeface="Arial Narrow"/>
              </a:rPr>
              <a:t> Therapy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3859" y="2220112"/>
            <a:ext cx="736365" cy="7001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/>
          <p:cNvPicPr/>
          <p:nvPr/>
        </p:nvPicPr>
        <p:blipFill rotWithShape="1">
          <a:blip r:embed="rId4"/>
          <a:srcRect l="37084" t="52593" r="52083" b="27654"/>
          <a:stretch/>
        </p:blipFill>
        <p:spPr bwMode="auto">
          <a:xfrm>
            <a:off x="402683" y="3086424"/>
            <a:ext cx="736365" cy="7076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55987" y="1439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2400" b="1" kern="1000" spc="30" dirty="0" err="1">
                <a:latin typeface="+mj-lt"/>
                <a:cs typeface="Franklin Gothic Book"/>
              </a:rPr>
              <a:t>Preclinical</a:t>
            </a:r>
            <a:r>
              <a:rPr lang="de-CH" sz="2400" b="1" kern="1000" spc="30" dirty="0">
                <a:latin typeface="+mj-lt"/>
                <a:cs typeface="Franklin Gothic Book"/>
              </a:rPr>
              <a:t> Studies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51993" t="41136" r="21986" b="16267"/>
          <a:stretch/>
        </p:blipFill>
        <p:spPr>
          <a:xfrm>
            <a:off x="6076802" y="746523"/>
            <a:ext cx="2121983" cy="195402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6"/>
          <a:srcRect l="76312" t="64592" r="12723" b="15618"/>
          <a:stretch/>
        </p:blipFill>
        <p:spPr bwMode="auto">
          <a:xfrm>
            <a:off x="2125347" y="1973525"/>
            <a:ext cx="746741" cy="7490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7"/>
          <a:srcRect l="78831" t="33143" r="10440" b="47802"/>
          <a:stretch/>
        </p:blipFill>
        <p:spPr bwMode="auto">
          <a:xfrm>
            <a:off x="1333014" y="3086424"/>
            <a:ext cx="702584" cy="7076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372756" y="10076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latin typeface="+mn-lt"/>
                <a:cs typeface="Franklin Gothic Book"/>
              </a:rPr>
              <a:t>161</a:t>
            </a:r>
            <a:r>
              <a:rPr lang="de-CH" sz="1800" kern="1000" spc="30" dirty="0">
                <a:latin typeface="+mn-lt"/>
                <a:cs typeface="Franklin Gothic Book"/>
              </a:rPr>
              <a:t>Tb E</a:t>
            </a:r>
            <a:r>
              <a:rPr lang="el-GR" sz="1800" kern="1000" spc="30" baseline="-25000" dirty="0">
                <a:latin typeface="+mn-lt"/>
                <a:cs typeface="Franklin Gothic Book"/>
              </a:rPr>
              <a:t>β</a:t>
            </a:r>
            <a:r>
              <a:rPr lang="de-CH" sz="1800" kern="1000" spc="30" baseline="-25000" dirty="0" err="1">
                <a:latin typeface="+mn-lt"/>
                <a:cs typeface="Franklin Gothic Book"/>
              </a:rPr>
              <a:t>av</a:t>
            </a:r>
            <a:r>
              <a:rPr lang="de-CH" sz="1800" kern="1000" spc="30" dirty="0">
                <a:latin typeface="+mn-lt"/>
                <a:cs typeface="Franklin Gothic Book"/>
              </a:rPr>
              <a:t>: 154 </a:t>
            </a:r>
            <a:r>
              <a:rPr lang="de-CH" sz="1800" kern="1000" spc="30" dirty="0" err="1">
                <a:latin typeface="+mn-lt"/>
                <a:cs typeface="Franklin Gothic Book"/>
              </a:rPr>
              <a:t>keV</a:t>
            </a:r>
            <a:endParaRPr lang="de-CH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latin typeface="+mn-lt"/>
                <a:cs typeface="Franklin Gothic Book"/>
              </a:rPr>
              <a:t>177</a:t>
            </a:r>
            <a:r>
              <a:rPr lang="de-CH" sz="1800" kern="1000" spc="30" dirty="0">
                <a:latin typeface="+mn-lt"/>
                <a:cs typeface="Franklin Gothic Book"/>
              </a:rPr>
              <a:t>Lu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 </a:t>
            </a:r>
            <a:r>
              <a:rPr lang="de-CH" sz="1800" kern="1000" spc="30" dirty="0">
                <a:latin typeface="+mn-lt"/>
                <a:cs typeface="Franklin Gothic Book"/>
              </a:rPr>
              <a:t>E</a:t>
            </a:r>
            <a:r>
              <a:rPr lang="el-GR" sz="1800" kern="1000" spc="30" baseline="-25000" dirty="0">
                <a:latin typeface="+mn-lt"/>
                <a:cs typeface="Franklin Gothic Book"/>
              </a:rPr>
              <a:t>β</a:t>
            </a:r>
            <a:r>
              <a:rPr lang="de-CH" sz="1800" kern="1000" spc="30" baseline="-25000" dirty="0" err="1">
                <a:latin typeface="+mn-lt"/>
                <a:cs typeface="Franklin Gothic Book"/>
              </a:rPr>
              <a:t>av</a:t>
            </a:r>
            <a:r>
              <a:rPr lang="de-CH" sz="1800" kern="1000" spc="30" dirty="0">
                <a:latin typeface="+mn-lt"/>
                <a:cs typeface="Franklin Gothic Book"/>
              </a:rPr>
              <a:t>: 134 </a:t>
            </a:r>
            <a:r>
              <a:rPr lang="de-CH" sz="1800" kern="1000" spc="30" dirty="0" err="1">
                <a:latin typeface="+mn-lt"/>
                <a:cs typeface="Franklin Gothic Book"/>
              </a:rPr>
              <a:t>keV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solidFill>
                  <a:srgbClr val="FF0000"/>
                </a:solidFill>
                <a:latin typeface="+mn-lt"/>
                <a:cs typeface="Franklin Gothic Book"/>
              </a:rPr>
              <a:t>175</a:t>
            </a:r>
            <a:r>
              <a:rPr lang="de-CH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Yb</a:t>
            </a:r>
            <a:r>
              <a:rPr lang="de-CH" sz="1800" kern="1000" spc="30" dirty="0">
                <a:latin typeface="+mn-lt"/>
                <a:cs typeface="Franklin Gothic Book"/>
              </a:rPr>
              <a:t> E</a:t>
            </a:r>
            <a:r>
              <a:rPr lang="el-GR" sz="1800" kern="1000" spc="30" baseline="-25000" dirty="0">
                <a:latin typeface="+mn-lt"/>
                <a:cs typeface="Franklin Gothic Book"/>
              </a:rPr>
              <a:t>β</a:t>
            </a:r>
            <a:r>
              <a:rPr lang="de-CH" sz="1800" kern="1000" spc="30" baseline="-25000" dirty="0">
                <a:latin typeface="+mn-lt"/>
                <a:cs typeface="Franklin Gothic Book"/>
              </a:rPr>
              <a:t>av</a:t>
            </a:r>
            <a:r>
              <a:rPr lang="de-CH" sz="1800" kern="1000" spc="30" dirty="0">
                <a:latin typeface="+mn-lt"/>
                <a:cs typeface="Franklin Gothic Book"/>
              </a:rPr>
              <a:t>:113 </a:t>
            </a:r>
            <a:r>
              <a:rPr lang="de-CH" sz="1800" kern="1000" spc="30" dirty="0" err="1">
                <a:latin typeface="+mn-lt"/>
                <a:cs typeface="Franklin Gothic Book"/>
              </a:rPr>
              <a:t>keV</a:t>
            </a:r>
            <a:endParaRPr lang="de-CH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solidFill>
                  <a:srgbClr val="FF0000"/>
                </a:solidFill>
                <a:latin typeface="+mn-lt"/>
                <a:cs typeface="Franklin Gothic Book"/>
              </a:rPr>
              <a:t>169</a:t>
            </a:r>
            <a:r>
              <a:rPr lang="de-CH" sz="1800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Er</a:t>
            </a:r>
            <a:r>
              <a:rPr lang="de-CH" sz="1800" kern="1000" spc="30" dirty="0">
                <a:latin typeface="+mn-lt"/>
                <a:cs typeface="Franklin Gothic Book"/>
              </a:rPr>
              <a:t> E</a:t>
            </a:r>
            <a:r>
              <a:rPr lang="el-GR" sz="1800" kern="1000" spc="30" baseline="-25000" dirty="0">
                <a:latin typeface="+mn-lt"/>
                <a:cs typeface="Franklin Gothic Book"/>
              </a:rPr>
              <a:t>β</a:t>
            </a:r>
            <a:r>
              <a:rPr lang="de-CH" sz="1800" kern="1000" spc="30" baseline="-25000" dirty="0" err="1">
                <a:latin typeface="+mn-lt"/>
                <a:cs typeface="Franklin Gothic Book"/>
              </a:rPr>
              <a:t>av</a:t>
            </a:r>
            <a:r>
              <a:rPr lang="de-CH" sz="1800" kern="1000" spc="30" dirty="0">
                <a:latin typeface="+mn-lt"/>
                <a:cs typeface="Franklin Gothic Book"/>
              </a:rPr>
              <a:t>: 219 </a:t>
            </a:r>
            <a:r>
              <a:rPr lang="de-CH" sz="1800" kern="1000" spc="30" dirty="0" err="1">
                <a:latin typeface="+mn-lt"/>
                <a:cs typeface="Franklin Gothic Book"/>
              </a:rPr>
              <a:t>keV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endParaRPr lang="de-CH" sz="1800" kern="1000" spc="30" baseline="-2500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4648" y="50201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CH" sz="1800" kern="1000" spc="30" dirty="0">
                <a:cs typeface="Franklin Gothic Book"/>
              </a:rPr>
              <a:t>In vitro </a:t>
            </a:r>
            <a:r>
              <a:rPr lang="de-CH" sz="1800" kern="1000" spc="30" dirty="0" err="1">
                <a:cs typeface="Franklin Gothic Book"/>
              </a:rPr>
              <a:t>and</a:t>
            </a:r>
            <a:r>
              <a:rPr lang="de-CH" sz="1800" kern="1000" spc="30" dirty="0">
                <a:cs typeface="Franklin Gothic Book"/>
              </a:rPr>
              <a:t> in vivo </a:t>
            </a:r>
            <a:r>
              <a:rPr lang="de-CH" sz="1800" kern="1000" spc="30" dirty="0" err="1">
                <a:cs typeface="Franklin Gothic Book"/>
              </a:rPr>
              <a:t>studies</a:t>
            </a:r>
            <a:endParaRPr lang="de-CH" sz="1800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CH" sz="1800" kern="1000" spc="30" dirty="0" err="1">
                <a:cs typeface="Franklin Gothic Book"/>
              </a:rPr>
              <a:t>Preclinical</a:t>
            </a:r>
            <a:r>
              <a:rPr lang="de-CH" sz="1800" kern="1000" spc="30" dirty="0">
                <a:cs typeface="Franklin Gothic Book"/>
              </a:rPr>
              <a:t> </a:t>
            </a:r>
            <a:r>
              <a:rPr lang="de-CH" sz="1800" kern="1000" spc="30" dirty="0" err="1">
                <a:cs typeface="Franklin Gothic Book"/>
              </a:rPr>
              <a:t>spect</a:t>
            </a:r>
            <a:r>
              <a:rPr lang="de-CH" sz="1800" kern="1000" spc="30" dirty="0">
                <a:cs typeface="Franklin Gothic Book"/>
              </a:rPr>
              <a:t> </a:t>
            </a:r>
            <a:r>
              <a:rPr lang="de-CH" sz="1800" kern="1000" spc="30" dirty="0" err="1">
                <a:cs typeface="Franklin Gothic Book"/>
              </a:rPr>
              <a:t>imaging</a:t>
            </a:r>
            <a:r>
              <a:rPr lang="de-CH" sz="1800" kern="1000" spc="30" dirty="0">
                <a:cs typeface="Franklin Gothic Book"/>
              </a:rPr>
              <a:t> </a:t>
            </a:r>
            <a:r>
              <a:rPr lang="de-CH" sz="1800" kern="1000" spc="30" dirty="0" err="1">
                <a:cs typeface="Franklin Gothic Book"/>
              </a:rPr>
              <a:t>with</a:t>
            </a:r>
            <a:r>
              <a:rPr lang="de-CH" sz="1800" kern="1000" spc="30" dirty="0">
                <a:cs typeface="Franklin Gothic Book"/>
              </a:rPr>
              <a:t> </a:t>
            </a:r>
            <a:r>
              <a:rPr lang="de-CH" sz="1800" kern="1000" spc="30" dirty="0" err="1">
                <a:cs typeface="Franklin Gothic Book"/>
              </a:rPr>
              <a:t>use</a:t>
            </a:r>
            <a:r>
              <a:rPr lang="de-CH" sz="1800" kern="1000" spc="30" dirty="0">
                <a:cs typeface="Franklin Gothic Book"/>
              </a:rPr>
              <a:t> </a:t>
            </a:r>
            <a:r>
              <a:rPr lang="de-CH" sz="1800" kern="1000" spc="30" dirty="0" err="1">
                <a:cs typeface="Franklin Gothic Book"/>
              </a:rPr>
              <a:t>of</a:t>
            </a:r>
            <a:r>
              <a:rPr lang="de-CH" sz="1800" kern="1000" spc="30" dirty="0">
                <a:cs typeface="Franklin Gothic Book"/>
              </a:rPr>
              <a:t> </a:t>
            </a:r>
            <a:r>
              <a:rPr lang="de-CH" sz="1800" kern="1000" spc="30" dirty="0" err="1">
                <a:cs typeface="Franklin Gothic Book"/>
              </a:rPr>
              <a:t>phantoms</a:t>
            </a:r>
            <a:endParaRPr lang="de-CH" sz="18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de-CH" sz="1800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14160" y="298304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latin typeface="+mn-lt"/>
                <a:cs typeface="Franklin Gothic Book"/>
              </a:rPr>
              <a:t>165</a:t>
            </a:r>
            <a:r>
              <a:rPr lang="de-CH" sz="1800" kern="1000" spc="30" dirty="0">
                <a:latin typeface="+mn-lt"/>
                <a:cs typeface="Franklin Gothic Book"/>
              </a:rPr>
              <a:t>Er pure </a:t>
            </a:r>
            <a:r>
              <a:rPr lang="de-CH" sz="1800" kern="1000" spc="30" dirty="0" err="1">
                <a:latin typeface="+mn-lt"/>
                <a:cs typeface="Franklin Gothic Book"/>
              </a:rPr>
              <a:t>Auger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electron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emitter</a:t>
            </a: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1227" y="33895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baseline="30000" dirty="0">
                <a:solidFill>
                  <a:schemeClr val="accent3"/>
                </a:solidFill>
                <a:latin typeface="+mn-lt"/>
                <a:cs typeface="Franklin Gothic Book"/>
              </a:rPr>
              <a:t>167</a:t>
            </a:r>
            <a:r>
              <a:rPr lang="de-CH" sz="1800" kern="1000" spc="30" dirty="0">
                <a:solidFill>
                  <a:schemeClr val="accent3"/>
                </a:solidFill>
                <a:latin typeface="+mn-lt"/>
                <a:cs typeface="Franklin Gothic Book"/>
              </a:rPr>
              <a:t>Tm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conversion</a:t>
            </a:r>
            <a:r>
              <a:rPr lang="de-CH" sz="1800" kern="1000" spc="30" dirty="0">
                <a:latin typeface="+mn-lt"/>
                <a:cs typeface="Franklin Gothic Book"/>
              </a:rPr>
              <a:t>/</a:t>
            </a:r>
            <a:r>
              <a:rPr lang="de-CH" sz="1800" kern="1000" spc="30" dirty="0" err="1">
                <a:latin typeface="+mn-lt"/>
                <a:cs typeface="Franklin Gothic Book"/>
              </a:rPr>
              <a:t>Auger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electron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emitter</a:t>
            </a:r>
            <a:endParaRPr lang="de-CH" sz="1800" kern="1000" spc="30" dirty="0">
              <a:latin typeface="+mn-lt"/>
              <a:cs typeface="Franklin Gothic Book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7794" y="2924944"/>
            <a:ext cx="1995201" cy="141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8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2" descr="https://indico.psi.ch/conferenceDisplay.py/getPic?picId=4&amp;confId=29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69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771800" y="169690"/>
            <a:ext cx="58389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de-DE" sz="3600" b="1" i="1" dirty="0" err="1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Thank</a:t>
            </a:r>
            <a:r>
              <a:rPr lang="de-CH" altLang="de-DE" sz="3600" b="1" i="1" dirty="0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 </a:t>
            </a:r>
            <a:r>
              <a:rPr lang="de-CH" altLang="de-DE" sz="3600" b="1" i="1" dirty="0" err="1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you</a:t>
            </a:r>
            <a:r>
              <a:rPr lang="de-CH" altLang="de-DE" sz="3600" b="1" i="1" dirty="0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 </a:t>
            </a:r>
            <a:r>
              <a:rPr lang="de-CH" altLang="de-DE" sz="3600" b="1" i="1" dirty="0" err="1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for</a:t>
            </a:r>
            <a:r>
              <a:rPr lang="de-CH" altLang="de-DE" sz="3600" b="1" i="1" dirty="0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 </a:t>
            </a:r>
            <a:r>
              <a:rPr lang="de-CH" altLang="de-DE" sz="3600" b="1" i="1" dirty="0" err="1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your</a:t>
            </a:r>
            <a:r>
              <a:rPr lang="de-CH" altLang="de-DE" sz="3600" b="1" i="1" dirty="0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 </a:t>
            </a:r>
            <a:r>
              <a:rPr lang="de-CH" altLang="de-DE" sz="3600" b="1" i="1" dirty="0" err="1">
                <a:solidFill>
                  <a:srgbClr val="3A9D13"/>
                </a:solidFill>
                <a:latin typeface="Albertus MT Lt" pitchFamily="18" charset="0"/>
                <a:cs typeface="Aparajita" panose="020B0604020202020204" pitchFamily="34" charset="0"/>
              </a:rPr>
              <a:t>attention</a:t>
            </a:r>
            <a:endParaRPr lang="de-CH" altLang="de-DE" sz="3600" b="1" i="1" dirty="0">
              <a:solidFill>
                <a:srgbClr val="3A9D13"/>
              </a:solidFill>
              <a:latin typeface="Albertus MT Lt" pitchFamily="18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9714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289</Words>
  <Application>Microsoft Macintosh PowerPoint</Application>
  <PresentationFormat>Affichage à l'écran (4:3)</PresentationFormat>
  <Paragraphs>97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22" baseType="lpstr">
      <vt:lpstr>ＭＳ Ｐゴシック</vt:lpstr>
      <vt:lpstr>ヒラギノ角ゴ Pro W3</vt:lpstr>
      <vt:lpstr>Albertus MT Lt</vt:lpstr>
      <vt:lpstr>Aparajita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PSI PowerPoint Master english</vt:lpstr>
      <vt:lpstr>    </vt:lpstr>
      <vt:lpstr>Présentation PowerPoint</vt:lpstr>
      <vt:lpstr>167Tm production at MEDICIS from external target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PSI - Paul Scherrer Institut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presentation here</dc:title>
  <dc:creator>Dreier Ramona</dc:creator>
  <cp:lastModifiedBy>Microsoft Office User</cp:lastModifiedBy>
  <cp:revision>327</cp:revision>
  <cp:lastPrinted>2015-07-23T13:50:07Z</cp:lastPrinted>
  <dcterms:created xsi:type="dcterms:W3CDTF">2016-03-14T10:53:51Z</dcterms:created>
  <dcterms:modified xsi:type="dcterms:W3CDTF">2019-03-20T07:55:32Z</dcterms:modified>
</cp:coreProperties>
</file>