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84" r:id="rId4"/>
    <p:sldId id="287" r:id="rId5"/>
    <p:sldId id="288" r:id="rId6"/>
    <p:sldId id="289" r:id="rId7"/>
    <p:sldId id="283" r:id="rId8"/>
    <p:sldId id="290" r:id="rId9"/>
    <p:sldId id="276" r:id="rId10"/>
    <p:sldId id="277" r:id="rId11"/>
    <p:sldId id="278" r:id="rId12"/>
    <p:sldId id="279" r:id="rId13"/>
    <p:sldId id="280" r:id="rId14"/>
    <p:sldId id="281" r:id="rId15"/>
    <p:sldId id="291" r:id="rId16"/>
    <p:sldId id="28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A4"/>
    <a:srgbClr val="068ACE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22"/>
    <p:restoredTop sz="94713"/>
  </p:normalViewPr>
  <p:slideViewPr>
    <p:cSldViewPr snapToGrid="0" snapToObjects="1">
      <p:cViewPr varScale="1">
        <p:scale>
          <a:sx n="93" d="100"/>
          <a:sy n="93" d="100"/>
        </p:scale>
        <p:origin x="87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00862-3621-704F-A741-716672B7465B}" type="datetimeFigureOut">
              <a:rPr lang="en-US" smtClean="0"/>
              <a:t>3/20/19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BB583-84CD-6547-AAFE-3258135809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13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4F131-F6CF-6142-AE05-F77B322C96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DCDED3-0F35-8B4F-A443-F80A1C5C42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4E5FF-76DF-2C4B-9C38-B8D49543A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 Mar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22614-AFD4-044D-B808-EC9307790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‹N°›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6AC3BE6-AD07-DB4D-9511-5765740C0A9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3383878" y="6237820"/>
            <a:ext cx="1611455" cy="41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2374CC7-17C1-6648-B727-03EA21D72B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38376" y="6224735"/>
            <a:ext cx="552778" cy="62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917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4EDF6-774C-C044-955B-A1A48FE1D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390F6-504C-5241-B9FE-FABAC2921A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C695C-BF24-284C-B49F-040B77CC3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E5433-8210-8C46-8B08-DA645E081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ULISSES KO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7EDB4-2FB9-4B45-AF07-E8D5C3CC3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14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4EDF6-774C-C044-955B-A1A48FE1D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54" y="365125"/>
            <a:ext cx="8862011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390F6-504C-5241-B9FE-FABAC2921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554" y="1825625"/>
            <a:ext cx="8862011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C695C-BF24-284C-B49F-040B77CC3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 Mar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7EDB4-2FB9-4B45-AF07-E8D5C3CC3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592C9BF-EEBB-1840-B604-35BE0F811151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E8FDA36-5564-2342-8076-8E772B717F5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923302" y="365125"/>
            <a:ext cx="2098712" cy="581183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CB02F68-8361-8542-ABB9-186734225FFE}"/>
              </a:ext>
            </a:extLst>
          </p:cNvPr>
          <p:cNvCxnSpPr/>
          <p:nvPr userDrawn="1"/>
        </p:nvCxnSpPr>
        <p:spPr>
          <a:xfrm>
            <a:off x="9761933" y="365125"/>
            <a:ext cx="0" cy="58118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48C6C62D-7C39-C64D-816C-4991A5F59C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3383878" y="6237820"/>
            <a:ext cx="1611455" cy="41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788079-ABF4-F345-9869-2AFED0B2A4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38376" y="6224735"/>
            <a:ext cx="552778" cy="62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602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28E008-543F-BD43-B6BA-0544D9201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 Mar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97E2B-6755-424F-8180-D70B674D1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‹N°›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8C5927-2F04-054F-A177-3F15DF2211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3383878" y="6237820"/>
            <a:ext cx="1611455" cy="41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8ACE07-3819-FD43-9F30-B0DC34A982B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38376" y="6224735"/>
            <a:ext cx="552778" cy="62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14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98C3C5-A29D-494E-B7D9-D698D970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E3381-6486-1D45-92E0-A841C9778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83E2E-830B-6E43-937B-1702DB3A81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923302" y="6356350"/>
            <a:ext cx="15744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/>
              <a:t>2/14/19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630039-3F99-3F41-B9FB-0695135BB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700" y="6356350"/>
            <a:ext cx="18719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/>
              <a:t>ULISSES KO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DF9-26CB-B74D-AC3E-298D4CF9B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9998" y="6356350"/>
            <a:ext cx="3920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A4"/>
                </a:solidFill>
                <a:latin typeface="Myriad Pro" panose="020B0503030403020204" pitchFamily="34" charset="0"/>
              </a:defRPr>
            </a:lvl1pPr>
          </a:lstStyle>
          <a:p>
            <a:fld id="{8592C9BF-EEBB-1840-B604-35BE0F811151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2930E0-65A5-474F-B72B-4B2FDBB8150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43507" y="6356350"/>
            <a:ext cx="1304985" cy="39027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458CA0E-D2C0-3348-8B03-DD660B045F06}"/>
              </a:ext>
            </a:extLst>
          </p:cNvPr>
          <p:cNvCxnSpPr>
            <a:cxnSpLocks/>
          </p:cNvCxnSpPr>
          <p:nvPr userDrawn="1"/>
        </p:nvCxnSpPr>
        <p:spPr>
          <a:xfrm>
            <a:off x="11566910" y="6356350"/>
            <a:ext cx="0" cy="3651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48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5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54A4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7.png"/><Relationship Id="rId21" Type="http://schemas.openxmlformats.org/officeDocument/2006/relationships/image" Target="../media/image35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image" Target="../media/image16.png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23" Type="http://schemas.openxmlformats.org/officeDocument/2006/relationships/image" Target="../media/image37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18.gif"/><Relationship Id="rId9" Type="http://schemas.openxmlformats.org/officeDocument/2006/relationships/image" Target="../media/image23.png"/><Relationship Id="rId14" Type="http://schemas.openxmlformats.org/officeDocument/2006/relationships/image" Target="../media/image28.png"/><Relationship Id="rId22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65B4F83-7EC1-1B4C-BEE6-56EC4AC20B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Initial discussions </a:t>
            </a:r>
            <a:br>
              <a:rPr lang="en-US" dirty="0"/>
            </a:br>
            <a:r>
              <a:rPr lang="en-US" dirty="0"/>
              <a:t>INFRA-2-2020 call</a:t>
            </a:r>
            <a:endParaRPr lang="en-US" sz="3600" b="0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02FB6ECD-3A2B-4341-A0BD-BFAB904250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73538"/>
            <a:ext cx="9144000" cy="703262"/>
          </a:xfrm>
        </p:spPr>
        <p:txBody>
          <a:bodyPr/>
          <a:lstStyle/>
          <a:p>
            <a:r>
              <a:rPr lang="en-US" b="1" dirty="0"/>
              <a:t>Kirsten </a:t>
            </a:r>
            <a:r>
              <a:rPr lang="en-US" b="1" dirty="0" err="1"/>
              <a:t>Leufgen</a:t>
            </a:r>
            <a:r>
              <a:rPr lang="en-US" b="1" dirty="0"/>
              <a:t>, SCIPROM – Thierry </a:t>
            </a:r>
            <a:r>
              <a:rPr lang="en-US" b="1" dirty="0" err="1"/>
              <a:t>Stora</a:t>
            </a:r>
            <a:r>
              <a:rPr lang="en-US" b="1" dirty="0"/>
              <a:t>,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8DCE3-594D-BC45-8B0A-837D69C12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4141F-25F6-8841-AD8D-441ACBCA2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92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A3F6BB-20C0-6342-9C83-136029FA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54" y="365125"/>
            <a:ext cx="8862011" cy="1325563"/>
          </a:xfrm>
        </p:spPr>
        <p:txBody>
          <a:bodyPr/>
          <a:lstStyle/>
          <a:p>
            <a:r>
              <a:rPr lang="en-US" dirty="0"/>
              <a:t>Project execution</a:t>
            </a:r>
            <a:br>
              <a:rPr lang="en-US" dirty="0"/>
            </a:br>
            <a:r>
              <a:rPr lang="en-US" sz="2400" b="0" dirty="0"/>
              <a:t>SCIPROM project commitments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9EF150-8D00-144E-8A9A-CEDD1A747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Project office &amp; contact point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Project reporting, progress monitoring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Contractual, legal, ethics and financial management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Website &amp; print products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Collaboration platforms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 err="1"/>
              <a:t>Organisation</a:t>
            </a:r>
            <a:r>
              <a:rPr lang="en-US" dirty="0"/>
              <a:t> of project meetings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5A849-F982-8148-A197-00D57188A49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39700" y="6356350"/>
            <a:ext cx="1871949" cy="365125"/>
          </a:xfrm>
        </p:spPr>
        <p:txBody>
          <a:bodyPr/>
          <a:lstStyle/>
          <a:p>
            <a:r>
              <a:rPr lang="en-US"/>
              <a:t>ULISSES KO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10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E30576-44F1-8D4D-A4D0-8DFCCF2FAA7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Overview</a:t>
            </a:r>
          </a:p>
          <a:p>
            <a:pPr marL="0" indent="0">
              <a:buNone/>
            </a:pPr>
            <a:r>
              <a:rPr lang="en-US" dirty="0"/>
              <a:t>Call info</a:t>
            </a:r>
          </a:p>
          <a:p>
            <a:pPr marL="0" indent="0">
              <a:buNone/>
            </a:pPr>
            <a:r>
              <a:rPr lang="en-US" dirty="0"/>
              <a:t>Funded activities</a:t>
            </a:r>
          </a:p>
          <a:p>
            <a:pPr marL="0" indent="0">
              <a:buNone/>
            </a:pPr>
            <a:r>
              <a:rPr lang="en-US" dirty="0"/>
              <a:t>Project idea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54A4"/>
                </a:solidFill>
              </a:rPr>
              <a:t>SCIPROM</a:t>
            </a:r>
          </a:p>
          <a:p>
            <a:pPr marL="0" indent="0">
              <a:buNone/>
            </a:pPr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440552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A3F6BB-20C0-6342-9C83-136029FA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54" y="365125"/>
            <a:ext cx="8862011" cy="1325563"/>
          </a:xfrm>
        </p:spPr>
        <p:txBody>
          <a:bodyPr/>
          <a:lstStyle/>
          <a:p>
            <a:r>
              <a:rPr lang="en-US" dirty="0"/>
              <a:t>Our projects</a:t>
            </a:r>
            <a:endParaRPr lang="en-US" sz="2400" b="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9EF150-8D00-144E-8A9A-CEDD1A747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&gt;30 research projects accompanied in 14 years; about 10 at a time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Different funding instruments and project types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A large variety of topics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Consortia of 6-110 partners, worldwide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5A849-F982-8148-A197-00D57188A49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39700" y="6356350"/>
            <a:ext cx="1871949" cy="365125"/>
          </a:xfrm>
        </p:spPr>
        <p:txBody>
          <a:bodyPr/>
          <a:lstStyle/>
          <a:p>
            <a:r>
              <a:rPr lang="en-US"/>
              <a:t>ULISSES KO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11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E30576-44F1-8D4D-A4D0-8DFCCF2FAA7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Overview</a:t>
            </a:r>
          </a:p>
          <a:p>
            <a:pPr marL="0" indent="0">
              <a:buNone/>
            </a:pPr>
            <a:r>
              <a:rPr lang="en-US" dirty="0"/>
              <a:t>Call info</a:t>
            </a:r>
          </a:p>
          <a:p>
            <a:pPr marL="0" indent="0">
              <a:buNone/>
            </a:pPr>
            <a:r>
              <a:rPr lang="en-US" dirty="0"/>
              <a:t>Funded activities</a:t>
            </a:r>
          </a:p>
          <a:p>
            <a:pPr marL="0" indent="0">
              <a:buNone/>
            </a:pPr>
            <a:r>
              <a:rPr lang="en-US" dirty="0"/>
              <a:t>Project idea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54A4"/>
                </a:solidFill>
              </a:rPr>
              <a:t>SCIPROM</a:t>
            </a:r>
          </a:p>
          <a:p>
            <a:pPr marL="0" indent="0">
              <a:buNone/>
            </a:pPr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458241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 Mar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12</a:t>
            </a:fld>
            <a:endParaRPr lang="en-US"/>
          </a:p>
        </p:txBody>
      </p:sp>
      <p:pic>
        <p:nvPicPr>
          <p:cNvPr id="12" name="3D-Demo high.png">
            <a:extLst>
              <a:ext uri="{FF2B5EF4-FFF2-40B4-BE49-F238E27FC236}">
                <a16:creationId xmlns:a16="http://schemas.microsoft.com/office/drawing/2014/main" id="{96CE12A1-9B52-684A-B0BB-741BE0CF6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65800" y="458750"/>
            <a:ext cx="1319424" cy="512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dylan high.png">
            <a:extLst>
              <a:ext uri="{FF2B5EF4-FFF2-40B4-BE49-F238E27FC236}">
                <a16:creationId xmlns:a16="http://schemas.microsoft.com/office/drawing/2014/main" id="{20D4BDE9-1AD1-114F-9E28-A5A31E3625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95702" y="574110"/>
            <a:ext cx="1292011" cy="6557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ESSE.gif">
            <a:extLst>
              <a:ext uri="{FF2B5EF4-FFF2-40B4-BE49-F238E27FC236}">
                <a16:creationId xmlns:a16="http://schemas.microsoft.com/office/drawing/2014/main" id="{6E1B419C-745E-0449-89FF-B8B8987971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18533" y="5467354"/>
            <a:ext cx="1313965" cy="5127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SINPHONIA high.pdf">
            <a:extLst>
              <a:ext uri="{FF2B5EF4-FFF2-40B4-BE49-F238E27FC236}">
                <a16:creationId xmlns:a16="http://schemas.microsoft.com/office/drawing/2014/main" id="{3B042ACA-77BF-E441-A9AB-316187E6B4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94326" y="3080775"/>
            <a:ext cx="1292011" cy="5300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logo_IBDase_transparent.png">
            <a:extLst>
              <a:ext uri="{FF2B5EF4-FFF2-40B4-BE49-F238E27FC236}">
                <a16:creationId xmlns:a16="http://schemas.microsoft.com/office/drawing/2014/main" id="{E1311F7C-687A-4341-83EC-A2BA4FFC77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346749" y="3610832"/>
            <a:ext cx="1030091" cy="374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MemStick_logo_color.pdf">
            <a:extLst>
              <a:ext uri="{FF2B5EF4-FFF2-40B4-BE49-F238E27FC236}">
                <a16:creationId xmlns:a16="http://schemas.microsoft.com/office/drawing/2014/main" id="{F6B5BDDD-1555-2945-8250-877E69B600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923302" y="3065691"/>
            <a:ext cx="1292011" cy="3617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ULTRASPONDER_Logo_VectorCrop.pdf">
            <a:extLst>
              <a:ext uri="{FF2B5EF4-FFF2-40B4-BE49-F238E27FC236}">
                <a16:creationId xmlns:a16="http://schemas.microsoft.com/office/drawing/2014/main" id="{0CDF08C4-0343-4244-B17A-E61DD7A361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047321" y="802547"/>
            <a:ext cx="1517791" cy="3924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nemsic_logo_big_white.png">
            <a:extLst>
              <a:ext uri="{FF2B5EF4-FFF2-40B4-BE49-F238E27FC236}">
                <a16:creationId xmlns:a16="http://schemas.microsoft.com/office/drawing/2014/main" id="{52EE8AFA-3D70-6446-AFA9-7E00A2A60A7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8534570" y="5727499"/>
            <a:ext cx="1292011" cy="547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FLAVIOLA_Logo_Vector.pdf">
            <a:extLst>
              <a:ext uri="{FF2B5EF4-FFF2-40B4-BE49-F238E27FC236}">
                <a16:creationId xmlns:a16="http://schemas.microsoft.com/office/drawing/2014/main" id="{40E915F1-A54D-614A-A781-6949CF1BDC8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804493" y="2527390"/>
            <a:ext cx="1797955" cy="7191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veg-i-trade_logo_final_3cm.pdf">
            <a:extLst>
              <a:ext uri="{FF2B5EF4-FFF2-40B4-BE49-F238E27FC236}">
                <a16:creationId xmlns:a16="http://schemas.microsoft.com/office/drawing/2014/main" id="{BA418DA8-55E3-2540-BAD7-79559CE2E45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7255361" y="2834484"/>
            <a:ext cx="1925214" cy="7611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ARYLENS_logo_small_transparent.png">
            <a:extLst>
              <a:ext uri="{FF2B5EF4-FFF2-40B4-BE49-F238E27FC236}">
                <a16:creationId xmlns:a16="http://schemas.microsoft.com/office/drawing/2014/main" id="{FAC30C9F-CAB4-3E40-8419-5D341822767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74109" y="1762797"/>
            <a:ext cx="1558389" cy="916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www.steeper-project.png">
            <a:extLst>
              <a:ext uri="{FF2B5EF4-FFF2-40B4-BE49-F238E27FC236}">
                <a16:creationId xmlns:a16="http://schemas.microsoft.com/office/drawing/2014/main" id="{CC2A1C21-2A98-4549-8D35-DAA768D1C90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2955219" y="5569130"/>
            <a:ext cx="1033609" cy="7028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BRAAVOO_logo_vector_100x30mm.pdf">
            <a:extLst>
              <a:ext uri="{FF2B5EF4-FFF2-40B4-BE49-F238E27FC236}">
                <a16:creationId xmlns:a16="http://schemas.microsoft.com/office/drawing/2014/main" id="{6D6D3FD0-3CA0-AA4E-A35F-8F4A1D6AAF9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6342921" y="1842429"/>
            <a:ext cx="2200380" cy="6879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CassaMobile_Logo_vector_100x30mm.pdf">
            <a:extLst>
              <a:ext uri="{FF2B5EF4-FFF2-40B4-BE49-F238E27FC236}">
                <a16:creationId xmlns:a16="http://schemas.microsoft.com/office/drawing/2014/main" id="{0067151D-B692-2842-BCD2-AF904158923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6984003" y="4347766"/>
            <a:ext cx="2285511" cy="7164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E2Switch_logo_vector_100x34mm_forlowres.pdf">
            <a:extLst>
              <a:ext uri="{FF2B5EF4-FFF2-40B4-BE49-F238E27FC236}">
                <a16:creationId xmlns:a16="http://schemas.microsoft.com/office/drawing/2014/main" id="{F9090CF9-F6A9-2949-A9A2-55939BE0DB5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2915308" y="262641"/>
            <a:ext cx="1847676" cy="629129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metfizz_logo_vector_100x23mm.pdf">
            <a:extLst>
              <a:ext uri="{FF2B5EF4-FFF2-40B4-BE49-F238E27FC236}">
                <a16:creationId xmlns:a16="http://schemas.microsoft.com/office/drawing/2014/main" id="{1091C683-8946-CE49-A016-44F8EDD3F4E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3389878" y="1644920"/>
            <a:ext cx="2066065" cy="479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MIME_logo_PRO.pdf">
            <a:extLst>
              <a:ext uri="{FF2B5EF4-FFF2-40B4-BE49-F238E27FC236}">
                <a16:creationId xmlns:a16="http://schemas.microsoft.com/office/drawing/2014/main" id="{9E89CE04-24D3-9545-BB91-24EFB5BE5B3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3988828" y="4758458"/>
            <a:ext cx="2210791" cy="740479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NANOCI_logo_vector.pdf">
            <a:extLst>
              <a:ext uri="{FF2B5EF4-FFF2-40B4-BE49-F238E27FC236}">
                <a16:creationId xmlns:a16="http://schemas.microsoft.com/office/drawing/2014/main" id="{A57B22C1-57ED-764F-A356-A6EE7B5DD0A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9923302" y="4268217"/>
            <a:ext cx="1879187" cy="9020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OTOSTEM_logo_vector_100x35mm.pdf">
            <a:extLst>
              <a:ext uri="{FF2B5EF4-FFF2-40B4-BE49-F238E27FC236}">
                <a16:creationId xmlns:a16="http://schemas.microsoft.com/office/drawing/2014/main" id="{63B40DFE-D2F8-164B-99C2-51167825BBC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9430279" y="1730793"/>
            <a:ext cx="1843286" cy="6557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Picture 30" descr="IMPRiND_Logo_Colour_Tagline_WORD.png">
            <a:extLst>
              <a:ext uri="{FF2B5EF4-FFF2-40B4-BE49-F238E27FC236}">
                <a16:creationId xmlns:a16="http://schemas.microsoft.com/office/drawing/2014/main" id="{A58AE7F3-BD4F-4644-9CA5-ECF65C02CAE9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283" y="3549500"/>
            <a:ext cx="1741271" cy="1139884"/>
          </a:xfrm>
          <a:prstGeom prst="rect">
            <a:avLst/>
          </a:prstGeom>
        </p:spPr>
      </p:pic>
      <p:pic>
        <p:nvPicPr>
          <p:cNvPr id="32" name="Picture 31" descr="BONSEYES_Logo_Green_WORD.png">
            <a:extLst>
              <a:ext uri="{FF2B5EF4-FFF2-40B4-BE49-F238E27FC236}">
                <a16:creationId xmlns:a16="http://schemas.microsoft.com/office/drawing/2014/main" id="{D46A10A2-0749-F04C-8BAD-0CBB4908B23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49" y="4119442"/>
            <a:ext cx="1874926" cy="796963"/>
          </a:xfrm>
          <a:prstGeom prst="rect">
            <a:avLst/>
          </a:prstGeom>
        </p:spPr>
      </p:pic>
      <p:pic>
        <p:nvPicPr>
          <p:cNvPr id="33" name="Picture 32" descr="RHAPSODY_Logo_WORD_Color.png">
            <a:extLst>
              <a:ext uri="{FF2B5EF4-FFF2-40B4-BE49-F238E27FC236}">
                <a16:creationId xmlns:a16="http://schemas.microsoft.com/office/drawing/2014/main" id="{9427291D-E9A5-CD40-BF4D-E0961792CC2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01" y="368055"/>
            <a:ext cx="2094070" cy="96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285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 Mar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13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4A3F6BB-20C0-6342-9C83-136029FA721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65357" y="365125"/>
            <a:ext cx="8863013" cy="1325563"/>
          </a:xfrm>
        </p:spPr>
        <p:txBody>
          <a:bodyPr/>
          <a:lstStyle/>
          <a:p>
            <a:r>
              <a:rPr lang="en-US" dirty="0"/>
              <a:t>Our team</a:t>
            </a:r>
            <a:endParaRPr lang="en-US" sz="2400" b="0" dirty="0"/>
          </a:p>
        </p:txBody>
      </p:sp>
      <p:grpSp>
        <p:nvGrpSpPr>
          <p:cNvPr id="10" name="Group 226">
            <a:extLst>
              <a:ext uri="{FF2B5EF4-FFF2-40B4-BE49-F238E27FC236}">
                <a16:creationId xmlns:a16="http://schemas.microsoft.com/office/drawing/2014/main" id="{D7DA732A-40B1-6444-9828-5BACEE3F7CE0}"/>
              </a:ext>
            </a:extLst>
          </p:cNvPr>
          <p:cNvGrpSpPr/>
          <p:nvPr/>
        </p:nvGrpSpPr>
        <p:grpSpPr>
          <a:xfrm>
            <a:off x="5287264" y="1492318"/>
            <a:ext cx="2174927" cy="3885396"/>
            <a:chOff x="676682" y="-535456"/>
            <a:chExt cx="2592578" cy="4631513"/>
          </a:xfrm>
        </p:grpSpPr>
        <p:sp>
          <p:nvSpPr>
            <p:cNvPr id="11" name="Shape 224">
              <a:extLst>
                <a:ext uri="{FF2B5EF4-FFF2-40B4-BE49-F238E27FC236}">
                  <a16:creationId xmlns:a16="http://schemas.microsoft.com/office/drawing/2014/main" id="{6B2FE823-A05C-8840-848A-40FA2C6C096E}"/>
                </a:ext>
              </a:extLst>
            </p:cNvPr>
            <p:cNvSpPr/>
            <p:nvPr/>
          </p:nvSpPr>
          <p:spPr>
            <a:xfrm>
              <a:off x="676682" y="1882552"/>
              <a:ext cx="2592578" cy="22135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2400">
                  <a:solidFill>
                    <a:srgbClr val="53585F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 err="1"/>
                <a:t>Véronique</a:t>
              </a:r>
              <a:br>
                <a:rPr lang="fr-CH" dirty="0"/>
              </a:br>
              <a:r>
                <a:rPr dirty="0" err="1"/>
                <a:t>Gobry</a:t>
              </a:r>
              <a:endParaRPr lang="fr-CH" dirty="0"/>
            </a:p>
            <a:p>
              <a:pPr>
                <a:defRPr sz="2400">
                  <a:solidFill>
                    <a:srgbClr val="53585F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endParaRPr dirty="0"/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Project manager, PhD</a:t>
              </a:r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FR, EN </a:t>
              </a:r>
              <a:r>
                <a:rPr dirty="0" err="1"/>
                <a:t>etc</a:t>
              </a:r>
              <a:endParaRPr dirty="0"/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Food</a:t>
              </a:r>
              <a:r>
                <a:rPr lang="fr-CH" dirty="0"/>
                <a:t>, </a:t>
              </a:r>
              <a:r>
                <a:rPr lang="fr-CH" dirty="0" err="1"/>
                <a:t>Chemistry</a:t>
              </a:r>
              <a:endParaRPr dirty="0"/>
            </a:p>
          </p:txBody>
        </p:sp>
        <p:pic>
          <p:nvPicPr>
            <p:cNvPr id="12" name="vero_1.jpg">
              <a:extLst>
                <a:ext uri="{FF2B5EF4-FFF2-40B4-BE49-F238E27FC236}">
                  <a16:creationId xmlns:a16="http://schemas.microsoft.com/office/drawing/2014/main" id="{4CB51FC7-4219-084F-B639-608CA60C8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/>
            </a:blip>
            <a:srcRect l="5086" t="10739" r="5086" b="10739"/>
            <a:stretch>
              <a:fillRect/>
            </a:stretch>
          </p:blipFill>
          <p:spPr>
            <a:xfrm>
              <a:off x="688124" y="-535456"/>
              <a:ext cx="1885918" cy="2264977"/>
            </a:xfrm>
            <a:prstGeom prst="rect">
              <a:avLst/>
            </a:prstGeom>
            <a:ln w="38100" cap="flat">
              <a:solidFill>
                <a:srgbClr val="DCDEE0"/>
              </a:solidFill>
              <a:prstDash val="solid"/>
              <a:miter lim="400000"/>
            </a:ln>
            <a:effectLst/>
          </p:spPr>
        </p:pic>
      </p:grpSp>
      <p:grpSp>
        <p:nvGrpSpPr>
          <p:cNvPr id="13" name="Group 229">
            <a:extLst>
              <a:ext uri="{FF2B5EF4-FFF2-40B4-BE49-F238E27FC236}">
                <a16:creationId xmlns:a16="http://schemas.microsoft.com/office/drawing/2014/main" id="{CA7F29C4-4D5E-2F4C-8D0B-4E87DCF42650}"/>
              </a:ext>
            </a:extLst>
          </p:cNvPr>
          <p:cNvGrpSpPr/>
          <p:nvPr/>
        </p:nvGrpSpPr>
        <p:grpSpPr>
          <a:xfrm>
            <a:off x="7462191" y="1462562"/>
            <a:ext cx="2520757" cy="3878055"/>
            <a:chOff x="1381097" y="-1046280"/>
            <a:chExt cx="3004819" cy="4622760"/>
          </a:xfrm>
        </p:grpSpPr>
        <p:sp>
          <p:nvSpPr>
            <p:cNvPr id="14" name="Shape 227">
              <a:extLst>
                <a:ext uri="{FF2B5EF4-FFF2-40B4-BE49-F238E27FC236}">
                  <a16:creationId xmlns:a16="http://schemas.microsoft.com/office/drawing/2014/main" id="{B9777224-5BCB-BC4F-BF3D-710156A3FD61}"/>
                </a:ext>
              </a:extLst>
            </p:cNvPr>
            <p:cNvSpPr/>
            <p:nvPr/>
          </p:nvSpPr>
          <p:spPr>
            <a:xfrm>
              <a:off x="1381097" y="1362976"/>
              <a:ext cx="3004819" cy="22135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spcBef>
                  <a:spcPts val="2500"/>
                </a:spcBef>
                <a:defRPr sz="2400">
                  <a:solidFill>
                    <a:srgbClr val="53585F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Dominique</a:t>
              </a:r>
              <a:br>
                <a:rPr lang="fr-CH" dirty="0"/>
              </a:br>
              <a:r>
                <a:rPr dirty="0" err="1"/>
                <a:t>Stücker</a:t>
              </a:r>
              <a:endParaRPr lang="fr-CH" dirty="0"/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br>
                <a:rPr lang="fr-CH" sz="2400" dirty="0"/>
              </a:br>
              <a:r>
                <a:rPr lang="fr-CH" dirty="0" err="1"/>
                <a:t>Accountant</a:t>
              </a:r>
              <a:endParaRPr lang="fr-CH" dirty="0"/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FR, DE, EN </a:t>
              </a:r>
              <a:r>
                <a:rPr dirty="0" err="1"/>
                <a:t>etc</a:t>
              </a:r>
              <a:endParaRPr dirty="0"/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Finances</a:t>
              </a:r>
            </a:p>
          </p:txBody>
        </p:sp>
        <p:pic>
          <p:nvPicPr>
            <p:cNvPr id="15" name="domi_1.jpg">
              <a:extLst>
                <a:ext uri="{FF2B5EF4-FFF2-40B4-BE49-F238E27FC236}">
                  <a16:creationId xmlns:a16="http://schemas.microsoft.com/office/drawing/2014/main" id="{84B537E5-CD36-F940-9C18-D6DEA2C6CA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/>
            </a:blip>
            <a:srcRect t="6694" b="8917"/>
            <a:stretch>
              <a:fillRect/>
            </a:stretch>
          </p:blipFill>
          <p:spPr>
            <a:xfrm>
              <a:off x="1385229" y="-1046280"/>
              <a:ext cx="1975408" cy="2275834"/>
            </a:xfrm>
            <a:prstGeom prst="rect">
              <a:avLst/>
            </a:prstGeom>
            <a:ln w="38100" cap="flat">
              <a:solidFill>
                <a:srgbClr val="DCDEE0"/>
              </a:solidFill>
              <a:prstDash val="solid"/>
              <a:miter lim="400000"/>
            </a:ln>
            <a:effectLst/>
          </p:spPr>
        </p:pic>
      </p:grpSp>
      <p:grpSp>
        <p:nvGrpSpPr>
          <p:cNvPr id="16" name="Group 232">
            <a:extLst>
              <a:ext uri="{FF2B5EF4-FFF2-40B4-BE49-F238E27FC236}">
                <a16:creationId xmlns:a16="http://schemas.microsoft.com/office/drawing/2014/main" id="{738ED122-2B0E-A741-A2BE-955C8DD8613A}"/>
              </a:ext>
            </a:extLst>
          </p:cNvPr>
          <p:cNvGrpSpPr/>
          <p:nvPr/>
        </p:nvGrpSpPr>
        <p:grpSpPr>
          <a:xfrm>
            <a:off x="3110581" y="1489787"/>
            <a:ext cx="1828995" cy="3851925"/>
            <a:chOff x="928003" y="-1079008"/>
            <a:chExt cx="2180216" cy="4591613"/>
          </a:xfrm>
        </p:grpSpPr>
        <p:pic>
          <p:nvPicPr>
            <p:cNvPr id="17" name="peter_1.jpg">
              <a:extLst>
                <a:ext uri="{FF2B5EF4-FFF2-40B4-BE49-F238E27FC236}">
                  <a16:creationId xmlns:a16="http://schemas.microsoft.com/office/drawing/2014/main" id="{C5F08423-F72D-7C42-8715-708C2C69D2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rcRect t="8461" b="8461"/>
            <a:stretch>
              <a:fillRect/>
            </a:stretch>
          </p:blipFill>
          <p:spPr>
            <a:xfrm>
              <a:off x="932265" y="-1079008"/>
              <a:ext cx="2084202" cy="2250963"/>
            </a:xfrm>
            <a:prstGeom prst="rect">
              <a:avLst/>
            </a:prstGeom>
            <a:ln w="38100" cap="flat">
              <a:solidFill>
                <a:srgbClr val="DCDEE0"/>
              </a:solidFill>
              <a:prstDash val="solid"/>
              <a:miter lim="400000"/>
            </a:ln>
            <a:effectLst/>
          </p:spPr>
        </p:pic>
        <p:sp>
          <p:nvSpPr>
            <p:cNvPr id="18" name="Shape 231">
              <a:extLst>
                <a:ext uri="{FF2B5EF4-FFF2-40B4-BE49-F238E27FC236}">
                  <a16:creationId xmlns:a16="http://schemas.microsoft.com/office/drawing/2014/main" id="{387333A9-218D-2E48-90C5-B08900BE32A7}"/>
                </a:ext>
              </a:extLst>
            </p:cNvPr>
            <p:cNvSpPr/>
            <p:nvPr/>
          </p:nvSpPr>
          <p:spPr>
            <a:xfrm>
              <a:off x="928003" y="1819027"/>
              <a:ext cx="2180216" cy="16935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53585F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Peter</a:t>
              </a:r>
              <a:br>
                <a:rPr lang="fr-CH" dirty="0"/>
              </a:br>
              <a:r>
                <a:rPr dirty="0"/>
                <a:t>Ulrich</a:t>
              </a:r>
              <a:endParaRPr lang="fr-CH" dirty="0"/>
            </a:p>
            <a:p>
              <a:pPr>
                <a:defRPr sz="2400">
                  <a:solidFill>
                    <a:srgbClr val="53585F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endParaRPr dirty="0"/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Technical </a:t>
              </a:r>
              <a:r>
                <a:rPr dirty="0" err="1"/>
                <a:t>direktor</a:t>
              </a:r>
              <a:r>
                <a:rPr dirty="0"/>
                <a:t>, PhD</a:t>
              </a:r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DE, EN, FR</a:t>
              </a:r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Biology-Physics-Chemistry, </a:t>
              </a:r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IT, web design</a:t>
              </a:r>
            </a:p>
          </p:txBody>
        </p:sp>
      </p:grpSp>
      <p:grpSp>
        <p:nvGrpSpPr>
          <p:cNvPr id="19" name="Group 235">
            <a:extLst>
              <a:ext uri="{FF2B5EF4-FFF2-40B4-BE49-F238E27FC236}">
                <a16:creationId xmlns:a16="http://schemas.microsoft.com/office/drawing/2014/main" id="{7053E6C2-703D-7249-95E0-9D5A6F6CACF7}"/>
              </a:ext>
            </a:extLst>
          </p:cNvPr>
          <p:cNvGrpSpPr/>
          <p:nvPr/>
        </p:nvGrpSpPr>
        <p:grpSpPr>
          <a:xfrm>
            <a:off x="9668802" y="1437460"/>
            <a:ext cx="1828994" cy="3510868"/>
            <a:chOff x="435970" y="-1230091"/>
            <a:chExt cx="2180216" cy="4185063"/>
          </a:xfrm>
        </p:grpSpPr>
        <p:sp>
          <p:nvSpPr>
            <p:cNvPr id="20" name="Shape 233">
              <a:extLst>
                <a:ext uri="{FF2B5EF4-FFF2-40B4-BE49-F238E27FC236}">
                  <a16:creationId xmlns:a16="http://schemas.microsoft.com/office/drawing/2014/main" id="{C7187D40-808A-CE43-9FE2-C1BAF11C36B5}"/>
                </a:ext>
              </a:extLst>
            </p:cNvPr>
            <p:cNvSpPr/>
            <p:nvPr/>
          </p:nvSpPr>
          <p:spPr>
            <a:xfrm>
              <a:off x="435970" y="1765145"/>
              <a:ext cx="2180216" cy="11898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53585F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Filippo Gander</a:t>
              </a:r>
              <a:endParaRPr lang="fr-CH" dirty="0"/>
            </a:p>
            <a:p>
              <a:pPr>
                <a:defRPr sz="2400">
                  <a:solidFill>
                    <a:srgbClr val="53585F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endParaRPr dirty="0"/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Webmaster &amp; Designer</a:t>
              </a:r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IT, FR, EN</a:t>
              </a:r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 err="1"/>
                <a:t>Soci</a:t>
              </a:r>
              <a:r>
                <a:rPr lang="fr-CH" dirty="0"/>
                <a:t>al sciences</a:t>
              </a:r>
              <a:endParaRPr dirty="0"/>
            </a:p>
          </p:txBody>
        </p:sp>
        <p:pic>
          <p:nvPicPr>
            <p:cNvPr id="21" name="filippo_1.jpg">
              <a:extLst>
                <a:ext uri="{FF2B5EF4-FFF2-40B4-BE49-F238E27FC236}">
                  <a16:creationId xmlns:a16="http://schemas.microsoft.com/office/drawing/2014/main" id="{16F41242-B888-664F-A6DC-44787FA5F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/>
            </a:blip>
            <a:srcRect t="2617" b="2617"/>
            <a:stretch>
              <a:fillRect/>
            </a:stretch>
          </p:blipFill>
          <p:spPr>
            <a:xfrm>
              <a:off x="444258" y="-1230091"/>
              <a:ext cx="2005798" cy="2305759"/>
            </a:xfrm>
            <a:prstGeom prst="rect">
              <a:avLst/>
            </a:prstGeom>
            <a:ln w="38100" cap="flat">
              <a:solidFill>
                <a:srgbClr val="DCDEE0"/>
              </a:solidFill>
              <a:prstDash val="solid"/>
              <a:miter lim="400000"/>
            </a:ln>
            <a:effectLst/>
          </p:spPr>
        </p:pic>
      </p:grpSp>
      <p:grpSp>
        <p:nvGrpSpPr>
          <p:cNvPr id="22" name="Group 241">
            <a:extLst>
              <a:ext uri="{FF2B5EF4-FFF2-40B4-BE49-F238E27FC236}">
                <a16:creationId xmlns:a16="http://schemas.microsoft.com/office/drawing/2014/main" id="{A8B42875-4D7A-D54D-80B2-C59C435C89E5}"/>
              </a:ext>
            </a:extLst>
          </p:cNvPr>
          <p:cNvGrpSpPr/>
          <p:nvPr/>
        </p:nvGrpSpPr>
        <p:grpSpPr>
          <a:xfrm>
            <a:off x="831155" y="1471896"/>
            <a:ext cx="2024156" cy="3868720"/>
            <a:chOff x="794435" y="-298132"/>
            <a:chExt cx="2412854" cy="4611633"/>
          </a:xfrm>
        </p:grpSpPr>
        <p:sp>
          <p:nvSpPr>
            <p:cNvPr id="23" name="Shape 239">
              <a:extLst>
                <a:ext uri="{FF2B5EF4-FFF2-40B4-BE49-F238E27FC236}">
                  <a16:creationId xmlns:a16="http://schemas.microsoft.com/office/drawing/2014/main" id="{36FA58E1-5FE4-964A-84E4-F54C46C228E5}"/>
                </a:ext>
              </a:extLst>
            </p:cNvPr>
            <p:cNvSpPr/>
            <p:nvPr/>
          </p:nvSpPr>
          <p:spPr>
            <a:xfrm>
              <a:off x="794435" y="2099997"/>
              <a:ext cx="2412854" cy="22135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53585F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Kirsten</a:t>
              </a:r>
              <a:br>
                <a:rPr lang="fr-CH" dirty="0"/>
              </a:br>
              <a:r>
                <a:rPr dirty="0" err="1"/>
                <a:t>Leufgen</a:t>
              </a:r>
              <a:endParaRPr lang="fr-CH" dirty="0"/>
            </a:p>
            <a:p>
              <a:pPr>
                <a:defRPr sz="2400">
                  <a:solidFill>
                    <a:srgbClr val="53585F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endParaRPr dirty="0"/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Executive director, PhD</a:t>
              </a:r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DE, EN, FR </a:t>
              </a:r>
              <a:r>
                <a:rPr dirty="0" err="1"/>
                <a:t>etc</a:t>
              </a:r>
              <a:endParaRPr dirty="0"/>
            </a:p>
            <a:p>
              <a:pPr>
                <a:defRPr sz="1400">
                  <a:solidFill>
                    <a:srgbClr val="A6AAA9"/>
                  </a:solidFill>
                  <a:latin typeface="+mj-lt"/>
                  <a:ea typeface="+mj-ea"/>
                  <a:cs typeface="+mj-cs"/>
                  <a:sym typeface="Myriad Pro"/>
                </a:defRPr>
              </a:pPr>
              <a:r>
                <a:rPr dirty="0"/>
                <a:t>Biology-Physics-Chemistry</a:t>
              </a:r>
            </a:p>
          </p:txBody>
        </p:sp>
        <p:pic>
          <p:nvPicPr>
            <p:cNvPr id="24" name="kirsten_1.jpg">
              <a:extLst>
                <a:ext uri="{FF2B5EF4-FFF2-40B4-BE49-F238E27FC236}">
                  <a16:creationId xmlns:a16="http://schemas.microsoft.com/office/drawing/2014/main" id="{1D68301B-152A-FA4C-8A73-F37FB03B3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/>
            </a:blip>
            <a:srcRect t="644" b="644"/>
            <a:stretch>
              <a:fillRect/>
            </a:stretch>
          </p:blipFill>
          <p:spPr>
            <a:xfrm>
              <a:off x="921358" y="-298132"/>
              <a:ext cx="1877823" cy="2255259"/>
            </a:xfrm>
            <a:prstGeom prst="rect">
              <a:avLst/>
            </a:prstGeom>
            <a:ln w="38100" cap="flat">
              <a:solidFill>
                <a:srgbClr val="DCDEE0"/>
              </a:solidFill>
              <a:prstDash val="solid"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383552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A3F6BB-20C0-6342-9C83-136029FA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54" y="365125"/>
            <a:ext cx="8862011" cy="1325563"/>
          </a:xfrm>
        </p:spPr>
        <p:txBody>
          <a:bodyPr/>
          <a:lstStyle/>
          <a:p>
            <a:r>
              <a:rPr lang="en-US" dirty="0"/>
              <a:t>Our philosophy</a:t>
            </a:r>
            <a:endParaRPr lang="en-US" sz="2400" b="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9EF150-8D00-144E-8A9A-CEDD1A747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Research and its application is our driver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“</a:t>
            </a:r>
            <a:r>
              <a:rPr lang="en-US" dirty="0" err="1"/>
              <a:t>Jedem</a:t>
            </a:r>
            <a:r>
              <a:rPr lang="en-US" dirty="0"/>
              <a:t> </a:t>
            </a:r>
            <a:r>
              <a:rPr lang="en-US" dirty="0" err="1"/>
              <a:t>Tierchen</a:t>
            </a:r>
            <a:r>
              <a:rPr lang="en-US" dirty="0"/>
              <a:t> sein </a:t>
            </a:r>
            <a:r>
              <a:rPr lang="en-US" dirty="0" err="1"/>
              <a:t>Pläsierchen</a:t>
            </a:r>
            <a:r>
              <a:rPr lang="en-US" dirty="0"/>
              <a:t>” - we adapt to the needs of our partners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Communication is most important, multilingualism a prerequisite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5A849-F982-8148-A197-00D57188A49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39700" y="6356350"/>
            <a:ext cx="1871949" cy="365125"/>
          </a:xfrm>
        </p:spPr>
        <p:txBody>
          <a:bodyPr/>
          <a:lstStyle/>
          <a:p>
            <a:r>
              <a:rPr lang="en-US"/>
              <a:t>ULISSES KO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14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E30576-44F1-8D4D-A4D0-8DFCCF2FAA7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Overview</a:t>
            </a:r>
          </a:p>
          <a:p>
            <a:pPr marL="0" indent="0">
              <a:buNone/>
            </a:pPr>
            <a:r>
              <a:rPr lang="en-US" dirty="0"/>
              <a:t>Call info</a:t>
            </a:r>
          </a:p>
          <a:p>
            <a:pPr marL="0" indent="0">
              <a:buNone/>
            </a:pPr>
            <a:r>
              <a:rPr lang="en-US" dirty="0"/>
              <a:t>Funded activities</a:t>
            </a:r>
          </a:p>
          <a:p>
            <a:pPr marL="0" indent="0">
              <a:buNone/>
            </a:pPr>
            <a:r>
              <a:rPr lang="en-US" dirty="0"/>
              <a:t>Project idea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54A4"/>
                </a:solidFill>
              </a:rPr>
              <a:t>SCIPROM</a:t>
            </a:r>
          </a:p>
          <a:p>
            <a:pPr marL="0" indent="0">
              <a:buNone/>
            </a:pPr>
            <a:r>
              <a:rPr lang="en-US" dirty="0"/>
              <a:t>Next steps</a:t>
            </a:r>
            <a:endParaRPr lang="en-US" b="1" dirty="0">
              <a:solidFill>
                <a:srgbClr val="0054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9455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A3F6BB-20C0-6342-9C83-136029FA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54" y="365125"/>
            <a:ext cx="8862011" cy="1325563"/>
          </a:xfrm>
        </p:spPr>
        <p:txBody>
          <a:bodyPr/>
          <a:lstStyle/>
          <a:p>
            <a:r>
              <a:rPr lang="en-US" dirty="0"/>
              <a:t>Proposal preparation: Next steps</a:t>
            </a:r>
            <a:endParaRPr lang="en-US" sz="2400" b="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9EF150-8D00-144E-8A9A-CEDD1A747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Call to be published soon, probably in May (draft to be circulated before)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Initial feedback EC officer is positive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Probably one stage procedure with submission deadline in March 2020 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b="1" dirty="0"/>
              <a:t>Kick-off meeting </a:t>
            </a:r>
            <a:r>
              <a:rPr lang="en-US" dirty="0" err="1"/>
              <a:t>Erice</a:t>
            </a:r>
            <a:r>
              <a:rPr lang="en-US" dirty="0"/>
              <a:t>/Sicily (30 April 2019)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15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E30576-44F1-8D4D-A4D0-8DFCCF2FAA7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Overview</a:t>
            </a:r>
          </a:p>
          <a:p>
            <a:pPr marL="0" indent="0">
              <a:buNone/>
            </a:pPr>
            <a:r>
              <a:rPr lang="en-US" dirty="0"/>
              <a:t>Call info</a:t>
            </a:r>
          </a:p>
          <a:p>
            <a:pPr marL="0" indent="0">
              <a:buNone/>
            </a:pPr>
            <a:r>
              <a:rPr lang="en-US" dirty="0"/>
              <a:t>Funded activities</a:t>
            </a:r>
          </a:p>
          <a:p>
            <a:pPr marL="0" indent="0">
              <a:buNone/>
            </a:pPr>
            <a:r>
              <a:rPr lang="en-US" dirty="0"/>
              <a:t>Project idea</a:t>
            </a:r>
          </a:p>
          <a:p>
            <a:pPr marL="0" indent="0">
              <a:buNone/>
            </a:pPr>
            <a:r>
              <a:rPr lang="en-US" dirty="0"/>
              <a:t>SCIPROM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54A4"/>
                </a:solidFill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5863604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A743AE-A991-0A4D-85F8-53CF975F3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94268-FB07-AE4E-B3B3-6A1AC69F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Shape 248">
            <a:extLst>
              <a:ext uri="{FF2B5EF4-FFF2-40B4-BE49-F238E27FC236}">
                <a16:creationId xmlns:a16="http://schemas.microsoft.com/office/drawing/2014/main" id="{2BFEE44F-F275-FD49-9CE8-1A6E2B99FE0C}"/>
              </a:ext>
            </a:extLst>
          </p:cNvPr>
          <p:cNvSpPr txBox="1">
            <a:spLocks/>
          </p:cNvSpPr>
          <p:nvPr/>
        </p:nvSpPr>
        <p:spPr>
          <a:xfrm>
            <a:off x="414577" y="407616"/>
            <a:ext cx="11239967" cy="11138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A6AAA9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sz="4800" dirty="0" err="1">
                <a:solidFill>
                  <a:srgbClr val="0054A4"/>
                </a:solidFill>
                <a:cs typeface="Myriad Pro Black"/>
              </a:rPr>
              <a:t>Thank</a:t>
            </a:r>
            <a:r>
              <a:rPr lang="fr-CH" sz="4800" dirty="0">
                <a:solidFill>
                  <a:srgbClr val="0054A4"/>
                </a:solidFill>
                <a:cs typeface="Myriad Pro Black"/>
              </a:rPr>
              <a:t> </a:t>
            </a:r>
            <a:r>
              <a:rPr lang="fr-CH" sz="4800" dirty="0" err="1">
                <a:solidFill>
                  <a:srgbClr val="0054A4"/>
                </a:solidFill>
                <a:cs typeface="Myriad Pro Black"/>
              </a:rPr>
              <a:t>you</a:t>
            </a:r>
            <a:r>
              <a:rPr lang="fr-CH" sz="4800" dirty="0">
                <a:solidFill>
                  <a:srgbClr val="0054A4"/>
                </a:solidFill>
                <a:cs typeface="Myriad Pro Black"/>
              </a:rPr>
              <a:t>!	</a:t>
            </a:r>
          </a:p>
        </p:txBody>
      </p:sp>
      <p:sp>
        <p:nvSpPr>
          <p:cNvPr id="9" name="Shape 247">
            <a:extLst>
              <a:ext uri="{FF2B5EF4-FFF2-40B4-BE49-F238E27FC236}">
                <a16:creationId xmlns:a16="http://schemas.microsoft.com/office/drawing/2014/main" id="{ED136660-DE82-A648-B925-88C89F4A4F24}"/>
              </a:ext>
            </a:extLst>
          </p:cNvPr>
          <p:cNvSpPr txBox="1">
            <a:spLocks/>
          </p:cNvSpPr>
          <p:nvPr/>
        </p:nvSpPr>
        <p:spPr>
          <a:xfrm>
            <a:off x="696274" y="2548244"/>
            <a:ext cx="10676575" cy="13906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 sz="3400"/>
            </a:pPr>
            <a:r>
              <a:rPr lang="en-US" sz="2000" dirty="0"/>
              <a:t>SCIPROM </a:t>
            </a:r>
            <a:r>
              <a:rPr lang="en-US" sz="2000" dirty="0" err="1"/>
              <a:t>Sàrl</a:t>
            </a:r>
            <a:endParaRPr lang="en-US" sz="2000" dirty="0"/>
          </a:p>
          <a:p>
            <a:pPr marL="0" indent="0" algn="ctr">
              <a:buNone/>
              <a:defRPr sz="3400">
                <a:latin typeface="Myriad Pro Light"/>
                <a:ea typeface="Myriad Pro Light"/>
                <a:cs typeface="Myriad Pro Light"/>
                <a:sym typeface="Myriad Pro Light"/>
              </a:defRPr>
            </a:pPr>
            <a:r>
              <a:rPr lang="en-US" sz="2000" dirty="0">
                <a:ea typeface="Myriad Pro Light"/>
                <a:cs typeface="Myriad Pro Light"/>
                <a:sym typeface="Myriad Pro Light"/>
              </a:rPr>
              <a:t>Rue du Centre 70</a:t>
            </a:r>
            <a:br>
              <a:rPr lang="en-US" sz="2000" dirty="0">
                <a:ea typeface="Myriad Pro Light"/>
                <a:cs typeface="Myriad Pro Light"/>
                <a:sym typeface="Myriad Pro Light"/>
              </a:rPr>
            </a:br>
            <a:r>
              <a:rPr lang="en-US" sz="2000" dirty="0">
                <a:ea typeface="Myriad Pro Light"/>
                <a:cs typeface="Myriad Pro Light"/>
                <a:sym typeface="Myriad Pro Light"/>
              </a:rPr>
              <a:t>1025 St-</a:t>
            </a:r>
            <a:r>
              <a:rPr lang="en-US" sz="2000" dirty="0" err="1">
                <a:ea typeface="Myriad Pro Light"/>
                <a:cs typeface="Myriad Pro Light"/>
                <a:sym typeface="Myriad Pro Light"/>
              </a:rPr>
              <a:t>Sulpice</a:t>
            </a:r>
            <a:br>
              <a:rPr lang="en-US" sz="2000" dirty="0">
                <a:ea typeface="Myriad Pro Light"/>
                <a:cs typeface="Myriad Pro Light"/>
                <a:sym typeface="Myriad Pro Light"/>
              </a:rPr>
            </a:br>
            <a:r>
              <a:rPr lang="en-US" sz="2000" dirty="0">
                <a:ea typeface="Myriad Pro Light"/>
                <a:cs typeface="Myriad Pro Light"/>
                <a:sym typeface="Myriad Pro Light"/>
              </a:rPr>
              <a:t>Switzerland</a:t>
            </a:r>
          </a:p>
        </p:txBody>
      </p:sp>
      <p:pic>
        <p:nvPicPr>
          <p:cNvPr id="10" name="IMG_3825b.jpg">
            <a:extLst>
              <a:ext uri="{FF2B5EF4-FFF2-40B4-BE49-F238E27FC236}">
                <a16:creationId xmlns:a16="http://schemas.microsoft.com/office/drawing/2014/main" id="{8A955527-15C8-8F43-B98E-09D95A405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76967" y="1732988"/>
            <a:ext cx="4053031" cy="2958868"/>
          </a:xfrm>
          <a:prstGeom prst="rect">
            <a:avLst/>
          </a:prstGeom>
          <a:ln w="38100">
            <a:solidFill>
              <a:srgbClr val="074285"/>
            </a:solidFill>
            <a:miter lim="400000"/>
          </a:ln>
        </p:spPr>
      </p:pic>
      <p:pic>
        <p:nvPicPr>
          <p:cNvPr id="11" name="IMGP2010_l.jpg">
            <a:extLst>
              <a:ext uri="{FF2B5EF4-FFF2-40B4-BE49-F238E27FC236}">
                <a16:creationId xmlns:a16="http://schemas.microsoft.com/office/drawing/2014/main" id="{65810847-85E9-A94E-8A14-68C5EE4AE7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1327" y="1732988"/>
            <a:ext cx="3921515" cy="2941137"/>
          </a:xfrm>
          <a:prstGeom prst="rect">
            <a:avLst/>
          </a:prstGeom>
          <a:ln w="38100">
            <a:solidFill>
              <a:srgbClr val="074285"/>
            </a:solidFill>
            <a:miter lim="400000"/>
          </a:ln>
        </p:spPr>
      </p:pic>
    </p:spTree>
    <p:extLst>
      <p:ext uri="{BB962C8B-B14F-4D97-AF65-F5344CB8AC3E}">
        <p14:creationId xmlns:p14="http://schemas.microsoft.com/office/powerpoint/2010/main" val="607889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A3F6BB-20C0-6342-9C83-136029FA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9EF150-8D00-144E-8A9A-CEDD1A747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Call info INFRA-2-2020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Funded activities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Project idea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SCIPROM support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Proposal preparation: 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2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E30576-44F1-8D4D-A4D0-8DFCCF2FAA7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54A4"/>
                </a:solidFill>
              </a:rPr>
              <a:t>Overview</a:t>
            </a:r>
          </a:p>
          <a:p>
            <a:pPr marL="0" indent="0">
              <a:buNone/>
            </a:pPr>
            <a:r>
              <a:rPr lang="en-US" dirty="0"/>
              <a:t>Call info</a:t>
            </a:r>
          </a:p>
          <a:p>
            <a:pPr marL="0" indent="0">
              <a:buNone/>
            </a:pPr>
            <a:r>
              <a:rPr lang="en-US" dirty="0"/>
              <a:t>Funded activities</a:t>
            </a:r>
          </a:p>
          <a:p>
            <a:pPr marL="0" indent="0">
              <a:buNone/>
            </a:pPr>
            <a:r>
              <a:rPr lang="en-US" dirty="0"/>
              <a:t>Project idea</a:t>
            </a:r>
          </a:p>
          <a:p>
            <a:pPr marL="0" indent="0">
              <a:buNone/>
            </a:pPr>
            <a:r>
              <a:rPr lang="en-US" dirty="0"/>
              <a:t>SCIPROM</a:t>
            </a:r>
          </a:p>
          <a:p>
            <a:pPr marL="0" indent="0">
              <a:buNone/>
            </a:pPr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3127404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A3F6BB-20C0-6342-9C83-136029FA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en-US" dirty="0"/>
              <a:t>Call info INFRA-2-2020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9EF150-8D00-144E-8A9A-CEDD1A747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554" y="1495425"/>
            <a:ext cx="8862011" cy="4351338"/>
          </a:xfrm>
        </p:spPr>
        <p:txBody>
          <a:bodyPr>
            <a:normAutofit lnSpcReduction="10000"/>
          </a:bodyPr>
          <a:lstStyle/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To open key national and regional research infrastructures to all European researchers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Ensure their optimal use and joint development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Emphasis on sustainability, widening, skills, innovation and data management in compliance with the European open science cloud (EOSC)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2020: Integrating activities for starting communities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Max funding per project ca 5 M€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Tight competition, many re-submissions expected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Call not yet published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3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E30576-44F1-8D4D-A4D0-8DFCCF2FAA7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Overview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54A4"/>
                </a:solidFill>
              </a:rPr>
              <a:t>Call info</a:t>
            </a:r>
          </a:p>
          <a:p>
            <a:pPr marL="0" indent="0">
              <a:buNone/>
            </a:pPr>
            <a:r>
              <a:rPr lang="en-US" dirty="0"/>
              <a:t>Funded activities</a:t>
            </a:r>
          </a:p>
          <a:p>
            <a:pPr marL="0" indent="0">
              <a:buNone/>
            </a:pPr>
            <a:r>
              <a:rPr lang="en-US" dirty="0"/>
              <a:t>Project idea</a:t>
            </a:r>
          </a:p>
          <a:p>
            <a:pPr marL="0" indent="0">
              <a:buNone/>
            </a:pPr>
            <a:r>
              <a:rPr lang="en-US" dirty="0"/>
              <a:t>SCIPROM</a:t>
            </a:r>
          </a:p>
          <a:p>
            <a:pPr marL="0" indent="0">
              <a:buNone/>
            </a:pPr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865244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A3F6BB-20C0-6342-9C83-136029FA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en-US" dirty="0"/>
              <a:t>INFRA-2-2020: Activities funded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9EF150-8D00-144E-8A9A-CEDD1A747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b="1" dirty="0"/>
              <a:t>Networking activities</a:t>
            </a:r>
            <a:r>
              <a:rPr lang="en-US" dirty="0"/>
              <a:t>, to foster a culture of co-operation between research infrastructures, scientific communities, industries and other stakeholders as appropriate, and to help develop a more efficient and attractive European Research Area; 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b="1" dirty="0"/>
              <a:t>Trans-national access or virtual access activities</a:t>
            </a:r>
            <a:r>
              <a:rPr lang="en-US" dirty="0"/>
              <a:t>, to support scientific communities in their access to the identified key research infrastructures;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b="1" dirty="0"/>
              <a:t>Joint research activities</a:t>
            </a:r>
            <a:r>
              <a:rPr lang="en-US" dirty="0"/>
              <a:t>, to improve, in quality and/or quantity, the integrated services provided at European level by the infrastructures. 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4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E30576-44F1-8D4D-A4D0-8DFCCF2FAA7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Overview</a:t>
            </a:r>
          </a:p>
          <a:p>
            <a:pPr marL="0" indent="0">
              <a:buNone/>
            </a:pPr>
            <a:r>
              <a:rPr lang="en-US" dirty="0"/>
              <a:t>Call info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54A4"/>
                </a:solidFill>
              </a:rPr>
              <a:t>Funded activities</a:t>
            </a:r>
          </a:p>
          <a:p>
            <a:pPr marL="0" indent="0">
              <a:buNone/>
            </a:pPr>
            <a:r>
              <a:rPr lang="en-US" dirty="0"/>
              <a:t>Project idea</a:t>
            </a:r>
          </a:p>
          <a:p>
            <a:pPr marL="0" indent="0">
              <a:buNone/>
            </a:pPr>
            <a:r>
              <a:rPr lang="en-US" dirty="0"/>
              <a:t>SCIPROM</a:t>
            </a:r>
          </a:p>
          <a:p>
            <a:pPr marL="0" indent="0">
              <a:buNone/>
            </a:pPr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492823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A3F6BB-20C0-6342-9C83-136029FA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en-US" dirty="0"/>
              <a:t>Project idea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9EF150-8D00-144E-8A9A-CEDD1A747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554" y="1595596"/>
            <a:ext cx="8862011" cy="4351338"/>
          </a:xfrm>
        </p:spPr>
        <p:txBody>
          <a:bodyPr>
            <a:normAutofit/>
          </a:bodyPr>
          <a:lstStyle/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Create a community around facilities for medical isotopes by mass separation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Based on the MEDICIS PROMED network (ITN)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5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E30576-44F1-8D4D-A4D0-8DFCCF2FAA7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Overview</a:t>
            </a:r>
          </a:p>
          <a:p>
            <a:pPr marL="0" indent="0">
              <a:buNone/>
            </a:pPr>
            <a:r>
              <a:rPr lang="en-US" dirty="0"/>
              <a:t>Call info</a:t>
            </a:r>
          </a:p>
          <a:p>
            <a:pPr marL="0" indent="0">
              <a:buNone/>
            </a:pPr>
            <a:r>
              <a:rPr lang="en-US" dirty="0"/>
              <a:t>Funded activities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54A4"/>
                </a:solidFill>
              </a:rPr>
              <a:t>Project idea</a:t>
            </a:r>
          </a:p>
          <a:p>
            <a:pPr marL="0" indent="0">
              <a:buNone/>
            </a:pPr>
            <a:r>
              <a:rPr lang="en-US" dirty="0"/>
              <a:t>SCIPROM</a:t>
            </a:r>
          </a:p>
          <a:p>
            <a:pPr marL="0" indent="0">
              <a:buNone/>
            </a:pPr>
            <a:r>
              <a:rPr lang="en-US" dirty="0"/>
              <a:t>Next steps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67AFCC-2BC5-8B49-806A-403C7F6544BE}"/>
              </a:ext>
            </a:extLst>
          </p:cNvPr>
          <p:cNvGrpSpPr/>
          <p:nvPr/>
        </p:nvGrpSpPr>
        <p:grpSpPr>
          <a:xfrm>
            <a:off x="901701" y="3041651"/>
            <a:ext cx="4372328" cy="2990954"/>
            <a:chOff x="1285986" y="732430"/>
            <a:chExt cx="6390721" cy="5332135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FEC11B61-DB60-6B4C-BC5B-6D717E5E6A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986" y="732430"/>
              <a:ext cx="6390721" cy="5332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3DA899C-07BF-684B-A037-71369C4813A9}"/>
                </a:ext>
              </a:extLst>
            </p:cNvPr>
            <p:cNvSpPr/>
            <p:nvPr/>
          </p:nvSpPr>
          <p:spPr>
            <a:xfrm>
              <a:off x="4534510" y="3161794"/>
              <a:ext cx="880637" cy="804564"/>
            </a:xfrm>
            <a:prstGeom prst="ellipse">
              <a:avLst/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7878591-16B3-7542-BAAE-6B5BAB681D76}"/>
                </a:ext>
              </a:extLst>
            </p:cNvPr>
            <p:cNvCxnSpPr>
              <a:endCxn id="12" idx="1"/>
            </p:cNvCxnSpPr>
            <p:nvPr/>
          </p:nvCxnSpPr>
          <p:spPr>
            <a:xfrm>
              <a:off x="4348716" y="2987749"/>
              <a:ext cx="314760" cy="2918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282D334-D630-7A49-B85E-4901F1EB653B}"/>
                </a:ext>
              </a:extLst>
            </p:cNvPr>
            <p:cNvSpPr txBox="1"/>
            <p:nvPr/>
          </p:nvSpPr>
          <p:spPr>
            <a:xfrm>
              <a:off x="3381132" y="2806993"/>
              <a:ext cx="1737404" cy="422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75" b="1" dirty="0"/>
                <a:t>CERN, HUG, CHUV, EPFL</a:t>
              </a:r>
            </a:p>
            <a:p>
              <a:r>
                <a:rPr lang="fr-FR" sz="675" b="1" dirty="0"/>
                <a:t>AAA, ILL, CNAO</a:t>
              </a:r>
              <a:endParaRPr lang="en-GB" sz="675" b="1" dirty="0"/>
            </a:p>
          </p:txBody>
        </p:sp>
        <p:pic>
          <p:nvPicPr>
            <p:cNvPr id="15" name="Picture 2" descr="https://cdsweb.cern.ch/record/1632695/files/logo_medaustron_n_ot_rgb_office.jpg">
              <a:extLst>
                <a:ext uri="{FF2B5EF4-FFF2-40B4-BE49-F238E27FC236}">
                  <a16:creationId xmlns:a16="http://schemas.microsoft.com/office/drawing/2014/main" id="{A15B48EC-A4DC-CA4E-AD57-7C144919FB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6280" y="3043084"/>
              <a:ext cx="892475" cy="23742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logo Arronax">
              <a:extLst>
                <a:ext uri="{FF2B5EF4-FFF2-40B4-BE49-F238E27FC236}">
                  <a16:creationId xmlns:a16="http://schemas.microsoft.com/office/drawing/2014/main" id="{7548282F-13BB-2E4D-B5A5-7AEC35162A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097" y="3048762"/>
              <a:ext cx="340240" cy="34024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8">
              <a:extLst>
                <a:ext uri="{FF2B5EF4-FFF2-40B4-BE49-F238E27FC236}">
                  <a16:creationId xmlns:a16="http://schemas.microsoft.com/office/drawing/2014/main" id="{75F10F0D-4A78-F54B-B05D-B1E7D391D7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5132" y="886685"/>
              <a:ext cx="770845" cy="44400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8" name="Picture 29">
              <a:extLst>
                <a:ext uri="{FF2B5EF4-FFF2-40B4-BE49-F238E27FC236}">
                  <a16:creationId xmlns:a16="http://schemas.microsoft.com/office/drawing/2014/main" id="{6FC75A93-3232-CF40-B03C-1CA5DF9A4A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0120" y="5516226"/>
              <a:ext cx="577870" cy="281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30">
              <a:extLst>
                <a:ext uri="{FF2B5EF4-FFF2-40B4-BE49-F238E27FC236}">
                  <a16:creationId xmlns:a16="http://schemas.microsoft.com/office/drawing/2014/main" id="{F6C0CED1-1806-E948-87B0-312DD1C525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074" y="1807654"/>
              <a:ext cx="681043" cy="22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1">
              <a:extLst>
                <a:ext uri="{FF2B5EF4-FFF2-40B4-BE49-F238E27FC236}">
                  <a16:creationId xmlns:a16="http://schemas.microsoft.com/office/drawing/2014/main" id="{046CE565-03D9-9648-953F-83DA31FC02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3732" y="1654852"/>
              <a:ext cx="1346730" cy="3056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1" name="Picture 32">
              <a:extLst>
                <a:ext uri="{FF2B5EF4-FFF2-40B4-BE49-F238E27FC236}">
                  <a16:creationId xmlns:a16="http://schemas.microsoft.com/office/drawing/2014/main" id="{D10EDC48-26B5-A54A-BD92-FDD306D80B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0333" y="2666622"/>
              <a:ext cx="811269" cy="1857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89A7078C-4F56-4049-8512-846A3FEEE1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4781" y="2247089"/>
              <a:ext cx="866167" cy="435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" name="Content Placeholder 1">
            <a:extLst>
              <a:ext uri="{FF2B5EF4-FFF2-40B4-BE49-F238E27FC236}">
                <a16:creationId xmlns:a16="http://schemas.microsoft.com/office/drawing/2014/main" id="{C0AE00F9-192D-484D-95D8-7D1CAF48011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526" t="26872" r="1553" b="1540"/>
          <a:stretch/>
        </p:blipFill>
        <p:spPr>
          <a:xfrm>
            <a:off x="4267770" y="4164754"/>
            <a:ext cx="2915113" cy="2001097"/>
          </a:xfrm>
          <a:prstGeom prst="ellipse">
            <a:avLst/>
          </a:prstGeom>
          <a:ln w="38100"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2324554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A3F6BB-20C0-6342-9C83-136029FA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en-US" dirty="0"/>
              <a:t>Project idea f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9EF150-8D00-144E-8A9A-CEDD1A747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554" y="1597025"/>
            <a:ext cx="8862011" cy="4351338"/>
          </a:xfrm>
        </p:spPr>
        <p:txBody>
          <a:bodyPr>
            <a:normAutofit/>
          </a:bodyPr>
          <a:lstStyle/>
          <a:p>
            <a:pPr marL="0" indent="0">
              <a:buClr>
                <a:schemeClr val="tx1">
                  <a:lumMod val="50000"/>
                  <a:lumOff val="50000"/>
                </a:schemeClr>
              </a:buClr>
              <a:buSzPct val="80000"/>
              <a:buNone/>
            </a:pPr>
            <a:r>
              <a:rPr lang="en-US" dirty="0"/>
              <a:t>Innovative medical isotopes obtained with/combined with mass separation in Europe: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b="1" dirty="0"/>
              <a:t>INFN-ISOLPHARM</a:t>
            </a:r>
            <a:r>
              <a:rPr lang="en-US" dirty="0"/>
              <a:t> (IT 2021) ? 40 MeV mass separation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b="1" dirty="0"/>
              <a:t>ILL</a:t>
            </a:r>
            <a:r>
              <a:rPr lang="en-US" dirty="0"/>
              <a:t> (FR/EU)? high flux reactor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b="1" dirty="0"/>
              <a:t>ARRONAX</a:t>
            </a:r>
            <a:r>
              <a:rPr lang="en-US" dirty="0"/>
              <a:t> (FR)? 70MeV no </a:t>
            </a:r>
            <a:r>
              <a:rPr lang="en-US"/>
              <a:t>mass separation</a:t>
            </a:r>
            <a:endParaRPr lang="en-US" dirty="0"/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b="1" dirty="0"/>
              <a:t>Institute for Energy Technology </a:t>
            </a:r>
            <a:r>
              <a:rPr lang="en-US" dirty="0"/>
              <a:t>(NO)? cyclotron, no mass </a:t>
            </a:r>
            <a:r>
              <a:rPr lang="en-US" dirty="0" err="1"/>
              <a:t>sep</a:t>
            </a:r>
            <a:endParaRPr lang="en-US" dirty="0"/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Poland (not asked, but likely to accept)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b="1" dirty="0"/>
              <a:t>JRC-Karlsruhe </a:t>
            </a:r>
            <a:r>
              <a:rPr lang="en-US" dirty="0"/>
              <a:t>(EU)? alpha isotopes generators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endParaRPr lang="en-US" dirty="0"/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6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E30576-44F1-8D4D-A4D0-8DFCCF2FAA7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Overview</a:t>
            </a:r>
          </a:p>
          <a:p>
            <a:pPr marL="0" indent="0">
              <a:buNone/>
            </a:pPr>
            <a:r>
              <a:rPr lang="en-US" dirty="0"/>
              <a:t>Call info</a:t>
            </a:r>
          </a:p>
          <a:p>
            <a:pPr marL="0" indent="0">
              <a:buNone/>
            </a:pPr>
            <a:r>
              <a:rPr lang="en-US" dirty="0"/>
              <a:t>Funded activities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54A4"/>
                </a:solidFill>
              </a:rPr>
              <a:t>Project idea</a:t>
            </a:r>
          </a:p>
          <a:p>
            <a:pPr marL="0" indent="0">
              <a:buNone/>
            </a:pPr>
            <a:r>
              <a:rPr lang="en-US" dirty="0"/>
              <a:t>SCIPROM</a:t>
            </a:r>
          </a:p>
          <a:p>
            <a:pPr marL="0" indent="0">
              <a:buNone/>
            </a:pPr>
            <a:r>
              <a:rPr lang="en-US" dirty="0"/>
              <a:t>Next steps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3528E9B-69B8-9142-ACF7-3FEC5020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19"/>
          <a:stretch/>
        </p:blipFill>
        <p:spPr>
          <a:xfrm>
            <a:off x="9842203" y="4251873"/>
            <a:ext cx="1736691" cy="192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685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A3F6BB-20C0-6342-9C83-136029FA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2316648"/>
            <a:ext cx="4658946" cy="1325563"/>
          </a:xfrm>
        </p:spPr>
        <p:txBody>
          <a:bodyPr/>
          <a:lstStyle/>
          <a:p>
            <a:r>
              <a:rPr lang="en-US" dirty="0"/>
              <a:t>SCIPROM support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7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E30576-44F1-8D4D-A4D0-8DFCCF2FAA7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Overview</a:t>
            </a:r>
          </a:p>
          <a:p>
            <a:pPr marL="0" indent="0">
              <a:buNone/>
            </a:pPr>
            <a:r>
              <a:rPr lang="en-US" dirty="0"/>
              <a:t>Call info</a:t>
            </a:r>
          </a:p>
          <a:p>
            <a:pPr marL="0" indent="0">
              <a:buNone/>
            </a:pPr>
            <a:r>
              <a:rPr lang="en-US" dirty="0"/>
              <a:t>Funded activities</a:t>
            </a:r>
          </a:p>
          <a:p>
            <a:pPr marL="0" indent="0">
              <a:buNone/>
            </a:pPr>
            <a:r>
              <a:rPr lang="en-US" dirty="0"/>
              <a:t>Project idea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54A4"/>
                </a:solidFill>
              </a:rPr>
              <a:t>SCIPROM</a:t>
            </a:r>
          </a:p>
          <a:p>
            <a:pPr marL="0" indent="0">
              <a:buNone/>
            </a:pPr>
            <a:r>
              <a:rPr lang="en-US" dirty="0"/>
              <a:t>Next steps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FFE7BFC-1742-3041-AD8D-DC3194AB3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2933" y="79089"/>
            <a:ext cx="4309067" cy="609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747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A3F6BB-20C0-6342-9C83-136029FA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SCIPROM basics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9EF150-8D00-144E-8A9A-CEDD1A747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founded in 2005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when CH was fully associated to EU FP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to stimulate participation in EU projects and disburden researchers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SCIPROM supports researchers in management and communication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5A849-F982-8148-A197-00D57188A49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39700" y="6356350"/>
            <a:ext cx="1871949" cy="365125"/>
          </a:xfrm>
        </p:spPr>
        <p:txBody>
          <a:bodyPr/>
          <a:lstStyle/>
          <a:p>
            <a:r>
              <a:rPr lang="en-US"/>
              <a:t>ULISSES KO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8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E30576-44F1-8D4D-A4D0-8DFCCF2FAA7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Overview</a:t>
            </a:r>
          </a:p>
          <a:p>
            <a:pPr marL="0" indent="0">
              <a:buNone/>
            </a:pPr>
            <a:r>
              <a:rPr lang="en-US" dirty="0"/>
              <a:t>Call info</a:t>
            </a:r>
          </a:p>
          <a:p>
            <a:pPr marL="0" indent="0">
              <a:buNone/>
            </a:pPr>
            <a:r>
              <a:rPr lang="en-US" dirty="0"/>
              <a:t>Funded activities</a:t>
            </a:r>
          </a:p>
          <a:p>
            <a:pPr marL="0" indent="0">
              <a:buNone/>
            </a:pPr>
            <a:r>
              <a:rPr lang="en-US" dirty="0"/>
              <a:t>Project idea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54A4"/>
                </a:solidFill>
              </a:rPr>
              <a:t>SCIPROM</a:t>
            </a:r>
          </a:p>
          <a:p>
            <a:pPr marL="0" indent="0">
              <a:buNone/>
            </a:pPr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235195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A3F6BB-20C0-6342-9C83-136029FA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554" y="365125"/>
            <a:ext cx="8862011" cy="1325563"/>
          </a:xfrm>
        </p:spPr>
        <p:txBody>
          <a:bodyPr/>
          <a:lstStyle/>
          <a:p>
            <a:r>
              <a:rPr lang="en-US" dirty="0"/>
              <a:t>SCIPROM Services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9EF150-8D00-144E-8A9A-CEDD1A747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Proposal preparation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Grant negotiations with EC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Project management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Web &amp; print design 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Consulting &amp; courses</a:t>
            </a:r>
          </a:p>
          <a:p>
            <a:pPr marL="444600" indent="-44460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Event management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D8A6-50CC-6D40-91EF-D7CADBFC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2/13/19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C636-2921-BC48-A966-95D9A367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9BF-EEBB-1840-B604-35BE0F811151}" type="slidenum">
              <a:rPr lang="en-US" smtClean="0"/>
              <a:t>9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E30576-44F1-8D4D-A4D0-8DFCCF2FAA7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Overview</a:t>
            </a:r>
          </a:p>
          <a:p>
            <a:pPr marL="0" indent="0">
              <a:buNone/>
            </a:pPr>
            <a:r>
              <a:rPr lang="en-US" dirty="0"/>
              <a:t>Call info</a:t>
            </a:r>
          </a:p>
          <a:p>
            <a:pPr marL="0" indent="0">
              <a:buNone/>
            </a:pPr>
            <a:r>
              <a:rPr lang="en-US" dirty="0"/>
              <a:t>Funded activities</a:t>
            </a:r>
          </a:p>
          <a:p>
            <a:pPr marL="0" indent="0">
              <a:buNone/>
            </a:pPr>
            <a:r>
              <a:rPr lang="en-US" dirty="0"/>
              <a:t>Project idea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54A4"/>
                </a:solidFill>
              </a:rPr>
              <a:t>SCIPROM</a:t>
            </a:r>
          </a:p>
          <a:p>
            <a:pPr marL="0" indent="0">
              <a:buNone/>
            </a:pPr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170681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1395</TotalTime>
  <Words>676</Words>
  <Application>Microsoft Macintosh PowerPoint</Application>
  <PresentationFormat>Grand écran</PresentationFormat>
  <Paragraphs>204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4" baseType="lpstr">
      <vt:lpstr>.Lucida Grande UI Regular</vt:lpstr>
      <vt:lpstr>Arial</vt:lpstr>
      <vt:lpstr>Calibri</vt:lpstr>
      <vt:lpstr>Calibri Light</vt:lpstr>
      <vt:lpstr>Myriad Pro</vt:lpstr>
      <vt:lpstr>Myriad Pro Black</vt:lpstr>
      <vt:lpstr>Myriad Pro Light</vt:lpstr>
      <vt:lpstr>Office Theme</vt:lpstr>
      <vt:lpstr>Initial discussions  INFRA-2-2020 call</vt:lpstr>
      <vt:lpstr>Overview</vt:lpstr>
      <vt:lpstr>Call info INFRA-2-2020</vt:lpstr>
      <vt:lpstr>INFRA-2-2020: Activities funded </vt:lpstr>
      <vt:lpstr>Project idea </vt:lpstr>
      <vt:lpstr>Project idea f</vt:lpstr>
      <vt:lpstr>SCIPROM support</vt:lpstr>
      <vt:lpstr>SCIPROM basics</vt:lpstr>
      <vt:lpstr>SCIPROM Services</vt:lpstr>
      <vt:lpstr>Project execution SCIPROM project commitments</vt:lpstr>
      <vt:lpstr>Our projects</vt:lpstr>
      <vt:lpstr>Présentation PowerPoint</vt:lpstr>
      <vt:lpstr>Our team</vt:lpstr>
      <vt:lpstr>Our philosophy</vt:lpstr>
      <vt:lpstr>Proposal preparation: Next steps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Filippo Gander</dc:creator>
  <cp:lastModifiedBy>Microsoft Office User</cp:lastModifiedBy>
  <cp:revision>45</cp:revision>
  <dcterms:created xsi:type="dcterms:W3CDTF">2019-02-07T15:04:36Z</dcterms:created>
  <dcterms:modified xsi:type="dcterms:W3CDTF">2019-03-20T09:39:20Z</dcterms:modified>
</cp:coreProperties>
</file>