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tif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72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05.JPG" ContentType="image/jpeg"/>
  <Override PartName="/ppt/notesSlides/notesSlide6.xml" ContentType="application/vnd.openxmlformats-officedocument.presentationml.notesSlide+xml"/>
  <Override PartName="/ppt/media/image121.jpg" ContentType="image/jpeg"/>
  <Override PartName="/ppt/media/image126.jpg" ContentType="image/jpeg"/>
  <Override PartName="/ppt/media/image127.jpg" ContentType="image/jpeg"/>
  <Override PartName="/ppt/media/image134.jpg" ContentType="image/jpeg"/>
  <Override PartName="/ppt/media/image135.jpg" ContentType="image/jpeg"/>
  <Override PartName="/ppt/media/image136.jpg" ContentType="image/jpeg"/>
  <Override PartName="/ppt/media/image142.jpg" ContentType="image/jpeg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8" r:id="rId2"/>
    <p:sldId id="260" r:id="rId3"/>
    <p:sldId id="280" r:id="rId4"/>
    <p:sldId id="261" r:id="rId5"/>
    <p:sldId id="262" r:id="rId6"/>
    <p:sldId id="517" r:id="rId7"/>
    <p:sldId id="286" r:id="rId8"/>
    <p:sldId id="267" r:id="rId9"/>
    <p:sldId id="509" r:id="rId10"/>
    <p:sldId id="266" r:id="rId11"/>
    <p:sldId id="428" r:id="rId12"/>
    <p:sldId id="288" r:id="rId13"/>
    <p:sldId id="282" r:id="rId14"/>
    <p:sldId id="513" r:id="rId15"/>
    <p:sldId id="269" r:id="rId16"/>
    <p:sldId id="270" r:id="rId17"/>
    <p:sldId id="271" r:id="rId18"/>
    <p:sldId id="501" r:id="rId19"/>
    <p:sldId id="272" r:id="rId20"/>
    <p:sldId id="514" r:id="rId21"/>
    <p:sldId id="495" r:id="rId22"/>
    <p:sldId id="274" r:id="rId23"/>
    <p:sldId id="275" r:id="rId24"/>
    <p:sldId id="503" r:id="rId25"/>
    <p:sldId id="511" r:id="rId26"/>
    <p:sldId id="510" r:id="rId27"/>
    <p:sldId id="256" r:id="rId28"/>
    <p:sldId id="529" r:id="rId29"/>
    <p:sldId id="278" r:id="rId30"/>
    <p:sldId id="338" r:id="rId31"/>
    <p:sldId id="279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4" clrIdx="0">
    <p:extLst/>
  </p:cmAuthor>
  <p:cmAuthor id="2" name="Marianna Tosato" initials="MT" lastIdx="3" clrIdx="1">
    <p:extLst>
      <p:ext uri="{19B8F6BF-5375-455C-9EA6-DF929625EA0E}">
        <p15:presenceInfo xmlns:p15="http://schemas.microsoft.com/office/powerpoint/2012/main" userId="c80376902c7f046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9B45"/>
    <a:srgbClr val="B6C6D1"/>
    <a:srgbClr val="064268"/>
    <a:srgbClr val="FFC000"/>
    <a:srgbClr val="084369"/>
    <a:srgbClr val="B4C6D1"/>
    <a:srgbClr val="7394A9"/>
    <a:srgbClr val="456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50616" autoAdjust="0"/>
  </p:normalViewPr>
  <p:slideViewPr>
    <p:cSldViewPr snapToGrid="0">
      <p:cViewPr varScale="1">
        <p:scale>
          <a:sx n="41" d="100"/>
          <a:sy n="41" d="100"/>
        </p:scale>
        <p:origin x="308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548"/>
    </p:cViewPr>
  </p:sorter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F37DD-5C10-4E94-A136-5A36B9303070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C4FF9-28EB-493C-9C40-D0D3C480A68C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728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C4FF9-28EB-493C-9C40-D0D3C480A68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70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C4FF9-28EB-493C-9C40-D0D3C480A68C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9414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C4FF9-28EB-493C-9C40-D0D3C480A68C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591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C4FF9-28EB-493C-9C40-D0D3C480A68C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008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C4FF9-28EB-493C-9C40-D0D3C480A68C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0027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34920-5D26-471D-986F-6D205D40BDC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34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C4FF9-28EB-493C-9C40-D0D3C480A68C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280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457178"/>
            <a:r>
              <a:rPr lang="en-US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3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63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93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41"/>
            <a:ext cx="2926080" cy="430887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8588" algn="l">
              <a:spcBef>
                <a:spcPts val="390"/>
              </a:spcBef>
            </a:pPr>
            <a:r>
              <a:rPr lang="it-IT" sz="750" spc="-4">
                <a:solidFill>
                  <a:srgbClr val="FFFFFF"/>
                </a:solidFill>
                <a:latin typeface="Corbel"/>
                <a:cs typeface="Corbel"/>
              </a:rPr>
              <a:t>Marianna Tosato</a:t>
            </a:r>
            <a:endParaRPr lang="it-IT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12th March 2019</a:t>
            </a:r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pPr marL="19050">
              <a:lnSpc>
                <a:spcPts val="780"/>
              </a:lnSpc>
            </a:pPr>
            <a:fld id="{81D60167-4931-47E6-BA6A-407CBD079E47}" type="slidenum">
              <a:rPr lang="it-IT" spc="-4" smtClean="0"/>
              <a:pPr marL="19050">
                <a:lnSpc>
                  <a:spcPts val="780"/>
                </a:lnSpc>
              </a:pPr>
              <a:t>‹N°›</a:t>
            </a:fld>
            <a:endParaRPr lang="it-IT" spc="-4" dirty="0"/>
          </a:p>
        </p:txBody>
      </p:sp>
    </p:spTree>
    <p:extLst>
      <p:ext uri="{BB962C8B-B14F-4D97-AF65-F5344CB8AC3E}">
        <p14:creationId xmlns:p14="http://schemas.microsoft.com/office/powerpoint/2010/main" val="173912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38458"/>
            <a:ext cx="8229600" cy="680649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28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F36DD0FD-55B0-48C4-8AF2-8A69533EDF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1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32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1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1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74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9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982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‹N°›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3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 userDrawn="1"/>
        </p:nvSpPr>
        <p:spPr>
          <a:xfrm>
            <a:off x="0" y="0"/>
            <a:ext cx="9144000" cy="11930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tx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150470" y="205993"/>
            <a:ext cx="5332691" cy="680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12th March 2019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Marianna Tosato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8"/>
            <a:r>
              <a:rPr lang="it-IT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060" y="380744"/>
            <a:ext cx="1660851" cy="42487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72211" y="177076"/>
            <a:ext cx="1093329" cy="81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457178" rtl="0" eaLnBrk="1" latinLnBrk="0" hangingPunct="1">
        <a:spcBef>
          <a:spcPct val="0"/>
        </a:spcBef>
        <a:buNone/>
        <a:defRPr sz="32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457178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45717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457178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457178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11" Type="http://schemas.openxmlformats.org/officeDocument/2006/relationships/image" Target="../media/image61.png"/><Relationship Id="rId5" Type="http://schemas.openxmlformats.org/officeDocument/2006/relationships/image" Target="../media/image55.jpe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sv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g"/><Relationship Id="rId5" Type="http://schemas.openxmlformats.org/officeDocument/2006/relationships/image" Target="../media/image71.png"/><Relationship Id="rId4" Type="http://schemas.openxmlformats.org/officeDocument/2006/relationships/image" Target="../media/image61.png"/><Relationship Id="rId9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61.png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7.gif"/><Relationship Id="rId12" Type="http://schemas.openxmlformats.org/officeDocument/2006/relationships/image" Target="../media/image92.jpeg"/><Relationship Id="rId17" Type="http://schemas.openxmlformats.org/officeDocument/2006/relationships/image" Target="../media/image8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3.wmf"/><Relationship Id="rId11" Type="http://schemas.openxmlformats.org/officeDocument/2006/relationships/image" Target="../media/image91.jpe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84.wmf"/><Relationship Id="rId10" Type="http://schemas.openxmlformats.org/officeDocument/2006/relationships/image" Target="../media/image90.jpeg"/><Relationship Id="rId4" Type="http://schemas.openxmlformats.org/officeDocument/2006/relationships/image" Target="../media/image86.jpeg"/><Relationship Id="rId9" Type="http://schemas.openxmlformats.org/officeDocument/2006/relationships/image" Target="../media/image89.jpeg"/><Relationship Id="rId1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4.xml"/><Relationship Id="rId7" Type="http://schemas.microsoft.com/office/2007/relationships/hdphoto" Target="../media/hdphoto2.wdp"/><Relationship Id="rId12" Type="http://schemas.openxmlformats.org/officeDocument/2006/relationships/image" Target="../media/image9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7.png"/><Relationship Id="rId11" Type="http://schemas.microsoft.com/office/2007/relationships/hdphoto" Target="../media/hdphoto3.wdp"/><Relationship Id="rId5" Type="http://schemas.openxmlformats.org/officeDocument/2006/relationships/image" Target="../media/image96.png"/><Relationship Id="rId10" Type="http://schemas.openxmlformats.org/officeDocument/2006/relationships/image" Target="../media/image98.png"/><Relationship Id="rId4" Type="http://schemas.openxmlformats.org/officeDocument/2006/relationships/image" Target="../media/image95.png"/><Relationship Id="rId9" Type="http://schemas.openxmlformats.org/officeDocument/2006/relationships/image" Target="../media/image9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jpe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tiff"/><Relationship Id="rId3" Type="http://schemas.openxmlformats.org/officeDocument/2006/relationships/image" Target="../media/image106.emf"/><Relationship Id="rId7" Type="http://schemas.openxmlformats.org/officeDocument/2006/relationships/image" Target="../media/image109.tiff"/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tiff"/><Relationship Id="rId11" Type="http://schemas.openxmlformats.org/officeDocument/2006/relationships/image" Target="../media/image113.tiff"/><Relationship Id="rId5" Type="http://schemas.microsoft.com/office/2007/relationships/hdphoto" Target="../media/hdphoto4.wdp"/><Relationship Id="rId10" Type="http://schemas.openxmlformats.org/officeDocument/2006/relationships/image" Target="../media/image112.tiff"/><Relationship Id="rId4" Type="http://schemas.openxmlformats.org/officeDocument/2006/relationships/image" Target="../media/image107.png"/><Relationship Id="rId9" Type="http://schemas.openxmlformats.org/officeDocument/2006/relationships/image" Target="../media/image111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7.jpg"/><Relationship Id="rId18" Type="http://schemas.openxmlformats.org/officeDocument/2006/relationships/image" Target="../media/image132.png"/><Relationship Id="rId26" Type="http://schemas.openxmlformats.org/officeDocument/2006/relationships/image" Target="../media/image140.png"/><Relationship Id="rId39" Type="http://schemas.openxmlformats.org/officeDocument/2006/relationships/image" Target="../media/image153.png"/><Relationship Id="rId21" Type="http://schemas.openxmlformats.org/officeDocument/2006/relationships/image" Target="../media/image135.jpg"/><Relationship Id="rId34" Type="http://schemas.openxmlformats.org/officeDocument/2006/relationships/image" Target="../media/image148.jpeg"/><Relationship Id="rId7" Type="http://schemas.openxmlformats.org/officeDocument/2006/relationships/image" Target="../media/image121.jpg"/><Relationship Id="rId12" Type="http://schemas.openxmlformats.org/officeDocument/2006/relationships/image" Target="../media/image126.jpg"/><Relationship Id="rId17" Type="http://schemas.openxmlformats.org/officeDocument/2006/relationships/image" Target="../media/image131.png"/><Relationship Id="rId25" Type="http://schemas.openxmlformats.org/officeDocument/2006/relationships/image" Target="../media/image139.png"/><Relationship Id="rId33" Type="http://schemas.openxmlformats.org/officeDocument/2006/relationships/image" Target="../media/image147.png"/><Relationship Id="rId38" Type="http://schemas.openxmlformats.org/officeDocument/2006/relationships/image" Target="../media/image152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30.png"/><Relationship Id="rId20" Type="http://schemas.openxmlformats.org/officeDocument/2006/relationships/image" Target="../media/image134.jpg"/><Relationship Id="rId29" Type="http://schemas.openxmlformats.org/officeDocument/2006/relationships/image" Target="../media/image14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0.gif"/><Relationship Id="rId11" Type="http://schemas.openxmlformats.org/officeDocument/2006/relationships/image" Target="../media/image125.png"/><Relationship Id="rId24" Type="http://schemas.openxmlformats.org/officeDocument/2006/relationships/image" Target="../media/image138.png"/><Relationship Id="rId32" Type="http://schemas.openxmlformats.org/officeDocument/2006/relationships/image" Target="../media/image146.jpeg"/><Relationship Id="rId37" Type="http://schemas.openxmlformats.org/officeDocument/2006/relationships/image" Target="../media/image151.png"/><Relationship Id="rId40" Type="http://schemas.openxmlformats.org/officeDocument/2006/relationships/image" Target="../media/image154.png"/><Relationship Id="rId5" Type="http://schemas.openxmlformats.org/officeDocument/2006/relationships/image" Target="../media/image119.jpeg"/><Relationship Id="rId15" Type="http://schemas.openxmlformats.org/officeDocument/2006/relationships/image" Target="../media/image129.png"/><Relationship Id="rId23" Type="http://schemas.openxmlformats.org/officeDocument/2006/relationships/image" Target="../media/image137.png"/><Relationship Id="rId28" Type="http://schemas.openxmlformats.org/officeDocument/2006/relationships/image" Target="../media/image142.jpg"/><Relationship Id="rId36" Type="http://schemas.openxmlformats.org/officeDocument/2006/relationships/image" Target="../media/image150.jpeg"/><Relationship Id="rId10" Type="http://schemas.openxmlformats.org/officeDocument/2006/relationships/image" Target="../media/image124.jpeg"/><Relationship Id="rId19" Type="http://schemas.openxmlformats.org/officeDocument/2006/relationships/image" Target="../media/image133.png"/><Relationship Id="rId31" Type="http://schemas.openxmlformats.org/officeDocument/2006/relationships/image" Target="../media/image145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Relationship Id="rId14" Type="http://schemas.openxmlformats.org/officeDocument/2006/relationships/image" Target="../media/image128.png"/><Relationship Id="rId22" Type="http://schemas.openxmlformats.org/officeDocument/2006/relationships/image" Target="../media/image136.jpg"/><Relationship Id="rId27" Type="http://schemas.openxmlformats.org/officeDocument/2006/relationships/image" Target="../media/image141.png"/><Relationship Id="rId30" Type="http://schemas.openxmlformats.org/officeDocument/2006/relationships/image" Target="../media/image144.jpeg"/><Relationship Id="rId35" Type="http://schemas.openxmlformats.org/officeDocument/2006/relationships/image" Target="../media/image149.jpeg"/><Relationship Id="rId8" Type="http://schemas.openxmlformats.org/officeDocument/2006/relationships/image" Target="../media/image122.png"/><Relationship Id="rId3" Type="http://schemas.openxmlformats.org/officeDocument/2006/relationships/image" Target="../media/image1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6D4236DA-DD27-47F2-800F-9DE202F842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099" y="1435288"/>
            <a:ext cx="4384965" cy="115543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D296ABE-C8F3-4FC4-BD45-A4392EFA0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826" y="2879821"/>
            <a:ext cx="3783509" cy="68863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FE69E3C-E2AA-473C-AD8C-8AE57FB6E8BE}"/>
              </a:ext>
            </a:extLst>
          </p:cNvPr>
          <p:cNvSpPr txBox="1"/>
          <p:nvPr/>
        </p:nvSpPr>
        <p:spPr>
          <a:xfrm>
            <a:off x="1108622" y="4325430"/>
            <a:ext cx="692675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8">
              <a:lnSpc>
                <a:spcPct val="150000"/>
              </a:lnSpc>
            </a:pPr>
            <a:r>
              <a:rPr lang="it-IT" sz="1400" i="1" dirty="0">
                <a:solidFill>
                  <a:prstClr val="black"/>
                </a:solidFill>
                <a:latin typeface="Calibri  "/>
                <a:cs typeface="Arial" panose="020B0604020202020204" pitchFamily="34" charset="0"/>
              </a:rPr>
              <a:t>Stefano Corradetti</a:t>
            </a:r>
          </a:p>
          <a:p>
            <a:pPr algn="ctr" defTabSz="457178">
              <a:lnSpc>
                <a:spcPct val="150000"/>
              </a:lnSpc>
            </a:pPr>
            <a:r>
              <a:rPr lang="it-IT" sz="1400" i="1" dirty="0">
                <a:solidFill>
                  <a:prstClr val="black"/>
                </a:solidFill>
                <a:latin typeface="Calibri  "/>
                <a:cs typeface="Arial" panose="020B0604020202020204" pitchFamily="34" charset="0"/>
              </a:rPr>
              <a:t>National Institute for Nuclear Physics– National </a:t>
            </a:r>
            <a:r>
              <a:rPr lang="it-IT" sz="1400" i="1" dirty="0" err="1">
                <a:solidFill>
                  <a:prstClr val="black"/>
                </a:solidFill>
                <a:latin typeface="Calibri  "/>
                <a:cs typeface="Arial" panose="020B0604020202020204" pitchFamily="34" charset="0"/>
              </a:rPr>
              <a:t>Laboratories</a:t>
            </a:r>
            <a:r>
              <a:rPr lang="it-IT" sz="1400" i="1" dirty="0">
                <a:solidFill>
                  <a:prstClr val="black"/>
                </a:solidFill>
                <a:latin typeface="Calibri  "/>
                <a:cs typeface="Arial" panose="020B0604020202020204" pitchFamily="34" charset="0"/>
              </a:rPr>
              <a:t> of Legnaro (Italy)</a:t>
            </a:r>
          </a:p>
          <a:p>
            <a:pPr algn="ctr" defTabSz="457178">
              <a:lnSpc>
                <a:spcPct val="150000"/>
              </a:lnSpc>
            </a:pPr>
            <a:r>
              <a:rPr lang="it-IT" sz="1400" i="1" dirty="0">
                <a:solidFill>
                  <a:prstClr val="black"/>
                </a:solidFill>
                <a:latin typeface="Calibri  "/>
                <a:cs typeface="Arial" panose="020B0604020202020204" pitchFamily="34" charset="0"/>
              </a:rPr>
              <a:t>stefano.corradetti@lnl.infn.it</a:t>
            </a:r>
          </a:p>
        </p:txBody>
      </p:sp>
    </p:spTree>
    <p:extLst>
      <p:ext uri="{BB962C8B-B14F-4D97-AF65-F5344CB8AC3E}">
        <p14:creationId xmlns:p14="http://schemas.microsoft.com/office/powerpoint/2010/main" val="3429843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7AD77E-5931-4453-A1BA-317B57F06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A9DF52D-B5A4-4968-BB42-2555B9C61101}"/>
              </a:ext>
            </a:extLst>
          </p:cNvPr>
          <p:cNvSpPr/>
          <p:nvPr/>
        </p:nvSpPr>
        <p:spPr>
          <a:xfrm>
            <a:off x="971685" y="1738400"/>
            <a:ext cx="7039891" cy="383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it-IT" dirty="0" err="1"/>
              <a:t>Instrinsecally</a:t>
            </a:r>
            <a:r>
              <a:rPr lang="it-IT" dirty="0"/>
              <a:t> </a:t>
            </a:r>
            <a:r>
              <a:rPr lang="it-IT" b="1" dirty="0"/>
              <a:t>carrier-free </a:t>
            </a:r>
            <a:r>
              <a:rPr lang="it-IT" b="1" dirty="0" err="1"/>
              <a:t>radionuclides</a:t>
            </a:r>
            <a:r>
              <a:rPr lang="it-IT" b="1" dirty="0"/>
              <a:t> </a:t>
            </a:r>
            <a:r>
              <a:rPr lang="it-IT" dirty="0"/>
              <a:t>can be </a:t>
            </a:r>
            <a:r>
              <a:rPr lang="it-IT" dirty="0" err="1"/>
              <a:t>produced</a:t>
            </a:r>
            <a:endParaRPr lang="it-IT" dirty="0"/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it-IT" dirty="0"/>
              <a:t>With the </a:t>
            </a:r>
            <a:r>
              <a:rPr lang="it-IT" b="1" dirty="0" err="1"/>
              <a:t>same</a:t>
            </a:r>
            <a:r>
              <a:rPr lang="it-IT" b="1" dirty="0"/>
              <a:t> target </a:t>
            </a:r>
            <a:r>
              <a:rPr lang="it-IT" dirty="0" err="1"/>
              <a:t>numerous</a:t>
            </a:r>
            <a:r>
              <a:rPr lang="it-IT" dirty="0"/>
              <a:t> </a:t>
            </a:r>
            <a:r>
              <a:rPr lang="it-IT" dirty="0" err="1"/>
              <a:t>radionuclides</a:t>
            </a:r>
            <a:r>
              <a:rPr lang="it-IT" dirty="0"/>
              <a:t> can be </a:t>
            </a:r>
            <a:r>
              <a:rPr lang="it-IT" dirty="0" err="1"/>
              <a:t>produced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by </a:t>
            </a:r>
            <a:r>
              <a:rPr lang="it-IT" b="1" dirty="0" err="1"/>
              <a:t>changing</a:t>
            </a:r>
            <a:r>
              <a:rPr lang="it-IT" b="1" dirty="0"/>
              <a:t> </a:t>
            </a:r>
            <a:r>
              <a:rPr lang="it-IT" dirty="0"/>
              <a:t>the</a:t>
            </a:r>
            <a:r>
              <a:rPr lang="it-IT" b="1" dirty="0"/>
              <a:t> mass separator settings</a:t>
            </a:r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it-IT" dirty="0" err="1"/>
              <a:t>Designing</a:t>
            </a:r>
            <a:r>
              <a:rPr lang="it-IT" dirty="0"/>
              <a:t> </a:t>
            </a:r>
            <a:r>
              <a:rPr lang="it-IT" dirty="0" err="1"/>
              <a:t>specific</a:t>
            </a:r>
            <a:r>
              <a:rPr lang="it-IT" dirty="0"/>
              <a:t> targets a wide range of </a:t>
            </a:r>
            <a:r>
              <a:rPr lang="it-IT" dirty="0" err="1"/>
              <a:t>radionuclides</a:t>
            </a:r>
            <a:r>
              <a:rPr lang="it-IT" dirty="0"/>
              <a:t> can be </a:t>
            </a:r>
            <a:r>
              <a:rPr lang="it-IT" dirty="0" err="1"/>
              <a:t>prodcued</a:t>
            </a:r>
            <a:r>
              <a:rPr lang="it-IT" dirty="0"/>
              <a:t>, </a:t>
            </a:r>
            <a:r>
              <a:rPr lang="it-IT" dirty="0" err="1"/>
              <a:t>including</a:t>
            </a:r>
            <a:r>
              <a:rPr lang="it-IT" dirty="0"/>
              <a:t> </a:t>
            </a:r>
            <a:r>
              <a:rPr lang="it-IT" dirty="0" err="1"/>
              <a:t>radionuclides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can be </a:t>
            </a:r>
            <a:r>
              <a:rPr lang="it-IT" b="1" dirty="0" err="1"/>
              <a:t>hardly</a:t>
            </a:r>
            <a:r>
              <a:rPr lang="it-IT" b="1" dirty="0"/>
              <a:t> </a:t>
            </a:r>
            <a:r>
              <a:rPr lang="it-IT" b="1" dirty="0" err="1"/>
              <a:t>produced</a:t>
            </a:r>
            <a:r>
              <a:rPr lang="it-IT" b="1" dirty="0"/>
              <a:t> </a:t>
            </a:r>
            <a:r>
              <a:rPr lang="it-IT" dirty="0"/>
              <a:t>with the </a:t>
            </a:r>
            <a:r>
              <a:rPr lang="it-IT" b="1" dirty="0" err="1"/>
              <a:t>traditional</a:t>
            </a:r>
            <a:r>
              <a:rPr lang="it-IT" b="1" dirty="0"/>
              <a:t> </a:t>
            </a:r>
            <a:r>
              <a:rPr lang="it-IT" b="1" dirty="0" err="1"/>
              <a:t>techniques</a:t>
            </a:r>
            <a:endParaRPr lang="it-IT" b="1" dirty="0"/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it-IT" dirty="0"/>
              <a:t>Production </a:t>
            </a:r>
            <a:r>
              <a:rPr lang="it-IT" dirty="0" err="1"/>
              <a:t>yields</a:t>
            </a:r>
            <a:r>
              <a:rPr lang="it-IT" dirty="0"/>
              <a:t> are </a:t>
            </a:r>
            <a:r>
              <a:rPr lang="it-IT" dirty="0" err="1"/>
              <a:t>lower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those</a:t>
            </a:r>
            <a:r>
              <a:rPr lang="it-IT" dirty="0"/>
              <a:t> of </a:t>
            </a:r>
            <a:r>
              <a:rPr lang="it-IT" dirty="0" err="1"/>
              <a:t>cyclotrons</a:t>
            </a:r>
            <a:r>
              <a:rPr lang="it-IT" dirty="0"/>
              <a:t> and nuclear </a:t>
            </a:r>
            <a:r>
              <a:rPr lang="it-IT" dirty="0" err="1"/>
              <a:t>reactors</a:t>
            </a:r>
            <a:endParaRPr lang="it-IT" dirty="0"/>
          </a:p>
        </p:txBody>
      </p:sp>
      <p:sp>
        <p:nvSpPr>
          <p:cNvPr id="10" name="Titolo 5">
            <a:extLst>
              <a:ext uri="{FF2B5EF4-FFF2-40B4-BE49-F238E27FC236}">
                <a16:creationId xmlns:a16="http://schemas.microsoft.com/office/drawing/2014/main" id="{6DD82AC5-A607-4C33-8349-763C8B8473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6831" y="274430"/>
            <a:ext cx="8229600" cy="68103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2400" b="1" dirty="0">
                <a:solidFill>
                  <a:srgbClr val="FFFFFF"/>
                </a:solidFill>
                <a:latin typeface="Calibri"/>
              </a:rPr>
              <a:t>Radionuclides that will  be produced</a:t>
            </a:r>
          </a:p>
          <a:p>
            <a:pPr lvl="0">
              <a:defRPr/>
            </a:pPr>
            <a:r>
              <a:rPr lang="en-US" sz="2400" b="1" dirty="0">
                <a:solidFill>
                  <a:srgbClr val="FFFFFF"/>
                </a:solidFill>
                <a:latin typeface="Calibri"/>
              </a:rPr>
              <a:t> at LNL-INFN</a:t>
            </a:r>
            <a:endParaRPr kumimoji="0" lang="en-US" sz="2400" b="1" i="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1420577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>
            <a:extLst>
              <a:ext uri="{FF2B5EF4-FFF2-40B4-BE49-F238E27FC236}">
                <a16:creationId xmlns:a16="http://schemas.microsoft.com/office/drawing/2014/main" id="{FAD2959C-EA2D-45D3-88F3-C0AAC2C9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70019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>
                <a:ln w="12700" cmpd="sng">
                  <a:solidFill>
                    <a:srgbClr val="1F497D">
                      <a:lumMod val="75000"/>
                    </a:srgbClr>
                  </a:solidFill>
                  <a:prstDash val="solid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Calibri"/>
              </a:rPr>
              <a:t>ISOLPHARM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dirty="0">
              <a:ln w="12700" cmpd="sng">
                <a:solidFill>
                  <a:srgbClr val="1F497D">
                    <a:lumMod val="75000"/>
                  </a:srgbClr>
                </a:solidFill>
                <a:prstDash val="solid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Calibri"/>
            </a:endParaRPr>
          </a:p>
          <a:p>
            <a:pPr lvl="0" algn="ctr">
              <a:defRPr/>
            </a:pPr>
            <a:r>
              <a:rPr lang="en-US" sz="3600" b="1" dirty="0">
                <a:ln w="12700" cmpd="sng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</a:rPr>
              <a:t>Experimental activities </a:t>
            </a:r>
            <a:endParaRPr kumimoji="0" lang="en-US" sz="3600" b="1" i="1" u="none" strike="noStrike" kern="1200" cap="none" spc="0" normalizeH="0" baseline="0" noProof="0" dirty="0">
              <a:ln w="12700" cmpd="sng">
                <a:solidFill>
                  <a:srgbClr val="1F497D"/>
                </a:solidFill>
                <a:prstDash val="solid"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" name="Picture 2" descr="https://d30y9cdsu7xlg0.cloudfront.net/png/336-200.png">
            <a:extLst>
              <a:ext uri="{FF2B5EF4-FFF2-40B4-BE49-F238E27FC236}">
                <a16:creationId xmlns:a16="http://schemas.microsoft.com/office/drawing/2014/main" id="{CD12FE23-8444-40D5-B48D-E057B2CDE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840" y="4151152"/>
            <a:ext cx="1365569" cy="136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d30y9cdsu7xlg0.cloudfront.net/png/282865-200.png">
            <a:extLst>
              <a:ext uri="{FF2B5EF4-FFF2-40B4-BE49-F238E27FC236}">
                <a16:creationId xmlns:a16="http://schemas.microsoft.com/office/drawing/2014/main" id="{11FB640A-6254-4E8F-81A0-FE08C5EAB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17" y="4282481"/>
            <a:ext cx="1358398" cy="135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d30y9cdsu7xlg0.cloudfront.net/png/304877-200.png">
            <a:extLst>
              <a:ext uri="{FF2B5EF4-FFF2-40B4-BE49-F238E27FC236}">
                <a16:creationId xmlns:a16="http://schemas.microsoft.com/office/drawing/2014/main" id="{575E1EF1-16CE-4504-ACB6-7362B6178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232" y="4265855"/>
            <a:ext cx="1341936" cy="134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70D72751-7C54-4908-9B68-6BAEBF9C0485}"/>
              </a:ext>
            </a:extLst>
          </p:cNvPr>
          <p:cNvSpPr/>
          <p:nvPr/>
        </p:nvSpPr>
        <p:spPr>
          <a:xfrm>
            <a:off x="2724939" y="4833936"/>
            <a:ext cx="457200" cy="277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AB3B8A06-D031-4C5F-8E03-69939CB3C5DE}"/>
              </a:ext>
            </a:extLst>
          </p:cNvPr>
          <p:cNvSpPr/>
          <p:nvPr/>
        </p:nvSpPr>
        <p:spPr>
          <a:xfrm>
            <a:off x="6193845" y="4835331"/>
            <a:ext cx="457200" cy="277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057871B1-53CC-437A-8C4A-59FBA56277E1}"/>
              </a:ext>
            </a:extLst>
          </p:cNvPr>
          <p:cNvSpPr/>
          <p:nvPr/>
        </p:nvSpPr>
        <p:spPr>
          <a:xfrm>
            <a:off x="4323752" y="4828390"/>
            <a:ext cx="457200" cy="277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C0F4E4E-8C6E-46E8-9D9D-07074EBC39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16766" r="26218" b="27352"/>
          <a:stretch/>
        </p:blipFill>
        <p:spPr>
          <a:xfrm>
            <a:off x="4813796" y="4157090"/>
            <a:ext cx="1271848" cy="1579418"/>
          </a:xfrm>
          <a:prstGeom prst="rect">
            <a:avLst/>
          </a:prstGeom>
        </p:spPr>
      </p:pic>
      <p:pic>
        <p:nvPicPr>
          <p:cNvPr id="14" name="Picture 6" descr="https://d30y9cdsu7xlg0.cloudfront.net/png/282865-200.png">
            <a:extLst>
              <a:ext uri="{FF2B5EF4-FFF2-40B4-BE49-F238E27FC236}">
                <a16:creationId xmlns:a16="http://schemas.microsoft.com/office/drawing/2014/main" id="{16C7021C-E84E-4DDF-8821-990340808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720" y="4642327"/>
            <a:ext cx="186063" cy="1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3930030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B1D57C-822F-4969-980D-C66CBE58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70" y="545796"/>
            <a:ext cx="8229600" cy="680649"/>
          </a:xfrm>
        </p:spPr>
        <p:txBody>
          <a:bodyPr/>
          <a:lstStyle/>
          <a:p>
            <a:pPr algn="ctr"/>
            <a:r>
              <a:rPr lang="en-US" sz="2400" dirty="0"/>
              <a:t>Experimental activities:</a:t>
            </a:r>
            <a:br>
              <a:rPr lang="en-US" sz="2400" dirty="0"/>
            </a:br>
            <a:r>
              <a:rPr lang="en-US" sz="2400" dirty="0"/>
              <a:t>The proton driver</a:t>
            </a:r>
            <a:br>
              <a:rPr lang="en-US" baseline="-25000" dirty="0"/>
            </a:b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C16664E-6948-4BA1-81C3-50878F44F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B81A6CAA-F67A-42D7-B66E-B36F89D35FE5}"/>
              </a:ext>
            </a:extLst>
          </p:cNvPr>
          <p:cNvSpPr/>
          <p:nvPr/>
        </p:nvSpPr>
        <p:spPr>
          <a:xfrm>
            <a:off x="6263675" y="1346498"/>
            <a:ext cx="978849" cy="9285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 descr="ISOLPHARMv03.png">
            <a:extLst>
              <a:ext uri="{FF2B5EF4-FFF2-40B4-BE49-F238E27FC236}">
                <a16:creationId xmlns:a16="http://schemas.microsoft.com/office/drawing/2014/main" id="{1B6B3DF0-4E3A-4E94-A206-84C5EAFC3D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3" y="1542347"/>
            <a:ext cx="2759233" cy="1771165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9702EED1-26DC-43C8-9C9D-4063BFB82EE5}"/>
              </a:ext>
            </a:extLst>
          </p:cNvPr>
          <p:cNvSpPr/>
          <p:nvPr/>
        </p:nvSpPr>
        <p:spPr>
          <a:xfrm>
            <a:off x="39023" y="1428254"/>
            <a:ext cx="665382" cy="680649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6A2E869-0E0B-4456-928B-8D183FBED16A}"/>
              </a:ext>
            </a:extLst>
          </p:cNvPr>
          <p:cNvSpPr/>
          <p:nvPr/>
        </p:nvSpPr>
        <p:spPr>
          <a:xfrm>
            <a:off x="0" y="3629415"/>
            <a:ext cx="9144000" cy="2722731"/>
          </a:xfrm>
          <a:prstGeom prst="rect">
            <a:avLst/>
          </a:prstGeom>
          <a:blipFill>
            <a:blip r:embed="rId3" cstate="print"/>
            <a:stretch>
              <a:fillRect l="-5240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6D67F4B9-60AC-4368-99C5-B1EC47598E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201" y="1226445"/>
            <a:ext cx="3023776" cy="2985337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09DE710-0C8E-4452-BE6A-EBFC523B8B06}"/>
              </a:ext>
            </a:extLst>
          </p:cNvPr>
          <p:cNvSpPr/>
          <p:nvPr/>
        </p:nvSpPr>
        <p:spPr>
          <a:xfrm>
            <a:off x="2966188" y="1282187"/>
            <a:ext cx="3023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+mj-lt"/>
              </a:rPr>
              <a:t>At SPES the chosen primary driver is the 70p commercial cyclotron manufactured by the </a:t>
            </a:r>
            <a:r>
              <a:rPr lang="en-US" sz="1400" b="1" dirty="0">
                <a:solidFill>
                  <a:srgbClr val="000000"/>
                </a:solidFill>
                <a:latin typeface="+mj-lt"/>
              </a:rPr>
              <a:t>BEST Cyclotron Systems Inc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., a member of </a:t>
            </a:r>
            <a:r>
              <a:rPr lang="en-US" sz="1400" dirty="0" err="1">
                <a:solidFill>
                  <a:srgbClr val="000000"/>
                </a:solidFill>
                <a:latin typeface="+mj-lt"/>
              </a:rPr>
              <a:t>TeamBest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™. Such machine is able to deliver up to </a:t>
            </a:r>
            <a:r>
              <a:rPr lang="en-US" sz="1400" b="1" dirty="0">
                <a:solidFill>
                  <a:srgbClr val="000000"/>
                </a:solidFill>
                <a:latin typeface="+mj-lt"/>
              </a:rPr>
              <a:t>two simultaneous energetic proton beams 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(maximum energy 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70 MeV 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– 49 kW) with a maximum overall intensity of 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700 </a:t>
            </a:r>
            <a:r>
              <a:rPr lang="en-US" sz="1400" b="1" dirty="0" err="1">
                <a:solidFill>
                  <a:srgbClr val="FF0000"/>
                </a:solidFill>
                <a:latin typeface="+mj-lt"/>
              </a:rPr>
              <a:t>μA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.</a:t>
            </a:r>
            <a:endParaRPr lang="it-IT" sz="1400" dirty="0">
              <a:latin typeface="+mj-lt"/>
            </a:endParaRPr>
          </a:p>
        </p:txBody>
      </p:sp>
      <p:sp>
        <p:nvSpPr>
          <p:cNvPr id="12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480701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6BA99B-DD95-48E7-9DEE-31F75B19F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BFD966F-BF4E-428F-BD7D-B9CCD0E09F09}"/>
              </a:ext>
            </a:extLst>
          </p:cNvPr>
          <p:cNvSpPr txBox="1"/>
          <p:nvPr/>
        </p:nvSpPr>
        <p:spPr>
          <a:xfrm>
            <a:off x="3572673" y="1987725"/>
            <a:ext cx="536420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UC</a:t>
            </a:r>
            <a:r>
              <a:rPr lang="it-IT" sz="1600" baseline="-25000" dirty="0">
                <a:latin typeface="+mj-lt"/>
                <a:cs typeface="Arial" panose="020B0604020202020204" pitchFamily="34" charset="0"/>
              </a:rPr>
              <a:t>x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 target </a:t>
            </a:r>
            <a:r>
              <a:rPr lang="it-IT" sz="1600" dirty="0" err="1">
                <a:latin typeface="+mj-lt"/>
                <a:cs typeface="Arial" panose="020B0604020202020204" pitchFamily="34" charset="0"/>
              </a:rPr>
              <a:t>already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+mj-lt"/>
                <a:cs typeface="Arial" panose="020B0604020202020204" pitchFamily="34" charset="0"/>
              </a:rPr>
              <a:t>developed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and </a:t>
            </a:r>
            <a:r>
              <a:rPr lang="it-IT" sz="1600" b="1" dirty="0" err="1">
                <a:latin typeface="+mj-lt"/>
                <a:cs typeface="Arial" panose="020B0604020202020204" pitchFamily="34" charset="0"/>
              </a:rPr>
              <a:t>tested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 on-line</a:t>
            </a:r>
          </a:p>
          <a:p>
            <a:pPr algn="just"/>
            <a:endParaRPr lang="it-IT" sz="1600" b="1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dirty="0"/>
              <a:t>One </a:t>
            </a:r>
            <a:r>
              <a:rPr lang="it-IT" sz="1600" dirty="0" err="1"/>
              <a:t>material</a:t>
            </a:r>
            <a:r>
              <a:rPr lang="it-IT" sz="1600" dirty="0"/>
              <a:t>, </a:t>
            </a:r>
            <a:r>
              <a:rPr lang="it-IT" sz="1600" b="1" dirty="0" err="1"/>
              <a:t>many</a:t>
            </a:r>
            <a:r>
              <a:rPr lang="it-IT" sz="1600" b="1" dirty="0"/>
              <a:t> </a:t>
            </a:r>
            <a:r>
              <a:rPr lang="it-IT" sz="1600" b="1" dirty="0" err="1"/>
              <a:t>radioactive</a:t>
            </a:r>
            <a:r>
              <a:rPr lang="it-IT" sz="1600" b="1" dirty="0"/>
              <a:t> </a:t>
            </a:r>
            <a:r>
              <a:rPr lang="it-IT" sz="1600" b="1" dirty="0" err="1"/>
              <a:t>ion</a:t>
            </a:r>
            <a:r>
              <a:rPr lang="it-IT" sz="1600" b="1" dirty="0"/>
              <a:t> </a:t>
            </a:r>
            <a:r>
              <a:rPr lang="it-IT" sz="1600" b="1" dirty="0" err="1"/>
              <a:t>beams</a:t>
            </a:r>
            <a:r>
              <a:rPr lang="it-IT" sz="1600" b="1" dirty="0"/>
              <a:t> </a:t>
            </a:r>
            <a:r>
              <a:rPr lang="it-IT" sz="1600" dirty="0"/>
              <a:t>(</a:t>
            </a:r>
            <a:r>
              <a:rPr lang="it-IT" sz="1600" dirty="0" err="1"/>
              <a:t>fission</a:t>
            </a:r>
            <a:r>
              <a:rPr lang="it-IT" sz="16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16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/>
              <a:t>Neutron-rich </a:t>
            </a:r>
            <a:r>
              <a:rPr lang="it-IT" sz="1600" b="1" dirty="0" err="1"/>
              <a:t>nuclides</a:t>
            </a:r>
            <a:endParaRPr lang="it-IT" sz="1600" b="1" dirty="0"/>
          </a:p>
          <a:p>
            <a:pPr algn="ctr"/>
            <a:endParaRPr lang="it-IT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itolo 5">
            <a:extLst>
              <a:ext uri="{FF2B5EF4-FFF2-40B4-BE49-F238E27FC236}">
                <a16:creationId xmlns:a16="http://schemas.microsoft.com/office/drawing/2014/main" id="{078A90D9-3B9F-4053-BAA0-383D4DDF80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2482" y="501803"/>
            <a:ext cx="8229600" cy="68103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Experimental activities: </a:t>
            </a:r>
          </a:p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Production targets development </a:t>
            </a:r>
          </a:p>
          <a:p>
            <a:pPr>
              <a:defRPr/>
            </a:pPr>
            <a:endParaRPr lang="en-US" sz="2400" baseline="-25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lvl="0">
              <a:defRPr/>
            </a:pPr>
            <a:endParaRPr kumimoji="0" lang="en-US" sz="3200" i="0" u="none" strike="noStrike" kern="1200" cap="none" spc="0" normalizeH="0" baseline="-25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1" name="Immagine 20" descr="ISOLPHARMv03.png">
            <a:extLst>
              <a:ext uri="{FF2B5EF4-FFF2-40B4-BE49-F238E27FC236}">
                <a16:creationId xmlns:a16="http://schemas.microsoft.com/office/drawing/2014/main" id="{634B97C6-D46D-4FDC-83B0-938B11C50A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03" y="1336613"/>
            <a:ext cx="3070200" cy="1970776"/>
          </a:xfrm>
          <a:prstGeom prst="rect">
            <a:avLst/>
          </a:prstGeom>
        </p:spPr>
      </p:pic>
      <p:sp>
        <p:nvSpPr>
          <p:cNvPr id="22" name="Ovale 21">
            <a:extLst>
              <a:ext uri="{FF2B5EF4-FFF2-40B4-BE49-F238E27FC236}">
                <a16:creationId xmlns:a16="http://schemas.microsoft.com/office/drawing/2014/main" id="{013C59C2-122A-45EC-A3B4-9D21CECBBDA9}"/>
              </a:ext>
            </a:extLst>
          </p:cNvPr>
          <p:cNvSpPr/>
          <p:nvPr/>
        </p:nvSpPr>
        <p:spPr>
          <a:xfrm>
            <a:off x="420267" y="2157376"/>
            <a:ext cx="633883" cy="53482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578F0C5-EDDE-403B-860A-3FEE61489B75}"/>
              </a:ext>
            </a:extLst>
          </p:cNvPr>
          <p:cNvSpPr txBox="1"/>
          <p:nvPr/>
        </p:nvSpPr>
        <p:spPr>
          <a:xfrm>
            <a:off x="3676331" y="1311201"/>
            <a:ext cx="1477456" cy="461665"/>
          </a:xfrm>
          <a:prstGeom prst="rect">
            <a:avLst/>
          </a:prstGeom>
          <a:solidFill>
            <a:schemeClr val="tx1">
              <a:lumMod val="65000"/>
              <a:lumOff val="35000"/>
              <a:alpha val="39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</a:t>
            </a:r>
            <a:r>
              <a:rPr lang="it-IT" sz="24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target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B41C494-C2E4-4502-8E45-F4060C449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69" y="3408600"/>
            <a:ext cx="5029442" cy="3099145"/>
          </a:xfrm>
          <a:prstGeom prst="rect">
            <a:avLst/>
          </a:prstGeom>
        </p:spPr>
      </p:pic>
      <p:sp>
        <p:nvSpPr>
          <p:cNvPr id="12" name="Disco magnetico 11">
            <a:extLst>
              <a:ext uri="{FF2B5EF4-FFF2-40B4-BE49-F238E27FC236}">
                <a16:creationId xmlns:a16="http://schemas.microsoft.com/office/drawing/2014/main" id="{102E3E3F-3D0C-4E54-894D-3ED702EF1B59}"/>
              </a:ext>
            </a:extLst>
          </p:cNvPr>
          <p:cNvSpPr/>
          <p:nvPr/>
        </p:nvSpPr>
        <p:spPr>
          <a:xfrm rot="5400000">
            <a:off x="5945306" y="4408883"/>
            <a:ext cx="1052417" cy="875575"/>
          </a:xfrm>
          <a:prstGeom prst="flowChartMagneticDisk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0AB01F4-60FA-46FC-8574-321B16D22019}"/>
              </a:ext>
            </a:extLst>
          </p:cNvPr>
          <p:cNvSpPr txBox="1"/>
          <p:nvPr/>
        </p:nvSpPr>
        <p:spPr>
          <a:xfrm>
            <a:off x="6000451" y="4631391"/>
            <a:ext cx="689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</a:rPr>
              <a:t>UCx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55325610-13D7-46DC-9EB5-BFA77AF1A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1726" y="3998646"/>
            <a:ext cx="601203" cy="55666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3F0477B0-207F-4C85-BEC7-B98927AC3A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4393" y="4600442"/>
            <a:ext cx="585350" cy="55925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D8F6D459-D07B-4633-8970-C3219AA40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7050" y="3968787"/>
            <a:ext cx="601203" cy="57439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5B9E197-0D17-4D58-9EA8-B789A27B7D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7050" y="5226148"/>
            <a:ext cx="577622" cy="570022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924D7B2-0C4A-4F96-88CD-80C3ADEF3F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5677" y="4604699"/>
            <a:ext cx="601203" cy="574398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20AF932-E308-4375-A748-8FB7754E58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83981" y="5222410"/>
            <a:ext cx="585762" cy="559645"/>
          </a:xfrm>
          <a:prstGeom prst="rect">
            <a:avLst/>
          </a:prstGeom>
        </p:spPr>
      </p:pic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237B3512-8EA2-4CB8-9D7D-39AD453E8C1D}"/>
              </a:ext>
            </a:extLst>
          </p:cNvPr>
          <p:cNvSpPr/>
          <p:nvPr/>
        </p:nvSpPr>
        <p:spPr>
          <a:xfrm>
            <a:off x="7003966" y="4688040"/>
            <a:ext cx="585350" cy="348368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2C62B834-1BB0-4DAB-AE28-3C5C376688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25702" y="4255186"/>
            <a:ext cx="506012" cy="432854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:a16="http://schemas.microsoft.com/office/drawing/2014/main" id="{652B42D1-AB47-4699-A6C3-201F73DBD7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80177" y="4582039"/>
            <a:ext cx="506012" cy="432854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7734747D-DE24-43BE-8B36-DB19FD5B14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86970" y="4789251"/>
            <a:ext cx="506012" cy="432854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C4192458-AF17-408A-8542-44E617CB8E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5977" y="4942422"/>
            <a:ext cx="506012" cy="432854"/>
          </a:xfrm>
          <a:prstGeom prst="rect">
            <a:avLst/>
          </a:prstGeom>
        </p:spPr>
      </p:pic>
      <p:sp>
        <p:nvSpPr>
          <p:cNvPr id="24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1837133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5E121DE6-EC85-46F0-9B43-CBCEA69098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007" t="20095" r="28480" b="14078"/>
          <a:stretch/>
        </p:blipFill>
        <p:spPr>
          <a:xfrm>
            <a:off x="1483468" y="1235414"/>
            <a:ext cx="6177064" cy="4813891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391E836-E48C-4D03-987A-875C7276F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B09128-F77E-4907-8E9B-31660E625509}"/>
              </a:ext>
            </a:extLst>
          </p:cNvPr>
          <p:cNvSpPr txBox="1"/>
          <p:nvPr/>
        </p:nvSpPr>
        <p:spPr>
          <a:xfrm>
            <a:off x="2986053" y="297059"/>
            <a:ext cx="3171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target production</a:t>
            </a:r>
          </a:p>
        </p:txBody>
      </p:sp>
      <p:sp>
        <p:nvSpPr>
          <p:cNvPr id="8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726257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824297B-681A-43D0-A84B-FDCBC16FB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EF79D3B-6562-4D68-BFD5-661D91108091}"/>
              </a:ext>
            </a:extLst>
          </p:cNvPr>
          <p:cNvSpPr txBox="1"/>
          <p:nvPr/>
        </p:nvSpPr>
        <p:spPr>
          <a:xfrm>
            <a:off x="620011" y="3199763"/>
            <a:ext cx="1897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Sodium</a:t>
            </a:r>
            <a:r>
              <a:rPr lang="it-IT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it-IT" sz="1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Chloride</a:t>
            </a:r>
            <a:endParaRPr lang="it-IT" sz="1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02AF7EC-64B4-4C82-B22D-E4A1D5534080}"/>
              </a:ext>
            </a:extLst>
          </p:cNvPr>
          <p:cNvSpPr/>
          <p:nvPr/>
        </p:nvSpPr>
        <p:spPr>
          <a:xfrm>
            <a:off x="140531" y="3189857"/>
            <a:ext cx="2843140" cy="3166493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5F326BA0-9E05-40F2-85FF-EF9E7946E135}"/>
              </a:ext>
            </a:extLst>
          </p:cNvPr>
          <p:cNvSpPr/>
          <p:nvPr/>
        </p:nvSpPr>
        <p:spPr>
          <a:xfrm>
            <a:off x="3093829" y="3196362"/>
            <a:ext cx="28235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Activated</a:t>
            </a:r>
            <a:r>
              <a:rPr lang="it-IT" sz="1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Carbon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0D0CE27E-E85F-468D-A553-F1F03A4978C0}"/>
              </a:ext>
            </a:extLst>
          </p:cNvPr>
          <p:cNvSpPr/>
          <p:nvPr/>
        </p:nvSpPr>
        <p:spPr>
          <a:xfrm>
            <a:off x="3093829" y="3204627"/>
            <a:ext cx="2843140" cy="317715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3C9026A-A929-4F16-BAE0-AA75792866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30"/>
          <a:stretch/>
        </p:blipFill>
        <p:spPr>
          <a:xfrm>
            <a:off x="3261718" y="4804613"/>
            <a:ext cx="1253681" cy="1212687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2790790C-10D9-4E02-980F-F6F5266BE551}"/>
              </a:ext>
            </a:extLst>
          </p:cNvPr>
          <p:cNvSpPr/>
          <p:nvPr/>
        </p:nvSpPr>
        <p:spPr>
          <a:xfrm>
            <a:off x="3453261" y="5987330"/>
            <a:ext cx="8540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Used</a:t>
            </a:r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for I</a:t>
            </a:r>
            <a:r>
              <a:rPr lang="it-IT" sz="12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9632114F-6CCD-4499-A2A8-14CC52750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921" y="4847005"/>
            <a:ext cx="774309" cy="670968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93A1CD49-5E7D-4053-A395-987D31889627}"/>
              </a:ext>
            </a:extLst>
          </p:cNvPr>
          <p:cNvSpPr/>
          <p:nvPr/>
        </p:nvSpPr>
        <p:spPr>
          <a:xfrm>
            <a:off x="6427381" y="3185493"/>
            <a:ext cx="20674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Sodium</a:t>
            </a:r>
            <a:r>
              <a:rPr lang="it-IT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Nitrate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3C007E2-4B43-49E0-BA13-26CFA37168B4}"/>
              </a:ext>
            </a:extLst>
          </p:cNvPr>
          <p:cNvSpPr/>
          <p:nvPr/>
        </p:nvSpPr>
        <p:spPr>
          <a:xfrm>
            <a:off x="6087154" y="3204627"/>
            <a:ext cx="2881511" cy="317715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6F5C5EB5-2F15-4AE8-814F-B26040235D6F}"/>
              </a:ext>
            </a:extLst>
          </p:cNvPr>
          <p:cNvSpPr/>
          <p:nvPr/>
        </p:nvSpPr>
        <p:spPr>
          <a:xfrm>
            <a:off x="6443369" y="5998929"/>
            <a:ext cx="927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nstantia"/>
              </a:rPr>
              <a:t>Used for Ag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EC066EEA-D35C-4C15-9DC9-85EF9F8CB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614" y="5570198"/>
            <a:ext cx="793140" cy="687284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FD80A043-7471-4081-8D0B-1440984F5D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540" y="4916631"/>
            <a:ext cx="941390" cy="1025335"/>
          </a:xfrm>
          <a:prstGeom prst="rect">
            <a:avLst/>
          </a:prstGeom>
        </p:spPr>
      </p:pic>
      <p:pic>
        <p:nvPicPr>
          <p:cNvPr id="19" name="Immagine 18" descr="Immagine che contiene albero, esterni, fotografia&#10;&#10;Descrizione generata con affidabilità molto elevata">
            <a:extLst>
              <a:ext uri="{FF2B5EF4-FFF2-40B4-BE49-F238E27FC236}">
                <a16:creationId xmlns:a16="http://schemas.microsoft.com/office/drawing/2014/main" id="{03072CC9-842B-4786-8E65-C5E3EAAEE8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953" y="5588644"/>
            <a:ext cx="727044" cy="687284"/>
          </a:xfrm>
          <a:prstGeom prst="rect">
            <a:avLst/>
          </a:prstGeom>
        </p:spPr>
      </p:pic>
      <p:pic>
        <p:nvPicPr>
          <p:cNvPr id="20" name="Immagine 19" descr="Immagine che contiene fotografia, esterni, natura, vecchio&#10;&#10;Descrizione generata con affidabilità molto elevata">
            <a:extLst>
              <a:ext uri="{FF2B5EF4-FFF2-40B4-BE49-F238E27FC236}">
                <a16:creationId xmlns:a16="http://schemas.microsoft.com/office/drawing/2014/main" id="{01AABFBF-1E28-4E04-8C28-ACABCC7D897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953" y="4855557"/>
            <a:ext cx="745124" cy="704375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2F6B342-844D-40E4-A551-B5D04D2993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509" y="1193445"/>
            <a:ext cx="2873975" cy="185934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593ABE5A-D481-4B29-B0CD-FC1F1F8727B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7066"/>
          <a:stretch/>
        </p:blipFill>
        <p:spPr>
          <a:xfrm>
            <a:off x="434119" y="4773103"/>
            <a:ext cx="2267606" cy="1245499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32492156-81A4-4401-9DC1-447141F17858}"/>
              </a:ext>
            </a:extLst>
          </p:cNvPr>
          <p:cNvSpPr/>
          <p:nvPr/>
        </p:nvSpPr>
        <p:spPr>
          <a:xfrm>
            <a:off x="357559" y="5998929"/>
            <a:ext cx="23441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nstantia"/>
              </a:rPr>
              <a:t>Used for Sr, Y and Cu</a:t>
            </a:r>
          </a:p>
        </p:txBody>
      </p:sp>
      <p:sp>
        <p:nvSpPr>
          <p:cNvPr id="24" name="CasellaDiTesto 3">
            <a:extLst>
              <a:ext uri="{FF2B5EF4-FFF2-40B4-BE49-F238E27FC236}">
                <a16:creationId xmlns:a16="http://schemas.microsoft.com/office/drawing/2014/main" id="{49D037FD-01B0-4800-A818-35A59E3E8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4469" y="4191828"/>
            <a:ext cx="1187845" cy="4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8245" tIns="39123" rIns="78245" bIns="39123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>
                <a:latin typeface="+mn-lt"/>
                <a:cs typeface="Constantia"/>
              </a:rPr>
              <a:t>Powder compression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E388C601-A77B-4F0E-89B8-A523D4A43DE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6" b="7901"/>
          <a:stretch/>
        </p:blipFill>
        <p:spPr>
          <a:xfrm>
            <a:off x="1149503" y="3544791"/>
            <a:ext cx="748994" cy="593752"/>
          </a:xfrm>
          <a:prstGeom prst="rect">
            <a:avLst/>
          </a:prstGeom>
        </p:spPr>
      </p:pic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E7C1E58F-BBA5-4A9A-9E93-CBFF2A509D8E}"/>
              </a:ext>
            </a:extLst>
          </p:cNvPr>
          <p:cNvSpPr/>
          <p:nvPr/>
        </p:nvSpPr>
        <p:spPr>
          <a:xfrm rot="5400000">
            <a:off x="1255685" y="4280935"/>
            <a:ext cx="536629" cy="341136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334F4B20-0CCD-476E-927A-387DE68ADB4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964" y="3573498"/>
            <a:ext cx="984335" cy="584811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F09DEA1-516C-498C-86CD-2D07694AF647}"/>
              </a:ext>
            </a:extLst>
          </p:cNvPr>
          <p:cNvSpPr txBox="1"/>
          <p:nvPr/>
        </p:nvSpPr>
        <p:spPr>
          <a:xfrm>
            <a:off x="4126897" y="4147967"/>
            <a:ext cx="18929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AC/PVA </a:t>
            </a:r>
            <a:r>
              <a:rPr lang="it-IT" sz="1100" dirty="0" err="1"/>
              <a:t>blend</a:t>
            </a:r>
            <a:r>
              <a:rPr lang="it-IT" sz="1100" dirty="0"/>
              <a:t> 50% w/w</a:t>
            </a:r>
          </a:p>
          <a:p>
            <a:r>
              <a:rPr lang="it-IT" sz="1100" dirty="0" err="1"/>
              <a:t>Granulation</a:t>
            </a:r>
            <a:r>
              <a:rPr lang="it-IT" sz="1100" dirty="0"/>
              <a:t> </a:t>
            </a:r>
            <a:r>
              <a:rPr lang="it-IT" sz="1100" dirty="0" err="1"/>
              <a:t>process</a:t>
            </a:r>
            <a:endParaRPr lang="it-IT" sz="1100" dirty="0"/>
          </a:p>
          <a:p>
            <a:r>
              <a:rPr lang="it-IT" sz="1100" dirty="0" err="1"/>
              <a:t>Drying</a:t>
            </a:r>
            <a:r>
              <a:rPr lang="it-IT" sz="1100" dirty="0"/>
              <a:t> and </a:t>
            </a:r>
            <a:r>
              <a:rPr lang="it-IT" sz="1100" dirty="0" err="1"/>
              <a:t>sieving</a:t>
            </a:r>
            <a:r>
              <a:rPr lang="it-IT" sz="1100" dirty="0"/>
              <a:t> (&lt;300 </a:t>
            </a:r>
            <a:r>
              <a:rPr lang="it-IT" sz="1100" dirty="0">
                <a:latin typeface="Symbol" panose="05050102010706020507" pitchFamily="18" charset="2"/>
              </a:rPr>
              <a:t>m</a:t>
            </a:r>
            <a:r>
              <a:rPr lang="it-IT" sz="1100" dirty="0"/>
              <a:t>m)</a:t>
            </a:r>
          </a:p>
        </p:txBody>
      </p: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2B2D393F-7C10-4E7F-9BB3-95D9A197EC1E}"/>
              </a:ext>
            </a:extLst>
          </p:cNvPr>
          <p:cNvSpPr/>
          <p:nvPr/>
        </p:nvSpPr>
        <p:spPr>
          <a:xfrm rot="5400000">
            <a:off x="3757689" y="4296199"/>
            <a:ext cx="536629" cy="341136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832E979F-ADC1-4373-92A8-F3AE3F3BD4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20621" y="3578202"/>
            <a:ext cx="601583" cy="595908"/>
          </a:xfrm>
          <a:prstGeom prst="rect">
            <a:avLst/>
          </a:prstGeom>
        </p:spPr>
      </p:pic>
      <p:sp>
        <p:nvSpPr>
          <p:cNvPr id="31" name="CasellaDiTesto 3">
            <a:extLst>
              <a:ext uri="{FF2B5EF4-FFF2-40B4-BE49-F238E27FC236}">
                <a16:creationId xmlns:a16="http://schemas.microsoft.com/office/drawing/2014/main" id="{C6C3B926-55BB-4401-89BB-F20066DAF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1593" y="4276717"/>
            <a:ext cx="1187845" cy="4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8245" tIns="39123" rIns="78245" bIns="39123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>
                <a:latin typeface="+mn-lt"/>
                <a:cs typeface="Constantia"/>
              </a:rPr>
              <a:t>Powder compression</a:t>
            </a:r>
          </a:p>
        </p:txBody>
      </p:sp>
      <p:sp>
        <p:nvSpPr>
          <p:cNvPr id="32" name="Freccia a destra 31">
            <a:extLst>
              <a:ext uri="{FF2B5EF4-FFF2-40B4-BE49-F238E27FC236}">
                <a16:creationId xmlns:a16="http://schemas.microsoft.com/office/drawing/2014/main" id="{91155D36-6F05-4D5A-9A1C-2626948C82C7}"/>
              </a:ext>
            </a:extLst>
          </p:cNvPr>
          <p:cNvSpPr/>
          <p:nvPr/>
        </p:nvSpPr>
        <p:spPr>
          <a:xfrm rot="5400000">
            <a:off x="7102809" y="4365824"/>
            <a:ext cx="536629" cy="341136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B2F09DE-7336-467F-A9AE-CFA2A182691B}"/>
              </a:ext>
            </a:extLst>
          </p:cNvPr>
          <p:cNvSpPr txBox="1"/>
          <p:nvPr/>
        </p:nvSpPr>
        <p:spPr>
          <a:xfrm>
            <a:off x="3590324" y="1230228"/>
            <a:ext cx="5879636" cy="169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</a:t>
            </a:r>
            <a:r>
              <a:rPr lang="it-IT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target </a:t>
            </a:r>
            <a:r>
              <a:rPr lang="it-IT" sz="16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</a:t>
            </a:r>
            <a:endParaRPr lang="it-IT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sz="1200" dirty="0"/>
              <a:t>Chemical </a:t>
            </a:r>
            <a:r>
              <a:rPr lang="it-IT" sz="1200" dirty="0" err="1"/>
              <a:t>compatibility</a:t>
            </a:r>
            <a:r>
              <a:rPr lang="it-IT" sz="1200" dirty="0"/>
              <a:t> with the </a:t>
            </a:r>
            <a:r>
              <a:rPr lang="it-IT" sz="1200" dirty="0" err="1"/>
              <a:t>element</a:t>
            </a:r>
            <a:endParaRPr lang="it-IT" sz="12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sz="1200" dirty="0" err="1"/>
              <a:t>Absence</a:t>
            </a:r>
            <a:r>
              <a:rPr lang="it-IT" sz="1200" dirty="0"/>
              <a:t> of metal </a:t>
            </a:r>
            <a:r>
              <a:rPr lang="it-IT" sz="1200" dirty="0" err="1"/>
              <a:t>contaminants</a:t>
            </a:r>
            <a:endParaRPr lang="it-IT" sz="12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sz="1200" dirty="0"/>
              <a:t>No </a:t>
            </a:r>
            <a:r>
              <a:rPr lang="it-IT" sz="1200" dirty="0" err="1"/>
              <a:t>incompatibilities</a:t>
            </a:r>
            <a:r>
              <a:rPr lang="it-IT" sz="1200" dirty="0"/>
              <a:t> with the production of a </a:t>
            </a:r>
            <a:r>
              <a:rPr lang="it-IT" sz="1200" dirty="0" err="1"/>
              <a:t>radiopharmaceutical</a:t>
            </a:r>
            <a:r>
              <a:rPr lang="it-IT" sz="1200" dirty="0"/>
              <a:t> for human </a:t>
            </a:r>
            <a:r>
              <a:rPr lang="it-IT" sz="1200" dirty="0" err="1"/>
              <a:t>administration</a:t>
            </a:r>
            <a:endParaRPr lang="it-IT" sz="12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sz="1200" dirty="0"/>
              <a:t>No </a:t>
            </a:r>
            <a:r>
              <a:rPr lang="it-IT" sz="1200" dirty="0" err="1"/>
              <a:t>intereference</a:t>
            </a:r>
            <a:r>
              <a:rPr lang="it-IT" sz="1200" dirty="0"/>
              <a:t> with </a:t>
            </a:r>
            <a:r>
              <a:rPr lang="it-IT" sz="1200" dirty="0" err="1"/>
              <a:t>purification</a:t>
            </a:r>
            <a:r>
              <a:rPr lang="it-IT" sz="1200" dirty="0"/>
              <a:t> </a:t>
            </a:r>
            <a:r>
              <a:rPr lang="it-IT" sz="1200" dirty="0" err="1"/>
              <a:t>processes</a:t>
            </a:r>
            <a:endParaRPr lang="it-IT" sz="1200" dirty="0"/>
          </a:p>
        </p:txBody>
      </p:sp>
      <p:sp>
        <p:nvSpPr>
          <p:cNvPr id="36" name="Titolo 1">
            <a:extLst>
              <a:ext uri="{FF2B5EF4-FFF2-40B4-BE49-F238E27FC236}">
                <a16:creationId xmlns:a16="http://schemas.microsoft.com/office/drawing/2014/main" id="{CB2AE3E4-D3C9-4206-9CF0-FC59D75AB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94" y="240013"/>
            <a:ext cx="8229600" cy="681038"/>
          </a:xfrm>
        </p:spPr>
        <p:txBody>
          <a:bodyPr/>
          <a:lstStyle/>
          <a:p>
            <a:pPr algn="ctr"/>
            <a:r>
              <a:rPr lang="it-IT" sz="2400" dirty="0" err="1"/>
              <a:t>Experimental</a:t>
            </a:r>
            <a:r>
              <a:rPr lang="it-IT" sz="2400" dirty="0"/>
              <a:t> </a:t>
            </a:r>
            <a:r>
              <a:rPr lang="it-IT" sz="2400" dirty="0" err="1"/>
              <a:t>Activities</a:t>
            </a:r>
            <a:r>
              <a:rPr lang="it-IT" sz="2400" dirty="0"/>
              <a:t>:</a:t>
            </a:r>
            <a:br>
              <a:rPr lang="it-IT" sz="2400" dirty="0"/>
            </a:br>
            <a:r>
              <a:rPr lang="it-IT" sz="2400" dirty="0" err="1"/>
              <a:t>Secondary</a:t>
            </a:r>
            <a:r>
              <a:rPr lang="it-IT" sz="2400" dirty="0"/>
              <a:t> Target </a:t>
            </a:r>
          </a:p>
        </p:txBody>
      </p:sp>
      <p:sp>
        <p:nvSpPr>
          <p:cNvPr id="33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439855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1104B3-858E-4ACE-9B60-6ABB6E3F1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02917"/>
            <a:ext cx="8229600" cy="680649"/>
          </a:xfrm>
        </p:spPr>
        <p:txBody>
          <a:bodyPr/>
          <a:lstStyle/>
          <a:p>
            <a:pPr algn="ctr"/>
            <a:b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</a:br>
            <a:r>
              <a:rPr lang="it-IT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Experimental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 </a:t>
            </a:r>
            <a:r>
              <a:rPr lang="it-IT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Activities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:</a:t>
            </a:r>
            <a:b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</a:br>
            <a:r>
              <a:rPr lang="it-IT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Stable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 </a:t>
            </a:r>
            <a:r>
              <a:rPr lang="it-IT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ion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 </a:t>
            </a:r>
            <a:r>
              <a:rPr lang="it-IT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beams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 production and recovery </a:t>
            </a:r>
            <a:endParaRPr lang="it-IT" sz="2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FEA119-0153-4A1F-B2BD-579C70FCA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9683" y="6433432"/>
            <a:ext cx="2133600" cy="365125"/>
          </a:xfrm>
        </p:spPr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16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5C47F103-AA02-4DB2-8FC5-009DC52BAED4}"/>
              </a:ext>
            </a:extLst>
          </p:cNvPr>
          <p:cNvSpPr txBox="1">
            <a:spLocks/>
          </p:cNvSpPr>
          <p:nvPr/>
        </p:nvSpPr>
        <p:spPr>
          <a:xfrm>
            <a:off x="894803" y="5456117"/>
            <a:ext cx="504055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B142760-BDBD-4EF0-9C37-211461669D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53"/>
          <a:stretch/>
        </p:blipFill>
        <p:spPr>
          <a:xfrm>
            <a:off x="5847033" y="4780628"/>
            <a:ext cx="2693420" cy="1373513"/>
          </a:xfrm>
          <a:prstGeom prst="rect">
            <a:avLst/>
          </a:prstGeom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A017D8A-262E-4EE0-961A-151482CD0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27" y="4837989"/>
            <a:ext cx="2062651" cy="122835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8CCC40D-F1C3-4556-9638-1A8869EC4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108" y="4829152"/>
            <a:ext cx="2021558" cy="1245791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C4D9ACBD-0430-4C54-9B6D-30C81978B69A}"/>
              </a:ext>
            </a:extLst>
          </p:cNvPr>
          <p:cNvSpPr/>
          <p:nvPr/>
        </p:nvSpPr>
        <p:spPr>
          <a:xfrm>
            <a:off x="259423" y="4320514"/>
            <a:ext cx="4304673" cy="216654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891F50D-3FA8-49CB-9A44-39394571C335}"/>
              </a:ext>
            </a:extLst>
          </p:cNvPr>
          <p:cNvSpPr txBox="1"/>
          <p:nvPr/>
        </p:nvSpPr>
        <p:spPr>
          <a:xfrm>
            <a:off x="251520" y="4354177"/>
            <a:ext cx="430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Iodine deposition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6ED9C0B-A46C-4AD4-8C56-C0D427F8ADE0}"/>
              </a:ext>
            </a:extLst>
          </p:cNvPr>
          <p:cNvSpPr txBox="1"/>
          <p:nvPr/>
        </p:nvSpPr>
        <p:spPr>
          <a:xfrm>
            <a:off x="881746" y="6116682"/>
            <a:ext cx="43046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AC/PVA disk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DB0C63BB-2087-4ABF-93E9-48B4A06B8A39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1" t="11624" b="8994"/>
          <a:stretch/>
        </p:blipFill>
        <p:spPr>
          <a:xfrm>
            <a:off x="4482873" y="1713691"/>
            <a:ext cx="2008628" cy="1385610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73274A06-BD43-4851-AD7F-AADD8DF24DFA}"/>
              </a:ext>
            </a:extLst>
          </p:cNvPr>
          <p:cNvSpPr/>
          <p:nvPr/>
        </p:nvSpPr>
        <p:spPr>
          <a:xfrm>
            <a:off x="259423" y="1235159"/>
            <a:ext cx="8625153" cy="301211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F57D78C-04B5-4B78-8F75-8DA979C4991D}"/>
              </a:ext>
            </a:extLst>
          </p:cNvPr>
          <p:cNvSpPr txBox="1"/>
          <p:nvPr/>
        </p:nvSpPr>
        <p:spPr>
          <a:xfrm>
            <a:off x="2299354" y="1230991"/>
            <a:ext cx="430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Sr, Y and Cu deposition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9E06AEBC-AE4E-45D5-8F2C-218365D501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784" y="1755849"/>
            <a:ext cx="2092088" cy="1823176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A96EA46-E851-4703-9938-244051507843}"/>
              </a:ext>
            </a:extLst>
          </p:cNvPr>
          <p:cNvSpPr txBox="1"/>
          <p:nvPr/>
        </p:nvSpPr>
        <p:spPr>
          <a:xfrm>
            <a:off x="695327" y="3616101"/>
            <a:ext cx="43046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Sodium Chloride disk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44C03FA2-D656-486A-80EF-7B18FB97D5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9911" y="1775730"/>
            <a:ext cx="2092088" cy="1155154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916D6D63-3FB1-4D42-99F4-6F8893DD0C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8875" y="1683447"/>
            <a:ext cx="2207341" cy="1226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DB93C296-98FD-499E-B2DA-6EFD667D5B2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889" y="3225535"/>
            <a:ext cx="1845076" cy="948834"/>
          </a:xfrm>
          <a:prstGeom prst="rect">
            <a:avLst/>
          </a:prstGeom>
          <a:noFill/>
        </p:spPr>
      </p:pic>
      <p:sp>
        <p:nvSpPr>
          <p:cNvPr id="22" name="Rettangolo 21">
            <a:extLst>
              <a:ext uri="{FF2B5EF4-FFF2-40B4-BE49-F238E27FC236}">
                <a16:creationId xmlns:a16="http://schemas.microsoft.com/office/drawing/2014/main" id="{C9B73B0C-69AE-4513-9CB0-207506AF565D}"/>
              </a:ext>
            </a:extLst>
          </p:cNvPr>
          <p:cNvSpPr/>
          <p:nvPr/>
        </p:nvSpPr>
        <p:spPr>
          <a:xfrm>
            <a:off x="3769281" y="1849175"/>
            <a:ext cx="375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B6C62948-9EC6-4B5D-8AD5-5F62A8FE9088}"/>
              </a:ext>
            </a:extLst>
          </p:cNvPr>
          <p:cNvSpPr/>
          <p:nvPr/>
        </p:nvSpPr>
        <p:spPr>
          <a:xfrm>
            <a:off x="6081401" y="178779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6443E4B6-DBA1-40EC-A2B1-6279466320E9}"/>
              </a:ext>
            </a:extLst>
          </p:cNvPr>
          <p:cNvSpPr/>
          <p:nvPr/>
        </p:nvSpPr>
        <p:spPr>
          <a:xfrm>
            <a:off x="8279047" y="1775730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3DBCA5D-BFE2-4F58-B992-DBD2E80EF0B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8777" t="39073" r="76647" b="46339"/>
          <a:stretch/>
        </p:blipFill>
        <p:spPr>
          <a:xfrm>
            <a:off x="7909707" y="4475426"/>
            <a:ext cx="799266" cy="767226"/>
          </a:xfrm>
          <a:prstGeom prst="rect">
            <a:avLst/>
          </a:prstGeom>
        </p:spPr>
      </p:pic>
      <p:sp>
        <p:nvSpPr>
          <p:cNvPr id="26" name="Rettangolo 25">
            <a:extLst>
              <a:ext uri="{FF2B5EF4-FFF2-40B4-BE49-F238E27FC236}">
                <a16:creationId xmlns:a16="http://schemas.microsoft.com/office/drawing/2014/main" id="{A2E6A5B8-D25E-43AC-9DD5-5F325817BB66}"/>
              </a:ext>
            </a:extLst>
          </p:cNvPr>
          <p:cNvSpPr/>
          <p:nvPr/>
        </p:nvSpPr>
        <p:spPr>
          <a:xfrm>
            <a:off x="4683933" y="4322857"/>
            <a:ext cx="4208548" cy="216654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69DFC4E-A282-4C23-8F12-D0C9504DB96A}"/>
              </a:ext>
            </a:extLst>
          </p:cNvPr>
          <p:cNvSpPr txBox="1"/>
          <p:nvPr/>
        </p:nvSpPr>
        <p:spPr>
          <a:xfrm>
            <a:off x="4676029" y="4356520"/>
            <a:ext cx="430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Silver deposition</a:t>
            </a: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266A6496-D6A1-4CA3-B03D-78A7E5F55BF9}"/>
              </a:ext>
            </a:extLst>
          </p:cNvPr>
          <p:cNvPicPr/>
          <p:nvPr/>
        </p:nvPicPr>
        <p:blipFill>
          <a:blip r:embed="rId11"/>
          <a:stretch>
            <a:fillRect/>
          </a:stretch>
        </p:blipFill>
        <p:spPr>
          <a:xfrm>
            <a:off x="7909706" y="5477174"/>
            <a:ext cx="799267" cy="767226"/>
          </a:xfrm>
          <a:prstGeom prst="rect">
            <a:avLst/>
          </a:prstGeom>
        </p:spPr>
      </p:pic>
      <p:pic>
        <p:nvPicPr>
          <p:cNvPr id="29" name="Immagine 28" descr="Immagine che contiene interni&#10;&#10;Descrizione generata con affidabilità molto elevata">
            <a:extLst>
              <a:ext uri="{FF2B5EF4-FFF2-40B4-BE49-F238E27FC236}">
                <a16:creationId xmlns:a16="http://schemas.microsoft.com/office/drawing/2014/main" id="{1A4E8B49-BDAF-4773-8F31-D9191A64277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635" y="4738815"/>
            <a:ext cx="1129189" cy="1505585"/>
          </a:xfrm>
          <a:prstGeom prst="rect">
            <a:avLst/>
          </a:prstGeom>
        </p:spPr>
      </p:pic>
      <p:sp>
        <p:nvSpPr>
          <p:cNvPr id="30" name="Rettangolo 29">
            <a:extLst>
              <a:ext uri="{FF2B5EF4-FFF2-40B4-BE49-F238E27FC236}">
                <a16:creationId xmlns:a16="http://schemas.microsoft.com/office/drawing/2014/main" id="{419B0BF1-3355-4D3F-8426-B8E6C5904C68}"/>
              </a:ext>
            </a:extLst>
          </p:cNvPr>
          <p:cNvSpPr/>
          <p:nvPr/>
        </p:nvSpPr>
        <p:spPr>
          <a:xfrm>
            <a:off x="5186419" y="3008339"/>
            <a:ext cx="915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/>
              <a:t>ICP-OES</a:t>
            </a:r>
          </a:p>
          <a:p>
            <a:r>
              <a:rPr lang="it-IT" sz="1400" dirty="0"/>
              <a:t>Analysis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87D2EF0A-A4C8-4C10-BD04-58D124B0BABC}"/>
              </a:ext>
            </a:extLst>
          </p:cNvPr>
          <p:cNvSpPr/>
          <p:nvPr/>
        </p:nvSpPr>
        <p:spPr>
          <a:xfrm>
            <a:off x="7343742" y="2909342"/>
            <a:ext cx="724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/>
              <a:t>GF-AAS</a:t>
            </a: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1F2D8F49-3CAF-4594-824D-96FDCDB9B485}"/>
              </a:ext>
            </a:extLst>
          </p:cNvPr>
          <p:cNvSpPr/>
          <p:nvPr/>
        </p:nvSpPr>
        <p:spPr>
          <a:xfrm>
            <a:off x="6710737" y="6124393"/>
            <a:ext cx="724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/>
              <a:t>GF-AAS</a:t>
            </a: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25AE0043-5374-45DF-9A6B-0D864C084644}"/>
              </a:ext>
            </a:extLst>
          </p:cNvPr>
          <p:cNvSpPr/>
          <p:nvPr/>
        </p:nvSpPr>
        <p:spPr>
          <a:xfrm>
            <a:off x="3161939" y="2999321"/>
            <a:ext cx="724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/>
              <a:t>GF-AAS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ED20516F-DFEA-4F60-BC81-D5578C762CB7}"/>
              </a:ext>
            </a:extLst>
          </p:cNvPr>
          <p:cNvSpPr/>
          <p:nvPr/>
        </p:nvSpPr>
        <p:spPr>
          <a:xfrm>
            <a:off x="3048408" y="6089048"/>
            <a:ext cx="8109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 err="1"/>
              <a:t>Titration</a:t>
            </a:r>
            <a:endParaRPr lang="it-IT" sz="1400" dirty="0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FD2BCD4-F667-46DA-9A03-9FCF8F31EF32}"/>
              </a:ext>
            </a:extLst>
          </p:cNvPr>
          <p:cNvSpPr txBox="1"/>
          <p:nvPr/>
        </p:nvSpPr>
        <p:spPr>
          <a:xfrm>
            <a:off x="2699009" y="3616999"/>
            <a:ext cx="3064482" cy="52322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research activities: </a:t>
            </a:r>
          </a:p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Terbium ionization and deposition</a:t>
            </a:r>
          </a:p>
        </p:txBody>
      </p:sp>
      <p:sp>
        <p:nvSpPr>
          <p:cNvPr id="36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3840165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05A59B-1954-481F-8B0C-CFD2EB71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5A43BF2-3A77-41B9-9598-9C265C5EC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5" y="1759574"/>
            <a:ext cx="7273158" cy="4596782"/>
          </a:xfrm>
          <a:prstGeom prst="rect">
            <a:avLst/>
          </a:prstGeom>
        </p:spPr>
      </p:pic>
      <p:sp>
        <p:nvSpPr>
          <p:cNvPr id="7" name="Ovale 6">
            <a:extLst>
              <a:ext uri="{FF2B5EF4-FFF2-40B4-BE49-F238E27FC236}">
                <a16:creationId xmlns:a16="http://schemas.microsoft.com/office/drawing/2014/main" id="{E18DFD95-0679-4434-8D3C-9CC171FF5B23}"/>
              </a:ext>
            </a:extLst>
          </p:cNvPr>
          <p:cNvSpPr/>
          <p:nvPr/>
        </p:nvSpPr>
        <p:spPr bwMode="auto">
          <a:xfrm>
            <a:off x="2559240" y="2184549"/>
            <a:ext cx="175081" cy="17508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5E7A22B2-6F2B-4115-8D57-5565D9547895}"/>
              </a:ext>
            </a:extLst>
          </p:cNvPr>
          <p:cNvSpPr/>
          <p:nvPr/>
        </p:nvSpPr>
        <p:spPr bwMode="auto">
          <a:xfrm>
            <a:off x="2127192" y="5055442"/>
            <a:ext cx="175081" cy="175081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B438C41-F380-44AD-B177-172DF4C3B334}"/>
              </a:ext>
            </a:extLst>
          </p:cNvPr>
          <p:cNvSpPr txBox="1"/>
          <p:nvPr/>
        </p:nvSpPr>
        <p:spPr>
          <a:xfrm>
            <a:off x="3143298" y="2553669"/>
            <a:ext cx="1180405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it-IT" dirty="0"/>
              <a:t>Cyclotron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9D72735-0302-4C5A-9142-1278AB6192A6}"/>
              </a:ext>
            </a:extLst>
          </p:cNvPr>
          <p:cNvSpPr txBox="1"/>
          <p:nvPr/>
        </p:nvSpPr>
        <p:spPr>
          <a:xfrm>
            <a:off x="2646780" y="5197271"/>
            <a:ext cx="1180405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it-IT" dirty="0"/>
              <a:t>Front-End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4F44D32-53B2-4CAF-B4D2-20AEBA432795}"/>
              </a:ext>
            </a:extLst>
          </p:cNvPr>
          <p:cNvSpPr txBox="1"/>
          <p:nvPr/>
        </p:nvSpPr>
        <p:spPr>
          <a:xfrm>
            <a:off x="3539013" y="5938828"/>
            <a:ext cx="1998349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it-IT" dirty="0"/>
              <a:t>Experimental halls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C074306-D452-4F2A-8F97-DA6B5FA62D00}"/>
              </a:ext>
            </a:extLst>
          </p:cNvPr>
          <p:cNvSpPr txBox="1"/>
          <p:nvPr/>
        </p:nvSpPr>
        <p:spPr>
          <a:xfrm>
            <a:off x="548675" y="5658827"/>
            <a:ext cx="1998349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it-IT" dirty="0"/>
              <a:t>Proton beam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9FB624B-2E96-4AC7-AFE8-808409DFCF4C}"/>
              </a:ext>
            </a:extLst>
          </p:cNvPr>
          <p:cNvSpPr txBox="1"/>
          <p:nvPr/>
        </p:nvSpPr>
        <p:spPr>
          <a:xfrm>
            <a:off x="535952" y="5910887"/>
            <a:ext cx="1998349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it-IT" dirty="0"/>
              <a:t>Radioactive beam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D26EC6ED-5BC4-4CCB-8B84-A87AE31C95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31"/>
          <a:stretch/>
        </p:blipFill>
        <p:spPr>
          <a:xfrm>
            <a:off x="1767577" y="1297738"/>
            <a:ext cx="7376423" cy="255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Elemento grafico 14" descr="Freccia: curva oraria">
            <a:extLst>
              <a:ext uri="{FF2B5EF4-FFF2-40B4-BE49-F238E27FC236}">
                <a16:creationId xmlns:a16="http://schemas.microsoft.com/office/drawing/2014/main" id="{E95B4E0D-AF86-4085-A73A-70AFB39D6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288996" flipV="1">
            <a:off x="3346522" y="2993478"/>
            <a:ext cx="1488608" cy="19004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itolo 15">
            <a:extLst>
              <a:ext uri="{FF2B5EF4-FFF2-40B4-BE49-F238E27FC236}">
                <a16:creationId xmlns:a16="http://schemas.microsoft.com/office/drawing/2014/main" id="{9B472AC6-1861-4E89-BBE6-15FDF74935A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34301" y="269141"/>
            <a:ext cx="3718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ISOLPHARM Production</a:t>
            </a:r>
            <a:endParaRPr lang="it-IT" sz="2800" b="1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152411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2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1163 -0.01319 L -0.09861 0.04398 L -0.16111 0.2456 L -0.04792 0.41829 " pathEditMode="relative" rAng="0" ptsTypes="AA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46" y="2157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7 -0.00023 L 0.22621 -0.13843 L 0.39253 0.13333 L 0.46111 0.09097 L 0.42916 0.03194 L 0.42795 0.03032 " pathEditMode="relative" rAng="0" ptsTypes="AAAAAA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3">
            <a:extLst>
              <a:ext uri="{FF2B5EF4-FFF2-40B4-BE49-F238E27FC236}">
                <a16:creationId xmlns:a16="http://schemas.microsoft.com/office/drawing/2014/main" id="{1CDFB830-0158-4402-956B-FD534114F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10775" y="1920146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>
                <a:ln w="12700" cmpd="sng">
                  <a:solidFill>
                    <a:srgbClr val="1F497D">
                      <a:lumMod val="75000"/>
                    </a:srgbClr>
                  </a:solidFill>
                  <a:prstDash val="solid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Calibri"/>
              </a:rPr>
              <a:t>ISOLPHARM_Ag:</a:t>
            </a:r>
          </a:p>
          <a:p>
            <a:pPr lvl="0" algn="ctr">
              <a:defRPr/>
            </a:pPr>
            <a:endParaRPr lang="en-US" sz="3600" b="1" dirty="0">
              <a:ln w="12700" cmpd="sng">
                <a:solidFill>
                  <a:srgbClr val="1F497D">
                    <a:lumMod val="75000"/>
                  </a:srgbClr>
                </a:solidFill>
                <a:prstDash val="solid"/>
              </a:ln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lvl="0" algn="ctr">
              <a:defRPr/>
            </a:pPr>
            <a:r>
              <a:rPr lang="en-US" sz="3600" b="1" dirty="0">
                <a:ln w="12700" cmpd="sng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A case study</a:t>
            </a:r>
            <a:endParaRPr kumimoji="0" lang="en-US" sz="3600" b="1" i="1" u="none" strike="noStrike" kern="1200" cap="none" spc="0" normalizeH="0" baseline="0" noProof="0" dirty="0">
              <a:ln w="12700" cmpd="sng">
                <a:solidFill>
                  <a:srgbClr val="1F497D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B3D0A3B-1FED-4D20-BA7D-D447069A5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629" y="4582254"/>
            <a:ext cx="6052742" cy="1290226"/>
          </a:xfrm>
          <a:prstGeom prst="rect">
            <a:avLst/>
          </a:prstGeom>
        </p:spPr>
      </p:pic>
      <p:sp>
        <p:nvSpPr>
          <p:cNvPr id="4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131583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61F873-4363-495A-9384-E46B49272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FA054F3-0E05-464B-A7A4-8E14A9F77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7309" y="1282016"/>
            <a:ext cx="4836193" cy="3992020"/>
          </a:xfrm>
          <a:prstGeom prst="rect">
            <a:avLst/>
          </a:prstGeom>
        </p:spPr>
      </p:pic>
      <p:sp>
        <p:nvSpPr>
          <p:cNvPr id="7" name="Freccia giù 12">
            <a:extLst>
              <a:ext uri="{FF2B5EF4-FFF2-40B4-BE49-F238E27FC236}">
                <a16:creationId xmlns:a16="http://schemas.microsoft.com/office/drawing/2014/main" id="{38891B7F-6B5C-41B9-ADA7-B6D1A05C0274}"/>
              </a:ext>
            </a:extLst>
          </p:cNvPr>
          <p:cNvSpPr/>
          <p:nvPr/>
        </p:nvSpPr>
        <p:spPr>
          <a:xfrm>
            <a:off x="4087549" y="4327218"/>
            <a:ext cx="484451" cy="693984"/>
          </a:xfrm>
          <a:prstGeom prst="downArrow">
            <a:avLst/>
          </a:prstGeom>
          <a:solidFill>
            <a:srgbClr val="BC030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 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04AFBAF-3AFD-4554-96E6-A4F841302D2E}"/>
              </a:ext>
            </a:extLst>
          </p:cNvPr>
          <p:cNvSpPr txBox="1"/>
          <p:nvPr/>
        </p:nvSpPr>
        <p:spPr>
          <a:xfrm>
            <a:off x="1159421" y="5128143"/>
            <a:ext cx="617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ISOLPHARM_Ag collaboration project is aimed to evaluate the feasibility of the </a:t>
            </a:r>
            <a:r>
              <a:rPr lang="en-US" b="1" dirty="0"/>
              <a:t>production of a </a:t>
            </a:r>
            <a:r>
              <a:rPr lang="en-US" b="1" baseline="30000" dirty="0"/>
              <a:t>111</a:t>
            </a:r>
            <a:r>
              <a:rPr lang="en-US" b="1" dirty="0"/>
              <a:t>Ag-based radiopharmaceutical </a:t>
            </a:r>
            <a:r>
              <a:rPr lang="en-US" dirty="0"/>
              <a:t>according to the ISOLHARM method. 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328A20D-787F-4A17-A6EA-349C58C7D386}"/>
              </a:ext>
            </a:extLst>
          </p:cNvPr>
          <p:cNvSpPr txBox="1"/>
          <p:nvPr/>
        </p:nvSpPr>
        <p:spPr>
          <a:xfrm>
            <a:off x="312906" y="1857774"/>
            <a:ext cx="643808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dirty="0">
              <a:latin typeface="Arial  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i="1" dirty="0">
                <a:latin typeface="Arial  "/>
              </a:rPr>
              <a:t>β</a:t>
            </a:r>
            <a:r>
              <a:rPr lang="it-IT" b="1" baseline="30000" dirty="0">
                <a:latin typeface="Arial  "/>
              </a:rPr>
              <a:t>-</a:t>
            </a:r>
            <a:r>
              <a:rPr lang="it-IT" b="1" dirty="0">
                <a:latin typeface="Arial  "/>
              </a:rPr>
              <a:t> </a:t>
            </a:r>
            <a:r>
              <a:rPr lang="it-IT" b="1" dirty="0" err="1">
                <a:latin typeface="+mj-lt"/>
              </a:rPr>
              <a:t>emitter</a:t>
            </a:r>
            <a:r>
              <a:rPr lang="it-IT" b="1" dirty="0">
                <a:latin typeface="+mj-lt"/>
              </a:rPr>
              <a:t> </a:t>
            </a:r>
            <a:r>
              <a:rPr lang="it-IT" dirty="0">
                <a:latin typeface="+mj-lt"/>
              </a:rPr>
              <a:t>(average energy </a:t>
            </a:r>
            <a:r>
              <a:rPr lang="it-IT" b="1" dirty="0">
                <a:latin typeface="+mj-lt"/>
              </a:rPr>
              <a:t>360 keV</a:t>
            </a:r>
            <a:r>
              <a:rPr lang="it-IT" dirty="0">
                <a:latin typeface="+mj-lt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Medium half-life (</a:t>
            </a:r>
            <a:r>
              <a:rPr lang="it-IT" b="1" dirty="0">
                <a:latin typeface="+mj-lt"/>
              </a:rPr>
              <a:t>7.45 </a:t>
            </a:r>
            <a:r>
              <a:rPr lang="it-IT" b="1" dirty="0" err="1">
                <a:latin typeface="+mj-lt"/>
              </a:rPr>
              <a:t>days</a:t>
            </a:r>
            <a:r>
              <a:rPr lang="it-IT" dirty="0">
                <a:latin typeface="+mj-lt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Medium </a:t>
            </a:r>
            <a:r>
              <a:rPr lang="it-IT" dirty="0" err="1"/>
              <a:t>tissue</a:t>
            </a:r>
            <a:r>
              <a:rPr lang="it-IT" dirty="0"/>
              <a:t> penetration (</a:t>
            </a:r>
            <a:r>
              <a:rPr lang="it-IT" b="1" dirty="0">
                <a:cs typeface="Arial" panose="020B0604020202020204" pitchFamily="34" charset="0"/>
              </a:rPr>
              <a:t>1.8 mm</a:t>
            </a:r>
            <a:r>
              <a:rPr lang="it-IT" dirty="0">
                <a:cs typeface="Arial" panose="020B0604020202020204" pitchFamily="34" charset="0"/>
              </a:rPr>
              <a:t>)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Low energy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it-IT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+mj-lt"/>
                <a:cs typeface="Times New Roman" panose="02020603050405020304" pitchFamily="18" charset="0"/>
              </a:rPr>
              <a:t>rays</a:t>
            </a:r>
            <a:r>
              <a:rPr lang="it-IT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GB" dirty="0">
                <a:latin typeface="+mj-lt"/>
              </a:rPr>
              <a:t>245 (1.24%) and 342 (6.7%) keV – </a:t>
            </a:r>
            <a:r>
              <a:rPr lang="it-IT" dirty="0">
                <a:latin typeface="+mj-lt"/>
                <a:cs typeface="Times New Roman" panose="02020603050405020304" pitchFamily="18" charset="0"/>
              </a:rPr>
              <a:t>SPECT</a:t>
            </a:r>
            <a:endParaRPr lang="it-IT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A6A526D-CACB-405D-9C7F-368ED9432D51}"/>
              </a:ext>
            </a:extLst>
          </p:cNvPr>
          <p:cNvSpPr txBox="1"/>
          <p:nvPr/>
        </p:nvSpPr>
        <p:spPr>
          <a:xfrm>
            <a:off x="3539161" y="1322517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111</a:t>
            </a:r>
            <a:r>
              <a:rPr lang="it-IT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E49A01D4-01DF-45F7-A5BA-58A2BBF8D2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38125"/>
            <a:ext cx="8229600" cy="681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ISOLPHARM_Ag</a:t>
            </a:r>
            <a:endParaRPr lang="it-IT" sz="3200" b="1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1756756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C81FA8-EF37-4E60-90D2-531C82D6A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2464" y="500827"/>
            <a:ext cx="8229600" cy="680649"/>
          </a:xfrm>
        </p:spPr>
        <p:txBody>
          <a:bodyPr/>
          <a:lstStyle/>
          <a:p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ISOLPHARM Project </a:t>
            </a:r>
            <a:b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CD372E-139B-4EE6-846F-586251A99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54E1B4B-3741-4E7C-896B-EF5B264EBD30}"/>
              </a:ext>
            </a:extLst>
          </p:cNvPr>
          <p:cNvSpPr txBox="1"/>
          <p:nvPr/>
        </p:nvSpPr>
        <p:spPr>
          <a:xfrm>
            <a:off x="575084" y="2548407"/>
            <a:ext cx="79938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it-IT" sz="2000" dirty="0" err="1">
                <a:latin typeface="+mj-lt"/>
                <a:ea typeface="Charter Roman" charset="0"/>
                <a:cs typeface="Arial" panose="020B0604020202020204" pitchFamily="34" charset="0"/>
              </a:rPr>
              <a:t>Main</a:t>
            </a:r>
            <a:r>
              <a:rPr lang="it-IT" sz="2000" dirty="0">
                <a:latin typeface="+mj-lt"/>
                <a:ea typeface="Charter Roman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ea typeface="Charter Roman" charset="0"/>
                <a:cs typeface="Arial" panose="020B0604020202020204" pitchFamily="34" charset="0"/>
              </a:rPr>
              <a:t>objective</a:t>
            </a:r>
            <a:r>
              <a:rPr lang="it-IT" sz="2000" dirty="0">
                <a:latin typeface="+mj-lt"/>
                <a:ea typeface="Charter Roman" charset="0"/>
                <a:cs typeface="Arial" panose="020B0604020202020204" pitchFamily="34" charset="0"/>
              </a:rPr>
              <a:t> of the ISOLPHARM  project:</a:t>
            </a:r>
          </a:p>
          <a:p>
            <a:pPr algn="ctr"/>
            <a:endParaRPr lang="it-IT" sz="2000" dirty="0">
              <a:latin typeface="+mj-lt"/>
              <a:ea typeface="Charter Roman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000" dirty="0">
                <a:latin typeface="+mj-lt"/>
                <a:ea typeface="Charter Roman" charset="0"/>
                <a:cs typeface="Arial" panose="020B0604020202020204" pitchFamily="34" charset="0"/>
              </a:rPr>
              <a:t>Production of </a:t>
            </a:r>
            <a:r>
              <a:rPr lang="it-IT" sz="2000" b="1" dirty="0">
                <a:latin typeface="+mj-lt"/>
                <a:ea typeface="Charter Roman" charset="0"/>
                <a:cs typeface="Arial" panose="020B0604020202020204" pitchFamily="34" charset="0"/>
              </a:rPr>
              <a:t>carrier-free </a:t>
            </a:r>
            <a:r>
              <a:rPr lang="it-IT" sz="2000" dirty="0" err="1">
                <a:latin typeface="+mj-lt"/>
                <a:ea typeface="Charter Roman" charset="0"/>
                <a:cs typeface="Arial" panose="020B0604020202020204" pitchFamily="34" charset="0"/>
              </a:rPr>
              <a:t>radionuclides</a:t>
            </a:r>
            <a:endParaRPr lang="it-IT" sz="2000" dirty="0">
              <a:latin typeface="+mj-lt"/>
              <a:ea typeface="Charter Roman" charset="0"/>
              <a:cs typeface="Arial" panose="020B0604020202020204" pitchFamily="34" charset="0"/>
            </a:endParaRPr>
          </a:p>
          <a:p>
            <a:endParaRPr lang="it-IT" sz="2000" b="1" dirty="0">
              <a:latin typeface="+mj-lt"/>
              <a:ea typeface="Charter Roman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000" dirty="0">
                <a:latin typeface="+mj-lt"/>
                <a:ea typeface="Charter Roman" charset="0"/>
                <a:cs typeface="Arial" panose="020B0604020202020204" pitchFamily="34" charset="0"/>
              </a:rPr>
              <a:t>Production of </a:t>
            </a:r>
            <a:r>
              <a:rPr lang="it-IT" sz="2000" b="1" dirty="0">
                <a:latin typeface="+mj-lt"/>
                <a:ea typeface="Charter Roman" charset="0"/>
                <a:cs typeface="Arial" panose="020B0604020202020204" pitchFamily="34" charset="0"/>
              </a:rPr>
              <a:t>non </a:t>
            </a:r>
            <a:r>
              <a:rPr lang="it-IT" sz="2000" b="1" dirty="0" err="1">
                <a:latin typeface="+mj-lt"/>
                <a:ea typeface="Charter Roman" charset="0"/>
                <a:cs typeface="Arial" panose="020B0604020202020204" pitchFamily="34" charset="0"/>
              </a:rPr>
              <a:t>conventional</a:t>
            </a:r>
            <a:r>
              <a:rPr lang="it-IT" sz="2000" b="1" dirty="0">
                <a:latin typeface="+mj-lt"/>
                <a:ea typeface="Charter Roman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latin typeface="+mj-lt"/>
                <a:ea typeface="Charter Roman" charset="0"/>
                <a:cs typeface="Arial" panose="020B0604020202020204" pitchFamily="34" charset="0"/>
              </a:rPr>
              <a:t>radioisotopes</a:t>
            </a:r>
            <a:r>
              <a:rPr lang="it-IT" sz="2000" b="1" dirty="0">
                <a:latin typeface="+mj-lt"/>
                <a:ea typeface="Charter Roman" charset="0"/>
                <a:cs typeface="Arial" panose="020B0604020202020204" pitchFamily="34" charset="0"/>
              </a:rPr>
              <a:t> </a:t>
            </a:r>
            <a:r>
              <a:rPr lang="it-IT" sz="2000" dirty="0">
                <a:latin typeface="+mj-lt"/>
                <a:ea typeface="Charter Roman" charset="0"/>
                <a:cs typeface="Arial" panose="020B0604020202020204" pitchFamily="34" charset="0"/>
              </a:rPr>
              <a:t>(</a:t>
            </a:r>
            <a:r>
              <a:rPr lang="it-IT" sz="2000" dirty="0" err="1">
                <a:latin typeface="+mj-lt"/>
                <a:ea typeface="Charter Roman" charset="0"/>
                <a:cs typeface="Arial" panose="020B0604020202020204" pitchFamily="34" charset="0"/>
              </a:rPr>
              <a:t>difficult</a:t>
            </a:r>
            <a:r>
              <a:rPr lang="it-IT" sz="2000" dirty="0">
                <a:latin typeface="+mj-lt"/>
                <a:ea typeface="Charter Roman" charset="0"/>
                <a:cs typeface="Arial" panose="020B0604020202020204" pitchFamily="34" charset="0"/>
              </a:rPr>
              <a:t> to produce with traditional techniques)</a:t>
            </a:r>
          </a:p>
          <a:p>
            <a:endParaRPr lang="it-IT" sz="2000" dirty="0">
              <a:latin typeface="+mj-lt"/>
              <a:ea typeface="Charter Roman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000" dirty="0" err="1"/>
              <a:t>Same</a:t>
            </a:r>
            <a:r>
              <a:rPr lang="it-IT" sz="2000" dirty="0"/>
              <a:t> target,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radionuclides</a:t>
            </a:r>
            <a:r>
              <a:rPr lang="it-IT" sz="2000" dirty="0"/>
              <a:t> (</a:t>
            </a:r>
            <a:r>
              <a:rPr lang="it-IT" sz="2000" b="1" dirty="0" err="1"/>
              <a:t>flexibility</a:t>
            </a:r>
            <a:r>
              <a:rPr lang="it-IT" sz="2000" dirty="0"/>
              <a:t>)</a:t>
            </a:r>
            <a:endParaRPr lang="it-IT" sz="2000" dirty="0">
              <a:latin typeface="+mj-lt"/>
              <a:ea typeface="Charter Roman" charset="0"/>
              <a:cs typeface="Arial" panose="020B0604020202020204" pitchFamily="34" charset="0"/>
            </a:endParaRPr>
          </a:p>
          <a:p>
            <a:pPr algn="ctr"/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05BD1BF-0F14-40B2-84C2-50BAD2BE76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183" y="1514202"/>
            <a:ext cx="3357629" cy="88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91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AC6DF2-FAC0-4779-B467-AF2564E6A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110" y="448432"/>
            <a:ext cx="8229600" cy="680649"/>
          </a:xfrm>
        </p:spPr>
        <p:txBody>
          <a:bodyPr/>
          <a:lstStyle/>
          <a:p>
            <a:pPr algn="ctr"/>
            <a:r>
              <a:rPr lang="it-IT" sz="2400" dirty="0"/>
              <a:t>Traditional production </a:t>
            </a:r>
            <a:r>
              <a:rPr lang="it-IT" sz="2400" dirty="0" err="1"/>
              <a:t>Routes</a:t>
            </a:r>
            <a:r>
              <a:rPr lang="it-IT" sz="2400" dirty="0"/>
              <a:t> for </a:t>
            </a:r>
            <a:r>
              <a:rPr lang="it-IT" sz="2400" baseline="30000" dirty="0"/>
              <a:t>111</a:t>
            </a:r>
            <a:r>
              <a:rPr lang="it-IT" sz="2400" dirty="0"/>
              <a:t>Ag</a:t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31E03F-4110-41AF-B0A4-393DCAC89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20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63690D8-9A5E-48CB-B393-FB1538698F3C}"/>
              </a:ext>
            </a:extLst>
          </p:cNvPr>
          <p:cNvSpPr txBox="1"/>
          <p:nvPr/>
        </p:nvSpPr>
        <p:spPr>
          <a:xfrm>
            <a:off x="2322951" y="1343923"/>
            <a:ext cx="4306008" cy="400110"/>
          </a:xfrm>
          <a:prstGeom prst="rect">
            <a:avLst/>
          </a:prstGeom>
          <a:solidFill>
            <a:srgbClr val="0070C0">
              <a:alpha val="36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/>
              <a:t>Neutron</a:t>
            </a:r>
            <a:r>
              <a:rPr lang="it-IT" sz="2000" b="1" dirty="0"/>
              <a:t> </a:t>
            </a:r>
            <a:r>
              <a:rPr lang="it-IT" sz="2000" b="1" dirty="0" err="1"/>
              <a:t>irradiation</a:t>
            </a:r>
            <a:r>
              <a:rPr lang="it-IT" sz="2000" b="1" dirty="0"/>
              <a:t> of </a:t>
            </a:r>
            <a:r>
              <a:rPr lang="it-IT" sz="2000" b="1" dirty="0" err="1"/>
              <a:t>Palladium</a:t>
            </a:r>
            <a:r>
              <a:rPr lang="it-IT" sz="2000" b="1" dirty="0"/>
              <a:t> target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0718FF38-E5A5-4FBE-BF7F-40CE1E332DC9}"/>
              </a:ext>
            </a:extLst>
          </p:cNvPr>
          <p:cNvSpPr/>
          <p:nvPr/>
        </p:nvSpPr>
        <p:spPr>
          <a:xfrm>
            <a:off x="1331910" y="1957503"/>
            <a:ext cx="6288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 of carrier-free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 is not possible except the case in which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enriched </a:t>
            </a:r>
            <a:r>
              <a:rPr lang="en-US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110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Pd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used as a target:</a:t>
            </a:r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BE9E3F1-E804-4A7B-93EF-6815F3A745C9}"/>
              </a:ext>
            </a:extLst>
          </p:cNvPr>
          <p:cNvSpPr/>
          <p:nvPr/>
        </p:nvSpPr>
        <p:spPr>
          <a:xfrm>
            <a:off x="2004292" y="5370103"/>
            <a:ext cx="5237018" cy="646331"/>
          </a:xfrm>
          <a:prstGeom prst="rect">
            <a:avLst/>
          </a:prstGeom>
          <a:solidFill>
            <a:srgbClr val="7030A0">
              <a:alpha val="26000"/>
            </a:srgbClr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b="1" dirty="0" err="1">
                <a:latin typeface="Calibri (corpo)"/>
                <a:ea typeface="Calibri" panose="020F0502020204030204" pitchFamily="34" charset="0"/>
                <a:cs typeface="Times New Roman" panose="02020603050405020304" pitchFamily="18" charset="0"/>
              </a:rPr>
              <a:t>Sideproduct</a:t>
            </a:r>
            <a:r>
              <a:rPr lang="en-GB" b="1" dirty="0">
                <a:latin typeface="Calibri (corpo)"/>
                <a:ea typeface="Calibri" panose="020F0502020204030204" pitchFamily="34" charset="0"/>
                <a:cs typeface="Times New Roman" panose="02020603050405020304" pitchFamily="18" charset="0"/>
              </a:rPr>
              <a:t> during </a:t>
            </a:r>
            <a:r>
              <a:rPr lang="en-GB" b="1" baseline="30000" dirty="0">
                <a:latin typeface="Calibri (corpo)"/>
                <a:ea typeface="Calibri" panose="020F0502020204030204" pitchFamily="34" charset="0"/>
                <a:cs typeface="Times New Roman" panose="02020603050405020304" pitchFamily="18" charset="0"/>
              </a:rPr>
              <a:t>225</a:t>
            </a:r>
            <a:r>
              <a:rPr lang="en-GB" b="1" dirty="0">
                <a:latin typeface="Calibri (corpo)"/>
                <a:ea typeface="Calibri" panose="020F0502020204030204" pitchFamily="34" charset="0"/>
                <a:cs typeface="Times New Roman" panose="02020603050405020304" pitchFamily="18" charset="0"/>
              </a:rPr>
              <a:t>Ac production by proton induced spallation reactions on thorium targets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1960DCF-DB51-493C-815E-76FD4C42F790}"/>
              </a:ext>
            </a:extLst>
          </p:cNvPr>
          <p:cNvSpPr/>
          <p:nvPr/>
        </p:nvSpPr>
        <p:spPr>
          <a:xfrm>
            <a:off x="1284791" y="3047115"/>
            <a:ext cx="657441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it-IT" dirty="0" err="1">
                <a:sym typeface="Wingdings" panose="05000000000000000000" pitchFamily="2" charset="2"/>
              </a:rPr>
              <a:t>Expensive</a:t>
            </a:r>
            <a:r>
              <a:rPr lang="it-IT" dirty="0">
                <a:sym typeface="Wingdings" panose="05000000000000000000" pitchFamily="2" charset="2"/>
              </a:rPr>
              <a:t> target cost</a:t>
            </a:r>
          </a:p>
          <a:p>
            <a:pPr algn="just"/>
            <a:endParaRPr lang="it-IT" dirty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it-IT" b="1" dirty="0">
                <a:sym typeface="Wingdings" panose="05000000000000000000" pitchFamily="2" charset="2"/>
              </a:rPr>
              <a:t>Low yield </a:t>
            </a:r>
            <a:r>
              <a:rPr lang="it-IT" dirty="0">
                <a:sym typeface="Wingdings" panose="05000000000000000000" pitchFamily="2" charset="2"/>
              </a:rPr>
              <a:t>(1 GBq/mg)</a:t>
            </a:r>
          </a:p>
          <a:p>
            <a:pPr algn="just"/>
            <a:endParaRPr lang="it-IT" dirty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dirty="0">
                <a:latin typeface="+mj-lt"/>
                <a:cs typeface="Times New Roman" panose="02020603050405020304" pitchFamily="18" charset="0"/>
              </a:rPr>
              <a:t>Associated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b="1" dirty="0">
                <a:latin typeface="+mj-lt"/>
                <a:cs typeface="Times New Roman" panose="02020603050405020304" pitchFamily="18" charset="0"/>
              </a:rPr>
              <a:t> radiation </a:t>
            </a:r>
            <a:r>
              <a:rPr lang="en-GB" dirty="0">
                <a:latin typeface="+mj-lt"/>
                <a:cs typeface="Times New Roman" panose="02020603050405020304" pitchFamily="18" charset="0"/>
              </a:rPr>
              <a:t>(1 week to short lived co-produced activities decay)</a:t>
            </a:r>
            <a:endParaRPr lang="it-IT" dirty="0">
              <a:latin typeface="+mj-lt"/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it-IT" dirty="0">
              <a:sym typeface="Wingdings" panose="05000000000000000000" pitchFamily="2" charset="2"/>
            </a:endParaRPr>
          </a:p>
          <a:p>
            <a:pPr algn="just"/>
            <a:endParaRPr lang="it-IT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B87F74A-CCC4-46F1-9184-636943EC376D}"/>
              </a:ext>
            </a:extLst>
          </p:cNvPr>
          <p:cNvSpPr/>
          <p:nvPr/>
        </p:nvSpPr>
        <p:spPr>
          <a:xfrm>
            <a:off x="2322951" y="2759090"/>
            <a:ext cx="4405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aseline="30000" dirty="0"/>
              <a:t>110</a:t>
            </a:r>
            <a:r>
              <a:rPr lang="en-GB" dirty="0"/>
              <a:t>Pd (n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γ</a:t>
            </a:r>
            <a:r>
              <a:rPr lang="en-GB" dirty="0"/>
              <a:t>)              </a:t>
            </a:r>
            <a:r>
              <a:rPr lang="en-GB" dirty="0">
                <a:sym typeface="Wingdings" panose="05000000000000000000" pitchFamily="2" charset="2"/>
              </a:rPr>
              <a:t>  </a:t>
            </a:r>
            <a:r>
              <a:rPr lang="en-GB" baseline="30000" dirty="0"/>
              <a:t>111</a:t>
            </a:r>
            <a:r>
              <a:rPr lang="en-GB" dirty="0"/>
              <a:t>Pd (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it-IT" baseline="30000" dirty="0"/>
              <a:t>─</a:t>
            </a:r>
            <a:r>
              <a:rPr lang="en-GB" dirty="0"/>
              <a:t>)	              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baseline="30000" dirty="0">
                <a:sym typeface="Wingdings" panose="05000000000000000000" pitchFamily="2" charset="2"/>
              </a:rPr>
              <a:t>111</a:t>
            </a:r>
            <a:r>
              <a:rPr lang="en-GB" dirty="0">
                <a:sym typeface="Wingdings" panose="05000000000000000000" pitchFamily="2" charset="2"/>
              </a:rPr>
              <a:t>Ag </a:t>
            </a:r>
            <a:endParaRPr lang="en-GB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0F4D8F67-3E83-4E2D-B0E8-58DED60B08B4}"/>
              </a:ext>
            </a:extLst>
          </p:cNvPr>
          <p:cNvCxnSpPr>
            <a:cxnSpLocks/>
          </p:cNvCxnSpPr>
          <p:nvPr/>
        </p:nvCxnSpPr>
        <p:spPr>
          <a:xfrm>
            <a:off x="3602619" y="2942777"/>
            <a:ext cx="576841" cy="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5746445E-F232-499B-B128-4FE434A3F627}"/>
              </a:ext>
            </a:extLst>
          </p:cNvPr>
          <p:cNvCxnSpPr>
            <a:cxnSpLocks/>
          </p:cNvCxnSpPr>
          <p:nvPr/>
        </p:nvCxnSpPr>
        <p:spPr>
          <a:xfrm>
            <a:off x="5201015" y="2931677"/>
            <a:ext cx="576841" cy="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542333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AC6DF2-FAC0-4779-B467-AF2564E6A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11" y="464571"/>
            <a:ext cx="6368989" cy="680649"/>
          </a:xfrm>
        </p:spPr>
        <p:txBody>
          <a:bodyPr/>
          <a:lstStyle/>
          <a:p>
            <a:pPr algn="ctr"/>
            <a:r>
              <a:rPr lang="it-IT" sz="2400" dirty="0"/>
              <a:t>Production </a:t>
            </a:r>
            <a:r>
              <a:rPr lang="it-IT" sz="2400" dirty="0" err="1"/>
              <a:t>Routes</a:t>
            </a:r>
            <a:r>
              <a:rPr lang="it-IT" sz="2400" dirty="0"/>
              <a:t> for </a:t>
            </a:r>
            <a:r>
              <a:rPr lang="it-IT" sz="2400" baseline="30000" dirty="0"/>
              <a:t>111</a:t>
            </a:r>
            <a:r>
              <a:rPr lang="it-IT" sz="2400" dirty="0"/>
              <a:t>Ag:</a:t>
            </a:r>
            <a:br>
              <a:rPr lang="it-IT" sz="2400" dirty="0"/>
            </a:br>
            <a:r>
              <a:rPr lang="it-IT" sz="2400" dirty="0"/>
              <a:t> ISOLPHARM Method</a:t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31E03F-4110-41AF-B0A4-393DCAC89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1960DCF-DB51-493C-815E-76FD4C42F790}"/>
              </a:ext>
            </a:extLst>
          </p:cNvPr>
          <p:cNvSpPr/>
          <p:nvPr/>
        </p:nvSpPr>
        <p:spPr>
          <a:xfrm>
            <a:off x="530168" y="1393224"/>
            <a:ext cx="78268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 can be produced not only at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purity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but also with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production rate: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to 2 Ci in target after 5 days (SPES UC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target)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All 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isotopic contaminants </a:t>
            </a:r>
            <a:r>
              <a:rPr lang="en-US" dirty="0"/>
              <a:t>with a different mass number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be removed</a:t>
            </a:r>
            <a:r>
              <a:rPr lang="en-US" dirty="0"/>
              <a:t> thanks to 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on-line mass separation.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Only 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111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en-US" dirty="0"/>
              <a:t> and low amounts of its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stable daughter </a:t>
            </a:r>
            <a:r>
              <a:rPr lang="en-US" b="1" baseline="30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111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</a:t>
            </a:r>
            <a:r>
              <a:rPr lang="en-US" dirty="0"/>
              <a:t>, mostly produced by the decay of silver, will be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collected on the secondary target.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96776345-686E-4F54-8EF1-408B6CD4FE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70655"/>
              </p:ext>
            </p:extLst>
          </p:nvPr>
        </p:nvGraphicFramePr>
        <p:xfrm>
          <a:off x="1706548" y="3925968"/>
          <a:ext cx="5811852" cy="188593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452963">
                  <a:extLst>
                    <a:ext uri="{9D8B030D-6E8A-4147-A177-3AD203B41FA5}">
                      <a16:colId xmlns:a16="http://schemas.microsoft.com/office/drawing/2014/main" val="2718056542"/>
                    </a:ext>
                  </a:extLst>
                </a:gridCol>
                <a:gridCol w="1452963">
                  <a:extLst>
                    <a:ext uri="{9D8B030D-6E8A-4147-A177-3AD203B41FA5}">
                      <a16:colId xmlns:a16="http://schemas.microsoft.com/office/drawing/2014/main" val="3199590276"/>
                    </a:ext>
                  </a:extLst>
                </a:gridCol>
                <a:gridCol w="1452963">
                  <a:extLst>
                    <a:ext uri="{9D8B030D-6E8A-4147-A177-3AD203B41FA5}">
                      <a16:colId xmlns:a16="http://schemas.microsoft.com/office/drawing/2014/main" val="2556920041"/>
                    </a:ext>
                  </a:extLst>
                </a:gridCol>
                <a:gridCol w="1452963">
                  <a:extLst>
                    <a:ext uri="{9D8B030D-6E8A-4147-A177-3AD203B41FA5}">
                      <a16:colId xmlns:a16="http://schemas.microsoft.com/office/drawing/2014/main" val="2740185647"/>
                    </a:ext>
                  </a:extLst>
                </a:gridCol>
              </a:tblGrid>
              <a:tr h="377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effectLst/>
                        </a:rPr>
                        <a:t>Isotopes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</a:t>
                      </a:r>
                      <a:r>
                        <a:rPr lang="it-IT" sz="1400" baseline="-25000" dirty="0">
                          <a:effectLst/>
                        </a:rPr>
                        <a:t>½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effectLst/>
                        </a:rPr>
                        <a:t>Decay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effectLst/>
                        </a:rPr>
                        <a:t>Stable</a:t>
                      </a:r>
                      <a:r>
                        <a:rPr lang="it-IT" sz="1400" dirty="0">
                          <a:effectLst/>
                        </a:rPr>
                        <a:t> isotope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4505866"/>
                  </a:ext>
                </a:extLst>
              </a:tr>
              <a:tr h="377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Cd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effectLst/>
                        </a:rPr>
                        <a:t>Stable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it-IT" sz="14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Cd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4867299"/>
                  </a:ext>
                </a:extLst>
              </a:tr>
              <a:tr h="377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Ag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7.45 </a:t>
                      </a:r>
                      <a:r>
                        <a:rPr lang="it-IT" sz="1400" dirty="0" err="1">
                          <a:effectLst/>
                        </a:rPr>
                        <a:t>days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β</a:t>
                      </a:r>
                      <a:r>
                        <a:rPr lang="it-IT" sz="1400" baseline="30000" dirty="0">
                          <a:effectLst/>
                        </a:rPr>
                        <a:t>─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Cd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7273251"/>
                  </a:ext>
                </a:extLst>
              </a:tr>
              <a:tr h="377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Pd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23.4 </a:t>
                      </a:r>
                      <a:r>
                        <a:rPr lang="it-IT" sz="1400" dirty="0" err="1">
                          <a:effectLst/>
                        </a:rPr>
                        <a:t>min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β</a:t>
                      </a:r>
                      <a:r>
                        <a:rPr lang="it-IT" sz="1400" baseline="30000" dirty="0">
                          <a:effectLst/>
                        </a:rPr>
                        <a:t>─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Ag → </a:t>
                      </a: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Cd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0756476"/>
                  </a:ext>
                </a:extLst>
              </a:tr>
              <a:tr h="377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="1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r>
                        <a:rPr lang="it-IT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2.8 </a:t>
                      </a:r>
                      <a:r>
                        <a:rPr lang="it-IT" sz="14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Electron capture</a:t>
                      </a:r>
                      <a:endParaRPr lang="it-IT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In → </a:t>
                      </a:r>
                      <a:r>
                        <a:rPr lang="it-IT" sz="1400" baseline="30000" dirty="0">
                          <a:effectLst/>
                        </a:rPr>
                        <a:t>111</a:t>
                      </a:r>
                      <a:r>
                        <a:rPr lang="it-IT" sz="1400" dirty="0">
                          <a:effectLst/>
                        </a:rPr>
                        <a:t>Cd</a:t>
                      </a:r>
                      <a:endParaRPr lang="it-IT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679511"/>
                  </a:ext>
                </a:extLst>
              </a:tr>
            </a:tbl>
          </a:graphicData>
        </a:graphic>
      </p:graphicFrame>
      <p:sp>
        <p:nvSpPr>
          <p:cNvPr id="9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770334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07B3D5-F00A-44D7-9035-356911F16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5CD832B-2AB4-4299-9A7C-3FFC42FC682E}"/>
              </a:ext>
            </a:extLst>
          </p:cNvPr>
          <p:cNvSpPr/>
          <p:nvPr/>
        </p:nvSpPr>
        <p:spPr>
          <a:xfrm>
            <a:off x="127714" y="1256214"/>
            <a:ext cx="4509210" cy="13950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F8200256-4120-4150-9C1C-F51C770F4A2F}"/>
              </a:ext>
            </a:extLst>
          </p:cNvPr>
          <p:cNvGrpSpPr/>
          <p:nvPr/>
        </p:nvGrpSpPr>
        <p:grpSpPr>
          <a:xfrm>
            <a:off x="4673240" y="1380008"/>
            <a:ext cx="2203152" cy="1147482"/>
            <a:chOff x="3780270" y="3558300"/>
            <a:chExt cx="5153818" cy="3299699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C43070AC-895B-4E54-9E36-2FC5DFA881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80270" y="3558300"/>
              <a:ext cx="5153818" cy="3299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75E1A13E-358D-4262-8914-6D35EA2BAF06}"/>
                </a:ext>
              </a:extLst>
            </p:cNvPr>
            <p:cNvSpPr txBox="1"/>
            <p:nvPr/>
          </p:nvSpPr>
          <p:spPr>
            <a:xfrm>
              <a:off x="4920651" y="391264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000" dirty="0"/>
                <a:t>μ</a:t>
              </a:r>
              <a:endParaRPr lang="en-US" sz="1000" dirty="0"/>
            </a:p>
          </p:txBody>
        </p:sp>
      </p:grpSp>
      <p:sp>
        <p:nvSpPr>
          <p:cNvPr id="10" name="Rettangolo 9">
            <a:extLst>
              <a:ext uri="{FF2B5EF4-FFF2-40B4-BE49-F238E27FC236}">
                <a16:creationId xmlns:a16="http://schemas.microsoft.com/office/drawing/2014/main" id="{C43EC2BA-CB8D-4519-8C6E-32DD433FB50B}"/>
              </a:ext>
            </a:extLst>
          </p:cNvPr>
          <p:cNvSpPr/>
          <p:nvPr/>
        </p:nvSpPr>
        <p:spPr>
          <a:xfrm>
            <a:off x="127713" y="4514001"/>
            <a:ext cx="4509210" cy="17911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latin typeface="+mj-lt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3C8F7D47-EF92-45D2-91BF-89BF4C09A968}"/>
              </a:ext>
            </a:extLst>
          </p:cNvPr>
          <p:cNvSpPr/>
          <p:nvPr/>
        </p:nvSpPr>
        <p:spPr>
          <a:xfrm>
            <a:off x="127713" y="2723454"/>
            <a:ext cx="4509210" cy="1686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+mj-lt"/>
            </a:endParaRP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4F2DE984-8333-49CE-9436-EA09BC52F086}"/>
              </a:ext>
            </a:extLst>
          </p:cNvPr>
          <p:cNvSpPr/>
          <p:nvPr/>
        </p:nvSpPr>
        <p:spPr>
          <a:xfrm>
            <a:off x="278596" y="5244139"/>
            <a:ext cx="456989" cy="43488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+mj-lt"/>
            </a:endParaRP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60310905-A171-42C8-AE8C-6B03BBF2E615}"/>
              </a:ext>
            </a:extLst>
          </p:cNvPr>
          <p:cNvSpPr/>
          <p:nvPr/>
        </p:nvSpPr>
        <p:spPr>
          <a:xfrm>
            <a:off x="214298" y="1703109"/>
            <a:ext cx="475088" cy="4521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+mj-lt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22783D03-3145-44D7-B88A-2AFA7B6A5BD3}"/>
              </a:ext>
            </a:extLst>
          </p:cNvPr>
          <p:cNvSpPr/>
          <p:nvPr/>
        </p:nvSpPr>
        <p:spPr>
          <a:xfrm>
            <a:off x="806215" y="1344391"/>
            <a:ext cx="37501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C00000"/>
                </a:solidFill>
                <a:latin typeface="+mj-lt"/>
              </a:rPr>
              <a:t>TASK1 (Physics/Computing)</a:t>
            </a:r>
          </a:p>
          <a:p>
            <a:pPr>
              <a:defRPr/>
            </a:pPr>
            <a:endParaRPr lang="en-US" sz="1400" b="1" dirty="0">
              <a:solidFill>
                <a:srgbClr val="C00000"/>
              </a:solidFill>
              <a:latin typeface="+mj-lt"/>
            </a:endParaRPr>
          </a:p>
          <a:p>
            <a:pPr>
              <a:defRPr/>
            </a:pPr>
            <a:r>
              <a:rPr lang="en-US" sz="1400" b="1" dirty="0">
                <a:latin typeface="+mj-lt"/>
              </a:rPr>
              <a:t>Simulations</a:t>
            </a:r>
            <a:r>
              <a:rPr lang="en-US" sz="1400" dirty="0">
                <a:latin typeface="+mj-lt"/>
              </a:rPr>
              <a:t> of production, release and transport of </a:t>
            </a:r>
            <a:r>
              <a:rPr lang="en-US" sz="1400" b="1" baseline="30000" dirty="0">
                <a:latin typeface="+mj-lt"/>
              </a:rPr>
              <a:t>111</a:t>
            </a:r>
            <a:r>
              <a:rPr lang="en-US" sz="1400" b="1" dirty="0">
                <a:latin typeface="+mj-lt"/>
              </a:rPr>
              <a:t>Ag</a:t>
            </a:r>
            <a:r>
              <a:rPr lang="en-US" sz="1400" dirty="0">
                <a:latin typeface="+mj-lt"/>
              </a:rPr>
              <a:t> produced with the SPES target </a:t>
            </a:r>
            <a:r>
              <a:rPr lang="en-GB" sz="1400" dirty="0">
                <a:latin typeface="+mj-lt"/>
              </a:rPr>
              <a:t>using the </a:t>
            </a:r>
            <a:r>
              <a:rPr lang="en-GB" sz="1400" b="1" dirty="0">
                <a:latin typeface="+mj-lt"/>
              </a:rPr>
              <a:t>Monte Carlo codes</a:t>
            </a:r>
            <a:r>
              <a:rPr lang="en-US" sz="1400" dirty="0">
                <a:latin typeface="+mj-lt"/>
              </a:rPr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66E0C38E-C050-465E-BFAA-54A8957CCC70}"/>
              </a:ext>
            </a:extLst>
          </p:cNvPr>
          <p:cNvSpPr/>
          <p:nvPr/>
        </p:nvSpPr>
        <p:spPr>
          <a:xfrm>
            <a:off x="226279" y="3356261"/>
            <a:ext cx="481063" cy="44806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latin typeface="+mj-lt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64411F9-AF8F-47B7-A59A-C7FA0B687383}"/>
              </a:ext>
            </a:extLst>
          </p:cNvPr>
          <p:cNvSpPr/>
          <p:nvPr/>
        </p:nvSpPr>
        <p:spPr>
          <a:xfrm>
            <a:off x="864831" y="2723454"/>
            <a:ext cx="370161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solidFill>
                  <a:srgbClr val="C00000"/>
                </a:solidFill>
                <a:latin typeface="+mj-lt"/>
              </a:rPr>
              <a:t>TASK2 </a:t>
            </a:r>
            <a:r>
              <a:rPr lang="en-US" sz="1400" dirty="0">
                <a:solidFill>
                  <a:srgbClr val="C00000"/>
                </a:solidFill>
                <a:latin typeface="+mj-lt"/>
              </a:rPr>
              <a:t>(</a:t>
            </a:r>
            <a:r>
              <a:rPr lang="en-US" sz="1400" b="1" dirty="0">
                <a:solidFill>
                  <a:srgbClr val="C00000"/>
                </a:solidFill>
                <a:latin typeface="+mj-lt"/>
              </a:rPr>
              <a:t>Chemistry/Ag production)</a:t>
            </a:r>
            <a:r>
              <a:rPr lang="en-US" sz="1400" dirty="0">
                <a:solidFill>
                  <a:srgbClr val="C00000"/>
                </a:solidFill>
                <a:latin typeface="+mj-lt"/>
              </a:rPr>
              <a:t>:</a:t>
            </a:r>
          </a:p>
          <a:p>
            <a:pPr algn="just">
              <a:defRPr/>
            </a:pPr>
            <a:endParaRPr lang="en-US" sz="1400" dirty="0">
              <a:solidFill>
                <a:srgbClr val="C00000"/>
              </a:solidFill>
              <a:latin typeface="+mj-lt"/>
            </a:endParaRPr>
          </a:p>
          <a:p>
            <a:pPr algn="just">
              <a:defRPr/>
            </a:pPr>
            <a:r>
              <a:rPr lang="en-US" sz="1400" b="1" dirty="0">
                <a:latin typeface="+mj-lt"/>
              </a:rPr>
              <a:t>Study of silver production (ionization and acceleration)  &amp; purification 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US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111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Cd</a:t>
            </a:r>
            <a:r>
              <a:rPr lang="en-US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sz="1400" dirty="0"/>
              <a:t> </a:t>
            </a:r>
            <a:r>
              <a:rPr lang="en-US" sz="1400" b="1" dirty="0">
                <a:latin typeface="+mj-lt"/>
              </a:rPr>
              <a:t>using stable isotopes.</a:t>
            </a:r>
          </a:p>
          <a:p>
            <a:pPr algn="just">
              <a:defRPr/>
            </a:pPr>
            <a:r>
              <a:rPr lang="en-US" sz="1400" dirty="0">
                <a:latin typeface="+mj-lt"/>
              </a:rPr>
              <a:t>Development of possible </a:t>
            </a:r>
            <a:r>
              <a:rPr lang="en-US" sz="1400" b="1" dirty="0">
                <a:latin typeface="+mj-lt"/>
              </a:rPr>
              <a:t>chelators for silver</a:t>
            </a:r>
            <a:r>
              <a:rPr lang="en-US" sz="1400" dirty="0">
                <a:latin typeface="+mj-lt"/>
              </a:rPr>
              <a:t>. Characterization of complexes produced.</a:t>
            </a:r>
            <a:endParaRPr lang="en-US" sz="1400" b="1" dirty="0">
              <a:latin typeface="+mj-lt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56CB03FC-C32F-4FFB-978C-EAEE4991A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236" y="1388418"/>
            <a:ext cx="2203152" cy="1147482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3355F0B0-A200-4445-BAF0-810CBD0E39A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870977" y="2927719"/>
            <a:ext cx="1620056" cy="133781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160FC167-6112-4016-BFC6-6FA78BF8E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4231" y="2947032"/>
            <a:ext cx="2403489" cy="1337815"/>
          </a:xfrm>
          <a:prstGeom prst="rect">
            <a:avLst/>
          </a:prstGeom>
        </p:spPr>
      </p:pic>
      <p:sp>
        <p:nvSpPr>
          <p:cNvPr id="24" name="Titolo 1">
            <a:extLst>
              <a:ext uri="{FF2B5EF4-FFF2-40B4-BE49-F238E27FC236}">
                <a16:creationId xmlns:a16="http://schemas.microsoft.com/office/drawing/2014/main" id="{E044C466-A673-483E-B417-4E39565E28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8906" y="241785"/>
            <a:ext cx="8229600" cy="681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ISOLPHARM_Ag</a:t>
            </a:r>
            <a:endParaRPr lang="it-IT" sz="3200" b="1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FE29F0CC-4587-43F5-B93A-8A416754A36C}"/>
              </a:ext>
            </a:extLst>
          </p:cNvPr>
          <p:cNvSpPr/>
          <p:nvPr/>
        </p:nvSpPr>
        <p:spPr>
          <a:xfrm>
            <a:off x="864832" y="4512704"/>
            <a:ext cx="3598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solidFill>
                  <a:srgbClr val="C00000"/>
                </a:solidFill>
                <a:latin typeface="+mj-lt"/>
              </a:rPr>
              <a:t>Task 3 (Molecular Biology): </a:t>
            </a:r>
          </a:p>
          <a:p>
            <a:pPr algn="just">
              <a:defRPr/>
            </a:pPr>
            <a:endParaRPr lang="en-US" sz="1400" b="1" dirty="0">
              <a:solidFill>
                <a:srgbClr val="C00000"/>
              </a:solidFill>
              <a:latin typeface="+mj-lt"/>
            </a:endParaRPr>
          </a:p>
          <a:p>
            <a:pPr algn="just">
              <a:defRPr/>
            </a:pPr>
            <a:r>
              <a:rPr lang="en-US" sz="1400" dirty="0">
                <a:cs typeface="Arial" panose="020B0604020202020204" pitchFamily="34" charset="0"/>
              </a:rPr>
              <a:t>Development of targeting agent for </a:t>
            </a:r>
            <a:r>
              <a:rPr lang="it-IT" sz="1400" b="1" dirty="0" err="1"/>
              <a:t>Cholecistochine</a:t>
            </a:r>
            <a:r>
              <a:rPr lang="it-IT" sz="1400" dirty="0"/>
              <a:t> (small </a:t>
            </a:r>
            <a:r>
              <a:rPr lang="it-IT" sz="1400" dirty="0" err="1"/>
              <a:t>molecule-based</a:t>
            </a:r>
            <a:r>
              <a:rPr lang="it-IT" sz="1400" dirty="0"/>
              <a:t> </a:t>
            </a:r>
            <a:r>
              <a:rPr lang="it-IT" sz="1400" dirty="0" err="1"/>
              <a:t>ligands</a:t>
            </a:r>
            <a:r>
              <a:rPr lang="it-IT" sz="1400" dirty="0"/>
              <a:t> and linker </a:t>
            </a:r>
            <a:r>
              <a:rPr lang="it-IT" sz="1400" dirty="0" err="1"/>
              <a:t>moiety</a:t>
            </a:r>
            <a:r>
              <a:rPr lang="it-IT" sz="1400" dirty="0"/>
              <a:t>) and </a:t>
            </a:r>
            <a:r>
              <a:rPr lang="it-IT" sz="1400" dirty="0" err="1"/>
              <a:t>development</a:t>
            </a:r>
            <a:r>
              <a:rPr lang="it-IT" sz="1400" dirty="0"/>
              <a:t> of </a:t>
            </a:r>
            <a:r>
              <a:rPr lang="it-IT" sz="1400" dirty="0" err="1"/>
              <a:t>targeting</a:t>
            </a:r>
            <a:r>
              <a:rPr lang="it-IT" sz="1400" dirty="0"/>
              <a:t> agent for </a:t>
            </a:r>
            <a:r>
              <a:rPr lang="it-IT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400" b="1" dirty="0" err="1"/>
              <a:t>alreticulin</a:t>
            </a:r>
            <a:r>
              <a:rPr lang="it-IT" sz="1400" b="1" dirty="0"/>
              <a:t> </a:t>
            </a:r>
            <a:r>
              <a:rPr lang="it-IT" sz="1400" dirty="0" err="1"/>
              <a:t>as</a:t>
            </a:r>
            <a:r>
              <a:rPr lang="it-IT" sz="1400" dirty="0"/>
              <a:t> </a:t>
            </a:r>
            <a:r>
              <a:rPr lang="it-IT" sz="1400" dirty="0" err="1"/>
              <a:t>potential</a:t>
            </a:r>
            <a:r>
              <a:rPr lang="it-IT" sz="1400" dirty="0"/>
              <a:t> target for </a:t>
            </a:r>
            <a:r>
              <a:rPr lang="it-IT" sz="1400" dirty="0" err="1"/>
              <a:t>proton</a:t>
            </a:r>
            <a:r>
              <a:rPr lang="it-IT" sz="1400" dirty="0"/>
              <a:t> therapy </a:t>
            </a:r>
            <a:r>
              <a:rPr lang="it-IT" sz="1400" dirty="0" err="1"/>
              <a:t>combined</a:t>
            </a:r>
            <a:r>
              <a:rPr lang="it-IT" sz="1400" dirty="0"/>
              <a:t> with targeted radionuclide therapy</a:t>
            </a:r>
          </a:p>
          <a:p>
            <a:pPr algn="just">
              <a:defRPr/>
            </a:pPr>
            <a:endParaRPr lang="en-US" sz="1400" b="1" dirty="0">
              <a:latin typeface="+mj-lt"/>
            </a:endParaRP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93347FC0-2725-4F95-A182-EEF0398471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7" r="46408"/>
          <a:stretch/>
        </p:blipFill>
        <p:spPr>
          <a:xfrm rot="5400000">
            <a:off x="4975843" y="4507636"/>
            <a:ext cx="1597945" cy="1719908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A5A69F32-1476-474E-8406-A63D22DDD1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120" y="5206679"/>
            <a:ext cx="304164" cy="364214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45DE4BEE-03A4-4818-A477-51E32F923A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87711" y="5370229"/>
            <a:ext cx="1086836" cy="436394"/>
          </a:xfrm>
          <a:prstGeom prst="rect">
            <a:avLst/>
          </a:prstGeom>
        </p:spPr>
      </p:pic>
      <p:pic>
        <p:nvPicPr>
          <p:cNvPr id="27" name="Immagine 26" descr="Biotech logo.png">
            <a:extLst>
              <a:ext uri="{FF2B5EF4-FFF2-40B4-BE49-F238E27FC236}">
                <a16:creationId xmlns:a16="http://schemas.microsoft.com/office/drawing/2014/main" id="{642413B0-754E-4774-9180-8550CAAB858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66" y="4879925"/>
            <a:ext cx="1488154" cy="364214"/>
          </a:xfrm>
          <a:prstGeom prst="rect">
            <a:avLst/>
          </a:prstGeom>
        </p:spPr>
      </p:pic>
      <p:sp>
        <p:nvSpPr>
          <p:cNvPr id="28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4092000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4E70DF73-CB2F-41B9-9F5E-9B5F78DBCD6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58"/>
          <a:stretch/>
        </p:blipFill>
        <p:spPr bwMode="auto">
          <a:xfrm>
            <a:off x="2526317" y="1716701"/>
            <a:ext cx="3818885" cy="21205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E10D35-8640-4799-8E1C-E5DF46081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46936148-0F2C-4D78-B000-CAFA36729D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039" y="267916"/>
            <a:ext cx="8229600" cy="681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Ionization and </a:t>
            </a:r>
            <a:r>
              <a:rPr lang="it-IT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deposition</a:t>
            </a:r>
            <a:r>
              <a:rPr lang="it-I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it-IT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stable</a:t>
            </a:r>
            <a:r>
              <a:rPr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Ag</a:t>
            </a:r>
            <a:r>
              <a:rPr lang="it-IT" sz="2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B8B5BBE-042E-46B0-BA1B-44B66B106F6D}"/>
              </a:ext>
            </a:extLst>
          </p:cNvPr>
          <p:cNvSpPr/>
          <p:nvPr/>
        </p:nvSpPr>
        <p:spPr>
          <a:xfrm>
            <a:off x="974915" y="1416281"/>
            <a:ext cx="7711885" cy="312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Ionization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acceleration of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stable Ag</a:t>
            </a:r>
            <a:r>
              <a:rPr lang="en-US" sz="16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the SPES Front End in off-line modality.</a:t>
            </a:r>
            <a:endParaRPr lang="en-US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sz="1600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sz="1600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sz="1600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sz="1600" dirty="0"/>
          </a:p>
          <a:p>
            <a:endParaRPr lang="it-IT" sz="1600" dirty="0"/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E9C7D7B-5770-490B-82EA-152DE4D2F7BD}"/>
              </a:ext>
            </a:extLst>
          </p:cNvPr>
          <p:cNvSpPr/>
          <p:nvPr/>
        </p:nvSpPr>
        <p:spPr>
          <a:xfrm>
            <a:off x="4646959" y="2740008"/>
            <a:ext cx="18295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baseline="30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</a:t>
            </a:r>
            <a:r>
              <a:rPr lang="en-GB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(51.84/48.16)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1979A74-0377-4C93-85B0-1C45EB865680}"/>
              </a:ext>
            </a:extLst>
          </p:cNvPr>
          <p:cNvSpPr/>
          <p:nvPr/>
        </p:nvSpPr>
        <p:spPr>
          <a:xfrm>
            <a:off x="4002627" y="2022373"/>
            <a:ext cx="433132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107</a:t>
            </a:r>
            <a:endParaRPr lang="en-US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E2532104-163E-4DF8-977C-68FC5369DFF0}"/>
              </a:ext>
            </a:extLst>
          </p:cNvPr>
          <p:cNvSpPr/>
          <p:nvPr/>
        </p:nvSpPr>
        <p:spPr>
          <a:xfrm>
            <a:off x="4410550" y="2215382"/>
            <a:ext cx="420308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n-GB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109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5801A1C-F0D7-46F4-8F06-2808437DF937}"/>
              </a:ext>
            </a:extLst>
          </p:cNvPr>
          <p:cNvSpPr/>
          <p:nvPr/>
        </p:nvSpPr>
        <p:spPr>
          <a:xfrm>
            <a:off x="6345202" y="2496613"/>
            <a:ext cx="2119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Ionization efficiency: </a:t>
            </a:r>
          </a:p>
          <a:p>
            <a:pPr algn="ctr"/>
            <a:r>
              <a:rPr lang="en-GB" sz="1600" dirty="0"/>
              <a:t>15 %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B33E4C2F-EF89-4789-AB86-9B958EFE35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306" y="3984075"/>
            <a:ext cx="4572273" cy="1903043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67AA6FFD-3542-4DBF-A8CE-AAE4DB6E32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96" y="3985986"/>
            <a:ext cx="2537391" cy="1903043"/>
          </a:xfrm>
          <a:prstGeom prst="rect">
            <a:avLst/>
          </a:prstGeom>
        </p:spPr>
      </p:pic>
      <p:sp>
        <p:nvSpPr>
          <p:cNvPr id="14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470529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CA1118-23B0-424C-9F24-7CF1FF9D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7" y="239882"/>
            <a:ext cx="8229600" cy="680649"/>
          </a:xfrm>
        </p:spPr>
        <p:txBody>
          <a:bodyPr/>
          <a:lstStyle/>
          <a:p>
            <a:pPr algn="ctr"/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it-IT" sz="2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deposition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tests</a:t>
            </a:r>
            <a:endParaRPr lang="it-I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A07FE2-E650-4F1E-847E-24BDB2AEF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9" name="Gruppo 6">
            <a:extLst>
              <a:ext uri="{FF2B5EF4-FFF2-40B4-BE49-F238E27FC236}">
                <a16:creationId xmlns:a16="http://schemas.microsoft.com/office/drawing/2014/main" id="{75FC7B4C-4A88-4260-A94B-4D69E45B61AE}"/>
              </a:ext>
            </a:extLst>
          </p:cNvPr>
          <p:cNvGrpSpPr>
            <a:grpSpLocks/>
          </p:cNvGrpSpPr>
          <p:nvPr/>
        </p:nvGrpSpPr>
        <p:grpSpPr bwMode="auto">
          <a:xfrm>
            <a:off x="911835" y="4201354"/>
            <a:ext cx="3898032" cy="2009981"/>
            <a:chOff x="1828334" y="1951725"/>
            <a:chExt cx="5358068" cy="2518342"/>
          </a:xfrm>
        </p:grpSpPr>
        <p:pic>
          <p:nvPicPr>
            <p:cNvPr id="20" name="Picture 2" descr="C:\Users\Michele\OneDrive - Istituto Nazionale di Fisica Nucleare\TESI\INFN\FOTO\Foto 1 dep. Ag\IMG_20180614_183455.jpg">
              <a:extLst>
                <a:ext uri="{FF2B5EF4-FFF2-40B4-BE49-F238E27FC236}">
                  <a16:creationId xmlns:a16="http://schemas.microsoft.com/office/drawing/2014/main" id="{1CE41841-9D28-4257-830C-B8C24FAF7B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78" t="21684" r="9924" b="7751"/>
            <a:stretch>
              <a:fillRect/>
            </a:stretch>
          </p:blipFill>
          <p:spPr bwMode="auto">
            <a:xfrm>
              <a:off x="1828334" y="1951725"/>
              <a:ext cx="2160239" cy="250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3" descr="C:\Users\Michele\OneDrive - Istituto Nazionale di Fisica Nucleare\TESI\INFN\FOTO\Foto 1 dep. Ag\IMG_20180614_183745.jpg">
              <a:extLst>
                <a:ext uri="{FF2B5EF4-FFF2-40B4-BE49-F238E27FC236}">
                  <a16:creationId xmlns:a16="http://schemas.microsoft.com/office/drawing/2014/main" id="{BC9919C5-E07E-4C86-ABA3-F5BE08A007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71" t="3053" r="12398" b="3053"/>
            <a:stretch>
              <a:fillRect/>
            </a:stretch>
          </p:blipFill>
          <p:spPr bwMode="auto">
            <a:xfrm>
              <a:off x="4636646" y="1956310"/>
              <a:ext cx="2549756" cy="2513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ttangolo 22">
            <a:extLst>
              <a:ext uri="{FF2B5EF4-FFF2-40B4-BE49-F238E27FC236}">
                <a16:creationId xmlns:a16="http://schemas.microsoft.com/office/drawing/2014/main" id="{B024EBD5-56B4-49FE-BA4A-8C888DEE45E9}"/>
              </a:ext>
            </a:extLst>
          </p:cNvPr>
          <p:cNvSpPr/>
          <p:nvPr/>
        </p:nvSpPr>
        <p:spPr>
          <a:xfrm>
            <a:off x="1590399" y="3299330"/>
            <a:ext cx="66497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Deposition tests were performed collecting the silver ions in a proper </a:t>
            </a:r>
            <a:r>
              <a:rPr lang="en-US" sz="1600" b="1" dirty="0"/>
              <a:t>secondary target</a:t>
            </a:r>
            <a:r>
              <a:rPr lang="en-US" sz="1600" dirty="0"/>
              <a:t> made of </a:t>
            </a:r>
            <a:r>
              <a:rPr lang="en-US" sz="1600" b="1" dirty="0"/>
              <a:t>sodium nitrate.</a:t>
            </a:r>
            <a:endParaRPr lang="it-IT" sz="1600" b="1" dirty="0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623C158E-6B44-4160-9A76-A965C16C93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777" t="39073" r="76647" b="46339"/>
          <a:stretch/>
        </p:blipFill>
        <p:spPr>
          <a:xfrm>
            <a:off x="6801935" y="4850963"/>
            <a:ext cx="1438186" cy="1380534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93E0CB1A-5656-471D-9961-DFED0B61749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7204" y="4164504"/>
            <a:ext cx="1477394" cy="129873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FED4FBF-BDAD-42E9-B5B5-3B70BC5E9B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943" y="1587472"/>
            <a:ext cx="4944113" cy="1586999"/>
          </a:xfrm>
          <a:prstGeom prst="rect">
            <a:avLst/>
          </a:prstGeom>
        </p:spPr>
      </p:pic>
      <p:sp>
        <p:nvSpPr>
          <p:cNvPr id="13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485418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>
            <a:extLst>
              <a:ext uri="{FF2B5EF4-FFF2-40B4-BE49-F238E27FC236}">
                <a16:creationId xmlns:a16="http://schemas.microsoft.com/office/drawing/2014/main" id="{8E019912-345F-4411-869D-A52D0E9078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4" r="16095" b="30482"/>
          <a:stretch/>
        </p:blipFill>
        <p:spPr>
          <a:xfrm>
            <a:off x="6589659" y="3098551"/>
            <a:ext cx="2494999" cy="1616585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5FE272-2572-4DA7-9D04-5F38A4E6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98CA84D-9081-40B8-A31A-06E8707E52F0}"/>
              </a:ext>
            </a:extLst>
          </p:cNvPr>
          <p:cNvSpPr txBox="1"/>
          <p:nvPr/>
        </p:nvSpPr>
        <p:spPr>
          <a:xfrm>
            <a:off x="1115761" y="3190809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DOTETE</a:t>
            </a:r>
          </a:p>
        </p:txBody>
      </p:sp>
      <p:graphicFrame>
        <p:nvGraphicFramePr>
          <p:cNvPr id="11" name="Oggetto 10">
            <a:extLst>
              <a:ext uri="{FF2B5EF4-FFF2-40B4-BE49-F238E27FC236}">
                <a16:creationId xmlns:a16="http://schemas.microsoft.com/office/drawing/2014/main" id="{50BACC54-928A-4BE7-BB25-3914D8EA93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229846"/>
              </p:ext>
            </p:extLst>
          </p:nvPr>
        </p:nvGraphicFramePr>
        <p:xfrm>
          <a:off x="622275" y="2502252"/>
          <a:ext cx="1776413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4" name="CS ChemDraw Drawing" r:id="rId5" imgW="1776240" imgH="698400" progId="ChemDraw.Document.6.0">
                  <p:embed/>
                </p:oleObj>
              </mc:Choice>
              <mc:Fallback>
                <p:oleObj name="CS ChemDraw Drawing" r:id="rId5" imgW="1776240" imgH="698400" progId="ChemDraw.Document.6.0">
                  <p:embed/>
                  <p:pic>
                    <p:nvPicPr>
                      <p:cNvPr id="2" name="Oggetto 1">
                        <a:extLst>
                          <a:ext uri="{FF2B5EF4-FFF2-40B4-BE49-F238E27FC236}">
                            <a16:creationId xmlns:a16="http://schemas.microsoft.com/office/drawing/2014/main" id="{06830308-E3CD-42E7-8962-F3297FB93F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275" y="2502252"/>
                        <a:ext cx="1776413" cy="69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ttangolo 15">
            <a:extLst>
              <a:ext uri="{FF2B5EF4-FFF2-40B4-BE49-F238E27FC236}">
                <a16:creationId xmlns:a16="http://schemas.microsoft.com/office/drawing/2014/main" id="{23B59C7B-1F63-4DAE-A1BE-15C1476D3980}"/>
              </a:ext>
            </a:extLst>
          </p:cNvPr>
          <p:cNvSpPr/>
          <p:nvPr/>
        </p:nvSpPr>
        <p:spPr>
          <a:xfrm>
            <a:off x="94505" y="1574224"/>
            <a:ext cx="2897984" cy="416343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ADE9A28-48AC-409E-8CB5-A9033811D2C8}"/>
              </a:ext>
            </a:extLst>
          </p:cNvPr>
          <p:cNvSpPr txBox="1"/>
          <p:nvPr/>
        </p:nvSpPr>
        <p:spPr>
          <a:xfrm>
            <a:off x="762298" y="4951120"/>
            <a:ext cx="1465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Chiral</a:t>
            </a:r>
            <a:r>
              <a:rPr lang="it-IT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derivatives</a:t>
            </a:r>
          </a:p>
        </p:txBody>
      </p:sp>
      <p:sp>
        <p:nvSpPr>
          <p:cNvPr id="24" name="Titolo 1">
            <a:extLst>
              <a:ext uri="{FF2B5EF4-FFF2-40B4-BE49-F238E27FC236}">
                <a16:creationId xmlns:a16="http://schemas.microsoft.com/office/drawing/2014/main" id="{CA4235B2-9920-4622-8DBD-2C0F31A8ED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3791" y="240987"/>
            <a:ext cx="8229600" cy="681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</a:t>
            </a:r>
            <a:r>
              <a:rPr lang="it-IT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bifunctional </a:t>
            </a:r>
            <a:r>
              <a:rPr lang="it-IT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chelators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Ag(I)</a:t>
            </a:r>
            <a:endParaRPr lang="it-IT" sz="2000" b="1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4" descr="Risultati immagini per chemistry department basel logo">
            <a:extLst>
              <a:ext uri="{FF2B5EF4-FFF2-40B4-BE49-F238E27FC236}">
                <a16:creationId xmlns:a16="http://schemas.microsoft.com/office/drawing/2014/main" id="{147C2A7E-E508-4394-95F1-90F86693E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22" y="5252789"/>
            <a:ext cx="1044440" cy="4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Risultati immagini per chemistry department basel logo">
            <a:extLst>
              <a:ext uri="{FF2B5EF4-FFF2-40B4-BE49-F238E27FC236}">
                <a16:creationId xmlns:a16="http://schemas.microsoft.com/office/drawing/2014/main" id="{AE09DE79-2401-4F25-A0E1-60BC0D409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023" y="5268483"/>
            <a:ext cx="1044440" cy="33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DF80D26-4B91-4B67-85F0-6470496196B3}"/>
              </a:ext>
            </a:extLst>
          </p:cNvPr>
          <p:cNvSpPr txBox="1"/>
          <p:nvPr/>
        </p:nvSpPr>
        <p:spPr>
          <a:xfrm>
            <a:off x="625396" y="3611878"/>
            <a:ext cx="1670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DOTETE Derivatives</a:t>
            </a:r>
          </a:p>
          <a:p>
            <a:pPr algn="ctr"/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46">
            <a:extLst>
              <a:ext uri="{FF2B5EF4-FFF2-40B4-BE49-F238E27FC236}">
                <a16:creationId xmlns:a16="http://schemas.microsoft.com/office/drawing/2014/main" id="{7A7F4C23-2358-4525-8AD9-BCCDA405D4E7}"/>
              </a:ext>
            </a:extLst>
          </p:cNvPr>
          <p:cNvSpPr txBox="1"/>
          <p:nvPr/>
        </p:nvSpPr>
        <p:spPr>
          <a:xfrm>
            <a:off x="217651" y="1771502"/>
            <a:ext cx="258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Development of a library of potential bifunctional </a:t>
            </a:r>
            <a:r>
              <a:rPr lang="it-IT" sz="12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chelators</a:t>
            </a:r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200" b="1" baseline="30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2DC29CBB-F101-4711-809D-3CAEEB29B80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1" t="30675" r="17658" b="30014"/>
          <a:stretch/>
        </p:blipFill>
        <p:spPr>
          <a:xfrm>
            <a:off x="4725865" y="4705396"/>
            <a:ext cx="2129732" cy="161445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2DCF87A8-78C6-4D7E-B982-40AC3C4C4F2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0" t="30157" r="16536" b="29478"/>
          <a:stretch/>
        </p:blipFill>
        <p:spPr>
          <a:xfrm>
            <a:off x="4684316" y="1546608"/>
            <a:ext cx="2212830" cy="165408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09D0BCA8-ADB9-485E-B273-DE6B819A392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7" t="30964" r="16487" b="30398"/>
          <a:stretch/>
        </p:blipFill>
        <p:spPr>
          <a:xfrm>
            <a:off x="4682300" y="3123609"/>
            <a:ext cx="2286976" cy="1654086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1B803F82-938E-4193-B555-F94468B910C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t="29910" r="16119" b="30068"/>
          <a:stretch/>
        </p:blipFill>
        <p:spPr>
          <a:xfrm>
            <a:off x="6825227" y="4571270"/>
            <a:ext cx="2266340" cy="1763984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C9E94118-901A-4412-8207-A9216F048FA7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4" t="30675" r="17106" b="30280"/>
          <a:stretch/>
        </p:blipFill>
        <p:spPr>
          <a:xfrm>
            <a:off x="6853585" y="1574224"/>
            <a:ext cx="2209623" cy="1616585"/>
          </a:xfrm>
          <a:prstGeom prst="rect">
            <a:avLst/>
          </a:prstGeom>
        </p:spPr>
      </p:pic>
      <p:sp>
        <p:nvSpPr>
          <p:cNvPr id="32" name="Rettangolo 31">
            <a:extLst>
              <a:ext uri="{FF2B5EF4-FFF2-40B4-BE49-F238E27FC236}">
                <a16:creationId xmlns:a16="http://schemas.microsoft.com/office/drawing/2014/main" id="{FBD40817-D6F0-447B-AAAE-B97E0401F640}"/>
              </a:ext>
            </a:extLst>
          </p:cNvPr>
          <p:cNvSpPr/>
          <p:nvPr/>
        </p:nvSpPr>
        <p:spPr>
          <a:xfrm>
            <a:off x="3093667" y="1234147"/>
            <a:ext cx="5923873" cy="519583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E088871-5694-4C87-8A79-7541A91432A4}"/>
              </a:ext>
            </a:extLst>
          </p:cNvPr>
          <p:cNvSpPr txBox="1"/>
          <p:nvPr/>
        </p:nvSpPr>
        <p:spPr>
          <a:xfrm>
            <a:off x="7735575" y="1316585"/>
            <a:ext cx="687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DOTETE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C1BEE25-D1DA-49AB-944B-7D6ADEF8ADAD}"/>
              </a:ext>
            </a:extLst>
          </p:cNvPr>
          <p:cNvSpPr txBox="1"/>
          <p:nvPr/>
        </p:nvSpPr>
        <p:spPr>
          <a:xfrm>
            <a:off x="5407894" y="1330313"/>
            <a:ext cx="913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Derivative1</a:t>
            </a:r>
          </a:p>
        </p:txBody>
      </p:sp>
      <p:sp>
        <p:nvSpPr>
          <p:cNvPr id="35" name="CasellaDiTesto 146">
            <a:extLst>
              <a:ext uri="{FF2B5EF4-FFF2-40B4-BE49-F238E27FC236}">
                <a16:creationId xmlns:a16="http://schemas.microsoft.com/office/drawing/2014/main" id="{391C7381-579F-4C5A-94C8-5906648D07F7}"/>
              </a:ext>
            </a:extLst>
          </p:cNvPr>
          <p:cNvSpPr txBox="1"/>
          <p:nvPr/>
        </p:nvSpPr>
        <p:spPr>
          <a:xfrm>
            <a:off x="3121990" y="3243747"/>
            <a:ext cx="1740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Ag(I)-</a:t>
            </a:r>
            <a:r>
              <a:rPr lang="it-IT" sz="12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BFCs</a:t>
            </a:r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complexes</a:t>
            </a:r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studies:</a:t>
            </a:r>
          </a:p>
          <a:p>
            <a:pPr algn="ctr"/>
            <a:endParaRPr lang="it-IT" sz="1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sz="1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2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Thermodynamic</a:t>
            </a:r>
            <a:r>
              <a:rPr lang="it-IT" sz="1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it-IT" sz="12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endParaRPr lang="it-IT" sz="1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2B31908D-39AD-495E-B285-AD226AAB68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690160"/>
              </p:ext>
            </p:extLst>
          </p:nvPr>
        </p:nvGraphicFramePr>
        <p:xfrm>
          <a:off x="500250" y="4084121"/>
          <a:ext cx="727637" cy="608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5" name="CS ChemDraw Drawing" r:id="rId14" imgW="880200" imgH="734760" progId="ChemDraw.Document.6.0">
                  <p:embed/>
                </p:oleObj>
              </mc:Choice>
              <mc:Fallback>
                <p:oleObj name="CS ChemDraw Drawing" r:id="rId14" imgW="880200" imgH="734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00250" y="4084121"/>
                        <a:ext cx="727637" cy="608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6A22D180-75DA-459D-BFE2-F15C07D0C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301972"/>
              </p:ext>
            </p:extLst>
          </p:nvPr>
        </p:nvGraphicFramePr>
        <p:xfrm>
          <a:off x="1603775" y="3872611"/>
          <a:ext cx="1012825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6" name="CS ChemDraw Drawing" r:id="rId16" imgW="1078920" imgH="1123920" progId="ChemDraw.Document.6.0">
                  <p:embed/>
                </p:oleObj>
              </mc:Choice>
              <mc:Fallback>
                <p:oleObj name="CS ChemDraw Drawing" r:id="rId16" imgW="1078920" imgH="11239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603775" y="3872611"/>
                        <a:ext cx="1012825" cy="1046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6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210914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516E14-F044-4FB7-BFC0-D07BFB45F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0B955D3B-1230-415B-AE58-19D65400D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1446041"/>
            <a:ext cx="2448751" cy="2496735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CDBB66A0-2431-4A61-8709-23E170D11D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3198" y="1538844"/>
            <a:ext cx="2353926" cy="2311127"/>
          </a:xfrm>
          <a:prstGeom prst="rect">
            <a:avLst/>
          </a:prstGeom>
        </p:spPr>
      </p:pic>
      <p:pic>
        <p:nvPicPr>
          <p:cNvPr id="64" name="Immagine 63">
            <a:extLst>
              <a:ext uri="{FF2B5EF4-FFF2-40B4-BE49-F238E27FC236}">
                <a16:creationId xmlns:a16="http://schemas.microsoft.com/office/drawing/2014/main" id="{909D3953-E152-43A9-A45F-61D3603EA2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3198" y="3880549"/>
            <a:ext cx="2477572" cy="2434798"/>
          </a:xfrm>
          <a:prstGeom prst="rect">
            <a:avLst/>
          </a:prstGeom>
        </p:spPr>
      </p:pic>
      <p:graphicFrame>
        <p:nvGraphicFramePr>
          <p:cNvPr id="72" name="Oggetto 71">
            <a:extLst>
              <a:ext uri="{FF2B5EF4-FFF2-40B4-BE49-F238E27FC236}">
                <a16:creationId xmlns:a16="http://schemas.microsoft.com/office/drawing/2014/main" id="{37D91749-F338-4703-9915-585BDAD6A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313335"/>
              </p:ext>
            </p:extLst>
          </p:nvPr>
        </p:nvGraphicFramePr>
        <p:xfrm>
          <a:off x="7640770" y="2481601"/>
          <a:ext cx="1267803" cy="498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9" name="CS ChemDraw Drawing" r:id="rId8" imgW="1776240" imgH="698400" progId="ChemDraw.Document.6.0">
                  <p:embed/>
                </p:oleObj>
              </mc:Choice>
              <mc:Fallback>
                <p:oleObj name="CS ChemDraw Drawing" r:id="rId8" imgW="1776240" imgH="698400" progId="ChemDraw.Document.6.0">
                  <p:embed/>
                  <p:pic>
                    <p:nvPicPr>
                      <p:cNvPr id="56" name="Oggetto 55">
                        <a:extLst>
                          <a:ext uri="{FF2B5EF4-FFF2-40B4-BE49-F238E27FC236}">
                            <a16:creationId xmlns:a16="http://schemas.microsoft.com/office/drawing/2014/main" id="{89301D75-785C-47D7-BAE0-638F8B03DC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640770" y="2481601"/>
                        <a:ext cx="1267803" cy="498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" name="Immagine 81">
            <a:extLst>
              <a:ext uri="{FF2B5EF4-FFF2-40B4-BE49-F238E27FC236}">
                <a16:creationId xmlns:a16="http://schemas.microsoft.com/office/drawing/2014/main" id="{1E1DFF8A-DAD7-4451-A056-B2E84B6B8D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0801" y="3921558"/>
            <a:ext cx="2494164" cy="2434798"/>
          </a:xfrm>
          <a:prstGeom prst="rect">
            <a:avLst/>
          </a:prstGeom>
        </p:spPr>
      </p:pic>
      <p:pic>
        <p:nvPicPr>
          <p:cNvPr id="84" name="Immagine 83">
            <a:extLst>
              <a:ext uri="{FF2B5EF4-FFF2-40B4-BE49-F238E27FC236}">
                <a16:creationId xmlns:a16="http://schemas.microsoft.com/office/drawing/2014/main" id="{D37C75DC-CE2E-4660-805C-489A238C8BF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66109" y="1244105"/>
            <a:ext cx="471749" cy="403872"/>
          </a:xfrm>
          <a:prstGeom prst="rect">
            <a:avLst/>
          </a:prstGeom>
        </p:spPr>
      </p:pic>
      <p:sp>
        <p:nvSpPr>
          <p:cNvPr id="87" name="Titolo 6">
            <a:extLst>
              <a:ext uri="{FF2B5EF4-FFF2-40B4-BE49-F238E27FC236}">
                <a16:creationId xmlns:a16="http://schemas.microsoft.com/office/drawing/2014/main" id="{529D11D6-343E-4911-9290-DD3C6FB3E782}"/>
              </a:ext>
            </a:extLst>
          </p:cNvPr>
          <p:cNvSpPr txBox="1">
            <a:spLocks/>
          </p:cNvSpPr>
          <p:nvPr/>
        </p:nvSpPr>
        <p:spPr>
          <a:xfrm>
            <a:off x="183118" y="288869"/>
            <a:ext cx="8229600" cy="12618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457178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Development of novel bifunctional </a:t>
            </a:r>
            <a:b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chelators for Ag(I)</a:t>
            </a:r>
          </a:p>
          <a:p>
            <a:pPr algn="ctr"/>
            <a:endParaRPr lang="it-IT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825E99DA-67AA-48B8-A522-6E4B5E26B9FA}"/>
              </a:ext>
            </a:extLst>
          </p:cNvPr>
          <p:cNvSpPr txBox="1"/>
          <p:nvPr/>
        </p:nvSpPr>
        <p:spPr>
          <a:xfrm>
            <a:off x="-66560" y="3388306"/>
            <a:ext cx="2657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NMR </a:t>
            </a:r>
            <a:r>
              <a:rPr lang="it-IT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it-IT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H, </a:t>
            </a:r>
            <a:r>
              <a:rPr lang="it-IT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NOESY, COESY, HMQC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1A8F488-8EC9-4134-A992-A94A4A304B52}"/>
              </a:ext>
            </a:extLst>
          </p:cNvPr>
          <p:cNvSpPr txBox="1"/>
          <p:nvPr/>
        </p:nvSpPr>
        <p:spPr>
          <a:xfrm>
            <a:off x="7764417" y="4790171"/>
            <a:ext cx="1037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Derivative1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A0B83BF-2E26-4C54-BC1B-9DE703018052}"/>
              </a:ext>
            </a:extLst>
          </p:cNvPr>
          <p:cNvSpPr txBox="1"/>
          <p:nvPr/>
        </p:nvSpPr>
        <p:spPr>
          <a:xfrm>
            <a:off x="341670" y="4944059"/>
            <a:ext cx="1729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</a:t>
            </a:r>
            <a:r>
              <a:rPr lang="it-IT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</a:t>
            </a:r>
            <a:endParaRPr lang="it-IT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DFT </a:t>
            </a:r>
            <a:r>
              <a:rPr lang="it-IT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</a:t>
            </a:r>
            <a:endParaRPr lang="it-IT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1624602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EF3F2D8-E1CE-4B05-8262-1374DC16909E}"/>
              </a:ext>
            </a:extLst>
          </p:cNvPr>
          <p:cNvSpPr txBox="1"/>
          <p:nvPr/>
        </p:nvSpPr>
        <p:spPr>
          <a:xfrm>
            <a:off x="2723745" y="1576372"/>
            <a:ext cx="5149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New </a:t>
            </a:r>
            <a:r>
              <a:rPr lang="it-IT" sz="1600" dirty="0" err="1"/>
              <a:t>ligands</a:t>
            </a:r>
            <a:r>
              <a:rPr lang="it-IT" sz="1600" dirty="0"/>
              <a:t> for </a:t>
            </a:r>
            <a:r>
              <a:rPr lang="it-IT" sz="1600" dirty="0" err="1"/>
              <a:t>activate</a:t>
            </a:r>
            <a:r>
              <a:rPr lang="it-IT" sz="1600" dirty="0"/>
              <a:t> targeting of </a:t>
            </a:r>
            <a:r>
              <a:rPr lang="it-IT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CCK2R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B24617-3F8F-4C26-B8EA-7FD92C65F4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104" y="2189416"/>
            <a:ext cx="3555686" cy="1476961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9B499E7-3220-4710-BAC8-9C2EC9FFE935}"/>
              </a:ext>
            </a:extLst>
          </p:cNvPr>
          <p:cNvSpPr txBox="1"/>
          <p:nvPr/>
        </p:nvSpPr>
        <p:spPr>
          <a:xfrm>
            <a:off x="739382" y="3799187"/>
            <a:ext cx="8446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Due to the lipophilic nature of the targeting agent Z-360, appropriate spacers were chosen and synthesized in order to enhance the solubility of ligands and improve their biodistribution.</a:t>
            </a:r>
            <a:endParaRPr lang="it-IT" sz="160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24BEAE6-1874-4689-9A94-FA4F745A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r>
              <a:rPr lang="en-US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9DF6C05-4548-4DBB-B362-4B32BB59EB98}"/>
              </a:ext>
            </a:extLst>
          </p:cNvPr>
          <p:cNvSpPr/>
          <p:nvPr/>
        </p:nvSpPr>
        <p:spPr>
          <a:xfrm>
            <a:off x="743414" y="4637603"/>
            <a:ext cx="5562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dirty="0"/>
              <a:t>Radiolabeling of new </a:t>
            </a:r>
            <a:r>
              <a:rPr lang="it-IT" sz="1600" dirty="0" err="1"/>
              <a:t>synthesized</a:t>
            </a:r>
            <a:r>
              <a:rPr lang="it-IT" sz="1600" dirty="0"/>
              <a:t> </a:t>
            </a:r>
            <a:r>
              <a:rPr lang="it-IT" sz="1600" dirty="0" err="1"/>
              <a:t>ligands</a:t>
            </a:r>
            <a:r>
              <a:rPr lang="it-IT" sz="1600" dirty="0"/>
              <a:t> with </a:t>
            </a:r>
            <a:r>
              <a:rPr lang="it-IT" sz="1600" baseline="30000" dirty="0"/>
              <a:t>68</a:t>
            </a:r>
            <a:r>
              <a:rPr lang="it-IT" sz="1600" dirty="0"/>
              <a:t>Ga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3758FC21-4C8F-4C59-A9DD-75A333D3FC10}"/>
              </a:ext>
            </a:extLst>
          </p:cNvPr>
          <p:cNvSpPr/>
          <p:nvPr/>
        </p:nvSpPr>
        <p:spPr>
          <a:xfrm>
            <a:off x="739382" y="5059948"/>
            <a:ext cx="7345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dirty="0" err="1"/>
              <a:t>Stability</a:t>
            </a:r>
            <a:r>
              <a:rPr lang="it-IT" sz="1600" dirty="0"/>
              <a:t> in PBS buffer </a:t>
            </a:r>
            <a:r>
              <a:rPr lang="it-IT" sz="1600" dirty="0" err="1"/>
              <a:t>solution</a:t>
            </a:r>
            <a:r>
              <a:rPr lang="it-IT" sz="1600" dirty="0"/>
              <a:t> and </a:t>
            </a:r>
            <a:r>
              <a:rPr lang="it-IT" sz="1600" dirty="0" err="1"/>
              <a:t>blood</a:t>
            </a:r>
            <a:r>
              <a:rPr lang="it-IT" sz="1600" dirty="0"/>
              <a:t> over time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A6B0114E-73E1-4A66-8BE0-830589E1C93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82" y="5569451"/>
            <a:ext cx="1590863" cy="61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00ACCC2-FCB8-4133-96FB-9189A0FEC452}"/>
              </a:ext>
            </a:extLst>
          </p:cNvPr>
          <p:cNvSpPr txBox="1"/>
          <p:nvPr/>
        </p:nvSpPr>
        <p:spPr>
          <a:xfrm>
            <a:off x="1207710" y="5590956"/>
            <a:ext cx="8267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/>
              <a:t>IP1_1 hour in </a:t>
            </a:r>
            <a:r>
              <a:rPr lang="it-IT" sz="600" dirty="0" err="1"/>
              <a:t>blood</a:t>
            </a:r>
            <a:endParaRPr lang="it-IT" sz="600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F99B9E26-4480-4DA7-ADB7-0C39E1C74A1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1"/>
          <a:stretch/>
        </p:blipFill>
        <p:spPr bwMode="auto">
          <a:xfrm>
            <a:off x="3305838" y="5579193"/>
            <a:ext cx="1590863" cy="628433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3DF7993-FA62-46D3-A2C4-9B1EC4BB9840}"/>
              </a:ext>
            </a:extLst>
          </p:cNvPr>
          <p:cNvSpPr txBox="1"/>
          <p:nvPr/>
        </p:nvSpPr>
        <p:spPr>
          <a:xfrm>
            <a:off x="3404525" y="5579193"/>
            <a:ext cx="8267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/>
              <a:t>IP2_1 hour in </a:t>
            </a:r>
            <a:r>
              <a:rPr lang="it-IT" sz="600" dirty="0" err="1"/>
              <a:t>blood</a:t>
            </a:r>
            <a:endParaRPr lang="it-IT" sz="600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154A8E67-6C82-4C4D-A993-4BDC10CD76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275" y="4806880"/>
            <a:ext cx="2523715" cy="1142230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310352A0-8CD4-4568-A937-C5137AADD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18" y="4797477"/>
            <a:ext cx="431748" cy="43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itolo 6">
            <a:extLst>
              <a:ext uri="{FF2B5EF4-FFF2-40B4-BE49-F238E27FC236}">
                <a16:creationId xmlns:a16="http://schemas.microsoft.com/office/drawing/2014/main" id="{B3CB5F94-B326-4FBC-B9B2-822CDA7F58F8}"/>
              </a:ext>
            </a:extLst>
          </p:cNvPr>
          <p:cNvSpPr txBox="1">
            <a:spLocks/>
          </p:cNvSpPr>
          <p:nvPr/>
        </p:nvSpPr>
        <p:spPr>
          <a:xfrm>
            <a:off x="183118" y="411979"/>
            <a:ext cx="8229600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457178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Targeting agents development</a:t>
            </a:r>
          </a:p>
          <a:p>
            <a:pPr algn="ctr"/>
            <a:endParaRPr lang="it-IT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401E1785-4902-49F5-A5F7-57EAC8204172}"/>
              </a:ext>
            </a:extLst>
          </p:cNvPr>
          <p:cNvSpPr/>
          <p:nvPr/>
        </p:nvSpPr>
        <p:spPr>
          <a:xfrm>
            <a:off x="4115037" y="1185131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t-I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CCK2R</a:t>
            </a:r>
          </a:p>
        </p:txBody>
      </p:sp>
      <p:sp>
        <p:nvSpPr>
          <p:cNvPr id="18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5029688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6923F1-20A7-415A-AF5D-A6451579D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4D23731D-C2B9-4B69-ACE8-5A6D720FD21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43"/>
          <a:stretch/>
        </p:blipFill>
        <p:spPr>
          <a:xfrm>
            <a:off x="1209427" y="2244699"/>
            <a:ext cx="1914773" cy="952147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76562995-2A3E-47CE-999E-26740659BEA6}"/>
              </a:ext>
            </a:extLst>
          </p:cNvPr>
          <p:cNvSpPr/>
          <p:nvPr/>
        </p:nvSpPr>
        <p:spPr>
          <a:xfrm>
            <a:off x="5015347" y="4589023"/>
            <a:ext cx="347402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 err="1"/>
              <a:t>Realization</a:t>
            </a:r>
            <a:r>
              <a:rPr lang="it-IT" dirty="0"/>
              <a:t> of a </a:t>
            </a:r>
            <a:r>
              <a:rPr lang="it-IT" dirty="0" err="1"/>
              <a:t>suitable</a:t>
            </a:r>
            <a:r>
              <a:rPr lang="it-IT" dirty="0"/>
              <a:t> </a:t>
            </a:r>
            <a:r>
              <a:rPr lang="it-IT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scaffold </a:t>
            </a:r>
            <a:r>
              <a:rPr lang="it-IT" dirty="0"/>
              <a:t>for </a:t>
            </a:r>
            <a:r>
              <a:rPr lang="it-IT" b="1" i="1" dirty="0"/>
              <a:t>in vitro </a:t>
            </a:r>
            <a:r>
              <a:rPr lang="it-IT" b="1" dirty="0" err="1"/>
              <a:t>tissue</a:t>
            </a:r>
            <a:r>
              <a:rPr lang="it-IT" b="1" dirty="0"/>
              <a:t> </a:t>
            </a:r>
            <a:r>
              <a:rPr lang="it-IT" b="1" dirty="0" err="1"/>
              <a:t>mimiking</a:t>
            </a:r>
            <a:r>
              <a:rPr lang="it-IT" b="1" dirty="0"/>
              <a:t> </a:t>
            </a:r>
          </a:p>
        </p:txBody>
      </p:sp>
      <p:pic>
        <p:nvPicPr>
          <p:cNvPr id="9" name="Segnaposto contenuto 6">
            <a:extLst>
              <a:ext uri="{FF2B5EF4-FFF2-40B4-BE49-F238E27FC236}">
                <a16:creationId xmlns:a16="http://schemas.microsoft.com/office/drawing/2014/main" id="{CE37C954-41E6-4C44-B0A7-741F413FA3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84" b="-2328"/>
          <a:stretch/>
        </p:blipFill>
        <p:spPr>
          <a:xfrm>
            <a:off x="1180554" y="3220924"/>
            <a:ext cx="1914772" cy="103552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3BDF5AAA-73AF-4190-BB7F-9ABA9EF4CC5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8292" y="2503863"/>
            <a:ext cx="2238508" cy="1569863"/>
          </a:xfrm>
          <a:prstGeom prst="rect">
            <a:avLst/>
          </a:prstGeom>
        </p:spPr>
      </p:pic>
      <p:pic>
        <p:nvPicPr>
          <p:cNvPr id="12" name="Picture 3" descr="C:\Users\walter.bonani\Dropbox\current results\hypoxia\foto\2016-12-14 16.08.39.jpg">
            <a:extLst>
              <a:ext uri="{FF2B5EF4-FFF2-40B4-BE49-F238E27FC236}">
                <a16:creationId xmlns:a16="http://schemas.microsoft.com/office/drawing/2014/main" id="{0FA5E8BA-B9FA-4EC6-A9DE-65F1CC9A39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235" t="35477" r="22956" b="41492"/>
          <a:stretch/>
        </p:blipFill>
        <p:spPr bwMode="auto">
          <a:xfrm rot="5460000">
            <a:off x="4462504" y="3017660"/>
            <a:ext cx="1767821" cy="469522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E8D2B115-CF39-45D2-9EA1-58376A49BF65}"/>
              </a:ext>
            </a:extLst>
          </p:cNvPr>
          <p:cNvGrpSpPr/>
          <p:nvPr/>
        </p:nvGrpSpPr>
        <p:grpSpPr>
          <a:xfrm>
            <a:off x="5707834" y="2391364"/>
            <a:ext cx="472310" cy="1749105"/>
            <a:chOff x="6765415" y="2756007"/>
            <a:chExt cx="927660" cy="3136760"/>
          </a:xfrm>
        </p:grpSpPr>
        <p:grpSp>
          <p:nvGrpSpPr>
            <p:cNvPr id="14" name="Group 7">
              <a:extLst>
                <a:ext uri="{FF2B5EF4-FFF2-40B4-BE49-F238E27FC236}">
                  <a16:creationId xmlns:a16="http://schemas.microsoft.com/office/drawing/2014/main" id="{15991E8C-0D3E-48F3-8B70-318056A70F07}"/>
                </a:ext>
              </a:extLst>
            </p:cNvPr>
            <p:cNvGrpSpPr/>
            <p:nvPr/>
          </p:nvGrpSpPr>
          <p:grpSpPr>
            <a:xfrm rot="5400000">
              <a:off x="5660865" y="3860557"/>
              <a:ext cx="3136760" cy="927660"/>
              <a:chOff x="2519232" y="5084957"/>
              <a:chExt cx="5027750" cy="1362538"/>
            </a:xfrm>
          </p:grpSpPr>
          <p:pic>
            <p:nvPicPr>
              <p:cNvPr id="24" name="Immagine 23" descr="24 h CTRL - V y axis.tif">
                <a:extLst>
                  <a:ext uri="{FF2B5EF4-FFF2-40B4-BE49-F238E27FC236}">
                    <a16:creationId xmlns:a16="http://schemas.microsoft.com/office/drawing/2014/main" id="{31ABFDB6-E056-4B57-8359-B597D5AEF1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13" t="37254" r="27398" b="38345"/>
              <a:stretch/>
            </p:blipFill>
            <p:spPr>
              <a:xfrm>
                <a:off x="2519232" y="5084957"/>
                <a:ext cx="5027750" cy="1362538"/>
              </a:xfrm>
              <a:prstGeom prst="rect">
                <a:avLst/>
              </a:prstGeom>
            </p:spPr>
          </p:pic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CDD12664-F6DB-4F7F-96D8-94622D1B1BB9}"/>
                  </a:ext>
                </a:extLst>
              </p:cNvPr>
              <p:cNvSpPr/>
              <p:nvPr/>
            </p:nvSpPr>
            <p:spPr>
              <a:xfrm>
                <a:off x="6660232" y="6143002"/>
                <a:ext cx="864096" cy="2880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t-IT"/>
              </a:p>
            </p:txBody>
          </p:sp>
          <p:sp>
            <p:nvSpPr>
              <p:cNvPr id="26" name="Can 6">
                <a:extLst>
                  <a:ext uri="{FF2B5EF4-FFF2-40B4-BE49-F238E27FC236}">
                    <a16:creationId xmlns:a16="http://schemas.microsoft.com/office/drawing/2014/main" id="{45AA25E3-9104-4243-84A1-29999072C15C}"/>
                  </a:ext>
                </a:extLst>
              </p:cNvPr>
              <p:cNvSpPr/>
              <p:nvPr/>
            </p:nvSpPr>
            <p:spPr>
              <a:xfrm rot="16140000">
                <a:off x="4640607" y="3384966"/>
                <a:ext cx="842310" cy="4651279"/>
              </a:xfrm>
              <a:prstGeom prst="can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t-IT"/>
              </a:p>
            </p:txBody>
          </p:sp>
        </p:grpSp>
        <p:sp>
          <p:nvSpPr>
            <p:cNvPr id="15" name="Donut 62">
              <a:extLst>
                <a:ext uri="{FF2B5EF4-FFF2-40B4-BE49-F238E27FC236}">
                  <a16:creationId xmlns:a16="http://schemas.microsoft.com/office/drawing/2014/main" id="{93FA825A-6736-41AE-837A-649D362D75F5}"/>
                </a:ext>
              </a:extLst>
            </p:cNvPr>
            <p:cNvSpPr/>
            <p:nvPr/>
          </p:nvSpPr>
          <p:spPr>
            <a:xfrm rot="10379291">
              <a:off x="7042587" y="4765076"/>
              <a:ext cx="503634" cy="259292"/>
            </a:xfrm>
            <a:prstGeom prst="donut">
              <a:avLst>
                <a:gd name="adj" fmla="val 50000"/>
              </a:avLst>
            </a:prstGeom>
            <a:blipFill dpi="0" rotWithShape="1">
              <a:blip r:embed="rId7" cstate="print"/>
              <a:srcRect/>
              <a:stretch>
                <a:fillRect l="-227499" t="-135882" r="-103668" b="-169152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6" name="Donut 64">
              <a:extLst>
                <a:ext uri="{FF2B5EF4-FFF2-40B4-BE49-F238E27FC236}">
                  <a16:creationId xmlns:a16="http://schemas.microsoft.com/office/drawing/2014/main" id="{366F66E4-AE6E-4176-9D8B-4111BD986131}"/>
                </a:ext>
              </a:extLst>
            </p:cNvPr>
            <p:cNvSpPr/>
            <p:nvPr/>
          </p:nvSpPr>
          <p:spPr>
            <a:xfrm rot="10379291">
              <a:off x="6982838" y="4588785"/>
              <a:ext cx="553997" cy="285222"/>
            </a:xfrm>
            <a:prstGeom prst="donut">
              <a:avLst>
                <a:gd name="adj" fmla="val 50000"/>
              </a:avLst>
            </a:prstGeom>
            <a:blipFill dpi="0" rotWithShape="1">
              <a:blip r:embed="rId8" cstate="print"/>
              <a:srcRect/>
              <a:stretch>
                <a:fillRect l="-227499" t="-135882" r="-103668" b="-169152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7" name="Rectangle 69">
              <a:extLst>
                <a:ext uri="{FF2B5EF4-FFF2-40B4-BE49-F238E27FC236}">
                  <a16:creationId xmlns:a16="http://schemas.microsoft.com/office/drawing/2014/main" id="{6883E3D6-5F8D-4078-A884-78D6E0DB5AAC}"/>
                </a:ext>
              </a:extLst>
            </p:cNvPr>
            <p:cNvSpPr/>
            <p:nvPr/>
          </p:nvSpPr>
          <p:spPr>
            <a:xfrm rot="16200000">
              <a:off x="7029871" y="3770640"/>
              <a:ext cx="682669" cy="248974"/>
            </a:xfrm>
            <a:prstGeom prst="rect">
              <a:avLst/>
            </a:prstGeom>
            <a:blipFill dpi="0" rotWithShape="1">
              <a:blip r:embed="rId9" cstate="print">
                <a:alphaModFix amt="58000"/>
              </a:blip>
              <a:srcRect/>
              <a:stretch>
                <a:fillRect l="-227499" t="-135882" r="-103668" b="-16915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8" name="Rectangle 70">
              <a:extLst>
                <a:ext uri="{FF2B5EF4-FFF2-40B4-BE49-F238E27FC236}">
                  <a16:creationId xmlns:a16="http://schemas.microsoft.com/office/drawing/2014/main" id="{E54DF710-D968-4B39-8196-93A327DB592D}"/>
                </a:ext>
              </a:extLst>
            </p:cNvPr>
            <p:cNvSpPr/>
            <p:nvPr/>
          </p:nvSpPr>
          <p:spPr>
            <a:xfrm rot="16200000">
              <a:off x="6959637" y="3881814"/>
              <a:ext cx="467775" cy="266446"/>
            </a:xfrm>
            <a:prstGeom prst="rect">
              <a:avLst/>
            </a:prstGeom>
            <a:blipFill dpi="0" rotWithShape="1">
              <a:blip r:embed="rId10" cstate="print">
                <a:alphaModFix amt="58000"/>
              </a:blip>
              <a:srcRect/>
              <a:stretch>
                <a:fillRect l="-227499" t="-135882" r="-103668" b="-16915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9" name="Rectangle 71">
              <a:extLst>
                <a:ext uri="{FF2B5EF4-FFF2-40B4-BE49-F238E27FC236}">
                  <a16:creationId xmlns:a16="http://schemas.microsoft.com/office/drawing/2014/main" id="{6055E96B-64DD-4B87-84B9-C3B6C1EB2BAF}"/>
                </a:ext>
              </a:extLst>
            </p:cNvPr>
            <p:cNvSpPr/>
            <p:nvPr/>
          </p:nvSpPr>
          <p:spPr>
            <a:xfrm rot="16200000">
              <a:off x="7128581" y="4276336"/>
              <a:ext cx="467775" cy="266446"/>
            </a:xfrm>
            <a:prstGeom prst="rect">
              <a:avLst/>
            </a:prstGeom>
            <a:blipFill dpi="0" rotWithShape="1">
              <a:blip r:embed="rId10" cstate="print">
                <a:alphaModFix amt="88000"/>
              </a:blip>
              <a:srcRect/>
              <a:stretch>
                <a:fillRect l="-227499" t="-135882" r="-103668" b="-16915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20" name="Rectangle 72">
              <a:extLst>
                <a:ext uri="{FF2B5EF4-FFF2-40B4-BE49-F238E27FC236}">
                  <a16:creationId xmlns:a16="http://schemas.microsoft.com/office/drawing/2014/main" id="{3A531785-A1EC-4E25-B757-D8CC806D47D5}"/>
                </a:ext>
              </a:extLst>
            </p:cNvPr>
            <p:cNvSpPr/>
            <p:nvPr/>
          </p:nvSpPr>
          <p:spPr>
            <a:xfrm rot="16200000">
              <a:off x="6960766" y="4079075"/>
              <a:ext cx="467775" cy="266446"/>
            </a:xfrm>
            <a:prstGeom prst="rect">
              <a:avLst/>
            </a:prstGeom>
            <a:blipFill>
              <a:blip r:embed="rId10" cstate="print"/>
              <a:stretch>
                <a:fillRect l="-227499" t="-135882" r="-103668" b="-16915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21" name="Rectangle 73">
              <a:extLst>
                <a:ext uri="{FF2B5EF4-FFF2-40B4-BE49-F238E27FC236}">
                  <a16:creationId xmlns:a16="http://schemas.microsoft.com/office/drawing/2014/main" id="{76B78166-6161-4D1E-AA0E-89401E797A5A}"/>
                </a:ext>
              </a:extLst>
            </p:cNvPr>
            <p:cNvSpPr/>
            <p:nvPr/>
          </p:nvSpPr>
          <p:spPr>
            <a:xfrm rot="16200000">
              <a:off x="6960766" y="4415343"/>
              <a:ext cx="467775" cy="266446"/>
            </a:xfrm>
            <a:prstGeom prst="rect">
              <a:avLst/>
            </a:prstGeom>
            <a:blipFill>
              <a:blip r:embed="rId10" cstate="print"/>
              <a:stretch>
                <a:fillRect l="-227499" t="-135882" r="-103668" b="-16915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22" name="Rectangle 74">
              <a:extLst>
                <a:ext uri="{FF2B5EF4-FFF2-40B4-BE49-F238E27FC236}">
                  <a16:creationId xmlns:a16="http://schemas.microsoft.com/office/drawing/2014/main" id="{3B1C2282-9FFD-4732-AA06-5D27306F5FD1}"/>
                </a:ext>
              </a:extLst>
            </p:cNvPr>
            <p:cNvSpPr/>
            <p:nvPr/>
          </p:nvSpPr>
          <p:spPr>
            <a:xfrm rot="16200000">
              <a:off x="6894436" y="4276336"/>
              <a:ext cx="467775" cy="266446"/>
            </a:xfrm>
            <a:prstGeom prst="rect">
              <a:avLst/>
            </a:prstGeom>
            <a:blipFill dpi="0" rotWithShape="1">
              <a:blip r:embed="rId10" cstate="print">
                <a:alphaModFix amt="69000"/>
              </a:blip>
              <a:srcRect/>
              <a:stretch>
                <a:fillRect l="-227499" t="-135882" r="-103668" b="-16915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23" name="Donut 89">
              <a:extLst>
                <a:ext uri="{FF2B5EF4-FFF2-40B4-BE49-F238E27FC236}">
                  <a16:creationId xmlns:a16="http://schemas.microsoft.com/office/drawing/2014/main" id="{4B46DC5A-47CC-44C9-A98D-B9BAAA904EF2}"/>
                </a:ext>
              </a:extLst>
            </p:cNvPr>
            <p:cNvSpPr/>
            <p:nvPr/>
          </p:nvSpPr>
          <p:spPr>
            <a:xfrm rot="4765168">
              <a:off x="6928358" y="3464562"/>
              <a:ext cx="588931" cy="441641"/>
            </a:xfrm>
            <a:prstGeom prst="donut">
              <a:avLst>
                <a:gd name="adj" fmla="val 50000"/>
              </a:avLst>
            </a:prstGeom>
            <a:blipFill dpi="0" rotWithShape="1">
              <a:blip r:embed="rId11" cstate="print">
                <a:alphaModFix amt="62000"/>
              </a:blip>
              <a:srcRect/>
              <a:stretch>
                <a:fillRect l="-227499" t="-135882" r="-103668" b="-169152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sp>
        <p:nvSpPr>
          <p:cNvPr id="27" name="CasellaDiTesto 10">
            <a:extLst>
              <a:ext uri="{FF2B5EF4-FFF2-40B4-BE49-F238E27FC236}">
                <a16:creationId xmlns:a16="http://schemas.microsoft.com/office/drawing/2014/main" id="{930BD7FD-45B9-4F44-A4E0-B5C91B60C785}"/>
              </a:ext>
            </a:extLst>
          </p:cNvPr>
          <p:cNvSpPr txBox="1"/>
          <p:nvPr/>
        </p:nvSpPr>
        <p:spPr>
          <a:xfrm>
            <a:off x="327890" y="4487805"/>
            <a:ext cx="38007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Evaluation of the </a:t>
            </a:r>
            <a:r>
              <a:rPr lang="it-IT" b="1" dirty="0" err="1">
                <a:solidFill>
                  <a:srgbClr val="0070C0"/>
                </a:solidFill>
              </a:rPr>
              <a:t>translocation</a:t>
            </a:r>
            <a:r>
              <a:rPr lang="it-IT" b="1" dirty="0">
                <a:solidFill>
                  <a:srgbClr val="0070C0"/>
                </a:solidFill>
              </a:rPr>
              <a:t> of CRT </a:t>
            </a:r>
            <a:r>
              <a:rPr lang="it-IT" dirty="0"/>
              <a:t>in </a:t>
            </a:r>
            <a:r>
              <a:rPr lang="it-IT" dirty="0" err="1"/>
              <a:t>cell</a:t>
            </a:r>
            <a:r>
              <a:rPr lang="it-IT" dirty="0"/>
              <a:t> membrane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radiation</a:t>
            </a:r>
            <a:r>
              <a:rPr lang="it-IT" dirty="0"/>
              <a:t> exposure (</a:t>
            </a:r>
            <a:r>
              <a:rPr lang="it-IT" dirty="0" err="1"/>
              <a:t>immunofluorescence</a:t>
            </a:r>
            <a:r>
              <a:rPr lang="it-IT" dirty="0"/>
              <a:t>) </a:t>
            </a:r>
          </a:p>
          <a:p>
            <a:pPr algn="just"/>
            <a:endParaRPr lang="it-IT" sz="1600" dirty="0"/>
          </a:p>
          <a:p>
            <a:pPr algn="just"/>
            <a:endParaRPr lang="it-IT" b="1" dirty="0"/>
          </a:p>
        </p:txBody>
      </p:sp>
      <p:sp>
        <p:nvSpPr>
          <p:cNvPr id="28" name="Titolo 6">
            <a:extLst>
              <a:ext uri="{FF2B5EF4-FFF2-40B4-BE49-F238E27FC236}">
                <a16:creationId xmlns:a16="http://schemas.microsoft.com/office/drawing/2014/main" id="{09DFD6A2-2473-41F1-8864-22BD6798EEE0}"/>
              </a:ext>
            </a:extLst>
          </p:cNvPr>
          <p:cNvSpPr txBox="1">
            <a:spLocks/>
          </p:cNvSpPr>
          <p:nvPr/>
        </p:nvSpPr>
        <p:spPr>
          <a:xfrm>
            <a:off x="183118" y="411979"/>
            <a:ext cx="8229600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457178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Targeting agents development</a:t>
            </a:r>
          </a:p>
          <a:p>
            <a:pPr algn="ctr"/>
            <a:endParaRPr lang="it-IT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EFA6047-33FD-45E4-859C-1E198B2E787E}"/>
              </a:ext>
            </a:extLst>
          </p:cNvPr>
          <p:cNvSpPr txBox="1"/>
          <p:nvPr/>
        </p:nvSpPr>
        <p:spPr>
          <a:xfrm>
            <a:off x="3314432" y="1466255"/>
            <a:ext cx="437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CALRETICULIN (CRT)</a:t>
            </a:r>
          </a:p>
          <a:p>
            <a:endParaRPr lang="it-IT" dirty="0"/>
          </a:p>
        </p:txBody>
      </p:sp>
      <p:sp>
        <p:nvSpPr>
          <p:cNvPr id="30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3447714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53C4CFD-B0B4-4813-8361-03902445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29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8363780-1F83-4970-9599-90D09C917992}"/>
              </a:ext>
            </a:extLst>
          </p:cNvPr>
          <p:cNvSpPr/>
          <p:nvPr/>
        </p:nvSpPr>
        <p:spPr>
          <a:xfrm>
            <a:off x="457584" y="1535506"/>
            <a:ext cx="66848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At SPES it will be possible soon to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 radionuclides for medical purposes </a:t>
            </a:r>
            <a:r>
              <a:rPr lang="en-US" sz="1600" dirty="0"/>
              <a:t>using the ISOL technique.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1C6A8F5-8610-43C5-AD80-C34D8808B709}"/>
              </a:ext>
            </a:extLst>
          </p:cNvPr>
          <p:cNvSpPr/>
          <p:nvPr/>
        </p:nvSpPr>
        <p:spPr>
          <a:xfrm>
            <a:off x="2692784" y="2446941"/>
            <a:ext cx="58667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 ISOLPHARM method is focused on the production of radiopharmaceutical precursors with </a:t>
            </a:r>
            <a:r>
              <a:rPr lang="en-US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specific activity</a:t>
            </a:r>
            <a:r>
              <a:rPr lang="en-US" sz="1600" b="1" dirty="0"/>
              <a:t> </a:t>
            </a:r>
            <a:r>
              <a:rPr lang="en-US" sz="1600" dirty="0"/>
              <a:t>using a proton beam ad intermediate energies.</a:t>
            </a:r>
            <a:endParaRPr lang="en-US" sz="1600" b="1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38ED85F-A8A8-476B-A552-8DCD7CA0D2F0}"/>
              </a:ext>
            </a:extLst>
          </p:cNvPr>
          <p:cNvSpPr/>
          <p:nvPr/>
        </p:nvSpPr>
        <p:spPr>
          <a:xfrm>
            <a:off x="457200" y="3840325"/>
            <a:ext cx="3701401" cy="83099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The ISOLPHARM collaboration has started 4 years ago. An increasing 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activity</a:t>
            </a:r>
            <a:r>
              <a:rPr lang="en-US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/>
              <a:t>is under development.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539280A-65FC-459B-955F-B6D2BA695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601" y="3667406"/>
            <a:ext cx="4607742" cy="1125157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AB0394CA-BE43-4831-AB08-B72D994BE9F7}"/>
              </a:ext>
            </a:extLst>
          </p:cNvPr>
          <p:cNvSpPr/>
          <p:nvPr/>
        </p:nvSpPr>
        <p:spPr>
          <a:xfrm>
            <a:off x="2584982" y="5199601"/>
            <a:ext cx="5289402" cy="83099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Some radionuclides (as </a:t>
            </a:r>
            <a:r>
              <a:rPr lang="en-US" sz="1600" baseline="30000" dirty="0"/>
              <a:t>111</a:t>
            </a:r>
            <a:r>
              <a:rPr lang="en-US" sz="1600" dirty="0"/>
              <a:t>Ag , </a:t>
            </a:r>
            <a:r>
              <a:rPr lang="en-US" sz="1600" baseline="30000" dirty="0"/>
              <a:t>43</a:t>
            </a:r>
            <a:r>
              <a:rPr lang="en-US" sz="1600" dirty="0"/>
              <a:t>Sc, </a:t>
            </a:r>
            <a:r>
              <a:rPr lang="en-US" sz="1600" dirty="0" err="1"/>
              <a:t>etc</a:t>
            </a:r>
            <a:r>
              <a:rPr lang="en-US" sz="1600" dirty="0"/>
              <a:t>) are extremely interesting and could be used as precursors for 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radiopharmaceuticals</a:t>
            </a:r>
            <a:r>
              <a:rPr lang="en-US" sz="1600" b="1" dirty="0"/>
              <a:t>.</a:t>
            </a:r>
          </a:p>
        </p:txBody>
      </p:sp>
      <p:pic>
        <p:nvPicPr>
          <p:cNvPr id="11" name="Picture 4" descr="https://d30y9cdsu7xlg0.cloudfront.net/png/108930-200.png">
            <a:extLst>
              <a:ext uri="{FF2B5EF4-FFF2-40B4-BE49-F238E27FC236}">
                <a16:creationId xmlns:a16="http://schemas.microsoft.com/office/drawing/2014/main" id="{8FE5B1CF-47F0-4772-A85D-4D5CD9AA1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41" y="1372013"/>
            <a:ext cx="935123" cy="935123"/>
          </a:xfrm>
          <a:prstGeom prst="rect">
            <a:avLst/>
          </a:prstGeom>
          <a:noFill/>
          <a:extLst/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65D5BEE-4CA8-4265-B98B-7BCCA22D58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16766" r="26218" b="27352"/>
          <a:stretch/>
        </p:blipFill>
        <p:spPr>
          <a:xfrm>
            <a:off x="1171885" y="2307136"/>
            <a:ext cx="1144268" cy="1086901"/>
          </a:xfrm>
          <a:prstGeom prst="rect">
            <a:avLst/>
          </a:prstGeom>
          <a:noFill/>
        </p:spPr>
      </p:pic>
      <p:pic>
        <p:nvPicPr>
          <p:cNvPr id="13" name="Picture 8" descr="https://d30y9cdsu7xlg0.cloudfront.net/png/304877-200.png">
            <a:extLst>
              <a:ext uri="{FF2B5EF4-FFF2-40B4-BE49-F238E27FC236}">
                <a16:creationId xmlns:a16="http://schemas.microsoft.com/office/drawing/2014/main" id="{D1362E08-9608-47D5-BE3B-F7C32893E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27" y="5055974"/>
            <a:ext cx="935374" cy="935374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14" name="Titolo 13">
            <a:extLst>
              <a:ext uri="{FF2B5EF4-FFF2-40B4-BE49-F238E27FC236}">
                <a16:creationId xmlns:a16="http://schemas.microsoft.com/office/drawing/2014/main" id="{D5DF7283-C7DF-4283-B78B-15C59CF50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8" y="329983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it-IT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680227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EF2F2B-CD07-4EB5-8019-50B4EFB4D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787" y="257913"/>
            <a:ext cx="1984443" cy="680649"/>
          </a:xfrm>
        </p:spPr>
        <p:txBody>
          <a:bodyPr/>
          <a:lstStyle/>
          <a:p>
            <a:r>
              <a:rPr lang="it-IT" sz="2800" dirty="0" err="1"/>
              <a:t>Overview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2F3DE8-9BDB-49AF-9B64-818C73EAF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it-IT" dirty="0">
                <a:solidFill>
                  <a:schemeClr val="tx2"/>
                </a:solidFill>
              </a:rPr>
              <a:t>⚛</a:t>
            </a:r>
            <a:r>
              <a:rPr kumimoji="1" lang="en-US" dirty="0"/>
              <a:t>	</a:t>
            </a:r>
            <a:r>
              <a:rPr lang="it-IT" dirty="0"/>
              <a:t>The SPES project </a:t>
            </a:r>
            <a:r>
              <a:rPr lang="it-IT" dirty="0" err="1"/>
              <a:t>at</a:t>
            </a:r>
            <a:r>
              <a:rPr lang="it-IT" dirty="0"/>
              <a:t> LNL</a:t>
            </a:r>
          </a:p>
          <a:p>
            <a:pPr marL="0" indent="0">
              <a:spcAft>
                <a:spcPts val="600"/>
              </a:spcAft>
              <a:buNone/>
            </a:pPr>
            <a:endParaRPr lang="it-IT" dirty="0"/>
          </a:p>
          <a:p>
            <a:pPr marL="0" indent="0">
              <a:spcAft>
                <a:spcPts val="600"/>
              </a:spcAft>
              <a:buNone/>
            </a:pPr>
            <a:r>
              <a:rPr lang="it-IT" dirty="0">
                <a:solidFill>
                  <a:schemeClr val="tx2"/>
                </a:solidFill>
              </a:rPr>
              <a:t>⚛</a:t>
            </a:r>
            <a:r>
              <a:rPr kumimoji="1" lang="en-US" dirty="0"/>
              <a:t>	The ISOLPHARM Project: SPES radionuclides for medicine</a:t>
            </a:r>
          </a:p>
          <a:p>
            <a:pPr marL="0" indent="0">
              <a:spcAft>
                <a:spcPts val="600"/>
              </a:spcAft>
              <a:buNone/>
            </a:pPr>
            <a:endParaRPr lang="it-IT" u="sng" dirty="0"/>
          </a:p>
          <a:p>
            <a:pPr marL="0" indent="0">
              <a:spcAft>
                <a:spcPts val="600"/>
              </a:spcAft>
              <a:buNone/>
            </a:pPr>
            <a:r>
              <a:rPr lang="it-IT" dirty="0">
                <a:solidFill>
                  <a:schemeClr val="tx2"/>
                </a:solidFill>
              </a:rPr>
              <a:t>⚛</a:t>
            </a:r>
            <a:r>
              <a:rPr kumimoji="1" lang="en-US" dirty="0"/>
              <a:t>	ISOLPHARM </a:t>
            </a:r>
            <a:r>
              <a:rPr kumimoji="1" lang="it-IT" dirty="0" err="1"/>
              <a:t>e</a:t>
            </a:r>
            <a:r>
              <a:rPr lang="it-IT" dirty="0" err="1"/>
              <a:t>xperimental</a:t>
            </a:r>
            <a:r>
              <a:rPr lang="it-IT" dirty="0"/>
              <a:t> </a:t>
            </a:r>
            <a:r>
              <a:rPr lang="it-IT" dirty="0" err="1"/>
              <a:t>activities</a:t>
            </a:r>
            <a:r>
              <a:rPr lang="it-IT" dirty="0"/>
              <a:t>  </a:t>
            </a:r>
          </a:p>
          <a:p>
            <a:pPr marL="0" indent="0">
              <a:spcAft>
                <a:spcPts val="600"/>
              </a:spcAft>
              <a:buNone/>
            </a:pPr>
            <a:endParaRPr lang="it-IT" u="sng" dirty="0"/>
          </a:p>
          <a:p>
            <a:pPr marL="0" indent="0">
              <a:spcAft>
                <a:spcPts val="600"/>
              </a:spcAft>
              <a:buNone/>
            </a:pPr>
            <a:r>
              <a:rPr lang="it-IT" dirty="0">
                <a:solidFill>
                  <a:schemeClr val="tx2"/>
                </a:solidFill>
              </a:rPr>
              <a:t>⚛</a:t>
            </a:r>
            <a:r>
              <a:rPr kumimoji="1" lang="en-US" dirty="0"/>
              <a:t>	</a:t>
            </a:r>
            <a:r>
              <a:rPr lang="it-IT" dirty="0"/>
              <a:t>ISOLPHARM_Ag: a case study</a:t>
            </a:r>
          </a:p>
          <a:p>
            <a:pPr>
              <a:spcAft>
                <a:spcPts val="600"/>
              </a:spcAft>
            </a:pPr>
            <a:endParaRPr lang="it-IT" u="sng" dirty="0"/>
          </a:p>
          <a:p>
            <a:pPr marL="0" indent="0">
              <a:spcAft>
                <a:spcPts val="600"/>
              </a:spcAft>
              <a:buNone/>
            </a:pPr>
            <a:r>
              <a:rPr lang="it-IT" dirty="0">
                <a:solidFill>
                  <a:schemeClr val="tx2"/>
                </a:solidFill>
              </a:rPr>
              <a:t>⚛</a:t>
            </a:r>
            <a:r>
              <a:rPr kumimoji="1" lang="en-US" dirty="0"/>
              <a:t>	</a:t>
            </a:r>
            <a:r>
              <a:rPr lang="it-IT" dirty="0" err="1"/>
              <a:t>Conclusions</a:t>
            </a:r>
            <a:endParaRPr kumimoji="1" lang="en-US" dirty="0"/>
          </a:p>
          <a:p>
            <a:pPr marL="0" indent="0">
              <a:lnSpc>
                <a:spcPct val="200000"/>
              </a:lnSpc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D30B01-AE32-4ABD-B19B-663BCA84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</p:spPr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5545768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Immagine 144">
            <a:extLst>
              <a:ext uri="{FF2B5EF4-FFF2-40B4-BE49-F238E27FC236}">
                <a16:creationId xmlns:a16="http://schemas.microsoft.com/office/drawing/2014/main" id="{69DEE938-00BA-45A5-AA2D-9BD32AECA7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53" t="38207" r="17995" b="38312"/>
          <a:stretch/>
        </p:blipFill>
        <p:spPr>
          <a:xfrm>
            <a:off x="3224043" y="3465736"/>
            <a:ext cx="1451295" cy="498002"/>
          </a:xfrm>
          <a:prstGeom prst="rect">
            <a:avLst/>
          </a:prstGeom>
        </p:spPr>
      </p:pic>
      <p:pic>
        <p:nvPicPr>
          <p:cNvPr id="144" name="Immagine 143">
            <a:extLst>
              <a:ext uri="{FF2B5EF4-FFF2-40B4-BE49-F238E27FC236}">
                <a16:creationId xmlns:a16="http://schemas.microsoft.com/office/drawing/2014/main" id="{568849B4-FF67-480C-AF18-61720A1E0F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89" t="62264" r="52833" b="11839"/>
          <a:stretch/>
        </p:blipFill>
        <p:spPr>
          <a:xfrm>
            <a:off x="2241732" y="5937813"/>
            <a:ext cx="658580" cy="61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9" name="Immagine 148">
            <a:extLst>
              <a:ext uri="{FF2B5EF4-FFF2-40B4-BE49-F238E27FC236}">
                <a16:creationId xmlns:a16="http://schemas.microsoft.com/office/drawing/2014/main" id="{065688FE-53A5-47B8-88D3-C14753758D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816" b="7399"/>
          <a:stretch/>
        </p:blipFill>
        <p:spPr>
          <a:xfrm>
            <a:off x="5583508" y="2079020"/>
            <a:ext cx="1496474" cy="671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2" name="Immagine 141">
            <a:extLst>
              <a:ext uri="{FF2B5EF4-FFF2-40B4-BE49-F238E27FC236}">
                <a16:creationId xmlns:a16="http://schemas.microsoft.com/office/drawing/2014/main" id="{5EF00155-3246-41C3-963C-0710B5DE32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125" y="6274892"/>
            <a:ext cx="1496474" cy="520086"/>
          </a:xfrm>
          <a:prstGeom prst="rect">
            <a:avLst/>
          </a:prstGeom>
        </p:spPr>
      </p:pic>
      <p:pic>
        <p:nvPicPr>
          <p:cNvPr id="143" name="Immagine 142">
            <a:extLst>
              <a:ext uri="{FF2B5EF4-FFF2-40B4-BE49-F238E27FC236}">
                <a16:creationId xmlns:a16="http://schemas.microsoft.com/office/drawing/2014/main" id="{479C25BE-6AE7-4D96-ABCB-40F9F5C215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816" b="7399"/>
          <a:stretch/>
        </p:blipFill>
        <p:spPr>
          <a:xfrm>
            <a:off x="2092058" y="1773588"/>
            <a:ext cx="1496474" cy="671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Risultati immagini per infn lnl">
            <a:extLst>
              <a:ext uri="{FF2B5EF4-FFF2-40B4-BE49-F238E27FC236}">
                <a16:creationId xmlns:a16="http://schemas.microsoft.com/office/drawing/2014/main" id="{95C0DE8B-05B2-4770-B6DF-3D0C026F4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020" y="5421767"/>
            <a:ext cx="1029477" cy="76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AutoShape 2" descr="Risultati immagini per arronax"/>
          <p:cNvSpPr>
            <a:spLocks noChangeAspect="1" noChangeArrowheads="1"/>
          </p:cNvSpPr>
          <p:nvPr/>
        </p:nvSpPr>
        <p:spPr bwMode="auto">
          <a:xfrm>
            <a:off x="3604291" y="5109135"/>
            <a:ext cx="171450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it-IT" sz="1013">
              <a:solidFill>
                <a:schemeClr val="bg1"/>
              </a:solidFill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3991809" y="2338616"/>
            <a:ext cx="1420623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Bell MT" panose="02020503060305020303" pitchFamily="18" charset="0"/>
              </a:rPr>
              <a:t>THANK YOU</a:t>
            </a:r>
          </a:p>
        </p:txBody>
      </p:sp>
      <p:sp>
        <p:nvSpPr>
          <p:cNvPr id="66" name="Rettangolo 1"/>
          <p:cNvSpPr/>
          <p:nvPr/>
        </p:nvSpPr>
        <p:spPr>
          <a:xfrm>
            <a:off x="2992800" y="1210410"/>
            <a:ext cx="322556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ISOLPHARM </a:t>
            </a:r>
          </a:p>
          <a:p>
            <a:pPr algn="ctr"/>
            <a:r>
              <a:rPr lang="en-US" sz="4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People</a:t>
            </a:r>
            <a:endParaRPr lang="it-IT" sz="4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9" name="Immagine 98">
            <a:extLst>
              <a:ext uri="{FF2B5EF4-FFF2-40B4-BE49-F238E27FC236}">
                <a16:creationId xmlns:a16="http://schemas.microsoft.com/office/drawing/2014/main" id="{4A6174FC-EABB-4D07-B4E1-ACBEA7BA14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333" y="2750953"/>
            <a:ext cx="1546708" cy="1546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7" name="Immagine 106">
            <a:extLst>
              <a:ext uri="{FF2B5EF4-FFF2-40B4-BE49-F238E27FC236}">
                <a16:creationId xmlns:a16="http://schemas.microsoft.com/office/drawing/2014/main" id="{06F2E245-7C38-4021-8F5C-0073EF784F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713" y="4379345"/>
            <a:ext cx="978103" cy="978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9" name="Immagine 108">
            <a:extLst>
              <a:ext uri="{FF2B5EF4-FFF2-40B4-BE49-F238E27FC236}">
                <a16:creationId xmlns:a16="http://schemas.microsoft.com/office/drawing/2014/main" id="{54F7C079-71C5-415D-93DE-C4AFEBFCBDA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515" y="4373595"/>
            <a:ext cx="972238" cy="972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0" name="Immagine 109">
            <a:extLst>
              <a:ext uri="{FF2B5EF4-FFF2-40B4-BE49-F238E27FC236}">
                <a16:creationId xmlns:a16="http://schemas.microsoft.com/office/drawing/2014/main" id="{A03B215D-24DF-4D11-A945-A470779D306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6" b="8665"/>
          <a:stretch/>
        </p:blipFill>
        <p:spPr>
          <a:xfrm>
            <a:off x="8094044" y="1269623"/>
            <a:ext cx="915612" cy="915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1" name="Immagine 110">
            <a:extLst>
              <a:ext uri="{FF2B5EF4-FFF2-40B4-BE49-F238E27FC236}">
                <a16:creationId xmlns:a16="http://schemas.microsoft.com/office/drawing/2014/main" id="{397FFFA3-AFDB-420B-8940-F53C2373648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6" t="637" r="-431" b="25941"/>
          <a:stretch/>
        </p:blipFill>
        <p:spPr>
          <a:xfrm>
            <a:off x="7119105" y="1270412"/>
            <a:ext cx="915612" cy="91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0" name="Immagine 119">
            <a:extLst>
              <a:ext uri="{FF2B5EF4-FFF2-40B4-BE49-F238E27FC236}">
                <a16:creationId xmlns:a16="http://schemas.microsoft.com/office/drawing/2014/main" id="{0717B8DC-0ED6-48D8-B912-510C907A644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33"/>
          <a:stretch/>
        </p:blipFill>
        <p:spPr>
          <a:xfrm>
            <a:off x="140263" y="1312787"/>
            <a:ext cx="901541" cy="901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1" name="Immagine 120">
            <a:extLst>
              <a:ext uri="{FF2B5EF4-FFF2-40B4-BE49-F238E27FC236}">
                <a16:creationId xmlns:a16="http://schemas.microsoft.com/office/drawing/2014/main" id="{FA666208-9A37-4CCF-9E44-BFACC8B5F861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5892"/>
          <a:stretch/>
        </p:blipFill>
        <p:spPr>
          <a:xfrm>
            <a:off x="8094042" y="3206377"/>
            <a:ext cx="901229" cy="901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" name="Immagine 121">
            <a:extLst>
              <a:ext uri="{FF2B5EF4-FFF2-40B4-BE49-F238E27FC236}">
                <a16:creationId xmlns:a16="http://schemas.microsoft.com/office/drawing/2014/main" id="{459F4298-6E60-49DB-9D98-FE7AFF65470A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5420"/>
          <a:stretch/>
        </p:blipFill>
        <p:spPr>
          <a:xfrm>
            <a:off x="7164711" y="5245511"/>
            <a:ext cx="862943" cy="927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3" name="Immagine 122">
            <a:extLst>
              <a:ext uri="{FF2B5EF4-FFF2-40B4-BE49-F238E27FC236}">
                <a16:creationId xmlns:a16="http://schemas.microsoft.com/office/drawing/2014/main" id="{E8253931-7D3E-44BE-86D3-32E2045F9E8B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346" b="4135"/>
          <a:stretch/>
        </p:blipFill>
        <p:spPr>
          <a:xfrm>
            <a:off x="1137116" y="1289344"/>
            <a:ext cx="923851" cy="924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4" name="Immagine 123">
            <a:extLst>
              <a:ext uri="{FF2B5EF4-FFF2-40B4-BE49-F238E27FC236}">
                <a16:creationId xmlns:a16="http://schemas.microsoft.com/office/drawing/2014/main" id="{98D3DF19-9245-4957-AD92-A8E259466495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12286" t="1" r="19461" b="31632"/>
          <a:stretch/>
        </p:blipFill>
        <p:spPr>
          <a:xfrm>
            <a:off x="7153294" y="2241437"/>
            <a:ext cx="885779" cy="887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5" name="Immagine 124">
            <a:extLst>
              <a:ext uri="{FF2B5EF4-FFF2-40B4-BE49-F238E27FC236}">
                <a16:creationId xmlns:a16="http://schemas.microsoft.com/office/drawing/2014/main" id="{9421900E-9E07-4F1B-8BAB-FE656B2FC07B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25253" t="9853" r="20025" b="53649"/>
          <a:stretch/>
        </p:blipFill>
        <p:spPr>
          <a:xfrm>
            <a:off x="8094042" y="2225900"/>
            <a:ext cx="915613" cy="916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8" name="Immagine 127">
            <a:extLst>
              <a:ext uri="{FF2B5EF4-FFF2-40B4-BE49-F238E27FC236}">
                <a16:creationId xmlns:a16="http://schemas.microsoft.com/office/drawing/2014/main" id="{043D85DE-0AD8-4502-96CF-F1C85281F4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445" t="643"/>
          <a:stretch/>
        </p:blipFill>
        <p:spPr>
          <a:xfrm>
            <a:off x="2440772" y="2419293"/>
            <a:ext cx="674874" cy="750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9" name="Immagine 128">
            <a:extLst>
              <a:ext uri="{FF2B5EF4-FFF2-40B4-BE49-F238E27FC236}">
                <a16:creationId xmlns:a16="http://schemas.microsoft.com/office/drawing/2014/main" id="{FA7236C9-BDF5-4F6C-B493-139A1BAFB2CF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74265" t="9313"/>
          <a:stretch/>
        </p:blipFill>
        <p:spPr>
          <a:xfrm>
            <a:off x="5906906" y="2708624"/>
            <a:ext cx="776088" cy="898367"/>
          </a:xfrm>
          <a:prstGeom prst="rect">
            <a:avLst/>
          </a:prstGeom>
        </p:spPr>
      </p:pic>
      <p:pic>
        <p:nvPicPr>
          <p:cNvPr id="130" name="Immagine 129">
            <a:extLst>
              <a:ext uri="{FF2B5EF4-FFF2-40B4-BE49-F238E27FC236}">
                <a16:creationId xmlns:a16="http://schemas.microsoft.com/office/drawing/2014/main" id="{05261D39-C6C2-464C-B434-AEBC4CFC184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2" y="5464308"/>
            <a:ext cx="937342" cy="937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1" name="Immagine 130">
            <a:extLst>
              <a:ext uri="{FF2B5EF4-FFF2-40B4-BE49-F238E27FC236}">
                <a16:creationId xmlns:a16="http://schemas.microsoft.com/office/drawing/2014/main" id="{67D1FC5E-AAB2-4A79-9295-74DA512FD8D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116" y="4304507"/>
            <a:ext cx="936168" cy="1004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2" name="Immagine 131">
            <a:extLst>
              <a:ext uri="{FF2B5EF4-FFF2-40B4-BE49-F238E27FC236}">
                <a16:creationId xmlns:a16="http://schemas.microsoft.com/office/drawing/2014/main" id="{AD772D14-6D45-4FF9-BD4B-9B9E7A565A0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116" y="5452042"/>
            <a:ext cx="1008081" cy="949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4" name="Immagine 133">
            <a:extLst>
              <a:ext uri="{FF2B5EF4-FFF2-40B4-BE49-F238E27FC236}">
                <a16:creationId xmlns:a16="http://schemas.microsoft.com/office/drawing/2014/main" id="{EA11B8A7-7A1F-413A-883E-B4BA057294CA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117" y="3222181"/>
            <a:ext cx="858839" cy="858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5" name="Immagine 134">
            <a:extLst>
              <a:ext uri="{FF2B5EF4-FFF2-40B4-BE49-F238E27FC236}">
                <a16:creationId xmlns:a16="http://schemas.microsoft.com/office/drawing/2014/main" id="{5298BDB5-153F-4211-8070-DBCA977BFD3C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7" r="12169" b="30307"/>
          <a:stretch/>
        </p:blipFill>
        <p:spPr>
          <a:xfrm>
            <a:off x="6916287" y="4266977"/>
            <a:ext cx="405635" cy="4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6" name="Immagine 135">
            <a:extLst>
              <a:ext uri="{FF2B5EF4-FFF2-40B4-BE49-F238E27FC236}">
                <a16:creationId xmlns:a16="http://schemas.microsoft.com/office/drawing/2014/main" id="{ACD5E8EB-CE3D-4F8F-9640-F46B111088E7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692" y="4266977"/>
            <a:ext cx="405000" cy="4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7" name="Immagine 136">
            <a:extLst>
              <a:ext uri="{FF2B5EF4-FFF2-40B4-BE49-F238E27FC236}">
                <a16:creationId xmlns:a16="http://schemas.microsoft.com/office/drawing/2014/main" id="{E4C436A4-CDE6-4A79-9F29-EE264112C0AB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" t="4670" r="3868" b="38876"/>
          <a:stretch/>
        </p:blipFill>
        <p:spPr>
          <a:xfrm>
            <a:off x="6343117" y="4266342"/>
            <a:ext cx="405635" cy="40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8" name="Immagine 137">
            <a:extLst>
              <a:ext uri="{FF2B5EF4-FFF2-40B4-BE49-F238E27FC236}">
                <a16:creationId xmlns:a16="http://schemas.microsoft.com/office/drawing/2014/main" id="{8DFED482-6FD7-4460-9127-40F22036D37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722" y="4746426"/>
            <a:ext cx="405000" cy="4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9" name="Immagine 138">
            <a:extLst>
              <a:ext uri="{FF2B5EF4-FFF2-40B4-BE49-F238E27FC236}">
                <a16:creationId xmlns:a16="http://schemas.microsoft.com/office/drawing/2014/main" id="{526C5F51-C069-470F-8A47-4E9E931EE49E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206" y="4746426"/>
            <a:ext cx="405000" cy="4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0" name="Immagine 139">
            <a:extLst>
              <a:ext uri="{FF2B5EF4-FFF2-40B4-BE49-F238E27FC236}">
                <a16:creationId xmlns:a16="http://schemas.microsoft.com/office/drawing/2014/main" id="{C45F8F00-6ADD-4B17-BB2B-F281AD987D25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85"/>
          <a:stretch/>
        </p:blipFill>
        <p:spPr>
          <a:xfrm>
            <a:off x="138918" y="2267838"/>
            <a:ext cx="901542" cy="901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1" name="Immagine 140">
            <a:extLst>
              <a:ext uri="{FF2B5EF4-FFF2-40B4-BE49-F238E27FC236}">
                <a16:creationId xmlns:a16="http://schemas.microsoft.com/office/drawing/2014/main" id="{15459610-389C-41D1-88B6-32F06E3ACDB5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8" t="21111" r="508" b="32206"/>
          <a:stretch/>
        </p:blipFill>
        <p:spPr>
          <a:xfrm>
            <a:off x="1162309" y="2354027"/>
            <a:ext cx="392917" cy="396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6" name="Immagine 145">
            <a:extLst>
              <a:ext uri="{FF2B5EF4-FFF2-40B4-BE49-F238E27FC236}">
                <a16:creationId xmlns:a16="http://schemas.microsoft.com/office/drawing/2014/main" id="{1FBC2C27-7397-4723-B89E-938DCC92F4F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23" y="3317301"/>
            <a:ext cx="910713" cy="91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7" name="Immagine 146">
            <a:extLst>
              <a:ext uri="{FF2B5EF4-FFF2-40B4-BE49-F238E27FC236}">
                <a16:creationId xmlns:a16="http://schemas.microsoft.com/office/drawing/2014/main" id="{6BF0D318-2A4D-4E4C-8365-C29485F2061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23" y="4338172"/>
            <a:ext cx="836105" cy="937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" name="Immagine 147">
            <a:extLst>
              <a:ext uri="{FF2B5EF4-FFF2-40B4-BE49-F238E27FC236}">
                <a16:creationId xmlns:a16="http://schemas.microsoft.com/office/drawing/2014/main" id="{27E0261A-0A7B-4320-884E-DEF4731FFE6E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75" y="3334097"/>
            <a:ext cx="898609" cy="91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Segnaposto piè di pagina 15">
            <a:extLst>
              <a:ext uri="{FF2B5EF4-FFF2-40B4-BE49-F238E27FC236}">
                <a16:creationId xmlns:a16="http://schemas.microsoft.com/office/drawing/2014/main" id="{D885AEAD-5038-4747-946E-345CB6106D2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8588" algn="l">
              <a:spcBef>
                <a:spcPts val="390"/>
              </a:spcBef>
            </a:pPr>
            <a:r>
              <a:rPr lang="it-IT" sz="750" spc="-4" dirty="0">
                <a:solidFill>
                  <a:srgbClr val="FFFFFF"/>
                </a:solidFill>
                <a:latin typeface="Corbel"/>
                <a:cs typeface="Corbel"/>
              </a:rPr>
              <a:t>Marianna Tosato</a:t>
            </a:r>
            <a:endParaRPr lang="it-IT" dirty="0"/>
          </a:p>
        </p:txBody>
      </p:sp>
      <p:pic>
        <p:nvPicPr>
          <p:cNvPr id="150" name="Immagine 149">
            <a:extLst>
              <a:ext uri="{FF2B5EF4-FFF2-40B4-BE49-F238E27FC236}">
                <a16:creationId xmlns:a16="http://schemas.microsoft.com/office/drawing/2014/main" id="{A127372C-B062-4140-9EDF-175BD9CD5396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l="14515" t="80706" r="52579" b="3422"/>
          <a:stretch/>
        </p:blipFill>
        <p:spPr>
          <a:xfrm>
            <a:off x="2843405" y="6020251"/>
            <a:ext cx="923640" cy="46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1" name="Immagine 150">
            <a:extLst>
              <a:ext uri="{FF2B5EF4-FFF2-40B4-BE49-F238E27FC236}">
                <a16:creationId xmlns:a16="http://schemas.microsoft.com/office/drawing/2014/main" id="{1C17CE77-9465-43CC-865E-A682302E2FB0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l="47030" t="80973" r="11850" b="2289"/>
          <a:stretch/>
        </p:blipFill>
        <p:spPr>
          <a:xfrm>
            <a:off x="2278838" y="5334141"/>
            <a:ext cx="1455763" cy="61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L'immagine puÃ² contenere: 1 persona, in piedi e spazio all'aperto">
            <a:extLst>
              <a:ext uri="{FF2B5EF4-FFF2-40B4-BE49-F238E27FC236}">
                <a16:creationId xmlns:a16="http://schemas.microsoft.com/office/drawing/2014/main" id="{70E9CC17-BFC2-4DAA-AC2E-D24DF45A01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1" t="6654" r="29119" b="65215"/>
          <a:stretch/>
        </p:blipFill>
        <p:spPr bwMode="auto">
          <a:xfrm>
            <a:off x="1659071" y="2478368"/>
            <a:ext cx="401896" cy="51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Risultati immagini per alessandra bisio cbo">
            <a:extLst>
              <a:ext uri="{FF2B5EF4-FFF2-40B4-BE49-F238E27FC236}">
                <a16:creationId xmlns:a16="http://schemas.microsoft.com/office/drawing/2014/main" id="{8525F14B-5446-4D71-8FC5-34EB0D04E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8" b="45328"/>
          <a:stretch/>
        </p:blipFill>
        <p:spPr bwMode="auto">
          <a:xfrm>
            <a:off x="2142830" y="4311521"/>
            <a:ext cx="929927" cy="97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07FFA323-3565-43B8-99F4-E94768F61A54}"/>
              </a:ext>
            </a:extLst>
          </p:cNvPr>
          <p:cNvPicPr/>
          <p:nvPr/>
        </p:nvPicPr>
        <p:blipFill>
          <a:blip r:embed="rId36"/>
          <a:srcRect t="4073" r="-325" b="35441"/>
          <a:stretch/>
        </p:blipFill>
        <p:spPr>
          <a:xfrm>
            <a:off x="8138388" y="5245512"/>
            <a:ext cx="836396" cy="927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Immagine 46">
            <a:extLst>
              <a:ext uri="{FF2B5EF4-FFF2-40B4-BE49-F238E27FC236}">
                <a16:creationId xmlns:a16="http://schemas.microsoft.com/office/drawing/2014/main" id="{9F036F86-7C5D-4B91-B99C-1114D3DFC292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8228351" y="6308277"/>
            <a:ext cx="746433" cy="413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3C050F90-EEBD-4545-9AD1-879C591FDE54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752" y="3333443"/>
            <a:ext cx="964641" cy="894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AD1E863-EC94-4A71-A4FE-D28C2D8436E0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8109808" y="4179809"/>
            <a:ext cx="901229" cy="901229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94E69B3-1801-43F1-B764-05823347F5D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9050">
              <a:lnSpc>
                <a:spcPts val="780"/>
              </a:lnSpc>
            </a:pPr>
            <a:fld id="{81D60167-4931-47E6-BA6A-407CBD079E47}" type="slidenum">
              <a:rPr lang="it-IT" spc="-4" smtClean="0"/>
              <a:pPr marL="19050">
                <a:lnSpc>
                  <a:spcPts val="780"/>
                </a:lnSpc>
              </a:pPr>
              <a:t>30</a:t>
            </a:fld>
            <a:endParaRPr lang="it-IT" spc="-4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E579CAD-F8C2-4789-91CD-D3CC199CDA1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7499296" y="4753441"/>
            <a:ext cx="365792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760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2">
            <a:extLst>
              <a:ext uri="{FF2B5EF4-FFF2-40B4-BE49-F238E27FC236}">
                <a16:creationId xmlns:a16="http://schemas.microsoft.com/office/drawing/2014/main" id="{3B343EB6-930E-49CE-9D31-25A3BBDC5B7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160842" y="5107388"/>
            <a:ext cx="4485876" cy="1175536"/>
          </a:xfrm>
          <a:prstGeom prst="rect">
            <a:avLst/>
          </a:prstGeom>
          <a:ln>
            <a:noFill/>
          </a:ln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49EBEFB3-8316-4903-8CAE-6BA97503D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83152"/>
            <a:ext cx="9144000" cy="3850805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BA4A11C-5C97-4AB1-982B-544FF5AE9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31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79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1374490-7F6D-42DE-A6B4-67CDC7117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Titolo 27">
            <a:extLst>
              <a:ext uri="{FF2B5EF4-FFF2-40B4-BE49-F238E27FC236}">
                <a16:creationId xmlns:a16="http://schemas.microsoft.com/office/drawing/2014/main" id="{FEEF9C88-601D-4266-AFED-706ADF825B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950" y="29771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The SPES project </a:t>
            </a:r>
            <a:r>
              <a:rPr lang="it-IT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at</a:t>
            </a:r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LNL-INFN</a:t>
            </a:r>
            <a:endParaRPr lang="it-IT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B24F52AE-2475-4961-8291-D69006186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07" y="2009525"/>
            <a:ext cx="7236343" cy="4346831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DA32319-1285-4192-8C5E-DE92877F0004}"/>
              </a:ext>
            </a:extLst>
          </p:cNvPr>
          <p:cNvSpPr/>
          <p:nvPr/>
        </p:nvSpPr>
        <p:spPr>
          <a:xfrm>
            <a:off x="984952" y="1194589"/>
            <a:ext cx="7538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68"/>
                </a:solidFill>
                <a:ea typeface="ＭＳ Ｐゴシック" pitchFamily="34" charset="-128"/>
                <a:cs typeface="Verdana-Bold"/>
              </a:rPr>
              <a:t>SPES is:  </a:t>
            </a:r>
            <a:r>
              <a:rPr lang="en-US" dirty="0">
                <a:solidFill>
                  <a:schemeClr val="tx2"/>
                </a:solidFill>
                <a:ea typeface="ＭＳ Ｐゴシック" pitchFamily="34" charset="-128"/>
                <a:cs typeface="Verdana-Bold"/>
              </a:rPr>
              <a:t>1)  A second generation ISOL facility (for neutron-rich ion beams)</a:t>
            </a:r>
          </a:p>
          <a:p>
            <a:r>
              <a:rPr lang="en-US" dirty="0">
                <a:solidFill>
                  <a:srgbClr val="C00000"/>
                </a:solidFill>
                <a:ea typeface="ＭＳ Ｐゴシック" pitchFamily="34" charset="-128"/>
                <a:cs typeface="Verdana-Bold"/>
              </a:rPr>
              <a:t>                2)  An interdisciplinary research center (for </a:t>
            </a:r>
            <a:r>
              <a:rPr lang="en-US" dirty="0" err="1">
                <a:solidFill>
                  <a:srgbClr val="C00000"/>
                </a:solidFill>
                <a:ea typeface="ＭＳ Ｐゴシック" pitchFamily="34" charset="-128"/>
                <a:cs typeface="Verdana-Bold"/>
              </a:rPr>
              <a:t>p,n</a:t>
            </a:r>
            <a:r>
              <a:rPr lang="en-US" dirty="0">
                <a:solidFill>
                  <a:srgbClr val="C00000"/>
                </a:solidFill>
                <a:ea typeface="ＭＳ Ｐゴシック" pitchFamily="34" charset="-128"/>
                <a:cs typeface="Verdana-Bold"/>
              </a:rPr>
              <a:t> applications)</a:t>
            </a:r>
          </a:p>
        </p:txBody>
      </p:sp>
      <p:sp>
        <p:nvSpPr>
          <p:cNvPr id="8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98538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E8F5B8-3879-49FA-A6E6-0F0346C41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373C4D1D-9BDC-40E5-BA75-D1867C0EB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68" y="254092"/>
            <a:ext cx="8229600" cy="6810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>
              <a:lnSpc>
                <a:spcPct val="100000"/>
              </a:lnSpc>
            </a:pPr>
            <a:r>
              <a:rPr lang="it-IT" sz="2400" b="1" spc="-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The New SPES/ISOLPHARM </a:t>
            </a:r>
            <a:br>
              <a:rPr lang="it-IT" sz="2400" b="1" spc="-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</a:br>
            <a:r>
              <a:rPr lang="it-IT" sz="2400" b="1" spc="-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Infrastructure</a:t>
            </a:r>
            <a:endParaRPr lang="it-IT" sz="2400" b="1" spc="-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 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D3530F15-8D19-4A07-94D1-2EFFCA03B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19478" y="1568253"/>
            <a:ext cx="5140373" cy="43982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2">
            <a:extLst>
              <a:ext uri="{FF2B5EF4-FFF2-40B4-BE49-F238E27FC236}">
                <a16:creationId xmlns:a16="http://schemas.microsoft.com/office/drawing/2014/main" id="{D6F8F9D5-7A58-4821-8A2E-D3209A1E6ACB}"/>
              </a:ext>
            </a:extLst>
          </p:cNvPr>
          <p:cNvSpPr txBox="1"/>
          <p:nvPr/>
        </p:nvSpPr>
        <p:spPr>
          <a:xfrm>
            <a:off x="4556423" y="4810359"/>
            <a:ext cx="370867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/>
              <a:t>Project </a:t>
            </a:r>
            <a:r>
              <a:rPr lang="it-IT" sz="1600" b="1" dirty="0" err="1"/>
              <a:t>financied</a:t>
            </a:r>
            <a:r>
              <a:rPr lang="it-IT" sz="1600" b="1" dirty="0"/>
              <a:t> by INFN</a:t>
            </a:r>
          </a:p>
          <a:p>
            <a:pPr>
              <a:defRPr/>
            </a:pPr>
            <a:endParaRPr lang="it-IT" sz="1600" dirty="0"/>
          </a:p>
          <a:p>
            <a:pPr>
              <a:defRPr/>
            </a:pPr>
            <a:r>
              <a:rPr lang="it-IT" sz="1600" dirty="0"/>
              <a:t>New infrastructure for: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C00000"/>
                </a:solidFill>
              </a:rPr>
              <a:t>Application </a:t>
            </a:r>
            <a:r>
              <a:rPr lang="it-IT" sz="1600" dirty="0" err="1">
                <a:solidFill>
                  <a:srgbClr val="C00000"/>
                </a:solidFill>
              </a:rPr>
              <a:t>Facility</a:t>
            </a:r>
            <a:endParaRPr lang="it-IT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 err="1">
                <a:solidFill>
                  <a:schemeClr val="accent3">
                    <a:lumMod val="75000"/>
                  </a:schemeClr>
                </a:solidFill>
              </a:rPr>
              <a:t>Cyclotron</a:t>
            </a:r>
            <a:endParaRPr lang="it-IT" sz="1600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chemeClr val="accent1"/>
                </a:solidFill>
              </a:rPr>
              <a:t>RIB </a:t>
            </a:r>
            <a:r>
              <a:rPr lang="it-IT" sz="1600" dirty="0" err="1">
                <a:solidFill>
                  <a:schemeClr val="accent1"/>
                </a:solidFill>
              </a:rPr>
              <a:t>facility</a:t>
            </a:r>
            <a:r>
              <a:rPr lang="it-IT" sz="1600" dirty="0">
                <a:solidFill>
                  <a:schemeClr val="accent1"/>
                </a:solidFill>
              </a:rPr>
              <a:t> (2th generation ISOL</a:t>
            </a:r>
            <a:r>
              <a:rPr lang="it-IT" dirty="0">
                <a:solidFill>
                  <a:schemeClr val="accent1"/>
                </a:solidFill>
              </a:rPr>
              <a:t>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32E2B1F-AEAB-4D21-B903-45D8660A13B3}"/>
              </a:ext>
            </a:extLst>
          </p:cNvPr>
          <p:cNvSpPr/>
          <p:nvPr/>
        </p:nvSpPr>
        <p:spPr>
          <a:xfrm>
            <a:off x="123868" y="1889201"/>
            <a:ext cx="1083796" cy="4523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B39B5E35-4494-491C-8E70-CD8F2024504D}"/>
              </a:ext>
            </a:extLst>
          </p:cNvPr>
          <p:cNvSpPr/>
          <p:nvPr/>
        </p:nvSpPr>
        <p:spPr>
          <a:xfrm>
            <a:off x="110621" y="2729827"/>
            <a:ext cx="1083796" cy="3358962"/>
          </a:xfrm>
          <a:prstGeom prst="rect">
            <a:avLst/>
          </a:prstGeom>
          <a:solidFill>
            <a:srgbClr val="4F81BD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0922E205-400C-4B91-9EA4-82C86EE2DA19}"/>
              </a:ext>
            </a:extLst>
          </p:cNvPr>
          <p:cNvCxnSpPr/>
          <p:nvPr/>
        </p:nvCxnSpPr>
        <p:spPr>
          <a:xfrm flipH="1" flipV="1">
            <a:off x="391874" y="2054660"/>
            <a:ext cx="4039581" cy="358669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E926EF59-EF14-4310-AB40-29BE085D8F1C}"/>
              </a:ext>
            </a:extLst>
          </p:cNvPr>
          <p:cNvCxnSpPr>
            <a:cxnSpLocks/>
          </p:cNvCxnSpPr>
          <p:nvPr/>
        </p:nvCxnSpPr>
        <p:spPr>
          <a:xfrm flipH="1" flipV="1">
            <a:off x="514371" y="7464487"/>
            <a:ext cx="2419638" cy="222776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e 16">
            <a:extLst>
              <a:ext uri="{FF2B5EF4-FFF2-40B4-BE49-F238E27FC236}">
                <a16:creationId xmlns:a16="http://schemas.microsoft.com/office/drawing/2014/main" id="{C3939377-7A62-4371-B48B-8BB790285E6B}"/>
              </a:ext>
            </a:extLst>
          </p:cNvPr>
          <p:cNvSpPr/>
          <p:nvPr/>
        </p:nvSpPr>
        <p:spPr>
          <a:xfrm>
            <a:off x="469399" y="2339832"/>
            <a:ext cx="392734" cy="38831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01D7BC36-6C02-4B14-9526-5896134D5E31}"/>
              </a:ext>
            </a:extLst>
          </p:cNvPr>
          <p:cNvCxnSpPr/>
          <p:nvPr/>
        </p:nvCxnSpPr>
        <p:spPr>
          <a:xfrm flipH="1" flipV="1">
            <a:off x="639888" y="2650514"/>
            <a:ext cx="3809970" cy="327358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7EDD33E3-9239-4BB8-915D-6BBD6A256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063" y="1199743"/>
            <a:ext cx="4495378" cy="35195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0" name="Freccia in giù 19">
            <a:extLst>
              <a:ext uri="{FF2B5EF4-FFF2-40B4-BE49-F238E27FC236}">
                <a16:creationId xmlns:a16="http://schemas.microsoft.com/office/drawing/2014/main" id="{AE7BBB91-2532-47F7-BD1D-C8DC065BEDBC}"/>
              </a:ext>
            </a:extLst>
          </p:cNvPr>
          <p:cNvSpPr/>
          <p:nvPr/>
        </p:nvSpPr>
        <p:spPr>
          <a:xfrm rot="16200000">
            <a:off x="2736602" y="711383"/>
            <a:ext cx="864096" cy="3722531"/>
          </a:xfrm>
          <a:prstGeom prst="downArrow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8BA2834E-DEAA-4DFF-8424-C4DDAF571996}"/>
              </a:ext>
            </a:extLst>
          </p:cNvPr>
          <p:cNvSpPr/>
          <p:nvPr/>
        </p:nvSpPr>
        <p:spPr>
          <a:xfrm>
            <a:off x="7367208" y="1197215"/>
            <a:ext cx="15172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b="1" dirty="0"/>
              <a:t>New Building:</a:t>
            </a:r>
          </a:p>
          <a:p>
            <a:pPr>
              <a:defRPr/>
            </a:pPr>
            <a:endParaRPr lang="it-IT" b="1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3035AA6-2BAB-4736-8BDD-0DED9B125B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0852" y="4805078"/>
            <a:ext cx="1793147" cy="155656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C980415-A6F5-4D10-B24A-C9C372934F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853" y="3157432"/>
            <a:ext cx="1793147" cy="1607134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B25FC404-B238-48D9-B85B-600043758D26}"/>
              </a:ext>
            </a:extLst>
          </p:cNvPr>
          <p:cNvSpPr/>
          <p:nvPr/>
        </p:nvSpPr>
        <p:spPr>
          <a:xfrm>
            <a:off x="7676832" y="2908303"/>
            <a:ext cx="1075294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200" b="1" dirty="0"/>
              <a:t>Bunker layout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1DC2E74E-7CD5-479D-BE73-388C3D8054DB}"/>
              </a:ext>
            </a:extLst>
          </p:cNvPr>
          <p:cNvSpPr/>
          <p:nvPr/>
        </p:nvSpPr>
        <p:spPr>
          <a:xfrm>
            <a:off x="7568417" y="4636625"/>
            <a:ext cx="1316001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200" b="1" dirty="0" err="1"/>
              <a:t>Laboratory</a:t>
            </a:r>
            <a:r>
              <a:rPr lang="it-IT" sz="1200" b="1" dirty="0"/>
              <a:t> layout</a:t>
            </a:r>
          </a:p>
        </p:txBody>
      </p:sp>
      <p:sp>
        <p:nvSpPr>
          <p:cNvPr id="22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84161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0">
            <a:extLst>
              <a:ext uri="{FF2B5EF4-FFF2-40B4-BE49-F238E27FC236}">
                <a16:creationId xmlns:a16="http://schemas.microsoft.com/office/drawing/2014/main" id="{306701ED-48B7-44C6-ABF4-E1E640EAB87B}"/>
              </a:ext>
            </a:extLst>
          </p:cNvPr>
          <p:cNvSpPr/>
          <p:nvPr/>
        </p:nvSpPr>
        <p:spPr>
          <a:xfrm>
            <a:off x="6436027" y="1348508"/>
            <a:ext cx="2707973" cy="1930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BE4111-7CA4-4ED2-B9E9-066BBB51D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FA18552-4604-48EE-A697-D2DE1683EE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8509"/>
            <a:ext cx="2255941" cy="193025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944A337-1469-41F2-9189-3DE2D013B5D9}"/>
              </a:ext>
            </a:extLst>
          </p:cNvPr>
          <p:cNvSpPr txBox="1"/>
          <p:nvPr/>
        </p:nvSpPr>
        <p:spPr>
          <a:xfrm>
            <a:off x="81672" y="3240000"/>
            <a:ext cx="2107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bunker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5EA72DF-B2CE-4226-AC9A-C363AB5C35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415" y="1348509"/>
            <a:ext cx="2255941" cy="193025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3F0D75-239A-4478-9D69-40BFFB176B93}"/>
              </a:ext>
            </a:extLst>
          </p:cNvPr>
          <p:cNvSpPr txBox="1"/>
          <p:nvPr/>
        </p:nvSpPr>
        <p:spPr>
          <a:xfrm>
            <a:off x="3764680" y="3229741"/>
            <a:ext cx="2107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halls</a:t>
            </a:r>
            <a:endParaRPr lang="it-IT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2B4E089-0BED-46E9-A1B5-C113CF16EC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386" y="1348509"/>
            <a:ext cx="2288944" cy="1930250"/>
          </a:xfrm>
          <a:prstGeom prst="rect">
            <a:avLst/>
          </a:prstGeom>
        </p:spPr>
      </p:pic>
      <p:sp>
        <p:nvSpPr>
          <p:cNvPr id="12" name="object 11">
            <a:extLst>
              <a:ext uri="{FF2B5EF4-FFF2-40B4-BE49-F238E27FC236}">
                <a16:creationId xmlns:a16="http://schemas.microsoft.com/office/drawing/2014/main" id="{B1CB0A7B-3754-4C8F-ABF0-25B050CDE1B3}"/>
              </a:ext>
            </a:extLst>
          </p:cNvPr>
          <p:cNvSpPr txBox="1"/>
          <p:nvPr/>
        </p:nvSpPr>
        <p:spPr>
          <a:xfrm>
            <a:off x="7228348" y="3240000"/>
            <a:ext cx="183374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Control</a:t>
            </a:r>
            <a:r>
              <a:rPr sz="16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room</a:t>
            </a: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31A01B1C-9895-4403-BBAC-CD7B6DE8414E}"/>
              </a:ext>
            </a:extLst>
          </p:cNvPr>
          <p:cNvSpPr/>
          <p:nvPr/>
        </p:nvSpPr>
        <p:spPr>
          <a:xfrm>
            <a:off x="0" y="3568295"/>
            <a:ext cx="5042323" cy="2297395"/>
          </a:xfrm>
          <a:prstGeom prst="rect">
            <a:avLst/>
          </a:prstGeom>
          <a:blipFill>
            <a:blip r:embed="rId6" cstate="print"/>
            <a:stretch>
              <a:fillRect r="-13217"/>
            </a:stretch>
          </a:blipFill>
        </p:spPr>
        <p:txBody>
          <a:bodyPr wrap="square" lIns="0" tIns="0" rIns="0" bIns="0" rtlCol="0"/>
          <a:lstStyle/>
          <a:p>
            <a:endParaRPr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D2F854B6-EAE5-40A4-BD16-A2C26A3ACFD8}"/>
              </a:ext>
            </a:extLst>
          </p:cNvPr>
          <p:cNvSpPr txBox="1"/>
          <p:nvPr/>
        </p:nvSpPr>
        <p:spPr>
          <a:xfrm>
            <a:off x="2014943" y="5875949"/>
            <a:ext cx="183374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1600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Cyclotron</a:t>
            </a: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F5767E60-B9EA-49FA-AB3D-DB6424DDCE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445" y="3568295"/>
            <a:ext cx="2767733" cy="2307653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546F2CF8-A4B5-40CE-A7CD-3565009A032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323" y="3568296"/>
            <a:ext cx="1641721" cy="2318208"/>
          </a:xfrm>
          <a:prstGeom prst="rect">
            <a:avLst/>
          </a:prstGeom>
        </p:spPr>
      </p:pic>
      <p:sp>
        <p:nvSpPr>
          <p:cNvPr id="18" name="object 11">
            <a:extLst>
              <a:ext uri="{FF2B5EF4-FFF2-40B4-BE49-F238E27FC236}">
                <a16:creationId xmlns:a16="http://schemas.microsoft.com/office/drawing/2014/main" id="{EA57B798-64B4-4DB6-8540-3A34F304466E}"/>
              </a:ext>
            </a:extLst>
          </p:cNvPr>
          <p:cNvSpPr txBox="1"/>
          <p:nvPr/>
        </p:nvSpPr>
        <p:spPr>
          <a:xfrm>
            <a:off x="6367311" y="5838265"/>
            <a:ext cx="2133601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it-IT" sz="1600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Resonant</a:t>
            </a:r>
            <a:r>
              <a:rPr lang="it-IT" sz="16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Ionization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it-IT" sz="16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Laser </a:t>
            </a:r>
            <a:r>
              <a:rPr lang="it-IT" sz="1600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Ion</a:t>
            </a:r>
            <a:r>
              <a:rPr lang="it-IT" sz="16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Source</a:t>
            </a: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9" name="CustomShape 2">
            <a:extLst>
              <a:ext uri="{FF2B5EF4-FFF2-40B4-BE49-F238E27FC236}">
                <a16:creationId xmlns:a16="http://schemas.microsoft.com/office/drawing/2014/main" id="{93D168DF-D35B-49C7-AB1F-3E1B7674C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68" y="254092"/>
            <a:ext cx="8229600" cy="6810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>
              <a:lnSpc>
                <a:spcPct val="100000"/>
              </a:lnSpc>
            </a:pPr>
            <a:r>
              <a:rPr lang="it-IT" sz="2400" b="1" spc="-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The New SPES/ISOLPHARM </a:t>
            </a:r>
            <a:br>
              <a:rPr lang="it-IT" sz="2400" b="1" spc="-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</a:br>
            <a:r>
              <a:rPr lang="it-IT" sz="2400" b="1" spc="-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 "/>
              </a:rPr>
              <a:t>Infrastructure</a:t>
            </a:r>
            <a:endParaRPr lang="it-IT" sz="2400" b="1" spc="-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 "/>
            </a:endParaRPr>
          </a:p>
        </p:txBody>
      </p:sp>
      <p:sp>
        <p:nvSpPr>
          <p:cNvPr id="20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2946721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9F62BE-1747-43EC-B90B-F98B64476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334" y="492231"/>
            <a:ext cx="8229600" cy="680649"/>
          </a:xfrm>
        </p:spPr>
        <p:txBody>
          <a:bodyPr/>
          <a:lstStyle/>
          <a:p>
            <a:r>
              <a:rPr lang="en-US" altLang="it-IT" sz="2800" dirty="0"/>
              <a:t>RIBs facilities in the word </a:t>
            </a:r>
            <a:br>
              <a:rPr lang="en-US" altLang="it-IT" b="0" dirty="0"/>
            </a:b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55EC06-9499-4D17-BFF0-AC55B20F4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D1E0FA8-6F72-47CF-97DC-B3E90669DE61}"/>
              </a:ext>
            </a:extLst>
          </p:cNvPr>
          <p:cNvSpPr txBox="1"/>
          <p:nvPr/>
        </p:nvSpPr>
        <p:spPr>
          <a:xfrm>
            <a:off x="718736" y="1263125"/>
            <a:ext cx="7981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The ISOL method is a technique to produce </a:t>
            </a:r>
            <a:r>
              <a:rPr lang="en-US" b="1" dirty="0">
                <a:solidFill>
                  <a:srgbClr val="FF0000"/>
                </a:solidFill>
              </a:rPr>
              <a:t>Radioactive Ion Beam </a:t>
            </a:r>
            <a:r>
              <a:rPr lang="en-US" dirty="0">
                <a:solidFill>
                  <a:srgbClr val="FF0000"/>
                </a:solidFill>
              </a:rPr>
              <a:t>for Nuclear Physics, Nuclear Astrophysics, Physics of Solid State and Nuclear Medicine</a:t>
            </a:r>
          </a:p>
        </p:txBody>
      </p:sp>
      <p:pic>
        <p:nvPicPr>
          <p:cNvPr id="7" name="Picture 2" descr="Risultati immagini per mappa mondo">
            <a:extLst>
              <a:ext uri="{FF2B5EF4-FFF2-40B4-BE49-F238E27FC236}">
                <a16:creationId xmlns:a16="http://schemas.microsoft.com/office/drawing/2014/main" id="{7345CC7D-2106-43C6-8AA6-AC2C68C7C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467" y="1202962"/>
            <a:ext cx="5930321" cy="301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isultati immagini per mappa europa fisica">
            <a:extLst>
              <a:ext uri="{FF2B5EF4-FFF2-40B4-BE49-F238E27FC236}">
                <a16:creationId xmlns:a16="http://schemas.microsoft.com/office/drawing/2014/main" id="{50555420-1B4A-4ABE-9ED4-6A734650D4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4" t="46271" r="37246" b="8903"/>
          <a:stretch/>
        </p:blipFill>
        <p:spPr bwMode="auto">
          <a:xfrm>
            <a:off x="4851418" y="3613039"/>
            <a:ext cx="4167635" cy="279670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104970C5-5CDC-40FD-B503-AECFD3B57CE6}"/>
              </a:ext>
            </a:extLst>
          </p:cNvPr>
          <p:cNvSpPr/>
          <p:nvPr/>
        </p:nvSpPr>
        <p:spPr>
          <a:xfrm>
            <a:off x="6632134" y="5235026"/>
            <a:ext cx="180000" cy="180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6AECD43-D68E-4458-ACC0-EA96B10EB5AA}"/>
              </a:ext>
            </a:extLst>
          </p:cNvPr>
          <p:cNvSpPr txBox="1"/>
          <p:nvPr/>
        </p:nvSpPr>
        <p:spPr>
          <a:xfrm>
            <a:off x="5291646" y="5287465"/>
            <a:ext cx="134409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ISOLDE @ CERN</a:t>
            </a:r>
            <a:endParaRPr lang="en-US" sz="1200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A7B6C22-19CD-48F1-B50E-410082C6689E}"/>
              </a:ext>
            </a:extLst>
          </p:cNvPr>
          <p:cNvSpPr/>
          <p:nvPr/>
        </p:nvSpPr>
        <p:spPr>
          <a:xfrm>
            <a:off x="5291646" y="1817635"/>
            <a:ext cx="332376" cy="1836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onnettore 1 38">
            <a:extLst>
              <a:ext uri="{FF2B5EF4-FFF2-40B4-BE49-F238E27FC236}">
                <a16:creationId xmlns:a16="http://schemas.microsoft.com/office/drawing/2014/main" id="{1872E155-44EE-4E62-BEBB-4E93C9CC22D4}"/>
              </a:ext>
            </a:extLst>
          </p:cNvPr>
          <p:cNvCxnSpPr/>
          <p:nvPr/>
        </p:nvCxnSpPr>
        <p:spPr>
          <a:xfrm flipH="1">
            <a:off x="4851418" y="2001277"/>
            <a:ext cx="440228" cy="1611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39">
            <a:extLst>
              <a:ext uri="{FF2B5EF4-FFF2-40B4-BE49-F238E27FC236}">
                <a16:creationId xmlns:a16="http://schemas.microsoft.com/office/drawing/2014/main" id="{6D161A32-DA5A-4DF4-BECE-E74571CE6988}"/>
              </a:ext>
            </a:extLst>
          </p:cNvPr>
          <p:cNvCxnSpPr/>
          <p:nvPr/>
        </p:nvCxnSpPr>
        <p:spPr>
          <a:xfrm>
            <a:off x="5624022" y="2001277"/>
            <a:ext cx="3395031" cy="1611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>
            <a:extLst>
              <a:ext uri="{FF2B5EF4-FFF2-40B4-BE49-F238E27FC236}">
                <a16:creationId xmlns:a16="http://schemas.microsoft.com/office/drawing/2014/main" id="{81793804-D26F-4903-B832-FBBB9F31F553}"/>
              </a:ext>
            </a:extLst>
          </p:cNvPr>
          <p:cNvSpPr/>
          <p:nvPr/>
        </p:nvSpPr>
        <p:spPr>
          <a:xfrm>
            <a:off x="7321537" y="5425964"/>
            <a:ext cx="180000" cy="18000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232AC76-ABA6-484B-98BF-0C52DDCD2A9F}"/>
              </a:ext>
            </a:extLst>
          </p:cNvPr>
          <p:cNvSpPr txBox="1"/>
          <p:nvPr/>
        </p:nvSpPr>
        <p:spPr>
          <a:xfrm>
            <a:off x="7563091" y="5224801"/>
            <a:ext cx="1029759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FF0000"/>
                </a:solidFill>
              </a:rPr>
              <a:t>SPES @ LNL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16" name="Picture 6" descr="Risultati immagini per map north america">
            <a:extLst>
              <a:ext uri="{FF2B5EF4-FFF2-40B4-BE49-F238E27FC236}">
                <a16:creationId xmlns:a16="http://schemas.microsoft.com/office/drawing/2014/main" id="{5847F26E-5705-4CC3-B9EC-60E1E45F08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1" t="27719" r="20558" b="18974"/>
          <a:stretch/>
        </p:blipFill>
        <p:spPr bwMode="auto">
          <a:xfrm>
            <a:off x="330926" y="1396561"/>
            <a:ext cx="2887391" cy="21533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0A35AD16-63DC-4AC6-BDD3-5C2FD78C58F8}"/>
              </a:ext>
            </a:extLst>
          </p:cNvPr>
          <p:cNvSpPr/>
          <p:nvPr/>
        </p:nvSpPr>
        <p:spPr>
          <a:xfrm>
            <a:off x="3554582" y="1530229"/>
            <a:ext cx="845303" cy="6567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Connettore 1 44">
            <a:extLst>
              <a:ext uri="{FF2B5EF4-FFF2-40B4-BE49-F238E27FC236}">
                <a16:creationId xmlns:a16="http://schemas.microsoft.com/office/drawing/2014/main" id="{BC32C8FE-FC5A-48E1-B30F-FA2590931831}"/>
              </a:ext>
            </a:extLst>
          </p:cNvPr>
          <p:cNvCxnSpPr/>
          <p:nvPr/>
        </p:nvCxnSpPr>
        <p:spPr>
          <a:xfrm flipH="1" flipV="1">
            <a:off x="3210960" y="1396561"/>
            <a:ext cx="361743" cy="1289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45">
            <a:extLst>
              <a:ext uri="{FF2B5EF4-FFF2-40B4-BE49-F238E27FC236}">
                <a16:creationId xmlns:a16="http://schemas.microsoft.com/office/drawing/2014/main" id="{2D2EFA50-DCFC-48E6-A525-11710CDAEEAD}"/>
              </a:ext>
            </a:extLst>
          </p:cNvPr>
          <p:cNvCxnSpPr/>
          <p:nvPr/>
        </p:nvCxnSpPr>
        <p:spPr>
          <a:xfrm flipH="1">
            <a:off x="3210961" y="2180697"/>
            <a:ext cx="361742" cy="13691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e 19">
            <a:extLst>
              <a:ext uri="{FF2B5EF4-FFF2-40B4-BE49-F238E27FC236}">
                <a16:creationId xmlns:a16="http://schemas.microsoft.com/office/drawing/2014/main" id="{7C84BEDB-9D37-49BB-8F9C-E5609B2B2763}"/>
              </a:ext>
            </a:extLst>
          </p:cNvPr>
          <p:cNvSpPr/>
          <p:nvPr/>
        </p:nvSpPr>
        <p:spPr>
          <a:xfrm>
            <a:off x="704377" y="2212762"/>
            <a:ext cx="180000" cy="180000"/>
          </a:xfrm>
          <a:prstGeom prst="ellipse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71ED246-6683-40B8-9A96-D4EE0AA42906}"/>
              </a:ext>
            </a:extLst>
          </p:cNvPr>
          <p:cNvSpPr txBox="1"/>
          <p:nvPr/>
        </p:nvSpPr>
        <p:spPr>
          <a:xfrm>
            <a:off x="931402" y="1935763"/>
            <a:ext cx="1344094" cy="27699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ISAC @ </a:t>
            </a:r>
            <a:r>
              <a:rPr lang="it-IT" sz="1200" dirty="0" err="1"/>
              <a:t>TRIUMf</a:t>
            </a:r>
            <a:endParaRPr lang="en-US" sz="1200" dirty="0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A7B6BCC-FC16-47E9-A053-D0B9AAD0E98A}"/>
              </a:ext>
            </a:extLst>
          </p:cNvPr>
          <p:cNvSpPr/>
          <p:nvPr/>
        </p:nvSpPr>
        <p:spPr>
          <a:xfrm>
            <a:off x="445870" y="4039861"/>
            <a:ext cx="4245483" cy="23698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RIB facilities 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ISOLDE (CERN)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ISAC (TRIUMF)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RIKEN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SPIRAL1 (GANIL)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FAIR now under construction: (GSI)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SPES now under construction: (LNL)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SPIRAL2 now under construction: (GANIL)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FRIB now under construction: (MSU)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A7744CAE-E3C8-4E87-9F93-E3E5ACBAE825}"/>
              </a:ext>
            </a:extLst>
          </p:cNvPr>
          <p:cNvSpPr/>
          <p:nvPr/>
        </p:nvSpPr>
        <p:spPr>
          <a:xfrm>
            <a:off x="6360896" y="4409540"/>
            <a:ext cx="180000" cy="180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3B31656-AE56-4571-9B36-05C031F3C0F5}"/>
              </a:ext>
            </a:extLst>
          </p:cNvPr>
          <p:cNvSpPr txBox="1"/>
          <p:nvPr/>
        </p:nvSpPr>
        <p:spPr>
          <a:xfrm>
            <a:off x="5291645" y="4451938"/>
            <a:ext cx="10044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SPIRAL2</a:t>
            </a:r>
            <a:endParaRPr lang="en-US" sz="1200" dirty="0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277F7E07-513D-43F3-AFFB-4C7ECF336818}"/>
              </a:ext>
            </a:extLst>
          </p:cNvPr>
          <p:cNvSpPr/>
          <p:nvPr/>
        </p:nvSpPr>
        <p:spPr>
          <a:xfrm>
            <a:off x="2457946" y="2316098"/>
            <a:ext cx="180000" cy="180000"/>
          </a:xfrm>
          <a:prstGeom prst="ellipse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2D46E90-7E12-45A8-B935-7C6E9ADDE6BB}"/>
              </a:ext>
            </a:extLst>
          </p:cNvPr>
          <p:cNvSpPr txBox="1"/>
          <p:nvPr/>
        </p:nvSpPr>
        <p:spPr>
          <a:xfrm>
            <a:off x="1932246" y="2652816"/>
            <a:ext cx="845456" cy="27699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FRIB</a:t>
            </a:r>
            <a:endParaRPr lang="en-US" sz="1200" dirty="0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AC1E330D-A9A2-4FDC-9136-ED3E47A916A9}"/>
              </a:ext>
            </a:extLst>
          </p:cNvPr>
          <p:cNvSpPr/>
          <p:nvPr/>
        </p:nvSpPr>
        <p:spPr>
          <a:xfrm>
            <a:off x="7277770" y="4733833"/>
            <a:ext cx="180000" cy="180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16C0A50-CE54-4E18-B58C-8C4D7D038DCA}"/>
              </a:ext>
            </a:extLst>
          </p:cNvPr>
          <p:cNvSpPr txBox="1"/>
          <p:nvPr/>
        </p:nvSpPr>
        <p:spPr>
          <a:xfrm>
            <a:off x="6360895" y="4776231"/>
            <a:ext cx="8520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FAIR</a:t>
            </a:r>
            <a:endParaRPr lang="en-US" sz="1200" dirty="0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EFD67EC4-7EBA-4959-A29F-55F14651C971}"/>
              </a:ext>
            </a:extLst>
          </p:cNvPr>
          <p:cNvSpPr/>
          <p:nvPr/>
        </p:nvSpPr>
        <p:spPr>
          <a:xfrm>
            <a:off x="7369665" y="1934706"/>
            <a:ext cx="180000" cy="180000"/>
          </a:xfrm>
          <a:prstGeom prst="ellipse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B3AA546-E98C-44AA-9AD1-2726ED1EC248}"/>
              </a:ext>
            </a:extLst>
          </p:cNvPr>
          <p:cNvSpPr txBox="1"/>
          <p:nvPr/>
        </p:nvSpPr>
        <p:spPr>
          <a:xfrm>
            <a:off x="6843965" y="2271424"/>
            <a:ext cx="845456" cy="27699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RIKEN</a:t>
            </a:r>
            <a:endParaRPr lang="en-US" sz="1200" dirty="0"/>
          </a:p>
        </p:txBody>
      </p:sp>
      <p:sp>
        <p:nvSpPr>
          <p:cNvPr id="31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313551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magine 47">
            <a:extLst>
              <a:ext uri="{FF2B5EF4-FFF2-40B4-BE49-F238E27FC236}">
                <a16:creationId xmlns:a16="http://schemas.microsoft.com/office/drawing/2014/main" id="{0A4E932A-B956-4369-9776-590B0B5E2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80" y="1777879"/>
            <a:ext cx="6256779" cy="3911173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970A164-C7EC-4A53-ABE0-4C99474D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7E8B02C-80B1-4209-B5F9-5C8499A72AC5}"/>
              </a:ext>
            </a:extLst>
          </p:cNvPr>
          <p:cNvSpPr txBox="1"/>
          <p:nvPr/>
        </p:nvSpPr>
        <p:spPr>
          <a:xfrm>
            <a:off x="2630218" y="338485"/>
            <a:ext cx="3883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ISOLPHARM </a:t>
            </a:r>
            <a:r>
              <a:rPr lang="it-IT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method</a:t>
            </a:r>
            <a:endParaRPr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5C2414-464B-463A-ADEF-F77E0BEA0A1A}"/>
              </a:ext>
            </a:extLst>
          </p:cNvPr>
          <p:cNvSpPr txBox="1"/>
          <p:nvPr/>
        </p:nvSpPr>
        <p:spPr>
          <a:xfrm>
            <a:off x="2492838" y="1395871"/>
            <a:ext cx="415832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n>
                  <a:solidFill>
                    <a:srgbClr val="1F497D"/>
                  </a:solidFill>
                </a:ln>
                <a:solidFill>
                  <a:srgbClr val="064268"/>
                </a:solidFill>
              </a:rPr>
              <a:t>The </a:t>
            </a:r>
            <a:r>
              <a:rPr lang="en-US" sz="2000" b="1" u="sng" dirty="0">
                <a:ln>
                  <a:solidFill>
                    <a:srgbClr val="1F497D"/>
                  </a:solidFill>
                </a:ln>
                <a:solidFill>
                  <a:srgbClr val="064268"/>
                </a:solidFill>
              </a:rPr>
              <a:t>ISOLPHARM</a:t>
            </a:r>
            <a:r>
              <a:rPr lang="en-US" sz="2000" b="1" dirty="0">
                <a:ln>
                  <a:solidFill>
                    <a:srgbClr val="1F497D"/>
                  </a:solidFill>
                </a:ln>
                <a:solidFill>
                  <a:srgbClr val="064268"/>
                </a:solidFill>
              </a:rPr>
              <a:t> method is capable of selecting and isolating a </a:t>
            </a:r>
          </a:p>
          <a:p>
            <a:pPr algn="ctr"/>
            <a:r>
              <a:rPr lang="en-US" sz="2000" b="1" u="sng" dirty="0">
                <a:ln>
                  <a:solidFill>
                    <a:srgbClr val="1F497D"/>
                  </a:solidFill>
                </a:ln>
                <a:solidFill>
                  <a:srgbClr val="064268"/>
                </a:solidFill>
              </a:rPr>
              <a:t>SINGLE RADIO-ISOTOPE </a:t>
            </a:r>
            <a:endParaRPr lang="en-US" sz="2000" b="1" i="1" dirty="0">
              <a:ln>
                <a:solidFill>
                  <a:srgbClr val="700000"/>
                </a:solidFill>
              </a:ln>
              <a:solidFill>
                <a:srgbClr val="064268"/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A334509-0074-4C83-8119-572495FE670F}"/>
              </a:ext>
            </a:extLst>
          </p:cNvPr>
          <p:cNvSpPr/>
          <p:nvPr/>
        </p:nvSpPr>
        <p:spPr>
          <a:xfrm>
            <a:off x="6290107" y="1806209"/>
            <a:ext cx="3032205" cy="27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Borgna et al, Appl. </a:t>
            </a:r>
            <a:r>
              <a:rPr lang="en-US" sz="9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Radiat</a:t>
            </a:r>
            <a:r>
              <a:rPr lang="en-US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9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Isot</a:t>
            </a:r>
            <a:r>
              <a:rPr lang="en-US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2017, 127: 214–226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7CD800C-9C5A-4515-9832-B996EAB64B2D}"/>
              </a:ext>
            </a:extLst>
          </p:cNvPr>
          <p:cNvSpPr/>
          <p:nvPr/>
        </p:nvSpPr>
        <p:spPr>
          <a:xfrm>
            <a:off x="6858000" y="1969922"/>
            <a:ext cx="4572000" cy="2778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Borgna et al, Molecules., 2018, 23, 2437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Freccia a destra 48">
            <a:extLst>
              <a:ext uri="{FF2B5EF4-FFF2-40B4-BE49-F238E27FC236}">
                <a16:creationId xmlns:a16="http://schemas.microsoft.com/office/drawing/2014/main" id="{5AFB5ABA-0F04-4DD8-B008-9CD5ECA2128E}"/>
              </a:ext>
            </a:extLst>
          </p:cNvPr>
          <p:cNvSpPr/>
          <p:nvPr/>
        </p:nvSpPr>
        <p:spPr bwMode="auto">
          <a:xfrm rot="5400000">
            <a:off x="7435663" y="3459652"/>
            <a:ext cx="605631" cy="278073"/>
          </a:xfrm>
          <a:prstGeom prst="rightArrow">
            <a:avLst/>
          </a:pr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CasellaDiTesto 35">
            <a:extLst>
              <a:ext uri="{FF2B5EF4-FFF2-40B4-BE49-F238E27FC236}">
                <a16:creationId xmlns:a16="http://schemas.microsoft.com/office/drawing/2014/main" id="{95E5E44D-CB58-48A5-8589-1A9F0D2EE341}"/>
              </a:ext>
            </a:extLst>
          </p:cNvPr>
          <p:cNvSpPr txBox="1"/>
          <p:nvPr/>
        </p:nvSpPr>
        <p:spPr>
          <a:xfrm>
            <a:off x="6660608" y="2438454"/>
            <a:ext cx="2207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1</a:t>
            </a:r>
          </a:p>
          <a:p>
            <a:endParaRPr lang="it-IT" sz="1100" dirty="0"/>
          </a:p>
          <a:p>
            <a:pPr algn="ctr"/>
            <a:r>
              <a:rPr lang="it-IT" sz="1100" dirty="0" err="1"/>
              <a:t>Secondary</a:t>
            </a:r>
            <a:r>
              <a:rPr lang="it-IT" sz="1100" dirty="0"/>
              <a:t> target </a:t>
            </a:r>
            <a:r>
              <a:rPr lang="it-IT" sz="1100" dirty="0" err="1"/>
              <a:t>development</a:t>
            </a:r>
            <a:r>
              <a:rPr lang="it-IT" sz="1100" dirty="0"/>
              <a:t> and </a:t>
            </a:r>
            <a:r>
              <a:rPr lang="it-IT" sz="1100" dirty="0" err="1"/>
              <a:t>ions</a:t>
            </a:r>
            <a:r>
              <a:rPr lang="it-IT" sz="1100" dirty="0"/>
              <a:t> recovery</a:t>
            </a:r>
          </a:p>
        </p:txBody>
      </p:sp>
      <p:sp>
        <p:nvSpPr>
          <p:cNvPr id="51" name="Freccia a destra 50">
            <a:extLst>
              <a:ext uri="{FF2B5EF4-FFF2-40B4-BE49-F238E27FC236}">
                <a16:creationId xmlns:a16="http://schemas.microsoft.com/office/drawing/2014/main" id="{84393A4B-8CFE-4327-B9A3-9EA758D90523}"/>
              </a:ext>
            </a:extLst>
          </p:cNvPr>
          <p:cNvSpPr/>
          <p:nvPr/>
        </p:nvSpPr>
        <p:spPr bwMode="auto">
          <a:xfrm rot="5400000">
            <a:off x="7461537" y="4927783"/>
            <a:ext cx="605631" cy="278073"/>
          </a:xfrm>
          <a:prstGeom prst="rightArrow">
            <a:avLst/>
          </a:pr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4E5F1877-9B02-48DB-9A04-C5F48DE31F8B}"/>
              </a:ext>
            </a:extLst>
          </p:cNvPr>
          <p:cNvSpPr/>
          <p:nvPr/>
        </p:nvSpPr>
        <p:spPr>
          <a:xfrm>
            <a:off x="6651161" y="2346501"/>
            <a:ext cx="2264432" cy="3911173"/>
          </a:xfrm>
          <a:prstGeom prst="rect">
            <a:avLst/>
          </a:prstGeom>
          <a:noFill/>
          <a:ln w="19050">
            <a:solidFill>
              <a:srgbClr val="159B45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pic>
        <p:nvPicPr>
          <p:cNvPr id="53" name="Immagine 52">
            <a:extLst>
              <a:ext uri="{FF2B5EF4-FFF2-40B4-BE49-F238E27FC236}">
                <a16:creationId xmlns:a16="http://schemas.microsoft.com/office/drawing/2014/main" id="{F665E95A-A9E0-4BD7-A215-5E6CE5D060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539" y="2411488"/>
            <a:ext cx="679226" cy="371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64332ED9-F2D7-4543-A781-5B6048194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7812" y="4843377"/>
            <a:ext cx="1079579" cy="248199"/>
          </a:xfrm>
          <a:prstGeom prst="rect">
            <a:avLst/>
          </a:prstGeom>
        </p:spPr>
      </p:pic>
      <p:sp>
        <p:nvSpPr>
          <p:cNvPr id="55" name="CasellaDiTesto 35">
            <a:extLst>
              <a:ext uri="{FF2B5EF4-FFF2-40B4-BE49-F238E27FC236}">
                <a16:creationId xmlns:a16="http://schemas.microsoft.com/office/drawing/2014/main" id="{89A69239-B41A-4210-A921-A3212212785E}"/>
              </a:ext>
            </a:extLst>
          </p:cNvPr>
          <p:cNvSpPr txBox="1"/>
          <p:nvPr/>
        </p:nvSpPr>
        <p:spPr>
          <a:xfrm>
            <a:off x="6708102" y="3922763"/>
            <a:ext cx="2207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2</a:t>
            </a:r>
          </a:p>
          <a:p>
            <a:pPr algn="ctr"/>
            <a:endParaRPr lang="it-IT" sz="1100" dirty="0"/>
          </a:p>
          <a:p>
            <a:pPr algn="ctr"/>
            <a:r>
              <a:rPr lang="it-IT" sz="1100" dirty="0"/>
              <a:t>Chemical </a:t>
            </a:r>
            <a:r>
              <a:rPr lang="it-IT" sz="1100" dirty="0" err="1"/>
              <a:t>Purification</a:t>
            </a:r>
            <a:r>
              <a:rPr lang="it-IT" sz="1100" dirty="0"/>
              <a:t> </a:t>
            </a:r>
            <a:r>
              <a:rPr lang="it-IT" sz="1100" dirty="0" err="1"/>
              <a:t>Processes</a:t>
            </a:r>
            <a:endParaRPr lang="it-IT" sz="1100" dirty="0"/>
          </a:p>
          <a:p>
            <a:pPr algn="ctr"/>
            <a:r>
              <a:rPr lang="it-IT" sz="1100" dirty="0"/>
              <a:t>Development</a:t>
            </a:r>
          </a:p>
        </p:txBody>
      </p:sp>
      <p:sp>
        <p:nvSpPr>
          <p:cNvPr id="56" name="CasellaDiTesto 35">
            <a:extLst>
              <a:ext uri="{FF2B5EF4-FFF2-40B4-BE49-F238E27FC236}">
                <a16:creationId xmlns:a16="http://schemas.microsoft.com/office/drawing/2014/main" id="{FE124862-7266-4F5C-B932-606087B0058C}"/>
              </a:ext>
            </a:extLst>
          </p:cNvPr>
          <p:cNvSpPr txBox="1"/>
          <p:nvPr/>
        </p:nvSpPr>
        <p:spPr>
          <a:xfrm>
            <a:off x="6627126" y="5388970"/>
            <a:ext cx="22644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3</a:t>
            </a:r>
          </a:p>
          <a:p>
            <a:pPr algn="ctr"/>
            <a:endParaRPr lang="it-IT" sz="1100" dirty="0"/>
          </a:p>
          <a:p>
            <a:pPr algn="ctr"/>
            <a:r>
              <a:rPr lang="it-IT" sz="1100" dirty="0"/>
              <a:t>(Radio)pharmaceutical </a:t>
            </a:r>
            <a:r>
              <a:rPr lang="it-IT" sz="1100" dirty="0" err="1"/>
              <a:t>development</a:t>
            </a:r>
            <a:endParaRPr lang="it-IT" sz="1100" dirty="0"/>
          </a:p>
        </p:txBody>
      </p:sp>
      <p:sp>
        <p:nvSpPr>
          <p:cNvPr id="18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1649516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22FB3C-A916-4E14-8551-7CC86F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238458"/>
            <a:ext cx="2204720" cy="680649"/>
          </a:xfrm>
        </p:spPr>
        <p:txBody>
          <a:bodyPr/>
          <a:lstStyle/>
          <a:p>
            <a:r>
              <a:rPr lang="it-IT" sz="3200" dirty="0"/>
              <a:t>RIB Source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1F7705-165C-477A-B4D2-AAE638FDE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78"/>
            <a:fld id="{98D00AAB-3F07-384E-9A2A-FBDD7D8D584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457178"/>
              <a:t>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215C839-765C-4D2B-A815-9030E0F30D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77" t="11580" r="12667" b="11186"/>
          <a:stretch/>
        </p:blipFill>
        <p:spPr>
          <a:xfrm>
            <a:off x="142204" y="1185233"/>
            <a:ext cx="8665001" cy="5049203"/>
          </a:xfrm>
          <a:prstGeom prst="rect">
            <a:avLst/>
          </a:prstGeom>
        </p:spPr>
      </p:pic>
      <p:sp>
        <p:nvSpPr>
          <p:cNvPr id="7" name="Segnaposto data 2">
            <a:extLst>
              <a:ext uri="{FF2B5EF4-FFF2-40B4-BE49-F238E27FC236}">
                <a16:creationId xmlns:a16="http://schemas.microsoft.com/office/drawing/2014/main" id="{EAD46731-8B98-4C47-9448-D0027361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19th March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AC3484D-6AD6-4314-8F34-C66D94287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pPr defTabSz="457178"/>
            <a:r>
              <a:rPr lang="it-IT" dirty="0">
                <a:solidFill>
                  <a:prstClr val="black">
                    <a:tint val="75000"/>
                  </a:prstClr>
                </a:solidFill>
              </a:rPr>
              <a:t>Stefano Corradetti</a:t>
            </a:r>
          </a:p>
        </p:txBody>
      </p:sp>
    </p:spTree>
    <p:extLst>
      <p:ext uri="{BB962C8B-B14F-4D97-AF65-F5344CB8AC3E}">
        <p14:creationId xmlns:p14="http://schemas.microsoft.com/office/powerpoint/2010/main" val="3814825876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C030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10148</TotalTime>
  <Words>1407</Words>
  <Application>Microsoft Macintosh PowerPoint</Application>
  <PresentationFormat>Affichage à l'écran (4:3)</PresentationFormat>
  <Paragraphs>348</Paragraphs>
  <Slides>31</Slides>
  <Notes>7</Notes>
  <HiddenSlides>1</HiddenSlides>
  <MMClips>0</MMClips>
  <ScaleCrop>false</ScaleCrop>
  <HeadingPairs>
    <vt:vector size="8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7" baseType="lpstr">
      <vt:lpstr>ＭＳ Ｐゴシック</vt:lpstr>
      <vt:lpstr>Arial</vt:lpstr>
      <vt:lpstr>Arial  </vt:lpstr>
      <vt:lpstr>Bell MT</vt:lpstr>
      <vt:lpstr>Calibri</vt:lpstr>
      <vt:lpstr>Calibri  </vt:lpstr>
      <vt:lpstr>Calibri (corpo)</vt:lpstr>
      <vt:lpstr>Charter Roman</vt:lpstr>
      <vt:lpstr>Constantia</vt:lpstr>
      <vt:lpstr>Corbel</vt:lpstr>
      <vt:lpstr>Symbol</vt:lpstr>
      <vt:lpstr>Times New Roman</vt:lpstr>
      <vt:lpstr>Verdana-Bold</vt:lpstr>
      <vt:lpstr>Wingdings</vt:lpstr>
      <vt:lpstr>1_Tema di Office</vt:lpstr>
      <vt:lpstr>CS ChemDraw Drawing</vt:lpstr>
      <vt:lpstr>Présentation PowerPoint</vt:lpstr>
      <vt:lpstr>ISOLPHARM Project  </vt:lpstr>
      <vt:lpstr>Overview</vt:lpstr>
      <vt:lpstr>The SPES project at LNL-INFN</vt:lpstr>
      <vt:lpstr>The New SPES/ISOLPHARM  Infrastructure</vt:lpstr>
      <vt:lpstr>The New SPES/ISOLPHARM  Infrastructure</vt:lpstr>
      <vt:lpstr>RIBs facilities in the word  </vt:lpstr>
      <vt:lpstr>Présentation PowerPoint</vt:lpstr>
      <vt:lpstr>RIB Source</vt:lpstr>
      <vt:lpstr>Radionuclides that will  be produced  at LNL-INFN</vt:lpstr>
      <vt:lpstr>Présentation PowerPoint</vt:lpstr>
      <vt:lpstr>Experimental activities: The proton driver </vt:lpstr>
      <vt:lpstr>Experimental activities:  Production targets development   </vt:lpstr>
      <vt:lpstr>Présentation PowerPoint</vt:lpstr>
      <vt:lpstr>Experimental Activities: Secondary Target </vt:lpstr>
      <vt:lpstr> Experimental Activities: Stable ion beams production and recovery </vt:lpstr>
      <vt:lpstr>ISOLPHARM Production</vt:lpstr>
      <vt:lpstr>Présentation PowerPoint</vt:lpstr>
      <vt:lpstr>ISOLPHARM_Ag</vt:lpstr>
      <vt:lpstr>Traditional production Routes for 111Ag </vt:lpstr>
      <vt:lpstr>Production Routes for 111Ag:  ISOLPHARM Method </vt:lpstr>
      <vt:lpstr>ISOLPHARM_Ag</vt:lpstr>
      <vt:lpstr>Ionization and deposition of stable Ag+ </vt:lpstr>
      <vt:lpstr>Ag+ deposition tests</vt:lpstr>
      <vt:lpstr>Development of novel  bifunctional chelators for Ag(I)</vt:lpstr>
      <vt:lpstr>Présentation PowerPoint</vt:lpstr>
      <vt:lpstr>Présentation PowerPoint</vt:lpstr>
      <vt:lpstr>Présentation PowerPoint</vt:lpstr>
      <vt:lpstr>Conclusion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Stato dell’arte e prospettive del DSF in ISOLPHARM</dc:title>
  <dc:creator>Utente Windows</dc:creator>
  <cp:lastModifiedBy>Microsoft Office User</cp:lastModifiedBy>
  <cp:revision>418</cp:revision>
  <dcterms:created xsi:type="dcterms:W3CDTF">2017-11-14T14:06:06Z</dcterms:created>
  <dcterms:modified xsi:type="dcterms:W3CDTF">2019-03-19T08:37:09Z</dcterms:modified>
</cp:coreProperties>
</file>