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7" d="100"/>
          <a:sy n="67" d="100"/>
        </p:scale>
        <p:origin x="-90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DB5DB-532F-4791-A275-656F2291F4C8}" type="datetimeFigureOut">
              <a:rPr lang="en-GB" smtClean="0"/>
              <a:t>12/02/2019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47708-8C6B-47C0-A195-43F03D327B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8597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DB5DB-532F-4791-A275-656F2291F4C8}" type="datetimeFigureOut">
              <a:rPr lang="en-GB" smtClean="0"/>
              <a:t>12/02/2019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47708-8C6B-47C0-A195-43F03D327B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1989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DB5DB-532F-4791-A275-656F2291F4C8}" type="datetimeFigureOut">
              <a:rPr lang="en-GB" smtClean="0"/>
              <a:t>12/02/2019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47708-8C6B-47C0-A195-43F03D327B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6669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DB5DB-532F-4791-A275-656F2291F4C8}" type="datetimeFigureOut">
              <a:rPr lang="en-GB" smtClean="0"/>
              <a:t>12/02/2019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47708-8C6B-47C0-A195-43F03D327B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948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DB5DB-532F-4791-A275-656F2291F4C8}" type="datetimeFigureOut">
              <a:rPr lang="en-GB" smtClean="0"/>
              <a:t>12/02/2019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47708-8C6B-47C0-A195-43F03D327B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9093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DB5DB-532F-4791-A275-656F2291F4C8}" type="datetimeFigureOut">
              <a:rPr lang="en-GB" smtClean="0"/>
              <a:t>12/02/2019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47708-8C6B-47C0-A195-43F03D327B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3878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DB5DB-532F-4791-A275-656F2291F4C8}" type="datetimeFigureOut">
              <a:rPr lang="en-GB" smtClean="0"/>
              <a:t>12/02/2019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47708-8C6B-47C0-A195-43F03D327B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3626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DB5DB-532F-4791-A275-656F2291F4C8}" type="datetimeFigureOut">
              <a:rPr lang="en-GB" smtClean="0"/>
              <a:t>12/02/2019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47708-8C6B-47C0-A195-43F03D327B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741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DB5DB-532F-4791-A275-656F2291F4C8}" type="datetimeFigureOut">
              <a:rPr lang="en-GB" smtClean="0"/>
              <a:t>12/02/2019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47708-8C6B-47C0-A195-43F03D327B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8294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DB5DB-532F-4791-A275-656F2291F4C8}" type="datetimeFigureOut">
              <a:rPr lang="en-GB" smtClean="0"/>
              <a:t>12/02/2019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47708-8C6B-47C0-A195-43F03D327B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2612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DB5DB-532F-4791-A275-656F2291F4C8}" type="datetimeFigureOut">
              <a:rPr lang="en-GB" smtClean="0"/>
              <a:t>12/02/2019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47708-8C6B-47C0-A195-43F03D327B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7997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8DB5DB-532F-4791-A275-656F2291F4C8}" type="datetimeFigureOut">
              <a:rPr lang="en-GB" smtClean="0"/>
              <a:t>12/02/2019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F47708-8C6B-47C0-A195-43F03D327B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9710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1027" y="116632"/>
            <a:ext cx="6780767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b="1" dirty="0" smtClean="0"/>
              <a:t>Second part of vRDV15 Thursday and Friday</a:t>
            </a:r>
          </a:p>
          <a:p>
            <a:endParaRPr lang="fr-CH" dirty="0" smtClean="0"/>
          </a:p>
          <a:p>
            <a:endParaRPr lang="fr-CH" dirty="0"/>
          </a:p>
          <a:p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5139438"/>
              </p:ext>
            </p:extLst>
          </p:nvPr>
        </p:nvGraphicFramePr>
        <p:xfrm>
          <a:off x="251520" y="1124744"/>
          <a:ext cx="3797300" cy="38201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75142"/>
                <a:gridCol w="2322158"/>
              </a:tblGrid>
              <a:tr h="3683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Review of Neutrino mass models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415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why only 3 neutrinos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415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RH neutrinos and alternatives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415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See saw and GUTS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415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coffee</a:t>
                      </a:r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415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Searches for RH neutrinos in the KeV scale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status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prospects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  <a:tr h="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lunch</a:t>
                      </a:r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415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Searches for RH neutrinos in the mass region from m(pi) to TeV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415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in neutrino beams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415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in beam dumps 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415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at B factory , at LHC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2823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coffee</a:t>
                      </a:r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415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Future facilities, ILC, CLIC, FCCee, FCChh, FCCeh, Muon collidier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415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linear colliders and muon colliders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415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FCC searches 1: FCC-ee: Z and Higgs decays, precision measurmeents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415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2. FCC-</a:t>
                      </a:r>
                      <a:r>
                        <a:rPr lang="en-GB" sz="1100" u="none" strike="noStrike" dirty="0" err="1">
                          <a:effectLst/>
                        </a:rPr>
                        <a:t>hh</a:t>
                      </a:r>
                      <a:r>
                        <a:rPr lang="en-GB" sz="1100" u="none" strike="noStrike" dirty="0">
                          <a:effectLst/>
                        </a:rPr>
                        <a:t> and eh, and synergies with </a:t>
                      </a:r>
                      <a:r>
                        <a:rPr lang="en-GB" sz="1100" u="none" strike="noStrike" dirty="0" err="1">
                          <a:effectLst/>
                        </a:rPr>
                        <a:t>ee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5040189"/>
              </p:ext>
            </p:extLst>
          </p:nvPr>
        </p:nvGraphicFramePr>
        <p:xfrm>
          <a:off x="4593332" y="1124744"/>
          <a:ext cx="3797300" cy="388843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97300"/>
              </a:tblGrid>
              <a:tr h="2058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Other neutrino mass models and their manifestations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  <a:tr h="2058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present status and limits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  <a:tr h="2058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prospects at Future facilities (beams and beams dump)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  <a:tr h="2058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prospects at Future facilities (Colliders)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  <a:tr h="2058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coffee</a:t>
                      </a:r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  <a:tr h="19449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explaining  BAU and DM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  <a:tr h="2058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vMSM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  <a:tr h="2058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other see-saws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  <a:tr h="2058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other manifestations (0vBB in particular)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  <a:tr h="19449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lunch</a:t>
                      </a:r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ctr"/>
                </a:tc>
              </a:tr>
              <a:tr h="2058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err="1">
                          <a:effectLst/>
                        </a:rPr>
                        <a:t>Unitarity</a:t>
                      </a:r>
                      <a:r>
                        <a:rPr lang="en-GB" sz="1100" u="none" strike="noStrike" dirty="0">
                          <a:effectLst/>
                        </a:rPr>
                        <a:t> and Universality tests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  <a:tr h="2058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in Z and W decays present and future 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  <a:tr h="2058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in muon and  tau 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  <a:tr h="2058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in oscillations from CC and NC processes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  <a:tr h="2058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coffee</a:t>
                      </a:r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  <a:tr h="2058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Unitarity and Universality tests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  <a:tr h="2058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in D and B decays 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  <a:tr h="2058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possible mundane explanations 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  <a:tr h="2058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possible theoretical explanations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13786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6660812"/>
              </p:ext>
            </p:extLst>
          </p:nvPr>
        </p:nvGraphicFramePr>
        <p:xfrm>
          <a:off x="1187624" y="773999"/>
          <a:ext cx="6696744" cy="45992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696744"/>
              </a:tblGrid>
              <a:tr h="919844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u="none" strike="noStrike">
                          <a:effectLst/>
                        </a:rPr>
                        <a:t>Review of Neutrino mass models</a:t>
                      </a:r>
                      <a:endParaRPr lang="en-GB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  <a:tr h="459922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u="none" strike="noStrike">
                          <a:effectLst/>
                        </a:rPr>
                        <a:t>why only 3 neutrinos</a:t>
                      </a:r>
                      <a:endParaRPr lang="en-GB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  <a:tr h="459922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u="none" strike="noStrike">
                          <a:effectLst/>
                        </a:rPr>
                        <a:t>RH neutrinos and alternatives</a:t>
                      </a:r>
                      <a:endParaRPr lang="en-GB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  <a:tr h="459922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u="none" strike="noStrike">
                          <a:effectLst/>
                        </a:rPr>
                        <a:t>See saw and GUTS</a:t>
                      </a:r>
                      <a:endParaRPr lang="en-GB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  <a:tr h="459922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u="none" strike="noStrike">
                          <a:effectLst/>
                        </a:rPr>
                        <a:t>coffee</a:t>
                      </a:r>
                      <a:endParaRPr lang="en-GB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  <a:tr h="459922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u="none" strike="noStrike">
                          <a:effectLst/>
                        </a:rPr>
                        <a:t>explaining  BAU and DM</a:t>
                      </a:r>
                      <a:endParaRPr lang="en-GB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  <a:tr h="459922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u="none" strike="noStrike">
                          <a:effectLst/>
                        </a:rPr>
                        <a:t>vMSM</a:t>
                      </a:r>
                      <a:endParaRPr lang="en-GB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  <a:tr h="459922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u="none" strike="noStrike">
                          <a:effectLst/>
                        </a:rPr>
                        <a:t>other see-saws</a:t>
                      </a:r>
                      <a:endParaRPr lang="en-GB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  <a:tr h="459922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u="none" strike="noStrike" dirty="0">
                          <a:effectLst/>
                        </a:rPr>
                        <a:t>other manifestations (0vBB in particular)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907704" y="260648"/>
            <a:ext cx="2715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Proposal</a:t>
            </a:r>
            <a:r>
              <a:rPr lang="fr-CH" dirty="0" smtClean="0"/>
              <a:t> </a:t>
            </a:r>
            <a:r>
              <a:rPr lang="fr-CH" dirty="0" err="1" smtClean="0"/>
              <a:t>thursday</a:t>
            </a:r>
            <a:r>
              <a:rPr lang="fr-CH" dirty="0" smtClean="0"/>
              <a:t> </a:t>
            </a:r>
            <a:r>
              <a:rPr lang="fr-CH" dirty="0" err="1" smtClean="0"/>
              <a:t>morning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21034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4262813"/>
              </p:ext>
            </p:extLst>
          </p:nvPr>
        </p:nvGraphicFramePr>
        <p:xfrm>
          <a:off x="611560" y="1052736"/>
          <a:ext cx="8172400" cy="47525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172400"/>
              </a:tblGrid>
              <a:tr h="39604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u="none" strike="noStrike">
                          <a:effectLst/>
                        </a:rPr>
                        <a:t>Friday 9 </a:t>
                      </a:r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  <a:tr h="39604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u="none" strike="noStrike">
                          <a:effectLst/>
                        </a:rPr>
                        <a:t>Searches for RH neutrinos in the KeV scale</a:t>
                      </a:r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  <a:tr h="39604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u="none" strike="noStrike">
                          <a:effectLst/>
                        </a:rPr>
                        <a:t>Searches for RH neutrinos in the mass region from m(pi) to TeV</a:t>
                      </a:r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  <a:tr h="39604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u="none" strike="noStrike">
                          <a:effectLst/>
                        </a:rPr>
                        <a:t>in beam dumps </a:t>
                      </a:r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  <a:tr h="39604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u="none" strike="noStrike">
                          <a:effectLst/>
                        </a:rPr>
                        <a:t>at B factory ,</a:t>
                      </a:r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  <a:tr h="39604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u="none" strike="noStrike">
                          <a:effectLst/>
                        </a:rPr>
                        <a:t>at LHC</a:t>
                      </a:r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  <a:tr h="39604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u="none" strike="noStrike">
                          <a:effectLst/>
                        </a:rPr>
                        <a:t>coffee</a:t>
                      </a:r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  <a:tr h="39604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u="none" strike="noStrike">
                          <a:effectLst/>
                        </a:rPr>
                        <a:t>FCC searches : Z factory and precision measts</a:t>
                      </a:r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  <a:tr h="39604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u="none" strike="noStrike">
                          <a:effectLst/>
                        </a:rPr>
                        <a:t>FCC searches : hadron and ep colliders</a:t>
                      </a:r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  <a:tr h="39604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u="none" strike="noStrike">
                          <a:effectLst/>
                        </a:rPr>
                        <a:t>linear colliders and muon colliders</a:t>
                      </a:r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  <a:tr h="39604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u="none" strike="noStrike">
                          <a:effectLst/>
                        </a:rPr>
                        <a:t>Other mass models and manifestations</a:t>
                      </a:r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  <a:tr h="39604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u="none" strike="noStrike" dirty="0">
                          <a:effectLst/>
                        </a:rPr>
                        <a:t>lunch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3202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6654022"/>
              </p:ext>
            </p:extLst>
          </p:nvPr>
        </p:nvGraphicFramePr>
        <p:xfrm>
          <a:off x="323528" y="1772816"/>
          <a:ext cx="8172400" cy="28003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74743"/>
                <a:gridCol w="4997657"/>
              </a:tblGrid>
              <a:tr h="18415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2000" b="1" u="none" strike="noStrike">
                          <a:effectLst/>
                        </a:rPr>
                        <a:t>Unitarity and Universality tests in muon and  tau decays </a:t>
                      </a:r>
                      <a:endParaRPr lang="en-GB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415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2000" b="1" u="none" strike="noStrike">
                          <a:effectLst/>
                        </a:rPr>
                        <a:t>in Z and W decays present and future </a:t>
                      </a:r>
                      <a:endParaRPr lang="en-GB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415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2000" b="1" u="none" strike="noStrike">
                          <a:effectLst/>
                        </a:rPr>
                        <a:t>in oscillations from CC and NC processes</a:t>
                      </a:r>
                      <a:endParaRPr lang="en-GB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en-GB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  <a:tr h="18415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2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coffee</a:t>
                      </a:r>
                      <a:endParaRPr lang="en-GB" sz="20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415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2000" b="1" u="none" strike="noStrike">
                          <a:effectLst/>
                        </a:rPr>
                        <a:t>Unitarity and Universality tests in D and B decays </a:t>
                      </a:r>
                      <a:endParaRPr lang="en-GB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415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2000" b="1" u="none" strike="noStrike">
                          <a:effectLst/>
                        </a:rPr>
                        <a:t>possible mundane explanations </a:t>
                      </a:r>
                      <a:endParaRPr lang="en-GB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415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2000" b="1" u="none" strike="noStrike">
                          <a:effectLst/>
                        </a:rPr>
                        <a:t>possible theoretical explanations</a:t>
                      </a:r>
                      <a:endParaRPr lang="en-GB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u="none" strike="noStrike" dirty="0">
                          <a:effectLst/>
                        </a:rPr>
                        <a:t>discussion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>
                          <a:effectLst/>
                        </a:rPr>
                        <a:t> 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50" marR="6350" marT="635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99010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323</Words>
  <Application>Microsoft Office PowerPoint</Application>
  <PresentationFormat>On-screen Show (4:3)</PresentationFormat>
  <Paragraphs>74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bdl</dc:creator>
  <cp:lastModifiedBy>bdl</cp:lastModifiedBy>
  <cp:revision>4</cp:revision>
  <dcterms:created xsi:type="dcterms:W3CDTF">2019-02-12T13:01:17Z</dcterms:created>
  <dcterms:modified xsi:type="dcterms:W3CDTF">2019-02-12T13:40:07Z</dcterms:modified>
</cp:coreProperties>
</file>