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8" r:id="rId2"/>
    <p:sldId id="264" r:id="rId3"/>
    <p:sldId id="262" r:id="rId4"/>
    <p:sldId id="276" r:id="rId5"/>
    <p:sldId id="272" r:id="rId6"/>
    <p:sldId id="285" r:id="rId7"/>
    <p:sldId id="280" r:id="rId8"/>
    <p:sldId id="281" r:id="rId9"/>
    <p:sldId id="282" r:id="rId10"/>
    <p:sldId id="283" r:id="rId11"/>
    <p:sldId id="277" r:id="rId12"/>
    <p:sldId id="284" r:id="rId13"/>
    <p:sldId id="287" r:id="rId14"/>
    <p:sldId id="278" r:id="rId1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B8E7"/>
    <a:srgbClr val="4CB8E8"/>
    <a:srgbClr val="12B537"/>
    <a:srgbClr val="F46410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40" autoAdjust="0"/>
    <p:restoredTop sz="94676"/>
  </p:normalViewPr>
  <p:slideViewPr>
    <p:cSldViewPr snapToGrid="0" snapToObjects="1">
      <p:cViewPr varScale="1">
        <p:scale>
          <a:sx n="141" d="100"/>
          <a:sy n="141" d="100"/>
        </p:scale>
        <p:origin x="936" y="176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C8476-1851-2048-A225-2C7F522E4230}" type="datetimeFigureOut">
              <a:rPr lang="en-US" smtClean="0"/>
              <a:t>3/21/19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F0A8D2-377B-F74B-A220-C7DA3246D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1402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78E5EA-7919-7340-8DE8-D70CB2F4F42D}" type="datetimeFigureOut">
              <a:rPr lang="en-US" smtClean="0"/>
              <a:t>3/21/19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C0E052-4D8E-2945-B207-300802F3D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0080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/>
              <a:t>Another example is Team</a:t>
            </a:r>
            <a:r>
              <a:rPr lang="fi-FI" baseline="0" dirty="0"/>
              <a:t> Edumind – combining inspiration from a research project on augmented reality for maintenance workers with a societal challenge on helping autistic kids to communicate better with their surroundings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2FEC2-B27D-D742-A3AC-67ED00126B4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347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767726" y="1833611"/>
            <a:ext cx="7155968" cy="705332"/>
          </a:xfrm>
        </p:spPr>
        <p:txBody>
          <a:bodyPr>
            <a:normAutofit/>
          </a:bodyPr>
          <a:lstStyle>
            <a:lvl1pPr algn="r">
              <a:defRPr sz="3200"/>
            </a:lvl1pPr>
          </a:lstStyle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5180494" y="3009516"/>
            <a:ext cx="2743200" cy="242802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Presenter</a:t>
            </a:r>
          </a:p>
        </p:txBody>
      </p:sp>
      <p:pic>
        <p:nvPicPr>
          <p:cNvPr id="3" name="Picture 2" descr="cubes-RGB.pdf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373719"/>
            <a:ext cx="2526587" cy="1788734"/>
          </a:xfrm>
          <a:prstGeom prst="rect">
            <a:avLst/>
          </a:prstGeom>
        </p:spPr>
      </p:pic>
      <p:sp>
        <p:nvSpPr>
          <p:cNvPr id="14" name="Espace réservé du texte 2"/>
          <p:cNvSpPr>
            <a:spLocks noGrp="1"/>
          </p:cNvSpPr>
          <p:nvPr>
            <p:ph type="body" idx="11" hasCustomPrompt="1"/>
          </p:nvPr>
        </p:nvSpPr>
        <p:spPr>
          <a:xfrm>
            <a:off x="5186773" y="3255265"/>
            <a:ext cx="2743200" cy="236907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Date</a:t>
            </a:r>
          </a:p>
        </p:txBody>
      </p:sp>
      <p:sp>
        <p:nvSpPr>
          <p:cNvPr id="16" name="Espace réservé du texte 2"/>
          <p:cNvSpPr>
            <a:spLocks noGrp="1"/>
          </p:cNvSpPr>
          <p:nvPr>
            <p:ph type="body" idx="2" hasCustomPrompt="1"/>
          </p:nvPr>
        </p:nvSpPr>
        <p:spPr>
          <a:xfrm>
            <a:off x="2526588" y="2538943"/>
            <a:ext cx="5397106" cy="275648"/>
          </a:xfrm>
        </p:spPr>
        <p:txBody>
          <a:bodyPr lIns="45720" tIns="0" rIns="45720" bIns="0" anchor="b">
            <a:normAutofit/>
          </a:bodyPr>
          <a:lstStyle>
            <a:lvl1pPr marL="0" indent="0" algn="r">
              <a:buNone/>
              <a:defRPr sz="20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Image and leg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862267" y="601570"/>
            <a:ext cx="3393161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rgbClr val="F46410"/>
                </a:solidFill>
              </a:defRPr>
            </a:lvl1pPr>
          </a:lstStyle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862267" y="1696336"/>
            <a:ext cx="3393161" cy="2550350"/>
          </a:xfrm>
        </p:spPr>
        <p:txBody>
          <a:bodyPr lIns="45720" rIns="45720"/>
          <a:lstStyle>
            <a:lvl1pPr marL="0" indent="0">
              <a:buFontTx/>
              <a:buNone/>
              <a:defRPr sz="1200" spc="-1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</p:txBody>
      </p:sp>
      <p:sp>
        <p:nvSpPr>
          <p:cNvPr id="14" name="Vertical Content Placeholder 9"/>
          <p:cNvSpPr>
            <a:spLocks noGrp="1"/>
          </p:cNvSpPr>
          <p:nvPr>
            <p:ph orient="vert" sz="quarter" idx="14"/>
          </p:nvPr>
        </p:nvSpPr>
        <p:spPr>
          <a:xfrm rot="16200000">
            <a:off x="503529" y="518259"/>
            <a:ext cx="4154408" cy="4154408"/>
          </a:xfrm>
          <a:prstGeom prst="hexagon">
            <a:avLst/>
          </a:prstGeom>
        </p:spPr>
        <p:txBody>
          <a:bodyPr vert="eaVert"/>
          <a:lstStyle/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bel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2377" y="1315400"/>
            <a:ext cx="1899245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bel 2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9276" y="1327799"/>
            <a:ext cx="1880157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-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685800" y="297467"/>
            <a:ext cx="7772400" cy="2445731"/>
          </a:xfrm>
          <a:prstGeom prst="rect">
            <a:avLst/>
          </a:prstGeom>
        </p:spPr>
        <p:txBody>
          <a:bodyPr/>
          <a:lstStyle>
            <a:lvl1pPr indent="304800" algn="ctr">
              <a:defRPr sz="4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4800">
                <a:uFill>
                  <a:solidFill/>
                </a:uFill>
              </a:rPr>
              <a:t>Title 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685800" y="2840053"/>
            <a:ext cx="7772400" cy="2070612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666666"/>
                </a:solidFill>
                <a:uFill>
                  <a:solidFill>
                    <a:srgbClr val="666666"/>
                  </a:solidFill>
                </a:uFill>
              </a:defRPr>
            </a:lvl1pPr>
            <a:lvl2pPr algn="ctr">
              <a:defRPr>
                <a:solidFill>
                  <a:srgbClr val="666666"/>
                </a:solidFill>
                <a:uFill>
                  <a:solidFill>
                    <a:srgbClr val="666666"/>
                  </a:solidFill>
                </a:uFill>
              </a:defRPr>
            </a:lvl2pPr>
            <a:lvl3pPr algn="ctr">
              <a:defRPr>
                <a:solidFill>
                  <a:srgbClr val="666666"/>
                </a:solidFill>
                <a:uFill>
                  <a:solidFill>
                    <a:srgbClr val="666666"/>
                  </a:solidFill>
                </a:uFill>
              </a:defRPr>
            </a:lvl3pPr>
            <a:lvl4pPr algn="ctr">
              <a:defRPr>
                <a:solidFill>
                  <a:srgbClr val="666666"/>
                </a:solidFill>
                <a:uFill>
                  <a:solidFill>
                    <a:srgbClr val="666666"/>
                  </a:solidFill>
                </a:uFill>
              </a:defRPr>
            </a:lvl4pPr>
            <a:lvl5pPr algn="ctr">
              <a:defRPr>
                <a:solidFill>
                  <a:srgbClr val="666666"/>
                </a:solidFill>
                <a:uFill>
                  <a:solidFill>
                    <a:srgbClr val="666666"/>
                  </a:solidFill>
                </a:uFill>
              </a:defRPr>
            </a:lvl5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400">
                <a:solidFill>
                  <a:srgbClr val="666666"/>
                </a:solidFill>
                <a:uFill>
                  <a:solidFill>
                    <a:srgbClr val="666666"/>
                  </a:solidFill>
                </a:u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  <a:uFillTx/>
              </a:defRPr>
            </a:pPr>
            <a:r>
              <a:rPr sz="1400">
                <a:solidFill>
                  <a:srgbClr val="666666"/>
                </a:solidFill>
                <a:uFill>
                  <a:solidFill>
                    <a:srgbClr val="666666"/>
                  </a:solidFill>
                </a:u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  <a:uFillTx/>
              </a:defRPr>
            </a:pPr>
            <a:r>
              <a:rPr sz="1400">
                <a:solidFill>
                  <a:srgbClr val="666666"/>
                </a:solidFill>
                <a:uFill>
                  <a:solidFill>
                    <a:srgbClr val="666666"/>
                  </a:solidFill>
                </a:u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  <a:uFillTx/>
              </a:defRPr>
            </a:pPr>
            <a:r>
              <a:rPr sz="1400">
                <a:solidFill>
                  <a:srgbClr val="666666"/>
                </a:solidFill>
                <a:uFill>
                  <a:solidFill>
                    <a:srgbClr val="666666"/>
                  </a:solidFill>
                </a:u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  <a:uFillTx/>
              </a:defRPr>
            </a:pPr>
            <a:r>
              <a:rPr sz="1400">
                <a:solidFill>
                  <a:srgbClr val="666666"/>
                </a:solidFill>
                <a:uFill>
                  <a:solidFill>
                    <a:srgbClr val="666666"/>
                  </a:solidFill>
                </a:uFill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195351406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Cover page without cub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deas-label-blue-text-white-background.pdf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250" y="3865506"/>
            <a:ext cx="1080316" cy="1080316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767726" y="1833611"/>
            <a:ext cx="7155968" cy="705332"/>
          </a:xfrm>
        </p:spPr>
        <p:txBody>
          <a:bodyPr>
            <a:normAutofit/>
          </a:bodyPr>
          <a:lstStyle>
            <a:lvl1pPr algn="r">
              <a:defRPr sz="3200"/>
            </a:lvl1pPr>
          </a:lstStyle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  <p:sp>
        <p:nvSpPr>
          <p:cNvPr id="14" name="Espace réservé du texte 2"/>
          <p:cNvSpPr>
            <a:spLocks noGrp="1"/>
          </p:cNvSpPr>
          <p:nvPr>
            <p:ph type="body" idx="2" hasCustomPrompt="1"/>
          </p:nvPr>
        </p:nvSpPr>
        <p:spPr>
          <a:xfrm>
            <a:off x="2526588" y="2538943"/>
            <a:ext cx="5397106" cy="417800"/>
          </a:xfrm>
        </p:spPr>
        <p:txBody>
          <a:bodyPr lIns="45720" tIns="0" rIns="45720" bIns="0" anchor="b">
            <a:normAutofit/>
          </a:bodyPr>
          <a:lstStyle>
            <a:lvl1pPr marL="0" indent="0" algn="r">
              <a:buNone/>
              <a:defRPr sz="20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SUBTITLE</a:t>
            </a:r>
          </a:p>
        </p:txBody>
      </p:sp>
      <p:sp>
        <p:nvSpPr>
          <p:cNvPr id="15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5180494" y="3009516"/>
            <a:ext cx="2743200" cy="242802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Presenter</a:t>
            </a:r>
          </a:p>
        </p:txBody>
      </p:sp>
      <p:sp>
        <p:nvSpPr>
          <p:cNvPr id="16" name="Espace réservé du texte 2"/>
          <p:cNvSpPr>
            <a:spLocks noGrp="1"/>
          </p:cNvSpPr>
          <p:nvPr>
            <p:ph type="body" idx="11" hasCustomPrompt="1"/>
          </p:nvPr>
        </p:nvSpPr>
        <p:spPr>
          <a:xfrm>
            <a:off x="5186773" y="3255265"/>
            <a:ext cx="2743200" cy="236907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3175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Title and 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99370" y="1200150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409370" y="1200149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14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597784" y="3826475"/>
            <a:ext cx="7430169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599370" y="1164763"/>
            <a:ext cx="4040188" cy="2597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787196" y="1164763"/>
            <a:ext cx="4041775" cy="2597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dirty="0"/>
              <a:t>Cliquez pour modifier les styles du texte du masque</a:t>
            </a:r>
          </a:p>
          <a:p>
            <a:pPr lvl="1" eaLnBrk="1" latinLnBrk="0" hangingPunct="1"/>
            <a:r>
              <a:rPr lang="fr-CH" dirty="0"/>
              <a:t>Deuxième niveau</a:t>
            </a:r>
          </a:p>
          <a:p>
            <a:pPr lvl="2" eaLnBrk="1" latinLnBrk="0" hangingPunct="1"/>
            <a:r>
              <a:rPr lang="fr-CH" dirty="0"/>
              <a:t>Troisième niveau</a:t>
            </a:r>
          </a:p>
          <a:p>
            <a:pPr lvl="3" eaLnBrk="1" latinLnBrk="0" hangingPunct="1"/>
            <a:r>
              <a:rPr lang="fr-CH" dirty="0"/>
              <a:t>Quatrième niveau</a:t>
            </a:r>
          </a:p>
          <a:p>
            <a:pPr lvl="4" eaLnBrk="1" latinLnBrk="0" hangingPunct="1"/>
            <a:r>
              <a:rPr lang="fr-CH" dirty="0"/>
              <a:t>Cinquième niveau</a:t>
            </a:r>
            <a:endParaRPr kumimoji="0" lang="en-US" dirty="0"/>
          </a:p>
        </p:txBody>
      </p:sp>
      <p:sp>
        <p:nvSpPr>
          <p:cNvPr id="15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Content + 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fr-CH" dirty="0"/>
              <a:t>CLICK TO MODIFY TITLE</a:t>
            </a:r>
            <a:endParaRPr lang="en-US" dirty="0"/>
          </a:p>
        </p:txBody>
      </p:sp>
      <p:sp>
        <p:nvSpPr>
          <p:cNvPr id="6" name="Vertical Content Placeholder 9"/>
          <p:cNvSpPr>
            <a:spLocks noGrp="1"/>
          </p:cNvSpPr>
          <p:nvPr>
            <p:ph orient="vert" sz="quarter" idx="14"/>
          </p:nvPr>
        </p:nvSpPr>
        <p:spPr>
          <a:xfrm rot="16200000">
            <a:off x="4615840" y="1155285"/>
            <a:ext cx="3661546" cy="3661546"/>
          </a:xfrm>
          <a:prstGeom prst="hexagon">
            <a:avLst/>
          </a:prstGeom>
        </p:spPr>
        <p:txBody>
          <a:bodyPr vert="eaVert"/>
          <a:lstStyle/>
          <a:p>
            <a:pPr lvl="0"/>
            <a:endParaRPr lang="en-US" dirty="0"/>
          </a:p>
        </p:txBody>
      </p:sp>
      <p:sp>
        <p:nvSpPr>
          <p:cNvPr id="7" name="Espace réservé du contenu 2"/>
          <p:cNvSpPr>
            <a:spLocks noGrp="1"/>
          </p:cNvSpPr>
          <p:nvPr>
            <p:ph sz="half" idx="1"/>
          </p:nvPr>
        </p:nvSpPr>
        <p:spPr>
          <a:xfrm>
            <a:off x="59937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138226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Content +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ertical Content Placeholder 9"/>
          <p:cNvSpPr>
            <a:spLocks noGrp="1"/>
          </p:cNvSpPr>
          <p:nvPr>
            <p:ph orient="vert" sz="quarter" idx="14"/>
          </p:nvPr>
        </p:nvSpPr>
        <p:spPr>
          <a:xfrm rot="16200000">
            <a:off x="599370" y="1181809"/>
            <a:ext cx="3661546" cy="3661546"/>
          </a:xfrm>
          <a:prstGeom prst="hexagon">
            <a:avLst/>
          </a:prstGeom>
        </p:spPr>
        <p:txBody>
          <a:bodyPr vert="eaVert"/>
          <a:lstStyle/>
          <a:p>
            <a:pPr lvl="0"/>
            <a:endParaRPr lang="en-US" dirty="0"/>
          </a:p>
        </p:txBody>
      </p:sp>
      <p:sp>
        <p:nvSpPr>
          <p:cNvPr id="13" name="Espace réservé du contenu 2"/>
          <p:cNvSpPr>
            <a:spLocks noGrp="1"/>
          </p:cNvSpPr>
          <p:nvPr>
            <p:ph sz="half" idx="1"/>
          </p:nvPr>
        </p:nvSpPr>
        <p:spPr>
          <a:xfrm>
            <a:off x="4619786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14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9 Content with leg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889146"/>
            <a:ext cx="4518804" cy="547688"/>
          </a:xfrm>
        </p:spPr>
        <p:txBody>
          <a:bodyPr tIns="0" bIns="0" anchor="t">
            <a:noAutofit/>
          </a:bodyPr>
          <a:lstStyle>
            <a:lvl1pPr algn="l">
              <a:buNone/>
              <a:defRPr sz="2200" b="1">
                <a:solidFill>
                  <a:srgbClr val="12B537"/>
                </a:solidFill>
              </a:defRPr>
            </a:lvl1pPr>
          </a:lstStyle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599370" y="1164791"/>
            <a:ext cx="808743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Picture 4" descr="Ideas-label-blue-text-white-background.pdf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250" y="3865506"/>
            <a:ext cx="1080316" cy="108031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0" r:id="rId2"/>
    <p:sldLayoutId id="2147483684" r:id="rId3"/>
    <p:sldLayoutId id="2147483679" r:id="rId4"/>
    <p:sldLayoutId id="2147483664" r:id="rId5"/>
    <p:sldLayoutId id="2147483665" r:id="rId6"/>
    <p:sldLayoutId id="2147483683" r:id="rId7"/>
    <p:sldLayoutId id="2147483667" r:id="rId8"/>
    <p:sldLayoutId id="2147483668" r:id="rId9"/>
    <p:sldLayoutId id="2147483669" r:id="rId10"/>
    <p:sldLayoutId id="2147483677" r:id="rId11"/>
    <p:sldLayoutId id="2147483661" r:id="rId12"/>
    <p:sldLayoutId id="2147483685" r:id="rId13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2800" b="1" kern="1200" spc="-150" baseline="0">
          <a:solidFill>
            <a:schemeClr val="bg2">
              <a:lumMod val="25000"/>
            </a:schemeClr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80000"/>
        <a:buFont typeface="Arial"/>
        <a:buChar char="•"/>
        <a:defRPr kumimoji="0" sz="20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90000"/>
        <a:buFont typeface="Arial"/>
        <a:buChar char="•"/>
        <a:defRPr kumimoji="0" sz="18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85000"/>
        <a:buFont typeface="Arial"/>
        <a:buChar char="•"/>
        <a:defRPr kumimoji="0" sz="16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90000"/>
        <a:buFont typeface="Arial"/>
        <a:buChar char="•"/>
        <a:defRPr kumimoji="0" sz="14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100000"/>
        <a:buFont typeface="Arial"/>
        <a:buChar char="•"/>
        <a:defRPr kumimoji="0" sz="14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ttract-eu.org/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theport.ch/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Design_thinking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paces-collage-overview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910" y="353311"/>
            <a:ext cx="9144000" cy="33846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0496" y="3796545"/>
            <a:ext cx="7155968" cy="705332"/>
          </a:xfrm>
        </p:spPr>
        <p:txBody>
          <a:bodyPr/>
          <a:lstStyle/>
          <a:p>
            <a:r>
              <a:rPr lang="en-US" dirty="0"/>
              <a:t>CERN </a:t>
            </a:r>
            <a:r>
              <a:rPr lang="en-US" dirty="0" err="1"/>
              <a:t>Ideasquare</a:t>
            </a:r>
            <a:endParaRPr lang="en-US" dirty="0"/>
          </a:p>
        </p:txBody>
      </p:sp>
      <p:sp>
        <p:nvSpPr>
          <p:cNvPr id="9" name="Espace réservé du texte 2"/>
          <p:cNvSpPr>
            <a:spLocks noGrp="1"/>
          </p:cNvSpPr>
          <p:nvPr>
            <p:ph type="body" idx="2"/>
          </p:nvPr>
        </p:nvSpPr>
        <p:spPr>
          <a:xfrm>
            <a:off x="2489358" y="4408487"/>
            <a:ext cx="5397106" cy="379206"/>
          </a:xfrm>
        </p:spPr>
        <p:txBody>
          <a:bodyPr lIns="45720" tIns="0" rIns="45720" bIns="0" anchor="t">
            <a:normAutofit/>
          </a:bodyPr>
          <a:lstStyle>
            <a:lvl1pPr marL="0" indent="0" algn="r">
              <a:buNone/>
              <a:defRPr sz="20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lang="fr-CH" dirty="0"/>
              <a:t>Santeri Palomaki (CERN)</a:t>
            </a:r>
            <a:endParaRPr kumimoji="0" lang="fr-CH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2077215" y="3892932"/>
            <a:ext cx="2743200" cy="789050"/>
          </a:xfrm>
        </p:spPr>
        <p:txBody>
          <a:bodyPr>
            <a:normAutofit/>
          </a:bodyPr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763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 xmlns:p14="http://schemas.microsoft.com/office/powerpoint/2010/main">
        <p:cut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-1" b="12715"/>
          <a:stretch/>
        </p:blipFill>
        <p:spPr>
          <a:xfrm>
            <a:off x="0" y="-1"/>
            <a:ext cx="9144000" cy="51435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1232" y="373774"/>
            <a:ext cx="8089900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fr-CH" b="1" dirty="0">
                <a:solidFill>
                  <a:schemeClr val="accent6"/>
                </a:solidFill>
                <a:latin typeface="+mj-lt"/>
                <a:cs typeface="Lato Regular"/>
              </a:rPr>
              <a:t>HELPING YOUNG AUTISTIC CHILDREN TO COMMUNICATE</a:t>
            </a:r>
            <a:endParaRPr lang="en-US" b="1" dirty="0">
              <a:solidFill>
                <a:schemeClr val="accent6"/>
              </a:solidFill>
              <a:latin typeface="+mj-lt"/>
              <a:cs typeface="Lato Regular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2541" y="4206241"/>
            <a:ext cx="5430129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https://www.youtube.com/watch?v=w5S8vSHH_XA</a:t>
            </a:r>
          </a:p>
        </p:txBody>
      </p:sp>
    </p:spTree>
    <p:extLst>
      <p:ext uri="{BB962C8B-B14F-4D97-AF65-F5344CB8AC3E}">
        <p14:creationId xmlns:p14="http://schemas.microsoft.com/office/powerpoint/2010/main" val="2389002922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lectronics-prototype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98884"/>
            <a:ext cx="9144000" cy="6096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55159" y="365951"/>
            <a:ext cx="8556104" cy="444164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IDEASQUARE OUTPUT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9370" y="1090086"/>
            <a:ext cx="8087430" cy="3452034"/>
          </a:xfrm>
        </p:spPr>
        <p:txBody>
          <a:bodyPr>
            <a:normAutofit/>
          </a:bodyPr>
          <a:lstStyle/>
          <a:p>
            <a:r>
              <a:rPr lang="en-US" dirty="0"/>
              <a:t>Education of future scientists and innovators</a:t>
            </a:r>
          </a:p>
          <a:p>
            <a:r>
              <a:rPr lang="en-US" dirty="0"/>
              <a:t>Creating talent for </a:t>
            </a:r>
            <a:r>
              <a:rPr lang="en-US" i="1" dirty="0"/>
              <a:t>both</a:t>
            </a:r>
            <a:r>
              <a:rPr lang="en-US" dirty="0"/>
              <a:t> basic research and entrepreneurship (iterative prototyping, new business concepts)</a:t>
            </a:r>
          </a:p>
          <a:p>
            <a:r>
              <a:rPr lang="en-US" dirty="0"/>
              <a:t>Sharing of ideas, spaces and resources improved in and between versatile development projects in a high-tech environment</a:t>
            </a:r>
          </a:p>
          <a:p>
            <a:r>
              <a:rPr lang="en-US" dirty="0"/>
              <a:t>Societal value from basic research</a:t>
            </a:r>
          </a:p>
          <a:p>
            <a:r>
              <a:rPr lang="en-US" dirty="0"/>
              <a:t>Shared experimental data on innovation processes (CIJ)</a:t>
            </a:r>
          </a:p>
          <a:p>
            <a:r>
              <a:rPr lang="en-US" dirty="0"/>
              <a:t>Demonstrator for ATTRACT (</a:t>
            </a:r>
            <a:r>
              <a:rPr lang="en-US" dirty="0">
                <a:hlinkClick r:id="rId3"/>
              </a:rPr>
              <a:t>www.attract-eu.org</a:t>
            </a:r>
            <a:r>
              <a:rPr lang="en-US" dirty="0"/>
              <a:t>) to create local entrepreneurial ecosystems using centers like CERN as engines of innovation</a:t>
            </a:r>
          </a:p>
        </p:txBody>
      </p:sp>
    </p:spTree>
    <p:extLst>
      <p:ext uri="{BB962C8B-B14F-4D97-AF65-F5344CB8AC3E}">
        <p14:creationId xmlns:p14="http://schemas.microsoft.com/office/powerpoint/2010/main" val="144147473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707" y="286097"/>
            <a:ext cx="8725647" cy="705332"/>
          </a:xfrm>
        </p:spPr>
        <p:txBody>
          <a:bodyPr>
            <a:noAutofit/>
          </a:bodyPr>
          <a:lstStyle/>
          <a:p>
            <a:r>
              <a:rPr lang="en-US" sz="2400" dirty="0"/>
              <a:t>SOCIO-ECONOMIC RESEARCH ON EXPERIMENTAL INNOVATION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737" y="942974"/>
            <a:ext cx="2834910" cy="40100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71900" y="991429"/>
            <a:ext cx="5282454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IdeaSquare</a:t>
            </a:r>
            <a:r>
              <a:rPr lang="fr-CH" dirty="0"/>
              <a:t> Journal of </a:t>
            </a:r>
            <a:r>
              <a:rPr lang="fr-CH" dirty="0" err="1"/>
              <a:t>Experimental</a:t>
            </a:r>
            <a:r>
              <a:rPr lang="fr-CH" dirty="0"/>
              <a:t> Innovation</a:t>
            </a:r>
          </a:p>
          <a:p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/>
              <a:t>Online, </a:t>
            </a:r>
            <a:r>
              <a:rPr lang="fr-CH" sz="1400" dirty="0" err="1"/>
              <a:t>cited</a:t>
            </a:r>
            <a:r>
              <a:rPr lang="fr-CH" sz="1400" dirty="0"/>
              <a:t> (Reuters) open </a:t>
            </a:r>
            <a:r>
              <a:rPr lang="fr-CH" sz="1400" dirty="0" err="1"/>
              <a:t>access</a:t>
            </a:r>
            <a:r>
              <a:rPr lang="fr-CH" sz="1400" dirty="0"/>
              <a:t> journal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err="1"/>
              <a:t>Targeted</a:t>
            </a:r>
            <a:r>
              <a:rPr lang="fr-CH" sz="1400" dirty="0"/>
              <a:t> for </a:t>
            </a:r>
            <a:r>
              <a:rPr lang="fr-CH" sz="1400" dirty="0" err="1"/>
              <a:t>research</a:t>
            </a:r>
            <a:r>
              <a:rPr lang="fr-CH" sz="1400" dirty="0"/>
              <a:t> on </a:t>
            </a:r>
            <a:r>
              <a:rPr lang="fr-CH" sz="1400" dirty="0" err="1"/>
              <a:t>experimental</a:t>
            </a:r>
            <a:r>
              <a:rPr lang="fr-CH" sz="1400" dirty="0"/>
              <a:t> innovation </a:t>
            </a:r>
            <a:r>
              <a:rPr lang="fr-CH" sz="1400" dirty="0" err="1"/>
              <a:t>processes</a:t>
            </a:r>
            <a:r>
              <a:rPr lang="fr-CH" sz="1400" dirty="0"/>
              <a:t> and </a:t>
            </a:r>
            <a:r>
              <a:rPr lang="fr-CH" sz="1400" dirty="0" err="1"/>
              <a:t>methodologies</a:t>
            </a:r>
            <a:r>
              <a:rPr lang="fr-CH" sz="1400" dirty="0"/>
              <a:t>, (to </a:t>
            </a:r>
            <a:r>
              <a:rPr lang="fr-CH" sz="1400" dirty="0" err="1"/>
              <a:t>be</a:t>
            </a:r>
            <a:r>
              <a:rPr lang="fr-CH" sz="1400" dirty="0"/>
              <a:t>) </a:t>
            </a:r>
            <a:r>
              <a:rPr lang="fr-CH" sz="1400" dirty="0" err="1"/>
              <a:t>tested</a:t>
            </a:r>
            <a:r>
              <a:rPr lang="fr-CH" sz="1400" dirty="0"/>
              <a:t> or </a:t>
            </a:r>
            <a:r>
              <a:rPr lang="fr-CH" sz="1400" dirty="0" err="1"/>
              <a:t>used</a:t>
            </a:r>
            <a:r>
              <a:rPr lang="fr-CH" sz="1400" dirty="0"/>
              <a:t> at </a:t>
            </a:r>
            <a:r>
              <a:rPr lang="fr-CH" sz="1400" dirty="0" err="1"/>
              <a:t>IdeaSquare</a:t>
            </a:r>
            <a:endParaRPr lang="fr-CH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/>
              <a:t>Short, </a:t>
            </a:r>
            <a:r>
              <a:rPr lang="fr-CH" sz="1400" dirty="0" err="1"/>
              <a:t>peer-reviewed</a:t>
            </a:r>
            <a:r>
              <a:rPr lang="fr-CH" sz="1400" dirty="0"/>
              <a:t> articles to </a:t>
            </a:r>
            <a:r>
              <a:rPr lang="fr-CH" sz="1400" dirty="0" err="1"/>
              <a:t>communicate</a:t>
            </a:r>
            <a:r>
              <a:rPr lang="fr-CH" sz="1400" dirty="0"/>
              <a:t> key </a:t>
            </a:r>
            <a:r>
              <a:rPr lang="fr-CH" sz="1400" dirty="0" err="1"/>
              <a:t>results</a:t>
            </a:r>
            <a:endParaRPr lang="fr-CH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err="1"/>
              <a:t>Annual</a:t>
            </a:r>
            <a:r>
              <a:rPr lang="fr-CH" sz="1400" dirty="0"/>
              <a:t> workshops to </a:t>
            </a:r>
            <a:r>
              <a:rPr lang="fr-CH" sz="1400" dirty="0" err="1"/>
              <a:t>work</a:t>
            </a:r>
            <a:r>
              <a:rPr lang="fr-CH" sz="1400" dirty="0"/>
              <a:t> </a:t>
            </a:r>
            <a:r>
              <a:rPr lang="fr-CH" sz="1400" dirty="0" err="1"/>
              <a:t>further</a:t>
            </a:r>
            <a:r>
              <a:rPr lang="fr-CH" sz="1400" dirty="0"/>
              <a:t> on </a:t>
            </a:r>
            <a:r>
              <a:rPr lang="fr-CH" sz="1400" dirty="0" err="1"/>
              <a:t>published</a:t>
            </a:r>
            <a:r>
              <a:rPr lang="fr-CH" sz="1400" dirty="0"/>
              <a:t> articles for </a:t>
            </a:r>
            <a:r>
              <a:rPr lang="fr-CH" sz="1400" dirty="0" err="1"/>
              <a:t>special</a:t>
            </a:r>
            <a:r>
              <a:rPr lang="fr-CH" sz="1400" dirty="0"/>
              <a:t> issues in </a:t>
            </a:r>
            <a:r>
              <a:rPr lang="fr-CH" sz="1400" dirty="0" err="1"/>
              <a:t>well-established</a:t>
            </a:r>
            <a:r>
              <a:rPr lang="fr-CH" sz="1400" dirty="0"/>
              <a:t> </a:t>
            </a:r>
            <a:r>
              <a:rPr lang="fr-CH" sz="1400" dirty="0" err="1"/>
              <a:t>journals</a:t>
            </a:r>
            <a:endParaRPr lang="fr-CH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/>
              <a:t>First issue in </a:t>
            </a:r>
            <a:r>
              <a:rPr lang="fr-CH" sz="1400" dirty="0" err="1"/>
              <a:t>Autumn</a:t>
            </a:r>
            <a:r>
              <a:rPr lang="fr-CH" sz="1400" dirty="0"/>
              <a:t>, 2016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/>
              <a:t>Editor-in-</a:t>
            </a:r>
            <a:r>
              <a:rPr lang="fr-CH" sz="1400" dirty="0" err="1"/>
              <a:t>chief</a:t>
            </a:r>
            <a:r>
              <a:rPr lang="fr-CH" sz="1400" dirty="0"/>
              <a:t>: Prof. Saku </a:t>
            </a:r>
            <a:r>
              <a:rPr lang="fr-CH" sz="1400" dirty="0" err="1"/>
              <a:t>Makinen</a:t>
            </a:r>
            <a:r>
              <a:rPr lang="fr-CH" sz="1400" dirty="0"/>
              <a:t> (Tampere </a:t>
            </a:r>
            <a:r>
              <a:rPr lang="fr-CH" sz="1400" dirty="0" err="1"/>
              <a:t>University</a:t>
            </a:r>
            <a:r>
              <a:rPr lang="fr-CH" sz="14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/>
              <a:t>Senior Editors: Prof. Julian Birkinshaw (LBS), Roberto Verganti (Milan)</a:t>
            </a:r>
          </a:p>
          <a:p>
            <a:endParaRPr lang="en-GB" sz="1400" dirty="0"/>
          </a:p>
          <a:p>
            <a:r>
              <a:rPr lang="en-GB" sz="1400" dirty="0"/>
              <a:t>http://cij-ei.web.cern.ch/cij-ei/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786224440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lectronics-prototype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98884"/>
            <a:ext cx="9144000" cy="6096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55159" y="365951"/>
            <a:ext cx="8556104" cy="444164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GET INVOLVED WITH IDEASQUARE?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9370" y="1090086"/>
            <a:ext cx="8087430" cy="3452034"/>
          </a:xfrm>
        </p:spPr>
        <p:txBody>
          <a:bodyPr>
            <a:normAutofit/>
          </a:bodyPr>
          <a:lstStyle/>
          <a:p>
            <a:r>
              <a:rPr lang="en-US" dirty="0"/>
              <a:t>Through physics experiments at CERN doing detector R&amp;D that have some connection with society (e.g. non-physics student initiatives)</a:t>
            </a:r>
          </a:p>
          <a:p>
            <a:pPr lvl="1"/>
            <a:r>
              <a:rPr lang="fr-CH" dirty="0" err="1"/>
              <a:t>e.g</a:t>
            </a:r>
            <a:r>
              <a:rPr lang="fr-CH" dirty="0"/>
              <a:t>. ATTRACT</a:t>
            </a:r>
            <a:endParaRPr lang="en-US" dirty="0"/>
          </a:p>
          <a:p>
            <a:r>
              <a:rPr lang="fr-CH" dirty="0" err="1"/>
              <a:t>Proposing</a:t>
            </a:r>
            <a:r>
              <a:rPr lang="fr-CH" dirty="0"/>
              <a:t> and </a:t>
            </a:r>
            <a:r>
              <a:rPr lang="fr-CH" dirty="0" err="1"/>
              <a:t>participating</a:t>
            </a:r>
            <a:r>
              <a:rPr lang="fr-CH" dirty="0"/>
              <a:t> in initiatives to </a:t>
            </a:r>
            <a:r>
              <a:rPr lang="fr-CH" dirty="0" err="1"/>
              <a:t>bring</a:t>
            </a:r>
            <a:r>
              <a:rPr lang="fr-CH" dirty="0"/>
              <a:t> </a:t>
            </a:r>
            <a:r>
              <a:rPr lang="fr-CH" dirty="0" err="1"/>
              <a:t>together</a:t>
            </a:r>
            <a:r>
              <a:rPr lang="fr-CH" dirty="0"/>
              <a:t> engineering, business management and design </a:t>
            </a:r>
            <a:r>
              <a:rPr lang="fr-CH" dirty="0" err="1"/>
              <a:t>students</a:t>
            </a:r>
            <a:r>
              <a:rPr lang="fr-CH" dirty="0"/>
              <a:t> (and </a:t>
            </a:r>
            <a:r>
              <a:rPr lang="fr-CH" dirty="0" err="1"/>
              <a:t>their</a:t>
            </a:r>
            <a:r>
              <a:rPr lang="fr-CH" dirty="0"/>
              <a:t> </a:t>
            </a:r>
            <a:r>
              <a:rPr lang="fr-CH" dirty="0" err="1"/>
              <a:t>professors</a:t>
            </a:r>
            <a:r>
              <a:rPr lang="fr-CH" dirty="0"/>
              <a:t>) </a:t>
            </a:r>
            <a:r>
              <a:rPr lang="fr-CH" dirty="0" err="1"/>
              <a:t>who</a:t>
            </a:r>
            <a:r>
              <a:rPr lang="fr-CH" dirty="0"/>
              <a:t> </a:t>
            </a:r>
            <a:r>
              <a:rPr lang="fr-CH" dirty="0" err="1"/>
              <a:t>ask</a:t>
            </a:r>
            <a:r>
              <a:rPr lang="fr-CH" dirty="0"/>
              <a:t> </a:t>
            </a:r>
            <a:r>
              <a:rPr lang="fr-CH" dirty="0" err="1"/>
              <a:t>IdeaSquare</a:t>
            </a:r>
            <a:r>
              <a:rPr lang="fr-CH" dirty="0"/>
              <a:t> to host </a:t>
            </a:r>
            <a:r>
              <a:rPr lang="fr-CH" dirty="0" err="1"/>
              <a:t>them</a:t>
            </a:r>
            <a:r>
              <a:rPr lang="fr-CH" dirty="0"/>
              <a:t> (</a:t>
            </a:r>
            <a:r>
              <a:rPr lang="fr-CH" dirty="0" err="1"/>
              <a:t>e.g</a:t>
            </a:r>
            <a:r>
              <a:rPr lang="fr-CH" dirty="0"/>
              <a:t>. CBI)</a:t>
            </a:r>
          </a:p>
          <a:p>
            <a:r>
              <a:rPr lang="fr-CH" dirty="0" err="1"/>
              <a:t>Participating</a:t>
            </a:r>
            <a:r>
              <a:rPr lang="fr-CH" dirty="0"/>
              <a:t> in new </a:t>
            </a:r>
            <a:r>
              <a:rPr lang="fr-CH" dirty="0" err="1"/>
              <a:t>events</a:t>
            </a:r>
            <a:r>
              <a:rPr lang="fr-CH" dirty="0"/>
              <a:t> and initiatives (</a:t>
            </a:r>
            <a:r>
              <a:rPr lang="fr-CH" dirty="0" err="1"/>
              <a:t>e.g</a:t>
            </a:r>
            <a:r>
              <a:rPr lang="fr-CH" dirty="0"/>
              <a:t>. </a:t>
            </a:r>
            <a:r>
              <a:rPr lang="fr-CH" dirty="0" err="1"/>
              <a:t>hackathons</a:t>
            </a:r>
            <a:r>
              <a:rPr lang="fr-CH" dirty="0"/>
              <a:t>, </a:t>
            </a:r>
            <a:r>
              <a:rPr lang="fr-CH" dirty="0" err="1"/>
              <a:t>see</a:t>
            </a:r>
            <a:r>
              <a:rPr lang="fr-CH" dirty="0"/>
              <a:t> </a:t>
            </a:r>
            <a:r>
              <a:rPr lang="fr-CH" dirty="0">
                <a:hlinkClick r:id="rId3"/>
              </a:rPr>
              <a:t>Port</a:t>
            </a:r>
            <a:r>
              <a:rPr lang="fr-CH" dirty="0"/>
              <a:t>)</a:t>
            </a:r>
          </a:p>
          <a:p>
            <a:r>
              <a:rPr lang="fr-CH" dirty="0" err="1"/>
              <a:t>Doing</a:t>
            </a:r>
            <a:r>
              <a:rPr lang="fr-CH" dirty="0"/>
              <a:t> </a:t>
            </a:r>
            <a:r>
              <a:rPr lang="fr-CH" dirty="0" err="1"/>
              <a:t>research</a:t>
            </a:r>
            <a:r>
              <a:rPr lang="fr-CH" dirty="0"/>
              <a:t> (</a:t>
            </a:r>
            <a:r>
              <a:rPr lang="fr-CH" dirty="0" err="1"/>
              <a:t>e.g</a:t>
            </a:r>
            <a:r>
              <a:rPr lang="fr-CH" dirty="0"/>
              <a:t>. PhD) </a:t>
            </a:r>
            <a:r>
              <a:rPr lang="fr-CH" dirty="0" err="1"/>
              <a:t>together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us about innovation </a:t>
            </a:r>
            <a:r>
              <a:rPr lang="fr-CH" dirty="0" err="1"/>
              <a:t>processes</a:t>
            </a:r>
            <a:r>
              <a:rPr lang="fr-CH" dirty="0"/>
              <a:t> (CIJ)</a:t>
            </a:r>
          </a:p>
          <a:p>
            <a:pPr algn="ctr"/>
            <a:r>
              <a:rPr lang="fr-CH" dirty="0"/>
              <a:t>www.cern.ch/ideasquare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47473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3" name="Content Placeholder 22" descr="Ideas-label-white-text-transparent-background.png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959" r="-2302"/>
          <a:stretch/>
        </p:blipFill>
        <p:spPr>
          <a:xfrm>
            <a:off x="3439980" y="1410771"/>
            <a:ext cx="3532229" cy="3203575"/>
          </a:xfrm>
        </p:spPr>
      </p:pic>
      <p:pic>
        <p:nvPicPr>
          <p:cNvPr id="4" name="droppedImage.pdf"/>
          <p:cNvPicPr/>
          <p:nvPr/>
        </p:nvPicPr>
        <p:blipFill rotWithShape="1">
          <a:blip r:embed="rId3">
            <a:extLst/>
          </a:blip>
          <a:srcRect b="27006"/>
          <a:stretch/>
        </p:blipFill>
        <p:spPr>
          <a:xfrm>
            <a:off x="-594429" y="-516590"/>
            <a:ext cx="11694230" cy="5689259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085188" y="962135"/>
            <a:ext cx="4833956" cy="3203145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80000"/>
              <a:buFont typeface="Arial"/>
              <a:buChar char="•"/>
              <a:defRPr kumimoji="0" sz="20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90000"/>
              <a:buFont typeface="Arial"/>
              <a:buChar char="•"/>
              <a:defRPr kumimoji="0" sz="18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85000"/>
              <a:buFont typeface="Arial"/>
              <a:buChar char="•"/>
              <a:defRPr kumimoji="0" sz="16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90000"/>
              <a:buFont typeface="Arial"/>
              <a:buChar char="•"/>
              <a:defRPr kumimoji="0" sz="14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100000"/>
              <a:buFont typeface="Arial"/>
              <a:buChar char="•"/>
              <a:defRPr kumimoji="0" sz="14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b="1" dirty="0">
                <a:solidFill>
                  <a:srgbClr val="FFFFFF"/>
                </a:solidFill>
              </a:rPr>
              <a:t>Questions? Comments?</a:t>
            </a:r>
          </a:p>
          <a:p>
            <a:pPr marL="36576" indent="0">
              <a:buNone/>
            </a:pPr>
            <a:endParaRPr lang="en-US" dirty="0">
              <a:solidFill>
                <a:srgbClr val="FFFFFF"/>
              </a:solidFill>
            </a:endParaRPr>
          </a:p>
          <a:p>
            <a:pPr marL="36576" indent="0">
              <a:buNone/>
            </a:pPr>
            <a:r>
              <a:rPr lang="en-US" dirty="0">
                <a:solidFill>
                  <a:srgbClr val="FFFFFF"/>
                </a:solidFill>
              </a:rPr>
              <a:t>Contact information:</a:t>
            </a:r>
          </a:p>
          <a:p>
            <a:pPr marL="36576" indent="0">
              <a:buNone/>
            </a:pPr>
            <a:r>
              <a:rPr lang="en-US" dirty="0">
                <a:solidFill>
                  <a:srgbClr val="FFFFFF"/>
                </a:solidFill>
              </a:rPr>
              <a:t>Email:   santeri.palomaki@cern.ch</a:t>
            </a:r>
          </a:p>
          <a:p>
            <a:pPr marL="36576" indent="0">
              <a:buNone/>
            </a:pPr>
            <a:r>
              <a:rPr lang="en-US" dirty="0">
                <a:solidFill>
                  <a:schemeClr val="bg1"/>
                </a:solidFill>
              </a:rPr>
              <a:t>                     </a:t>
            </a:r>
            <a:r>
              <a:rPr lang="en-US" b="1" dirty="0">
                <a:solidFill>
                  <a:schemeClr val="bg1"/>
                </a:solidFill>
              </a:rPr>
              <a:t>@</a:t>
            </a:r>
            <a:r>
              <a:rPr lang="en-US" b="1" dirty="0" err="1">
                <a:solidFill>
                  <a:schemeClr val="bg1"/>
                </a:solidFill>
              </a:rPr>
              <a:t>ideasCERN</a:t>
            </a:r>
            <a:endParaRPr lang="en-US" b="1" dirty="0">
              <a:solidFill>
                <a:schemeClr val="bg1"/>
              </a:solidFill>
            </a:endParaRPr>
          </a:p>
          <a:p>
            <a:pPr marL="36576" indent="0">
              <a:buNone/>
            </a:pPr>
            <a:r>
              <a:rPr lang="en-US" dirty="0">
                <a:solidFill>
                  <a:schemeClr val="bg1"/>
                </a:solidFill>
              </a:rPr>
              <a:t>#</a:t>
            </a:r>
            <a:r>
              <a:rPr lang="en-US" dirty="0" err="1">
                <a:solidFill>
                  <a:schemeClr val="bg1"/>
                </a:solidFill>
              </a:rPr>
              <a:t>Ideasquare</a:t>
            </a:r>
            <a:r>
              <a:rPr lang="en-US" dirty="0">
                <a:solidFill>
                  <a:schemeClr val="bg1"/>
                </a:solidFill>
              </a:rPr>
              <a:t> #</a:t>
            </a:r>
            <a:r>
              <a:rPr lang="en-US" dirty="0" err="1">
                <a:solidFill>
                  <a:schemeClr val="bg1"/>
                </a:solidFill>
              </a:rPr>
              <a:t>ThinkDoCollaborate</a:t>
            </a:r>
            <a:r>
              <a:rPr lang="en-US" dirty="0">
                <a:solidFill>
                  <a:schemeClr val="bg1"/>
                </a:solidFill>
              </a:rPr>
              <a:t> #CERN</a:t>
            </a:r>
          </a:p>
          <a:p>
            <a:pPr marL="36576" indent="0">
              <a:buNone/>
            </a:pPr>
            <a:endParaRPr lang="en-US" dirty="0">
              <a:solidFill>
                <a:srgbClr val="FFFFFF"/>
              </a:solidFill>
            </a:endParaRPr>
          </a:p>
          <a:p>
            <a:pPr marL="36576" indent="0">
              <a:buNone/>
            </a:pPr>
            <a:r>
              <a:rPr lang="en-US" b="1" dirty="0">
                <a:solidFill>
                  <a:srgbClr val="FFFFFF"/>
                </a:solidFill>
              </a:rPr>
              <a:t>Let’s have a cup of coffee and make it happen!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1625333" y="1803391"/>
            <a:ext cx="1608828" cy="636168"/>
            <a:chOff x="1846555" y="1804663"/>
            <a:chExt cx="1774843" cy="701814"/>
          </a:xfrm>
        </p:grpSpPr>
        <p:sp>
          <p:nvSpPr>
            <p:cNvPr id="10" name="Freeform 9"/>
            <p:cNvSpPr/>
            <p:nvPr/>
          </p:nvSpPr>
          <p:spPr>
            <a:xfrm>
              <a:off x="1867647" y="2016968"/>
              <a:ext cx="209177" cy="271132"/>
            </a:xfrm>
            <a:custGeom>
              <a:avLst/>
              <a:gdLst>
                <a:gd name="connsiteX0" fmla="*/ 0 w 209177"/>
                <a:gd name="connsiteY0" fmla="*/ 15032 h 271132"/>
                <a:gd name="connsiteX1" fmla="*/ 194235 w 209177"/>
                <a:gd name="connsiteY1" fmla="*/ 15032 h 271132"/>
                <a:gd name="connsiteX2" fmla="*/ 209177 w 209177"/>
                <a:gd name="connsiteY2" fmla="*/ 59856 h 271132"/>
                <a:gd name="connsiteX3" fmla="*/ 164353 w 209177"/>
                <a:gd name="connsiteY3" fmla="*/ 239150 h 271132"/>
                <a:gd name="connsiteX4" fmla="*/ 119529 w 209177"/>
                <a:gd name="connsiteY4" fmla="*/ 269032 h 271132"/>
                <a:gd name="connsiteX5" fmla="*/ 74706 w 209177"/>
                <a:gd name="connsiteY5" fmla="*/ 269032 h 271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177" h="271132">
                  <a:moveTo>
                    <a:pt x="0" y="15032"/>
                  </a:moveTo>
                  <a:cubicBezTo>
                    <a:pt x="17636" y="13072"/>
                    <a:pt x="153207" y="-17790"/>
                    <a:pt x="194235" y="15032"/>
                  </a:cubicBezTo>
                  <a:cubicBezTo>
                    <a:pt x="206533" y="24871"/>
                    <a:pt x="204196" y="44915"/>
                    <a:pt x="209177" y="59856"/>
                  </a:cubicBezTo>
                  <a:cubicBezTo>
                    <a:pt x="197876" y="172857"/>
                    <a:pt x="228207" y="188066"/>
                    <a:pt x="164353" y="239150"/>
                  </a:cubicBezTo>
                  <a:cubicBezTo>
                    <a:pt x="150331" y="250368"/>
                    <a:pt x="136565" y="263354"/>
                    <a:pt x="119529" y="269032"/>
                  </a:cubicBezTo>
                  <a:cubicBezTo>
                    <a:pt x="105355" y="273757"/>
                    <a:pt x="89647" y="269032"/>
                    <a:pt x="74706" y="269032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2211294" y="1927412"/>
              <a:ext cx="59765" cy="343647"/>
            </a:xfrm>
            <a:custGeom>
              <a:avLst/>
              <a:gdLst>
                <a:gd name="connsiteX0" fmla="*/ 0 w 59765"/>
                <a:gd name="connsiteY0" fmla="*/ 0 h 343647"/>
                <a:gd name="connsiteX1" fmla="*/ 14941 w 59765"/>
                <a:gd name="connsiteY1" fmla="*/ 283882 h 343647"/>
                <a:gd name="connsiteX2" fmla="*/ 29882 w 59765"/>
                <a:gd name="connsiteY2" fmla="*/ 328706 h 343647"/>
                <a:gd name="connsiteX3" fmla="*/ 59765 w 59765"/>
                <a:gd name="connsiteY3" fmla="*/ 343647 h 343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765" h="343647">
                  <a:moveTo>
                    <a:pt x="0" y="0"/>
                  </a:moveTo>
                  <a:cubicBezTo>
                    <a:pt x="4980" y="94627"/>
                    <a:pt x="6362" y="189513"/>
                    <a:pt x="14941" y="283882"/>
                  </a:cubicBezTo>
                  <a:cubicBezTo>
                    <a:pt x="16367" y="299567"/>
                    <a:pt x="20432" y="316106"/>
                    <a:pt x="29882" y="328706"/>
                  </a:cubicBezTo>
                  <a:cubicBezTo>
                    <a:pt x="36564" y="337615"/>
                    <a:pt x="49804" y="338667"/>
                    <a:pt x="59765" y="343647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2375647" y="1912471"/>
              <a:ext cx="0" cy="433294"/>
            </a:xfrm>
            <a:custGeom>
              <a:avLst/>
              <a:gdLst>
                <a:gd name="connsiteX0" fmla="*/ 0 w 0"/>
                <a:gd name="connsiteY0" fmla="*/ 0 h 433294"/>
                <a:gd name="connsiteX1" fmla="*/ 0 w 0"/>
                <a:gd name="connsiteY1" fmla="*/ 433294 h 433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433294">
                  <a:moveTo>
                    <a:pt x="0" y="0"/>
                  </a:moveTo>
                  <a:lnTo>
                    <a:pt x="0" y="433294"/>
                  </a:ln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2211294" y="2136051"/>
              <a:ext cx="164353" cy="45361"/>
            </a:xfrm>
            <a:custGeom>
              <a:avLst/>
              <a:gdLst>
                <a:gd name="connsiteX0" fmla="*/ 0 w 164353"/>
                <a:gd name="connsiteY0" fmla="*/ 45361 h 45361"/>
                <a:gd name="connsiteX1" fmla="*/ 104588 w 164353"/>
                <a:gd name="connsiteY1" fmla="*/ 30420 h 45361"/>
                <a:gd name="connsiteX2" fmla="*/ 164353 w 164353"/>
                <a:gd name="connsiteY2" fmla="*/ 537 h 45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4353" h="45361">
                  <a:moveTo>
                    <a:pt x="0" y="45361"/>
                  </a:moveTo>
                  <a:cubicBezTo>
                    <a:pt x="34863" y="40381"/>
                    <a:pt x="71179" y="41557"/>
                    <a:pt x="104588" y="30420"/>
                  </a:cubicBezTo>
                  <a:cubicBezTo>
                    <a:pt x="215366" y="-6506"/>
                    <a:pt x="68165" y="537"/>
                    <a:pt x="164353" y="537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1846555" y="2038601"/>
              <a:ext cx="192177" cy="467876"/>
            </a:xfrm>
            <a:custGeom>
              <a:avLst/>
              <a:gdLst>
                <a:gd name="connsiteX0" fmla="*/ 0 w 192177"/>
                <a:gd name="connsiteY0" fmla="*/ 0 h 467876"/>
                <a:gd name="connsiteX1" fmla="*/ 50133 w 192177"/>
                <a:gd name="connsiteY1" fmla="*/ 133679 h 467876"/>
                <a:gd name="connsiteX2" fmla="*/ 108621 w 192177"/>
                <a:gd name="connsiteY2" fmla="*/ 217228 h 467876"/>
                <a:gd name="connsiteX3" fmla="*/ 167109 w 192177"/>
                <a:gd name="connsiteY3" fmla="*/ 309133 h 467876"/>
                <a:gd name="connsiteX4" fmla="*/ 175465 w 192177"/>
                <a:gd name="connsiteY4" fmla="*/ 350907 h 467876"/>
                <a:gd name="connsiteX5" fmla="*/ 183820 w 192177"/>
                <a:gd name="connsiteY5" fmla="*/ 384327 h 467876"/>
                <a:gd name="connsiteX6" fmla="*/ 192176 w 192177"/>
                <a:gd name="connsiteY6" fmla="*/ 467876 h 467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2177" h="467876">
                  <a:moveTo>
                    <a:pt x="0" y="0"/>
                  </a:moveTo>
                  <a:cubicBezTo>
                    <a:pt x="14406" y="43216"/>
                    <a:pt x="25782" y="93097"/>
                    <a:pt x="50133" y="133679"/>
                  </a:cubicBezTo>
                  <a:cubicBezTo>
                    <a:pt x="83894" y="189944"/>
                    <a:pt x="76625" y="171522"/>
                    <a:pt x="108621" y="217228"/>
                  </a:cubicBezTo>
                  <a:cubicBezTo>
                    <a:pt x="138323" y="259657"/>
                    <a:pt x="142002" y="267289"/>
                    <a:pt x="167109" y="309133"/>
                  </a:cubicBezTo>
                  <a:cubicBezTo>
                    <a:pt x="169894" y="323058"/>
                    <a:pt x="172384" y="337045"/>
                    <a:pt x="175465" y="350907"/>
                  </a:cubicBezTo>
                  <a:cubicBezTo>
                    <a:pt x="177956" y="362116"/>
                    <a:pt x="182074" y="372978"/>
                    <a:pt x="183820" y="384327"/>
                  </a:cubicBezTo>
                  <a:cubicBezTo>
                    <a:pt x="192484" y="440636"/>
                    <a:pt x="192176" y="436693"/>
                    <a:pt x="192176" y="467876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2489925" y="1854793"/>
              <a:ext cx="250899" cy="226954"/>
            </a:xfrm>
            <a:custGeom>
              <a:avLst/>
              <a:gdLst>
                <a:gd name="connsiteX0" fmla="*/ 0 w 250899"/>
                <a:gd name="connsiteY0" fmla="*/ 41775 h 226954"/>
                <a:gd name="connsiteX1" fmla="*/ 75199 w 250899"/>
                <a:gd name="connsiteY1" fmla="*/ 108614 h 226954"/>
                <a:gd name="connsiteX2" fmla="*/ 142043 w 250899"/>
                <a:gd name="connsiteY2" fmla="*/ 200518 h 226954"/>
                <a:gd name="connsiteX3" fmla="*/ 150398 w 250899"/>
                <a:gd name="connsiteY3" fmla="*/ 225583 h 226954"/>
                <a:gd name="connsiteX4" fmla="*/ 158754 w 250899"/>
                <a:gd name="connsiteY4" fmla="*/ 175453 h 226954"/>
                <a:gd name="connsiteX5" fmla="*/ 192176 w 250899"/>
                <a:gd name="connsiteY5" fmla="*/ 125324 h 226954"/>
                <a:gd name="connsiteX6" fmla="*/ 233953 w 250899"/>
                <a:gd name="connsiteY6" fmla="*/ 83549 h 226954"/>
                <a:gd name="connsiteX7" fmla="*/ 250664 w 250899"/>
                <a:gd name="connsiteY7" fmla="*/ 0 h 226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0899" h="226954">
                  <a:moveTo>
                    <a:pt x="0" y="41775"/>
                  </a:moveTo>
                  <a:cubicBezTo>
                    <a:pt x="65904" y="151604"/>
                    <a:pt x="-25381" y="16421"/>
                    <a:pt x="75199" y="108614"/>
                  </a:cubicBezTo>
                  <a:cubicBezTo>
                    <a:pt x="91246" y="123323"/>
                    <a:pt x="124345" y="173973"/>
                    <a:pt x="142043" y="200518"/>
                  </a:cubicBezTo>
                  <a:cubicBezTo>
                    <a:pt x="144828" y="208873"/>
                    <a:pt x="145513" y="232911"/>
                    <a:pt x="150398" y="225583"/>
                  </a:cubicBezTo>
                  <a:cubicBezTo>
                    <a:pt x="159795" y="211488"/>
                    <a:pt x="152238" y="191090"/>
                    <a:pt x="158754" y="175453"/>
                  </a:cubicBezTo>
                  <a:cubicBezTo>
                    <a:pt x="166479" y="156915"/>
                    <a:pt x="181035" y="142034"/>
                    <a:pt x="192176" y="125324"/>
                  </a:cubicBezTo>
                  <a:cubicBezTo>
                    <a:pt x="214458" y="91904"/>
                    <a:pt x="200531" y="105829"/>
                    <a:pt x="233953" y="83549"/>
                  </a:cubicBezTo>
                  <a:cubicBezTo>
                    <a:pt x="254187" y="22852"/>
                    <a:pt x="250664" y="51034"/>
                    <a:pt x="250664" y="0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2631968" y="2080376"/>
              <a:ext cx="25066" cy="217228"/>
            </a:xfrm>
            <a:custGeom>
              <a:avLst/>
              <a:gdLst>
                <a:gd name="connsiteX0" fmla="*/ 0 w 25066"/>
                <a:gd name="connsiteY0" fmla="*/ 0 h 217228"/>
                <a:gd name="connsiteX1" fmla="*/ 8355 w 25066"/>
                <a:gd name="connsiteY1" fmla="*/ 175453 h 217228"/>
                <a:gd name="connsiteX2" fmla="*/ 25066 w 25066"/>
                <a:gd name="connsiteY2" fmla="*/ 217228 h 217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066" h="217228">
                  <a:moveTo>
                    <a:pt x="0" y="0"/>
                  </a:moveTo>
                  <a:cubicBezTo>
                    <a:pt x="2785" y="58484"/>
                    <a:pt x="3686" y="117089"/>
                    <a:pt x="8355" y="175453"/>
                  </a:cubicBezTo>
                  <a:cubicBezTo>
                    <a:pt x="10784" y="205811"/>
                    <a:pt x="10952" y="203114"/>
                    <a:pt x="25066" y="217228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2827336" y="1854793"/>
              <a:ext cx="215531" cy="442811"/>
            </a:xfrm>
            <a:custGeom>
              <a:avLst/>
              <a:gdLst>
                <a:gd name="connsiteX0" fmla="*/ 46940 w 215531"/>
                <a:gd name="connsiteY0" fmla="*/ 0 h 442811"/>
                <a:gd name="connsiteX1" fmla="*/ 21874 w 215531"/>
                <a:gd name="connsiteY1" fmla="*/ 233938 h 442811"/>
                <a:gd name="connsiteX2" fmla="*/ 46940 w 215531"/>
                <a:gd name="connsiteY2" fmla="*/ 242293 h 442811"/>
                <a:gd name="connsiteX3" fmla="*/ 147206 w 215531"/>
                <a:gd name="connsiteY3" fmla="*/ 250648 h 442811"/>
                <a:gd name="connsiteX4" fmla="*/ 172272 w 215531"/>
                <a:gd name="connsiteY4" fmla="*/ 259003 h 442811"/>
                <a:gd name="connsiteX5" fmla="*/ 197338 w 215531"/>
                <a:gd name="connsiteY5" fmla="*/ 384327 h 442811"/>
                <a:gd name="connsiteX6" fmla="*/ 147206 w 215531"/>
                <a:gd name="connsiteY6" fmla="*/ 426101 h 442811"/>
                <a:gd name="connsiteX7" fmla="*/ 97073 w 215531"/>
                <a:gd name="connsiteY7" fmla="*/ 442811 h 442811"/>
                <a:gd name="connsiteX8" fmla="*/ 30229 w 215531"/>
                <a:gd name="connsiteY8" fmla="*/ 417746 h 442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531" h="442811">
                  <a:moveTo>
                    <a:pt x="46940" y="0"/>
                  </a:moveTo>
                  <a:cubicBezTo>
                    <a:pt x="-13703" y="90959"/>
                    <a:pt x="-8166" y="61223"/>
                    <a:pt x="21874" y="233938"/>
                  </a:cubicBezTo>
                  <a:cubicBezTo>
                    <a:pt x="23383" y="242615"/>
                    <a:pt x="38210" y="241129"/>
                    <a:pt x="46940" y="242293"/>
                  </a:cubicBezTo>
                  <a:cubicBezTo>
                    <a:pt x="80184" y="246725"/>
                    <a:pt x="113784" y="247863"/>
                    <a:pt x="147206" y="250648"/>
                  </a:cubicBezTo>
                  <a:cubicBezTo>
                    <a:pt x="155561" y="253433"/>
                    <a:pt x="164177" y="255534"/>
                    <a:pt x="172272" y="259003"/>
                  </a:cubicBezTo>
                  <a:cubicBezTo>
                    <a:pt x="234740" y="285774"/>
                    <a:pt x="216657" y="281304"/>
                    <a:pt x="197338" y="384327"/>
                  </a:cubicBezTo>
                  <a:cubicBezTo>
                    <a:pt x="192764" y="408717"/>
                    <a:pt x="165983" y="418591"/>
                    <a:pt x="147206" y="426101"/>
                  </a:cubicBezTo>
                  <a:cubicBezTo>
                    <a:pt x="130851" y="432643"/>
                    <a:pt x="97073" y="442811"/>
                    <a:pt x="97073" y="442811"/>
                  </a:cubicBezTo>
                  <a:cubicBezTo>
                    <a:pt x="32420" y="433575"/>
                    <a:pt x="47393" y="452070"/>
                    <a:pt x="30229" y="417746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3091518" y="1838083"/>
              <a:ext cx="75199" cy="392682"/>
            </a:xfrm>
            <a:custGeom>
              <a:avLst/>
              <a:gdLst>
                <a:gd name="connsiteX0" fmla="*/ 0 w 75199"/>
                <a:gd name="connsiteY0" fmla="*/ 0 h 392682"/>
                <a:gd name="connsiteX1" fmla="*/ 25066 w 75199"/>
                <a:gd name="connsiteY1" fmla="*/ 242293 h 392682"/>
                <a:gd name="connsiteX2" fmla="*/ 58488 w 75199"/>
                <a:gd name="connsiteY2" fmla="*/ 342552 h 392682"/>
                <a:gd name="connsiteX3" fmla="*/ 66844 w 75199"/>
                <a:gd name="connsiteY3" fmla="*/ 367617 h 392682"/>
                <a:gd name="connsiteX4" fmla="*/ 75199 w 75199"/>
                <a:gd name="connsiteY4" fmla="*/ 392682 h 3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199" h="392682">
                  <a:moveTo>
                    <a:pt x="0" y="0"/>
                  </a:moveTo>
                  <a:cubicBezTo>
                    <a:pt x="5069" y="106457"/>
                    <a:pt x="-4130" y="154712"/>
                    <a:pt x="25066" y="242293"/>
                  </a:cubicBezTo>
                  <a:lnTo>
                    <a:pt x="58488" y="342552"/>
                  </a:lnTo>
                  <a:lnTo>
                    <a:pt x="66844" y="367617"/>
                  </a:lnTo>
                  <a:lnTo>
                    <a:pt x="75199" y="392682"/>
                  </a:ln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3233561" y="1821373"/>
              <a:ext cx="158775" cy="384327"/>
            </a:xfrm>
            <a:custGeom>
              <a:avLst/>
              <a:gdLst>
                <a:gd name="connsiteX0" fmla="*/ 100265 w 158775"/>
                <a:gd name="connsiteY0" fmla="*/ 0 h 384327"/>
                <a:gd name="connsiteX1" fmla="*/ 25066 w 158775"/>
                <a:gd name="connsiteY1" fmla="*/ 8355 h 384327"/>
                <a:gd name="connsiteX2" fmla="*/ 16711 w 158775"/>
                <a:gd name="connsiteY2" fmla="*/ 33420 h 384327"/>
                <a:gd name="connsiteX3" fmla="*/ 8355 w 158775"/>
                <a:gd name="connsiteY3" fmla="*/ 83550 h 384327"/>
                <a:gd name="connsiteX4" fmla="*/ 0 w 158775"/>
                <a:gd name="connsiteY4" fmla="*/ 175454 h 384327"/>
                <a:gd name="connsiteX5" fmla="*/ 16711 w 158775"/>
                <a:gd name="connsiteY5" fmla="*/ 300778 h 384327"/>
                <a:gd name="connsiteX6" fmla="*/ 50132 w 158775"/>
                <a:gd name="connsiteY6" fmla="*/ 350907 h 384327"/>
                <a:gd name="connsiteX7" fmla="*/ 75199 w 158775"/>
                <a:gd name="connsiteY7" fmla="*/ 367617 h 384327"/>
                <a:gd name="connsiteX8" fmla="*/ 125332 w 158775"/>
                <a:gd name="connsiteY8" fmla="*/ 384327 h 384327"/>
                <a:gd name="connsiteX9" fmla="*/ 133687 w 158775"/>
                <a:gd name="connsiteY9" fmla="*/ 359262 h 384327"/>
                <a:gd name="connsiteX10" fmla="*/ 150398 w 158775"/>
                <a:gd name="connsiteY10" fmla="*/ 334197 h 384327"/>
                <a:gd name="connsiteX11" fmla="*/ 158753 w 158775"/>
                <a:gd name="connsiteY11" fmla="*/ 300778 h 384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775" h="384327">
                  <a:moveTo>
                    <a:pt x="100265" y="0"/>
                  </a:moveTo>
                  <a:cubicBezTo>
                    <a:pt x="75199" y="2785"/>
                    <a:pt x="48483" y="-1011"/>
                    <a:pt x="25066" y="8355"/>
                  </a:cubicBezTo>
                  <a:cubicBezTo>
                    <a:pt x="16889" y="11626"/>
                    <a:pt x="18622" y="24823"/>
                    <a:pt x="16711" y="33420"/>
                  </a:cubicBezTo>
                  <a:cubicBezTo>
                    <a:pt x="13036" y="49957"/>
                    <a:pt x="10334" y="66725"/>
                    <a:pt x="8355" y="83550"/>
                  </a:cubicBezTo>
                  <a:cubicBezTo>
                    <a:pt x="4761" y="114100"/>
                    <a:pt x="2785" y="144819"/>
                    <a:pt x="0" y="175454"/>
                  </a:cubicBezTo>
                  <a:cubicBezTo>
                    <a:pt x="594" y="182577"/>
                    <a:pt x="-21" y="270663"/>
                    <a:pt x="16711" y="300778"/>
                  </a:cubicBezTo>
                  <a:cubicBezTo>
                    <a:pt x="26465" y="318333"/>
                    <a:pt x="33422" y="339768"/>
                    <a:pt x="50132" y="350907"/>
                  </a:cubicBezTo>
                  <a:cubicBezTo>
                    <a:pt x="58488" y="356477"/>
                    <a:pt x="66022" y="363539"/>
                    <a:pt x="75199" y="367617"/>
                  </a:cubicBezTo>
                  <a:cubicBezTo>
                    <a:pt x="91296" y="374771"/>
                    <a:pt x="125332" y="384327"/>
                    <a:pt x="125332" y="384327"/>
                  </a:cubicBezTo>
                  <a:cubicBezTo>
                    <a:pt x="128117" y="375972"/>
                    <a:pt x="129748" y="367139"/>
                    <a:pt x="133687" y="359262"/>
                  </a:cubicBezTo>
                  <a:cubicBezTo>
                    <a:pt x="138178" y="350281"/>
                    <a:pt x="145907" y="343178"/>
                    <a:pt x="150398" y="334197"/>
                  </a:cubicBezTo>
                  <a:cubicBezTo>
                    <a:pt x="159634" y="315727"/>
                    <a:pt x="158753" y="315019"/>
                    <a:pt x="158753" y="300778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3442466" y="1804663"/>
              <a:ext cx="178932" cy="367617"/>
            </a:xfrm>
            <a:custGeom>
              <a:avLst/>
              <a:gdLst>
                <a:gd name="connsiteX0" fmla="*/ 46940 w 215531"/>
                <a:gd name="connsiteY0" fmla="*/ 0 h 442811"/>
                <a:gd name="connsiteX1" fmla="*/ 21874 w 215531"/>
                <a:gd name="connsiteY1" fmla="*/ 233938 h 442811"/>
                <a:gd name="connsiteX2" fmla="*/ 46940 w 215531"/>
                <a:gd name="connsiteY2" fmla="*/ 242293 h 442811"/>
                <a:gd name="connsiteX3" fmla="*/ 147206 w 215531"/>
                <a:gd name="connsiteY3" fmla="*/ 250648 h 442811"/>
                <a:gd name="connsiteX4" fmla="*/ 172272 w 215531"/>
                <a:gd name="connsiteY4" fmla="*/ 259003 h 442811"/>
                <a:gd name="connsiteX5" fmla="*/ 197338 w 215531"/>
                <a:gd name="connsiteY5" fmla="*/ 384327 h 442811"/>
                <a:gd name="connsiteX6" fmla="*/ 147206 w 215531"/>
                <a:gd name="connsiteY6" fmla="*/ 426101 h 442811"/>
                <a:gd name="connsiteX7" fmla="*/ 97073 w 215531"/>
                <a:gd name="connsiteY7" fmla="*/ 442811 h 442811"/>
                <a:gd name="connsiteX8" fmla="*/ 30229 w 215531"/>
                <a:gd name="connsiteY8" fmla="*/ 417746 h 442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531" h="442811">
                  <a:moveTo>
                    <a:pt x="46940" y="0"/>
                  </a:moveTo>
                  <a:cubicBezTo>
                    <a:pt x="-13703" y="90959"/>
                    <a:pt x="-8166" y="61223"/>
                    <a:pt x="21874" y="233938"/>
                  </a:cubicBezTo>
                  <a:cubicBezTo>
                    <a:pt x="23383" y="242615"/>
                    <a:pt x="38210" y="241129"/>
                    <a:pt x="46940" y="242293"/>
                  </a:cubicBezTo>
                  <a:cubicBezTo>
                    <a:pt x="80184" y="246725"/>
                    <a:pt x="113784" y="247863"/>
                    <a:pt x="147206" y="250648"/>
                  </a:cubicBezTo>
                  <a:cubicBezTo>
                    <a:pt x="155561" y="253433"/>
                    <a:pt x="164177" y="255534"/>
                    <a:pt x="172272" y="259003"/>
                  </a:cubicBezTo>
                  <a:cubicBezTo>
                    <a:pt x="234740" y="285774"/>
                    <a:pt x="216657" y="281304"/>
                    <a:pt x="197338" y="384327"/>
                  </a:cubicBezTo>
                  <a:cubicBezTo>
                    <a:pt x="192764" y="408717"/>
                    <a:pt x="165983" y="418591"/>
                    <a:pt x="147206" y="426101"/>
                  </a:cubicBezTo>
                  <a:cubicBezTo>
                    <a:pt x="130851" y="432643"/>
                    <a:pt x="97073" y="442811"/>
                    <a:pt x="97073" y="442811"/>
                  </a:cubicBezTo>
                  <a:cubicBezTo>
                    <a:pt x="32420" y="433575"/>
                    <a:pt x="47393" y="452070"/>
                    <a:pt x="30229" y="417746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5" name="Picture 24" descr="Ideas-label-white-text-transparent-background.pd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879" y="3804760"/>
            <a:ext cx="1100121" cy="110012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178" y="2512187"/>
            <a:ext cx="296190" cy="2961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552" y="2512187"/>
            <a:ext cx="296190" cy="29619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7926" y="2512187"/>
            <a:ext cx="296190" cy="29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11452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ntainer-office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82859"/>
            <a:ext cx="9144000" cy="6096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55159" y="365951"/>
            <a:ext cx="8556104" cy="444164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330" y="638899"/>
            <a:ext cx="8087430" cy="705332"/>
          </a:xfrm>
        </p:spPr>
        <p:txBody>
          <a:bodyPr/>
          <a:lstStyle/>
          <a:p>
            <a:r>
              <a:rPr lang="en-US" dirty="0"/>
              <a:t>IDEASQUARE IN BRIEF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1105" y="1543051"/>
            <a:ext cx="7567086" cy="3453493"/>
          </a:xfrm>
        </p:spPr>
        <p:txBody>
          <a:bodyPr>
            <a:normAutofit/>
          </a:bodyPr>
          <a:lstStyle/>
          <a:p>
            <a:pPr marL="36576" indent="0">
              <a:lnSpc>
                <a:spcPct val="120000"/>
              </a:lnSpc>
              <a:buNone/>
            </a:pPr>
            <a:r>
              <a:rPr lang="en-US" dirty="0"/>
              <a:t>“Ideasquare is an experiment that brings together researchers, engineers, industrial partners and cross-disciplinary student teams </a:t>
            </a:r>
            <a:r>
              <a:rPr lang="en-US" dirty="0">
                <a:solidFill>
                  <a:schemeClr val="accent1">
                    <a:lumMod val="10000"/>
                  </a:schemeClr>
                </a:solidFill>
              </a:rPr>
              <a:t>to work together on detector upgrade R&amp;D technologies. The dual purpose is to co-develop new technologies for research purposes and create a fruitful environment for socially and globally relevant new product ideas and innovation.”</a:t>
            </a:r>
          </a:p>
          <a:p>
            <a:pPr marL="3657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43205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15122696159_a23d2f4bb1_o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29149" y="-662985"/>
            <a:ext cx="9363284" cy="6242951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Rectangle 10"/>
          <p:cNvSpPr/>
          <p:nvPr/>
        </p:nvSpPr>
        <p:spPr>
          <a:xfrm>
            <a:off x="355159" y="365951"/>
            <a:ext cx="8556104" cy="444164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IDEASQUARE 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060" y="1164791"/>
            <a:ext cx="5199528" cy="3825562"/>
          </a:xfrm>
        </p:spPr>
        <p:txBody>
          <a:bodyPr>
            <a:normAutofit/>
          </a:bodyPr>
          <a:lstStyle/>
          <a:p>
            <a:r>
              <a:rPr lang="en-US" dirty="0"/>
              <a:t>Project with a dedicated building, hosting:</a:t>
            </a:r>
          </a:p>
          <a:p>
            <a:pPr lvl="1"/>
            <a:r>
              <a:rPr lang="en-US" dirty="0"/>
              <a:t>Detector upgrade R&amp;D projects</a:t>
            </a:r>
          </a:p>
          <a:p>
            <a:pPr lvl="1"/>
            <a:r>
              <a:rPr lang="en-US" dirty="0"/>
              <a:t>Innovation events, workshops, </a:t>
            </a:r>
            <a:r>
              <a:rPr lang="en-US" dirty="0" err="1"/>
              <a:t>hackathons</a:t>
            </a:r>
            <a:endParaRPr lang="en-US" dirty="0"/>
          </a:p>
          <a:p>
            <a:pPr lvl="1"/>
            <a:r>
              <a:rPr lang="en-US" dirty="0"/>
              <a:t>Multidisciplinary master level student programs</a:t>
            </a:r>
          </a:p>
          <a:p>
            <a:r>
              <a:rPr lang="en-US" dirty="0"/>
              <a:t>...to prototype, test and iterate new forms of collaboration and co-creation in the areas or Research, Education and Technology - </a:t>
            </a:r>
            <a:r>
              <a:rPr lang="en-US" dirty="0">
                <a:solidFill>
                  <a:srgbClr val="FF0000"/>
                </a:solidFill>
              </a:rPr>
              <a:t>RET</a:t>
            </a:r>
          </a:p>
          <a:p>
            <a:endParaRPr lang="en-US" dirty="0"/>
          </a:p>
        </p:txBody>
      </p:sp>
      <p:pic>
        <p:nvPicPr>
          <p:cNvPr id="4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912682" y="1155285"/>
            <a:ext cx="2774118" cy="2833360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Rectangle 4"/>
          <p:cNvSpPr/>
          <p:nvPr/>
        </p:nvSpPr>
        <p:spPr>
          <a:xfrm>
            <a:off x="6842583" y="2119773"/>
            <a:ext cx="8776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2">
                    <a:lumMod val="10000"/>
                  </a:schemeClr>
                </a:solidFill>
              </a:rPr>
              <a:t>Research</a:t>
            </a:r>
          </a:p>
        </p:txBody>
      </p:sp>
      <p:sp>
        <p:nvSpPr>
          <p:cNvPr id="6" name="Rectangle 5"/>
          <p:cNvSpPr/>
          <p:nvPr/>
        </p:nvSpPr>
        <p:spPr>
          <a:xfrm>
            <a:off x="6155896" y="3184876"/>
            <a:ext cx="9284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2">
                    <a:lumMod val="10000"/>
                  </a:schemeClr>
                </a:solidFill>
              </a:rPr>
              <a:t>Education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7412818" y="3184876"/>
            <a:ext cx="10367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2">
                    <a:lumMod val="10000"/>
                  </a:schemeClr>
                </a:solidFill>
              </a:rPr>
              <a:t>Technology</a:t>
            </a:r>
          </a:p>
        </p:txBody>
      </p:sp>
    </p:spTree>
    <p:extLst>
      <p:ext uri="{BB962C8B-B14F-4D97-AF65-F5344CB8AC3E}">
        <p14:creationId xmlns:p14="http://schemas.microsoft.com/office/powerpoint/2010/main" val="327575380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/>
      <p:bldP spid="3" grpId="0" uiExpand="1" build="p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707" y="449953"/>
            <a:ext cx="8725647" cy="705332"/>
          </a:xfrm>
        </p:spPr>
        <p:txBody>
          <a:bodyPr>
            <a:noAutofit/>
          </a:bodyPr>
          <a:lstStyle/>
          <a:p>
            <a:r>
              <a:rPr lang="en-US" sz="2400" dirty="0"/>
              <a:t>WHAT IS THE MOST INTERESTING LINK FOR NEW INNOVATION?</a:t>
            </a:r>
          </a:p>
        </p:txBody>
      </p:sp>
      <p:sp>
        <p:nvSpPr>
          <p:cNvPr id="9" name="Rectangle 8"/>
          <p:cNvSpPr/>
          <p:nvPr/>
        </p:nvSpPr>
        <p:spPr>
          <a:xfrm>
            <a:off x="1748112" y="1155285"/>
            <a:ext cx="2569882" cy="16536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/>
              <a:t>Detector R&amp;D</a:t>
            </a:r>
            <a:br>
              <a:rPr lang="en-US" dirty="0"/>
            </a:br>
            <a:r>
              <a:rPr lang="en-US" dirty="0"/>
              <a:t>Projects</a:t>
            </a:r>
          </a:p>
        </p:txBody>
      </p:sp>
      <p:sp>
        <p:nvSpPr>
          <p:cNvPr id="10" name="Rectangle 9"/>
          <p:cNvSpPr/>
          <p:nvPr/>
        </p:nvSpPr>
        <p:spPr>
          <a:xfrm>
            <a:off x="4317994" y="1155285"/>
            <a:ext cx="2569882" cy="16536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1" name="Rectangle 10"/>
          <p:cNvSpPr/>
          <p:nvPr/>
        </p:nvSpPr>
        <p:spPr>
          <a:xfrm>
            <a:off x="1748112" y="2808941"/>
            <a:ext cx="2569882" cy="16536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4317994" y="2808941"/>
            <a:ext cx="2569882" cy="16536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600" dirty="0"/>
              <a:t>MSc-Level Student Programs, Hacks etc.</a:t>
            </a:r>
          </a:p>
        </p:txBody>
      </p:sp>
      <p:sp>
        <p:nvSpPr>
          <p:cNvPr id="17" name="TextBox 7"/>
          <p:cNvSpPr txBox="1">
            <a:spLocks noChangeArrowheads="1"/>
          </p:cNvSpPr>
          <p:nvPr/>
        </p:nvSpPr>
        <p:spPr bwMode="auto">
          <a:xfrm>
            <a:off x="3942249" y="4783732"/>
            <a:ext cx="3429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b="1" dirty="0">
                <a:solidFill>
                  <a:srgbClr val="191919"/>
                </a:solidFill>
              </a:rPr>
              <a:t>Focus</a:t>
            </a:r>
            <a:endParaRPr lang="en-GB" sz="1600" b="1" dirty="0">
              <a:solidFill>
                <a:srgbClr val="191919"/>
              </a:solidFill>
            </a:endParaRPr>
          </a:p>
        </p:txBody>
      </p:sp>
      <p:sp>
        <p:nvSpPr>
          <p:cNvPr id="18" name="TextBox 8"/>
          <p:cNvSpPr txBox="1">
            <a:spLocks noChangeArrowheads="1"/>
          </p:cNvSpPr>
          <p:nvPr/>
        </p:nvSpPr>
        <p:spPr bwMode="auto">
          <a:xfrm>
            <a:off x="2666275" y="4449515"/>
            <a:ext cx="11430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>
                <a:solidFill>
                  <a:srgbClr val="191919"/>
                </a:solidFill>
              </a:rPr>
              <a:t>Product</a:t>
            </a:r>
            <a:endParaRPr lang="en-GB" sz="1400">
              <a:solidFill>
                <a:srgbClr val="191919"/>
              </a:solidFill>
            </a:endParaRPr>
          </a:p>
        </p:txBody>
      </p:sp>
      <p:sp>
        <p:nvSpPr>
          <p:cNvPr id="19" name="TextBox 13"/>
          <p:cNvSpPr txBox="1">
            <a:spLocks noChangeArrowheads="1"/>
          </p:cNvSpPr>
          <p:nvPr/>
        </p:nvSpPr>
        <p:spPr bwMode="auto">
          <a:xfrm>
            <a:off x="5070308" y="4449515"/>
            <a:ext cx="16764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dirty="0">
                <a:solidFill>
                  <a:srgbClr val="191919"/>
                </a:solidFill>
              </a:rPr>
              <a:t>Process</a:t>
            </a:r>
            <a:endParaRPr lang="en-GB" sz="1400" dirty="0">
              <a:solidFill>
                <a:srgbClr val="191919"/>
              </a:solidFill>
            </a:endParaRPr>
          </a:p>
        </p:txBody>
      </p:sp>
      <p:sp>
        <p:nvSpPr>
          <p:cNvPr id="20" name="TextBox 14"/>
          <p:cNvSpPr txBox="1">
            <a:spLocks noChangeArrowheads="1"/>
          </p:cNvSpPr>
          <p:nvPr/>
        </p:nvSpPr>
        <p:spPr bwMode="auto">
          <a:xfrm rot="16200000">
            <a:off x="342901" y="2490253"/>
            <a:ext cx="1489207" cy="33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b="1" dirty="0">
                <a:solidFill>
                  <a:srgbClr val="191919"/>
                </a:solidFill>
              </a:rPr>
              <a:t>Technology</a:t>
            </a:r>
            <a:endParaRPr lang="en-GB" sz="1600" b="1" dirty="0">
              <a:solidFill>
                <a:srgbClr val="191919"/>
              </a:solidFill>
            </a:endParaRPr>
          </a:p>
        </p:txBody>
      </p:sp>
      <p:sp>
        <p:nvSpPr>
          <p:cNvPr id="21" name="TextBox 15"/>
          <p:cNvSpPr txBox="1">
            <a:spLocks noChangeArrowheads="1"/>
          </p:cNvSpPr>
          <p:nvPr/>
        </p:nvSpPr>
        <p:spPr bwMode="auto">
          <a:xfrm rot="16200000">
            <a:off x="162654" y="3091564"/>
            <a:ext cx="272572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dirty="0">
                <a:solidFill>
                  <a:srgbClr val="191919"/>
                </a:solidFill>
              </a:rPr>
              <a:t>Initially undefined/open</a:t>
            </a:r>
            <a:endParaRPr lang="en-GB" sz="1400" dirty="0">
              <a:solidFill>
                <a:srgbClr val="191919"/>
              </a:solidFill>
            </a:endParaRPr>
          </a:p>
        </p:txBody>
      </p:sp>
      <p:sp>
        <p:nvSpPr>
          <p:cNvPr id="22" name="TextBox 16"/>
          <p:cNvSpPr txBox="1">
            <a:spLocks noChangeArrowheads="1"/>
          </p:cNvSpPr>
          <p:nvPr/>
        </p:nvSpPr>
        <p:spPr bwMode="auto">
          <a:xfrm rot="16200000">
            <a:off x="668639" y="1575586"/>
            <a:ext cx="17526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dirty="0">
                <a:solidFill>
                  <a:srgbClr val="191919"/>
                </a:solidFill>
              </a:rPr>
              <a:t>Defined/closed</a:t>
            </a:r>
            <a:endParaRPr lang="en-GB" sz="1400" dirty="0">
              <a:solidFill>
                <a:srgbClr val="191919"/>
              </a:solidFill>
            </a:endParaRPr>
          </a:p>
        </p:txBody>
      </p:sp>
      <p:pic>
        <p:nvPicPr>
          <p:cNvPr id="30" name="Picture 29" descr="Atlas-IBL-installation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2791" y="1973934"/>
            <a:ext cx="1150477" cy="767066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3268" y="1974691"/>
            <a:ext cx="1160342" cy="766309"/>
          </a:xfrm>
          <a:prstGeom prst="rect">
            <a:avLst/>
          </a:prstGeom>
        </p:spPr>
      </p:pic>
      <p:cxnSp>
        <p:nvCxnSpPr>
          <p:cNvPr id="4" name="Curved Connector 3"/>
          <p:cNvCxnSpPr/>
          <p:nvPr/>
        </p:nvCxnSpPr>
        <p:spPr>
          <a:xfrm>
            <a:off x="3511175" y="1822824"/>
            <a:ext cx="1613647" cy="1521546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Electronics-prototype-soldering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2847" y="3660588"/>
            <a:ext cx="1048920" cy="699280"/>
          </a:xfrm>
          <a:prstGeom prst="rect">
            <a:avLst/>
          </a:prstGeom>
        </p:spPr>
      </p:pic>
      <p:pic>
        <p:nvPicPr>
          <p:cNvPr id="33" name="Picture 32" descr="Screen Shot 2015-06-27 at 18.27.41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6929" y="3651589"/>
            <a:ext cx="1240859" cy="693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84982"/>
      </p:ext>
    </p:extLst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6854" y="1046492"/>
            <a:ext cx="5980206" cy="39774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IDEASQUARE</a:t>
            </a: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617298" y="772737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b="1" kern="1200" spc="-150" baseline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The Small Human Collider</a:t>
            </a:r>
          </a:p>
        </p:txBody>
      </p:sp>
    </p:spTree>
    <p:extLst>
      <p:ext uri="{BB962C8B-B14F-4D97-AF65-F5344CB8AC3E}">
        <p14:creationId xmlns:p14="http://schemas.microsoft.com/office/powerpoint/2010/main" val="3734796165"/>
      </p:ext>
    </p:extLst>
  </p:cSld>
  <p:clrMapOvr>
    <a:masterClrMapping/>
  </p:clrMapOvr>
  <p:transition spd="slow">
    <p:pu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1272" y="1042740"/>
            <a:ext cx="5416387" cy="3988215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</p:spPr>
        <p:txBody>
          <a:bodyPr>
            <a:normAutofit/>
          </a:bodyPr>
          <a:lstStyle/>
          <a:p>
            <a:r>
              <a:rPr lang="fr-CH" sz="1800" dirty="0"/>
              <a:t>TYPICAL STRUCTURE OF MSC-LEVEL STUDENT PROGRAM AT IDEASQUARE (CBI)</a:t>
            </a:r>
            <a:endParaRPr lang="en-US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211015" y="4811151"/>
            <a:ext cx="43750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http://www.cbi-course.com/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07659" y="2222695"/>
            <a:ext cx="2179141" cy="379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hlinkClick r:id="rId3"/>
              </a:rPr>
              <a:t>Design </a:t>
            </a:r>
            <a:r>
              <a:rPr lang="fr-CH" dirty="0" err="1">
                <a:hlinkClick r:id="rId3"/>
              </a:rPr>
              <a:t>Thinking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8410789"/>
      </p:ext>
    </p:extLst>
  </p:cSld>
  <p:clrMapOvr>
    <a:masterClrMapping/>
  </p:clrMapOvr>
  <p:transition spd="slow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EXAMPLES OF STUDENT PROJECTS</a:t>
            </a: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617298" y="772737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b="1" kern="1200" spc="-150" baseline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290" y="1654139"/>
            <a:ext cx="4431121" cy="2956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881216"/>
      </p:ext>
    </p:extLst>
  </p:cSld>
  <p:clrMapOvr>
    <a:masterClrMapping/>
  </p:clrMapOvr>
  <p:transition spd="slow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PREVENTING HIP INJURY FROM INVOLUNTARY FALL</a:t>
            </a: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617298" y="772737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b="1" kern="1200" spc="-150" baseline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824" y="917578"/>
            <a:ext cx="5590521" cy="422592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99370" y="6286270"/>
            <a:ext cx="33677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http://2014.cbi-course.com/</a:t>
            </a:r>
          </a:p>
        </p:txBody>
      </p:sp>
    </p:spTree>
    <p:extLst>
      <p:ext uri="{BB962C8B-B14F-4D97-AF65-F5344CB8AC3E}">
        <p14:creationId xmlns:p14="http://schemas.microsoft.com/office/powerpoint/2010/main" val="4096183387"/>
      </p:ext>
    </p:extLst>
  </p:cSld>
  <p:clrMapOvr>
    <a:masterClrMapping/>
  </p:clrMapOvr>
  <p:transition spd="slow">
    <p:pu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YOUR FRIDGE SENDING A MESSAGE WHEN FOOD IS RIPE TO EAT </a:t>
            </a:r>
            <a:r>
              <a:rPr lang="en-US" sz="1800" i="1" dirty="0"/>
              <a:t>FOR YOU</a:t>
            </a: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617298" y="772737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b="1" kern="1200" spc="-150" baseline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599370" y="6286270"/>
            <a:ext cx="33677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http://2014.cbi-course.com/</a:t>
            </a:r>
          </a:p>
        </p:txBody>
      </p:sp>
      <p:pic>
        <p:nvPicPr>
          <p:cNvPr id="8" name="Picture 7" descr="Screen Shot 2015-04-20 at 09.34.43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143" y="1197487"/>
            <a:ext cx="6362113" cy="3693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879940"/>
      </p:ext>
    </p:extLst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12954</TotalTime>
  <Words>600</Words>
  <Application>Microsoft Macintosh PowerPoint</Application>
  <PresentationFormat>On-screen Show (16:9)</PresentationFormat>
  <Paragraphs>70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ＭＳ Ｐゴシック</vt:lpstr>
      <vt:lpstr>Arial</vt:lpstr>
      <vt:lpstr>Calibri</vt:lpstr>
      <vt:lpstr>Lato Regular</vt:lpstr>
      <vt:lpstr>CERNCorporate16-9</vt:lpstr>
      <vt:lpstr>CERN Ideasquare</vt:lpstr>
      <vt:lpstr>IDEASQUARE IN BRIEF</vt:lpstr>
      <vt:lpstr>IDEASQUARE IS</vt:lpstr>
      <vt:lpstr>WHAT IS THE MOST INTERESTING LINK FOR NEW INNOVATION?</vt:lpstr>
      <vt:lpstr>IDEASQUARE</vt:lpstr>
      <vt:lpstr>TYPICAL STRUCTURE OF MSC-LEVEL STUDENT PROGRAM AT IDEASQUARE (CBI)</vt:lpstr>
      <vt:lpstr>EXAMPLES OF STUDENT PROJECTS</vt:lpstr>
      <vt:lpstr>PREVENTING HIP INJURY FROM INVOLUNTARY FALL</vt:lpstr>
      <vt:lpstr>YOUR FRIDGE SENDING A MESSAGE WHEN FOOD IS RIPE TO EAT FOR YOU</vt:lpstr>
      <vt:lpstr>PowerPoint Presentation</vt:lpstr>
      <vt:lpstr>IDEASQUARE OUTPUT</vt:lpstr>
      <vt:lpstr>SOCIO-ECONOMIC RESEARCH ON EXPERIMENTAL INNOVATION</vt:lpstr>
      <vt:lpstr>HOW TO GET INVOLVED WITH IDEASQUARE?</vt:lpstr>
      <vt:lpstr>PowerPoint Presentation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Santeri Palomaki</cp:lastModifiedBy>
  <cp:revision>111</cp:revision>
  <dcterms:created xsi:type="dcterms:W3CDTF">2012-11-30T11:04:26Z</dcterms:created>
  <dcterms:modified xsi:type="dcterms:W3CDTF">2019-03-21T10:37:40Z</dcterms:modified>
</cp:coreProperties>
</file>