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2"/>
  </p:notesMasterIdLst>
  <p:handoutMasterIdLst>
    <p:handoutMasterId r:id="rId23"/>
  </p:handoutMasterIdLst>
  <p:sldIdLst>
    <p:sldId id="263" r:id="rId2"/>
    <p:sldId id="284" r:id="rId3"/>
    <p:sldId id="283" r:id="rId4"/>
    <p:sldId id="285" r:id="rId5"/>
    <p:sldId id="286" r:id="rId6"/>
    <p:sldId id="287" r:id="rId7"/>
    <p:sldId id="288" r:id="rId8"/>
    <p:sldId id="290" r:id="rId9"/>
    <p:sldId id="289" r:id="rId10"/>
    <p:sldId id="291" r:id="rId11"/>
    <p:sldId id="301" r:id="rId12"/>
    <p:sldId id="292" r:id="rId13"/>
    <p:sldId id="293" r:id="rId14"/>
    <p:sldId id="300" r:id="rId15"/>
    <p:sldId id="294" r:id="rId16"/>
    <p:sldId id="295" r:id="rId17"/>
    <p:sldId id="296" r:id="rId18"/>
    <p:sldId id="297" r:id="rId19"/>
    <p:sldId id="298" r:id="rId20"/>
    <p:sldId id="299" r:id="rId21"/>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22" autoAdjust="0"/>
    <p:restoredTop sz="94660"/>
  </p:normalViewPr>
  <p:slideViewPr>
    <p:cSldViewPr snapToObjects="1" showGuides="1">
      <p:cViewPr varScale="1">
        <p:scale>
          <a:sx n="117" d="100"/>
          <a:sy n="117" d="100"/>
        </p:scale>
        <p:origin x="840" y="84"/>
      </p:cViewPr>
      <p:guideLst>
        <p:guide orient="horz" pos="4080"/>
        <p:guide pos="2880"/>
      </p:guideLst>
    </p:cSldViewPr>
  </p:slideViewPr>
  <p:notesTextViewPr>
    <p:cViewPr>
      <p:scale>
        <a:sx n="100" d="100"/>
        <a:sy n="100" d="100"/>
      </p:scale>
      <p:origin x="0" y="0"/>
    </p:cViewPr>
  </p:notesTextViewPr>
  <p:sorterViewPr>
    <p:cViewPr>
      <p:scale>
        <a:sx n="249" d="100"/>
        <a:sy n="249" d="100"/>
      </p:scale>
      <p:origin x="0" y="779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20/02/2019</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20/02/2019</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457147">
              <a:defRPr/>
            </a:pPr>
            <a:fld id="{624B141A-D04E-DD49-88DC-EFA90428BA41}" type="slidenum">
              <a:rPr lang="fr-FR">
                <a:solidFill>
                  <a:prstClr val="black"/>
                </a:solidFill>
                <a:latin typeface="Calibri"/>
              </a:rPr>
              <a:pPr defTabSz="457147">
                <a:defRPr/>
              </a:pPr>
              <a:t>16</a:t>
            </a:fld>
            <a:endParaRPr lang="fr-FR">
              <a:solidFill>
                <a:prstClr val="black"/>
              </a:solidFill>
              <a:latin typeface="Calibri"/>
            </a:endParaRPr>
          </a:p>
        </p:txBody>
      </p:sp>
    </p:spTree>
    <p:extLst>
      <p:ext uri="{BB962C8B-B14F-4D97-AF65-F5344CB8AC3E}">
        <p14:creationId xmlns:p14="http://schemas.microsoft.com/office/powerpoint/2010/main" val="2313534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457147">
              <a:defRPr/>
            </a:pPr>
            <a:fld id="{624B141A-D04E-DD49-88DC-EFA90428BA41}" type="slidenum">
              <a:rPr lang="fr-FR">
                <a:solidFill>
                  <a:prstClr val="black"/>
                </a:solidFill>
                <a:latin typeface="Calibri"/>
              </a:rPr>
              <a:pPr defTabSz="457147">
                <a:defRPr/>
              </a:pPr>
              <a:t>17</a:t>
            </a:fld>
            <a:endParaRPr lang="fr-FR">
              <a:solidFill>
                <a:prstClr val="black"/>
              </a:solidFill>
              <a:latin typeface="Calibri"/>
            </a:endParaRPr>
          </a:p>
        </p:txBody>
      </p:sp>
    </p:spTree>
    <p:extLst>
      <p:ext uri="{BB962C8B-B14F-4D97-AF65-F5344CB8AC3E}">
        <p14:creationId xmlns:p14="http://schemas.microsoft.com/office/powerpoint/2010/main" val="36974843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457147">
              <a:defRPr/>
            </a:pPr>
            <a:fld id="{624B141A-D04E-DD49-88DC-EFA90428BA41}" type="slidenum">
              <a:rPr lang="fr-FR">
                <a:solidFill>
                  <a:prstClr val="black"/>
                </a:solidFill>
                <a:latin typeface="Calibri"/>
              </a:rPr>
              <a:pPr defTabSz="457147">
                <a:defRPr/>
              </a:pPr>
              <a:t>18</a:t>
            </a:fld>
            <a:endParaRPr lang="fr-FR">
              <a:solidFill>
                <a:prstClr val="black"/>
              </a:solidFill>
              <a:latin typeface="Calibri"/>
            </a:endParaRPr>
          </a:p>
        </p:txBody>
      </p:sp>
    </p:spTree>
    <p:extLst>
      <p:ext uri="{BB962C8B-B14F-4D97-AF65-F5344CB8AC3E}">
        <p14:creationId xmlns:p14="http://schemas.microsoft.com/office/powerpoint/2010/main" val="7572441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457147">
              <a:defRPr/>
            </a:pPr>
            <a:fld id="{624B141A-D04E-DD49-88DC-EFA90428BA41}" type="slidenum">
              <a:rPr lang="fr-FR">
                <a:solidFill>
                  <a:prstClr val="black"/>
                </a:solidFill>
                <a:latin typeface="Calibri"/>
              </a:rPr>
              <a:pPr defTabSz="457147">
                <a:defRPr/>
              </a:pPr>
              <a:t>19</a:t>
            </a:fld>
            <a:endParaRPr lang="fr-FR">
              <a:solidFill>
                <a:prstClr val="black"/>
              </a:solidFill>
              <a:latin typeface="Calibri"/>
            </a:endParaRPr>
          </a:p>
        </p:txBody>
      </p:sp>
    </p:spTree>
    <p:extLst>
      <p:ext uri="{BB962C8B-B14F-4D97-AF65-F5344CB8AC3E}">
        <p14:creationId xmlns:p14="http://schemas.microsoft.com/office/powerpoint/2010/main" val="16003780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6356351"/>
            <a:ext cx="6309000" cy="360000"/>
          </a:xfrm>
        </p:spPr>
        <p:txBody>
          <a:bodyPr lIns="0" tIns="0" rIns="0" bIns="0" anchor="b" anchorCtr="0"/>
          <a:lstStyle>
            <a:lvl1pPr algn="r">
              <a:defRPr>
                <a:solidFill>
                  <a:schemeClr val="accent1"/>
                </a:solidFill>
              </a:defRPr>
            </a:lvl1pPr>
          </a:lstStyle>
          <a:p>
            <a:r>
              <a:rPr lang="fr-FR" dirty="0" smtClean="0"/>
              <a:t>11T MBH </a:t>
            </a:r>
            <a:r>
              <a:rPr lang="fr-FR" dirty="0" err="1" smtClean="0"/>
              <a:t>Technical</a:t>
            </a:r>
            <a:r>
              <a:rPr lang="fr-FR" dirty="0" smtClean="0"/>
              <a:t> Meeting / Close out, Jan 21 2019</a:t>
            </a:r>
            <a:endParaRPr lang="en-GB" dirty="0"/>
          </a:p>
        </p:txBody>
      </p:sp>
      <p:sp>
        <p:nvSpPr>
          <p:cNvPr id="6" name="Espace réservé du numéro de diapositive 5"/>
          <p:cNvSpPr>
            <a:spLocks noGrp="1"/>
          </p:cNvSpPr>
          <p:nvPr>
            <p:ph type="sldNum" sz="quarter" idx="12"/>
          </p:nvPr>
        </p:nvSpPr>
        <p:spPr>
          <a:xfrm>
            <a:off x="8686800" y="6356351"/>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1"/>
            <a:ext cx="3785364" cy="1534388"/>
          </a:xfrm>
          <a:prstGeom prst="rect">
            <a:avLst/>
          </a:prstGeom>
        </p:spPr>
      </p:pic>
      <p:sp>
        <p:nvSpPr>
          <p:cNvPr id="15" name="Espace réservé du texte 14"/>
          <p:cNvSpPr>
            <a:spLocks noGrp="1"/>
          </p:cNvSpPr>
          <p:nvPr>
            <p:ph type="body" sz="quarter" idx="14" hasCustomPrompt="1"/>
          </p:nvPr>
        </p:nvSpPr>
        <p:spPr>
          <a:xfrm>
            <a:off x="1371600" y="5899149"/>
            <a:ext cx="6480000" cy="349251"/>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7" name="Image 4" descr="CERN-logo_outline.jpg"/>
          <p:cNvPicPr>
            <a:picLocks noChangeAspect="1"/>
          </p:cNvPicPr>
          <p:nvPr userDrawn="1"/>
        </p:nvPicPr>
        <p:blipFill>
          <a:blip r:embed="rId4"/>
          <a:stretch>
            <a:fillRect/>
          </a:stretch>
        </p:blipFill>
        <p:spPr>
          <a:xfrm>
            <a:off x="377190" y="5946777"/>
            <a:ext cx="613410" cy="60325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1"/>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1"/>
            <a:ext cx="6627000" cy="360000"/>
          </a:xfrm>
        </p:spPr>
        <p:txBody>
          <a:bodyPr/>
          <a:lstStyle/>
          <a:p>
            <a:r>
              <a:rPr lang="fr-FR" dirty="0" smtClean="0"/>
              <a:t>11T MBH </a:t>
            </a:r>
            <a:r>
              <a:rPr lang="fr-FR" dirty="0" err="1" smtClean="0"/>
              <a:t>Technical</a:t>
            </a:r>
            <a:r>
              <a:rPr lang="fr-FR" dirty="0" smtClean="0"/>
              <a:t> Meeting / Close out, Jan 21 2019</a:t>
            </a:r>
            <a:endParaRPr lang="en-GB"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6"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3"/>
            <a:ext cx="4040188" cy="639763"/>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31" y="1215233"/>
            <a:ext cx="4041775" cy="639763"/>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31"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1"/>
            <a:ext cx="6627000" cy="360000"/>
          </a:xfrm>
        </p:spPr>
        <p:txBody>
          <a:bodyPr/>
          <a:lstStyle/>
          <a:p>
            <a:r>
              <a:rPr lang="fr-FR" dirty="0" smtClean="0"/>
              <a:t>11T MBH </a:t>
            </a:r>
            <a:r>
              <a:rPr lang="fr-FR" dirty="0" err="1" smtClean="0"/>
              <a:t>Technical</a:t>
            </a:r>
            <a:r>
              <a:rPr lang="fr-FR" dirty="0" smtClean="0"/>
              <a:t> Meeting / Close out, Jan 21 2019</a:t>
            </a:r>
            <a:endParaRPr lang="en-GB"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5" descr="CERN-logo_outline.jpg"/>
          <p:cNvPicPr>
            <a:picLocks noChangeAspect="1"/>
          </p:cNvPicPr>
          <p:nvPr userDrawn="1"/>
        </p:nvPicPr>
        <p:blipFill>
          <a:blip r:embed="rId2"/>
          <a:stretch>
            <a:fillRect/>
          </a:stretch>
        </p:blipFill>
        <p:spPr>
          <a:xfrm>
            <a:off x="1422006"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1"/>
            <a:ext cx="6627000" cy="360000"/>
          </a:xfrm>
        </p:spPr>
        <p:txBody>
          <a:bodyPr/>
          <a:lstStyle/>
          <a:p>
            <a:r>
              <a:rPr lang="fr-FR" dirty="0" smtClean="0"/>
              <a:t>11T MBH </a:t>
            </a:r>
            <a:r>
              <a:rPr lang="fr-FR" dirty="0" err="1" smtClean="0"/>
              <a:t>Technical</a:t>
            </a:r>
            <a:r>
              <a:rPr lang="fr-FR" dirty="0" smtClean="0"/>
              <a:t> Meeting / Close out, Jan 21 2019</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5" descr="CERN-logo_outline.jpg"/>
          <p:cNvPicPr>
            <a:picLocks noChangeAspect="1"/>
          </p:cNvPicPr>
          <p:nvPr userDrawn="1"/>
        </p:nvPicPr>
        <p:blipFill>
          <a:blip r:embed="rId2"/>
          <a:stretch>
            <a:fillRect/>
          </a:stretch>
        </p:blipFill>
        <p:spPr>
          <a:xfrm>
            <a:off x="1422006"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1"/>
            <a:ext cx="6553200" cy="360000"/>
          </a:xfrm>
        </p:spPr>
        <p:txBody>
          <a:bodyPr/>
          <a:lstStyle/>
          <a:p>
            <a:r>
              <a:rPr lang="fr-FR" dirty="0" smtClean="0"/>
              <a:t>11T MBH </a:t>
            </a:r>
            <a:r>
              <a:rPr lang="fr-FR" dirty="0" err="1" smtClean="0"/>
              <a:t>Technical</a:t>
            </a:r>
            <a:r>
              <a:rPr lang="fr-FR" dirty="0" smtClean="0"/>
              <a:t> Meeting / Close out, Jan 21 2019</a:t>
            </a:r>
            <a:endParaRPr lang="en-GB"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5" descr="CERN-logo_outline.jpg"/>
          <p:cNvPicPr>
            <a:picLocks noChangeAspect="1"/>
          </p:cNvPicPr>
          <p:nvPr userDrawn="1"/>
        </p:nvPicPr>
        <p:blipFill>
          <a:blip r:embed="rId2"/>
          <a:stretch>
            <a:fillRect/>
          </a:stretch>
        </p:blipFill>
        <p:spPr>
          <a:xfrm>
            <a:off x="1422006"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1"/>
            <a:ext cx="6550800" cy="360000"/>
          </a:xfrm>
        </p:spPr>
        <p:txBody>
          <a:bodyPr/>
          <a:lstStyle/>
          <a:p>
            <a:r>
              <a:rPr lang="fr-FR" dirty="0" smtClean="0"/>
              <a:t>11T MBH </a:t>
            </a:r>
            <a:r>
              <a:rPr lang="fr-FR" dirty="0" err="1" smtClean="0"/>
              <a:t>Technical</a:t>
            </a:r>
            <a:r>
              <a:rPr lang="fr-FR" dirty="0" smtClean="0"/>
              <a:t> Meeting / Close out, Jan 21 2019</a:t>
            </a:r>
            <a:endParaRPr lang="en-GB" dirty="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6"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1"/>
            <a:ext cx="6440400" cy="360000"/>
          </a:xfrm>
        </p:spPr>
        <p:txBody>
          <a:bodyPr/>
          <a:lstStyle/>
          <a:p>
            <a:r>
              <a:rPr lang="fr-FR" dirty="0" smtClean="0"/>
              <a:t>11T MBH </a:t>
            </a:r>
            <a:r>
              <a:rPr lang="fr-FR" dirty="0" err="1" smtClean="0"/>
              <a:t>Technical</a:t>
            </a:r>
            <a:r>
              <a:rPr lang="fr-FR" dirty="0" smtClean="0"/>
              <a:t> Meeting / Close out, Jan 21 2019</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1"/>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4" descr="CERN-logo_outline.jpg"/>
          <p:cNvPicPr>
            <a:picLocks noChangeAspect="1"/>
          </p:cNvPicPr>
          <p:nvPr userDrawn="1"/>
        </p:nvPicPr>
        <p:blipFill>
          <a:blip r:embed="rId4"/>
          <a:stretch>
            <a:fillRect/>
          </a:stretch>
        </p:blipFill>
        <p:spPr>
          <a:xfrm>
            <a:off x="377190" y="5946777"/>
            <a:ext cx="613410" cy="60325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1"/>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1"/>
            <a:ext cx="6550800" cy="360000"/>
          </a:xfrm>
          <a:prstGeom prst="rect">
            <a:avLst/>
          </a:prstGeom>
        </p:spPr>
        <p:txBody>
          <a:bodyPr vert="horz" lIns="0" tIns="0" rIns="0" bIns="0" rtlCol="0" anchor="b"/>
          <a:lstStyle>
            <a:lvl1pPr algn="r">
              <a:defRPr sz="1200">
                <a:solidFill>
                  <a:schemeClr val="accent1"/>
                </a:solidFill>
              </a:defRPr>
            </a:lvl1pPr>
          </a:lstStyle>
          <a:p>
            <a:r>
              <a:rPr lang="fr-FR" dirty="0" smtClean="0"/>
              <a:t>11T MBH </a:t>
            </a:r>
            <a:r>
              <a:rPr lang="fr-FR" dirty="0" err="1" smtClean="0"/>
              <a:t>Technical</a:t>
            </a:r>
            <a:r>
              <a:rPr lang="fr-FR" dirty="0" smtClean="0"/>
              <a:t> Meeting / Close out, Jan 21 2019</a:t>
            </a:r>
            <a:endParaRPr lang="en-GB" dirty="0"/>
          </a:p>
        </p:txBody>
      </p:sp>
      <p:sp>
        <p:nvSpPr>
          <p:cNvPr id="6" name="Espace réservé du numéro de diapositive 5"/>
          <p:cNvSpPr>
            <a:spLocks noGrp="1"/>
          </p:cNvSpPr>
          <p:nvPr>
            <p:ph type="sldNum" sz="quarter" idx="4"/>
          </p:nvPr>
        </p:nvSpPr>
        <p:spPr>
          <a:xfrm>
            <a:off x="8686800" y="6356351"/>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7" Type="http://schemas.microsoft.com/office/2007/relationships/hdphoto" Target="../media/hdphoto1.wdp"/><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ndico.cern.ch/event/797964/" TargetMode="External"/><Relationship Id="rId2" Type="http://schemas.openxmlformats.org/officeDocument/2006/relationships/hyperlink" Target="https://indico.cern.ch/event/783116/"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043608" y="2495685"/>
            <a:ext cx="7776064" cy="1800200"/>
          </a:xfrm>
        </p:spPr>
        <p:txBody>
          <a:bodyPr/>
          <a:lstStyle/>
          <a:p>
            <a:r>
              <a:rPr lang="en-GB" i="1" dirty="0" smtClean="0">
                <a:latin typeface="Calibri" panose="020F0502020204030204" pitchFamily="34" charset="0"/>
                <a:cs typeface="Calibri" panose="020F0502020204030204" pitchFamily="34" charset="0"/>
              </a:rPr>
              <a:t>DFX Conceptual Design Review: </a:t>
            </a:r>
            <a:br>
              <a:rPr lang="en-GB" i="1" dirty="0" smtClean="0">
                <a:latin typeface="Calibri" panose="020F0502020204030204" pitchFamily="34" charset="0"/>
                <a:cs typeface="Calibri" panose="020F0502020204030204" pitchFamily="34" charset="0"/>
              </a:rPr>
            </a:br>
            <a:r>
              <a:rPr lang="en-GB" i="1" dirty="0" smtClean="0">
                <a:latin typeface="Calibri" panose="020F0502020204030204" pitchFamily="34" charset="0"/>
                <a:cs typeface="Calibri" panose="020F0502020204030204" pitchFamily="34" charset="0"/>
              </a:rPr>
              <a:t>Outcome and Recommendations from the Review Panel</a:t>
            </a:r>
            <a:endParaRPr lang="en-GB" i="1" dirty="0">
              <a:latin typeface="Calibri" panose="020F0502020204030204" pitchFamily="34" charset="0"/>
              <a:cs typeface="Calibri" panose="020F0502020204030204" pitchFamily="34" charset="0"/>
            </a:endParaRPr>
          </a:p>
        </p:txBody>
      </p:sp>
      <p:sp>
        <p:nvSpPr>
          <p:cNvPr id="3" name="Sous-titre 2"/>
          <p:cNvSpPr>
            <a:spLocks noGrp="1"/>
          </p:cNvSpPr>
          <p:nvPr>
            <p:ph type="subTitle" idx="1"/>
          </p:nvPr>
        </p:nvSpPr>
        <p:spPr>
          <a:xfrm>
            <a:off x="755576" y="4305672"/>
            <a:ext cx="6480000" cy="504056"/>
          </a:xfrm>
        </p:spPr>
        <p:txBody>
          <a:bodyPr>
            <a:normAutofit/>
          </a:bodyPr>
          <a:lstStyle/>
          <a:p>
            <a:pPr algn="ctr"/>
            <a:r>
              <a:rPr lang="en-GB" i="1" dirty="0" smtClean="0">
                <a:latin typeface="Calibri" panose="020F0502020204030204" pitchFamily="34" charset="0"/>
                <a:cs typeface="Calibri" panose="020F0502020204030204" pitchFamily="34" charset="0"/>
              </a:rPr>
              <a:t>Michele Modena, on behalf of the Review Committee</a:t>
            </a:r>
            <a:endParaRPr lang="en-GB" i="1" dirty="0">
              <a:latin typeface="Calibri" panose="020F0502020204030204" pitchFamily="34" charset="0"/>
              <a:cs typeface="Calibri" panose="020F0502020204030204" pitchFamily="34" charset="0"/>
            </a:endParaRPr>
          </a:p>
        </p:txBody>
      </p:sp>
      <p:pic>
        <p:nvPicPr>
          <p:cNvPr id="5" name="Image 4" descr="CERN-logo_outline.jpg"/>
          <p:cNvPicPr>
            <a:picLocks noChangeAspect="1"/>
          </p:cNvPicPr>
          <p:nvPr/>
        </p:nvPicPr>
        <p:blipFill>
          <a:blip r:embed="rId2"/>
          <a:stretch>
            <a:fillRect/>
          </a:stretch>
        </p:blipFill>
        <p:spPr>
          <a:xfrm>
            <a:off x="377190" y="5946777"/>
            <a:ext cx="613410" cy="603251"/>
          </a:xfrm>
          <a:prstGeom prst="rect">
            <a:avLst/>
          </a:prstGeom>
        </p:spPr>
      </p:pic>
      <p:sp>
        <p:nvSpPr>
          <p:cNvPr id="6" name="Text Placeholder 5"/>
          <p:cNvSpPr>
            <a:spLocks noGrp="1"/>
          </p:cNvSpPr>
          <p:nvPr>
            <p:ph type="body" sz="quarter" idx="14"/>
          </p:nvPr>
        </p:nvSpPr>
        <p:spPr>
          <a:xfrm>
            <a:off x="0" y="6508749"/>
            <a:ext cx="7454552" cy="349251"/>
          </a:xfrm>
        </p:spPr>
        <p:txBody>
          <a:bodyPr>
            <a:normAutofit/>
          </a:bodyPr>
          <a:lstStyle/>
          <a:p>
            <a:pPr algn="r"/>
            <a:r>
              <a:rPr lang="en-US" sz="1400" i="1" dirty="0" smtClean="0">
                <a:latin typeface="Calibri" panose="020F0502020204030204" pitchFamily="34" charset="0"/>
                <a:cs typeface="Calibri" panose="020F0502020204030204" pitchFamily="34" charset="0"/>
              </a:rPr>
              <a:t>DFX Conceptual Design Review outcome and closing remarks, 20 Feb 2019</a:t>
            </a:r>
            <a:endParaRPr lang="en-US" sz="1400" i="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0"/>
            <a:ext cx="7920000" cy="508544"/>
          </a:xfrm>
        </p:spPr>
        <p:txBody>
          <a:bodyPr/>
          <a:lstStyle/>
          <a:p>
            <a:r>
              <a:rPr lang="en-US" sz="2000" i="1" dirty="0" smtClean="0">
                <a:latin typeface="Calibri" panose="020F0502020204030204" pitchFamily="34" charset="0"/>
                <a:cs typeface="Calibri" panose="020F0502020204030204" pitchFamily="34" charset="0"/>
              </a:rPr>
              <a:t>Outcome and recommendations</a:t>
            </a:r>
            <a:endParaRPr lang="en-US" sz="2000" i="1"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215516" y="508544"/>
            <a:ext cx="8712967" cy="6048672"/>
          </a:xfrm>
        </p:spPr>
        <p:txBody>
          <a:bodyPr>
            <a:normAutofit fontScale="77500" lnSpcReduction="20000"/>
          </a:bodyPr>
          <a:lstStyle/>
          <a:p>
            <a:pPr marL="0" lvl="0" indent="0" algn="just">
              <a:lnSpc>
                <a:spcPct val="107000"/>
              </a:lnSpc>
              <a:buNone/>
            </a:pPr>
            <a:r>
              <a:rPr lang="en-GB" sz="2000" i="1" dirty="0" smtClean="0">
                <a:latin typeface="Calibri" panose="020F0502020204030204" pitchFamily="34" charset="0"/>
                <a:ea typeface="Calibri" panose="020F0502020204030204" pitchFamily="34" charset="0"/>
                <a:cs typeface="Times New Roman" panose="02020603050405020304" pitchFamily="18" charset="0"/>
              </a:rPr>
              <a:t>	</a:t>
            </a:r>
            <a:r>
              <a:rPr lang="en-GB" sz="2000" b="1" i="1" dirty="0" smtClean="0">
                <a:latin typeface="Calibri" panose="020F0502020204030204" pitchFamily="34" charset="0"/>
                <a:ea typeface="Calibri" panose="020F0502020204030204" pitchFamily="34" charset="0"/>
                <a:cs typeface="Times New Roman" panose="02020603050405020304" pitchFamily="18" charset="0"/>
              </a:rPr>
              <a:t>3. “Review </a:t>
            </a:r>
            <a:r>
              <a:rPr lang="en-GB" sz="2000" b="1" i="1" dirty="0">
                <a:latin typeface="Calibri" panose="020F0502020204030204" pitchFamily="34" charset="0"/>
                <a:ea typeface="Calibri" panose="020F0502020204030204" pitchFamily="34" charset="0"/>
                <a:cs typeface="Times New Roman" panose="02020603050405020304" pitchFamily="18" charset="0"/>
              </a:rPr>
              <a:t>the proposed integration and installation plan in the LHC machine and the </a:t>
            </a:r>
            <a:r>
              <a:rPr lang="en-GB" sz="2000" b="1" i="1" dirty="0" smtClean="0">
                <a:latin typeface="Calibri" panose="020F0502020204030204" pitchFamily="34" charset="0"/>
                <a:ea typeface="Calibri" panose="020F0502020204030204" pitchFamily="34" charset="0"/>
                <a:cs typeface="Times New Roman" panose="02020603050405020304" pitchFamily="18" charset="0"/>
              </a:rPr>
              <a:t>	compatibility </a:t>
            </a:r>
            <a:r>
              <a:rPr lang="en-GB" sz="2000" b="1" i="1" dirty="0">
                <a:latin typeface="Calibri" panose="020F0502020204030204" pitchFamily="34" charset="0"/>
                <a:ea typeface="Calibri" panose="020F0502020204030204" pitchFamily="34" charset="0"/>
                <a:cs typeface="Times New Roman" panose="02020603050405020304" pitchFamily="18" charset="0"/>
              </a:rPr>
              <a:t>of the DFX location with respect to the tunnel environment (including preliminary </a:t>
            </a:r>
            <a:r>
              <a:rPr lang="en-GB" sz="2000" b="1" i="1" dirty="0" smtClean="0">
                <a:latin typeface="Calibri" panose="020F0502020204030204" pitchFamily="34" charset="0"/>
                <a:ea typeface="Calibri" panose="020F0502020204030204" pitchFamily="34" charset="0"/>
                <a:cs typeface="Times New Roman" panose="02020603050405020304" pitchFamily="18" charset="0"/>
              </a:rPr>
              <a:t>	plan </a:t>
            </a:r>
            <a:r>
              <a:rPr lang="en-GB" sz="2000" b="1" i="1" dirty="0">
                <a:latin typeface="Calibri" panose="020F0502020204030204" pitchFamily="34" charset="0"/>
                <a:ea typeface="Calibri" panose="020F0502020204030204" pitchFamily="34" charset="0"/>
                <a:cs typeface="Times New Roman" panose="02020603050405020304" pitchFamily="18" charset="0"/>
              </a:rPr>
              <a:t>for maintenance and repair interventions during operation</a:t>
            </a:r>
            <a:r>
              <a:rPr lang="en-GB" sz="2000" b="1" i="1" dirty="0" smtClean="0">
                <a:latin typeface="Calibri" panose="020F0502020204030204" pitchFamily="34" charset="0"/>
                <a:ea typeface="Calibri" panose="020F0502020204030204" pitchFamily="34" charset="0"/>
                <a:cs typeface="Times New Roman" panose="02020603050405020304" pitchFamily="18" charset="0"/>
              </a:rPr>
              <a:t>)”:</a:t>
            </a:r>
          </a:p>
          <a:p>
            <a:pPr lvl="0" algn="just">
              <a:lnSpc>
                <a:spcPct val="107000"/>
              </a:lnSpc>
              <a:buFont typeface="Arial" panose="020B0604020202020204" pitchFamily="34" charset="0"/>
              <a:buChar char="•"/>
            </a:pPr>
            <a:r>
              <a:rPr lang="en-GB" sz="2000" dirty="0">
                <a:latin typeface="Calibri" panose="020F0502020204030204" pitchFamily="34" charset="0"/>
                <a:ea typeface="Calibri" panose="020F0502020204030204" pitchFamily="34" charset="0"/>
                <a:cs typeface="Times New Roman" panose="02020603050405020304" pitchFamily="18" charset="0"/>
              </a:rPr>
              <a:t>A conceptual “Installation Sequence” was presented but not a real Installation Plan. This should be  presented in detail at the future DDR (Detailed Design Review). </a:t>
            </a:r>
            <a:endParaRPr lang="en-GB" sz="2000" dirty="0" smtClean="0">
              <a:latin typeface="Calibri" panose="020F0502020204030204" pitchFamily="34" charset="0"/>
              <a:ea typeface="Calibri" panose="020F0502020204030204" pitchFamily="34" charset="0"/>
              <a:cs typeface="Times New Roman" panose="02020603050405020304" pitchFamily="18" charset="0"/>
            </a:endParaRPr>
          </a:p>
          <a:p>
            <a:pPr lvl="0" algn="just">
              <a:lnSpc>
                <a:spcPct val="107000"/>
              </a:lnSpc>
              <a:buFont typeface="Arial" panose="020B0604020202020204" pitchFamily="34" charset="0"/>
              <a:buChar char="•"/>
            </a:pPr>
            <a:r>
              <a:rPr lang="en-GB" sz="2000" dirty="0">
                <a:latin typeface="Calibri" panose="020F0502020204030204" pitchFamily="34" charset="0"/>
                <a:ea typeface="Calibri" panose="020F0502020204030204" pitchFamily="34" charset="0"/>
                <a:cs typeface="Times New Roman" panose="02020603050405020304" pitchFamily="18" charset="0"/>
              </a:rPr>
              <a:t>In a similar way, conceptual considerations for (some) repair cases were presented. </a:t>
            </a:r>
            <a:endParaRPr lang="en-GB" sz="2000" dirty="0" smtClean="0">
              <a:latin typeface="Calibri" panose="020F0502020204030204" pitchFamily="34" charset="0"/>
              <a:ea typeface="Calibri" panose="020F0502020204030204" pitchFamily="34" charset="0"/>
              <a:cs typeface="Times New Roman" panose="02020603050405020304" pitchFamily="18" charset="0"/>
            </a:endParaRPr>
          </a:p>
          <a:p>
            <a:pPr lvl="0" algn="just">
              <a:lnSpc>
                <a:spcPct val="107000"/>
              </a:lnSpc>
              <a:buFont typeface="Arial" panose="020B0604020202020204" pitchFamily="34" charset="0"/>
              <a:buChar char="•"/>
            </a:pPr>
            <a:r>
              <a:rPr lang="en-GB" sz="2000" dirty="0">
                <a:latin typeface="Calibri" panose="020F0502020204030204" pitchFamily="34" charset="0"/>
                <a:ea typeface="Calibri" panose="020F0502020204030204" pitchFamily="34" charset="0"/>
                <a:cs typeface="Times New Roman" panose="02020603050405020304" pitchFamily="18" charset="0"/>
              </a:rPr>
              <a:t>The DFX Integration in the HL-LHC layout seems under control with WP15 (Integration) participating in the DFX Technical Meetings and providing Integration models and Equipment Integration Notes (EDMS 1991506). This work will need a continuous and tight monitoring to follow the DFX design evolution</a:t>
            </a:r>
            <a:r>
              <a:rPr lang="en-GB" sz="2000" dirty="0" smtClean="0">
                <a:latin typeface="Calibri" panose="020F0502020204030204" pitchFamily="34" charset="0"/>
                <a:ea typeface="Calibri" panose="020F0502020204030204" pitchFamily="34" charset="0"/>
                <a:cs typeface="Times New Roman" panose="02020603050405020304" pitchFamily="18" charset="0"/>
              </a:rPr>
              <a:t>.</a:t>
            </a:r>
          </a:p>
          <a:p>
            <a:pPr marL="0" lvl="0" indent="0" algn="just">
              <a:lnSpc>
                <a:spcPct val="107000"/>
              </a:lnSpc>
              <a:buNone/>
            </a:pPr>
            <a:r>
              <a:rPr lang="en-GB" sz="2000" b="1"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rPr>
              <a:t>RECOMMENDATION </a:t>
            </a:r>
            <a:r>
              <a:rPr lang="en-GB" sz="20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N.5: </a:t>
            </a:r>
            <a:r>
              <a:rPr lang="en-GB" sz="2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A detailed analysis of the Installation and Repair/De-installation sequencing is essential to be developed in parallel to the DFX system design. This is due to the impact that the sequence of operations could have on the details and finalization of the mechanical design.</a:t>
            </a:r>
          </a:p>
          <a:p>
            <a:pPr marL="0" lvl="0" indent="0" algn="just">
              <a:lnSpc>
                <a:spcPct val="107000"/>
              </a:lnSpc>
              <a:buNone/>
            </a:pPr>
            <a:r>
              <a:rPr lang="en-GB" sz="2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The MgB2/</a:t>
            </a:r>
            <a:r>
              <a:rPr lang="en-GB" sz="2000" dirty="0" err="1">
                <a:solidFill>
                  <a:srgbClr val="0070C0"/>
                </a:solidFill>
                <a:latin typeface="Calibri" panose="020F0502020204030204" pitchFamily="34" charset="0"/>
                <a:ea typeface="Calibri" panose="020F0502020204030204" pitchFamily="34" charset="0"/>
                <a:cs typeface="Times New Roman" panose="02020603050405020304" pitchFamily="18" charset="0"/>
              </a:rPr>
              <a:t>NbTi</a:t>
            </a:r>
            <a:r>
              <a:rPr lang="en-GB" sz="2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 splices repair was reported as an: “exceptional major intervention in the Tunnel for the unlikely case that a splice would need to be repaired”. It is not obvious to the Review Committee that a detailed study on the feasibility of the repair of these splices in the Tunnel has been done. </a:t>
            </a:r>
          </a:p>
          <a:p>
            <a:pPr marL="0" lvl="0" indent="0" algn="just">
              <a:lnSpc>
                <a:spcPct val="107000"/>
              </a:lnSpc>
              <a:buNone/>
            </a:pPr>
            <a:r>
              <a:rPr lang="en-GB" sz="2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It is recommended to perform this study (considering the activation level expected, “in situ” vertical splicing assembly, etc.) and compare it with other more destructive repairing scenarios. In case an “in-situ” repair is unfeasible, or a more destructive scenario is necessary, this specific repairing case should not be considered as a mandatory requirement for the DFX design (as it is at present). </a:t>
            </a:r>
          </a:p>
          <a:p>
            <a:pPr marL="0" lvl="0" indent="0" algn="just">
              <a:lnSpc>
                <a:spcPct val="107000"/>
              </a:lnSpc>
              <a:buNone/>
            </a:pPr>
            <a:r>
              <a:rPr lang="en-GB" sz="2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Design effort and resources should be focused on maximising the QA/QC in the manufacturing of the key components/assemblies and on the study and development of procedures only for the more realistic and probable repair scenarios.</a:t>
            </a:r>
          </a:p>
          <a:p>
            <a:pPr marL="114300" indent="0" algn="just">
              <a:lnSpc>
                <a:spcPct val="107000"/>
              </a:lnSpc>
              <a:spcAft>
                <a:spcPts val="800"/>
              </a:spcAft>
              <a:buNone/>
            </a:pP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a:buFont typeface="Arial" panose="020B0604020202020204" pitchFamily="34" charset="0"/>
              <a:buChar char="•"/>
            </a:pPr>
            <a:endParaRPr lang="en-US" sz="2000" i="1"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10</a:t>
            </a:fld>
            <a:endParaRPr lang="fr-FR"/>
          </a:p>
        </p:txBody>
      </p:sp>
      <p:sp>
        <p:nvSpPr>
          <p:cNvPr id="6" name="Footer Placeholder 3"/>
          <p:cNvSpPr>
            <a:spLocks noGrp="1"/>
          </p:cNvSpPr>
          <p:nvPr>
            <p:ph type="ftr" sz="quarter" idx="11"/>
          </p:nvPr>
        </p:nvSpPr>
        <p:spPr>
          <a:xfrm>
            <a:off x="1258500" y="6584538"/>
            <a:ext cx="6627000" cy="360000"/>
          </a:xfrm>
        </p:spPr>
        <p:txBody>
          <a:bodyPr/>
          <a:lstStyle/>
          <a:p>
            <a:r>
              <a:rPr lang="en-US" i="1" dirty="0" smtClean="0">
                <a:latin typeface="Calibri" panose="020F0502020204030204" pitchFamily="34" charset="0"/>
                <a:cs typeface="Calibri" panose="020F0502020204030204" pitchFamily="34" charset="0"/>
              </a:rPr>
              <a:t>M. Modena:  DFX </a:t>
            </a:r>
            <a:r>
              <a:rPr lang="en-US" i="1" dirty="0">
                <a:latin typeface="Calibri" panose="020F0502020204030204" pitchFamily="34" charset="0"/>
                <a:cs typeface="Calibri" panose="020F0502020204030204" pitchFamily="34" charset="0"/>
              </a:rPr>
              <a:t>Conceptual Design Review outcome and closing remarks, 20 Feb 2019</a:t>
            </a: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35893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0"/>
            <a:ext cx="7920000" cy="508544"/>
          </a:xfrm>
        </p:spPr>
        <p:txBody>
          <a:bodyPr/>
          <a:lstStyle/>
          <a:p>
            <a:r>
              <a:rPr lang="en-US" sz="2000" i="1" dirty="0" smtClean="0">
                <a:latin typeface="Calibri" panose="020F0502020204030204" pitchFamily="34" charset="0"/>
                <a:cs typeface="Calibri" panose="020F0502020204030204" pitchFamily="34" charset="0"/>
              </a:rPr>
              <a:t>Outcome and recommendations</a:t>
            </a:r>
            <a:endParaRPr lang="en-US" sz="2000" i="1"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215516" y="508544"/>
            <a:ext cx="8712967" cy="6048672"/>
          </a:xfrm>
        </p:spPr>
        <p:txBody>
          <a:bodyPr>
            <a:normAutofit/>
          </a:bodyPr>
          <a:lstStyle/>
          <a:p>
            <a:pPr marL="0" lvl="0" indent="0" algn="just">
              <a:lnSpc>
                <a:spcPct val="107000"/>
              </a:lnSpc>
              <a:buNone/>
            </a:pPr>
            <a:r>
              <a:rPr lang="en-GB" sz="2000" i="1" dirty="0" smtClean="0">
                <a:latin typeface="Calibri" panose="020F0502020204030204" pitchFamily="34" charset="0"/>
                <a:ea typeface="Calibri" panose="020F0502020204030204" pitchFamily="34" charset="0"/>
                <a:cs typeface="Times New Roman" panose="02020603050405020304" pitchFamily="18" charset="0"/>
              </a:rPr>
              <a:t>	</a:t>
            </a:r>
            <a:r>
              <a:rPr lang="en-GB" sz="2000" b="1" i="1" dirty="0" smtClean="0">
                <a:latin typeface="Calibri" panose="020F0502020204030204" pitchFamily="34" charset="0"/>
                <a:ea typeface="Calibri" panose="020F0502020204030204" pitchFamily="34" charset="0"/>
                <a:cs typeface="Times New Roman" panose="02020603050405020304" pitchFamily="18" charset="0"/>
              </a:rPr>
              <a:t>(cont.) 3. “Review </a:t>
            </a:r>
            <a:r>
              <a:rPr lang="en-GB" sz="2000" b="1" i="1" dirty="0">
                <a:latin typeface="Calibri" panose="020F0502020204030204" pitchFamily="34" charset="0"/>
                <a:ea typeface="Calibri" panose="020F0502020204030204" pitchFamily="34" charset="0"/>
                <a:cs typeface="Times New Roman" panose="02020603050405020304" pitchFamily="18" charset="0"/>
              </a:rPr>
              <a:t>the proposed integration and installation plan in the LHC </a:t>
            </a:r>
            <a:r>
              <a:rPr lang="en-GB" sz="2000" b="1" i="1" dirty="0" smtClean="0">
                <a:latin typeface="Calibri" panose="020F0502020204030204" pitchFamily="34" charset="0"/>
                <a:ea typeface="Calibri" panose="020F0502020204030204" pitchFamily="34" charset="0"/>
                <a:cs typeface="Times New Roman" panose="02020603050405020304" pitchFamily="18" charset="0"/>
              </a:rPr>
              <a:t>	machine </a:t>
            </a:r>
            <a:r>
              <a:rPr lang="en-GB" sz="2000" b="1" i="1" dirty="0">
                <a:latin typeface="Calibri" panose="020F0502020204030204" pitchFamily="34" charset="0"/>
                <a:ea typeface="Calibri" panose="020F0502020204030204" pitchFamily="34" charset="0"/>
                <a:cs typeface="Times New Roman" panose="02020603050405020304" pitchFamily="18" charset="0"/>
              </a:rPr>
              <a:t>and the compatibility of the DFX location with respect to the tunnel </a:t>
            </a:r>
            <a:r>
              <a:rPr lang="en-GB" sz="2000" b="1" i="1" dirty="0" smtClean="0">
                <a:latin typeface="Calibri" panose="020F0502020204030204" pitchFamily="34" charset="0"/>
                <a:ea typeface="Calibri" panose="020F0502020204030204" pitchFamily="34" charset="0"/>
                <a:cs typeface="Times New Roman" panose="02020603050405020304" pitchFamily="18" charset="0"/>
              </a:rPr>
              <a:t>	environment </a:t>
            </a:r>
            <a:r>
              <a:rPr lang="en-GB" sz="2000" b="1" i="1" dirty="0">
                <a:latin typeface="Calibri" panose="020F0502020204030204" pitchFamily="34" charset="0"/>
                <a:ea typeface="Calibri" panose="020F0502020204030204" pitchFamily="34" charset="0"/>
                <a:cs typeface="Times New Roman" panose="02020603050405020304" pitchFamily="18" charset="0"/>
              </a:rPr>
              <a:t>(including preliminary plan for maintenance and repair </a:t>
            </a:r>
            <a:r>
              <a:rPr lang="en-GB" sz="2000" b="1" i="1" dirty="0" smtClean="0">
                <a:latin typeface="Calibri" panose="020F0502020204030204" pitchFamily="34" charset="0"/>
                <a:ea typeface="Calibri" panose="020F0502020204030204" pitchFamily="34" charset="0"/>
                <a:cs typeface="Times New Roman" panose="02020603050405020304" pitchFamily="18" charset="0"/>
              </a:rPr>
              <a:t>	interventions </a:t>
            </a:r>
            <a:r>
              <a:rPr lang="en-GB" sz="2000" b="1" i="1" dirty="0">
                <a:latin typeface="Calibri" panose="020F0502020204030204" pitchFamily="34" charset="0"/>
                <a:ea typeface="Calibri" panose="020F0502020204030204" pitchFamily="34" charset="0"/>
                <a:cs typeface="Times New Roman" panose="02020603050405020304" pitchFamily="18" charset="0"/>
              </a:rPr>
              <a:t>during operation</a:t>
            </a:r>
            <a:r>
              <a:rPr lang="en-GB" sz="2000" b="1" i="1" dirty="0" smtClean="0">
                <a:latin typeface="Calibri" panose="020F0502020204030204" pitchFamily="34" charset="0"/>
                <a:ea typeface="Calibri" panose="020F0502020204030204" pitchFamily="34" charset="0"/>
                <a:cs typeface="Times New Roman" panose="02020603050405020304" pitchFamily="18" charset="0"/>
              </a:rPr>
              <a:t>)”:</a:t>
            </a:r>
          </a:p>
          <a:p>
            <a:pPr lvl="0" algn="just">
              <a:lnSpc>
                <a:spcPct val="107000"/>
              </a:lnSpc>
              <a:buFont typeface="Arial" panose="020B0604020202020204" pitchFamily="34" charset="0"/>
              <a:buChar char="•"/>
            </a:pPr>
            <a:r>
              <a:rPr lang="en-GB" sz="2000" dirty="0" smtClean="0">
                <a:latin typeface="Calibri" panose="020F0502020204030204" pitchFamily="34" charset="0"/>
                <a:ea typeface="Calibri" panose="020F0502020204030204" pitchFamily="34" charset="0"/>
                <a:cs typeface="Times New Roman" panose="02020603050405020304" pitchFamily="18" charset="0"/>
              </a:rPr>
              <a:t>It </a:t>
            </a:r>
            <a:r>
              <a:rPr lang="en-GB" sz="2000" dirty="0">
                <a:latin typeface="Calibri" panose="020F0502020204030204" pitchFamily="34" charset="0"/>
                <a:ea typeface="Calibri" panose="020F0502020204030204" pitchFamily="34" charset="0"/>
                <a:cs typeface="Times New Roman" panose="02020603050405020304" pitchFamily="18" charset="0"/>
              </a:rPr>
              <a:t>was understood that up to the present design phase, HL WP16 (String &amp; Commissioning) was not involved in the technical discussions and meetings.</a:t>
            </a:r>
          </a:p>
          <a:p>
            <a:pPr marL="0" lvl="0" indent="0" algn="just">
              <a:lnSpc>
                <a:spcPct val="107000"/>
              </a:lnSpc>
              <a:buNone/>
            </a:pPr>
            <a:r>
              <a:rPr lang="en-GB" sz="2000" b="1"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rPr>
              <a:t>RECOMMENDATION </a:t>
            </a:r>
            <a:r>
              <a:rPr lang="en-GB" sz="20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N.6: </a:t>
            </a:r>
            <a:r>
              <a:rPr lang="en-GB" sz="2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Since the DFX prototype will be firstly tested in SM18 and needed for the HL-LHC String program, WP16 Team should be involved in the DFX Technical Meetings in order to check the compatibility of the design with the SM18 requirements and the studies for the String</a:t>
            </a:r>
            <a:r>
              <a:rPr lang="en-GB" sz="2000"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rPr>
              <a:t>.</a:t>
            </a:r>
          </a:p>
          <a:p>
            <a:pPr marL="0" lvl="0" indent="0" algn="just">
              <a:lnSpc>
                <a:spcPct val="107000"/>
              </a:lnSpc>
              <a:buNone/>
            </a:pPr>
            <a:r>
              <a:rPr lang="en-GB" sz="2000" b="1"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rPr>
              <a:t>RECOMMENDATION </a:t>
            </a:r>
            <a:r>
              <a:rPr lang="en-GB" sz="20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N.7: </a:t>
            </a:r>
            <a:r>
              <a:rPr lang="en-GB" sz="2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During the 1st assembly and test in SM18, a plan should be prepared to recreate conditions as similar as possible to the ones in the LHC Tunnel. In other words: use the DFX assembly activities in SM18 as a real test of what will be done later in the Tunnel. This could provide valuable indications for optimization of </a:t>
            </a:r>
            <a:r>
              <a:rPr lang="en-GB" sz="2000"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rPr>
              <a:t>the assembly procedures</a:t>
            </a:r>
            <a:r>
              <a:rPr lang="en-GB" sz="2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a:t>
            </a:r>
            <a:endParaRPr lang="en-GB" sz="2000"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a:buFont typeface="Arial" panose="020B0604020202020204" pitchFamily="34" charset="0"/>
              <a:buChar char="•"/>
            </a:pPr>
            <a:endParaRPr lang="en-US" sz="2000" i="1"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11</a:t>
            </a:fld>
            <a:endParaRPr lang="fr-FR"/>
          </a:p>
        </p:txBody>
      </p:sp>
      <p:sp>
        <p:nvSpPr>
          <p:cNvPr id="6" name="Footer Placeholder 3"/>
          <p:cNvSpPr>
            <a:spLocks noGrp="1"/>
          </p:cNvSpPr>
          <p:nvPr>
            <p:ph type="ftr" sz="quarter" idx="11"/>
          </p:nvPr>
        </p:nvSpPr>
        <p:spPr>
          <a:xfrm>
            <a:off x="1258500" y="6584538"/>
            <a:ext cx="6627000" cy="360000"/>
          </a:xfrm>
        </p:spPr>
        <p:txBody>
          <a:bodyPr/>
          <a:lstStyle/>
          <a:p>
            <a:r>
              <a:rPr lang="en-US" i="1" dirty="0" smtClean="0">
                <a:latin typeface="Calibri" panose="020F0502020204030204" pitchFamily="34" charset="0"/>
                <a:cs typeface="Calibri" panose="020F0502020204030204" pitchFamily="34" charset="0"/>
              </a:rPr>
              <a:t>M. Modena:  DFX </a:t>
            </a:r>
            <a:r>
              <a:rPr lang="en-US" i="1" dirty="0">
                <a:latin typeface="Calibri" panose="020F0502020204030204" pitchFamily="34" charset="0"/>
                <a:cs typeface="Calibri" panose="020F0502020204030204" pitchFamily="34" charset="0"/>
              </a:rPr>
              <a:t>Conceptual Design Review outcome and closing remarks, 20 Feb 2019</a:t>
            </a: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65097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0"/>
            <a:ext cx="7920000" cy="508544"/>
          </a:xfrm>
        </p:spPr>
        <p:txBody>
          <a:bodyPr/>
          <a:lstStyle/>
          <a:p>
            <a:r>
              <a:rPr lang="en-US" sz="2000" i="1" dirty="0" smtClean="0">
                <a:latin typeface="Calibri" panose="020F0502020204030204" pitchFamily="34" charset="0"/>
                <a:cs typeface="Calibri" panose="020F0502020204030204" pitchFamily="34" charset="0"/>
              </a:rPr>
              <a:t>Outcome and recommendations</a:t>
            </a:r>
            <a:endParaRPr lang="en-US" sz="2000" i="1"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261844" y="682738"/>
            <a:ext cx="8604956" cy="6048672"/>
          </a:xfrm>
        </p:spPr>
        <p:txBody>
          <a:bodyPr>
            <a:normAutofit/>
          </a:bodyPr>
          <a:lstStyle/>
          <a:p>
            <a:pPr marL="0" lvl="0" indent="0" algn="just">
              <a:lnSpc>
                <a:spcPct val="107000"/>
              </a:lnSpc>
              <a:buNone/>
            </a:pPr>
            <a:r>
              <a:rPr lang="en-GB" sz="2000" i="1" dirty="0" smtClean="0">
                <a:latin typeface="Calibri" panose="020F0502020204030204" pitchFamily="34" charset="0"/>
                <a:ea typeface="Calibri" panose="020F0502020204030204" pitchFamily="34" charset="0"/>
                <a:cs typeface="Times New Roman" panose="02020603050405020304" pitchFamily="18" charset="0"/>
              </a:rPr>
              <a:t>	</a:t>
            </a:r>
            <a:r>
              <a:rPr lang="en-GB" sz="2000" b="1" i="1" dirty="0" smtClean="0">
                <a:latin typeface="Calibri" panose="020F0502020204030204" pitchFamily="34" charset="0"/>
                <a:ea typeface="Calibri" panose="020F0502020204030204" pitchFamily="34" charset="0"/>
                <a:cs typeface="Times New Roman" panose="02020603050405020304" pitchFamily="18" charset="0"/>
              </a:rPr>
              <a:t>4. “Review </a:t>
            </a:r>
            <a:r>
              <a:rPr lang="en-GB" sz="2000" b="1" i="1" dirty="0">
                <a:latin typeface="Calibri" panose="020F0502020204030204" pitchFamily="34" charset="0"/>
                <a:ea typeface="Calibri" panose="020F0502020204030204" pitchFamily="34" charset="0"/>
                <a:cs typeface="Times New Roman" panose="02020603050405020304" pitchFamily="18" charset="0"/>
              </a:rPr>
              <a:t>cryogenic requirements for safety aspects and compatibility of </a:t>
            </a:r>
            <a:r>
              <a:rPr lang="en-GB" sz="2000" b="1" i="1" dirty="0" smtClean="0">
                <a:latin typeface="Calibri" panose="020F0502020204030204" pitchFamily="34" charset="0"/>
                <a:ea typeface="Calibri" panose="020F0502020204030204" pitchFamily="34" charset="0"/>
                <a:cs typeface="Times New Roman" panose="02020603050405020304" pitchFamily="18" charset="0"/>
              </a:rPr>
              <a:t>	safety </a:t>
            </a:r>
            <a:r>
              <a:rPr lang="en-GB" sz="2000" b="1" i="1" dirty="0">
                <a:latin typeface="Calibri" panose="020F0502020204030204" pitchFamily="34" charset="0"/>
                <a:ea typeface="Calibri" panose="020F0502020204030204" pitchFamily="34" charset="0"/>
                <a:cs typeface="Times New Roman" panose="02020603050405020304" pitchFamily="18" charset="0"/>
              </a:rPr>
              <a:t>equipment with tunnel environment</a:t>
            </a:r>
            <a:r>
              <a:rPr lang="en-GB" sz="2000" b="1" i="1" dirty="0" smtClean="0">
                <a:latin typeface="Calibri" panose="020F0502020204030204" pitchFamily="34" charset="0"/>
                <a:ea typeface="Calibri" panose="020F0502020204030204" pitchFamily="34" charset="0"/>
                <a:cs typeface="Times New Roman" panose="02020603050405020304" pitchFamily="18" charset="0"/>
              </a:rPr>
              <a:t>”:</a:t>
            </a:r>
          </a:p>
          <a:p>
            <a:pPr lvl="0" algn="just">
              <a:lnSpc>
                <a:spcPct val="107000"/>
              </a:lnSpc>
              <a:buFont typeface="Arial" panose="020B0604020202020204" pitchFamily="34" charset="0"/>
              <a:buChar char="•"/>
            </a:pPr>
            <a:r>
              <a:rPr lang="en-GB" sz="2000" dirty="0">
                <a:latin typeface="Calibri" panose="020F0502020204030204" pitchFamily="34" charset="0"/>
                <a:ea typeface="Calibri" panose="020F0502020204030204" pitchFamily="34" charset="0"/>
                <a:cs typeface="Times New Roman" panose="02020603050405020304" pitchFamily="18" charset="0"/>
              </a:rPr>
              <a:t>The conceptual Cryogenic safety requirements seem correctly addressed. Nevertheless the open points mentioned at 2) could have an impact on the final design or final positioning of safety equipment (ex. </a:t>
            </a:r>
            <a:r>
              <a:rPr lang="en-GB" sz="2000" dirty="0" err="1">
                <a:latin typeface="Calibri" panose="020F0502020204030204" pitchFamily="34" charset="0"/>
                <a:ea typeface="Calibri" panose="020F0502020204030204" pitchFamily="34" charset="0"/>
                <a:cs typeface="Times New Roman" panose="02020603050405020304" pitchFamily="18" charset="0"/>
              </a:rPr>
              <a:t>GHe</a:t>
            </a:r>
            <a:r>
              <a:rPr lang="en-GB" sz="2000" dirty="0">
                <a:latin typeface="Calibri" panose="020F0502020204030204" pitchFamily="34" charset="0"/>
                <a:ea typeface="Calibri" panose="020F0502020204030204" pitchFamily="34" charset="0"/>
                <a:cs typeface="Times New Roman" panose="02020603050405020304" pitchFamily="18" charset="0"/>
              </a:rPr>
              <a:t> release valves) </a:t>
            </a:r>
            <a:r>
              <a:rPr lang="en-GB" sz="2000" i="1" dirty="0" smtClean="0">
                <a:latin typeface="Calibri" panose="020F0502020204030204" pitchFamily="34" charset="0"/>
                <a:ea typeface="Calibri" panose="020F0502020204030204" pitchFamily="34" charset="0"/>
                <a:cs typeface="Times New Roman" panose="02020603050405020304" pitchFamily="18" charset="0"/>
              </a:rPr>
              <a:t>(</a:t>
            </a:r>
            <a:r>
              <a:rPr lang="en-GB" sz="2000" i="1"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rPr>
              <a:t>refer </a:t>
            </a:r>
            <a:r>
              <a:rPr lang="en-GB" sz="20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to RECOMMENDATION N.2</a:t>
            </a:r>
            <a:r>
              <a:rPr lang="en-GB" sz="2000" i="1" dirty="0">
                <a:latin typeface="Calibri" panose="020F0502020204030204" pitchFamily="34" charset="0"/>
                <a:ea typeface="Calibri" panose="020F0502020204030204" pitchFamily="34" charset="0"/>
                <a:cs typeface="Times New Roman" panose="02020603050405020304" pitchFamily="18" charset="0"/>
              </a:rPr>
              <a:t>)</a:t>
            </a:r>
            <a:endParaRPr lang="en-GB" sz="2000" i="1" dirty="0" smtClean="0">
              <a:latin typeface="Calibri" panose="020F0502020204030204" pitchFamily="34" charset="0"/>
              <a:ea typeface="Calibri" panose="020F0502020204030204" pitchFamily="34" charset="0"/>
              <a:cs typeface="Times New Roman" panose="02020603050405020304" pitchFamily="18" charset="0"/>
            </a:endParaRPr>
          </a:p>
          <a:p>
            <a:pPr marL="0" lvl="0" indent="0" algn="just">
              <a:lnSpc>
                <a:spcPct val="107000"/>
              </a:lnSpc>
              <a:buNone/>
            </a:pPr>
            <a:r>
              <a:rPr lang="en-GB" sz="2000" b="1" i="1" dirty="0">
                <a:latin typeface="Calibri" panose="020F0502020204030204" pitchFamily="34" charset="0"/>
                <a:ea typeface="Calibri" panose="020F0502020204030204" pitchFamily="34" charset="0"/>
                <a:cs typeface="Times New Roman" panose="02020603050405020304" pitchFamily="18" charset="0"/>
              </a:rPr>
              <a:t>	</a:t>
            </a:r>
            <a:r>
              <a:rPr lang="en-GB" sz="2000" b="1" i="1" dirty="0" smtClean="0">
                <a:latin typeface="Calibri" panose="020F0502020204030204" pitchFamily="34" charset="0"/>
                <a:ea typeface="Calibri" panose="020F0502020204030204" pitchFamily="34" charset="0"/>
                <a:cs typeface="Times New Roman" panose="02020603050405020304" pitchFamily="18" charset="0"/>
              </a:rPr>
              <a:t>5.	“Review </a:t>
            </a:r>
            <a:r>
              <a:rPr lang="en-GB" sz="2000" b="1" i="1" dirty="0">
                <a:latin typeface="Calibri" panose="020F0502020204030204" pitchFamily="34" charset="0"/>
                <a:ea typeface="Calibri" panose="020F0502020204030204" pitchFamily="34" charset="0"/>
                <a:cs typeface="Times New Roman" panose="02020603050405020304" pitchFamily="18" charset="0"/>
              </a:rPr>
              <a:t>of plan for detailed design development”:</a:t>
            </a:r>
            <a:endParaRPr lang="en-GB" sz="2000" b="1" i="1" dirty="0" smtClean="0">
              <a:latin typeface="Calibri" panose="020F0502020204030204" pitchFamily="34" charset="0"/>
              <a:ea typeface="Calibri" panose="020F0502020204030204" pitchFamily="34" charset="0"/>
              <a:cs typeface="Times New Roman" panose="02020603050405020304" pitchFamily="18" charset="0"/>
            </a:endParaRPr>
          </a:p>
          <a:p>
            <a:pPr lvl="0" algn="just">
              <a:lnSpc>
                <a:spcPct val="107000"/>
              </a:lnSpc>
              <a:buFont typeface="Arial" panose="020B0604020202020204" pitchFamily="34" charset="0"/>
              <a:buChar char="•"/>
            </a:pPr>
            <a:r>
              <a:rPr lang="en-GB" sz="2000" dirty="0">
                <a:latin typeface="Calibri" panose="020F0502020204030204" pitchFamily="34" charset="0"/>
                <a:ea typeface="Calibri" panose="020F0502020204030204" pitchFamily="34" charset="0"/>
                <a:cs typeface="Times New Roman" panose="02020603050405020304" pitchFamily="18" charset="0"/>
              </a:rPr>
              <a:t>The committee understands that SOTON is responsible for the detailed design of the DFX including the Manufacturing Drawings. The design must fulfil PED requirements. The exact role of CERN in this process was not clear to the committee. </a:t>
            </a:r>
            <a:endParaRPr lang="en-GB" sz="2000" dirty="0" smtClean="0">
              <a:latin typeface="Calibri" panose="020F0502020204030204" pitchFamily="34" charset="0"/>
              <a:ea typeface="Calibri" panose="020F0502020204030204" pitchFamily="34" charset="0"/>
              <a:cs typeface="Times New Roman" panose="02020603050405020304" pitchFamily="18" charset="0"/>
            </a:endParaRPr>
          </a:p>
          <a:p>
            <a:pPr lvl="0" algn="just">
              <a:lnSpc>
                <a:spcPct val="107000"/>
              </a:lnSpc>
              <a:buFont typeface="Arial" panose="020B0604020202020204" pitchFamily="34" charset="0"/>
              <a:buChar char="•"/>
            </a:pPr>
            <a:r>
              <a:rPr lang="en-GB" sz="2000" b="1"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rPr>
              <a:t>RECOMMENDATION </a:t>
            </a:r>
            <a:r>
              <a:rPr lang="en-GB" sz="20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N.8: </a:t>
            </a:r>
            <a:r>
              <a:rPr lang="en-GB" sz="2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The review committee recommends to organize the next DFX review (DDR) only once the technical design report is completed.  The interface between CERN and SOTON regarding development and approval of Manufacturing Drawings should be clarified.</a:t>
            </a:r>
          </a:p>
          <a:p>
            <a:pPr>
              <a:buFont typeface="Arial" panose="020B0604020202020204" pitchFamily="34" charset="0"/>
              <a:buChar char="•"/>
            </a:pPr>
            <a:endParaRPr lang="en-US" sz="2000" i="1"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12</a:t>
            </a:fld>
            <a:endParaRPr lang="fr-FR"/>
          </a:p>
        </p:txBody>
      </p:sp>
      <p:sp>
        <p:nvSpPr>
          <p:cNvPr id="6" name="Footer Placeholder 3"/>
          <p:cNvSpPr>
            <a:spLocks noGrp="1"/>
          </p:cNvSpPr>
          <p:nvPr>
            <p:ph type="ftr" sz="quarter" idx="11"/>
          </p:nvPr>
        </p:nvSpPr>
        <p:spPr>
          <a:xfrm>
            <a:off x="1258500" y="6584538"/>
            <a:ext cx="6627000" cy="360000"/>
          </a:xfrm>
        </p:spPr>
        <p:txBody>
          <a:bodyPr/>
          <a:lstStyle/>
          <a:p>
            <a:r>
              <a:rPr lang="en-US" i="1" dirty="0" smtClean="0">
                <a:latin typeface="Calibri" panose="020F0502020204030204" pitchFamily="34" charset="0"/>
                <a:cs typeface="Calibri" panose="020F0502020204030204" pitchFamily="34" charset="0"/>
              </a:rPr>
              <a:t>M. Modena:  DFX </a:t>
            </a:r>
            <a:r>
              <a:rPr lang="en-US" i="1" dirty="0">
                <a:latin typeface="Calibri" panose="020F0502020204030204" pitchFamily="34" charset="0"/>
                <a:cs typeface="Calibri" panose="020F0502020204030204" pitchFamily="34" charset="0"/>
              </a:rPr>
              <a:t>Conceptual Design Review outcome and closing remarks, 20 Feb 2019</a:t>
            </a: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04545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0"/>
            <a:ext cx="7920000" cy="508544"/>
          </a:xfrm>
        </p:spPr>
        <p:txBody>
          <a:bodyPr/>
          <a:lstStyle/>
          <a:p>
            <a:r>
              <a:rPr lang="en-US" sz="2000" i="1" dirty="0" smtClean="0">
                <a:latin typeface="Calibri" panose="020F0502020204030204" pitchFamily="34" charset="0"/>
                <a:cs typeface="Calibri" panose="020F0502020204030204" pitchFamily="34" charset="0"/>
              </a:rPr>
              <a:t>Outcome and recommendations</a:t>
            </a:r>
            <a:endParaRPr lang="en-US" sz="2000" i="1"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261844" y="404663"/>
            <a:ext cx="8604956" cy="6311687"/>
          </a:xfrm>
        </p:spPr>
        <p:txBody>
          <a:bodyPr>
            <a:noAutofit/>
          </a:bodyPr>
          <a:lstStyle/>
          <a:p>
            <a:pPr marL="0" lvl="0" indent="0" algn="just">
              <a:lnSpc>
                <a:spcPct val="107000"/>
              </a:lnSpc>
              <a:buNone/>
            </a:pPr>
            <a:r>
              <a:rPr lang="en-GB" sz="1600" b="1" i="1" dirty="0" smtClean="0">
                <a:latin typeface="Calibri" panose="020F0502020204030204" pitchFamily="34" charset="0"/>
                <a:ea typeface="Calibri" panose="020F0502020204030204" pitchFamily="34" charset="0"/>
                <a:cs typeface="Times New Roman" panose="02020603050405020304" pitchFamily="18" charset="0"/>
              </a:rPr>
              <a:t>	6. “</a:t>
            </a:r>
            <a:r>
              <a:rPr lang="en-GB" sz="1600" b="1" i="1" dirty="0">
                <a:latin typeface="Calibri" panose="020F0502020204030204" pitchFamily="34" charset="0"/>
                <a:ea typeface="Calibri" panose="020F0502020204030204" pitchFamily="34" charset="0"/>
                <a:cs typeface="Times New Roman" panose="02020603050405020304" pitchFamily="18" charset="0"/>
              </a:rPr>
              <a:t>Review schedule for prototype production, including strategy for intermediate validation and </a:t>
            </a:r>
            <a:r>
              <a:rPr lang="en-GB" sz="1600" b="1" i="1" dirty="0" smtClean="0">
                <a:latin typeface="Calibri" panose="020F0502020204030204" pitchFamily="34" charset="0"/>
                <a:ea typeface="Calibri" panose="020F0502020204030204" pitchFamily="34" charset="0"/>
                <a:cs typeface="Times New Roman" panose="02020603050405020304" pitchFamily="18" charset="0"/>
              </a:rPr>
              <a:t>	production </a:t>
            </a:r>
            <a:r>
              <a:rPr lang="en-GB" sz="1600" b="1" i="1" dirty="0">
                <a:latin typeface="Calibri" panose="020F0502020204030204" pitchFamily="34" charset="0"/>
                <a:ea typeface="Calibri" panose="020F0502020204030204" pitchFamily="34" charset="0"/>
                <a:cs typeface="Times New Roman" panose="02020603050405020304" pitchFamily="18" charset="0"/>
              </a:rPr>
              <a:t>of prototype lambda-plate”:</a:t>
            </a:r>
          </a:p>
          <a:p>
            <a:pPr lvl="0" algn="just">
              <a:lnSpc>
                <a:spcPct val="107000"/>
              </a:lnSpc>
              <a:buFont typeface="Arial" panose="020B0604020202020204" pitchFamily="34" charset="0"/>
              <a:buChar char="•"/>
            </a:pPr>
            <a:r>
              <a:rPr lang="en-GB" sz="1600" dirty="0">
                <a:latin typeface="Calibri" panose="020F0502020204030204" pitchFamily="34" charset="0"/>
                <a:ea typeface="Calibri" panose="020F0502020204030204" pitchFamily="34" charset="0"/>
                <a:cs typeface="Times New Roman" panose="02020603050405020304" pitchFamily="18" charset="0"/>
              </a:rPr>
              <a:t>The WP6a General Schedule including the DFX prototype and series procurement was addressed in the 1st presentation. For the DFX prototype procurement the schedule seems very tight. In discussions after the review, details on the future main milestones were provided. Our remarks are: 	</a:t>
            </a:r>
            <a:r>
              <a:rPr lang="en-GB" sz="1600" dirty="0" smtClean="0">
                <a:latin typeface="Calibri" panose="020F0502020204030204" pitchFamily="34" charset="0"/>
                <a:ea typeface="Calibri" panose="020F0502020204030204" pitchFamily="34" charset="0"/>
                <a:cs typeface="Times New Roman" panose="02020603050405020304" pitchFamily="18" charset="0"/>
              </a:rPr>
              <a:t>-	For </a:t>
            </a:r>
            <a:r>
              <a:rPr lang="en-GB" sz="1600" dirty="0">
                <a:latin typeface="Calibri" panose="020F0502020204030204" pitchFamily="34" charset="0"/>
                <a:ea typeface="Calibri" panose="020F0502020204030204" pitchFamily="34" charset="0"/>
                <a:cs typeface="Times New Roman" panose="02020603050405020304" pitchFamily="18" charset="0"/>
              </a:rPr>
              <a:t>the DDR, scope and charge should be correctly settled since it will be very difficult to have all the final design details defined for the proposed date of end March 2019</a:t>
            </a:r>
            <a:r>
              <a:rPr lang="en-GB" sz="1600" dirty="0" smtClean="0">
                <a:latin typeface="Calibri" panose="020F0502020204030204" pitchFamily="34" charset="0"/>
                <a:ea typeface="Calibri" panose="020F0502020204030204" pitchFamily="34" charset="0"/>
                <a:cs typeface="Times New Roman" panose="02020603050405020304" pitchFamily="18" charset="0"/>
              </a:rPr>
              <a:t>.</a:t>
            </a:r>
          </a:p>
          <a:p>
            <a:pPr marL="0" lvl="0" indent="0" algn="just">
              <a:lnSpc>
                <a:spcPct val="107000"/>
              </a:lnSpc>
              <a:buNone/>
            </a:pP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smtClean="0">
                <a:latin typeface="Calibri" panose="020F0502020204030204" pitchFamily="34" charset="0"/>
                <a:ea typeface="Calibri" panose="020F0502020204030204" pitchFamily="34" charset="0"/>
                <a:cs typeface="Times New Roman" panose="02020603050405020304" pitchFamily="18" charset="0"/>
              </a:rPr>
              <a:t>-	For </a:t>
            </a:r>
            <a:r>
              <a:rPr lang="en-GB" sz="1600" dirty="0">
                <a:latin typeface="Calibri" panose="020F0502020204030204" pitchFamily="34" charset="0"/>
                <a:ea typeface="Calibri" panose="020F0502020204030204" pitchFamily="34" charset="0"/>
                <a:cs typeface="Times New Roman" panose="02020603050405020304" pitchFamily="18" charset="0"/>
              </a:rPr>
              <a:t>the FC of June 2019 it seems that the necessity is to have released a technical document to support the approval of the Collaboration Agreement with Southampton University and the commitment of resources: this delivery seems feasible. </a:t>
            </a:r>
            <a:endParaRPr lang="en-GB" sz="1600" dirty="0" smtClean="0">
              <a:latin typeface="Calibri" panose="020F0502020204030204" pitchFamily="34" charset="0"/>
              <a:ea typeface="Calibri" panose="020F0502020204030204" pitchFamily="34" charset="0"/>
              <a:cs typeface="Times New Roman" panose="02020603050405020304" pitchFamily="18" charset="0"/>
            </a:endParaRPr>
          </a:p>
          <a:p>
            <a:pPr marL="0" lvl="0" indent="0" algn="just">
              <a:lnSpc>
                <a:spcPct val="107000"/>
              </a:lnSpc>
              <a:buNone/>
            </a:pPr>
            <a:r>
              <a:rPr lang="en-GB" sz="1600" dirty="0">
                <a:latin typeface="Calibri" panose="020F0502020204030204" pitchFamily="34" charset="0"/>
                <a:ea typeface="Calibri" panose="020F0502020204030204" pitchFamily="34" charset="0"/>
                <a:cs typeface="Times New Roman" panose="02020603050405020304" pitchFamily="18" charset="0"/>
              </a:rPr>
              <a:t>	-	For the DFX prototype, the date of delivery at CERN (fully assembled and partially tested) is April 2020: this milestone seems very tight</a:t>
            </a:r>
            <a:r>
              <a:rPr lang="en-GB" sz="1600" dirty="0" smtClean="0">
                <a:latin typeface="Calibri" panose="020F0502020204030204" pitchFamily="34" charset="0"/>
                <a:ea typeface="Calibri" panose="020F0502020204030204" pitchFamily="34" charset="0"/>
                <a:cs typeface="Times New Roman" panose="02020603050405020304" pitchFamily="18" charset="0"/>
              </a:rPr>
              <a:t>.</a:t>
            </a:r>
          </a:p>
          <a:p>
            <a:pPr marL="0" lvl="0" indent="0" algn="just">
              <a:lnSpc>
                <a:spcPct val="107000"/>
              </a:lnSpc>
              <a:buNone/>
            </a:pPr>
            <a:r>
              <a:rPr lang="en-GB" sz="1600" b="1"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rPr>
              <a:t>RECOMMENDATION </a:t>
            </a:r>
            <a:r>
              <a:rPr lang="en-GB" sz="16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N.9: </a:t>
            </a:r>
            <a:r>
              <a:rPr lang="en-GB" sz="1600" dirty="0">
                <a:solidFill>
                  <a:srgbClr val="0070C0"/>
                </a:solidFill>
                <a:latin typeface="Calibri" panose="020F0502020204030204" pitchFamily="34" charset="0"/>
                <a:ea typeface="Calibri" panose="020F0502020204030204" pitchFamily="34" charset="0"/>
                <a:cs typeface="Times New Roman" panose="02020603050405020304" pitchFamily="18" charset="0"/>
              </a:rPr>
              <a:t>In order to keep a realistic prototype procurement schedule, revise and analyse the procurement phases trying to identify eventual back-up solutions or mitigation actions</a:t>
            </a:r>
            <a:r>
              <a:rPr lang="en-GB" sz="1600"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rPr>
              <a:t>.</a:t>
            </a:r>
            <a:endParaRPr lang="en-GB" sz="1600"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marL="0" lvl="0" indent="0" algn="just">
              <a:lnSpc>
                <a:spcPct val="107000"/>
              </a:lnSpc>
              <a:buNone/>
            </a:pPr>
            <a:r>
              <a:rPr lang="en-GB" sz="1600" b="1"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rPr>
              <a:t>RECOMMENDATION </a:t>
            </a:r>
            <a:r>
              <a:rPr lang="en-GB" sz="16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N.10: </a:t>
            </a:r>
            <a:r>
              <a:rPr lang="en-GB" sz="1600" dirty="0">
                <a:solidFill>
                  <a:srgbClr val="0070C0"/>
                </a:solidFill>
                <a:latin typeface="Calibri" panose="020F0502020204030204" pitchFamily="34" charset="0"/>
                <a:ea typeface="Calibri" panose="020F0502020204030204" pitchFamily="34" charset="0"/>
                <a:cs typeface="Times New Roman" panose="02020603050405020304" pitchFamily="18" charset="0"/>
              </a:rPr>
              <a:t>Even though this point is not strictly part of a conceptual design phase, the strategy and policy for the DFX spares procurement and spare assembly in the tunnel should be defined (e.g. availability of spares as individual components). The extreme boundary conditions in the </a:t>
            </a:r>
            <a:r>
              <a:rPr lang="en-GB" sz="1600">
                <a:solidFill>
                  <a:srgbClr val="0070C0"/>
                </a:solidFill>
                <a:latin typeface="Calibri" panose="020F0502020204030204" pitchFamily="34" charset="0"/>
                <a:ea typeface="Calibri" panose="020F0502020204030204" pitchFamily="34" charset="0"/>
                <a:cs typeface="Times New Roman" panose="02020603050405020304" pitchFamily="18" charset="0"/>
              </a:rPr>
              <a:t>LHC </a:t>
            </a:r>
            <a:r>
              <a:rPr lang="en-GB" sz="1600" smtClean="0">
                <a:solidFill>
                  <a:srgbClr val="0070C0"/>
                </a:solidFill>
                <a:latin typeface="Calibri" panose="020F0502020204030204" pitchFamily="34" charset="0"/>
                <a:ea typeface="Calibri" panose="020F0502020204030204" pitchFamily="34" charset="0"/>
                <a:cs typeface="Times New Roman" panose="02020603050405020304" pitchFamily="18" charset="0"/>
              </a:rPr>
              <a:t>Tunnel </a:t>
            </a:r>
            <a:r>
              <a:rPr lang="en-GB" sz="1600" dirty="0">
                <a:solidFill>
                  <a:srgbClr val="0070C0"/>
                </a:solidFill>
                <a:latin typeface="Calibri" panose="020F0502020204030204" pitchFamily="34" charset="0"/>
                <a:ea typeface="Calibri" panose="020F0502020204030204" pitchFamily="34" charset="0"/>
                <a:cs typeface="Times New Roman" panose="02020603050405020304" pitchFamily="18" charset="0"/>
              </a:rPr>
              <a:t>imply that some “controlled dismounting” activities will be probably not feasible.</a:t>
            </a:r>
          </a:p>
          <a:p>
            <a:pPr marL="0" lvl="0" indent="0" algn="just">
              <a:lnSpc>
                <a:spcPct val="107000"/>
              </a:lnSpc>
              <a:buNone/>
            </a:pPr>
            <a:r>
              <a:rPr lang="en-GB" sz="1600" dirty="0">
                <a:solidFill>
                  <a:srgbClr val="0070C0"/>
                </a:solidFill>
                <a:latin typeface="Calibri" panose="020F0502020204030204" pitchFamily="34" charset="0"/>
                <a:ea typeface="Calibri" panose="020F0502020204030204" pitchFamily="34" charset="0"/>
                <a:cs typeface="Times New Roman" panose="02020603050405020304" pitchFamily="18" charset="0"/>
              </a:rPr>
              <a:t>Possible variants (due to R/L symmetry and IP1/5 slopes) must be properly incorporated within the spare policy.</a:t>
            </a:r>
          </a:p>
          <a:p>
            <a:pPr marL="114300" indent="0" algn="just">
              <a:lnSpc>
                <a:spcPct val="107000"/>
              </a:lnSpc>
              <a:spcAft>
                <a:spcPts val="800"/>
              </a:spcAft>
              <a:buNone/>
            </a:pPr>
            <a:r>
              <a:rPr lang="en-US" sz="1600" dirty="0" smtClean="0">
                <a:latin typeface="Calibri" panose="020F0502020204030204" pitchFamily="34" charset="0"/>
                <a:ea typeface="Calibri" panose="020F0502020204030204" pitchFamily="34" charset="0"/>
                <a:cs typeface="Times New Roman" panose="02020603050405020304" pitchFamily="18" charset="0"/>
              </a:rPr>
              <a:t>								</a:t>
            </a:r>
            <a:r>
              <a:rPr lang="en-US" sz="1800" i="1"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rPr>
              <a:t>Thanks for the attention</a:t>
            </a:r>
            <a:endParaRPr lang="en-GB" sz="1800" i="1"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13</a:t>
            </a:fld>
            <a:endParaRPr lang="fr-FR"/>
          </a:p>
        </p:txBody>
      </p:sp>
      <p:sp>
        <p:nvSpPr>
          <p:cNvPr id="6" name="Footer Placeholder 3"/>
          <p:cNvSpPr>
            <a:spLocks noGrp="1"/>
          </p:cNvSpPr>
          <p:nvPr>
            <p:ph type="ftr" sz="quarter" idx="11"/>
          </p:nvPr>
        </p:nvSpPr>
        <p:spPr>
          <a:xfrm>
            <a:off x="1258500" y="6584538"/>
            <a:ext cx="6627000" cy="360000"/>
          </a:xfrm>
        </p:spPr>
        <p:txBody>
          <a:bodyPr/>
          <a:lstStyle/>
          <a:p>
            <a:r>
              <a:rPr lang="en-US" i="1" dirty="0" smtClean="0">
                <a:latin typeface="Calibri" panose="020F0502020204030204" pitchFamily="34" charset="0"/>
                <a:cs typeface="Calibri" panose="020F0502020204030204" pitchFamily="34" charset="0"/>
              </a:rPr>
              <a:t>M. Modena:  DFX </a:t>
            </a:r>
            <a:r>
              <a:rPr lang="en-US" i="1" dirty="0">
                <a:latin typeface="Calibri" panose="020F0502020204030204" pitchFamily="34" charset="0"/>
                <a:cs typeface="Calibri" panose="020F0502020204030204" pitchFamily="34" charset="0"/>
              </a:rPr>
              <a:t>Conceptual Design Review outcome and closing remarks, 20 Feb 2019</a:t>
            </a: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91586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2996952"/>
            <a:ext cx="7920000" cy="841647"/>
          </a:xfrm>
        </p:spPr>
        <p:txBody>
          <a:bodyPr/>
          <a:lstStyle/>
          <a:p>
            <a:pPr marL="0" indent="0">
              <a:buNone/>
            </a:pPr>
            <a:r>
              <a:rPr lang="en-US" dirty="0" smtClean="0"/>
              <a:t>(12 February Presentation slides)</a:t>
            </a:r>
            <a:endParaRPr lang="en-GB" dirty="0"/>
          </a:p>
        </p:txBody>
      </p:sp>
      <p:sp>
        <p:nvSpPr>
          <p:cNvPr id="4" name="Footer Placeholder 3"/>
          <p:cNvSpPr>
            <a:spLocks noGrp="1"/>
          </p:cNvSpPr>
          <p:nvPr>
            <p:ph type="ftr" sz="quarter" idx="11"/>
          </p:nvPr>
        </p:nvSpPr>
        <p:spPr/>
        <p:txBody>
          <a:bodyPr/>
          <a:lstStyle/>
          <a:p>
            <a:r>
              <a:rPr lang="fr-FR" smtClean="0"/>
              <a:t>11T MBH Technical Meeting / Close out, Jan 21 2019</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14</a:t>
            </a:fld>
            <a:endParaRPr lang="fr-FR"/>
          </a:p>
        </p:txBody>
      </p:sp>
    </p:spTree>
    <p:extLst>
      <p:ext uri="{BB962C8B-B14F-4D97-AF65-F5344CB8AC3E}">
        <p14:creationId xmlns:p14="http://schemas.microsoft.com/office/powerpoint/2010/main" val="21854006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Evolution of conceptual design </a:t>
            </a:r>
            <a:r>
              <a:rPr lang="en-GB" dirty="0" err="1"/>
              <a:t>wrt</a:t>
            </a:r>
            <a:r>
              <a:rPr lang="en-GB" dirty="0"/>
              <a:t> cryogenic performance of </a:t>
            </a:r>
            <a:r>
              <a:rPr lang="en-GB" dirty="0" smtClean="0"/>
              <a:t>DFX</a:t>
            </a:r>
            <a:endParaRPr lang="en-GB" dirty="0"/>
          </a:p>
        </p:txBody>
      </p:sp>
      <p:sp>
        <p:nvSpPr>
          <p:cNvPr id="3" name="Subtitle 2"/>
          <p:cNvSpPr>
            <a:spLocks noGrp="1"/>
          </p:cNvSpPr>
          <p:nvPr>
            <p:ph type="subTitle" idx="1"/>
          </p:nvPr>
        </p:nvSpPr>
        <p:spPr>
          <a:xfrm>
            <a:off x="1371600" y="4189998"/>
            <a:ext cx="6686550" cy="1010653"/>
          </a:xfrm>
        </p:spPr>
        <p:txBody>
          <a:bodyPr>
            <a:normAutofit fontScale="85000" lnSpcReduction="20000"/>
          </a:bodyPr>
          <a:lstStyle/>
          <a:p>
            <a:r>
              <a:rPr lang="en-GB" dirty="0" err="1"/>
              <a:t>Y.Yang</a:t>
            </a:r>
            <a:r>
              <a:rPr lang="en-GB" dirty="0"/>
              <a:t>, </a:t>
            </a:r>
            <a:r>
              <a:rPr lang="en-GB" dirty="0" err="1"/>
              <a:t>W.Bailey</a:t>
            </a:r>
            <a:r>
              <a:rPr lang="en-GB" dirty="0"/>
              <a:t> </a:t>
            </a:r>
            <a:r>
              <a:rPr lang="en-GB" dirty="0" smtClean="0"/>
              <a:t>(SOTON)</a:t>
            </a:r>
          </a:p>
          <a:p>
            <a:r>
              <a:rPr lang="en-GB" dirty="0" smtClean="0"/>
              <a:t>Y. Leclercq, </a:t>
            </a:r>
            <a:r>
              <a:rPr lang="en-GB" dirty="0" err="1" smtClean="0"/>
              <a:t>R.Betemps</a:t>
            </a:r>
            <a:r>
              <a:rPr lang="en-GB" dirty="0" smtClean="0"/>
              <a:t>, </a:t>
            </a:r>
            <a:r>
              <a:rPr lang="en-GB" dirty="0" err="1" smtClean="0"/>
              <a:t>S.Claudet</a:t>
            </a:r>
            <a:r>
              <a:rPr lang="en-GB" dirty="0" smtClean="0"/>
              <a:t>, </a:t>
            </a:r>
            <a:r>
              <a:rPr lang="en-GB" dirty="0" err="1" smtClean="0"/>
              <a:t>J.Fleiter</a:t>
            </a:r>
            <a:r>
              <a:rPr lang="en-GB" dirty="0"/>
              <a:t>, </a:t>
            </a:r>
            <a:r>
              <a:rPr lang="en-GB" dirty="0" err="1" smtClean="0"/>
              <a:t>I.Falorio</a:t>
            </a:r>
            <a:r>
              <a:rPr lang="en-GB" dirty="0" smtClean="0"/>
              <a:t>, </a:t>
            </a:r>
            <a:r>
              <a:rPr lang="en-GB" dirty="0" err="1" smtClean="0"/>
              <a:t>V.Parma</a:t>
            </a:r>
            <a:r>
              <a:rPr lang="en-GB" dirty="0" smtClean="0"/>
              <a:t> and </a:t>
            </a:r>
            <a:r>
              <a:rPr lang="en-GB" dirty="0" err="1" smtClean="0"/>
              <a:t>A.Ballarino</a:t>
            </a:r>
            <a:r>
              <a:rPr lang="en-GB" dirty="0" smtClean="0"/>
              <a:t> (CERN)</a:t>
            </a:r>
          </a:p>
          <a:p>
            <a:r>
              <a:rPr lang="en-GB" dirty="0" smtClean="0"/>
              <a:t>HL-LHC - WP6a</a:t>
            </a:r>
            <a:endParaRPr lang="en-GB" dirty="0"/>
          </a:p>
        </p:txBody>
      </p:sp>
      <p:sp>
        <p:nvSpPr>
          <p:cNvPr id="5" name="Slide Number Placeholder 4"/>
          <p:cNvSpPr>
            <a:spLocks noGrp="1"/>
          </p:cNvSpPr>
          <p:nvPr>
            <p:ph type="sldNum" sz="quarter" idx="12"/>
          </p:nvPr>
        </p:nvSpPr>
        <p:spPr>
          <a:ln>
            <a:noFill/>
          </a:ln>
        </p:spPr>
        <p:txBody>
          <a:bodyPr/>
          <a:lstStyle/>
          <a:p>
            <a:fld id="{BFDCA1C4-9514-7B4F-976F-D92F7E296653}" type="slidenum">
              <a:rPr lang="fr-FR" smtClean="0"/>
              <a:pPr/>
              <a:t>15</a:t>
            </a:fld>
            <a:endParaRPr lang="fr-FR" dirty="0"/>
          </a:p>
        </p:txBody>
      </p:sp>
      <p:sp>
        <p:nvSpPr>
          <p:cNvPr id="6" name="Text Placeholder 5"/>
          <p:cNvSpPr>
            <a:spLocks noGrp="1"/>
          </p:cNvSpPr>
          <p:nvPr>
            <p:ph type="body" sz="quarter" idx="14"/>
          </p:nvPr>
        </p:nvSpPr>
        <p:spPr/>
        <p:txBody>
          <a:bodyPr/>
          <a:lstStyle/>
          <a:p>
            <a:r>
              <a:rPr lang="en-GB" dirty="0" smtClean="0"/>
              <a:t>12 Feb. 2019</a:t>
            </a:r>
            <a:endParaRPr lang="en-GB" dirty="0"/>
          </a:p>
        </p:txBody>
      </p:sp>
    </p:spTree>
    <p:extLst>
      <p:ext uri="{BB962C8B-B14F-4D97-AF65-F5344CB8AC3E}">
        <p14:creationId xmlns:p14="http://schemas.microsoft.com/office/powerpoint/2010/main" val="35101010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 y="854010"/>
            <a:ext cx="972716" cy="57707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2" name="Title 1"/>
          <p:cNvSpPr>
            <a:spLocks noGrp="1"/>
          </p:cNvSpPr>
          <p:nvPr>
            <p:ph type="title"/>
          </p:nvPr>
        </p:nvSpPr>
        <p:spPr>
          <a:xfrm>
            <a:off x="1" y="858900"/>
            <a:ext cx="5374832" cy="540000"/>
          </a:xfrm>
          <a:noFill/>
        </p:spPr>
        <p:txBody>
          <a:bodyPr/>
          <a:lstStyle/>
          <a:p>
            <a:pPr algn="l"/>
            <a:r>
              <a:rPr lang="en-GB" sz="2400" dirty="0"/>
              <a:t>Context</a:t>
            </a:r>
          </a:p>
        </p:txBody>
      </p:sp>
      <p:sp>
        <p:nvSpPr>
          <p:cNvPr id="3" name="Content Placeholder 2"/>
          <p:cNvSpPr>
            <a:spLocks noGrp="1"/>
          </p:cNvSpPr>
          <p:nvPr>
            <p:ph idx="1"/>
          </p:nvPr>
        </p:nvSpPr>
        <p:spPr>
          <a:xfrm>
            <a:off x="93612" y="1431083"/>
            <a:ext cx="4195889" cy="3773543"/>
          </a:xfrm>
          <a:solidFill>
            <a:srgbClr val="FFFFFF">
              <a:alpha val="80000"/>
            </a:srgbClr>
          </a:solidFill>
        </p:spPr>
        <p:txBody>
          <a:bodyPr>
            <a:normAutofit fontScale="62500" lnSpcReduction="20000"/>
          </a:bodyPr>
          <a:lstStyle/>
          <a:p>
            <a:pPr marL="0" indent="0">
              <a:buNone/>
            </a:pPr>
            <a:r>
              <a:rPr lang="en-GB" dirty="0" smtClean="0"/>
              <a:t>Two critical points brought-up during the conceptual design review:</a:t>
            </a:r>
          </a:p>
          <a:p>
            <a:endParaRPr lang="en-GB" dirty="0" smtClean="0"/>
          </a:p>
          <a:p>
            <a:r>
              <a:rPr lang="en-GB" dirty="0" smtClean="0"/>
              <a:t>Limited height &amp; volume between Gas-Liquid interface and SC Link helium volume inlet</a:t>
            </a:r>
          </a:p>
          <a:p>
            <a:pPr lvl="1"/>
            <a:r>
              <a:rPr lang="en-GB" dirty="0" smtClean="0">
                <a:sym typeface="Wingdings" panose="05000000000000000000" pitchFamily="2" charset="2"/>
              </a:rPr>
              <a:t> Difficult Level control </a:t>
            </a:r>
          </a:p>
          <a:p>
            <a:pPr lvl="1"/>
            <a:r>
              <a:rPr lang="en-GB" dirty="0" smtClean="0">
                <a:sym typeface="Wingdings" panose="05000000000000000000" pitchFamily="2" charset="2"/>
              </a:rPr>
              <a:t> Possibility of liquid dragging from gas-liquid interface to SC Link</a:t>
            </a:r>
          </a:p>
          <a:p>
            <a:endParaRPr lang="en-GB" dirty="0" smtClean="0">
              <a:sym typeface="Wingdings" panose="05000000000000000000" pitchFamily="2" charset="2"/>
            </a:endParaRPr>
          </a:p>
          <a:p>
            <a:r>
              <a:rPr lang="en-GB" dirty="0" smtClean="0">
                <a:sym typeface="Wingdings" panose="05000000000000000000" pitchFamily="2" charset="2"/>
              </a:rPr>
              <a:t>Vicinity between nominal liquid level and “burst disc flooding” level</a:t>
            </a:r>
          </a:p>
          <a:p>
            <a:pPr lvl="1"/>
            <a:r>
              <a:rPr lang="en-GB" dirty="0" smtClean="0">
                <a:sym typeface="Wingdings" panose="05000000000000000000" pitchFamily="2" charset="2"/>
              </a:rPr>
              <a:t> Possibility of freezing safety device in case of DFX liquid overfilling</a:t>
            </a:r>
            <a:endParaRPr lang="en-GB" dirty="0"/>
          </a:p>
        </p:txBody>
      </p:sp>
      <p:pic>
        <p:nvPicPr>
          <p:cNvPr id="4" name="Picture 3"/>
          <p:cNvPicPr>
            <a:picLocks noChangeAspect="1"/>
          </p:cNvPicPr>
          <p:nvPr/>
        </p:nvPicPr>
        <p:blipFill>
          <a:blip r:embed="rId3"/>
          <a:stretch>
            <a:fillRect/>
          </a:stretch>
        </p:blipFill>
        <p:spPr>
          <a:xfrm>
            <a:off x="4311742" y="2193069"/>
            <a:ext cx="4832258" cy="3807681"/>
          </a:xfrm>
          <a:prstGeom prst="rect">
            <a:avLst/>
          </a:prstGeom>
        </p:spPr>
      </p:pic>
      <p:sp>
        <p:nvSpPr>
          <p:cNvPr id="7" name="TextBox 6"/>
          <p:cNvSpPr txBox="1"/>
          <p:nvPr/>
        </p:nvSpPr>
        <p:spPr>
          <a:xfrm>
            <a:off x="5019001" y="5718941"/>
            <a:ext cx="1250663" cy="207749"/>
          </a:xfrm>
          <a:prstGeom prst="rect">
            <a:avLst/>
          </a:prstGeom>
          <a:noFill/>
        </p:spPr>
        <p:txBody>
          <a:bodyPr wrap="none" rtlCol="0">
            <a:spAutoFit/>
          </a:bodyPr>
          <a:lstStyle/>
          <a:p>
            <a:r>
              <a:rPr lang="en-GB" sz="750" b="1" dirty="0"/>
              <a:t>DFX conceptual design</a:t>
            </a:r>
          </a:p>
        </p:txBody>
      </p:sp>
      <p:sp>
        <p:nvSpPr>
          <p:cNvPr id="87" name="TextBox 86"/>
          <p:cNvSpPr txBox="1"/>
          <p:nvPr/>
        </p:nvSpPr>
        <p:spPr>
          <a:xfrm>
            <a:off x="8097935" y="2260509"/>
            <a:ext cx="1015021" cy="323165"/>
          </a:xfrm>
          <a:prstGeom prst="rect">
            <a:avLst/>
          </a:prstGeom>
          <a:noFill/>
        </p:spPr>
        <p:txBody>
          <a:bodyPr wrap="none" rtlCol="0">
            <a:spAutoFit/>
          </a:bodyPr>
          <a:lstStyle/>
          <a:p>
            <a:r>
              <a:rPr lang="en-GB" sz="750" dirty="0" err="1"/>
              <a:t>SCLink</a:t>
            </a:r>
            <a:r>
              <a:rPr lang="en-GB" sz="750" dirty="0"/>
              <a:t> outer jacket</a:t>
            </a:r>
          </a:p>
          <a:p>
            <a:r>
              <a:rPr lang="en-GB" sz="750" dirty="0" err="1"/>
              <a:t>SCLink</a:t>
            </a:r>
            <a:r>
              <a:rPr lang="en-GB" sz="750" dirty="0"/>
              <a:t> He pipe</a:t>
            </a:r>
          </a:p>
        </p:txBody>
      </p:sp>
      <p:cxnSp>
        <p:nvCxnSpPr>
          <p:cNvPr id="10" name="Straight Arrow Connector 9"/>
          <p:cNvCxnSpPr>
            <a:stCxn id="87" idx="1"/>
          </p:cNvCxnSpPr>
          <p:nvPr/>
        </p:nvCxnSpPr>
        <p:spPr>
          <a:xfrm flipH="1">
            <a:off x="7932218" y="2410551"/>
            <a:ext cx="165717" cy="97475"/>
          </a:xfrm>
          <a:prstGeom prst="straightConnector1">
            <a:avLst/>
          </a:prstGeom>
          <a:ln w="9525">
            <a:solidFill>
              <a:schemeClr val="tx1">
                <a:lumMod val="50000"/>
                <a:lumOff val="50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37" name="Straight Arrow Connector 136"/>
          <p:cNvCxnSpPr/>
          <p:nvPr/>
        </p:nvCxnSpPr>
        <p:spPr>
          <a:xfrm flipH="1">
            <a:off x="7766501" y="2508025"/>
            <a:ext cx="353676" cy="208034"/>
          </a:xfrm>
          <a:prstGeom prst="straightConnector1">
            <a:avLst/>
          </a:prstGeom>
          <a:ln w="9525">
            <a:solidFill>
              <a:schemeClr val="tx1">
                <a:lumMod val="50000"/>
                <a:lumOff val="5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138" name="TextBox 137"/>
          <p:cNvSpPr txBox="1"/>
          <p:nvPr/>
        </p:nvSpPr>
        <p:spPr>
          <a:xfrm>
            <a:off x="4704025" y="3398874"/>
            <a:ext cx="1005403" cy="207749"/>
          </a:xfrm>
          <a:prstGeom prst="rect">
            <a:avLst/>
          </a:prstGeom>
          <a:noFill/>
        </p:spPr>
        <p:txBody>
          <a:bodyPr wrap="none" rtlCol="0">
            <a:spAutoFit/>
          </a:bodyPr>
          <a:lstStyle/>
          <a:p>
            <a:r>
              <a:rPr lang="en-GB" sz="750" dirty="0">
                <a:solidFill>
                  <a:srgbClr val="FF0000"/>
                </a:solidFill>
              </a:rPr>
              <a:t>Nominal liquid level</a:t>
            </a:r>
          </a:p>
        </p:txBody>
      </p:sp>
      <p:sp>
        <p:nvSpPr>
          <p:cNvPr id="140" name="TextBox 139"/>
          <p:cNvSpPr txBox="1"/>
          <p:nvPr/>
        </p:nvSpPr>
        <p:spPr>
          <a:xfrm>
            <a:off x="5107782" y="3225521"/>
            <a:ext cx="725011" cy="323165"/>
          </a:xfrm>
          <a:prstGeom prst="rect">
            <a:avLst/>
          </a:prstGeom>
          <a:noFill/>
        </p:spPr>
        <p:txBody>
          <a:bodyPr wrap="square" rtlCol="0">
            <a:spAutoFit/>
          </a:bodyPr>
          <a:lstStyle/>
          <a:p>
            <a:r>
              <a:rPr lang="en-GB" sz="750" dirty="0">
                <a:solidFill>
                  <a:srgbClr val="00B050"/>
                </a:solidFill>
              </a:rPr>
              <a:t>Flooding level</a:t>
            </a:r>
          </a:p>
        </p:txBody>
      </p:sp>
      <p:sp>
        <p:nvSpPr>
          <p:cNvPr id="141" name="TextBox 140"/>
          <p:cNvSpPr txBox="1"/>
          <p:nvPr/>
        </p:nvSpPr>
        <p:spPr>
          <a:xfrm>
            <a:off x="5237484" y="2544122"/>
            <a:ext cx="1042273" cy="207749"/>
          </a:xfrm>
          <a:prstGeom prst="rect">
            <a:avLst/>
          </a:prstGeom>
          <a:noFill/>
        </p:spPr>
        <p:txBody>
          <a:bodyPr wrap="none" rtlCol="0">
            <a:spAutoFit/>
          </a:bodyPr>
          <a:lstStyle/>
          <a:p>
            <a:r>
              <a:rPr lang="en-GB" sz="750" dirty="0"/>
              <a:t>Safety relief devices</a:t>
            </a:r>
          </a:p>
        </p:txBody>
      </p:sp>
      <p:cxnSp>
        <p:nvCxnSpPr>
          <p:cNvPr id="142" name="Straight Arrow Connector 141"/>
          <p:cNvCxnSpPr>
            <a:stCxn id="141" idx="2"/>
          </p:cNvCxnSpPr>
          <p:nvPr/>
        </p:nvCxnSpPr>
        <p:spPr>
          <a:xfrm>
            <a:off x="5734736" y="2728787"/>
            <a:ext cx="248626" cy="224561"/>
          </a:xfrm>
          <a:prstGeom prst="straightConnector1">
            <a:avLst/>
          </a:prstGeom>
          <a:ln w="9525">
            <a:solidFill>
              <a:schemeClr val="tx1">
                <a:lumMod val="50000"/>
                <a:lumOff val="5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26" name="Freeform 25"/>
          <p:cNvSpPr/>
          <p:nvPr/>
        </p:nvSpPr>
        <p:spPr>
          <a:xfrm>
            <a:off x="4314825" y="4836319"/>
            <a:ext cx="2857500" cy="807244"/>
          </a:xfrm>
          <a:custGeom>
            <a:avLst/>
            <a:gdLst>
              <a:gd name="connsiteX0" fmla="*/ 3800475 w 3810000"/>
              <a:gd name="connsiteY0" fmla="*/ 0 h 1076325"/>
              <a:gd name="connsiteX1" fmla="*/ 0 w 3810000"/>
              <a:gd name="connsiteY1" fmla="*/ 0 h 1076325"/>
              <a:gd name="connsiteX2" fmla="*/ 0 w 3810000"/>
              <a:gd name="connsiteY2" fmla="*/ 752475 h 1076325"/>
              <a:gd name="connsiteX3" fmla="*/ 2562225 w 3810000"/>
              <a:gd name="connsiteY3" fmla="*/ 752475 h 1076325"/>
              <a:gd name="connsiteX4" fmla="*/ 3600450 w 3810000"/>
              <a:gd name="connsiteY4" fmla="*/ 1076325 h 1076325"/>
              <a:gd name="connsiteX5" fmla="*/ 3810000 w 3810000"/>
              <a:gd name="connsiteY5" fmla="*/ 1076325 h 1076325"/>
              <a:gd name="connsiteX6" fmla="*/ 3800475 w 3810000"/>
              <a:gd name="connsiteY6" fmla="*/ 0 h 107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0000" h="1076325">
                <a:moveTo>
                  <a:pt x="3800475" y="0"/>
                </a:moveTo>
                <a:lnTo>
                  <a:pt x="0" y="0"/>
                </a:lnTo>
                <a:lnTo>
                  <a:pt x="0" y="752475"/>
                </a:lnTo>
                <a:lnTo>
                  <a:pt x="2562225" y="752475"/>
                </a:lnTo>
                <a:lnTo>
                  <a:pt x="3600450" y="1076325"/>
                </a:lnTo>
                <a:lnTo>
                  <a:pt x="3810000" y="1076325"/>
                </a:lnTo>
                <a:lnTo>
                  <a:pt x="3800475" y="0"/>
                </a:lnTo>
                <a:close/>
              </a:path>
            </a:pathLst>
          </a:custGeom>
          <a:solidFill>
            <a:srgbClr val="00FFFF">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27" name="Rectangle 26"/>
          <p:cNvSpPr/>
          <p:nvPr/>
        </p:nvSpPr>
        <p:spPr>
          <a:xfrm>
            <a:off x="7672388" y="1398900"/>
            <a:ext cx="259830" cy="144150"/>
          </a:xfrm>
          <a:prstGeom prst="rect">
            <a:avLst/>
          </a:prstGeom>
          <a:solidFill>
            <a:srgbClr val="00FFFF">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44" name="TextBox 143"/>
          <p:cNvSpPr txBox="1"/>
          <p:nvPr/>
        </p:nvSpPr>
        <p:spPr>
          <a:xfrm>
            <a:off x="7922462" y="1376760"/>
            <a:ext cx="745717" cy="207749"/>
          </a:xfrm>
          <a:prstGeom prst="rect">
            <a:avLst/>
          </a:prstGeom>
          <a:noFill/>
        </p:spPr>
        <p:txBody>
          <a:bodyPr wrap="none" rtlCol="0">
            <a:spAutoFit/>
          </a:bodyPr>
          <a:lstStyle/>
          <a:p>
            <a:r>
              <a:rPr lang="en-GB" sz="750" dirty="0"/>
              <a:t>Liquid helium</a:t>
            </a:r>
          </a:p>
        </p:txBody>
      </p:sp>
      <p:sp>
        <p:nvSpPr>
          <p:cNvPr id="145" name="Rectangle 144"/>
          <p:cNvSpPr/>
          <p:nvPr/>
        </p:nvSpPr>
        <p:spPr>
          <a:xfrm>
            <a:off x="7672388" y="1583566"/>
            <a:ext cx="259830" cy="144150"/>
          </a:xfrm>
          <a:prstGeom prst="rect">
            <a:avLst/>
          </a:prstGeom>
          <a:solidFill>
            <a:schemeClr val="accent1">
              <a:lumMod val="40000"/>
              <a:lumOff val="60000"/>
              <a:alpha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46" name="TextBox 145"/>
          <p:cNvSpPr txBox="1"/>
          <p:nvPr/>
        </p:nvSpPr>
        <p:spPr>
          <a:xfrm>
            <a:off x="7922462" y="1561425"/>
            <a:ext cx="668773" cy="207749"/>
          </a:xfrm>
          <a:prstGeom prst="rect">
            <a:avLst/>
          </a:prstGeom>
          <a:noFill/>
        </p:spPr>
        <p:txBody>
          <a:bodyPr wrap="none" rtlCol="0">
            <a:spAutoFit/>
          </a:bodyPr>
          <a:lstStyle/>
          <a:p>
            <a:r>
              <a:rPr lang="en-GB" sz="750" dirty="0"/>
              <a:t>Gas helium</a:t>
            </a:r>
          </a:p>
        </p:txBody>
      </p:sp>
      <p:sp>
        <p:nvSpPr>
          <p:cNvPr id="28" name="Freeform 27"/>
          <p:cNvSpPr/>
          <p:nvPr/>
        </p:nvSpPr>
        <p:spPr>
          <a:xfrm>
            <a:off x="7343776" y="2350031"/>
            <a:ext cx="621506" cy="1143263"/>
          </a:xfrm>
          <a:custGeom>
            <a:avLst/>
            <a:gdLst>
              <a:gd name="connsiteX0" fmla="*/ 0 w 828675"/>
              <a:gd name="connsiteY0" fmla="*/ 1524351 h 1524351"/>
              <a:gd name="connsiteX1" fmla="*/ 171450 w 828675"/>
              <a:gd name="connsiteY1" fmla="*/ 1352901 h 1524351"/>
              <a:gd name="connsiteX2" fmla="*/ 285750 w 828675"/>
              <a:gd name="connsiteY2" fmla="*/ 1352901 h 1524351"/>
              <a:gd name="connsiteX3" fmla="*/ 285750 w 828675"/>
              <a:gd name="connsiteY3" fmla="*/ 1219551 h 1524351"/>
              <a:gd name="connsiteX4" fmla="*/ 361950 w 828675"/>
              <a:gd name="connsiteY4" fmla="*/ 1219551 h 1524351"/>
              <a:gd name="connsiteX5" fmla="*/ 361950 w 828675"/>
              <a:gd name="connsiteY5" fmla="*/ 19401 h 1524351"/>
              <a:gd name="connsiteX6" fmla="*/ 542925 w 828675"/>
              <a:gd name="connsiteY6" fmla="*/ 351 h 1524351"/>
              <a:gd name="connsiteX7" fmla="*/ 714375 w 828675"/>
              <a:gd name="connsiteY7" fmla="*/ 351 h 1524351"/>
              <a:gd name="connsiteX8" fmla="*/ 714375 w 828675"/>
              <a:gd name="connsiteY8" fmla="*/ 1229076 h 1524351"/>
              <a:gd name="connsiteX9" fmla="*/ 828675 w 828675"/>
              <a:gd name="connsiteY9" fmla="*/ 1229076 h 1524351"/>
              <a:gd name="connsiteX10" fmla="*/ 828675 w 828675"/>
              <a:gd name="connsiteY10" fmla="*/ 1514826 h 1524351"/>
              <a:gd name="connsiteX11" fmla="*/ 0 w 828675"/>
              <a:gd name="connsiteY11" fmla="*/ 1524351 h 1524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28675" h="1524351">
                <a:moveTo>
                  <a:pt x="0" y="1524351"/>
                </a:moveTo>
                <a:lnTo>
                  <a:pt x="171450" y="1352901"/>
                </a:lnTo>
                <a:lnTo>
                  <a:pt x="285750" y="1352901"/>
                </a:lnTo>
                <a:lnTo>
                  <a:pt x="285750" y="1219551"/>
                </a:lnTo>
                <a:lnTo>
                  <a:pt x="361950" y="1219551"/>
                </a:lnTo>
                <a:lnTo>
                  <a:pt x="361950" y="19401"/>
                </a:lnTo>
                <a:cubicBezTo>
                  <a:pt x="491715" y="-4193"/>
                  <a:pt x="431227" y="351"/>
                  <a:pt x="542925" y="351"/>
                </a:cubicBezTo>
                <a:lnTo>
                  <a:pt x="714375" y="351"/>
                </a:lnTo>
                <a:lnTo>
                  <a:pt x="714375" y="1229076"/>
                </a:lnTo>
                <a:lnTo>
                  <a:pt x="828675" y="1229076"/>
                </a:lnTo>
                <a:lnTo>
                  <a:pt x="828675" y="1514826"/>
                </a:lnTo>
                <a:lnTo>
                  <a:pt x="0" y="1524351"/>
                </a:lnTo>
                <a:close/>
              </a:path>
            </a:pathLst>
          </a:custGeom>
          <a:solidFill>
            <a:schemeClr val="accent1">
              <a:lumMod val="40000"/>
              <a:lumOff val="60000"/>
              <a:alpha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cxnSp>
        <p:nvCxnSpPr>
          <p:cNvPr id="18" name="Straight Connector 17"/>
          <p:cNvCxnSpPr/>
          <p:nvPr/>
        </p:nvCxnSpPr>
        <p:spPr>
          <a:xfrm flipH="1">
            <a:off x="5668472" y="3491207"/>
            <a:ext cx="3034513" cy="0"/>
          </a:xfrm>
          <a:prstGeom prst="line">
            <a:avLst/>
          </a:prstGeom>
          <a:ln w="19050">
            <a:solidFill>
              <a:schemeClr val="accent2">
                <a:lumMod val="60000"/>
                <a:lumOff val="40000"/>
              </a:schemeClr>
            </a:solidFill>
            <a:prstDash val="dashDot"/>
          </a:ln>
        </p:spPr>
        <p:style>
          <a:lnRef idx="2">
            <a:schemeClr val="accent1"/>
          </a:lnRef>
          <a:fillRef idx="0">
            <a:schemeClr val="accent1"/>
          </a:fillRef>
          <a:effectRef idx="1">
            <a:schemeClr val="accent1"/>
          </a:effectRef>
          <a:fontRef idx="minor">
            <a:schemeClr val="tx1"/>
          </a:fontRef>
        </p:style>
      </p:cxnSp>
      <p:cxnSp>
        <p:nvCxnSpPr>
          <p:cNvPr id="139" name="Straight Connector 138"/>
          <p:cNvCxnSpPr/>
          <p:nvPr/>
        </p:nvCxnSpPr>
        <p:spPr>
          <a:xfrm flipH="1">
            <a:off x="5668472" y="3398875"/>
            <a:ext cx="2305739" cy="0"/>
          </a:xfrm>
          <a:prstGeom prst="line">
            <a:avLst/>
          </a:prstGeom>
          <a:ln w="19050">
            <a:solidFill>
              <a:srgbClr val="00B050"/>
            </a:solidFill>
            <a:prstDash val="dashDot"/>
          </a:ln>
        </p:spPr>
        <p:style>
          <a:lnRef idx="2">
            <a:schemeClr val="accent1"/>
          </a:lnRef>
          <a:fillRef idx="0">
            <a:schemeClr val="accent1"/>
          </a:fillRef>
          <a:effectRef idx="1">
            <a:schemeClr val="accent1"/>
          </a:effectRef>
          <a:fontRef idx="minor">
            <a:schemeClr val="tx1"/>
          </a:fontRef>
        </p:style>
      </p:cxnSp>
      <p:grpSp>
        <p:nvGrpSpPr>
          <p:cNvPr id="35" name="Group 34"/>
          <p:cNvGrpSpPr/>
          <p:nvPr/>
        </p:nvGrpSpPr>
        <p:grpSpPr>
          <a:xfrm>
            <a:off x="5558248" y="3225523"/>
            <a:ext cx="346570" cy="506175"/>
            <a:chOff x="7410992" y="3157694"/>
            <a:chExt cx="462093" cy="674899"/>
          </a:xfrm>
        </p:grpSpPr>
        <p:cxnSp>
          <p:nvCxnSpPr>
            <p:cNvPr id="30" name="Straight Connector 29"/>
            <p:cNvCxnSpPr/>
            <p:nvPr/>
          </p:nvCxnSpPr>
          <p:spPr>
            <a:xfrm>
              <a:off x="7777056" y="3388832"/>
              <a:ext cx="0" cy="123111"/>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p:nvPr/>
          </p:nvCxnSpPr>
          <p:spPr>
            <a:xfrm>
              <a:off x="7777056" y="3157694"/>
              <a:ext cx="0" cy="246221"/>
            </a:xfrm>
            <a:prstGeom prst="straightConnector1">
              <a:avLst/>
            </a:prstGeom>
            <a:ln w="9525">
              <a:solidFill>
                <a:schemeClr val="tx1"/>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147" name="Straight Arrow Connector 146"/>
            <p:cNvCxnSpPr/>
            <p:nvPr/>
          </p:nvCxnSpPr>
          <p:spPr>
            <a:xfrm flipV="1">
              <a:off x="7777056" y="3511943"/>
              <a:ext cx="0" cy="225110"/>
            </a:xfrm>
            <a:prstGeom prst="straightConnector1">
              <a:avLst/>
            </a:prstGeom>
            <a:ln w="9525">
              <a:solidFill>
                <a:schemeClr val="tx1"/>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148" name="TextBox 147"/>
            <p:cNvSpPr txBox="1"/>
            <p:nvPr/>
          </p:nvSpPr>
          <p:spPr>
            <a:xfrm>
              <a:off x="7410992" y="3555594"/>
              <a:ext cx="462093" cy="276999"/>
            </a:xfrm>
            <a:prstGeom prst="rect">
              <a:avLst/>
            </a:prstGeom>
            <a:noFill/>
          </p:spPr>
          <p:txBody>
            <a:bodyPr wrap="none" rtlCol="0">
              <a:spAutoFit/>
            </a:bodyPr>
            <a:lstStyle/>
            <a:p>
              <a:r>
                <a:rPr lang="en-GB" sz="750" dirty="0"/>
                <a:t>&lt;75</a:t>
              </a:r>
            </a:p>
          </p:txBody>
        </p:sp>
      </p:grpSp>
    </p:spTree>
    <p:extLst>
      <p:ext uri="{BB962C8B-B14F-4D97-AF65-F5344CB8AC3E}">
        <p14:creationId xmlns:p14="http://schemas.microsoft.com/office/powerpoint/2010/main" val="16450591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5944671" y="2965023"/>
            <a:ext cx="2843213" cy="731013"/>
            <a:chOff x="7429500" y="2591289"/>
            <a:chExt cx="3790950" cy="974685"/>
          </a:xfrm>
        </p:grpSpPr>
        <p:sp>
          <p:nvSpPr>
            <p:cNvPr id="31" name="Rectangle 30"/>
            <p:cNvSpPr/>
            <p:nvPr/>
          </p:nvSpPr>
          <p:spPr>
            <a:xfrm>
              <a:off x="7615698" y="2591291"/>
              <a:ext cx="3604752" cy="608273"/>
            </a:xfrm>
            <a:prstGeom prst="rect">
              <a:avLst/>
            </a:prstGeom>
            <a:solidFill>
              <a:srgbClr val="FF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b" anchorCtr="0"/>
            <a:lstStyle/>
            <a:p>
              <a:pPr algn="ctr"/>
              <a:r>
                <a:rPr lang="en-GB" sz="600" dirty="0">
                  <a:solidFill>
                    <a:schemeClr val="tx1"/>
                  </a:solidFill>
                </a:rPr>
                <a:t>Margin for </a:t>
              </a:r>
              <a:r>
                <a:rPr lang="en-GB" sz="600" dirty="0" err="1">
                  <a:solidFill>
                    <a:schemeClr val="tx1"/>
                  </a:solidFill>
                </a:rPr>
                <a:t>Lhe</a:t>
              </a:r>
              <a:r>
                <a:rPr lang="en-GB" sz="600" dirty="0">
                  <a:solidFill>
                    <a:schemeClr val="tx1"/>
                  </a:solidFill>
                </a:rPr>
                <a:t> supply stop</a:t>
              </a:r>
            </a:p>
          </p:txBody>
        </p:sp>
        <p:cxnSp>
          <p:nvCxnSpPr>
            <p:cNvPr id="43" name="Straight Connector 42"/>
            <p:cNvCxnSpPr/>
            <p:nvPr/>
          </p:nvCxnSpPr>
          <p:spPr>
            <a:xfrm flipH="1">
              <a:off x="7429500" y="3199563"/>
              <a:ext cx="2667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7890743" y="2775952"/>
              <a:ext cx="665140" cy="276999"/>
            </a:xfrm>
            <a:prstGeom prst="rect">
              <a:avLst/>
            </a:prstGeom>
            <a:noFill/>
          </p:spPr>
          <p:txBody>
            <a:bodyPr wrap="none" rtlCol="0">
              <a:spAutoFit/>
            </a:bodyPr>
            <a:lstStyle/>
            <a:p>
              <a:r>
                <a:rPr lang="en-GB" sz="750" dirty="0"/>
                <a:t>≥ 5 min</a:t>
              </a:r>
            </a:p>
          </p:txBody>
        </p:sp>
        <p:cxnSp>
          <p:nvCxnSpPr>
            <p:cNvPr id="45" name="Straight Arrow Connector 44"/>
            <p:cNvCxnSpPr/>
            <p:nvPr/>
          </p:nvCxnSpPr>
          <p:spPr>
            <a:xfrm>
              <a:off x="7893369" y="2591289"/>
              <a:ext cx="0" cy="60827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8013719" y="3288975"/>
              <a:ext cx="695063" cy="276999"/>
            </a:xfrm>
            <a:prstGeom prst="rect">
              <a:avLst/>
            </a:prstGeom>
            <a:noFill/>
            <a:ln>
              <a:solidFill>
                <a:schemeClr val="tx1"/>
              </a:solidFill>
            </a:ln>
          </p:spPr>
          <p:txBody>
            <a:bodyPr wrap="none" rtlCol="0">
              <a:spAutoFit/>
            </a:bodyPr>
            <a:lstStyle/>
            <a:p>
              <a:r>
                <a:rPr lang="en-GB" sz="750" b="1" dirty="0"/>
                <a:t>Splices</a:t>
              </a:r>
            </a:p>
          </p:txBody>
        </p:sp>
        <p:sp>
          <p:nvSpPr>
            <p:cNvPr id="54" name="TextBox 53"/>
            <p:cNvSpPr txBox="1"/>
            <p:nvPr/>
          </p:nvSpPr>
          <p:spPr>
            <a:xfrm>
              <a:off x="9148362" y="3288975"/>
              <a:ext cx="712161" cy="276999"/>
            </a:xfrm>
            <a:prstGeom prst="rect">
              <a:avLst/>
            </a:prstGeom>
            <a:noFill/>
            <a:ln>
              <a:solidFill>
                <a:schemeClr val="tx1"/>
              </a:solidFill>
            </a:ln>
          </p:spPr>
          <p:txBody>
            <a:bodyPr wrap="none" rtlCol="0">
              <a:spAutoFit/>
            </a:bodyPr>
            <a:lstStyle/>
            <a:p>
              <a:r>
                <a:rPr lang="en-GB" sz="750" b="1" dirty="0"/>
                <a:t>Heaters</a:t>
              </a:r>
            </a:p>
          </p:txBody>
        </p:sp>
      </p:grpSp>
      <p:sp>
        <p:nvSpPr>
          <p:cNvPr id="6" name="Rectangle 5"/>
          <p:cNvSpPr/>
          <p:nvPr/>
        </p:nvSpPr>
        <p:spPr>
          <a:xfrm>
            <a:off x="1" y="854010"/>
            <a:ext cx="972716" cy="57707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2" name="Title 1"/>
          <p:cNvSpPr>
            <a:spLocks noGrp="1"/>
          </p:cNvSpPr>
          <p:nvPr>
            <p:ph type="title"/>
          </p:nvPr>
        </p:nvSpPr>
        <p:spPr>
          <a:xfrm>
            <a:off x="-59885" y="828390"/>
            <a:ext cx="5374832" cy="540000"/>
          </a:xfrm>
          <a:noFill/>
        </p:spPr>
        <p:txBody>
          <a:bodyPr/>
          <a:lstStyle/>
          <a:p>
            <a:pPr algn="l"/>
            <a:r>
              <a:rPr lang="en-GB" sz="2400" dirty="0"/>
              <a:t>Clarification on requirements</a:t>
            </a:r>
          </a:p>
        </p:txBody>
      </p:sp>
      <p:sp>
        <p:nvSpPr>
          <p:cNvPr id="3" name="Content Placeholder 2"/>
          <p:cNvSpPr>
            <a:spLocks noGrp="1"/>
          </p:cNvSpPr>
          <p:nvPr>
            <p:ph idx="1"/>
          </p:nvPr>
        </p:nvSpPr>
        <p:spPr>
          <a:xfrm>
            <a:off x="93612" y="1362472"/>
            <a:ext cx="4564117" cy="4441080"/>
          </a:xfrm>
          <a:solidFill>
            <a:srgbClr val="FFFFFF">
              <a:alpha val="80000"/>
            </a:srgbClr>
          </a:solidFill>
        </p:spPr>
        <p:txBody>
          <a:bodyPr>
            <a:normAutofit fontScale="55000" lnSpcReduction="20000"/>
          </a:bodyPr>
          <a:lstStyle/>
          <a:p>
            <a:r>
              <a:rPr lang="en-GB" dirty="0" smtClean="0">
                <a:sym typeface="Wingdings" panose="05000000000000000000" pitchFamily="2" charset="2"/>
              </a:rPr>
              <a:t>Nominal liquid level shall operate in an adjustable range </a:t>
            </a:r>
          </a:p>
          <a:p>
            <a:pPr lvl="1"/>
            <a:r>
              <a:rPr lang="en-GB" dirty="0" smtClean="0">
                <a:sym typeface="Wingdings" panose="05000000000000000000" pitchFamily="2" charset="2"/>
              </a:rPr>
              <a:t>Level controlled according to original proposal</a:t>
            </a:r>
          </a:p>
          <a:p>
            <a:pPr lvl="2"/>
            <a:endParaRPr lang="en-GB" dirty="0" smtClean="0">
              <a:sym typeface="Wingdings" panose="05000000000000000000" pitchFamily="2" charset="2"/>
            </a:endParaRPr>
          </a:p>
          <a:p>
            <a:r>
              <a:rPr lang="en-GB" dirty="0" smtClean="0">
                <a:sym typeface="Wingdings" panose="05000000000000000000" pitchFamily="2" charset="2"/>
              </a:rPr>
              <a:t>If </a:t>
            </a:r>
            <a:r>
              <a:rPr lang="en-GB" dirty="0" err="1" smtClean="0">
                <a:sym typeface="Wingdings" panose="05000000000000000000" pitchFamily="2" charset="2"/>
              </a:rPr>
              <a:t>LHe</a:t>
            </a:r>
            <a:r>
              <a:rPr lang="en-GB" dirty="0" smtClean="0">
                <a:sym typeface="Wingdings" panose="05000000000000000000" pitchFamily="2" charset="2"/>
              </a:rPr>
              <a:t> supply stops, the system shall ensure for 5 minutes:</a:t>
            </a:r>
          </a:p>
          <a:p>
            <a:pPr lvl="1"/>
            <a:r>
              <a:rPr lang="en-GB" dirty="0" smtClean="0">
                <a:sym typeface="Wingdings" panose="05000000000000000000" pitchFamily="2" charset="2"/>
              </a:rPr>
              <a:t>Immersion of splices in cold configuration</a:t>
            </a:r>
          </a:p>
          <a:p>
            <a:pPr lvl="1"/>
            <a:r>
              <a:rPr lang="en-GB" dirty="0" smtClean="0">
                <a:sym typeface="Wingdings" panose="05000000000000000000" pitchFamily="2" charset="2"/>
              </a:rPr>
              <a:t>Gas supply to SC Link at design mass flow 10 g/s</a:t>
            </a:r>
          </a:p>
          <a:p>
            <a:pPr lvl="3"/>
            <a:endParaRPr lang="en-GB" dirty="0" smtClean="0">
              <a:sym typeface="Wingdings" panose="05000000000000000000" pitchFamily="2" charset="2"/>
            </a:endParaRPr>
          </a:p>
          <a:p>
            <a:r>
              <a:rPr lang="en-GB" dirty="0" smtClean="0">
                <a:sym typeface="Wingdings" panose="05000000000000000000" pitchFamily="2" charset="2"/>
              </a:rPr>
              <a:t>Safety relief devices: </a:t>
            </a:r>
          </a:p>
          <a:p>
            <a:pPr lvl="1"/>
            <a:r>
              <a:rPr lang="en-GB" dirty="0" smtClean="0">
                <a:sym typeface="Wingdings" panose="05000000000000000000" pitchFamily="2" charset="2"/>
              </a:rPr>
              <a:t>Located 300 mm higher than exit point from DFX for condensation purposes</a:t>
            </a:r>
          </a:p>
          <a:p>
            <a:pPr lvl="1"/>
            <a:r>
              <a:rPr lang="en-GB" dirty="0" smtClean="0">
                <a:sym typeface="Wingdings" panose="05000000000000000000" pitchFamily="2" charset="2"/>
              </a:rPr>
              <a:t>Interface with He reservoir shall be located above highest liquid position (min distance according to proposed sketch)</a:t>
            </a:r>
          </a:p>
          <a:p>
            <a:pPr lvl="1"/>
            <a:r>
              <a:rPr lang="en-GB" dirty="0" smtClean="0">
                <a:sym typeface="Wingdings" panose="05000000000000000000" pitchFamily="2" charset="2"/>
              </a:rPr>
              <a:t>Routing line shall not present low point</a:t>
            </a:r>
          </a:p>
          <a:p>
            <a:pPr lvl="3"/>
            <a:endParaRPr lang="en-GB" dirty="0" smtClean="0">
              <a:sym typeface="Wingdings" panose="05000000000000000000" pitchFamily="2" charset="2"/>
            </a:endParaRPr>
          </a:p>
          <a:p>
            <a:r>
              <a:rPr lang="en-GB" dirty="0" smtClean="0">
                <a:sym typeface="Wingdings" panose="05000000000000000000" pitchFamily="2" charset="2"/>
              </a:rPr>
              <a:t>Cryogenic operation:</a:t>
            </a:r>
          </a:p>
          <a:p>
            <a:pPr lvl="1"/>
            <a:r>
              <a:rPr lang="en-GB" dirty="0" smtClean="0">
                <a:sym typeface="Wingdings" panose="05000000000000000000" pitchFamily="2" charset="2"/>
              </a:rPr>
              <a:t>Gas velocity to </a:t>
            </a:r>
            <a:r>
              <a:rPr lang="en-GB" dirty="0" err="1" smtClean="0">
                <a:sym typeface="Wingdings" panose="05000000000000000000" pitchFamily="2" charset="2"/>
              </a:rPr>
              <a:t>SCLink</a:t>
            </a:r>
            <a:r>
              <a:rPr lang="en-GB" dirty="0" smtClean="0">
                <a:sym typeface="Wingdings" panose="05000000000000000000" pitchFamily="2" charset="2"/>
              </a:rPr>
              <a:t> shall be such not to drag liquid into </a:t>
            </a:r>
            <a:r>
              <a:rPr lang="en-GB" dirty="0" err="1" smtClean="0">
                <a:sym typeface="Wingdings" panose="05000000000000000000" pitchFamily="2" charset="2"/>
              </a:rPr>
              <a:t>SCLink</a:t>
            </a:r>
            <a:r>
              <a:rPr lang="en-GB" dirty="0" smtClean="0">
                <a:sym typeface="Wingdings" panose="05000000000000000000" pitchFamily="2" charset="2"/>
              </a:rPr>
              <a:t> </a:t>
            </a:r>
          </a:p>
          <a:p>
            <a:pPr lvl="1"/>
            <a:r>
              <a:rPr lang="en-GB" dirty="0" smtClean="0">
                <a:sym typeface="Wingdings" panose="05000000000000000000" pitchFamily="2" charset="2"/>
              </a:rPr>
              <a:t>Principle and dimensions (vertical and diameters) as defined in conceptual sketch</a:t>
            </a:r>
          </a:p>
          <a:p>
            <a:endParaRPr lang="en-GB" dirty="0" smtClean="0">
              <a:sym typeface="Wingdings" panose="05000000000000000000" pitchFamily="2" charset="2"/>
            </a:endParaRPr>
          </a:p>
        </p:txBody>
      </p:sp>
      <p:cxnSp>
        <p:nvCxnSpPr>
          <p:cNvPr id="36" name="Straight Arrow Connector 35"/>
          <p:cNvCxnSpPr/>
          <p:nvPr/>
        </p:nvCxnSpPr>
        <p:spPr>
          <a:xfrm flipV="1">
            <a:off x="6084320" y="1306853"/>
            <a:ext cx="0" cy="250726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7181206" y="2647318"/>
            <a:ext cx="1091966" cy="207749"/>
          </a:xfrm>
          <a:prstGeom prst="rect">
            <a:avLst/>
          </a:prstGeom>
          <a:noFill/>
        </p:spPr>
        <p:txBody>
          <a:bodyPr wrap="none" rtlCol="0">
            <a:spAutoFit/>
          </a:bodyPr>
          <a:lstStyle/>
          <a:p>
            <a:r>
              <a:rPr lang="en-GB" sz="750" b="1" dirty="0"/>
              <a:t>Nominal liquid level</a:t>
            </a:r>
          </a:p>
        </p:txBody>
      </p:sp>
      <p:cxnSp>
        <p:nvCxnSpPr>
          <p:cNvPr id="37" name="Straight Connector 36"/>
          <p:cNvCxnSpPr/>
          <p:nvPr/>
        </p:nvCxnSpPr>
        <p:spPr>
          <a:xfrm flipH="1">
            <a:off x="5944672" y="2739650"/>
            <a:ext cx="117633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9" name="Group 58"/>
          <p:cNvGrpSpPr/>
          <p:nvPr/>
        </p:nvGrpSpPr>
        <p:grpSpPr>
          <a:xfrm>
            <a:off x="5944671" y="2416486"/>
            <a:ext cx="2843213" cy="663954"/>
            <a:chOff x="7926228" y="2078981"/>
            <a:chExt cx="3790950" cy="885271"/>
          </a:xfrm>
        </p:grpSpPr>
        <p:sp>
          <p:nvSpPr>
            <p:cNvPr id="33" name="Rectangle 32"/>
            <p:cNvSpPr/>
            <p:nvPr/>
          </p:nvSpPr>
          <p:spPr>
            <a:xfrm>
              <a:off x="8112427" y="2202090"/>
              <a:ext cx="3604751" cy="608273"/>
            </a:xfrm>
            <a:prstGeom prst="rect">
              <a:avLst/>
            </a:prstGeom>
            <a:solidFill>
              <a:srgbClr val="FFFF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b" anchorCtr="0"/>
            <a:lstStyle/>
            <a:p>
              <a:pPr algn="ctr"/>
              <a:r>
                <a:rPr lang="en-GB" sz="600" dirty="0">
                  <a:solidFill>
                    <a:schemeClr val="tx1"/>
                  </a:solidFill>
                </a:rPr>
                <a:t>Liquid level adjustable range</a:t>
              </a:r>
            </a:p>
          </p:txBody>
        </p:sp>
        <p:sp>
          <p:nvSpPr>
            <p:cNvPr id="38" name="TextBox 37"/>
            <p:cNvSpPr txBox="1"/>
            <p:nvPr/>
          </p:nvSpPr>
          <p:spPr>
            <a:xfrm>
              <a:off x="9574622" y="2078981"/>
              <a:ext cx="1306340" cy="276998"/>
            </a:xfrm>
            <a:prstGeom prst="rect">
              <a:avLst/>
            </a:prstGeom>
            <a:noFill/>
          </p:spPr>
          <p:txBody>
            <a:bodyPr wrap="none" rtlCol="0">
              <a:spAutoFit/>
            </a:bodyPr>
            <a:lstStyle/>
            <a:p>
              <a:r>
                <a:rPr lang="en-GB" sz="750" dirty="0"/>
                <a:t>Liquid upper range</a:t>
              </a:r>
            </a:p>
          </p:txBody>
        </p:sp>
        <p:cxnSp>
          <p:nvCxnSpPr>
            <p:cNvPr id="39" name="Straight Connector 38"/>
            <p:cNvCxnSpPr/>
            <p:nvPr/>
          </p:nvCxnSpPr>
          <p:spPr>
            <a:xfrm flipH="1">
              <a:off x="7926228" y="2202091"/>
              <a:ext cx="15684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9570642" y="2687254"/>
              <a:ext cx="1284966" cy="276998"/>
            </a:xfrm>
            <a:prstGeom prst="rect">
              <a:avLst/>
            </a:prstGeom>
            <a:noFill/>
          </p:spPr>
          <p:txBody>
            <a:bodyPr wrap="none" rtlCol="0">
              <a:spAutoFit/>
            </a:bodyPr>
            <a:lstStyle/>
            <a:p>
              <a:r>
                <a:rPr lang="en-GB" sz="750" dirty="0"/>
                <a:t>Liquid lower range</a:t>
              </a:r>
            </a:p>
          </p:txBody>
        </p:sp>
        <p:cxnSp>
          <p:nvCxnSpPr>
            <p:cNvPr id="41" name="Straight Connector 40"/>
            <p:cNvCxnSpPr/>
            <p:nvPr/>
          </p:nvCxnSpPr>
          <p:spPr>
            <a:xfrm flipH="1">
              <a:off x="7926228" y="2810364"/>
              <a:ext cx="15684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8390097" y="2509867"/>
              <a:ext cx="0" cy="30049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8373160" y="2534942"/>
              <a:ext cx="637355" cy="276998"/>
            </a:xfrm>
            <a:prstGeom prst="rect">
              <a:avLst/>
            </a:prstGeom>
            <a:noFill/>
          </p:spPr>
          <p:txBody>
            <a:bodyPr wrap="none" rtlCol="0">
              <a:spAutoFit/>
            </a:bodyPr>
            <a:lstStyle/>
            <a:p>
              <a:r>
                <a:rPr lang="en-GB" sz="750" dirty="0"/>
                <a:t>75 mm</a:t>
              </a:r>
            </a:p>
          </p:txBody>
        </p:sp>
        <p:cxnSp>
          <p:nvCxnSpPr>
            <p:cNvPr id="48" name="Straight Arrow Connector 47"/>
            <p:cNvCxnSpPr/>
            <p:nvPr/>
          </p:nvCxnSpPr>
          <p:spPr>
            <a:xfrm>
              <a:off x="8388155" y="2202091"/>
              <a:ext cx="0" cy="30049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8371219" y="2227166"/>
              <a:ext cx="637355" cy="276998"/>
            </a:xfrm>
            <a:prstGeom prst="rect">
              <a:avLst/>
            </a:prstGeom>
            <a:noFill/>
          </p:spPr>
          <p:txBody>
            <a:bodyPr wrap="none" rtlCol="0">
              <a:spAutoFit/>
            </a:bodyPr>
            <a:lstStyle/>
            <a:p>
              <a:r>
                <a:rPr lang="en-GB" sz="750" dirty="0"/>
                <a:t>75 mm</a:t>
              </a:r>
            </a:p>
          </p:txBody>
        </p:sp>
      </p:grpSp>
      <p:grpSp>
        <p:nvGrpSpPr>
          <p:cNvPr id="57" name="Group 56"/>
          <p:cNvGrpSpPr/>
          <p:nvPr/>
        </p:nvGrpSpPr>
        <p:grpSpPr>
          <a:xfrm>
            <a:off x="6084319" y="1951212"/>
            <a:ext cx="2717369" cy="557606"/>
            <a:chOff x="8112426" y="1458615"/>
            <a:chExt cx="3623158" cy="743475"/>
          </a:xfrm>
        </p:grpSpPr>
        <p:sp>
          <p:nvSpPr>
            <p:cNvPr id="29" name="Rectangle 28"/>
            <p:cNvSpPr/>
            <p:nvPr/>
          </p:nvSpPr>
          <p:spPr>
            <a:xfrm>
              <a:off x="8112427" y="1585756"/>
              <a:ext cx="3623157" cy="608273"/>
            </a:xfrm>
            <a:prstGeom prst="rect">
              <a:avLst/>
            </a:prstGeom>
            <a:solidFill>
              <a:srgbClr val="66FFFF">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b" anchorCtr="0"/>
            <a:lstStyle/>
            <a:p>
              <a:pPr algn="ctr"/>
              <a:r>
                <a:rPr lang="en-GB" sz="600" dirty="0" err="1">
                  <a:solidFill>
                    <a:schemeClr val="tx1"/>
                  </a:solidFill>
                </a:rPr>
                <a:t>Cryo</a:t>
              </a:r>
              <a:r>
                <a:rPr lang="en-GB" sz="600" dirty="0">
                  <a:solidFill>
                    <a:schemeClr val="tx1"/>
                  </a:solidFill>
                </a:rPr>
                <a:t> operation</a:t>
              </a:r>
            </a:p>
          </p:txBody>
        </p:sp>
        <p:sp>
          <p:nvSpPr>
            <p:cNvPr id="50" name="TextBox 49"/>
            <p:cNvSpPr txBox="1"/>
            <p:nvPr/>
          </p:nvSpPr>
          <p:spPr>
            <a:xfrm>
              <a:off x="9570642" y="1458615"/>
              <a:ext cx="1408933" cy="276999"/>
            </a:xfrm>
            <a:prstGeom prst="rect">
              <a:avLst/>
            </a:prstGeom>
            <a:noFill/>
          </p:spPr>
          <p:txBody>
            <a:bodyPr wrap="none" rtlCol="0">
              <a:spAutoFit/>
            </a:bodyPr>
            <a:lstStyle/>
            <a:p>
              <a:r>
                <a:rPr lang="en-GB" sz="750" dirty="0"/>
                <a:t>Inlet </a:t>
              </a:r>
              <a:r>
                <a:rPr lang="en-GB" sz="750" dirty="0" err="1"/>
                <a:t>SCLink</a:t>
              </a:r>
              <a:r>
                <a:rPr lang="en-GB" sz="750" dirty="0"/>
                <a:t> He pipe</a:t>
              </a:r>
            </a:p>
          </p:txBody>
        </p:sp>
        <p:cxnSp>
          <p:nvCxnSpPr>
            <p:cNvPr id="51" name="Straight Connector 50"/>
            <p:cNvCxnSpPr/>
            <p:nvPr/>
          </p:nvCxnSpPr>
          <p:spPr>
            <a:xfrm flipH="1">
              <a:off x="8112426" y="1581725"/>
              <a:ext cx="139668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a:off x="8388783" y="1581725"/>
              <a:ext cx="0" cy="62036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8392873" y="1724947"/>
              <a:ext cx="1361910" cy="276999"/>
            </a:xfrm>
            <a:prstGeom prst="rect">
              <a:avLst/>
            </a:prstGeom>
            <a:noFill/>
          </p:spPr>
          <p:txBody>
            <a:bodyPr wrap="none" rtlCol="0">
              <a:spAutoFit/>
            </a:bodyPr>
            <a:lstStyle/>
            <a:p>
              <a:r>
                <a:rPr lang="en-GB" sz="750" dirty="0"/>
                <a:t>According to sketch</a:t>
              </a:r>
            </a:p>
          </p:txBody>
        </p:sp>
      </p:grpSp>
      <p:grpSp>
        <p:nvGrpSpPr>
          <p:cNvPr id="58" name="Group 57"/>
          <p:cNvGrpSpPr/>
          <p:nvPr/>
        </p:nvGrpSpPr>
        <p:grpSpPr>
          <a:xfrm>
            <a:off x="4487071" y="1463131"/>
            <a:ext cx="1604648" cy="672746"/>
            <a:chOff x="5982762" y="807841"/>
            <a:chExt cx="2139530" cy="896995"/>
          </a:xfrm>
        </p:grpSpPr>
        <p:cxnSp>
          <p:nvCxnSpPr>
            <p:cNvPr id="63" name="Straight Arrow Connector 62"/>
            <p:cNvCxnSpPr/>
            <p:nvPr/>
          </p:nvCxnSpPr>
          <p:spPr>
            <a:xfrm>
              <a:off x="7923963" y="1110615"/>
              <a:ext cx="0" cy="59422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H="1">
              <a:off x="6714648" y="1101868"/>
              <a:ext cx="140764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7306395" y="1297027"/>
              <a:ext cx="707886" cy="276999"/>
            </a:xfrm>
            <a:prstGeom prst="rect">
              <a:avLst/>
            </a:prstGeom>
            <a:noFill/>
          </p:spPr>
          <p:txBody>
            <a:bodyPr wrap="none" rtlCol="0">
              <a:spAutoFit/>
            </a:bodyPr>
            <a:lstStyle/>
            <a:p>
              <a:r>
                <a:rPr lang="en-GB" sz="750" dirty="0"/>
                <a:t>300 mm</a:t>
              </a:r>
            </a:p>
          </p:txBody>
        </p:sp>
        <p:sp>
          <p:nvSpPr>
            <p:cNvPr id="69" name="TextBox 68"/>
            <p:cNvSpPr txBox="1"/>
            <p:nvPr/>
          </p:nvSpPr>
          <p:spPr>
            <a:xfrm>
              <a:off x="7224643" y="807841"/>
              <a:ext cx="872461" cy="276999"/>
            </a:xfrm>
            <a:prstGeom prst="rect">
              <a:avLst/>
            </a:prstGeom>
            <a:noFill/>
            <a:ln>
              <a:solidFill>
                <a:schemeClr val="tx1"/>
              </a:solidFill>
            </a:ln>
          </p:spPr>
          <p:txBody>
            <a:bodyPr wrap="none" rtlCol="0">
              <a:spAutoFit/>
            </a:bodyPr>
            <a:lstStyle/>
            <a:p>
              <a:r>
                <a:rPr lang="en-GB" sz="750" b="1" dirty="0"/>
                <a:t>Burst disc</a:t>
              </a:r>
            </a:p>
          </p:txBody>
        </p:sp>
        <p:sp>
          <p:nvSpPr>
            <p:cNvPr id="71" name="TextBox 70"/>
            <p:cNvSpPr txBox="1"/>
            <p:nvPr/>
          </p:nvSpPr>
          <p:spPr>
            <a:xfrm>
              <a:off x="5982762" y="896917"/>
              <a:ext cx="1319165" cy="430887"/>
            </a:xfrm>
            <a:prstGeom prst="rect">
              <a:avLst/>
            </a:prstGeom>
            <a:noFill/>
          </p:spPr>
          <p:txBody>
            <a:bodyPr wrap="none" rtlCol="0">
              <a:spAutoFit/>
            </a:bodyPr>
            <a:lstStyle/>
            <a:p>
              <a:pPr algn="ctr"/>
              <a:r>
                <a:rPr lang="en-GB" sz="750" dirty="0"/>
                <a:t>Min Safety devices</a:t>
              </a:r>
            </a:p>
            <a:p>
              <a:pPr algn="ctr"/>
              <a:r>
                <a:rPr lang="en-GB" sz="750" dirty="0"/>
                <a:t>Vertical position</a:t>
              </a:r>
            </a:p>
          </p:txBody>
        </p:sp>
      </p:grpSp>
      <p:sp>
        <p:nvSpPr>
          <p:cNvPr id="55" name="TextBox 54"/>
          <p:cNvSpPr txBox="1"/>
          <p:nvPr/>
        </p:nvSpPr>
        <p:spPr>
          <a:xfrm>
            <a:off x="5861497" y="1156967"/>
            <a:ext cx="442750" cy="184666"/>
          </a:xfrm>
          <a:prstGeom prst="rect">
            <a:avLst/>
          </a:prstGeom>
          <a:noFill/>
        </p:spPr>
        <p:txBody>
          <a:bodyPr wrap="none" rtlCol="0">
            <a:spAutoFit/>
          </a:bodyPr>
          <a:lstStyle/>
          <a:p>
            <a:r>
              <a:rPr lang="en-GB" sz="600" dirty="0"/>
              <a:t>Vertical</a:t>
            </a:r>
          </a:p>
        </p:txBody>
      </p:sp>
      <p:cxnSp>
        <p:nvCxnSpPr>
          <p:cNvPr id="80" name="Straight Connector 79"/>
          <p:cNvCxnSpPr/>
          <p:nvPr/>
        </p:nvCxnSpPr>
        <p:spPr>
          <a:xfrm flipH="1">
            <a:off x="5722170" y="2159466"/>
            <a:ext cx="34579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73" name="Group 72"/>
          <p:cNvGrpSpPr/>
          <p:nvPr/>
        </p:nvGrpSpPr>
        <p:grpSpPr>
          <a:xfrm>
            <a:off x="4735209" y="4179222"/>
            <a:ext cx="2622854" cy="1624330"/>
            <a:chOff x="6313611" y="4429296"/>
            <a:chExt cx="3497139" cy="2165773"/>
          </a:xfrm>
        </p:grpSpPr>
        <p:grpSp>
          <p:nvGrpSpPr>
            <p:cNvPr id="82" name="Group 81"/>
            <p:cNvGrpSpPr/>
            <p:nvPr/>
          </p:nvGrpSpPr>
          <p:grpSpPr>
            <a:xfrm>
              <a:off x="7012925" y="4429296"/>
              <a:ext cx="1694330" cy="1313203"/>
              <a:chOff x="5235388" y="372162"/>
              <a:chExt cx="1694330" cy="1313203"/>
            </a:xfrm>
          </p:grpSpPr>
          <p:sp>
            <p:nvSpPr>
              <p:cNvPr id="83" name="Freeform 82"/>
              <p:cNvSpPr/>
              <p:nvPr/>
            </p:nvSpPr>
            <p:spPr>
              <a:xfrm>
                <a:off x="5495365" y="519953"/>
                <a:ext cx="1434353" cy="1165412"/>
              </a:xfrm>
              <a:custGeom>
                <a:avLst/>
                <a:gdLst>
                  <a:gd name="connsiteX0" fmla="*/ 1434353 w 1434353"/>
                  <a:gd name="connsiteY0" fmla="*/ 1165412 h 1165412"/>
                  <a:gd name="connsiteX1" fmla="*/ 0 w 1434353"/>
                  <a:gd name="connsiteY1" fmla="*/ 1165412 h 1165412"/>
                  <a:gd name="connsiteX2" fmla="*/ 0 w 1434353"/>
                  <a:gd name="connsiteY2" fmla="*/ 0 h 1165412"/>
                </a:gdLst>
                <a:ahLst/>
                <a:cxnLst>
                  <a:cxn ang="0">
                    <a:pos x="connsiteX0" y="connsiteY0"/>
                  </a:cxn>
                  <a:cxn ang="0">
                    <a:pos x="connsiteX1" y="connsiteY1"/>
                  </a:cxn>
                  <a:cxn ang="0">
                    <a:pos x="connsiteX2" y="connsiteY2"/>
                  </a:cxn>
                </a:cxnLst>
                <a:rect l="l" t="t" r="r" b="b"/>
                <a:pathLst>
                  <a:path w="1434353" h="1165412">
                    <a:moveTo>
                      <a:pt x="1434353" y="1165412"/>
                    </a:moveTo>
                    <a:lnTo>
                      <a:pt x="0" y="1165412"/>
                    </a:lnTo>
                    <a:lnTo>
                      <a:pt x="0" y="0"/>
                    </a:lnTo>
                  </a:path>
                </a:pathLst>
              </a:custGeom>
              <a:noFill/>
              <a:ln>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cxnSp>
            <p:nvCxnSpPr>
              <p:cNvPr id="84" name="Straight Connector 83"/>
              <p:cNvCxnSpPr/>
              <p:nvPr/>
            </p:nvCxnSpPr>
            <p:spPr>
              <a:xfrm>
                <a:off x="5245399" y="532483"/>
                <a:ext cx="483946" cy="0"/>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85" name="Straight Connector 84"/>
              <p:cNvCxnSpPr/>
              <p:nvPr/>
            </p:nvCxnSpPr>
            <p:spPr>
              <a:xfrm>
                <a:off x="5235388" y="372162"/>
                <a:ext cx="483946" cy="0"/>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86" name="Freeform 85"/>
              <p:cNvSpPr/>
              <p:nvPr/>
            </p:nvSpPr>
            <p:spPr>
              <a:xfrm>
                <a:off x="5287310" y="430020"/>
                <a:ext cx="393700" cy="68303"/>
              </a:xfrm>
              <a:custGeom>
                <a:avLst/>
                <a:gdLst>
                  <a:gd name="connsiteX0" fmla="*/ 0 w 393700"/>
                  <a:gd name="connsiteY0" fmla="*/ 27028 h 68303"/>
                  <a:gd name="connsiteX1" fmla="*/ 142875 w 393700"/>
                  <a:gd name="connsiteY1" fmla="*/ 1628 h 68303"/>
                  <a:gd name="connsiteX2" fmla="*/ 269875 w 393700"/>
                  <a:gd name="connsiteY2" fmla="*/ 68303 h 68303"/>
                  <a:gd name="connsiteX3" fmla="*/ 393700 w 393700"/>
                  <a:gd name="connsiteY3" fmla="*/ 1628 h 68303"/>
                </a:gdLst>
                <a:ahLst/>
                <a:cxnLst>
                  <a:cxn ang="0">
                    <a:pos x="connsiteX0" y="connsiteY0"/>
                  </a:cxn>
                  <a:cxn ang="0">
                    <a:pos x="connsiteX1" y="connsiteY1"/>
                  </a:cxn>
                  <a:cxn ang="0">
                    <a:pos x="connsiteX2" y="connsiteY2"/>
                  </a:cxn>
                  <a:cxn ang="0">
                    <a:pos x="connsiteX3" y="connsiteY3"/>
                  </a:cxn>
                </a:cxnLst>
                <a:rect l="l" t="t" r="r" b="b"/>
                <a:pathLst>
                  <a:path w="393700" h="68303">
                    <a:moveTo>
                      <a:pt x="0" y="27028"/>
                    </a:moveTo>
                    <a:cubicBezTo>
                      <a:pt x="48948" y="10888"/>
                      <a:pt x="97896" y="-5251"/>
                      <a:pt x="142875" y="1628"/>
                    </a:cubicBezTo>
                    <a:cubicBezTo>
                      <a:pt x="187854" y="8507"/>
                      <a:pt x="228071" y="68303"/>
                      <a:pt x="269875" y="68303"/>
                    </a:cubicBezTo>
                    <a:cubicBezTo>
                      <a:pt x="311679" y="68303"/>
                      <a:pt x="352689" y="34965"/>
                      <a:pt x="393700" y="1628"/>
                    </a:cubicBezTo>
                  </a:path>
                </a:pathLst>
              </a:custGeom>
              <a:noFill/>
              <a:ln>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grpSp>
        <p:sp>
          <p:nvSpPr>
            <p:cNvPr id="64" name="Rectangle 63"/>
            <p:cNvSpPr/>
            <p:nvPr/>
          </p:nvSpPr>
          <p:spPr>
            <a:xfrm>
              <a:off x="8672965" y="5562600"/>
              <a:ext cx="1137785" cy="519446"/>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88" name="Rectangle 87"/>
            <p:cNvSpPr/>
            <p:nvPr/>
          </p:nvSpPr>
          <p:spPr>
            <a:xfrm>
              <a:off x="8672965" y="6075623"/>
              <a:ext cx="1137785" cy="519446"/>
            </a:xfrm>
            <a:prstGeom prst="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cxnSp>
          <p:nvCxnSpPr>
            <p:cNvPr id="70" name="Straight Arrow Connector 69"/>
            <p:cNvCxnSpPr/>
            <p:nvPr/>
          </p:nvCxnSpPr>
          <p:spPr>
            <a:xfrm>
              <a:off x="7022936" y="4589492"/>
              <a:ext cx="0" cy="1174637"/>
            </a:xfrm>
            <a:prstGeom prst="straightConnector1">
              <a:avLst/>
            </a:prstGeom>
            <a:ln w="3175">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72" name="TextBox 71"/>
            <p:cNvSpPr txBox="1"/>
            <p:nvPr/>
          </p:nvSpPr>
          <p:spPr>
            <a:xfrm>
              <a:off x="6313611" y="5036683"/>
              <a:ext cx="782693" cy="276999"/>
            </a:xfrm>
            <a:prstGeom prst="rect">
              <a:avLst/>
            </a:prstGeom>
            <a:noFill/>
          </p:spPr>
          <p:txBody>
            <a:bodyPr wrap="none" rtlCol="0">
              <a:spAutoFit/>
            </a:bodyPr>
            <a:lstStyle/>
            <a:p>
              <a:r>
                <a:rPr lang="en-GB" sz="750" dirty="0"/>
                <a:t>&gt; 300mm</a:t>
              </a:r>
            </a:p>
          </p:txBody>
        </p:sp>
        <p:sp>
          <p:nvSpPr>
            <p:cNvPr id="92" name="TextBox 91"/>
            <p:cNvSpPr txBox="1"/>
            <p:nvPr/>
          </p:nvSpPr>
          <p:spPr>
            <a:xfrm>
              <a:off x="7506882" y="4453803"/>
              <a:ext cx="579645" cy="276999"/>
            </a:xfrm>
            <a:prstGeom prst="rect">
              <a:avLst/>
            </a:prstGeom>
            <a:noFill/>
          </p:spPr>
          <p:txBody>
            <a:bodyPr wrap="none" rtlCol="0">
              <a:spAutoFit/>
            </a:bodyPr>
            <a:lstStyle/>
            <a:p>
              <a:r>
                <a:rPr lang="en-GB" sz="750" dirty="0"/>
                <a:t>300 K</a:t>
              </a:r>
            </a:p>
          </p:txBody>
        </p:sp>
        <p:sp>
          <p:nvSpPr>
            <p:cNvPr id="93" name="TextBox 92"/>
            <p:cNvSpPr txBox="1"/>
            <p:nvPr/>
          </p:nvSpPr>
          <p:spPr>
            <a:xfrm>
              <a:off x="7474018" y="5521282"/>
              <a:ext cx="545448" cy="276999"/>
            </a:xfrm>
            <a:prstGeom prst="rect">
              <a:avLst/>
            </a:prstGeom>
            <a:noFill/>
          </p:spPr>
          <p:txBody>
            <a:bodyPr wrap="none" rtlCol="0">
              <a:spAutoFit/>
            </a:bodyPr>
            <a:lstStyle/>
            <a:p>
              <a:r>
                <a:rPr lang="en-GB" sz="750" dirty="0"/>
                <a:t>4.5 K</a:t>
              </a:r>
            </a:p>
          </p:txBody>
        </p:sp>
      </p:grpSp>
      <p:sp>
        <p:nvSpPr>
          <p:cNvPr id="56" name="TextBox 55"/>
          <p:cNvSpPr txBox="1"/>
          <p:nvPr/>
        </p:nvSpPr>
        <p:spPr>
          <a:xfrm>
            <a:off x="4962825" y="2015067"/>
            <a:ext cx="878767" cy="323165"/>
          </a:xfrm>
          <a:prstGeom prst="rect">
            <a:avLst/>
          </a:prstGeom>
          <a:noFill/>
        </p:spPr>
        <p:txBody>
          <a:bodyPr wrap="none" rtlCol="0">
            <a:spAutoFit/>
          </a:bodyPr>
          <a:lstStyle/>
          <a:p>
            <a:pPr algn="ctr"/>
            <a:r>
              <a:rPr lang="en-GB" sz="750" dirty="0"/>
              <a:t>Safety line </a:t>
            </a:r>
          </a:p>
          <a:p>
            <a:pPr algn="ctr"/>
            <a:r>
              <a:rPr lang="en-GB" sz="750" dirty="0"/>
              <a:t>interface to DFX</a:t>
            </a:r>
          </a:p>
        </p:txBody>
      </p:sp>
    </p:spTree>
    <p:extLst>
      <p:ext uri="{BB962C8B-B14F-4D97-AF65-F5344CB8AC3E}">
        <p14:creationId xmlns:p14="http://schemas.microsoft.com/office/powerpoint/2010/main" val="42704059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4" name="Group 123"/>
          <p:cNvGrpSpPr/>
          <p:nvPr/>
        </p:nvGrpSpPr>
        <p:grpSpPr>
          <a:xfrm>
            <a:off x="5773514" y="993857"/>
            <a:ext cx="1377834" cy="5190071"/>
            <a:chOff x="4705004" y="-70408"/>
            <a:chExt cx="1837112" cy="6920095"/>
          </a:xfrm>
        </p:grpSpPr>
        <p:pic>
          <p:nvPicPr>
            <p:cNvPr id="125" name="Picture 124"/>
            <p:cNvPicPr>
              <a:picLocks noChangeAspect="1"/>
            </p:cNvPicPr>
            <p:nvPr/>
          </p:nvPicPr>
          <p:blipFill rotWithShape="1">
            <a:blip r:embed="rId3"/>
            <a:srcRect l="28517" r="43109" b="1125"/>
            <a:stretch/>
          </p:blipFill>
          <p:spPr>
            <a:xfrm>
              <a:off x="4705004" y="-70408"/>
              <a:ext cx="1837112" cy="6920095"/>
            </a:xfrm>
            <a:prstGeom prst="rect">
              <a:avLst/>
            </a:prstGeom>
          </p:spPr>
        </p:pic>
        <p:sp>
          <p:nvSpPr>
            <p:cNvPr id="126" name="Freeform 125"/>
            <p:cNvSpPr/>
            <p:nvPr/>
          </p:nvSpPr>
          <p:spPr>
            <a:xfrm>
              <a:off x="5120640" y="-33251"/>
              <a:ext cx="1030778" cy="6882938"/>
            </a:xfrm>
            <a:custGeom>
              <a:avLst/>
              <a:gdLst>
                <a:gd name="connsiteX0" fmla="*/ 257695 w 1030778"/>
                <a:gd name="connsiteY0" fmla="*/ 0 h 6882938"/>
                <a:gd name="connsiteX1" fmla="*/ 257695 w 1030778"/>
                <a:gd name="connsiteY1" fmla="*/ 1970116 h 6882938"/>
                <a:gd name="connsiteX2" fmla="*/ 0 w 1030778"/>
                <a:gd name="connsiteY2" fmla="*/ 3241964 h 6882938"/>
                <a:gd name="connsiteX3" fmla="*/ 0 w 1030778"/>
                <a:gd name="connsiteY3" fmla="*/ 6882938 h 6882938"/>
                <a:gd name="connsiteX4" fmla="*/ 1030778 w 1030778"/>
                <a:gd name="connsiteY4" fmla="*/ 6882938 h 6882938"/>
                <a:gd name="connsiteX5" fmla="*/ 1030778 w 1030778"/>
                <a:gd name="connsiteY5" fmla="*/ 3275215 h 6882938"/>
                <a:gd name="connsiteX6" fmla="*/ 773084 w 1030778"/>
                <a:gd name="connsiteY6" fmla="*/ 1970116 h 6882938"/>
                <a:gd name="connsiteX7" fmla="*/ 773084 w 1030778"/>
                <a:gd name="connsiteY7" fmla="*/ 24938 h 6882938"/>
                <a:gd name="connsiteX8" fmla="*/ 257695 w 1030778"/>
                <a:gd name="connsiteY8" fmla="*/ 0 h 6882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0778" h="6882938">
                  <a:moveTo>
                    <a:pt x="257695" y="0"/>
                  </a:moveTo>
                  <a:lnTo>
                    <a:pt x="257695" y="1970116"/>
                  </a:lnTo>
                  <a:lnTo>
                    <a:pt x="0" y="3241964"/>
                  </a:lnTo>
                  <a:lnTo>
                    <a:pt x="0" y="6882938"/>
                  </a:lnTo>
                  <a:lnTo>
                    <a:pt x="1030778" y="6882938"/>
                  </a:lnTo>
                  <a:lnTo>
                    <a:pt x="1030778" y="3275215"/>
                  </a:lnTo>
                  <a:lnTo>
                    <a:pt x="773084" y="1970116"/>
                  </a:lnTo>
                  <a:lnTo>
                    <a:pt x="773084" y="24938"/>
                  </a:lnTo>
                  <a:lnTo>
                    <a:pt x="257695" y="0"/>
                  </a:lnTo>
                  <a:close/>
                </a:path>
              </a:pathLst>
            </a:custGeom>
            <a:solidFill>
              <a:srgbClr val="00B050">
                <a:alpha val="20000"/>
              </a:srgbClr>
            </a:solidFill>
            <a:ln w="12700" cap="flat" cmpd="sng" algn="ctr">
              <a:noFill/>
              <a:prstDash val="solid"/>
              <a:miter lim="800000"/>
            </a:ln>
            <a:effectLst/>
          </p:spPr>
          <p:txBody>
            <a:bodyPr rtlCol="0" anchor="ctr"/>
            <a:lstStyle/>
            <a:p>
              <a:pPr algn="ctr" defTabSz="685800">
                <a:defRPr/>
              </a:pPr>
              <a:endParaRPr lang="en-GB" sz="1350" kern="0">
                <a:solidFill>
                  <a:prstClr val="white"/>
                </a:solidFill>
                <a:latin typeface="Calibri" panose="020F0502020204030204"/>
              </a:endParaRPr>
            </a:p>
          </p:txBody>
        </p:sp>
        <p:sp>
          <p:nvSpPr>
            <p:cNvPr id="127" name="Freeform 126"/>
            <p:cNvSpPr/>
            <p:nvPr/>
          </p:nvSpPr>
          <p:spPr>
            <a:xfrm>
              <a:off x="5104015" y="-24938"/>
              <a:ext cx="1047403" cy="3258589"/>
            </a:xfrm>
            <a:custGeom>
              <a:avLst/>
              <a:gdLst>
                <a:gd name="connsiteX0" fmla="*/ 0 w 1047403"/>
                <a:gd name="connsiteY0" fmla="*/ 3258589 h 3258589"/>
                <a:gd name="connsiteX1" fmla="*/ 266007 w 1047403"/>
                <a:gd name="connsiteY1" fmla="*/ 1995054 h 3258589"/>
                <a:gd name="connsiteX2" fmla="*/ 266007 w 1047403"/>
                <a:gd name="connsiteY2" fmla="*/ 0 h 3258589"/>
                <a:gd name="connsiteX3" fmla="*/ 789709 w 1047403"/>
                <a:gd name="connsiteY3" fmla="*/ 0 h 3258589"/>
                <a:gd name="connsiteX4" fmla="*/ 789709 w 1047403"/>
                <a:gd name="connsiteY4" fmla="*/ 1970116 h 3258589"/>
                <a:gd name="connsiteX5" fmla="*/ 1047403 w 1047403"/>
                <a:gd name="connsiteY5" fmla="*/ 3250276 h 3258589"/>
                <a:gd name="connsiteX6" fmla="*/ 0 w 1047403"/>
                <a:gd name="connsiteY6" fmla="*/ 3258589 h 3258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7403" h="3258589">
                  <a:moveTo>
                    <a:pt x="0" y="3258589"/>
                  </a:moveTo>
                  <a:lnTo>
                    <a:pt x="266007" y="1995054"/>
                  </a:lnTo>
                  <a:lnTo>
                    <a:pt x="266007" y="0"/>
                  </a:lnTo>
                  <a:lnTo>
                    <a:pt x="789709" y="0"/>
                  </a:lnTo>
                  <a:lnTo>
                    <a:pt x="789709" y="1970116"/>
                  </a:lnTo>
                  <a:lnTo>
                    <a:pt x="1047403" y="3250276"/>
                  </a:lnTo>
                  <a:lnTo>
                    <a:pt x="0" y="3258589"/>
                  </a:lnTo>
                  <a:close/>
                </a:path>
              </a:pathLst>
            </a:custGeom>
            <a:noFill/>
            <a:ln w="38100" cap="flat" cmpd="sng" algn="ctr">
              <a:solidFill>
                <a:srgbClr val="7030A0"/>
              </a:solidFill>
              <a:prstDash val="solid"/>
              <a:miter lim="800000"/>
            </a:ln>
            <a:effectLst/>
          </p:spPr>
          <p:txBody>
            <a:bodyPr rtlCol="0" anchor="ctr"/>
            <a:lstStyle/>
            <a:p>
              <a:pPr algn="ctr" defTabSz="685800">
                <a:defRPr/>
              </a:pPr>
              <a:r>
                <a:rPr lang="en-GB" sz="750" b="1" kern="0" dirty="0">
                  <a:solidFill>
                    <a:srgbClr val="7030A0"/>
                  </a:solidFill>
                  <a:latin typeface="Calibri" panose="020F0502020204030204"/>
                </a:rPr>
                <a:t>MgB2</a:t>
              </a:r>
            </a:p>
            <a:p>
              <a:pPr algn="ctr" defTabSz="685800">
                <a:defRPr/>
              </a:pPr>
              <a:r>
                <a:rPr lang="en-GB" sz="750" b="1" kern="0" dirty="0">
                  <a:solidFill>
                    <a:srgbClr val="7030A0"/>
                  </a:solidFill>
                  <a:latin typeface="Calibri" panose="020F0502020204030204"/>
                </a:rPr>
                <a:t>Cables</a:t>
              </a:r>
            </a:p>
          </p:txBody>
        </p:sp>
        <p:sp>
          <p:nvSpPr>
            <p:cNvPr id="128" name="Rectangle 127"/>
            <p:cNvSpPr/>
            <p:nvPr/>
          </p:nvSpPr>
          <p:spPr>
            <a:xfrm>
              <a:off x="5120640" y="3233651"/>
              <a:ext cx="1030778" cy="3616036"/>
            </a:xfrm>
            <a:prstGeom prst="rect">
              <a:avLst/>
            </a:prstGeom>
            <a:noFill/>
            <a:ln w="38100" cap="flat" cmpd="sng" algn="ctr">
              <a:solidFill>
                <a:srgbClr val="00B050"/>
              </a:solidFill>
              <a:prstDash val="solid"/>
              <a:miter lim="800000"/>
            </a:ln>
            <a:effectLst/>
          </p:spPr>
          <p:txBody>
            <a:bodyPr rtlCol="0" anchor="ctr"/>
            <a:lstStyle/>
            <a:p>
              <a:pPr algn="ctr" defTabSz="685800">
                <a:defRPr/>
              </a:pPr>
              <a:r>
                <a:rPr lang="en-GB" sz="750" b="1" kern="0" dirty="0">
                  <a:solidFill>
                    <a:prstClr val="black"/>
                  </a:solidFill>
                  <a:latin typeface="Calibri" panose="020F0502020204030204"/>
                </a:rPr>
                <a:t>MgB2-NbTi</a:t>
              </a:r>
            </a:p>
            <a:p>
              <a:pPr algn="ctr" defTabSz="685800">
                <a:defRPr/>
              </a:pPr>
              <a:r>
                <a:rPr lang="en-GB" sz="750" b="1" kern="0" dirty="0">
                  <a:solidFill>
                    <a:prstClr val="black"/>
                  </a:solidFill>
                  <a:latin typeface="Calibri" panose="020F0502020204030204"/>
                </a:rPr>
                <a:t>Splices</a:t>
              </a:r>
            </a:p>
          </p:txBody>
        </p:sp>
      </p:grpSp>
      <p:sp>
        <p:nvSpPr>
          <p:cNvPr id="6" name="Rectangle 5"/>
          <p:cNvSpPr/>
          <p:nvPr/>
        </p:nvSpPr>
        <p:spPr>
          <a:xfrm>
            <a:off x="1" y="854010"/>
            <a:ext cx="972716" cy="57707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2" name="Title 1"/>
          <p:cNvSpPr>
            <a:spLocks noGrp="1"/>
          </p:cNvSpPr>
          <p:nvPr>
            <p:ph type="title"/>
          </p:nvPr>
        </p:nvSpPr>
        <p:spPr>
          <a:xfrm>
            <a:off x="1" y="858900"/>
            <a:ext cx="3454165" cy="540000"/>
          </a:xfrm>
          <a:noFill/>
        </p:spPr>
        <p:txBody>
          <a:bodyPr/>
          <a:lstStyle/>
          <a:p>
            <a:pPr algn="l"/>
            <a:r>
              <a:rPr lang="en-GB" sz="2400" dirty="0"/>
              <a:t>Elaborated concept</a:t>
            </a:r>
          </a:p>
        </p:txBody>
      </p:sp>
      <p:sp>
        <p:nvSpPr>
          <p:cNvPr id="3" name="Content Placeholder 2"/>
          <p:cNvSpPr>
            <a:spLocks noGrp="1"/>
          </p:cNvSpPr>
          <p:nvPr>
            <p:ph idx="1"/>
          </p:nvPr>
        </p:nvSpPr>
        <p:spPr>
          <a:xfrm>
            <a:off x="93612" y="1431083"/>
            <a:ext cx="4195889" cy="4126755"/>
          </a:xfrm>
          <a:solidFill>
            <a:srgbClr val="FFFFFF">
              <a:alpha val="80000"/>
            </a:srgbClr>
          </a:solidFill>
        </p:spPr>
        <p:txBody>
          <a:bodyPr>
            <a:normAutofit fontScale="62500" lnSpcReduction="20000"/>
          </a:bodyPr>
          <a:lstStyle/>
          <a:p>
            <a:r>
              <a:rPr lang="en-GB" dirty="0" err="1" smtClean="0">
                <a:sym typeface="Wingdings" panose="05000000000000000000" pitchFamily="2" charset="2"/>
              </a:rPr>
              <a:t>SCLink</a:t>
            </a:r>
            <a:r>
              <a:rPr lang="en-GB" dirty="0" smtClean="0">
                <a:sym typeface="Wingdings" panose="05000000000000000000" pitchFamily="2" charset="2"/>
              </a:rPr>
              <a:t> interface (unchanged)</a:t>
            </a:r>
          </a:p>
          <a:p>
            <a:pPr lvl="1"/>
            <a:r>
              <a:rPr lang="en-GB" dirty="0" smtClean="0">
                <a:sym typeface="Wingdings" panose="05000000000000000000" pitchFamily="2" charset="2"/>
              </a:rPr>
              <a:t>Splices in rigid protection part of SC Link</a:t>
            </a:r>
          </a:p>
          <a:p>
            <a:pPr lvl="1"/>
            <a:r>
              <a:rPr lang="en-GB" dirty="0" smtClean="0">
                <a:sym typeface="Wingdings" panose="05000000000000000000" pitchFamily="2" charset="2"/>
              </a:rPr>
              <a:t>Same cables configuration</a:t>
            </a:r>
          </a:p>
          <a:p>
            <a:r>
              <a:rPr lang="en-GB" dirty="0" smtClean="0">
                <a:sym typeface="Wingdings" panose="05000000000000000000" pitchFamily="2" charset="2"/>
              </a:rPr>
              <a:t>DFX helium reservoir</a:t>
            </a:r>
          </a:p>
          <a:p>
            <a:pPr lvl="1"/>
            <a:r>
              <a:rPr lang="en-GB" dirty="0" smtClean="0">
                <a:sym typeface="Wingdings" panose="05000000000000000000" pitchFamily="2" charset="2"/>
              </a:rPr>
              <a:t>Central “fountain” design</a:t>
            </a:r>
          </a:p>
          <a:p>
            <a:pPr lvl="1"/>
            <a:r>
              <a:rPr lang="en-GB" dirty="0" err="1" smtClean="0">
                <a:sym typeface="Wingdings" panose="05000000000000000000" pitchFamily="2" charset="2"/>
              </a:rPr>
              <a:t>LHe</a:t>
            </a:r>
            <a:r>
              <a:rPr lang="en-GB" dirty="0" smtClean="0">
                <a:sym typeface="Wingdings" panose="05000000000000000000" pitchFamily="2" charset="2"/>
              </a:rPr>
              <a:t> inlet, heater</a:t>
            </a:r>
          </a:p>
          <a:p>
            <a:r>
              <a:rPr lang="en-GB" dirty="0" smtClean="0">
                <a:sym typeface="Wingdings" panose="05000000000000000000" pitchFamily="2" charset="2"/>
              </a:rPr>
              <a:t>Operation configuration</a:t>
            </a:r>
          </a:p>
          <a:p>
            <a:pPr lvl="1"/>
            <a:r>
              <a:rPr lang="en-GB" dirty="0" smtClean="0">
                <a:sym typeface="Wingdings" panose="05000000000000000000" pitchFamily="2" charset="2"/>
              </a:rPr>
              <a:t>Splices immersion</a:t>
            </a:r>
          </a:p>
          <a:p>
            <a:pPr lvl="1"/>
            <a:r>
              <a:rPr lang="en-GB" dirty="0" smtClean="0">
                <a:sym typeface="Wingdings" panose="05000000000000000000" pitchFamily="2" charset="2"/>
              </a:rPr>
              <a:t>Overfill to outer volume</a:t>
            </a:r>
          </a:p>
          <a:p>
            <a:pPr lvl="1"/>
            <a:r>
              <a:rPr lang="en-GB" dirty="0" smtClean="0">
                <a:sym typeface="Wingdings" panose="05000000000000000000" pitchFamily="2" charset="2"/>
              </a:rPr>
              <a:t>Level control at lower level</a:t>
            </a:r>
          </a:p>
          <a:p>
            <a:r>
              <a:rPr lang="en-GB" dirty="0" smtClean="0">
                <a:sym typeface="Wingdings" panose="05000000000000000000" pitchFamily="2" charset="2"/>
              </a:rPr>
              <a:t>Levels definition</a:t>
            </a:r>
          </a:p>
          <a:p>
            <a:pPr lvl="1"/>
            <a:r>
              <a:rPr lang="en-GB" dirty="0" smtClean="0">
                <a:sym typeface="Wingdings" panose="05000000000000000000" pitchFamily="2" charset="2"/>
              </a:rPr>
              <a:t>Nominal &amp; adjustment range</a:t>
            </a:r>
          </a:p>
          <a:p>
            <a:pPr lvl="1"/>
            <a:r>
              <a:rPr lang="en-GB" dirty="0" smtClean="0">
                <a:sym typeface="Wingdings" panose="05000000000000000000" pitchFamily="2" charset="2"/>
              </a:rPr>
              <a:t>Splices position</a:t>
            </a:r>
          </a:p>
          <a:p>
            <a:pPr lvl="1"/>
            <a:r>
              <a:rPr lang="en-GB" dirty="0" smtClean="0">
                <a:sym typeface="Wingdings" panose="05000000000000000000" pitchFamily="2" charset="2"/>
              </a:rPr>
              <a:t>5 min requirements</a:t>
            </a:r>
          </a:p>
          <a:p>
            <a:pPr lvl="2"/>
            <a:r>
              <a:rPr lang="en-GB" dirty="0" smtClean="0">
                <a:sym typeface="Wingdings" panose="05000000000000000000" pitchFamily="2" charset="2"/>
              </a:rPr>
              <a:t>Respect of splices immersion</a:t>
            </a:r>
          </a:p>
          <a:p>
            <a:pPr lvl="2"/>
            <a:r>
              <a:rPr lang="en-GB" dirty="0" smtClean="0">
                <a:sym typeface="Wingdings" panose="05000000000000000000" pitchFamily="2" charset="2"/>
              </a:rPr>
              <a:t>Respect 10g/s supply to </a:t>
            </a:r>
            <a:r>
              <a:rPr lang="en-GB" dirty="0" err="1" smtClean="0">
                <a:sym typeface="Wingdings" panose="05000000000000000000" pitchFamily="2" charset="2"/>
              </a:rPr>
              <a:t>SCLink</a:t>
            </a:r>
            <a:endParaRPr lang="en-GB" dirty="0" smtClean="0">
              <a:sym typeface="Wingdings" panose="05000000000000000000" pitchFamily="2" charset="2"/>
            </a:endParaRPr>
          </a:p>
          <a:p>
            <a:r>
              <a:rPr lang="en-GB" dirty="0" smtClean="0">
                <a:sym typeface="Wingdings" panose="05000000000000000000" pitchFamily="2" charset="2"/>
              </a:rPr>
              <a:t>Safety relief devices location</a:t>
            </a:r>
          </a:p>
          <a:p>
            <a:pPr lvl="1"/>
            <a:endParaRPr lang="en-GB" dirty="0" smtClean="0">
              <a:sym typeface="Wingdings" panose="05000000000000000000" pitchFamily="2" charset="2"/>
            </a:endParaRPr>
          </a:p>
          <a:p>
            <a:endParaRPr lang="en-GB" dirty="0" smtClean="0">
              <a:sym typeface="Wingdings" panose="05000000000000000000" pitchFamily="2" charset="2"/>
            </a:endParaRPr>
          </a:p>
        </p:txBody>
      </p:sp>
      <p:grpSp>
        <p:nvGrpSpPr>
          <p:cNvPr id="42" name="Group 41"/>
          <p:cNvGrpSpPr/>
          <p:nvPr/>
        </p:nvGrpSpPr>
        <p:grpSpPr>
          <a:xfrm>
            <a:off x="4995863" y="3142377"/>
            <a:ext cx="3882054" cy="3032075"/>
            <a:chOff x="-612590" y="6406026"/>
            <a:chExt cx="13217687" cy="10323666"/>
          </a:xfrm>
        </p:grpSpPr>
        <p:pic>
          <p:nvPicPr>
            <p:cNvPr id="60" name="Picture 59"/>
            <p:cNvPicPr>
              <a:picLocks noChangeAspect="1"/>
            </p:cNvPicPr>
            <p:nvPr/>
          </p:nvPicPr>
          <p:blipFill rotWithShape="1">
            <a:blip r:embed="rId4"/>
            <a:srcRect l="11046"/>
            <a:stretch/>
          </p:blipFill>
          <p:spPr>
            <a:xfrm>
              <a:off x="-612590" y="6406026"/>
              <a:ext cx="13217687" cy="8124826"/>
            </a:xfrm>
            <a:prstGeom prst="rect">
              <a:avLst/>
            </a:prstGeom>
          </p:spPr>
        </p:pic>
        <p:pic>
          <p:nvPicPr>
            <p:cNvPr id="61" name="Picture 60"/>
            <p:cNvPicPr>
              <a:picLocks noChangeAspect="1"/>
            </p:cNvPicPr>
            <p:nvPr/>
          </p:nvPicPr>
          <p:blipFill rotWithShape="1">
            <a:blip r:embed="rId5"/>
            <a:srcRect t="3120" b="45434"/>
            <a:stretch/>
          </p:blipFill>
          <p:spPr>
            <a:xfrm>
              <a:off x="378293" y="13495581"/>
              <a:ext cx="11849101" cy="3234111"/>
            </a:xfrm>
            <a:prstGeom prst="rect">
              <a:avLst/>
            </a:prstGeom>
          </p:spPr>
        </p:pic>
      </p:grpSp>
      <p:pic>
        <p:nvPicPr>
          <p:cNvPr id="17" name="Picture 16"/>
          <p:cNvPicPr>
            <a:picLocks noChangeAspect="1"/>
          </p:cNvPicPr>
          <p:nvPr/>
        </p:nvPicPr>
        <p:blipFill rotWithShape="1">
          <a:blip r:embed="rId6">
            <a:extLst>
              <a:ext uri="{BEBA8EAE-BF5A-486C-A8C5-ECC9F3942E4B}">
                <a14:imgProps xmlns:a14="http://schemas.microsoft.com/office/drawing/2010/main">
                  <a14:imgLayer r:embed="rId7">
                    <a14:imgEffect>
                      <a14:brightnessContrast bright="40000" contrast="-40000"/>
                    </a14:imgEffect>
                  </a14:imgLayer>
                </a14:imgProps>
              </a:ext>
            </a:extLst>
          </a:blip>
          <a:srcRect t="3669" b="2518"/>
          <a:stretch/>
        </p:blipFill>
        <p:spPr>
          <a:xfrm>
            <a:off x="3457320" y="908918"/>
            <a:ext cx="4981830" cy="2561993"/>
          </a:xfrm>
          <a:prstGeom prst="rect">
            <a:avLst/>
          </a:prstGeom>
        </p:spPr>
      </p:pic>
      <p:grpSp>
        <p:nvGrpSpPr>
          <p:cNvPr id="13" name="Group 12"/>
          <p:cNvGrpSpPr/>
          <p:nvPr/>
        </p:nvGrpSpPr>
        <p:grpSpPr>
          <a:xfrm>
            <a:off x="5421658" y="3086126"/>
            <a:ext cx="3931892" cy="3088721"/>
            <a:chOff x="6949478" y="2730535"/>
            <a:chExt cx="5242522" cy="4118294"/>
          </a:xfrm>
        </p:grpSpPr>
        <p:grpSp>
          <p:nvGrpSpPr>
            <p:cNvPr id="64" name="Group 63"/>
            <p:cNvGrpSpPr/>
            <p:nvPr/>
          </p:nvGrpSpPr>
          <p:grpSpPr>
            <a:xfrm>
              <a:off x="6949478" y="2730535"/>
              <a:ext cx="2818118" cy="4118294"/>
              <a:chOff x="1230144" y="2739706"/>
              <a:chExt cx="2818118" cy="4118294"/>
            </a:xfrm>
          </p:grpSpPr>
          <p:sp>
            <p:nvSpPr>
              <p:cNvPr id="65" name="Rectangle 64"/>
              <p:cNvSpPr/>
              <p:nvPr/>
            </p:nvSpPr>
            <p:spPr>
              <a:xfrm>
                <a:off x="1723315" y="2739706"/>
                <a:ext cx="1818967" cy="2965428"/>
              </a:xfrm>
              <a:prstGeom prst="rect">
                <a:avLst/>
              </a:prstGeom>
              <a:solidFill>
                <a:srgbClr val="5B9BD5">
                  <a:alpha val="20000"/>
                </a:srgbClr>
              </a:solidFill>
              <a:ln w="12700" cap="flat" cmpd="sng" algn="ctr">
                <a:noFill/>
                <a:prstDash val="solid"/>
                <a:miter lim="800000"/>
              </a:ln>
              <a:effectLst/>
            </p:spPr>
            <p:txBody>
              <a:bodyPr rtlCol="0" anchor="ctr"/>
              <a:lstStyle/>
              <a:p>
                <a:pPr algn="ctr" defTabSz="685800">
                  <a:defRPr/>
                </a:pPr>
                <a:endParaRPr lang="en-GB" sz="750" kern="0">
                  <a:solidFill>
                    <a:prstClr val="white"/>
                  </a:solidFill>
                  <a:latin typeface="Calibri" panose="020F0502020204030204"/>
                </a:endParaRPr>
              </a:p>
            </p:txBody>
          </p:sp>
          <p:sp>
            <p:nvSpPr>
              <p:cNvPr id="66" name="Freeform 65"/>
              <p:cNvSpPr/>
              <p:nvPr/>
            </p:nvSpPr>
            <p:spPr>
              <a:xfrm>
                <a:off x="1230144" y="5705134"/>
                <a:ext cx="2818118" cy="1152866"/>
              </a:xfrm>
              <a:custGeom>
                <a:avLst/>
                <a:gdLst>
                  <a:gd name="connsiteX0" fmla="*/ 742950 w 4191000"/>
                  <a:gd name="connsiteY0" fmla="*/ 0 h 1714500"/>
                  <a:gd name="connsiteX1" fmla="*/ 733425 w 4191000"/>
                  <a:gd name="connsiteY1" fmla="*/ 85725 h 1714500"/>
                  <a:gd name="connsiteX2" fmla="*/ 700088 w 4191000"/>
                  <a:gd name="connsiteY2" fmla="*/ 157163 h 1714500"/>
                  <a:gd name="connsiteX3" fmla="*/ 623888 w 4191000"/>
                  <a:gd name="connsiteY3" fmla="*/ 219075 h 1714500"/>
                  <a:gd name="connsiteX4" fmla="*/ 552450 w 4191000"/>
                  <a:gd name="connsiteY4" fmla="*/ 242888 h 1714500"/>
                  <a:gd name="connsiteX5" fmla="*/ 0 w 4191000"/>
                  <a:gd name="connsiteY5" fmla="*/ 242888 h 1714500"/>
                  <a:gd name="connsiteX6" fmla="*/ 0 w 4191000"/>
                  <a:gd name="connsiteY6" fmla="*/ 309563 h 1714500"/>
                  <a:gd name="connsiteX7" fmla="*/ 342900 w 4191000"/>
                  <a:gd name="connsiteY7" fmla="*/ 433388 h 1714500"/>
                  <a:gd name="connsiteX8" fmla="*/ 342900 w 4191000"/>
                  <a:gd name="connsiteY8" fmla="*/ 1714500 h 1714500"/>
                  <a:gd name="connsiteX9" fmla="*/ 4105275 w 4191000"/>
                  <a:gd name="connsiteY9" fmla="*/ 1714500 h 1714500"/>
                  <a:gd name="connsiteX10" fmla="*/ 4105275 w 4191000"/>
                  <a:gd name="connsiteY10" fmla="*/ 1609725 h 1714500"/>
                  <a:gd name="connsiteX11" fmla="*/ 4105275 w 4191000"/>
                  <a:gd name="connsiteY11" fmla="*/ 990600 h 1714500"/>
                  <a:gd name="connsiteX12" fmla="*/ 3838575 w 4191000"/>
                  <a:gd name="connsiteY12" fmla="*/ 990600 h 1714500"/>
                  <a:gd name="connsiteX13" fmla="*/ 3838575 w 4191000"/>
                  <a:gd name="connsiteY13" fmla="*/ 438150 h 1714500"/>
                  <a:gd name="connsiteX14" fmla="*/ 4191000 w 4191000"/>
                  <a:gd name="connsiteY14" fmla="*/ 304800 h 1714500"/>
                  <a:gd name="connsiteX15" fmla="*/ 4191000 w 4191000"/>
                  <a:gd name="connsiteY15" fmla="*/ 238125 h 1714500"/>
                  <a:gd name="connsiteX16" fmla="*/ 3609975 w 4191000"/>
                  <a:gd name="connsiteY16" fmla="*/ 238125 h 1714500"/>
                  <a:gd name="connsiteX17" fmla="*/ 3533775 w 4191000"/>
                  <a:gd name="connsiteY17" fmla="*/ 195263 h 1714500"/>
                  <a:gd name="connsiteX18" fmla="*/ 3457575 w 4191000"/>
                  <a:gd name="connsiteY18" fmla="*/ 123825 h 1714500"/>
                  <a:gd name="connsiteX19" fmla="*/ 3438525 w 4191000"/>
                  <a:gd name="connsiteY19" fmla="*/ 47625 h 1714500"/>
                  <a:gd name="connsiteX20" fmla="*/ 3443288 w 4191000"/>
                  <a:gd name="connsiteY20" fmla="*/ 0 h 1714500"/>
                  <a:gd name="connsiteX21" fmla="*/ 742950 w 4191000"/>
                  <a:gd name="connsiteY21" fmla="*/ 0 h 17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191000" h="1714500">
                    <a:moveTo>
                      <a:pt x="742950" y="0"/>
                    </a:moveTo>
                    <a:lnTo>
                      <a:pt x="733425" y="85725"/>
                    </a:lnTo>
                    <a:lnTo>
                      <a:pt x="700088" y="157163"/>
                    </a:lnTo>
                    <a:lnTo>
                      <a:pt x="623888" y="219075"/>
                    </a:lnTo>
                    <a:lnTo>
                      <a:pt x="552450" y="242888"/>
                    </a:lnTo>
                    <a:lnTo>
                      <a:pt x="0" y="242888"/>
                    </a:lnTo>
                    <a:lnTo>
                      <a:pt x="0" y="309563"/>
                    </a:lnTo>
                    <a:lnTo>
                      <a:pt x="342900" y="433388"/>
                    </a:lnTo>
                    <a:lnTo>
                      <a:pt x="342900" y="1714500"/>
                    </a:lnTo>
                    <a:lnTo>
                      <a:pt x="4105275" y="1714500"/>
                    </a:lnTo>
                    <a:lnTo>
                      <a:pt x="4105275" y="1609725"/>
                    </a:lnTo>
                    <a:lnTo>
                      <a:pt x="4105275" y="990600"/>
                    </a:lnTo>
                    <a:lnTo>
                      <a:pt x="3838575" y="990600"/>
                    </a:lnTo>
                    <a:lnTo>
                      <a:pt x="3838575" y="438150"/>
                    </a:lnTo>
                    <a:lnTo>
                      <a:pt x="4191000" y="304800"/>
                    </a:lnTo>
                    <a:lnTo>
                      <a:pt x="4191000" y="238125"/>
                    </a:lnTo>
                    <a:lnTo>
                      <a:pt x="3609975" y="238125"/>
                    </a:lnTo>
                    <a:lnTo>
                      <a:pt x="3533775" y="195263"/>
                    </a:lnTo>
                    <a:lnTo>
                      <a:pt x="3457575" y="123825"/>
                    </a:lnTo>
                    <a:lnTo>
                      <a:pt x="3438525" y="47625"/>
                    </a:lnTo>
                    <a:lnTo>
                      <a:pt x="3443288" y="0"/>
                    </a:lnTo>
                    <a:lnTo>
                      <a:pt x="742950" y="0"/>
                    </a:lnTo>
                    <a:close/>
                  </a:path>
                </a:pathLst>
              </a:custGeom>
              <a:solidFill>
                <a:srgbClr val="5B9BD5">
                  <a:alpha val="20000"/>
                </a:srgbClr>
              </a:solidFill>
              <a:ln w="12700" cap="flat" cmpd="sng" algn="ctr">
                <a:noFill/>
                <a:prstDash val="solid"/>
                <a:miter lim="800000"/>
              </a:ln>
              <a:effectLst/>
            </p:spPr>
            <p:txBody>
              <a:bodyPr rtlCol="0" anchor="ctr"/>
              <a:lstStyle/>
              <a:p>
                <a:pPr algn="ctr" defTabSz="685800">
                  <a:defRPr/>
                </a:pPr>
                <a:endParaRPr lang="en-GB" sz="750" kern="0">
                  <a:solidFill>
                    <a:prstClr val="white"/>
                  </a:solidFill>
                  <a:latin typeface="Calibri" panose="020F0502020204030204"/>
                </a:endParaRPr>
              </a:p>
            </p:txBody>
          </p:sp>
        </p:grpSp>
        <p:sp>
          <p:nvSpPr>
            <p:cNvPr id="9" name="Rectangle 8"/>
            <p:cNvSpPr/>
            <p:nvPr/>
          </p:nvSpPr>
          <p:spPr>
            <a:xfrm>
              <a:off x="9713155" y="6353175"/>
              <a:ext cx="2478845" cy="495127"/>
            </a:xfrm>
            <a:prstGeom prst="rect">
              <a:avLst/>
            </a:prstGeom>
            <a:solidFill>
              <a:srgbClr val="5B9BD5">
                <a:alpha val="20000"/>
              </a:srgbClr>
            </a:solidFill>
            <a:ln w="12700" cap="flat" cmpd="sng" algn="ctr">
              <a:noFill/>
              <a:prstDash val="solid"/>
              <a:miter lim="800000"/>
            </a:ln>
            <a:effectLst/>
          </p:spPr>
          <p:txBody>
            <a:bodyPr rtlCol="0" anchor="ctr"/>
            <a:lstStyle/>
            <a:p>
              <a:pPr algn="ctr"/>
              <a:endParaRPr lang="en-GB" sz="750" kern="0">
                <a:solidFill>
                  <a:prstClr val="white"/>
                </a:solidFill>
                <a:latin typeface="Calibri" panose="020F0502020204030204"/>
              </a:endParaRPr>
            </a:p>
          </p:txBody>
        </p:sp>
      </p:grpSp>
      <p:sp>
        <p:nvSpPr>
          <p:cNvPr id="62" name="Freeform 61"/>
          <p:cNvSpPr/>
          <p:nvPr/>
        </p:nvSpPr>
        <p:spPr>
          <a:xfrm>
            <a:off x="5452402" y="1058043"/>
            <a:ext cx="2036731" cy="2632378"/>
          </a:xfrm>
          <a:custGeom>
            <a:avLst/>
            <a:gdLst>
              <a:gd name="connsiteX0" fmla="*/ 640080 w 4038600"/>
              <a:gd name="connsiteY0" fmla="*/ 5212080 h 5219700"/>
              <a:gd name="connsiteX1" fmla="*/ 640080 w 4038600"/>
              <a:gd name="connsiteY1" fmla="*/ 4015740 h 5219700"/>
              <a:gd name="connsiteX2" fmla="*/ 3413760 w 4038600"/>
              <a:gd name="connsiteY2" fmla="*/ 4015740 h 5219700"/>
              <a:gd name="connsiteX3" fmla="*/ 3413760 w 4038600"/>
              <a:gd name="connsiteY3" fmla="*/ 5212080 h 5219700"/>
              <a:gd name="connsiteX4" fmla="*/ 4038600 w 4038600"/>
              <a:gd name="connsiteY4" fmla="*/ 5212080 h 5219700"/>
              <a:gd name="connsiteX5" fmla="*/ 4038600 w 4038600"/>
              <a:gd name="connsiteY5" fmla="*/ 3429000 h 5219700"/>
              <a:gd name="connsiteX6" fmla="*/ 3985260 w 4038600"/>
              <a:gd name="connsiteY6" fmla="*/ 3307080 h 5219700"/>
              <a:gd name="connsiteX7" fmla="*/ 3909060 w 4038600"/>
              <a:gd name="connsiteY7" fmla="*/ 3215640 h 5219700"/>
              <a:gd name="connsiteX8" fmla="*/ 3779520 w 4038600"/>
              <a:gd name="connsiteY8" fmla="*/ 3131820 h 5219700"/>
              <a:gd name="connsiteX9" fmla="*/ 3581400 w 4038600"/>
              <a:gd name="connsiteY9" fmla="*/ 3063240 h 5219700"/>
              <a:gd name="connsiteX10" fmla="*/ 3413760 w 4038600"/>
              <a:gd name="connsiteY10" fmla="*/ 2994660 h 5219700"/>
              <a:gd name="connsiteX11" fmla="*/ 3154680 w 4038600"/>
              <a:gd name="connsiteY11" fmla="*/ 2910840 h 5219700"/>
              <a:gd name="connsiteX12" fmla="*/ 2987040 w 4038600"/>
              <a:gd name="connsiteY12" fmla="*/ 2865120 h 5219700"/>
              <a:gd name="connsiteX13" fmla="*/ 2987040 w 4038600"/>
              <a:gd name="connsiteY13" fmla="*/ 2613660 h 5219700"/>
              <a:gd name="connsiteX14" fmla="*/ 2438400 w 4038600"/>
              <a:gd name="connsiteY14" fmla="*/ 2613660 h 5219700"/>
              <a:gd name="connsiteX15" fmla="*/ 2446020 w 4038600"/>
              <a:gd name="connsiteY15" fmla="*/ 2209800 h 5219700"/>
              <a:gd name="connsiteX16" fmla="*/ 2506980 w 4038600"/>
              <a:gd name="connsiteY16" fmla="*/ 2125980 h 5219700"/>
              <a:gd name="connsiteX17" fmla="*/ 2506980 w 4038600"/>
              <a:gd name="connsiteY17" fmla="*/ 0 h 5219700"/>
              <a:gd name="connsiteX18" fmla="*/ 1562100 w 4038600"/>
              <a:gd name="connsiteY18" fmla="*/ 0 h 5219700"/>
              <a:gd name="connsiteX19" fmla="*/ 1562100 w 4038600"/>
              <a:gd name="connsiteY19" fmla="*/ 2164080 h 5219700"/>
              <a:gd name="connsiteX20" fmla="*/ 1607820 w 4038600"/>
              <a:gd name="connsiteY20" fmla="*/ 2209800 h 5219700"/>
              <a:gd name="connsiteX21" fmla="*/ 1607820 w 4038600"/>
              <a:gd name="connsiteY21" fmla="*/ 2606040 h 5219700"/>
              <a:gd name="connsiteX22" fmla="*/ 1066800 w 4038600"/>
              <a:gd name="connsiteY22" fmla="*/ 2606040 h 5219700"/>
              <a:gd name="connsiteX23" fmla="*/ 1066800 w 4038600"/>
              <a:gd name="connsiteY23" fmla="*/ 2872740 h 5219700"/>
              <a:gd name="connsiteX24" fmla="*/ 830580 w 4038600"/>
              <a:gd name="connsiteY24" fmla="*/ 2918460 h 5219700"/>
              <a:gd name="connsiteX25" fmla="*/ 381000 w 4038600"/>
              <a:gd name="connsiteY25" fmla="*/ 3093720 h 5219700"/>
              <a:gd name="connsiteX26" fmla="*/ 213360 w 4038600"/>
              <a:gd name="connsiteY26" fmla="*/ 3177540 h 5219700"/>
              <a:gd name="connsiteX27" fmla="*/ 129540 w 4038600"/>
              <a:gd name="connsiteY27" fmla="*/ 3223260 h 5219700"/>
              <a:gd name="connsiteX28" fmla="*/ 53340 w 4038600"/>
              <a:gd name="connsiteY28" fmla="*/ 3337560 h 5219700"/>
              <a:gd name="connsiteX29" fmla="*/ 7620 w 4038600"/>
              <a:gd name="connsiteY29" fmla="*/ 3467100 h 5219700"/>
              <a:gd name="connsiteX30" fmla="*/ 0 w 4038600"/>
              <a:gd name="connsiteY30" fmla="*/ 3543300 h 5219700"/>
              <a:gd name="connsiteX31" fmla="*/ 0 w 4038600"/>
              <a:gd name="connsiteY31" fmla="*/ 5219700 h 5219700"/>
              <a:gd name="connsiteX32" fmla="*/ 640080 w 4038600"/>
              <a:gd name="connsiteY32" fmla="*/ 5212080 h 521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038600" h="5219700">
                <a:moveTo>
                  <a:pt x="640080" y="5212080"/>
                </a:moveTo>
                <a:lnTo>
                  <a:pt x="640080" y="4015740"/>
                </a:lnTo>
                <a:lnTo>
                  <a:pt x="3413760" y="4015740"/>
                </a:lnTo>
                <a:lnTo>
                  <a:pt x="3413760" y="5212080"/>
                </a:lnTo>
                <a:lnTo>
                  <a:pt x="4038600" y="5212080"/>
                </a:lnTo>
                <a:lnTo>
                  <a:pt x="4038600" y="3429000"/>
                </a:lnTo>
                <a:lnTo>
                  <a:pt x="3985260" y="3307080"/>
                </a:lnTo>
                <a:lnTo>
                  <a:pt x="3909060" y="3215640"/>
                </a:lnTo>
                <a:lnTo>
                  <a:pt x="3779520" y="3131820"/>
                </a:lnTo>
                <a:lnTo>
                  <a:pt x="3581400" y="3063240"/>
                </a:lnTo>
                <a:lnTo>
                  <a:pt x="3413760" y="2994660"/>
                </a:lnTo>
                <a:lnTo>
                  <a:pt x="3154680" y="2910840"/>
                </a:lnTo>
                <a:lnTo>
                  <a:pt x="2987040" y="2865120"/>
                </a:lnTo>
                <a:lnTo>
                  <a:pt x="2987040" y="2613660"/>
                </a:lnTo>
                <a:lnTo>
                  <a:pt x="2438400" y="2613660"/>
                </a:lnTo>
                <a:lnTo>
                  <a:pt x="2446020" y="2209800"/>
                </a:lnTo>
                <a:lnTo>
                  <a:pt x="2506980" y="2125980"/>
                </a:lnTo>
                <a:lnTo>
                  <a:pt x="2506980" y="0"/>
                </a:lnTo>
                <a:lnTo>
                  <a:pt x="1562100" y="0"/>
                </a:lnTo>
                <a:lnTo>
                  <a:pt x="1562100" y="2164080"/>
                </a:lnTo>
                <a:lnTo>
                  <a:pt x="1607820" y="2209800"/>
                </a:lnTo>
                <a:lnTo>
                  <a:pt x="1607820" y="2606040"/>
                </a:lnTo>
                <a:lnTo>
                  <a:pt x="1066800" y="2606040"/>
                </a:lnTo>
                <a:lnTo>
                  <a:pt x="1066800" y="2872740"/>
                </a:lnTo>
                <a:lnTo>
                  <a:pt x="830580" y="2918460"/>
                </a:lnTo>
                <a:lnTo>
                  <a:pt x="381000" y="3093720"/>
                </a:lnTo>
                <a:lnTo>
                  <a:pt x="213360" y="3177540"/>
                </a:lnTo>
                <a:lnTo>
                  <a:pt x="129540" y="3223260"/>
                </a:lnTo>
                <a:lnTo>
                  <a:pt x="53340" y="3337560"/>
                </a:lnTo>
                <a:lnTo>
                  <a:pt x="7620" y="3467100"/>
                </a:lnTo>
                <a:lnTo>
                  <a:pt x="0" y="3543300"/>
                </a:lnTo>
                <a:lnTo>
                  <a:pt x="0" y="5219700"/>
                </a:lnTo>
                <a:lnTo>
                  <a:pt x="640080" y="5212080"/>
                </a:lnTo>
                <a:close/>
              </a:path>
            </a:pathLst>
          </a:custGeom>
          <a:solidFill>
            <a:srgbClr val="FFC000">
              <a:lumMod val="20000"/>
              <a:lumOff val="80000"/>
              <a:alpha val="20000"/>
            </a:srgbClr>
          </a:solidFill>
          <a:ln w="12700" cap="flat" cmpd="sng" algn="ctr">
            <a:noFill/>
            <a:prstDash val="solid"/>
            <a:miter lim="800000"/>
          </a:ln>
          <a:effectLst/>
        </p:spPr>
        <p:txBody>
          <a:bodyPr rtlCol="0" anchor="ctr"/>
          <a:lstStyle/>
          <a:p>
            <a:pPr algn="ctr" defTabSz="685800">
              <a:defRPr/>
            </a:pPr>
            <a:endParaRPr lang="en-GB" sz="750" kern="0">
              <a:solidFill>
                <a:prstClr val="white"/>
              </a:solidFill>
              <a:latin typeface="Calibri" panose="020F0502020204030204"/>
            </a:endParaRPr>
          </a:p>
        </p:txBody>
      </p:sp>
      <p:grpSp>
        <p:nvGrpSpPr>
          <p:cNvPr id="70" name="Group 69"/>
          <p:cNvGrpSpPr/>
          <p:nvPr/>
        </p:nvGrpSpPr>
        <p:grpSpPr>
          <a:xfrm>
            <a:off x="5450801" y="3698981"/>
            <a:ext cx="2046017" cy="1718096"/>
            <a:chOff x="1269000" y="3556845"/>
            <a:chExt cx="2728023" cy="2290795"/>
          </a:xfrm>
        </p:grpSpPr>
        <p:grpSp>
          <p:nvGrpSpPr>
            <p:cNvPr id="72" name="Group 71"/>
            <p:cNvGrpSpPr/>
            <p:nvPr/>
          </p:nvGrpSpPr>
          <p:grpSpPr>
            <a:xfrm>
              <a:off x="3564698" y="3562724"/>
              <a:ext cx="432325" cy="2284916"/>
              <a:chOff x="7243762" y="5291138"/>
              <a:chExt cx="642937" cy="3398043"/>
            </a:xfrm>
            <a:solidFill>
              <a:srgbClr val="66FFFF">
                <a:alpha val="20000"/>
              </a:srgbClr>
            </a:solidFill>
          </p:grpSpPr>
          <p:sp>
            <p:nvSpPr>
              <p:cNvPr id="76" name="Rectangle 75"/>
              <p:cNvSpPr/>
              <p:nvPr/>
            </p:nvSpPr>
            <p:spPr>
              <a:xfrm>
                <a:off x="7248525" y="5291138"/>
                <a:ext cx="633413" cy="3186112"/>
              </a:xfrm>
              <a:prstGeom prst="rect">
                <a:avLst/>
              </a:prstGeom>
              <a:grpFill/>
              <a:ln w="12700" cap="flat" cmpd="sng" algn="ctr">
                <a:noFill/>
                <a:prstDash val="solid"/>
                <a:miter lim="800000"/>
              </a:ln>
              <a:effectLst/>
            </p:spPr>
            <p:txBody>
              <a:bodyPr rtlCol="0" anchor="ctr"/>
              <a:lstStyle/>
              <a:p>
                <a:pPr algn="ctr" defTabSz="685800">
                  <a:defRPr/>
                </a:pPr>
                <a:endParaRPr lang="en-GB" sz="750" kern="0">
                  <a:solidFill>
                    <a:prstClr val="white"/>
                  </a:solidFill>
                  <a:latin typeface="Calibri" panose="020F0502020204030204"/>
                </a:endParaRPr>
              </a:p>
            </p:txBody>
          </p:sp>
          <p:sp>
            <p:nvSpPr>
              <p:cNvPr id="77" name="Freeform 76"/>
              <p:cNvSpPr/>
              <p:nvPr/>
            </p:nvSpPr>
            <p:spPr>
              <a:xfrm>
                <a:off x="7243762" y="8477250"/>
                <a:ext cx="642937" cy="211931"/>
              </a:xfrm>
              <a:custGeom>
                <a:avLst/>
                <a:gdLst>
                  <a:gd name="connsiteX0" fmla="*/ 0 w 642937"/>
                  <a:gd name="connsiteY0" fmla="*/ 0 h 211931"/>
                  <a:gd name="connsiteX1" fmla="*/ 642937 w 642937"/>
                  <a:gd name="connsiteY1" fmla="*/ 0 h 211931"/>
                  <a:gd name="connsiteX2" fmla="*/ 642937 w 642937"/>
                  <a:gd name="connsiteY2" fmla="*/ 211931 h 211931"/>
                  <a:gd name="connsiteX3" fmla="*/ 171450 w 642937"/>
                  <a:gd name="connsiteY3" fmla="*/ 211931 h 211931"/>
                  <a:gd name="connsiteX4" fmla="*/ 135731 w 642937"/>
                  <a:gd name="connsiteY4" fmla="*/ 202406 h 211931"/>
                  <a:gd name="connsiteX5" fmla="*/ 69056 w 642937"/>
                  <a:gd name="connsiteY5" fmla="*/ 169068 h 211931"/>
                  <a:gd name="connsiteX6" fmla="*/ 38100 w 642937"/>
                  <a:gd name="connsiteY6" fmla="*/ 128587 h 211931"/>
                  <a:gd name="connsiteX7" fmla="*/ 11906 w 642937"/>
                  <a:gd name="connsiteY7" fmla="*/ 76200 h 211931"/>
                  <a:gd name="connsiteX8" fmla="*/ 0 w 642937"/>
                  <a:gd name="connsiteY8" fmla="*/ 0 h 211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937" h="211931">
                    <a:moveTo>
                      <a:pt x="0" y="0"/>
                    </a:moveTo>
                    <a:lnTo>
                      <a:pt x="642937" y="0"/>
                    </a:lnTo>
                    <a:lnTo>
                      <a:pt x="642937" y="211931"/>
                    </a:lnTo>
                    <a:lnTo>
                      <a:pt x="171450" y="211931"/>
                    </a:lnTo>
                    <a:lnTo>
                      <a:pt x="135731" y="202406"/>
                    </a:lnTo>
                    <a:lnTo>
                      <a:pt x="69056" y="169068"/>
                    </a:lnTo>
                    <a:lnTo>
                      <a:pt x="38100" y="128587"/>
                    </a:lnTo>
                    <a:lnTo>
                      <a:pt x="11906" y="76200"/>
                    </a:lnTo>
                    <a:lnTo>
                      <a:pt x="0" y="0"/>
                    </a:lnTo>
                    <a:close/>
                  </a:path>
                </a:pathLst>
              </a:custGeom>
              <a:grpFill/>
              <a:ln w="12700" cap="flat" cmpd="sng" algn="ctr">
                <a:noFill/>
                <a:prstDash val="solid"/>
                <a:miter lim="800000"/>
              </a:ln>
              <a:effectLst/>
            </p:spPr>
            <p:txBody>
              <a:bodyPr rtlCol="0" anchor="ctr"/>
              <a:lstStyle/>
              <a:p>
                <a:pPr algn="ctr" defTabSz="685800">
                  <a:defRPr/>
                </a:pPr>
                <a:endParaRPr lang="en-GB" sz="750" kern="0">
                  <a:solidFill>
                    <a:prstClr val="white"/>
                  </a:solidFill>
                  <a:latin typeface="Calibri" panose="020F0502020204030204"/>
                </a:endParaRPr>
              </a:p>
            </p:txBody>
          </p:sp>
        </p:grpSp>
        <p:grpSp>
          <p:nvGrpSpPr>
            <p:cNvPr id="73" name="Group 72"/>
            <p:cNvGrpSpPr/>
            <p:nvPr/>
          </p:nvGrpSpPr>
          <p:grpSpPr>
            <a:xfrm flipH="1">
              <a:off x="1269000" y="3556845"/>
              <a:ext cx="432325" cy="2284916"/>
              <a:chOff x="7243762" y="5291138"/>
              <a:chExt cx="642937" cy="3398043"/>
            </a:xfrm>
            <a:solidFill>
              <a:srgbClr val="66FFFF">
                <a:alpha val="20000"/>
              </a:srgbClr>
            </a:solidFill>
          </p:grpSpPr>
          <p:sp>
            <p:nvSpPr>
              <p:cNvPr id="74" name="Rectangle 73"/>
              <p:cNvSpPr/>
              <p:nvPr/>
            </p:nvSpPr>
            <p:spPr>
              <a:xfrm>
                <a:off x="7248525" y="5291138"/>
                <a:ext cx="633413" cy="3186112"/>
              </a:xfrm>
              <a:prstGeom prst="rect">
                <a:avLst/>
              </a:prstGeom>
              <a:grpFill/>
              <a:ln w="12700" cap="flat" cmpd="sng" algn="ctr">
                <a:noFill/>
                <a:prstDash val="solid"/>
                <a:miter lim="800000"/>
              </a:ln>
              <a:effectLst/>
            </p:spPr>
            <p:txBody>
              <a:bodyPr rtlCol="0" anchor="ctr"/>
              <a:lstStyle/>
              <a:p>
                <a:pPr algn="ctr" defTabSz="685800">
                  <a:defRPr/>
                </a:pPr>
                <a:endParaRPr lang="en-GB" sz="750" kern="0">
                  <a:solidFill>
                    <a:prstClr val="white"/>
                  </a:solidFill>
                  <a:latin typeface="Calibri" panose="020F0502020204030204"/>
                </a:endParaRPr>
              </a:p>
            </p:txBody>
          </p:sp>
          <p:sp>
            <p:nvSpPr>
              <p:cNvPr id="75" name="Freeform 74"/>
              <p:cNvSpPr/>
              <p:nvPr/>
            </p:nvSpPr>
            <p:spPr>
              <a:xfrm>
                <a:off x="7243762" y="8477250"/>
                <a:ext cx="642937" cy="211931"/>
              </a:xfrm>
              <a:custGeom>
                <a:avLst/>
                <a:gdLst>
                  <a:gd name="connsiteX0" fmla="*/ 0 w 642937"/>
                  <a:gd name="connsiteY0" fmla="*/ 0 h 211931"/>
                  <a:gd name="connsiteX1" fmla="*/ 642937 w 642937"/>
                  <a:gd name="connsiteY1" fmla="*/ 0 h 211931"/>
                  <a:gd name="connsiteX2" fmla="*/ 642937 w 642937"/>
                  <a:gd name="connsiteY2" fmla="*/ 211931 h 211931"/>
                  <a:gd name="connsiteX3" fmla="*/ 171450 w 642937"/>
                  <a:gd name="connsiteY3" fmla="*/ 211931 h 211931"/>
                  <a:gd name="connsiteX4" fmla="*/ 135731 w 642937"/>
                  <a:gd name="connsiteY4" fmla="*/ 202406 h 211931"/>
                  <a:gd name="connsiteX5" fmla="*/ 69056 w 642937"/>
                  <a:gd name="connsiteY5" fmla="*/ 169068 h 211931"/>
                  <a:gd name="connsiteX6" fmla="*/ 38100 w 642937"/>
                  <a:gd name="connsiteY6" fmla="*/ 128587 h 211931"/>
                  <a:gd name="connsiteX7" fmla="*/ 11906 w 642937"/>
                  <a:gd name="connsiteY7" fmla="*/ 76200 h 211931"/>
                  <a:gd name="connsiteX8" fmla="*/ 0 w 642937"/>
                  <a:gd name="connsiteY8" fmla="*/ 0 h 211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937" h="211931">
                    <a:moveTo>
                      <a:pt x="0" y="0"/>
                    </a:moveTo>
                    <a:lnTo>
                      <a:pt x="642937" y="0"/>
                    </a:lnTo>
                    <a:lnTo>
                      <a:pt x="642937" y="211931"/>
                    </a:lnTo>
                    <a:lnTo>
                      <a:pt x="171450" y="211931"/>
                    </a:lnTo>
                    <a:lnTo>
                      <a:pt x="135731" y="202406"/>
                    </a:lnTo>
                    <a:lnTo>
                      <a:pt x="69056" y="169068"/>
                    </a:lnTo>
                    <a:lnTo>
                      <a:pt x="38100" y="128587"/>
                    </a:lnTo>
                    <a:lnTo>
                      <a:pt x="11906" y="76200"/>
                    </a:lnTo>
                    <a:lnTo>
                      <a:pt x="0" y="0"/>
                    </a:lnTo>
                    <a:close/>
                  </a:path>
                </a:pathLst>
              </a:custGeom>
              <a:grpFill/>
              <a:ln w="12700" cap="flat" cmpd="sng" algn="ctr">
                <a:noFill/>
                <a:prstDash val="solid"/>
                <a:miter lim="800000"/>
              </a:ln>
              <a:effectLst/>
            </p:spPr>
            <p:txBody>
              <a:bodyPr rtlCol="0" anchor="ctr"/>
              <a:lstStyle/>
              <a:p>
                <a:pPr algn="ctr" defTabSz="685800">
                  <a:defRPr/>
                </a:pPr>
                <a:endParaRPr lang="en-GB" sz="750" kern="0">
                  <a:solidFill>
                    <a:prstClr val="white"/>
                  </a:solidFill>
                  <a:latin typeface="Calibri" panose="020F0502020204030204"/>
                </a:endParaRPr>
              </a:p>
            </p:txBody>
          </p:sp>
        </p:grpSp>
      </p:grpSp>
      <p:grpSp>
        <p:nvGrpSpPr>
          <p:cNvPr id="20" name="Group 19"/>
          <p:cNvGrpSpPr/>
          <p:nvPr/>
        </p:nvGrpSpPr>
        <p:grpSpPr>
          <a:xfrm>
            <a:off x="4623911" y="3215368"/>
            <a:ext cx="2870505" cy="929112"/>
            <a:chOff x="5885815" y="2902856"/>
            <a:chExt cx="3827340" cy="1238815"/>
          </a:xfrm>
        </p:grpSpPr>
        <p:grpSp>
          <p:nvGrpSpPr>
            <p:cNvPr id="78" name="Group 77"/>
            <p:cNvGrpSpPr/>
            <p:nvPr/>
          </p:nvGrpSpPr>
          <p:grpSpPr>
            <a:xfrm>
              <a:off x="5885815" y="3311992"/>
              <a:ext cx="3822002" cy="276999"/>
              <a:chOff x="2777888" y="3990829"/>
              <a:chExt cx="5683940" cy="411943"/>
            </a:xfrm>
          </p:grpSpPr>
          <p:cxnSp>
            <p:nvCxnSpPr>
              <p:cNvPr id="79" name="Straight Connector 78"/>
              <p:cNvCxnSpPr/>
              <p:nvPr/>
            </p:nvCxnSpPr>
            <p:spPr>
              <a:xfrm>
                <a:off x="4417513" y="4341497"/>
                <a:ext cx="638174" cy="0"/>
              </a:xfrm>
              <a:prstGeom prst="line">
                <a:avLst/>
              </a:prstGeom>
              <a:noFill/>
              <a:ln w="12700" cap="flat" cmpd="sng" algn="ctr">
                <a:solidFill>
                  <a:srgbClr val="00B050"/>
                </a:solidFill>
                <a:prstDash val="solid"/>
                <a:miter lim="800000"/>
              </a:ln>
              <a:effectLst/>
            </p:spPr>
          </p:cxnSp>
          <p:cxnSp>
            <p:nvCxnSpPr>
              <p:cNvPr id="80" name="Straight Connector 79"/>
              <p:cNvCxnSpPr/>
              <p:nvPr/>
            </p:nvCxnSpPr>
            <p:spPr>
              <a:xfrm>
                <a:off x="7835900" y="4341497"/>
                <a:ext cx="625928" cy="0"/>
              </a:xfrm>
              <a:prstGeom prst="line">
                <a:avLst/>
              </a:prstGeom>
              <a:noFill/>
              <a:ln w="12700" cap="flat" cmpd="sng" algn="ctr">
                <a:solidFill>
                  <a:srgbClr val="00B050"/>
                </a:solidFill>
                <a:prstDash val="solid"/>
                <a:miter lim="800000"/>
              </a:ln>
              <a:effectLst/>
            </p:spPr>
          </p:cxnSp>
          <p:cxnSp>
            <p:nvCxnSpPr>
              <p:cNvPr id="81" name="Straight Connector 80"/>
              <p:cNvCxnSpPr/>
              <p:nvPr/>
            </p:nvCxnSpPr>
            <p:spPr>
              <a:xfrm flipH="1">
                <a:off x="2861389" y="4332165"/>
                <a:ext cx="1892300" cy="0"/>
              </a:xfrm>
              <a:prstGeom prst="line">
                <a:avLst/>
              </a:prstGeom>
              <a:noFill/>
              <a:ln w="6350" cap="flat" cmpd="sng" algn="ctr">
                <a:solidFill>
                  <a:srgbClr val="00B050"/>
                </a:solidFill>
                <a:prstDash val="dashDot"/>
                <a:miter lim="800000"/>
              </a:ln>
              <a:effectLst/>
            </p:spPr>
          </p:cxnSp>
          <p:sp>
            <p:nvSpPr>
              <p:cNvPr id="82" name="TextBox 81"/>
              <p:cNvSpPr txBox="1"/>
              <p:nvPr/>
            </p:nvSpPr>
            <p:spPr>
              <a:xfrm>
                <a:off x="2777888" y="3990829"/>
                <a:ext cx="1462777" cy="411943"/>
              </a:xfrm>
              <a:prstGeom prst="rect">
                <a:avLst/>
              </a:prstGeom>
              <a:noFill/>
            </p:spPr>
            <p:txBody>
              <a:bodyPr wrap="none" rtlCol="0">
                <a:spAutoFit/>
              </a:bodyPr>
              <a:lstStyle/>
              <a:p>
                <a:pPr defTabSz="685800">
                  <a:defRPr/>
                </a:pPr>
                <a:r>
                  <a:rPr lang="en-GB" sz="750" b="1" kern="0" dirty="0">
                    <a:solidFill>
                      <a:srgbClr val="00B050"/>
                    </a:solidFill>
                    <a:latin typeface="Calibri" panose="020F0502020204030204"/>
                  </a:rPr>
                  <a:t>Nominal level</a:t>
                </a:r>
              </a:p>
            </p:txBody>
          </p:sp>
        </p:grpSp>
        <p:grpSp>
          <p:nvGrpSpPr>
            <p:cNvPr id="83" name="Group 82"/>
            <p:cNvGrpSpPr/>
            <p:nvPr/>
          </p:nvGrpSpPr>
          <p:grpSpPr>
            <a:xfrm>
              <a:off x="5885815" y="3710785"/>
              <a:ext cx="3822002" cy="430886"/>
              <a:chOff x="2777888" y="3990829"/>
              <a:chExt cx="5683940" cy="640798"/>
            </a:xfrm>
          </p:grpSpPr>
          <p:cxnSp>
            <p:nvCxnSpPr>
              <p:cNvPr id="84" name="Straight Connector 83"/>
              <p:cNvCxnSpPr/>
              <p:nvPr/>
            </p:nvCxnSpPr>
            <p:spPr>
              <a:xfrm>
                <a:off x="4417514" y="4327331"/>
                <a:ext cx="638174" cy="0"/>
              </a:xfrm>
              <a:prstGeom prst="line">
                <a:avLst/>
              </a:prstGeom>
              <a:noFill/>
              <a:ln w="12700" cap="flat" cmpd="sng" algn="ctr">
                <a:solidFill>
                  <a:srgbClr val="7030A0"/>
                </a:solidFill>
                <a:prstDash val="solid"/>
                <a:miter lim="800000"/>
              </a:ln>
              <a:effectLst/>
            </p:spPr>
          </p:cxnSp>
          <p:cxnSp>
            <p:nvCxnSpPr>
              <p:cNvPr id="85" name="Straight Connector 84"/>
              <p:cNvCxnSpPr/>
              <p:nvPr/>
            </p:nvCxnSpPr>
            <p:spPr>
              <a:xfrm>
                <a:off x="7835900" y="4327331"/>
                <a:ext cx="625928" cy="0"/>
              </a:xfrm>
              <a:prstGeom prst="line">
                <a:avLst/>
              </a:prstGeom>
              <a:noFill/>
              <a:ln w="12700" cap="flat" cmpd="sng" algn="ctr">
                <a:solidFill>
                  <a:srgbClr val="7030A0"/>
                </a:solidFill>
                <a:prstDash val="solid"/>
                <a:miter lim="800000"/>
              </a:ln>
              <a:effectLst/>
            </p:spPr>
          </p:cxnSp>
          <p:cxnSp>
            <p:nvCxnSpPr>
              <p:cNvPr id="86" name="Straight Connector 85"/>
              <p:cNvCxnSpPr/>
              <p:nvPr/>
            </p:nvCxnSpPr>
            <p:spPr>
              <a:xfrm flipH="1">
                <a:off x="2861389" y="4318000"/>
                <a:ext cx="1892300" cy="0"/>
              </a:xfrm>
              <a:prstGeom prst="line">
                <a:avLst/>
              </a:prstGeom>
              <a:noFill/>
              <a:ln w="6350" cap="flat" cmpd="sng" algn="ctr">
                <a:solidFill>
                  <a:srgbClr val="7030A0"/>
                </a:solidFill>
                <a:prstDash val="dashDot"/>
                <a:miter lim="800000"/>
              </a:ln>
              <a:effectLst/>
            </p:spPr>
          </p:cxnSp>
          <p:sp>
            <p:nvSpPr>
              <p:cNvPr id="87" name="TextBox 86"/>
              <p:cNvSpPr txBox="1"/>
              <p:nvPr/>
            </p:nvSpPr>
            <p:spPr>
              <a:xfrm>
                <a:off x="2777888" y="3990829"/>
                <a:ext cx="1399206" cy="640798"/>
              </a:xfrm>
              <a:prstGeom prst="rect">
                <a:avLst/>
              </a:prstGeom>
              <a:noFill/>
            </p:spPr>
            <p:txBody>
              <a:bodyPr wrap="none" rtlCol="0">
                <a:spAutoFit/>
              </a:bodyPr>
              <a:lstStyle/>
              <a:p>
                <a:pPr defTabSz="685800">
                  <a:defRPr/>
                </a:pPr>
                <a:r>
                  <a:rPr lang="en-GB" sz="750" kern="0" dirty="0">
                    <a:solidFill>
                      <a:srgbClr val="7030A0"/>
                    </a:solidFill>
                    <a:latin typeface="Calibri" panose="020F0502020204030204"/>
                  </a:rPr>
                  <a:t>Low level</a:t>
                </a:r>
              </a:p>
              <a:p>
                <a:pPr defTabSz="685800">
                  <a:defRPr/>
                </a:pPr>
                <a:r>
                  <a:rPr lang="en-GB" sz="750" kern="0" dirty="0">
                    <a:solidFill>
                      <a:srgbClr val="7030A0"/>
                    </a:solidFill>
                    <a:latin typeface="Calibri" panose="020F0502020204030204"/>
                  </a:rPr>
                  <a:t>Adjust. range</a:t>
                </a:r>
              </a:p>
            </p:txBody>
          </p:sp>
        </p:grpSp>
        <p:grpSp>
          <p:nvGrpSpPr>
            <p:cNvPr id="88" name="Group 87"/>
            <p:cNvGrpSpPr/>
            <p:nvPr/>
          </p:nvGrpSpPr>
          <p:grpSpPr>
            <a:xfrm>
              <a:off x="5891153" y="2902856"/>
              <a:ext cx="3822002" cy="430886"/>
              <a:chOff x="2777888" y="3953053"/>
              <a:chExt cx="5683940" cy="640798"/>
            </a:xfrm>
          </p:grpSpPr>
          <p:cxnSp>
            <p:nvCxnSpPr>
              <p:cNvPr id="89" name="Straight Connector 88"/>
              <p:cNvCxnSpPr/>
              <p:nvPr/>
            </p:nvCxnSpPr>
            <p:spPr>
              <a:xfrm>
                <a:off x="4417513" y="4256505"/>
                <a:ext cx="638174" cy="0"/>
              </a:xfrm>
              <a:prstGeom prst="line">
                <a:avLst/>
              </a:prstGeom>
              <a:noFill/>
              <a:ln w="12700" cap="flat" cmpd="sng" algn="ctr">
                <a:solidFill>
                  <a:srgbClr val="7030A0"/>
                </a:solidFill>
                <a:prstDash val="solid"/>
                <a:miter lim="800000"/>
              </a:ln>
              <a:effectLst/>
            </p:spPr>
          </p:cxnSp>
          <p:cxnSp>
            <p:nvCxnSpPr>
              <p:cNvPr id="90" name="Straight Connector 89"/>
              <p:cNvCxnSpPr/>
              <p:nvPr/>
            </p:nvCxnSpPr>
            <p:spPr>
              <a:xfrm>
                <a:off x="7835900" y="4256505"/>
                <a:ext cx="625928" cy="0"/>
              </a:xfrm>
              <a:prstGeom prst="line">
                <a:avLst/>
              </a:prstGeom>
              <a:noFill/>
              <a:ln w="12700" cap="flat" cmpd="sng" algn="ctr">
                <a:solidFill>
                  <a:srgbClr val="7030A0"/>
                </a:solidFill>
                <a:prstDash val="solid"/>
                <a:miter lim="800000"/>
              </a:ln>
              <a:effectLst/>
            </p:spPr>
          </p:cxnSp>
          <p:cxnSp>
            <p:nvCxnSpPr>
              <p:cNvPr id="91" name="Straight Connector 90"/>
              <p:cNvCxnSpPr/>
              <p:nvPr/>
            </p:nvCxnSpPr>
            <p:spPr>
              <a:xfrm flipH="1">
                <a:off x="2861389" y="4251896"/>
                <a:ext cx="1892300" cy="0"/>
              </a:xfrm>
              <a:prstGeom prst="line">
                <a:avLst/>
              </a:prstGeom>
              <a:noFill/>
              <a:ln w="6350" cap="flat" cmpd="sng" algn="ctr">
                <a:solidFill>
                  <a:srgbClr val="7030A0"/>
                </a:solidFill>
                <a:prstDash val="dashDot"/>
                <a:miter lim="800000"/>
              </a:ln>
              <a:effectLst/>
            </p:spPr>
          </p:cxnSp>
          <p:sp>
            <p:nvSpPr>
              <p:cNvPr id="92" name="TextBox 91"/>
              <p:cNvSpPr txBox="1"/>
              <p:nvPr/>
            </p:nvSpPr>
            <p:spPr>
              <a:xfrm>
                <a:off x="2777888" y="3953053"/>
                <a:ext cx="1399206" cy="640798"/>
              </a:xfrm>
              <a:prstGeom prst="rect">
                <a:avLst/>
              </a:prstGeom>
              <a:noFill/>
            </p:spPr>
            <p:txBody>
              <a:bodyPr wrap="none" rtlCol="0">
                <a:spAutoFit/>
              </a:bodyPr>
              <a:lstStyle/>
              <a:p>
                <a:pPr defTabSz="685800">
                  <a:defRPr/>
                </a:pPr>
                <a:r>
                  <a:rPr lang="en-GB" sz="750" kern="0" dirty="0">
                    <a:solidFill>
                      <a:srgbClr val="7030A0"/>
                    </a:solidFill>
                    <a:latin typeface="Calibri" panose="020F0502020204030204"/>
                  </a:rPr>
                  <a:t>High level</a:t>
                </a:r>
              </a:p>
              <a:p>
                <a:pPr defTabSz="685800">
                  <a:defRPr/>
                </a:pPr>
                <a:r>
                  <a:rPr lang="en-GB" sz="750" kern="0" dirty="0">
                    <a:solidFill>
                      <a:srgbClr val="7030A0"/>
                    </a:solidFill>
                    <a:latin typeface="Calibri" panose="020F0502020204030204"/>
                  </a:rPr>
                  <a:t>Adjust. range</a:t>
                </a:r>
              </a:p>
            </p:txBody>
          </p:sp>
        </p:grpSp>
        <p:cxnSp>
          <p:nvCxnSpPr>
            <p:cNvPr id="93" name="Straight Arrow Connector 92"/>
            <p:cNvCxnSpPr/>
            <p:nvPr/>
          </p:nvCxnSpPr>
          <p:spPr>
            <a:xfrm>
              <a:off x="6828702" y="3114237"/>
              <a:ext cx="0" cy="417750"/>
            </a:xfrm>
            <a:prstGeom prst="straightConnector1">
              <a:avLst/>
            </a:prstGeom>
            <a:noFill/>
            <a:ln w="6350" cap="flat" cmpd="sng" algn="ctr">
              <a:solidFill>
                <a:srgbClr val="7030A0"/>
              </a:solidFill>
              <a:prstDash val="solid"/>
              <a:miter lim="800000"/>
              <a:headEnd type="triangle"/>
              <a:tailEnd type="triangle"/>
            </a:ln>
            <a:effectLst/>
          </p:spPr>
        </p:cxnSp>
        <p:sp>
          <p:nvSpPr>
            <p:cNvPr id="94" name="TextBox 93"/>
            <p:cNvSpPr txBox="1"/>
            <p:nvPr/>
          </p:nvSpPr>
          <p:spPr>
            <a:xfrm rot="16200000">
              <a:off x="6595866" y="3187908"/>
              <a:ext cx="374461" cy="276999"/>
            </a:xfrm>
            <a:prstGeom prst="rect">
              <a:avLst/>
            </a:prstGeom>
            <a:noFill/>
          </p:spPr>
          <p:txBody>
            <a:bodyPr wrap="none" rtlCol="0">
              <a:spAutoFit/>
            </a:bodyPr>
            <a:lstStyle/>
            <a:p>
              <a:r>
                <a:rPr lang="en-GB" sz="750" b="1" dirty="0">
                  <a:solidFill>
                    <a:srgbClr val="7030A0"/>
                  </a:solidFill>
                  <a:latin typeface="Calibri" panose="020F0502020204030204"/>
                </a:rPr>
                <a:t>75</a:t>
              </a:r>
            </a:p>
          </p:txBody>
        </p:sp>
        <p:cxnSp>
          <p:nvCxnSpPr>
            <p:cNvPr id="95" name="Straight Arrow Connector 94"/>
            <p:cNvCxnSpPr/>
            <p:nvPr/>
          </p:nvCxnSpPr>
          <p:spPr>
            <a:xfrm>
              <a:off x="6828702" y="3544838"/>
              <a:ext cx="0" cy="398793"/>
            </a:xfrm>
            <a:prstGeom prst="straightConnector1">
              <a:avLst/>
            </a:prstGeom>
            <a:noFill/>
            <a:ln w="6350" cap="flat" cmpd="sng" algn="ctr">
              <a:solidFill>
                <a:srgbClr val="7030A0"/>
              </a:solidFill>
              <a:prstDash val="solid"/>
              <a:miter lim="800000"/>
              <a:headEnd type="triangle"/>
              <a:tailEnd type="triangle"/>
            </a:ln>
            <a:effectLst/>
          </p:spPr>
        </p:cxnSp>
        <p:sp>
          <p:nvSpPr>
            <p:cNvPr id="96" name="TextBox 95"/>
            <p:cNvSpPr txBox="1"/>
            <p:nvPr/>
          </p:nvSpPr>
          <p:spPr>
            <a:xfrm rot="16200000">
              <a:off x="6595866" y="3618602"/>
              <a:ext cx="374461" cy="276999"/>
            </a:xfrm>
            <a:prstGeom prst="rect">
              <a:avLst/>
            </a:prstGeom>
            <a:noFill/>
          </p:spPr>
          <p:txBody>
            <a:bodyPr wrap="none" rtlCol="0">
              <a:spAutoFit/>
            </a:bodyPr>
            <a:lstStyle/>
            <a:p>
              <a:r>
                <a:rPr lang="en-GB" sz="750" b="1" dirty="0">
                  <a:solidFill>
                    <a:srgbClr val="7030A0"/>
                  </a:solidFill>
                  <a:latin typeface="Calibri" panose="020F0502020204030204"/>
                </a:rPr>
                <a:t>75</a:t>
              </a:r>
            </a:p>
          </p:txBody>
        </p:sp>
      </p:grpSp>
      <p:grpSp>
        <p:nvGrpSpPr>
          <p:cNvPr id="21" name="Group 20"/>
          <p:cNvGrpSpPr/>
          <p:nvPr/>
        </p:nvGrpSpPr>
        <p:grpSpPr>
          <a:xfrm>
            <a:off x="5795315" y="3176593"/>
            <a:ext cx="3430179" cy="336620"/>
            <a:chOff x="7447687" y="2851158"/>
            <a:chExt cx="4573572" cy="448826"/>
          </a:xfrm>
        </p:grpSpPr>
        <p:cxnSp>
          <p:nvCxnSpPr>
            <p:cNvPr id="97" name="Straight Connector 96"/>
            <p:cNvCxnSpPr/>
            <p:nvPr/>
          </p:nvCxnSpPr>
          <p:spPr>
            <a:xfrm flipH="1">
              <a:off x="7827180" y="3246992"/>
              <a:ext cx="1044694" cy="0"/>
            </a:xfrm>
            <a:prstGeom prst="line">
              <a:avLst/>
            </a:prstGeom>
            <a:noFill/>
            <a:ln w="38100" cap="flat" cmpd="sng" algn="ctr">
              <a:solidFill>
                <a:srgbClr val="FFFF00"/>
              </a:solidFill>
              <a:prstDash val="solid"/>
              <a:miter lim="800000"/>
            </a:ln>
            <a:effectLst/>
          </p:spPr>
        </p:cxnSp>
        <p:sp>
          <p:nvSpPr>
            <p:cNvPr id="98" name="TextBox 97"/>
            <p:cNvSpPr txBox="1"/>
            <p:nvPr/>
          </p:nvSpPr>
          <p:spPr>
            <a:xfrm>
              <a:off x="10236155" y="3022986"/>
              <a:ext cx="1785104" cy="276998"/>
            </a:xfrm>
            <a:prstGeom prst="rect">
              <a:avLst/>
            </a:prstGeom>
            <a:noFill/>
          </p:spPr>
          <p:txBody>
            <a:bodyPr wrap="none" rtlCol="0">
              <a:spAutoFit/>
            </a:bodyPr>
            <a:lstStyle/>
            <a:p>
              <a:r>
                <a:rPr lang="en-GB" sz="750" dirty="0">
                  <a:solidFill>
                    <a:srgbClr val="FFC000">
                      <a:lumMod val="50000"/>
                    </a:srgbClr>
                  </a:solidFill>
                  <a:latin typeface="Calibri" panose="020F0502020204030204"/>
                </a:rPr>
                <a:t>Splice upper position @ 300K</a:t>
              </a:r>
            </a:p>
          </p:txBody>
        </p:sp>
        <p:cxnSp>
          <p:nvCxnSpPr>
            <p:cNvPr id="99" name="Straight Connector 98"/>
            <p:cNvCxnSpPr/>
            <p:nvPr/>
          </p:nvCxnSpPr>
          <p:spPr>
            <a:xfrm flipH="1">
              <a:off x="7447687" y="3246055"/>
              <a:ext cx="3544509" cy="0"/>
            </a:xfrm>
            <a:prstGeom prst="line">
              <a:avLst/>
            </a:prstGeom>
            <a:noFill/>
            <a:ln w="6350" cap="flat" cmpd="sng" algn="ctr">
              <a:solidFill>
                <a:srgbClr val="FFC000">
                  <a:lumMod val="75000"/>
                </a:srgbClr>
              </a:solidFill>
              <a:prstDash val="dashDot"/>
              <a:miter lim="800000"/>
            </a:ln>
            <a:effectLst/>
          </p:spPr>
        </p:cxnSp>
        <p:cxnSp>
          <p:nvCxnSpPr>
            <p:cNvPr id="100" name="Straight Connector 99"/>
            <p:cNvCxnSpPr/>
            <p:nvPr/>
          </p:nvCxnSpPr>
          <p:spPr>
            <a:xfrm flipH="1">
              <a:off x="7832304" y="3052286"/>
              <a:ext cx="1044694" cy="0"/>
            </a:xfrm>
            <a:prstGeom prst="line">
              <a:avLst/>
            </a:prstGeom>
            <a:noFill/>
            <a:ln w="38100" cap="flat" cmpd="sng" algn="ctr">
              <a:solidFill>
                <a:srgbClr val="FFFF00"/>
              </a:solidFill>
              <a:prstDash val="solid"/>
              <a:miter lim="800000"/>
            </a:ln>
            <a:effectLst/>
          </p:spPr>
        </p:cxnSp>
        <p:cxnSp>
          <p:nvCxnSpPr>
            <p:cNvPr id="101" name="Straight Connector 100"/>
            <p:cNvCxnSpPr/>
            <p:nvPr/>
          </p:nvCxnSpPr>
          <p:spPr>
            <a:xfrm flipH="1">
              <a:off x="7447687" y="3051349"/>
              <a:ext cx="3549633" cy="0"/>
            </a:xfrm>
            <a:prstGeom prst="line">
              <a:avLst/>
            </a:prstGeom>
            <a:noFill/>
            <a:ln w="6350" cap="flat" cmpd="sng" algn="ctr">
              <a:solidFill>
                <a:srgbClr val="FFC000">
                  <a:lumMod val="75000"/>
                </a:srgbClr>
              </a:solidFill>
              <a:prstDash val="dashDot"/>
              <a:miter lim="800000"/>
            </a:ln>
            <a:effectLst/>
          </p:spPr>
        </p:cxnSp>
        <p:sp>
          <p:nvSpPr>
            <p:cNvPr id="102" name="TextBox 101"/>
            <p:cNvSpPr txBox="1"/>
            <p:nvPr/>
          </p:nvSpPr>
          <p:spPr>
            <a:xfrm>
              <a:off x="10231039" y="2851158"/>
              <a:ext cx="1753045" cy="276998"/>
            </a:xfrm>
            <a:prstGeom prst="rect">
              <a:avLst/>
            </a:prstGeom>
            <a:noFill/>
          </p:spPr>
          <p:txBody>
            <a:bodyPr wrap="none" rtlCol="0">
              <a:spAutoFit/>
            </a:bodyPr>
            <a:lstStyle/>
            <a:p>
              <a:r>
                <a:rPr lang="en-GB" sz="750" dirty="0">
                  <a:solidFill>
                    <a:srgbClr val="FFC000">
                      <a:lumMod val="50000"/>
                    </a:srgbClr>
                  </a:solidFill>
                  <a:latin typeface="Calibri" panose="020F0502020204030204"/>
                </a:rPr>
                <a:t>Splice upper position @ 4.5K</a:t>
              </a:r>
            </a:p>
          </p:txBody>
        </p:sp>
      </p:grpSp>
      <p:sp>
        <p:nvSpPr>
          <p:cNvPr id="105" name="TextBox 104"/>
          <p:cNvSpPr txBox="1"/>
          <p:nvPr/>
        </p:nvSpPr>
        <p:spPr>
          <a:xfrm>
            <a:off x="7882829" y="4164048"/>
            <a:ext cx="1091966" cy="323165"/>
          </a:xfrm>
          <a:prstGeom prst="rect">
            <a:avLst/>
          </a:prstGeom>
          <a:noFill/>
        </p:spPr>
        <p:txBody>
          <a:bodyPr wrap="none" rtlCol="0">
            <a:spAutoFit/>
          </a:bodyPr>
          <a:lstStyle/>
          <a:p>
            <a:r>
              <a:rPr lang="en-GB" sz="750" b="1" dirty="0">
                <a:solidFill>
                  <a:srgbClr val="ED7D31"/>
                </a:solidFill>
                <a:latin typeface="Calibri" panose="020F0502020204030204"/>
              </a:rPr>
              <a:t>25 &gt; 24 litres required</a:t>
            </a:r>
          </a:p>
          <a:p>
            <a:r>
              <a:rPr lang="en-GB" sz="750" b="1" dirty="0">
                <a:solidFill>
                  <a:srgbClr val="ED7D31"/>
                </a:solidFill>
                <a:latin typeface="Calibri" panose="020F0502020204030204"/>
              </a:rPr>
              <a:t>for 10 g/s during 5 min</a:t>
            </a:r>
          </a:p>
        </p:txBody>
      </p:sp>
      <p:grpSp>
        <p:nvGrpSpPr>
          <p:cNvPr id="106" name="Group 105"/>
          <p:cNvGrpSpPr/>
          <p:nvPr/>
        </p:nvGrpSpPr>
        <p:grpSpPr>
          <a:xfrm>
            <a:off x="4611556" y="4672932"/>
            <a:ext cx="2884808" cy="207749"/>
            <a:chOff x="2741588" y="4016764"/>
            <a:chExt cx="5720240" cy="411942"/>
          </a:xfrm>
        </p:grpSpPr>
        <p:cxnSp>
          <p:nvCxnSpPr>
            <p:cNvPr id="107" name="Straight Connector 106"/>
            <p:cNvCxnSpPr/>
            <p:nvPr/>
          </p:nvCxnSpPr>
          <p:spPr>
            <a:xfrm>
              <a:off x="4417514" y="4327331"/>
              <a:ext cx="638174" cy="0"/>
            </a:xfrm>
            <a:prstGeom prst="line">
              <a:avLst/>
            </a:prstGeom>
            <a:noFill/>
            <a:ln w="12700" cap="flat" cmpd="sng" algn="ctr">
              <a:solidFill>
                <a:srgbClr val="7030A0"/>
              </a:solidFill>
              <a:prstDash val="solid"/>
              <a:miter lim="800000"/>
            </a:ln>
            <a:effectLst/>
          </p:spPr>
        </p:cxnSp>
        <p:cxnSp>
          <p:nvCxnSpPr>
            <p:cNvPr id="108" name="Straight Connector 107"/>
            <p:cNvCxnSpPr/>
            <p:nvPr/>
          </p:nvCxnSpPr>
          <p:spPr>
            <a:xfrm>
              <a:off x="7835900" y="4327331"/>
              <a:ext cx="625928" cy="0"/>
            </a:xfrm>
            <a:prstGeom prst="line">
              <a:avLst/>
            </a:prstGeom>
            <a:noFill/>
            <a:ln w="12700" cap="flat" cmpd="sng" algn="ctr">
              <a:solidFill>
                <a:srgbClr val="7030A0"/>
              </a:solidFill>
              <a:prstDash val="solid"/>
              <a:miter lim="800000"/>
            </a:ln>
            <a:effectLst/>
          </p:spPr>
        </p:cxnSp>
        <p:cxnSp>
          <p:nvCxnSpPr>
            <p:cNvPr id="109" name="Straight Connector 108"/>
            <p:cNvCxnSpPr/>
            <p:nvPr/>
          </p:nvCxnSpPr>
          <p:spPr>
            <a:xfrm flipH="1">
              <a:off x="2861389" y="4318000"/>
              <a:ext cx="1892300" cy="0"/>
            </a:xfrm>
            <a:prstGeom prst="line">
              <a:avLst/>
            </a:prstGeom>
            <a:noFill/>
            <a:ln w="6350" cap="flat" cmpd="sng" algn="ctr">
              <a:solidFill>
                <a:srgbClr val="7030A0"/>
              </a:solidFill>
              <a:prstDash val="dashDot"/>
              <a:miter lim="800000"/>
            </a:ln>
            <a:effectLst/>
          </p:spPr>
        </p:cxnSp>
        <p:sp>
          <p:nvSpPr>
            <p:cNvPr id="110" name="TextBox 109"/>
            <p:cNvSpPr txBox="1"/>
            <p:nvPr/>
          </p:nvSpPr>
          <p:spPr>
            <a:xfrm>
              <a:off x="2741588" y="4016764"/>
              <a:ext cx="1898241" cy="411942"/>
            </a:xfrm>
            <a:prstGeom prst="rect">
              <a:avLst/>
            </a:prstGeom>
            <a:noFill/>
          </p:spPr>
          <p:txBody>
            <a:bodyPr wrap="none" rtlCol="0">
              <a:spAutoFit/>
            </a:bodyPr>
            <a:lstStyle/>
            <a:p>
              <a:pPr defTabSz="685800">
                <a:defRPr/>
              </a:pPr>
              <a:r>
                <a:rPr lang="en-GB" sz="750" kern="0" dirty="0">
                  <a:solidFill>
                    <a:srgbClr val="7030A0"/>
                  </a:solidFill>
                  <a:latin typeface="Calibri" panose="020F0502020204030204"/>
                </a:rPr>
                <a:t>Top heater position</a:t>
              </a:r>
            </a:p>
          </p:txBody>
        </p:sp>
      </p:grpSp>
      <p:cxnSp>
        <p:nvCxnSpPr>
          <p:cNvPr id="111" name="Straight Connector 110"/>
          <p:cNvCxnSpPr/>
          <p:nvPr/>
        </p:nvCxnSpPr>
        <p:spPr>
          <a:xfrm flipV="1">
            <a:off x="5938958" y="2402100"/>
            <a:ext cx="0" cy="2961538"/>
          </a:xfrm>
          <a:prstGeom prst="line">
            <a:avLst/>
          </a:prstGeom>
          <a:noFill/>
          <a:ln w="28575" cap="flat" cmpd="dbl" algn="ctr">
            <a:solidFill>
              <a:srgbClr val="4472C4">
                <a:lumMod val="60000"/>
                <a:lumOff val="40000"/>
              </a:srgbClr>
            </a:solidFill>
            <a:prstDash val="solid"/>
            <a:miter lim="800000"/>
          </a:ln>
          <a:effectLst/>
        </p:spPr>
      </p:cxnSp>
      <p:sp>
        <p:nvSpPr>
          <p:cNvPr id="112" name="TextBox 111"/>
          <p:cNvSpPr txBox="1"/>
          <p:nvPr/>
        </p:nvSpPr>
        <p:spPr>
          <a:xfrm>
            <a:off x="4670027" y="5147909"/>
            <a:ext cx="867545" cy="207749"/>
          </a:xfrm>
          <a:prstGeom prst="rect">
            <a:avLst/>
          </a:prstGeom>
          <a:noFill/>
        </p:spPr>
        <p:txBody>
          <a:bodyPr wrap="none" rtlCol="0">
            <a:spAutoFit/>
          </a:bodyPr>
          <a:lstStyle/>
          <a:p>
            <a:r>
              <a:rPr lang="en-GB" sz="750" b="1" dirty="0">
                <a:solidFill>
                  <a:srgbClr val="0070C0"/>
                </a:solidFill>
                <a:latin typeface="Calibri" panose="020F0502020204030204"/>
              </a:rPr>
              <a:t>Inlet LHE diffuser</a:t>
            </a:r>
          </a:p>
        </p:txBody>
      </p:sp>
      <p:cxnSp>
        <p:nvCxnSpPr>
          <p:cNvPr id="113" name="Straight Arrow Connector 112"/>
          <p:cNvCxnSpPr>
            <a:stCxn id="112" idx="3"/>
          </p:cNvCxnSpPr>
          <p:nvPr/>
        </p:nvCxnSpPr>
        <p:spPr>
          <a:xfrm>
            <a:off x="5546359" y="5246565"/>
            <a:ext cx="305326" cy="138710"/>
          </a:xfrm>
          <a:prstGeom prst="straightConnector1">
            <a:avLst/>
          </a:prstGeom>
          <a:noFill/>
          <a:ln w="9525" cap="flat" cmpd="sng" algn="ctr">
            <a:solidFill>
              <a:srgbClr val="0070C0"/>
            </a:solidFill>
            <a:prstDash val="solid"/>
            <a:miter lim="800000"/>
            <a:tailEnd type="triangle"/>
          </a:ln>
          <a:effectLst/>
        </p:spPr>
      </p:cxnSp>
      <p:sp>
        <p:nvSpPr>
          <p:cNvPr id="114" name="TextBox 113"/>
          <p:cNvSpPr txBox="1"/>
          <p:nvPr/>
        </p:nvSpPr>
        <p:spPr>
          <a:xfrm>
            <a:off x="4618449" y="4881099"/>
            <a:ext cx="811763" cy="323165"/>
          </a:xfrm>
          <a:prstGeom prst="rect">
            <a:avLst/>
          </a:prstGeom>
          <a:noFill/>
        </p:spPr>
        <p:txBody>
          <a:bodyPr wrap="square" rtlCol="0">
            <a:spAutoFit/>
          </a:bodyPr>
          <a:lstStyle/>
          <a:p>
            <a:r>
              <a:rPr lang="en-GB" sz="750" dirty="0">
                <a:solidFill>
                  <a:srgbClr val="0070C0"/>
                </a:solidFill>
                <a:latin typeface="Calibri" panose="020F0502020204030204"/>
              </a:rPr>
              <a:t>Heater &amp; heat exchanger</a:t>
            </a:r>
          </a:p>
        </p:txBody>
      </p:sp>
      <p:cxnSp>
        <p:nvCxnSpPr>
          <p:cNvPr id="115" name="Straight Arrow Connector 114"/>
          <p:cNvCxnSpPr>
            <a:stCxn id="114" idx="3"/>
          </p:cNvCxnSpPr>
          <p:nvPr/>
        </p:nvCxnSpPr>
        <p:spPr>
          <a:xfrm>
            <a:off x="5430213" y="5041413"/>
            <a:ext cx="237296" cy="1427"/>
          </a:xfrm>
          <a:prstGeom prst="straightConnector1">
            <a:avLst/>
          </a:prstGeom>
          <a:noFill/>
          <a:ln w="9525" cap="flat" cmpd="sng" algn="ctr">
            <a:solidFill>
              <a:srgbClr val="0070C0"/>
            </a:solidFill>
            <a:prstDash val="solid"/>
            <a:miter lim="800000"/>
            <a:tailEnd type="triangle"/>
          </a:ln>
          <a:effectLst/>
        </p:spPr>
      </p:cxnSp>
      <p:grpSp>
        <p:nvGrpSpPr>
          <p:cNvPr id="22" name="Group 21"/>
          <p:cNvGrpSpPr/>
          <p:nvPr/>
        </p:nvGrpSpPr>
        <p:grpSpPr>
          <a:xfrm>
            <a:off x="5532343" y="2931000"/>
            <a:ext cx="3710514" cy="395737"/>
            <a:chOff x="7097057" y="2523700"/>
            <a:chExt cx="4947352" cy="527649"/>
          </a:xfrm>
        </p:grpSpPr>
        <p:sp>
          <p:nvSpPr>
            <p:cNvPr id="103" name="TextBox 102"/>
            <p:cNvSpPr txBox="1"/>
            <p:nvPr/>
          </p:nvSpPr>
          <p:spPr>
            <a:xfrm>
              <a:off x="10193414" y="2523700"/>
              <a:ext cx="1850995" cy="430886"/>
            </a:xfrm>
            <a:prstGeom prst="rect">
              <a:avLst/>
            </a:prstGeom>
            <a:noFill/>
          </p:spPr>
          <p:txBody>
            <a:bodyPr wrap="square" rtlCol="0">
              <a:spAutoFit/>
            </a:bodyPr>
            <a:lstStyle/>
            <a:p>
              <a:r>
                <a:rPr lang="en-GB" sz="750" b="1" dirty="0">
                  <a:solidFill>
                    <a:srgbClr val="ED7D31"/>
                  </a:solidFill>
                  <a:latin typeface="Calibri" panose="020F0502020204030204"/>
                </a:rPr>
                <a:t>3.9 litres &gt; 3 litres required</a:t>
              </a:r>
            </a:p>
            <a:p>
              <a:r>
                <a:rPr lang="en-GB" sz="750" b="1" dirty="0">
                  <a:solidFill>
                    <a:srgbClr val="ED7D31"/>
                  </a:solidFill>
                  <a:latin typeface="Calibri" panose="020F0502020204030204"/>
                </a:rPr>
                <a:t>for splices immersion 5 min</a:t>
              </a:r>
            </a:p>
          </p:txBody>
        </p:sp>
        <p:cxnSp>
          <p:nvCxnSpPr>
            <p:cNvPr id="104" name="Straight Arrow Connector 103"/>
            <p:cNvCxnSpPr/>
            <p:nvPr/>
          </p:nvCxnSpPr>
          <p:spPr>
            <a:xfrm>
              <a:off x="10169591" y="2712273"/>
              <a:ext cx="0" cy="339076"/>
            </a:xfrm>
            <a:prstGeom prst="straightConnector1">
              <a:avLst/>
            </a:prstGeom>
            <a:noFill/>
            <a:ln w="6350" cap="flat" cmpd="sng" algn="ctr">
              <a:solidFill>
                <a:srgbClr val="ED7D31">
                  <a:lumMod val="50000"/>
                </a:srgbClr>
              </a:solidFill>
              <a:prstDash val="solid"/>
              <a:miter lim="800000"/>
              <a:headEnd type="triangle"/>
              <a:tailEnd type="triangle"/>
            </a:ln>
            <a:effectLst/>
          </p:spPr>
        </p:cxnSp>
        <p:cxnSp>
          <p:nvCxnSpPr>
            <p:cNvPr id="118" name="Straight Connector 117"/>
            <p:cNvCxnSpPr/>
            <p:nvPr/>
          </p:nvCxnSpPr>
          <p:spPr>
            <a:xfrm flipH="1">
              <a:off x="7097057" y="2732377"/>
              <a:ext cx="3549633" cy="0"/>
            </a:xfrm>
            <a:prstGeom prst="line">
              <a:avLst/>
            </a:prstGeom>
            <a:noFill/>
            <a:ln w="6350" cap="flat" cmpd="sng" algn="ctr">
              <a:solidFill>
                <a:srgbClr val="FFC000">
                  <a:lumMod val="75000"/>
                </a:srgbClr>
              </a:solidFill>
              <a:prstDash val="dashDot"/>
              <a:miter lim="800000"/>
            </a:ln>
            <a:effectLst/>
          </p:spPr>
        </p:cxnSp>
      </p:grpSp>
      <p:cxnSp>
        <p:nvCxnSpPr>
          <p:cNvPr id="119" name="Straight Arrow Connector 118"/>
          <p:cNvCxnSpPr/>
          <p:nvPr/>
        </p:nvCxnSpPr>
        <p:spPr>
          <a:xfrm>
            <a:off x="7840612" y="3986310"/>
            <a:ext cx="0" cy="843242"/>
          </a:xfrm>
          <a:prstGeom prst="straightConnector1">
            <a:avLst/>
          </a:prstGeom>
          <a:noFill/>
          <a:ln w="6350" cap="flat" cmpd="sng" algn="ctr">
            <a:solidFill>
              <a:srgbClr val="ED7D31">
                <a:lumMod val="50000"/>
              </a:srgbClr>
            </a:solidFill>
            <a:prstDash val="solid"/>
            <a:miter lim="800000"/>
            <a:headEnd type="triangle"/>
            <a:tailEnd type="triangle"/>
          </a:ln>
          <a:effectLst/>
        </p:spPr>
      </p:cxnSp>
      <p:sp>
        <p:nvSpPr>
          <p:cNvPr id="120" name="Rectangle 119"/>
          <p:cNvSpPr/>
          <p:nvPr/>
        </p:nvSpPr>
        <p:spPr>
          <a:xfrm>
            <a:off x="4617982" y="1250394"/>
            <a:ext cx="323792" cy="77781"/>
          </a:xfrm>
          <a:prstGeom prst="rect">
            <a:avLst/>
          </a:prstGeom>
          <a:solidFill>
            <a:srgbClr val="FFC000">
              <a:lumMod val="20000"/>
              <a:lumOff val="80000"/>
              <a:alpha val="20000"/>
            </a:srgbClr>
          </a:solidFill>
          <a:ln w="12700" cap="flat" cmpd="sng" algn="ctr">
            <a:noFill/>
            <a:prstDash val="solid"/>
            <a:miter lim="800000"/>
          </a:ln>
          <a:effectLst/>
        </p:spPr>
        <p:txBody>
          <a:bodyPr rtlCol="0" anchor="ctr"/>
          <a:lstStyle/>
          <a:p>
            <a:pPr algn="ctr" defTabSz="685800">
              <a:defRPr/>
            </a:pPr>
            <a:endParaRPr lang="en-GB" sz="750" kern="0" dirty="0">
              <a:solidFill>
                <a:prstClr val="white"/>
              </a:solidFill>
              <a:latin typeface="Calibri" panose="020F0502020204030204"/>
            </a:endParaRPr>
          </a:p>
        </p:txBody>
      </p:sp>
      <p:sp>
        <p:nvSpPr>
          <p:cNvPr id="121" name="Rectangle 120"/>
          <p:cNvSpPr/>
          <p:nvPr/>
        </p:nvSpPr>
        <p:spPr>
          <a:xfrm>
            <a:off x="4613733" y="1360740"/>
            <a:ext cx="323792" cy="90239"/>
          </a:xfrm>
          <a:prstGeom prst="rect">
            <a:avLst/>
          </a:prstGeom>
          <a:solidFill>
            <a:srgbClr val="5B9BD5">
              <a:alpha val="20000"/>
            </a:srgbClr>
          </a:solidFill>
          <a:ln w="12700" cap="flat" cmpd="sng" algn="ctr">
            <a:noFill/>
            <a:prstDash val="solid"/>
            <a:miter lim="800000"/>
          </a:ln>
          <a:effectLst/>
        </p:spPr>
        <p:txBody>
          <a:bodyPr rtlCol="0" anchor="ctr"/>
          <a:lstStyle/>
          <a:p>
            <a:pPr algn="ctr" defTabSz="685800">
              <a:defRPr/>
            </a:pPr>
            <a:endParaRPr lang="en-GB" sz="750" kern="0" dirty="0">
              <a:solidFill>
                <a:prstClr val="white"/>
              </a:solidFill>
              <a:latin typeface="Calibri" panose="020F0502020204030204"/>
            </a:endParaRPr>
          </a:p>
        </p:txBody>
      </p:sp>
      <p:sp>
        <p:nvSpPr>
          <p:cNvPr id="122" name="Rectangle 121"/>
          <p:cNvSpPr/>
          <p:nvPr/>
        </p:nvSpPr>
        <p:spPr>
          <a:xfrm>
            <a:off x="4613733" y="1483921"/>
            <a:ext cx="323792" cy="109748"/>
          </a:xfrm>
          <a:prstGeom prst="rect">
            <a:avLst/>
          </a:prstGeom>
          <a:solidFill>
            <a:srgbClr val="66FFFF">
              <a:alpha val="20000"/>
            </a:srgbClr>
          </a:solidFill>
          <a:ln w="12700" cap="flat" cmpd="sng" algn="ctr">
            <a:noFill/>
            <a:prstDash val="solid"/>
            <a:miter lim="800000"/>
          </a:ln>
          <a:effectLst/>
        </p:spPr>
        <p:txBody>
          <a:bodyPr rtlCol="0" anchor="ctr"/>
          <a:lstStyle/>
          <a:p>
            <a:pPr algn="ctr" defTabSz="685800">
              <a:defRPr/>
            </a:pPr>
            <a:endParaRPr lang="en-GB" sz="750" kern="0" dirty="0">
              <a:solidFill>
                <a:prstClr val="white"/>
              </a:solidFill>
              <a:latin typeface="Calibri" panose="020F0502020204030204"/>
            </a:endParaRPr>
          </a:p>
        </p:txBody>
      </p:sp>
      <p:sp>
        <p:nvSpPr>
          <p:cNvPr id="123" name="TextBox 122"/>
          <p:cNvSpPr txBox="1"/>
          <p:nvPr/>
        </p:nvSpPr>
        <p:spPr>
          <a:xfrm>
            <a:off x="4924636" y="1221960"/>
            <a:ext cx="1059906" cy="438582"/>
          </a:xfrm>
          <a:prstGeom prst="rect">
            <a:avLst/>
          </a:prstGeom>
          <a:noFill/>
        </p:spPr>
        <p:txBody>
          <a:bodyPr wrap="none" rtlCol="0">
            <a:spAutoFit/>
          </a:bodyPr>
          <a:lstStyle/>
          <a:p>
            <a:r>
              <a:rPr lang="en-GB" sz="750" dirty="0">
                <a:solidFill>
                  <a:prstClr val="black"/>
                </a:solidFill>
                <a:latin typeface="Calibri" panose="020F0502020204030204"/>
              </a:rPr>
              <a:t>GHE volume</a:t>
            </a:r>
          </a:p>
          <a:p>
            <a:r>
              <a:rPr lang="en-GB" sz="750" dirty="0">
                <a:solidFill>
                  <a:prstClr val="black"/>
                </a:solidFill>
                <a:latin typeface="Calibri" panose="020F0502020204030204"/>
              </a:rPr>
              <a:t>LHE volume Fountain</a:t>
            </a:r>
          </a:p>
          <a:p>
            <a:r>
              <a:rPr lang="en-GB" sz="750" dirty="0">
                <a:solidFill>
                  <a:prstClr val="black"/>
                </a:solidFill>
                <a:latin typeface="Calibri" panose="020F0502020204030204"/>
              </a:rPr>
              <a:t>LHE volume outer ring</a:t>
            </a:r>
          </a:p>
        </p:txBody>
      </p:sp>
      <p:grpSp>
        <p:nvGrpSpPr>
          <p:cNvPr id="11" name="Group 10"/>
          <p:cNvGrpSpPr/>
          <p:nvPr/>
        </p:nvGrpSpPr>
        <p:grpSpPr>
          <a:xfrm>
            <a:off x="5445919" y="993857"/>
            <a:ext cx="3886200" cy="5187869"/>
            <a:chOff x="6981825" y="-59157"/>
            <a:chExt cx="5181600" cy="6917158"/>
          </a:xfrm>
        </p:grpSpPr>
        <p:sp>
          <p:nvSpPr>
            <p:cNvPr id="5" name="Freeform 4"/>
            <p:cNvSpPr/>
            <p:nvPr/>
          </p:nvSpPr>
          <p:spPr>
            <a:xfrm>
              <a:off x="6981825" y="-59157"/>
              <a:ext cx="1047750" cy="6917158"/>
            </a:xfrm>
            <a:custGeom>
              <a:avLst/>
              <a:gdLst>
                <a:gd name="connsiteX0" fmla="*/ 1047750 w 1047750"/>
                <a:gd name="connsiteY0" fmla="*/ 0 h 6848475"/>
                <a:gd name="connsiteX1" fmla="*/ 1047750 w 1047750"/>
                <a:gd name="connsiteY1" fmla="*/ 1752600 h 6848475"/>
                <a:gd name="connsiteX2" fmla="*/ 714375 w 1047750"/>
                <a:gd name="connsiteY2" fmla="*/ 1752600 h 6848475"/>
                <a:gd name="connsiteX3" fmla="*/ 714375 w 1047750"/>
                <a:gd name="connsiteY3" fmla="*/ 1943100 h 6848475"/>
                <a:gd name="connsiteX4" fmla="*/ 123825 w 1047750"/>
                <a:gd name="connsiteY4" fmla="*/ 2143125 h 6848475"/>
                <a:gd name="connsiteX5" fmla="*/ 19050 w 1047750"/>
                <a:gd name="connsiteY5" fmla="*/ 2247900 h 6848475"/>
                <a:gd name="connsiteX6" fmla="*/ 0 w 1047750"/>
                <a:gd name="connsiteY6" fmla="*/ 2409825 h 6848475"/>
                <a:gd name="connsiteX7" fmla="*/ 0 w 1047750"/>
                <a:gd name="connsiteY7" fmla="*/ 5915025 h 6848475"/>
                <a:gd name="connsiteX8" fmla="*/ 190500 w 1047750"/>
                <a:gd name="connsiteY8" fmla="*/ 5991225 h 6848475"/>
                <a:gd name="connsiteX9" fmla="*/ 190500 w 1047750"/>
                <a:gd name="connsiteY9" fmla="*/ 6848475 h 684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7750" h="6848475">
                  <a:moveTo>
                    <a:pt x="1047750" y="0"/>
                  </a:moveTo>
                  <a:lnTo>
                    <a:pt x="1047750" y="1752600"/>
                  </a:lnTo>
                  <a:lnTo>
                    <a:pt x="714375" y="1752600"/>
                  </a:lnTo>
                  <a:lnTo>
                    <a:pt x="714375" y="1943100"/>
                  </a:lnTo>
                  <a:lnTo>
                    <a:pt x="123825" y="2143125"/>
                  </a:lnTo>
                  <a:lnTo>
                    <a:pt x="19050" y="2247900"/>
                  </a:lnTo>
                  <a:lnTo>
                    <a:pt x="0" y="2409825"/>
                  </a:lnTo>
                  <a:lnTo>
                    <a:pt x="0" y="5915025"/>
                  </a:lnTo>
                  <a:lnTo>
                    <a:pt x="190500" y="5991225"/>
                  </a:lnTo>
                  <a:lnTo>
                    <a:pt x="190500" y="6848475"/>
                  </a:lnTo>
                </a:path>
              </a:pathLst>
            </a:custGeom>
            <a:noFill/>
            <a:ln w="28575">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7" name="Freeform 6"/>
            <p:cNvSpPr/>
            <p:nvPr/>
          </p:nvSpPr>
          <p:spPr>
            <a:xfrm>
              <a:off x="8677275" y="-4320"/>
              <a:ext cx="3486150" cy="6357495"/>
            </a:xfrm>
            <a:custGeom>
              <a:avLst/>
              <a:gdLst>
                <a:gd name="connsiteX0" fmla="*/ 0 w 3486150"/>
                <a:gd name="connsiteY0" fmla="*/ 0 h 6324600"/>
                <a:gd name="connsiteX1" fmla="*/ 0 w 3486150"/>
                <a:gd name="connsiteY1" fmla="*/ 1724025 h 6324600"/>
                <a:gd name="connsiteX2" fmla="*/ 342900 w 3486150"/>
                <a:gd name="connsiteY2" fmla="*/ 1724025 h 6324600"/>
                <a:gd name="connsiteX3" fmla="*/ 342900 w 3486150"/>
                <a:gd name="connsiteY3" fmla="*/ 1924050 h 6324600"/>
                <a:gd name="connsiteX4" fmla="*/ 962025 w 3486150"/>
                <a:gd name="connsiteY4" fmla="*/ 2124075 h 6324600"/>
                <a:gd name="connsiteX5" fmla="*/ 1028700 w 3486150"/>
                <a:gd name="connsiteY5" fmla="*/ 2266950 h 6324600"/>
                <a:gd name="connsiteX6" fmla="*/ 1047750 w 3486150"/>
                <a:gd name="connsiteY6" fmla="*/ 2362200 h 6324600"/>
                <a:gd name="connsiteX7" fmla="*/ 1047750 w 3486150"/>
                <a:gd name="connsiteY7" fmla="*/ 5876925 h 6324600"/>
                <a:gd name="connsiteX8" fmla="*/ 866775 w 3486150"/>
                <a:gd name="connsiteY8" fmla="*/ 5972175 h 6324600"/>
                <a:gd name="connsiteX9" fmla="*/ 866775 w 3486150"/>
                <a:gd name="connsiteY9" fmla="*/ 6324600 h 6324600"/>
                <a:gd name="connsiteX10" fmla="*/ 3486150 w 3486150"/>
                <a:gd name="connsiteY10" fmla="*/ 6324600 h 632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86150" h="6324600">
                  <a:moveTo>
                    <a:pt x="0" y="0"/>
                  </a:moveTo>
                  <a:lnTo>
                    <a:pt x="0" y="1724025"/>
                  </a:lnTo>
                  <a:lnTo>
                    <a:pt x="342900" y="1724025"/>
                  </a:lnTo>
                  <a:lnTo>
                    <a:pt x="342900" y="1924050"/>
                  </a:lnTo>
                  <a:lnTo>
                    <a:pt x="962025" y="2124075"/>
                  </a:lnTo>
                  <a:lnTo>
                    <a:pt x="1028700" y="2266950"/>
                  </a:lnTo>
                  <a:lnTo>
                    <a:pt x="1047750" y="2362200"/>
                  </a:lnTo>
                  <a:lnTo>
                    <a:pt x="1047750" y="5876925"/>
                  </a:lnTo>
                  <a:lnTo>
                    <a:pt x="866775" y="5972175"/>
                  </a:lnTo>
                  <a:lnTo>
                    <a:pt x="866775" y="6324600"/>
                  </a:lnTo>
                  <a:lnTo>
                    <a:pt x="3486150" y="6324600"/>
                  </a:lnTo>
                </a:path>
              </a:pathLst>
            </a:custGeom>
            <a:noFill/>
            <a:ln w="28575">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0" name="Freeform 9"/>
            <p:cNvSpPr/>
            <p:nvPr/>
          </p:nvSpPr>
          <p:spPr>
            <a:xfrm>
              <a:off x="7000875" y="2724150"/>
              <a:ext cx="428625" cy="3124200"/>
            </a:xfrm>
            <a:custGeom>
              <a:avLst/>
              <a:gdLst>
                <a:gd name="connsiteX0" fmla="*/ 428625 w 428625"/>
                <a:gd name="connsiteY0" fmla="*/ 0 h 3124200"/>
                <a:gd name="connsiteX1" fmla="*/ 428625 w 428625"/>
                <a:gd name="connsiteY1" fmla="*/ 3009900 h 3124200"/>
                <a:gd name="connsiteX2" fmla="*/ 409575 w 428625"/>
                <a:gd name="connsiteY2" fmla="*/ 3076575 h 3124200"/>
                <a:gd name="connsiteX3" fmla="*/ 314325 w 428625"/>
                <a:gd name="connsiteY3" fmla="*/ 3124200 h 3124200"/>
                <a:gd name="connsiteX4" fmla="*/ 0 w 428625"/>
                <a:gd name="connsiteY4" fmla="*/ 3124200 h 3124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625" h="3124200">
                  <a:moveTo>
                    <a:pt x="428625" y="0"/>
                  </a:moveTo>
                  <a:lnTo>
                    <a:pt x="428625" y="3009900"/>
                  </a:lnTo>
                  <a:lnTo>
                    <a:pt x="409575" y="3076575"/>
                  </a:lnTo>
                  <a:lnTo>
                    <a:pt x="314325" y="3124200"/>
                  </a:lnTo>
                  <a:lnTo>
                    <a:pt x="0" y="3124200"/>
                  </a:lnTo>
                </a:path>
              </a:pathLst>
            </a:custGeom>
            <a:noFill/>
            <a:ln w="28575">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29" name="Freeform 128"/>
            <p:cNvSpPr/>
            <p:nvPr/>
          </p:nvSpPr>
          <p:spPr>
            <a:xfrm flipH="1">
              <a:off x="9277485" y="2712273"/>
              <a:ext cx="428625" cy="3124200"/>
            </a:xfrm>
            <a:custGeom>
              <a:avLst/>
              <a:gdLst>
                <a:gd name="connsiteX0" fmla="*/ 428625 w 428625"/>
                <a:gd name="connsiteY0" fmla="*/ 0 h 3124200"/>
                <a:gd name="connsiteX1" fmla="*/ 428625 w 428625"/>
                <a:gd name="connsiteY1" fmla="*/ 3009900 h 3124200"/>
                <a:gd name="connsiteX2" fmla="*/ 409575 w 428625"/>
                <a:gd name="connsiteY2" fmla="*/ 3076575 h 3124200"/>
                <a:gd name="connsiteX3" fmla="*/ 314325 w 428625"/>
                <a:gd name="connsiteY3" fmla="*/ 3124200 h 3124200"/>
                <a:gd name="connsiteX4" fmla="*/ 0 w 428625"/>
                <a:gd name="connsiteY4" fmla="*/ 3124200 h 3124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625" h="3124200">
                  <a:moveTo>
                    <a:pt x="428625" y="0"/>
                  </a:moveTo>
                  <a:lnTo>
                    <a:pt x="428625" y="3009900"/>
                  </a:lnTo>
                  <a:lnTo>
                    <a:pt x="409575" y="3076575"/>
                  </a:lnTo>
                  <a:lnTo>
                    <a:pt x="314325" y="3124200"/>
                  </a:lnTo>
                  <a:lnTo>
                    <a:pt x="0" y="3124200"/>
                  </a:lnTo>
                </a:path>
              </a:pathLst>
            </a:custGeom>
            <a:noFill/>
            <a:ln w="28575">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grpSp>
      <p:grpSp>
        <p:nvGrpSpPr>
          <p:cNvPr id="19" name="Group 18"/>
          <p:cNvGrpSpPr/>
          <p:nvPr/>
        </p:nvGrpSpPr>
        <p:grpSpPr>
          <a:xfrm>
            <a:off x="7262533" y="2471877"/>
            <a:ext cx="1190216" cy="1670065"/>
            <a:chOff x="9403976" y="1911536"/>
            <a:chExt cx="1586955" cy="2226753"/>
          </a:xfrm>
        </p:grpSpPr>
        <p:cxnSp>
          <p:nvCxnSpPr>
            <p:cNvPr id="15" name="Straight Connector 14"/>
            <p:cNvCxnSpPr/>
            <p:nvPr/>
          </p:nvCxnSpPr>
          <p:spPr>
            <a:xfrm>
              <a:off x="9403976" y="2881811"/>
              <a:ext cx="0" cy="1256478"/>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10052212" y="1911536"/>
              <a:ext cx="938719" cy="276999"/>
            </a:xfrm>
            <a:prstGeom prst="rect">
              <a:avLst/>
            </a:prstGeom>
            <a:noFill/>
          </p:spPr>
          <p:txBody>
            <a:bodyPr wrap="none" rtlCol="0">
              <a:spAutoFit/>
            </a:bodyPr>
            <a:lstStyle/>
            <a:p>
              <a:r>
                <a:rPr lang="en-GB" sz="750"/>
                <a:t>Level </a:t>
              </a:r>
              <a:r>
                <a:rPr lang="en-GB" sz="750" dirty="0"/>
                <a:t>gauge</a:t>
              </a:r>
            </a:p>
          </p:txBody>
        </p:sp>
        <p:cxnSp>
          <p:nvCxnSpPr>
            <p:cNvPr id="18" name="Straight Arrow Connector 17"/>
            <p:cNvCxnSpPr>
              <a:stCxn id="16" idx="1"/>
            </p:cNvCxnSpPr>
            <p:nvPr/>
          </p:nvCxnSpPr>
          <p:spPr>
            <a:xfrm flipH="1">
              <a:off x="9434150" y="2034647"/>
              <a:ext cx="618062" cy="877144"/>
            </a:xfrm>
            <a:prstGeom prst="straightConnector1">
              <a:avLst/>
            </a:prstGeom>
            <a:noFill/>
            <a:ln w="9525" cap="flat" cmpd="sng" algn="ctr">
              <a:solidFill>
                <a:srgbClr val="0070C0"/>
              </a:solidFill>
              <a:prstDash val="solid"/>
              <a:miter lim="800000"/>
              <a:tailEnd type="triangle"/>
            </a:ln>
            <a:effectLst/>
          </p:spPr>
        </p:cxnSp>
      </p:grpSp>
      <p:grpSp>
        <p:nvGrpSpPr>
          <p:cNvPr id="24" name="Group 23"/>
          <p:cNvGrpSpPr/>
          <p:nvPr/>
        </p:nvGrpSpPr>
        <p:grpSpPr>
          <a:xfrm>
            <a:off x="5783929" y="3083454"/>
            <a:ext cx="1372421" cy="241947"/>
            <a:chOff x="7432505" y="2726972"/>
            <a:chExt cx="1829894" cy="322596"/>
          </a:xfrm>
        </p:grpSpPr>
        <p:sp>
          <p:nvSpPr>
            <p:cNvPr id="23" name="Rectangle 22"/>
            <p:cNvSpPr/>
            <p:nvPr/>
          </p:nvSpPr>
          <p:spPr>
            <a:xfrm>
              <a:off x="7432505" y="2726972"/>
              <a:ext cx="323070" cy="312830"/>
            </a:xfrm>
            <a:prstGeom prst="rect">
              <a:avLst/>
            </a:prstGeom>
            <a:solidFill>
              <a:srgbClr val="FFC000">
                <a:alpha val="30196"/>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30" name="Rectangle 129"/>
            <p:cNvSpPr/>
            <p:nvPr/>
          </p:nvSpPr>
          <p:spPr>
            <a:xfrm>
              <a:off x="8939329" y="2736738"/>
              <a:ext cx="323070" cy="312830"/>
            </a:xfrm>
            <a:prstGeom prst="rect">
              <a:avLst/>
            </a:prstGeom>
            <a:solidFill>
              <a:srgbClr val="FFC000">
                <a:alpha val="30196"/>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grpSp>
      <p:grpSp>
        <p:nvGrpSpPr>
          <p:cNvPr id="14" name="Group 13"/>
          <p:cNvGrpSpPr/>
          <p:nvPr/>
        </p:nvGrpSpPr>
        <p:grpSpPr>
          <a:xfrm>
            <a:off x="4042216" y="2481079"/>
            <a:ext cx="1629881" cy="3262331"/>
            <a:chOff x="5110220" y="1923804"/>
            <a:chExt cx="2173175" cy="4349775"/>
          </a:xfrm>
        </p:grpSpPr>
        <p:grpSp>
          <p:nvGrpSpPr>
            <p:cNvPr id="12" name="Group 11"/>
            <p:cNvGrpSpPr/>
            <p:nvPr/>
          </p:nvGrpSpPr>
          <p:grpSpPr>
            <a:xfrm>
              <a:off x="5681010" y="2157757"/>
              <a:ext cx="1602385" cy="4115822"/>
              <a:chOff x="5681010" y="2157757"/>
              <a:chExt cx="1602385" cy="4115822"/>
            </a:xfrm>
          </p:grpSpPr>
          <p:sp>
            <p:nvSpPr>
              <p:cNvPr id="4" name="Freeform 3"/>
              <p:cNvSpPr/>
              <p:nvPr/>
            </p:nvSpPr>
            <p:spPr>
              <a:xfrm>
                <a:off x="5788550" y="2282024"/>
                <a:ext cx="1494845" cy="3991555"/>
              </a:xfrm>
              <a:custGeom>
                <a:avLst/>
                <a:gdLst>
                  <a:gd name="connsiteX0" fmla="*/ 1494845 w 1494845"/>
                  <a:gd name="connsiteY0" fmla="*/ 3991555 h 3991555"/>
                  <a:gd name="connsiteX1" fmla="*/ 0 w 1494845"/>
                  <a:gd name="connsiteY1" fmla="*/ 3991555 h 3991555"/>
                  <a:gd name="connsiteX2" fmla="*/ 0 w 1494845"/>
                  <a:gd name="connsiteY2" fmla="*/ 0 h 3991555"/>
                  <a:gd name="connsiteX3" fmla="*/ 1383527 w 1494845"/>
                  <a:gd name="connsiteY3" fmla="*/ 0 h 3991555"/>
                </a:gdLst>
                <a:ahLst/>
                <a:cxnLst>
                  <a:cxn ang="0">
                    <a:pos x="connsiteX0" y="connsiteY0"/>
                  </a:cxn>
                  <a:cxn ang="0">
                    <a:pos x="connsiteX1" y="connsiteY1"/>
                  </a:cxn>
                  <a:cxn ang="0">
                    <a:pos x="connsiteX2" y="connsiteY2"/>
                  </a:cxn>
                  <a:cxn ang="0">
                    <a:pos x="connsiteX3" y="connsiteY3"/>
                  </a:cxn>
                </a:cxnLst>
                <a:rect l="l" t="t" r="r" b="b"/>
                <a:pathLst>
                  <a:path w="1494845" h="3991555">
                    <a:moveTo>
                      <a:pt x="1494845" y="3991555"/>
                    </a:moveTo>
                    <a:lnTo>
                      <a:pt x="0" y="3991555"/>
                    </a:lnTo>
                    <a:lnTo>
                      <a:pt x="0" y="0"/>
                    </a:lnTo>
                    <a:lnTo>
                      <a:pt x="1383527" y="0"/>
                    </a:lnTo>
                  </a:path>
                </a:pathLst>
              </a:custGeom>
              <a:noFill/>
              <a:ln w="31750" cmpd="db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8" name="Rectangle 7"/>
              <p:cNvSpPr/>
              <p:nvPr/>
            </p:nvSpPr>
            <p:spPr>
              <a:xfrm>
                <a:off x="5681010" y="2157757"/>
                <a:ext cx="266291" cy="281835"/>
              </a:xfrm>
              <a:prstGeom prst="rect">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GB" sz="600" b="1" dirty="0">
                    <a:solidFill>
                      <a:schemeClr val="tx1"/>
                    </a:solidFill>
                    <a:latin typeface="Calibri" panose="020F0502020204030204" pitchFamily="34" charset="0"/>
                  </a:rPr>
                  <a:t>∆P</a:t>
                </a:r>
                <a:endParaRPr lang="en-GB" sz="600" b="1" dirty="0">
                  <a:solidFill>
                    <a:schemeClr val="tx1"/>
                  </a:solidFill>
                </a:endParaRPr>
              </a:p>
            </p:txBody>
          </p:sp>
        </p:grpSp>
        <p:sp>
          <p:nvSpPr>
            <p:cNvPr id="133" name="TextBox 132"/>
            <p:cNvSpPr txBox="1"/>
            <p:nvPr/>
          </p:nvSpPr>
          <p:spPr>
            <a:xfrm>
              <a:off x="5110220" y="1923804"/>
              <a:ext cx="938719" cy="276999"/>
            </a:xfrm>
            <a:prstGeom prst="rect">
              <a:avLst/>
            </a:prstGeom>
            <a:noFill/>
          </p:spPr>
          <p:txBody>
            <a:bodyPr wrap="none" rtlCol="0">
              <a:spAutoFit/>
            </a:bodyPr>
            <a:lstStyle/>
            <a:p>
              <a:r>
                <a:rPr lang="en-GB" sz="750" dirty="0"/>
                <a:t>Level gauge</a:t>
              </a:r>
            </a:p>
          </p:txBody>
        </p:sp>
      </p:grpSp>
      <p:grpSp>
        <p:nvGrpSpPr>
          <p:cNvPr id="37" name="Group 36"/>
          <p:cNvGrpSpPr/>
          <p:nvPr/>
        </p:nvGrpSpPr>
        <p:grpSpPr>
          <a:xfrm>
            <a:off x="3461632" y="880843"/>
            <a:ext cx="2443796" cy="1743284"/>
            <a:chOff x="4615510" y="31458"/>
            <a:chExt cx="3258394" cy="2324378"/>
          </a:xfrm>
        </p:grpSpPr>
        <p:grpSp>
          <p:nvGrpSpPr>
            <p:cNvPr id="36" name="Group 35"/>
            <p:cNvGrpSpPr/>
            <p:nvPr/>
          </p:nvGrpSpPr>
          <p:grpSpPr>
            <a:xfrm>
              <a:off x="5060950" y="317500"/>
              <a:ext cx="2812954" cy="2038336"/>
              <a:chOff x="4781550" y="76200"/>
              <a:chExt cx="2812954" cy="2038336"/>
            </a:xfrm>
          </p:grpSpPr>
          <p:grpSp>
            <p:nvGrpSpPr>
              <p:cNvPr id="32" name="Group 31"/>
              <p:cNvGrpSpPr/>
              <p:nvPr/>
            </p:nvGrpSpPr>
            <p:grpSpPr>
              <a:xfrm>
                <a:off x="4781550" y="190500"/>
                <a:ext cx="2812954" cy="1924036"/>
                <a:chOff x="4781550" y="190500"/>
                <a:chExt cx="2812954" cy="1924036"/>
              </a:xfrm>
            </p:grpSpPr>
            <p:sp>
              <p:nvSpPr>
                <p:cNvPr id="28" name="Freeform 27"/>
                <p:cNvSpPr/>
                <p:nvPr/>
              </p:nvSpPr>
              <p:spPr>
                <a:xfrm>
                  <a:off x="4781550" y="190500"/>
                  <a:ext cx="2781300" cy="1876425"/>
                </a:xfrm>
                <a:custGeom>
                  <a:avLst/>
                  <a:gdLst>
                    <a:gd name="connsiteX0" fmla="*/ 0 w 2781300"/>
                    <a:gd name="connsiteY0" fmla="*/ 9525 h 1876425"/>
                    <a:gd name="connsiteX1" fmla="*/ 0 w 2781300"/>
                    <a:gd name="connsiteY1" fmla="*/ 742950 h 1876425"/>
                    <a:gd name="connsiteX2" fmla="*/ 57150 w 2781300"/>
                    <a:gd name="connsiteY2" fmla="*/ 1019175 h 1876425"/>
                    <a:gd name="connsiteX3" fmla="*/ 180975 w 2781300"/>
                    <a:gd name="connsiteY3" fmla="*/ 1276350 h 1876425"/>
                    <a:gd name="connsiteX4" fmla="*/ 400050 w 2781300"/>
                    <a:gd name="connsiteY4" fmla="*/ 1457325 h 1876425"/>
                    <a:gd name="connsiteX5" fmla="*/ 704850 w 2781300"/>
                    <a:gd name="connsiteY5" fmla="*/ 1628775 h 1876425"/>
                    <a:gd name="connsiteX6" fmla="*/ 1104900 w 2781300"/>
                    <a:gd name="connsiteY6" fmla="*/ 1657350 h 1876425"/>
                    <a:gd name="connsiteX7" fmla="*/ 2219325 w 2781300"/>
                    <a:gd name="connsiteY7" fmla="*/ 1657350 h 1876425"/>
                    <a:gd name="connsiteX8" fmla="*/ 2362200 w 2781300"/>
                    <a:gd name="connsiteY8" fmla="*/ 1724025 h 1876425"/>
                    <a:gd name="connsiteX9" fmla="*/ 2466975 w 2781300"/>
                    <a:gd name="connsiteY9" fmla="*/ 1876425 h 1876425"/>
                    <a:gd name="connsiteX10" fmla="*/ 2781300 w 2781300"/>
                    <a:gd name="connsiteY10" fmla="*/ 1790700 h 1876425"/>
                    <a:gd name="connsiteX11" fmla="*/ 2714625 w 2781300"/>
                    <a:gd name="connsiteY11" fmla="*/ 1590675 h 1876425"/>
                    <a:gd name="connsiteX12" fmla="*/ 2600325 w 2781300"/>
                    <a:gd name="connsiteY12" fmla="*/ 1485900 h 1876425"/>
                    <a:gd name="connsiteX13" fmla="*/ 2486025 w 2781300"/>
                    <a:gd name="connsiteY13" fmla="*/ 1390650 h 1876425"/>
                    <a:gd name="connsiteX14" fmla="*/ 2286000 w 2781300"/>
                    <a:gd name="connsiteY14" fmla="*/ 1314450 h 1876425"/>
                    <a:gd name="connsiteX15" fmla="*/ 885825 w 2781300"/>
                    <a:gd name="connsiteY15" fmla="*/ 1314450 h 1876425"/>
                    <a:gd name="connsiteX16" fmla="*/ 666750 w 2781300"/>
                    <a:gd name="connsiteY16" fmla="*/ 1219200 h 1876425"/>
                    <a:gd name="connsiteX17" fmla="*/ 457200 w 2781300"/>
                    <a:gd name="connsiteY17" fmla="*/ 1047750 h 1876425"/>
                    <a:gd name="connsiteX18" fmla="*/ 381000 w 2781300"/>
                    <a:gd name="connsiteY18" fmla="*/ 828675 h 1876425"/>
                    <a:gd name="connsiteX19" fmla="*/ 361950 w 2781300"/>
                    <a:gd name="connsiteY19" fmla="*/ 590550 h 1876425"/>
                    <a:gd name="connsiteX20" fmla="*/ 361950 w 2781300"/>
                    <a:gd name="connsiteY20" fmla="*/ 0 h 1876425"/>
                    <a:gd name="connsiteX21" fmla="*/ 0 w 2781300"/>
                    <a:gd name="connsiteY21" fmla="*/ 9525 h 1876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781300" h="1876425">
                      <a:moveTo>
                        <a:pt x="0" y="9525"/>
                      </a:moveTo>
                      <a:lnTo>
                        <a:pt x="0" y="742950"/>
                      </a:lnTo>
                      <a:lnTo>
                        <a:pt x="57150" y="1019175"/>
                      </a:lnTo>
                      <a:lnTo>
                        <a:pt x="180975" y="1276350"/>
                      </a:lnTo>
                      <a:lnTo>
                        <a:pt x="400050" y="1457325"/>
                      </a:lnTo>
                      <a:lnTo>
                        <a:pt x="704850" y="1628775"/>
                      </a:lnTo>
                      <a:lnTo>
                        <a:pt x="1104900" y="1657350"/>
                      </a:lnTo>
                      <a:lnTo>
                        <a:pt x="2219325" y="1657350"/>
                      </a:lnTo>
                      <a:lnTo>
                        <a:pt x="2362200" y="1724025"/>
                      </a:lnTo>
                      <a:lnTo>
                        <a:pt x="2466975" y="1876425"/>
                      </a:lnTo>
                      <a:lnTo>
                        <a:pt x="2781300" y="1790700"/>
                      </a:lnTo>
                      <a:lnTo>
                        <a:pt x="2714625" y="1590675"/>
                      </a:lnTo>
                      <a:lnTo>
                        <a:pt x="2600325" y="1485900"/>
                      </a:lnTo>
                      <a:lnTo>
                        <a:pt x="2486025" y="1390650"/>
                      </a:lnTo>
                      <a:lnTo>
                        <a:pt x="2286000" y="1314450"/>
                      </a:lnTo>
                      <a:lnTo>
                        <a:pt x="885825" y="1314450"/>
                      </a:lnTo>
                      <a:lnTo>
                        <a:pt x="666750" y="1219200"/>
                      </a:lnTo>
                      <a:lnTo>
                        <a:pt x="457200" y="1047750"/>
                      </a:lnTo>
                      <a:lnTo>
                        <a:pt x="381000" y="828675"/>
                      </a:lnTo>
                      <a:lnTo>
                        <a:pt x="361950" y="590550"/>
                      </a:lnTo>
                      <a:lnTo>
                        <a:pt x="361950" y="0"/>
                      </a:lnTo>
                      <a:lnTo>
                        <a:pt x="0" y="9525"/>
                      </a:lnTo>
                      <a:close/>
                    </a:path>
                  </a:pathLst>
                </a:custGeom>
                <a:solidFill>
                  <a:srgbClr val="FFC000">
                    <a:lumMod val="20000"/>
                    <a:lumOff val="80000"/>
                    <a:alpha val="20000"/>
                  </a:srgbClr>
                </a:solidFill>
                <a:ln w="12700" cap="flat" cmpd="sng" algn="ctr">
                  <a:noFill/>
                  <a:prstDash val="solid"/>
                  <a:miter lim="800000"/>
                </a:ln>
                <a:effectLst/>
              </p:spPr>
              <p:txBody>
                <a:bodyPr rtlCol="0" anchor="ctr"/>
                <a:lstStyle/>
                <a:p>
                  <a:pPr algn="ctr"/>
                  <a:endParaRPr lang="en-GB" sz="750" kern="0">
                    <a:solidFill>
                      <a:prstClr val="white"/>
                    </a:solidFill>
                    <a:latin typeface="Calibri" panose="020F0502020204030204"/>
                  </a:endParaRPr>
                </a:p>
              </p:txBody>
            </p:sp>
            <p:grpSp>
              <p:nvGrpSpPr>
                <p:cNvPr id="31" name="Group 30"/>
                <p:cNvGrpSpPr/>
                <p:nvPr/>
              </p:nvGrpSpPr>
              <p:grpSpPr>
                <a:xfrm>
                  <a:off x="7232609" y="1879023"/>
                  <a:ext cx="361895" cy="235513"/>
                  <a:chOff x="7232609" y="1879023"/>
                  <a:chExt cx="361895" cy="235513"/>
                </a:xfrm>
              </p:grpSpPr>
              <p:sp>
                <p:nvSpPr>
                  <p:cNvPr id="29" name="Freeform 28"/>
                  <p:cNvSpPr/>
                  <p:nvPr/>
                </p:nvSpPr>
                <p:spPr>
                  <a:xfrm>
                    <a:off x="7232609" y="1881229"/>
                    <a:ext cx="360414" cy="233307"/>
                  </a:xfrm>
                  <a:custGeom>
                    <a:avLst/>
                    <a:gdLst>
                      <a:gd name="connsiteX0" fmla="*/ 0 w 314325"/>
                      <a:gd name="connsiteY0" fmla="*/ 133350 h 228600"/>
                      <a:gd name="connsiteX1" fmla="*/ 47625 w 314325"/>
                      <a:gd name="connsiteY1" fmla="*/ 228600 h 228600"/>
                      <a:gd name="connsiteX2" fmla="*/ 314325 w 314325"/>
                      <a:gd name="connsiteY2" fmla="*/ 114300 h 228600"/>
                      <a:gd name="connsiteX3" fmla="*/ 266700 w 314325"/>
                      <a:gd name="connsiteY3" fmla="*/ 0 h 228600"/>
                      <a:gd name="connsiteX4" fmla="*/ 0 w 314325"/>
                      <a:gd name="connsiteY4" fmla="*/ 133350 h 22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5" h="228600">
                        <a:moveTo>
                          <a:pt x="0" y="133350"/>
                        </a:moveTo>
                        <a:lnTo>
                          <a:pt x="47625" y="228600"/>
                        </a:lnTo>
                        <a:lnTo>
                          <a:pt x="314325" y="114300"/>
                        </a:lnTo>
                        <a:lnTo>
                          <a:pt x="266700" y="0"/>
                        </a:lnTo>
                        <a:lnTo>
                          <a:pt x="0" y="133350"/>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38" name="Freeform 137"/>
                  <p:cNvSpPr/>
                  <p:nvPr/>
                </p:nvSpPr>
                <p:spPr>
                  <a:xfrm>
                    <a:off x="7234090" y="1879023"/>
                    <a:ext cx="360414" cy="233307"/>
                  </a:xfrm>
                  <a:custGeom>
                    <a:avLst/>
                    <a:gdLst>
                      <a:gd name="connsiteX0" fmla="*/ 0 w 314325"/>
                      <a:gd name="connsiteY0" fmla="*/ 133350 h 228600"/>
                      <a:gd name="connsiteX1" fmla="*/ 47625 w 314325"/>
                      <a:gd name="connsiteY1" fmla="*/ 228600 h 228600"/>
                      <a:gd name="connsiteX2" fmla="*/ 314325 w 314325"/>
                      <a:gd name="connsiteY2" fmla="*/ 114300 h 228600"/>
                      <a:gd name="connsiteX3" fmla="*/ 266700 w 314325"/>
                      <a:gd name="connsiteY3" fmla="*/ 0 h 228600"/>
                      <a:gd name="connsiteX4" fmla="*/ 0 w 314325"/>
                      <a:gd name="connsiteY4" fmla="*/ 133350 h 22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5" h="228600">
                        <a:moveTo>
                          <a:pt x="0" y="133350"/>
                        </a:moveTo>
                        <a:lnTo>
                          <a:pt x="47625" y="228600"/>
                        </a:lnTo>
                        <a:lnTo>
                          <a:pt x="314325" y="114300"/>
                        </a:lnTo>
                        <a:lnTo>
                          <a:pt x="266700" y="0"/>
                        </a:lnTo>
                        <a:lnTo>
                          <a:pt x="0" y="133350"/>
                        </a:lnTo>
                        <a:close/>
                      </a:path>
                    </a:pathLst>
                  </a:custGeom>
                  <a:solidFill>
                    <a:srgbClr val="FFC000">
                      <a:lumMod val="20000"/>
                      <a:lumOff val="80000"/>
                      <a:alpha val="20000"/>
                    </a:srgbClr>
                  </a:solidFill>
                  <a:ln w="12700" cap="flat" cmpd="sng" algn="ctr">
                    <a:noFill/>
                    <a:prstDash val="solid"/>
                    <a:miter lim="800000"/>
                  </a:ln>
                  <a:effectLst/>
                </p:spPr>
                <p:txBody>
                  <a:bodyPr rtlCol="0" anchor="ctr"/>
                  <a:lstStyle/>
                  <a:p>
                    <a:pPr algn="ctr"/>
                    <a:endParaRPr lang="en-GB" sz="750" kern="0">
                      <a:solidFill>
                        <a:prstClr val="white"/>
                      </a:solidFill>
                      <a:latin typeface="Calibri" panose="020F0502020204030204"/>
                    </a:endParaRPr>
                  </a:p>
                </p:txBody>
              </p:sp>
            </p:grpSp>
          </p:grpSp>
          <p:sp>
            <p:nvSpPr>
              <p:cNvPr id="33" name="Freeform 32"/>
              <p:cNvSpPr/>
              <p:nvPr/>
            </p:nvSpPr>
            <p:spPr>
              <a:xfrm>
                <a:off x="4781550" y="85725"/>
                <a:ext cx="2466975" cy="1981200"/>
              </a:xfrm>
              <a:custGeom>
                <a:avLst/>
                <a:gdLst>
                  <a:gd name="connsiteX0" fmla="*/ 0 w 2466975"/>
                  <a:gd name="connsiteY0" fmla="*/ 0 h 1981200"/>
                  <a:gd name="connsiteX1" fmla="*/ 0 w 2466975"/>
                  <a:gd name="connsiteY1" fmla="*/ 857250 h 1981200"/>
                  <a:gd name="connsiteX2" fmla="*/ 57150 w 2466975"/>
                  <a:gd name="connsiteY2" fmla="*/ 1171575 h 1981200"/>
                  <a:gd name="connsiteX3" fmla="*/ 180975 w 2466975"/>
                  <a:gd name="connsiteY3" fmla="*/ 1381125 h 1981200"/>
                  <a:gd name="connsiteX4" fmla="*/ 352425 w 2466975"/>
                  <a:gd name="connsiteY4" fmla="*/ 1562100 h 1981200"/>
                  <a:gd name="connsiteX5" fmla="*/ 590550 w 2466975"/>
                  <a:gd name="connsiteY5" fmla="*/ 1676400 h 1981200"/>
                  <a:gd name="connsiteX6" fmla="*/ 838200 w 2466975"/>
                  <a:gd name="connsiteY6" fmla="*/ 1752600 h 1981200"/>
                  <a:gd name="connsiteX7" fmla="*/ 1000125 w 2466975"/>
                  <a:gd name="connsiteY7" fmla="*/ 1762125 h 1981200"/>
                  <a:gd name="connsiteX8" fmla="*/ 2228850 w 2466975"/>
                  <a:gd name="connsiteY8" fmla="*/ 1762125 h 1981200"/>
                  <a:gd name="connsiteX9" fmla="*/ 2390775 w 2466975"/>
                  <a:gd name="connsiteY9" fmla="*/ 1838325 h 1981200"/>
                  <a:gd name="connsiteX10" fmla="*/ 2466975 w 2466975"/>
                  <a:gd name="connsiteY10" fmla="*/ 1981200 h 198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66975" h="1981200">
                    <a:moveTo>
                      <a:pt x="0" y="0"/>
                    </a:moveTo>
                    <a:lnTo>
                      <a:pt x="0" y="857250"/>
                    </a:lnTo>
                    <a:lnTo>
                      <a:pt x="57150" y="1171575"/>
                    </a:lnTo>
                    <a:lnTo>
                      <a:pt x="180975" y="1381125"/>
                    </a:lnTo>
                    <a:lnTo>
                      <a:pt x="352425" y="1562100"/>
                    </a:lnTo>
                    <a:lnTo>
                      <a:pt x="590550" y="1676400"/>
                    </a:lnTo>
                    <a:lnTo>
                      <a:pt x="838200" y="1752600"/>
                    </a:lnTo>
                    <a:lnTo>
                      <a:pt x="1000125" y="1762125"/>
                    </a:lnTo>
                    <a:lnTo>
                      <a:pt x="2228850" y="1762125"/>
                    </a:lnTo>
                    <a:lnTo>
                      <a:pt x="2390775" y="1838325"/>
                    </a:lnTo>
                    <a:lnTo>
                      <a:pt x="2466975" y="1981200"/>
                    </a:lnTo>
                  </a:path>
                </a:pathLst>
              </a:custGeom>
              <a:noFill/>
              <a:ln w="28575">
                <a:gradFill flip="none" rotWithShape="1">
                  <a:gsLst>
                    <a:gs pos="0">
                      <a:srgbClr val="FF0000"/>
                    </a:gs>
                    <a:gs pos="100000">
                      <a:srgbClr val="002060"/>
                    </a:gs>
                  </a:gsLst>
                  <a:lin ang="5400000" scaled="1"/>
                  <a:tileRect/>
                </a:gra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34" name="Freeform 33"/>
              <p:cNvSpPr/>
              <p:nvPr/>
            </p:nvSpPr>
            <p:spPr>
              <a:xfrm>
                <a:off x="5133975" y="76200"/>
                <a:ext cx="2428875" cy="1866900"/>
              </a:xfrm>
              <a:custGeom>
                <a:avLst/>
                <a:gdLst>
                  <a:gd name="connsiteX0" fmla="*/ 0 w 2428875"/>
                  <a:gd name="connsiteY0" fmla="*/ 0 h 1866900"/>
                  <a:gd name="connsiteX1" fmla="*/ 0 w 2428875"/>
                  <a:gd name="connsiteY1" fmla="*/ 847725 h 1866900"/>
                  <a:gd name="connsiteX2" fmla="*/ 38100 w 2428875"/>
                  <a:gd name="connsiteY2" fmla="*/ 1047750 h 1866900"/>
                  <a:gd name="connsiteX3" fmla="*/ 171450 w 2428875"/>
                  <a:gd name="connsiteY3" fmla="*/ 1228725 h 1866900"/>
                  <a:gd name="connsiteX4" fmla="*/ 342900 w 2428875"/>
                  <a:gd name="connsiteY4" fmla="*/ 1362075 h 1866900"/>
                  <a:gd name="connsiteX5" fmla="*/ 476250 w 2428875"/>
                  <a:gd name="connsiteY5" fmla="*/ 1419225 h 1866900"/>
                  <a:gd name="connsiteX6" fmla="*/ 1876425 w 2428875"/>
                  <a:gd name="connsiteY6" fmla="*/ 1419225 h 1866900"/>
                  <a:gd name="connsiteX7" fmla="*/ 2133600 w 2428875"/>
                  <a:gd name="connsiteY7" fmla="*/ 1495425 h 1866900"/>
                  <a:gd name="connsiteX8" fmla="*/ 2286000 w 2428875"/>
                  <a:gd name="connsiteY8" fmla="*/ 1619250 h 1866900"/>
                  <a:gd name="connsiteX9" fmla="*/ 2362200 w 2428875"/>
                  <a:gd name="connsiteY9" fmla="*/ 1762125 h 1866900"/>
                  <a:gd name="connsiteX10" fmla="*/ 2428875 w 2428875"/>
                  <a:gd name="connsiteY10" fmla="*/ 1866900 h 1866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28875" h="1866900">
                    <a:moveTo>
                      <a:pt x="0" y="0"/>
                    </a:moveTo>
                    <a:lnTo>
                      <a:pt x="0" y="847725"/>
                    </a:lnTo>
                    <a:lnTo>
                      <a:pt x="38100" y="1047750"/>
                    </a:lnTo>
                    <a:lnTo>
                      <a:pt x="171450" y="1228725"/>
                    </a:lnTo>
                    <a:lnTo>
                      <a:pt x="342900" y="1362075"/>
                    </a:lnTo>
                    <a:lnTo>
                      <a:pt x="476250" y="1419225"/>
                    </a:lnTo>
                    <a:lnTo>
                      <a:pt x="1876425" y="1419225"/>
                    </a:lnTo>
                    <a:lnTo>
                      <a:pt x="2133600" y="1495425"/>
                    </a:lnTo>
                    <a:lnTo>
                      <a:pt x="2286000" y="1619250"/>
                    </a:lnTo>
                    <a:lnTo>
                      <a:pt x="2362200" y="1762125"/>
                    </a:lnTo>
                    <a:lnTo>
                      <a:pt x="2428875" y="1866900"/>
                    </a:lnTo>
                  </a:path>
                </a:pathLst>
              </a:custGeom>
              <a:noFill/>
              <a:ln w="28575">
                <a:gradFill flip="none" rotWithShape="1">
                  <a:gsLst>
                    <a:gs pos="0">
                      <a:srgbClr val="FF0000"/>
                    </a:gs>
                    <a:gs pos="100000">
                      <a:srgbClr val="002060"/>
                    </a:gs>
                  </a:gsLst>
                  <a:lin ang="5400000" scaled="1"/>
                  <a:tileRect/>
                </a:gra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grpSp>
        <p:sp>
          <p:nvSpPr>
            <p:cNvPr id="139" name="TextBox 138"/>
            <p:cNvSpPr txBox="1"/>
            <p:nvPr/>
          </p:nvSpPr>
          <p:spPr>
            <a:xfrm>
              <a:off x="4615510" y="31458"/>
              <a:ext cx="1389697" cy="276999"/>
            </a:xfrm>
            <a:prstGeom prst="rect">
              <a:avLst/>
            </a:prstGeom>
            <a:noFill/>
          </p:spPr>
          <p:txBody>
            <a:bodyPr wrap="none" rtlCol="0">
              <a:spAutoFit/>
            </a:bodyPr>
            <a:lstStyle/>
            <a:p>
              <a:r>
                <a:rPr lang="en-GB" sz="750" dirty="0"/>
                <a:t>Safety relief devices</a:t>
              </a:r>
            </a:p>
          </p:txBody>
        </p:sp>
      </p:grpSp>
    </p:spTree>
    <p:extLst>
      <p:ext uri="{BB962C8B-B14F-4D97-AF65-F5344CB8AC3E}">
        <p14:creationId xmlns:p14="http://schemas.microsoft.com/office/powerpoint/2010/main" val="4050574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a:blip r:embed="rId3"/>
          <a:stretch>
            <a:fillRect/>
          </a:stretch>
        </p:blipFill>
        <p:spPr>
          <a:xfrm>
            <a:off x="6507685" y="3571875"/>
            <a:ext cx="2636315" cy="2428875"/>
          </a:xfrm>
          <a:prstGeom prst="rect">
            <a:avLst/>
          </a:prstGeom>
        </p:spPr>
      </p:pic>
      <p:sp>
        <p:nvSpPr>
          <p:cNvPr id="6" name="Rectangle 5"/>
          <p:cNvSpPr/>
          <p:nvPr/>
        </p:nvSpPr>
        <p:spPr>
          <a:xfrm>
            <a:off x="1" y="854010"/>
            <a:ext cx="972716" cy="57707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2" name="Title 1"/>
          <p:cNvSpPr>
            <a:spLocks noGrp="1"/>
          </p:cNvSpPr>
          <p:nvPr>
            <p:ph type="title"/>
          </p:nvPr>
        </p:nvSpPr>
        <p:spPr>
          <a:xfrm>
            <a:off x="1" y="858900"/>
            <a:ext cx="5019674" cy="540000"/>
          </a:xfrm>
          <a:noFill/>
        </p:spPr>
        <p:txBody>
          <a:bodyPr/>
          <a:lstStyle/>
          <a:p>
            <a:pPr algn="l"/>
            <a:r>
              <a:rPr lang="en-GB" sz="2400" dirty="0"/>
              <a:t>Integration of safety devices</a:t>
            </a:r>
          </a:p>
        </p:txBody>
      </p:sp>
      <p:sp>
        <p:nvSpPr>
          <p:cNvPr id="3" name="Content Placeholder 2"/>
          <p:cNvSpPr>
            <a:spLocks noGrp="1"/>
          </p:cNvSpPr>
          <p:nvPr>
            <p:ph idx="1"/>
          </p:nvPr>
        </p:nvSpPr>
        <p:spPr>
          <a:xfrm>
            <a:off x="93612" y="1431083"/>
            <a:ext cx="6069063" cy="4126755"/>
          </a:xfrm>
          <a:solidFill>
            <a:srgbClr val="FFFFFF">
              <a:alpha val="80000"/>
            </a:srgbClr>
          </a:solidFill>
        </p:spPr>
        <p:txBody>
          <a:bodyPr>
            <a:normAutofit/>
          </a:bodyPr>
          <a:lstStyle/>
          <a:p>
            <a:r>
              <a:rPr lang="en-GB" dirty="0" smtClean="0">
                <a:sym typeface="Wingdings" panose="05000000000000000000" pitchFamily="2" charset="2"/>
              </a:rPr>
              <a:t>Respect of vertical distance ; device to DFX interface with He reservoir</a:t>
            </a:r>
          </a:p>
          <a:p>
            <a:r>
              <a:rPr lang="en-GB" dirty="0" smtClean="0">
                <a:sym typeface="Wingdings" panose="05000000000000000000" pitchFamily="2" charset="2"/>
              </a:rPr>
              <a:t>Accessible for inspection</a:t>
            </a:r>
          </a:p>
          <a:p>
            <a:endParaRPr lang="en-GB" dirty="0" smtClean="0">
              <a:sym typeface="Wingdings" panose="05000000000000000000" pitchFamily="2" charset="2"/>
            </a:endParaRPr>
          </a:p>
          <a:p>
            <a:pPr lvl="1"/>
            <a:endParaRPr lang="en-GB" dirty="0" smtClean="0">
              <a:sym typeface="Wingdings" panose="05000000000000000000" pitchFamily="2" charset="2"/>
            </a:endParaRPr>
          </a:p>
          <a:p>
            <a:endParaRPr lang="en-GB" dirty="0" smtClean="0">
              <a:sym typeface="Wingdings" panose="05000000000000000000" pitchFamily="2" charset="2"/>
            </a:endParaRPr>
          </a:p>
        </p:txBody>
      </p:sp>
      <p:pic>
        <p:nvPicPr>
          <p:cNvPr id="25" name="Picture 24"/>
          <p:cNvPicPr>
            <a:picLocks noChangeAspect="1"/>
          </p:cNvPicPr>
          <p:nvPr/>
        </p:nvPicPr>
        <p:blipFill rotWithShape="1">
          <a:blip r:embed="rId4"/>
          <a:srcRect t="3695"/>
          <a:stretch/>
        </p:blipFill>
        <p:spPr>
          <a:xfrm>
            <a:off x="6507685" y="857250"/>
            <a:ext cx="2636315" cy="2552700"/>
          </a:xfrm>
          <a:prstGeom prst="rect">
            <a:avLst/>
          </a:prstGeom>
        </p:spPr>
      </p:pic>
      <p:pic>
        <p:nvPicPr>
          <p:cNvPr id="27" name="Picture 26"/>
          <p:cNvPicPr>
            <a:picLocks noChangeAspect="1"/>
          </p:cNvPicPr>
          <p:nvPr/>
        </p:nvPicPr>
        <p:blipFill>
          <a:blip r:embed="rId5"/>
          <a:stretch>
            <a:fillRect/>
          </a:stretch>
        </p:blipFill>
        <p:spPr>
          <a:xfrm>
            <a:off x="3648075" y="3151500"/>
            <a:ext cx="2736632" cy="2849251"/>
          </a:xfrm>
          <a:prstGeom prst="rect">
            <a:avLst/>
          </a:prstGeom>
        </p:spPr>
      </p:pic>
      <p:pic>
        <p:nvPicPr>
          <p:cNvPr id="30" name="Picture 29"/>
          <p:cNvPicPr>
            <a:picLocks noChangeAspect="1"/>
          </p:cNvPicPr>
          <p:nvPr/>
        </p:nvPicPr>
        <p:blipFill>
          <a:blip r:embed="rId6"/>
          <a:stretch>
            <a:fillRect/>
          </a:stretch>
        </p:blipFill>
        <p:spPr>
          <a:xfrm>
            <a:off x="369545" y="3151499"/>
            <a:ext cx="3106024" cy="2849251"/>
          </a:xfrm>
          <a:prstGeom prst="rect">
            <a:avLst/>
          </a:prstGeom>
        </p:spPr>
      </p:pic>
    </p:spTree>
    <p:extLst>
      <p:ext uri="{BB962C8B-B14F-4D97-AF65-F5344CB8AC3E}">
        <p14:creationId xmlns:p14="http://schemas.microsoft.com/office/powerpoint/2010/main" val="14778035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
            <a:ext cx="7920000" cy="518243"/>
          </a:xfrm>
        </p:spPr>
        <p:txBody>
          <a:bodyPr/>
          <a:lstStyle/>
          <a:p>
            <a:r>
              <a:rPr lang="en-US" sz="2000" i="1" dirty="0" smtClean="0">
                <a:latin typeface="Calibri" panose="020F0502020204030204" pitchFamily="34" charset="0"/>
                <a:cs typeface="Calibri" panose="020F0502020204030204" pitchFamily="34" charset="0"/>
              </a:rPr>
              <a:t>Introduction</a:t>
            </a:r>
            <a:endParaRPr lang="en-US" sz="2000" i="1"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179512" y="518243"/>
            <a:ext cx="8584448" cy="6048672"/>
          </a:xfrm>
        </p:spPr>
        <p:txBody>
          <a:bodyPr>
            <a:normAutofit/>
          </a:bodyPr>
          <a:lstStyle/>
          <a:p>
            <a:pPr algn="just">
              <a:buFont typeface="Arial" panose="020B0604020202020204" pitchFamily="34" charset="0"/>
              <a:buChar char="•"/>
            </a:pPr>
            <a:r>
              <a:rPr lang="en-US" sz="1800" dirty="0" smtClean="0">
                <a:latin typeface="Calibri" panose="020F0502020204030204" pitchFamily="34" charset="0"/>
                <a:cs typeface="Calibri" panose="020F0502020204030204" pitchFamily="34" charset="0"/>
              </a:rPr>
              <a:t>In view of the completion of the design phase and the approaching of DFX prototype procurement, TE/MSC and HL-LHC Project called for a </a:t>
            </a:r>
            <a:r>
              <a:rPr lang="en-US" sz="1800" b="1" dirty="0" smtClean="0">
                <a:latin typeface="Calibri" panose="020F0502020204030204" pitchFamily="34" charset="0"/>
                <a:cs typeface="Calibri" panose="020F0502020204030204" pitchFamily="34" charset="0"/>
              </a:rPr>
              <a:t>“</a:t>
            </a:r>
            <a:r>
              <a:rPr lang="en-US" sz="1800" b="1" i="1" dirty="0" smtClean="0">
                <a:latin typeface="Calibri" panose="020F0502020204030204" pitchFamily="34" charset="0"/>
                <a:cs typeface="Calibri" panose="020F0502020204030204" pitchFamily="34" charset="0"/>
              </a:rPr>
              <a:t>Conceptual Design Review</a:t>
            </a:r>
            <a:r>
              <a:rPr lang="en-US" sz="1800" b="1" dirty="0" smtClean="0">
                <a:latin typeface="Calibri" panose="020F0502020204030204" pitchFamily="34" charset="0"/>
                <a:cs typeface="Calibri" panose="020F0502020204030204" pitchFamily="34" charset="0"/>
              </a:rPr>
              <a:t>” </a:t>
            </a:r>
            <a:r>
              <a:rPr lang="en-US" sz="1800" dirty="0" smtClean="0">
                <a:latin typeface="Calibri" panose="020F0502020204030204" pitchFamily="34" charset="0"/>
                <a:cs typeface="Calibri" panose="020F0502020204030204" pitchFamily="34" charset="0"/>
              </a:rPr>
              <a:t>of the</a:t>
            </a:r>
            <a:r>
              <a:rPr lang="en-US" sz="1800" b="1" dirty="0" smtClean="0">
                <a:latin typeface="Calibri" panose="020F0502020204030204" pitchFamily="34" charset="0"/>
                <a:cs typeface="Calibri" panose="020F0502020204030204" pitchFamily="34" charset="0"/>
              </a:rPr>
              <a:t> </a:t>
            </a:r>
            <a:r>
              <a:rPr lang="en-US" sz="1800" b="1" u="sng" dirty="0" smtClean="0">
                <a:latin typeface="Calibri" panose="020F0502020204030204" pitchFamily="34" charset="0"/>
                <a:cs typeface="Calibri" panose="020F0502020204030204" pitchFamily="34" charset="0"/>
              </a:rPr>
              <a:t>DFX, </a:t>
            </a:r>
            <a:r>
              <a:rPr lang="en-US" sz="1800" u="sng" dirty="0" smtClean="0">
                <a:latin typeface="Calibri" panose="020F0502020204030204" pitchFamily="34" charset="0"/>
                <a:cs typeface="Calibri" panose="020F0502020204030204" pitchFamily="34" charset="0"/>
              </a:rPr>
              <a:t>the distribution feedbox</a:t>
            </a:r>
            <a:r>
              <a:rPr lang="en-US" sz="1800" dirty="0" smtClean="0">
                <a:latin typeface="Calibri" panose="020F0502020204030204" pitchFamily="34" charset="0"/>
                <a:cs typeface="Calibri" panose="020F0502020204030204" pitchFamily="34" charset="0"/>
              </a:rPr>
              <a:t> for the new triplets, CP and D1 magnets.</a:t>
            </a:r>
          </a:p>
          <a:p>
            <a:pPr algn="just">
              <a:buFont typeface="Arial" panose="020B0604020202020204" pitchFamily="34" charset="0"/>
              <a:buChar char="•"/>
            </a:pPr>
            <a:r>
              <a:rPr lang="en-US" sz="1800" dirty="0" smtClean="0">
                <a:latin typeface="Calibri" panose="020F0502020204030204" pitchFamily="34" charset="0"/>
                <a:cs typeface="Calibri" panose="020F0502020204030204" pitchFamily="34" charset="0"/>
              </a:rPr>
              <a:t>The Review Panel was charged with the following:</a:t>
            </a:r>
          </a:p>
          <a:p>
            <a:pPr marL="457200" lvl="1" indent="0" algn="just">
              <a:buNone/>
            </a:pPr>
            <a:r>
              <a:rPr lang="en-GB" sz="1600" u="sng" dirty="0">
                <a:solidFill>
                  <a:srgbClr val="FF0000"/>
                </a:solidFill>
                <a:latin typeface="Calibri" panose="020F0502020204030204" pitchFamily="34" charset="0"/>
                <a:cs typeface="Calibri" panose="020F0502020204030204" pitchFamily="34" charset="0"/>
              </a:rPr>
              <a:t>Scope</a:t>
            </a:r>
            <a:r>
              <a:rPr lang="en-GB" sz="1600" dirty="0">
                <a:solidFill>
                  <a:srgbClr val="FF0000"/>
                </a:solidFill>
                <a:latin typeface="Calibri" panose="020F0502020204030204" pitchFamily="34" charset="0"/>
                <a:cs typeface="Calibri" panose="020F0502020204030204" pitchFamily="34" charset="0"/>
              </a:rPr>
              <a:t>: </a:t>
            </a:r>
            <a:endParaRPr lang="en-GB" sz="1600" dirty="0" smtClean="0">
              <a:solidFill>
                <a:srgbClr val="FF0000"/>
              </a:solidFill>
              <a:latin typeface="Calibri" panose="020F0502020204030204" pitchFamily="34" charset="0"/>
              <a:cs typeface="Calibri" panose="020F0502020204030204" pitchFamily="34" charset="0"/>
            </a:endParaRPr>
          </a:p>
          <a:p>
            <a:pPr marL="457200" lvl="1" indent="0" algn="just">
              <a:buNone/>
            </a:pPr>
            <a:r>
              <a:rPr lang="en-GB" sz="1600" i="1" dirty="0" smtClean="0">
                <a:latin typeface="Calibri" panose="020F0502020204030204" pitchFamily="34" charset="0"/>
                <a:cs typeface="Calibri" panose="020F0502020204030204" pitchFamily="34" charset="0"/>
              </a:rPr>
              <a:t>“</a:t>
            </a:r>
            <a:r>
              <a:rPr lang="en-GB" sz="1600" b="1" i="1" dirty="0" smtClean="0">
                <a:latin typeface="Calibri" panose="020F0502020204030204" pitchFamily="34" charset="0"/>
                <a:cs typeface="Calibri" panose="020F0502020204030204" pitchFamily="34" charset="0"/>
              </a:rPr>
              <a:t>Review </a:t>
            </a:r>
            <a:r>
              <a:rPr lang="en-GB" sz="1600" b="1" i="1" dirty="0">
                <a:latin typeface="Calibri" panose="020F0502020204030204" pitchFamily="34" charset="0"/>
                <a:cs typeface="Calibri" panose="020F0502020204030204" pitchFamily="34" charset="0"/>
              </a:rPr>
              <a:t>the conceptual design of the DFX with the purpose of validating maturity and confirm readiness for starting the detailed </a:t>
            </a:r>
            <a:r>
              <a:rPr lang="en-GB" sz="1600" b="1" i="1" dirty="0" smtClean="0">
                <a:latin typeface="Calibri" panose="020F0502020204030204" pitchFamily="34" charset="0"/>
                <a:cs typeface="Calibri" panose="020F0502020204030204" pitchFamily="34" charset="0"/>
              </a:rPr>
              <a:t>design”. </a:t>
            </a:r>
            <a:endParaRPr lang="en-GB" sz="1600" u="sng" dirty="0" smtClean="0">
              <a:latin typeface="Calibri" panose="020F0502020204030204" pitchFamily="34" charset="0"/>
              <a:cs typeface="Calibri" panose="020F0502020204030204" pitchFamily="34" charset="0"/>
            </a:endParaRPr>
          </a:p>
          <a:p>
            <a:pPr marL="457200" lvl="1" indent="0" algn="just">
              <a:buNone/>
            </a:pPr>
            <a:r>
              <a:rPr lang="en-GB" sz="1600" u="sng" dirty="0" smtClean="0">
                <a:solidFill>
                  <a:srgbClr val="FF0000"/>
                </a:solidFill>
                <a:latin typeface="Calibri" panose="020F0502020204030204" pitchFamily="34" charset="0"/>
                <a:cs typeface="Calibri" panose="020F0502020204030204" pitchFamily="34" charset="0"/>
              </a:rPr>
              <a:t>Mandate</a:t>
            </a:r>
            <a:r>
              <a:rPr lang="en-GB" sz="1600" dirty="0" smtClean="0">
                <a:solidFill>
                  <a:srgbClr val="FF0000"/>
                </a:solidFill>
                <a:latin typeface="Calibri" panose="020F0502020204030204" pitchFamily="34" charset="0"/>
                <a:cs typeface="Calibri" panose="020F0502020204030204" pitchFamily="34" charset="0"/>
              </a:rPr>
              <a:t>:</a:t>
            </a:r>
            <a:endParaRPr lang="en-GB" sz="1600" dirty="0">
              <a:solidFill>
                <a:srgbClr val="FF0000"/>
              </a:solidFill>
              <a:latin typeface="Calibri" panose="020F0502020204030204" pitchFamily="34" charset="0"/>
              <a:cs typeface="Calibri" panose="020F0502020204030204" pitchFamily="34" charset="0"/>
            </a:endParaRPr>
          </a:p>
          <a:p>
            <a:pPr lvl="1" algn="just">
              <a:buFont typeface="Arial" panose="020B0604020202020204" pitchFamily="34" charset="0"/>
              <a:buChar char="•"/>
            </a:pPr>
            <a:r>
              <a:rPr lang="en-GB" sz="1600" dirty="0">
                <a:latin typeface="Calibri" panose="020F0502020204030204" pitchFamily="34" charset="0"/>
                <a:cs typeface="Calibri" panose="020F0502020204030204" pitchFamily="34" charset="0"/>
              </a:rPr>
              <a:t>1) Review the </a:t>
            </a:r>
            <a:r>
              <a:rPr lang="en-GB" sz="1600" u="sng" dirty="0">
                <a:latin typeface="Calibri" panose="020F0502020204030204" pitchFamily="34" charset="0"/>
                <a:cs typeface="Calibri" panose="020F0502020204030204" pitchFamily="34" charset="0"/>
              </a:rPr>
              <a:t>functional specification </a:t>
            </a:r>
            <a:r>
              <a:rPr lang="en-GB" sz="1600" dirty="0">
                <a:latin typeface="Calibri" panose="020F0502020204030204" pitchFamily="34" charset="0"/>
                <a:cs typeface="Calibri" panose="020F0502020204030204" pitchFamily="34" charset="0"/>
              </a:rPr>
              <a:t>and confirm its </a:t>
            </a:r>
            <a:r>
              <a:rPr lang="en-GB" sz="1600" u="sng" dirty="0">
                <a:latin typeface="Calibri" panose="020F0502020204030204" pitchFamily="34" charset="0"/>
                <a:cs typeface="Calibri" panose="020F0502020204030204" pitchFamily="34" charset="0"/>
              </a:rPr>
              <a:t>completeness</a:t>
            </a:r>
            <a:r>
              <a:rPr lang="en-GB" sz="1600" dirty="0">
                <a:latin typeface="Calibri" panose="020F0502020204030204" pitchFamily="34" charset="0"/>
                <a:cs typeface="Calibri" panose="020F0502020204030204" pitchFamily="34" charset="0"/>
              </a:rPr>
              <a:t> in terms of </a:t>
            </a:r>
            <a:r>
              <a:rPr lang="en-GB" sz="1600" u="sng" dirty="0">
                <a:latin typeface="Calibri" panose="020F0502020204030204" pitchFamily="34" charset="0"/>
                <a:cs typeface="Calibri" panose="020F0502020204030204" pitchFamily="34" charset="0"/>
              </a:rPr>
              <a:t>cryogenic, mechanical</a:t>
            </a:r>
            <a:r>
              <a:rPr lang="en-GB" sz="1600" dirty="0">
                <a:latin typeface="Calibri" panose="020F0502020204030204" pitchFamily="34" charset="0"/>
                <a:cs typeface="Calibri" panose="020F0502020204030204" pitchFamily="34" charset="0"/>
              </a:rPr>
              <a:t> and </a:t>
            </a:r>
            <a:r>
              <a:rPr lang="en-GB" sz="1600" u="sng" dirty="0">
                <a:latin typeface="Calibri" panose="020F0502020204030204" pitchFamily="34" charset="0"/>
                <a:cs typeface="Calibri" panose="020F0502020204030204" pitchFamily="34" charset="0"/>
              </a:rPr>
              <a:t>electrical</a:t>
            </a:r>
            <a:r>
              <a:rPr lang="en-GB" sz="1600" dirty="0">
                <a:latin typeface="Calibri" panose="020F0502020204030204" pitchFamily="34" charset="0"/>
                <a:cs typeface="Calibri" panose="020F0502020204030204" pitchFamily="34" charset="0"/>
              </a:rPr>
              <a:t> requirements;</a:t>
            </a:r>
          </a:p>
          <a:p>
            <a:pPr lvl="1" algn="just">
              <a:buFont typeface="Arial" panose="020B0604020202020204" pitchFamily="34" charset="0"/>
              <a:buChar char="•"/>
            </a:pPr>
            <a:r>
              <a:rPr lang="en-GB" sz="1600" dirty="0">
                <a:latin typeface="Calibri" panose="020F0502020204030204" pitchFamily="34" charset="0"/>
                <a:cs typeface="Calibri" panose="020F0502020204030204" pitchFamily="34" charset="0"/>
              </a:rPr>
              <a:t>2) Review the </a:t>
            </a:r>
            <a:r>
              <a:rPr lang="en-GB" sz="1600" u="sng" dirty="0">
                <a:latin typeface="Calibri" panose="020F0502020204030204" pitchFamily="34" charset="0"/>
                <a:cs typeface="Calibri" panose="020F0502020204030204" pitchFamily="34" charset="0"/>
              </a:rPr>
              <a:t>functionality</a:t>
            </a:r>
            <a:r>
              <a:rPr lang="en-GB" sz="1600" dirty="0">
                <a:latin typeface="Calibri" panose="020F0502020204030204" pitchFamily="34" charset="0"/>
                <a:cs typeface="Calibri" panose="020F0502020204030204" pitchFamily="34" charset="0"/>
              </a:rPr>
              <a:t> of the design concept with respect to </a:t>
            </a:r>
            <a:r>
              <a:rPr lang="en-GB" sz="1600" u="sng" dirty="0">
                <a:latin typeface="Calibri" panose="020F0502020204030204" pitchFamily="34" charset="0"/>
                <a:cs typeface="Calibri" panose="020F0502020204030204" pitchFamily="34" charset="0"/>
              </a:rPr>
              <a:t>cryogenic</a:t>
            </a:r>
            <a:r>
              <a:rPr lang="en-GB" sz="1600" dirty="0">
                <a:latin typeface="Calibri" panose="020F0502020204030204" pitchFamily="34" charset="0"/>
                <a:cs typeface="Calibri" panose="020F0502020204030204" pitchFamily="34" charset="0"/>
              </a:rPr>
              <a:t> design and operational aspects, </a:t>
            </a:r>
            <a:r>
              <a:rPr lang="en-GB" sz="1600" u="sng" dirty="0">
                <a:latin typeface="Calibri" panose="020F0502020204030204" pitchFamily="34" charset="0"/>
                <a:cs typeface="Calibri" panose="020F0502020204030204" pitchFamily="34" charset="0"/>
              </a:rPr>
              <a:t>mechanical</a:t>
            </a:r>
            <a:r>
              <a:rPr lang="en-GB" sz="1600" dirty="0">
                <a:latin typeface="Calibri" panose="020F0502020204030204" pitchFamily="34" charset="0"/>
                <a:cs typeface="Calibri" panose="020F0502020204030204" pitchFamily="34" charset="0"/>
              </a:rPr>
              <a:t> design and interfaces, </a:t>
            </a:r>
            <a:r>
              <a:rPr lang="en-GB" sz="1600" u="sng" dirty="0">
                <a:latin typeface="Calibri" panose="020F0502020204030204" pitchFamily="34" charset="0"/>
                <a:cs typeface="Calibri" panose="020F0502020204030204" pitchFamily="34" charset="0"/>
              </a:rPr>
              <a:t>electrical</a:t>
            </a:r>
            <a:r>
              <a:rPr lang="en-GB" sz="1600" dirty="0">
                <a:latin typeface="Calibri" panose="020F0502020204030204" pitchFamily="34" charset="0"/>
                <a:cs typeface="Calibri" panose="020F0502020204030204" pitchFamily="34" charset="0"/>
              </a:rPr>
              <a:t> design and interfaces; </a:t>
            </a:r>
          </a:p>
          <a:p>
            <a:pPr lvl="1" algn="just">
              <a:buFont typeface="Arial" panose="020B0604020202020204" pitchFamily="34" charset="0"/>
              <a:buChar char="•"/>
            </a:pPr>
            <a:r>
              <a:rPr lang="en-GB" sz="1600" dirty="0">
                <a:latin typeface="Calibri" panose="020F0502020204030204" pitchFamily="34" charset="0"/>
                <a:cs typeface="Calibri" panose="020F0502020204030204" pitchFamily="34" charset="0"/>
              </a:rPr>
              <a:t>3) Review the proposed </a:t>
            </a:r>
            <a:r>
              <a:rPr lang="en-GB" sz="1600" u="sng" dirty="0">
                <a:latin typeface="Calibri" panose="020F0502020204030204" pitchFamily="34" charset="0"/>
                <a:cs typeface="Calibri" panose="020F0502020204030204" pitchFamily="34" charset="0"/>
              </a:rPr>
              <a:t>integration and installation plan </a:t>
            </a:r>
            <a:r>
              <a:rPr lang="en-GB" sz="1600" dirty="0">
                <a:latin typeface="Calibri" panose="020F0502020204030204" pitchFamily="34" charset="0"/>
                <a:cs typeface="Calibri" panose="020F0502020204030204" pitchFamily="34" charset="0"/>
              </a:rPr>
              <a:t>in the LHC machine and the compatibility of the DFX location with respect to the </a:t>
            </a:r>
            <a:r>
              <a:rPr lang="en-GB" sz="1600" u="sng" dirty="0">
                <a:latin typeface="Calibri" panose="020F0502020204030204" pitchFamily="34" charset="0"/>
                <a:cs typeface="Calibri" panose="020F0502020204030204" pitchFamily="34" charset="0"/>
              </a:rPr>
              <a:t>tunnel environment </a:t>
            </a:r>
            <a:r>
              <a:rPr lang="en-GB" sz="1600" dirty="0">
                <a:latin typeface="Calibri" panose="020F0502020204030204" pitchFamily="34" charset="0"/>
                <a:cs typeface="Calibri" panose="020F0502020204030204" pitchFamily="34" charset="0"/>
              </a:rPr>
              <a:t>(including preliminary plan for maintenance and repair interventions during operation);</a:t>
            </a:r>
          </a:p>
          <a:p>
            <a:pPr lvl="1" algn="just">
              <a:buFont typeface="Arial" panose="020B0604020202020204" pitchFamily="34" charset="0"/>
              <a:buChar char="•"/>
            </a:pPr>
            <a:r>
              <a:rPr lang="en-GB" sz="1600" dirty="0">
                <a:latin typeface="Calibri" panose="020F0502020204030204" pitchFamily="34" charset="0"/>
                <a:cs typeface="Calibri" panose="020F0502020204030204" pitchFamily="34" charset="0"/>
              </a:rPr>
              <a:t>4) Review </a:t>
            </a:r>
            <a:r>
              <a:rPr lang="en-GB" sz="1600" u="sng" dirty="0">
                <a:latin typeface="Calibri" panose="020F0502020204030204" pitchFamily="34" charset="0"/>
                <a:cs typeface="Calibri" panose="020F0502020204030204" pitchFamily="34" charset="0"/>
              </a:rPr>
              <a:t>cryogenic</a:t>
            </a:r>
            <a:r>
              <a:rPr lang="en-GB" sz="1600" dirty="0">
                <a:latin typeface="Calibri" panose="020F0502020204030204" pitchFamily="34" charset="0"/>
                <a:cs typeface="Calibri" panose="020F0502020204030204" pitchFamily="34" charset="0"/>
              </a:rPr>
              <a:t> requirements </a:t>
            </a:r>
            <a:r>
              <a:rPr lang="en-GB" sz="1600" u="sng" dirty="0">
                <a:latin typeface="Calibri" panose="020F0502020204030204" pitchFamily="34" charset="0"/>
                <a:cs typeface="Calibri" panose="020F0502020204030204" pitchFamily="34" charset="0"/>
              </a:rPr>
              <a:t>for safety aspects </a:t>
            </a:r>
            <a:r>
              <a:rPr lang="en-GB" sz="1600" dirty="0">
                <a:latin typeface="Calibri" panose="020F0502020204030204" pitchFamily="34" charset="0"/>
                <a:cs typeface="Calibri" panose="020F0502020204030204" pitchFamily="34" charset="0"/>
              </a:rPr>
              <a:t>and compatibility of safety equipment with tunnel environment;</a:t>
            </a:r>
          </a:p>
          <a:p>
            <a:pPr lvl="1" algn="just">
              <a:buFont typeface="Arial" panose="020B0604020202020204" pitchFamily="34" charset="0"/>
              <a:buChar char="•"/>
            </a:pPr>
            <a:r>
              <a:rPr lang="en-GB" sz="1600" dirty="0">
                <a:latin typeface="Calibri" panose="020F0502020204030204" pitchFamily="34" charset="0"/>
                <a:cs typeface="Calibri" panose="020F0502020204030204" pitchFamily="34" charset="0"/>
              </a:rPr>
              <a:t>5) Review of </a:t>
            </a:r>
            <a:r>
              <a:rPr lang="en-GB" sz="1600" u="sng" dirty="0">
                <a:latin typeface="Calibri" panose="020F0502020204030204" pitchFamily="34" charset="0"/>
                <a:cs typeface="Calibri" panose="020F0502020204030204" pitchFamily="34" charset="0"/>
              </a:rPr>
              <a:t>plan</a:t>
            </a:r>
            <a:r>
              <a:rPr lang="en-GB" sz="1600" dirty="0">
                <a:latin typeface="Calibri" panose="020F0502020204030204" pitchFamily="34" charset="0"/>
                <a:cs typeface="Calibri" panose="020F0502020204030204" pitchFamily="34" charset="0"/>
              </a:rPr>
              <a:t> for detailed </a:t>
            </a:r>
            <a:r>
              <a:rPr lang="en-GB" sz="1600" u="sng" dirty="0">
                <a:latin typeface="Calibri" panose="020F0502020204030204" pitchFamily="34" charset="0"/>
                <a:cs typeface="Calibri" panose="020F0502020204030204" pitchFamily="34" charset="0"/>
              </a:rPr>
              <a:t>design development</a:t>
            </a:r>
            <a:r>
              <a:rPr lang="en-GB" sz="1600" dirty="0">
                <a:latin typeface="Calibri" panose="020F0502020204030204" pitchFamily="34" charset="0"/>
                <a:cs typeface="Calibri" panose="020F0502020204030204" pitchFamily="34" charset="0"/>
              </a:rPr>
              <a:t>;</a:t>
            </a:r>
          </a:p>
          <a:p>
            <a:pPr lvl="1" algn="just">
              <a:buFont typeface="Arial" panose="020B0604020202020204" pitchFamily="34" charset="0"/>
              <a:buChar char="•"/>
            </a:pPr>
            <a:r>
              <a:rPr lang="en-GB" sz="1600" dirty="0">
                <a:latin typeface="Calibri" panose="020F0502020204030204" pitchFamily="34" charset="0"/>
                <a:cs typeface="Calibri" panose="020F0502020204030204" pitchFamily="34" charset="0"/>
              </a:rPr>
              <a:t>6) Review </a:t>
            </a:r>
            <a:r>
              <a:rPr lang="en-GB" sz="1600" u="sng" dirty="0">
                <a:latin typeface="Calibri" panose="020F0502020204030204" pitchFamily="34" charset="0"/>
                <a:cs typeface="Calibri" panose="020F0502020204030204" pitchFamily="34" charset="0"/>
              </a:rPr>
              <a:t>schedule for prototype production</a:t>
            </a:r>
            <a:r>
              <a:rPr lang="en-GB" sz="1600" dirty="0">
                <a:latin typeface="Calibri" panose="020F0502020204030204" pitchFamily="34" charset="0"/>
                <a:cs typeface="Calibri" panose="020F0502020204030204" pitchFamily="34" charset="0"/>
              </a:rPr>
              <a:t>, including </a:t>
            </a:r>
            <a:r>
              <a:rPr lang="en-GB" sz="1600" u="sng" dirty="0">
                <a:latin typeface="Calibri" panose="020F0502020204030204" pitchFamily="34" charset="0"/>
                <a:cs typeface="Calibri" panose="020F0502020204030204" pitchFamily="34" charset="0"/>
              </a:rPr>
              <a:t>strategy for intermediate validation </a:t>
            </a:r>
            <a:r>
              <a:rPr lang="en-GB" sz="1600" dirty="0">
                <a:latin typeface="Calibri" panose="020F0502020204030204" pitchFamily="34" charset="0"/>
                <a:cs typeface="Calibri" panose="020F0502020204030204" pitchFamily="34" charset="0"/>
              </a:rPr>
              <a:t>and production of prototype lambda-plate</a:t>
            </a:r>
            <a:r>
              <a:rPr lang="en-GB" sz="1600" dirty="0" smtClean="0">
                <a:latin typeface="Calibri" panose="020F0502020204030204" pitchFamily="34" charset="0"/>
                <a:cs typeface="Calibri" panose="020F0502020204030204" pitchFamily="34" charset="0"/>
              </a:rPr>
              <a:t>.</a:t>
            </a:r>
            <a:endParaRPr lang="en-US" sz="1600" dirty="0" smtClean="0">
              <a:latin typeface="Calibri" panose="020F0502020204030204" pitchFamily="34" charset="0"/>
              <a:cs typeface="Calibri" panose="020F0502020204030204" pitchFamily="34" charset="0"/>
            </a:endParaRPr>
          </a:p>
          <a:p>
            <a:pPr algn="just">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p:txBody>
      </p:sp>
      <p:sp>
        <p:nvSpPr>
          <p:cNvPr id="4" name="Footer Placeholder 3"/>
          <p:cNvSpPr>
            <a:spLocks noGrp="1"/>
          </p:cNvSpPr>
          <p:nvPr>
            <p:ph type="ftr" sz="quarter" idx="11"/>
          </p:nvPr>
        </p:nvSpPr>
        <p:spPr>
          <a:xfrm>
            <a:off x="1258500" y="6584538"/>
            <a:ext cx="6627000" cy="360000"/>
          </a:xfrm>
        </p:spPr>
        <p:txBody>
          <a:bodyPr/>
          <a:lstStyle/>
          <a:p>
            <a:r>
              <a:rPr lang="en-US" i="1" dirty="0" smtClean="0">
                <a:latin typeface="Calibri" panose="020F0502020204030204" pitchFamily="34" charset="0"/>
                <a:cs typeface="Calibri" panose="020F0502020204030204" pitchFamily="34" charset="0"/>
              </a:rPr>
              <a:t>M. Modena:  DFX </a:t>
            </a:r>
            <a:r>
              <a:rPr lang="en-US" i="1" dirty="0">
                <a:latin typeface="Calibri" panose="020F0502020204030204" pitchFamily="34" charset="0"/>
                <a:cs typeface="Calibri" panose="020F0502020204030204" pitchFamily="34" charset="0"/>
              </a:rPr>
              <a:t>Conceptual Design Review outcome and closing remarks, 20 Feb 2019</a:t>
            </a:r>
          </a:p>
          <a:p>
            <a:endParaRPr lang="en-GB"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3826421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992250"/>
            <a:ext cx="3610085" cy="540000"/>
          </a:xfrm>
        </p:spPr>
        <p:txBody>
          <a:bodyPr/>
          <a:lstStyle/>
          <a:p>
            <a:r>
              <a:rPr lang="en-GB" dirty="0" smtClean="0"/>
              <a:t>Observations</a:t>
            </a:r>
            <a:endParaRPr lang="en-GB" dirty="0"/>
          </a:p>
        </p:txBody>
      </p:sp>
      <p:sp>
        <p:nvSpPr>
          <p:cNvPr id="3" name="Content Placeholder 2"/>
          <p:cNvSpPr>
            <a:spLocks noGrp="1"/>
          </p:cNvSpPr>
          <p:nvPr>
            <p:ph idx="1"/>
          </p:nvPr>
        </p:nvSpPr>
        <p:spPr>
          <a:xfrm>
            <a:off x="373356" y="1552577"/>
            <a:ext cx="8449598" cy="4071937"/>
          </a:xfrm>
        </p:spPr>
        <p:txBody>
          <a:bodyPr>
            <a:normAutofit lnSpcReduction="10000"/>
          </a:bodyPr>
          <a:lstStyle/>
          <a:p>
            <a:r>
              <a:rPr lang="en-GB" dirty="0" smtClean="0"/>
              <a:t>Conceptual design adaptation with “Fountain” principle to improve the liquid level control</a:t>
            </a:r>
          </a:p>
          <a:p>
            <a:r>
              <a:rPr lang="en-GB" dirty="0" smtClean="0"/>
              <a:t>Proposed dimensions respect 5 minutes </a:t>
            </a:r>
            <a:r>
              <a:rPr lang="en-GB" dirty="0" err="1" smtClean="0"/>
              <a:t>LHe</a:t>
            </a:r>
            <a:r>
              <a:rPr lang="en-GB" dirty="0" smtClean="0"/>
              <a:t> supply stop requirements</a:t>
            </a:r>
          </a:p>
          <a:p>
            <a:r>
              <a:rPr lang="en-GB" dirty="0" smtClean="0"/>
              <a:t>Same integration envelope</a:t>
            </a:r>
          </a:p>
          <a:p>
            <a:r>
              <a:rPr lang="en-GB" dirty="0" smtClean="0"/>
              <a:t>Same interfaces</a:t>
            </a:r>
          </a:p>
          <a:p>
            <a:r>
              <a:rPr lang="en-GB" dirty="0" smtClean="0"/>
              <a:t>Safety relief devices located</a:t>
            </a:r>
          </a:p>
          <a:p>
            <a:r>
              <a:rPr lang="en-GB" dirty="0" smtClean="0"/>
              <a:t>Cryogenic, mechanical and electrical requirements satisfied </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20</a:t>
            </a:fld>
            <a:endParaRPr lang="fr-FR"/>
          </a:p>
        </p:txBody>
      </p:sp>
    </p:spTree>
    <p:extLst>
      <p:ext uri="{BB962C8B-B14F-4D97-AF65-F5344CB8AC3E}">
        <p14:creationId xmlns:p14="http://schemas.microsoft.com/office/powerpoint/2010/main" val="3998904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623" y="564616"/>
            <a:ext cx="8784976" cy="6048672"/>
          </a:xfrm>
        </p:spPr>
        <p:txBody>
          <a:bodyPr>
            <a:normAutofit/>
          </a:bodyPr>
          <a:lstStyle/>
          <a:p>
            <a:pPr marL="0" indent="0" algn="just">
              <a:buNone/>
            </a:pPr>
            <a:r>
              <a:rPr lang="en-US" sz="2000" dirty="0" smtClean="0">
                <a:solidFill>
                  <a:srgbClr val="FF0000"/>
                </a:solidFill>
                <a:latin typeface="Calibri" panose="020F0502020204030204" pitchFamily="34" charset="0"/>
                <a:cs typeface="Calibri" panose="020F0502020204030204" pitchFamily="34" charset="0"/>
              </a:rPr>
              <a:t>	</a:t>
            </a:r>
            <a:r>
              <a:rPr lang="en-US" sz="1800" dirty="0" smtClean="0">
                <a:solidFill>
                  <a:srgbClr val="FF0000"/>
                </a:solidFill>
                <a:latin typeface="Calibri" panose="020F0502020204030204" pitchFamily="34" charset="0"/>
                <a:cs typeface="Calibri" panose="020F0502020204030204" pitchFamily="34" charset="0"/>
              </a:rPr>
              <a:t>Review </a:t>
            </a:r>
            <a:r>
              <a:rPr lang="en-US" sz="1800" dirty="0">
                <a:solidFill>
                  <a:srgbClr val="FF0000"/>
                </a:solidFill>
                <a:latin typeface="Calibri" panose="020F0502020204030204" pitchFamily="34" charset="0"/>
                <a:cs typeface="Calibri" panose="020F0502020204030204" pitchFamily="34" charset="0"/>
              </a:rPr>
              <a:t>Committee: </a:t>
            </a:r>
            <a:r>
              <a:rPr lang="en-US" sz="1600" i="1" dirty="0">
                <a:latin typeface="Calibri" panose="020F0502020204030204" pitchFamily="34" charset="0"/>
                <a:cs typeface="Calibri" panose="020F0502020204030204" pitchFamily="34" charset="0"/>
              </a:rPr>
              <a:t>S. </a:t>
            </a:r>
            <a:r>
              <a:rPr lang="en-US" sz="1600" i="1" dirty="0" err="1">
                <a:latin typeface="Calibri" panose="020F0502020204030204" pitchFamily="34" charset="0"/>
                <a:cs typeface="Calibri" panose="020F0502020204030204" pitchFamily="34" charset="0"/>
              </a:rPr>
              <a:t>Atieh</a:t>
            </a:r>
            <a:r>
              <a:rPr lang="en-US" sz="1600" i="1" dirty="0">
                <a:latin typeface="Calibri" panose="020F0502020204030204" pitchFamily="34" charset="0"/>
                <a:cs typeface="Calibri" panose="020F0502020204030204" pitchFamily="34" charset="0"/>
              </a:rPr>
              <a:t>, K. </a:t>
            </a:r>
            <a:r>
              <a:rPr lang="en-US" sz="1600" i="1" dirty="0" err="1">
                <a:latin typeface="Calibri" panose="020F0502020204030204" pitchFamily="34" charset="0"/>
                <a:cs typeface="Calibri" panose="020F0502020204030204" pitchFamily="34" charset="0"/>
              </a:rPr>
              <a:t>Brodzinski</a:t>
            </a:r>
            <a:r>
              <a:rPr lang="en-US" sz="1600" i="1" dirty="0">
                <a:latin typeface="Calibri" panose="020F0502020204030204" pitchFamily="34" charset="0"/>
                <a:cs typeface="Calibri" panose="020F0502020204030204" pitchFamily="34" charset="0"/>
              </a:rPr>
              <a:t>, M. Modena (chair), </a:t>
            </a:r>
            <a:endParaRPr lang="en-US" sz="1600" i="1" dirty="0" smtClean="0">
              <a:latin typeface="Calibri" panose="020F0502020204030204" pitchFamily="34" charset="0"/>
              <a:cs typeface="Calibri" panose="020F0502020204030204" pitchFamily="34" charset="0"/>
            </a:endParaRPr>
          </a:p>
          <a:p>
            <a:pPr marL="0" indent="0" algn="just">
              <a:buNone/>
              <a:tabLst>
                <a:tab pos="2419350" algn="l"/>
              </a:tabLst>
            </a:pPr>
            <a:r>
              <a:rPr lang="en-US" sz="1600" i="1" dirty="0" smtClean="0">
                <a:latin typeface="Calibri" panose="020F0502020204030204" pitchFamily="34" charset="0"/>
                <a:cs typeface="Calibri" panose="020F0502020204030204" pitchFamily="34" charset="0"/>
              </a:rPr>
              <a:t>	 F. Rodriguez Mateos, D. </a:t>
            </a:r>
            <a:r>
              <a:rPr lang="en-US" sz="1600" i="1" dirty="0" err="1" smtClean="0">
                <a:latin typeface="Calibri" panose="020F0502020204030204" pitchFamily="34" charset="0"/>
                <a:cs typeface="Calibri" panose="020F0502020204030204" pitchFamily="34" charset="0"/>
              </a:rPr>
              <a:t>Tommasini</a:t>
            </a:r>
            <a:r>
              <a:rPr lang="en-US" sz="1600" i="1" dirty="0" smtClean="0">
                <a:latin typeface="Calibri" panose="020F0502020204030204" pitchFamily="34" charset="0"/>
                <a:cs typeface="Calibri" panose="020F0502020204030204" pitchFamily="34" charset="0"/>
              </a:rPr>
              <a:t>.</a:t>
            </a:r>
          </a:p>
          <a:p>
            <a:pPr marL="0" indent="0" algn="just">
              <a:buNone/>
            </a:pPr>
            <a:r>
              <a:rPr lang="en-US" sz="2000" dirty="0" smtClean="0">
                <a:solidFill>
                  <a:srgbClr val="FF0000"/>
                </a:solidFill>
                <a:latin typeface="Calibri" panose="020F0502020204030204" pitchFamily="34" charset="0"/>
                <a:cs typeface="Calibri" panose="020F0502020204030204" pitchFamily="34" charset="0"/>
              </a:rPr>
              <a:t>	</a:t>
            </a:r>
            <a:r>
              <a:rPr lang="en-US" sz="1800" dirty="0" smtClean="0">
                <a:solidFill>
                  <a:srgbClr val="FF0000"/>
                </a:solidFill>
                <a:latin typeface="Calibri" panose="020F0502020204030204" pitchFamily="34" charset="0"/>
                <a:cs typeface="Calibri" panose="020F0502020204030204" pitchFamily="34" charset="0"/>
              </a:rPr>
              <a:t>Proposed Program of presentations:</a:t>
            </a:r>
          </a:p>
          <a:p>
            <a:pPr lvl="1" algn="just">
              <a:buFont typeface="Arial" panose="020B0604020202020204" pitchFamily="34" charset="0"/>
              <a:buChar char="•"/>
            </a:pPr>
            <a:r>
              <a:rPr lang="en-US" sz="1600" dirty="0">
                <a:latin typeface="Calibri" panose="020F0502020204030204" pitchFamily="34" charset="0"/>
                <a:cs typeface="Calibri" panose="020F0502020204030204" pitchFamily="34" charset="0"/>
              </a:rPr>
              <a:t>-</a:t>
            </a:r>
            <a:r>
              <a:rPr lang="en-US" sz="1500" i="1" dirty="0">
                <a:latin typeface="Calibri" panose="020F0502020204030204" pitchFamily="34" charset="0"/>
                <a:cs typeface="Calibri" panose="020F0502020204030204" pitchFamily="34" charset="0"/>
              </a:rPr>
              <a:t>	Welcome (L. </a:t>
            </a:r>
            <a:r>
              <a:rPr lang="en-US" sz="1500" i="1" dirty="0" err="1">
                <a:latin typeface="Calibri" panose="020F0502020204030204" pitchFamily="34" charset="0"/>
                <a:cs typeface="Calibri" panose="020F0502020204030204" pitchFamily="34" charset="0"/>
              </a:rPr>
              <a:t>Bottura</a:t>
            </a:r>
            <a:r>
              <a:rPr lang="en-US" sz="1500" i="1" dirty="0">
                <a:latin typeface="Calibri" panose="020F0502020204030204" pitchFamily="34" charset="0"/>
                <a:cs typeface="Calibri" panose="020F0502020204030204" pitchFamily="34" charset="0"/>
              </a:rPr>
              <a:t>)</a:t>
            </a:r>
          </a:p>
          <a:p>
            <a:pPr lvl="1" algn="just">
              <a:buFont typeface="Arial" panose="020B0604020202020204" pitchFamily="34" charset="0"/>
              <a:buChar char="•"/>
            </a:pPr>
            <a:r>
              <a:rPr lang="en-US" sz="1500" i="1" dirty="0">
                <a:latin typeface="Calibri" panose="020F0502020204030204" pitchFamily="34" charset="0"/>
                <a:cs typeface="Calibri" panose="020F0502020204030204" pitchFamily="34" charset="0"/>
              </a:rPr>
              <a:t>-	1. WP6a master plan, key milestones, functional requirements, DFX within WP6a system (A. Ballarino)</a:t>
            </a:r>
          </a:p>
          <a:p>
            <a:pPr lvl="1" algn="just">
              <a:buFont typeface="Arial" panose="020B0604020202020204" pitchFamily="34" charset="0"/>
              <a:buChar char="•"/>
            </a:pPr>
            <a:r>
              <a:rPr lang="en-US" sz="1500" i="1" dirty="0">
                <a:latin typeface="Calibri" panose="020F0502020204030204" pitchFamily="34" charset="0"/>
                <a:cs typeface="Calibri" panose="020F0502020204030204" pitchFamily="34" charset="0"/>
              </a:rPr>
              <a:t>-	2. DFX Functional specification (Y. Leclercq)</a:t>
            </a:r>
          </a:p>
          <a:p>
            <a:pPr lvl="1" algn="just">
              <a:buFont typeface="Arial" panose="020B0604020202020204" pitchFamily="34" charset="0"/>
              <a:buChar char="•"/>
            </a:pPr>
            <a:r>
              <a:rPr lang="en-US" sz="1500" i="1" dirty="0">
                <a:latin typeface="Calibri" panose="020F0502020204030204" pitchFamily="34" charset="0"/>
                <a:cs typeface="Calibri" panose="020F0502020204030204" pitchFamily="34" charset="0"/>
              </a:rPr>
              <a:t>-	3. DFX Cryogenic cooling and flow scheme, interface with </a:t>
            </a:r>
            <a:r>
              <a:rPr lang="en-US" sz="1500" i="1" dirty="0" err="1">
                <a:latin typeface="Calibri" panose="020F0502020204030204" pitchFamily="34" charset="0"/>
                <a:cs typeface="Calibri" panose="020F0502020204030204" pitchFamily="34" charset="0"/>
              </a:rPr>
              <a:t>cryo</a:t>
            </a:r>
            <a:r>
              <a:rPr lang="en-US" sz="1500" i="1" dirty="0">
                <a:latin typeface="Calibri" panose="020F0502020204030204" pitchFamily="34" charset="0"/>
                <a:cs typeface="Calibri" panose="020F0502020204030204" pitchFamily="34" charset="0"/>
              </a:rPr>
              <a:t>-equipment (S. Claudet) </a:t>
            </a:r>
          </a:p>
          <a:p>
            <a:pPr lvl="1" algn="just">
              <a:buFont typeface="Arial" panose="020B0604020202020204" pitchFamily="34" charset="0"/>
              <a:buChar char="•"/>
            </a:pPr>
            <a:r>
              <a:rPr lang="en-US" sz="1500" i="1" dirty="0">
                <a:latin typeface="Calibri" panose="020F0502020204030204" pitchFamily="34" charset="0"/>
                <a:cs typeface="Calibri" panose="020F0502020204030204" pitchFamily="34" charset="0"/>
              </a:rPr>
              <a:t>-	4. DFX Conceptual design – including strategy for maintenance and repair (Y. Yang)</a:t>
            </a:r>
          </a:p>
          <a:p>
            <a:pPr lvl="1" algn="just">
              <a:buFont typeface="Arial" panose="020B0604020202020204" pitchFamily="34" charset="0"/>
              <a:buChar char="•"/>
            </a:pPr>
            <a:r>
              <a:rPr lang="en-US" sz="1500" i="1" dirty="0">
                <a:latin typeface="Calibri" panose="020F0502020204030204" pitchFamily="34" charset="0"/>
                <a:cs typeface="Calibri" panose="020F0502020204030204" pitchFamily="34" charset="0"/>
              </a:rPr>
              <a:t>-	5. DFX Production strategy and plan – including production of CAD drawings (W. Bailey)</a:t>
            </a:r>
          </a:p>
          <a:p>
            <a:pPr lvl="1" algn="just">
              <a:buFont typeface="Arial" panose="020B0604020202020204" pitchFamily="34" charset="0"/>
              <a:buChar char="•"/>
            </a:pPr>
            <a:r>
              <a:rPr lang="en-US" sz="1500" i="1" dirty="0">
                <a:latin typeface="Calibri" panose="020F0502020204030204" pitchFamily="34" charset="0"/>
                <a:cs typeface="Calibri" panose="020F0502020204030204" pitchFamily="34" charset="0"/>
              </a:rPr>
              <a:t>-	6. </a:t>
            </a:r>
            <a:r>
              <a:rPr lang="en-US" sz="1500" i="1" dirty="0" err="1">
                <a:latin typeface="Calibri" panose="020F0502020204030204" pitchFamily="34" charset="0"/>
                <a:cs typeface="Calibri" panose="020F0502020204030204" pitchFamily="34" charset="0"/>
              </a:rPr>
              <a:t>Nb-Ti</a:t>
            </a:r>
            <a:r>
              <a:rPr lang="en-US" sz="1500" i="1" dirty="0">
                <a:latin typeface="Calibri" panose="020F0502020204030204" pitchFamily="34" charset="0"/>
                <a:cs typeface="Calibri" panose="020F0502020204030204" pitchFamily="34" charset="0"/>
              </a:rPr>
              <a:t> Bus-bar design (H. </a:t>
            </a:r>
            <a:r>
              <a:rPr lang="en-US" sz="1500" i="1" dirty="0" err="1">
                <a:latin typeface="Calibri" panose="020F0502020204030204" pitchFamily="34" charset="0"/>
                <a:cs typeface="Calibri" panose="020F0502020204030204" pitchFamily="34" charset="0"/>
              </a:rPr>
              <a:t>Prin</a:t>
            </a:r>
            <a:r>
              <a:rPr lang="en-US" sz="1500" i="1" dirty="0">
                <a:latin typeface="Calibri" panose="020F0502020204030204" pitchFamily="34" charset="0"/>
                <a:cs typeface="Calibri" panose="020F0502020204030204" pitchFamily="34" charset="0"/>
              </a:rPr>
              <a:t>) </a:t>
            </a:r>
          </a:p>
          <a:p>
            <a:pPr lvl="1" algn="just">
              <a:buFont typeface="Arial" panose="020B0604020202020204" pitchFamily="34" charset="0"/>
              <a:buChar char="•"/>
            </a:pPr>
            <a:r>
              <a:rPr lang="en-US" sz="1500" i="1" dirty="0">
                <a:latin typeface="Calibri" panose="020F0502020204030204" pitchFamily="34" charset="0"/>
                <a:cs typeface="Calibri" panose="020F0502020204030204" pitchFamily="34" charset="0"/>
              </a:rPr>
              <a:t>-	7. Plug development: status, plan and key milestones for intermediate validation, production plan </a:t>
            </a:r>
            <a:endParaRPr lang="en-US" sz="1500" i="1" dirty="0" smtClean="0">
              <a:latin typeface="Calibri" panose="020F0502020204030204" pitchFamily="34" charset="0"/>
              <a:cs typeface="Calibri" panose="020F0502020204030204" pitchFamily="34" charset="0"/>
            </a:endParaRPr>
          </a:p>
          <a:p>
            <a:pPr marL="457200" lvl="1" indent="0" algn="just">
              <a:buNone/>
            </a:pPr>
            <a:r>
              <a:rPr lang="en-US" sz="1500" i="1" dirty="0" smtClean="0">
                <a:latin typeface="Calibri" panose="020F0502020204030204" pitchFamily="34" charset="0"/>
                <a:cs typeface="Calibri" panose="020F0502020204030204" pitchFamily="34" charset="0"/>
              </a:rPr>
              <a:t>	(</a:t>
            </a:r>
            <a:r>
              <a:rPr lang="en-US" sz="1500" i="1" dirty="0">
                <a:latin typeface="Calibri" panose="020F0502020204030204" pitchFamily="34" charset="0"/>
                <a:cs typeface="Calibri" panose="020F0502020204030204" pitchFamily="34" charset="0"/>
              </a:rPr>
              <a:t>Y. </a:t>
            </a:r>
            <a:r>
              <a:rPr lang="en-US" sz="1500" i="1" dirty="0" smtClean="0">
                <a:latin typeface="Calibri" panose="020F0502020204030204" pitchFamily="34" charset="0"/>
                <a:cs typeface="Calibri" panose="020F0502020204030204" pitchFamily="34" charset="0"/>
              </a:rPr>
              <a:t>Leclercq</a:t>
            </a:r>
            <a:r>
              <a:rPr lang="en-US" sz="1500" i="1" dirty="0">
                <a:latin typeface="Calibri" panose="020F0502020204030204" pitchFamily="34" charset="0"/>
                <a:cs typeface="Calibri" panose="020F0502020204030204" pitchFamily="34" charset="0"/>
              </a:rPr>
              <a:t>) </a:t>
            </a:r>
          </a:p>
          <a:p>
            <a:pPr lvl="1" algn="just">
              <a:buFont typeface="Arial" panose="020B0604020202020204" pitchFamily="34" charset="0"/>
              <a:buChar char="•"/>
            </a:pPr>
            <a:r>
              <a:rPr lang="en-US" sz="1500" i="1" dirty="0">
                <a:latin typeface="Calibri" panose="020F0502020204030204" pitchFamily="34" charset="0"/>
                <a:cs typeface="Calibri" panose="020F0502020204030204" pitchFamily="34" charset="0"/>
              </a:rPr>
              <a:t>-	8. DFX instrumentation requirements (J. Fleiter)</a:t>
            </a:r>
          </a:p>
          <a:p>
            <a:pPr lvl="1" algn="just">
              <a:buFont typeface="Arial" panose="020B0604020202020204" pitchFamily="34" charset="0"/>
              <a:buChar char="•"/>
            </a:pPr>
            <a:r>
              <a:rPr lang="en-US" sz="1500" i="1" dirty="0">
                <a:latin typeface="Calibri" panose="020F0502020204030204" pitchFamily="34" charset="0"/>
                <a:cs typeface="Calibri" panose="020F0502020204030204" pitchFamily="34" charset="0"/>
              </a:rPr>
              <a:t>-	9. DFX safety aspects in the LHC tunnel (V. Parma)</a:t>
            </a:r>
          </a:p>
          <a:p>
            <a:pPr lvl="1" algn="just">
              <a:buFont typeface="Arial" panose="020B0604020202020204" pitchFamily="34" charset="0"/>
              <a:buChar char="•"/>
            </a:pPr>
            <a:r>
              <a:rPr lang="en-US" sz="1500" i="1" dirty="0">
                <a:latin typeface="Calibri" panose="020F0502020204030204" pitchFamily="34" charset="0"/>
                <a:cs typeface="Calibri" panose="020F0502020204030204" pitchFamily="34" charset="0"/>
              </a:rPr>
              <a:t>-	10. Transport and integration of DFX in the LHC underground areas – LHC tunnel aspects (P. Fessia)</a:t>
            </a:r>
          </a:p>
          <a:p>
            <a:pPr lvl="1" algn="just">
              <a:buFont typeface="Arial" panose="020B0604020202020204" pitchFamily="34" charset="0"/>
              <a:buChar char="•"/>
            </a:pPr>
            <a:r>
              <a:rPr lang="en-US" sz="1500" i="1" dirty="0">
                <a:latin typeface="Calibri" panose="020F0502020204030204" pitchFamily="34" charset="0"/>
                <a:cs typeface="Calibri" panose="020F0502020204030204" pitchFamily="34" charset="0"/>
              </a:rPr>
              <a:t>-	11. Transport and integration of DFX in the LHC underground areas – DFX Integration and transport </a:t>
            </a:r>
            <a:r>
              <a:rPr lang="en-US" sz="1500" i="1" dirty="0" smtClean="0">
                <a:latin typeface="Calibri" panose="020F0502020204030204" pitchFamily="34" charset="0"/>
                <a:cs typeface="Calibri" panose="020F0502020204030204" pitchFamily="34" charset="0"/>
              </a:rPr>
              <a:t>	(</a:t>
            </a:r>
            <a:r>
              <a:rPr lang="en-US" sz="1500" i="1" dirty="0">
                <a:latin typeface="Calibri" panose="020F0502020204030204" pitchFamily="34" charset="0"/>
                <a:cs typeface="Calibri" panose="020F0502020204030204" pitchFamily="34" charset="0"/>
              </a:rPr>
              <a:t>R. </a:t>
            </a:r>
            <a:r>
              <a:rPr lang="en-US" sz="1500" i="1" dirty="0" err="1">
                <a:latin typeface="Calibri" panose="020F0502020204030204" pitchFamily="34" charset="0"/>
                <a:cs typeface="Calibri" panose="020F0502020204030204" pitchFamily="34" charset="0"/>
              </a:rPr>
              <a:t>Betemps</a:t>
            </a:r>
            <a:r>
              <a:rPr lang="en-US" sz="1500" i="1" dirty="0">
                <a:latin typeface="Calibri" panose="020F0502020204030204" pitchFamily="34" charset="0"/>
                <a:cs typeface="Calibri" panose="020F0502020204030204" pitchFamily="34" charset="0"/>
              </a:rPr>
              <a:t>)</a:t>
            </a:r>
          </a:p>
          <a:p>
            <a:pPr lvl="1" algn="just">
              <a:buFont typeface="Arial" panose="020B0604020202020204" pitchFamily="34" charset="0"/>
              <a:buChar char="•"/>
            </a:pPr>
            <a:r>
              <a:rPr lang="en-US" sz="1500" i="1" dirty="0">
                <a:latin typeface="Calibri" panose="020F0502020204030204" pitchFamily="34" charset="0"/>
                <a:cs typeface="Calibri" panose="020F0502020204030204" pitchFamily="34" charset="0"/>
              </a:rPr>
              <a:t>-	12. Items supplied by CERN and procurement plan (Y. Leclercq)</a:t>
            </a:r>
          </a:p>
          <a:p>
            <a:pPr lvl="1" algn="just">
              <a:buFont typeface="Arial" panose="020B0604020202020204" pitchFamily="34" charset="0"/>
              <a:buChar char="•"/>
            </a:pPr>
            <a:r>
              <a:rPr lang="en-US" sz="1500" i="1" dirty="0">
                <a:latin typeface="Calibri" panose="020F0502020204030204" pitchFamily="34" charset="0"/>
                <a:cs typeface="Calibri" panose="020F0502020204030204" pitchFamily="34" charset="0"/>
              </a:rPr>
              <a:t>-	13 (extra). Electrical qualification of WP6a splices </a:t>
            </a:r>
            <a:r>
              <a:rPr lang="en-US" sz="1500" i="1" dirty="0" smtClean="0">
                <a:latin typeface="Calibri" panose="020F0502020204030204" pitchFamily="34" charset="0"/>
                <a:cs typeface="Calibri" panose="020F0502020204030204" pitchFamily="34" charset="0"/>
              </a:rPr>
              <a:t>MgB2-NbTi </a:t>
            </a:r>
            <a:r>
              <a:rPr lang="en-US" sz="1500" i="1" dirty="0">
                <a:latin typeface="Calibri" panose="020F0502020204030204" pitchFamily="34" charset="0"/>
                <a:cs typeface="Calibri" panose="020F0502020204030204" pitchFamily="34" charset="0"/>
              </a:rPr>
              <a:t>(A. Ballarino)</a:t>
            </a:r>
          </a:p>
          <a:p>
            <a:pPr lvl="1" algn="just">
              <a:buFont typeface="Arial" panose="020B0604020202020204" pitchFamily="34" charset="0"/>
              <a:buChar char="•"/>
            </a:pPr>
            <a:endParaRPr lang="en-US" sz="1600" dirty="0">
              <a:latin typeface="Calibri" panose="020F0502020204030204" pitchFamily="34" charset="0"/>
              <a:cs typeface="Calibri" panose="020F0502020204030204" pitchFamily="34" charset="0"/>
            </a:endParaRPr>
          </a:p>
          <a:p>
            <a:pPr>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sp>
        <p:nvSpPr>
          <p:cNvPr id="7" name="Title 1"/>
          <p:cNvSpPr>
            <a:spLocks noGrp="1"/>
          </p:cNvSpPr>
          <p:nvPr>
            <p:ph type="title"/>
          </p:nvPr>
        </p:nvSpPr>
        <p:spPr>
          <a:xfrm>
            <a:off x="612000" y="-1"/>
            <a:ext cx="7920000" cy="518243"/>
          </a:xfrm>
        </p:spPr>
        <p:txBody>
          <a:bodyPr/>
          <a:lstStyle/>
          <a:p>
            <a:r>
              <a:rPr lang="en-US" sz="2000" i="1" dirty="0" smtClean="0">
                <a:latin typeface="Calibri" panose="020F0502020204030204" pitchFamily="34" charset="0"/>
                <a:cs typeface="Calibri" panose="020F0502020204030204" pitchFamily="34" charset="0"/>
              </a:rPr>
              <a:t>Introduction</a:t>
            </a:r>
            <a:endParaRPr lang="en-US" sz="2000" i="1" dirty="0">
              <a:latin typeface="Calibri" panose="020F0502020204030204" pitchFamily="34" charset="0"/>
              <a:cs typeface="Calibri" panose="020F0502020204030204" pitchFamily="34" charset="0"/>
            </a:endParaRPr>
          </a:p>
        </p:txBody>
      </p:sp>
      <p:sp>
        <p:nvSpPr>
          <p:cNvPr id="8" name="Footer Placeholder 3"/>
          <p:cNvSpPr>
            <a:spLocks noGrp="1"/>
          </p:cNvSpPr>
          <p:nvPr>
            <p:ph type="ftr" sz="quarter" idx="11"/>
          </p:nvPr>
        </p:nvSpPr>
        <p:spPr>
          <a:xfrm>
            <a:off x="1258500" y="6584538"/>
            <a:ext cx="6627000" cy="360000"/>
          </a:xfrm>
        </p:spPr>
        <p:txBody>
          <a:bodyPr/>
          <a:lstStyle/>
          <a:p>
            <a:r>
              <a:rPr lang="en-US" i="1" dirty="0" smtClean="0">
                <a:latin typeface="Calibri" panose="020F0502020204030204" pitchFamily="34" charset="0"/>
                <a:cs typeface="Calibri" panose="020F0502020204030204" pitchFamily="34" charset="0"/>
              </a:rPr>
              <a:t>M. Modena:  DFX </a:t>
            </a:r>
            <a:r>
              <a:rPr lang="en-US" i="1" dirty="0">
                <a:latin typeface="Calibri" panose="020F0502020204030204" pitchFamily="34" charset="0"/>
                <a:cs typeface="Calibri" panose="020F0502020204030204" pitchFamily="34" charset="0"/>
              </a:rPr>
              <a:t>Conceptual Design Review outcome and closing remarks, 20 Feb 2019</a:t>
            </a: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16170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2" end="12"/>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3" end="13"/>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4" end="14"/>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15" end="15"/>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
                                            <p:txEl>
                                              <p:pRg st="16" end="16"/>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
                                            <p:txEl>
                                              <p:pRg st="17" end="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5565" y="508544"/>
            <a:ext cx="8614907" cy="6048672"/>
          </a:xfrm>
        </p:spPr>
        <p:txBody>
          <a:bodyPr>
            <a:normAutofit/>
          </a:bodyPr>
          <a:lstStyle/>
          <a:p>
            <a:pPr marL="0" indent="0" algn="just">
              <a:lnSpc>
                <a:spcPct val="107000"/>
              </a:lnSpc>
              <a:spcAft>
                <a:spcPts val="800"/>
              </a:spcAft>
              <a:buNone/>
            </a:pPr>
            <a:r>
              <a:rPr lang="en-US" sz="1800" i="1" dirty="0" smtClean="0">
                <a:latin typeface="Calibri" panose="020F0502020204030204" pitchFamily="34" charset="0"/>
                <a:ea typeface="Calibri" panose="020F0502020204030204" pitchFamily="34" charset="0"/>
                <a:cs typeface="Calibri" panose="020F0502020204030204" pitchFamily="34" charset="0"/>
              </a:rPr>
              <a:t>	</a:t>
            </a:r>
            <a:r>
              <a:rPr lang="en-US" sz="2000" i="1" dirty="0" smtClean="0">
                <a:solidFill>
                  <a:srgbClr val="FF0000"/>
                </a:solidFill>
                <a:latin typeface="Calibri" panose="020F0502020204030204" pitchFamily="34" charset="0"/>
                <a:ea typeface="Calibri" panose="020F0502020204030204" pitchFamily="34" charset="0"/>
                <a:cs typeface="Calibri" panose="020F0502020204030204" pitchFamily="34" charset="0"/>
              </a:rPr>
              <a:t>Review carrying out</a:t>
            </a:r>
            <a:endParaRPr lang="en-GB" sz="2000" i="1" dirty="0" smtClean="0">
              <a:solidFill>
                <a:srgbClr val="FF0000"/>
              </a:solidFill>
              <a:latin typeface="Calibri" panose="020F0502020204030204" pitchFamily="34" charset="0"/>
              <a:ea typeface="Calibri" panose="020F0502020204030204" pitchFamily="34" charset="0"/>
              <a:cs typeface="Calibri" panose="020F0502020204030204" pitchFamily="34" charset="0"/>
            </a:endParaRPr>
          </a:p>
          <a:p>
            <a:pPr algn="just">
              <a:lnSpc>
                <a:spcPct val="107000"/>
              </a:lnSpc>
              <a:spcAft>
                <a:spcPts val="800"/>
              </a:spcAft>
              <a:buFont typeface="Arial" panose="020B0604020202020204" pitchFamily="34" charset="0"/>
              <a:buChar char="•"/>
            </a:pPr>
            <a:r>
              <a:rPr lang="en-GB" sz="1800" i="1" dirty="0">
                <a:latin typeface="Calibri" panose="020F0502020204030204" pitchFamily="34" charset="0"/>
                <a:ea typeface="Calibri" panose="020F0502020204030204" pitchFamily="34" charset="0"/>
                <a:cs typeface="Calibri" panose="020F0502020204030204" pitchFamily="34" charset="0"/>
              </a:rPr>
              <a:t>The Review Session of the 31 January 2019 was followed by a 2nd Session </a:t>
            </a:r>
            <a:r>
              <a:rPr lang="en-GB" sz="1800" i="1" dirty="0" smtClean="0">
                <a:latin typeface="Calibri" panose="020F0502020204030204" pitchFamily="34" charset="0"/>
                <a:ea typeface="Calibri" panose="020F0502020204030204" pitchFamily="34" charset="0"/>
                <a:cs typeface="Calibri" panose="020F0502020204030204" pitchFamily="34" charset="0"/>
              </a:rPr>
              <a:t>on the 12 February.</a:t>
            </a:r>
          </a:p>
          <a:p>
            <a:pPr marL="0" indent="0" algn="just">
              <a:lnSpc>
                <a:spcPct val="107000"/>
              </a:lnSpc>
              <a:spcAft>
                <a:spcPts val="800"/>
              </a:spcAft>
              <a:buNone/>
            </a:pPr>
            <a:r>
              <a:rPr lang="en-GB" sz="1700" i="1" kern="0" dirty="0">
                <a:solidFill>
                  <a:srgbClr val="FF0000"/>
                </a:solidFill>
                <a:latin typeface="Calibri" panose="020F0502020204030204" pitchFamily="34" charset="0"/>
                <a:ea typeface="MS Gothic" panose="020B0609070205080204" pitchFamily="49" charset="-128"/>
                <a:cs typeface="Calibri" panose="020F0502020204030204" pitchFamily="34" charset="0"/>
              </a:rPr>
              <a:t>	</a:t>
            </a:r>
            <a:r>
              <a:rPr lang="en-GB" sz="2000" i="1" kern="0" dirty="0">
                <a:solidFill>
                  <a:srgbClr val="FF0000"/>
                </a:solidFill>
                <a:latin typeface="Calibri" panose="020F0502020204030204" pitchFamily="34" charset="0"/>
                <a:ea typeface="MS Gothic" panose="020B0609070205080204" pitchFamily="49" charset="-128"/>
                <a:cs typeface="Calibri" panose="020F0502020204030204" pitchFamily="34" charset="0"/>
              </a:rPr>
              <a:t>Acknowledgement</a:t>
            </a:r>
            <a:endParaRPr lang="en-GB" sz="1700" i="1" kern="0" dirty="0">
              <a:solidFill>
                <a:srgbClr val="FF0000"/>
              </a:solidFill>
              <a:latin typeface="Calibri" panose="020F0502020204030204" pitchFamily="34" charset="0"/>
              <a:ea typeface="MS Gothic" panose="020B0609070205080204" pitchFamily="49" charset="-128"/>
              <a:cs typeface="Calibri" panose="020F0502020204030204" pitchFamily="34" charset="0"/>
            </a:endParaRPr>
          </a:p>
          <a:p>
            <a:pPr algn="just">
              <a:lnSpc>
                <a:spcPct val="107000"/>
              </a:lnSpc>
              <a:spcAft>
                <a:spcPts val="800"/>
              </a:spcAft>
              <a:buFont typeface="Arial" panose="020B0604020202020204" pitchFamily="34" charset="0"/>
              <a:buChar char="•"/>
            </a:pPr>
            <a:r>
              <a:rPr lang="en-GB" sz="1700" i="1" dirty="0">
                <a:latin typeface="Calibri" panose="020F0502020204030204" pitchFamily="34" charset="0"/>
                <a:ea typeface="Calibri" panose="020F0502020204030204" pitchFamily="34" charset="0"/>
                <a:cs typeface="Calibri" panose="020F0502020204030204" pitchFamily="34" charset="0"/>
              </a:rPr>
              <a:t>The Committee would like to thank all the Speakers for their presentations and involvement during the Review days. The content of presentations and information provided were clear and concise, helping in the comprehension of the </a:t>
            </a:r>
            <a:r>
              <a:rPr lang="en-GB" sz="1700" i="1" dirty="0" smtClean="0">
                <a:latin typeface="Calibri" panose="020F0502020204030204" pitchFamily="34" charset="0"/>
                <a:ea typeface="Calibri" panose="020F0502020204030204" pitchFamily="34" charset="0"/>
                <a:cs typeface="Calibri" panose="020F0502020204030204" pitchFamily="34" charset="0"/>
              </a:rPr>
              <a:t>DFX </a:t>
            </a:r>
            <a:r>
              <a:rPr lang="en-GB" sz="1700" i="1" dirty="0">
                <a:latin typeface="Calibri" panose="020F0502020204030204" pitchFamily="34" charset="0"/>
                <a:ea typeface="Calibri" panose="020F0502020204030204" pitchFamily="34" charset="0"/>
                <a:cs typeface="Calibri" panose="020F0502020204030204" pitchFamily="34" charset="0"/>
              </a:rPr>
              <a:t>system, characterized by a wide variety of interfaces and functioning details tightly integrated. </a:t>
            </a:r>
          </a:p>
          <a:p>
            <a:pPr algn="just">
              <a:lnSpc>
                <a:spcPct val="107000"/>
              </a:lnSpc>
              <a:spcAft>
                <a:spcPts val="800"/>
              </a:spcAft>
              <a:buFont typeface="Arial" panose="020B0604020202020204" pitchFamily="34" charset="0"/>
              <a:buChar char="•"/>
            </a:pPr>
            <a:r>
              <a:rPr lang="en-GB" sz="1700" i="1" dirty="0" smtClean="0">
                <a:latin typeface="Calibri" panose="020F0502020204030204" pitchFamily="34" charset="0"/>
                <a:ea typeface="Calibri" panose="020F0502020204030204" pitchFamily="34" charset="0"/>
                <a:cs typeface="Calibri" panose="020F0502020204030204" pitchFamily="34" charset="0"/>
              </a:rPr>
              <a:t>To be underlined are the intense </a:t>
            </a:r>
            <a:r>
              <a:rPr lang="en-GB" sz="1700" i="1" u="sng" dirty="0" smtClean="0">
                <a:latin typeface="Calibri" panose="020F0502020204030204" pitchFamily="34" charset="0"/>
                <a:ea typeface="Calibri" panose="020F0502020204030204" pitchFamily="34" charset="0"/>
                <a:cs typeface="Calibri" panose="020F0502020204030204" pitchFamily="34" charset="0"/>
              </a:rPr>
              <a:t>revision activities </a:t>
            </a:r>
            <a:r>
              <a:rPr lang="en-GB" sz="1700" i="1" dirty="0" smtClean="0">
                <a:latin typeface="Calibri" panose="020F0502020204030204" pitchFamily="34" charset="0"/>
                <a:ea typeface="Calibri" panose="020F0502020204030204" pitchFamily="34" charset="0"/>
                <a:cs typeface="Calibri" panose="020F0502020204030204" pitchFamily="34" charset="0"/>
              </a:rPr>
              <a:t>done by WP6a Team between the 31 January and the 12 of February in order to analyse and solve the open questions about the cryogenic control aspects mentioned before.</a:t>
            </a:r>
          </a:p>
          <a:p>
            <a:pPr algn="just">
              <a:lnSpc>
                <a:spcPct val="107000"/>
              </a:lnSpc>
              <a:spcAft>
                <a:spcPts val="800"/>
              </a:spcAft>
              <a:buFont typeface="Arial" panose="020B0604020202020204" pitchFamily="34" charset="0"/>
              <a:buChar char="•"/>
            </a:pPr>
            <a:r>
              <a:rPr lang="en-GB" sz="1700" i="1" dirty="0" smtClean="0">
                <a:latin typeface="Calibri" panose="020F0502020204030204" pitchFamily="34" charset="0"/>
                <a:ea typeface="Calibri" panose="020F0502020204030204" pitchFamily="34" charset="0"/>
                <a:cs typeface="Calibri" panose="020F0502020204030204" pitchFamily="34" charset="0"/>
              </a:rPr>
              <a:t>A </a:t>
            </a:r>
            <a:r>
              <a:rPr lang="en-GB" sz="1700" i="1" dirty="0">
                <a:latin typeface="Calibri" panose="020F0502020204030204" pitchFamily="34" charset="0"/>
                <a:ea typeface="Calibri" panose="020F0502020204030204" pitchFamily="34" charset="0"/>
                <a:cs typeface="Calibri" panose="020F0502020204030204" pitchFamily="34" charset="0"/>
              </a:rPr>
              <a:t>special thanks to M. Mendes who helped with a clear and careful annotation of all Comments &amp; </a:t>
            </a:r>
            <a:r>
              <a:rPr lang="en-GB" sz="1700" i="1" dirty="0" smtClean="0">
                <a:latin typeface="Calibri" panose="020F0502020204030204" pitchFamily="34" charset="0"/>
                <a:ea typeface="Calibri" panose="020F0502020204030204" pitchFamily="34" charset="0"/>
                <a:cs typeface="Calibri" panose="020F0502020204030204" pitchFamily="34" charset="0"/>
              </a:rPr>
              <a:t>Questions</a:t>
            </a:r>
            <a:r>
              <a:rPr lang="en-GB" sz="1700" i="1" dirty="0">
                <a:latin typeface="Calibri" panose="020F0502020204030204" pitchFamily="34" charset="0"/>
                <a:ea typeface="Calibri" panose="020F0502020204030204" pitchFamily="34" charset="0"/>
                <a:cs typeface="Calibri" panose="020F0502020204030204" pitchFamily="34" charset="0"/>
              </a:rPr>
              <a:t> </a:t>
            </a:r>
            <a:r>
              <a:rPr lang="en-GB" sz="1700" i="1" dirty="0" smtClean="0">
                <a:latin typeface="Calibri" panose="020F0502020204030204" pitchFamily="34" charset="0"/>
                <a:ea typeface="Calibri" panose="020F0502020204030204" pitchFamily="34" charset="0"/>
                <a:cs typeface="Calibri" panose="020F0502020204030204" pitchFamily="34" charset="0"/>
              </a:rPr>
              <a:t>and in </a:t>
            </a:r>
            <a:r>
              <a:rPr lang="en-GB" sz="1700" i="1" dirty="0" err="1" smtClean="0">
                <a:latin typeface="Calibri" panose="020F0502020204030204" pitchFamily="34" charset="0"/>
                <a:ea typeface="Calibri" panose="020F0502020204030204" pitchFamily="34" charset="0"/>
                <a:cs typeface="Calibri" panose="020F0502020204030204" pitchFamily="34" charset="0"/>
              </a:rPr>
              <a:t>revisioning</a:t>
            </a:r>
            <a:r>
              <a:rPr lang="en-GB" sz="1700" i="1" dirty="0" smtClean="0">
                <a:latin typeface="Calibri" panose="020F0502020204030204" pitchFamily="34" charset="0"/>
                <a:ea typeface="Calibri" panose="020F0502020204030204" pitchFamily="34" charset="0"/>
                <a:cs typeface="Calibri" panose="020F0502020204030204" pitchFamily="34" charset="0"/>
              </a:rPr>
              <a:t>.</a:t>
            </a:r>
          </a:p>
          <a:p>
            <a:pPr algn="just">
              <a:lnSpc>
                <a:spcPct val="107000"/>
              </a:lnSpc>
              <a:spcAft>
                <a:spcPts val="800"/>
              </a:spcAft>
              <a:buFont typeface="Arial" panose="020B0604020202020204" pitchFamily="34" charset="0"/>
              <a:buChar char="•"/>
            </a:pPr>
            <a:r>
              <a:rPr lang="en-US" sz="1700" i="1" dirty="0" smtClean="0">
                <a:latin typeface="Calibri" panose="020F0502020204030204" pitchFamily="34" charset="0"/>
                <a:ea typeface="Calibri" panose="020F0502020204030204" pitchFamily="34" charset="0"/>
                <a:cs typeface="Calibri" panose="020F0502020204030204" pitchFamily="34" charset="0"/>
              </a:rPr>
              <a:t>(31 January session </a:t>
            </a:r>
            <a:r>
              <a:rPr lang="en-US" sz="1700" i="1" dirty="0" err="1" smtClean="0">
                <a:latin typeface="Calibri" panose="020F0502020204030204" pitchFamily="34" charset="0"/>
                <a:ea typeface="Calibri" panose="020F0502020204030204" pitchFamily="34" charset="0"/>
                <a:cs typeface="Calibri" panose="020F0502020204030204" pitchFamily="34" charset="0"/>
              </a:rPr>
              <a:t>Indico</a:t>
            </a:r>
            <a:r>
              <a:rPr lang="en-US" sz="1700" i="1" dirty="0" smtClean="0">
                <a:latin typeface="Calibri" panose="020F0502020204030204" pitchFamily="34" charset="0"/>
                <a:ea typeface="Calibri" panose="020F0502020204030204" pitchFamily="34" charset="0"/>
                <a:cs typeface="Calibri" panose="020F0502020204030204" pitchFamily="34" charset="0"/>
              </a:rPr>
              <a:t>: </a:t>
            </a:r>
            <a:r>
              <a:rPr lang="en-GB" sz="170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2"/>
              </a:rPr>
              <a:t>https://indico.cern.ch/event/783116</a:t>
            </a:r>
            <a:r>
              <a:rPr lang="en-GB" sz="1700" u="sng" dirty="0" smtClean="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2"/>
              </a:rPr>
              <a:t>/</a:t>
            </a:r>
            <a:r>
              <a:rPr lang="en-GB" sz="1700" u="sng" dirty="0" smtClean="0">
                <a:solidFill>
                  <a:srgbClr val="0563C1"/>
                </a:solidFill>
                <a:latin typeface="Calibri" panose="020F0502020204030204" pitchFamily="34" charset="0"/>
                <a:ea typeface="Calibri" panose="020F0502020204030204" pitchFamily="34" charset="0"/>
                <a:cs typeface="Times New Roman" panose="02020603050405020304" pitchFamily="18" charset="0"/>
              </a:rPr>
              <a:t> )</a:t>
            </a:r>
            <a:endParaRPr lang="en-US" sz="1700" i="1" dirty="0" smtClean="0">
              <a:latin typeface="Calibri" panose="020F0502020204030204" pitchFamily="34" charset="0"/>
              <a:ea typeface="Calibri" panose="020F0502020204030204" pitchFamily="34" charset="0"/>
              <a:cs typeface="Calibri" panose="020F0502020204030204" pitchFamily="34" charset="0"/>
            </a:endParaRPr>
          </a:p>
          <a:p>
            <a:pPr algn="just">
              <a:lnSpc>
                <a:spcPct val="107000"/>
              </a:lnSpc>
              <a:spcAft>
                <a:spcPts val="800"/>
              </a:spcAft>
              <a:buFont typeface="Arial" panose="020B0604020202020204" pitchFamily="34" charset="0"/>
              <a:buChar char="•"/>
            </a:pPr>
            <a:r>
              <a:rPr lang="en-US" sz="1700" i="1" dirty="0" smtClean="0">
                <a:latin typeface="Calibri" panose="020F0502020204030204" pitchFamily="34" charset="0"/>
                <a:ea typeface="Calibri" panose="020F0502020204030204" pitchFamily="34" charset="0"/>
                <a:cs typeface="Calibri" panose="020F0502020204030204" pitchFamily="34" charset="0"/>
              </a:rPr>
              <a:t>(12 February session </a:t>
            </a:r>
            <a:r>
              <a:rPr lang="en-US" sz="1700" i="1" dirty="0" err="1" smtClean="0">
                <a:latin typeface="Calibri" panose="020F0502020204030204" pitchFamily="34" charset="0"/>
                <a:ea typeface="Calibri" panose="020F0502020204030204" pitchFamily="34" charset="0"/>
                <a:cs typeface="Calibri" panose="020F0502020204030204" pitchFamily="34" charset="0"/>
              </a:rPr>
              <a:t>Indico</a:t>
            </a:r>
            <a:r>
              <a:rPr lang="en-US" sz="1700" i="1" dirty="0" smtClean="0">
                <a:latin typeface="Calibri" panose="020F0502020204030204" pitchFamily="34" charset="0"/>
                <a:ea typeface="Calibri" panose="020F0502020204030204" pitchFamily="34" charset="0"/>
                <a:cs typeface="Calibri" panose="020F0502020204030204" pitchFamily="34" charset="0"/>
              </a:rPr>
              <a:t>: </a:t>
            </a:r>
            <a:r>
              <a:rPr lang="en-GB" sz="170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3"/>
              </a:rPr>
              <a:t>https://indico.cern.ch/event/797964</a:t>
            </a:r>
            <a:r>
              <a:rPr lang="en-GB" sz="1700" u="sng" dirty="0" smtClean="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3"/>
              </a:rPr>
              <a:t>/</a:t>
            </a:r>
            <a:r>
              <a:rPr lang="en-GB" sz="1700" u="sng" dirty="0" smtClean="0">
                <a:solidFill>
                  <a:srgbClr val="0563C1"/>
                </a:solidFill>
                <a:latin typeface="Calibri" panose="020F0502020204030204" pitchFamily="34" charset="0"/>
                <a:ea typeface="Calibri" panose="020F0502020204030204" pitchFamily="34" charset="0"/>
                <a:cs typeface="Times New Roman" panose="02020603050405020304" pitchFamily="18" charset="0"/>
              </a:rPr>
              <a:t>)</a:t>
            </a:r>
            <a:endParaRPr lang="en-US" sz="1700" i="1" dirty="0" smtClean="0">
              <a:latin typeface="Calibri" panose="020F0502020204030204" pitchFamily="34" charset="0"/>
              <a:ea typeface="Calibri" panose="020F0502020204030204" pitchFamily="34" charset="0"/>
              <a:cs typeface="Calibri" panose="020F0502020204030204" pitchFamily="34" charset="0"/>
            </a:endParaRPr>
          </a:p>
          <a:p>
            <a:pPr algn="just">
              <a:lnSpc>
                <a:spcPct val="107000"/>
              </a:lnSpc>
              <a:spcAft>
                <a:spcPts val="800"/>
              </a:spcAft>
              <a:buFont typeface="Arial" panose="020B0604020202020204" pitchFamily="34" charset="0"/>
              <a:buChar char="•"/>
            </a:pPr>
            <a:endParaRPr lang="en-US" sz="2000" i="1"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sp>
        <p:nvSpPr>
          <p:cNvPr id="7" name="Title 1"/>
          <p:cNvSpPr>
            <a:spLocks noGrp="1"/>
          </p:cNvSpPr>
          <p:nvPr>
            <p:ph type="title"/>
          </p:nvPr>
        </p:nvSpPr>
        <p:spPr>
          <a:xfrm>
            <a:off x="612000" y="-1"/>
            <a:ext cx="7920000" cy="518243"/>
          </a:xfrm>
        </p:spPr>
        <p:txBody>
          <a:bodyPr/>
          <a:lstStyle/>
          <a:p>
            <a:r>
              <a:rPr lang="en-US" sz="2000" i="1" dirty="0" smtClean="0">
                <a:latin typeface="Calibri" panose="020F0502020204030204" pitchFamily="34" charset="0"/>
                <a:cs typeface="Calibri" panose="020F0502020204030204" pitchFamily="34" charset="0"/>
              </a:rPr>
              <a:t>Introduction</a:t>
            </a:r>
            <a:endParaRPr lang="en-US" sz="2000" i="1" dirty="0">
              <a:latin typeface="Calibri" panose="020F0502020204030204" pitchFamily="34" charset="0"/>
              <a:cs typeface="Calibri" panose="020F0502020204030204" pitchFamily="34" charset="0"/>
            </a:endParaRPr>
          </a:p>
        </p:txBody>
      </p:sp>
      <p:sp>
        <p:nvSpPr>
          <p:cNvPr id="8" name="Footer Placeholder 3"/>
          <p:cNvSpPr>
            <a:spLocks noGrp="1"/>
          </p:cNvSpPr>
          <p:nvPr>
            <p:ph type="ftr" sz="quarter" idx="11"/>
          </p:nvPr>
        </p:nvSpPr>
        <p:spPr>
          <a:xfrm>
            <a:off x="1258500" y="6584538"/>
            <a:ext cx="6627000" cy="360000"/>
          </a:xfrm>
        </p:spPr>
        <p:txBody>
          <a:bodyPr/>
          <a:lstStyle/>
          <a:p>
            <a:r>
              <a:rPr lang="en-US" i="1" dirty="0" smtClean="0">
                <a:latin typeface="Calibri" panose="020F0502020204030204" pitchFamily="34" charset="0"/>
                <a:cs typeface="Calibri" panose="020F0502020204030204" pitchFamily="34" charset="0"/>
              </a:rPr>
              <a:t>M. Modena:  DFX </a:t>
            </a:r>
            <a:r>
              <a:rPr lang="en-US" i="1" dirty="0">
                <a:latin typeface="Calibri" panose="020F0502020204030204" pitchFamily="34" charset="0"/>
                <a:cs typeface="Calibri" panose="020F0502020204030204" pitchFamily="34" charset="0"/>
              </a:rPr>
              <a:t>Conceptual Design Review outcome and closing remarks, 20 Feb 2019</a:t>
            </a: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17888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0"/>
            <a:ext cx="7920000" cy="508544"/>
          </a:xfrm>
        </p:spPr>
        <p:txBody>
          <a:bodyPr/>
          <a:lstStyle/>
          <a:p>
            <a:r>
              <a:rPr lang="en-US" sz="2000" i="1" dirty="0" smtClean="0">
                <a:latin typeface="Calibri" panose="020F0502020204030204" pitchFamily="34" charset="0"/>
                <a:cs typeface="Calibri" panose="020F0502020204030204" pitchFamily="34" charset="0"/>
              </a:rPr>
              <a:t>Outcome and recommendations</a:t>
            </a:r>
            <a:endParaRPr lang="en-US" sz="2000" i="1"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205565" y="508544"/>
            <a:ext cx="8614907" cy="6048672"/>
          </a:xfrm>
        </p:spPr>
        <p:txBody>
          <a:bodyPr>
            <a:normAutofit/>
          </a:bodyPr>
          <a:lstStyle/>
          <a:p>
            <a:pPr marL="0" indent="0" algn="just">
              <a:lnSpc>
                <a:spcPct val="107000"/>
              </a:lnSpc>
              <a:spcAft>
                <a:spcPts val="800"/>
              </a:spcAft>
              <a:buNone/>
            </a:pPr>
            <a:r>
              <a:rPr lang="en-US" sz="1800" i="1" dirty="0">
                <a:latin typeface="Calibri" panose="020F0502020204030204" pitchFamily="34" charset="0"/>
                <a:ea typeface="Calibri" panose="020F0502020204030204" pitchFamily="34" charset="0"/>
                <a:cs typeface="Calibri" panose="020F0502020204030204" pitchFamily="34" charset="0"/>
              </a:rPr>
              <a:t>	</a:t>
            </a:r>
            <a:r>
              <a:rPr lang="en-GB" sz="2000" u="sng" dirty="0" smtClean="0">
                <a:latin typeface="Calibri" panose="020F0502020204030204" pitchFamily="34" charset="0"/>
                <a:ea typeface="Calibri" panose="020F0502020204030204" pitchFamily="34" charset="0"/>
                <a:cs typeface="Calibri" panose="020F0502020204030204" pitchFamily="34" charset="0"/>
              </a:rPr>
              <a:t>Referring </a:t>
            </a:r>
            <a:r>
              <a:rPr lang="en-GB" sz="2000" u="sng" dirty="0">
                <a:latin typeface="Calibri" panose="020F0502020204030204" pitchFamily="34" charset="0"/>
                <a:ea typeface="Calibri" panose="020F0502020204030204" pitchFamily="34" charset="0"/>
                <a:cs typeface="Calibri" panose="020F0502020204030204" pitchFamily="34" charset="0"/>
              </a:rPr>
              <a:t>to the </a:t>
            </a:r>
            <a:r>
              <a:rPr lang="en-GB" sz="2000" u="sng" dirty="0" smtClean="0">
                <a:latin typeface="Calibri" panose="020F0502020204030204" pitchFamily="34" charset="0"/>
                <a:ea typeface="Calibri" panose="020F0502020204030204" pitchFamily="34" charset="0"/>
                <a:cs typeface="Calibri" panose="020F0502020204030204" pitchFamily="34" charset="0"/>
              </a:rPr>
              <a:t>six </a:t>
            </a:r>
            <a:r>
              <a:rPr lang="en-GB" sz="2000" u="sng" dirty="0" smtClean="0">
                <a:solidFill>
                  <a:srgbClr val="FF0000"/>
                </a:solidFill>
                <a:latin typeface="Calibri" panose="020F0502020204030204" pitchFamily="34" charset="0"/>
                <a:ea typeface="Calibri" panose="020F0502020204030204" pitchFamily="34" charset="0"/>
                <a:cs typeface="Calibri" panose="020F0502020204030204" pitchFamily="34" charset="0"/>
              </a:rPr>
              <a:t>Review </a:t>
            </a:r>
            <a:r>
              <a:rPr lang="en-GB" sz="2000" u="sng" dirty="0">
                <a:solidFill>
                  <a:srgbClr val="FF0000"/>
                </a:solidFill>
                <a:latin typeface="Calibri" panose="020F0502020204030204" pitchFamily="34" charset="0"/>
                <a:ea typeface="Calibri" panose="020F0502020204030204" pitchFamily="34" charset="0"/>
                <a:cs typeface="Calibri" panose="020F0502020204030204" pitchFamily="34" charset="0"/>
              </a:rPr>
              <a:t>Mandate specifications</a:t>
            </a:r>
            <a:r>
              <a:rPr lang="en-GB" sz="2000" dirty="0">
                <a:latin typeface="Calibri" panose="020F0502020204030204" pitchFamily="34" charset="0"/>
                <a:ea typeface="Calibri" panose="020F0502020204030204" pitchFamily="34" charset="0"/>
                <a:cs typeface="Calibri" panose="020F0502020204030204" pitchFamily="34" charset="0"/>
              </a:rPr>
              <a:t>, the </a:t>
            </a:r>
            <a:r>
              <a:rPr lang="en-GB" sz="2000" dirty="0" smtClean="0">
                <a:latin typeface="Calibri" panose="020F0502020204030204" pitchFamily="34" charset="0"/>
                <a:ea typeface="Calibri" panose="020F0502020204030204" pitchFamily="34" charset="0"/>
                <a:cs typeface="Calibri" panose="020F0502020204030204" pitchFamily="34" charset="0"/>
              </a:rPr>
              <a:t>preliminary Review 	conclusions </a:t>
            </a:r>
            <a:r>
              <a:rPr lang="en-GB" sz="2000" dirty="0">
                <a:latin typeface="Calibri" panose="020F0502020204030204" pitchFamily="34" charset="0"/>
                <a:ea typeface="Calibri" panose="020F0502020204030204" pitchFamily="34" charset="0"/>
                <a:cs typeface="Calibri" panose="020F0502020204030204" pitchFamily="34" charset="0"/>
              </a:rPr>
              <a:t>are here </a:t>
            </a:r>
            <a:r>
              <a:rPr lang="en-GB" sz="2000" dirty="0" smtClean="0">
                <a:latin typeface="Calibri" panose="020F0502020204030204" pitchFamily="34" charset="0"/>
                <a:ea typeface="Calibri" panose="020F0502020204030204" pitchFamily="34" charset="0"/>
                <a:cs typeface="Calibri" panose="020F0502020204030204" pitchFamily="34" charset="0"/>
              </a:rPr>
              <a:t>reported: </a:t>
            </a:r>
            <a:endParaRPr lang="en-GB" sz="2000" dirty="0">
              <a:latin typeface="Calibri" panose="020F0502020204030204" pitchFamily="34" charset="0"/>
              <a:ea typeface="Calibri" panose="020F0502020204030204" pitchFamily="34" charset="0"/>
              <a:cs typeface="Calibri" panose="020F0502020204030204" pitchFamily="34" charset="0"/>
            </a:endParaRPr>
          </a:p>
          <a:p>
            <a:pPr marL="0" lvl="0" indent="0" algn="just">
              <a:lnSpc>
                <a:spcPct val="107000"/>
              </a:lnSpc>
              <a:buNone/>
            </a:pPr>
            <a:r>
              <a:rPr lang="en-GB" sz="2000" i="1" dirty="0" smtClean="0">
                <a:latin typeface="Calibri" panose="020F0502020204030204" pitchFamily="34" charset="0"/>
                <a:ea typeface="Calibri" panose="020F0502020204030204" pitchFamily="34" charset="0"/>
                <a:cs typeface="Calibri" panose="020F0502020204030204" pitchFamily="34" charset="0"/>
              </a:rPr>
              <a:t>	</a:t>
            </a:r>
            <a:r>
              <a:rPr lang="en-GB" sz="2000" b="1" i="1" dirty="0" smtClean="0">
                <a:latin typeface="Calibri" panose="020F0502020204030204" pitchFamily="34" charset="0"/>
                <a:ea typeface="Calibri" panose="020F0502020204030204" pitchFamily="34" charset="0"/>
                <a:cs typeface="Calibri" panose="020F0502020204030204" pitchFamily="34" charset="0"/>
              </a:rPr>
              <a:t>1. “Review </a:t>
            </a:r>
            <a:r>
              <a:rPr lang="en-GB" sz="2000" b="1" i="1" dirty="0">
                <a:latin typeface="Calibri" panose="020F0502020204030204" pitchFamily="34" charset="0"/>
                <a:ea typeface="Calibri" panose="020F0502020204030204" pitchFamily="34" charset="0"/>
                <a:cs typeface="Calibri" panose="020F0502020204030204" pitchFamily="34" charset="0"/>
              </a:rPr>
              <a:t>the functional specification and confirm its completeness in terms </a:t>
            </a:r>
            <a:r>
              <a:rPr lang="en-GB" sz="2000" b="1" i="1" dirty="0" smtClean="0">
                <a:latin typeface="Calibri" panose="020F0502020204030204" pitchFamily="34" charset="0"/>
                <a:ea typeface="Calibri" panose="020F0502020204030204" pitchFamily="34" charset="0"/>
                <a:cs typeface="Calibri" panose="020F0502020204030204" pitchFamily="34" charset="0"/>
              </a:rPr>
              <a:t>	of cryogenic</a:t>
            </a:r>
            <a:r>
              <a:rPr lang="en-GB" sz="2000" b="1" i="1" dirty="0">
                <a:latin typeface="Calibri" panose="020F0502020204030204" pitchFamily="34" charset="0"/>
                <a:ea typeface="Calibri" panose="020F0502020204030204" pitchFamily="34" charset="0"/>
                <a:cs typeface="Calibri" panose="020F0502020204030204" pitchFamily="34" charset="0"/>
              </a:rPr>
              <a:t>, mechanical and electrical requirements</a:t>
            </a:r>
            <a:r>
              <a:rPr lang="en-GB" sz="2000" b="1" i="1" dirty="0" smtClean="0">
                <a:latin typeface="Calibri" panose="020F0502020204030204" pitchFamily="34" charset="0"/>
                <a:ea typeface="Calibri" panose="020F0502020204030204" pitchFamily="34" charset="0"/>
                <a:cs typeface="Calibri" panose="020F0502020204030204" pitchFamily="34" charset="0"/>
              </a:rPr>
              <a:t>”:</a:t>
            </a:r>
            <a:endParaRPr lang="en-GB" sz="2000" b="1" dirty="0">
              <a:latin typeface="Calibri" panose="020F0502020204030204" pitchFamily="34" charset="0"/>
              <a:ea typeface="Calibri" panose="020F0502020204030204" pitchFamily="34" charset="0"/>
              <a:cs typeface="Calibri" panose="020F0502020204030204" pitchFamily="34" charset="0"/>
            </a:endParaRPr>
          </a:p>
          <a:p>
            <a:pPr marL="457200" algn="just">
              <a:lnSpc>
                <a:spcPct val="107000"/>
              </a:lnSpc>
              <a:spcAft>
                <a:spcPts val="0"/>
              </a:spcAft>
              <a:buFont typeface="Arial" panose="020B0604020202020204" pitchFamily="34" charset="0"/>
              <a:buChar char="•"/>
            </a:pPr>
            <a:r>
              <a:rPr lang="en-GB" sz="2000" dirty="0">
                <a:latin typeface="Calibri" panose="020F0502020204030204" pitchFamily="34" charset="0"/>
                <a:ea typeface="Calibri" panose="020F0502020204030204" pitchFamily="34" charset="0"/>
                <a:cs typeface="Calibri" panose="020F0502020204030204" pitchFamily="34" charset="0"/>
              </a:rPr>
              <a:t>The </a:t>
            </a:r>
            <a:r>
              <a:rPr lang="en-GB" sz="2000" dirty="0" smtClean="0">
                <a:latin typeface="Calibri" panose="020F0502020204030204" pitchFamily="34" charset="0"/>
                <a:ea typeface="Calibri" panose="020F0502020204030204" pitchFamily="34" charset="0"/>
                <a:cs typeface="Calibri" panose="020F0502020204030204" pitchFamily="34" charset="0"/>
              </a:rPr>
              <a:t>Functional </a:t>
            </a:r>
            <a:r>
              <a:rPr lang="en-GB" sz="2000" dirty="0">
                <a:latin typeface="Calibri" panose="020F0502020204030204" pitchFamily="34" charset="0"/>
                <a:ea typeface="Calibri" panose="020F0502020204030204" pitchFamily="34" charset="0"/>
                <a:cs typeface="Calibri" panose="020F0502020204030204" pitchFamily="34" charset="0"/>
              </a:rPr>
              <a:t>S</a:t>
            </a:r>
            <a:r>
              <a:rPr lang="en-GB" sz="2000" dirty="0" smtClean="0">
                <a:latin typeface="Calibri" panose="020F0502020204030204" pitchFamily="34" charset="0"/>
                <a:ea typeface="Calibri" panose="020F0502020204030204" pitchFamily="34" charset="0"/>
                <a:cs typeface="Calibri" panose="020F0502020204030204" pitchFamily="34" charset="0"/>
              </a:rPr>
              <a:t>pecification </a:t>
            </a:r>
            <a:r>
              <a:rPr lang="en-GB" sz="2000" dirty="0">
                <a:latin typeface="Calibri" panose="020F0502020204030204" pitchFamily="34" charset="0"/>
                <a:ea typeface="Calibri" panose="020F0502020204030204" pitchFamily="34" charset="0"/>
                <a:cs typeface="Calibri" panose="020F0502020204030204" pitchFamily="34" charset="0"/>
              </a:rPr>
              <a:t>seems clear and </a:t>
            </a:r>
            <a:r>
              <a:rPr lang="en-GB" sz="2000" dirty="0" smtClean="0">
                <a:latin typeface="Calibri" panose="020F0502020204030204" pitchFamily="34" charset="0"/>
                <a:ea typeface="Calibri" panose="020F0502020204030204" pitchFamily="34" charset="0"/>
                <a:cs typeface="Calibri" panose="020F0502020204030204" pitchFamily="34" charset="0"/>
              </a:rPr>
              <a:t>in a well advanced status. </a:t>
            </a:r>
            <a:r>
              <a:rPr lang="en-GB" sz="2000" dirty="0">
                <a:latin typeface="Calibri" panose="020F0502020204030204" pitchFamily="34" charset="0"/>
                <a:ea typeface="Calibri" panose="020F0502020204030204" pitchFamily="34" charset="0"/>
                <a:cs typeface="Calibri" panose="020F0502020204030204" pitchFamily="34" charset="0"/>
              </a:rPr>
              <a:t>The operating modes and boundary conditions (access during operation, access for maintenance etc.) are known but are not specified in the present version of the Functional/Interfaces Specification (EDMS 1905633</a:t>
            </a:r>
            <a:r>
              <a:rPr lang="en-GB" sz="2000" dirty="0" smtClean="0">
                <a:latin typeface="Calibri" panose="020F0502020204030204" pitchFamily="34" charset="0"/>
                <a:ea typeface="Calibri" panose="020F0502020204030204" pitchFamily="34" charset="0"/>
                <a:cs typeface="Calibri" panose="020F0502020204030204" pitchFamily="34" charset="0"/>
              </a:rPr>
              <a:t>).</a:t>
            </a:r>
          </a:p>
          <a:p>
            <a:pPr marL="114300" indent="0" algn="just">
              <a:lnSpc>
                <a:spcPct val="107000"/>
              </a:lnSpc>
              <a:spcAft>
                <a:spcPts val="0"/>
              </a:spcAft>
              <a:buNone/>
            </a:pPr>
            <a:r>
              <a:rPr lang="en-GB" sz="2000" b="1" dirty="0" smtClean="0">
                <a:solidFill>
                  <a:srgbClr val="0070C0"/>
                </a:solidFill>
                <a:latin typeface="Calibri" panose="020F0502020204030204" pitchFamily="34" charset="0"/>
                <a:ea typeface="Calibri" panose="020F0502020204030204" pitchFamily="34" charset="0"/>
                <a:cs typeface="Calibri" panose="020F0502020204030204" pitchFamily="34" charset="0"/>
              </a:rPr>
              <a:t>RECOMMENDATION </a:t>
            </a:r>
            <a:r>
              <a:rPr lang="en-GB" sz="2000" b="1" dirty="0">
                <a:solidFill>
                  <a:srgbClr val="0070C0"/>
                </a:solidFill>
                <a:latin typeface="Calibri" panose="020F0502020204030204" pitchFamily="34" charset="0"/>
                <a:ea typeface="Calibri" panose="020F0502020204030204" pitchFamily="34" charset="0"/>
                <a:cs typeface="Calibri" panose="020F0502020204030204" pitchFamily="34" charset="0"/>
              </a:rPr>
              <a:t>N.1: </a:t>
            </a:r>
            <a:r>
              <a:rPr lang="en-GB" sz="2000" dirty="0">
                <a:solidFill>
                  <a:srgbClr val="0070C0"/>
                </a:solidFill>
                <a:latin typeface="Calibri" panose="020F0502020204030204" pitchFamily="34" charset="0"/>
                <a:ea typeface="Calibri" panose="020F0502020204030204" pitchFamily="34" charset="0"/>
                <a:cs typeface="Calibri" panose="020F0502020204030204" pitchFamily="34" charset="0"/>
              </a:rPr>
              <a:t>Complete the Functional/Interfaces Specification to make it a solid and sound document, to be used as the main part of the Technical Specification and as reference document for the future Collaboration Agreement with Southampton University. </a:t>
            </a:r>
            <a:endParaRPr lang="en-GB" sz="2000" dirty="0" smtClean="0">
              <a:solidFill>
                <a:srgbClr val="0070C0"/>
              </a:solidFill>
              <a:latin typeface="Calibri" panose="020F0502020204030204" pitchFamily="34" charset="0"/>
              <a:ea typeface="Calibri" panose="020F0502020204030204" pitchFamily="34" charset="0"/>
              <a:cs typeface="Calibri" panose="020F0502020204030204" pitchFamily="34" charset="0"/>
            </a:endParaRPr>
          </a:p>
          <a:p>
            <a:pPr marL="114300" indent="0" algn="just">
              <a:lnSpc>
                <a:spcPct val="107000"/>
              </a:lnSpc>
              <a:spcAft>
                <a:spcPts val="0"/>
              </a:spcAft>
              <a:buNone/>
            </a:pPr>
            <a:r>
              <a:rPr lang="en-GB" sz="2000" dirty="0" smtClean="0">
                <a:solidFill>
                  <a:srgbClr val="0070C0"/>
                </a:solidFill>
                <a:latin typeface="Calibri" panose="020F0502020204030204" pitchFamily="34" charset="0"/>
                <a:ea typeface="Calibri" panose="020F0502020204030204" pitchFamily="34" charset="0"/>
                <a:cs typeface="Calibri" panose="020F0502020204030204" pitchFamily="34" charset="0"/>
              </a:rPr>
              <a:t>The </a:t>
            </a:r>
            <a:r>
              <a:rPr lang="en-GB" sz="2000" dirty="0">
                <a:solidFill>
                  <a:srgbClr val="0070C0"/>
                </a:solidFill>
                <a:latin typeface="Calibri" panose="020F0502020204030204" pitchFamily="34" charset="0"/>
                <a:ea typeface="Calibri" panose="020F0502020204030204" pitchFamily="34" charset="0"/>
                <a:cs typeface="Calibri" panose="020F0502020204030204" pitchFamily="34" charset="0"/>
              </a:rPr>
              <a:t>following, less straightforward, design requirements should be added: access limitations due to the actual available volumes in the Tunnel, accessibility for maintenance/repair, re-working of components, electrical integrity aspects, etc.</a:t>
            </a:r>
            <a:endParaRPr lang="en-GB" sz="2000" dirty="0" smtClean="0">
              <a:solidFill>
                <a:srgbClr val="0070C0"/>
              </a:solidFill>
              <a:latin typeface="Calibri" panose="020F0502020204030204" pitchFamily="34" charset="0"/>
              <a:ea typeface="Calibri" panose="020F0502020204030204" pitchFamily="34" charset="0"/>
              <a:cs typeface="Calibri" panose="020F0502020204030204" pitchFamily="34" charset="0"/>
            </a:endParaRPr>
          </a:p>
          <a:p>
            <a:pPr>
              <a:buFont typeface="Arial" panose="020B0604020202020204" pitchFamily="34" charset="0"/>
              <a:buChar char="•"/>
            </a:pPr>
            <a:endParaRPr lang="en-US" sz="2000" i="1"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sp>
        <p:nvSpPr>
          <p:cNvPr id="6" name="Footer Placeholder 3"/>
          <p:cNvSpPr>
            <a:spLocks noGrp="1"/>
          </p:cNvSpPr>
          <p:nvPr>
            <p:ph type="ftr" sz="quarter" idx="11"/>
          </p:nvPr>
        </p:nvSpPr>
        <p:spPr>
          <a:xfrm>
            <a:off x="1258500" y="6584538"/>
            <a:ext cx="6627000" cy="360000"/>
          </a:xfrm>
        </p:spPr>
        <p:txBody>
          <a:bodyPr/>
          <a:lstStyle/>
          <a:p>
            <a:r>
              <a:rPr lang="en-US" i="1" dirty="0" smtClean="0">
                <a:latin typeface="Calibri" panose="020F0502020204030204" pitchFamily="34" charset="0"/>
                <a:cs typeface="Calibri" panose="020F0502020204030204" pitchFamily="34" charset="0"/>
              </a:rPr>
              <a:t>M. Modena:  DFX </a:t>
            </a:r>
            <a:r>
              <a:rPr lang="en-US" i="1" dirty="0">
                <a:latin typeface="Calibri" panose="020F0502020204030204" pitchFamily="34" charset="0"/>
                <a:cs typeface="Calibri" panose="020F0502020204030204" pitchFamily="34" charset="0"/>
              </a:rPr>
              <a:t>Conceptual Design Review outcome and closing remarks, 20 Feb 2019</a:t>
            </a: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95421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0"/>
            <a:ext cx="7920000" cy="508544"/>
          </a:xfrm>
        </p:spPr>
        <p:txBody>
          <a:bodyPr/>
          <a:lstStyle/>
          <a:p>
            <a:r>
              <a:rPr lang="en-US" sz="2000" i="1" dirty="0" smtClean="0">
                <a:latin typeface="Calibri" panose="020F0502020204030204" pitchFamily="34" charset="0"/>
                <a:cs typeface="Calibri" panose="020F0502020204030204" pitchFamily="34" charset="0"/>
              </a:rPr>
              <a:t>Outcome and recommendations</a:t>
            </a:r>
            <a:endParaRPr lang="en-US" sz="2000" i="1"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205565" y="404664"/>
            <a:ext cx="8614907" cy="6048672"/>
          </a:xfrm>
        </p:spPr>
        <p:txBody>
          <a:bodyPr>
            <a:normAutofit lnSpcReduction="10000"/>
          </a:bodyPr>
          <a:lstStyle/>
          <a:p>
            <a:pPr marL="0" lvl="0" indent="0" algn="just">
              <a:lnSpc>
                <a:spcPct val="107000"/>
              </a:lnSpc>
              <a:buNone/>
            </a:pPr>
            <a:r>
              <a:rPr lang="en-GB" sz="2000" i="1" dirty="0" smtClean="0">
                <a:latin typeface="Calibri" panose="020F0502020204030204" pitchFamily="34" charset="0"/>
                <a:ea typeface="Calibri" panose="020F0502020204030204" pitchFamily="34" charset="0"/>
                <a:cs typeface="Times New Roman" panose="02020603050405020304" pitchFamily="18" charset="0"/>
              </a:rPr>
              <a:t>	</a:t>
            </a:r>
            <a:r>
              <a:rPr lang="en-GB" sz="2000" b="1" i="1" dirty="0" smtClean="0">
                <a:latin typeface="Calibri" panose="020F0502020204030204" pitchFamily="34" charset="0"/>
                <a:ea typeface="Calibri" panose="020F0502020204030204" pitchFamily="34" charset="0"/>
                <a:cs typeface="Times New Roman" panose="02020603050405020304" pitchFamily="18" charset="0"/>
              </a:rPr>
              <a:t>2.</a:t>
            </a:r>
            <a:r>
              <a:rPr lang="en-GB" sz="2000" b="1" i="1" dirty="0">
                <a:latin typeface="Calibri" panose="020F0502020204030204" pitchFamily="34" charset="0"/>
                <a:ea typeface="Calibri" panose="020F0502020204030204" pitchFamily="34" charset="0"/>
                <a:cs typeface="Times New Roman" panose="02020603050405020304" pitchFamily="18" charset="0"/>
              </a:rPr>
              <a:t>	</a:t>
            </a:r>
            <a:r>
              <a:rPr lang="en-GB" sz="2000" b="1" i="1" dirty="0" smtClean="0">
                <a:latin typeface="Calibri" panose="020F0502020204030204" pitchFamily="34" charset="0"/>
                <a:ea typeface="Calibri" panose="020F0502020204030204" pitchFamily="34" charset="0"/>
                <a:cs typeface="Times New Roman" panose="02020603050405020304" pitchFamily="18" charset="0"/>
              </a:rPr>
              <a:t>“Review </a:t>
            </a:r>
            <a:r>
              <a:rPr lang="en-GB" sz="2000" b="1" i="1" dirty="0">
                <a:latin typeface="Calibri" panose="020F0502020204030204" pitchFamily="34" charset="0"/>
                <a:ea typeface="Calibri" panose="020F0502020204030204" pitchFamily="34" charset="0"/>
                <a:cs typeface="Times New Roman" panose="02020603050405020304" pitchFamily="18" charset="0"/>
              </a:rPr>
              <a:t>the functionality of the design concept with respect to cryogenic </a:t>
            </a:r>
            <a:r>
              <a:rPr lang="en-GB" sz="2000" b="1" i="1" dirty="0" smtClean="0">
                <a:latin typeface="Calibri" panose="020F0502020204030204" pitchFamily="34" charset="0"/>
                <a:ea typeface="Calibri" panose="020F0502020204030204" pitchFamily="34" charset="0"/>
                <a:cs typeface="Times New Roman" panose="02020603050405020304" pitchFamily="18" charset="0"/>
              </a:rPr>
              <a:t>	design </a:t>
            </a:r>
            <a:r>
              <a:rPr lang="en-GB" sz="2000" b="1" i="1" dirty="0">
                <a:latin typeface="Calibri" panose="020F0502020204030204" pitchFamily="34" charset="0"/>
                <a:ea typeface="Calibri" panose="020F0502020204030204" pitchFamily="34" charset="0"/>
                <a:cs typeface="Times New Roman" panose="02020603050405020304" pitchFamily="18" charset="0"/>
              </a:rPr>
              <a:t>and operational aspects, mechanical design and interfaces, electrical </a:t>
            </a:r>
            <a:r>
              <a:rPr lang="en-GB" sz="2000" b="1" i="1" dirty="0" smtClean="0">
                <a:latin typeface="Calibri" panose="020F0502020204030204" pitchFamily="34" charset="0"/>
                <a:ea typeface="Calibri" panose="020F0502020204030204" pitchFamily="34" charset="0"/>
                <a:cs typeface="Times New Roman" panose="02020603050405020304" pitchFamily="18" charset="0"/>
              </a:rPr>
              <a:t>	design </a:t>
            </a:r>
            <a:r>
              <a:rPr lang="en-GB" sz="2000" b="1" i="1" dirty="0">
                <a:latin typeface="Calibri" panose="020F0502020204030204" pitchFamily="34" charset="0"/>
                <a:ea typeface="Calibri" panose="020F0502020204030204" pitchFamily="34" charset="0"/>
                <a:cs typeface="Times New Roman" panose="02020603050405020304" pitchFamily="18" charset="0"/>
              </a:rPr>
              <a:t>and </a:t>
            </a:r>
            <a:r>
              <a:rPr lang="en-GB" sz="2000" b="1" i="1" dirty="0" smtClean="0">
                <a:latin typeface="Calibri" panose="020F0502020204030204" pitchFamily="34" charset="0"/>
                <a:ea typeface="Calibri" panose="020F0502020204030204" pitchFamily="34" charset="0"/>
                <a:cs typeface="Times New Roman" panose="02020603050405020304" pitchFamily="18" charset="0"/>
              </a:rPr>
              <a:t>interfaces”:</a:t>
            </a:r>
            <a:endParaRPr lang="en-GB" sz="2000" b="1" i="1" dirty="0">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07000"/>
              </a:lnSpc>
              <a:spcAft>
                <a:spcPts val="800"/>
              </a:spcAft>
              <a:buFont typeface="Arial" panose="020B0604020202020204" pitchFamily="34" charset="0"/>
              <a:buChar char="•"/>
            </a:pPr>
            <a:r>
              <a:rPr lang="en-GB" sz="2000" dirty="0">
                <a:latin typeface="Calibri" panose="020F0502020204030204" pitchFamily="34" charset="0"/>
                <a:ea typeface="Calibri" panose="020F0502020204030204" pitchFamily="34" charset="0"/>
                <a:cs typeface="Times New Roman" panose="02020603050405020304" pitchFamily="18" charset="0"/>
              </a:rPr>
              <a:t>The new </a:t>
            </a:r>
            <a:r>
              <a:rPr lang="en-GB" sz="2000" dirty="0" smtClean="0">
                <a:latin typeface="Calibri" panose="020F0502020204030204" pitchFamily="34" charset="0"/>
                <a:ea typeface="Calibri" panose="020F0502020204030204" pitchFamily="34" charset="0"/>
                <a:cs typeface="Times New Roman" panose="02020603050405020304" pitchFamily="18" charset="0"/>
              </a:rPr>
              <a:t>proposed design</a:t>
            </a:r>
            <a:r>
              <a:rPr lang="en-GB" sz="2000" dirty="0">
                <a:latin typeface="Calibri" panose="020F0502020204030204" pitchFamily="34" charset="0"/>
                <a:ea typeface="Calibri" panose="020F0502020204030204" pitchFamily="34" charset="0"/>
                <a:cs typeface="Times New Roman" panose="02020603050405020304" pitchFamily="18" charset="0"/>
              </a:rPr>
              <a:t>, based on a “</a:t>
            </a:r>
            <a:r>
              <a:rPr lang="en-GB" sz="2000" dirty="0" err="1">
                <a:latin typeface="Calibri" panose="020F0502020204030204" pitchFamily="34" charset="0"/>
                <a:ea typeface="Calibri" panose="020F0502020204030204" pitchFamily="34" charset="0"/>
                <a:cs typeface="Times New Roman" panose="02020603050405020304" pitchFamily="18" charset="0"/>
              </a:rPr>
              <a:t>cryo</a:t>
            </a:r>
            <a:r>
              <a:rPr lang="en-GB" sz="2000" dirty="0">
                <a:latin typeface="Calibri" panose="020F0502020204030204" pitchFamily="34" charset="0"/>
                <a:ea typeface="Calibri" panose="020F0502020204030204" pitchFamily="34" charset="0"/>
                <a:cs typeface="Times New Roman" panose="02020603050405020304" pitchFamily="18" charset="0"/>
              </a:rPr>
              <a:t>-fountain” concept, seems to significantly improve and solve the open questions of helium phases separation and </a:t>
            </a:r>
            <a:r>
              <a:rPr lang="en-GB" sz="2000" dirty="0" err="1">
                <a:latin typeface="Calibri" panose="020F0502020204030204" pitchFamily="34" charset="0"/>
                <a:ea typeface="Calibri" panose="020F0502020204030204" pitchFamily="34" charset="0"/>
                <a:cs typeface="Times New Roman" panose="02020603050405020304" pitchFamily="18" charset="0"/>
              </a:rPr>
              <a:t>LHe</a:t>
            </a:r>
            <a:r>
              <a:rPr lang="en-GB" sz="2000" dirty="0">
                <a:latin typeface="Calibri" panose="020F0502020204030204" pitchFamily="34" charset="0"/>
                <a:ea typeface="Calibri" panose="020F0502020204030204" pitchFamily="34" charset="0"/>
                <a:cs typeface="Times New Roman" panose="02020603050405020304" pitchFamily="18" charset="0"/>
              </a:rPr>
              <a:t> level control. The proposal for the safety equipment implementation (safety valve and burst disk) needs further </a:t>
            </a:r>
            <a:r>
              <a:rPr lang="en-GB" sz="2000" dirty="0" smtClean="0">
                <a:latin typeface="Calibri" panose="020F0502020204030204" pitchFamily="34" charset="0"/>
                <a:ea typeface="Calibri" panose="020F0502020204030204" pitchFamily="34" charset="0"/>
                <a:cs typeface="Times New Roman" panose="02020603050405020304" pitchFamily="18" charset="0"/>
              </a:rPr>
              <a:t>improvements.</a:t>
            </a:r>
          </a:p>
          <a:p>
            <a:pPr marL="114300" indent="0" algn="just">
              <a:lnSpc>
                <a:spcPct val="107000"/>
              </a:lnSpc>
              <a:spcAft>
                <a:spcPts val="800"/>
              </a:spcAft>
              <a:buNone/>
            </a:pPr>
            <a:r>
              <a:rPr lang="en-GB" sz="2000" b="1"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rPr>
              <a:t>RECOMMENDATION </a:t>
            </a:r>
            <a:r>
              <a:rPr lang="en-GB" sz="20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N.2: </a:t>
            </a:r>
            <a:r>
              <a:rPr lang="en-GB" sz="2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Complete the design of the new developed concept (</a:t>
            </a:r>
            <a:r>
              <a:rPr lang="en-GB" sz="2000"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rPr>
              <a:t>“</a:t>
            </a:r>
            <a:r>
              <a:rPr lang="en-GB" sz="2000" dirty="0" err="1" smtClean="0">
                <a:solidFill>
                  <a:srgbClr val="0070C0"/>
                </a:solidFill>
                <a:latin typeface="Calibri" panose="020F0502020204030204" pitchFamily="34" charset="0"/>
                <a:ea typeface="Calibri" panose="020F0502020204030204" pitchFamily="34" charset="0"/>
                <a:cs typeface="Times New Roman" panose="02020603050405020304" pitchFamily="18" charset="0"/>
              </a:rPr>
              <a:t>cryo</a:t>
            </a:r>
            <a:r>
              <a:rPr lang="en-GB" sz="2000"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rPr>
              <a:t>-fountain”). </a:t>
            </a:r>
            <a:r>
              <a:rPr lang="en-GB" sz="2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A final optimization of the two chambers volume ratio should be done considering nominal operation conditions (5 g/s of He flow generation for the DSHX) and pre-defined limits for </a:t>
            </a:r>
            <a:r>
              <a:rPr lang="en-GB" sz="2000" dirty="0" err="1">
                <a:solidFill>
                  <a:srgbClr val="0070C0"/>
                </a:solidFill>
                <a:latin typeface="Calibri" panose="020F0502020204030204" pitchFamily="34" charset="0"/>
                <a:ea typeface="Calibri" panose="020F0502020204030204" pitchFamily="34" charset="0"/>
                <a:cs typeface="Times New Roman" panose="02020603050405020304" pitchFamily="18" charset="0"/>
              </a:rPr>
              <a:t>Cryo</a:t>
            </a:r>
            <a:r>
              <a:rPr lang="en-GB" sz="2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 OK signals for powering. </a:t>
            </a:r>
            <a:endParaRPr lang="en-GB" sz="2000"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marL="114300" indent="0" algn="just">
              <a:lnSpc>
                <a:spcPct val="107000"/>
              </a:lnSpc>
              <a:spcAft>
                <a:spcPts val="800"/>
              </a:spcAft>
              <a:buNone/>
            </a:pPr>
            <a:r>
              <a:rPr lang="en-GB" sz="2000"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rPr>
              <a:t>The </a:t>
            </a:r>
            <a:r>
              <a:rPr lang="en-GB" sz="2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committee recommends to investigate the setting of minimum operation autonomy of the </a:t>
            </a:r>
            <a:r>
              <a:rPr lang="en-GB" sz="2000"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rPr>
              <a:t>system </a:t>
            </a:r>
            <a:r>
              <a:rPr lang="en-GB" sz="2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in case of He supply </a:t>
            </a:r>
            <a:r>
              <a:rPr lang="en-GB" sz="2000"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rPr>
              <a:t>cut, </a:t>
            </a:r>
            <a:r>
              <a:rPr lang="en-GB" sz="2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to 10 min. </a:t>
            </a:r>
            <a:endParaRPr lang="en-GB" sz="2000"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marL="114300" indent="0" algn="just">
              <a:lnSpc>
                <a:spcPct val="107000"/>
              </a:lnSpc>
              <a:spcAft>
                <a:spcPts val="800"/>
              </a:spcAft>
              <a:buNone/>
            </a:pPr>
            <a:r>
              <a:rPr lang="en-GB" sz="2000"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rPr>
              <a:t>Design </a:t>
            </a:r>
            <a:r>
              <a:rPr lang="en-GB" sz="2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of the extension pipe for the safety devices shall avoid horizontal position and have enough height (potentially with </a:t>
            </a:r>
            <a:r>
              <a:rPr lang="en-GB" sz="2000" dirty="0" err="1">
                <a:solidFill>
                  <a:srgbClr val="0070C0"/>
                </a:solidFill>
                <a:latin typeface="Calibri" panose="020F0502020204030204" pitchFamily="34" charset="0"/>
                <a:ea typeface="Calibri" panose="020F0502020204030204" pitchFamily="34" charset="0"/>
                <a:cs typeface="Times New Roman" panose="02020603050405020304" pitchFamily="18" charset="0"/>
              </a:rPr>
              <a:t>thermalization</a:t>
            </a:r>
            <a:r>
              <a:rPr lang="en-GB" sz="2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 to guarantee a correct stratification of helium in order to prevent ice formation on the safety devices (this last point will need a tight collaboration with WP15 to integrate the proposed solution at the Tunnel/vertical core interface).</a:t>
            </a:r>
          </a:p>
          <a:p>
            <a:pPr marL="0" indent="0">
              <a:buNone/>
            </a:pPr>
            <a:endParaRPr lang="en-US" sz="2000" i="1"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6</a:t>
            </a:fld>
            <a:endParaRPr lang="fr-FR"/>
          </a:p>
        </p:txBody>
      </p:sp>
      <p:sp>
        <p:nvSpPr>
          <p:cNvPr id="7" name="Footer Placeholder 3"/>
          <p:cNvSpPr>
            <a:spLocks noGrp="1"/>
          </p:cNvSpPr>
          <p:nvPr>
            <p:ph type="ftr" sz="quarter" idx="11"/>
          </p:nvPr>
        </p:nvSpPr>
        <p:spPr>
          <a:xfrm>
            <a:off x="1258500" y="6584538"/>
            <a:ext cx="6627000" cy="360000"/>
          </a:xfrm>
        </p:spPr>
        <p:txBody>
          <a:bodyPr/>
          <a:lstStyle/>
          <a:p>
            <a:r>
              <a:rPr lang="en-US" i="1" dirty="0" smtClean="0">
                <a:latin typeface="Calibri" panose="020F0502020204030204" pitchFamily="34" charset="0"/>
                <a:cs typeface="Calibri" panose="020F0502020204030204" pitchFamily="34" charset="0"/>
              </a:rPr>
              <a:t>M. Modena:  DFX </a:t>
            </a:r>
            <a:r>
              <a:rPr lang="en-US" i="1" dirty="0">
                <a:latin typeface="Calibri" panose="020F0502020204030204" pitchFamily="34" charset="0"/>
                <a:cs typeface="Calibri" panose="020F0502020204030204" pitchFamily="34" charset="0"/>
              </a:rPr>
              <a:t>Conceptual Design Review outcome and closing remarks, 20 Feb 2019</a:t>
            </a: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16602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0"/>
            <a:ext cx="7920000" cy="508544"/>
          </a:xfrm>
        </p:spPr>
        <p:txBody>
          <a:bodyPr/>
          <a:lstStyle/>
          <a:p>
            <a:r>
              <a:rPr lang="en-US" sz="2000" i="1" dirty="0" smtClean="0">
                <a:latin typeface="Calibri" panose="020F0502020204030204" pitchFamily="34" charset="0"/>
                <a:cs typeface="Calibri" panose="020F0502020204030204" pitchFamily="34" charset="0"/>
              </a:rPr>
              <a:t>Outcome and recommendations</a:t>
            </a:r>
            <a:endParaRPr lang="en-US" sz="2000" i="1"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107504" y="487679"/>
            <a:ext cx="8784975" cy="6048672"/>
          </a:xfrm>
        </p:spPr>
        <p:txBody>
          <a:bodyPr>
            <a:normAutofit lnSpcReduction="10000"/>
          </a:bodyPr>
          <a:lstStyle/>
          <a:p>
            <a:pPr marL="0" lvl="0" indent="0" algn="just">
              <a:lnSpc>
                <a:spcPct val="107000"/>
              </a:lnSpc>
              <a:buNone/>
            </a:pPr>
            <a:r>
              <a:rPr lang="en-GB" sz="2000" i="1" dirty="0">
                <a:latin typeface="Calibri" panose="020F0502020204030204" pitchFamily="34" charset="0"/>
                <a:ea typeface="Calibri" panose="020F0502020204030204" pitchFamily="34" charset="0"/>
                <a:cs typeface="Calibri" panose="020F0502020204030204" pitchFamily="34" charset="0"/>
              </a:rPr>
              <a:t>	</a:t>
            </a:r>
            <a:r>
              <a:rPr lang="en-GB" sz="2000" b="1" i="1" dirty="0">
                <a:latin typeface="Calibri" panose="020F0502020204030204" pitchFamily="34" charset="0"/>
                <a:ea typeface="Calibri" panose="020F0502020204030204" pitchFamily="34" charset="0"/>
                <a:cs typeface="Calibri" panose="020F0502020204030204" pitchFamily="34" charset="0"/>
              </a:rPr>
              <a:t>(cont</a:t>
            </a:r>
            <a:r>
              <a:rPr lang="en-GB" sz="2000" b="1" i="1" dirty="0" smtClean="0">
                <a:latin typeface="Calibri" panose="020F0502020204030204" pitchFamily="34" charset="0"/>
                <a:ea typeface="Calibri" panose="020F0502020204030204" pitchFamily="34" charset="0"/>
                <a:cs typeface="Calibri" panose="020F0502020204030204" pitchFamily="34" charset="0"/>
              </a:rPr>
              <a:t>.) 2. “</a:t>
            </a:r>
            <a:r>
              <a:rPr lang="en-GB" sz="2000" b="1" i="1" dirty="0">
                <a:latin typeface="Calibri" panose="020F0502020204030204" pitchFamily="34" charset="0"/>
                <a:ea typeface="Calibri" panose="020F0502020204030204" pitchFamily="34" charset="0"/>
                <a:cs typeface="Calibri" panose="020F0502020204030204" pitchFamily="34" charset="0"/>
              </a:rPr>
              <a:t>Review the functionality of the design concept with respect to 	cryogenic design and operational aspects, mechanical design and interfaces, 	electrical design and interfaces”:</a:t>
            </a:r>
          </a:p>
          <a:p>
            <a:pPr marL="457200" algn="just">
              <a:lnSpc>
                <a:spcPct val="107000"/>
              </a:lnSpc>
              <a:spcAft>
                <a:spcPts val="800"/>
              </a:spcAft>
              <a:buFont typeface="Arial" panose="020B0604020202020204" pitchFamily="34" charset="0"/>
              <a:buChar char="•"/>
            </a:pPr>
            <a:r>
              <a:rPr lang="en-GB" sz="2000" dirty="0" smtClean="0">
                <a:latin typeface="Calibri" panose="020F0502020204030204" pitchFamily="34" charset="0"/>
                <a:ea typeface="Calibri" panose="020F0502020204030204" pitchFamily="34" charset="0"/>
                <a:cs typeface="Calibri" panose="020F0502020204030204" pitchFamily="34" charset="0"/>
              </a:rPr>
              <a:t>The </a:t>
            </a:r>
            <a:r>
              <a:rPr lang="en-GB" sz="2000" dirty="0">
                <a:latin typeface="Calibri" panose="020F0502020204030204" pitchFamily="34" charset="0"/>
                <a:ea typeface="Calibri" panose="020F0502020204030204" pitchFamily="34" charset="0"/>
                <a:cs typeface="Calibri" panose="020F0502020204030204" pitchFamily="34" charset="0"/>
              </a:rPr>
              <a:t>conceptual mechanical design seems complete, but the technical details that still need to be finalized could become critical for the correct and successful assembly of the DFX “</a:t>
            </a:r>
            <a:r>
              <a:rPr lang="en-GB" sz="2000" dirty="0" smtClean="0">
                <a:latin typeface="Calibri" panose="020F0502020204030204" pitchFamily="34" charset="0"/>
                <a:ea typeface="Calibri" panose="020F0502020204030204" pitchFamily="34" charset="0"/>
                <a:cs typeface="Calibri" panose="020F0502020204030204" pitchFamily="34" charset="0"/>
              </a:rPr>
              <a:t>in situ</a:t>
            </a:r>
            <a:r>
              <a:rPr lang="en-GB" sz="2000" dirty="0">
                <a:latin typeface="Calibri" panose="020F0502020204030204" pitchFamily="34" charset="0"/>
                <a:ea typeface="Calibri" panose="020F0502020204030204" pitchFamily="34" charset="0"/>
                <a:cs typeface="Calibri" panose="020F0502020204030204" pitchFamily="34" charset="0"/>
              </a:rPr>
              <a:t>” and in case of future required intervention for maintenance/repair</a:t>
            </a:r>
            <a:r>
              <a:rPr lang="en-GB" sz="2000" dirty="0" smtClean="0">
                <a:latin typeface="Calibri" panose="020F0502020204030204" pitchFamily="34" charset="0"/>
                <a:ea typeface="Calibri" panose="020F0502020204030204" pitchFamily="34" charset="0"/>
                <a:cs typeface="Calibri" panose="020F0502020204030204" pitchFamily="34" charset="0"/>
              </a:rPr>
              <a:t>.</a:t>
            </a:r>
          </a:p>
          <a:p>
            <a:pPr marL="457200" algn="just">
              <a:lnSpc>
                <a:spcPct val="107000"/>
              </a:lnSpc>
              <a:spcAft>
                <a:spcPts val="800"/>
              </a:spcAft>
              <a:buFont typeface="Arial" panose="020B0604020202020204" pitchFamily="34" charset="0"/>
              <a:buChar char="•"/>
            </a:pPr>
            <a:r>
              <a:rPr lang="en-GB" sz="2000" dirty="0">
                <a:latin typeface="Calibri" panose="020F0502020204030204" pitchFamily="34" charset="0"/>
                <a:ea typeface="Calibri" panose="020F0502020204030204" pitchFamily="34" charset="0"/>
                <a:cs typeface="Calibri" panose="020F0502020204030204" pitchFamily="34" charset="0"/>
              </a:rPr>
              <a:t>The final diameter of the horizontal DFX vessel could probably be reduced and this will have a positive impact on the reduction of the total </a:t>
            </a:r>
            <a:r>
              <a:rPr lang="en-GB" sz="2000" dirty="0" err="1">
                <a:latin typeface="Calibri" panose="020F0502020204030204" pitchFamily="34" charset="0"/>
                <a:ea typeface="Calibri" panose="020F0502020204030204" pitchFamily="34" charset="0"/>
                <a:cs typeface="Calibri" panose="020F0502020204030204" pitchFamily="34" charset="0"/>
              </a:rPr>
              <a:t>LHe</a:t>
            </a:r>
            <a:r>
              <a:rPr lang="en-GB" sz="2000" dirty="0">
                <a:latin typeface="Calibri" panose="020F0502020204030204" pitchFamily="34" charset="0"/>
                <a:ea typeface="Calibri" panose="020F0502020204030204" pitchFamily="34" charset="0"/>
                <a:cs typeface="Calibri" panose="020F0502020204030204" pitchFamily="34" charset="0"/>
              </a:rPr>
              <a:t> volume of the system</a:t>
            </a:r>
            <a:r>
              <a:rPr lang="en-GB" sz="2000" dirty="0" smtClean="0">
                <a:latin typeface="Calibri" panose="020F0502020204030204" pitchFamily="34" charset="0"/>
                <a:ea typeface="Calibri" panose="020F0502020204030204" pitchFamily="34" charset="0"/>
                <a:cs typeface="Calibri" panose="020F0502020204030204" pitchFamily="34" charset="0"/>
              </a:rPr>
              <a:t>.</a:t>
            </a:r>
          </a:p>
          <a:p>
            <a:pPr marL="457200" algn="just">
              <a:lnSpc>
                <a:spcPct val="107000"/>
              </a:lnSpc>
              <a:spcAft>
                <a:spcPts val="800"/>
              </a:spcAft>
              <a:buFont typeface="Arial" panose="020B0604020202020204" pitchFamily="34" charset="0"/>
              <a:buChar char="•"/>
            </a:pPr>
            <a:r>
              <a:rPr lang="en-GB" sz="2000" dirty="0">
                <a:latin typeface="Calibri" panose="020F0502020204030204" pitchFamily="34" charset="0"/>
                <a:ea typeface="Calibri" panose="020F0502020204030204" pitchFamily="34" charset="0"/>
                <a:cs typeface="Calibri" panose="020F0502020204030204" pitchFamily="34" charset="0"/>
              </a:rPr>
              <a:t>The final position of the plug must be fixed (it will also depend on the integration of the Cold Diode Box to be developed together with WP03</a:t>
            </a:r>
            <a:r>
              <a:rPr lang="en-GB" sz="2000" dirty="0" smtClean="0">
                <a:latin typeface="Calibri" panose="020F0502020204030204" pitchFamily="34" charset="0"/>
                <a:ea typeface="Calibri" panose="020F0502020204030204" pitchFamily="34" charset="0"/>
                <a:cs typeface="Calibri" panose="020F0502020204030204" pitchFamily="34" charset="0"/>
              </a:rPr>
              <a:t>).</a:t>
            </a:r>
          </a:p>
          <a:p>
            <a:pPr marL="114300" indent="0" algn="just">
              <a:lnSpc>
                <a:spcPct val="107000"/>
              </a:lnSpc>
              <a:spcAft>
                <a:spcPts val="800"/>
              </a:spcAft>
              <a:buNone/>
            </a:pPr>
            <a:r>
              <a:rPr lang="en-GB" sz="2000" b="1" dirty="0" smtClean="0">
                <a:solidFill>
                  <a:srgbClr val="0070C0"/>
                </a:solidFill>
                <a:latin typeface="Calibri" panose="020F0502020204030204" pitchFamily="34" charset="0"/>
                <a:ea typeface="Calibri" panose="020F0502020204030204" pitchFamily="34" charset="0"/>
                <a:cs typeface="Calibri" panose="020F0502020204030204" pitchFamily="34" charset="0"/>
              </a:rPr>
              <a:t>RECOMMENDATION N.3: </a:t>
            </a:r>
            <a:r>
              <a:rPr lang="en-GB" sz="2000" dirty="0" smtClean="0">
                <a:solidFill>
                  <a:srgbClr val="0070C0"/>
                </a:solidFill>
                <a:latin typeface="Calibri" panose="020F0502020204030204" pitchFamily="34" charset="0"/>
                <a:ea typeface="Calibri" panose="020F0502020204030204" pitchFamily="34" charset="0"/>
                <a:cs typeface="Calibri" panose="020F0502020204030204" pitchFamily="34" charset="0"/>
              </a:rPr>
              <a:t>Finalize </a:t>
            </a:r>
            <a:r>
              <a:rPr lang="en-GB" sz="2000" dirty="0">
                <a:solidFill>
                  <a:srgbClr val="0070C0"/>
                </a:solidFill>
                <a:latin typeface="Calibri" panose="020F0502020204030204" pitchFamily="34" charset="0"/>
                <a:ea typeface="Calibri" panose="020F0502020204030204" pitchFamily="34" charset="0"/>
                <a:cs typeface="Calibri" panose="020F0502020204030204" pitchFamily="34" charset="0"/>
              </a:rPr>
              <a:t>the mechanical design of the </a:t>
            </a:r>
            <a:r>
              <a:rPr lang="en-GB" sz="2000" dirty="0" smtClean="0">
                <a:solidFill>
                  <a:srgbClr val="0070C0"/>
                </a:solidFill>
                <a:latin typeface="Calibri" panose="020F0502020204030204" pitchFamily="34" charset="0"/>
                <a:ea typeface="Calibri" panose="020F0502020204030204" pitchFamily="34" charset="0"/>
                <a:cs typeface="Calibri" panose="020F0502020204030204" pitchFamily="34" charset="0"/>
              </a:rPr>
              <a:t>system/components </a:t>
            </a:r>
            <a:r>
              <a:rPr lang="en-GB" sz="2000" u="sng" dirty="0" smtClean="0">
                <a:solidFill>
                  <a:srgbClr val="0070C0"/>
                </a:solidFill>
                <a:latin typeface="Calibri" panose="020F0502020204030204" pitchFamily="34" charset="0"/>
                <a:ea typeface="Calibri" panose="020F0502020204030204" pitchFamily="34" charset="0"/>
                <a:cs typeface="Calibri" panose="020F0502020204030204" pitchFamily="34" charset="0"/>
              </a:rPr>
              <a:t>optimizing </a:t>
            </a:r>
            <a:r>
              <a:rPr lang="en-GB" sz="2000" dirty="0" smtClean="0">
                <a:solidFill>
                  <a:srgbClr val="0070C0"/>
                </a:solidFill>
                <a:latin typeface="Calibri" panose="020F0502020204030204" pitchFamily="34" charset="0"/>
                <a:ea typeface="Calibri" panose="020F0502020204030204" pitchFamily="34" charset="0"/>
                <a:cs typeface="Calibri" panose="020F0502020204030204" pitchFamily="34" charset="0"/>
              </a:rPr>
              <a:t>aspects </a:t>
            </a:r>
            <a:r>
              <a:rPr lang="en-GB" sz="2000" dirty="0">
                <a:solidFill>
                  <a:srgbClr val="0070C0"/>
                </a:solidFill>
                <a:latin typeface="Calibri" panose="020F0502020204030204" pitchFamily="34" charset="0"/>
                <a:ea typeface="Calibri" panose="020F0502020204030204" pitchFamily="34" charset="0"/>
                <a:cs typeface="Calibri" panose="020F0502020204030204" pitchFamily="34" charset="0"/>
              </a:rPr>
              <a:t>like: </a:t>
            </a:r>
          </a:p>
          <a:p>
            <a:pPr marL="114300" indent="0" algn="just">
              <a:lnSpc>
                <a:spcPct val="107000"/>
              </a:lnSpc>
              <a:spcAft>
                <a:spcPts val="800"/>
              </a:spcAft>
              <a:buNone/>
            </a:pPr>
            <a:r>
              <a:rPr lang="en-GB" sz="2000" dirty="0" smtClean="0">
                <a:solidFill>
                  <a:srgbClr val="0070C0"/>
                </a:solidFill>
                <a:latin typeface="Calibri" panose="020F0502020204030204" pitchFamily="34" charset="0"/>
                <a:ea typeface="Calibri" panose="020F0502020204030204" pitchFamily="34" charset="0"/>
                <a:cs typeface="Calibri" panose="020F0502020204030204" pitchFamily="34" charset="0"/>
              </a:rPr>
              <a:t>	- </a:t>
            </a:r>
            <a:r>
              <a:rPr lang="en-GB" sz="2000" b="1" dirty="0" err="1" smtClean="0">
                <a:solidFill>
                  <a:srgbClr val="0070C0"/>
                </a:solidFill>
                <a:latin typeface="Calibri" panose="020F0502020204030204" pitchFamily="34" charset="0"/>
                <a:ea typeface="Calibri" panose="020F0502020204030204" pitchFamily="34" charset="0"/>
                <a:cs typeface="Calibri" panose="020F0502020204030204" pitchFamily="34" charset="0"/>
              </a:rPr>
              <a:t>Mountability</a:t>
            </a:r>
            <a:r>
              <a:rPr lang="en-GB" sz="2000" dirty="0">
                <a:solidFill>
                  <a:srgbClr val="0070C0"/>
                </a:solidFill>
                <a:latin typeface="Calibri" panose="020F0502020204030204" pitchFamily="34" charset="0"/>
                <a:ea typeface="Calibri" panose="020F0502020204030204" pitchFamily="34" charset="0"/>
                <a:cs typeface="Calibri" panose="020F0502020204030204" pitchFamily="34" charset="0"/>
              </a:rPr>
              <a:t>: Number of components, welds feasibility and their </a:t>
            </a:r>
            <a:r>
              <a:rPr lang="en-GB" sz="2000" dirty="0" smtClean="0">
                <a:solidFill>
                  <a:srgbClr val="0070C0"/>
                </a:solidFill>
                <a:latin typeface="Calibri" panose="020F0502020204030204" pitchFamily="34" charset="0"/>
                <a:ea typeface="Calibri" panose="020F0502020204030204" pitchFamily="34" charset="0"/>
                <a:cs typeface="Calibri" panose="020F0502020204030204" pitchFamily="34" charset="0"/>
              </a:rPr>
              <a:t>QA/QC </a:t>
            </a:r>
            <a:r>
              <a:rPr lang="en-GB" sz="2000" dirty="0">
                <a:solidFill>
                  <a:srgbClr val="0070C0"/>
                </a:solidFill>
                <a:latin typeface="Calibri" panose="020F0502020204030204" pitchFamily="34" charset="0"/>
                <a:ea typeface="Calibri" panose="020F0502020204030204" pitchFamily="34" charset="0"/>
                <a:cs typeface="Calibri" panose="020F0502020204030204" pitchFamily="34" charset="0"/>
              </a:rPr>
              <a:t>aspects, integration of ancillaries, required tooling.</a:t>
            </a:r>
          </a:p>
          <a:p>
            <a:pPr marL="114300" indent="0" algn="just">
              <a:lnSpc>
                <a:spcPct val="107000"/>
              </a:lnSpc>
              <a:spcAft>
                <a:spcPts val="800"/>
              </a:spcAft>
              <a:buNone/>
            </a:pPr>
            <a:r>
              <a:rPr lang="en-GB" sz="2000" dirty="0" smtClean="0">
                <a:solidFill>
                  <a:srgbClr val="0070C0"/>
                </a:solidFill>
                <a:latin typeface="Calibri" panose="020F0502020204030204" pitchFamily="34" charset="0"/>
                <a:ea typeface="Calibri" panose="020F0502020204030204" pitchFamily="34" charset="0"/>
                <a:cs typeface="Calibri" panose="020F0502020204030204" pitchFamily="34" charset="0"/>
              </a:rPr>
              <a:t>	-  </a:t>
            </a:r>
            <a:r>
              <a:rPr lang="en-GB" sz="2000" b="1" dirty="0" smtClean="0">
                <a:solidFill>
                  <a:srgbClr val="0070C0"/>
                </a:solidFill>
                <a:latin typeface="Calibri" panose="020F0502020204030204" pitchFamily="34" charset="0"/>
                <a:ea typeface="Calibri" panose="020F0502020204030204" pitchFamily="34" charset="0"/>
                <a:cs typeface="Calibri" panose="020F0502020204030204" pitchFamily="34" charset="0"/>
              </a:rPr>
              <a:t>Reliability</a:t>
            </a:r>
            <a:r>
              <a:rPr lang="en-GB" sz="2000" dirty="0">
                <a:solidFill>
                  <a:srgbClr val="0070C0"/>
                </a:solidFill>
                <a:latin typeface="Calibri" panose="020F0502020204030204" pitchFamily="34" charset="0"/>
                <a:ea typeface="Calibri" panose="020F0502020204030204" pitchFamily="34" charset="0"/>
                <a:cs typeface="Calibri" panose="020F0502020204030204" pitchFamily="34" charset="0"/>
              </a:rPr>
              <a:t>: Minimize risk of leaks, optimize instrumentation integrity aspects.</a:t>
            </a:r>
          </a:p>
          <a:p>
            <a:pPr marL="114300" indent="0" algn="just">
              <a:lnSpc>
                <a:spcPct val="107000"/>
              </a:lnSpc>
              <a:spcAft>
                <a:spcPts val="800"/>
              </a:spcAft>
              <a:buNone/>
            </a:pPr>
            <a:endParaRPr lang="en-GB" sz="2000" dirty="0">
              <a:latin typeface="Calibri" panose="020F0502020204030204" pitchFamily="34" charset="0"/>
              <a:ea typeface="Calibri" panose="020F0502020204030204" pitchFamily="34" charset="0"/>
              <a:cs typeface="Calibri" panose="020F0502020204030204" pitchFamily="34" charset="0"/>
            </a:endParaRPr>
          </a:p>
          <a:p>
            <a:pPr>
              <a:buFont typeface="Arial" panose="020B0604020202020204" pitchFamily="34" charset="0"/>
              <a:buChar char="•"/>
            </a:pPr>
            <a:endParaRPr lang="en-US" sz="2000" i="1"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7</a:t>
            </a:fld>
            <a:endParaRPr lang="fr-FR"/>
          </a:p>
        </p:txBody>
      </p:sp>
      <p:sp>
        <p:nvSpPr>
          <p:cNvPr id="6" name="Footer Placeholder 3"/>
          <p:cNvSpPr>
            <a:spLocks noGrp="1"/>
          </p:cNvSpPr>
          <p:nvPr>
            <p:ph type="ftr" sz="quarter" idx="11"/>
          </p:nvPr>
        </p:nvSpPr>
        <p:spPr>
          <a:xfrm>
            <a:off x="1258500" y="6584538"/>
            <a:ext cx="6627000" cy="360000"/>
          </a:xfrm>
        </p:spPr>
        <p:txBody>
          <a:bodyPr/>
          <a:lstStyle/>
          <a:p>
            <a:r>
              <a:rPr lang="en-US" i="1" dirty="0" smtClean="0">
                <a:latin typeface="Calibri" panose="020F0502020204030204" pitchFamily="34" charset="0"/>
                <a:cs typeface="Calibri" panose="020F0502020204030204" pitchFamily="34" charset="0"/>
              </a:rPr>
              <a:t>M. Modena:  DFX </a:t>
            </a:r>
            <a:r>
              <a:rPr lang="en-US" i="1" dirty="0">
                <a:latin typeface="Calibri" panose="020F0502020204030204" pitchFamily="34" charset="0"/>
                <a:cs typeface="Calibri" panose="020F0502020204030204" pitchFamily="34" charset="0"/>
              </a:rPr>
              <a:t>Conceptual Design Review outcome and closing remarks, 20 Feb 2019</a:t>
            </a: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30481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0"/>
            <a:ext cx="7920000" cy="508544"/>
          </a:xfrm>
        </p:spPr>
        <p:txBody>
          <a:bodyPr/>
          <a:lstStyle/>
          <a:p>
            <a:r>
              <a:rPr lang="en-US" sz="2000" i="1" dirty="0" smtClean="0">
                <a:latin typeface="Calibri" panose="020F0502020204030204" pitchFamily="34" charset="0"/>
                <a:cs typeface="Calibri" panose="020F0502020204030204" pitchFamily="34" charset="0"/>
              </a:rPr>
              <a:t>Outcome and recommendations</a:t>
            </a:r>
            <a:endParaRPr lang="en-US" sz="2000" i="1"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480570" y="522205"/>
            <a:ext cx="8182859" cy="6048672"/>
          </a:xfrm>
        </p:spPr>
        <p:txBody>
          <a:bodyPr>
            <a:normAutofit/>
          </a:bodyPr>
          <a:lstStyle/>
          <a:p>
            <a:pPr marL="90488" lvl="0" indent="0" algn="just">
              <a:lnSpc>
                <a:spcPct val="107000"/>
              </a:lnSpc>
              <a:buNone/>
            </a:pPr>
            <a:r>
              <a:rPr lang="en-GB" sz="2000" i="1"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rPr>
              <a:t>	</a:t>
            </a:r>
            <a:r>
              <a:rPr lang="en-GB" sz="2000"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rPr>
              <a:t>- </a:t>
            </a:r>
            <a:r>
              <a:rPr lang="en-GB" sz="20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Maintainability</a:t>
            </a:r>
            <a:r>
              <a:rPr lang="en-GB" sz="2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 Minimize the planned interventions on cryogenic and </a:t>
            </a:r>
            <a:r>
              <a:rPr lang="en-GB" sz="2000"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rPr>
              <a:t>protection </a:t>
            </a:r>
            <a:r>
              <a:rPr lang="en-GB" sz="2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instrumentation sensors; for each expected intervention, check </a:t>
            </a:r>
            <a:r>
              <a:rPr lang="en-GB" sz="2000"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rPr>
              <a:t>the </a:t>
            </a:r>
            <a:r>
              <a:rPr lang="en-GB" sz="2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availability of space (at completion of LS3 installations, this will be one of the most crowded regions of the LHC </a:t>
            </a:r>
            <a:r>
              <a:rPr lang="en-GB" sz="2000"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rPr>
              <a:t>Tunnel</a:t>
            </a:r>
            <a:r>
              <a:rPr lang="en-GB" sz="2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a:t>
            </a:r>
          </a:p>
          <a:p>
            <a:pPr marL="114300" indent="0" algn="just">
              <a:lnSpc>
                <a:spcPct val="107000"/>
              </a:lnSpc>
              <a:spcAft>
                <a:spcPts val="800"/>
              </a:spcAft>
              <a:buNone/>
            </a:pPr>
            <a:r>
              <a:rPr lang="en-GB" sz="2000"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rPr>
              <a:t>	- </a:t>
            </a:r>
            <a:r>
              <a:rPr lang="en-GB" sz="2000" b="1"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rPr>
              <a:t>Reparability</a:t>
            </a:r>
            <a:r>
              <a:rPr lang="en-GB" sz="2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 Check the existence of tooling (e.g. welds-cutting and welding machines) and allocated space for its utilization in case of inspections and minor repairs to be done in the Tunnel (ex. repair of instrumentations, repair of leaks, etc.). </a:t>
            </a:r>
            <a:endParaRPr lang="en-GB" sz="2000"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marL="114300" indent="0" algn="just">
              <a:lnSpc>
                <a:spcPct val="107000"/>
              </a:lnSpc>
              <a:spcAft>
                <a:spcPts val="800"/>
              </a:spcAft>
              <a:buNone/>
            </a:pPr>
            <a:r>
              <a:rPr lang="en-GB" sz="2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It is recommended to further investigate the possible integration of the vacuum barrier on the top flange interface with the DSHX. This solution should bring advantages as minimization of acting forces eventually developed and a better vacuum </a:t>
            </a:r>
            <a:r>
              <a:rPr lang="en-GB" sz="2000" dirty="0" err="1">
                <a:solidFill>
                  <a:srgbClr val="0070C0"/>
                </a:solidFill>
                <a:latin typeface="Calibri" panose="020F0502020204030204" pitchFamily="34" charset="0"/>
                <a:ea typeface="Calibri" panose="020F0502020204030204" pitchFamily="34" charset="0"/>
                <a:cs typeface="Times New Roman" panose="02020603050405020304" pitchFamily="18" charset="0"/>
              </a:rPr>
              <a:t>sectorization</a:t>
            </a:r>
            <a:r>
              <a:rPr lang="en-GB" sz="2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 between different elements of the system.</a:t>
            </a:r>
            <a:endParaRPr lang="en-GB" sz="2000"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marL="114300" indent="0" algn="just">
              <a:lnSpc>
                <a:spcPct val="107000"/>
              </a:lnSpc>
              <a:spcAft>
                <a:spcPts val="800"/>
              </a:spcAft>
              <a:buNone/>
            </a:pP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a:buFont typeface="Arial" panose="020B0604020202020204" pitchFamily="34" charset="0"/>
              <a:buChar char="•"/>
            </a:pPr>
            <a:endParaRPr lang="en-US" sz="2000" i="1"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sp>
        <p:nvSpPr>
          <p:cNvPr id="6" name="Footer Placeholder 3"/>
          <p:cNvSpPr>
            <a:spLocks noGrp="1"/>
          </p:cNvSpPr>
          <p:nvPr>
            <p:ph type="ftr" sz="quarter" idx="11"/>
          </p:nvPr>
        </p:nvSpPr>
        <p:spPr>
          <a:xfrm>
            <a:off x="1258500" y="6584538"/>
            <a:ext cx="6627000" cy="360000"/>
          </a:xfrm>
        </p:spPr>
        <p:txBody>
          <a:bodyPr/>
          <a:lstStyle/>
          <a:p>
            <a:r>
              <a:rPr lang="en-US" i="1" dirty="0" smtClean="0">
                <a:latin typeface="Calibri" panose="020F0502020204030204" pitchFamily="34" charset="0"/>
                <a:cs typeface="Calibri" panose="020F0502020204030204" pitchFamily="34" charset="0"/>
              </a:rPr>
              <a:t>M. Modena:  DFX </a:t>
            </a:r>
            <a:r>
              <a:rPr lang="en-US" i="1" dirty="0">
                <a:latin typeface="Calibri" panose="020F0502020204030204" pitchFamily="34" charset="0"/>
                <a:cs typeface="Calibri" panose="020F0502020204030204" pitchFamily="34" charset="0"/>
              </a:rPr>
              <a:t>Conceptual Design Review outcome and closing remarks, 20 Feb 2019</a:t>
            </a: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34530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0"/>
            <a:ext cx="7920000" cy="508544"/>
          </a:xfrm>
        </p:spPr>
        <p:txBody>
          <a:bodyPr/>
          <a:lstStyle/>
          <a:p>
            <a:r>
              <a:rPr lang="en-US" sz="2000" i="1" dirty="0" smtClean="0">
                <a:latin typeface="Calibri" panose="020F0502020204030204" pitchFamily="34" charset="0"/>
                <a:cs typeface="Calibri" panose="020F0502020204030204" pitchFamily="34" charset="0"/>
              </a:rPr>
              <a:t>Outcome and recommendations</a:t>
            </a:r>
            <a:endParaRPr lang="en-US" sz="2000" i="1"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205565" y="508544"/>
            <a:ext cx="8614907" cy="6048672"/>
          </a:xfrm>
        </p:spPr>
        <p:txBody>
          <a:bodyPr>
            <a:normAutofit/>
          </a:bodyPr>
          <a:lstStyle/>
          <a:p>
            <a:pPr marL="0" lvl="0" indent="0" algn="just">
              <a:lnSpc>
                <a:spcPct val="107000"/>
              </a:lnSpc>
              <a:buNone/>
            </a:pPr>
            <a:r>
              <a:rPr lang="en-GB" sz="2000" i="1" dirty="0" smtClean="0">
                <a:latin typeface="Calibri" panose="020F0502020204030204" pitchFamily="34" charset="0"/>
                <a:ea typeface="Calibri" panose="020F0502020204030204" pitchFamily="34" charset="0"/>
                <a:cs typeface="Times New Roman" panose="02020603050405020304" pitchFamily="18" charset="0"/>
              </a:rPr>
              <a:t>	</a:t>
            </a:r>
            <a:r>
              <a:rPr lang="en-GB" sz="2000" b="1" i="1" dirty="0" smtClean="0">
                <a:latin typeface="Calibri" panose="020F0502020204030204" pitchFamily="34" charset="0"/>
                <a:ea typeface="Calibri" panose="020F0502020204030204" pitchFamily="34" charset="0"/>
                <a:cs typeface="Times New Roman" panose="02020603050405020304" pitchFamily="18" charset="0"/>
              </a:rPr>
              <a:t>(cont.) 2. “</a:t>
            </a:r>
            <a:r>
              <a:rPr lang="en-GB" sz="2000" b="1" i="1" dirty="0">
                <a:latin typeface="Calibri" panose="020F0502020204030204" pitchFamily="34" charset="0"/>
                <a:ea typeface="Calibri" panose="020F0502020204030204" pitchFamily="34" charset="0"/>
                <a:cs typeface="Times New Roman" panose="02020603050405020304" pitchFamily="18" charset="0"/>
              </a:rPr>
              <a:t>Review the functionality of the design concept with respect to </a:t>
            </a:r>
            <a:r>
              <a:rPr lang="en-GB" sz="2000" b="1" i="1" dirty="0" smtClean="0">
                <a:latin typeface="Calibri" panose="020F0502020204030204" pitchFamily="34" charset="0"/>
                <a:ea typeface="Calibri" panose="020F0502020204030204" pitchFamily="34" charset="0"/>
                <a:cs typeface="Times New Roman" panose="02020603050405020304" pitchFamily="18" charset="0"/>
              </a:rPr>
              <a:t>	cryogenic design </a:t>
            </a:r>
            <a:r>
              <a:rPr lang="en-GB" sz="2000" b="1" i="1" dirty="0">
                <a:latin typeface="Calibri" panose="020F0502020204030204" pitchFamily="34" charset="0"/>
                <a:ea typeface="Calibri" panose="020F0502020204030204" pitchFamily="34" charset="0"/>
                <a:cs typeface="Times New Roman" panose="02020603050405020304" pitchFamily="18" charset="0"/>
              </a:rPr>
              <a:t>and operational aspects, mechanical design and interfaces, </a:t>
            </a:r>
            <a:r>
              <a:rPr lang="en-GB" sz="2000" b="1" i="1" dirty="0" smtClean="0">
                <a:latin typeface="Calibri" panose="020F0502020204030204" pitchFamily="34" charset="0"/>
                <a:ea typeface="Calibri" panose="020F0502020204030204" pitchFamily="34" charset="0"/>
                <a:cs typeface="Times New Roman" panose="02020603050405020304" pitchFamily="18" charset="0"/>
              </a:rPr>
              <a:t>	electrical design </a:t>
            </a:r>
            <a:r>
              <a:rPr lang="en-GB" sz="2000" b="1" i="1" dirty="0">
                <a:latin typeface="Calibri" panose="020F0502020204030204" pitchFamily="34" charset="0"/>
                <a:ea typeface="Calibri" panose="020F0502020204030204" pitchFamily="34" charset="0"/>
                <a:cs typeface="Times New Roman" panose="02020603050405020304" pitchFamily="18" charset="0"/>
              </a:rPr>
              <a:t>and interfaces”:</a:t>
            </a:r>
          </a:p>
          <a:p>
            <a:pPr marL="457200" algn="just">
              <a:lnSpc>
                <a:spcPct val="107000"/>
              </a:lnSpc>
              <a:spcAft>
                <a:spcPts val="800"/>
              </a:spcAft>
              <a:buFont typeface="Arial" panose="020B0604020202020204" pitchFamily="34" charset="0"/>
              <a:buChar char="•"/>
            </a:pPr>
            <a:r>
              <a:rPr lang="en-GB" sz="2000" dirty="0">
                <a:latin typeface="Calibri" panose="020F0502020204030204" pitchFamily="34" charset="0"/>
                <a:ea typeface="Calibri" panose="020F0502020204030204" pitchFamily="34" charset="0"/>
                <a:cs typeface="Times New Roman" panose="02020603050405020304" pitchFamily="18" charset="0"/>
              </a:rPr>
              <a:t>Interfaces of the DFS system seem to be correctly accounted for. </a:t>
            </a:r>
          </a:p>
          <a:p>
            <a:pPr marL="457200" algn="just">
              <a:lnSpc>
                <a:spcPct val="107000"/>
              </a:lnSpc>
              <a:spcAft>
                <a:spcPts val="800"/>
              </a:spcAft>
              <a:buFont typeface="Arial" panose="020B0604020202020204" pitchFamily="34" charset="0"/>
              <a:buChar char="•"/>
            </a:pPr>
            <a:r>
              <a:rPr lang="en-GB" sz="2000" dirty="0">
                <a:latin typeface="Calibri" panose="020F0502020204030204" pitchFamily="34" charset="0"/>
                <a:ea typeface="Calibri" panose="020F0502020204030204" pitchFamily="34" charset="0"/>
                <a:cs typeface="Times New Roman" panose="02020603050405020304" pitchFamily="18" charset="0"/>
              </a:rPr>
              <a:t>The electrical design, based on equipment already reviewed </a:t>
            </a:r>
            <a:r>
              <a:rPr lang="en-GB" sz="2000">
                <a:latin typeface="Calibri" panose="020F0502020204030204" pitchFamily="34" charset="0"/>
                <a:ea typeface="Calibri" panose="020F0502020204030204" pitchFamily="34" charset="0"/>
                <a:cs typeface="Times New Roman" panose="02020603050405020304" pitchFamily="18" charset="0"/>
              </a:rPr>
              <a:t>in </a:t>
            </a:r>
            <a:r>
              <a:rPr lang="en-GB" sz="2000" smtClean="0">
                <a:latin typeface="Calibri" panose="020F0502020204030204" pitchFamily="34" charset="0"/>
                <a:ea typeface="Calibri" panose="020F0502020204030204" pitchFamily="34" charset="0"/>
                <a:cs typeface="Times New Roman" panose="02020603050405020304" pitchFamily="18" charset="0"/>
              </a:rPr>
              <a:t>other </a:t>
            </a:r>
            <a:r>
              <a:rPr lang="en-GB" sz="2000" dirty="0" smtClean="0">
                <a:latin typeface="Calibri" panose="020F0502020204030204" pitchFamily="34" charset="0"/>
                <a:ea typeface="Calibri" panose="020F0502020204030204" pitchFamily="34" charset="0"/>
                <a:cs typeface="Times New Roman" panose="02020603050405020304" pitchFamily="18" charset="0"/>
              </a:rPr>
              <a:t>occasions </a:t>
            </a:r>
            <a:r>
              <a:rPr lang="en-GB" sz="2000" dirty="0">
                <a:latin typeface="Calibri" panose="020F0502020204030204" pitchFamily="34" charset="0"/>
                <a:ea typeface="Calibri" panose="020F0502020204030204" pitchFamily="34" charset="0"/>
                <a:cs typeface="Times New Roman" panose="02020603050405020304" pitchFamily="18" charset="0"/>
              </a:rPr>
              <a:t>(MgB2 conductor, bus bars, etc.) seems under control. The plugs and lambda-plates are developed starting from the LHC experience but a full re-qualification of design-components-processes is needed and is </a:t>
            </a:r>
            <a:r>
              <a:rPr lang="en-GB" sz="2000" dirty="0" smtClean="0">
                <a:latin typeface="Calibri" panose="020F0502020204030204" pitchFamily="34" charset="0"/>
                <a:ea typeface="Calibri" panose="020F0502020204030204" pitchFamily="34" charset="0"/>
                <a:cs typeface="Times New Roman" panose="02020603050405020304" pitchFamily="18" charset="0"/>
              </a:rPr>
              <a:t>ongoing.</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114300" indent="0" algn="just">
              <a:lnSpc>
                <a:spcPct val="107000"/>
              </a:lnSpc>
              <a:spcAft>
                <a:spcPts val="800"/>
              </a:spcAft>
              <a:buNone/>
            </a:pPr>
            <a:r>
              <a:rPr lang="en-GB" sz="2000" b="1"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rPr>
              <a:t>RECOMMENDATION </a:t>
            </a:r>
            <a:r>
              <a:rPr lang="en-GB" sz="20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N.4: </a:t>
            </a:r>
            <a:r>
              <a:rPr lang="en-GB" sz="2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Procurement plan for feedthroughs for voltage taps should be activated as soon as possible in synergy with other WPs that could have the same needs. </a:t>
            </a:r>
          </a:p>
          <a:p>
            <a:pPr marL="114300" indent="0" algn="just">
              <a:lnSpc>
                <a:spcPct val="107000"/>
              </a:lnSpc>
              <a:spcAft>
                <a:spcPts val="800"/>
              </a:spcAft>
              <a:buNone/>
            </a:pPr>
            <a:r>
              <a:rPr lang="en-GB" sz="2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N.B. It was requested during the Review to discuss this issue in the Magnet Circuit Forum.</a:t>
            </a:r>
          </a:p>
          <a:p>
            <a:pPr marL="114300" indent="0" algn="just">
              <a:lnSpc>
                <a:spcPct val="107000"/>
              </a:lnSpc>
              <a:spcAft>
                <a:spcPts val="800"/>
              </a:spcAft>
              <a:buNone/>
            </a:pP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a:buFont typeface="Arial" panose="020B0604020202020204" pitchFamily="34" charset="0"/>
              <a:buChar char="•"/>
            </a:pPr>
            <a:endParaRPr lang="en-US" sz="2000" i="1"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9</a:t>
            </a:fld>
            <a:endParaRPr lang="fr-FR"/>
          </a:p>
        </p:txBody>
      </p:sp>
      <p:sp>
        <p:nvSpPr>
          <p:cNvPr id="6" name="Footer Placeholder 3"/>
          <p:cNvSpPr>
            <a:spLocks noGrp="1"/>
          </p:cNvSpPr>
          <p:nvPr>
            <p:ph type="ftr" sz="quarter" idx="11"/>
          </p:nvPr>
        </p:nvSpPr>
        <p:spPr>
          <a:xfrm>
            <a:off x="1258500" y="6584538"/>
            <a:ext cx="6627000" cy="360000"/>
          </a:xfrm>
        </p:spPr>
        <p:txBody>
          <a:bodyPr/>
          <a:lstStyle/>
          <a:p>
            <a:r>
              <a:rPr lang="en-US" i="1" dirty="0" smtClean="0">
                <a:latin typeface="Calibri" panose="020F0502020204030204" pitchFamily="34" charset="0"/>
                <a:cs typeface="Calibri" panose="020F0502020204030204" pitchFamily="34" charset="0"/>
              </a:rPr>
              <a:t>M. Modena:  DFX </a:t>
            </a:r>
            <a:r>
              <a:rPr lang="en-US" i="1" dirty="0">
                <a:latin typeface="Calibri" panose="020F0502020204030204" pitchFamily="34" charset="0"/>
                <a:cs typeface="Calibri" panose="020F0502020204030204" pitchFamily="34" charset="0"/>
              </a:rPr>
              <a:t>Conceptual Design Review outcome and closing remarks, 20 Feb 2019</a:t>
            </a: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92167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Lumi-Pres-Template-4-3-CSR2016.pptx" id="{37610B82-38C5-4A79-9AD6-9055ADFB9289}" vid="{B895EA73-40B8-4DB4-B376-5DB62EC8AB97}"/>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HiLumi-Pres-Template-4-3-CSR2016</Template>
  <TotalTime>10057</TotalTime>
  <Words>1004</Words>
  <Application>Microsoft Office PowerPoint</Application>
  <PresentationFormat>On-screen Show (4:3)</PresentationFormat>
  <Paragraphs>253</Paragraphs>
  <Slides>20</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MS Gothic</vt:lpstr>
      <vt:lpstr>Arial</vt:lpstr>
      <vt:lpstr>Calibri</vt:lpstr>
      <vt:lpstr>Times New Roman</vt:lpstr>
      <vt:lpstr>Wingdings</vt:lpstr>
      <vt:lpstr>Thème Office</vt:lpstr>
      <vt:lpstr>DFX Conceptual Design Review:  Outcome and Recommendations from the Review Panel</vt:lpstr>
      <vt:lpstr>Introduction</vt:lpstr>
      <vt:lpstr>Introduction</vt:lpstr>
      <vt:lpstr>Introduction</vt:lpstr>
      <vt:lpstr>Outcome and recommendations</vt:lpstr>
      <vt:lpstr>Outcome and recommendations</vt:lpstr>
      <vt:lpstr>Outcome and recommendations</vt:lpstr>
      <vt:lpstr>Outcome and recommendations</vt:lpstr>
      <vt:lpstr>Outcome and recommendations</vt:lpstr>
      <vt:lpstr>Outcome and recommendations</vt:lpstr>
      <vt:lpstr>Outcome and recommendations</vt:lpstr>
      <vt:lpstr>Outcome and recommendations</vt:lpstr>
      <vt:lpstr>Outcome and recommendations</vt:lpstr>
      <vt:lpstr>PowerPoint Presentation</vt:lpstr>
      <vt:lpstr>Evolution of conceptual design wrt cryogenic performance of DFX</vt:lpstr>
      <vt:lpstr>Context</vt:lpstr>
      <vt:lpstr>Clarification on requirements</vt:lpstr>
      <vt:lpstr>Elaborated concept</vt:lpstr>
      <vt:lpstr>Integration of safety devices</vt:lpstr>
      <vt:lpstr>Observations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HL-LHC Cost and Schedule Review 2016 WPxxx – Equipment / System</dc:title>
  <dc:creator>Cecile Noels</dc:creator>
  <cp:lastModifiedBy>Michele Modena</cp:lastModifiedBy>
  <cp:revision>383</cp:revision>
  <cp:lastPrinted>2018-09-21T16:10:12Z</cp:lastPrinted>
  <dcterms:created xsi:type="dcterms:W3CDTF">2016-08-24T12:27:25Z</dcterms:created>
  <dcterms:modified xsi:type="dcterms:W3CDTF">2019-02-20T08:42:47Z</dcterms:modified>
</cp:coreProperties>
</file>