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64" r:id="rId2"/>
    <p:sldId id="266" r:id="rId3"/>
    <p:sldId id="273" r:id="rId4"/>
    <p:sldId id="270" r:id="rId5"/>
    <p:sldId id="275" r:id="rId6"/>
    <p:sldId id="272" r:id="rId7"/>
    <p:sldId id="271" r:id="rId8"/>
    <p:sldId id="267" r:id="rId9"/>
    <p:sldId id="263" r:id="rId10"/>
    <p:sldId id="269" r:id="rId11"/>
  </p:sldIdLst>
  <p:sldSz cx="9144000" cy="6858000" type="screen4x3"/>
  <p:notesSz cx="9296400" cy="70104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66" autoAdjust="0"/>
    <p:restoredTop sz="93575" autoAdjust="0"/>
  </p:normalViewPr>
  <p:slideViewPr>
    <p:cSldViewPr>
      <p:cViewPr varScale="1">
        <p:scale>
          <a:sx n="66" d="100"/>
          <a:sy n="66" d="100"/>
        </p:scale>
        <p:origin x="1584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71" d="100"/>
          <a:sy n="71" d="100"/>
        </p:scale>
        <p:origin x="2024" y="1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028440" cy="351737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65809" y="1"/>
            <a:ext cx="4028440" cy="351737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C17E0FEA-1F2F-4C39-AF64-9FCCB8EE52F6}" type="datetimeFigureOut">
              <a:rPr lang="en-US" smtClean="0"/>
              <a:t>9/8/19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658664"/>
            <a:ext cx="4028440" cy="351736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65809" y="6658664"/>
            <a:ext cx="4028440" cy="351736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68AE9F5D-573B-42FD-84D6-AA89F9D893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7488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29075" cy="3508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65738" y="0"/>
            <a:ext cx="4029075" cy="3508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1DFA99-5855-2147-8B7E-EECEE6842F18}" type="datetimeFigureOut">
              <a:rPr lang="en-US" smtClean="0"/>
              <a:t>9/8/19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71813" y="876300"/>
            <a:ext cx="3152775" cy="2365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30275" y="3373438"/>
            <a:ext cx="7435850" cy="276066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659563"/>
            <a:ext cx="4029075" cy="3508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65738" y="6659563"/>
            <a:ext cx="4029075" cy="3508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6250D0-0CE5-3344-8AD5-615D793531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3079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6250D0-0CE5-3344-8AD5-615D7935310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2514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FC365-527C-4FF1-9194-DEB662E2828D}" type="datetimeFigureOut">
              <a:rPr lang="fr-FR" smtClean="0"/>
              <a:pPr/>
              <a:t>08/09/2019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8B7A4-6319-43B6-AD79-0EF852D79FB6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2052" name="AutoShape 4" descr="https://espace.cern.ch/ESHEP2012/Images1/BandeauESHEP2012-111201.jpg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FC365-527C-4FF1-9194-DEB662E2828D}" type="datetimeFigureOut">
              <a:rPr lang="fr-FR" smtClean="0"/>
              <a:pPr/>
              <a:t>08/09/2019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8B7A4-6319-43B6-AD79-0EF852D79FB6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FC365-527C-4FF1-9194-DEB662E2828D}" type="datetimeFigureOut">
              <a:rPr lang="fr-FR" smtClean="0"/>
              <a:pPr/>
              <a:t>08/09/2019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8B7A4-6319-43B6-AD79-0EF852D79FB6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FC365-527C-4FF1-9194-DEB662E2828D}" type="datetimeFigureOut">
              <a:rPr lang="fr-FR" smtClean="0"/>
              <a:pPr/>
              <a:t>08/09/2019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8B7A4-6319-43B6-AD79-0EF852D79FB6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FC365-527C-4FF1-9194-DEB662E2828D}" type="datetimeFigureOut">
              <a:rPr lang="fr-FR" smtClean="0"/>
              <a:pPr/>
              <a:t>08/09/2019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8B7A4-6319-43B6-AD79-0EF852D79FB6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FC365-527C-4FF1-9194-DEB662E2828D}" type="datetimeFigureOut">
              <a:rPr lang="fr-FR" smtClean="0"/>
              <a:pPr/>
              <a:t>08/09/2019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8B7A4-6319-43B6-AD79-0EF852D79FB6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FC365-527C-4FF1-9194-DEB662E2828D}" type="datetimeFigureOut">
              <a:rPr lang="fr-FR" smtClean="0"/>
              <a:pPr/>
              <a:t>08/09/2019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8B7A4-6319-43B6-AD79-0EF852D79FB6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FC365-527C-4FF1-9194-DEB662E2828D}" type="datetimeFigureOut">
              <a:rPr lang="fr-FR" smtClean="0"/>
              <a:pPr/>
              <a:t>08/09/2019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8B7A4-6319-43B6-AD79-0EF852D79FB6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FC365-527C-4FF1-9194-DEB662E2828D}" type="datetimeFigureOut">
              <a:rPr lang="fr-FR" smtClean="0"/>
              <a:pPr/>
              <a:t>08/09/2019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8B7A4-6319-43B6-AD79-0EF852D79FB6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FC365-527C-4FF1-9194-DEB662E2828D}" type="datetimeFigureOut">
              <a:rPr lang="fr-FR" smtClean="0"/>
              <a:pPr/>
              <a:t>08/09/2019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8B7A4-6319-43B6-AD79-0EF852D79FB6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FC365-527C-4FF1-9194-DEB662E2828D}" type="datetimeFigureOut">
              <a:rPr lang="fr-FR" smtClean="0"/>
              <a:pPr/>
              <a:t>08/09/2019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8B7A4-6319-43B6-AD79-0EF852D79FB6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tif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05273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636912"/>
            <a:ext cx="8229600" cy="34892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9FC365-527C-4FF1-9194-DEB662E2828D}" type="datetimeFigureOut">
              <a:rPr lang="fr-FR" smtClean="0"/>
              <a:pPr/>
              <a:t>08/09/2019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18B7A4-6319-43B6-AD79-0EF852D79FB6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5019028-C280-8243-8EBB-BE14E19788FA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-10344" y="-27384"/>
            <a:ext cx="9154344" cy="9652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vk.com/cernach" TargetMode="Externa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09" y="1628800"/>
            <a:ext cx="9144000" cy="1735651"/>
          </a:xfrm>
        </p:spPr>
        <p:txBody>
          <a:bodyPr>
            <a:normAutofit/>
          </a:bodyPr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</a:t>
            </a:r>
            <a:br>
              <a:rPr lang="en-US" sz="49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9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Student Projects &amp; Outreach</a:t>
            </a:r>
            <a:endParaRPr lang="fr-FR" sz="49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851920" y="5304420"/>
            <a:ext cx="4752528" cy="154503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Martijn Mulders (CERN)</a:t>
            </a:r>
          </a:p>
        </p:txBody>
      </p:sp>
    </p:spTree>
    <p:extLst>
      <p:ext uri="{BB962C8B-B14F-4D97-AF65-F5344CB8AC3E}">
        <p14:creationId xmlns:p14="http://schemas.microsoft.com/office/powerpoint/2010/main" val="32252793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67544" y="1988840"/>
            <a:ext cx="1243674" cy="48936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</a:rPr>
              <a:t>Group A</a:t>
            </a:r>
          </a:p>
          <a:p>
            <a:endParaRPr lang="en-US" sz="2400" b="1" dirty="0">
              <a:solidFill>
                <a:schemeClr val="tx2"/>
              </a:solidFill>
            </a:endParaRPr>
          </a:p>
          <a:p>
            <a:r>
              <a:rPr lang="en-US" sz="2400" b="1" dirty="0">
                <a:solidFill>
                  <a:schemeClr val="tx2"/>
                </a:solidFill>
              </a:rPr>
              <a:t>Group B</a:t>
            </a:r>
          </a:p>
          <a:p>
            <a:endParaRPr lang="en-US" sz="2400" b="1" dirty="0">
              <a:solidFill>
                <a:schemeClr val="tx2"/>
              </a:solidFill>
            </a:endParaRPr>
          </a:p>
          <a:p>
            <a:r>
              <a:rPr lang="en-US" sz="2400" b="1" dirty="0">
                <a:solidFill>
                  <a:schemeClr val="tx2"/>
                </a:solidFill>
              </a:rPr>
              <a:t>Group C</a:t>
            </a:r>
          </a:p>
          <a:p>
            <a:endParaRPr lang="en-US" sz="2400" b="1" dirty="0">
              <a:solidFill>
                <a:schemeClr val="tx2"/>
              </a:solidFill>
            </a:endParaRPr>
          </a:p>
          <a:p>
            <a:r>
              <a:rPr lang="en-US" sz="2400" b="1" dirty="0">
                <a:solidFill>
                  <a:schemeClr val="tx2"/>
                </a:solidFill>
              </a:rPr>
              <a:t>Group D</a:t>
            </a:r>
          </a:p>
          <a:p>
            <a:endParaRPr lang="en-US" sz="2400" b="1" dirty="0">
              <a:solidFill>
                <a:schemeClr val="tx2"/>
              </a:solidFill>
            </a:endParaRPr>
          </a:p>
          <a:p>
            <a:r>
              <a:rPr lang="en-US" sz="2400" b="1" dirty="0">
                <a:solidFill>
                  <a:schemeClr val="tx2"/>
                </a:solidFill>
              </a:rPr>
              <a:t>Group E</a:t>
            </a:r>
          </a:p>
          <a:p>
            <a:endParaRPr lang="en-US" sz="2400" b="1" dirty="0">
              <a:solidFill>
                <a:schemeClr val="tx2"/>
              </a:solidFill>
            </a:endParaRPr>
          </a:p>
          <a:p>
            <a:r>
              <a:rPr lang="en-US" sz="2400" b="1" dirty="0">
                <a:solidFill>
                  <a:schemeClr val="tx2"/>
                </a:solidFill>
              </a:rPr>
              <a:t>Group F</a:t>
            </a:r>
          </a:p>
          <a:p>
            <a:endParaRPr lang="en-US" sz="2400" b="1" dirty="0">
              <a:solidFill>
                <a:schemeClr val="tx2"/>
              </a:solidFill>
            </a:endParaRPr>
          </a:p>
          <a:p>
            <a:endParaRPr lang="en-US" sz="2400" b="1" dirty="0">
              <a:solidFill>
                <a:schemeClr val="tx2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835696" y="2276872"/>
            <a:ext cx="2592288" cy="3528392"/>
            <a:chOff x="1835696" y="2276872"/>
            <a:chExt cx="3240360" cy="3528392"/>
          </a:xfrm>
        </p:grpSpPr>
        <p:sp>
          <p:nvSpPr>
            <p:cNvPr id="6" name="Oval 5"/>
            <p:cNvSpPr/>
            <p:nvPr/>
          </p:nvSpPr>
          <p:spPr>
            <a:xfrm>
              <a:off x="2688422" y="3212976"/>
              <a:ext cx="1705453" cy="1440160"/>
            </a:xfrm>
            <a:prstGeom prst="ellipse">
              <a:avLst/>
            </a:prstGeom>
            <a:noFill/>
            <a:ln w="635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0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?</a:t>
              </a:r>
              <a:endParaRPr lang="en-US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9" name="Straight Connector 8"/>
            <p:cNvCxnSpPr>
              <a:endCxn id="6" idx="1"/>
            </p:cNvCxnSpPr>
            <p:nvPr/>
          </p:nvCxnSpPr>
          <p:spPr>
            <a:xfrm>
              <a:off x="1892544" y="2420888"/>
              <a:ext cx="1045636" cy="1002994"/>
            </a:xfrm>
            <a:prstGeom prst="line">
              <a:avLst/>
            </a:prstGeom>
            <a:ln w="571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1835696" y="3068960"/>
              <a:ext cx="966423" cy="504056"/>
            </a:xfrm>
            <a:prstGeom prst="line">
              <a:avLst/>
            </a:prstGeom>
            <a:ln w="571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1835696" y="3717032"/>
              <a:ext cx="852726" cy="72008"/>
            </a:xfrm>
            <a:prstGeom prst="line">
              <a:avLst/>
            </a:prstGeom>
            <a:ln w="571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V="1">
              <a:off x="1892544" y="4149080"/>
              <a:ext cx="852726" cy="216024"/>
            </a:xfrm>
            <a:prstGeom prst="line">
              <a:avLst/>
            </a:prstGeom>
            <a:ln w="571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V="1">
              <a:off x="1892544" y="4293096"/>
              <a:ext cx="909575" cy="648072"/>
            </a:xfrm>
            <a:prstGeom prst="line">
              <a:avLst/>
            </a:prstGeom>
            <a:ln w="571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H="1">
              <a:off x="4052784" y="2276872"/>
              <a:ext cx="1023272" cy="1080120"/>
            </a:xfrm>
            <a:prstGeom prst="line">
              <a:avLst/>
            </a:prstGeom>
            <a:ln w="571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H="1">
              <a:off x="4280178" y="3068960"/>
              <a:ext cx="795878" cy="504056"/>
            </a:xfrm>
            <a:prstGeom prst="line">
              <a:avLst/>
            </a:prstGeom>
            <a:ln w="571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H="1">
              <a:off x="4393875" y="3789040"/>
              <a:ext cx="682181" cy="72008"/>
            </a:xfrm>
            <a:prstGeom prst="line">
              <a:avLst/>
            </a:prstGeom>
            <a:ln w="571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H="1" flipV="1">
              <a:off x="4337027" y="4221088"/>
              <a:ext cx="682181" cy="216024"/>
            </a:xfrm>
            <a:prstGeom prst="line">
              <a:avLst/>
            </a:prstGeom>
            <a:ln w="571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H="1" flipV="1">
              <a:off x="4223330" y="4365104"/>
              <a:ext cx="795878" cy="648072"/>
            </a:xfrm>
            <a:prstGeom prst="line">
              <a:avLst/>
            </a:prstGeom>
            <a:ln w="571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>
              <a:endCxn id="6" idx="3"/>
            </p:cNvCxnSpPr>
            <p:nvPr/>
          </p:nvCxnSpPr>
          <p:spPr>
            <a:xfrm flipV="1">
              <a:off x="1835696" y="4442229"/>
              <a:ext cx="1102484" cy="1363035"/>
            </a:xfrm>
            <a:prstGeom prst="line">
              <a:avLst/>
            </a:prstGeom>
            <a:ln w="571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A035BDAC-3A7F-F741-82D5-68A65600FD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17734" y="1268760"/>
            <a:ext cx="4426266" cy="532859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900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14350" indent="-514350">
              <a:buFont typeface="+mj-lt"/>
              <a:buAutoNum type="arabicParenR"/>
            </a:pPr>
            <a:r>
              <a:rPr lang="en-US" sz="2800" b="1" dirty="0">
                <a:solidFill>
                  <a:schemeClr val="tx2"/>
                </a:solidFill>
              </a:rPr>
              <a:t>Future Circular Colliders</a:t>
            </a:r>
            <a:br>
              <a:rPr lang="en-US" sz="900" b="1" dirty="0">
                <a:solidFill>
                  <a:schemeClr val="tx2"/>
                </a:solidFill>
              </a:rPr>
            </a:br>
            <a:endParaRPr lang="en-US" sz="900" b="1" dirty="0">
              <a:solidFill>
                <a:schemeClr val="tx2"/>
              </a:solidFill>
            </a:endParaRPr>
          </a:p>
          <a:p>
            <a:pPr marL="514350" indent="-514350">
              <a:buFont typeface="+mj-lt"/>
              <a:buAutoNum type="arabicParenR"/>
            </a:pPr>
            <a:r>
              <a:rPr lang="en-US" sz="2800" b="1" dirty="0">
                <a:solidFill>
                  <a:schemeClr val="tx2"/>
                </a:solidFill>
              </a:rPr>
              <a:t>Searches at the LHC</a:t>
            </a:r>
            <a:br>
              <a:rPr lang="en-US" sz="1000" b="1" dirty="0">
                <a:solidFill>
                  <a:schemeClr val="tx2"/>
                </a:solidFill>
              </a:rPr>
            </a:br>
            <a:endParaRPr lang="en-US" sz="1000" b="1" dirty="0">
              <a:solidFill>
                <a:schemeClr val="tx2"/>
              </a:solidFill>
            </a:endParaRPr>
          </a:p>
          <a:p>
            <a:pPr marL="514350" indent="-514350">
              <a:buFont typeface="+mj-lt"/>
              <a:buAutoNum type="arabicParenR"/>
            </a:pPr>
            <a:r>
              <a:rPr lang="en-US" sz="2800" b="1" dirty="0">
                <a:solidFill>
                  <a:schemeClr val="tx2"/>
                </a:solidFill>
              </a:rPr>
              <a:t>Future Linear Colliders</a:t>
            </a:r>
            <a:br>
              <a:rPr lang="en-US" sz="1000" b="1" dirty="0">
                <a:solidFill>
                  <a:schemeClr val="tx2"/>
                </a:solidFill>
              </a:rPr>
            </a:br>
            <a:endParaRPr lang="en-US" sz="1000" b="1" dirty="0">
              <a:solidFill>
                <a:schemeClr val="tx2"/>
              </a:solidFill>
            </a:endParaRPr>
          </a:p>
          <a:p>
            <a:pPr marL="514350" indent="-514350">
              <a:buFont typeface="+mj-lt"/>
              <a:buAutoNum type="arabicParenR"/>
            </a:pPr>
            <a:r>
              <a:rPr lang="en-US" sz="2800" b="1" dirty="0">
                <a:solidFill>
                  <a:schemeClr val="tx2"/>
                </a:solidFill>
              </a:rPr>
              <a:t>Precision measurements at the LHC</a:t>
            </a:r>
            <a:br>
              <a:rPr lang="en-US" sz="1000" b="1" dirty="0">
                <a:solidFill>
                  <a:schemeClr val="tx2"/>
                </a:solidFill>
              </a:rPr>
            </a:br>
            <a:endParaRPr lang="en-US" sz="1000" b="1" dirty="0">
              <a:solidFill>
                <a:schemeClr val="tx2"/>
              </a:solidFill>
            </a:endParaRPr>
          </a:p>
          <a:p>
            <a:pPr marL="514350" indent="-514350">
              <a:buFont typeface="+mj-lt"/>
              <a:buAutoNum type="arabicParenR"/>
            </a:pPr>
            <a:r>
              <a:rPr lang="en-US" sz="2800" b="1" dirty="0">
                <a:solidFill>
                  <a:schemeClr val="tx2"/>
                </a:solidFill>
              </a:rPr>
              <a:t>Heavy Ion Physics</a:t>
            </a:r>
            <a:br>
              <a:rPr lang="en-US" sz="1000" b="1" dirty="0">
                <a:solidFill>
                  <a:schemeClr val="tx2"/>
                </a:solidFill>
              </a:rPr>
            </a:br>
            <a:endParaRPr lang="en-US" sz="1000" b="1" dirty="0">
              <a:solidFill>
                <a:schemeClr val="tx2"/>
              </a:solidFill>
            </a:endParaRPr>
          </a:p>
          <a:p>
            <a:pPr marL="514350" indent="-514350">
              <a:buFont typeface="+mj-lt"/>
              <a:buAutoNum type="arabicParenR"/>
            </a:pPr>
            <a:r>
              <a:rPr lang="en-US" sz="2800" b="1" dirty="0">
                <a:solidFill>
                  <a:schemeClr val="tx2"/>
                </a:solidFill>
              </a:rPr>
              <a:t>Neutrino Physics</a:t>
            </a:r>
          </a:p>
          <a:p>
            <a:endParaRPr lang="en-US" sz="2800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633872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933BCEC-4182-7C41-966A-65DAC0D004A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9090" y="3445146"/>
            <a:ext cx="3899928" cy="292494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9EFEE43-A0FB-114D-BEFC-EF55F0AA71D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9239" y="2027299"/>
            <a:ext cx="2762563" cy="207192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45720" y="1090325"/>
            <a:ext cx="8229600" cy="28803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i="1" dirty="0">
                <a:solidFill>
                  <a:schemeClr val="accent1"/>
                </a:solidFill>
              </a:rPr>
              <a:t>We hope you enjoyed the Outreach event on Friday!</a:t>
            </a:r>
          </a:p>
          <a:p>
            <a:pPr marL="0" indent="0">
              <a:buNone/>
            </a:pPr>
            <a:endParaRPr lang="en-US" sz="2800" i="1" dirty="0">
              <a:solidFill>
                <a:schemeClr val="accent1"/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accent1"/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accent2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9674117-12C3-5D4B-9A6F-EAC4CF67410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230076" y="4200115"/>
            <a:ext cx="2758779" cy="206908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F857DB2-237B-0343-A772-C958DBB96B9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89676" y="2205576"/>
            <a:ext cx="3352553" cy="251441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5F5FC51-7B69-764B-9281-68CCA47EFA64}"/>
              </a:ext>
            </a:extLst>
          </p:cNvPr>
          <p:cNvSpPr txBox="1"/>
          <p:nvPr/>
        </p:nvSpPr>
        <p:spPr>
          <a:xfrm>
            <a:off x="6430989" y="2207319"/>
            <a:ext cx="24529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live stream at:</a:t>
            </a:r>
          </a:p>
          <a:p>
            <a:r>
              <a:rPr lang="en-US" i="1" dirty="0">
                <a:hlinkClick r:id="rId6"/>
              </a:rPr>
              <a:t>https://vk.com/cernach</a:t>
            </a:r>
            <a:r>
              <a:rPr lang="en-US" i="1" dirty="0"/>
              <a:t>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352C290-E400-D848-9842-89DE819C112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9047" y="2888243"/>
            <a:ext cx="1168400" cy="27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43026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>
            <a:extLst>
              <a:ext uri="{FF2B5EF4-FFF2-40B4-BE49-F238E27FC236}">
                <a16:creationId xmlns:a16="http://schemas.microsoft.com/office/drawing/2014/main" id="{F9C6E5A7-8B01-C74F-9164-359CEDE400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052736"/>
            <a:ext cx="8229600" cy="555239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More “Outreach Activities” at this School:</a:t>
            </a:r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491183EE-B126-C74B-A1E3-5C36713C22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9526" y="4077072"/>
            <a:ext cx="8229600" cy="2381981"/>
          </a:xfrm>
        </p:spPr>
        <p:txBody>
          <a:bodyPr>
            <a:normAutofit fontScale="85000" lnSpcReduction="20000"/>
          </a:bodyPr>
          <a:lstStyle/>
          <a:p>
            <a:r>
              <a:rPr lang="en-US" dirty="0">
                <a:solidFill>
                  <a:schemeClr val="accent1"/>
                </a:solidFill>
              </a:rPr>
              <a:t>Monday</a:t>
            </a:r>
            <a:r>
              <a:rPr lang="en-US" dirty="0"/>
              <a:t>:  Outreach / Media training</a:t>
            </a:r>
          </a:p>
          <a:p>
            <a:pPr lvl="1"/>
            <a:r>
              <a:rPr lang="en-US" dirty="0"/>
              <a:t> Two training sessions (morning and afternoon)</a:t>
            </a:r>
          </a:p>
          <a:p>
            <a:pPr lvl="1"/>
            <a:r>
              <a:rPr lang="en-US" dirty="0"/>
              <a:t> Evening (optional) one-on-one practice interviews 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>
                <a:solidFill>
                  <a:schemeClr val="accent1"/>
                </a:solidFill>
              </a:rPr>
              <a:t>Sunday</a:t>
            </a:r>
            <a:r>
              <a:rPr lang="en-US" dirty="0"/>
              <a:t> (next week): Student Outreach presentations </a:t>
            </a:r>
          </a:p>
          <a:p>
            <a:pPr lvl="1"/>
            <a:r>
              <a:rPr lang="en-US" dirty="0"/>
              <a:t>Evening session with 1 presentation per Discussion Group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4622A23-4240-D94C-BCC3-1486027D781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6110" y="1916832"/>
            <a:ext cx="2664296" cy="180622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32B53ED-A500-DA4A-AC3E-C3C81C91783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97774" y="1919329"/>
            <a:ext cx="2766714" cy="182494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8487E3A-C720-CD45-9FAB-2F375726B24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98527" y="1948854"/>
            <a:ext cx="2823142" cy="174218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077627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B1D784F8-D842-AE44-A5C7-5AB6D07BDD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052736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en-US" dirty="0"/>
              <a:t>Why Outreach training?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AEF2C890-D3BB-8240-8EAD-1AE03CD17F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1916832"/>
            <a:ext cx="8435280" cy="4824536"/>
          </a:xfrm>
        </p:spPr>
        <p:txBody>
          <a:bodyPr>
            <a:normAutofit fontScale="70000" lnSpcReduction="20000"/>
          </a:bodyPr>
          <a:lstStyle/>
          <a:p>
            <a:pPr>
              <a:buFontTx/>
              <a:buChar char="-"/>
            </a:pPr>
            <a:r>
              <a:rPr lang="en-US" dirty="0"/>
              <a:t>As emphasized by the DGs of CERN and JINR, as well as deputy minister of Science and Education </a:t>
            </a:r>
            <a:r>
              <a:rPr lang="en-US" dirty="0" err="1"/>
              <a:t>Grigory</a:t>
            </a:r>
            <a:r>
              <a:rPr lang="en-US" dirty="0"/>
              <a:t> </a:t>
            </a:r>
            <a:r>
              <a:rPr lang="en-US" dirty="0" err="1"/>
              <a:t>Trubnikov</a:t>
            </a:r>
            <a:r>
              <a:rPr lang="en-US" dirty="0"/>
              <a:t>:</a:t>
            </a:r>
          </a:p>
          <a:p>
            <a:pPr lvl="1">
              <a:buFontTx/>
              <a:buChar char="-"/>
            </a:pPr>
            <a:r>
              <a:rPr lang="en-US" dirty="0"/>
              <a:t>It is </a:t>
            </a:r>
            <a:r>
              <a:rPr lang="en-US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becoming increasingly important</a:t>
            </a:r>
            <a:r>
              <a:rPr lang="en-US" dirty="0"/>
              <a:t> that we successfully </a:t>
            </a:r>
            <a:r>
              <a:rPr lang="en-US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communicate</a:t>
            </a:r>
            <a:r>
              <a:rPr lang="en-US" dirty="0"/>
              <a:t> what we are doing (and why we are doing it) to the general public</a:t>
            </a:r>
          </a:p>
          <a:p>
            <a:pPr lvl="1">
              <a:buFontTx/>
              <a:buChar char="-"/>
            </a:pPr>
            <a:r>
              <a:rPr lang="en-US" dirty="0"/>
              <a:t>More and more funding agencies insist on this, and many provide dedicated funding for Outreach</a:t>
            </a:r>
          </a:p>
          <a:p>
            <a:pPr lvl="1">
              <a:buFontTx/>
              <a:buChar char="-"/>
            </a:pPr>
            <a:endParaRPr lang="en-US" sz="2300" dirty="0"/>
          </a:p>
          <a:p>
            <a:pPr>
              <a:buFontTx/>
              <a:buChar char="-"/>
            </a:pPr>
            <a:r>
              <a:rPr lang="en-US" dirty="0"/>
              <a:t>It is </a:t>
            </a:r>
            <a:r>
              <a:rPr lang="en-US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 just old guys </a:t>
            </a:r>
            <a:r>
              <a:rPr lang="en-US" dirty="0"/>
              <a:t>who are involved :-)</a:t>
            </a:r>
            <a:endParaRPr lang="en-US" sz="2000" dirty="0"/>
          </a:p>
          <a:p>
            <a:pPr>
              <a:buFontTx/>
              <a:buChar char="-"/>
            </a:pPr>
            <a:r>
              <a:rPr lang="en-US" dirty="0"/>
              <a:t>Students &amp; postdocs play a very important role!</a:t>
            </a:r>
          </a:p>
          <a:p>
            <a:pPr>
              <a:buFontTx/>
              <a:buChar char="-"/>
            </a:pPr>
            <a:endParaRPr lang="en-US" sz="2000" dirty="0"/>
          </a:p>
          <a:p>
            <a:pPr>
              <a:buFontTx/>
              <a:buChar char="-"/>
            </a:pPr>
            <a:r>
              <a:rPr lang="en-US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Whole range </a:t>
            </a:r>
            <a:r>
              <a:rPr lang="en-US" dirty="0"/>
              <a:t>of activities</a:t>
            </a:r>
          </a:p>
          <a:p>
            <a:pPr lvl="1">
              <a:buFontTx/>
              <a:buChar char="-"/>
            </a:pPr>
            <a:r>
              <a:rPr lang="en-US" dirty="0"/>
              <a:t>Acting as guides to visitors (general public, delegations, VIPs, VVIPs)</a:t>
            </a:r>
          </a:p>
          <a:p>
            <a:pPr lvl="1">
              <a:buFontTx/>
              <a:buChar char="-"/>
            </a:pPr>
            <a:r>
              <a:rPr lang="en-US" dirty="0"/>
              <a:t>Talking in Outreach events (e.g. talks to general public, school kids, etc.)</a:t>
            </a:r>
          </a:p>
          <a:p>
            <a:pPr lvl="1">
              <a:buFontTx/>
              <a:buChar char="-"/>
            </a:pPr>
            <a:r>
              <a:rPr lang="en-US" dirty="0"/>
              <a:t>Interviews with journalists (newspapers, radio, TV, etc.)</a:t>
            </a:r>
          </a:p>
          <a:p>
            <a:pPr lvl="1">
              <a:buFontTx/>
              <a:buChar char="-"/>
            </a:pPr>
            <a:endParaRPr lang="en-US" sz="1700" dirty="0"/>
          </a:p>
          <a:p>
            <a:pPr>
              <a:buFontTx/>
              <a:buChar char="-"/>
            </a:pPr>
            <a:r>
              <a:rPr lang="en-US" dirty="0"/>
              <a:t>Similar training  in previous 5 years, with positive feedback</a:t>
            </a:r>
          </a:p>
          <a:p>
            <a:pPr>
              <a:buFontTx/>
              <a:buChar char="-"/>
            </a:pPr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405AEC4-BB27-2D41-953F-C908189A33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8185" y="3517529"/>
            <a:ext cx="2304256" cy="1465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44603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720080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 sz="3600" dirty="0"/>
              <a:t>        Outreach/Media Training (tomorrow):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79712" y="1017086"/>
            <a:ext cx="6786500" cy="5805264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endParaRPr lang="en-US" sz="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en-US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Part 1</a:t>
            </a:r>
            <a:r>
              <a:rPr lang="en-US" dirty="0"/>
              <a:t> (11h00)  Plenary Session in auditorium</a:t>
            </a:r>
          </a:p>
          <a:p>
            <a:pPr lvl="1"/>
            <a:r>
              <a:rPr lang="en-US" dirty="0"/>
              <a:t>How to communicate about science to the general public, e.g. interviews with media</a:t>
            </a:r>
          </a:p>
          <a:p>
            <a:pPr lvl="1"/>
            <a:endParaRPr lang="en-US" sz="1500" dirty="0"/>
          </a:p>
          <a:p>
            <a:pPr marL="457200" lvl="1" indent="0">
              <a:buNone/>
            </a:pPr>
            <a:endParaRPr lang="en-US" sz="1300" dirty="0">
              <a:solidFill>
                <a:schemeClr val="accent1"/>
              </a:solidFill>
            </a:endParaRPr>
          </a:p>
          <a:p>
            <a:pPr lvl="1"/>
            <a:endParaRPr lang="en-US" sz="1300" dirty="0">
              <a:solidFill>
                <a:schemeClr val="accent1"/>
              </a:solidFill>
            </a:endParaRPr>
          </a:p>
          <a:p>
            <a:pPr lvl="1"/>
            <a:endParaRPr lang="en-US" sz="1300" dirty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Part 2</a:t>
            </a:r>
            <a:r>
              <a:rPr lang="en-US" dirty="0"/>
              <a:t>  (15h30)  Parallel sessions in </a:t>
            </a:r>
            <a:r>
              <a:rPr lang="en-US" dirty="0">
                <a:solidFill>
                  <a:srgbClr val="00B050"/>
                </a:solidFill>
              </a:rPr>
              <a:t>2 groups</a:t>
            </a:r>
            <a:r>
              <a:rPr lang="en-US" dirty="0"/>
              <a:t> (Rooms to be announced)</a:t>
            </a:r>
          </a:p>
          <a:p>
            <a:pPr lvl="1"/>
            <a:r>
              <a:rPr lang="en-US" sz="3300" dirty="0"/>
              <a:t>Discussion Groups </a:t>
            </a:r>
            <a:r>
              <a:rPr lang="en-US" sz="33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A, B, C</a:t>
            </a:r>
          </a:p>
          <a:p>
            <a:pPr lvl="2"/>
            <a:r>
              <a:rPr lang="en-US" sz="2900" dirty="0"/>
              <a:t>Practice interviews and discussion with ~ 3 “volunteers“</a:t>
            </a:r>
          </a:p>
          <a:p>
            <a:pPr lvl="2"/>
            <a:r>
              <a:rPr lang="en-US" sz="2900" dirty="0"/>
              <a:t>Based on "SUSY scenario" – collect handout now</a:t>
            </a:r>
          </a:p>
          <a:p>
            <a:pPr lvl="1"/>
            <a:r>
              <a:rPr lang="en-US" sz="3300" dirty="0"/>
              <a:t>Discussion Groups </a:t>
            </a:r>
            <a:r>
              <a:rPr lang="en-US" sz="33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D, E, F </a:t>
            </a:r>
            <a:endParaRPr lang="en-US" sz="3300" dirty="0"/>
          </a:p>
          <a:p>
            <a:pPr lvl="2"/>
            <a:r>
              <a:rPr lang="en-US" sz="2900" dirty="0"/>
              <a:t>Work in small groups</a:t>
            </a:r>
          </a:p>
          <a:p>
            <a:pPr lvl="1"/>
            <a:r>
              <a:rPr lang="en-US" sz="3000" dirty="0"/>
              <a:t>Swap rooms at about 16h00</a:t>
            </a:r>
          </a:p>
          <a:p>
            <a:pPr lvl="1"/>
            <a:r>
              <a:rPr lang="en-US" sz="3000" dirty="0"/>
              <a:t>Short plenary close-out in auditorium at about 16h30 (15</a:t>
            </a:r>
            <a:r>
              <a:rPr lang="en-US" sz="3200" dirty="0"/>
              <a:t>–</a:t>
            </a:r>
            <a:r>
              <a:rPr lang="en-US" sz="3000" dirty="0"/>
              <a:t>30 mins)</a:t>
            </a:r>
            <a:endParaRPr lang="en-US" dirty="0"/>
          </a:p>
          <a:p>
            <a:pPr marL="0" indent="0">
              <a:buNone/>
            </a:pPr>
            <a:endParaRPr lang="en-US" sz="1500" dirty="0"/>
          </a:p>
          <a:p>
            <a:pPr marL="0" indent="0">
              <a:buNone/>
            </a:pPr>
            <a:endParaRPr lang="en-US" sz="1500" dirty="0"/>
          </a:p>
          <a:p>
            <a:pPr marL="0" indent="0">
              <a:buNone/>
            </a:pPr>
            <a:endParaRPr lang="en-US" sz="1500" dirty="0"/>
          </a:p>
          <a:p>
            <a:pPr marL="0" indent="0">
              <a:buNone/>
            </a:pPr>
            <a:r>
              <a:rPr lang="en-US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Part 3 </a:t>
            </a:r>
            <a:r>
              <a:rPr lang="en-US" dirty="0"/>
              <a:t>(20h00-21h30) </a:t>
            </a:r>
            <a:r>
              <a:rPr lang="en-US" b="1" dirty="0">
                <a:solidFill>
                  <a:schemeClr val="accent1"/>
                </a:solidFill>
              </a:rPr>
              <a:t>Optional</a:t>
            </a:r>
            <a:r>
              <a:rPr lang="en-US" dirty="0"/>
              <a:t> </a:t>
            </a:r>
          </a:p>
          <a:p>
            <a:pPr lvl="1"/>
            <a:r>
              <a:rPr lang="en-US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Optional individual practice interviews</a:t>
            </a:r>
            <a:r>
              <a:rPr lang="en-US" dirty="0"/>
              <a:t> and coaching</a:t>
            </a:r>
          </a:p>
          <a:p>
            <a:pPr lvl="2"/>
            <a:r>
              <a:rPr lang="en-US" sz="2900" dirty="0"/>
              <a:t>We will make sign-up sheets with time slots for one-on-one “radio” interviews</a:t>
            </a:r>
          </a:p>
          <a:p>
            <a:pPr lvl="2"/>
            <a:r>
              <a:rPr lang="en-US" sz="2900" dirty="0"/>
              <a:t>This was very popular last year </a:t>
            </a:r>
          </a:p>
          <a:p>
            <a:pPr lvl="2"/>
            <a:r>
              <a:rPr lang="en-US" sz="2900" dirty="0"/>
              <a:t>Each person will be able to get the recording of their own interview after the School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D67DAFF-3C09-694F-B24A-2F03E2D9B7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96" y="44624"/>
            <a:ext cx="1224136" cy="6456713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81FAD42-9BA8-0C4E-889C-613D04905FD7}"/>
              </a:ext>
            </a:extLst>
          </p:cNvPr>
          <p:cNvSpPr/>
          <p:nvPr/>
        </p:nvSpPr>
        <p:spPr>
          <a:xfrm>
            <a:off x="1259632" y="6501337"/>
            <a:ext cx="216024" cy="321013"/>
          </a:xfrm>
          <a:prstGeom prst="rect">
            <a:avLst/>
          </a:prstGeom>
          <a:solidFill>
            <a:srgbClr val="00B050">
              <a:alpha val="5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2EB4DA8-701B-C14E-AF04-8218AA246EAD}"/>
              </a:ext>
            </a:extLst>
          </p:cNvPr>
          <p:cNvSpPr/>
          <p:nvPr/>
        </p:nvSpPr>
        <p:spPr>
          <a:xfrm>
            <a:off x="1228000" y="4221088"/>
            <a:ext cx="247655" cy="720080"/>
          </a:xfrm>
          <a:prstGeom prst="rect">
            <a:avLst/>
          </a:prstGeom>
          <a:solidFill>
            <a:srgbClr val="00B050">
              <a:alpha val="5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85E8B15-3DD6-8E4A-9BCC-E014BDC09D1C}"/>
              </a:ext>
            </a:extLst>
          </p:cNvPr>
          <p:cNvSpPr/>
          <p:nvPr/>
        </p:nvSpPr>
        <p:spPr>
          <a:xfrm>
            <a:off x="1243927" y="1700808"/>
            <a:ext cx="247655" cy="720080"/>
          </a:xfrm>
          <a:prstGeom prst="rect">
            <a:avLst/>
          </a:prstGeom>
          <a:solidFill>
            <a:srgbClr val="00B050">
              <a:alpha val="5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55DCC223-B28E-9440-BEB7-96B0A1A51751}"/>
              </a:ext>
            </a:extLst>
          </p:cNvPr>
          <p:cNvSpPr/>
          <p:nvPr/>
        </p:nvSpPr>
        <p:spPr>
          <a:xfrm>
            <a:off x="1979712" y="1089094"/>
            <a:ext cx="6786500" cy="899746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5EE0C98A-44F7-7F40-99F9-BA24064E6F24}"/>
              </a:ext>
            </a:extLst>
          </p:cNvPr>
          <p:cNvSpPr/>
          <p:nvPr/>
        </p:nvSpPr>
        <p:spPr>
          <a:xfrm>
            <a:off x="1979712" y="2169214"/>
            <a:ext cx="6786500" cy="2411914"/>
          </a:xfrm>
          <a:prstGeom prst="roundRect">
            <a:avLst>
              <a:gd name="adj" fmla="val 6987"/>
            </a:avLst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30248354-A146-C54C-A3A1-F3292786D517}"/>
              </a:ext>
            </a:extLst>
          </p:cNvPr>
          <p:cNvSpPr/>
          <p:nvPr/>
        </p:nvSpPr>
        <p:spPr>
          <a:xfrm>
            <a:off x="1963785" y="4814817"/>
            <a:ext cx="6786500" cy="1854543"/>
          </a:xfrm>
          <a:prstGeom prst="roundRect">
            <a:avLst>
              <a:gd name="adj" fmla="val 6987"/>
            </a:avLst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063D3AA4-4308-7346-ABD4-64AAB85BB5FB}"/>
              </a:ext>
            </a:extLst>
          </p:cNvPr>
          <p:cNvCxnSpPr>
            <a:cxnSpLocks/>
          </p:cNvCxnSpPr>
          <p:nvPr/>
        </p:nvCxnSpPr>
        <p:spPr>
          <a:xfrm flipV="1">
            <a:off x="1331439" y="1538967"/>
            <a:ext cx="488130" cy="521881"/>
          </a:xfrm>
          <a:prstGeom prst="straightConnector1">
            <a:avLst/>
          </a:prstGeom>
          <a:ln w="53975">
            <a:solidFill>
              <a:srgbClr val="00B050">
                <a:alpha val="73000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3B19CFF-A3EB-5E4C-9FF6-E082DD374C56}"/>
              </a:ext>
            </a:extLst>
          </p:cNvPr>
          <p:cNvCxnSpPr>
            <a:cxnSpLocks/>
          </p:cNvCxnSpPr>
          <p:nvPr/>
        </p:nvCxnSpPr>
        <p:spPr>
          <a:xfrm flipV="1">
            <a:off x="1347055" y="4365104"/>
            <a:ext cx="472514" cy="230966"/>
          </a:xfrm>
          <a:prstGeom prst="straightConnector1">
            <a:avLst/>
          </a:prstGeom>
          <a:ln w="53975">
            <a:solidFill>
              <a:srgbClr val="00B050">
                <a:alpha val="73000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5B68559F-62A9-834E-B118-1012A868961D}"/>
              </a:ext>
            </a:extLst>
          </p:cNvPr>
          <p:cNvCxnSpPr>
            <a:cxnSpLocks/>
          </p:cNvCxnSpPr>
          <p:nvPr/>
        </p:nvCxnSpPr>
        <p:spPr>
          <a:xfrm flipV="1">
            <a:off x="1399542" y="6423553"/>
            <a:ext cx="472514" cy="230966"/>
          </a:xfrm>
          <a:prstGeom prst="straightConnector1">
            <a:avLst/>
          </a:prstGeom>
          <a:ln w="53975">
            <a:solidFill>
              <a:srgbClr val="00B050">
                <a:alpha val="73000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21B48090-6B57-854A-8B83-02F9BB66356B}"/>
              </a:ext>
            </a:extLst>
          </p:cNvPr>
          <p:cNvSpPr/>
          <p:nvPr/>
        </p:nvSpPr>
        <p:spPr>
          <a:xfrm>
            <a:off x="35496" y="6501337"/>
            <a:ext cx="1192504" cy="3210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4840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772816"/>
            <a:ext cx="4392488" cy="4153926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sz="3800" dirty="0"/>
              <a:t>Trainers: 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28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Chris Jameson </a:t>
            </a:r>
            <a:r>
              <a:rPr lang="en-US" sz="2800" dirty="0"/>
              <a:t>and </a:t>
            </a:r>
            <a:r>
              <a:rPr lang="en-US" sz="28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Tony </a:t>
            </a:r>
            <a:r>
              <a:rPr lang="en-US" sz="2800" dirty="0" err="1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Prideaux</a:t>
            </a:r>
            <a:r>
              <a:rPr lang="en-US" sz="28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dirty="0"/>
              <a:t>from “Inside Edge”</a:t>
            </a:r>
          </a:p>
          <a:p>
            <a:pPr lvl="1"/>
            <a:r>
              <a:rPr lang="en-US" sz="2400" dirty="0"/>
              <a:t>Specialist training company used by CERN</a:t>
            </a:r>
          </a:p>
          <a:p>
            <a:pPr lvl="1"/>
            <a:r>
              <a:rPr lang="en-US" sz="2400" dirty="0"/>
              <a:t>They do </a:t>
            </a:r>
            <a:r>
              <a:rPr lang="en-US" sz="24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general courses </a:t>
            </a:r>
            <a:r>
              <a:rPr lang="en-US" sz="2400" dirty="0"/>
              <a:t>and also </a:t>
            </a:r>
            <a:r>
              <a:rPr lang="en-US" sz="24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individual coaching</a:t>
            </a:r>
          </a:p>
          <a:p>
            <a:pPr lvl="1"/>
            <a:r>
              <a:rPr lang="en-US" sz="2400" dirty="0"/>
              <a:t>If you had to pay for this training it would not be cheap!</a:t>
            </a:r>
          </a:p>
          <a:p>
            <a:pPr lvl="1"/>
            <a:r>
              <a:rPr lang="en-US" sz="2400" dirty="0"/>
              <a:t>Trainers both have a background in </a:t>
            </a:r>
            <a:r>
              <a:rPr lang="en-US" sz="24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BBC TV and radio journalism</a:t>
            </a:r>
          </a:p>
        </p:txBody>
      </p:sp>
      <p:pic>
        <p:nvPicPr>
          <p:cNvPr id="1028" name="Picture 4" descr="http://www.insideedgetraining.co.uk/wp-content/uploads/2012/04/RHP_3871_LoRes-copy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5923" y="1268760"/>
            <a:ext cx="3670573" cy="489654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81898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0E1C22-660F-4047-9E52-4FB2729FDE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04" y="44624"/>
            <a:ext cx="7848872" cy="828750"/>
          </a:xfrm>
          <a:solidFill>
            <a:schemeClr val="bg1"/>
          </a:solidFill>
        </p:spPr>
        <p:txBody>
          <a:bodyPr/>
          <a:lstStyle/>
          <a:p>
            <a:r>
              <a:rPr lang="en-US" dirty="0"/>
              <a:t>Student Outreach Projects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AE7E8A-5CB2-F349-B624-1824E2E4ED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89888"/>
            <a:ext cx="8229600" cy="5279472"/>
          </a:xfrm>
        </p:spPr>
        <p:txBody>
          <a:bodyPr>
            <a:normAutofit fontScale="77500" lnSpcReduction="20000"/>
          </a:bodyPr>
          <a:lstStyle/>
          <a:p>
            <a:r>
              <a:rPr lang="en-US" dirty="0">
                <a:solidFill>
                  <a:schemeClr val="accent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Each discussion group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to be assigned a general topic, related to HEP</a:t>
            </a:r>
          </a:p>
          <a:p>
            <a:pPr lvl="1"/>
            <a:r>
              <a:rPr lang="en-US" dirty="0"/>
              <a:t>to prepare a</a:t>
            </a:r>
            <a:r>
              <a:rPr lang="en-US" dirty="0">
                <a:solidFill>
                  <a:schemeClr val="accent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7-minute, outreach-type presentation</a:t>
            </a:r>
            <a:r>
              <a:rPr lang="en-US" dirty="0"/>
              <a:t> at a level suitable for a general audience </a:t>
            </a:r>
          </a:p>
          <a:p>
            <a:pPr lvl="1"/>
            <a:r>
              <a:rPr lang="en-US" dirty="0"/>
              <a:t>For example: in the style of a TV presentation/report by a science journalist, or a briefing to a group of VIP visitors</a:t>
            </a:r>
            <a:br>
              <a:rPr lang="en-US" dirty="0"/>
            </a:br>
            <a:r>
              <a:rPr lang="en-US" dirty="0"/>
              <a:t>      - Backed up by graphics, </a:t>
            </a:r>
            <a:r>
              <a:rPr lang="en-US" dirty="0" err="1"/>
              <a:t>etc</a:t>
            </a:r>
            <a:endParaRPr lang="en-US" dirty="0"/>
          </a:p>
          <a:p>
            <a:endParaRPr lang="en-US" sz="2300" dirty="0"/>
          </a:p>
          <a:p>
            <a:r>
              <a:rPr lang="en-US" dirty="0">
                <a:solidFill>
                  <a:schemeClr val="accent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Main work </a:t>
            </a:r>
            <a:r>
              <a:rPr lang="en-US" dirty="0"/>
              <a:t>may be done by a subset of people (open to everybody from the group!)</a:t>
            </a:r>
          </a:p>
          <a:p>
            <a:pPr lvl="1"/>
            <a:r>
              <a:rPr lang="en-US" dirty="0"/>
              <a:t>However, </a:t>
            </a:r>
            <a:r>
              <a:rPr lang="en-US" dirty="0">
                <a:solidFill>
                  <a:schemeClr val="accent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full group should be involved</a:t>
            </a:r>
            <a:r>
              <a:rPr lang="en-US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US" dirty="0"/>
              <a:t>at least at the level of giving feedback (rehearsals)</a:t>
            </a:r>
          </a:p>
          <a:p>
            <a:endParaRPr lang="en-US" sz="2300" dirty="0"/>
          </a:p>
          <a:p>
            <a:r>
              <a:rPr lang="en-US" dirty="0"/>
              <a:t>You can use </a:t>
            </a:r>
            <a:r>
              <a:rPr lang="en-US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some</a:t>
            </a:r>
            <a:r>
              <a:rPr lang="en-US" dirty="0"/>
              <a:t> time during the discussion sessions to get organized, but most of the work will have to happen </a:t>
            </a:r>
            <a:r>
              <a:rPr lang="en-US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during free time</a:t>
            </a:r>
          </a:p>
        </p:txBody>
      </p:sp>
    </p:spTree>
    <p:extLst>
      <p:ext uri="{BB962C8B-B14F-4D97-AF65-F5344CB8AC3E}">
        <p14:creationId xmlns:p14="http://schemas.microsoft.com/office/powerpoint/2010/main" val="41166084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052736"/>
            <a:ext cx="8848937" cy="5328592"/>
          </a:xfrm>
        </p:spPr>
        <p:txBody>
          <a:bodyPr>
            <a:normAutofit fontScale="92500" lnSpcReduction="10000"/>
          </a:bodyPr>
          <a:lstStyle/>
          <a:p>
            <a:endParaRPr lang="en-US" sz="1900" dirty="0"/>
          </a:p>
          <a:p>
            <a:r>
              <a:rPr lang="en-US" sz="2900" dirty="0"/>
              <a:t>One presentation per discussion group, on </a:t>
            </a:r>
            <a:r>
              <a:rPr lang="en-US" sz="2900" dirty="0">
                <a:solidFill>
                  <a:schemeClr val="accent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Sunday Sept 15</a:t>
            </a:r>
            <a:r>
              <a:rPr lang="en-US" sz="2900" dirty="0"/>
              <a:t>, during the </a:t>
            </a:r>
            <a:r>
              <a:rPr lang="en-US" sz="2900" dirty="0">
                <a:solidFill>
                  <a:schemeClr val="accent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evening session, </a:t>
            </a:r>
            <a:r>
              <a:rPr lang="en-US" sz="2900" dirty="0"/>
              <a:t>after dinner </a:t>
            </a:r>
          </a:p>
          <a:p>
            <a:endParaRPr lang="en-US" sz="2000" dirty="0"/>
          </a:p>
          <a:p>
            <a:r>
              <a:rPr lang="en-US" sz="29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order </a:t>
            </a:r>
            <a:r>
              <a:rPr lang="en-US" sz="2900" dirty="0"/>
              <a:t>of the talks will be </a:t>
            </a:r>
            <a:r>
              <a:rPr lang="en-US" sz="29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random</a:t>
            </a:r>
          </a:p>
          <a:p>
            <a:endParaRPr lang="en-US" sz="2100" dirty="0"/>
          </a:p>
          <a:p>
            <a:r>
              <a:rPr lang="en-US" sz="2900" dirty="0"/>
              <a:t>A jury led by </a:t>
            </a:r>
            <a:r>
              <a:rPr lang="en-US" sz="2900" dirty="0">
                <a:solidFill>
                  <a:schemeClr val="accent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Kate Shaw </a:t>
            </a:r>
            <a:r>
              <a:rPr lang="en-US" sz="2900" dirty="0"/>
              <a:t>(ATLAS physicist and Outreach expert) will provide feedback and determine a winning presentation</a:t>
            </a:r>
          </a:p>
          <a:p>
            <a:endParaRPr lang="en-US" sz="2100" dirty="0"/>
          </a:p>
          <a:p>
            <a:r>
              <a:rPr lang="en-US" sz="2900" dirty="0"/>
              <a:t>We will</a:t>
            </a:r>
            <a:r>
              <a:rPr lang="en-US" sz="29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record the presentations </a:t>
            </a:r>
            <a:r>
              <a:rPr lang="en-US" sz="2900" dirty="0"/>
              <a:t>and put the video files on our public INDICO web pages</a:t>
            </a:r>
          </a:p>
          <a:p>
            <a:pPr lvl="1"/>
            <a:r>
              <a:rPr lang="en-US" sz="2600" dirty="0"/>
              <a:t>Material from previous years is being used by Outreach colleagues, e.g. showing it to high-school students</a:t>
            </a:r>
          </a:p>
        </p:txBody>
      </p:sp>
    </p:spTree>
    <p:extLst>
      <p:ext uri="{BB962C8B-B14F-4D97-AF65-F5344CB8AC3E}">
        <p14:creationId xmlns:p14="http://schemas.microsoft.com/office/powerpoint/2010/main" val="1280044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773832"/>
            <a:ext cx="8229600" cy="1143000"/>
          </a:xfrm>
        </p:spPr>
        <p:txBody>
          <a:bodyPr/>
          <a:lstStyle/>
          <a:p>
            <a:r>
              <a:rPr lang="en-US" dirty="0"/>
              <a:t>Judging criteria: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9876" y="1916832"/>
            <a:ext cx="8424936" cy="4824536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4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Content: </a:t>
            </a:r>
            <a:r>
              <a:rPr lang="en-US" sz="2400" dirty="0"/>
              <a:t>the content must be scientifically correct, and well chosen to suit the audience</a:t>
            </a:r>
            <a:br>
              <a:rPr lang="en-US" sz="1800" dirty="0"/>
            </a:br>
            <a:endParaRPr lang="en-US" sz="1800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4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Clarity: </a:t>
            </a:r>
            <a:r>
              <a:rPr lang="en-US" sz="2400" dirty="0"/>
              <a:t>critical for effective science communication… the structure of the talk is important, and judges and audience should be able to understand the scientific concept chosen</a:t>
            </a:r>
          </a:p>
          <a:p>
            <a:pPr marL="514350" indent="-514350">
              <a:buFont typeface="+mj-lt"/>
              <a:buAutoNum type="arabicPeriod"/>
            </a:pPr>
            <a:endParaRPr lang="en-US" sz="1800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4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Connection / inspiration and enthusiasm: </a:t>
            </a:r>
            <a:r>
              <a:rPr lang="en-US" sz="2400" dirty="0"/>
              <a:t>the audience and judges should be left inspired and enthused about science</a:t>
            </a:r>
            <a:endParaRPr lang="en-US" sz="2400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14350" indent="-514350">
              <a:buFont typeface="+mj-lt"/>
              <a:buAutoNum type="arabicPeriod"/>
            </a:pPr>
            <a:endParaRPr lang="en-US" sz="1100" dirty="0"/>
          </a:p>
          <a:p>
            <a:pPr marL="0" indent="0">
              <a:buNone/>
            </a:pPr>
            <a:r>
              <a:rPr lang="en-US" sz="24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Use</a:t>
            </a:r>
            <a:r>
              <a:rPr lang="en-US" sz="2400" dirty="0"/>
              <a:t> what you learned from the Outreach event in St Petersburg &amp; media training tomorrow!</a:t>
            </a:r>
          </a:p>
        </p:txBody>
      </p:sp>
    </p:spTree>
    <p:extLst>
      <p:ext uri="{BB962C8B-B14F-4D97-AF65-F5344CB8AC3E}">
        <p14:creationId xmlns:p14="http://schemas.microsoft.com/office/powerpoint/2010/main" val="28257626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5523</TotalTime>
  <Words>484</Words>
  <Application>Microsoft Macintosh PowerPoint</Application>
  <PresentationFormat>On-screen Show (4:3)</PresentationFormat>
  <Paragraphs>104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Introduction Student Projects &amp; Outreach</vt:lpstr>
      <vt:lpstr>PowerPoint Presentation</vt:lpstr>
      <vt:lpstr>More “Outreach Activities” at this School:</vt:lpstr>
      <vt:lpstr>Why Outreach training?</vt:lpstr>
      <vt:lpstr>        Outreach/Media Training (tomorrow):</vt:lpstr>
      <vt:lpstr>PowerPoint Presentation</vt:lpstr>
      <vt:lpstr>Student Outreach Projects</vt:lpstr>
      <vt:lpstr>PowerPoint Presentation</vt:lpstr>
      <vt:lpstr>Judging criteria:</vt:lpstr>
      <vt:lpstr>PowerPoint Presentation</vt:lpstr>
    </vt:vector>
  </TitlesOfParts>
  <Company>CERN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Student Projects</dc:title>
  <dc:creator>Martijn</dc:creator>
  <cp:lastModifiedBy>Microsoft Office User</cp:lastModifiedBy>
  <cp:revision>137</cp:revision>
  <cp:lastPrinted>2018-06-26T08:18:30Z</cp:lastPrinted>
  <dcterms:created xsi:type="dcterms:W3CDTF">2012-06-06T15:57:51Z</dcterms:created>
  <dcterms:modified xsi:type="dcterms:W3CDTF">2019-09-08T11:37:23Z</dcterms:modified>
</cp:coreProperties>
</file>