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media/image19.jpg" ContentType="image/jpg"/>
  <Override PartName="/ppt/media/image33.jpg" ContentType="image/jpg"/>
  <Override PartName="/ppt/media/image34.jpg" ContentType="image/jpg"/>
  <Override PartName="/ppt/media/image35.jpg" ContentType="image/jp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3" r:id="rId1"/>
  </p:sldMasterIdLst>
  <p:notesMasterIdLst>
    <p:notesMasterId r:id="rId38"/>
  </p:notesMasterIdLst>
  <p:handoutMasterIdLst>
    <p:handoutMasterId r:id="rId39"/>
  </p:handoutMasterIdLst>
  <p:sldIdLst>
    <p:sldId id="256" r:id="rId2"/>
    <p:sldId id="358" r:id="rId3"/>
    <p:sldId id="261" r:id="rId4"/>
    <p:sldId id="344" r:id="rId5"/>
    <p:sldId id="307" r:id="rId6"/>
    <p:sldId id="345" r:id="rId7"/>
    <p:sldId id="346" r:id="rId8"/>
    <p:sldId id="323" r:id="rId9"/>
    <p:sldId id="324" r:id="rId10"/>
    <p:sldId id="354" r:id="rId11"/>
    <p:sldId id="292" r:id="rId12"/>
    <p:sldId id="295" r:id="rId13"/>
    <p:sldId id="291" r:id="rId14"/>
    <p:sldId id="296" r:id="rId15"/>
    <p:sldId id="303" r:id="rId16"/>
    <p:sldId id="312" r:id="rId17"/>
    <p:sldId id="310" r:id="rId18"/>
    <p:sldId id="349" r:id="rId19"/>
    <p:sldId id="352" r:id="rId20"/>
    <p:sldId id="351" r:id="rId21"/>
    <p:sldId id="359" r:id="rId22"/>
    <p:sldId id="364" r:id="rId23"/>
    <p:sldId id="340" r:id="rId24"/>
    <p:sldId id="361" r:id="rId25"/>
    <p:sldId id="362" r:id="rId26"/>
    <p:sldId id="363" r:id="rId27"/>
    <p:sldId id="353" r:id="rId28"/>
    <p:sldId id="282" r:id="rId29"/>
    <p:sldId id="265" r:id="rId30"/>
    <p:sldId id="350" r:id="rId31"/>
    <p:sldId id="257" r:id="rId32"/>
    <p:sldId id="258" r:id="rId33"/>
    <p:sldId id="259" r:id="rId34"/>
    <p:sldId id="260" r:id="rId35"/>
    <p:sldId id="348" r:id="rId36"/>
    <p:sldId id="365" r:id="rId37"/>
  </p:sldIdLst>
  <p:sldSz cx="9144000" cy="5715000" type="screen16x10"/>
  <p:notesSz cx="6858000" cy="9144000"/>
  <p:defaultTextStyle>
    <a:defPPr>
      <a:defRPr lang="en-US"/>
    </a:defPPr>
    <a:lvl1pPr marL="0" algn="l" defTabSz="356616" rtl="0" eaLnBrk="1" latinLnBrk="0" hangingPunct="1">
      <a:defRPr sz="1404" kern="1200">
        <a:solidFill>
          <a:schemeClr val="tx1"/>
        </a:solidFill>
        <a:latin typeface="+mn-lt"/>
        <a:ea typeface="+mn-ea"/>
        <a:cs typeface="+mn-cs"/>
      </a:defRPr>
    </a:lvl1pPr>
    <a:lvl2pPr marL="356616" algn="l" defTabSz="356616" rtl="0" eaLnBrk="1" latinLnBrk="0" hangingPunct="1">
      <a:defRPr sz="1404" kern="1200">
        <a:solidFill>
          <a:schemeClr val="tx1"/>
        </a:solidFill>
        <a:latin typeface="+mn-lt"/>
        <a:ea typeface="+mn-ea"/>
        <a:cs typeface="+mn-cs"/>
      </a:defRPr>
    </a:lvl2pPr>
    <a:lvl3pPr marL="713232" algn="l" defTabSz="356616" rtl="0" eaLnBrk="1" latinLnBrk="0" hangingPunct="1">
      <a:defRPr sz="1404" kern="1200">
        <a:solidFill>
          <a:schemeClr val="tx1"/>
        </a:solidFill>
        <a:latin typeface="+mn-lt"/>
        <a:ea typeface="+mn-ea"/>
        <a:cs typeface="+mn-cs"/>
      </a:defRPr>
    </a:lvl3pPr>
    <a:lvl4pPr marL="1069848" algn="l" defTabSz="356616" rtl="0" eaLnBrk="1" latinLnBrk="0" hangingPunct="1">
      <a:defRPr sz="1404" kern="1200">
        <a:solidFill>
          <a:schemeClr val="tx1"/>
        </a:solidFill>
        <a:latin typeface="+mn-lt"/>
        <a:ea typeface="+mn-ea"/>
        <a:cs typeface="+mn-cs"/>
      </a:defRPr>
    </a:lvl4pPr>
    <a:lvl5pPr marL="1426464" algn="l" defTabSz="356616" rtl="0" eaLnBrk="1" latinLnBrk="0" hangingPunct="1">
      <a:defRPr sz="1404" kern="1200">
        <a:solidFill>
          <a:schemeClr val="tx1"/>
        </a:solidFill>
        <a:latin typeface="+mn-lt"/>
        <a:ea typeface="+mn-ea"/>
        <a:cs typeface="+mn-cs"/>
      </a:defRPr>
    </a:lvl5pPr>
    <a:lvl6pPr marL="1783080" algn="l" defTabSz="356616" rtl="0" eaLnBrk="1" latinLnBrk="0" hangingPunct="1">
      <a:defRPr sz="1404" kern="1200">
        <a:solidFill>
          <a:schemeClr val="tx1"/>
        </a:solidFill>
        <a:latin typeface="+mn-lt"/>
        <a:ea typeface="+mn-ea"/>
        <a:cs typeface="+mn-cs"/>
      </a:defRPr>
    </a:lvl6pPr>
    <a:lvl7pPr marL="2139696" algn="l" defTabSz="356616" rtl="0" eaLnBrk="1" latinLnBrk="0" hangingPunct="1">
      <a:defRPr sz="1404" kern="1200">
        <a:solidFill>
          <a:schemeClr val="tx1"/>
        </a:solidFill>
        <a:latin typeface="+mn-lt"/>
        <a:ea typeface="+mn-ea"/>
        <a:cs typeface="+mn-cs"/>
      </a:defRPr>
    </a:lvl7pPr>
    <a:lvl8pPr marL="2496312" algn="l" defTabSz="356616" rtl="0" eaLnBrk="1" latinLnBrk="0" hangingPunct="1">
      <a:defRPr sz="1404" kern="1200">
        <a:solidFill>
          <a:schemeClr val="tx1"/>
        </a:solidFill>
        <a:latin typeface="+mn-lt"/>
        <a:ea typeface="+mn-ea"/>
        <a:cs typeface="+mn-cs"/>
      </a:defRPr>
    </a:lvl8pPr>
    <a:lvl9pPr marL="2852928" algn="l" defTabSz="356616"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12" userDrawn="1">
          <p15:clr>
            <a:srgbClr val="A4A3A4"/>
          </p15:clr>
        </p15:guide>
        <p15:guide id="2" pos="286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7F3D"/>
    <a:srgbClr val="20FF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81" autoAdjust="0"/>
    <p:restoredTop sz="86333" autoAdjust="0"/>
  </p:normalViewPr>
  <p:slideViewPr>
    <p:cSldViewPr snapToGrid="0" snapToObjects="1">
      <p:cViewPr varScale="1">
        <p:scale>
          <a:sx n="178" d="100"/>
          <a:sy n="178" d="100"/>
        </p:scale>
        <p:origin x="1096" y="1640"/>
      </p:cViewPr>
      <p:guideLst>
        <p:guide orient="horz" pos="2712"/>
        <p:guide pos="2862"/>
      </p:guideLst>
    </p:cSldViewPr>
  </p:slideViewPr>
  <p:outlineViewPr>
    <p:cViewPr>
      <p:scale>
        <a:sx n="33" d="100"/>
        <a:sy n="33" d="100"/>
      </p:scale>
      <p:origin x="0" y="144"/>
    </p:cViewPr>
  </p:outlineViewPr>
  <p:notesTextViewPr>
    <p:cViewPr>
      <p:scale>
        <a:sx n="100" d="100"/>
        <a:sy n="100" d="100"/>
      </p:scale>
      <p:origin x="0" y="0"/>
    </p:cViewPr>
  </p:notesTextViewPr>
  <p:sorterViewPr>
    <p:cViewPr>
      <p:scale>
        <a:sx n="46" d="100"/>
        <a:sy n="4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9C44F3-944F-314A-87A3-57506275F05D}" type="datetimeFigureOut">
              <a:rPr lang="en-US" smtClean="0"/>
              <a:pPr/>
              <a:t>9/3/19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7CDE255-5622-C044-9500-9C86B906B313}" type="slidenum">
              <a:rPr lang="en-US" smtClean="0"/>
              <a:pPr/>
              <a:t>‹#›</a:t>
            </a:fld>
            <a:endParaRPr lang="en-US"/>
          </a:p>
        </p:txBody>
      </p:sp>
    </p:spTree>
    <p:extLst>
      <p:ext uri="{BB962C8B-B14F-4D97-AF65-F5344CB8AC3E}">
        <p14:creationId xmlns:p14="http://schemas.microsoft.com/office/powerpoint/2010/main" val="32026375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765E18-8713-C74B-A04E-858ED6901C13}" type="datetimeFigureOut">
              <a:rPr lang="en-US" smtClean="0"/>
              <a:pPr/>
              <a:t>9/3/19</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CF2887-9433-F64C-AE38-D2533FF49F75}" type="slidenum">
              <a:rPr lang="en-US" smtClean="0"/>
              <a:pPr/>
              <a:t>‹#›</a:t>
            </a:fld>
            <a:endParaRPr lang="en-US"/>
          </a:p>
        </p:txBody>
      </p:sp>
    </p:spTree>
    <p:extLst>
      <p:ext uri="{BB962C8B-B14F-4D97-AF65-F5344CB8AC3E}">
        <p14:creationId xmlns:p14="http://schemas.microsoft.com/office/powerpoint/2010/main" val="1609997912"/>
      </p:ext>
    </p:extLst>
  </p:cSld>
  <p:clrMap bg1="lt1" tx1="dk1" bg2="lt2" tx2="dk2" accent1="accent1" accent2="accent2" accent3="accent3" accent4="accent4" accent5="accent5" accent6="accent6" hlink="hlink" folHlink="folHlink"/>
  <p:hf hdr="0" ftr="0" dt="0"/>
  <p:notesStyle>
    <a:lvl1pPr marL="0" algn="l" defTabSz="356616" rtl="0" eaLnBrk="1" latinLnBrk="0" hangingPunct="1">
      <a:defRPr sz="936" kern="1200">
        <a:solidFill>
          <a:schemeClr val="tx1"/>
        </a:solidFill>
        <a:latin typeface="+mn-lt"/>
        <a:ea typeface="+mn-ea"/>
        <a:cs typeface="+mn-cs"/>
      </a:defRPr>
    </a:lvl1pPr>
    <a:lvl2pPr marL="356616" algn="l" defTabSz="356616" rtl="0" eaLnBrk="1" latinLnBrk="0" hangingPunct="1">
      <a:defRPr sz="936" kern="1200">
        <a:solidFill>
          <a:schemeClr val="tx1"/>
        </a:solidFill>
        <a:latin typeface="+mn-lt"/>
        <a:ea typeface="+mn-ea"/>
        <a:cs typeface="+mn-cs"/>
      </a:defRPr>
    </a:lvl2pPr>
    <a:lvl3pPr marL="713232" algn="l" defTabSz="356616" rtl="0" eaLnBrk="1" latinLnBrk="0" hangingPunct="1">
      <a:defRPr sz="936" kern="1200">
        <a:solidFill>
          <a:schemeClr val="tx1"/>
        </a:solidFill>
        <a:latin typeface="+mn-lt"/>
        <a:ea typeface="+mn-ea"/>
        <a:cs typeface="+mn-cs"/>
      </a:defRPr>
    </a:lvl3pPr>
    <a:lvl4pPr marL="1069848" algn="l" defTabSz="356616" rtl="0" eaLnBrk="1" latinLnBrk="0" hangingPunct="1">
      <a:defRPr sz="936" kern="1200">
        <a:solidFill>
          <a:schemeClr val="tx1"/>
        </a:solidFill>
        <a:latin typeface="+mn-lt"/>
        <a:ea typeface="+mn-ea"/>
        <a:cs typeface="+mn-cs"/>
      </a:defRPr>
    </a:lvl4pPr>
    <a:lvl5pPr marL="1426464" algn="l" defTabSz="356616" rtl="0" eaLnBrk="1" latinLnBrk="0" hangingPunct="1">
      <a:defRPr sz="936" kern="1200">
        <a:solidFill>
          <a:schemeClr val="tx1"/>
        </a:solidFill>
        <a:latin typeface="+mn-lt"/>
        <a:ea typeface="+mn-ea"/>
        <a:cs typeface="+mn-cs"/>
      </a:defRPr>
    </a:lvl5pPr>
    <a:lvl6pPr marL="1783080" algn="l" defTabSz="356616" rtl="0" eaLnBrk="1" latinLnBrk="0" hangingPunct="1">
      <a:defRPr sz="936" kern="1200">
        <a:solidFill>
          <a:schemeClr val="tx1"/>
        </a:solidFill>
        <a:latin typeface="+mn-lt"/>
        <a:ea typeface="+mn-ea"/>
        <a:cs typeface="+mn-cs"/>
      </a:defRPr>
    </a:lvl6pPr>
    <a:lvl7pPr marL="2139696" algn="l" defTabSz="356616" rtl="0" eaLnBrk="1" latinLnBrk="0" hangingPunct="1">
      <a:defRPr sz="936" kern="1200">
        <a:solidFill>
          <a:schemeClr val="tx1"/>
        </a:solidFill>
        <a:latin typeface="+mn-lt"/>
        <a:ea typeface="+mn-ea"/>
        <a:cs typeface="+mn-cs"/>
      </a:defRPr>
    </a:lvl7pPr>
    <a:lvl8pPr marL="2496312" algn="l" defTabSz="356616" rtl="0" eaLnBrk="1" latinLnBrk="0" hangingPunct="1">
      <a:defRPr sz="936" kern="1200">
        <a:solidFill>
          <a:schemeClr val="tx1"/>
        </a:solidFill>
        <a:latin typeface="+mn-lt"/>
        <a:ea typeface="+mn-ea"/>
        <a:cs typeface="+mn-cs"/>
      </a:defRPr>
    </a:lvl8pPr>
    <a:lvl9pPr marL="2852928" algn="l" defTabSz="356616" rtl="0" eaLnBrk="1" latinLnBrk="0" hangingPunct="1">
      <a:defRPr sz="9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59192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12e41db82_0_16: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12e41db82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2688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612e41db82_0_6: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612e41db8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3044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612e41db82_0_11: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612e41db82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0788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60589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September 3rd 2019</a:t>
            </a:r>
            <a:endParaRPr lang="en-GB" dirty="0"/>
          </a:p>
        </p:txBody>
      </p:sp>
      <p:sp>
        <p:nvSpPr>
          <p:cNvPr id="5" name="Footer Placeholder 4"/>
          <p:cNvSpPr>
            <a:spLocks noGrp="1"/>
          </p:cNvSpPr>
          <p:nvPr>
            <p:ph type="ftr" sz="quarter" idx="11"/>
          </p:nvPr>
        </p:nvSpPr>
        <p:spPr/>
        <p:txBody>
          <a:bodyPr/>
          <a:lstStyle/>
          <a:p>
            <a:r>
              <a:rPr lang="en-GB"/>
              <a:t>TWEPP Santiago de Compostela 2019</a:t>
            </a:r>
            <a:endParaRPr lang="en-GB" dirty="0"/>
          </a:p>
        </p:txBody>
      </p:sp>
      <p:sp>
        <p:nvSpPr>
          <p:cNvPr id="6" name="Slide Number Placeholder 5"/>
          <p:cNvSpPr>
            <a:spLocks noGrp="1"/>
          </p:cNvSpPr>
          <p:nvPr>
            <p:ph type="sldNum" sz="quarter" idx="12"/>
          </p:nvPr>
        </p:nvSpPr>
        <p:spPr/>
        <p:txBody>
          <a:bodyPr/>
          <a:lstStyle/>
          <a:p>
            <a:fld id="{E9676D24-1C10-7F46-81DA-8C959901AAC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6"/>
            <a:ext cx="2057400" cy="487627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28866"/>
            <a:ext cx="6019800" cy="487627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September 3rd 2019</a:t>
            </a:r>
            <a:endParaRPr lang="en-GB"/>
          </a:p>
        </p:txBody>
      </p:sp>
      <p:sp>
        <p:nvSpPr>
          <p:cNvPr id="5" name="Footer Placeholder 4"/>
          <p:cNvSpPr>
            <a:spLocks noGrp="1"/>
          </p:cNvSpPr>
          <p:nvPr>
            <p:ph type="ftr" sz="quarter" idx="11"/>
          </p:nvPr>
        </p:nvSpPr>
        <p:spPr/>
        <p:txBody>
          <a:bodyPr/>
          <a:lstStyle/>
          <a:p>
            <a:r>
              <a:rPr lang="en-GB"/>
              <a:t>TWEPP Santiago de Compostela 2019</a:t>
            </a:r>
          </a:p>
        </p:txBody>
      </p:sp>
      <p:sp>
        <p:nvSpPr>
          <p:cNvPr id="6" name="Slide Number Placeholder 5"/>
          <p:cNvSpPr>
            <a:spLocks noGrp="1"/>
          </p:cNvSpPr>
          <p:nvPr>
            <p:ph type="sldNum" sz="quarter" idx="12"/>
          </p:nvPr>
        </p:nvSpPr>
        <p:spPr/>
        <p:txBody>
          <a:bodyPr/>
          <a:lstStyle/>
          <a:p>
            <a:fld id="{E9676D24-1C10-7F46-81DA-8C959901AAC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827305"/>
            <a:ext cx="8520600" cy="2280667"/>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149028"/>
            <a:ext cx="8520600" cy="880667"/>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5181352"/>
            <a:ext cx="548700" cy="437333"/>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49984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September 3rd 2019</a:t>
            </a:r>
            <a:endParaRPr lang="en-GB"/>
          </a:p>
        </p:txBody>
      </p:sp>
      <p:sp>
        <p:nvSpPr>
          <p:cNvPr id="5" name="Footer Placeholder 4"/>
          <p:cNvSpPr>
            <a:spLocks noGrp="1"/>
          </p:cNvSpPr>
          <p:nvPr>
            <p:ph type="ftr" sz="quarter" idx="11"/>
          </p:nvPr>
        </p:nvSpPr>
        <p:spPr/>
        <p:txBody>
          <a:bodyPr/>
          <a:lstStyle/>
          <a:p>
            <a:r>
              <a:rPr lang="en-GB"/>
              <a:t>TWEPP Santiago de Compostela 2019</a:t>
            </a:r>
          </a:p>
        </p:txBody>
      </p:sp>
      <p:sp>
        <p:nvSpPr>
          <p:cNvPr id="6" name="Slide Number Placeholder 5"/>
          <p:cNvSpPr>
            <a:spLocks noGrp="1"/>
          </p:cNvSpPr>
          <p:nvPr>
            <p:ph type="sldNum" sz="quarter" idx="12"/>
          </p:nvPr>
        </p:nvSpPr>
        <p:spPr/>
        <p:txBody>
          <a:bodyPr/>
          <a:lstStyle/>
          <a:p>
            <a:fld id="{E9676D24-1C10-7F46-81DA-8C959901AAC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33501"/>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September 3rd 2019</a:t>
            </a:r>
            <a:endParaRPr lang="en-GB"/>
          </a:p>
        </p:txBody>
      </p:sp>
      <p:sp>
        <p:nvSpPr>
          <p:cNvPr id="6" name="Footer Placeholder 5"/>
          <p:cNvSpPr>
            <a:spLocks noGrp="1"/>
          </p:cNvSpPr>
          <p:nvPr>
            <p:ph type="ftr" sz="quarter" idx="11"/>
          </p:nvPr>
        </p:nvSpPr>
        <p:spPr/>
        <p:txBody>
          <a:bodyPr/>
          <a:lstStyle/>
          <a:p>
            <a:r>
              <a:rPr lang="en-GB"/>
              <a:t>TWEPP Santiago de Compostela 2019</a:t>
            </a:r>
          </a:p>
        </p:txBody>
      </p:sp>
      <p:sp>
        <p:nvSpPr>
          <p:cNvPr id="7" name="Slide Number Placeholder 6"/>
          <p:cNvSpPr>
            <a:spLocks noGrp="1"/>
          </p:cNvSpPr>
          <p:nvPr>
            <p:ph type="sldNum" sz="quarter" idx="12"/>
          </p:nvPr>
        </p:nvSpPr>
        <p:spPr/>
        <p:txBody>
          <a:bodyPr/>
          <a:lstStyle/>
          <a:p>
            <a:fld id="{E9676D24-1C10-7F46-81DA-8C959901AAC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September 3rd 2019</a:t>
            </a:r>
            <a:endParaRPr lang="en-GB"/>
          </a:p>
        </p:txBody>
      </p:sp>
      <p:sp>
        <p:nvSpPr>
          <p:cNvPr id="8" name="Footer Placeholder 7"/>
          <p:cNvSpPr>
            <a:spLocks noGrp="1"/>
          </p:cNvSpPr>
          <p:nvPr>
            <p:ph type="ftr" sz="quarter" idx="11"/>
          </p:nvPr>
        </p:nvSpPr>
        <p:spPr/>
        <p:txBody>
          <a:bodyPr/>
          <a:lstStyle/>
          <a:p>
            <a:r>
              <a:rPr lang="en-GB"/>
              <a:t>TWEPP Santiago de Compostela 2019</a:t>
            </a:r>
          </a:p>
        </p:txBody>
      </p:sp>
      <p:sp>
        <p:nvSpPr>
          <p:cNvPr id="9" name="Slide Number Placeholder 8"/>
          <p:cNvSpPr>
            <a:spLocks noGrp="1"/>
          </p:cNvSpPr>
          <p:nvPr>
            <p:ph type="sldNum" sz="quarter" idx="12"/>
          </p:nvPr>
        </p:nvSpPr>
        <p:spPr/>
        <p:txBody>
          <a:bodyPr/>
          <a:lstStyle/>
          <a:p>
            <a:fld id="{E9676D24-1C10-7F46-81DA-8C959901AACB}" type="slidenum">
              <a:rPr lang="en-GB" smtClean="0"/>
              <a:pPr/>
              <a:t>‹#›</a:t>
            </a:fld>
            <a:endParaRPr lang="en-GB"/>
          </a:p>
        </p:txBody>
      </p:sp>
      <p:cxnSp>
        <p:nvCxnSpPr>
          <p:cNvPr id="10" name="Straight Connector 9"/>
          <p:cNvCxnSpPr/>
          <p:nvPr userDrawn="1"/>
        </p:nvCxnSpPr>
        <p:spPr>
          <a:xfrm flipV="1">
            <a:off x="0" y="635001"/>
            <a:ext cx="9174040" cy="1"/>
          </a:xfrm>
          <a:prstGeom prst="line">
            <a:avLst/>
          </a:prstGeom>
          <a:ln w="15875" cap="flat" cmpd="sng" algn="ctr">
            <a:solidFill>
              <a:srgbClr val="00009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September 3rd 2019</a:t>
            </a:r>
            <a:endParaRPr lang="en-GB"/>
          </a:p>
        </p:txBody>
      </p:sp>
      <p:sp>
        <p:nvSpPr>
          <p:cNvPr id="4" name="Footer Placeholder 3"/>
          <p:cNvSpPr>
            <a:spLocks noGrp="1"/>
          </p:cNvSpPr>
          <p:nvPr>
            <p:ph type="ftr" sz="quarter" idx="11"/>
          </p:nvPr>
        </p:nvSpPr>
        <p:spPr/>
        <p:txBody>
          <a:bodyPr/>
          <a:lstStyle/>
          <a:p>
            <a:r>
              <a:rPr lang="en-GB"/>
              <a:t>TWEPP Santiago de Compostela 2019</a:t>
            </a:r>
          </a:p>
        </p:txBody>
      </p:sp>
      <p:sp>
        <p:nvSpPr>
          <p:cNvPr id="5" name="Slide Number Placeholder 4"/>
          <p:cNvSpPr>
            <a:spLocks noGrp="1"/>
          </p:cNvSpPr>
          <p:nvPr>
            <p:ph type="sldNum" sz="quarter" idx="12"/>
          </p:nvPr>
        </p:nvSpPr>
        <p:spPr/>
        <p:txBody>
          <a:bodyPr/>
          <a:lstStyle/>
          <a:p>
            <a:fld id="{E9676D24-1C10-7F46-81DA-8C959901AAC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September 3rd 2019</a:t>
            </a:r>
            <a:endParaRPr lang="en-GB"/>
          </a:p>
        </p:txBody>
      </p:sp>
      <p:sp>
        <p:nvSpPr>
          <p:cNvPr id="3" name="Footer Placeholder 2"/>
          <p:cNvSpPr>
            <a:spLocks noGrp="1"/>
          </p:cNvSpPr>
          <p:nvPr>
            <p:ph type="ftr" sz="quarter" idx="11"/>
          </p:nvPr>
        </p:nvSpPr>
        <p:spPr/>
        <p:txBody>
          <a:bodyPr/>
          <a:lstStyle/>
          <a:p>
            <a:r>
              <a:rPr lang="en-GB"/>
              <a:t>TWEPP Santiago de Compostela 2019</a:t>
            </a:r>
          </a:p>
        </p:txBody>
      </p:sp>
      <p:sp>
        <p:nvSpPr>
          <p:cNvPr id="4" name="Slide Number Placeholder 3"/>
          <p:cNvSpPr>
            <a:spLocks noGrp="1"/>
          </p:cNvSpPr>
          <p:nvPr>
            <p:ph type="sldNum" sz="quarter" idx="12"/>
          </p:nvPr>
        </p:nvSpPr>
        <p:spPr/>
        <p:txBody>
          <a:bodyPr/>
          <a:lstStyle/>
          <a:p>
            <a:fld id="{E9676D24-1C10-7F46-81DA-8C959901AAC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27543"/>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195918"/>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September 3rd 2019</a:t>
            </a:r>
            <a:endParaRPr lang="en-GB"/>
          </a:p>
        </p:txBody>
      </p:sp>
      <p:sp>
        <p:nvSpPr>
          <p:cNvPr id="6" name="Footer Placeholder 5"/>
          <p:cNvSpPr>
            <a:spLocks noGrp="1"/>
          </p:cNvSpPr>
          <p:nvPr>
            <p:ph type="ftr" sz="quarter" idx="11"/>
          </p:nvPr>
        </p:nvSpPr>
        <p:spPr/>
        <p:txBody>
          <a:bodyPr/>
          <a:lstStyle/>
          <a:p>
            <a:r>
              <a:rPr lang="en-GB"/>
              <a:t>TWEPP Santiago de Compostela 2019</a:t>
            </a:r>
          </a:p>
        </p:txBody>
      </p:sp>
      <p:sp>
        <p:nvSpPr>
          <p:cNvPr id="7" name="Slide Number Placeholder 6"/>
          <p:cNvSpPr>
            <a:spLocks noGrp="1"/>
          </p:cNvSpPr>
          <p:nvPr>
            <p:ph type="sldNum" sz="quarter" idx="12"/>
          </p:nvPr>
        </p:nvSpPr>
        <p:spPr/>
        <p:txBody>
          <a:bodyPr/>
          <a:lstStyle/>
          <a:p>
            <a:fld id="{E9676D24-1C10-7F46-81DA-8C959901AAC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September 3rd 2019</a:t>
            </a:r>
            <a:endParaRPr lang="en-GB" dirty="0"/>
          </a:p>
        </p:txBody>
      </p:sp>
      <p:sp>
        <p:nvSpPr>
          <p:cNvPr id="6" name="Footer Placeholder 5"/>
          <p:cNvSpPr>
            <a:spLocks noGrp="1"/>
          </p:cNvSpPr>
          <p:nvPr>
            <p:ph type="ftr" sz="quarter" idx="11"/>
          </p:nvPr>
        </p:nvSpPr>
        <p:spPr/>
        <p:txBody>
          <a:bodyPr/>
          <a:lstStyle/>
          <a:p>
            <a:r>
              <a:rPr lang="en-GB"/>
              <a:t>TWEPP Santiago de Compostela 2019</a:t>
            </a:r>
            <a:endParaRPr lang="en-GB" dirty="0"/>
          </a:p>
        </p:txBody>
      </p:sp>
      <p:sp>
        <p:nvSpPr>
          <p:cNvPr id="7" name="Slide Number Placeholder 6"/>
          <p:cNvSpPr>
            <a:spLocks noGrp="1"/>
          </p:cNvSpPr>
          <p:nvPr>
            <p:ph type="sldNum" sz="quarter" idx="12"/>
          </p:nvPr>
        </p:nvSpPr>
        <p:spPr/>
        <p:txBody>
          <a:bodyPr/>
          <a:lstStyle/>
          <a:p>
            <a:fld id="{E9676D24-1C10-7F46-81DA-8C959901AAC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September 3rd 2019</a:t>
            </a:r>
            <a:endParaRPr lang="en-GB"/>
          </a:p>
        </p:txBody>
      </p:sp>
      <p:sp>
        <p:nvSpPr>
          <p:cNvPr id="5" name="Footer Placeholder 4"/>
          <p:cNvSpPr>
            <a:spLocks noGrp="1"/>
          </p:cNvSpPr>
          <p:nvPr>
            <p:ph type="ftr" sz="quarter" idx="11"/>
          </p:nvPr>
        </p:nvSpPr>
        <p:spPr/>
        <p:txBody>
          <a:bodyPr/>
          <a:lstStyle/>
          <a:p>
            <a:r>
              <a:rPr lang="en-GB"/>
              <a:t>TWEPP Santiago de Compostela 2019</a:t>
            </a:r>
          </a:p>
        </p:txBody>
      </p:sp>
      <p:sp>
        <p:nvSpPr>
          <p:cNvPr id="6" name="Slide Number Placeholder 5"/>
          <p:cNvSpPr>
            <a:spLocks noGrp="1"/>
          </p:cNvSpPr>
          <p:nvPr>
            <p:ph type="sldNum" sz="quarter" idx="12"/>
          </p:nvPr>
        </p:nvSpPr>
        <p:spPr/>
        <p:txBody>
          <a:bodyPr/>
          <a:lstStyle/>
          <a:p>
            <a:fld id="{E9676D24-1C10-7F46-81DA-8C959901AAC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490"/>
            <a:ext cx="8229600" cy="417805"/>
          </a:xfrm>
          <a:prstGeom prst="rect">
            <a:avLst/>
          </a:prstGeom>
          <a:solidFill>
            <a:srgbClr val="002060"/>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623018"/>
            <a:ext cx="8229600" cy="467394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September 3rd 2019</a:t>
            </a:r>
            <a:endParaRPr lang="en-GB" dirty="0"/>
          </a:p>
        </p:txBody>
      </p:sp>
      <p:sp>
        <p:nvSpPr>
          <p:cNvPr id="5" name="Footer Placeholder 4"/>
          <p:cNvSpPr>
            <a:spLocks noGrp="1"/>
          </p:cNvSpPr>
          <p:nvPr>
            <p:ph type="ftr" sz="quarter" idx="3"/>
          </p:nvPr>
        </p:nvSpPr>
        <p:spPr>
          <a:xfrm>
            <a:off x="3293121" y="5296958"/>
            <a:ext cx="2557757" cy="304271"/>
          </a:xfrm>
          <a:prstGeom prst="rect">
            <a:avLst/>
          </a:prstGeom>
        </p:spPr>
        <p:txBody>
          <a:bodyPr vert="horz" lIns="91440" tIns="45720" rIns="91440" bIns="45720" rtlCol="0" anchor="ctr"/>
          <a:lstStyle>
            <a:lvl1pPr algn="ctr">
              <a:defRPr sz="1200">
                <a:solidFill>
                  <a:schemeClr val="tx1">
                    <a:tint val="75000"/>
                  </a:schemeClr>
                </a:solidFill>
              </a:defRPr>
            </a:lvl1pPr>
            <a:lvl2pPr algn="l">
              <a:defRPr sz="1400">
                <a:solidFill>
                  <a:schemeClr val="tx1">
                    <a:lumMod val="50000"/>
                    <a:lumOff val="50000"/>
                  </a:schemeClr>
                </a:solidFill>
              </a:defRPr>
            </a:lvl2pPr>
          </a:lstStyle>
          <a:p>
            <a:r>
              <a:rPr lang="en-GB"/>
              <a:t>TWEPP Santiago de Compostela 2019</a:t>
            </a:r>
            <a:endParaRPr lang="en-GB" dirty="0"/>
          </a:p>
        </p:txBody>
      </p:sp>
      <p:sp>
        <p:nvSpPr>
          <p:cNvPr id="6" name="Slide Number Placeholder 5"/>
          <p:cNvSpPr>
            <a:spLocks noGrp="1"/>
          </p:cNvSpPr>
          <p:nvPr>
            <p:ph type="sldNum" sz="quarter" idx="4"/>
          </p:nvPr>
        </p:nvSpPr>
        <p:spPr>
          <a:xfrm>
            <a:off x="8043114" y="5305302"/>
            <a:ext cx="1001917" cy="304271"/>
          </a:xfrm>
          <a:prstGeom prst="rect">
            <a:avLst/>
          </a:prstGeom>
        </p:spPr>
        <p:txBody>
          <a:bodyPr vert="horz" lIns="91440" tIns="45720" rIns="91440" bIns="45720" rtlCol="0" anchor="ctr"/>
          <a:lstStyle>
            <a:lvl1pPr algn="r">
              <a:defRPr sz="1400">
                <a:solidFill>
                  <a:srgbClr val="002060"/>
                </a:solidFill>
              </a:defRPr>
            </a:lvl1pPr>
          </a:lstStyle>
          <a:p>
            <a:fld id="{E9676D24-1C10-7F46-81DA-8C959901AACB}" type="slidenum">
              <a:rPr lang="en-GB" smtClean="0"/>
              <a:pPr/>
              <a:t>‹#›</a:t>
            </a:fld>
            <a:endParaRPr lang="en-GB" dirty="0"/>
          </a:p>
        </p:txBody>
      </p:sp>
      <p:pic>
        <p:nvPicPr>
          <p:cNvPr id="9" name="RetrieveFile.png" descr="RetrieveFile.png">
            <a:extLst>
              <a:ext uri="{FF2B5EF4-FFF2-40B4-BE49-F238E27FC236}">
                <a16:creationId xmlns:a16="http://schemas.microsoft.com/office/drawing/2014/main" id="{9015070C-BAF9-F544-9B38-6E79838E3742}"/>
              </a:ext>
            </a:extLst>
          </p:cNvPr>
          <p:cNvPicPr>
            <a:picLocks noChangeAspect="1"/>
          </p:cNvPicPr>
          <p:nvPr userDrawn="1"/>
        </p:nvPicPr>
        <p:blipFill>
          <a:blip r:embed="rId13">
            <a:extLst/>
          </a:blip>
          <a:stretch>
            <a:fillRect/>
          </a:stretch>
        </p:blipFill>
        <p:spPr>
          <a:xfrm>
            <a:off x="8686800" y="7434"/>
            <a:ext cx="390525" cy="433917"/>
          </a:xfrm>
          <a:prstGeom prst="rect">
            <a:avLst/>
          </a:prstGeom>
          <a:ln w="12700">
            <a:miter lim="400000"/>
          </a:ln>
        </p:spPr>
      </p:pic>
    </p:spTree>
  </p:cSld>
  <p:clrMap bg1="lt1" tx1="dk1" bg2="lt2" tx2="dk2" accent1="accent1" accent2="accent2" accent3="accent3" accent4="accent4" accent5="accent5" accent6="accent6" hlink="hlink" folHlink="folHlink"/>
  <p:sldLayoutIdLst>
    <p:sldLayoutId id="2147483675" r:id="rId1"/>
    <p:sldLayoutId id="2147483674"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p:txStyles>
    <p:titleStyle>
      <a:lvl1pPr algn="l" defTabSz="457200" rtl="0" eaLnBrk="1" latinLnBrk="0" hangingPunct="1">
        <a:spcBef>
          <a:spcPct val="0"/>
        </a:spcBef>
        <a:buNone/>
        <a:defRPr kumimoji="0" lang="en-US" sz="3800" b="0" kern="1200" cap="none" spc="-150" baseline="0" dirty="0">
          <a:solidFill>
            <a:schemeClr val="bg1"/>
          </a:solidFill>
          <a:latin typeface="+mj-lt"/>
          <a:ea typeface="+mj-ea"/>
          <a:cs typeface="+mj-cs"/>
        </a:defRPr>
      </a:lvl1pPr>
    </p:titleStyle>
    <p:bodyStyle>
      <a:lvl1pPr marL="342900" indent="-342900" algn="l" defTabSz="457200" rtl="0" eaLnBrk="1" latinLnBrk="0" hangingPunct="1">
        <a:spcBef>
          <a:spcPct val="20000"/>
        </a:spcBef>
        <a:buFont typeface="Courier New"/>
        <a:buChar char="o"/>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rgbClr val="008000"/>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2"/>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7.tif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image" Target="../media/image29.tiff"/><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image" Target="../media/image31.tiff"/><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hyperlink" Target="https://www.keysight.com/en/pd-1081579-pn-E5052B/ssa-signal-source-analyzer-10-mhz-to-7-ghz-265-ghz-or-110-ghz?cc=US&amp;amp;lc=eng" TargetMode="External"/><Relationship Id="rId7" Type="http://schemas.openxmlformats.org/officeDocument/2006/relationships/image" Target="../media/image35.jpg"/><Relationship Id="rId2" Type="http://schemas.openxmlformats.org/officeDocument/2006/relationships/hyperlink" Target="https://www.microsemi.com/product-directory/phase-noise-and-allen-deviation-testers/4129-5125a" TargetMode="External"/><Relationship Id="rId1" Type="http://schemas.openxmlformats.org/officeDocument/2006/relationships/slideLayout" Target="../slideLayouts/slideLayout5.xml"/><Relationship Id="rId6" Type="http://schemas.openxmlformats.org/officeDocument/2006/relationships/image" Target="../media/image34.jpg"/><Relationship Id="rId5" Type="http://schemas.openxmlformats.org/officeDocument/2006/relationships/image" Target="../media/image33.jpg"/><Relationship Id="rId4" Type="http://schemas.openxmlformats.org/officeDocument/2006/relationships/hyperlink" Target="http://teledynelecroy.com/oscilloscope/wavemaster-sda-dda-8-zi-b-oscilloscopes/sda-820zi-b"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slideLayout" Target="../slideLayouts/slideLayout5.xml"/><Relationship Id="rId4" Type="http://schemas.openxmlformats.org/officeDocument/2006/relationships/image" Target="../media/image7.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l="-14000" t="-4000" b="-4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2F445-EB8B-7941-A80E-E4ABEFEF657C}"/>
              </a:ext>
            </a:extLst>
          </p:cNvPr>
          <p:cNvSpPr>
            <a:spLocks noGrp="1"/>
          </p:cNvSpPr>
          <p:nvPr>
            <p:ph type="title"/>
          </p:nvPr>
        </p:nvSpPr>
        <p:spPr/>
        <p:txBody>
          <a:bodyPr>
            <a:normAutofit fontScale="90000"/>
          </a:bodyPr>
          <a:lstStyle/>
          <a:p>
            <a:r>
              <a:rPr lang="en-US" dirty="0"/>
              <a:t>A Precision PURE Clock Distribution System</a:t>
            </a:r>
          </a:p>
        </p:txBody>
      </p:sp>
      <p:sp>
        <p:nvSpPr>
          <p:cNvPr id="3" name="Text Placeholder 2">
            <a:extLst>
              <a:ext uri="{FF2B5EF4-FFF2-40B4-BE49-F238E27FC236}">
                <a16:creationId xmlns:a16="http://schemas.microsoft.com/office/drawing/2014/main" id="{6CEB7C43-6330-4F45-A713-177CD95CAC52}"/>
              </a:ext>
            </a:extLst>
          </p:cNvPr>
          <p:cNvSpPr>
            <a:spLocks noGrp="1"/>
          </p:cNvSpPr>
          <p:nvPr>
            <p:ph type="body" idx="1"/>
          </p:nvPr>
        </p:nvSpPr>
        <p:spPr/>
        <p:txBody>
          <a:bodyPr/>
          <a:lstStyle/>
          <a:p>
            <a:r>
              <a:rPr lang="en-US" dirty="0">
                <a:solidFill>
                  <a:schemeClr val="tx1">
                    <a:lumMod val="65000"/>
                    <a:lumOff val="35000"/>
                  </a:schemeClr>
                </a:solidFill>
              </a:rPr>
              <a:t>R. </a:t>
            </a:r>
            <a:r>
              <a:rPr lang="en-US" dirty="0" err="1">
                <a:solidFill>
                  <a:schemeClr val="tx1">
                    <a:lumMod val="65000"/>
                    <a:lumOff val="35000"/>
                  </a:schemeClr>
                </a:solidFill>
              </a:rPr>
              <a:t>Rusack</a:t>
            </a:r>
            <a:r>
              <a:rPr lang="en-US" dirty="0">
                <a:solidFill>
                  <a:schemeClr val="tx1">
                    <a:lumMod val="65000"/>
                    <a:lumOff val="35000"/>
                  </a:schemeClr>
                </a:solidFill>
              </a:rPr>
              <a:t> – The University of Minnesota</a:t>
            </a:r>
            <a:r>
              <a:rPr lang="en-US" dirty="0"/>
              <a:t>.</a:t>
            </a:r>
          </a:p>
        </p:txBody>
      </p:sp>
      <p:sp>
        <p:nvSpPr>
          <p:cNvPr id="4" name="TextBox 3">
            <a:extLst>
              <a:ext uri="{FF2B5EF4-FFF2-40B4-BE49-F238E27FC236}">
                <a16:creationId xmlns:a16="http://schemas.microsoft.com/office/drawing/2014/main" id="{B478BA3B-17F6-0148-9601-11ED73E6B974}"/>
              </a:ext>
            </a:extLst>
          </p:cNvPr>
          <p:cNvSpPr txBox="1"/>
          <p:nvPr/>
        </p:nvSpPr>
        <p:spPr>
          <a:xfrm>
            <a:off x="-792956" y="-1121569"/>
            <a:ext cx="184731" cy="308418"/>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1851126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A4922-03C3-D640-85B2-FA0C2333E0A4}"/>
              </a:ext>
            </a:extLst>
          </p:cNvPr>
          <p:cNvSpPr>
            <a:spLocks noGrp="1"/>
          </p:cNvSpPr>
          <p:nvPr>
            <p:ph type="title"/>
          </p:nvPr>
        </p:nvSpPr>
        <p:spPr/>
        <p:txBody>
          <a:bodyPr>
            <a:normAutofit fontScale="90000"/>
          </a:bodyPr>
          <a:lstStyle/>
          <a:p>
            <a:r>
              <a:rPr lang="en-US" dirty="0"/>
              <a:t>Tests made </a:t>
            </a:r>
          </a:p>
        </p:txBody>
      </p:sp>
      <p:sp>
        <p:nvSpPr>
          <p:cNvPr id="4" name="Date Placeholder 3">
            <a:extLst>
              <a:ext uri="{FF2B5EF4-FFF2-40B4-BE49-F238E27FC236}">
                <a16:creationId xmlns:a16="http://schemas.microsoft.com/office/drawing/2014/main" id="{FAC8A7A8-FD3A-CC41-9171-AF78D39BEC41}"/>
              </a:ext>
            </a:extLst>
          </p:cNvPr>
          <p:cNvSpPr>
            <a:spLocks noGrp="1"/>
          </p:cNvSpPr>
          <p:nvPr>
            <p:ph type="dt" sz="half" idx="10"/>
          </p:nvPr>
        </p:nvSpPr>
        <p:spPr/>
        <p:txBody>
          <a:bodyPr/>
          <a:lstStyle/>
          <a:p>
            <a:r>
              <a:rPr lang="en-US"/>
              <a:t>September 3rd 2019</a:t>
            </a:r>
            <a:endParaRPr lang="en-GB"/>
          </a:p>
        </p:txBody>
      </p:sp>
      <p:sp>
        <p:nvSpPr>
          <p:cNvPr id="5" name="Footer Placeholder 4">
            <a:extLst>
              <a:ext uri="{FF2B5EF4-FFF2-40B4-BE49-F238E27FC236}">
                <a16:creationId xmlns:a16="http://schemas.microsoft.com/office/drawing/2014/main" id="{24867F32-A32E-3F4D-89EE-B4BF561C739C}"/>
              </a:ext>
            </a:extLst>
          </p:cNvPr>
          <p:cNvSpPr>
            <a:spLocks noGrp="1"/>
          </p:cNvSpPr>
          <p:nvPr>
            <p:ph type="ftr" sz="quarter" idx="11"/>
          </p:nvPr>
        </p:nvSpPr>
        <p:spPr/>
        <p:txBody>
          <a:bodyPr/>
          <a:lstStyle/>
          <a:p>
            <a:r>
              <a:rPr lang="en-GB"/>
              <a:t>TWEPP Santiago de Compostela 2019</a:t>
            </a:r>
          </a:p>
        </p:txBody>
      </p:sp>
      <p:sp>
        <p:nvSpPr>
          <p:cNvPr id="6" name="Slide Number Placeholder 5">
            <a:extLst>
              <a:ext uri="{FF2B5EF4-FFF2-40B4-BE49-F238E27FC236}">
                <a16:creationId xmlns:a16="http://schemas.microsoft.com/office/drawing/2014/main" id="{1375DF5D-625F-D742-977C-261D5A1648FB}"/>
              </a:ext>
            </a:extLst>
          </p:cNvPr>
          <p:cNvSpPr>
            <a:spLocks noGrp="1"/>
          </p:cNvSpPr>
          <p:nvPr>
            <p:ph type="sldNum" sz="quarter" idx="12"/>
          </p:nvPr>
        </p:nvSpPr>
        <p:spPr/>
        <p:txBody>
          <a:bodyPr/>
          <a:lstStyle/>
          <a:p>
            <a:fld id="{E9676D24-1C10-7F46-81DA-8C959901AACB}" type="slidenum">
              <a:rPr lang="en-GB" smtClean="0"/>
              <a:pPr/>
              <a:t>10</a:t>
            </a:fld>
            <a:endParaRPr lang="en-GB"/>
          </a:p>
        </p:txBody>
      </p:sp>
      <p:sp>
        <p:nvSpPr>
          <p:cNvPr id="7" name="TextBox 6">
            <a:extLst>
              <a:ext uri="{FF2B5EF4-FFF2-40B4-BE49-F238E27FC236}">
                <a16:creationId xmlns:a16="http://schemas.microsoft.com/office/drawing/2014/main" id="{353D64F9-D3C8-FD4A-9EA3-85491D61426D}"/>
              </a:ext>
            </a:extLst>
          </p:cNvPr>
          <p:cNvSpPr txBox="1"/>
          <p:nvPr/>
        </p:nvSpPr>
        <p:spPr>
          <a:xfrm>
            <a:off x="887240" y="1032095"/>
            <a:ext cx="7948942" cy="1015663"/>
          </a:xfrm>
          <a:prstGeom prst="rect">
            <a:avLst/>
          </a:prstGeom>
          <a:noFill/>
        </p:spPr>
        <p:txBody>
          <a:bodyPr wrap="square" rtlCol="0">
            <a:spAutoFit/>
          </a:bodyPr>
          <a:lstStyle/>
          <a:p>
            <a:pPr marL="342900" indent="-342900">
              <a:buFont typeface="+mj-lt"/>
              <a:buAutoNum type="arabicPeriod"/>
            </a:pPr>
            <a:r>
              <a:rPr lang="en-US" sz="2000" dirty="0">
                <a:solidFill>
                  <a:srgbClr val="002060"/>
                </a:solidFill>
              </a:rPr>
              <a:t>Distribution of 640 MHz clock with divide by four front-end emulator.</a:t>
            </a:r>
          </a:p>
          <a:p>
            <a:pPr marL="342900" indent="-342900">
              <a:buFont typeface="+mj-lt"/>
              <a:buAutoNum type="arabicPeriod"/>
            </a:pPr>
            <a:r>
              <a:rPr lang="en-US" sz="2000" dirty="0">
                <a:solidFill>
                  <a:srgbClr val="002060"/>
                </a:solidFill>
              </a:rPr>
              <a:t>Distribution of 160 MHz clock without division SFP – SMA</a:t>
            </a:r>
          </a:p>
          <a:p>
            <a:pPr marL="342900" indent="-342900">
              <a:buFont typeface="+mj-lt"/>
              <a:buAutoNum type="arabicPeriod"/>
            </a:pPr>
            <a:r>
              <a:rPr lang="en-US" sz="2000" dirty="0">
                <a:solidFill>
                  <a:srgbClr val="002060"/>
                </a:solidFill>
              </a:rPr>
              <a:t>Distribution of 160 MHz clock without division </a:t>
            </a:r>
            <a:r>
              <a:rPr lang="en-US" sz="2000" dirty="0" err="1">
                <a:solidFill>
                  <a:srgbClr val="002060"/>
                </a:solidFill>
              </a:rPr>
              <a:t>VTRx</a:t>
            </a:r>
            <a:r>
              <a:rPr lang="en-US" sz="2000" dirty="0">
                <a:solidFill>
                  <a:srgbClr val="002060"/>
                </a:solidFill>
              </a:rPr>
              <a:t> to SMA.</a:t>
            </a:r>
          </a:p>
        </p:txBody>
      </p:sp>
      <p:sp>
        <p:nvSpPr>
          <p:cNvPr id="8" name="TextBox 7">
            <a:extLst>
              <a:ext uri="{FF2B5EF4-FFF2-40B4-BE49-F238E27FC236}">
                <a16:creationId xmlns:a16="http://schemas.microsoft.com/office/drawing/2014/main" id="{BA81A5E4-7F92-2A42-B2AD-74F255475D14}"/>
              </a:ext>
            </a:extLst>
          </p:cNvPr>
          <p:cNvSpPr txBox="1"/>
          <p:nvPr/>
        </p:nvSpPr>
        <p:spPr>
          <a:xfrm>
            <a:off x="347144" y="2293173"/>
            <a:ext cx="7505322" cy="2554545"/>
          </a:xfrm>
          <a:prstGeom prst="rect">
            <a:avLst/>
          </a:prstGeom>
          <a:noFill/>
        </p:spPr>
        <p:txBody>
          <a:bodyPr wrap="square" rtlCol="0">
            <a:spAutoFit/>
          </a:bodyPr>
          <a:lstStyle/>
          <a:p>
            <a:r>
              <a:rPr lang="en-US" sz="2000" dirty="0">
                <a:solidFill>
                  <a:srgbClr val="002060"/>
                </a:solidFill>
              </a:rPr>
              <a:t>Test equipment:</a:t>
            </a:r>
          </a:p>
          <a:p>
            <a:endParaRPr lang="en-US" sz="2000" dirty="0">
              <a:solidFill>
                <a:srgbClr val="002060"/>
              </a:solidFill>
            </a:endParaRPr>
          </a:p>
          <a:p>
            <a:pPr marL="342900" indent="-342900">
              <a:buFont typeface="Arial" panose="020B0604020202020204" pitchFamily="34" charset="0"/>
              <a:buChar char="•"/>
            </a:pPr>
            <a:r>
              <a:rPr lang="en-US" sz="2000" dirty="0">
                <a:solidFill>
                  <a:srgbClr val="002060"/>
                </a:solidFill>
              </a:rPr>
              <a:t>12 GHz Agilent scope and 40 GHz </a:t>
            </a:r>
            <a:r>
              <a:rPr lang="en-US" sz="2000" dirty="0" err="1">
                <a:solidFill>
                  <a:srgbClr val="002060"/>
                </a:solidFill>
              </a:rPr>
              <a:t>Lecroy</a:t>
            </a:r>
            <a:r>
              <a:rPr lang="en-US" sz="2000" dirty="0">
                <a:solidFill>
                  <a:srgbClr val="002060"/>
                </a:solidFill>
              </a:rPr>
              <a:t> </a:t>
            </a:r>
            <a:r>
              <a:rPr lang="en-US" sz="2000" spc="-15" dirty="0">
                <a:solidFill>
                  <a:srgbClr val="002060"/>
                </a:solidFill>
                <a:cs typeface="Calibri"/>
              </a:rPr>
              <a:t>SDA</a:t>
            </a:r>
            <a:r>
              <a:rPr lang="en-US" sz="2000" spc="85" dirty="0">
                <a:solidFill>
                  <a:srgbClr val="002060"/>
                </a:solidFill>
                <a:cs typeface="Calibri"/>
              </a:rPr>
              <a:t> </a:t>
            </a:r>
            <a:r>
              <a:rPr lang="en-US" sz="2000" dirty="0">
                <a:solidFill>
                  <a:srgbClr val="002060"/>
                </a:solidFill>
                <a:cs typeface="Calibri"/>
              </a:rPr>
              <a:t>820Zi-B </a:t>
            </a:r>
            <a:r>
              <a:rPr lang="en-US" sz="2000" dirty="0">
                <a:solidFill>
                  <a:srgbClr val="002060"/>
                </a:solidFill>
              </a:rPr>
              <a:t>scope.</a:t>
            </a:r>
          </a:p>
          <a:p>
            <a:pPr marL="342900" indent="-342900">
              <a:buFont typeface="Arial" panose="020B0604020202020204" pitchFamily="34" charset="0"/>
              <a:buChar char="•"/>
            </a:pPr>
            <a:r>
              <a:rPr lang="en-US" sz="2000" dirty="0">
                <a:solidFill>
                  <a:srgbClr val="002060"/>
                </a:solidFill>
              </a:rPr>
              <a:t>Rohde Schwarz FSW67 2Hz to 67GHz Signal and Spectrum analyzer</a:t>
            </a:r>
          </a:p>
          <a:p>
            <a:pPr marL="342900" indent="-342900">
              <a:buFont typeface="Arial" panose="020B0604020202020204" pitchFamily="34" charset="0"/>
              <a:buChar char="•"/>
            </a:pPr>
            <a:r>
              <a:rPr lang="en-US" sz="2000" dirty="0">
                <a:solidFill>
                  <a:srgbClr val="002060"/>
                </a:solidFill>
              </a:rPr>
              <a:t>Custom Digital Dual Mean Time Difference (DDMTD) circuit</a:t>
            </a:r>
          </a:p>
          <a:p>
            <a:pPr marL="342900" indent="-342900">
              <a:buFont typeface="Arial" panose="020B0604020202020204" pitchFamily="34" charset="0"/>
              <a:buChar char="•"/>
            </a:pPr>
            <a:r>
              <a:rPr lang="en-US" sz="2000" dirty="0">
                <a:solidFill>
                  <a:srgbClr val="007F3D"/>
                </a:solidFill>
              </a:rPr>
              <a:t>Microsemi 5275A - Measurement of TIE</a:t>
            </a:r>
            <a:r>
              <a:rPr lang="en-US" sz="2000" baseline="-25000" dirty="0">
                <a:solidFill>
                  <a:srgbClr val="007F3D"/>
                </a:solidFill>
              </a:rPr>
              <a:t>SS</a:t>
            </a:r>
          </a:p>
          <a:p>
            <a:pPr marL="342900" indent="-342900">
              <a:buFont typeface="Arial" panose="020B0604020202020204" pitchFamily="34" charset="0"/>
              <a:buChar char="•"/>
            </a:pPr>
            <a:r>
              <a:rPr lang="en-US" sz="2000" spc="-10" dirty="0">
                <a:solidFill>
                  <a:srgbClr val="007F3D"/>
                </a:solidFill>
                <a:cs typeface="Calibri"/>
              </a:rPr>
              <a:t>Agilent</a:t>
            </a:r>
            <a:r>
              <a:rPr lang="en-US" sz="2000" spc="5" dirty="0">
                <a:solidFill>
                  <a:srgbClr val="007F3D"/>
                </a:solidFill>
                <a:cs typeface="Calibri"/>
              </a:rPr>
              <a:t> </a:t>
            </a:r>
            <a:r>
              <a:rPr lang="en-US" sz="2000" spc="-5" dirty="0">
                <a:solidFill>
                  <a:srgbClr val="007F3D"/>
                </a:solidFill>
                <a:cs typeface="Calibri"/>
              </a:rPr>
              <a:t>E5052B – Signal and Spectrum analyzer</a:t>
            </a:r>
          </a:p>
          <a:p>
            <a:pPr marL="342900" indent="-342900">
              <a:buFont typeface="Arial" panose="020B0604020202020204" pitchFamily="34" charset="0"/>
              <a:buChar char="•"/>
            </a:pPr>
            <a:r>
              <a:rPr lang="en-US" sz="2000" spc="-5" dirty="0">
                <a:solidFill>
                  <a:srgbClr val="007F3D"/>
                </a:solidFill>
                <a:cs typeface="Calibri"/>
              </a:rPr>
              <a:t>And other equipment made available to us by the CERN HPTD lab.</a:t>
            </a:r>
            <a:endParaRPr lang="en-US" sz="2000" dirty="0">
              <a:solidFill>
                <a:srgbClr val="007F3D"/>
              </a:solidFill>
            </a:endParaRPr>
          </a:p>
        </p:txBody>
      </p:sp>
    </p:spTree>
    <p:extLst>
      <p:ext uri="{BB962C8B-B14F-4D97-AF65-F5344CB8AC3E}">
        <p14:creationId xmlns:p14="http://schemas.microsoft.com/office/powerpoint/2010/main" val="3637970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89638-B556-974C-88FC-EE27D75D833B}"/>
              </a:ext>
            </a:extLst>
          </p:cNvPr>
          <p:cNvSpPr>
            <a:spLocks noGrp="1"/>
          </p:cNvSpPr>
          <p:nvPr>
            <p:ph type="title"/>
          </p:nvPr>
        </p:nvSpPr>
        <p:spPr/>
        <p:txBody>
          <a:bodyPr>
            <a:normAutofit fontScale="90000"/>
          </a:bodyPr>
          <a:lstStyle/>
          <a:p>
            <a:r>
              <a:rPr lang="en-US" dirty="0"/>
              <a:t>Electrical-to-Optical Fan out board – FLY640.</a:t>
            </a:r>
          </a:p>
        </p:txBody>
      </p:sp>
      <p:pic>
        <p:nvPicPr>
          <p:cNvPr id="4" name="Picture 3">
            <a:extLst>
              <a:ext uri="{FF2B5EF4-FFF2-40B4-BE49-F238E27FC236}">
                <a16:creationId xmlns:a16="http://schemas.microsoft.com/office/drawing/2014/main" id="{22EFCDF6-9341-7240-B747-722D17DAA36A}"/>
              </a:ext>
            </a:extLst>
          </p:cNvPr>
          <p:cNvPicPr>
            <a:picLocks noChangeAspect="1"/>
          </p:cNvPicPr>
          <p:nvPr/>
        </p:nvPicPr>
        <p:blipFill>
          <a:blip r:embed="rId2"/>
          <a:stretch>
            <a:fillRect/>
          </a:stretch>
        </p:blipFill>
        <p:spPr>
          <a:xfrm>
            <a:off x="457200" y="567267"/>
            <a:ext cx="2541693" cy="3812540"/>
          </a:xfrm>
          <a:prstGeom prst="rect">
            <a:avLst/>
          </a:prstGeom>
        </p:spPr>
      </p:pic>
      <p:sp>
        <p:nvSpPr>
          <p:cNvPr id="5" name="TextBox 4">
            <a:extLst>
              <a:ext uri="{FF2B5EF4-FFF2-40B4-BE49-F238E27FC236}">
                <a16:creationId xmlns:a16="http://schemas.microsoft.com/office/drawing/2014/main" id="{E17BDEEC-5CED-4F4F-89AD-D602A4CCA036}"/>
              </a:ext>
            </a:extLst>
          </p:cNvPr>
          <p:cNvSpPr txBox="1"/>
          <p:nvPr/>
        </p:nvSpPr>
        <p:spPr>
          <a:xfrm>
            <a:off x="2998893" y="667195"/>
            <a:ext cx="6342852" cy="757130"/>
          </a:xfrm>
          <a:prstGeom prst="rect">
            <a:avLst/>
          </a:prstGeom>
          <a:noFill/>
        </p:spPr>
        <p:txBody>
          <a:bodyPr wrap="square" rtlCol="0">
            <a:spAutoFit/>
          </a:bodyPr>
          <a:lstStyle>
            <a:defPPr>
              <a:defRPr lang="en-US"/>
            </a:defPPr>
            <a:lvl1pPr>
              <a:defRPr sz="2000">
                <a:solidFill>
                  <a:srgbClr val="002060"/>
                </a:solidFill>
              </a:defRPr>
            </a:lvl1pPr>
          </a:lstStyle>
          <a:p>
            <a:r>
              <a:rPr lang="en-US" dirty="0"/>
              <a:t>Two levels of 1 to 6 fanouts drive four Fireflies. </a:t>
            </a:r>
          </a:p>
          <a:p>
            <a:r>
              <a:rPr lang="en-US" dirty="0"/>
              <a:t>12-Channel O2E drivers. </a:t>
            </a:r>
          </a:p>
        </p:txBody>
      </p:sp>
      <p:pic>
        <p:nvPicPr>
          <p:cNvPr id="2050" name="Picture 2" descr="ECUO Active Optical Cable">
            <a:extLst>
              <a:ext uri="{FF2B5EF4-FFF2-40B4-BE49-F238E27FC236}">
                <a16:creationId xmlns:a16="http://schemas.microsoft.com/office/drawing/2014/main" id="{4956C27A-BD33-0F48-B236-15A517C5186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78114" y="1480069"/>
            <a:ext cx="3131819" cy="176164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6071D6C-247F-A947-AE8E-0162972B94CA}"/>
              </a:ext>
            </a:extLst>
          </p:cNvPr>
          <p:cNvSpPr txBox="1"/>
          <p:nvPr/>
        </p:nvSpPr>
        <p:spPr>
          <a:xfrm>
            <a:off x="3116671" y="3125810"/>
            <a:ext cx="6606540" cy="707886"/>
          </a:xfrm>
          <a:prstGeom prst="rect">
            <a:avLst/>
          </a:prstGeom>
          <a:noFill/>
        </p:spPr>
        <p:txBody>
          <a:bodyPr wrap="square" rtlCol="0">
            <a:spAutoFit/>
          </a:bodyPr>
          <a:lstStyle/>
          <a:p>
            <a:pPr algn="l"/>
            <a:r>
              <a:rPr lang="en-US" sz="2000" dirty="0">
                <a:solidFill>
                  <a:srgbClr val="002060"/>
                </a:solidFill>
              </a:rPr>
              <a:t>1 to 48 fanout on the board.</a:t>
            </a:r>
          </a:p>
          <a:p>
            <a:pPr algn="l"/>
            <a:r>
              <a:rPr lang="en-US" sz="2000" dirty="0">
                <a:solidFill>
                  <a:srgbClr val="002060"/>
                </a:solidFill>
              </a:rPr>
              <a:t>Max possible fanout would be to 18 fireflies (1 to 216) </a:t>
            </a:r>
          </a:p>
        </p:txBody>
      </p:sp>
      <p:sp>
        <p:nvSpPr>
          <p:cNvPr id="8" name="TextBox 7">
            <a:extLst>
              <a:ext uri="{FF2B5EF4-FFF2-40B4-BE49-F238E27FC236}">
                <a16:creationId xmlns:a16="http://schemas.microsoft.com/office/drawing/2014/main" id="{29F46420-1083-6E48-8AA2-D650767C6C0C}"/>
              </a:ext>
            </a:extLst>
          </p:cNvPr>
          <p:cNvSpPr txBox="1"/>
          <p:nvPr/>
        </p:nvSpPr>
        <p:spPr>
          <a:xfrm>
            <a:off x="3116671" y="3954434"/>
            <a:ext cx="5928360" cy="701731"/>
          </a:xfrm>
          <a:prstGeom prst="rect">
            <a:avLst/>
          </a:prstGeom>
          <a:noFill/>
        </p:spPr>
        <p:txBody>
          <a:bodyPr wrap="square" rtlCol="0">
            <a:spAutoFit/>
          </a:bodyPr>
          <a:lstStyle>
            <a:defPPr>
              <a:defRPr lang="en-US"/>
            </a:defPPr>
            <a:lvl1pPr>
              <a:defRPr sz="2000">
                <a:solidFill>
                  <a:srgbClr val="002060"/>
                </a:solidFill>
              </a:defRPr>
            </a:lvl1pPr>
          </a:lstStyle>
          <a:p>
            <a:r>
              <a:rPr lang="en-US" dirty="0" err="1"/>
              <a:t>RaspberryPi</a:t>
            </a:r>
            <a:r>
              <a:rPr lang="en-US" dirty="0"/>
              <a:t> to control Firefly parameters. </a:t>
            </a:r>
          </a:p>
          <a:p>
            <a:pPr lvl="1"/>
            <a:r>
              <a:rPr lang="en-US" dirty="0"/>
              <a:t>Not used. Default settings used for all tests. </a:t>
            </a:r>
          </a:p>
        </p:txBody>
      </p:sp>
      <p:sp>
        <p:nvSpPr>
          <p:cNvPr id="9" name="Slide Number Placeholder 8">
            <a:extLst>
              <a:ext uri="{FF2B5EF4-FFF2-40B4-BE49-F238E27FC236}">
                <a16:creationId xmlns:a16="http://schemas.microsoft.com/office/drawing/2014/main" id="{D0729EF6-ED29-0E4B-A315-33A78D83C5EC}"/>
              </a:ext>
            </a:extLst>
          </p:cNvPr>
          <p:cNvSpPr>
            <a:spLocks noGrp="1"/>
          </p:cNvSpPr>
          <p:nvPr>
            <p:ph type="sldNum" sz="quarter" idx="12"/>
          </p:nvPr>
        </p:nvSpPr>
        <p:spPr/>
        <p:txBody>
          <a:bodyPr/>
          <a:lstStyle/>
          <a:p>
            <a:fld id="{19F05ACF-1A9E-1542-B2B1-6AF804BB2947}" type="slidenum">
              <a:rPr lang="en-US" smtClean="0"/>
              <a:t>11</a:t>
            </a:fld>
            <a:endParaRPr lang="en-US" dirty="0"/>
          </a:p>
        </p:txBody>
      </p:sp>
      <p:sp>
        <p:nvSpPr>
          <p:cNvPr id="3" name="Date Placeholder 2">
            <a:extLst>
              <a:ext uri="{FF2B5EF4-FFF2-40B4-BE49-F238E27FC236}">
                <a16:creationId xmlns:a16="http://schemas.microsoft.com/office/drawing/2014/main" id="{03ABDAB2-1A8B-3747-A566-F2BD10F3C033}"/>
              </a:ext>
            </a:extLst>
          </p:cNvPr>
          <p:cNvSpPr>
            <a:spLocks noGrp="1"/>
          </p:cNvSpPr>
          <p:nvPr>
            <p:ph type="dt" sz="half" idx="10"/>
          </p:nvPr>
        </p:nvSpPr>
        <p:spPr/>
        <p:txBody>
          <a:bodyPr/>
          <a:lstStyle/>
          <a:p>
            <a:r>
              <a:rPr lang="en-US"/>
              <a:t>September 3rd 2019</a:t>
            </a:r>
            <a:endParaRPr lang="en-GB"/>
          </a:p>
        </p:txBody>
      </p:sp>
      <p:sp>
        <p:nvSpPr>
          <p:cNvPr id="6" name="Footer Placeholder 5">
            <a:extLst>
              <a:ext uri="{FF2B5EF4-FFF2-40B4-BE49-F238E27FC236}">
                <a16:creationId xmlns:a16="http://schemas.microsoft.com/office/drawing/2014/main" id="{C05A1BE9-9232-5840-B0F6-A20AEA19FCFA}"/>
              </a:ext>
            </a:extLst>
          </p:cNvPr>
          <p:cNvSpPr>
            <a:spLocks noGrp="1"/>
          </p:cNvSpPr>
          <p:nvPr>
            <p:ph type="ftr" sz="quarter" idx="11"/>
          </p:nvPr>
        </p:nvSpPr>
        <p:spPr/>
        <p:txBody>
          <a:bodyPr/>
          <a:lstStyle/>
          <a:p>
            <a:r>
              <a:rPr lang="en-GB"/>
              <a:t>TWEPP Santiago de Compostela 2019</a:t>
            </a:r>
          </a:p>
        </p:txBody>
      </p:sp>
      <p:sp>
        <p:nvSpPr>
          <p:cNvPr id="10" name="TextBox 9">
            <a:extLst>
              <a:ext uri="{FF2B5EF4-FFF2-40B4-BE49-F238E27FC236}">
                <a16:creationId xmlns:a16="http://schemas.microsoft.com/office/drawing/2014/main" id="{7DEC89E9-59E2-4A46-9258-FCE2B106F497}"/>
              </a:ext>
            </a:extLst>
          </p:cNvPr>
          <p:cNvSpPr txBox="1"/>
          <p:nvPr/>
        </p:nvSpPr>
        <p:spPr>
          <a:xfrm>
            <a:off x="603647" y="4784852"/>
            <a:ext cx="7879556" cy="369332"/>
          </a:xfrm>
          <a:prstGeom prst="rect">
            <a:avLst/>
          </a:prstGeom>
          <a:noFill/>
        </p:spPr>
        <p:txBody>
          <a:bodyPr wrap="square" rtlCol="0">
            <a:spAutoFit/>
          </a:bodyPr>
          <a:lstStyle/>
          <a:p>
            <a:r>
              <a:rPr lang="en-US" sz="1800" dirty="0">
                <a:solidFill>
                  <a:srgbClr val="C00000"/>
                </a:solidFill>
              </a:rPr>
              <a:t>Used in these tests to distribute clock at frequencies from 40 MHz to 640 </a:t>
            </a:r>
            <a:r>
              <a:rPr lang="en-US" sz="1800" dirty="0" err="1">
                <a:solidFill>
                  <a:srgbClr val="C00000"/>
                </a:solidFill>
              </a:rPr>
              <a:t>MHz.</a:t>
            </a:r>
            <a:r>
              <a:rPr lang="en-US" sz="1800" dirty="0">
                <a:solidFill>
                  <a:srgbClr val="C00000"/>
                </a:solidFill>
              </a:rPr>
              <a:t> </a:t>
            </a:r>
          </a:p>
        </p:txBody>
      </p:sp>
    </p:spTree>
    <p:extLst>
      <p:ext uri="{BB962C8B-B14F-4D97-AF65-F5344CB8AC3E}">
        <p14:creationId xmlns:p14="http://schemas.microsoft.com/office/powerpoint/2010/main" val="2968445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8E541-A455-474A-B709-3C585FFBDE10}"/>
              </a:ext>
            </a:extLst>
          </p:cNvPr>
          <p:cNvSpPr>
            <a:spLocks noGrp="1"/>
          </p:cNvSpPr>
          <p:nvPr>
            <p:ph type="title"/>
          </p:nvPr>
        </p:nvSpPr>
        <p:spPr/>
        <p:txBody>
          <a:bodyPr>
            <a:normAutofit fontScale="90000"/>
          </a:bodyPr>
          <a:lstStyle/>
          <a:p>
            <a:r>
              <a:rPr lang="en-US" dirty="0"/>
              <a:t>FLY640</a:t>
            </a:r>
          </a:p>
        </p:txBody>
      </p:sp>
      <p:pic>
        <p:nvPicPr>
          <p:cNvPr id="13" name="Picture 12">
            <a:extLst>
              <a:ext uri="{FF2B5EF4-FFF2-40B4-BE49-F238E27FC236}">
                <a16:creationId xmlns:a16="http://schemas.microsoft.com/office/drawing/2014/main" id="{A650FBFB-13AB-154D-B650-11ED4DDF18AF}"/>
              </a:ext>
            </a:extLst>
          </p:cNvPr>
          <p:cNvPicPr>
            <a:picLocks noChangeAspect="1"/>
          </p:cNvPicPr>
          <p:nvPr/>
        </p:nvPicPr>
        <p:blipFill>
          <a:blip r:embed="rId2"/>
          <a:stretch>
            <a:fillRect/>
          </a:stretch>
        </p:blipFill>
        <p:spPr>
          <a:xfrm>
            <a:off x="1316736" y="806959"/>
            <a:ext cx="5733288" cy="4299966"/>
          </a:xfrm>
          <a:prstGeom prst="rect">
            <a:avLst/>
          </a:prstGeom>
        </p:spPr>
      </p:pic>
      <p:sp>
        <p:nvSpPr>
          <p:cNvPr id="14" name="TextBox 13">
            <a:extLst>
              <a:ext uri="{FF2B5EF4-FFF2-40B4-BE49-F238E27FC236}">
                <a16:creationId xmlns:a16="http://schemas.microsoft.com/office/drawing/2014/main" id="{B7788477-C1A1-D14A-863D-40EE53C74AA4}"/>
              </a:ext>
            </a:extLst>
          </p:cNvPr>
          <p:cNvSpPr txBox="1"/>
          <p:nvPr/>
        </p:nvSpPr>
        <p:spPr>
          <a:xfrm>
            <a:off x="7128714" y="3454592"/>
            <a:ext cx="2015286" cy="923330"/>
          </a:xfrm>
          <a:prstGeom prst="rect">
            <a:avLst/>
          </a:prstGeom>
          <a:noFill/>
        </p:spPr>
        <p:txBody>
          <a:bodyPr wrap="square" rtlCol="0">
            <a:spAutoFit/>
          </a:bodyPr>
          <a:lstStyle/>
          <a:p>
            <a:pPr algn="l"/>
            <a:r>
              <a:rPr lang="en-US" sz="1800" dirty="0">
                <a:solidFill>
                  <a:srgbClr val="002060"/>
                </a:solidFill>
              </a:rPr>
              <a:t>Raspberry Pi to control Firefly optical links</a:t>
            </a:r>
          </a:p>
        </p:txBody>
      </p:sp>
      <p:sp>
        <p:nvSpPr>
          <p:cNvPr id="15" name="TextBox 14">
            <a:extLst>
              <a:ext uri="{FF2B5EF4-FFF2-40B4-BE49-F238E27FC236}">
                <a16:creationId xmlns:a16="http://schemas.microsoft.com/office/drawing/2014/main" id="{07779997-D13B-1A42-9C5A-34F1E89892A6}"/>
              </a:ext>
            </a:extLst>
          </p:cNvPr>
          <p:cNvSpPr txBox="1"/>
          <p:nvPr/>
        </p:nvSpPr>
        <p:spPr>
          <a:xfrm>
            <a:off x="7333488" y="891540"/>
            <a:ext cx="1911096" cy="369332"/>
          </a:xfrm>
          <a:prstGeom prst="rect">
            <a:avLst/>
          </a:prstGeom>
          <a:noFill/>
        </p:spPr>
        <p:txBody>
          <a:bodyPr wrap="square" rtlCol="0">
            <a:spAutoFit/>
          </a:bodyPr>
          <a:lstStyle/>
          <a:p>
            <a:pPr algn="l"/>
            <a:r>
              <a:rPr lang="en-US" sz="1800" dirty="0">
                <a:solidFill>
                  <a:srgbClr val="002060"/>
                </a:solidFill>
              </a:rPr>
              <a:t>Clock in</a:t>
            </a:r>
          </a:p>
        </p:txBody>
      </p:sp>
      <p:sp>
        <p:nvSpPr>
          <p:cNvPr id="16" name="TextBox 15">
            <a:extLst>
              <a:ext uri="{FF2B5EF4-FFF2-40B4-BE49-F238E27FC236}">
                <a16:creationId xmlns:a16="http://schemas.microsoft.com/office/drawing/2014/main" id="{DCCF2FC3-9CA3-4446-BCB6-0B2348761ABD}"/>
              </a:ext>
            </a:extLst>
          </p:cNvPr>
          <p:cNvSpPr txBox="1"/>
          <p:nvPr/>
        </p:nvSpPr>
        <p:spPr>
          <a:xfrm>
            <a:off x="7424928" y="1440180"/>
            <a:ext cx="1956816" cy="369332"/>
          </a:xfrm>
          <a:prstGeom prst="rect">
            <a:avLst/>
          </a:prstGeom>
          <a:noFill/>
        </p:spPr>
        <p:txBody>
          <a:bodyPr wrap="square" rtlCol="0">
            <a:spAutoFit/>
          </a:bodyPr>
          <a:lstStyle/>
          <a:p>
            <a:pPr algn="l"/>
            <a:r>
              <a:rPr lang="en-US" sz="1800" dirty="0">
                <a:solidFill>
                  <a:srgbClr val="002060"/>
                </a:solidFill>
              </a:rPr>
              <a:t>Clock out</a:t>
            </a:r>
          </a:p>
        </p:txBody>
      </p:sp>
      <p:sp>
        <p:nvSpPr>
          <p:cNvPr id="17" name="TextBox 16">
            <a:extLst>
              <a:ext uri="{FF2B5EF4-FFF2-40B4-BE49-F238E27FC236}">
                <a16:creationId xmlns:a16="http://schemas.microsoft.com/office/drawing/2014/main" id="{DB59901A-CBE5-1148-9DD5-546F18C96C8F}"/>
              </a:ext>
            </a:extLst>
          </p:cNvPr>
          <p:cNvSpPr txBox="1"/>
          <p:nvPr/>
        </p:nvSpPr>
        <p:spPr>
          <a:xfrm>
            <a:off x="448056" y="481715"/>
            <a:ext cx="1883664" cy="646331"/>
          </a:xfrm>
          <a:prstGeom prst="rect">
            <a:avLst/>
          </a:prstGeom>
          <a:solidFill>
            <a:schemeClr val="bg1"/>
          </a:solidFill>
        </p:spPr>
        <p:txBody>
          <a:bodyPr wrap="square" rtlCol="0">
            <a:spAutoFit/>
          </a:bodyPr>
          <a:lstStyle/>
          <a:p>
            <a:pPr algn="l"/>
            <a:r>
              <a:rPr lang="en-US" sz="1800" dirty="0">
                <a:solidFill>
                  <a:srgbClr val="002060"/>
                </a:solidFill>
              </a:rPr>
              <a:t>Firefly – 12 optical links</a:t>
            </a:r>
          </a:p>
        </p:txBody>
      </p:sp>
      <p:sp>
        <p:nvSpPr>
          <p:cNvPr id="18" name="TextBox 17">
            <a:extLst>
              <a:ext uri="{FF2B5EF4-FFF2-40B4-BE49-F238E27FC236}">
                <a16:creationId xmlns:a16="http://schemas.microsoft.com/office/drawing/2014/main" id="{A83905A0-5F85-6749-9284-B9AB5926AB24}"/>
              </a:ext>
            </a:extLst>
          </p:cNvPr>
          <p:cNvSpPr txBox="1"/>
          <p:nvPr/>
        </p:nvSpPr>
        <p:spPr>
          <a:xfrm>
            <a:off x="3660693" y="5016255"/>
            <a:ext cx="2578608" cy="424732"/>
          </a:xfrm>
          <a:prstGeom prst="rect">
            <a:avLst/>
          </a:prstGeom>
          <a:noFill/>
        </p:spPr>
        <p:txBody>
          <a:bodyPr wrap="square" rtlCol="0">
            <a:spAutoFit/>
          </a:bodyPr>
          <a:lstStyle/>
          <a:p>
            <a:pPr algn="l"/>
            <a:r>
              <a:rPr lang="en-US" sz="2160" dirty="0">
                <a:solidFill>
                  <a:srgbClr val="002060"/>
                </a:solidFill>
              </a:rPr>
              <a:t>Power regulators</a:t>
            </a:r>
          </a:p>
        </p:txBody>
      </p:sp>
      <p:sp>
        <p:nvSpPr>
          <p:cNvPr id="19" name="TextBox 18">
            <a:extLst>
              <a:ext uri="{FF2B5EF4-FFF2-40B4-BE49-F238E27FC236}">
                <a16:creationId xmlns:a16="http://schemas.microsoft.com/office/drawing/2014/main" id="{A0CDBAE6-E69A-134D-A95A-A2DC2682F42C}"/>
              </a:ext>
            </a:extLst>
          </p:cNvPr>
          <p:cNvSpPr txBox="1"/>
          <p:nvPr/>
        </p:nvSpPr>
        <p:spPr>
          <a:xfrm>
            <a:off x="120409" y="4033384"/>
            <a:ext cx="2221992" cy="369332"/>
          </a:xfrm>
          <a:prstGeom prst="rect">
            <a:avLst/>
          </a:prstGeom>
          <a:noFill/>
        </p:spPr>
        <p:txBody>
          <a:bodyPr wrap="square" rtlCol="0">
            <a:spAutoFit/>
          </a:bodyPr>
          <a:lstStyle/>
          <a:p>
            <a:pPr algn="l"/>
            <a:r>
              <a:rPr lang="en-US" sz="1800" dirty="0">
                <a:solidFill>
                  <a:srgbClr val="002060"/>
                </a:solidFill>
              </a:rPr>
              <a:t>Power in</a:t>
            </a:r>
          </a:p>
        </p:txBody>
      </p:sp>
      <p:cxnSp>
        <p:nvCxnSpPr>
          <p:cNvPr id="21" name="Straight Arrow Connector 20">
            <a:extLst>
              <a:ext uri="{FF2B5EF4-FFF2-40B4-BE49-F238E27FC236}">
                <a16:creationId xmlns:a16="http://schemas.microsoft.com/office/drawing/2014/main" id="{41A072DA-7172-0848-B7EF-F73C80654788}"/>
              </a:ext>
            </a:extLst>
          </p:cNvPr>
          <p:cNvCxnSpPr>
            <a:cxnSpLocks/>
          </p:cNvCxnSpPr>
          <p:nvPr/>
        </p:nvCxnSpPr>
        <p:spPr>
          <a:xfrm>
            <a:off x="1854200" y="1017593"/>
            <a:ext cx="1108456" cy="64954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4054C59A-91F8-4141-BDD3-3A5375C5AAE5}"/>
              </a:ext>
            </a:extLst>
          </p:cNvPr>
          <p:cNvCxnSpPr>
            <a:cxnSpLocks/>
          </p:cNvCxnSpPr>
          <p:nvPr/>
        </p:nvCxnSpPr>
        <p:spPr>
          <a:xfrm flipV="1">
            <a:off x="1236133" y="4148667"/>
            <a:ext cx="618067" cy="11006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86F13A3A-E433-B743-9913-3C3524EAC619}"/>
              </a:ext>
            </a:extLst>
          </p:cNvPr>
          <p:cNvCxnSpPr>
            <a:cxnSpLocks/>
            <a:stCxn id="14" idx="1"/>
          </p:cNvCxnSpPr>
          <p:nvPr/>
        </p:nvCxnSpPr>
        <p:spPr>
          <a:xfrm flipH="1" flipV="1">
            <a:off x="6199632" y="3783107"/>
            <a:ext cx="929082" cy="13315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946D8F3E-C59A-9F45-A094-4FB3FC31EA70}"/>
              </a:ext>
            </a:extLst>
          </p:cNvPr>
          <p:cNvCxnSpPr>
            <a:cxnSpLocks/>
          </p:cNvCxnSpPr>
          <p:nvPr/>
        </p:nvCxnSpPr>
        <p:spPr>
          <a:xfrm flipH="1" flipV="1">
            <a:off x="4347972" y="4338829"/>
            <a:ext cx="169164" cy="74898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D01CB651-D2BE-BE4E-9506-819B8B42F2C2}"/>
              </a:ext>
            </a:extLst>
          </p:cNvPr>
          <p:cNvCxnSpPr>
            <a:cxnSpLocks/>
            <a:stCxn id="15" idx="1"/>
          </p:cNvCxnSpPr>
          <p:nvPr/>
        </p:nvCxnSpPr>
        <p:spPr>
          <a:xfrm flipH="1">
            <a:off x="5989320" y="1076206"/>
            <a:ext cx="1344168" cy="43712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8F8FF3ED-B2A4-7B45-BD6D-8F4525768599}"/>
              </a:ext>
            </a:extLst>
          </p:cNvPr>
          <p:cNvCxnSpPr>
            <a:cxnSpLocks/>
            <a:stCxn id="16" idx="1"/>
          </p:cNvCxnSpPr>
          <p:nvPr/>
        </p:nvCxnSpPr>
        <p:spPr>
          <a:xfrm flipH="1">
            <a:off x="6199632" y="1624846"/>
            <a:ext cx="1225296" cy="37011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 name="Slide Number Placeholder 2">
            <a:extLst>
              <a:ext uri="{FF2B5EF4-FFF2-40B4-BE49-F238E27FC236}">
                <a16:creationId xmlns:a16="http://schemas.microsoft.com/office/drawing/2014/main" id="{3BE0CB5E-EB64-8743-AA15-2B501E2743EB}"/>
              </a:ext>
            </a:extLst>
          </p:cNvPr>
          <p:cNvSpPr>
            <a:spLocks noGrp="1"/>
          </p:cNvSpPr>
          <p:nvPr>
            <p:ph type="sldNum" sz="quarter" idx="12"/>
          </p:nvPr>
        </p:nvSpPr>
        <p:spPr/>
        <p:txBody>
          <a:bodyPr/>
          <a:lstStyle/>
          <a:p>
            <a:fld id="{19F05ACF-1A9E-1542-B2B1-6AF804BB2947}" type="slidenum">
              <a:rPr lang="en-US" smtClean="0"/>
              <a:t>12</a:t>
            </a:fld>
            <a:endParaRPr lang="en-US" dirty="0"/>
          </a:p>
        </p:txBody>
      </p:sp>
      <p:sp>
        <p:nvSpPr>
          <p:cNvPr id="4" name="Date Placeholder 3">
            <a:extLst>
              <a:ext uri="{FF2B5EF4-FFF2-40B4-BE49-F238E27FC236}">
                <a16:creationId xmlns:a16="http://schemas.microsoft.com/office/drawing/2014/main" id="{23D5D765-9260-E34E-BC65-B38FA345C80D}"/>
              </a:ext>
            </a:extLst>
          </p:cNvPr>
          <p:cNvSpPr>
            <a:spLocks noGrp="1"/>
          </p:cNvSpPr>
          <p:nvPr>
            <p:ph type="dt" sz="half" idx="10"/>
          </p:nvPr>
        </p:nvSpPr>
        <p:spPr>
          <a:xfrm>
            <a:off x="1710267" y="5288852"/>
            <a:ext cx="2133600" cy="304271"/>
          </a:xfrm>
        </p:spPr>
        <p:txBody>
          <a:bodyPr/>
          <a:lstStyle/>
          <a:p>
            <a:r>
              <a:rPr lang="en-US"/>
              <a:t>September 3rd 2019</a:t>
            </a:r>
            <a:endParaRPr lang="en-GB" dirty="0"/>
          </a:p>
        </p:txBody>
      </p:sp>
      <p:sp>
        <p:nvSpPr>
          <p:cNvPr id="5" name="Footer Placeholder 4">
            <a:extLst>
              <a:ext uri="{FF2B5EF4-FFF2-40B4-BE49-F238E27FC236}">
                <a16:creationId xmlns:a16="http://schemas.microsoft.com/office/drawing/2014/main" id="{8F6680C8-A6EB-8A45-B9B8-D1EA0C0F0667}"/>
              </a:ext>
            </a:extLst>
          </p:cNvPr>
          <p:cNvSpPr>
            <a:spLocks noGrp="1"/>
          </p:cNvSpPr>
          <p:nvPr>
            <p:ph type="ftr" sz="quarter" idx="11"/>
          </p:nvPr>
        </p:nvSpPr>
        <p:spPr/>
        <p:txBody>
          <a:bodyPr/>
          <a:lstStyle/>
          <a:p>
            <a:r>
              <a:rPr lang="en-GB"/>
              <a:t>TWEPP Santiago de Compostela 2019</a:t>
            </a:r>
          </a:p>
        </p:txBody>
      </p:sp>
    </p:spTree>
    <p:extLst>
      <p:ext uri="{BB962C8B-B14F-4D97-AF65-F5344CB8AC3E}">
        <p14:creationId xmlns:p14="http://schemas.microsoft.com/office/powerpoint/2010/main" val="2181961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4F882-6E20-FD43-8499-C11B0EE131EB}"/>
              </a:ext>
            </a:extLst>
          </p:cNvPr>
          <p:cNvSpPr>
            <a:spLocks noGrp="1"/>
          </p:cNvSpPr>
          <p:nvPr>
            <p:ph type="title"/>
          </p:nvPr>
        </p:nvSpPr>
        <p:spPr/>
        <p:txBody>
          <a:bodyPr>
            <a:normAutofit fontScale="90000"/>
          </a:bodyPr>
          <a:lstStyle/>
          <a:p>
            <a:r>
              <a:rPr lang="en-US" dirty="0"/>
              <a:t>Front-End Board Emulator</a:t>
            </a:r>
          </a:p>
        </p:txBody>
      </p:sp>
      <p:pic>
        <p:nvPicPr>
          <p:cNvPr id="4" name="Picture 3">
            <a:extLst>
              <a:ext uri="{FF2B5EF4-FFF2-40B4-BE49-F238E27FC236}">
                <a16:creationId xmlns:a16="http://schemas.microsoft.com/office/drawing/2014/main" id="{578FD8E1-A6A7-224C-9ADE-11B7A59FAF9C}"/>
              </a:ext>
            </a:extLst>
          </p:cNvPr>
          <p:cNvPicPr>
            <a:picLocks noChangeAspect="1"/>
          </p:cNvPicPr>
          <p:nvPr/>
        </p:nvPicPr>
        <p:blipFill>
          <a:blip r:embed="rId2"/>
          <a:stretch>
            <a:fillRect/>
          </a:stretch>
        </p:blipFill>
        <p:spPr>
          <a:xfrm>
            <a:off x="629547" y="660489"/>
            <a:ext cx="3096542" cy="4644813"/>
          </a:xfrm>
          <a:prstGeom prst="rect">
            <a:avLst/>
          </a:prstGeom>
        </p:spPr>
      </p:pic>
      <p:sp>
        <p:nvSpPr>
          <p:cNvPr id="5" name="TextBox 4">
            <a:extLst>
              <a:ext uri="{FF2B5EF4-FFF2-40B4-BE49-F238E27FC236}">
                <a16:creationId xmlns:a16="http://schemas.microsoft.com/office/drawing/2014/main" id="{D2BA0C89-2AFE-2944-98A5-5795F239AD3A}"/>
              </a:ext>
            </a:extLst>
          </p:cNvPr>
          <p:cNvSpPr txBox="1"/>
          <p:nvPr/>
        </p:nvSpPr>
        <p:spPr>
          <a:xfrm>
            <a:off x="4173648" y="844991"/>
            <a:ext cx="4970352" cy="1754326"/>
          </a:xfrm>
          <a:prstGeom prst="rect">
            <a:avLst/>
          </a:prstGeom>
          <a:noFill/>
        </p:spPr>
        <p:txBody>
          <a:bodyPr wrap="square" rtlCol="0">
            <a:spAutoFit/>
          </a:bodyPr>
          <a:lstStyle/>
          <a:p>
            <a:pPr algn="l"/>
            <a:r>
              <a:rPr lang="en-US" sz="2160" dirty="0">
                <a:solidFill>
                  <a:srgbClr val="002060"/>
                </a:solidFill>
              </a:rPr>
              <a:t>Two levels of 1 – 6 fanout. </a:t>
            </a:r>
          </a:p>
          <a:p>
            <a:pPr algn="l"/>
            <a:r>
              <a:rPr lang="en-US" sz="2160" dirty="0">
                <a:solidFill>
                  <a:srgbClr val="002060"/>
                </a:solidFill>
              </a:rPr>
              <a:t>Divides clock signal down from 640 MHz to 160 </a:t>
            </a:r>
            <a:r>
              <a:rPr lang="en-US" sz="2160" dirty="0" err="1">
                <a:solidFill>
                  <a:srgbClr val="002060"/>
                </a:solidFill>
              </a:rPr>
              <a:t>MHz.</a:t>
            </a:r>
            <a:endParaRPr lang="en-US" sz="2160" dirty="0">
              <a:solidFill>
                <a:srgbClr val="002060"/>
              </a:solidFill>
            </a:endParaRPr>
          </a:p>
          <a:p>
            <a:pPr algn="l"/>
            <a:r>
              <a:rPr lang="en-US" sz="2160" dirty="0">
                <a:solidFill>
                  <a:srgbClr val="002060"/>
                </a:solidFill>
              </a:rPr>
              <a:t>Outputs 4 – copies of signals on differential SMAs for the measurement.</a:t>
            </a:r>
          </a:p>
        </p:txBody>
      </p:sp>
      <p:sp>
        <p:nvSpPr>
          <p:cNvPr id="6" name="TextBox 5">
            <a:extLst>
              <a:ext uri="{FF2B5EF4-FFF2-40B4-BE49-F238E27FC236}">
                <a16:creationId xmlns:a16="http://schemas.microsoft.com/office/drawing/2014/main" id="{BDBD9509-B827-8B45-A506-2FE022F0A50E}"/>
              </a:ext>
            </a:extLst>
          </p:cNvPr>
          <p:cNvSpPr txBox="1"/>
          <p:nvPr/>
        </p:nvSpPr>
        <p:spPr>
          <a:xfrm>
            <a:off x="4173648" y="2830340"/>
            <a:ext cx="4771176" cy="2140012"/>
          </a:xfrm>
          <a:prstGeom prst="rect">
            <a:avLst/>
          </a:prstGeom>
          <a:noFill/>
        </p:spPr>
        <p:txBody>
          <a:bodyPr wrap="square" rtlCol="0">
            <a:spAutoFit/>
          </a:bodyPr>
          <a:lstStyle/>
          <a:p>
            <a:pPr algn="l"/>
            <a:r>
              <a:rPr lang="en-US" sz="2160" dirty="0">
                <a:solidFill>
                  <a:srgbClr val="002060"/>
                </a:solidFill>
              </a:rPr>
              <a:t>All components used in the setup are designed for high speed digital transmission.</a:t>
            </a:r>
          </a:p>
          <a:p>
            <a:pPr algn="l"/>
            <a:endParaRPr lang="en-US" sz="2160" dirty="0">
              <a:solidFill>
                <a:srgbClr val="002060"/>
              </a:solidFill>
            </a:endParaRPr>
          </a:p>
          <a:p>
            <a:pPr algn="l"/>
            <a:r>
              <a:rPr lang="en-US" sz="2160" dirty="0">
                <a:solidFill>
                  <a:srgbClr val="002060"/>
                </a:solidFill>
              </a:rPr>
              <a:t>The typical RMS jitter of the 1 – 6 Mux and the Divide-by-2 flip-flop is 0.2 ps.</a:t>
            </a:r>
          </a:p>
        </p:txBody>
      </p:sp>
      <p:sp>
        <p:nvSpPr>
          <p:cNvPr id="7" name="Slide Number Placeholder 6">
            <a:extLst>
              <a:ext uri="{FF2B5EF4-FFF2-40B4-BE49-F238E27FC236}">
                <a16:creationId xmlns:a16="http://schemas.microsoft.com/office/drawing/2014/main" id="{9CFCFF48-8146-B848-8AEA-0C8A351A0CBD}"/>
              </a:ext>
            </a:extLst>
          </p:cNvPr>
          <p:cNvSpPr>
            <a:spLocks noGrp="1"/>
          </p:cNvSpPr>
          <p:nvPr>
            <p:ph type="sldNum" sz="quarter" idx="12"/>
          </p:nvPr>
        </p:nvSpPr>
        <p:spPr/>
        <p:txBody>
          <a:bodyPr/>
          <a:lstStyle/>
          <a:p>
            <a:fld id="{19F05ACF-1A9E-1542-B2B1-6AF804BB2947}" type="slidenum">
              <a:rPr lang="en-US" smtClean="0"/>
              <a:t>13</a:t>
            </a:fld>
            <a:endParaRPr lang="en-US" dirty="0"/>
          </a:p>
        </p:txBody>
      </p:sp>
      <p:sp>
        <p:nvSpPr>
          <p:cNvPr id="3" name="Date Placeholder 2">
            <a:extLst>
              <a:ext uri="{FF2B5EF4-FFF2-40B4-BE49-F238E27FC236}">
                <a16:creationId xmlns:a16="http://schemas.microsoft.com/office/drawing/2014/main" id="{3EC739A7-D0F7-E64F-A857-28E70D48254F}"/>
              </a:ext>
            </a:extLst>
          </p:cNvPr>
          <p:cNvSpPr>
            <a:spLocks noGrp="1"/>
          </p:cNvSpPr>
          <p:nvPr>
            <p:ph type="dt" sz="half" idx="10"/>
          </p:nvPr>
        </p:nvSpPr>
        <p:spPr/>
        <p:txBody>
          <a:bodyPr/>
          <a:lstStyle/>
          <a:p>
            <a:r>
              <a:rPr lang="en-US"/>
              <a:t>September 3rd 2019</a:t>
            </a:r>
            <a:endParaRPr lang="en-GB"/>
          </a:p>
        </p:txBody>
      </p:sp>
      <p:sp>
        <p:nvSpPr>
          <p:cNvPr id="8" name="Footer Placeholder 7">
            <a:extLst>
              <a:ext uri="{FF2B5EF4-FFF2-40B4-BE49-F238E27FC236}">
                <a16:creationId xmlns:a16="http://schemas.microsoft.com/office/drawing/2014/main" id="{AF14F229-F53A-AE4B-BF2A-388C2E417D08}"/>
              </a:ext>
            </a:extLst>
          </p:cNvPr>
          <p:cNvSpPr>
            <a:spLocks noGrp="1"/>
          </p:cNvSpPr>
          <p:nvPr>
            <p:ph type="ftr" sz="quarter" idx="11"/>
          </p:nvPr>
        </p:nvSpPr>
        <p:spPr/>
        <p:txBody>
          <a:bodyPr/>
          <a:lstStyle/>
          <a:p>
            <a:r>
              <a:rPr lang="en-GB"/>
              <a:t>TWEPP Santiago de Compostela 2019</a:t>
            </a:r>
          </a:p>
        </p:txBody>
      </p:sp>
    </p:spTree>
    <p:extLst>
      <p:ext uri="{BB962C8B-B14F-4D97-AF65-F5344CB8AC3E}">
        <p14:creationId xmlns:p14="http://schemas.microsoft.com/office/powerpoint/2010/main" val="8781121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5FC17-03D1-0E4D-AA20-85029C44BEBD}"/>
              </a:ext>
            </a:extLst>
          </p:cNvPr>
          <p:cNvSpPr>
            <a:spLocks noGrp="1"/>
          </p:cNvSpPr>
          <p:nvPr>
            <p:ph type="title"/>
          </p:nvPr>
        </p:nvSpPr>
        <p:spPr/>
        <p:txBody>
          <a:bodyPr>
            <a:normAutofit fontScale="90000"/>
          </a:bodyPr>
          <a:lstStyle/>
          <a:p>
            <a:r>
              <a:rPr lang="en-US" dirty="0"/>
              <a:t>Reality</a:t>
            </a:r>
          </a:p>
        </p:txBody>
      </p:sp>
      <p:pic>
        <p:nvPicPr>
          <p:cNvPr id="4" name="Picture 3">
            <a:extLst>
              <a:ext uri="{FF2B5EF4-FFF2-40B4-BE49-F238E27FC236}">
                <a16:creationId xmlns:a16="http://schemas.microsoft.com/office/drawing/2014/main" id="{DA9BF1F6-2675-824A-82B2-DC1B862FD30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454978" y="703110"/>
            <a:ext cx="3453864" cy="4605152"/>
          </a:xfrm>
          <a:prstGeom prst="rect">
            <a:avLst/>
          </a:prstGeom>
        </p:spPr>
      </p:pic>
      <p:pic>
        <p:nvPicPr>
          <p:cNvPr id="6" name="Picture 5">
            <a:extLst>
              <a:ext uri="{FF2B5EF4-FFF2-40B4-BE49-F238E27FC236}">
                <a16:creationId xmlns:a16="http://schemas.microsoft.com/office/drawing/2014/main" id="{23D1754F-3180-5B43-8AC0-2204BD2F1886}"/>
              </a:ext>
            </a:extLst>
          </p:cNvPr>
          <p:cNvPicPr>
            <a:picLocks noChangeAspect="1"/>
          </p:cNvPicPr>
          <p:nvPr/>
        </p:nvPicPr>
        <p:blipFill>
          <a:blip r:embed="rId3"/>
          <a:stretch>
            <a:fillRect/>
          </a:stretch>
        </p:blipFill>
        <p:spPr>
          <a:xfrm>
            <a:off x="416064" y="1083165"/>
            <a:ext cx="4900893" cy="3675670"/>
          </a:xfrm>
          <a:prstGeom prst="rect">
            <a:avLst/>
          </a:prstGeom>
        </p:spPr>
      </p:pic>
      <p:sp>
        <p:nvSpPr>
          <p:cNvPr id="7" name="Slide Number Placeholder 6">
            <a:extLst>
              <a:ext uri="{FF2B5EF4-FFF2-40B4-BE49-F238E27FC236}">
                <a16:creationId xmlns:a16="http://schemas.microsoft.com/office/drawing/2014/main" id="{8FFF318E-0285-034B-AF36-F3E348782BE5}"/>
              </a:ext>
            </a:extLst>
          </p:cNvPr>
          <p:cNvSpPr>
            <a:spLocks noGrp="1"/>
          </p:cNvSpPr>
          <p:nvPr>
            <p:ph type="sldNum" sz="quarter" idx="12"/>
          </p:nvPr>
        </p:nvSpPr>
        <p:spPr/>
        <p:txBody>
          <a:bodyPr/>
          <a:lstStyle/>
          <a:p>
            <a:fld id="{19F05ACF-1A9E-1542-B2B1-6AF804BB2947}" type="slidenum">
              <a:rPr lang="en-US" smtClean="0"/>
              <a:t>14</a:t>
            </a:fld>
            <a:endParaRPr lang="en-US" dirty="0"/>
          </a:p>
        </p:txBody>
      </p:sp>
      <p:sp>
        <p:nvSpPr>
          <p:cNvPr id="3" name="Date Placeholder 2">
            <a:extLst>
              <a:ext uri="{FF2B5EF4-FFF2-40B4-BE49-F238E27FC236}">
                <a16:creationId xmlns:a16="http://schemas.microsoft.com/office/drawing/2014/main" id="{4F89515E-BC5C-9A48-80B7-060D83802BB7}"/>
              </a:ext>
            </a:extLst>
          </p:cNvPr>
          <p:cNvSpPr>
            <a:spLocks noGrp="1"/>
          </p:cNvSpPr>
          <p:nvPr>
            <p:ph type="dt" sz="half" idx="10"/>
          </p:nvPr>
        </p:nvSpPr>
        <p:spPr/>
        <p:txBody>
          <a:bodyPr/>
          <a:lstStyle/>
          <a:p>
            <a:r>
              <a:rPr lang="en-US"/>
              <a:t>September 3rd 2019</a:t>
            </a:r>
            <a:endParaRPr lang="en-GB"/>
          </a:p>
        </p:txBody>
      </p:sp>
      <p:sp>
        <p:nvSpPr>
          <p:cNvPr id="5" name="Footer Placeholder 4">
            <a:extLst>
              <a:ext uri="{FF2B5EF4-FFF2-40B4-BE49-F238E27FC236}">
                <a16:creationId xmlns:a16="http://schemas.microsoft.com/office/drawing/2014/main" id="{0E821AB4-E301-F24A-B2DA-29D6BFF344FA}"/>
              </a:ext>
            </a:extLst>
          </p:cNvPr>
          <p:cNvSpPr>
            <a:spLocks noGrp="1"/>
          </p:cNvSpPr>
          <p:nvPr>
            <p:ph type="ftr" sz="quarter" idx="11"/>
          </p:nvPr>
        </p:nvSpPr>
        <p:spPr/>
        <p:txBody>
          <a:bodyPr/>
          <a:lstStyle/>
          <a:p>
            <a:r>
              <a:rPr lang="en-GB"/>
              <a:t>TWEPP Santiago de Compostela 2019</a:t>
            </a:r>
          </a:p>
        </p:txBody>
      </p:sp>
    </p:spTree>
    <p:extLst>
      <p:ext uri="{BB962C8B-B14F-4D97-AF65-F5344CB8AC3E}">
        <p14:creationId xmlns:p14="http://schemas.microsoft.com/office/powerpoint/2010/main" val="2912741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F10D4DA-9F32-914D-8E7B-22C69363591D}"/>
              </a:ext>
            </a:extLst>
          </p:cNvPr>
          <p:cNvPicPr>
            <a:picLocks noChangeAspect="1"/>
          </p:cNvPicPr>
          <p:nvPr/>
        </p:nvPicPr>
        <p:blipFill>
          <a:blip r:embed="rId2"/>
          <a:stretch>
            <a:fillRect/>
          </a:stretch>
        </p:blipFill>
        <p:spPr>
          <a:xfrm>
            <a:off x="-42334" y="1531586"/>
            <a:ext cx="4248749" cy="3439464"/>
          </a:xfrm>
          <a:prstGeom prst="rect">
            <a:avLst/>
          </a:prstGeom>
        </p:spPr>
      </p:pic>
      <p:sp>
        <p:nvSpPr>
          <p:cNvPr id="2" name="Title 1">
            <a:extLst>
              <a:ext uri="{FF2B5EF4-FFF2-40B4-BE49-F238E27FC236}">
                <a16:creationId xmlns:a16="http://schemas.microsoft.com/office/drawing/2014/main" id="{096774AC-FA80-AB4E-A7EE-27D149DAAD24}"/>
              </a:ext>
            </a:extLst>
          </p:cNvPr>
          <p:cNvSpPr>
            <a:spLocks noGrp="1"/>
          </p:cNvSpPr>
          <p:nvPr>
            <p:ph type="title"/>
          </p:nvPr>
        </p:nvSpPr>
        <p:spPr>
          <a:xfrm>
            <a:off x="457200" y="15490"/>
            <a:ext cx="8229600" cy="514450"/>
          </a:xfrm>
        </p:spPr>
        <p:txBody>
          <a:bodyPr>
            <a:normAutofit fontScale="90000"/>
          </a:bodyPr>
          <a:lstStyle/>
          <a:p>
            <a:r>
              <a:rPr lang="en-US" dirty="0"/>
              <a:t>TIE</a:t>
            </a:r>
            <a:r>
              <a:rPr lang="en-US" baseline="-25000" dirty="0"/>
              <a:t>SS</a:t>
            </a:r>
            <a:r>
              <a:rPr lang="en-US" dirty="0"/>
              <a:t> of 160 MHz Clock</a:t>
            </a:r>
            <a:endParaRPr lang="en-US" i="1" dirty="0"/>
          </a:p>
        </p:txBody>
      </p:sp>
      <p:sp>
        <p:nvSpPr>
          <p:cNvPr id="11" name="Oval 10">
            <a:extLst>
              <a:ext uri="{FF2B5EF4-FFF2-40B4-BE49-F238E27FC236}">
                <a16:creationId xmlns:a16="http://schemas.microsoft.com/office/drawing/2014/main" id="{7C77A7DF-7B8E-164F-895D-C389C6AC2CB5}"/>
              </a:ext>
            </a:extLst>
          </p:cNvPr>
          <p:cNvSpPr/>
          <p:nvPr/>
        </p:nvSpPr>
        <p:spPr>
          <a:xfrm>
            <a:off x="3238228" y="2631280"/>
            <a:ext cx="514877" cy="579439"/>
          </a:xfrm>
          <a:prstGeom prst="ellipse">
            <a:avLst/>
          </a:prstGeom>
          <a:noFill/>
          <a:ln w="381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60"/>
          </a:p>
        </p:txBody>
      </p:sp>
      <p:sp>
        <p:nvSpPr>
          <p:cNvPr id="4" name="TextBox 3">
            <a:extLst>
              <a:ext uri="{FF2B5EF4-FFF2-40B4-BE49-F238E27FC236}">
                <a16:creationId xmlns:a16="http://schemas.microsoft.com/office/drawing/2014/main" id="{BAA1F4C3-1448-1046-BCF5-FBCCB0E111FB}"/>
              </a:ext>
            </a:extLst>
          </p:cNvPr>
          <p:cNvSpPr txBox="1"/>
          <p:nvPr/>
        </p:nvSpPr>
        <p:spPr>
          <a:xfrm>
            <a:off x="20157" y="550054"/>
            <a:ext cx="3911600" cy="1015663"/>
          </a:xfrm>
          <a:prstGeom prst="rect">
            <a:avLst/>
          </a:prstGeom>
          <a:noFill/>
        </p:spPr>
        <p:txBody>
          <a:bodyPr wrap="square" rtlCol="0">
            <a:spAutoFit/>
          </a:bodyPr>
          <a:lstStyle/>
          <a:p>
            <a:pPr algn="l"/>
            <a:r>
              <a:rPr lang="en-US" sz="2000" dirty="0">
                <a:solidFill>
                  <a:srgbClr val="002060"/>
                </a:solidFill>
              </a:rPr>
              <a:t>External Clock mode use the 640 MHz clock. This is the slave-slave mode.</a:t>
            </a:r>
          </a:p>
        </p:txBody>
      </p:sp>
      <p:sp>
        <p:nvSpPr>
          <p:cNvPr id="12" name="TextBox 11">
            <a:extLst>
              <a:ext uri="{FF2B5EF4-FFF2-40B4-BE49-F238E27FC236}">
                <a16:creationId xmlns:a16="http://schemas.microsoft.com/office/drawing/2014/main" id="{27803568-02BF-C84C-BCEE-204E423B1624}"/>
              </a:ext>
            </a:extLst>
          </p:cNvPr>
          <p:cNvSpPr txBox="1"/>
          <p:nvPr/>
        </p:nvSpPr>
        <p:spPr>
          <a:xfrm>
            <a:off x="4344971" y="4935970"/>
            <a:ext cx="4843670" cy="369332"/>
          </a:xfrm>
          <a:prstGeom prst="rect">
            <a:avLst/>
          </a:prstGeom>
          <a:noFill/>
        </p:spPr>
        <p:txBody>
          <a:bodyPr wrap="square" rtlCol="0">
            <a:spAutoFit/>
          </a:bodyPr>
          <a:lstStyle/>
          <a:p>
            <a:r>
              <a:rPr lang="en-US" sz="1800" dirty="0">
                <a:solidFill>
                  <a:srgbClr val="002060"/>
                </a:solidFill>
              </a:rPr>
              <a:t>Measure 1.6 </a:t>
            </a:r>
            <a:r>
              <a:rPr lang="en-US" sz="1800" dirty="0" err="1">
                <a:solidFill>
                  <a:srgbClr val="002060"/>
                </a:solidFill>
              </a:rPr>
              <a:t>ps</a:t>
            </a:r>
            <a:r>
              <a:rPr lang="en-US" sz="1800" dirty="0">
                <a:solidFill>
                  <a:srgbClr val="002060"/>
                </a:solidFill>
              </a:rPr>
              <a:t>  </a:t>
            </a:r>
            <a:r>
              <a:rPr lang="en-US" sz="1800" i="1" dirty="0" err="1">
                <a:solidFill>
                  <a:srgbClr val="002060"/>
                </a:solidFill>
              </a:rPr>
              <a:t>TIEss</a:t>
            </a:r>
            <a:endParaRPr lang="en-US" sz="1800" i="1" dirty="0">
              <a:solidFill>
                <a:srgbClr val="002060"/>
              </a:solidFill>
            </a:endParaRPr>
          </a:p>
        </p:txBody>
      </p:sp>
      <p:sp>
        <p:nvSpPr>
          <p:cNvPr id="7" name="Oval 6">
            <a:extLst>
              <a:ext uri="{FF2B5EF4-FFF2-40B4-BE49-F238E27FC236}">
                <a16:creationId xmlns:a16="http://schemas.microsoft.com/office/drawing/2014/main" id="{143148C8-3687-1848-AF25-6A6A47B15E05}"/>
              </a:ext>
            </a:extLst>
          </p:cNvPr>
          <p:cNvSpPr/>
          <p:nvPr/>
        </p:nvSpPr>
        <p:spPr>
          <a:xfrm>
            <a:off x="3307262" y="3693755"/>
            <a:ext cx="514877" cy="579439"/>
          </a:xfrm>
          <a:prstGeom prst="ellipse">
            <a:avLst/>
          </a:prstGeom>
          <a:noFill/>
          <a:ln w="381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60"/>
          </a:p>
        </p:txBody>
      </p:sp>
      <p:pic>
        <p:nvPicPr>
          <p:cNvPr id="6" name="Picture 5">
            <a:extLst>
              <a:ext uri="{FF2B5EF4-FFF2-40B4-BE49-F238E27FC236}">
                <a16:creationId xmlns:a16="http://schemas.microsoft.com/office/drawing/2014/main" id="{FDFE7A81-5EC1-9A4B-BB78-2AFEAABD4EE7}"/>
              </a:ext>
            </a:extLst>
          </p:cNvPr>
          <p:cNvPicPr>
            <a:picLocks noChangeAspect="1"/>
          </p:cNvPicPr>
          <p:nvPr/>
        </p:nvPicPr>
        <p:blipFill>
          <a:blip r:embed="rId3"/>
          <a:stretch>
            <a:fillRect/>
          </a:stretch>
        </p:blipFill>
        <p:spPr>
          <a:xfrm>
            <a:off x="3931757" y="834211"/>
            <a:ext cx="5395441" cy="4046581"/>
          </a:xfrm>
          <a:prstGeom prst="rect">
            <a:avLst/>
          </a:prstGeom>
        </p:spPr>
      </p:pic>
      <p:sp>
        <p:nvSpPr>
          <p:cNvPr id="13" name="Rectangle 12">
            <a:extLst>
              <a:ext uri="{FF2B5EF4-FFF2-40B4-BE49-F238E27FC236}">
                <a16:creationId xmlns:a16="http://schemas.microsoft.com/office/drawing/2014/main" id="{72AF4183-1C4C-CB4D-B184-92113A5031DB}"/>
              </a:ext>
            </a:extLst>
          </p:cNvPr>
          <p:cNvSpPr/>
          <p:nvPr/>
        </p:nvSpPr>
        <p:spPr>
          <a:xfrm>
            <a:off x="4737618" y="498234"/>
            <a:ext cx="2993768" cy="387798"/>
          </a:xfrm>
          <a:prstGeom prst="rect">
            <a:avLst/>
          </a:prstGeom>
        </p:spPr>
        <p:txBody>
          <a:bodyPr wrap="none">
            <a:spAutoFit/>
          </a:bodyPr>
          <a:lstStyle/>
          <a:p>
            <a:r>
              <a:rPr lang="en-US" sz="1920" dirty="0">
                <a:solidFill>
                  <a:srgbClr val="002060"/>
                </a:solidFill>
              </a:rPr>
              <a:t>20 </a:t>
            </a:r>
            <a:r>
              <a:rPr lang="en-US" sz="1920" dirty="0" err="1">
                <a:solidFill>
                  <a:srgbClr val="002060"/>
                </a:solidFill>
              </a:rPr>
              <a:t>Gs</a:t>
            </a:r>
            <a:r>
              <a:rPr lang="en-US" sz="1920" dirty="0">
                <a:solidFill>
                  <a:srgbClr val="002060"/>
                </a:solidFill>
              </a:rPr>
              <a:t>/s – 1Mpts --- &gt; 20 kHz</a:t>
            </a:r>
          </a:p>
        </p:txBody>
      </p:sp>
      <p:sp>
        <p:nvSpPr>
          <p:cNvPr id="8" name="Slide Number Placeholder 7">
            <a:extLst>
              <a:ext uri="{FF2B5EF4-FFF2-40B4-BE49-F238E27FC236}">
                <a16:creationId xmlns:a16="http://schemas.microsoft.com/office/drawing/2014/main" id="{89CF4830-83B2-8544-A700-EAD9A5E2697C}"/>
              </a:ext>
            </a:extLst>
          </p:cNvPr>
          <p:cNvSpPr>
            <a:spLocks noGrp="1"/>
          </p:cNvSpPr>
          <p:nvPr>
            <p:ph type="sldNum" sz="quarter" idx="12"/>
          </p:nvPr>
        </p:nvSpPr>
        <p:spPr/>
        <p:txBody>
          <a:bodyPr/>
          <a:lstStyle/>
          <a:p>
            <a:fld id="{19F05ACF-1A9E-1542-B2B1-6AF804BB2947}" type="slidenum">
              <a:rPr lang="en-US" smtClean="0"/>
              <a:t>15</a:t>
            </a:fld>
            <a:endParaRPr lang="en-US" dirty="0"/>
          </a:p>
        </p:txBody>
      </p:sp>
      <p:sp>
        <p:nvSpPr>
          <p:cNvPr id="3" name="Date Placeholder 2">
            <a:extLst>
              <a:ext uri="{FF2B5EF4-FFF2-40B4-BE49-F238E27FC236}">
                <a16:creationId xmlns:a16="http://schemas.microsoft.com/office/drawing/2014/main" id="{1D61E4FB-925D-104B-ACB2-5C3EFDE7CFB9}"/>
              </a:ext>
            </a:extLst>
          </p:cNvPr>
          <p:cNvSpPr>
            <a:spLocks noGrp="1"/>
          </p:cNvSpPr>
          <p:nvPr>
            <p:ph type="dt" sz="half" idx="10"/>
          </p:nvPr>
        </p:nvSpPr>
        <p:spPr/>
        <p:txBody>
          <a:bodyPr/>
          <a:lstStyle/>
          <a:p>
            <a:r>
              <a:rPr lang="en-US"/>
              <a:t>September 3rd 2019</a:t>
            </a:r>
            <a:endParaRPr lang="en-GB"/>
          </a:p>
        </p:txBody>
      </p:sp>
      <p:sp>
        <p:nvSpPr>
          <p:cNvPr id="5" name="Footer Placeholder 4">
            <a:extLst>
              <a:ext uri="{FF2B5EF4-FFF2-40B4-BE49-F238E27FC236}">
                <a16:creationId xmlns:a16="http://schemas.microsoft.com/office/drawing/2014/main" id="{0FB2A0D8-24DA-3245-9FC5-2732E11A103B}"/>
              </a:ext>
            </a:extLst>
          </p:cNvPr>
          <p:cNvSpPr>
            <a:spLocks noGrp="1"/>
          </p:cNvSpPr>
          <p:nvPr>
            <p:ph type="ftr" sz="quarter" idx="11"/>
          </p:nvPr>
        </p:nvSpPr>
        <p:spPr/>
        <p:txBody>
          <a:bodyPr/>
          <a:lstStyle/>
          <a:p>
            <a:r>
              <a:rPr lang="en-GB"/>
              <a:t>TWEPP Santiago de Compostela 2019</a:t>
            </a:r>
          </a:p>
        </p:txBody>
      </p:sp>
    </p:spTree>
    <p:extLst>
      <p:ext uri="{BB962C8B-B14F-4D97-AF65-F5344CB8AC3E}">
        <p14:creationId xmlns:p14="http://schemas.microsoft.com/office/powerpoint/2010/main" val="24893060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5">
            <a:extLst>
              <a:ext uri="{FF2B5EF4-FFF2-40B4-BE49-F238E27FC236}">
                <a16:creationId xmlns:a16="http://schemas.microsoft.com/office/drawing/2014/main" id="{7661D9A9-8216-0242-A389-27DDC1F1AB50}"/>
              </a:ext>
            </a:extLst>
          </p:cNvPr>
          <p:cNvSpPr/>
          <p:nvPr/>
        </p:nvSpPr>
        <p:spPr>
          <a:xfrm>
            <a:off x="-281849" y="528078"/>
            <a:ext cx="9571939" cy="5383987"/>
          </a:xfrm>
          <a:prstGeom prst="rect">
            <a:avLst/>
          </a:prstGeom>
          <a:blipFill>
            <a:blip r:embed="rId2" cstate="print"/>
            <a:stretch>
              <a:fillRect/>
            </a:stretch>
          </a:blipFill>
        </p:spPr>
        <p:txBody>
          <a:bodyPr wrap="square" lIns="0" tIns="0" rIns="0" bIns="0" rtlCol="0"/>
          <a:lstStyle/>
          <a:p>
            <a:endParaRPr sz="2160"/>
          </a:p>
        </p:txBody>
      </p:sp>
      <p:sp>
        <p:nvSpPr>
          <p:cNvPr id="2" name="Title 1">
            <a:extLst>
              <a:ext uri="{FF2B5EF4-FFF2-40B4-BE49-F238E27FC236}">
                <a16:creationId xmlns:a16="http://schemas.microsoft.com/office/drawing/2014/main" id="{9F9B3B62-CFAD-724F-8161-C1FD71E4AF6D}"/>
              </a:ext>
            </a:extLst>
          </p:cNvPr>
          <p:cNvSpPr>
            <a:spLocks noGrp="1"/>
          </p:cNvSpPr>
          <p:nvPr>
            <p:ph type="title"/>
          </p:nvPr>
        </p:nvSpPr>
        <p:spPr/>
        <p:txBody>
          <a:bodyPr>
            <a:normAutofit fontScale="90000"/>
          </a:bodyPr>
          <a:lstStyle/>
          <a:p>
            <a:r>
              <a:rPr lang="en-US" dirty="0"/>
              <a:t>Test Setup at CERN</a:t>
            </a:r>
          </a:p>
        </p:txBody>
      </p:sp>
      <p:sp>
        <p:nvSpPr>
          <p:cNvPr id="3" name="Slide Number Placeholder 2">
            <a:extLst>
              <a:ext uri="{FF2B5EF4-FFF2-40B4-BE49-F238E27FC236}">
                <a16:creationId xmlns:a16="http://schemas.microsoft.com/office/drawing/2014/main" id="{4D6B3DF0-C6A1-0540-8376-8BCBC7FD2ADF}"/>
              </a:ext>
            </a:extLst>
          </p:cNvPr>
          <p:cNvSpPr>
            <a:spLocks noGrp="1"/>
          </p:cNvSpPr>
          <p:nvPr>
            <p:ph type="sldNum" sz="quarter" idx="12"/>
          </p:nvPr>
        </p:nvSpPr>
        <p:spPr/>
        <p:txBody>
          <a:bodyPr/>
          <a:lstStyle/>
          <a:p>
            <a:fld id="{19F05ACF-1A9E-1542-B2B1-6AF804BB2947}" type="slidenum">
              <a:rPr lang="en-US" smtClean="0"/>
              <a:t>16</a:t>
            </a:fld>
            <a:endParaRPr lang="en-US" dirty="0"/>
          </a:p>
        </p:txBody>
      </p:sp>
      <p:sp>
        <p:nvSpPr>
          <p:cNvPr id="5" name="Date Placeholder 4">
            <a:extLst>
              <a:ext uri="{FF2B5EF4-FFF2-40B4-BE49-F238E27FC236}">
                <a16:creationId xmlns:a16="http://schemas.microsoft.com/office/drawing/2014/main" id="{A4549D53-16FD-4E45-87E5-554F86C6F77F}"/>
              </a:ext>
            </a:extLst>
          </p:cNvPr>
          <p:cNvSpPr>
            <a:spLocks noGrp="1"/>
          </p:cNvSpPr>
          <p:nvPr>
            <p:ph type="dt" sz="half" idx="10"/>
          </p:nvPr>
        </p:nvSpPr>
        <p:spPr/>
        <p:txBody>
          <a:bodyPr/>
          <a:lstStyle/>
          <a:p>
            <a:r>
              <a:rPr lang="en-US"/>
              <a:t>September 3rd 2019</a:t>
            </a:r>
            <a:endParaRPr lang="en-GB"/>
          </a:p>
        </p:txBody>
      </p:sp>
      <p:sp>
        <p:nvSpPr>
          <p:cNvPr id="6" name="Footer Placeholder 5">
            <a:extLst>
              <a:ext uri="{FF2B5EF4-FFF2-40B4-BE49-F238E27FC236}">
                <a16:creationId xmlns:a16="http://schemas.microsoft.com/office/drawing/2014/main" id="{795C24B5-817E-704C-AB47-EFA6313D9768}"/>
              </a:ext>
            </a:extLst>
          </p:cNvPr>
          <p:cNvSpPr>
            <a:spLocks noGrp="1"/>
          </p:cNvSpPr>
          <p:nvPr>
            <p:ph type="ftr" sz="quarter" idx="11"/>
          </p:nvPr>
        </p:nvSpPr>
        <p:spPr/>
        <p:txBody>
          <a:bodyPr/>
          <a:lstStyle/>
          <a:p>
            <a:r>
              <a:rPr lang="en-GB"/>
              <a:t>TWEPP Santiago de Compostela 2019</a:t>
            </a:r>
          </a:p>
        </p:txBody>
      </p:sp>
    </p:spTree>
    <p:extLst>
      <p:ext uri="{BB962C8B-B14F-4D97-AF65-F5344CB8AC3E}">
        <p14:creationId xmlns:p14="http://schemas.microsoft.com/office/powerpoint/2010/main" val="2926097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CA40F-AE18-E840-BD77-D44F6A8A75B9}"/>
              </a:ext>
            </a:extLst>
          </p:cNvPr>
          <p:cNvSpPr>
            <a:spLocks noGrp="1"/>
          </p:cNvSpPr>
          <p:nvPr>
            <p:ph type="title"/>
          </p:nvPr>
        </p:nvSpPr>
        <p:spPr/>
        <p:txBody>
          <a:bodyPr>
            <a:normAutofit fontScale="90000"/>
          </a:bodyPr>
          <a:lstStyle/>
          <a:p>
            <a:r>
              <a:rPr lang="en-US" dirty="0"/>
              <a:t>Tests at CERN</a:t>
            </a:r>
          </a:p>
        </p:txBody>
      </p:sp>
      <p:sp>
        <p:nvSpPr>
          <p:cNvPr id="6" name="Slide Number Placeholder 5">
            <a:extLst>
              <a:ext uri="{FF2B5EF4-FFF2-40B4-BE49-F238E27FC236}">
                <a16:creationId xmlns:a16="http://schemas.microsoft.com/office/drawing/2014/main" id="{AC093BBA-F691-6149-9785-99762F24C774}"/>
              </a:ext>
            </a:extLst>
          </p:cNvPr>
          <p:cNvSpPr>
            <a:spLocks noGrp="1"/>
          </p:cNvSpPr>
          <p:nvPr>
            <p:ph type="sldNum" sz="quarter" idx="12"/>
          </p:nvPr>
        </p:nvSpPr>
        <p:spPr/>
        <p:txBody>
          <a:bodyPr/>
          <a:lstStyle/>
          <a:p>
            <a:fld id="{19F05ACF-1A9E-1542-B2B1-6AF804BB2947}" type="slidenum">
              <a:rPr lang="en-US" smtClean="0"/>
              <a:t>17</a:t>
            </a:fld>
            <a:endParaRPr lang="en-US" dirty="0"/>
          </a:p>
        </p:txBody>
      </p:sp>
      <p:pic>
        <p:nvPicPr>
          <p:cNvPr id="10" name="Picture 9">
            <a:extLst>
              <a:ext uri="{FF2B5EF4-FFF2-40B4-BE49-F238E27FC236}">
                <a16:creationId xmlns:a16="http://schemas.microsoft.com/office/drawing/2014/main" id="{DD750564-5611-E340-B45F-FA209A1A05BD}"/>
              </a:ext>
            </a:extLst>
          </p:cNvPr>
          <p:cNvPicPr>
            <a:picLocks noChangeAspect="1"/>
          </p:cNvPicPr>
          <p:nvPr/>
        </p:nvPicPr>
        <p:blipFill>
          <a:blip r:embed="rId2"/>
          <a:stretch>
            <a:fillRect/>
          </a:stretch>
        </p:blipFill>
        <p:spPr>
          <a:xfrm>
            <a:off x="310426" y="817181"/>
            <a:ext cx="4093535" cy="3070151"/>
          </a:xfrm>
          <a:prstGeom prst="rect">
            <a:avLst/>
          </a:prstGeom>
        </p:spPr>
      </p:pic>
      <p:sp>
        <p:nvSpPr>
          <p:cNvPr id="3" name="TextBox 2">
            <a:extLst>
              <a:ext uri="{FF2B5EF4-FFF2-40B4-BE49-F238E27FC236}">
                <a16:creationId xmlns:a16="http://schemas.microsoft.com/office/drawing/2014/main" id="{37473E6F-E02C-5948-8DBF-BBA021F7E034}"/>
              </a:ext>
            </a:extLst>
          </p:cNvPr>
          <p:cNvSpPr txBox="1"/>
          <p:nvPr/>
        </p:nvSpPr>
        <p:spPr>
          <a:xfrm>
            <a:off x="4243099" y="4015203"/>
            <a:ext cx="3800015" cy="646331"/>
          </a:xfrm>
          <a:prstGeom prst="rect">
            <a:avLst/>
          </a:prstGeom>
          <a:noFill/>
        </p:spPr>
        <p:txBody>
          <a:bodyPr wrap="square" rtlCol="0">
            <a:spAutoFit/>
          </a:bodyPr>
          <a:lstStyle/>
          <a:p>
            <a:pPr algn="ctr"/>
            <a:r>
              <a:rPr lang="en-US" sz="1800" dirty="0">
                <a:solidFill>
                  <a:srgbClr val="002060"/>
                </a:solidFill>
              </a:rPr>
              <a:t>Phase difference noise slave-to-slave  257 fs</a:t>
            </a:r>
          </a:p>
        </p:txBody>
      </p:sp>
      <p:sp>
        <p:nvSpPr>
          <p:cNvPr id="11" name="object 2">
            <a:extLst>
              <a:ext uri="{FF2B5EF4-FFF2-40B4-BE49-F238E27FC236}">
                <a16:creationId xmlns:a16="http://schemas.microsoft.com/office/drawing/2014/main" id="{D8BFA25E-2742-8A47-B2AE-8FC700AC5B53}"/>
              </a:ext>
            </a:extLst>
          </p:cNvPr>
          <p:cNvSpPr/>
          <p:nvPr/>
        </p:nvSpPr>
        <p:spPr>
          <a:xfrm>
            <a:off x="4526926" y="1083055"/>
            <a:ext cx="3995283" cy="2750188"/>
          </a:xfrm>
          <a:prstGeom prst="rect">
            <a:avLst/>
          </a:prstGeom>
          <a:blipFill>
            <a:blip r:embed="rId3" cstate="print"/>
            <a:stretch>
              <a:fillRect/>
            </a:stretch>
          </a:blipFill>
        </p:spPr>
        <p:txBody>
          <a:bodyPr wrap="square" lIns="0" tIns="0" rIns="0" bIns="0" rtlCol="0"/>
          <a:lstStyle/>
          <a:p>
            <a:pPr algn="ctr"/>
            <a:endParaRPr sz="2160"/>
          </a:p>
        </p:txBody>
      </p:sp>
      <p:sp>
        <p:nvSpPr>
          <p:cNvPr id="14" name="TextBox 13">
            <a:extLst>
              <a:ext uri="{FF2B5EF4-FFF2-40B4-BE49-F238E27FC236}">
                <a16:creationId xmlns:a16="http://schemas.microsoft.com/office/drawing/2014/main" id="{CDB69FD0-9677-464B-88EA-93951CB60464}"/>
              </a:ext>
            </a:extLst>
          </p:cNvPr>
          <p:cNvSpPr txBox="1"/>
          <p:nvPr/>
        </p:nvSpPr>
        <p:spPr>
          <a:xfrm>
            <a:off x="2051404" y="464775"/>
            <a:ext cx="4705113" cy="424732"/>
          </a:xfrm>
          <a:prstGeom prst="rect">
            <a:avLst/>
          </a:prstGeom>
          <a:noFill/>
        </p:spPr>
        <p:txBody>
          <a:bodyPr wrap="square" rtlCol="0">
            <a:spAutoFit/>
          </a:bodyPr>
          <a:lstStyle/>
          <a:p>
            <a:pPr algn="l"/>
            <a:r>
              <a:rPr lang="en-US" sz="2160" dirty="0">
                <a:solidFill>
                  <a:srgbClr val="008303"/>
                </a:solidFill>
              </a:rPr>
              <a:t>Integration between 0.01 Hz to 1 </a:t>
            </a:r>
            <a:r>
              <a:rPr lang="en-US" sz="2160" dirty="0" err="1">
                <a:solidFill>
                  <a:srgbClr val="008303"/>
                </a:solidFill>
              </a:rPr>
              <a:t>MHz.</a:t>
            </a:r>
            <a:endParaRPr lang="en-US" sz="2160" dirty="0">
              <a:solidFill>
                <a:srgbClr val="008303"/>
              </a:solidFill>
            </a:endParaRPr>
          </a:p>
        </p:txBody>
      </p:sp>
      <p:sp>
        <p:nvSpPr>
          <p:cNvPr id="4" name="Date Placeholder 3">
            <a:extLst>
              <a:ext uri="{FF2B5EF4-FFF2-40B4-BE49-F238E27FC236}">
                <a16:creationId xmlns:a16="http://schemas.microsoft.com/office/drawing/2014/main" id="{CB01EC72-52AA-C645-8A39-60C67E490A44}"/>
              </a:ext>
            </a:extLst>
          </p:cNvPr>
          <p:cNvSpPr>
            <a:spLocks noGrp="1"/>
          </p:cNvSpPr>
          <p:nvPr>
            <p:ph type="dt" sz="half" idx="10"/>
          </p:nvPr>
        </p:nvSpPr>
        <p:spPr/>
        <p:txBody>
          <a:bodyPr/>
          <a:lstStyle/>
          <a:p>
            <a:r>
              <a:rPr lang="en-US"/>
              <a:t>September 3rd 2019</a:t>
            </a:r>
            <a:endParaRPr lang="en-GB"/>
          </a:p>
        </p:txBody>
      </p:sp>
      <p:sp>
        <p:nvSpPr>
          <p:cNvPr id="7" name="Footer Placeholder 6">
            <a:extLst>
              <a:ext uri="{FF2B5EF4-FFF2-40B4-BE49-F238E27FC236}">
                <a16:creationId xmlns:a16="http://schemas.microsoft.com/office/drawing/2014/main" id="{FE4CE7B6-AA09-7544-B68F-6D388C9A379C}"/>
              </a:ext>
            </a:extLst>
          </p:cNvPr>
          <p:cNvSpPr>
            <a:spLocks noGrp="1"/>
          </p:cNvSpPr>
          <p:nvPr>
            <p:ph type="ftr" sz="quarter" idx="11"/>
          </p:nvPr>
        </p:nvSpPr>
        <p:spPr/>
        <p:txBody>
          <a:bodyPr/>
          <a:lstStyle/>
          <a:p>
            <a:r>
              <a:rPr lang="en-GB"/>
              <a:t>TWEPP Santiago de Compostela 2019</a:t>
            </a:r>
          </a:p>
        </p:txBody>
      </p:sp>
      <p:sp>
        <p:nvSpPr>
          <p:cNvPr id="15" name="TextBox 14">
            <a:extLst>
              <a:ext uri="{FF2B5EF4-FFF2-40B4-BE49-F238E27FC236}">
                <a16:creationId xmlns:a16="http://schemas.microsoft.com/office/drawing/2014/main" id="{6E00ADEB-AFA6-994F-A87A-900A1A258055}"/>
              </a:ext>
            </a:extLst>
          </p:cNvPr>
          <p:cNvSpPr txBox="1"/>
          <p:nvPr/>
        </p:nvSpPr>
        <p:spPr>
          <a:xfrm>
            <a:off x="526848" y="4019721"/>
            <a:ext cx="3329928" cy="646331"/>
          </a:xfrm>
          <a:prstGeom prst="rect">
            <a:avLst/>
          </a:prstGeom>
          <a:noFill/>
        </p:spPr>
        <p:txBody>
          <a:bodyPr wrap="square" rtlCol="0">
            <a:spAutoFit/>
          </a:bodyPr>
          <a:lstStyle/>
          <a:p>
            <a:pPr algn="ctr"/>
            <a:r>
              <a:rPr lang="en-US" sz="1800" dirty="0">
                <a:solidFill>
                  <a:srgbClr val="002060"/>
                </a:solidFill>
              </a:rPr>
              <a:t>Phase difference noise at source 52 fs</a:t>
            </a:r>
          </a:p>
        </p:txBody>
      </p:sp>
      <p:sp>
        <p:nvSpPr>
          <p:cNvPr id="8" name="TextBox 7">
            <a:extLst>
              <a:ext uri="{FF2B5EF4-FFF2-40B4-BE49-F238E27FC236}">
                <a16:creationId xmlns:a16="http://schemas.microsoft.com/office/drawing/2014/main" id="{2A43518D-1E15-C342-9BED-9CCD4F70476F}"/>
              </a:ext>
            </a:extLst>
          </p:cNvPr>
          <p:cNvSpPr txBox="1"/>
          <p:nvPr/>
        </p:nvSpPr>
        <p:spPr>
          <a:xfrm>
            <a:off x="1845794" y="4873539"/>
            <a:ext cx="5395261" cy="369332"/>
          </a:xfrm>
          <a:prstGeom prst="rect">
            <a:avLst/>
          </a:prstGeom>
          <a:noFill/>
        </p:spPr>
        <p:txBody>
          <a:bodyPr wrap="square" rtlCol="0">
            <a:spAutoFit/>
          </a:bodyPr>
          <a:lstStyle/>
          <a:p>
            <a:r>
              <a:rPr lang="en-US" sz="1800" dirty="0">
                <a:solidFill>
                  <a:srgbClr val="C00000"/>
                </a:solidFill>
              </a:rPr>
              <a:t>Measured at CERN HPTD lab with Microsemi 5275A  </a:t>
            </a:r>
          </a:p>
        </p:txBody>
      </p:sp>
      <p:sp>
        <p:nvSpPr>
          <p:cNvPr id="17" name="TextBox 16">
            <a:extLst>
              <a:ext uri="{FF2B5EF4-FFF2-40B4-BE49-F238E27FC236}">
                <a16:creationId xmlns:a16="http://schemas.microsoft.com/office/drawing/2014/main" id="{D5B43209-580D-6D41-9C5A-EA82EBBEAE55}"/>
              </a:ext>
            </a:extLst>
          </p:cNvPr>
          <p:cNvSpPr txBox="1"/>
          <p:nvPr/>
        </p:nvSpPr>
        <p:spPr>
          <a:xfrm>
            <a:off x="1155523" y="849691"/>
            <a:ext cx="2403339" cy="308418"/>
          </a:xfrm>
          <a:prstGeom prst="rect">
            <a:avLst/>
          </a:prstGeom>
          <a:solidFill>
            <a:schemeClr val="bg1"/>
          </a:solidFill>
        </p:spPr>
        <p:txBody>
          <a:bodyPr wrap="square" rtlCol="0">
            <a:spAutoFit/>
          </a:bodyPr>
          <a:lstStyle/>
          <a:p>
            <a:r>
              <a:rPr lang="en-US" dirty="0"/>
              <a:t>TIE</a:t>
            </a:r>
            <a:r>
              <a:rPr lang="en-US" baseline="-25000" dirty="0"/>
              <a:t>SS</a:t>
            </a:r>
            <a:r>
              <a:rPr lang="en-US" dirty="0"/>
              <a:t> of copy of clock at input</a:t>
            </a:r>
          </a:p>
        </p:txBody>
      </p:sp>
      <p:sp>
        <p:nvSpPr>
          <p:cNvPr id="18" name="TextBox 17">
            <a:extLst>
              <a:ext uri="{FF2B5EF4-FFF2-40B4-BE49-F238E27FC236}">
                <a16:creationId xmlns:a16="http://schemas.microsoft.com/office/drawing/2014/main" id="{1D379C5C-59BC-5F4C-879B-25240B5A5202}"/>
              </a:ext>
            </a:extLst>
          </p:cNvPr>
          <p:cNvSpPr txBox="1"/>
          <p:nvPr/>
        </p:nvSpPr>
        <p:spPr>
          <a:xfrm>
            <a:off x="5147339" y="878400"/>
            <a:ext cx="3396733" cy="308418"/>
          </a:xfrm>
          <a:prstGeom prst="rect">
            <a:avLst/>
          </a:prstGeom>
          <a:solidFill>
            <a:schemeClr val="bg1"/>
          </a:solidFill>
        </p:spPr>
        <p:txBody>
          <a:bodyPr wrap="square" rtlCol="0">
            <a:spAutoFit/>
          </a:bodyPr>
          <a:lstStyle/>
          <a:p>
            <a:r>
              <a:rPr lang="en-US" dirty="0"/>
              <a:t>TIE</a:t>
            </a:r>
            <a:r>
              <a:rPr lang="en-US" baseline="-25000" dirty="0"/>
              <a:t>SS</a:t>
            </a:r>
            <a:r>
              <a:rPr lang="en-US" dirty="0"/>
              <a:t> at output of 2 independent branches</a:t>
            </a:r>
          </a:p>
        </p:txBody>
      </p:sp>
    </p:spTree>
    <p:extLst>
      <p:ext uri="{BB962C8B-B14F-4D97-AF65-F5344CB8AC3E}">
        <p14:creationId xmlns:p14="http://schemas.microsoft.com/office/powerpoint/2010/main" val="3867188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C8898-EAA9-354A-B6D6-3CE32A469EE7}"/>
              </a:ext>
            </a:extLst>
          </p:cNvPr>
          <p:cNvSpPr>
            <a:spLocks noGrp="1"/>
          </p:cNvSpPr>
          <p:nvPr>
            <p:ph type="title"/>
          </p:nvPr>
        </p:nvSpPr>
        <p:spPr/>
        <p:txBody>
          <a:bodyPr>
            <a:normAutofit fontScale="90000"/>
          </a:bodyPr>
          <a:lstStyle/>
          <a:p>
            <a:r>
              <a:rPr lang="en-US" dirty="0"/>
              <a:t>Custom DDMTD</a:t>
            </a:r>
          </a:p>
        </p:txBody>
      </p:sp>
      <p:sp>
        <p:nvSpPr>
          <p:cNvPr id="3" name="Date Placeholder 2">
            <a:extLst>
              <a:ext uri="{FF2B5EF4-FFF2-40B4-BE49-F238E27FC236}">
                <a16:creationId xmlns:a16="http://schemas.microsoft.com/office/drawing/2014/main" id="{683B0438-78B0-2443-96B9-6AC356F7D7E5}"/>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F28A571E-7266-8D4D-95D5-39722BE941BE}"/>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769A8E67-8FBE-E54A-9F92-72EB1A32BCFE}"/>
              </a:ext>
            </a:extLst>
          </p:cNvPr>
          <p:cNvSpPr>
            <a:spLocks noGrp="1"/>
          </p:cNvSpPr>
          <p:nvPr>
            <p:ph type="sldNum" sz="quarter" idx="12"/>
          </p:nvPr>
        </p:nvSpPr>
        <p:spPr/>
        <p:txBody>
          <a:bodyPr/>
          <a:lstStyle/>
          <a:p>
            <a:fld id="{E9676D24-1C10-7F46-81DA-8C959901AACB}" type="slidenum">
              <a:rPr lang="en-GB" smtClean="0"/>
              <a:pPr/>
              <a:t>18</a:t>
            </a:fld>
            <a:endParaRPr lang="en-GB"/>
          </a:p>
        </p:txBody>
      </p:sp>
      <p:pic>
        <p:nvPicPr>
          <p:cNvPr id="7" name="Picture 6">
            <a:extLst>
              <a:ext uri="{FF2B5EF4-FFF2-40B4-BE49-F238E27FC236}">
                <a16:creationId xmlns:a16="http://schemas.microsoft.com/office/drawing/2014/main" id="{604BA18B-A3EA-2B44-9CCA-31D61B6C44C7}"/>
              </a:ext>
            </a:extLst>
          </p:cNvPr>
          <p:cNvPicPr>
            <a:picLocks noChangeAspect="1"/>
          </p:cNvPicPr>
          <p:nvPr/>
        </p:nvPicPr>
        <p:blipFill>
          <a:blip r:embed="rId2"/>
          <a:stretch>
            <a:fillRect/>
          </a:stretch>
        </p:blipFill>
        <p:spPr>
          <a:xfrm>
            <a:off x="4797780" y="597528"/>
            <a:ext cx="3992148" cy="4103483"/>
          </a:xfrm>
          <a:prstGeom prst="rect">
            <a:avLst/>
          </a:prstGeom>
        </p:spPr>
      </p:pic>
      <p:pic>
        <p:nvPicPr>
          <p:cNvPr id="11" name="Picture 10">
            <a:extLst>
              <a:ext uri="{FF2B5EF4-FFF2-40B4-BE49-F238E27FC236}">
                <a16:creationId xmlns:a16="http://schemas.microsoft.com/office/drawing/2014/main" id="{7171AE4A-76A4-6046-B9C1-9D40BA6721F2}"/>
              </a:ext>
            </a:extLst>
          </p:cNvPr>
          <p:cNvPicPr>
            <a:picLocks noChangeAspect="1"/>
          </p:cNvPicPr>
          <p:nvPr/>
        </p:nvPicPr>
        <p:blipFill>
          <a:blip r:embed="rId3"/>
          <a:stretch>
            <a:fillRect/>
          </a:stretch>
        </p:blipFill>
        <p:spPr>
          <a:xfrm>
            <a:off x="189698" y="877905"/>
            <a:ext cx="4200579" cy="2969818"/>
          </a:xfrm>
          <a:prstGeom prst="rect">
            <a:avLst/>
          </a:prstGeom>
          <a:ln w="38100">
            <a:solidFill>
              <a:srgbClr val="7030A0"/>
            </a:solidFill>
          </a:ln>
        </p:spPr>
      </p:pic>
      <p:cxnSp>
        <p:nvCxnSpPr>
          <p:cNvPr id="13" name="Straight Arrow Connector 12">
            <a:extLst>
              <a:ext uri="{FF2B5EF4-FFF2-40B4-BE49-F238E27FC236}">
                <a16:creationId xmlns:a16="http://schemas.microsoft.com/office/drawing/2014/main" id="{06C2098B-5ADE-5C44-95A8-0A4517068750}"/>
              </a:ext>
            </a:extLst>
          </p:cNvPr>
          <p:cNvCxnSpPr>
            <a:cxnSpLocks/>
          </p:cNvCxnSpPr>
          <p:nvPr/>
        </p:nvCxnSpPr>
        <p:spPr>
          <a:xfrm flipV="1">
            <a:off x="4390277" y="3702867"/>
            <a:ext cx="2403577" cy="144856"/>
          </a:xfrm>
          <a:prstGeom prst="straightConnector1">
            <a:avLst/>
          </a:prstGeom>
          <a:ln w="3810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92EA49B6-3D4F-7041-899D-A3A507F97177}"/>
              </a:ext>
            </a:extLst>
          </p:cNvPr>
          <p:cNvSpPr txBox="1"/>
          <p:nvPr/>
        </p:nvSpPr>
        <p:spPr>
          <a:xfrm>
            <a:off x="5115697" y="4865244"/>
            <a:ext cx="3571103" cy="308418"/>
          </a:xfrm>
          <a:prstGeom prst="rect">
            <a:avLst/>
          </a:prstGeom>
          <a:noFill/>
        </p:spPr>
        <p:txBody>
          <a:bodyPr wrap="square" rtlCol="0">
            <a:spAutoFit/>
          </a:bodyPr>
          <a:lstStyle/>
          <a:p>
            <a:r>
              <a:rPr lang="en-US" dirty="0"/>
              <a:t>Use </a:t>
            </a:r>
            <a:r>
              <a:rPr lang="en-US" dirty="0" err="1"/>
              <a:t>Nexsys</a:t>
            </a:r>
            <a:r>
              <a:rPr lang="en-US" dirty="0"/>
              <a:t> Video card with Artix-7 FPGA.</a:t>
            </a:r>
          </a:p>
        </p:txBody>
      </p:sp>
    </p:spTree>
    <p:extLst>
      <p:ext uri="{BB962C8B-B14F-4D97-AF65-F5344CB8AC3E}">
        <p14:creationId xmlns:p14="http://schemas.microsoft.com/office/powerpoint/2010/main" val="1139193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F21F4-9023-3A4C-8F75-00BDB3DD6349}"/>
              </a:ext>
            </a:extLst>
          </p:cNvPr>
          <p:cNvSpPr>
            <a:spLocks noGrp="1"/>
          </p:cNvSpPr>
          <p:nvPr>
            <p:ph type="title"/>
          </p:nvPr>
        </p:nvSpPr>
        <p:spPr/>
        <p:txBody>
          <a:bodyPr>
            <a:normAutofit fontScale="90000"/>
          </a:bodyPr>
          <a:lstStyle/>
          <a:p>
            <a:r>
              <a:rPr lang="en-US" dirty="0"/>
              <a:t>DDMTD Performance</a:t>
            </a:r>
          </a:p>
        </p:txBody>
      </p:sp>
      <p:sp>
        <p:nvSpPr>
          <p:cNvPr id="3" name="Date Placeholder 2">
            <a:extLst>
              <a:ext uri="{FF2B5EF4-FFF2-40B4-BE49-F238E27FC236}">
                <a16:creationId xmlns:a16="http://schemas.microsoft.com/office/drawing/2014/main" id="{D4F4186A-393B-BC47-9730-1F2D61CA4489}"/>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710E2957-B743-BF49-A212-CC152F86F1C3}"/>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3711531D-7304-4B4D-AF6F-8EF1C1440A17}"/>
              </a:ext>
            </a:extLst>
          </p:cNvPr>
          <p:cNvSpPr>
            <a:spLocks noGrp="1"/>
          </p:cNvSpPr>
          <p:nvPr>
            <p:ph type="sldNum" sz="quarter" idx="12"/>
          </p:nvPr>
        </p:nvSpPr>
        <p:spPr/>
        <p:txBody>
          <a:bodyPr/>
          <a:lstStyle/>
          <a:p>
            <a:fld id="{E9676D24-1C10-7F46-81DA-8C959901AACB}" type="slidenum">
              <a:rPr lang="en-GB" smtClean="0"/>
              <a:pPr/>
              <a:t>19</a:t>
            </a:fld>
            <a:endParaRPr lang="en-GB"/>
          </a:p>
        </p:txBody>
      </p:sp>
      <p:pic>
        <p:nvPicPr>
          <p:cNvPr id="6" name="Picture 5">
            <a:extLst>
              <a:ext uri="{FF2B5EF4-FFF2-40B4-BE49-F238E27FC236}">
                <a16:creationId xmlns:a16="http://schemas.microsoft.com/office/drawing/2014/main" id="{B630D7D5-6E4B-6C4B-80CB-E9A80315CE67}"/>
              </a:ext>
            </a:extLst>
          </p:cNvPr>
          <p:cNvPicPr>
            <a:picLocks noChangeAspect="1"/>
          </p:cNvPicPr>
          <p:nvPr/>
        </p:nvPicPr>
        <p:blipFill>
          <a:blip r:embed="rId2"/>
          <a:stretch>
            <a:fillRect/>
          </a:stretch>
        </p:blipFill>
        <p:spPr>
          <a:xfrm>
            <a:off x="457200" y="1218466"/>
            <a:ext cx="5828168" cy="3435762"/>
          </a:xfrm>
          <a:prstGeom prst="rect">
            <a:avLst/>
          </a:prstGeom>
        </p:spPr>
      </p:pic>
      <p:sp>
        <p:nvSpPr>
          <p:cNvPr id="8" name="TextBox 7">
            <a:extLst>
              <a:ext uri="{FF2B5EF4-FFF2-40B4-BE49-F238E27FC236}">
                <a16:creationId xmlns:a16="http://schemas.microsoft.com/office/drawing/2014/main" id="{F9C70153-7FCC-E746-9AE9-985CE333AB6D}"/>
              </a:ext>
            </a:extLst>
          </p:cNvPr>
          <p:cNvSpPr txBox="1"/>
          <p:nvPr/>
        </p:nvSpPr>
        <p:spPr>
          <a:xfrm>
            <a:off x="2291980" y="4861233"/>
            <a:ext cx="5051191" cy="308418"/>
          </a:xfrm>
          <a:prstGeom prst="rect">
            <a:avLst/>
          </a:prstGeom>
          <a:noFill/>
        </p:spPr>
        <p:txBody>
          <a:bodyPr wrap="none" rtlCol="0">
            <a:spAutoFit/>
          </a:bodyPr>
          <a:lstStyle/>
          <a:p>
            <a:r>
              <a:rPr lang="en-US" dirty="0"/>
              <a:t>Inject 0.25 </a:t>
            </a:r>
            <a:r>
              <a:rPr lang="en-US" dirty="0" err="1"/>
              <a:t>ps</a:t>
            </a:r>
            <a:r>
              <a:rPr lang="en-US" dirty="0"/>
              <a:t> to 2.5 </a:t>
            </a:r>
            <a:r>
              <a:rPr lang="en-US" dirty="0" err="1"/>
              <a:t>ps</a:t>
            </a:r>
            <a:r>
              <a:rPr lang="en-US" dirty="0"/>
              <a:t> harmonic variations – recover with DDMTD. </a:t>
            </a:r>
          </a:p>
        </p:txBody>
      </p:sp>
      <p:sp>
        <p:nvSpPr>
          <p:cNvPr id="9" name="Rectangle 8">
            <a:extLst>
              <a:ext uri="{FF2B5EF4-FFF2-40B4-BE49-F238E27FC236}">
                <a16:creationId xmlns:a16="http://schemas.microsoft.com/office/drawing/2014/main" id="{BD7D13D4-0B06-554E-9870-1C1FA1E77BA6}"/>
              </a:ext>
            </a:extLst>
          </p:cNvPr>
          <p:cNvSpPr/>
          <p:nvPr/>
        </p:nvSpPr>
        <p:spPr>
          <a:xfrm>
            <a:off x="4543425" y="1059103"/>
            <a:ext cx="1711105" cy="358667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53CC052-51DC-1746-A2E8-BD4957282735}"/>
              </a:ext>
            </a:extLst>
          </p:cNvPr>
          <p:cNvSpPr txBox="1"/>
          <p:nvPr/>
        </p:nvSpPr>
        <p:spPr>
          <a:xfrm>
            <a:off x="1143826" y="614362"/>
            <a:ext cx="7347498" cy="646331"/>
          </a:xfrm>
          <a:prstGeom prst="rect">
            <a:avLst/>
          </a:prstGeom>
          <a:noFill/>
        </p:spPr>
        <p:txBody>
          <a:bodyPr wrap="square" rtlCol="0">
            <a:spAutoFit/>
          </a:bodyPr>
          <a:lstStyle/>
          <a:p>
            <a:r>
              <a:rPr lang="en-US" sz="1800" dirty="0"/>
              <a:t>To test performance of DDMTD we injected harmonic phase variations on a 160mMHz Clock and recover frequency and amplitude with DDMTD. </a:t>
            </a:r>
          </a:p>
        </p:txBody>
      </p:sp>
      <p:sp>
        <p:nvSpPr>
          <p:cNvPr id="10" name="TextBox 9">
            <a:extLst>
              <a:ext uri="{FF2B5EF4-FFF2-40B4-BE49-F238E27FC236}">
                <a16:creationId xmlns:a16="http://schemas.microsoft.com/office/drawing/2014/main" id="{77499868-06C2-F143-A533-E586FF4E0D1F}"/>
              </a:ext>
            </a:extLst>
          </p:cNvPr>
          <p:cNvSpPr txBox="1"/>
          <p:nvPr/>
        </p:nvSpPr>
        <p:spPr>
          <a:xfrm>
            <a:off x="7324253" y="2544024"/>
            <a:ext cx="184731" cy="308418"/>
          </a:xfrm>
          <a:prstGeom prst="rect">
            <a:avLst/>
          </a:prstGeom>
          <a:noFill/>
          <a:ln>
            <a:noFill/>
          </a:ln>
        </p:spPr>
        <p:txBody>
          <a:bodyPr wrap="none" rtlCol="0">
            <a:spAutoFit/>
          </a:bodyPr>
          <a:lstStyle/>
          <a:p>
            <a:endParaRPr lang="en-US" dirty="0"/>
          </a:p>
        </p:txBody>
      </p:sp>
      <p:grpSp>
        <p:nvGrpSpPr>
          <p:cNvPr id="16" name="Group 15">
            <a:extLst>
              <a:ext uri="{FF2B5EF4-FFF2-40B4-BE49-F238E27FC236}">
                <a16:creationId xmlns:a16="http://schemas.microsoft.com/office/drawing/2014/main" id="{D9EC5B3E-E9F9-5B41-8D78-5B1BA0BC37E0}"/>
              </a:ext>
            </a:extLst>
          </p:cNvPr>
          <p:cNvGrpSpPr/>
          <p:nvPr/>
        </p:nvGrpSpPr>
        <p:grpSpPr>
          <a:xfrm>
            <a:off x="4543425" y="1562230"/>
            <a:ext cx="6607270" cy="3044059"/>
            <a:chOff x="327371" y="1601571"/>
            <a:chExt cx="6607270" cy="3044059"/>
          </a:xfrm>
        </p:grpSpPr>
        <p:pic>
          <p:nvPicPr>
            <p:cNvPr id="14" name="Picture 13">
              <a:extLst>
                <a:ext uri="{FF2B5EF4-FFF2-40B4-BE49-F238E27FC236}">
                  <a16:creationId xmlns:a16="http://schemas.microsoft.com/office/drawing/2014/main" id="{FD211037-B994-9C43-871F-C989E2EDFC38}"/>
                </a:ext>
              </a:extLst>
            </p:cNvPr>
            <p:cNvPicPr>
              <a:picLocks noChangeAspect="1"/>
            </p:cNvPicPr>
            <p:nvPr/>
          </p:nvPicPr>
          <p:blipFill>
            <a:blip r:embed="rId3"/>
            <a:stretch>
              <a:fillRect/>
            </a:stretch>
          </p:blipFill>
          <p:spPr>
            <a:xfrm>
              <a:off x="327371" y="1742969"/>
              <a:ext cx="6477440" cy="2902661"/>
            </a:xfrm>
            <a:prstGeom prst="rect">
              <a:avLst/>
            </a:prstGeom>
          </p:spPr>
        </p:pic>
        <p:sp>
          <p:nvSpPr>
            <p:cNvPr id="15" name="Rectangle 14">
              <a:extLst>
                <a:ext uri="{FF2B5EF4-FFF2-40B4-BE49-F238E27FC236}">
                  <a16:creationId xmlns:a16="http://schemas.microsoft.com/office/drawing/2014/main" id="{42A80E19-2B69-144A-86F2-47DD9FE4D686}"/>
                </a:ext>
              </a:extLst>
            </p:cNvPr>
            <p:cNvSpPr/>
            <p:nvPr/>
          </p:nvSpPr>
          <p:spPr>
            <a:xfrm>
              <a:off x="4854073" y="1601571"/>
              <a:ext cx="2080568" cy="28527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58532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63C1F-E782-8943-AAD0-5F6E2EB7EC39}"/>
              </a:ext>
            </a:extLst>
          </p:cNvPr>
          <p:cNvSpPr>
            <a:spLocks noGrp="1"/>
          </p:cNvSpPr>
          <p:nvPr>
            <p:ph type="title"/>
          </p:nvPr>
        </p:nvSpPr>
        <p:spPr/>
        <p:txBody>
          <a:bodyPr>
            <a:normAutofit fontScale="90000"/>
          </a:bodyPr>
          <a:lstStyle/>
          <a:p>
            <a:r>
              <a:rPr lang="en-US" dirty="0"/>
              <a:t>Collaborators</a:t>
            </a:r>
          </a:p>
        </p:txBody>
      </p:sp>
      <p:sp>
        <p:nvSpPr>
          <p:cNvPr id="4" name="Date Placeholder 3">
            <a:extLst>
              <a:ext uri="{FF2B5EF4-FFF2-40B4-BE49-F238E27FC236}">
                <a16:creationId xmlns:a16="http://schemas.microsoft.com/office/drawing/2014/main" id="{111ACC95-2CAC-E64F-BA86-7C60D4B3C42D}"/>
              </a:ext>
            </a:extLst>
          </p:cNvPr>
          <p:cNvSpPr>
            <a:spLocks noGrp="1"/>
          </p:cNvSpPr>
          <p:nvPr>
            <p:ph type="dt" sz="half" idx="10"/>
          </p:nvPr>
        </p:nvSpPr>
        <p:spPr/>
        <p:txBody>
          <a:bodyPr/>
          <a:lstStyle/>
          <a:p>
            <a:r>
              <a:rPr lang="en-US"/>
              <a:t>September 3rd 2019</a:t>
            </a:r>
            <a:endParaRPr lang="en-GB"/>
          </a:p>
        </p:txBody>
      </p:sp>
      <p:sp>
        <p:nvSpPr>
          <p:cNvPr id="5" name="Footer Placeholder 4">
            <a:extLst>
              <a:ext uri="{FF2B5EF4-FFF2-40B4-BE49-F238E27FC236}">
                <a16:creationId xmlns:a16="http://schemas.microsoft.com/office/drawing/2014/main" id="{9CC9EAE2-C83F-A541-A3DB-4C86BD3E1074}"/>
              </a:ext>
            </a:extLst>
          </p:cNvPr>
          <p:cNvSpPr>
            <a:spLocks noGrp="1"/>
          </p:cNvSpPr>
          <p:nvPr>
            <p:ph type="ftr" sz="quarter" idx="11"/>
          </p:nvPr>
        </p:nvSpPr>
        <p:spPr/>
        <p:txBody>
          <a:bodyPr/>
          <a:lstStyle/>
          <a:p>
            <a:r>
              <a:rPr lang="en-GB"/>
              <a:t>TWEPP Santiago de Compostela 2019</a:t>
            </a:r>
          </a:p>
        </p:txBody>
      </p:sp>
      <p:sp>
        <p:nvSpPr>
          <p:cNvPr id="6" name="Slide Number Placeholder 5">
            <a:extLst>
              <a:ext uri="{FF2B5EF4-FFF2-40B4-BE49-F238E27FC236}">
                <a16:creationId xmlns:a16="http://schemas.microsoft.com/office/drawing/2014/main" id="{18BE53A6-7709-7A40-9C27-5311A50DA031}"/>
              </a:ext>
            </a:extLst>
          </p:cNvPr>
          <p:cNvSpPr>
            <a:spLocks noGrp="1"/>
          </p:cNvSpPr>
          <p:nvPr>
            <p:ph type="sldNum" sz="quarter" idx="12"/>
          </p:nvPr>
        </p:nvSpPr>
        <p:spPr/>
        <p:txBody>
          <a:bodyPr/>
          <a:lstStyle/>
          <a:p>
            <a:fld id="{E9676D24-1C10-7F46-81DA-8C959901AACB}" type="slidenum">
              <a:rPr lang="en-GB" smtClean="0"/>
              <a:pPr/>
              <a:t>2</a:t>
            </a:fld>
            <a:endParaRPr lang="en-GB"/>
          </a:p>
        </p:txBody>
      </p:sp>
      <p:sp>
        <p:nvSpPr>
          <p:cNvPr id="8" name="Subtitle 2">
            <a:extLst>
              <a:ext uri="{FF2B5EF4-FFF2-40B4-BE49-F238E27FC236}">
                <a16:creationId xmlns:a16="http://schemas.microsoft.com/office/drawing/2014/main" id="{5F8244B3-AA40-CF4C-B0C9-2BE13EDC0B4E}"/>
              </a:ext>
            </a:extLst>
          </p:cNvPr>
          <p:cNvSpPr txBox="1">
            <a:spLocks/>
          </p:cNvSpPr>
          <p:nvPr/>
        </p:nvSpPr>
        <p:spPr>
          <a:xfrm>
            <a:off x="932507" y="1363020"/>
            <a:ext cx="7303883" cy="2130283"/>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Courier New"/>
              <a:buChar char="o"/>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rgbClr val="008000"/>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2"/>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dirty="0"/>
              <a:t>J. Brashear, E. Frahm, S. Jain, R. </a:t>
            </a:r>
            <a:r>
              <a:rPr lang="en-US" dirty="0" err="1"/>
              <a:t>Rusack</a:t>
            </a:r>
            <a:r>
              <a:rPr lang="en-US" dirty="0"/>
              <a:t>, </a:t>
            </a:r>
            <a:r>
              <a:rPr lang="en-US" u="sng" dirty="0"/>
              <a:t>R. </a:t>
            </a:r>
            <a:r>
              <a:rPr lang="en-US" u="sng" dirty="0" err="1"/>
              <a:t>Saradhy</a:t>
            </a:r>
            <a:endParaRPr lang="en-US" u="sng" dirty="0"/>
          </a:p>
          <a:p>
            <a:pPr marL="0" indent="0" algn="ctr">
              <a:buNone/>
            </a:pPr>
            <a:r>
              <a:rPr lang="en-US" i="1" dirty="0"/>
              <a:t>The University of Minnesota</a:t>
            </a:r>
          </a:p>
          <a:p>
            <a:pPr marL="0" indent="0" algn="ctr">
              <a:buNone/>
            </a:pPr>
            <a:endParaRPr lang="en-US" dirty="0"/>
          </a:p>
          <a:p>
            <a:pPr marL="0" indent="0" algn="ctr">
              <a:buNone/>
            </a:pPr>
            <a:r>
              <a:rPr lang="en-US" dirty="0"/>
              <a:t>N. Loukas </a:t>
            </a:r>
          </a:p>
          <a:p>
            <a:pPr marL="0" indent="0" algn="ctr">
              <a:buNone/>
            </a:pPr>
            <a:r>
              <a:rPr lang="en-US" i="1" dirty="0"/>
              <a:t>The University of Notre-Dame</a:t>
            </a:r>
          </a:p>
          <a:p>
            <a:pPr marL="0" indent="0" algn="ctr">
              <a:buNone/>
            </a:pPr>
            <a:endParaRPr lang="en-US" dirty="0"/>
          </a:p>
          <a:p>
            <a:pPr marL="0" indent="0" algn="ctr">
              <a:buNone/>
            </a:pPr>
            <a:r>
              <a:rPr lang="en-US" dirty="0"/>
              <a:t>P.-A. </a:t>
            </a:r>
            <a:r>
              <a:rPr lang="en-US" dirty="0" err="1"/>
              <a:t>Bausson</a:t>
            </a:r>
            <a:r>
              <a:rPr lang="en-US" dirty="0"/>
              <a:t>, M. </a:t>
            </a:r>
            <a:r>
              <a:rPr lang="en-US" dirty="0" err="1"/>
              <a:t>Besançon</a:t>
            </a:r>
            <a:r>
              <a:rPr lang="en-US" dirty="0"/>
              <a:t>, </a:t>
            </a:r>
            <a:r>
              <a:rPr lang="en-US" dirty="0" err="1"/>
              <a:t>Ö</a:t>
            </a:r>
            <a:r>
              <a:rPr lang="en-US" dirty="0"/>
              <a:t>. </a:t>
            </a:r>
            <a:r>
              <a:rPr lang="en-US" dirty="0" err="1"/>
              <a:t>Sahin</a:t>
            </a:r>
            <a:r>
              <a:rPr lang="en-US" dirty="0"/>
              <a:t> </a:t>
            </a:r>
          </a:p>
          <a:p>
            <a:pPr marL="0" indent="0" algn="ctr">
              <a:buNone/>
            </a:pPr>
            <a:r>
              <a:rPr lang="en-US" dirty="0"/>
              <a:t> </a:t>
            </a:r>
            <a:r>
              <a:rPr lang="en-US" i="1" dirty="0"/>
              <a:t>IRFU, CEA, </a:t>
            </a:r>
            <a:r>
              <a:rPr lang="en-US" i="1" dirty="0" err="1"/>
              <a:t>Université</a:t>
            </a:r>
            <a:r>
              <a:rPr lang="en-US" i="1" dirty="0"/>
              <a:t> Paris-</a:t>
            </a:r>
            <a:r>
              <a:rPr lang="en-US" i="1" dirty="0" err="1"/>
              <a:t>Saclay</a:t>
            </a:r>
            <a:r>
              <a:rPr lang="en-US" i="1" dirty="0"/>
              <a:t> </a:t>
            </a:r>
          </a:p>
        </p:txBody>
      </p:sp>
    </p:spTree>
    <p:extLst>
      <p:ext uri="{BB962C8B-B14F-4D97-AF65-F5344CB8AC3E}">
        <p14:creationId xmlns:p14="http://schemas.microsoft.com/office/powerpoint/2010/main" val="83535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EC0D4-A2EF-FE4C-99A4-D14B99BF1F56}"/>
              </a:ext>
            </a:extLst>
          </p:cNvPr>
          <p:cNvSpPr>
            <a:spLocks noGrp="1"/>
          </p:cNvSpPr>
          <p:nvPr>
            <p:ph type="title"/>
          </p:nvPr>
        </p:nvSpPr>
        <p:spPr/>
        <p:txBody>
          <a:bodyPr>
            <a:normAutofit fontScale="90000"/>
          </a:bodyPr>
          <a:lstStyle/>
          <a:p>
            <a:r>
              <a:rPr lang="en-US" dirty="0"/>
              <a:t>DDMTD Measurements</a:t>
            </a:r>
          </a:p>
        </p:txBody>
      </p:sp>
      <p:sp>
        <p:nvSpPr>
          <p:cNvPr id="3" name="Date Placeholder 2">
            <a:extLst>
              <a:ext uri="{FF2B5EF4-FFF2-40B4-BE49-F238E27FC236}">
                <a16:creationId xmlns:a16="http://schemas.microsoft.com/office/drawing/2014/main" id="{AFA9CBBD-A6C4-8E44-85B7-071235299DC2}"/>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49D89B03-3146-ED4C-A701-993091EBEF30}"/>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DD8E3C85-8E9B-114A-9ADD-6635C8B88B7E}"/>
              </a:ext>
            </a:extLst>
          </p:cNvPr>
          <p:cNvSpPr>
            <a:spLocks noGrp="1"/>
          </p:cNvSpPr>
          <p:nvPr>
            <p:ph type="sldNum" sz="quarter" idx="12"/>
          </p:nvPr>
        </p:nvSpPr>
        <p:spPr/>
        <p:txBody>
          <a:bodyPr/>
          <a:lstStyle/>
          <a:p>
            <a:fld id="{E9676D24-1C10-7F46-81DA-8C959901AACB}" type="slidenum">
              <a:rPr lang="en-GB" smtClean="0"/>
              <a:pPr/>
              <a:t>20</a:t>
            </a:fld>
            <a:endParaRPr lang="en-GB"/>
          </a:p>
        </p:txBody>
      </p:sp>
      <p:pic>
        <p:nvPicPr>
          <p:cNvPr id="9" name="Picture 8">
            <a:extLst>
              <a:ext uri="{FF2B5EF4-FFF2-40B4-BE49-F238E27FC236}">
                <a16:creationId xmlns:a16="http://schemas.microsoft.com/office/drawing/2014/main" id="{4644F81E-3176-F744-95FC-18F8976C609C}"/>
              </a:ext>
            </a:extLst>
          </p:cNvPr>
          <p:cNvPicPr>
            <a:picLocks noChangeAspect="1"/>
          </p:cNvPicPr>
          <p:nvPr/>
        </p:nvPicPr>
        <p:blipFill>
          <a:blip r:embed="rId2"/>
          <a:stretch>
            <a:fillRect/>
          </a:stretch>
        </p:blipFill>
        <p:spPr>
          <a:xfrm>
            <a:off x="4930495" y="1315132"/>
            <a:ext cx="4114536" cy="3085902"/>
          </a:xfrm>
          <a:prstGeom prst="rect">
            <a:avLst/>
          </a:prstGeom>
        </p:spPr>
      </p:pic>
      <p:pic>
        <p:nvPicPr>
          <p:cNvPr id="16" name="Picture 15">
            <a:extLst>
              <a:ext uri="{FF2B5EF4-FFF2-40B4-BE49-F238E27FC236}">
                <a16:creationId xmlns:a16="http://schemas.microsoft.com/office/drawing/2014/main" id="{55C70C0E-86E4-744D-9BEA-BDF928832B31}"/>
              </a:ext>
            </a:extLst>
          </p:cNvPr>
          <p:cNvPicPr>
            <a:picLocks noChangeAspect="1"/>
          </p:cNvPicPr>
          <p:nvPr/>
        </p:nvPicPr>
        <p:blipFill>
          <a:blip r:embed="rId3"/>
          <a:stretch>
            <a:fillRect/>
          </a:stretch>
        </p:blipFill>
        <p:spPr>
          <a:xfrm>
            <a:off x="154839" y="824520"/>
            <a:ext cx="5024097" cy="4067126"/>
          </a:xfrm>
          <a:prstGeom prst="rect">
            <a:avLst/>
          </a:prstGeom>
          <a:solidFill>
            <a:schemeClr val="accent1">
              <a:lumMod val="40000"/>
              <a:lumOff val="60000"/>
            </a:schemeClr>
          </a:solidFill>
        </p:spPr>
      </p:pic>
      <p:sp>
        <p:nvSpPr>
          <p:cNvPr id="17" name="Oval 16">
            <a:extLst>
              <a:ext uri="{FF2B5EF4-FFF2-40B4-BE49-F238E27FC236}">
                <a16:creationId xmlns:a16="http://schemas.microsoft.com/office/drawing/2014/main" id="{314ED10C-152B-4D41-A827-8EFA5044E12B}"/>
              </a:ext>
            </a:extLst>
          </p:cNvPr>
          <p:cNvSpPr/>
          <p:nvPr/>
        </p:nvSpPr>
        <p:spPr>
          <a:xfrm>
            <a:off x="4154126" y="2018923"/>
            <a:ext cx="479834" cy="298764"/>
          </a:xfrm>
          <a:prstGeom prst="ellipse">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EF32846A-FDAB-6F41-B634-AB8A16DB56DD}"/>
              </a:ext>
            </a:extLst>
          </p:cNvPr>
          <p:cNvSpPr/>
          <p:nvPr/>
        </p:nvSpPr>
        <p:spPr>
          <a:xfrm>
            <a:off x="4154126" y="3855267"/>
            <a:ext cx="479834" cy="298764"/>
          </a:xfrm>
          <a:prstGeom prst="ellipse">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B347A0D-20FD-AB4E-8011-FA577813AEDE}"/>
              </a:ext>
            </a:extLst>
          </p:cNvPr>
          <p:cNvSpPr/>
          <p:nvPr/>
        </p:nvSpPr>
        <p:spPr>
          <a:xfrm>
            <a:off x="5201056" y="948983"/>
            <a:ext cx="3573414" cy="308418"/>
          </a:xfrm>
          <a:prstGeom prst="rect">
            <a:avLst/>
          </a:prstGeom>
        </p:spPr>
        <p:txBody>
          <a:bodyPr wrap="none">
            <a:spAutoFit/>
          </a:bodyPr>
          <a:lstStyle/>
          <a:p>
            <a:r>
              <a:rPr lang="en-US" dirty="0">
                <a:latin typeface="Helvetica" pitchFamily="2" charset="0"/>
              </a:rPr>
              <a:t>160MHz </a:t>
            </a:r>
            <a:r>
              <a:rPr lang="en-US" dirty="0" err="1">
                <a:latin typeface="Helvetica" pitchFamily="2" charset="0"/>
              </a:rPr>
              <a:t>Clk</a:t>
            </a:r>
            <a:r>
              <a:rPr lang="en-US" dirty="0">
                <a:latin typeface="Helvetica" pitchFamily="2" charset="0"/>
              </a:rPr>
              <a:t> at N=100000 </a:t>
            </a:r>
            <a:r>
              <a:rPr lang="en-US" dirty="0">
                <a:latin typeface="Helvetica" pitchFamily="2" charset="0"/>
                <a:sym typeface="Wingdings" pitchFamily="2" charset="2"/>
              </a:rPr>
              <a:t> </a:t>
            </a:r>
            <a:r>
              <a:rPr lang="en-US" dirty="0">
                <a:latin typeface="Helvetica" pitchFamily="2" charset="0"/>
              </a:rPr>
              <a:t> up to 1.6kHz</a:t>
            </a:r>
            <a:endParaRPr lang="en-US" dirty="0">
              <a:effectLst/>
              <a:latin typeface="Helvetica" pitchFamily="2" charset="0"/>
            </a:endParaRPr>
          </a:p>
        </p:txBody>
      </p:sp>
      <p:sp>
        <p:nvSpPr>
          <p:cNvPr id="20" name="TextBox 19">
            <a:extLst>
              <a:ext uri="{FF2B5EF4-FFF2-40B4-BE49-F238E27FC236}">
                <a16:creationId xmlns:a16="http://schemas.microsoft.com/office/drawing/2014/main" id="{8E853023-2549-5242-8F4A-11E6EDD683A6}"/>
              </a:ext>
            </a:extLst>
          </p:cNvPr>
          <p:cNvSpPr txBox="1"/>
          <p:nvPr/>
        </p:nvSpPr>
        <p:spPr>
          <a:xfrm>
            <a:off x="6118630" y="4492131"/>
            <a:ext cx="1738266" cy="308418"/>
          </a:xfrm>
          <a:prstGeom prst="rect">
            <a:avLst/>
          </a:prstGeom>
          <a:noFill/>
        </p:spPr>
        <p:txBody>
          <a:bodyPr wrap="square" rtlCol="0">
            <a:spAutoFit/>
          </a:bodyPr>
          <a:lstStyle/>
          <a:p>
            <a:pPr algn="ctr"/>
            <a:r>
              <a:rPr lang="en-US" dirty="0"/>
              <a:t>TIE</a:t>
            </a:r>
            <a:r>
              <a:rPr lang="en-US" baseline="-25000" dirty="0"/>
              <a:t>SS</a:t>
            </a:r>
            <a:r>
              <a:rPr lang="en-US" dirty="0"/>
              <a:t> = 0.54 </a:t>
            </a:r>
            <a:r>
              <a:rPr lang="en-US" dirty="0" err="1"/>
              <a:t>ps</a:t>
            </a:r>
            <a:endParaRPr lang="en-US" dirty="0"/>
          </a:p>
        </p:txBody>
      </p:sp>
    </p:spTree>
    <p:extLst>
      <p:ext uri="{BB962C8B-B14F-4D97-AF65-F5344CB8AC3E}">
        <p14:creationId xmlns:p14="http://schemas.microsoft.com/office/powerpoint/2010/main" val="3185134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76752-9336-F147-8496-33B2C2660EF0}"/>
              </a:ext>
            </a:extLst>
          </p:cNvPr>
          <p:cNvSpPr>
            <a:spLocks noGrp="1"/>
          </p:cNvSpPr>
          <p:nvPr>
            <p:ph type="title"/>
          </p:nvPr>
        </p:nvSpPr>
        <p:spPr/>
        <p:txBody>
          <a:bodyPr>
            <a:noAutofit/>
          </a:bodyPr>
          <a:lstStyle/>
          <a:p>
            <a:r>
              <a:rPr lang="en-US" sz="3200" dirty="0"/>
              <a:t>Phase variation with temperature</a:t>
            </a:r>
          </a:p>
        </p:txBody>
      </p:sp>
      <p:sp>
        <p:nvSpPr>
          <p:cNvPr id="3" name="Date Placeholder 2">
            <a:extLst>
              <a:ext uri="{FF2B5EF4-FFF2-40B4-BE49-F238E27FC236}">
                <a16:creationId xmlns:a16="http://schemas.microsoft.com/office/drawing/2014/main" id="{1E6BDD64-FC87-3047-851D-0E24C8D3723A}"/>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D8DDBA95-1054-C341-BD0A-45E784FF2301}"/>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A2A0CBB4-D7CD-3C49-B09B-A611A5686435}"/>
              </a:ext>
            </a:extLst>
          </p:cNvPr>
          <p:cNvSpPr>
            <a:spLocks noGrp="1"/>
          </p:cNvSpPr>
          <p:nvPr>
            <p:ph type="sldNum" sz="quarter" idx="12"/>
          </p:nvPr>
        </p:nvSpPr>
        <p:spPr>
          <a:xfrm>
            <a:off x="8164716" y="5307037"/>
            <a:ext cx="1001917" cy="304271"/>
          </a:xfrm>
        </p:spPr>
        <p:txBody>
          <a:bodyPr/>
          <a:lstStyle/>
          <a:p>
            <a:fld id="{E9676D24-1C10-7F46-81DA-8C959901AACB}" type="slidenum">
              <a:rPr lang="en-GB" smtClean="0"/>
              <a:pPr/>
              <a:t>21</a:t>
            </a:fld>
            <a:endParaRPr lang="en-GB" dirty="0"/>
          </a:p>
        </p:txBody>
      </p:sp>
      <p:sp>
        <p:nvSpPr>
          <p:cNvPr id="6" name="Rectangle 5">
            <a:extLst>
              <a:ext uri="{FF2B5EF4-FFF2-40B4-BE49-F238E27FC236}">
                <a16:creationId xmlns:a16="http://schemas.microsoft.com/office/drawing/2014/main" id="{AF088BAF-D0B7-BD45-ADE9-C02AEB57AFC8}"/>
              </a:ext>
            </a:extLst>
          </p:cNvPr>
          <p:cNvSpPr/>
          <p:nvPr/>
        </p:nvSpPr>
        <p:spPr>
          <a:xfrm>
            <a:off x="217767" y="563848"/>
            <a:ext cx="6178990" cy="2585323"/>
          </a:xfrm>
          <a:prstGeom prst="rect">
            <a:avLst/>
          </a:prstGeom>
        </p:spPr>
        <p:txBody>
          <a:bodyPr wrap="square">
            <a:spAutoFit/>
          </a:bodyPr>
          <a:lstStyle/>
          <a:p>
            <a:pPr algn="ctr"/>
            <a:r>
              <a:rPr lang="en-US" sz="1800" u="sng" dirty="0" err="1">
                <a:solidFill>
                  <a:srgbClr val="002060"/>
                </a:solidFill>
              </a:rPr>
              <a:t>LpGBT</a:t>
            </a:r>
            <a:r>
              <a:rPr lang="en-US" sz="1800" u="sng" dirty="0">
                <a:solidFill>
                  <a:srgbClr val="002060"/>
                </a:solidFill>
              </a:rPr>
              <a:t> and </a:t>
            </a:r>
            <a:r>
              <a:rPr lang="en-US" sz="1800" u="sng" dirty="0" err="1">
                <a:solidFill>
                  <a:srgbClr val="002060"/>
                </a:solidFill>
              </a:rPr>
              <a:t>VTRx</a:t>
            </a:r>
            <a:r>
              <a:rPr lang="en-US" sz="1800" u="sng" dirty="0">
                <a:solidFill>
                  <a:srgbClr val="002060"/>
                </a:solidFill>
              </a:rPr>
              <a:t> inside Climate Chamber</a:t>
            </a:r>
          </a:p>
          <a:p>
            <a:endParaRPr lang="en-US" sz="1800" dirty="0">
              <a:solidFill>
                <a:srgbClr val="002060"/>
              </a:solidFill>
            </a:endParaRPr>
          </a:p>
          <a:p>
            <a:pPr marL="285750" indent="-285750">
              <a:buFont typeface="Arial" panose="020B0604020202020204" pitchFamily="34" charset="0"/>
              <a:buChar char="•"/>
            </a:pPr>
            <a:r>
              <a:rPr lang="en-US" sz="1800" dirty="0">
                <a:solidFill>
                  <a:srgbClr val="002060"/>
                </a:solidFill>
              </a:rPr>
              <a:t>40 MHz clock distributed by FLY 640 Board</a:t>
            </a:r>
          </a:p>
          <a:p>
            <a:pPr marL="285750" indent="-285750">
              <a:buFont typeface="Arial" panose="020B0604020202020204" pitchFamily="34" charset="0"/>
              <a:buChar char="•"/>
            </a:pPr>
            <a:r>
              <a:rPr lang="en-US" sz="1800" dirty="0">
                <a:solidFill>
                  <a:srgbClr val="002060"/>
                </a:solidFill>
              </a:rPr>
              <a:t>28m of optical between FLY640 and </a:t>
            </a:r>
            <a:r>
              <a:rPr lang="en-US" sz="1800" dirty="0" err="1">
                <a:solidFill>
                  <a:srgbClr val="002060"/>
                </a:solidFill>
              </a:rPr>
              <a:t>VTRx</a:t>
            </a:r>
            <a:endParaRPr lang="en-US" sz="1800" dirty="0">
              <a:solidFill>
                <a:srgbClr val="002060"/>
              </a:solidFill>
            </a:endParaRPr>
          </a:p>
          <a:p>
            <a:pPr marL="285750" indent="-285750">
              <a:buFont typeface="Arial" panose="020B0604020202020204" pitchFamily="34" charset="0"/>
              <a:buChar char="•"/>
            </a:pPr>
            <a:r>
              <a:rPr lang="en-US" sz="1800" dirty="0" err="1">
                <a:solidFill>
                  <a:srgbClr val="002060"/>
                </a:solidFill>
              </a:rPr>
              <a:t>LpGBT</a:t>
            </a:r>
            <a:r>
              <a:rPr lang="en-US" sz="1800" dirty="0">
                <a:solidFill>
                  <a:srgbClr val="002060"/>
                </a:solidFill>
              </a:rPr>
              <a:t> and </a:t>
            </a:r>
            <a:r>
              <a:rPr lang="en-US" sz="1800" dirty="0" err="1">
                <a:solidFill>
                  <a:srgbClr val="002060"/>
                </a:solidFill>
              </a:rPr>
              <a:t>VTRx</a:t>
            </a:r>
            <a:r>
              <a:rPr lang="en-US" sz="1800" dirty="0">
                <a:solidFill>
                  <a:srgbClr val="002060"/>
                </a:solidFill>
              </a:rPr>
              <a:t> inside Climate Chamber</a:t>
            </a:r>
          </a:p>
          <a:p>
            <a:pPr marL="285750" indent="-285750">
              <a:buFont typeface="Arial" panose="020B0604020202020204" pitchFamily="34" charset="0"/>
              <a:buChar char="•"/>
            </a:pPr>
            <a:r>
              <a:rPr lang="en-US" sz="1800" dirty="0">
                <a:solidFill>
                  <a:srgbClr val="002060"/>
                </a:solidFill>
              </a:rPr>
              <a:t>Range -30</a:t>
            </a:r>
            <a:r>
              <a:rPr lang="en-US" sz="1800" baseline="30000" dirty="0">
                <a:solidFill>
                  <a:srgbClr val="002060"/>
                </a:solidFill>
              </a:rPr>
              <a:t>0</a:t>
            </a:r>
            <a:r>
              <a:rPr lang="en-US" sz="1800" dirty="0">
                <a:solidFill>
                  <a:srgbClr val="002060"/>
                </a:solidFill>
              </a:rPr>
              <a:t> C to +60</a:t>
            </a:r>
            <a:r>
              <a:rPr lang="en-US" sz="1800" baseline="30000" dirty="0">
                <a:solidFill>
                  <a:srgbClr val="002060"/>
                </a:solidFill>
              </a:rPr>
              <a:t>0</a:t>
            </a:r>
            <a:r>
              <a:rPr lang="en-US" sz="1800" dirty="0">
                <a:solidFill>
                  <a:srgbClr val="002060"/>
                </a:solidFill>
              </a:rPr>
              <a:t>C, step is 10</a:t>
            </a:r>
            <a:r>
              <a:rPr lang="en-US" sz="1800" baseline="30000" dirty="0">
                <a:solidFill>
                  <a:srgbClr val="002060"/>
                </a:solidFill>
              </a:rPr>
              <a:t>0</a:t>
            </a:r>
            <a:r>
              <a:rPr lang="en-US" sz="1800" dirty="0">
                <a:solidFill>
                  <a:srgbClr val="002060"/>
                </a:solidFill>
              </a:rPr>
              <a:t>C</a:t>
            </a:r>
          </a:p>
          <a:p>
            <a:pPr marL="285750" indent="-285750">
              <a:buFont typeface="Arial" panose="020B0604020202020204" pitchFamily="34" charset="0"/>
              <a:buChar char="•"/>
            </a:pPr>
            <a:r>
              <a:rPr lang="en-US" sz="1800" dirty="0">
                <a:solidFill>
                  <a:srgbClr val="002060"/>
                </a:solidFill>
              </a:rPr>
              <a:t>TIE</a:t>
            </a:r>
            <a:r>
              <a:rPr lang="en-US" sz="1800" baseline="-25000" dirty="0">
                <a:solidFill>
                  <a:srgbClr val="002060"/>
                </a:solidFill>
              </a:rPr>
              <a:t>MS</a:t>
            </a:r>
            <a:r>
              <a:rPr lang="en-US" sz="1800" dirty="0">
                <a:solidFill>
                  <a:srgbClr val="002060"/>
                </a:solidFill>
              </a:rPr>
              <a:t> 40MHz; clock from </a:t>
            </a:r>
            <a:r>
              <a:rPr lang="en-US" sz="1800" dirty="0" err="1">
                <a:solidFill>
                  <a:srgbClr val="002060"/>
                </a:solidFill>
              </a:rPr>
              <a:t>LpGBT</a:t>
            </a:r>
            <a:r>
              <a:rPr lang="en-US" sz="1800" dirty="0">
                <a:solidFill>
                  <a:srgbClr val="002060"/>
                </a:solidFill>
              </a:rPr>
              <a:t> vs Ref  Clock (PLL)</a:t>
            </a:r>
          </a:p>
          <a:p>
            <a:pPr marL="285750" indent="-285750">
              <a:buFont typeface="Arial" panose="020B0604020202020204" pitchFamily="34" charset="0"/>
              <a:buChar char="•"/>
            </a:pPr>
            <a:r>
              <a:rPr lang="en-US" sz="1800" dirty="0">
                <a:solidFill>
                  <a:srgbClr val="C00000"/>
                </a:solidFill>
              </a:rPr>
              <a:t>We observe 25ps for every 10</a:t>
            </a:r>
            <a:r>
              <a:rPr lang="en-US" sz="1800" baseline="30000" dirty="0">
                <a:solidFill>
                  <a:srgbClr val="C00000"/>
                </a:solidFill>
              </a:rPr>
              <a:t>0</a:t>
            </a:r>
            <a:r>
              <a:rPr lang="en-US" sz="1800" dirty="0">
                <a:solidFill>
                  <a:srgbClr val="C00000"/>
                </a:solidFill>
              </a:rPr>
              <a:t> C rise</a:t>
            </a:r>
          </a:p>
          <a:p>
            <a:endParaRPr lang="en-US" sz="1800" dirty="0">
              <a:solidFill>
                <a:srgbClr val="002060"/>
              </a:solidFill>
              <a:effectLst/>
            </a:endParaRPr>
          </a:p>
        </p:txBody>
      </p:sp>
      <p:sp>
        <p:nvSpPr>
          <p:cNvPr id="11" name="Rectangle 10">
            <a:extLst>
              <a:ext uri="{FF2B5EF4-FFF2-40B4-BE49-F238E27FC236}">
                <a16:creationId xmlns:a16="http://schemas.microsoft.com/office/drawing/2014/main" id="{D7B15EBA-3769-2446-9DFD-1A448A5335CE}"/>
              </a:ext>
            </a:extLst>
          </p:cNvPr>
          <p:cNvSpPr/>
          <p:nvPr/>
        </p:nvSpPr>
        <p:spPr>
          <a:xfrm>
            <a:off x="126748" y="3087924"/>
            <a:ext cx="8709433" cy="2523384"/>
          </a:xfrm>
          <a:prstGeom prst="rect">
            <a:avLst/>
          </a:prstGeom>
          <a:solidFill>
            <a:schemeClr val="bg1"/>
          </a:solid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CEBF586-646C-764D-939D-783BE91EB2C2}"/>
              </a:ext>
            </a:extLst>
          </p:cNvPr>
          <p:cNvPicPr>
            <a:picLocks noChangeAspect="1"/>
          </p:cNvPicPr>
          <p:nvPr/>
        </p:nvPicPr>
        <p:blipFill>
          <a:blip r:embed="rId2"/>
          <a:stretch>
            <a:fillRect/>
          </a:stretch>
        </p:blipFill>
        <p:spPr>
          <a:xfrm>
            <a:off x="5305331" y="433295"/>
            <a:ext cx="3657600" cy="2743200"/>
          </a:xfrm>
          <a:prstGeom prst="rect">
            <a:avLst/>
          </a:prstGeom>
        </p:spPr>
      </p:pic>
      <p:pic>
        <p:nvPicPr>
          <p:cNvPr id="8" name="Picture 7">
            <a:extLst>
              <a:ext uri="{FF2B5EF4-FFF2-40B4-BE49-F238E27FC236}">
                <a16:creationId xmlns:a16="http://schemas.microsoft.com/office/drawing/2014/main" id="{AD32E7F8-BE43-DA4A-A483-FB9974F46EC7}"/>
              </a:ext>
            </a:extLst>
          </p:cNvPr>
          <p:cNvPicPr>
            <a:picLocks noChangeAspect="1"/>
          </p:cNvPicPr>
          <p:nvPr/>
        </p:nvPicPr>
        <p:blipFill rotWithShape="1">
          <a:blip r:embed="rId3"/>
          <a:srcRect l="2681" t="5445" r="9711" b="2880"/>
          <a:stretch/>
        </p:blipFill>
        <p:spPr>
          <a:xfrm>
            <a:off x="5454978" y="3132328"/>
            <a:ext cx="3145814" cy="2468903"/>
          </a:xfrm>
          <a:prstGeom prst="rect">
            <a:avLst/>
          </a:prstGeom>
        </p:spPr>
      </p:pic>
      <p:sp>
        <p:nvSpPr>
          <p:cNvPr id="9" name="Rectangle 8">
            <a:extLst>
              <a:ext uri="{FF2B5EF4-FFF2-40B4-BE49-F238E27FC236}">
                <a16:creationId xmlns:a16="http://schemas.microsoft.com/office/drawing/2014/main" id="{7DE8B897-4574-7A49-B1BF-2B27CA528EBE}"/>
              </a:ext>
            </a:extLst>
          </p:cNvPr>
          <p:cNvSpPr/>
          <p:nvPr/>
        </p:nvSpPr>
        <p:spPr>
          <a:xfrm>
            <a:off x="126749" y="563848"/>
            <a:ext cx="8709433" cy="2523384"/>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5754635-1753-3243-BC06-0206D7131EF0}"/>
              </a:ext>
            </a:extLst>
          </p:cNvPr>
          <p:cNvSpPr/>
          <p:nvPr/>
        </p:nvSpPr>
        <p:spPr>
          <a:xfrm>
            <a:off x="217767" y="3446388"/>
            <a:ext cx="5933038" cy="2031325"/>
          </a:xfrm>
          <a:prstGeom prst="rect">
            <a:avLst/>
          </a:prstGeom>
        </p:spPr>
        <p:txBody>
          <a:bodyPr wrap="square">
            <a:spAutoFit/>
          </a:bodyPr>
          <a:lstStyle/>
          <a:p>
            <a:pPr algn="ctr"/>
            <a:r>
              <a:rPr lang="en-US" sz="1800" u="sng" dirty="0">
                <a:solidFill>
                  <a:srgbClr val="002060"/>
                </a:solidFill>
              </a:rPr>
              <a:t>Optical fiber inside Climate Chamber</a:t>
            </a:r>
          </a:p>
          <a:p>
            <a:endParaRPr lang="en-US" sz="1800" u="sng" dirty="0">
              <a:solidFill>
                <a:srgbClr val="002060"/>
              </a:solidFill>
            </a:endParaRPr>
          </a:p>
          <a:p>
            <a:pPr marL="285750" indent="-285750">
              <a:buFont typeface="Arial" panose="020B0604020202020204" pitchFamily="34" charset="0"/>
              <a:buChar char="•"/>
            </a:pPr>
            <a:r>
              <a:rPr lang="en-US" sz="1800" dirty="0">
                <a:solidFill>
                  <a:srgbClr val="002060"/>
                </a:solidFill>
              </a:rPr>
              <a:t>40 MHz Clock distributed by FLY 640 Board</a:t>
            </a:r>
          </a:p>
          <a:p>
            <a:pPr marL="285750" indent="-285750">
              <a:buFont typeface="Arial" panose="020B0604020202020204" pitchFamily="34" charset="0"/>
              <a:buChar char="•"/>
            </a:pPr>
            <a:r>
              <a:rPr lang="en-US" sz="1800" dirty="0">
                <a:solidFill>
                  <a:srgbClr val="002060"/>
                </a:solidFill>
              </a:rPr>
              <a:t>28 m of MM optical cable inside Climate Chamber</a:t>
            </a:r>
          </a:p>
          <a:p>
            <a:pPr marL="285750" indent="-285750">
              <a:buFont typeface="Arial" panose="020B0604020202020204" pitchFamily="34" charset="0"/>
              <a:buChar char="•"/>
            </a:pPr>
            <a:r>
              <a:rPr lang="en-US" sz="1800" dirty="0" err="1">
                <a:solidFill>
                  <a:srgbClr val="002060"/>
                </a:solidFill>
              </a:rPr>
              <a:t>LpGBT</a:t>
            </a:r>
            <a:r>
              <a:rPr lang="en-US" sz="1800" dirty="0">
                <a:solidFill>
                  <a:srgbClr val="002060"/>
                </a:solidFill>
              </a:rPr>
              <a:t> and </a:t>
            </a:r>
            <a:r>
              <a:rPr lang="en-US" sz="1800" dirty="0" err="1">
                <a:solidFill>
                  <a:srgbClr val="002060"/>
                </a:solidFill>
              </a:rPr>
              <a:t>VTRx</a:t>
            </a:r>
            <a:r>
              <a:rPr lang="en-US" sz="1800" dirty="0">
                <a:solidFill>
                  <a:srgbClr val="002060"/>
                </a:solidFill>
              </a:rPr>
              <a:t> kept outside climate chamber</a:t>
            </a:r>
          </a:p>
          <a:p>
            <a:pPr marL="285750" indent="-285750">
              <a:buFont typeface="Arial" panose="020B0604020202020204" pitchFamily="34" charset="0"/>
              <a:buChar char="•"/>
            </a:pPr>
            <a:r>
              <a:rPr lang="en-US" sz="1800" dirty="0">
                <a:solidFill>
                  <a:srgbClr val="002060"/>
                </a:solidFill>
              </a:rPr>
              <a:t>Range -30</a:t>
            </a:r>
            <a:r>
              <a:rPr lang="en-US" sz="1800" baseline="30000" dirty="0">
                <a:solidFill>
                  <a:srgbClr val="002060"/>
                </a:solidFill>
              </a:rPr>
              <a:t>0</a:t>
            </a:r>
            <a:r>
              <a:rPr lang="en-US" sz="1800" dirty="0">
                <a:solidFill>
                  <a:srgbClr val="002060"/>
                </a:solidFill>
              </a:rPr>
              <a:t> C to +60</a:t>
            </a:r>
            <a:r>
              <a:rPr lang="en-US" sz="1800" baseline="30000" dirty="0">
                <a:solidFill>
                  <a:srgbClr val="002060"/>
                </a:solidFill>
              </a:rPr>
              <a:t>0 </a:t>
            </a:r>
            <a:r>
              <a:rPr lang="en-US" sz="1800" dirty="0">
                <a:solidFill>
                  <a:srgbClr val="002060"/>
                </a:solidFill>
              </a:rPr>
              <a:t>C, step is 10</a:t>
            </a:r>
            <a:r>
              <a:rPr lang="en-US" sz="1800" baseline="30000" dirty="0">
                <a:solidFill>
                  <a:srgbClr val="002060"/>
                </a:solidFill>
              </a:rPr>
              <a:t>0 </a:t>
            </a:r>
            <a:r>
              <a:rPr lang="en-US" sz="1800" dirty="0">
                <a:solidFill>
                  <a:srgbClr val="002060"/>
                </a:solidFill>
              </a:rPr>
              <a:t>C</a:t>
            </a:r>
          </a:p>
          <a:p>
            <a:pPr marL="285750" indent="-285750">
              <a:buFont typeface="Arial" panose="020B0604020202020204" pitchFamily="34" charset="0"/>
              <a:buChar char="•"/>
            </a:pPr>
            <a:r>
              <a:rPr lang="en-US" sz="1800" dirty="0">
                <a:solidFill>
                  <a:srgbClr val="C00000"/>
                </a:solidFill>
              </a:rPr>
              <a:t>We observe 50 </a:t>
            </a:r>
            <a:r>
              <a:rPr lang="en-US" sz="1800" dirty="0" err="1">
                <a:solidFill>
                  <a:srgbClr val="C00000"/>
                </a:solidFill>
              </a:rPr>
              <a:t>ps</a:t>
            </a:r>
            <a:r>
              <a:rPr lang="en-US" sz="1800" dirty="0">
                <a:solidFill>
                  <a:srgbClr val="C00000"/>
                </a:solidFill>
              </a:rPr>
              <a:t> step for every 10</a:t>
            </a:r>
            <a:r>
              <a:rPr lang="en-US" sz="1800" baseline="30000" dirty="0">
                <a:solidFill>
                  <a:srgbClr val="C00000"/>
                </a:solidFill>
              </a:rPr>
              <a:t>0</a:t>
            </a:r>
            <a:r>
              <a:rPr lang="en-US" sz="1800" dirty="0">
                <a:solidFill>
                  <a:srgbClr val="C00000"/>
                </a:solidFill>
              </a:rPr>
              <a:t> C </a:t>
            </a:r>
          </a:p>
        </p:txBody>
      </p:sp>
      <p:sp>
        <p:nvSpPr>
          <p:cNvPr id="12" name="TextBox 11">
            <a:extLst>
              <a:ext uri="{FF2B5EF4-FFF2-40B4-BE49-F238E27FC236}">
                <a16:creationId xmlns:a16="http://schemas.microsoft.com/office/drawing/2014/main" id="{A5DC0693-A2B2-BF4F-8767-CE94ABD1C38B}"/>
              </a:ext>
            </a:extLst>
          </p:cNvPr>
          <p:cNvSpPr txBox="1"/>
          <p:nvPr/>
        </p:nvSpPr>
        <p:spPr>
          <a:xfrm>
            <a:off x="5978005" y="959117"/>
            <a:ext cx="1019540" cy="338554"/>
          </a:xfrm>
          <a:prstGeom prst="rect">
            <a:avLst/>
          </a:prstGeom>
          <a:noFill/>
        </p:spPr>
        <p:txBody>
          <a:bodyPr wrap="square" rtlCol="0">
            <a:spAutoFit/>
          </a:bodyPr>
          <a:lstStyle/>
          <a:p>
            <a:r>
              <a:rPr lang="en-US" sz="1600" dirty="0">
                <a:solidFill>
                  <a:srgbClr val="002060"/>
                </a:solidFill>
              </a:rPr>
              <a:t>TIE</a:t>
            </a:r>
            <a:r>
              <a:rPr lang="en-US" sz="1600" baseline="-25000" dirty="0">
                <a:solidFill>
                  <a:srgbClr val="002060"/>
                </a:solidFill>
              </a:rPr>
              <a:t>MS</a:t>
            </a:r>
            <a:endParaRPr lang="en-US" dirty="0"/>
          </a:p>
        </p:txBody>
      </p:sp>
      <p:sp>
        <p:nvSpPr>
          <p:cNvPr id="13" name="TextBox 12">
            <a:extLst>
              <a:ext uri="{FF2B5EF4-FFF2-40B4-BE49-F238E27FC236}">
                <a16:creationId xmlns:a16="http://schemas.microsoft.com/office/drawing/2014/main" id="{C5AA14F0-4214-0148-9EBA-DAB12ADD960D}"/>
              </a:ext>
            </a:extLst>
          </p:cNvPr>
          <p:cNvSpPr txBox="1"/>
          <p:nvPr/>
        </p:nvSpPr>
        <p:spPr>
          <a:xfrm>
            <a:off x="6077419" y="3535937"/>
            <a:ext cx="1019540" cy="338554"/>
          </a:xfrm>
          <a:prstGeom prst="rect">
            <a:avLst/>
          </a:prstGeom>
          <a:noFill/>
        </p:spPr>
        <p:txBody>
          <a:bodyPr wrap="square" rtlCol="0">
            <a:spAutoFit/>
          </a:bodyPr>
          <a:lstStyle/>
          <a:p>
            <a:r>
              <a:rPr lang="en-US" sz="1600" dirty="0">
                <a:solidFill>
                  <a:srgbClr val="002060"/>
                </a:solidFill>
              </a:rPr>
              <a:t>TIE</a:t>
            </a:r>
            <a:r>
              <a:rPr lang="en-US" sz="1600" baseline="-25000" dirty="0">
                <a:solidFill>
                  <a:srgbClr val="002060"/>
                </a:solidFill>
              </a:rPr>
              <a:t>MS</a:t>
            </a:r>
            <a:endParaRPr lang="en-US" dirty="0"/>
          </a:p>
        </p:txBody>
      </p:sp>
    </p:spTree>
    <p:extLst>
      <p:ext uri="{BB962C8B-B14F-4D97-AF65-F5344CB8AC3E}">
        <p14:creationId xmlns:p14="http://schemas.microsoft.com/office/powerpoint/2010/main" val="2221716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A92F2-38C6-DF4B-9469-814DE0D7FFC7}"/>
              </a:ext>
            </a:extLst>
          </p:cNvPr>
          <p:cNvSpPr>
            <a:spLocks noGrp="1"/>
          </p:cNvSpPr>
          <p:nvPr>
            <p:ph type="title"/>
          </p:nvPr>
        </p:nvSpPr>
        <p:spPr/>
        <p:txBody>
          <a:bodyPr>
            <a:normAutofit fontScale="90000"/>
          </a:bodyPr>
          <a:lstStyle/>
          <a:p>
            <a:r>
              <a:rPr lang="en-US" dirty="0"/>
              <a:t>Test with </a:t>
            </a:r>
            <a:r>
              <a:rPr lang="en-US" dirty="0" err="1"/>
              <a:t>VTRx</a:t>
            </a:r>
            <a:endParaRPr lang="en-US" dirty="0"/>
          </a:p>
        </p:txBody>
      </p:sp>
      <p:sp>
        <p:nvSpPr>
          <p:cNvPr id="3" name="Date Placeholder 2">
            <a:extLst>
              <a:ext uri="{FF2B5EF4-FFF2-40B4-BE49-F238E27FC236}">
                <a16:creationId xmlns:a16="http://schemas.microsoft.com/office/drawing/2014/main" id="{9F1B98E7-47D3-944E-932F-DF9BA8643ABE}"/>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46DFAE64-C2AE-C24A-85FA-709F48464E96}"/>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12492D34-3002-CD42-8635-015146F764F3}"/>
              </a:ext>
            </a:extLst>
          </p:cNvPr>
          <p:cNvSpPr>
            <a:spLocks noGrp="1"/>
          </p:cNvSpPr>
          <p:nvPr>
            <p:ph type="sldNum" sz="quarter" idx="12"/>
          </p:nvPr>
        </p:nvSpPr>
        <p:spPr/>
        <p:txBody>
          <a:bodyPr/>
          <a:lstStyle/>
          <a:p>
            <a:fld id="{E9676D24-1C10-7F46-81DA-8C959901AACB}" type="slidenum">
              <a:rPr lang="en-GB" smtClean="0"/>
              <a:pPr/>
              <a:t>22</a:t>
            </a:fld>
            <a:endParaRPr lang="en-GB"/>
          </a:p>
        </p:txBody>
      </p:sp>
      <p:pic>
        <p:nvPicPr>
          <p:cNvPr id="7" name="Picture 6">
            <a:extLst>
              <a:ext uri="{FF2B5EF4-FFF2-40B4-BE49-F238E27FC236}">
                <a16:creationId xmlns:a16="http://schemas.microsoft.com/office/drawing/2014/main" id="{318F1D5E-0EF1-9E4C-9F44-4394F7C3B292}"/>
              </a:ext>
            </a:extLst>
          </p:cNvPr>
          <p:cNvPicPr>
            <a:picLocks noChangeAspect="1"/>
          </p:cNvPicPr>
          <p:nvPr/>
        </p:nvPicPr>
        <p:blipFill>
          <a:blip r:embed="rId2"/>
          <a:stretch>
            <a:fillRect/>
          </a:stretch>
        </p:blipFill>
        <p:spPr>
          <a:xfrm>
            <a:off x="92683" y="3029796"/>
            <a:ext cx="3657600" cy="2743200"/>
          </a:xfrm>
          <a:prstGeom prst="rect">
            <a:avLst/>
          </a:prstGeom>
        </p:spPr>
      </p:pic>
      <p:pic>
        <p:nvPicPr>
          <p:cNvPr id="8" name="Picture 7">
            <a:extLst>
              <a:ext uri="{FF2B5EF4-FFF2-40B4-BE49-F238E27FC236}">
                <a16:creationId xmlns:a16="http://schemas.microsoft.com/office/drawing/2014/main" id="{991FCA67-ECF5-9846-BC6B-A493A2087909}"/>
              </a:ext>
            </a:extLst>
          </p:cNvPr>
          <p:cNvPicPr>
            <a:picLocks noChangeAspect="1"/>
          </p:cNvPicPr>
          <p:nvPr/>
        </p:nvPicPr>
        <p:blipFill>
          <a:blip r:embed="rId3"/>
          <a:stretch>
            <a:fillRect/>
          </a:stretch>
        </p:blipFill>
        <p:spPr>
          <a:xfrm>
            <a:off x="5027753" y="3088365"/>
            <a:ext cx="3657600" cy="2743200"/>
          </a:xfrm>
          <a:prstGeom prst="rect">
            <a:avLst/>
          </a:prstGeom>
        </p:spPr>
      </p:pic>
      <p:sp>
        <p:nvSpPr>
          <p:cNvPr id="13" name="TextBox 12">
            <a:extLst>
              <a:ext uri="{FF2B5EF4-FFF2-40B4-BE49-F238E27FC236}">
                <a16:creationId xmlns:a16="http://schemas.microsoft.com/office/drawing/2014/main" id="{6A62E5C3-3FC5-1F41-9395-AD03660CC5D0}"/>
              </a:ext>
            </a:extLst>
          </p:cNvPr>
          <p:cNvSpPr txBox="1"/>
          <p:nvPr/>
        </p:nvSpPr>
        <p:spPr>
          <a:xfrm>
            <a:off x="2347998" y="3445897"/>
            <a:ext cx="1550195" cy="308418"/>
          </a:xfrm>
          <a:prstGeom prst="rect">
            <a:avLst/>
          </a:prstGeom>
          <a:noFill/>
        </p:spPr>
        <p:txBody>
          <a:bodyPr wrap="square" rtlCol="0">
            <a:spAutoFit/>
          </a:bodyPr>
          <a:lstStyle/>
          <a:p>
            <a:r>
              <a:rPr lang="el-GR" dirty="0">
                <a:solidFill>
                  <a:srgbClr val="C00000"/>
                </a:solidFill>
              </a:rPr>
              <a:t>σ</a:t>
            </a:r>
            <a:r>
              <a:rPr lang="en-US" dirty="0">
                <a:solidFill>
                  <a:srgbClr val="C00000"/>
                </a:solidFill>
              </a:rPr>
              <a:t> = 0.43 </a:t>
            </a:r>
            <a:r>
              <a:rPr lang="en-US" dirty="0" err="1">
                <a:solidFill>
                  <a:srgbClr val="C00000"/>
                </a:solidFill>
              </a:rPr>
              <a:t>ps</a:t>
            </a:r>
            <a:r>
              <a:rPr lang="en-US" dirty="0">
                <a:solidFill>
                  <a:srgbClr val="C00000"/>
                </a:solidFill>
              </a:rPr>
              <a:t> </a:t>
            </a:r>
          </a:p>
        </p:txBody>
      </p:sp>
      <p:sp>
        <p:nvSpPr>
          <p:cNvPr id="16" name="TextBox 15">
            <a:extLst>
              <a:ext uri="{FF2B5EF4-FFF2-40B4-BE49-F238E27FC236}">
                <a16:creationId xmlns:a16="http://schemas.microsoft.com/office/drawing/2014/main" id="{16DAE002-1D0D-3A49-A010-3BC10E0B75F7}"/>
              </a:ext>
            </a:extLst>
          </p:cNvPr>
          <p:cNvSpPr txBox="1"/>
          <p:nvPr/>
        </p:nvSpPr>
        <p:spPr>
          <a:xfrm>
            <a:off x="7268016" y="3515140"/>
            <a:ext cx="1550195" cy="308418"/>
          </a:xfrm>
          <a:prstGeom prst="rect">
            <a:avLst/>
          </a:prstGeom>
          <a:noFill/>
        </p:spPr>
        <p:txBody>
          <a:bodyPr wrap="square" rtlCol="0">
            <a:spAutoFit/>
          </a:bodyPr>
          <a:lstStyle/>
          <a:p>
            <a:r>
              <a:rPr lang="el-GR" dirty="0">
                <a:solidFill>
                  <a:srgbClr val="C00000"/>
                </a:solidFill>
              </a:rPr>
              <a:t>σ</a:t>
            </a:r>
            <a:r>
              <a:rPr lang="en-US" dirty="0">
                <a:solidFill>
                  <a:srgbClr val="C00000"/>
                </a:solidFill>
              </a:rPr>
              <a:t> = 0.71 </a:t>
            </a:r>
            <a:r>
              <a:rPr lang="en-US" dirty="0" err="1">
                <a:solidFill>
                  <a:srgbClr val="C00000"/>
                </a:solidFill>
              </a:rPr>
              <a:t>ps</a:t>
            </a:r>
            <a:r>
              <a:rPr lang="en-US" dirty="0">
                <a:solidFill>
                  <a:srgbClr val="C00000"/>
                </a:solidFill>
              </a:rPr>
              <a:t> </a:t>
            </a:r>
          </a:p>
        </p:txBody>
      </p:sp>
      <p:grpSp>
        <p:nvGrpSpPr>
          <p:cNvPr id="19" name="Group 18">
            <a:extLst>
              <a:ext uri="{FF2B5EF4-FFF2-40B4-BE49-F238E27FC236}">
                <a16:creationId xmlns:a16="http://schemas.microsoft.com/office/drawing/2014/main" id="{F71FBB22-4CEE-C745-A0CE-951870820648}"/>
              </a:ext>
            </a:extLst>
          </p:cNvPr>
          <p:cNvGrpSpPr/>
          <p:nvPr/>
        </p:nvGrpSpPr>
        <p:grpSpPr>
          <a:xfrm>
            <a:off x="1237129" y="585123"/>
            <a:ext cx="6999226" cy="2191093"/>
            <a:chOff x="465443" y="1946745"/>
            <a:chExt cx="8379784" cy="2820151"/>
          </a:xfrm>
        </p:grpSpPr>
        <p:cxnSp>
          <p:nvCxnSpPr>
            <p:cNvPr id="34" name="Straight Arrow Connector 33">
              <a:extLst>
                <a:ext uri="{FF2B5EF4-FFF2-40B4-BE49-F238E27FC236}">
                  <a16:creationId xmlns:a16="http://schemas.microsoft.com/office/drawing/2014/main" id="{F00905E1-B517-4C44-891A-E027A0995BFF}"/>
                </a:ext>
              </a:extLst>
            </p:cNvPr>
            <p:cNvCxnSpPr>
              <a:cxnSpLocks/>
              <a:stCxn id="32" idx="3"/>
            </p:cNvCxnSpPr>
            <p:nvPr/>
          </p:nvCxnSpPr>
          <p:spPr>
            <a:xfrm>
              <a:off x="3569047" y="4305300"/>
              <a:ext cx="11453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1" name="Rounded Rectangle 20">
              <a:extLst>
                <a:ext uri="{FF2B5EF4-FFF2-40B4-BE49-F238E27FC236}">
                  <a16:creationId xmlns:a16="http://schemas.microsoft.com/office/drawing/2014/main" id="{4CCC1F3E-A068-2A47-9710-94C465465869}"/>
                </a:ext>
              </a:extLst>
            </p:cNvPr>
            <p:cNvSpPr/>
            <p:nvPr/>
          </p:nvSpPr>
          <p:spPr>
            <a:xfrm>
              <a:off x="500513" y="2436584"/>
              <a:ext cx="1195754" cy="923193"/>
            </a:xfrm>
            <a:prstGeom prst="roundRect">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C00000"/>
                  </a:solidFill>
                </a:rPr>
                <a:t>OCXO Clock +</a:t>
              </a:r>
            </a:p>
            <a:p>
              <a:pPr algn="ctr"/>
              <a:r>
                <a:rPr lang="en-US" dirty="0">
                  <a:solidFill>
                    <a:srgbClr val="C00000"/>
                  </a:solidFill>
                </a:rPr>
                <a:t>Si5344 </a:t>
              </a:r>
            </a:p>
          </p:txBody>
        </p:sp>
        <p:sp>
          <p:nvSpPr>
            <p:cNvPr id="22" name="Rounded Rectangle 21">
              <a:extLst>
                <a:ext uri="{FF2B5EF4-FFF2-40B4-BE49-F238E27FC236}">
                  <a16:creationId xmlns:a16="http://schemas.microsoft.com/office/drawing/2014/main" id="{2745E9D1-7B25-C84C-8CBE-8120155DCF72}"/>
                </a:ext>
              </a:extLst>
            </p:cNvPr>
            <p:cNvSpPr/>
            <p:nvPr/>
          </p:nvSpPr>
          <p:spPr>
            <a:xfrm>
              <a:off x="465443" y="3660379"/>
              <a:ext cx="1195754" cy="1098520"/>
            </a:xfrm>
            <a:prstGeom prst="roundRect">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C00000"/>
                  </a:solidFill>
                </a:rPr>
                <a:t>Fan-Out </a:t>
              </a:r>
            </a:p>
          </p:txBody>
        </p:sp>
        <p:sp>
          <p:nvSpPr>
            <p:cNvPr id="23" name="Rounded Rectangle 22">
              <a:extLst>
                <a:ext uri="{FF2B5EF4-FFF2-40B4-BE49-F238E27FC236}">
                  <a16:creationId xmlns:a16="http://schemas.microsoft.com/office/drawing/2014/main" id="{E3C48D3A-FD46-E04B-9C47-08492269AE24}"/>
                </a:ext>
              </a:extLst>
            </p:cNvPr>
            <p:cNvSpPr/>
            <p:nvPr/>
          </p:nvSpPr>
          <p:spPr>
            <a:xfrm>
              <a:off x="2396055" y="2297919"/>
              <a:ext cx="1195754" cy="923193"/>
            </a:xfrm>
            <a:prstGeom prst="roundRect">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C00000"/>
                  </a:solidFill>
                </a:rPr>
                <a:t>FLY 640 </a:t>
              </a:r>
            </a:p>
          </p:txBody>
        </p:sp>
        <p:grpSp>
          <p:nvGrpSpPr>
            <p:cNvPr id="24" name="Group 23">
              <a:extLst>
                <a:ext uri="{FF2B5EF4-FFF2-40B4-BE49-F238E27FC236}">
                  <a16:creationId xmlns:a16="http://schemas.microsoft.com/office/drawing/2014/main" id="{B672E64C-E3D7-DC41-BB70-DECA23E93243}"/>
                </a:ext>
              </a:extLst>
            </p:cNvPr>
            <p:cNvGrpSpPr/>
            <p:nvPr/>
          </p:nvGrpSpPr>
          <p:grpSpPr>
            <a:xfrm>
              <a:off x="4427477" y="1946745"/>
              <a:ext cx="852588" cy="783963"/>
              <a:chOff x="5178935" y="1987062"/>
              <a:chExt cx="852588" cy="783963"/>
            </a:xfrm>
          </p:grpSpPr>
          <p:sp>
            <p:nvSpPr>
              <p:cNvPr id="58" name="Oval 57">
                <a:extLst>
                  <a:ext uri="{FF2B5EF4-FFF2-40B4-BE49-F238E27FC236}">
                    <a16:creationId xmlns:a16="http://schemas.microsoft.com/office/drawing/2014/main" id="{7CA007D6-9BAB-9147-89FF-8BBBE4A4D743}"/>
                  </a:ext>
                </a:extLst>
              </p:cNvPr>
              <p:cNvSpPr/>
              <p:nvPr/>
            </p:nvSpPr>
            <p:spPr>
              <a:xfrm>
                <a:off x="5178935" y="1987062"/>
                <a:ext cx="852588" cy="783962"/>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19B18700-D9E2-2245-823F-6E282EA0CBCB}"/>
                  </a:ext>
                </a:extLst>
              </p:cNvPr>
              <p:cNvSpPr/>
              <p:nvPr/>
            </p:nvSpPr>
            <p:spPr>
              <a:xfrm>
                <a:off x="5257800" y="2074985"/>
                <a:ext cx="703385" cy="696039"/>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FFF97C0B-7836-F642-ADF7-DC2BCF69E3AF}"/>
                  </a:ext>
                </a:extLst>
              </p:cNvPr>
              <p:cNvSpPr/>
              <p:nvPr/>
            </p:nvSpPr>
            <p:spPr>
              <a:xfrm>
                <a:off x="5310290" y="2162909"/>
                <a:ext cx="624520" cy="608116"/>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25" name="Straight Arrow Connector 24">
              <a:extLst>
                <a:ext uri="{FF2B5EF4-FFF2-40B4-BE49-F238E27FC236}">
                  <a16:creationId xmlns:a16="http://schemas.microsoft.com/office/drawing/2014/main" id="{DE4846B9-4CEA-CC48-AC05-9330C1BD7B7B}"/>
                </a:ext>
              </a:extLst>
            </p:cNvPr>
            <p:cNvCxnSpPr>
              <a:cxnSpLocks/>
              <a:stCxn id="23" idx="3"/>
            </p:cNvCxnSpPr>
            <p:nvPr/>
          </p:nvCxnSpPr>
          <p:spPr>
            <a:xfrm>
              <a:off x="3591809" y="2759516"/>
              <a:ext cx="114539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6" name="Rounded Rectangle 25">
              <a:extLst>
                <a:ext uri="{FF2B5EF4-FFF2-40B4-BE49-F238E27FC236}">
                  <a16:creationId xmlns:a16="http://schemas.microsoft.com/office/drawing/2014/main" id="{97A83530-CF93-F546-A123-8637BB0385BB}"/>
                </a:ext>
              </a:extLst>
            </p:cNvPr>
            <p:cNvSpPr/>
            <p:nvPr/>
          </p:nvSpPr>
          <p:spPr>
            <a:xfrm>
              <a:off x="5632023" y="2202259"/>
              <a:ext cx="1195754" cy="923193"/>
            </a:xfrm>
            <a:prstGeom prst="roundRect">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rgbClr val="C00000"/>
                  </a:solidFill>
                </a:rPr>
                <a:t>VTRx</a:t>
              </a:r>
              <a:r>
                <a:rPr lang="en-US" dirty="0">
                  <a:solidFill>
                    <a:srgbClr val="C00000"/>
                  </a:solidFill>
                </a:rPr>
                <a:t> </a:t>
              </a:r>
            </a:p>
          </p:txBody>
        </p:sp>
        <p:cxnSp>
          <p:nvCxnSpPr>
            <p:cNvPr id="27" name="Straight Arrow Connector 26">
              <a:extLst>
                <a:ext uri="{FF2B5EF4-FFF2-40B4-BE49-F238E27FC236}">
                  <a16:creationId xmlns:a16="http://schemas.microsoft.com/office/drawing/2014/main" id="{36CAA2F2-7DB2-B043-8D54-3FEF7EF0CB35}"/>
                </a:ext>
              </a:extLst>
            </p:cNvPr>
            <p:cNvCxnSpPr>
              <a:cxnSpLocks/>
            </p:cNvCxnSpPr>
            <p:nvPr/>
          </p:nvCxnSpPr>
          <p:spPr>
            <a:xfrm>
              <a:off x="4975926" y="2757341"/>
              <a:ext cx="66689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EF4F982A-B35C-5E4D-8A8C-EEC8C45A0DE1}"/>
                </a:ext>
              </a:extLst>
            </p:cNvPr>
            <p:cNvCxnSpPr>
              <a:cxnSpLocks/>
            </p:cNvCxnSpPr>
            <p:nvPr/>
          </p:nvCxnSpPr>
          <p:spPr>
            <a:xfrm>
              <a:off x="6827777" y="2742985"/>
              <a:ext cx="286539" cy="42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839AA080-EDA6-3841-A755-3E967FA61D55}"/>
                </a:ext>
              </a:extLst>
            </p:cNvPr>
            <p:cNvCxnSpPr>
              <a:cxnSpLocks/>
            </p:cNvCxnSpPr>
            <p:nvPr/>
          </p:nvCxnSpPr>
          <p:spPr>
            <a:xfrm>
              <a:off x="7114316" y="2745112"/>
              <a:ext cx="0" cy="5428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01917B41-20A4-1B47-AB55-E4EAE8BB4641}"/>
                </a:ext>
              </a:extLst>
            </p:cNvPr>
            <p:cNvCxnSpPr>
              <a:cxnSpLocks/>
            </p:cNvCxnSpPr>
            <p:nvPr/>
          </p:nvCxnSpPr>
          <p:spPr>
            <a:xfrm>
              <a:off x="7131175" y="3281376"/>
              <a:ext cx="308456" cy="659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31" name="Group 30">
              <a:extLst>
                <a:ext uri="{FF2B5EF4-FFF2-40B4-BE49-F238E27FC236}">
                  <a16:creationId xmlns:a16="http://schemas.microsoft.com/office/drawing/2014/main" id="{136C07AB-38F8-D44F-9F07-CD02F568AB9B}"/>
                </a:ext>
              </a:extLst>
            </p:cNvPr>
            <p:cNvGrpSpPr/>
            <p:nvPr/>
          </p:nvGrpSpPr>
          <p:grpSpPr>
            <a:xfrm flipV="1">
              <a:off x="1872053" y="2730705"/>
              <a:ext cx="534795" cy="1189233"/>
              <a:chOff x="1775416" y="3721209"/>
              <a:chExt cx="660053" cy="542854"/>
            </a:xfrm>
          </p:grpSpPr>
          <p:cxnSp>
            <p:nvCxnSpPr>
              <p:cNvPr id="55" name="Straight Connector 54">
                <a:extLst>
                  <a:ext uri="{FF2B5EF4-FFF2-40B4-BE49-F238E27FC236}">
                    <a16:creationId xmlns:a16="http://schemas.microsoft.com/office/drawing/2014/main" id="{4D8063E2-9C91-8F4A-B885-A751D436AF58}"/>
                  </a:ext>
                </a:extLst>
              </p:cNvPr>
              <p:cNvCxnSpPr>
                <a:cxnSpLocks/>
              </p:cNvCxnSpPr>
              <p:nvPr/>
            </p:nvCxnSpPr>
            <p:spPr>
              <a:xfrm flipV="1">
                <a:off x="1775416" y="3721209"/>
                <a:ext cx="3370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08E2C7C9-4C77-EE44-B7C2-AA1237C6F06A}"/>
                  </a:ext>
                </a:extLst>
              </p:cNvPr>
              <p:cNvCxnSpPr>
                <a:cxnSpLocks/>
              </p:cNvCxnSpPr>
              <p:nvPr/>
            </p:nvCxnSpPr>
            <p:spPr>
              <a:xfrm flipV="1">
                <a:off x="2112427" y="3721209"/>
                <a:ext cx="0" cy="5428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95C5EB86-6B69-1948-9ED1-A23ED68577B6}"/>
                  </a:ext>
                </a:extLst>
              </p:cNvPr>
              <p:cNvCxnSpPr>
                <a:cxnSpLocks/>
              </p:cNvCxnSpPr>
              <p:nvPr/>
            </p:nvCxnSpPr>
            <p:spPr>
              <a:xfrm flipV="1">
                <a:off x="2120156" y="4262032"/>
                <a:ext cx="315313"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32" name="Rounded Rectangle 31">
              <a:extLst>
                <a:ext uri="{FF2B5EF4-FFF2-40B4-BE49-F238E27FC236}">
                  <a16:creationId xmlns:a16="http://schemas.microsoft.com/office/drawing/2014/main" id="{9902773A-4D34-1848-A503-DE743C07BA13}"/>
                </a:ext>
              </a:extLst>
            </p:cNvPr>
            <p:cNvSpPr/>
            <p:nvPr/>
          </p:nvSpPr>
          <p:spPr>
            <a:xfrm>
              <a:off x="2373293" y="3843703"/>
              <a:ext cx="1195754" cy="923193"/>
            </a:xfrm>
            <a:prstGeom prst="roundRect">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C00000"/>
                  </a:solidFill>
                </a:rPr>
                <a:t>FLY 640 </a:t>
              </a:r>
            </a:p>
          </p:txBody>
        </p:sp>
        <p:grpSp>
          <p:nvGrpSpPr>
            <p:cNvPr id="33" name="Group 32">
              <a:extLst>
                <a:ext uri="{FF2B5EF4-FFF2-40B4-BE49-F238E27FC236}">
                  <a16:creationId xmlns:a16="http://schemas.microsoft.com/office/drawing/2014/main" id="{80B32A97-62BD-A040-A4D6-B42B391B6380}"/>
                </a:ext>
              </a:extLst>
            </p:cNvPr>
            <p:cNvGrpSpPr/>
            <p:nvPr/>
          </p:nvGrpSpPr>
          <p:grpSpPr>
            <a:xfrm>
              <a:off x="4404715" y="3492529"/>
              <a:ext cx="852588" cy="783963"/>
              <a:chOff x="5178935" y="1987062"/>
              <a:chExt cx="852588" cy="783963"/>
            </a:xfrm>
          </p:grpSpPr>
          <p:sp>
            <p:nvSpPr>
              <p:cNvPr id="52" name="Oval 51">
                <a:extLst>
                  <a:ext uri="{FF2B5EF4-FFF2-40B4-BE49-F238E27FC236}">
                    <a16:creationId xmlns:a16="http://schemas.microsoft.com/office/drawing/2014/main" id="{17D00B87-D7E8-DC4D-8356-BC6416FC4DF6}"/>
                  </a:ext>
                </a:extLst>
              </p:cNvPr>
              <p:cNvSpPr/>
              <p:nvPr/>
            </p:nvSpPr>
            <p:spPr>
              <a:xfrm>
                <a:off x="5178935" y="1987062"/>
                <a:ext cx="852588" cy="783962"/>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88B0C76A-6161-9042-9288-11202A911F86}"/>
                  </a:ext>
                </a:extLst>
              </p:cNvPr>
              <p:cNvSpPr/>
              <p:nvPr/>
            </p:nvSpPr>
            <p:spPr>
              <a:xfrm>
                <a:off x="5257800" y="2074985"/>
                <a:ext cx="703385" cy="696039"/>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D79249A2-A661-CF41-8EE7-4844011B73A6}"/>
                  </a:ext>
                </a:extLst>
              </p:cNvPr>
              <p:cNvSpPr/>
              <p:nvPr/>
            </p:nvSpPr>
            <p:spPr>
              <a:xfrm>
                <a:off x="5310290" y="2162909"/>
                <a:ext cx="624520" cy="608116"/>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5" name="Rounded Rectangle 34">
              <a:extLst>
                <a:ext uri="{FF2B5EF4-FFF2-40B4-BE49-F238E27FC236}">
                  <a16:creationId xmlns:a16="http://schemas.microsoft.com/office/drawing/2014/main" id="{91ABEE7D-2ED7-1440-ADD4-4E2371BFFB95}"/>
                </a:ext>
              </a:extLst>
            </p:cNvPr>
            <p:cNvSpPr/>
            <p:nvPr/>
          </p:nvSpPr>
          <p:spPr>
            <a:xfrm>
              <a:off x="5609261" y="3748043"/>
              <a:ext cx="1195754" cy="923193"/>
            </a:xfrm>
            <a:prstGeom prst="roundRect">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rgbClr val="C00000"/>
                  </a:solidFill>
                </a:rPr>
                <a:t>VTRx</a:t>
              </a:r>
              <a:endParaRPr lang="en-US" dirty="0">
                <a:solidFill>
                  <a:srgbClr val="C00000"/>
                </a:solidFill>
              </a:endParaRPr>
            </a:p>
          </p:txBody>
        </p:sp>
        <p:cxnSp>
          <p:nvCxnSpPr>
            <p:cNvPr id="36" name="Straight Arrow Connector 35">
              <a:extLst>
                <a:ext uri="{FF2B5EF4-FFF2-40B4-BE49-F238E27FC236}">
                  <a16:creationId xmlns:a16="http://schemas.microsoft.com/office/drawing/2014/main" id="{9707E6AD-2A46-1445-A6E1-65640BD36255}"/>
                </a:ext>
              </a:extLst>
            </p:cNvPr>
            <p:cNvCxnSpPr>
              <a:cxnSpLocks/>
            </p:cNvCxnSpPr>
            <p:nvPr/>
          </p:nvCxnSpPr>
          <p:spPr>
            <a:xfrm>
              <a:off x="4953164" y="4303125"/>
              <a:ext cx="66689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37" name="Group 36">
              <a:extLst>
                <a:ext uri="{FF2B5EF4-FFF2-40B4-BE49-F238E27FC236}">
                  <a16:creationId xmlns:a16="http://schemas.microsoft.com/office/drawing/2014/main" id="{4D1BE43B-E868-544D-81D4-54FBD7F8E338}"/>
                </a:ext>
              </a:extLst>
            </p:cNvPr>
            <p:cNvGrpSpPr/>
            <p:nvPr/>
          </p:nvGrpSpPr>
          <p:grpSpPr>
            <a:xfrm flipV="1">
              <a:off x="6805015" y="3739294"/>
              <a:ext cx="611854" cy="544981"/>
              <a:chOff x="6805015" y="4288769"/>
              <a:chExt cx="611854" cy="544981"/>
            </a:xfrm>
          </p:grpSpPr>
          <p:cxnSp>
            <p:nvCxnSpPr>
              <p:cNvPr id="49" name="Straight Connector 48">
                <a:extLst>
                  <a:ext uri="{FF2B5EF4-FFF2-40B4-BE49-F238E27FC236}">
                    <a16:creationId xmlns:a16="http://schemas.microsoft.com/office/drawing/2014/main" id="{6748DD5D-3F22-6C46-BB41-C3629C2733B6}"/>
                  </a:ext>
                </a:extLst>
              </p:cNvPr>
              <p:cNvCxnSpPr>
                <a:cxnSpLocks/>
              </p:cNvCxnSpPr>
              <p:nvPr/>
            </p:nvCxnSpPr>
            <p:spPr>
              <a:xfrm>
                <a:off x="6805015" y="4288769"/>
                <a:ext cx="286539" cy="42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89C67651-1D2E-B74E-BF40-CB978C040481}"/>
                  </a:ext>
                </a:extLst>
              </p:cNvPr>
              <p:cNvCxnSpPr>
                <a:cxnSpLocks/>
              </p:cNvCxnSpPr>
              <p:nvPr/>
            </p:nvCxnSpPr>
            <p:spPr>
              <a:xfrm>
                <a:off x="7091554" y="4290896"/>
                <a:ext cx="0" cy="5428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A78D975B-D00C-CA48-9663-C491F4624EC0}"/>
                  </a:ext>
                </a:extLst>
              </p:cNvPr>
              <p:cNvCxnSpPr>
                <a:cxnSpLocks/>
              </p:cNvCxnSpPr>
              <p:nvPr/>
            </p:nvCxnSpPr>
            <p:spPr>
              <a:xfrm>
                <a:off x="7108413" y="4827160"/>
                <a:ext cx="308456" cy="659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38" name="Rounded Rectangle 37">
              <a:extLst>
                <a:ext uri="{FF2B5EF4-FFF2-40B4-BE49-F238E27FC236}">
                  <a16:creationId xmlns:a16="http://schemas.microsoft.com/office/drawing/2014/main" id="{84E3AFC1-A5AA-784A-AB51-7CF78DD6548E}"/>
                </a:ext>
              </a:extLst>
            </p:cNvPr>
            <p:cNvSpPr/>
            <p:nvPr/>
          </p:nvSpPr>
          <p:spPr>
            <a:xfrm>
              <a:off x="7397941" y="2901462"/>
              <a:ext cx="1447286" cy="1255292"/>
            </a:xfrm>
            <a:prstGeom prst="roundRect">
              <a:avLst/>
            </a:prstGeom>
            <a:solidFill>
              <a:schemeClr val="accent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C00000"/>
                  </a:solidFill>
                </a:rPr>
                <a:t>MEASURE</a:t>
              </a:r>
            </a:p>
            <a:p>
              <a:pPr algn="ctr"/>
              <a:r>
                <a:rPr lang="en-US" dirty="0">
                  <a:solidFill>
                    <a:srgbClr val="C00000"/>
                  </a:solidFill>
                </a:rPr>
                <a:t>DDMTD/SSA </a:t>
              </a:r>
            </a:p>
          </p:txBody>
        </p:sp>
        <p:sp>
          <p:nvSpPr>
            <p:cNvPr id="39" name="Rectangle 38">
              <a:extLst>
                <a:ext uri="{FF2B5EF4-FFF2-40B4-BE49-F238E27FC236}">
                  <a16:creationId xmlns:a16="http://schemas.microsoft.com/office/drawing/2014/main" id="{AF177334-802D-2A4D-B9CE-A8A745E20C72}"/>
                </a:ext>
              </a:extLst>
            </p:cNvPr>
            <p:cNvSpPr/>
            <p:nvPr/>
          </p:nvSpPr>
          <p:spPr>
            <a:xfrm>
              <a:off x="1432332" y="3756822"/>
              <a:ext cx="527824" cy="326237"/>
            </a:xfrm>
            <a:prstGeom prst="rect">
              <a:avLst/>
            </a:prstGeom>
            <a:solidFill>
              <a:schemeClr val="bg1"/>
            </a:solid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SMA</a:t>
              </a:r>
            </a:p>
          </p:txBody>
        </p:sp>
        <p:sp>
          <p:nvSpPr>
            <p:cNvPr id="40" name="Rectangle 39">
              <a:extLst>
                <a:ext uri="{FF2B5EF4-FFF2-40B4-BE49-F238E27FC236}">
                  <a16:creationId xmlns:a16="http://schemas.microsoft.com/office/drawing/2014/main" id="{E94BBEED-F664-6E48-9B2A-6C315B61266F}"/>
                </a:ext>
              </a:extLst>
            </p:cNvPr>
            <p:cNvSpPr/>
            <p:nvPr/>
          </p:nvSpPr>
          <p:spPr>
            <a:xfrm>
              <a:off x="1431626" y="4299030"/>
              <a:ext cx="527824" cy="326237"/>
            </a:xfrm>
            <a:prstGeom prst="rect">
              <a:avLst/>
            </a:prstGeom>
            <a:solidFill>
              <a:schemeClr val="bg1"/>
            </a:solid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SMA</a:t>
              </a:r>
            </a:p>
          </p:txBody>
        </p:sp>
        <p:grpSp>
          <p:nvGrpSpPr>
            <p:cNvPr id="41" name="Group 40">
              <a:extLst>
                <a:ext uri="{FF2B5EF4-FFF2-40B4-BE49-F238E27FC236}">
                  <a16:creationId xmlns:a16="http://schemas.microsoft.com/office/drawing/2014/main" id="{BA2DBED8-BADA-6D4E-927F-211837E4E1CB}"/>
                </a:ext>
              </a:extLst>
            </p:cNvPr>
            <p:cNvGrpSpPr/>
            <p:nvPr/>
          </p:nvGrpSpPr>
          <p:grpSpPr>
            <a:xfrm flipV="1">
              <a:off x="1886142" y="4246174"/>
              <a:ext cx="534795" cy="256697"/>
              <a:chOff x="1775416" y="3721209"/>
              <a:chExt cx="660053" cy="542854"/>
            </a:xfrm>
          </p:grpSpPr>
          <p:cxnSp>
            <p:nvCxnSpPr>
              <p:cNvPr id="46" name="Straight Connector 45">
                <a:extLst>
                  <a:ext uri="{FF2B5EF4-FFF2-40B4-BE49-F238E27FC236}">
                    <a16:creationId xmlns:a16="http://schemas.microsoft.com/office/drawing/2014/main" id="{2718E4D2-0D99-AD42-BF4C-28D13B10E4EF}"/>
                  </a:ext>
                </a:extLst>
              </p:cNvPr>
              <p:cNvCxnSpPr>
                <a:cxnSpLocks/>
              </p:cNvCxnSpPr>
              <p:nvPr/>
            </p:nvCxnSpPr>
            <p:spPr>
              <a:xfrm flipV="1">
                <a:off x="1775416" y="3721209"/>
                <a:ext cx="3370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56CB72A1-978E-EE42-996F-5B7E8023412B}"/>
                  </a:ext>
                </a:extLst>
              </p:cNvPr>
              <p:cNvCxnSpPr>
                <a:cxnSpLocks/>
              </p:cNvCxnSpPr>
              <p:nvPr/>
            </p:nvCxnSpPr>
            <p:spPr>
              <a:xfrm flipV="1">
                <a:off x="2112427" y="3721209"/>
                <a:ext cx="0" cy="5428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8EDD6BEC-692C-C54B-AAA4-645207556167}"/>
                  </a:ext>
                </a:extLst>
              </p:cNvPr>
              <p:cNvCxnSpPr>
                <a:cxnSpLocks/>
              </p:cNvCxnSpPr>
              <p:nvPr/>
            </p:nvCxnSpPr>
            <p:spPr>
              <a:xfrm flipV="1">
                <a:off x="2120156" y="4262032"/>
                <a:ext cx="315313"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cxnSp>
          <p:nvCxnSpPr>
            <p:cNvPr id="43" name="Straight Arrow Connector 42">
              <a:extLst>
                <a:ext uri="{FF2B5EF4-FFF2-40B4-BE49-F238E27FC236}">
                  <a16:creationId xmlns:a16="http://schemas.microsoft.com/office/drawing/2014/main" id="{1226F662-F2DD-2048-B6D7-DE3990DAF1F7}"/>
                </a:ext>
              </a:extLst>
            </p:cNvPr>
            <p:cNvCxnSpPr/>
            <p:nvPr/>
          </p:nvCxnSpPr>
          <p:spPr>
            <a:xfrm>
              <a:off x="1063320" y="3359777"/>
              <a:ext cx="0" cy="30060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4AF3801E-F839-0345-BB8B-84B250CBD551}"/>
                </a:ext>
              </a:extLst>
            </p:cNvPr>
            <p:cNvSpPr txBox="1"/>
            <p:nvPr/>
          </p:nvSpPr>
          <p:spPr>
            <a:xfrm>
              <a:off x="4579511" y="2154643"/>
              <a:ext cx="755875" cy="524503"/>
            </a:xfrm>
            <a:prstGeom prst="rect">
              <a:avLst/>
            </a:prstGeom>
            <a:noFill/>
          </p:spPr>
          <p:txBody>
            <a:bodyPr wrap="square" rtlCol="0">
              <a:spAutoFit/>
            </a:bodyPr>
            <a:lstStyle/>
            <a:p>
              <a:r>
                <a:rPr lang="en-US" sz="1100" dirty="0"/>
                <a:t>90 M FIBRE</a:t>
              </a:r>
            </a:p>
          </p:txBody>
        </p:sp>
        <p:sp>
          <p:nvSpPr>
            <p:cNvPr id="45" name="TextBox 44">
              <a:extLst>
                <a:ext uri="{FF2B5EF4-FFF2-40B4-BE49-F238E27FC236}">
                  <a16:creationId xmlns:a16="http://schemas.microsoft.com/office/drawing/2014/main" id="{E996813B-8FC4-9F43-BF4E-CE9A373A6390}"/>
                </a:ext>
              </a:extLst>
            </p:cNvPr>
            <p:cNvSpPr txBox="1"/>
            <p:nvPr/>
          </p:nvSpPr>
          <p:spPr>
            <a:xfrm>
              <a:off x="4574359" y="3694801"/>
              <a:ext cx="755875" cy="524503"/>
            </a:xfrm>
            <a:prstGeom prst="rect">
              <a:avLst/>
            </a:prstGeom>
            <a:noFill/>
          </p:spPr>
          <p:txBody>
            <a:bodyPr wrap="square" rtlCol="0">
              <a:spAutoFit/>
            </a:bodyPr>
            <a:lstStyle/>
            <a:p>
              <a:r>
                <a:rPr lang="en-US" sz="1100" dirty="0"/>
                <a:t>90 M FIBRE</a:t>
              </a:r>
            </a:p>
          </p:txBody>
        </p:sp>
      </p:grpSp>
      <p:cxnSp>
        <p:nvCxnSpPr>
          <p:cNvPr id="11" name="Straight Arrow Connector 10">
            <a:extLst>
              <a:ext uri="{FF2B5EF4-FFF2-40B4-BE49-F238E27FC236}">
                <a16:creationId xmlns:a16="http://schemas.microsoft.com/office/drawing/2014/main" id="{3D19791E-46D2-354A-8986-11B998C68CA5}"/>
              </a:ext>
            </a:extLst>
          </p:cNvPr>
          <p:cNvCxnSpPr>
            <a:cxnSpLocks/>
          </p:cNvCxnSpPr>
          <p:nvPr/>
        </p:nvCxnSpPr>
        <p:spPr>
          <a:xfrm flipH="1">
            <a:off x="6856553" y="2058949"/>
            <a:ext cx="28326" cy="132423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400797EE-4A52-0941-9793-657BE953739D}"/>
              </a:ext>
            </a:extLst>
          </p:cNvPr>
          <p:cNvCxnSpPr>
            <a:cxnSpLocks/>
          </p:cNvCxnSpPr>
          <p:nvPr/>
        </p:nvCxnSpPr>
        <p:spPr>
          <a:xfrm flipH="1">
            <a:off x="1997669" y="2670430"/>
            <a:ext cx="309529" cy="653152"/>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64673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C54E6-C103-7940-A368-3D5CCE9D6985}"/>
              </a:ext>
            </a:extLst>
          </p:cNvPr>
          <p:cNvSpPr>
            <a:spLocks noGrp="1"/>
          </p:cNvSpPr>
          <p:nvPr>
            <p:ph type="title"/>
          </p:nvPr>
        </p:nvSpPr>
        <p:spPr/>
        <p:txBody>
          <a:bodyPr>
            <a:normAutofit fontScale="90000"/>
          </a:bodyPr>
          <a:lstStyle/>
          <a:p>
            <a:r>
              <a:rPr lang="en-US" dirty="0"/>
              <a:t>Next Steps</a:t>
            </a:r>
          </a:p>
        </p:txBody>
      </p:sp>
      <p:sp>
        <p:nvSpPr>
          <p:cNvPr id="3" name="Date Placeholder 2">
            <a:extLst>
              <a:ext uri="{FF2B5EF4-FFF2-40B4-BE49-F238E27FC236}">
                <a16:creationId xmlns:a16="http://schemas.microsoft.com/office/drawing/2014/main" id="{0E1BDDC3-7F3B-1F45-8C01-C3B31EA6B95C}"/>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AEB9C47C-ADA0-0A44-8104-89B952093ECE}"/>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597439DC-9411-264C-A808-DD53013CA57F}"/>
              </a:ext>
            </a:extLst>
          </p:cNvPr>
          <p:cNvSpPr>
            <a:spLocks noGrp="1"/>
          </p:cNvSpPr>
          <p:nvPr>
            <p:ph type="sldNum" sz="quarter" idx="12"/>
          </p:nvPr>
        </p:nvSpPr>
        <p:spPr/>
        <p:txBody>
          <a:bodyPr/>
          <a:lstStyle/>
          <a:p>
            <a:fld id="{E9676D24-1C10-7F46-81DA-8C959901AACB}" type="slidenum">
              <a:rPr lang="en-GB" smtClean="0"/>
              <a:pPr/>
              <a:t>23</a:t>
            </a:fld>
            <a:endParaRPr lang="en-GB"/>
          </a:p>
        </p:txBody>
      </p:sp>
      <p:sp>
        <p:nvSpPr>
          <p:cNvPr id="7" name="TextBox 6">
            <a:extLst>
              <a:ext uri="{FF2B5EF4-FFF2-40B4-BE49-F238E27FC236}">
                <a16:creationId xmlns:a16="http://schemas.microsoft.com/office/drawing/2014/main" id="{C0A5560C-07A9-554F-B9D9-C923CCD41846}"/>
              </a:ext>
            </a:extLst>
          </p:cNvPr>
          <p:cNvSpPr txBox="1"/>
          <p:nvPr/>
        </p:nvSpPr>
        <p:spPr>
          <a:xfrm>
            <a:off x="825415" y="1167408"/>
            <a:ext cx="6835367" cy="400110"/>
          </a:xfrm>
          <a:prstGeom prst="rect">
            <a:avLst/>
          </a:prstGeom>
          <a:noFill/>
        </p:spPr>
        <p:txBody>
          <a:bodyPr wrap="square" rtlCol="0">
            <a:spAutoFit/>
          </a:bodyPr>
          <a:lstStyle/>
          <a:p>
            <a:r>
              <a:rPr lang="en-US" sz="2000" dirty="0">
                <a:solidFill>
                  <a:srgbClr val="002060"/>
                </a:solidFill>
              </a:rPr>
              <a:t>Design clock distribution and monitoring system </a:t>
            </a:r>
          </a:p>
        </p:txBody>
      </p:sp>
      <p:sp>
        <p:nvSpPr>
          <p:cNvPr id="8" name="TextBox 7">
            <a:extLst>
              <a:ext uri="{FF2B5EF4-FFF2-40B4-BE49-F238E27FC236}">
                <a16:creationId xmlns:a16="http://schemas.microsoft.com/office/drawing/2014/main" id="{A0E0ADAE-DCC8-C14E-9089-E7460E03A229}"/>
              </a:ext>
            </a:extLst>
          </p:cNvPr>
          <p:cNvSpPr txBox="1"/>
          <p:nvPr/>
        </p:nvSpPr>
        <p:spPr>
          <a:xfrm>
            <a:off x="1235798" y="2051312"/>
            <a:ext cx="7451002" cy="1477328"/>
          </a:xfrm>
          <a:prstGeom prst="rect">
            <a:avLst/>
          </a:prstGeom>
          <a:noFill/>
        </p:spPr>
        <p:txBody>
          <a:bodyPr wrap="square" rtlCol="0">
            <a:spAutoFit/>
          </a:bodyPr>
          <a:lstStyle/>
          <a:p>
            <a:r>
              <a:rPr lang="en-US" sz="1800" u="sng" dirty="0">
                <a:solidFill>
                  <a:srgbClr val="007F3D"/>
                </a:solidFill>
              </a:rPr>
              <a:t>Principle:</a:t>
            </a:r>
          </a:p>
          <a:p>
            <a:endParaRPr lang="en-US" sz="1800" dirty="0">
              <a:solidFill>
                <a:srgbClr val="007F3D"/>
              </a:solidFill>
            </a:endParaRPr>
          </a:p>
          <a:p>
            <a:r>
              <a:rPr lang="en-US" sz="1800" dirty="0">
                <a:solidFill>
                  <a:srgbClr val="007F3D"/>
                </a:solidFill>
              </a:rPr>
              <a:t>Distribute clock from off-detector electronics to a 1 → N+1 fanout.  Distribute N signals to the FE electronics and send one back to monitor phase shifts in the clock.</a:t>
            </a:r>
          </a:p>
        </p:txBody>
      </p:sp>
    </p:spTree>
    <p:extLst>
      <p:ext uri="{BB962C8B-B14F-4D97-AF65-F5344CB8AC3E}">
        <p14:creationId xmlns:p14="http://schemas.microsoft.com/office/powerpoint/2010/main" val="40484140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C376C-DD03-6C43-99C2-43DFD46E2C3F}"/>
              </a:ext>
            </a:extLst>
          </p:cNvPr>
          <p:cNvSpPr>
            <a:spLocks noGrp="1"/>
          </p:cNvSpPr>
          <p:nvPr>
            <p:ph type="title"/>
          </p:nvPr>
        </p:nvSpPr>
        <p:spPr/>
        <p:txBody>
          <a:bodyPr>
            <a:normAutofit fontScale="90000"/>
          </a:bodyPr>
          <a:lstStyle/>
          <a:p>
            <a:r>
              <a:rPr lang="en-US" dirty="0"/>
              <a:t>PCDM Demonstrator</a:t>
            </a:r>
          </a:p>
        </p:txBody>
      </p:sp>
      <p:sp>
        <p:nvSpPr>
          <p:cNvPr id="3" name="Date Placeholder 2">
            <a:extLst>
              <a:ext uri="{FF2B5EF4-FFF2-40B4-BE49-F238E27FC236}">
                <a16:creationId xmlns:a16="http://schemas.microsoft.com/office/drawing/2014/main" id="{90A13FD9-EE91-114F-AF03-87E772A819B3}"/>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5C6148B8-5EB9-124D-AA98-6E0B197B5E39}"/>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6E061894-7123-9B4C-862D-E1D1DFBC5157}"/>
              </a:ext>
            </a:extLst>
          </p:cNvPr>
          <p:cNvSpPr>
            <a:spLocks noGrp="1"/>
          </p:cNvSpPr>
          <p:nvPr>
            <p:ph type="sldNum" sz="quarter" idx="12"/>
          </p:nvPr>
        </p:nvSpPr>
        <p:spPr/>
        <p:txBody>
          <a:bodyPr/>
          <a:lstStyle/>
          <a:p>
            <a:fld id="{E9676D24-1C10-7F46-81DA-8C959901AACB}" type="slidenum">
              <a:rPr lang="en-GB" smtClean="0"/>
              <a:pPr/>
              <a:t>24</a:t>
            </a:fld>
            <a:endParaRPr lang="en-GB"/>
          </a:p>
        </p:txBody>
      </p:sp>
      <p:grpSp>
        <p:nvGrpSpPr>
          <p:cNvPr id="7" name="Group 6">
            <a:extLst>
              <a:ext uri="{FF2B5EF4-FFF2-40B4-BE49-F238E27FC236}">
                <a16:creationId xmlns:a16="http://schemas.microsoft.com/office/drawing/2014/main" id="{C504850B-C623-1B4A-B056-B210E0399CB7}"/>
              </a:ext>
            </a:extLst>
          </p:cNvPr>
          <p:cNvGrpSpPr/>
          <p:nvPr/>
        </p:nvGrpSpPr>
        <p:grpSpPr>
          <a:xfrm>
            <a:off x="615899" y="1057269"/>
            <a:ext cx="7893786" cy="3949731"/>
            <a:chOff x="154172" y="667970"/>
            <a:chExt cx="7893786" cy="3949731"/>
          </a:xfrm>
        </p:grpSpPr>
        <p:sp>
          <p:nvSpPr>
            <p:cNvPr id="123" name="Down Arrow 122">
              <a:extLst>
                <a:ext uri="{FF2B5EF4-FFF2-40B4-BE49-F238E27FC236}">
                  <a16:creationId xmlns:a16="http://schemas.microsoft.com/office/drawing/2014/main" id="{9CF9CDF6-7218-0F45-9F2A-8973C636E904}"/>
                </a:ext>
              </a:extLst>
            </p:cNvPr>
            <p:cNvSpPr/>
            <p:nvPr/>
          </p:nvSpPr>
          <p:spPr>
            <a:xfrm>
              <a:off x="3402419" y="1247721"/>
              <a:ext cx="292395" cy="3009292"/>
            </a:xfrm>
            <a:prstGeom prst="downArrow">
              <a:avLst/>
            </a:prstGeom>
            <a:solidFill>
              <a:srgbClr val="007F3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cxnSp>
          <p:nvCxnSpPr>
            <p:cNvPr id="57" name="Straight Connector 56">
              <a:extLst>
                <a:ext uri="{FF2B5EF4-FFF2-40B4-BE49-F238E27FC236}">
                  <a16:creationId xmlns:a16="http://schemas.microsoft.com/office/drawing/2014/main" id="{B70BC340-7CEC-C14F-8388-404608591A04}"/>
                </a:ext>
              </a:extLst>
            </p:cNvPr>
            <p:cNvCxnSpPr>
              <a:cxnSpLocks/>
            </p:cNvCxnSpPr>
            <p:nvPr/>
          </p:nvCxnSpPr>
          <p:spPr>
            <a:xfrm>
              <a:off x="2525233" y="1076157"/>
              <a:ext cx="0" cy="2631563"/>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87EE95F6-AEEB-5340-8C89-4303F7A6F7FA}"/>
                </a:ext>
              </a:extLst>
            </p:cNvPr>
            <p:cNvCxnSpPr>
              <a:cxnSpLocks/>
            </p:cNvCxnSpPr>
            <p:nvPr/>
          </p:nvCxnSpPr>
          <p:spPr>
            <a:xfrm>
              <a:off x="2525233" y="1602470"/>
              <a:ext cx="51124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271D5F4A-0967-D940-8509-18ADEE40FEFF}"/>
                </a:ext>
              </a:extLst>
            </p:cNvPr>
            <p:cNvCxnSpPr>
              <a:cxnSpLocks/>
            </p:cNvCxnSpPr>
            <p:nvPr/>
          </p:nvCxnSpPr>
          <p:spPr>
            <a:xfrm>
              <a:off x="2525233" y="2128782"/>
              <a:ext cx="51124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E460A422-2C14-3843-BBC8-F79BDF499DD9}"/>
                </a:ext>
              </a:extLst>
            </p:cNvPr>
            <p:cNvCxnSpPr>
              <a:cxnSpLocks/>
            </p:cNvCxnSpPr>
            <p:nvPr/>
          </p:nvCxnSpPr>
          <p:spPr>
            <a:xfrm>
              <a:off x="2525233" y="2655095"/>
              <a:ext cx="51124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a:extLst>
                <a:ext uri="{FF2B5EF4-FFF2-40B4-BE49-F238E27FC236}">
                  <a16:creationId xmlns:a16="http://schemas.microsoft.com/office/drawing/2014/main" id="{73558CC1-B273-F248-840A-0398A165A89F}"/>
                </a:ext>
              </a:extLst>
            </p:cNvPr>
            <p:cNvCxnSpPr>
              <a:cxnSpLocks/>
            </p:cNvCxnSpPr>
            <p:nvPr/>
          </p:nvCxnSpPr>
          <p:spPr>
            <a:xfrm>
              <a:off x="2525233" y="3181407"/>
              <a:ext cx="51124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251B77F9-EE0C-254C-BED3-46760DC8081B}"/>
                </a:ext>
              </a:extLst>
            </p:cNvPr>
            <p:cNvCxnSpPr>
              <a:cxnSpLocks/>
            </p:cNvCxnSpPr>
            <p:nvPr/>
          </p:nvCxnSpPr>
          <p:spPr>
            <a:xfrm>
              <a:off x="2525233" y="3707720"/>
              <a:ext cx="51124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9AB0A34F-14C1-CB40-86CB-945D470ED56C}"/>
                </a:ext>
              </a:extLst>
            </p:cNvPr>
            <p:cNvCxnSpPr>
              <a:cxnSpLocks/>
            </p:cNvCxnSpPr>
            <p:nvPr/>
          </p:nvCxnSpPr>
          <p:spPr>
            <a:xfrm>
              <a:off x="2525232" y="1084339"/>
              <a:ext cx="51124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53FC5A6F-006F-AC46-A05E-4E3D595B95AA}"/>
                </a:ext>
              </a:extLst>
            </p:cNvPr>
            <p:cNvCxnSpPr>
              <a:cxnSpLocks/>
            </p:cNvCxnSpPr>
            <p:nvPr/>
          </p:nvCxnSpPr>
          <p:spPr>
            <a:xfrm>
              <a:off x="154172" y="2410472"/>
              <a:ext cx="2371061" cy="23059"/>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Elbow Connector 27">
              <a:extLst>
                <a:ext uri="{FF2B5EF4-FFF2-40B4-BE49-F238E27FC236}">
                  <a16:creationId xmlns:a16="http://schemas.microsoft.com/office/drawing/2014/main" id="{E1FF1F35-8C2D-BC47-ADCD-2EB72F23F1EC}"/>
                </a:ext>
              </a:extLst>
            </p:cNvPr>
            <p:cNvCxnSpPr>
              <a:stCxn id="24" idx="3"/>
            </p:cNvCxnSpPr>
            <p:nvPr/>
          </p:nvCxnSpPr>
          <p:spPr>
            <a:xfrm flipV="1">
              <a:off x="1748706" y="923426"/>
              <a:ext cx="530742" cy="2807000"/>
            </a:xfrm>
            <a:prstGeom prst="bentConnector2">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6" name="Rectangle 5">
              <a:extLst>
                <a:ext uri="{FF2B5EF4-FFF2-40B4-BE49-F238E27FC236}">
                  <a16:creationId xmlns:a16="http://schemas.microsoft.com/office/drawing/2014/main" id="{16BDE82C-ECCE-C740-B94D-3311B5B7057B}"/>
                </a:ext>
              </a:extLst>
            </p:cNvPr>
            <p:cNvSpPr/>
            <p:nvPr/>
          </p:nvSpPr>
          <p:spPr>
            <a:xfrm>
              <a:off x="1466943" y="923426"/>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cxnSp>
          <p:nvCxnSpPr>
            <p:cNvPr id="9" name="Straight Connector 8">
              <a:extLst>
                <a:ext uri="{FF2B5EF4-FFF2-40B4-BE49-F238E27FC236}">
                  <a16:creationId xmlns:a16="http://schemas.microsoft.com/office/drawing/2014/main" id="{4DE93445-2279-F549-A004-D9396752C206}"/>
                </a:ext>
              </a:extLst>
            </p:cNvPr>
            <p:cNvCxnSpPr>
              <a:cxnSpLocks/>
            </p:cNvCxnSpPr>
            <p:nvPr/>
          </p:nvCxnSpPr>
          <p:spPr>
            <a:xfrm>
              <a:off x="955694" y="1098863"/>
              <a:ext cx="0" cy="2631563"/>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8978779-C7E5-164B-A610-82A341CBA031}"/>
                </a:ext>
              </a:extLst>
            </p:cNvPr>
            <p:cNvCxnSpPr>
              <a:cxnSpLocks/>
              <a:endCxn id="6" idx="1"/>
            </p:cNvCxnSpPr>
            <p:nvPr/>
          </p:nvCxnSpPr>
          <p:spPr>
            <a:xfrm>
              <a:off x="955695" y="1098863"/>
              <a:ext cx="511249" cy="0"/>
            </a:xfrm>
            <a:prstGeom prst="line">
              <a:avLst/>
            </a:prstGeom>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BEE4EB82-9610-1941-B83A-A420836C901A}"/>
                </a:ext>
              </a:extLst>
            </p:cNvPr>
            <p:cNvSpPr/>
            <p:nvPr/>
          </p:nvSpPr>
          <p:spPr>
            <a:xfrm>
              <a:off x="1466943" y="1449738"/>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cxnSp>
          <p:nvCxnSpPr>
            <p:cNvPr id="17" name="Straight Connector 16">
              <a:extLst>
                <a:ext uri="{FF2B5EF4-FFF2-40B4-BE49-F238E27FC236}">
                  <a16:creationId xmlns:a16="http://schemas.microsoft.com/office/drawing/2014/main" id="{088559E6-49CD-C842-BE20-B5664A7A734D}"/>
                </a:ext>
              </a:extLst>
            </p:cNvPr>
            <p:cNvCxnSpPr>
              <a:cxnSpLocks/>
              <a:endCxn id="16" idx="1"/>
            </p:cNvCxnSpPr>
            <p:nvPr/>
          </p:nvCxnSpPr>
          <p:spPr>
            <a:xfrm>
              <a:off x="955695" y="1625176"/>
              <a:ext cx="511249"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60942082-244D-F141-8EE3-B2FBB0EA374C}"/>
                </a:ext>
              </a:extLst>
            </p:cNvPr>
            <p:cNvSpPr/>
            <p:nvPr/>
          </p:nvSpPr>
          <p:spPr>
            <a:xfrm>
              <a:off x="1466943" y="1976051"/>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cxnSp>
          <p:nvCxnSpPr>
            <p:cNvPr id="19" name="Straight Connector 18">
              <a:extLst>
                <a:ext uri="{FF2B5EF4-FFF2-40B4-BE49-F238E27FC236}">
                  <a16:creationId xmlns:a16="http://schemas.microsoft.com/office/drawing/2014/main" id="{83FB539E-71E7-C44B-8CE7-25D0A53FB109}"/>
                </a:ext>
              </a:extLst>
            </p:cNvPr>
            <p:cNvCxnSpPr>
              <a:cxnSpLocks/>
              <a:endCxn id="18" idx="1"/>
            </p:cNvCxnSpPr>
            <p:nvPr/>
          </p:nvCxnSpPr>
          <p:spPr>
            <a:xfrm>
              <a:off x="955695" y="2151488"/>
              <a:ext cx="511249" cy="0"/>
            </a:xfrm>
            <a:prstGeom prst="line">
              <a:avLst/>
            </a:prstGeom>
          </p:spPr>
          <p:style>
            <a:lnRef idx="2">
              <a:schemeClr val="accent1"/>
            </a:lnRef>
            <a:fillRef idx="0">
              <a:schemeClr val="accent1"/>
            </a:fillRef>
            <a:effectRef idx="1">
              <a:schemeClr val="accent1"/>
            </a:effectRef>
            <a:fontRef idx="minor">
              <a:schemeClr val="tx1"/>
            </a:fontRef>
          </p:style>
        </p:cxnSp>
        <p:sp>
          <p:nvSpPr>
            <p:cNvPr id="20" name="Rectangle 19">
              <a:extLst>
                <a:ext uri="{FF2B5EF4-FFF2-40B4-BE49-F238E27FC236}">
                  <a16:creationId xmlns:a16="http://schemas.microsoft.com/office/drawing/2014/main" id="{D6FE791B-514B-7043-959E-3BA2D039F4CD}"/>
                </a:ext>
              </a:extLst>
            </p:cNvPr>
            <p:cNvSpPr/>
            <p:nvPr/>
          </p:nvSpPr>
          <p:spPr>
            <a:xfrm>
              <a:off x="1466943" y="2502363"/>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cxnSp>
          <p:nvCxnSpPr>
            <p:cNvPr id="21" name="Straight Connector 20">
              <a:extLst>
                <a:ext uri="{FF2B5EF4-FFF2-40B4-BE49-F238E27FC236}">
                  <a16:creationId xmlns:a16="http://schemas.microsoft.com/office/drawing/2014/main" id="{A3DD0C07-FD5F-8E4D-97B4-DB9DA87376B0}"/>
                </a:ext>
              </a:extLst>
            </p:cNvPr>
            <p:cNvCxnSpPr>
              <a:cxnSpLocks/>
              <a:endCxn id="20" idx="1"/>
            </p:cNvCxnSpPr>
            <p:nvPr/>
          </p:nvCxnSpPr>
          <p:spPr>
            <a:xfrm>
              <a:off x="955695" y="2677801"/>
              <a:ext cx="511249" cy="0"/>
            </a:xfrm>
            <a:prstGeom prst="line">
              <a:avLst/>
            </a:prstGeom>
          </p:spPr>
          <p:style>
            <a:lnRef idx="2">
              <a:schemeClr val="accent1"/>
            </a:lnRef>
            <a:fillRef idx="0">
              <a:schemeClr val="accent1"/>
            </a:fillRef>
            <a:effectRef idx="1">
              <a:schemeClr val="accent1"/>
            </a:effectRef>
            <a:fontRef idx="minor">
              <a:schemeClr val="tx1"/>
            </a:fontRef>
          </p:style>
        </p:cxnSp>
        <p:sp>
          <p:nvSpPr>
            <p:cNvPr id="22" name="Rectangle 21">
              <a:extLst>
                <a:ext uri="{FF2B5EF4-FFF2-40B4-BE49-F238E27FC236}">
                  <a16:creationId xmlns:a16="http://schemas.microsoft.com/office/drawing/2014/main" id="{B8A6220F-E241-5C42-A215-CBD8AC6E3EC6}"/>
                </a:ext>
              </a:extLst>
            </p:cNvPr>
            <p:cNvSpPr/>
            <p:nvPr/>
          </p:nvSpPr>
          <p:spPr>
            <a:xfrm>
              <a:off x="1466943" y="3028676"/>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cxnSp>
          <p:nvCxnSpPr>
            <p:cNvPr id="23" name="Straight Connector 22">
              <a:extLst>
                <a:ext uri="{FF2B5EF4-FFF2-40B4-BE49-F238E27FC236}">
                  <a16:creationId xmlns:a16="http://schemas.microsoft.com/office/drawing/2014/main" id="{CB7FB8C4-3EF9-9C4B-9465-39BC728B33CE}"/>
                </a:ext>
              </a:extLst>
            </p:cNvPr>
            <p:cNvCxnSpPr>
              <a:cxnSpLocks/>
              <a:endCxn id="22" idx="1"/>
            </p:cNvCxnSpPr>
            <p:nvPr/>
          </p:nvCxnSpPr>
          <p:spPr>
            <a:xfrm>
              <a:off x="955695" y="3204113"/>
              <a:ext cx="511249" cy="0"/>
            </a:xfrm>
            <a:prstGeom prst="line">
              <a:avLst/>
            </a:prstGeom>
          </p:spPr>
          <p:style>
            <a:lnRef idx="2">
              <a:schemeClr val="accent1"/>
            </a:lnRef>
            <a:fillRef idx="0">
              <a:schemeClr val="accent1"/>
            </a:fillRef>
            <a:effectRef idx="1">
              <a:schemeClr val="accent1"/>
            </a:effectRef>
            <a:fontRef idx="minor">
              <a:schemeClr val="tx1"/>
            </a:fontRef>
          </p:style>
        </p:cxnSp>
        <p:sp>
          <p:nvSpPr>
            <p:cNvPr id="24" name="Rectangle 23">
              <a:extLst>
                <a:ext uri="{FF2B5EF4-FFF2-40B4-BE49-F238E27FC236}">
                  <a16:creationId xmlns:a16="http://schemas.microsoft.com/office/drawing/2014/main" id="{11E8780F-BC25-B540-81D9-7B470070E6B8}"/>
                </a:ext>
              </a:extLst>
            </p:cNvPr>
            <p:cNvSpPr/>
            <p:nvPr/>
          </p:nvSpPr>
          <p:spPr>
            <a:xfrm>
              <a:off x="1466943" y="3554988"/>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cxnSp>
          <p:nvCxnSpPr>
            <p:cNvPr id="25" name="Straight Connector 24">
              <a:extLst>
                <a:ext uri="{FF2B5EF4-FFF2-40B4-BE49-F238E27FC236}">
                  <a16:creationId xmlns:a16="http://schemas.microsoft.com/office/drawing/2014/main" id="{42E9F4F7-2AF0-194F-9ED6-CD8FF11A1D05}"/>
                </a:ext>
              </a:extLst>
            </p:cNvPr>
            <p:cNvCxnSpPr>
              <a:cxnSpLocks/>
              <a:endCxn id="24" idx="1"/>
            </p:cNvCxnSpPr>
            <p:nvPr/>
          </p:nvCxnSpPr>
          <p:spPr>
            <a:xfrm>
              <a:off x="955695" y="3730426"/>
              <a:ext cx="51124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634EC852-5887-7749-B1FD-965BF565B1DE}"/>
                </a:ext>
              </a:extLst>
            </p:cNvPr>
            <p:cNvCxnSpPr>
              <a:cxnSpLocks/>
            </p:cNvCxnSpPr>
            <p:nvPr/>
          </p:nvCxnSpPr>
          <p:spPr>
            <a:xfrm>
              <a:off x="1748706" y="1101521"/>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02DD1D59-5345-8246-9446-1F56EFEAF516}"/>
                </a:ext>
              </a:extLst>
            </p:cNvPr>
            <p:cNvCxnSpPr>
              <a:cxnSpLocks/>
            </p:cNvCxnSpPr>
            <p:nvPr/>
          </p:nvCxnSpPr>
          <p:spPr>
            <a:xfrm>
              <a:off x="1748706" y="1622519"/>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8DDE3B6E-96B6-8448-BDEA-8577522AC5A1}"/>
                </a:ext>
              </a:extLst>
            </p:cNvPr>
            <p:cNvCxnSpPr>
              <a:cxnSpLocks/>
            </p:cNvCxnSpPr>
            <p:nvPr/>
          </p:nvCxnSpPr>
          <p:spPr>
            <a:xfrm>
              <a:off x="1748706" y="2151488"/>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B07D9573-780B-CC46-8309-006E2EC6CF83}"/>
                </a:ext>
              </a:extLst>
            </p:cNvPr>
            <p:cNvCxnSpPr>
              <a:cxnSpLocks/>
            </p:cNvCxnSpPr>
            <p:nvPr/>
          </p:nvCxnSpPr>
          <p:spPr>
            <a:xfrm>
              <a:off x="1748705" y="2680457"/>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F61B8193-2CCA-DF43-93BE-68D3B8FC43EA}"/>
                </a:ext>
              </a:extLst>
            </p:cNvPr>
            <p:cNvCxnSpPr>
              <a:cxnSpLocks/>
            </p:cNvCxnSpPr>
            <p:nvPr/>
          </p:nvCxnSpPr>
          <p:spPr>
            <a:xfrm>
              <a:off x="1748704" y="3209426"/>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D68A2C0E-E972-D742-8A41-DEC43EF6AC8D}"/>
                </a:ext>
              </a:extLst>
            </p:cNvPr>
            <p:cNvSpPr txBox="1"/>
            <p:nvPr/>
          </p:nvSpPr>
          <p:spPr>
            <a:xfrm>
              <a:off x="1785921" y="1009220"/>
              <a:ext cx="244549" cy="230832"/>
            </a:xfrm>
            <a:prstGeom prst="rect">
              <a:avLst/>
            </a:prstGeom>
            <a:noFill/>
          </p:spPr>
          <p:txBody>
            <a:bodyPr wrap="square" rtlCol="0">
              <a:spAutoFit/>
            </a:bodyPr>
            <a:lstStyle/>
            <a:p>
              <a:r>
                <a:rPr lang="en-US" sz="900" dirty="0"/>
                <a:t>/</a:t>
              </a:r>
            </a:p>
          </p:txBody>
        </p:sp>
        <p:sp>
          <p:nvSpPr>
            <p:cNvPr id="36" name="TextBox 35">
              <a:extLst>
                <a:ext uri="{FF2B5EF4-FFF2-40B4-BE49-F238E27FC236}">
                  <a16:creationId xmlns:a16="http://schemas.microsoft.com/office/drawing/2014/main" id="{C5B289E1-D9A7-5144-9B7F-F9282858889E}"/>
                </a:ext>
              </a:extLst>
            </p:cNvPr>
            <p:cNvSpPr txBox="1"/>
            <p:nvPr/>
          </p:nvSpPr>
          <p:spPr>
            <a:xfrm>
              <a:off x="1785921" y="1519364"/>
              <a:ext cx="244549" cy="230832"/>
            </a:xfrm>
            <a:prstGeom prst="rect">
              <a:avLst/>
            </a:prstGeom>
            <a:noFill/>
          </p:spPr>
          <p:txBody>
            <a:bodyPr wrap="square" rtlCol="0">
              <a:spAutoFit/>
            </a:bodyPr>
            <a:lstStyle/>
            <a:p>
              <a:r>
                <a:rPr lang="en-US" sz="900" dirty="0"/>
                <a:t>/</a:t>
              </a:r>
            </a:p>
          </p:txBody>
        </p:sp>
        <p:sp>
          <p:nvSpPr>
            <p:cNvPr id="37" name="TextBox 36">
              <a:extLst>
                <a:ext uri="{FF2B5EF4-FFF2-40B4-BE49-F238E27FC236}">
                  <a16:creationId xmlns:a16="http://schemas.microsoft.com/office/drawing/2014/main" id="{AC539EDD-FA3A-CB49-97B3-CDD2C6E752B8}"/>
                </a:ext>
              </a:extLst>
            </p:cNvPr>
            <p:cNvSpPr txBox="1"/>
            <p:nvPr/>
          </p:nvSpPr>
          <p:spPr>
            <a:xfrm>
              <a:off x="1785921" y="2045457"/>
              <a:ext cx="244549" cy="230832"/>
            </a:xfrm>
            <a:prstGeom prst="rect">
              <a:avLst/>
            </a:prstGeom>
            <a:noFill/>
          </p:spPr>
          <p:txBody>
            <a:bodyPr wrap="square" rtlCol="0">
              <a:spAutoFit/>
            </a:bodyPr>
            <a:lstStyle/>
            <a:p>
              <a:r>
                <a:rPr lang="en-US" sz="900" dirty="0"/>
                <a:t>/</a:t>
              </a:r>
            </a:p>
          </p:txBody>
        </p:sp>
        <p:sp>
          <p:nvSpPr>
            <p:cNvPr id="38" name="TextBox 37">
              <a:extLst>
                <a:ext uri="{FF2B5EF4-FFF2-40B4-BE49-F238E27FC236}">
                  <a16:creationId xmlns:a16="http://schemas.microsoft.com/office/drawing/2014/main" id="{9AA47D38-A400-D343-B962-418E466D3C63}"/>
                </a:ext>
              </a:extLst>
            </p:cNvPr>
            <p:cNvSpPr txBox="1"/>
            <p:nvPr/>
          </p:nvSpPr>
          <p:spPr>
            <a:xfrm>
              <a:off x="1785921" y="2582182"/>
              <a:ext cx="244549" cy="230832"/>
            </a:xfrm>
            <a:prstGeom prst="rect">
              <a:avLst/>
            </a:prstGeom>
            <a:noFill/>
          </p:spPr>
          <p:txBody>
            <a:bodyPr wrap="square" rtlCol="0">
              <a:spAutoFit/>
            </a:bodyPr>
            <a:lstStyle/>
            <a:p>
              <a:r>
                <a:rPr lang="en-US" sz="900" dirty="0"/>
                <a:t>/</a:t>
              </a:r>
            </a:p>
          </p:txBody>
        </p:sp>
        <p:sp>
          <p:nvSpPr>
            <p:cNvPr id="39" name="TextBox 38">
              <a:extLst>
                <a:ext uri="{FF2B5EF4-FFF2-40B4-BE49-F238E27FC236}">
                  <a16:creationId xmlns:a16="http://schemas.microsoft.com/office/drawing/2014/main" id="{90B02171-A8E5-0749-890F-5E7B91676413}"/>
                </a:ext>
              </a:extLst>
            </p:cNvPr>
            <p:cNvSpPr txBox="1"/>
            <p:nvPr/>
          </p:nvSpPr>
          <p:spPr>
            <a:xfrm>
              <a:off x="1785921" y="3108275"/>
              <a:ext cx="244549" cy="230832"/>
            </a:xfrm>
            <a:prstGeom prst="rect">
              <a:avLst/>
            </a:prstGeom>
            <a:noFill/>
          </p:spPr>
          <p:txBody>
            <a:bodyPr wrap="square" rtlCol="0">
              <a:spAutoFit/>
            </a:bodyPr>
            <a:lstStyle/>
            <a:p>
              <a:r>
                <a:rPr lang="en-US" sz="900" dirty="0"/>
                <a:t>/</a:t>
              </a:r>
            </a:p>
          </p:txBody>
        </p:sp>
        <p:sp>
          <p:nvSpPr>
            <p:cNvPr id="40" name="TextBox 39">
              <a:extLst>
                <a:ext uri="{FF2B5EF4-FFF2-40B4-BE49-F238E27FC236}">
                  <a16:creationId xmlns:a16="http://schemas.microsoft.com/office/drawing/2014/main" id="{8E57720D-4683-1C4D-9CEB-617EC54825BE}"/>
                </a:ext>
              </a:extLst>
            </p:cNvPr>
            <p:cNvSpPr txBox="1"/>
            <p:nvPr/>
          </p:nvSpPr>
          <p:spPr>
            <a:xfrm>
              <a:off x="1785921" y="3634367"/>
              <a:ext cx="244549" cy="230832"/>
            </a:xfrm>
            <a:prstGeom prst="rect">
              <a:avLst/>
            </a:prstGeom>
            <a:noFill/>
          </p:spPr>
          <p:txBody>
            <a:bodyPr wrap="square" rtlCol="0">
              <a:spAutoFit/>
            </a:bodyPr>
            <a:lstStyle/>
            <a:p>
              <a:r>
                <a:rPr lang="en-US" sz="900" dirty="0"/>
                <a:t>/</a:t>
              </a:r>
            </a:p>
          </p:txBody>
        </p:sp>
        <p:sp>
          <p:nvSpPr>
            <p:cNvPr id="46" name="Arc 45">
              <a:extLst>
                <a:ext uri="{FF2B5EF4-FFF2-40B4-BE49-F238E27FC236}">
                  <a16:creationId xmlns:a16="http://schemas.microsoft.com/office/drawing/2014/main" id="{ED7004EF-8330-9E44-B056-4C70A9F6E8DF}"/>
                </a:ext>
              </a:extLst>
            </p:cNvPr>
            <p:cNvSpPr/>
            <p:nvPr/>
          </p:nvSpPr>
          <p:spPr>
            <a:xfrm flipH="1">
              <a:off x="2281216" y="806470"/>
              <a:ext cx="234103" cy="229745"/>
            </a:xfrm>
            <a:prstGeom prst="arc">
              <a:avLst/>
            </a:prstGeom>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053"/>
            </a:p>
          </p:txBody>
        </p:sp>
        <p:cxnSp>
          <p:nvCxnSpPr>
            <p:cNvPr id="48" name="Straight Connector 47">
              <a:extLst>
                <a:ext uri="{FF2B5EF4-FFF2-40B4-BE49-F238E27FC236}">
                  <a16:creationId xmlns:a16="http://schemas.microsoft.com/office/drawing/2014/main" id="{C8EB7650-0385-DC49-B38C-16520CF8A6B5}"/>
                </a:ext>
              </a:extLst>
            </p:cNvPr>
            <p:cNvCxnSpPr>
              <a:cxnSpLocks/>
              <a:stCxn id="46" idx="0"/>
            </p:cNvCxnSpPr>
            <p:nvPr/>
          </p:nvCxnSpPr>
          <p:spPr>
            <a:xfrm>
              <a:off x="2398267" y="806469"/>
              <a:ext cx="3486854"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49" name="Rectangle 48">
              <a:extLst>
                <a:ext uri="{FF2B5EF4-FFF2-40B4-BE49-F238E27FC236}">
                  <a16:creationId xmlns:a16="http://schemas.microsoft.com/office/drawing/2014/main" id="{E2DBB48B-60A5-474B-9BF3-F95FA61BC070}"/>
                </a:ext>
              </a:extLst>
            </p:cNvPr>
            <p:cNvSpPr/>
            <p:nvPr/>
          </p:nvSpPr>
          <p:spPr>
            <a:xfrm>
              <a:off x="2809298" y="972949"/>
              <a:ext cx="1459674" cy="276236"/>
            </a:xfrm>
            <a:prstGeom prst="rect">
              <a:avLst/>
            </a:prstGeom>
            <a:solidFill>
              <a:srgbClr val="00B0F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12 Channel TDC or DDMTD</a:t>
              </a:r>
            </a:p>
          </p:txBody>
        </p:sp>
        <p:sp>
          <p:nvSpPr>
            <p:cNvPr id="51" name="Rectangle 50">
              <a:extLst>
                <a:ext uri="{FF2B5EF4-FFF2-40B4-BE49-F238E27FC236}">
                  <a16:creationId xmlns:a16="http://schemas.microsoft.com/office/drawing/2014/main" id="{10390FD0-7756-1042-967C-353FAE802E65}"/>
                </a:ext>
              </a:extLst>
            </p:cNvPr>
            <p:cNvSpPr/>
            <p:nvPr/>
          </p:nvSpPr>
          <p:spPr>
            <a:xfrm>
              <a:off x="2809298" y="1492387"/>
              <a:ext cx="1459674" cy="276236"/>
            </a:xfrm>
            <a:prstGeom prst="rect">
              <a:avLst/>
            </a:prstGeom>
            <a:solidFill>
              <a:srgbClr val="00B0F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12 Channel TDC or DDMTD</a:t>
              </a:r>
            </a:p>
          </p:txBody>
        </p:sp>
        <p:sp>
          <p:nvSpPr>
            <p:cNvPr id="52" name="Rectangle 51">
              <a:extLst>
                <a:ext uri="{FF2B5EF4-FFF2-40B4-BE49-F238E27FC236}">
                  <a16:creationId xmlns:a16="http://schemas.microsoft.com/office/drawing/2014/main" id="{7AAAA57B-DE0B-8B4B-975E-2856079C7885}"/>
                </a:ext>
              </a:extLst>
            </p:cNvPr>
            <p:cNvSpPr/>
            <p:nvPr/>
          </p:nvSpPr>
          <p:spPr>
            <a:xfrm>
              <a:off x="2809298" y="2025095"/>
              <a:ext cx="1459674" cy="276236"/>
            </a:xfrm>
            <a:prstGeom prst="rect">
              <a:avLst/>
            </a:prstGeom>
            <a:solidFill>
              <a:srgbClr val="00B0F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12 Channel TDC or DDMTD</a:t>
              </a:r>
            </a:p>
          </p:txBody>
        </p:sp>
        <p:sp>
          <p:nvSpPr>
            <p:cNvPr id="53" name="Rectangle 52">
              <a:extLst>
                <a:ext uri="{FF2B5EF4-FFF2-40B4-BE49-F238E27FC236}">
                  <a16:creationId xmlns:a16="http://schemas.microsoft.com/office/drawing/2014/main" id="{F94BEB03-EB20-4D4B-B805-04EB8C7ACB47}"/>
                </a:ext>
              </a:extLst>
            </p:cNvPr>
            <p:cNvSpPr/>
            <p:nvPr/>
          </p:nvSpPr>
          <p:spPr>
            <a:xfrm>
              <a:off x="2809298" y="2548317"/>
              <a:ext cx="1459674" cy="276236"/>
            </a:xfrm>
            <a:prstGeom prst="rect">
              <a:avLst/>
            </a:prstGeom>
            <a:solidFill>
              <a:srgbClr val="00B0F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12 Channel TDC or DDMTD</a:t>
              </a:r>
            </a:p>
          </p:txBody>
        </p:sp>
        <p:sp>
          <p:nvSpPr>
            <p:cNvPr id="54" name="Rectangle 53">
              <a:extLst>
                <a:ext uri="{FF2B5EF4-FFF2-40B4-BE49-F238E27FC236}">
                  <a16:creationId xmlns:a16="http://schemas.microsoft.com/office/drawing/2014/main" id="{C8A2F96C-C9B1-7E45-B507-C7005A75C70B}"/>
                </a:ext>
              </a:extLst>
            </p:cNvPr>
            <p:cNvSpPr/>
            <p:nvPr/>
          </p:nvSpPr>
          <p:spPr>
            <a:xfrm>
              <a:off x="2809298" y="3051847"/>
              <a:ext cx="1459674" cy="276236"/>
            </a:xfrm>
            <a:prstGeom prst="rect">
              <a:avLst/>
            </a:prstGeom>
            <a:solidFill>
              <a:srgbClr val="00B0F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12 Channel TDC or DDMTD</a:t>
              </a:r>
            </a:p>
          </p:txBody>
        </p:sp>
        <p:sp>
          <p:nvSpPr>
            <p:cNvPr id="55" name="Rectangle 54">
              <a:extLst>
                <a:ext uri="{FF2B5EF4-FFF2-40B4-BE49-F238E27FC236}">
                  <a16:creationId xmlns:a16="http://schemas.microsoft.com/office/drawing/2014/main" id="{48C58D5E-2D74-0940-B355-B7E4771E1541}"/>
                </a:ext>
              </a:extLst>
            </p:cNvPr>
            <p:cNvSpPr/>
            <p:nvPr/>
          </p:nvSpPr>
          <p:spPr>
            <a:xfrm>
              <a:off x="2809298" y="3603112"/>
              <a:ext cx="1459674" cy="276236"/>
            </a:xfrm>
            <a:prstGeom prst="rect">
              <a:avLst/>
            </a:prstGeom>
            <a:solidFill>
              <a:srgbClr val="00B0F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12 Channel TDC or DDMTD</a:t>
              </a:r>
            </a:p>
          </p:txBody>
        </p:sp>
        <p:sp>
          <p:nvSpPr>
            <p:cNvPr id="67" name="Rectangle 66">
              <a:extLst>
                <a:ext uri="{FF2B5EF4-FFF2-40B4-BE49-F238E27FC236}">
                  <a16:creationId xmlns:a16="http://schemas.microsoft.com/office/drawing/2014/main" id="{0D7634BD-8070-DA4C-865A-F65F4B95FF30}"/>
                </a:ext>
              </a:extLst>
            </p:cNvPr>
            <p:cNvSpPr/>
            <p:nvPr/>
          </p:nvSpPr>
          <p:spPr>
            <a:xfrm>
              <a:off x="4701458" y="932382"/>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sp>
          <p:nvSpPr>
            <p:cNvPr id="70" name="Rectangle 69">
              <a:extLst>
                <a:ext uri="{FF2B5EF4-FFF2-40B4-BE49-F238E27FC236}">
                  <a16:creationId xmlns:a16="http://schemas.microsoft.com/office/drawing/2014/main" id="{FCBC7FB3-6A42-8547-ACFF-B4DFB3D43601}"/>
                </a:ext>
              </a:extLst>
            </p:cNvPr>
            <p:cNvSpPr/>
            <p:nvPr/>
          </p:nvSpPr>
          <p:spPr>
            <a:xfrm>
              <a:off x="4710502" y="1458540"/>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sp>
          <p:nvSpPr>
            <p:cNvPr id="72" name="Rectangle 71">
              <a:extLst>
                <a:ext uri="{FF2B5EF4-FFF2-40B4-BE49-F238E27FC236}">
                  <a16:creationId xmlns:a16="http://schemas.microsoft.com/office/drawing/2014/main" id="{8EB94372-43CE-354D-B79C-4F15D4966859}"/>
                </a:ext>
              </a:extLst>
            </p:cNvPr>
            <p:cNvSpPr/>
            <p:nvPr/>
          </p:nvSpPr>
          <p:spPr>
            <a:xfrm>
              <a:off x="4701458" y="1979691"/>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sp>
          <p:nvSpPr>
            <p:cNvPr id="74" name="Rectangle 73">
              <a:extLst>
                <a:ext uri="{FF2B5EF4-FFF2-40B4-BE49-F238E27FC236}">
                  <a16:creationId xmlns:a16="http://schemas.microsoft.com/office/drawing/2014/main" id="{5DEAB1F3-CF00-7648-B381-17A49673E471}"/>
                </a:ext>
              </a:extLst>
            </p:cNvPr>
            <p:cNvSpPr/>
            <p:nvPr/>
          </p:nvSpPr>
          <p:spPr>
            <a:xfrm>
              <a:off x="4701458" y="2506004"/>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sp>
          <p:nvSpPr>
            <p:cNvPr id="76" name="Rectangle 75">
              <a:extLst>
                <a:ext uri="{FF2B5EF4-FFF2-40B4-BE49-F238E27FC236}">
                  <a16:creationId xmlns:a16="http://schemas.microsoft.com/office/drawing/2014/main" id="{07790705-97F0-9743-8147-C235D1D6883C}"/>
                </a:ext>
              </a:extLst>
            </p:cNvPr>
            <p:cNvSpPr/>
            <p:nvPr/>
          </p:nvSpPr>
          <p:spPr>
            <a:xfrm>
              <a:off x="4701458" y="3032316"/>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sp>
          <p:nvSpPr>
            <p:cNvPr id="78" name="Rectangle 77">
              <a:extLst>
                <a:ext uri="{FF2B5EF4-FFF2-40B4-BE49-F238E27FC236}">
                  <a16:creationId xmlns:a16="http://schemas.microsoft.com/office/drawing/2014/main" id="{3AB122B9-8A50-7247-B937-A12D9363ED17}"/>
                </a:ext>
              </a:extLst>
            </p:cNvPr>
            <p:cNvSpPr/>
            <p:nvPr/>
          </p:nvSpPr>
          <p:spPr>
            <a:xfrm>
              <a:off x="4701458" y="3558629"/>
              <a:ext cx="281763" cy="35087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cxnSp>
          <p:nvCxnSpPr>
            <p:cNvPr id="80" name="Straight Connector 79">
              <a:extLst>
                <a:ext uri="{FF2B5EF4-FFF2-40B4-BE49-F238E27FC236}">
                  <a16:creationId xmlns:a16="http://schemas.microsoft.com/office/drawing/2014/main" id="{5F7936E7-C8B0-4C4C-A30F-91849B64FCDF}"/>
                </a:ext>
              </a:extLst>
            </p:cNvPr>
            <p:cNvCxnSpPr>
              <a:cxnSpLocks/>
            </p:cNvCxnSpPr>
            <p:nvPr/>
          </p:nvCxnSpPr>
          <p:spPr>
            <a:xfrm>
              <a:off x="4983221" y="1105162"/>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81" name="TextBox 80">
              <a:extLst>
                <a:ext uri="{FF2B5EF4-FFF2-40B4-BE49-F238E27FC236}">
                  <a16:creationId xmlns:a16="http://schemas.microsoft.com/office/drawing/2014/main" id="{FF8752A2-C8C4-304C-B2B8-E0CC6A29E186}"/>
                </a:ext>
              </a:extLst>
            </p:cNvPr>
            <p:cNvSpPr txBox="1"/>
            <p:nvPr/>
          </p:nvSpPr>
          <p:spPr>
            <a:xfrm>
              <a:off x="5116663" y="927798"/>
              <a:ext cx="478465" cy="230832"/>
            </a:xfrm>
            <a:prstGeom prst="rect">
              <a:avLst/>
            </a:prstGeom>
            <a:noFill/>
          </p:spPr>
          <p:txBody>
            <a:bodyPr wrap="square" rtlCol="0">
              <a:spAutoFit/>
            </a:bodyPr>
            <a:lstStyle/>
            <a:p>
              <a:r>
                <a:rPr lang="en-US" sz="900" dirty="0"/>
                <a:t>12 </a:t>
              </a:r>
            </a:p>
          </p:txBody>
        </p:sp>
        <p:cxnSp>
          <p:nvCxnSpPr>
            <p:cNvPr id="82" name="Straight Connector 81">
              <a:extLst>
                <a:ext uri="{FF2B5EF4-FFF2-40B4-BE49-F238E27FC236}">
                  <a16:creationId xmlns:a16="http://schemas.microsoft.com/office/drawing/2014/main" id="{1463C919-ADEC-F945-AFCF-37683EABFD5B}"/>
                </a:ext>
              </a:extLst>
            </p:cNvPr>
            <p:cNvCxnSpPr>
              <a:cxnSpLocks/>
            </p:cNvCxnSpPr>
            <p:nvPr/>
          </p:nvCxnSpPr>
          <p:spPr>
            <a:xfrm>
              <a:off x="4983221" y="1626159"/>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37672CBD-D4E2-CE49-A0B7-FA5A3E57AC0F}"/>
                </a:ext>
              </a:extLst>
            </p:cNvPr>
            <p:cNvCxnSpPr>
              <a:cxnSpLocks/>
            </p:cNvCxnSpPr>
            <p:nvPr/>
          </p:nvCxnSpPr>
          <p:spPr>
            <a:xfrm>
              <a:off x="4983220" y="2155128"/>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84" name="Straight Connector 83">
              <a:extLst>
                <a:ext uri="{FF2B5EF4-FFF2-40B4-BE49-F238E27FC236}">
                  <a16:creationId xmlns:a16="http://schemas.microsoft.com/office/drawing/2014/main" id="{EDB1A4DA-0216-4348-9F2A-E5EF78FFBD90}"/>
                </a:ext>
              </a:extLst>
            </p:cNvPr>
            <p:cNvCxnSpPr>
              <a:cxnSpLocks/>
            </p:cNvCxnSpPr>
            <p:nvPr/>
          </p:nvCxnSpPr>
          <p:spPr>
            <a:xfrm>
              <a:off x="4983219" y="2684097"/>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B10F1906-C72B-A74A-8AF6-8101F551C7E4}"/>
                </a:ext>
              </a:extLst>
            </p:cNvPr>
            <p:cNvCxnSpPr>
              <a:cxnSpLocks/>
            </p:cNvCxnSpPr>
            <p:nvPr/>
          </p:nvCxnSpPr>
          <p:spPr>
            <a:xfrm>
              <a:off x="4983219" y="3213066"/>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86" name="TextBox 85">
              <a:extLst>
                <a:ext uri="{FF2B5EF4-FFF2-40B4-BE49-F238E27FC236}">
                  <a16:creationId xmlns:a16="http://schemas.microsoft.com/office/drawing/2014/main" id="{94C4331F-B9E3-1C42-A025-14C24F035883}"/>
                </a:ext>
              </a:extLst>
            </p:cNvPr>
            <p:cNvSpPr txBox="1"/>
            <p:nvPr/>
          </p:nvSpPr>
          <p:spPr>
            <a:xfrm>
              <a:off x="5020435" y="1012860"/>
              <a:ext cx="244549" cy="230832"/>
            </a:xfrm>
            <a:prstGeom prst="rect">
              <a:avLst/>
            </a:prstGeom>
            <a:noFill/>
          </p:spPr>
          <p:txBody>
            <a:bodyPr wrap="square" rtlCol="0">
              <a:spAutoFit/>
            </a:bodyPr>
            <a:lstStyle/>
            <a:p>
              <a:r>
                <a:rPr lang="en-US" sz="900" dirty="0"/>
                <a:t>/</a:t>
              </a:r>
            </a:p>
          </p:txBody>
        </p:sp>
        <p:sp>
          <p:nvSpPr>
            <p:cNvPr id="87" name="TextBox 86">
              <a:extLst>
                <a:ext uri="{FF2B5EF4-FFF2-40B4-BE49-F238E27FC236}">
                  <a16:creationId xmlns:a16="http://schemas.microsoft.com/office/drawing/2014/main" id="{4C106C96-9EEE-844A-A19F-A9418307C68B}"/>
                </a:ext>
              </a:extLst>
            </p:cNvPr>
            <p:cNvSpPr txBox="1"/>
            <p:nvPr/>
          </p:nvSpPr>
          <p:spPr>
            <a:xfrm>
              <a:off x="5020435" y="1523005"/>
              <a:ext cx="244549" cy="230832"/>
            </a:xfrm>
            <a:prstGeom prst="rect">
              <a:avLst/>
            </a:prstGeom>
            <a:noFill/>
          </p:spPr>
          <p:txBody>
            <a:bodyPr wrap="square" rtlCol="0">
              <a:spAutoFit/>
            </a:bodyPr>
            <a:lstStyle/>
            <a:p>
              <a:r>
                <a:rPr lang="en-US" sz="900" dirty="0"/>
                <a:t>/</a:t>
              </a:r>
            </a:p>
          </p:txBody>
        </p:sp>
        <p:sp>
          <p:nvSpPr>
            <p:cNvPr id="88" name="TextBox 87">
              <a:extLst>
                <a:ext uri="{FF2B5EF4-FFF2-40B4-BE49-F238E27FC236}">
                  <a16:creationId xmlns:a16="http://schemas.microsoft.com/office/drawing/2014/main" id="{38CE28B7-3230-194C-8011-3DC0F730B624}"/>
                </a:ext>
              </a:extLst>
            </p:cNvPr>
            <p:cNvSpPr txBox="1"/>
            <p:nvPr/>
          </p:nvSpPr>
          <p:spPr>
            <a:xfrm>
              <a:off x="5020435" y="2049098"/>
              <a:ext cx="244549" cy="230832"/>
            </a:xfrm>
            <a:prstGeom prst="rect">
              <a:avLst/>
            </a:prstGeom>
            <a:noFill/>
          </p:spPr>
          <p:txBody>
            <a:bodyPr wrap="square" rtlCol="0">
              <a:spAutoFit/>
            </a:bodyPr>
            <a:lstStyle/>
            <a:p>
              <a:r>
                <a:rPr lang="en-US" sz="900" dirty="0"/>
                <a:t>/</a:t>
              </a:r>
            </a:p>
          </p:txBody>
        </p:sp>
        <p:sp>
          <p:nvSpPr>
            <p:cNvPr id="89" name="TextBox 88">
              <a:extLst>
                <a:ext uri="{FF2B5EF4-FFF2-40B4-BE49-F238E27FC236}">
                  <a16:creationId xmlns:a16="http://schemas.microsoft.com/office/drawing/2014/main" id="{98657DFE-973D-BC4E-A0D8-92CE51D48BD6}"/>
                </a:ext>
              </a:extLst>
            </p:cNvPr>
            <p:cNvSpPr txBox="1"/>
            <p:nvPr/>
          </p:nvSpPr>
          <p:spPr>
            <a:xfrm>
              <a:off x="5020435" y="2585822"/>
              <a:ext cx="244549" cy="230832"/>
            </a:xfrm>
            <a:prstGeom prst="rect">
              <a:avLst/>
            </a:prstGeom>
            <a:noFill/>
          </p:spPr>
          <p:txBody>
            <a:bodyPr wrap="square" rtlCol="0">
              <a:spAutoFit/>
            </a:bodyPr>
            <a:lstStyle/>
            <a:p>
              <a:r>
                <a:rPr lang="en-US" sz="900" dirty="0"/>
                <a:t>/</a:t>
              </a:r>
            </a:p>
          </p:txBody>
        </p:sp>
        <p:sp>
          <p:nvSpPr>
            <p:cNvPr id="90" name="TextBox 89">
              <a:extLst>
                <a:ext uri="{FF2B5EF4-FFF2-40B4-BE49-F238E27FC236}">
                  <a16:creationId xmlns:a16="http://schemas.microsoft.com/office/drawing/2014/main" id="{7F8CDD8D-2F70-914D-AF67-23083AF6F98B}"/>
                </a:ext>
              </a:extLst>
            </p:cNvPr>
            <p:cNvSpPr txBox="1"/>
            <p:nvPr/>
          </p:nvSpPr>
          <p:spPr>
            <a:xfrm>
              <a:off x="5020435" y="3111915"/>
              <a:ext cx="244549" cy="230832"/>
            </a:xfrm>
            <a:prstGeom prst="rect">
              <a:avLst/>
            </a:prstGeom>
            <a:noFill/>
          </p:spPr>
          <p:txBody>
            <a:bodyPr wrap="square" rtlCol="0">
              <a:spAutoFit/>
            </a:bodyPr>
            <a:lstStyle/>
            <a:p>
              <a:r>
                <a:rPr lang="en-US" sz="900" dirty="0"/>
                <a:t>/</a:t>
              </a:r>
            </a:p>
          </p:txBody>
        </p:sp>
        <p:sp>
          <p:nvSpPr>
            <p:cNvPr id="91" name="TextBox 90">
              <a:extLst>
                <a:ext uri="{FF2B5EF4-FFF2-40B4-BE49-F238E27FC236}">
                  <a16:creationId xmlns:a16="http://schemas.microsoft.com/office/drawing/2014/main" id="{1A2089C2-6873-8C45-93BF-4D4ECFDCD22E}"/>
                </a:ext>
              </a:extLst>
            </p:cNvPr>
            <p:cNvSpPr txBox="1"/>
            <p:nvPr/>
          </p:nvSpPr>
          <p:spPr>
            <a:xfrm>
              <a:off x="5020435" y="3638008"/>
              <a:ext cx="244549" cy="230832"/>
            </a:xfrm>
            <a:prstGeom prst="rect">
              <a:avLst/>
            </a:prstGeom>
            <a:noFill/>
          </p:spPr>
          <p:txBody>
            <a:bodyPr wrap="square" rtlCol="0">
              <a:spAutoFit/>
            </a:bodyPr>
            <a:lstStyle/>
            <a:p>
              <a:r>
                <a:rPr lang="en-US" sz="900" dirty="0"/>
                <a:t>/</a:t>
              </a:r>
            </a:p>
          </p:txBody>
        </p:sp>
        <p:sp>
          <p:nvSpPr>
            <p:cNvPr id="92" name="TextBox 91">
              <a:extLst>
                <a:ext uri="{FF2B5EF4-FFF2-40B4-BE49-F238E27FC236}">
                  <a16:creationId xmlns:a16="http://schemas.microsoft.com/office/drawing/2014/main" id="{0A62B6D9-87AE-6641-82E6-B5489C0A530B}"/>
                </a:ext>
              </a:extLst>
            </p:cNvPr>
            <p:cNvSpPr txBox="1"/>
            <p:nvPr/>
          </p:nvSpPr>
          <p:spPr>
            <a:xfrm>
              <a:off x="5116662" y="1448282"/>
              <a:ext cx="478465" cy="230832"/>
            </a:xfrm>
            <a:prstGeom prst="rect">
              <a:avLst/>
            </a:prstGeom>
            <a:noFill/>
          </p:spPr>
          <p:txBody>
            <a:bodyPr wrap="square" rtlCol="0">
              <a:spAutoFit/>
            </a:bodyPr>
            <a:lstStyle/>
            <a:p>
              <a:r>
                <a:rPr lang="en-US" sz="900" dirty="0"/>
                <a:t>12 </a:t>
              </a:r>
            </a:p>
          </p:txBody>
        </p:sp>
        <p:sp>
          <p:nvSpPr>
            <p:cNvPr id="93" name="TextBox 92">
              <a:extLst>
                <a:ext uri="{FF2B5EF4-FFF2-40B4-BE49-F238E27FC236}">
                  <a16:creationId xmlns:a16="http://schemas.microsoft.com/office/drawing/2014/main" id="{303858F6-F46C-314D-BA10-C69F80A5199B}"/>
                </a:ext>
              </a:extLst>
            </p:cNvPr>
            <p:cNvSpPr txBox="1"/>
            <p:nvPr/>
          </p:nvSpPr>
          <p:spPr>
            <a:xfrm>
              <a:off x="5116662" y="1968765"/>
              <a:ext cx="478465" cy="230832"/>
            </a:xfrm>
            <a:prstGeom prst="rect">
              <a:avLst/>
            </a:prstGeom>
            <a:noFill/>
          </p:spPr>
          <p:txBody>
            <a:bodyPr wrap="square" rtlCol="0">
              <a:spAutoFit/>
            </a:bodyPr>
            <a:lstStyle/>
            <a:p>
              <a:r>
                <a:rPr lang="en-US" sz="900" dirty="0"/>
                <a:t>12 </a:t>
              </a:r>
            </a:p>
          </p:txBody>
        </p:sp>
        <p:sp>
          <p:nvSpPr>
            <p:cNvPr id="94" name="TextBox 93">
              <a:extLst>
                <a:ext uri="{FF2B5EF4-FFF2-40B4-BE49-F238E27FC236}">
                  <a16:creationId xmlns:a16="http://schemas.microsoft.com/office/drawing/2014/main" id="{29296C12-8F9F-8E4A-92CC-256F4B604DD4}"/>
                </a:ext>
              </a:extLst>
            </p:cNvPr>
            <p:cNvSpPr txBox="1"/>
            <p:nvPr/>
          </p:nvSpPr>
          <p:spPr>
            <a:xfrm>
              <a:off x="5116661" y="2489249"/>
              <a:ext cx="478465" cy="230832"/>
            </a:xfrm>
            <a:prstGeom prst="rect">
              <a:avLst/>
            </a:prstGeom>
            <a:noFill/>
          </p:spPr>
          <p:txBody>
            <a:bodyPr wrap="square" rtlCol="0">
              <a:spAutoFit/>
            </a:bodyPr>
            <a:lstStyle/>
            <a:p>
              <a:r>
                <a:rPr lang="en-US" sz="900" dirty="0"/>
                <a:t>12 </a:t>
              </a:r>
            </a:p>
          </p:txBody>
        </p:sp>
        <p:sp>
          <p:nvSpPr>
            <p:cNvPr id="95" name="TextBox 94">
              <a:extLst>
                <a:ext uri="{FF2B5EF4-FFF2-40B4-BE49-F238E27FC236}">
                  <a16:creationId xmlns:a16="http://schemas.microsoft.com/office/drawing/2014/main" id="{434A507C-019C-444E-AE19-C60FC9BDB155}"/>
                </a:ext>
              </a:extLst>
            </p:cNvPr>
            <p:cNvSpPr txBox="1"/>
            <p:nvPr/>
          </p:nvSpPr>
          <p:spPr>
            <a:xfrm>
              <a:off x="5116660" y="3009732"/>
              <a:ext cx="478465" cy="230832"/>
            </a:xfrm>
            <a:prstGeom prst="rect">
              <a:avLst/>
            </a:prstGeom>
            <a:noFill/>
          </p:spPr>
          <p:txBody>
            <a:bodyPr wrap="square" rtlCol="0">
              <a:spAutoFit/>
            </a:bodyPr>
            <a:lstStyle/>
            <a:p>
              <a:r>
                <a:rPr lang="en-US" sz="900" dirty="0"/>
                <a:t>12 </a:t>
              </a:r>
            </a:p>
          </p:txBody>
        </p:sp>
        <p:sp>
          <p:nvSpPr>
            <p:cNvPr id="96" name="TextBox 95">
              <a:extLst>
                <a:ext uri="{FF2B5EF4-FFF2-40B4-BE49-F238E27FC236}">
                  <a16:creationId xmlns:a16="http://schemas.microsoft.com/office/drawing/2014/main" id="{18128692-8ADB-2E48-B8B0-89A85EBD2D2E}"/>
                </a:ext>
              </a:extLst>
            </p:cNvPr>
            <p:cNvSpPr txBox="1"/>
            <p:nvPr/>
          </p:nvSpPr>
          <p:spPr>
            <a:xfrm>
              <a:off x="5116659" y="3562112"/>
              <a:ext cx="478465" cy="230832"/>
            </a:xfrm>
            <a:prstGeom prst="rect">
              <a:avLst/>
            </a:prstGeom>
            <a:noFill/>
          </p:spPr>
          <p:txBody>
            <a:bodyPr wrap="square" rtlCol="0">
              <a:spAutoFit/>
            </a:bodyPr>
            <a:lstStyle/>
            <a:p>
              <a:r>
                <a:rPr lang="en-US" sz="900" dirty="0"/>
                <a:t>12 </a:t>
              </a:r>
            </a:p>
          </p:txBody>
        </p:sp>
        <p:sp>
          <p:nvSpPr>
            <p:cNvPr id="97" name="Arc 96">
              <a:extLst>
                <a:ext uri="{FF2B5EF4-FFF2-40B4-BE49-F238E27FC236}">
                  <a16:creationId xmlns:a16="http://schemas.microsoft.com/office/drawing/2014/main" id="{4E137AB0-B3D0-0543-986A-B0CB368A8F3A}"/>
                </a:ext>
              </a:extLst>
            </p:cNvPr>
            <p:cNvSpPr/>
            <p:nvPr/>
          </p:nvSpPr>
          <p:spPr>
            <a:xfrm flipH="1" flipV="1">
              <a:off x="5494460" y="3604701"/>
              <a:ext cx="234103" cy="229745"/>
            </a:xfrm>
            <a:prstGeom prst="arc">
              <a:avLst/>
            </a:prstGeom>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053"/>
            </a:p>
          </p:txBody>
        </p:sp>
        <p:cxnSp>
          <p:nvCxnSpPr>
            <p:cNvPr id="98" name="Straight Connector 97">
              <a:extLst>
                <a:ext uri="{FF2B5EF4-FFF2-40B4-BE49-F238E27FC236}">
                  <a16:creationId xmlns:a16="http://schemas.microsoft.com/office/drawing/2014/main" id="{72D53F5A-1266-0841-9806-DF92492F9A20}"/>
                </a:ext>
              </a:extLst>
            </p:cNvPr>
            <p:cNvCxnSpPr>
              <a:cxnSpLocks/>
            </p:cNvCxnSpPr>
            <p:nvPr/>
          </p:nvCxnSpPr>
          <p:spPr>
            <a:xfrm>
              <a:off x="5611510" y="3834446"/>
              <a:ext cx="215132"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8FB01F1A-25D3-A349-B380-F482E2A10BA1}"/>
                </a:ext>
              </a:extLst>
            </p:cNvPr>
            <p:cNvCxnSpPr>
              <a:cxnSpLocks/>
            </p:cNvCxnSpPr>
            <p:nvPr/>
          </p:nvCxnSpPr>
          <p:spPr>
            <a:xfrm>
              <a:off x="5494467" y="1094691"/>
              <a:ext cx="0" cy="2631563"/>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EF32BA39-49AB-0C41-A9D7-48C27CB7FA2E}"/>
                </a:ext>
              </a:extLst>
            </p:cNvPr>
            <p:cNvCxnSpPr>
              <a:cxnSpLocks/>
            </p:cNvCxnSpPr>
            <p:nvPr/>
          </p:nvCxnSpPr>
          <p:spPr>
            <a:xfrm>
              <a:off x="4983211" y="3741882"/>
              <a:ext cx="511249"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8F9849E0-7D1A-264B-87FA-C3A6987AB284}"/>
                </a:ext>
              </a:extLst>
            </p:cNvPr>
            <p:cNvCxnSpPr>
              <a:stCxn id="49" idx="3"/>
              <a:endCxn id="67" idx="1"/>
            </p:cNvCxnSpPr>
            <p:nvPr/>
          </p:nvCxnSpPr>
          <p:spPr>
            <a:xfrm flipV="1">
              <a:off x="4268973" y="1107820"/>
              <a:ext cx="432485" cy="3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0" name="Straight Connector 109">
              <a:extLst>
                <a:ext uri="{FF2B5EF4-FFF2-40B4-BE49-F238E27FC236}">
                  <a16:creationId xmlns:a16="http://schemas.microsoft.com/office/drawing/2014/main" id="{40E82CFE-849C-6540-823C-F2B50644CE0D}"/>
                </a:ext>
              </a:extLst>
            </p:cNvPr>
            <p:cNvCxnSpPr/>
            <p:nvPr/>
          </p:nvCxnSpPr>
          <p:spPr>
            <a:xfrm flipV="1">
              <a:off x="4273458" y="1599223"/>
              <a:ext cx="432485" cy="3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1" name="Straight Connector 110">
              <a:extLst>
                <a:ext uri="{FF2B5EF4-FFF2-40B4-BE49-F238E27FC236}">
                  <a16:creationId xmlns:a16="http://schemas.microsoft.com/office/drawing/2014/main" id="{0C775298-9A8F-7849-866C-1830377644CF}"/>
                </a:ext>
              </a:extLst>
            </p:cNvPr>
            <p:cNvCxnSpPr/>
            <p:nvPr/>
          </p:nvCxnSpPr>
          <p:spPr>
            <a:xfrm flipV="1">
              <a:off x="4272627" y="2143786"/>
              <a:ext cx="432485" cy="3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2" name="Straight Connector 111">
              <a:extLst>
                <a:ext uri="{FF2B5EF4-FFF2-40B4-BE49-F238E27FC236}">
                  <a16:creationId xmlns:a16="http://schemas.microsoft.com/office/drawing/2014/main" id="{F7FB2490-003A-C74A-8006-4D51FA2652E0}"/>
                </a:ext>
              </a:extLst>
            </p:cNvPr>
            <p:cNvCxnSpPr/>
            <p:nvPr/>
          </p:nvCxnSpPr>
          <p:spPr>
            <a:xfrm flipV="1">
              <a:off x="4271796" y="2688349"/>
              <a:ext cx="432485" cy="3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6D7663EA-E12C-8648-94CD-F66A9AF99C22}"/>
                </a:ext>
              </a:extLst>
            </p:cNvPr>
            <p:cNvCxnSpPr/>
            <p:nvPr/>
          </p:nvCxnSpPr>
          <p:spPr>
            <a:xfrm flipV="1">
              <a:off x="4270965" y="3201016"/>
              <a:ext cx="432485" cy="324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4" name="Straight Connector 113">
              <a:extLst>
                <a:ext uri="{FF2B5EF4-FFF2-40B4-BE49-F238E27FC236}">
                  <a16:creationId xmlns:a16="http://schemas.microsoft.com/office/drawing/2014/main" id="{F05CD4EF-B262-9146-B82C-7098A64AFD56}"/>
                </a:ext>
              </a:extLst>
            </p:cNvPr>
            <p:cNvCxnSpPr/>
            <p:nvPr/>
          </p:nvCxnSpPr>
          <p:spPr>
            <a:xfrm flipV="1">
              <a:off x="4270134" y="3713683"/>
              <a:ext cx="432485" cy="3247"/>
            </a:xfrm>
            <a:prstGeom prst="line">
              <a:avLst/>
            </a:prstGeom>
          </p:spPr>
          <p:style>
            <a:lnRef idx="2">
              <a:schemeClr val="accent1"/>
            </a:lnRef>
            <a:fillRef idx="0">
              <a:schemeClr val="accent1"/>
            </a:fillRef>
            <a:effectRef idx="1">
              <a:schemeClr val="accent1"/>
            </a:effectRef>
            <a:fontRef idx="minor">
              <a:schemeClr val="tx1"/>
            </a:fontRef>
          </p:style>
        </p:cxnSp>
        <p:sp>
          <p:nvSpPr>
            <p:cNvPr id="116" name="TextBox 115">
              <a:extLst>
                <a:ext uri="{FF2B5EF4-FFF2-40B4-BE49-F238E27FC236}">
                  <a16:creationId xmlns:a16="http://schemas.microsoft.com/office/drawing/2014/main" id="{B6B83AA9-F05D-B341-A57F-0F59FCE9826A}"/>
                </a:ext>
              </a:extLst>
            </p:cNvPr>
            <p:cNvSpPr txBox="1"/>
            <p:nvPr/>
          </p:nvSpPr>
          <p:spPr>
            <a:xfrm>
              <a:off x="1882149" y="924158"/>
              <a:ext cx="478465" cy="230832"/>
            </a:xfrm>
            <a:prstGeom prst="rect">
              <a:avLst/>
            </a:prstGeom>
            <a:noFill/>
          </p:spPr>
          <p:txBody>
            <a:bodyPr wrap="square" rtlCol="0">
              <a:spAutoFit/>
            </a:bodyPr>
            <a:lstStyle/>
            <a:p>
              <a:r>
                <a:rPr lang="en-US" sz="900" dirty="0"/>
                <a:t>12 </a:t>
              </a:r>
            </a:p>
          </p:txBody>
        </p:sp>
        <p:sp>
          <p:nvSpPr>
            <p:cNvPr id="117" name="TextBox 116">
              <a:extLst>
                <a:ext uri="{FF2B5EF4-FFF2-40B4-BE49-F238E27FC236}">
                  <a16:creationId xmlns:a16="http://schemas.microsoft.com/office/drawing/2014/main" id="{A1D7A526-F831-0345-B584-1130EEE4DD1E}"/>
                </a:ext>
              </a:extLst>
            </p:cNvPr>
            <p:cNvSpPr txBox="1"/>
            <p:nvPr/>
          </p:nvSpPr>
          <p:spPr>
            <a:xfrm>
              <a:off x="1882148" y="1444641"/>
              <a:ext cx="478465" cy="230832"/>
            </a:xfrm>
            <a:prstGeom prst="rect">
              <a:avLst/>
            </a:prstGeom>
            <a:noFill/>
          </p:spPr>
          <p:txBody>
            <a:bodyPr wrap="square" rtlCol="0">
              <a:spAutoFit/>
            </a:bodyPr>
            <a:lstStyle/>
            <a:p>
              <a:r>
                <a:rPr lang="en-US" sz="900" dirty="0"/>
                <a:t>12 </a:t>
              </a:r>
            </a:p>
          </p:txBody>
        </p:sp>
        <p:sp>
          <p:nvSpPr>
            <p:cNvPr id="118" name="TextBox 117">
              <a:extLst>
                <a:ext uri="{FF2B5EF4-FFF2-40B4-BE49-F238E27FC236}">
                  <a16:creationId xmlns:a16="http://schemas.microsoft.com/office/drawing/2014/main" id="{4B113006-A343-D041-B301-A591A6562183}"/>
                </a:ext>
              </a:extLst>
            </p:cNvPr>
            <p:cNvSpPr txBox="1"/>
            <p:nvPr/>
          </p:nvSpPr>
          <p:spPr>
            <a:xfrm>
              <a:off x="1882147" y="1965125"/>
              <a:ext cx="478465" cy="230832"/>
            </a:xfrm>
            <a:prstGeom prst="rect">
              <a:avLst/>
            </a:prstGeom>
            <a:noFill/>
          </p:spPr>
          <p:txBody>
            <a:bodyPr wrap="square" rtlCol="0">
              <a:spAutoFit/>
            </a:bodyPr>
            <a:lstStyle/>
            <a:p>
              <a:r>
                <a:rPr lang="en-US" sz="900" dirty="0"/>
                <a:t>12 </a:t>
              </a:r>
            </a:p>
          </p:txBody>
        </p:sp>
        <p:sp>
          <p:nvSpPr>
            <p:cNvPr id="119" name="TextBox 118">
              <a:extLst>
                <a:ext uri="{FF2B5EF4-FFF2-40B4-BE49-F238E27FC236}">
                  <a16:creationId xmlns:a16="http://schemas.microsoft.com/office/drawing/2014/main" id="{5A43FF43-9CC2-D647-96F7-9D4EB995928F}"/>
                </a:ext>
              </a:extLst>
            </p:cNvPr>
            <p:cNvSpPr txBox="1"/>
            <p:nvPr/>
          </p:nvSpPr>
          <p:spPr>
            <a:xfrm>
              <a:off x="1882146" y="2485608"/>
              <a:ext cx="478465" cy="230832"/>
            </a:xfrm>
            <a:prstGeom prst="rect">
              <a:avLst/>
            </a:prstGeom>
            <a:noFill/>
          </p:spPr>
          <p:txBody>
            <a:bodyPr wrap="square" rtlCol="0">
              <a:spAutoFit/>
            </a:bodyPr>
            <a:lstStyle/>
            <a:p>
              <a:r>
                <a:rPr lang="en-US" sz="900" dirty="0"/>
                <a:t>12 </a:t>
              </a:r>
            </a:p>
          </p:txBody>
        </p:sp>
        <p:sp>
          <p:nvSpPr>
            <p:cNvPr id="120" name="TextBox 119">
              <a:extLst>
                <a:ext uri="{FF2B5EF4-FFF2-40B4-BE49-F238E27FC236}">
                  <a16:creationId xmlns:a16="http://schemas.microsoft.com/office/drawing/2014/main" id="{0DED645A-C4A7-FA48-80F0-B65DBECB7F66}"/>
                </a:ext>
              </a:extLst>
            </p:cNvPr>
            <p:cNvSpPr txBox="1"/>
            <p:nvPr/>
          </p:nvSpPr>
          <p:spPr>
            <a:xfrm>
              <a:off x="1882146" y="3006092"/>
              <a:ext cx="478465" cy="230832"/>
            </a:xfrm>
            <a:prstGeom prst="rect">
              <a:avLst/>
            </a:prstGeom>
            <a:noFill/>
          </p:spPr>
          <p:txBody>
            <a:bodyPr wrap="square" rtlCol="0">
              <a:spAutoFit/>
            </a:bodyPr>
            <a:lstStyle/>
            <a:p>
              <a:r>
                <a:rPr lang="en-US" sz="900" dirty="0"/>
                <a:t>12 </a:t>
              </a:r>
            </a:p>
          </p:txBody>
        </p:sp>
        <p:sp>
          <p:nvSpPr>
            <p:cNvPr id="121" name="TextBox 120">
              <a:extLst>
                <a:ext uri="{FF2B5EF4-FFF2-40B4-BE49-F238E27FC236}">
                  <a16:creationId xmlns:a16="http://schemas.microsoft.com/office/drawing/2014/main" id="{A455359D-C40F-3645-A906-0283EC620577}"/>
                </a:ext>
              </a:extLst>
            </p:cNvPr>
            <p:cNvSpPr txBox="1"/>
            <p:nvPr/>
          </p:nvSpPr>
          <p:spPr>
            <a:xfrm>
              <a:off x="1882145" y="3558471"/>
              <a:ext cx="478465" cy="230832"/>
            </a:xfrm>
            <a:prstGeom prst="rect">
              <a:avLst/>
            </a:prstGeom>
            <a:noFill/>
          </p:spPr>
          <p:txBody>
            <a:bodyPr wrap="square" rtlCol="0">
              <a:spAutoFit/>
            </a:bodyPr>
            <a:lstStyle/>
            <a:p>
              <a:r>
                <a:rPr lang="en-US" sz="900" dirty="0"/>
                <a:t>12 </a:t>
              </a:r>
            </a:p>
          </p:txBody>
        </p:sp>
        <p:sp>
          <p:nvSpPr>
            <p:cNvPr id="124" name="TextBox 123">
              <a:extLst>
                <a:ext uri="{FF2B5EF4-FFF2-40B4-BE49-F238E27FC236}">
                  <a16:creationId xmlns:a16="http://schemas.microsoft.com/office/drawing/2014/main" id="{821D0D8C-909A-2F49-B413-840DACF91E00}"/>
                </a:ext>
              </a:extLst>
            </p:cNvPr>
            <p:cNvSpPr txBox="1"/>
            <p:nvPr/>
          </p:nvSpPr>
          <p:spPr>
            <a:xfrm>
              <a:off x="1147966" y="4008668"/>
              <a:ext cx="919717" cy="415498"/>
            </a:xfrm>
            <a:prstGeom prst="rect">
              <a:avLst/>
            </a:prstGeom>
            <a:noFill/>
          </p:spPr>
          <p:txBody>
            <a:bodyPr wrap="square" rtlCol="0">
              <a:spAutoFit/>
            </a:bodyPr>
            <a:lstStyle/>
            <a:p>
              <a:r>
                <a:rPr lang="en-US" sz="1050" dirty="0"/>
                <a:t>12Tx Fireflies.</a:t>
              </a:r>
            </a:p>
          </p:txBody>
        </p:sp>
        <p:sp>
          <p:nvSpPr>
            <p:cNvPr id="125" name="TextBox 124">
              <a:extLst>
                <a:ext uri="{FF2B5EF4-FFF2-40B4-BE49-F238E27FC236}">
                  <a16:creationId xmlns:a16="http://schemas.microsoft.com/office/drawing/2014/main" id="{9AA36630-4A6F-1B4E-8630-6D2035855CC7}"/>
                </a:ext>
              </a:extLst>
            </p:cNvPr>
            <p:cNvSpPr txBox="1"/>
            <p:nvPr/>
          </p:nvSpPr>
          <p:spPr>
            <a:xfrm>
              <a:off x="4382481" y="4010933"/>
              <a:ext cx="919717" cy="415498"/>
            </a:xfrm>
            <a:prstGeom prst="rect">
              <a:avLst/>
            </a:prstGeom>
            <a:noFill/>
          </p:spPr>
          <p:txBody>
            <a:bodyPr wrap="square" rtlCol="0">
              <a:spAutoFit/>
            </a:bodyPr>
            <a:lstStyle/>
            <a:p>
              <a:r>
                <a:rPr lang="en-US" sz="1050" dirty="0"/>
                <a:t>12Rx Fireflies.</a:t>
              </a:r>
            </a:p>
          </p:txBody>
        </p:sp>
        <p:sp>
          <p:nvSpPr>
            <p:cNvPr id="127" name="Left Arrow 126">
              <a:extLst>
                <a:ext uri="{FF2B5EF4-FFF2-40B4-BE49-F238E27FC236}">
                  <a16:creationId xmlns:a16="http://schemas.microsoft.com/office/drawing/2014/main" id="{F0C55A85-8B16-7846-850F-8F3169A659B4}"/>
                </a:ext>
              </a:extLst>
            </p:cNvPr>
            <p:cNvSpPr/>
            <p:nvPr/>
          </p:nvSpPr>
          <p:spPr>
            <a:xfrm>
              <a:off x="5824952" y="3724172"/>
              <a:ext cx="361508" cy="220547"/>
            </a:xfrm>
            <a:prstGeom prst="lef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sp>
          <p:nvSpPr>
            <p:cNvPr id="128" name="Left Arrow 127">
              <a:extLst>
                <a:ext uri="{FF2B5EF4-FFF2-40B4-BE49-F238E27FC236}">
                  <a16:creationId xmlns:a16="http://schemas.microsoft.com/office/drawing/2014/main" id="{572732F1-A9DC-DA40-89DE-D91E3431CE7D}"/>
                </a:ext>
              </a:extLst>
            </p:cNvPr>
            <p:cNvSpPr/>
            <p:nvPr/>
          </p:nvSpPr>
          <p:spPr>
            <a:xfrm flipH="1" flipV="1">
              <a:off x="5821419" y="689297"/>
              <a:ext cx="361508" cy="220547"/>
            </a:xfrm>
            <a:prstGeom prst="lef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sp>
          <p:nvSpPr>
            <p:cNvPr id="131" name="TextBox 130">
              <a:extLst>
                <a:ext uri="{FF2B5EF4-FFF2-40B4-BE49-F238E27FC236}">
                  <a16:creationId xmlns:a16="http://schemas.microsoft.com/office/drawing/2014/main" id="{DCF361CE-E887-254B-82E1-A7BEB2AED987}"/>
                </a:ext>
              </a:extLst>
            </p:cNvPr>
            <p:cNvSpPr txBox="1"/>
            <p:nvPr/>
          </p:nvSpPr>
          <p:spPr>
            <a:xfrm>
              <a:off x="6195244" y="667970"/>
              <a:ext cx="1419446" cy="307777"/>
            </a:xfrm>
            <a:prstGeom prst="rect">
              <a:avLst/>
            </a:prstGeom>
            <a:noFill/>
          </p:spPr>
          <p:txBody>
            <a:bodyPr wrap="square" rtlCol="0">
              <a:spAutoFit/>
            </a:bodyPr>
            <a:lstStyle/>
            <a:p>
              <a:r>
                <a:rPr lang="en-US" sz="1400" dirty="0"/>
                <a:t>To Detector</a:t>
              </a:r>
            </a:p>
          </p:txBody>
        </p:sp>
        <p:sp>
          <p:nvSpPr>
            <p:cNvPr id="132" name="TextBox 131">
              <a:extLst>
                <a:ext uri="{FF2B5EF4-FFF2-40B4-BE49-F238E27FC236}">
                  <a16:creationId xmlns:a16="http://schemas.microsoft.com/office/drawing/2014/main" id="{F94F16BA-7D38-F244-B68F-449CFAECAF45}"/>
                </a:ext>
              </a:extLst>
            </p:cNvPr>
            <p:cNvSpPr txBox="1"/>
            <p:nvPr/>
          </p:nvSpPr>
          <p:spPr>
            <a:xfrm>
              <a:off x="6282849" y="3695946"/>
              <a:ext cx="1765109" cy="307777"/>
            </a:xfrm>
            <a:prstGeom prst="rect">
              <a:avLst/>
            </a:prstGeom>
            <a:noFill/>
          </p:spPr>
          <p:txBody>
            <a:bodyPr wrap="square" rtlCol="0">
              <a:spAutoFit/>
            </a:bodyPr>
            <a:lstStyle/>
            <a:p>
              <a:r>
                <a:rPr lang="en-US" sz="1400" dirty="0"/>
                <a:t>Return from Detector</a:t>
              </a:r>
            </a:p>
          </p:txBody>
        </p:sp>
        <p:sp>
          <p:nvSpPr>
            <p:cNvPr id="133" name="TextBox 132">
              <a:extLst>
                <a:ext uri="{FF2B5EF4-FFF2-40B4-BE49-F238E27FC236}">
                  <a16:creationId xmlns:a16="http://schemas.microsoft.com/office/drawing/2014/main" id="{CE860619-979D-5947-AC4C-A354807D2FE4}"/>
                </a:ext>
              </a:extLst>
            </p:cNvPr>
            <p:cNvSpPr txBox="1"/>
            <p:nvPr/>
          </p:nvSpPr>
          <p:spPr>
            <a:xfrm>
              <a:off x="2971800" y="4363336"/>
              <a:ext cx="1366284" cy="254365"/>
            </a:xfrm>
            <a:prstGeom prst="rect">
              <a:avLst/>
            </a:prstGeom>
            <a:noFill/>
          </p:spPr>
          <p:txBody>
            <a:bodyPr wrap="square" rtlCol="0">
              <a:spAutoFit/>
            </a:bodyPr>
            <a:lstStyle/>
            <a:p>
              <a:r>
                <a:rPr lang="en-US" sz="1053" dirty="0"/>
                <a:t>Phase Difference </a:t>
              </a:r>
            </a:p>
          </p:txBody>
        </p:sp>
        <p:sp>
          <p:nvSpPr>
            <p:cNvPr id="134" name="TextBox 133">
              <a:extLst>
                <a:ext uri="{FF2B5EF4-FFF2-40B4-BE49-F238E27FC236}">
                  <a16:creationId xmlns:a16="http://schemas.microsoft.com/office/drawing/2014/main" id="{46833630-C5A0-CD41-8A4E-C48C27AD5DCA}"/>
                </a:ext>
              </a:extLst>
            </p:cNvPr>
            <p:cNvSpPr txBox="1"/>
            <p:nvPr/>
          </p:nvSpPr>
          <p:spPr>
            <a:xfrm>
              <a:off x="286461" y="2050618"/>
              <a:ext cx="536945" cy="415498"/>
            </a:xfrm>
            <a:prstGeom prst="rect">
              <a:avLst/>
            </a:prstGeom>
            <a:noFill/>
          </p:spPr>
          <p:txBody>
            <a:bodyPr wrap="square" rtlCol="0">
              <a:spAutoFit/>
            </a:bodyPr>
            <a:lstStyle/>
            <a:p>
              <a:r>
                <a:rPr lang="en-US" sz="1050" dirty="0"/>
                <a:t>Input Clock</a:t>
              </a:r>
            </a:p>
          </p:txBody>
        </p:sp>
        <p:sp>
          <p:nvSpPr>
            <p:cNvPr id="135" name="Oval 134">
              <a:extLst>
                <a:ext uri="{FF2B5EF4-FFF2-40B4-BE49-F238E27FC236}">
                  <a16:creationId xmlns:a16="http://schemas.microsoft.com/office/drawing/2014/main" id="{5D91A23F-98BD-FD40-AF7A-C90868487948}"/>
                </a:ext>
              </a:extLst>
            </p:cNvPr>
            <p:cNvSpPr/>
            <p:nvPr/>
          </p:nvSpPr>
          <p:spPr>
            <a:xfrm>
              <a:off x="2494054" y="2394523"/>
              <a:ext cx="75482" cy="75137"/>
            </a:xfrm>
            <a:prstGeom prst="ellipse">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sp>
          <p:nvSpPr>
            <p:cNvPr id="136" name="Oval 135">
              <a:extLst>
                <a:ext uri="{FF2B5EF4-FFF2-40B4-BE49-F238E27FC236}">
                  <a16:creationId xmlns:a16="http://schemas.microsoft.com/office/drawing/2014/main" id="{FC350448-1764-8F4C-9FCA-AF9B776A647A}"/>
                </a:ext>
              </a:extLst>
            </p:cNvPr>
            <p:cNvSpPr/>
            <p:nvPr/>
          </p:nvSpPr>
          <p:spPr>
            <a:xfrm>
              <a:off x="912544" y="2387039"/>
              <a:ext cx="75482" cy="75137"/>
            </a:xfrm>
            <a:prstGeom prst="ellipse">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3"/>
            </a:p>
          </p:txBody>
        </p:sp>
      </p:grpSp>
      <p:sp>
        <p:nvSpPr>
          <p:cNvPr id="10" name="TextBox 9">
            <a:extLst>
              <a:ext uri="{FF2B5EF4-FFF2-40B4-BE49-F238E27FC236}">
                <a16:creationId xmlns:a16="http://schemas.microsoft.com/office/drawing/2014/main" id="{C38D9804-8BC1-7942-8938-98814CF4DF20}"/>
              </a:ext>
            </a:extLst>
          </p:cNvPr>
          <p:cNvSpPr txBox="1"/>
          <p:nvPr/>
        </p:nvSpPr>
        <p:spPr>
          <a:xfrm>
            <a:off x="6966492" y="2511379"/>
            <a:ext cx="1903402" cy="308418"/>
          </a:xfrm>
          <a:prstGeom prst="rect">
            <a:avLst/>
          </a:prstGeom>
          <a:noFill/>
          <a:ln w="28575">
            <a:solidFill>
              <a:srgbClr val="C00000"/>
            </a:solidFill>
          </a:ln>
        </p:spPr>
        <p:txBody>
          <a:bodyPr wrap="square" rtlCol="0">
            <a:spAutoFit/>
          </a:bodyPr>
          <a:lstStyle/>
          <a:p>
            <a:pPr algn="ctr"/>
            <a:r>
              <a:rPr lang="en-US" dirty="0"/>
              <a:t>On detector 1 ➞ N + 1</a:t>
            </a:r>
          </a:p>
        </p:txBody>
      </p:sp>
    </p:spTree>
    <p:extLst>
      <p:ext uri="{BB962C8B-B14F-4D97-AF65-F5344CB8AC3E}">
        <p14:creationId xmlns:p14="http://schemas.microsoft.com/office/powerpoint/2010/main" val="3574388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C7C57-3673-FD49-AD76-04C1A9B270E1}"/>
              </a:ext>
            </a:extLst>
          </p:cNvPr>
          <p:cNvSpPr>
            <a:spLocks noGrp="1"/>
          </p:cNvSpPr>
          <p:nvPr>
            <p:ph type="title"/>
          </p:nvPr>
        </p:nvSpPr>
        <p:spPr/>
        <p:txBody>
          <a:bodyPr>
            <a:normAutofit fontScale="90000"/>
          </a:bodyPr>
          <a:lstStyle/>
          <a:p>
            <a:r>
              <a:rPr lang="en-US" dirty="0"/>
              <a:t>Next Step PCDM Demonstrator</a:t>
            </a:r>
          </a:p>
        </p:txBody>
      </p:sp>
      <p:sp>
        <p:nvSpPr>
          <p:cNvPr id="3" name="Date Placeholder 2">
            <a:extLst>
              <a:ext uri="{FF2B5EF4-FFF2-40B4-BE49-F238E27FC236}">
                <a16:creationId xmlns:a16="http://schemas.microsoft.com/office/drawing/2014/main" id="{F5650A05-DC77-C441-BA32-3CCFB3E1BC44}"/>
              </a:ext>
            </a:extLst>
          </p:cNvPr>
          <p:cNvSpPr>
            <a:spLocks noGrp="1"/>
          </p:cNvSpPr>
          <p:nvPr>
            <p:ph type="dt" sz="half" idx="10"/>
          </p:nvPr>
        </p:nvSpPr>
        <p:spPr>
          <a:xfrm>
            <a:off x="457200" y="5053014"/>
            <a:ext cx="2133600" cy="273844"/>
          </a:xfrm>
        </p:spPr>
        <p:txBody>
          <a:bodyPr/>
          <a:lstStyle/>
          <a:p>
            <a:r>
              <a:rPr lang="en-US"/>
              <a:t>September 3rd 2019</a:t>
            </a:r>
            <a:endParaRPr lang="en-GB" dirty="0"/>
          </a:p>
        </p:txBody>
      </p:sp>
      <p:sp>
        <p:nvSpPr>
          <p:cNvPr id="4" name="Footer Placeholder 3">
            <a:extLst>
              <a:ext uri="{FF2B5EF4-FFF2-40B4-BE49-F238E27FC236}">
                <a16:creationId xmlns:a16="http://schemas.microsoft.com/office/drawing/2014/main" id="{9483DF27-5C47-8F48-8A97-4B1F2EB1ADB5}"/>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87EC74E9-E258-0D49-B3D6-3623D6FBF4ED}"/>
              </a:ext>
            </a:extLst>
          </p:cNvPr>
          <p:cNvSpPr>
            <a:spLocks noGrp="1"/>
          </p:cNvSpPr>
          <p:nvPr>
            <p:ph type="sldNum" sz="quarter" idx="12"/>
          </p:nvPr>
        </p:nvSpPr>
        <p:spPr/>
        <p:txBody>
          <a:bodyPr/>
          <a:lstStyle/>
          <a:p>
            <a:fld id="{E9676D24-1C10-7F46-81DA-8C959901AACB}" type="slidenum">
              <a:rPr lang="en-GB" smtClean="0"/>
              <a:pPr/>
              <a:t>25</a:t>
            </a:fld>
            <a:endParaRPr lang="en-GB"/>
          </a:p>
        </p:txBody>
      </p:sp>
      <p:pic>
        <p:nvPicPr>
          <p:cNvPr id="675" name="Picture 674">
            <a:extLst>
              <a:ext uri="{FF2B5EF4-FFF2-40B4-BE49-F238E27FC236}">
                <a16:creationId xmlns:a16="http://schemas.microsoft.com/office/drawing/2014/main" id="{5D43AB4B-8043-7B47-8505-9FFBE3728D0C}"/>
              </a:ext>
            </a:extLst>
          </p:cNvPr>
          <p:cNvPicPr>
            <a:picLocks noChangeAspect="1"/>
          </p:cNvPicPr>
          <p:nvPr/>
        </p:nvPicPr>
        <p:blipFill>
          <a:blip r:embed="rId2"/>
          <a:stretch>
            <a:fillRect/>
          </a:stretch>
        </p:blipFill>
        <p:spPr>
          <a:xfrm>
            <a:off x="4572000" y="760501"/>
            <a:ext cx="3392632" cy="4240790"/>
          </a:xfrm>
          <a:prstGeom prst="rect">
            <a:avLst/>
          </a:prstGeom>
        </p:spPr>
      </p:pic>
      <p:sp>
        <p:nvSpPr>
          <p:cNvPr id="676" name="TextBox 675">
            <a:extLst>
              <a:ext uri="{FF2B5EF4-FFF2-40B4-BE49-F238E27FC236}">
                <a16:creationId xmlns:a16="http://schemas.microsoft.com/office/drawing/2014/main" id="{2C74BBA3-9F77-274A-BA6D-8117C09751E3}"/>
              </a:ext>
            </a:extLst>
          </p:cNvPr>
          <p:cNvSpPr txBox="1"/>
          <p:nvPr/>
        </p:nvSpPr>
        <p:spPr>
          <a:xfrm>
            <a:off x="440003" y="613713"/>
            <a:ext cx="4594634" cy="830997"/>
          </a:xfrm>
          <a:prstGeom prst="rect">
            <a:avLst/>
          </a:prstGeom>
          <a:noFill/>
        </p:spPr>
        <p:txBody>
          <a:bodyPr wrap="square" rtlCol="0">
            <a:spAutoFit/>
          </a:bodyPr>
          <a:lstStyle/>
          <a:p>
            <a:r>
              <a:rPr lang="en-US" sz="1600" dirty="0"/>
              <a:t>Joint </a:t>
            </a:r>
            <a:r>
              <a:rPr lang="en-US" sz="1600" dirty="0" err="1"/>
              <a:t>Saclay</a:t>
            </a:r>
            <a:r>
              <a:rPr lang="en-US" sz="1600" dirty="0"/>
              <a:t> – Minnesota development to demonstrate distribution and monitoring of 72 channels of 160 MHz clocks. </a:t>
            </a:r>
          </a:p>
        </p:txBody>
      </p:sp>
      <p:pic>
        <p:nvPicPr>
          <p:cNvPr id="677" name="Picture 676">
            <a:extLst>
              <a:ext uri="{FF2B5EF4-FFF2-40B4-BE49-F238E27FC236}">
                <a16:creationId xmlns:a16="http://schemas.microsoft.com/office/drawing/2014/main" id="{43002B94-CC53-6C4E-B76A-9BDE28CCFB9F}"/>
              </a:ext>
            </a:extLst>
          </p:cNvPr>
          <p:cNvPicPr>
            <a:picLocks noChangeAspect="1"/>
          </p:cNvPicPr>
          <p:nvPr/>
        </p:nvPicPr>
        <p:blipFill>
          <a:blip r:embed="rId3"/>
          <a:stretch>
            <a:fillRect/>
          </a:stretch>
        </p:blipFill>
        <p:spPr>
          <a:xfrm>
            <a:off x="628476" y="2868773"/>
            <a:ext cx="3556312" cy="2074516"/>
          </a:xfrm>
          <a:prstGeom prst="rect">
            <a:avLst/>
          </a:prstGeom>
        </p:spPr>
      </p:pic>
      <p:sp>
        <p:nvSpPr>
          <p:cNvPr id="679" name="TextBox 678">
            <a:extLst>
              <a:ext uri="{FF2B5EF4-FFF2-40B4-BE49-F238E27FC236}">
                <a16:creationId xmlns:a16="http://schemas.microsoft.com/office/drawing/2014/main" id="{C83EE5A1-69ED-1345-8E4B-56D2AF32B192}"/>
              </a:ext>
            </a:extLst>
          </p:cNvPr>
          <p:cNvSpPr txBox="1"/>
          <p:nvPr/>
        </p:nvSpPr>
        <p:spPr>
          <a:xfrm>
            <a:off x="457200" y="2262388"/>
            <a:ext cx="3922092" cy="584775"/>
          </a:xfrm>
          <a:prstGeom prst="rect">
            <a:avLst/>
          </a:prstGeom>
          <a:noFill/>
        </p:spPr>
        <p:txBody>
          <a:bodyPr wrap="square" rtlCol="0">
            <a:spAutoFit/>
          </a:bodyPr>
          <a:lstStyle/>
          <a:p>
            <a:r>
              <a:rPr lang="en-US" sz="1600" dirty="0"/>
              <a:t>In final details of circuit design. Layout to follow. </a:t>
            </a:r>
          </a:p>
        </p:txBody>
      </p:sp>
      <p:sp>
        <p:nvSpPr>
          <p:cNvPr id="678" name="TextBox 677">
            <a:extLst>
              <a:ext uri="{FF2B5EF4-FFF2-40B4-BE49-F238E27FC236}">
                <a16:creationId xmlns:a16="http://schemas.microsoft.com/office/drawing/2014/main" id="{FFF2C0D7-4C4B-8B4F-B24B-F33DE1EA685C}"/>
              </a:ext>
            </a:extLst>
          </p:cNvPr>
          <p:cNvSpPr txBox="1"/>
          <p:nvPr/>
        </p:nvSpPr>
        <p:spPr>
          <a:xfrm>
            <a:off x="440003" y="1431391"/>
            <a:ext cx="4888124" cy="584775"/>
          </a:xfrm>
          <a:prstGeom prst="rect">
            <a:avLst/>
          </a:prstGeom>
          <a:solidFill>
            <a:schemeClr val="bg1"/>
          </a:solidFill>
        </p:spPr>
        <p:txBody>
          <a:bodyPr wrap="square" rtlCol="0">
            <a:spAutoFit/>
          </a:bodyPr>
          <a:lstStyle/>
          <a:p>
            <a:r>
              <a:rPr lang="en-US" sz="1600" dirty="0"/>
              <a:t>Clock monitoring is done with 72 TDCs or 72 DDMTD circuits on 6 mezzanine boards.    </a:t>
            </a:r>
          </a:p>
        </p:txBody>
      </p:sp>
    </p:spTree>
    <p:extLst>
      <p:ext uri="{BB962C8B-B14F-4D97-AF65-F5344CB8AC3E}">
        <p14:creationId xmlns:p14="http://schemas.microsoft.com/office/powerpoint/2010/main" val="632912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2BB99-2470-6D4D-8B58-2FEBDD4B2C97}"/>
              </a:ext>
            </a:extLst>
          </p:cNvPr>
          <p:cNvSpPr>
            <a:spLocks noGrp="1"/>
          </p:cNvSpPr>
          <p:nvPr>
            <p:ph type="title"/>
          </p:nvPr>
        </p:nvSpPr>
        <p:spPr/>
        <p:txBody>
          <a:bodyPr>
            <a:normAutofit fontScale="90000"/>
          </a:bodyPr>
          <a:lstStyle/>
          <a:p>
            <a:r>
              <a:rPr lang="en-US" dirty="0"/>
              <a:t>Summary</a:t>
            </a:r>
          </a:p>
        </p:txBody>
      </p:sp>
      <p:sp>
        <p:nvSpPr>
          <p:cNvPr id="3" name="Date Placeholder 2">
            <a:extLst>
              <a:ext uri="{FF2B5EF4-FFF2-40B4-BE49-F238E27FC236}">
                <a16:creationId xmlns:a16="http://schemas.microsoft.com/office/drawing/2014/main" id="{F0A791F2-B90F-C546-9932-12B2ACCE92CC}"/>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18E8915E-DEFF-7547-8E44-DB499F611399}"/>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5777C322-2C51-DA4A-8508-30646A31909A}"/>
              </a:ext>
            </a:extLst>
          </p:cNvPr>
          <p:cNvSpPr>
            <a:spLocks noGrp="1"/>
          </p:cNvSpPr>
          <p:nvPr>
            <p:ph type="sldNum" sz="quarter" idx="12"/>
          </p:nvPr>
        </p:nvSpPr>
        <p:spPr/>
        <p:txBody>
          <a:bodyPr/>
          <a:lstStyle/>
          <a:p>
            <a:fld id="{E9676D24-1C10-7F46-81DA-8C959901AACB}" type="slidenum">
              <a:rPr lang="en-GB" smtClean="0"/>
              <a:pPr/>
              <a:t>26</a:t>
            </a:fld>
            <a:endParaRPr lang="en-GB"/>
          </a:p>
        </p:txBody>
      </p:sp>
      <p:sp>
        <p:nvSpPr>
          <p:cNvPr id="6" name="TextBox 5">
            <a:extLst>
              <a:ext uri="{FF2B5EF4-FFF2-40B4-BE49-F238E27FC236}">
                <a16:creationId xmlns:a16="http://schemas.microsoft.com/office/drawing/2014/main" id="{1219547D-DF2D-E54A-9488-F6CBA92064CA}"/>
              </a:ext>
            </a:extLst>
          </p:cNvPr>
          <p:cNvSpPr txBox="1"/>
          <p:nvPr/>
        </p:nvSpPr>
        <p:spPr>
          <a:xfrm>
            <a:off x="1026459" y="1856509"/>
            <a:ext cx="7091082" cy="2031325"/>
          </a:xfrm>
          <a:prstGeom prst="rect">
            <a:avLst/>
          </a:prstGeom>
          <a:noFill/>
        </p:spPr>
        <p:txBody>
          <a:bodyPr wrap="square" rtlCol="0">
            <a:spAutoFit/>
          </a:bodyPr>
          <a:lstStyle/>
          <a:p>
            <a:r>
              <a:rPr lang="en-US" sz="1800" dirty="0">
                <a:solidFill>
                  <a:srgbClr val="C00000"/>
                </a:solidFill>
              </a:rPr>
              <a:t>We have investigated methods for distributing a high precision clock and shown that a slave-to-slave time interval error (TIE</a:t>
            </a:r>
            <a:r>
              <a:rPr lang="en-US" sz="1800" baseline="-25000" dirty="0">
                <a:solidFill>
                  <a:srgbClr val="C00000"/>
                </a:solidFill>
              </a:rPr>
              <a:t>SS</a:t>
            </a:r>
            <a:r>
              <a:rPr lang="en-US" sz="1800" dirty="0">
                <a:solidFill>
                  <a:srgbClr val="C00000"/>
                </a:solidFill>
              </a:rPr>
              <a:t>) of less than 1 </a:t>
            </a:r>
            <a:r>
              <a:rPr lang="en-US" sz="1800" dirty="0" err="1">
                <a:solidFill>
                  <a:srgbClr val="C00000"/>
                </a:solidFill>
              </a:rPr>
              <a:t>ps</a:t>
            </a:r>
            <a:r>
              <a:rPr lang="en-US" sz="1800" dirty="0">
                <a:solidFill>
                  <a:srgbClr val="C00000"/>
                </a:solidFill>
              </a:rPr>
              <a:t> is feasible. </a:t>
            </a:r>
          </a:p>
          <a:p>
            <a:endParaRPr lang="en-US" sz="1800" dirty="0">
              <a:solidFill>
                <a:srgbClr val="C00000"/>
              </a:solidFill>
            </a:endParaRPr>
          </a:p>
          <a:p>
            <a:r>
              <a:rPr lang="en-US" sz="1800" dirty="0">
                <a:solidFill>
                  <a:srgbClr val="C00000"/>
                </a:solidFill>
              </a:rPr>
              <a:t>We have developed the major components of clock distribution and phase monitoring system suitable for distribution to the ~10,000 channels of timing detectors that will be installed in CMS for the HL-LHC.</a:t>
            </a:r>
          </a:p>
        </p:txBody>
      </p:sp>
    </p:spTree>
    <p:extLst>
      <p:ext uri="{BB962C8B-B14F-4D97-AF65-F5344CB8AC3E}">
        <p14:creationId xmlns:p14="http://schemas.microsoft.com/office/powerpoint/2010/main" val="2662475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C3644-F660-0C45-8C6B-A231EA3DA44F}"/>
              </a:ext>
            </a:extLst>
          </p:cNvPr>
          <p:cNvSpPr>
            <a:spLocks noGrp="1"/>
          </p:cNvSpPr>
          <p:nvPr>
            <p:ph type="title"/>
          </p:nvPr>
        </p:nvSpPr>
        <p:spPr/>
        <p:txBody>
          <a:bodyPr>
            <a:normAutofit fontScale="90000"/>
          </a:bodyPr>
          <a:lstStyle/>
          <a:p>
            <a:r>
              <a:rPr lang="en-US" dirty="0"/>
              <a:t>Acknowledgement</a:t>
            </a:r>
          </a:p>
        </p:txBody>
      </p:sp>
      <p:sp>
        <p:nvSpPr>
          <p:cNvPr id="3" name="Date Placeholder 2">
            <a:extLst>
              <a:ext uri="{FF2B5EF4-FFF2-40B4-BE49-F238E27FC236}">
                <a16:creationId xmlns:a16="http://schemas.microsoft.com/office/drawing/2014/main" id="{60A87037-86EC-0A45-BE58-17D37C16A143}"/>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5F5904BC-B0F4-454A-BD3B-A187E8FF7A14}"/>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783220E7-6A65-9441-9D60-B934C34799A4}"/>
              </a:ext>
            </a:extLst>
          </p:cNvPr>
          <p:cNvSpPr>
            <a:spLocks noGrp="1"/>
          </p:cNvSpPr>
          <p:nvPr>
            <p:ph type="sldNum" sz="quarter" idx="12"/>
          </p:nvPr>
        </p:nvSpPr>
        <p:spPr/>
        <p:txBody>
          <a:bodyPr/>
          <a:lstStyle/>
          <a:p>
            <a:fld id="{E9676D24-1C10-7F46-81DA-8C959901AACB}" type="slidenum">
              <a:rPr lang="en-GB" smtClean="0"/>
              <a:pPr/>
              <a:t>27</a:t>
            </a:fld>
            <a:endParaRPr lang="en-GB"/>
          </a:p>
        </p:txBody>
      </p:sp>
      <p:sp>
        <p:nvSpPr>
          <p:cNvPr id="6" name="TextBox 5">
            <a:extLst>
              <a:ext uri="{FF2B5EF4-FFF2-40B4-BE49-F238E27FC236}">
                <a16:creationId xmlns:a16="http://schemas.microsoft.com/office/drawing/2014/main" id="{CD1E05D2-C08A-7249-8BB7-CE1EDC70068D}"/>
              </a:ext>
            </a:extLst>
          </p:cNvPr>
          <p:cNvSpPr txBox="1"/>
          <p:nvPr/>
        </p:nvSpPr>
        <p:spPr>
          <a:xfrm>
            <a:off x="1543616" y="2000815"/>
            <a:ext cx="6685984" cy="2246769"/>
          </a:xfrm>
          <a:prstGeom prst="rect">
            <a:avLst/>
          </a:prstGeom>
          <a:noFill/>
        </p:spPr>
        <p:txBody>
          <a:bodyPr wrap="square" rtlCol="0">
            <a:spAutoFit/>
          </a:bodyPr>
          <a:lstStyle/>
          <a:p>
            <a:r>
              <a:rPr lang="en-US" sz="2000" dirty="0">
                <a:solidFill>
                  <a:srgbClr val="007F3D"/>
                </a:solidFill>
              </a:rPr>
              <a:t>We are grateful to the hospitality shown to us by the CERN HPTD lab where many of the measurements reported here were made and one of us (RS) spent this summer making measurements and learning about clock distribution systems.</a:t>
            </a:r>
          </a:p>
          <a:p>
            <a:endParaRPr lang="en-US" sz="2000" dirty="0">
              <a:solidFill>
                <a:srgbClr val="007F3D"/>
              </a:solidFill>
            </a:endParaRPr>
          </a:p>
          <a:p>
            <a:r>
              <a:rPr lang="en-US" sz="2000" dirty="0">
                <a:solidFill>
                  <a:srgbClr val="007F3D"/>
                </a:solidFill>
              </a:rPr>
              <a:t>We are also grateful to the NSF, DOE and to CEA for their support in this project.</a:t>
            </a:r>
          </a:p>
        </p:txBody>
      </p:sp>
    </p:spTree>
    <p:extLst>
      <p:ext uri="{BB962C8B-B14F-4D97-AF65-F5344CB8AC3E}">
        <p14:creationId xmlns:p14="http://schemas.microsoft.com/office/powerpoint/2010/main" val="4045374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8CCE820-153E-BE4F-BF34-9635B0D11217}"/>
              </a:ext>
            </a:extLst>
          </p:cNvPr>
          <p:cNvSpPr txBox="1"/>
          <p:nvPr/>
        </p:nvSpPr>
        <p:spPr>
          <a:xfrm>
            <a:off x="2837794" y="2512235"/>
            <a:ext cx="3026978" cy="609398"/>
          </a:xfrm>
          <a:prstGeom prst="rect">
            <a:avLst/>
          </a:prstGeom>
          <a:noFill/>
        </p:spPr>
        <p:txBody>
          <a:bodyPr wrap="square" rtlCol="0">
            <a:spAutoFit/>
          </a:bodyPr>
          <a:lstStyle/>
          <a:p>
            <a:pPr algn="l"/>
            <a:r>
              <a:rPr lang="en-US" sz="3360" i="1" dirty="0">
                <a:solidFill>
                  <a:srgbClr val="002060"/>
                </a:solidFill>
              </a:rPr>
              <a:t>Backup</a:t>
            </a:r>
          </a:p>
        </p:txBody>
      </p:sp>
      <p:sp>
        <p:nvSpPr>
          <p:cNvPr id="2" name="Slide Number Placeholder 1">
            <a:extLst>
              <a:ext uri="{FF2B5EF4-FFF2-40B4-BE49-F238E27FC236}">
                <a16:creationId xmlns:a16="http://schemas.microsoft.com/office/drawing/2014/main" id="{A2DE1561-0A7A-C748-A9C3-41F522D58146}"/>
              </a:ext>
            </a:extLst>
          </p:cNvPr>
          <p:cNvSpPr>
            <a:spLocks noGrp="1"/>
          </p:cNvSpPr>
          <p:nvPr>
            <p:ph type="sldNum" sz="quarter" idx="12"/>
          </p:nvPr>
        </p:nvSpPr>
        <p:spPr/>
        <p:txBody>
          <a:bodyPr/>
          <a:lstStyle/>
          <a:p>
            <a:fld id="{19F05ACF-1A9E-1542-B2B1-6AF804BB2947}" type="slidenum">
              <a:rPr lang="en-US" smtClean="0"/>
              <a:t>28</a:t>
            </a:fld>
            <a:endParaRPr lang="en-US"/>
          </a:p>
        </p:txBody>
      </p:sp>
      <p:sp>
        <p:nvSpPr>
          <p:cNvPr id="3" name="Date Placeholder 2">
            <a:extLst>
              <a:ext uri="{FF2B5EF4-FFF2-40B4-BE49-F238E27FC236}">
                <a16:creationId xmlns:a16="http://schemas.microsoft.com/office/drawing/2014/main" id="{D923982A-9165-2F46-BE29-E2424F1CB2C3}"/>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C93F8F66-51D5-874F-A3E7-6E3C1C51F591}"/>
              </a:ext>
            </a:extLst>
          </p:cNvPr>
          <p:cNvSpPr>
            <a:spLocks noGrp="1"/>
          </p:cNvSpPr>
          <p:nvPr>
            <p:ph type="ftr" sz="quarter" idx="11"/>
          </p:nvPr>
        </p:nvSpPr>
        <p:spPr/>
        <p:txBody>
          <a:bodyPr/>
          <a:lstStyle/>
          <a:p>
            <a:r>
              <a:rPr lang="en-GB"/>
              <a:t>TWEPP Santiago de Compostela 2019</a:t>
            </a:r>
          </a:p>
        </p:txBody>
      </p:sp>
    </p:spTree>
    <p:extLst>
      <p:ext uri="{BB962C8B-B14F-4D97-AF65-F5344CB8AC3E}">
        <p14:creationId xmlns:p14="http://schemas.microsoft.com/office/powerpoint/2010/main" val="11712592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62000" y="5483859"/>
            <a:ext cx="7617883" cy="0"/>
          </a:xfrm>
          <a:custGeom>
            <a:avLst/>
            <a:gdLst/>
            <a:ahLst/>
            <a:cxnLst/>
            <a:rect l="l" t="t" r="r" b="b"/>
            <a:pathLst>
              <a:path w="9141460">
                <a:moveTo>
                  <a:pt x="0" y="0"/>
                </a:moveTo>
                <a:lnTo>
                  <a:pt x="9140952" y="0"/>
                </a:lnTo>
              </a:path>
            </a:pathLst>
          </a:custGeom>
          <a:ln w="6095">
            <a:solidFill>
              <a:srgbClr val="000000"/>
            </a:solidFill>
          </a:ln>
        </p:spPr>
        <p:txBody>
          <a:bodyPr wrap="square" lIns="0" tIns="0" rIns="0" bIns="0" rtlCol="0"/>
          <a:lstStyle/>
          <a:p>
            <a:endParaRPr sz="1170"/>
          </a:p>
        </p:txBody>
      </p:sp>
      <p:sp>
        <p:nvSpPr>
          <p:cNvPr id="3" name="object 3"/>
          <p:cNvSpPr txBox="1">
            <a:spLocks noGrp="1"/>
          </p:cNvSpPr>
          <p:nvPr>
            <p:ph type="title"/>
          </p:nvPr>
        </p:nvSpPr>
        <p:spPr>
          <a:xfrm>
            <a:off x="457200" y="7453"/>
            <a:ext cx="8229600" cy="433879"/>
          </a:xfrm>
          <a:prstGeom prst="rect">
            <a:avLst/>
          </a:prstGeom>
        </p:spPr>
        <p:txBody>
          <a:bodyPr vert="horz" wrap="square" lIns="0" tIns="10583" rIns="0" bIns="0" rtlCol="0" anchor="ctr">
            <a:spAutoFit/>
          </a:bodyPr>
          <a:lstStyle/>
          <a:p>
            <a:pPr marL="10583">
              <a:spcBef>
                <a:spcPts val="83"/>
              </a:spcBef>
            </a:pPr>
            <a:r>
              <a:rPr sz="2750" spc="-8" dirty="0">
                <a:latin typeface="Calibri-Light"/>
                <a:cs typeface="Calibri-Light"/>
              </a:rPr>
              <a:t>Instruments</a:t>
            </a:r>
            <a:endParaRPr sz="2750" dirty="0">
              <a:latin typeface="Calibri-Light"/>
              <a:cs typeface="Calibri-Light"/>
            </a:endParaRPr>
          </a:p>
        </p:txBody>
      </p:sp>
      <p:sp>
        <p:nvSpPr>
          <p:cNvPr id="69" name="object 69"/>
          <p:cNvSpPr/>
          <p:nvPr/>
        </p:nvSpPr>
        <p:spPr>
          <a:xfrm>
            <a:off x="762000" y="2184399"/>
            <a:ext cx="5225940" cy="20108"/>
          </a:xfrm>
          <a:custGeom>
            <a:avLst/>
            <a:gdLst/>
            <a:ahLst/>
            <a:cxnLst/>
            <a:rect l="l" t="t" r="r" b="b"/>
            <a:pathLst>
              <a:path w="5918835" h="24130">
                <a:moveTo>
                  <a:pt x="0" y="23622"/>
                </a:moveTo>
                <a:lnTo>
                  <a:pt x="5918454" y="0"/>
                </a:lnTo>
              </a:path>
            </a:pathLst>
          </a:custGeom>
          <a:ln w="12192">
            <a:solidFill>
              <a:srgbClr val="000000"/>
            </a:solidFill>
          </a:ln>
        </p:spPr>
        <p:txBody>
          <a:bodyPr wrap="square" lIns="0" tIns="0" rIns="0" bIns="0" rtlCol="0"/>
          <a:lstStyle/>
          <a:p>
            <a:endParaRPr sz="1170"/>
          </a:p>
        </p:txBody>
      </p:sp>
      <p:sp>
        <p:nvSpPr>
          <p:cNvPr id="70" name="object 70"/>
          <p:cNvSpPr/>
          <p:nvPr/>
        </p:nvSpPr>
        <p:spPr>
          <a:xfrm>
            <a:off x="762000" y="3883659"/>
            <a:ext cx="5225940" cy="0"/>
          </a:xfrm>
          <a:custGeom>
            <a:avLst/>
            <a:gdLst/>
            <a:ahLst/>
            <a:cxnLst/>
            <a:rect l="l" t="t" r="r" b="b"/>
            <a:pathLst>
              <a:path w="5918835">
                <a:moveTo>
                  <a:pt x="0" y="0"/>
                </a:moveTo>
                <a:lnTo>
                  <a:pt x="5918454" y="0"/>
                </a:lnTo>
              </a:path>
            </a:pathLst>
          </a:custGeom>
          <a:ln w="12192">
            <a:solidFill>
              <a:srgbClr val="000000"/>
            </a:solidFill>
          </a:ln>
        </p:spPr>
        <p:txBody>
          <a:bodyPr wrap="square" lIns="0" tIns="0" rIns="0" bIns="0" rtlCol="0"/>
          <a:lstStyle/>
          <a:p>
            <a:endParaRPr sz="1170"/>
          </a:p>
        </p:txBody>
      </p:sp>
      <p:sp>
        <p:nvSpPr>
          <p:cNvPr id="71" name="object 71"/>
          <p:cNvSpPr txBox="1"/>
          <p:nvPr/>
        </p:nvSpPr>
        <p:spPr>
          <a:xfrm>
            <a:off x="3080383" y="683556"/>
            <a:ext cx="4452100" cy="914930"/>
          </a:xfrm>
          <a:prstGeom prst="rect">
            <a:avLst/>
          </a:prstGeom>
        </p:spPr>
        <p:txBody>
          <a:bodyPr vert="horz" wrap="square" lIns="0" tIns="77788" rIns="0" bIns="0" rtlCol="0">
            <a:spAutoFit/>
          </a:bodyPr>
          <a:lstStyle/>
          <a:p>
            <a:pPr marL="153981" indent="-143398">
              <a:spcBef>
                <a:spcPts val="612"/>
              </a:spcBef>
              <a:buFont typeface="Arial"/>
              <a:buChar char="•"/>
              <a:tabLst>
                <a:tab pos="154510" algn="l"/>
              </a:tabLst>
            </a:pPr>
            <a:r>
              <a:rPr sz="1167" spc="-4" dirty="0">
                <a:solidFill>
                  <a:srgbClr val="1F4E79"/>
                </a:solidFill>
                <a:latin typeface="Calibri"/>
                <a:cs typeface="Calibri"/>
              </a:rPr>
              <a:t>Relative phase noise </a:t>
            </a:r>
            <a:r>
              <a:rPr sz="1167" spc="-8" dirty="0">
                <a:solidFill>
                  <a:srgbClr val="1F4E79"/>
                </a:solidFill>
                <a:latin typeface="Calibri"/>
                <a:cs typeface="Calibri"/>
              </a:rPr>
              <a:t>to </a:t>
            </a:r>
            <a:r>
              <a:rPr sz="1167" dirty="0">
                <a:solidFill>
                  <a:srgbClr val="1F4E79"/>
                </a:solidFill>
                <a:latin typeface="Calibri"/>
                <a:cs typeface="Calibri"/>
              </a:rPr>
              <a:t>a</a:t>
            </a:r>
            <a:r>
              <a:rPr sz="1167" spc="8" dirty="0">
                <a:solidFill>
                  <a:srgbClr val="1F4E79"/>
                </a:solidFill>
                <a:latin typeface="Calibri"/>
                <a:cs typeface="Calibri"/>
              </a:rPr>
              <a:t> </a:t>
            </a:r>
            <a:r>
              <a:rPr sz="1167" spc="-12" dirty="0">
                <a:solidFill>
                  <a:srgbClr val="1F4E79"/>
                </a:solidFill>
                <a:latin typeface="Calibri"/>
                <a:cs typeface="Calibri"/>
              </a:rPr>
              <a:t>reference</a:t>
            </a:r>
            <a:endParaRPr sz="1167" dirty="0">
              <a:latin typeface="Calibri"/>
              <a:cs typeface="Calibri"/>
            </a:endParaRPr>
          </a:p>
          <a:p>
            <a:pPr marL="153981" indent="-143398">
              <a:spcBef>
                <a:spcPts val="529"/>
              </a:spcBef>
              <a:buFont typeface="Arial"/>
              <a:buChar char="•"/>
              <a:tabLst>
                <a:tab pos="154510" algn="l"/>
              </a:tabLst>
            </a:pPr>
            <a:r>
              <a:rPr sz="1167" spc="-8" dirty="0">
                <a:solidFill>
                  <a:srgbClr val="1F4E79"/>
                </a:solidFill>
                <a:latin typeface="Calibri"/>
                <a:cs typeface="Calibri"/>
              </a:rPr>
              <a:t>Offset frequency range: </a:t>
            </a:r>
            <a:r>
              <a:rPr sz="1167" dirty="0">
                <a:solidFill>
                  <a:srgbClr val="1F4E79"/>
                </a:solidFill>
                <a:latin typeface="Calibri"/>
                <a:cs typeface="Calibri"/>
              </a:rPr>
              <a:t>1Hz </a:t>
            </a:r>
            <a:r>
              <a:rPr sz="1167" spc="-8" dirty="0">
                <a:solidFill>
                  <a:srgbClr val="1F4E79"/>
                </a:solidFill>
                <a:latin typeface="Calibri"/>
                <a:cs typeface="Calibri"/>
              </a:rPr>
              <a:t>to</a:t>
            </a:r>
            <a:r>
              <a:rPr sz="1167" spc="12" dirty="0">
                <a:solidFill>
                  <a:srgbClr val="1F4E79"/>
                </a:solidFill>
                <a:latin typeface="Calibri"/>
                <a:cs typeface="Calibri"/>
              </a:rPr>
              <a:t> </a:t>
            </a:r>
            <a:r>
              <a:rPr sz="1167" spc="-4" dirty="0">
                <a:solidFill>
                  <a:srgbClr val="1F4E79"/>
                </a:solidFill>
                <a:latin typeface="Calibri"/>
                <a:cs typeface="Calibri"/>
              </a:rPr>
              <a:t>1MHz</a:t>
            </a:r>
            <a:endParaRPr sz="1167" dirty="0">
              <a:latin typeface="Calibri"/>
              <a:cs typeface="Calibri"/>
            </a:endParaRPr>
          </a:p>
          <a:p>
            <a:pPr marL="10583" marR="4233">
              <a:lnSpc>
                <a:spcPct val="90100"/>
              </a:lnSpc>
              <a:spcBef>
                <a:spcPts val="667"/>
              </a:spcBef>
            </a:pPr>
            <a:r>
              <a:rPr sz="1167" u="sng" spc="-8" dirty="0">
                <a:solidFill>
                  <a:srgbClr val="0462C1"/>
                </a:solidFill>
                <a:uFill>
                  <a:solidFill>
                    <a:srgbClr val="0462C1"/>
                  </a:solidFill>
                </a:uFill>
                <a:latin typeface="Calibri"/>
                <a:cs typeface="Calibri"/>
                <a:hlinkClick r:id="rId2"/>
              </a:rPr>
              <a:t>https://www.microsemi.com/product- </a:t>
            </a:r>
            <a:r>
              <a:rPr sz="1167" spc="-8" dirty="0">
                <a:solidFill>
                  <a:srgbClr val="0462C1"/>
                </a:solidFill>
                <a:latin typeface="Calibri"/>
                <a:cs typeface="Calibri"/>
                <a:hlinkClick r:id="rId2"/>
              </a:rPr>
              <a:t> </a:t>
            </a:r>
            <a:r>
              <a:rPr sz="1167" u="sng" spc="-4" dirty="0">
                <a:solidFill>
                  <a:srgbClr val="0462C1"/>
                </a:solidFill>
                <a:uFill>
                  <a:solidFill>
                    <a:srgbClr val="0462C1"/>
                  </a:solidFill>
                </a:uFill>
                <a:latin typeface="Calibri"/>
                <a:cs typeface="Calibri"/>
                <a:hlinkClick r:id="rId2"/>
              </a:rPr>
              <a:t>directory/phase-noise-and-allen-deviation- </a:t>
            </a:r>
            <a:r>
              <a:rPr sz="1167" spc="-4" dirty="0">
                <a:solidFill>
                  <a:srgbClr val="0462C1"/>
                </a:solidFill>
                <a:latin typeface="Calibri"/>
                <a:cs typeface="Calibri"/>
                <a:hlinkClick r:id="rId2"/>
              </a:rPr>
              <a:t> </a:t>
            </a:r>
            <a:r>
              <a:rPr sz="1167" u="sng" spc="-8" dirty="0">
                <a:solidFill>
                  <a:srgbClr val="0462C1"/>
                </a:solidFill>
                <a:uFill>
                  <a:solidFill>
                    <a:srgbClr val="0462C1"/>
                  </a:solidFill>
                </a:uFill>
                <a:latin typeface="Calibri"/>
                <a:cs typeface="Calibri"/>
                <a:hlinkClick r:id="rId2"/>
              </a:rPr>
              <a:t>testers/4129-5125a</a:t>
            </a:r>
            <a:endParaRPr sz="1167" dirty="0">
              <a:latin typeface="Calibri"/>
              <a:cs typeface="Calibri"/>
            </a:endParaRPr>
          </a:p>
        </p:txBody>
      </p:sp>
      <p:sp>
        <p:nvSpPr>
          <p:cNvPr id="72" name="object 72"/>
          <p:cNvSpPr txBox="1"/>
          <p:nvPr/>
        </p:nvSpPr>
        <p:spPr>
          <a:xfrm>
            <a:off x="3080384" y="2272348"/>
            <a:ext cx="4280083" cy="1091218"/>
          </a:xfrm>
          <a:prstGeom prst="rect">
            <a:avLst/>
          </a:prstGeom>
        </p:spPr>
        <p:txBody>
          <a:bodyPr vert="horz" wrap="square" lIns="0" tIns="37042" rIns="0" bIns="0" rtlCol="0">
            <a:spAutoFit/>
          </a:bodyPr>
          <a:lstStyle/>
          <a:p>
            <a:pPr marL="153981" indent="-143398">
              <a:spcBef>
                <a:spcPts val="292"/>
              </a:spcBef>
              <a:buFont typeface="Arial"/>
              <a:buChar char="•"/>
              <a:tabLst>
                <a:tab pos="154510" algn="l"/>
              </a:tabLst>
            </a:pPr>
            <a:r>
              <a:rPr sz="1250" spc="-4" dirty="0">
                <a:solidFill>
                  <a:srgbClr val="1F4E79"/>
                </a:solidFill>
                <a:latin typeface="Calibri"/>
                <a:cs typeface="Calibri"/>
              </a:rPr>
              <a:t>Absolute </a:t>
            </a:r>
            <a:r>
              <a:rPr sz="1250" dirty="0">
                <a:solidFill>
                  <a:srgbClr val="1F4E79"/>
                </a:solidFill>
                <a:latin typeface="Calibri"/>
                <a:cs typeface="Calibri"/>
              </a:rPr>
              <a:t>phase</a:t>
            </a:r>
            <a:r>
              <a:rPr sz="1250" spc="-37" dirty="0">
                <a:solidFill>
                  <a:srgbClr val="1F4E79"/>
                </a:solidFill>
                <a:latin typeface="Calibri"/>
                <a:cs typeface="Calibri"/>
              </a:rPr>
              <a:t> </a:t>
            </a:r>
            <a:r>
              <a:rPr sz="1250" spc="-4" dirty="0">
                <a:solidFill>
                  <a:srgbClr val="1F4E79"/>
                </a:solidFill>
                <a:latin typeface="Calibri"/>
                <a:cs typeface="Calibri"/>
              </a:rPr>
              <a:t>noise</a:t>
            </a:r>
            <a:endParaRPr sz="1250" dirty="0">
              <a:latin typeface="Calibri"/>
              <a:cs typeface="Calibri"/>
            </a:endParaRPr>
          </a:p>
          <a:p>
            <a:pPr marL="153981" indent="-143398">
              <a:lnSpc>
                <a:spcPts val="1275"/>
              </a:lnSpc>
              <a:spcBef>
                <a:spcPts val="208"/>
              </a:spcBef>
              <a:buFont typeface="Arial"/>
              <a:buChar char="•"/>
              <a:tabLst>
                <a:tab pos="154510" algn="l"/>
              </a:tabLst>
            </a:pPr>
            <a:r>
              <a:rPr sz="1250" spc="-12" dirty="0">
                <a:solidFill>
                  <a:srgbClr val="1F4E79"/>
                </a:solidFill>
                <a:latin typeface="Calibri"/>
                <a:cs typeface="Calibri"/>
              </a:rPr>
              <a:t>Offset </a:t>
            </a:r>
            <a:r>
              <a:rPr sz="1250" spc="-4" dirty="0">
                <a:solidFill>
                  <a:srgbClr val="1F4E79"/>
                </a:solidFill>
                <a:latin typeface="Calibri"/>
                <a:cs typeface="Calibri"/>
              </a:rPr>
              <a:t>frequency </a:t>
            </a:r>
            <a:r>
              <a:rPr sz="1250" spc="-8" dirty="0">
                <a:solidFill>
                  <a:srgbClr val="1F4E79"/>
                </a:solidFill>
                <a:latin typeface="Calibri"/>
                <a:cs typeface="Calibri"/>
              </a:rPr>
              <a:t>range: </a:t>
            </a:r>
            <a:r>
              <a:rPr sz="1250" dirty="0">
                <a:solidFill>
                  <a:srgbClr val="1F4E79"/>
                </a:solidFill>
                <a:latin typeface="Calibri"/>
                <a:cs typeface="Calibri"/>
              </a:rPr>
              <a:t>1 </a:t>
            </a:r>
            <a:r>
              <a:rPr sz="1250" spc="-4" dirty="0">
                <a:solidFill>
                  <a:srgbClr val="1F4E79"/>
                </a:solidFill>
                <a:latin typeface="Calibri"/>
                <a:cs typeface="Calibri"/>
              </a:rPr>
              <a:t>Hz </a:t>
            </a:r>
            <a:r>
              <a:rPr sz="1250" spc="-8" dirty="0">
                <a:solidFill>
                  <a:srgbClr val="1F4E79"/>
                </a:solidFill>
                <a:latin typeface="Calibri"/>
                <a:cs typeface="Calibri"/>
              </a:rPr>
              <a:t>to</a:t>
            </a:r>
            <a:r>
              <a:rPr sz="1250" spc="-25" dirty="0">
                <a:solidFill>
                  <a:srgbClr val="1F4E79"/>
                </a:solidFill>
                <a:latin typeface="Calibri"/>
                <a:cs typeface="Calibri"/>
              </a:rPr>
              <a:t> </a:t>
            </a:r>
            <a:r>
              <a:rPr sz="1250" spc="-4" dirty="0">
                <a:solidFill>
                  <a:srgbClr val="1F4E79"/>
                </a:solidFill>
                <a:latin typeface="Calibri"/>
                <a:cs typeface="Calibri"/>
              </a:rPr>
              <a:t>40</a:t>
            </a:r>
            <a:endParaRPr sz="1250" dirty="0">
              <a:latin typeface="Calibri"/>
              <a:cs typeface="Calibri"/>
            </a:endParaRPr>
          </a:p>
          <a:p>
            <a:pPr marL="153981">
              <a:lnSpc>
                <a:spcPts val="1275"/>
              </a:lnSpc>
            </a:pPr>
            <a:r>
              <a:rPr sz="1250" spc="-4" dirty="0">
                <a:solidFill>
                  <a:srgbClr val="1F4E79"/>
                </a:solidFill>
                <a:latin typeface="Calibri"/>
                <a:cs typeface="Calibri"/>
              </a:rPr>
              <a:t>MHz</a:t>
            </a:r>
            <a:endParaRPr sz="1250" dirty="0">
              <a:latin typeface="Calibri"/>
              <a:cs typeface="Calibri"/>
            </a:endParaRPr>
          </a:p>
          <a:p>
            <a:pPr marL="10583" marR="102125">
              <a:lnSpc>
                <a:spcPct val="70000"/>
              </a:lnSpc>
              <a:spcBef>
                <a:spcPts val="675"/>
              </a:spcBef>
            </a:pPr>
            <a:r>
              <a:rPr sz="1250" u="sng" spc="-8" dirty="0">
                <a:solidFill>
                  <a:srgbClr val="0462C1"/>
                </a:solidFill>
                <a:uFill>
                  <a:solidFill>
                    <a:srgbClr val="0462C1"/>
                  </a:solidFill>
                </a:uFill>
                <a:latin typeface="Calibri"/>
                <a:cs typeface="Calibri"/>
                <a:hlinkClick r:id="rId3"/>
              </a:rPr>
              <a:t>https://www.keysight.com/en/pd- </a:t>
            </a:r>
            <a:r>
              <a:rPr sz="1250" spc="-8" dirty="0">
                <a:solidFill>
                  <a:srgbClr val="0462C1"/>
                </a:solidFill>
                <a:latin typeface="Calibri"/>
                <a:cs typeface="Calibri"/>
                <a:hlinkClick r:id="rId3"/>
              </a:rPr>
              <a:t> </a:t>
            </a:r>
            <a:r>
              <a:rPr sz="1250" u="sng" spc="-4" dirty="0">
                <a:solidFill>
                  <a:srgbClr val="0462C1"/>
                </a:solidFill>
                <a:uFill>
                  <a:solidFill>
                    <a:srgbClr val="0462C1"/>
                  </a:solidFill>
                </a:uFill>
                <a:latin typeface="Calibri"/>
                <a:cs typeface="Calibri"/>
                <a:hlinkClick r:id="rId3"/>
              </a:rPr>
              <a:t>1081579-pn-E5052B/ssa-signal- </a:t>
            </a:r>
            <a:r>
              <a:rPr sz="1250" spc="-4" dirty="0">
                <a:solidFill>
                  <a:srgbClr val="0462C1"/>
                </a:solidFill>
                <a:latin typeface="Calibri"/>
                <a:cs typeface="Calibri"/>
                <a:hlinkClick r:id="rId3"/>
              </a:rPr>
              <a:t> </a:t>
            </a:r>
            <a:r>
              <a:rPr sz="1250" u="sng" spc="-4" dirty="0">
                <a:solidFill>
                  <a:srgbClr val="0462C1"/>
                </a:solidFill>
                <a:uFill>
                  <a:solidFill>
                    <a:srgbClr val="0462C1"/>
                  </a:solidFill>
                </a:uFill>
                <a:latin typeface="Calibri"/>
                <a:cs typeface="Calibri"/>
                <a:hlinkClick r:id="rId3"/>
              </a:rPr>
              <a:t>source-analyzer-10-mhz-to-7-ghz- </a:t>
            </a:r>
            <a:r>
              <a:rPr sz="1250" spc="-4" dirty="0">
                <a:solidFill>
                  <a:srgbClr val="0462C1"/>
                </a:solidFill>
                <a:latin typeface="Calibri"/>
                <a:cs typeface="Calibri"/>
                <a:hlinkClick r:id="rId3"/>
              </a:rPr>
              <a:t> </a:t>
            </a:r>
            <a:r>
              <a:rPr sz="1250" u="sng" spc="-4" dirty="0">
                <a:solidFill>
                  <a:srgbClr val="0462C1"/>
                </a:solidFill>
                <a:uFill>
                  <a:solidFill>
                    <a:srgbClr val="0462C1"/>
                  </a:solidFill>
                </a:uFill>
                <a:latin typeface="Calibri"/>
                <a:cs typeface="Calibri"/>
                <a:hlinkClick r:id="rId3"/>
              </a:rPr>
              <a:t>265-ghz-or-110-ghz?cc=US&amp;lc=eng</a:t>
            </a:r>
            <a:endParaRPr sz="1250" dirty="0">
              <a:latin typeface="Calibri"/>
              <a:cs typeface="Calibri"/>
            </a:endParaRPr>
          </a:p>
        </p:txBody>
      </p:sp>
      <p:sp>
        <p:nvSpPr>
          <p:cNvPr id="73" name="object 73"/>
          <p:cNvSpPr txBox="1"/>
          <p:nvPr/>
        </p:nvSpPr>
        <p:spPr>
          <a:xfrm>
            <a:off x="3080383" y="3961971"/>
            <a:ext cx="4705597" cy="1010705"/>
          </a:xfrm>
          <a:prstGeom prst="rect">
            <a:avLst/>
          </a:prstGeom>
        </p:spPr>
        <p:txBody>
          <a:bodyPr vert="horz" wrap="square" lIns="0" tIns="34396" rIns="0" bIns="0" rtlCol="0">
            <a:spAutoFit/>
          </a:bodyPr>
          <a:lstStyle/>
          <a:p>
            <a:pPr marL="153981" indent="-143398">
              <a:spcBef>
                <a:spcPts val="271"/>
              </a:spcBef>
              <a:buFont typeface="Arial"/>
              <a:buChar char="•"/>
              <a:tabLst>
                <a:tab pos="154510" algn="l"/>
              </a:tabLst>
            </a:pPr>
            <a:r>
              <a:rPr sz="1333" spc="-4" dirty="0">
                <a:solidFill>
                  <a:srgbClr val="1F4E79"/>
                </a:solidFill>
                <a:latin typeface="Calibri"/>
                <a:cs typeface="Calibri"/>
              </a:rPr>
              <a:t>Clock</a:t>
            </a:r>
            <a:r>
              <a:rPr sz="1333" spc="-12" dirty="0">
                <a:solidFill>
                  <a:srgbClr val="1F4E79"/>
                </a:solidFill>
                <a:latin typeface="Calibri"/>
                <a:cs typeface="Calibri"/>
              </a:rPr>
              <a:t> </a:t>
            </a:r>
            <a:r>
              <a:rPr sz="1333" spc="-21" dirty="0">
                <a:solidFill>
                  <a:srgbClr val="1F4E79"/>
                </a:solidFill>
                <a:latin typeface="Calibri"/>
                <a:cs typeface="Calibri"/>
              </a:rPr>
              <a:t>skew</a:t>
            </a:r>
            <a:r>
              <a:rPr sz="1333" spc="12" dirty="0">
                <a:solidFill>
                  <a:srgbClr val="1F4E79"/>
                </a:solidFill>
                <a:latin typeface="Calibri"/>
                <a:cs typeface="Calibri"/>
              </a:rPr>
              <a:t> </a:t>
            </a:r>
            <a:r>
              <a:rPr sz="1333" spc="-4" dirty="0">
                <a:solidFill>
                  <a:srgbClr val="1F4E79"/>
                </a:solidFill>
                <a:latin typeface="Wingdings"/>
                <a:cs typeface="Wingdings"/>
              </a:rPr>
              <a:t></a:t>
            </a:r>
            <a:r>
              <a:rPr sz="1333" spc="-1042" dirty="0">
                <a:solidFill>
                  <a:srgbClr val="1F4E79"/>
                </a:solidFill>
                <a:latin typeface="Wingdings"/>
                <a:cs typeface="Wingdings"/>
              </a:rPr>
              <a:t> </a:t>
            </a:r>
            <a:r>
              <a:rPr sz="1333" spc="-4" dirty="0">
                <a:solidFill>
                  <a:srgbClr val="1F4E79"/>
                </a:solidFill>
                <a:latin typeface="Calibri"/>
                <a:cs typeface="Calibri"/>
              </a:rPr>
              <a:t>distribution</a:t>
            </a:r>
            <a:r>
              <a:rPr sz="1333" spc="-21" dirty="0">
                <a:solidFill>
                  <a:srgbClr val="1F4E79"/>
                </a:solidFill>
                <a:latin typeface="Calibri"/>
                <a:cs typeface="Calibri"/>
              </a:rPr>
              <a:t> </a:t>
            </a:r>
            <a:r>
              <a:rPr sz="1333" spc="-4" dirty="0">
                <a:solidFill>
                  <a:srgbClr val="1F4E79"/>
                </a:solidFill>
                <a:latin typeface="Wingdings"/>
                <a:cs typeface="Wingdings"/>
              </a:rPr>
              <a:t></a:t>
            </a:r>
            <a:r>
              <a:rPr sz="1333" spc="-1037" dirty="0">
                <a:solidFill>
                  <a:srgbClr val="1F4E79"/>
                </a:solidFill>
                <a:latin typeface="Wingdings"/>
                <a:cs typeface="Wingdings"/>
              </a:rPr>
              <a:t> </a:t>
            </a:r>
            <a:r>
              <a:rPr sz="1333" spc="-12" dirty="0">
                <a:solidFill>
                  <a:srgbClr val="1F4E79"/>
                </a:solidFill>
                <a:latin typeface="Calibri"/>
                <a:cs typeface="Calibri"/>
              </a:rPr>
              <a:t>stdDev</a:t>
            </a:r>
            <a:endParaRPr sz="1333" dirty="0">
              <a:latin typeface="Calibri"/>
              <a:cs typeface="Calibri"/>
            </a:endParaRPr>
          </a:p>
          <a:p>
            <a:pPr marL="153981" indent="-143398">
              <a:lnSpc>
                <a:spcPts val="1362"/>
              </a:lnSpc>
              <a:spcBef>
                <a:spcPts val="191"/>
              </a:spcBef>
              <a:buFont typeface="Arial"/>
              <a:buChar char="•"/>
              <a:tabLst>
                <a:tab pos="154510" algn="l"/>
              </a:tabLst>
            </a:pPr>
            <a:r>
              <a:rPr sz="1333" spc="-12" dirty="0">
                <a:solidFill>
                  <a:srgbClr val="1F4E79"/>
                </a:solidFill>
                <a:latin typeface="Calibri"/>
                <a:cs typeface="Calibri"/>
              </a:rPr>
              <a:t>SDA </a:t>
            </a:r>
            <a:r>
              <a:rPr sz="1333" spc="-4" dirty="0">
                <a:solidFill>
                  <a:srgbClr val="1F4E79"/>
                </a:solidFill>
                <a:latin typeface="Calibri"/>
                <a:cs typeface="Calibri"/>
              </a:rPr>
              <a:t>analysis: σ, Random</a:t>
            </a:r>
            <a:r>
              <a:rPr sz="1333" dirty="0">
                <a:solidFill>
                  <a:srgbClr val="1F4E79"/>
                </a:solidFill>
                <a:latin typeface="Calibri"/>
                <a:cs typeface="Calibri"/>
              </a:rPr>
              <a:t> </a:t>
            </a:r>
            <a:r>
              <a:rPr sz="1333" spc="-4" dirty="0">
                <a:solidFill>
                  <a:srgbClr val="1F4E79"/>
                </a:solidFill>
                <a:latin typeface="Calibri"/>
                <a:cs typeface="Calibri"/>
              </a:rPr>
              <a:t>and</a:t>
            </a:r>
            <a:endParaRPr sz="1333" dirty="0">
              <a:latin typeface="Calibri"/>
              <a:cs typeface="Calibri"/>
            </a:endParaRPr>
          </a:p>
          <a:p>
            <a:pPr marL="153981">
              <a:lnSpc>
                <a:spcPts val="1362"/>
              </a:lnSpc>
            </a:pPr>
            <a:r>
              <a:rPr sz="1333" spc="-8" dirty="0">
                <a:solidFill>
                  <a:srgbClr val="1F4E79"/>
                </a:solidFill>
                <a:latin typeface="Calibri"/>
                <a:cs typeface="Calibri"/>
              </a:rPr>
              <a:t>Deterministic </a:t>
            </a:r>
            <a:r>
              <a:rPr sz="1333" spc="-25" dirty="0">
                <a:solidFill>
                  <a:srgbClr val="1F4E79"/>
                </a:solidFill>
                <a:latin typeface="Calibri"/>
                <a:cs typeface="Calibri"/>
              </a:rPr>
              <a:t>jitter.</a:t>
            </a:r>
            <a:endParaRPr sz="1333" dirty="0">
              <a:latin typeface="Calibri"/>
              <a:cs typeface="Calibri"/>
            </a:endParaRPr>
          </a:p>
          <a:p>
            <a:pPr marL="10583" marR="38098">
              <a:lnSpc>
                <a:spcPct val="70000"/>
              </a:lnSpc>
              <a:spcBef>
                <a:spcPts val="658"/>
              </a:spcBef>
            </a:pPr>
            <a:r>
              <a:rPr sz="1333" u="heavy" spc="-12" dirty="0">
                <a:solidFill>
                  <a:srgbClr val="0462C1"/>
                </a:solidFill>
                <a:uFill>
                  <a:solidFill>
                    <a:srgbClr val="0462C1"/>
                  </a:solidFill>
                </a:uFill>
                <a:latin typeface="Calibri"/>
                <a:cs typeface="Calibri"/>
                <a:hlinkClick r:id="rId4"/>
              </a:rPr>
              <a:t>http://teledynelecroy.com/oscilloscop </a:t>
            </a:r>
            <a:r>
              <a:rPr sz="1333" spc="-12" dirty="0">
                <a:solidFill>
                  <a:srgbClr val="0462C1"/>
                </a:solidFill>
                <a:latin typeface="Calibri"/>
                <a:cs typeface="Calibri"/>
                <a:hlinkClick r:id="rId4"/>
              </a:rPr>
              <a:t> </a:t>
            </a:r>
            <a:r>
              <a:rPr sz="1333" u="heavy" spc="-8" dirty="0">
                <a:solidFill>
                  <a:srgbClr val="0462C1"/>
                </a:solidFill>
                <a:uFill>
                  <a:solidFill>
                    <a:srgbClr val="0462C1"/>
                  </a:solidFill>
                </a:uFill>
                <a:latin typeface="Calibri"/>
                <a:cs typeface="Calibri"/>
                <a:hlinkClick r:id="rId4"/>
              </a:rPr>
              <a:t>e/wavemaster-sda-dda-8-zi-b- </a:t>
            </a:r>
            <a:r>
              <a:rPr sz="1333" spc="-8" dirty="0">
                <a:solidFill>
                  <a:srgbClr val="0462C1"/>
                </a:solidFill>
                <a:latin typeface="Calibri"/>
                <a:cs typeface="Calibri"/>
                <a:hlinkClick r:id="rId4"/>
              </a:rPr>
              <a:t> </a:t>
            </a:r>
            <a:r>
              <a:rPr sz="1333" u="heavy" spc="-8" dirty="0">
                <a:solidFill>
                  <a:srgbClr val="0462C1"/>
                </a:solidFill>
                <a:uFill>
                  <a:solidFill>
                    <a:srgbClr val="0462C1"/>
                  </a:solidFill>
                </a:uFill>
                <a:latin typeface="Calibri"/>
                <a:cs typeface="Calibri"/>
                <a:hlinkClick r:id="rId4"/>
              </a:rPr>
              <a:t>oscilloscopes/sda-820zi-b</a:t>
            </a:r>
            <a:endParaRPr sz="1333" dirty="0">
              <a:latin typeface="Calibri"/>
              <a:cs typeface="Calibri"/>
            </a:endParaRPr>
          </a:p>
        </p:txBody>
      </p:sp>
      <p:sp>
        <p:nvSpPr>
          <p:cNvPr id="74" name="object 74"/>
          <p:cNvSpPr txBox="1"/>
          <p:nvPr/>
        </p:nvSpPr>
        <p:spPr>
          <a:xfrm>
            <a:off x="1021348" y="762522"/>
            <a:ext cx="1936530" cy="279991"/>
          </a:xfrm>
          <a:prstGeom prst="rect">
            <a:avLst/>
          </a:prstGeom>
        </p:spPr>
        <p:txBody>
          <a:bodyPr vert="horz" wrap="square" lIns="0" tIns="10583" rIns="0" bIns="0" rtlCol="0">
            <a:spAutoFit/>
          </a:bodyPr>
          <a:lstStyle/>
          <a:p>
            <a:pPr marL="10583">
              <a:spcBef>
                <a:spcPts val="83"/>
              </a:spcBef>
            </a:pPr>
            <a:r>
              <a:rPr sz="1750" dirty="0">
                <a:solidFill>
                  <a:srgbClr val="1F4E79"/>
                </a:solidFill>
                <a:latin typeface="Arial"/>
                <a:cs typeface="Arial"/>
              </a:rPr>
              <a:t>• </a:t>
            </a:r>
            <a:r>
              <a:rPr sz="1750" spc="-8" dirty="0">
                <a:solidFill>
                  <a:srgbClr val="1F4E79"/>
                </a:solidFill>
                <a:latin typeface="Calibri"/>
                <a:cs typeface="Calibri"/>
              </a:rPr>
              <a:t>Microsemi</a:t>
            </a:r>
            <a:r>
              <a:rPr sz="1750" spc="-83" dirty="0">
                <a:solidFill>
                  <a:srgbClr val="1F4E79"/>
                </a:solidFill>
                <a:latin typeface="Calibri"/>
                <a:cs typeface="Calibri"/>
              </a:rPr>
              <a:t> </a:t>
            </a:r>
            <a:r>
              <a:rPr sz="1750" dirty="0">
                <a:solidFill>
                  <a:srgbClr val="1F4E79"/>
                </a:solidFill>
                <a:latin typeface="Calibri"/>
                <a:cs typeface="Calibri"/>
              </a:rPr>
              <a:t>5125A</a:t>
            </a:r>
            <a:endParaRPr sz="1750" dirty="0">
              <a:latin typeface="Calibri"/>
              <a:cs typeface="Calibri"/>
            </a:endParaRPr>
          </a:p>
        </p:txBody>
      </p:sp>
      <p:sp>
        <p:nvSpPr>
          <p:cNvPr id="75" name="object 75"/>
          <p:cNvSpPr txBox="1"/>
          <p:nvPr/>
        </p:nvSpPr>
        <p:spPr>
          <a:xfrm>
            <a:off x="910227" y="2292455"/>
            <a:ext cx="1731328" cy="279991"/>
          </a:xfrm>
          <a:prstGeom prst="rect">
            <a:avLst/>
          </a:prstGeom>
        </p:spPr>
        <p:txBody>
          <a:bodyPr vert="horz" wrap="square" lIns="0" tIns="10583" rIns="0" bIns="0" rtlCol="0">
            <a:spAutoFit/>
          </a:bodyPr>
          <a:lstStyle/>
          <a:p>
            <a:pPr marL="10583">
              <a:spcBef>
                <a:spcPts val="83"/>
              </a:spcBef>
            </a:pPr>
            <a:r>
              <a:rPr sz="1750" spc="-8" dirty="0">
                <a:solidFill>
                  <a:srgbClr val="1F4E79"/>
                </a:solidFill>
                <a:latin typeface="Calibri"/>
                <a:cs typeface="Calibri"/>
              </a:rPr>
              <a:t>Agilent</a:t>
            </a:r>
            <a:r>
              <a:rPr sz="1750" spc="4" dirty="0">
                <a:solidFill>
                  <a:srgbClr val="1F4E79"/>
                </a:solidFill>
                <a:latin typeface="Calibri"/>
                <a:cs typeface="Calibri"/>
              </a:rPr>
              <a:t> </a:t>
            </a:r>
            <a:r>
              <a:rPr sz="1750" spc="-4" dirty="0">
                <a:solidFill>
                  <a:srgbClr val="1F4E79"/>
                </a:solidFill>
                <a:latin typeface="Calibri"/>
                <a:cs typeface="Calibri"/>
              </a:rPr>
              <a:t>E5052B</a:t>
            </a:r>
            <a:endParaRPr sz="1750" dirty="0">
              <a:latin typeface="Calibri"/>
              <a:cs typeface="Calibri"/>
            </a:endParaRPr>
          </a:p>
        </p:txBody>
      </p:sp>
      <p:sp>
        <p:nvSpPr>
          <p:cNvPr id="76" name="object 76"/>
          <p:cNvSpPr txBox="1"/>
          <p:nvPr/>
        </p:nvSpPr>
        <p:spPr>
          <a:xfrm>
            <a:off x="898843" y="3998639"/>
            <a:ext cx="2181540" cy="279991"/>
          </a:xfrm>
          <a:prstGeom prst="rect">
            <a:avLst/>
          </a:prstGeom>
        </p:spPr>
        <p:txBody>
          <a:bodyPr vert="horz" wrap="square" lIns="0" tIns="10583" rIns="0" bIns="0" rtlCol="0">
            <a:spAutoFit/>
          </a:bodyPr>
          <a:lstStyle/>
          <a:p>
            <a:pPr marL="10583">
              <a:spcBef>
                <a:spcPts val="83"/>
              </a:spcBef>
            </a:pPr>
            <a:r>
              <a:rPr sz="1750" spc="-62" dirty="0">
                <a:solidFill>
                  <a:srgbClr val="1F4E79"/>
                </a:solidFill>
                <a:latin typeface="Arial"/>
                <a:cs typeface="Arial"/>
              </a:rPr>
              <a:t>• </a:t>
            </a:r>
            <a:r>
              <a:rPr sz="1750" spc="-12" dirty="0">
                <a:solidFill>
                  <a:srgbClr val="1F4E79"/>
                </a:solidFill>
                <a:latin typeface="Calibri"/>
                <a:cs typeface="Calibri"/>
              </a:rPr>
              <a:t>LeCroy SDA</a:t>
            </a:r>
            <a:r>
              <a:rPr sz="1750" spc="71" dirty="0">
                <a:solidFill>
                  <a:srgbClr val="1F4E79"/>
                </a:solidFill>
                <a:latin typeface="Calibri"/>
                <a:cs typeface="Calibri"/>
              </a:rPr>
              <a:t> </a:t>
            </a:r>
            <a:r>
              <a:rPr sz="1750" dirty="0">
                <a:solidFill>
                  <a:srgbClr val="1F4E79"/>
                </a:solidFill>
                <a:latin typeface="Calibri"/>
                <a:cs typeface="Calibri"/>
              </a:rPr>
              <a:t>820Zi-B</a:t>
            </a:r>
            <a:endParaRPr sz="1750" dirty="0">
              <a:latin typeface="Calibri"/>
              <a:cs typeface="Calibri"/>
            </a:endParaRPr>
          </a:p>
        </p:txBody>
      </p:sp>
      <p:sp>
        <p:nvSpPr>
          <p:cNvPr id="80" name="object 80"/>
          <p:cNvSpPr/>
          <p:nvPr/>
        </p:nvSpPr>
        <p:spPr>
          <a:xfrm>
            <a:off x="1200461" y="1060449"/>
            <a:ext cx="1696460" cy="1108710"/>
          </a:xfrm>
          <a:prstGeom prst="rect">
            <a:avLst/>
          </a:prstGeom>
          <a:blipFill>
            <a:blip r:embed="rId5" cstate="print"/>
            <a:stretch>
              <a:fillRect/>
            </a:stretch>
          </a:blipFill>
        </p:spPr>
        <p:txBody>
          <a:bodyPr wrap="square" lIns="0" tIns="0" rIns="0" bIns="0" rtlCol="0"/>
          <a:lstStyle/>
          <a:p>
            <a:endParaRPr sz="1170"/>
          </a:p>
        </p:txBody>
      </p:sp>
      <p:sp>
        <p:nvSpPr>
          <p:cNvPr id="81" name="object 81"/>
          <p:cNvSpPr/>
          <p:nvPr/>
        </p:nvSpPr>
        <p:spPr>
          <a:xfrm>
            <a:off x="1167129" y="2713990"/>
            <a:ext cx="1731776" cy="1088390"/>
          </a:xfrm>
          <a:prstGeom prst="rect">
            <a:avLst/>
          </a:prstGeom>
          <a:blipFill>
            <a:blip r:embed="rId6" cstate="print"/>
            <a:stretch>
              <a:fillRect/>
            </a:stretch>
          </a:blipFill>
        </p:spPr>
        <p:txBody>
          <a:bodyPr wrap="square" lIns="0" tIns="0" rIns="0" bIns="0" rtlCol="0"/>
          <a:lstStyle/>
          <a:p>
            <a:endParaRPr sz="1170"/>
          </a:p>
        </p:txBody>
      </p:sp>
      <p:sp>
        <p:nvSpPr>
          <p:cNvPr id="82" name="object 82"/>
          <p:cNvSpPr/>
          <p:nvPr/>
        </p:nvSpPr>
        <p:spPr>
          <a:xfrm>
            <a:off x="1328421" y="4320540"/>
            <a:ext cx="1389995" cy="1079499"/>
          </a:xfrm>
          <a:prstGeom prst="rect">
            <a:avLst/>
          </a:prstGeom>
          <a:blipFill>
            <a:blip r:embed="rId7" cstate="print"/>
            <a:stretch>
              <a:fillRect/>
            </a:stretch>
          </a:blipFill>
        </p:spPr>
        <p:txBody>
          <a:bodyPr wrap="square" lIns="0" tIns="0" rIns="0" bIns="0" rtlCol="0"/>
          <a:lstStyle/>
          <a:p>
            <a:endParaRPr sz="1170"/>
          </a:p>
        </p:txBody>
      </p:sp>
      <p:sp>
        <p:nvSpPr>
          <p:cNvPr id="213" name="Date Placeholder 212">
            <a:extLst>
              <a:ext uri="{FF2B5EF4-FFF2-40B4-BE49-F238E27FC236}">
                <a16:creationId xmlns:a16="http://schemas.microsoft.com/office/drawing/2014/main" id="{B30483FC-A1F5-8445-BA3F-6A9E42D58DD1}"/>
              </a:ext>
            </a:extLst>
          </p:cNvPr>
          <p:cNvSpPr>
            <a:spLocks noGrp="1"/>
          </p:cNvSpPr>
          <p:nvPr>
            <p:ph type="dt" sz="half" idx="10"/>
          </p:nvPr>
        </p:nvSpPr>
        <p:spPr/>
        <p:txBody>
          <a:bodyPr/>
          <a:lstStyle/>
          <a:p>
            <a:r>
              <a:rPr lang="en-US"/>
              <a:t>September 3rd 2019</a:t>
            </a:r>
            <a:endParaRPr lang="en-GB"/>
          </a:p>
        </p:txBody>
      </p:sp>
      <p:sp>
        <p:nvSpPr>
          <p:cNvPr id="214" name="Footer Placeholder 213">
            <a:extLst>
              <a:ext uri="{FF2B5EF4-FFF2-40B4-BE49-F238E27FC236}">
                <a16:creationId xmlns:a16="http://schemas.microsoft.com/office/drawing/2014/main" id="{7C0CAFF1-A1B1-6A4E-BA13-73EE0F862192}"/>
              </a:ext>
            </a:extLst>
          </p:cNvPr>
          <p:cNvSpPr>
            <a:spLocks noGrp="1"/>
          </p:cNvSpPr>
          <p:nvPr>
            <p:ph type="ftr" sz="quarter" idx="11"/>
          </p:nvPr>
        </p:nvSpPr>
        <p:spPr/>
        <p:txBody>
          <a:bodyPr/>
          <a:lstStyle/>
          <a:p>
            <a:r>
              <a:rPr lang="en-GB"/>
              <a:t>TWEPP Santiago de Compostela 2019</a:t>
            </a:r>
          </a:p>
        </p:txBody>
      </p:sp>
      <p:sp>
        <p:nvSpPr>
          <p:cNvPr id="215" name="Slide Number Placeholder 214">
            <a:extLst>
              <a:ext uri="{FF2B5EF4-FFF2-40B4-BE49-F238E27FC236}">
                <a16:creationId xmlns:a16="http://schemas.microsoft.com/office/drawing/2014/main" id="{E0594345-EE7C-AC4D-A110-9F3DBCE64ACC}"/>
              </a:ext>
            </a:extLst>
          </p:cNvPr>
          <p:cNvSpPr>
            <a:spLocks noGrp="1"/>
          </p:cNvSpPr>
          <p:nvPr>
            <p:ph type="sldNum" sz="quarter" idx="12"/>
          </p:nvPr>
        </p:nvSpPr>
        <p:spPr/>
        <p:txBody>
          <a:bodyPr/>
          <a:lstStyle/>
          <a:p>
            <a:fld id="{E9676D24-1C10-7F46-81DA-8C959901AACB}" type="slidenum">
              <a:rPr lang="en-GB" smtClean="0"/>
              <a:pPr/>
              <a:t>29</a:t>
            </a:fld>
            <a:endParaRPr lang="en-GB"/>
          </a:p>
        </p:txBody>
      </p:sp>
    </p:spTree>
    <p:extLst>
      <p:ext uri="{BB962C8B-B14F-4D97-AF65-F5344CB8AC3E}">
        <p14:creationId xmlns:p14="http://schemas.microsoft.com/office/powerpoint/2010/main" val="2445205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2AB03-A0C8-E540-BD87-6D286868E40B}"/>
              </a:ext>
            </a:extLst>
          </p:cNvPr>
          <p:cNvSpPr>
            <a:spLocks noGrp="1"/>
          </p:cNvSpPr>
          <p:nvPr>
            <p:ph type="title"/>
          </p:nvPr>
        </p:nvSpPr>
        <p:spPr/>
        <p:txBody>
          <a:bodyPr>
            <a:normAutofit fontScale="90000"/>
          </a:bodyPr>
          <a:lstStyle/>
          <a:p>
            <a:r>
              <a:rPr lang="en-US" dirty="0"/>
              <a:t>The Problem to be Solved</a:t>
            </a:r>
          </a:p>
        </p:txBody>
      </p:sp>
      <p:sp>
        <p:nvSpPr>
          <p:cNvPr id="3" name="Content Placeholder 2">
            <a:extLst>
              <a:ext uri="{FF2B5EF4-FFF2-40B4-BE49-F238E27FC236}">
                <a16:creationId xmlns:a16="http://schemas.microsoft.com/office/drawing/2014/main" id="{41D6BF15-232C-F14D-8CB4-BF361B151A3C}"/>
              </a:ext>
            </a:extLst>
          </p:cNvPr>
          <p:cNvSpPr>
            <a:spLocks noGrp="1"/>
          </p:cNvSpPr>
          <p:nvPr>
            <p:ph idx="1"/>
          </p:nvPr>
        </p:nvSpPr>
        <p:spPr>
          <a:xfrm>
            <a:off x="58793" y="526497"/>
            <a:ext cx="8788645" cy="2407203"/>
          </a:xfrm>
        </p:spPr>
        <p:txBody>
          <a:bodyPr>
            <a:normAutofit fontScale="92500" lnSpcReduction="10000"/>
          </a:bodyPr>
          <a:lstStyle/>
          <a:p>
            <a:r>
              <a:rPr lang="en-US" dirty="0">
                <a:solidFill>
                  <a:srgbClr val="002060"/>
                </a:solidFill>
              </a:rPr>
              <a:t>The CMS detector is being upgraded with new detectors which measure the time of the arrival of particles with  precision of ~30 ps.</a:t>
            </a:r>
          </a:p>
          <a:p>
            <a:pPr lvl="1"/>
            <a:r>
              <a:rPr lang="en-US" dirty="0" err="1">
                <a:solidFill>
                  <a:srgbClr val="007F3D"/>
                </a:solidFill>
              </a:rPr>
              <a:t>Mip</a:t>
            </a:r>
            <a:r>
              <a:rPr lang="en-US" dirty="0">
                <a:solidFill>
                  <a:srgbClr val="007F3D"/>
                </a:solidFill>
              </a:rPr>
              <a:t> Timing Detector (MTD), ECAL and HGCAL.</a:t>
            </a:r>
          </a:p>
          <a:p>
            <a:r>
              <a:rPr lang="en-US" dirty="0">
                <a:solidFill>
                  <a:srgbClr val="002060"/>
                </a:solidFill>
              </a:rPr>
              <a:t>10,000 clocks synchronized to less than ~10 </a:t>
            </a:r>
            <a:r>
              <a:rPr lang="en-US" dirty="0" err="1">
                <a:solidFill>
                  <a:srgbClr val="002060"/>
                </a:solidFill>
              </a:rPr>
              <a:t>ps</a:t>
            </a:r>
            <a:r>
              <a:rPr lang="en-US" dirty="0">
                <a:solidFill>
                  <a:srgbClr val="002060"/>
                </a:solidFill>
              </a:rPr>
              <a:t> needs to be distributed to all of them </a:t>
            </a:r>
          </a:p>
          <a:p>
            <a:r>
              <a:rPr lang="en-US" dirty="0">
                <a:solidFill>
                  <a:srgbClr val="002060"/>
                </a:solidFill>
              </a:rPr>
              <a:t>Clock distribution is ~80 m from the detector.</a:t>
            </a:r>
          </a:p>
          <a:p>
            <a:r>
              <a:rPr lang="en-US" dirty="0">
                <a:solidFill>
                  <a:srgbClr val="002060"/>
                </a:solidFill>
              </a:rPr>
              <a:t>Detector components are up to 10 m apart.</a:t>
            </a:r>
          </a:p>
          <a:p>
            <a:r>
              <a:rPr lang="en-US" dirty="0">
                <a:solidFill>
                  <a:srgbClr val="C00000"/>
                </a:solidFill>
              </a:rPr>
              <a:t>Light travels 3mm in 10 </a:t>
            </a:r>
            <a:r>
              <a:rPr lang="en-US" dirty="0" err="1">
                <a:solidFill>
                  <a:srgbClr val="C00000"/>
                </a:solidFill>
              </a:rPr>
              <a:t>ps</a:t>
            </a:r>
            <a:r>
              <a:rPr lang="en-US" dirty="0">
                <a:solidFill>
                  <a:srgbClr val="C00000"/>
                </a:solidFill>
              </a:rPr>
              <a:t> in vacuum.</a:t>
            </a:r>
          </a:p>
        </p:txBody>
      </p:sp>
      <p:sp>
        <p:nvSpPr>
          <p:cNvPr id="4" name="Slide Number Placeholder 3">
            <a:extLst>
              <a:ext uri="{FF2B5EF4-FFF2-40B4-BE49-F238E27FC236}">
                <a16:creationId xmlns:a16="http://schemas.microsoft.com/office/drawing/2014/main" id="{79E0F2F5-FCFA-DF4A-8A2F-7D44122FCEAB}"/>
              </a:ext>
            </a:extLst>
          </p:cNvPr>
          <p:cNvSpPr>
            <a:spLocks noGrp="1"/>
          </p:cNvSpPr>
          <p:nvPr>
            <p:ph type="sldNum" sz="quarter" idx="12"/>
          </p:nvPr>
        </p:nvSpPr>
        <p:spPr/>
        <p:txBody>
          <a:bodyPr/>
          <a:lstStyle/>
          <a:p>
            <a:fld id="{19F05ACF-1A9E-1542-B2B1-6AF804BB2947}" type="slidenum">
              <a:rPr lang="en-US" smtClean="0"/>
              <a:t>3</a:t>
            </a:fld>
            <a:endParaRPr lang="en-US"/>
          </a:p>
        </p:txBody>
      </p:sp>
      <p:sp>
        <p:nvSpPr>
          <p:cNvPr id="7" name="Date Placeholder 6">
            <a:extLst>
              <a:ext uri="{FF2B5EF4-FFF2-40B4-BE49-F238E27FC236}">
                <a16:creationId xmlns:a16="http://schemas.microsoft.com/office/drawing/2014/main" id="{65FBEC00-5517-4E44-8ECF-AD2A296DAA5F}"/>
              </a:ext>
            </a:extLst>
          </p:cNvPr>
          <p:cNvSpPr>
            <a:spLocks noGrp="1"/>
          </p:cNvSpPr>
          <p:nvPr>
            <p:ph type="dt" sz="half" idx="10"/>
          </p:nvPr>
        </p:nvSpPr>
        <p:spPr/>
        <p:txBody>
          <a:bodyPr/>
          <a:lstStyle/>
          <a:p>
            <a:r>
              <a:rPr lang="en-US"/>
              <a:t>September 3rd 2019</a:t>
            </a:r>
            <a:endParaRPr lang="en-GB"/>
          </a:p>
        </p:txBody>
      </p:sp>
      <p:sp>
        <p:nvSpPr>
          <p:cNvPr id="8" name="Footer Placeholder 7">
            <a:extLst>
              <a:ext uri="{FF2B5EF4-FFF2-40B4-BE49-F238E27FC236}">
                <a16:creationId xmlns:a16="http://schemas.microsoft.com/office/drawing/2014/main" id="{5F02B09C-92A4-C446-BC25-640809AB3B4E}"/>
              </a:ext>
            </a:extLst>
          </p:cNvPr>
          <p:cNvSpPr>
            <a:spLocks noGrp="1"/>
          </p:cNvSpPr>
          <p:nvPr>
            <p:ph type="ftr" sz="quarter" idx="11"/>
          </p:nvPr>
        </p:nvSpPr>
        <p:spPr/>
        <p:txBody>
          <a:bodyPr/>
          <a:lstStyle/>
          <a:p>
            <a:r>
              <a:rPr lang="en-GB"/>
              <a:t>TWEPP Santiago de Compostela 2019</a:t>
            </a:r>
          </a:p>
        </p:txBody>
      </p:sp>
      <p:pic>
        <p:nvPicPr>
          <p:cNvPr id="9" name="Picture 8">
            <a:extLst>
              <a:ext uri="{FF2B5EF4-FFF2-40B4-BE49-F238E27FC236}">
                <a16:creationId xmlns:a16="http://schemas.microsoft.com/office/drawing/2014/main" id="{2642C76E-1008-3F45-A8AA-226C8F9E819F}"/>
              </a:ext>
            </a:extLst>
          </p:cNvPr>
          <p:cNvPicPr>
            <a:picLocks noChangeAspect="1"/>
          </p:cNvPicPr>
          <p:nvPr/>
        </p:nvPicPr>
        <p:blipFill>
          <a:blip r:embed="rId2"/>
          <a:stretch>
            <a:fillRect/>
          </a:stretch>
        </p:blipFill>
        <p:spPr>
          <a:xfrm>
            <a:off x="4543425" y="2928210"/>
            <a:ext cx="4231889" cy="2388329"/>
          </a:xfrm>
          <a:prstGeom prst="rect">
            <a:avLst/>
          </a:prstGeom>
        </p:spPr>
      </p:pic>
      <p:pic>
        <p:nvPicPr>
          <p:cNvPr id="10" name="Picture 9">
            <a:extLst>
              <a:ext uri="{FF2B5EF4-FFF2-40B4-BE49-F238E27FC236}">
                <a16:creationId xmlns:a16="http://schemas.microsoft.com/office/drawing/2014/main" id="{6A10A01F-D6C3-3A4A-9875-9216B66F0E01}"/>
              </a:ext>
            </a:extLst>
          </p:cNvPr>
          <p:cNvPicPr>
            <a:picLocks noChangeAspect="1"/>
          </p:cNvPicPr>
          <p:nvPr/>
        </p:nvPicPr>
        <p:blipFill>
          <a:blip r:embed="rId3"/>
          <a:stretch>
            <a:fillRect/>
          </a:stretch>
        </p:blipFill>
        <p:spPr>
          <a:xfrm>
            <a:off x="457200" y="2810644"/>
            <a:ext cx="3532536" cy="2357201"/>
          </a:xfrm>
          <a:prstGeom prst="rect">
            <a:avLst/>
          </a:prstGeom>
        </p:spPr>
      </p:pic>
    </p:spTree>
    <p:extLst>
      <p:ext uri="{BB962C8B-B14F-4D97-AF65-F5344CB8AC3E}">
        <p14:creationId xmlns:p14="http://schemas.microsoft.com/office/powerpoint/2010/main" val="25554610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9A2C7-0550-964A-ADE1-246EE04C6DBE}"/>
              </a:ext>
            </a:extLst>
          </p:cNvPr>
          <p:cNvSpPr>
            <a:spLocks noGrp="1"/>
          </p:cNvSpPr>
          <p:nvPr>
            <p:ph type="title"/>
          </p:nvPr>
        </p:nvSpPr>
        <p:spPr/>
        <p:txBody>
          <a:bodyPr>
            <a:normAutofit fontScale="90000"/>
          </a:bodyPr>
          <a:lstStyle/>
          <a:p>
            <a:r>
              <a:rPr lang="en-US" dirty="0"/>
              <a:t>Using simple clock</a:t>
            </a:r>
          </a:p>
        </p:txBody>
      </p:sp>
      <p:sp>
        <p:nvSpPr>
          <p:cNvPr id="3" name="Date Placeholder 2">
            <a:extLst>
              <a:ext uri="{FF2B5EF4-FFF2-40B4-BE49-F238E27FC236}">
                <a16:creationId xmlns:a16="http://schemas.microsoft.com/office/drawing/2014/main" id="{9606C1B7-E7C7-9045-8A7D-DB12726054B6}"/>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3FE7056F-214B-0C4E-B57E-63FBF6480D1D}"/>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ED9BBCCE-E733-474C-81DB-555E7C84A0B4}"/>
              </a:ext>
            </a:extLst>
          </p:cNvPr>
          <p:cNvSpPr>
            <a:spLocks noGrp="1"/>
          </p:cNvSpPr>
          <p:nvPr>
            <p:ph type="sldNum" sz="quarter" idx="12"/>
          </p:nvPr>
        </p:nvSpPr>
        <p:spPr/>
        <p:txBody>
          <a:bodyPr/>
          <a:lstStyle/>
          <a:p>
            <a:fld id="{E9676D24-1C10-7F46-81DA-8C959901AACB}" type="slidenum">
              <a:rPr lang="en-GB" smtClean="0"/>
              <a:pPr/>
              <a:t>30</a:t>
            </a:fld>
            <a:endParaRPr lang="en-GB"/>
          </a:p>
        </p:txBody>
      </p:sp>
      <p:pic>
        <p:nvPicPr>
          <p:cNvPr id="8" name="Picture 7">
            <a:extLst>
              <a:ext uri="{FF2B5EF4-FFF2-40B4-BE49-F238E27FC236}">
                <a16:creationId xmlns:a16="http://schemas.microsoft.com/office/drawing/2014/main" id="{770A327A-93CC-DC49-A0F4-CA9C6775E359}"/>
              </a:ext>
            </a:extLst>
          </p:cNvPr>
          <p:cNvPicPr>
            <a:picLocks noChangeAspect="1"/>
          </p:cNvPicPr>
          <p:nvPr/>
        </p:nvPicPr>
        <p:blipFill>
          <a:blip r:embed="rId2"/>
          <a:stretch>
            <a:fillRect/>
          </a:stretch>
        </p:blipFill>
        <p:spPr>
          <a:xfrm>
            <a:off x="1869540" y="1417970"/>
            <a:ext cx="5183109" cy="3887332"/>
          </a:xfrm>
          <a:prstGeom prst="rect">
            <a:avLst/>
          </a:prstGeom>
        </p:spPr>
      </p:pic>
      <p:sp>
        <p:nvSpPr>
          <p:cNvPr id="11" name="TextBox 10">
            <a:extLst>
              <a:ext uri="{FF2B5EF4-FFF2-40B4-BE49-F238E27FC236}">
                <a16:creationId xmlns:a16="http://schemas.microsoft.com/office/drawing/2014/main" id="{9D466E75-6533-DC49-BE74-177E66EC2E93}"/>
              </a:ext>
            </a:extLst>
          </p:cNvPr>
          <p:cNvSpPr txBox="1"/>
          <p:nvPr/>
        </p:nvSpPr>
        <p:spPr>
          <a:xfrm>
            <a:off x="457200" y="740966"/>
            <a:ext cx="8475862" cy="369332"/>
          </a:xfrm>
          <a:prstGeom prst="rect">
            <a:avLst/>
          </a:prstGeom>
          <a:noFill/>
        </p:spPr>
        <p:txBody>
          <a:bodyPr wrap="square" rtlCol="0">
            <a:spAutoFit/>
          </a:bodyPr>
          <a:lstStyle/>
          <a:p>
            <a:r>
              <a:rPr lang="en-US" sz="1800" dirty="0"/>
              <a:t>Use an oven controlled crystal oscillator (OCXO) to produce a low-cost clock in Minnesota</a:t>
            </a:r>
          </a:p>
        </p:txBody>
      </p:sp>
    </p:spTree>
    <p:extLst>
      <p:ext uri="{BB962C8B-B14F-4D97-AF65-F5344CB8AC3E}">
        <p14:creationId xmlns:p14="http://schemas.microsoft.com/office/powerpoint/2010/main" val="20142661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txBox="1">
            <a:spLocks noGrp="1"/>
          </p:cNvSpPr>
          <p:nvPr>
            <p:ph type="subTitle" idx="1"/>
          </p:nvPr>
        </p:nvSpPr>
        <p:spPr>
          <a:xfrm>
            <a:off x="207900" y="1072500"/>
            <a:ext cx="2078100" cy="3285300"/>
          </a:xfrm>
          <a:prstGeom prst="rect">
            <a:avLst/>
          </a:prstGeom>
        </p:spPr>
        <p:txBody>
          <a:bodyPr spcFirstLastPara="1" vert="horz" wrap="square" lIns="91425" tIns="91425" rIns="91425" bIns="91425" rtlCol="0" anchor="t" anchorCtr="0">
            <a:noAutofit/>
          </a:bodyPr>
          <a:lstStyle/>
          <a:p>
            <a:pPr marL="0" indent="0" algn="l"/>
            <a:r>
              <a:rPr lang="en"/>
              <a:t>SFP - 1</a:t>
            </a:r>
            <a:endParaRPr/>
          </a:p>
          <a:p>
            <a:pPr marL="0" indent="0" algn="l"/>
            <a:endParaRPr/>
          </a:p>
          <a:p>
            <a:pPr marL="0" indent="0" algn="l"/>
            <a:r>
              <a:rPr lang="en"/>
              <a:t>90m Fiber</a:t>
            </a:r>
            <a:endParaRPr/>
          </a:p>
          <a:p>
            <a:pPr marL="0" indent="0" algn="l"/>
            <a:endParaRPr/>
          </a:p>
          <a:p>
            <a:pPr marL="0" indent="0" algn="l"/>
            <a:endParaRPr/>
          </a:p>
        </p:txBody>
      </p:sp>
      <p:pic>
        <p:nvPicPr>
          <p:cNvPr id="63" name="Google Shape;63;p14"/>
          <p:cNvPicPr preferRelativeResize="0"/>
          <p:nvPr/>
        </p:nvPicPr>
        <p:blipFill>
          <a:blip r:embed="rId3">
            <a:alphaModFix/>
          </a:blip>
          <a:stretch>
            <a:fillRect/>
          </a:stretch>
        </p:blipFill>
        <p:spPr>
          <a:xfrm>
            <a:off x="2286000" y="285750"/>
            <a:ext cx="6858000" cy="5143500"/>
          </a:xfrm>
          <a:prstGeom prst="rect">
            <a:avLst/>
          </a:prstGeom>
          <a:noFill/>
          <a:ln>
            <a:noFill/>
          </a:ln>
        </p:spPr>
      </p:pic>
      <p:sp>
        <p:nvSpPr>
          <p:cNvPr id="2" name="Slide Number Placeholder 1">
            <a:extLst>
              <a:ext uri="{FF2B5EF4-FFF2-40B4-BE49-F238E27FC236}">
                <a16:creationId xmlns:a16="http://schemas.microsoft.com/office/drawing/2014/main" id="{33ED32C5-4B83-EE4F-A92E-0794636208C6}"/>
              </a:ext>
            </a:extLst>
          </p:cNvPr>
          <p:cNvSpPr>
            <a:spLocks noGrp="1"/>
          </p:cNvSpPr>
          <p:nvPr>
            <p:ph type="sldNum" idx="12"/>
          </p:nvPr>
        </p:nvSpPr>
        <p:spPr/>
        <p:txBody>
          <a:bodyPr/>
          <a:lstStyle/>
          <a:p>
            <a:fld id="{00000000-1234-1234-1234-123412341234}" type="slidenum">
              <a:rPr lang="en" smtClean="0"/>
              <a:pPr/>
              <a:t>31</a:t>
            </a:fld>
            <a:endParaRPr lang="en"/>
          </a:p>
        </p:txBody>
      </p:sp>
    </p:spTree>
    <p:extLst>
      <p:ext uri="{BB962C8B-B14F-4D97-AF65-F5344CB8AC3E}">
        <p14:creationId xmlns:p14="http://schemas.microsoft.com/office/powerpoint/2010/main" val="36488175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subTitle" idx="1"/>
          </p:nvPr>
        </p:nvSpPr>
        <p:spPr>
          <a:xfrm>
            <a:off x="207900" y="1072500"/>
            <a:ext cx="2078100" cy="3285300"/>
          </a:xfrm>
          <a:prstGeom prst="rect">
            <a:avLst/>
          </a:prstGeom>
        </p:spPr>
        <p:txBody>
          <a:bodyPr spcFirstLastPara="1" vert="horz" wrap="square" lIns="91425" tIns="91425" rIns="91425" bIns="91425" rtlCol="0" anchor="t" anchorCtr="0">
            <a:noAutofit/>
          </a:bodyPr>
          <a:lstStyle/>
          <a:p>
            <a:pPr marL="0" indent="0" algn="l"/>
            <a:r>
              <a:rPr lang="en"/>
              <a:t>SFP - 2</a:t>
            </a:r>
            <a:endParaRPr/>
          </a:p>
          <a:p>
            <a:pPr marL="0" indent="0" algn="l"/>
            <a:endParaRPr/>
          </a:p>
          <a:p>
            <a:pPr marL="0" indent="0" algn="l">
              <a:buClr>
                <a:schemeClr val="dk1"/>
              </a:buClr>
              <a:buSzPts val="1100"/>
            </a:pPr>
            <a:r>
              <a:rPr lang="en"/>
              <a:t>90m Fiber</a:t>
            </a:r>
            <a:endParaRPr/>
          </a:p>
          <a:p>
            <a:pPr marL="0" indent="0" algn="l"/>
            <a:endParaRPr/>
          </a:p>
          <a:p>
            <a:pPr marL="0" indent="0" algn="l"/>
            <a:endParaRPr/>
          </a:p>
        </p:txBody>
      </p:sp>
      <p:pic>
        <p:nvPicPr>
          <p:cNvPr id="69" name="Google Shape;69;p15"/>
          <p:cNvPicPr preferRelativeResize="0"/>
          <p:nvPr/>
        </p:nvPicPr>
        <p:blipFill rotWithShape="1">
          <a:blip r:embed="rId3">
            <a:alphaModFix/>
          </a:blip>
          <a:srcRect/>
          <a:stretch/>
        </p:blipFill>
        <p:spPr>
          <a:xfrm>
            <a:off x="2286000" y="285750"/>
            <a:ext cx="6858000" cy="5143500"/>
          </a:xfrm>
          <a:prstGeom prst="rect">
            <a:avLst/>
          </a:prstGeom>
          <a:noFill/>
          <a:ln>
            <a:noFill/>
          </a:ln>
        </p:spPr>
      </p:pic>
      <p:sp>
        <p:nvSpPr>
          <p:cNvPr id="2" name="Slide Number Placeholder 1">
            <a:extLst>
              <a:ext uri="{FF2B5EF4-FFF2-40B4-BE49-F238E27FC236}">
                <a16:creationId xmlns:a16="http://schemas.microsoft.com/office/drawing/2014/main" id="{3A013D47-C54D-2942-BFC0-24E8255FE2C8}"/>
              </a:ext>
            </a:extLst>
          </p:cNvPr>
          <p:cNvSpPr>
            <a:spLocks noGrp="1"/>
          </p:cNvSpPr>
          <p:nvPr>
            <p:ph type="sldNum" idx="12"/>
          </p:nvPr>
        </p:nvSpPr>
        <p:spPr/>
        <p:txBody>
          <a:bodyPr/>
          <a:lstStyle/>
          <a:p>
            <a:fld id="{00000000-1234-1234-1234-123412341234}" type="slidenum">
              <a:rPr lang="en" smtClean="0"/>
              <a:pPr/>
              <a:t>32</a:t>
            </a:fld>
            <a:endParaRPr lang="en"/>
          </a:p>
        </p:txBody>
      </p:sp>
    </p:spTree>
    <p:extLst>
      <p:ext uri="{BB962C8B-B14F-4D97-AF65-F5344CB8AC3E}">
        <p14:creationId xmlns:p14="http://schemas.microsoft.com/office/powerpoint/2010/main" val="41182506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subTitle" idx="1"/>
          </p:nvPr>
        </p:nvSpPr>
        <p:spPr>
          <a:xfrm>
            <a:off x="207900" y="1072500"/>
            <a:ext cx="2078100" cy="3285300"/>
          </a:xfrm>
          <a:prstGeom prst="rect">
            <a:avLst/>
          </a:prstGeom>
        </p:spPr>
        <p:txBody>
          <a:bodyPr spcFirstLastPara="1" vert="horz" wrap="square" lIns="91425" tIns="91425" rIns="91425" bIns="91425" rtlCol="0" anchor="t" anchorCtr="0">
            <a:noAutofit/>
          </a:bodyPr>
          <a:lstStyle/>
          <a:p>
            <a:pPr marL="0" indent="0" algn="l"/>
            <a:r>
              <a:rPr lang="en"/>
              <a:t>VTRx - 1</a:t>
            </a:r>
            <a:endParaRPr/>
          </a:p>
          <a:p>
            <a:pPr marL="0" indent="0" algn="l"/>
            <a:endParaRPr/>
          </a:p>
          <a:p>
            <a:pPr marL="0" indent="0" algn="l">
              <a:buClr>
                <a:schemeClr val="dk1"/>
              </a:buClr>
              <a:buSzPts val="1100"/>
            </a:pPr>
            <a:r>
              <a:rPr lang="en"/>
              <a:t>90m Fiber</a:t>
            </a:r>
            <a:endParaRPr/>
          </a:p>
          <a:p>
            <a:pPr marL="0" indent="0" algn="l"/>
            <a:endParaRPr/>
          </a:p>
        </p:txBody>
      </p:sp>
      <p:pic>
        <p:nvPicPr>
          <p:cNvPr id="75" name="Google Shape;75;p16"/>
          <p:cNvPicPr preferRelativeResize="0"/>
          <p:nvPr/>
        </p:nvPicPr>
        <p:blipFill rotWithShape="1">
          <a:blip r:embed="rId3">
            <a:alphaModFix/>
          </a:blip>
          <a:srcRect/>
          <a:stretch/>
        </p:blipFill>
        <p:spPr>
          <a:xfrm>
            <a:off x="2286000" y="285750"/>
            <a:ext cx="6858000" cy="5143500"/>
          </a:xfrm>
          <a:prstGeom prst="rect">
            <a:avLst/>
          </a:prstGeom>
          <a:noFill/>
          <a:ln>
            <a:noFill/>
          </a:ln>
        </p:spPr>
      </p:pic>
      <p:sp>
        <p:nvSpPr>
          <p:cNvPr id="2" name="Slide Number Placeholder 1">
            <a:extLst>
              <a:ext uri="{FF2B5EF4-FFF2-40B4-BE49-F238E27FC236}">
                <a16:creationId xmlns:a16="http://schemas.microsoft.com/office/drawing/2014/main" id="{4E8FFBC4-7A18-BA4B-B450-E95841E5643A}"/>
              </a:ext>
            </a:extLst>
          </p:cNvPr>
          <p:cNvSpPr>
            <a:spLocks noGrp="1"/>
          </p:cNvSpPr>
          <p:nvPr>
            <p:ph type="sldNum" idx="12"/>
          </p:nvPr>
        </p:nvSpPr>
        <p:spPr/>
        <p:txBody>
          <a:bodyPr/>
          <a:lstStyle/>
          <a:p>
            <a:fld id="{00000000-1234-1234-1234-123412341234}" type="slidenum">
              <a:rPr lang="en" smtClean="0"/>
              <a:pPr/>
              <a:t>33</a:t>
            </a:fld>
            <a:endParaRPr lang="en"/>
          </a:p>
        </p:txBody>
      </p:sp>
    </p:spTree>
    <p:extLst>
      <p:ext uri="{BB962C8B-B14F-4D97-AF65-F5344CB8AC3E}">
        <p14:creationId xmlns:p14="http://schemas.microsoft.com/office/powerpoint/2010/main" val="48660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7"/>
          <p:cNvSpPr txBox="1">
            <a:spLocks noGrp="1"/>
          </p:cNvSpPr>
          <p:nvPr>
            <p:ph type="subTitle" idx="1"/>
          </p:nvPr>
        </p:nvSpPr>
        <p:spPr>
          <a:xfrm>
            <a:off x="207900" y="1072500"/>
            <a:ext cx="2078100" cy="3285300"/>
          </a:xfrm>
          <a:prstGeom prst="rect">
            <a:avLst/>
          </a:prstGeom>
        </p:spPr>
        <p:txBody>
          <a:bodyPr spcFirstLastPara="1" vert="horz" wrap="square" lIns="91425" tIns="91425" rIns="91425" bIns="91425" rtlCol="0" anchor="t" anchorCtr="0">
            <a:noAutofit/>
          </a:bodyPr>
          <a:lstStyle/>
          <a:p>
            <a:pPr marL="0" indent="0" algn="l"/>
            <a:r>
              <a:rPr lang="en"/>
              <a:t>VTRx - 2</a:t>
            </a:r>
            <a:endParaRPr/>
          </a:p>
          <a:p>
            <a:pPr marL="0" indent="0" algn="l"/>
            <a:endParaRPr/>
          </a:p>
          <a:p>
            <a:pPr marL="0" indent="0" algn="l">
              <a:buClr>
                <a:schemeClr val="dk1"/>
              </a:buClr>
              <a:buSzPts val="1100"/>
            </a:pPr>
            <a:r>
              <a:rPr lang="en"/>
              <a:t>90m Fiber</a:t>
            </a:r>
            <a:endParaRPr/>
          </a:p>
          <a:p>
            <a:pPr marL="0" indent="0" algn="l"/>
            <a:endParaRPr/>
          </a:p>
          <a:p>
            <a:pPr marL="0" indent="0" algn="l"/>
            <a:endParaRPr/>
          </a:p>
        </p:txBody>
      </p:sp>
      <p:pic>
        <p:nvPicPr>
          <p:cNvPr id="81" name="Google Shape;81;p17"/>
          <p:cNvPicPr preferRelativeResize="0"/>
          <p:nvPr/>
        </p:nvPicPr>
        <p:blipFill rotWithShape="1">
          <a:blip r:embed="rId3">
            <a:alphaModFix/>
          </a:blip>
          <a:srcRect/>
          <a:stretch/>
        </p:blipFill>
        <p:spPr>
          <a:xfrm>
            <a:off x="2286000" y="285750"/>
            <a:ext cx="6858000" cy="5143500"/>
          </a:xfrm>
          <a:prstGeom prst="rect">
            <a:avLst/>
          </a:prstGeom>
          <a:noFill/>
          <a:ln>
            <a:noFill/>
          </a:ln>
        </p:spPr>
      </p:pic>
      <p:sp>
        <p:nvSpPr>
          <p:cNvPr id="2" name="Slide Number Placeholder 1">
            <a:extLst>
              <a:ext uri="{FF2B5EF4-FFF2-40B4-BE49-F238E27FC236}">
                <a16:creationId xmlns:a16="http://schemas.microsoft.com/office/drawing/2014/main" id="{733BE080-5899-3949-A014-32E6A34127BB}"/>
              </a:ext>
            </a:extLst>
          </p:cNvPr>
          <p:cNvSpPr>
            <a:spLocks noGrp="1"/>
          </p:cNvSpPr>
          <p:nvPr>
            <p:ph type="sldNum" idx="12"/>
          </p:nvPr>
        </p:nvSpPr>
        <p:spPr/>
        <p:txBody>
          <a:bodyPr/>
          <a:lstStyle/>
          <a:p>
            <a:fld id="{00000000-1234-1234-1234-123412341234}" type="slidenum">
              <a:rPr lang="en" smtClean="0"/>
              <a:pPr/>
              <a:t>34</a:t>
            </a:fld>
            <a:endParaRPr lang="en"/>
          </a:p>
        </p:txBody>
      </p:sp>
    </p:spTree>
    <p:extLst>
      <p:ext uri="{BB962C8B-B14F-4D97-AF65-F5344CB8AC3E}">
        <p14:creationId xmlns:p14="http://schemas.microsoft.com/office/powerpoint/2010/main" val="16358408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94D82-4338-5448-B9E3-8D9BEA40DD96}"/>
              </a:ext>
            </a:extLst>
          </p:cNvPr>
          <p:cNvSpPr>
            <a:spLocks noGrp="1"/>
          </p:cNvSpPr>
          <p:nvPr>
            <p:ph type="title"/>
          </p:nvPr>
        </p:nvSpPr>
        <p:spPr/>
        <p:txBody>
          <a:bodyPr>
            <a:normAutofit fontScale="90000"/>
          </a:bodyPr>
          <a:lstStyle/>
          <a:p>
            <a:endParaRPr lang="en-US"/>
          </a:p>
        </p:txBody>
      </p:sp>
      <p:sp>
        <p:nvSpPr>
          <p:cNvPr id="3" name="Date Placeholder 2">
            <a:extLst>
              <a:ext uri="{FF2B5EF4-FFF2-40B4-BE49-F238E27FC236}">
                <a16:creationId xmlns:a16="http://schemas.microsoft.com/office/drawing/2014/main" id="{4495851E-C7A4-4043-92C2-8B99B30D115A}"/>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792F062A-36A9-9B4F-9069-94DE953E63E8}"/>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EF3921D7-7220-A74C-9856-8FC3D13E40D7}"/>
              </a:ext>
            </a:extLst>
          </p:cNvPr>
          <p:cNvSpPr>
            <a:spLocks noGrp="1"/>
          </p:cNvSpPr>
          <p:nvPr>
            <p:ph type="sldNum" sz="quarter" idx="12"/>
          </p:nvPr>
        </p:nvSpPr>
        <p:spPr/>
        <p:txBody>
          <a:bodyPr/>
          <a:lstStyle/>
          <a:p>
            <a:fld id="{E9676D24-1C10-7F46-81DA-8C959901AACB}" type="slidenum">
              <a:rPr lang="en-GB" smtClean="0"/>
              <a:pPr/>
              <a:t>35</a:t>
            </a:fld>
            <a:endParaRPr lang="en-GB"/>
          </a:p>
        </p:txBody>
      </p:sp>
      <p:pic>
        <p:nvPicPr>
          <p:cNvPr id="7" name="Picture 6">
            <a:extLst>
              <a:ext uri="{FF2B5EF4-FFF2-40B4-BE49-F238E27FC236}">
                <a16:creationId xmlns:a16="http://schemas.microsoft.com/office/drawing/2014/main" id="{0B4595D1-D21D-164B-ABB1-BE048B0DDAAC}"/>
              </a:ext>
            </a:extLst>
          </p:cNvPr>
          <p:cNvPicPr>
            <a:picLocks noChangeAspect="1"/>
          </p:cNvPicPr>
          <p:nvPr/>
        </p:nvPicPr>
        <p:blipFill rotWithShape="1">
          <a:blip r:embed="rId2"/>
          <a:srcRect t="12444" b="12669"/>
          <a:stretch/>
        </p:blipFill>
        <p:spPr>
          <a:xfrm>
            <a:off x="4543425" y="724277"/>
            <a:ext cx="4143375" cy="4015479"/>
          </a:xfrm>
          <a:prstGeom prst="rect">
            <a:avLst/>
          </a:prstGeom>
        </p:spPr>
      </p:pic>
      <p:pic>
        <p:nvPicPr>
          <p:cNvPr id="8" name="Picture 7">
            <a:extLst>
              <a:ext uri="{FF2B5EF4-FFF2-40B4-BE49-F238E27FC236}">
                <a16:creationId xmlns:a16="http://schemas.microsoft.com/office/drawing/2014/main" id="{4A7B0979-A478-DC4C-B03B-D9C2E2DFA16F}"/>
              </a:ext>
            </a:extLst>
          </p:cNvPr>
          <p:cNvPicPr>
            <a:picLocks noChangeAspect="1"/>
          </p:cNvPicPr>
          <p:nvPr/>
        </p:nvPicPr>
        <p:blipFill>
          <a:blip r:embed="rId3"/>
          <a:stretch>
            <a:fillRect/>
          </a:stretch>
        </p:blipFill>
        <p:spPr>
          <a:xfrm>
            <a:off x="457200" y="724278"/>
            <a:ext cx="3948875" cy="2961656"/>
          </a:xfrm>
          <a:prstGeom prst="rect">
            <a:avLst/>
          </a:prstGeom>
        </p:spPr>
      </p:pic>
      <p:sp>
        <p:nvSpPr>
          <p:cNvPr id="6" name="TextBox 5">
            <a:extLst>
              <a:ext uri="{FF2B5EF4-FFF2-40B4-BE49-F238E27FC236}">
                <a16:creationId xmlns:a16="http://schemas.microsoft.com/office/drawing/2014/main" id="{FB2835B3-94B0-6341-A6F5-C362418DA61C}"/>
              </a:ext>
            </a:extLst>
          </p:cNvPr>
          <p:cNvSpPr txBox="1"/>
          <p:nvPr/>
        </p:nvSpPr>
        <p:spPr>
          <a:xfrm>
            <a:off x="635794" y="3857625"/>
            <a:ext cx="2900361" cy="308418"/>
          </a:xfrm>
          <a:prstGeom prst="rect">
            <a:avLst/>
          </a:prstGeom>
          <a:noFill/>
        </p:spPr>
        <p:txBody>
          <a:bodyPr wrap="square" rtlCol="0">
            <a:spAutoFit/>
          </a:bodyPr>
          <a:lstStyle/>
          <a:p>
            <a:r>
              <a:rPr lang="en-US" dirty="0"/>
              <a:t>Rohith </a:t>
            </a:r>
            <a:r>
              <a:rPr lang="en-US" dirty="0" err="1"/>
              <a:t>Saradhy</a:t>
            </a:r>
            <a:r>
              <a:rPr lang="en-US" dirty="0"/>
              <a:t> and Erich Frahm </a:t>
            </a:r>
          </a:p>
        </p:txBody>
      </p:sp>
      <p:sp>
        <p:nvSpPr>
          <p:cNvPr id="9" name="TextBox 8">
            <a:extLst>
              <a:ext uri="{FF2B5EF4-FFF2-40B4-BE49-F238E27FC236}">
                <a16:creationId xmlns:a16="http://schemas.microsoft.com/office/drawing/2014/main" id="{9072DDCE-E41A-0B4C-AA36-B3E3715D0AD6}"/>
              </a:ext>
            </a:extLst>
          </p:cNvPr>
          <p:cNvSpPr txBox="1"/>
          <p:nvPr/>
        </p:nvSpPr>
        <p:spPr>
          <a:xfrm>
            <a:off x="5686424" y="4886325"/>
            <a:ext cx="2721769" cy="308418"/>
          </a:xfrm>
          <a:prstGeom prst="rect">
            <a:avLst/>
          </a:prstGeom>
          <a:noFill/>
        </p:spPr>
        <p:txBody>
          <a:bodyPr wrap="square" rtlCol="0">
            <a:spAutoFit/>
          </a:bodyPr>
          <a:lstStyle/>
          <a:p>
            <a:r>
              <a:rPr lang="en-US" dirty="0"/>
              <a:t>Jonathon Brashear and Rohith </a:t>
            </a:r>
          </a:p>
        </p:txBody>
      </p:sp>
    </p:spTree>
    <p:extLst>
      <p:ext uri="{BB962C8B-B14F-4D97-AF65-F5344CB8AC3E}">
        <p14:creationId xmlns:p14="http://schemas.microsoft.com/office/powerpoint/2010/main" val="33059081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B1826-802F-1546-80FF-544F5B9C614E}"/>
              </a:ext>
            </a:extLst>
          </p:cNvPr>
          <p:cNvSpPr>
            <a:spLocks noGrp="1"/>
          </p:cNvSpPr>
          <p:nvPr>
            <p:ph type="title"/>
          </p:nvPr>
        </p:nvSpPr>
        <p:spPr/>
        <p:txBody>
          <a:bodyPr>
            <a:normAutofit fontScale="90000"/>
          </a:bodyPr>
          <a:lstStyle/>
          <a:p>
            <a:r>
              <a:rPr lang="en-US" dirty="0" err="1"/>
              <a:t>VTRx</a:t>
            </a:r>
            <a:r>
              <a:rPr lang="en-US" dirty="0"/>
              <a:t> Test Setup</a:t>
            </a:r>
          </a:p>
        </p:txBody>
      </p:sp>
      <p:sp>
        <p:nvSpPr>
          <p:cNvPr id="3" name="Date Placeholder 2">
            <a:extLst>
              <a:ext uri="{FF2B5EF4-FFF2-40B4-BE49-F238E27FC236}">
                <a16:creationId xmlns:a16="http://schemas.microsoft.com/office/drawing/2014/main" id="{DFFEB44A-59EC-EC45-B20E-D88C20D2AE85}"/>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E5C80444-873C-0247-B6E5-1B214C31DEFB}"/>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2D099165-DF2C-6C46-85C0-0167F7B9937D}"/>
              </a:ext>
            </a:extLst>
          </p:cNvPr>
          <p:cNvSpPr>
            <a:spLocks noGrp="1"/>
          </p:cNvSpPr>
          <p:nvPr>
            <p:ph type="sldNum" sz="quarter" idx="12"/>
          </p:nvPr>
        </p:nvSpPr>
        <p:spPr/>
        <p:txBody>
          <a:bodyPr/>
          <a:lstStyle/>
          <a:p>
            <a:fld id="{E9676D24-1C10-7F46-81DA-8C959901AACB}" type="slidenum">
              <a:rPr lang="en-GB" smtClean="0"/>
              <a:pPr/>
              <a:t>36</a:t>
            </a:fld>
            <a:endParaRPr lang="en-GB"/>
          </a:p>
        </p:txBody>
      </p:sp>
      <p:pic>
        <p:nvPicPr>
          <p:cNvPr id="7" name="Picture 6">
            <a:extLst>
              <a:ext uri="{FF2B5EF4-FFF2-40B4-BE49-F238E27FC236}">
                <a16:creationId xmlns:a16="http://schemas.microsoft.com/office/drawing/2014/main" id="{F5F898C0-0A30-DC48-B0FC-2D621DDD461B}"/>
              </a:ext>
            </a:extLst>
          </p:cNvPr>
          <p:cNvPicPr>
            <a:picLocks noChangeAspect="1"/>
          </p:cNvPicPr>
          <p:nvPr/>
        </p:nvPicPr>
        <p:blipFill>
          <a:blip r:embed="rId2"/>
          <a:stretch>
            <a:fillRect/>
          </a:stretch>
        </p:blipFill>
        <p:spPr>
          <a:xfrm>
            <a:off x="1294539" y="530181"/>
            <a:ext cx="6168941" cy="4626706"/>
          </a:xfrm>
          <a:prstGeom prst="rect">
            <a:avLst/>
          </a:prstGeom>
        </p:spPr>
      </p:pic>
    </p:spTree>
    <p:extLst>
      <p:ext uri="{BB962C8B-B14F-4D97-AF65-F5344CB8AC3E}">
        <p14:creationId xmlns:p14="http://schemas.microsoft.com/office/powerpoint/2010/main" val="2583344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7917DAD-C6BC-E64C-B5FC-1F6A5C03B502}"/>
              </a:ext>
            </a:extLst>
          </p:cNvPr>
          <p:cNvSpPr>
            <a:spLocks noGrp="1"/>
          </p:cNvSpPr>
          <p:nvPr>
            <p:ph type="title"/>
          </p:nvPr>
        </p:nvSpPr>
        <p:spPr/>
        <p:txBody>
          <a:bodyPr>
            <a:normAutofit fontScale="90000"/>
          </a:bodyPr>
          <a:lstStyle/>
          <a:p>
            <a:r>
              <a:rPr lang="en-US" dirty="0"/>
              <a:t>Physics Motivation</a:t>
            </a:r>
          </a:p>
        </p:txBody>
      </p:sp>
      <p:sp>
        <p:nvSpPr>
          <p:cNvPr id="4" name="Date Placeholder 3">
            <a:extLst>
              <a:ext uri="{FF2B5EF4-FFF2-40B4-BE49-F238E27FC236}">
                <a16:creationId xmlns:a16="http://schemas.microsoft.com/office/drawing/2014/main" id="{12114AD8-5681-6B4B-B81A-7E4A59A767ED}"/>
              </a:ext>
            </a:extLst>
          </p:cNvPr>
          <p:cNvSpPr>
            <a:spLocks noGrp="1"/>
          </p:cNvSpPr>
          <p:nvPr>
            <p:ph type="dt" sz="half" idx="10"/>
          </p:nvPr>
        </p:nvSpPr>
        <p:spPr>
          <a:xfrm>
            <a:off x="457200" y="5291212"/>
            <a:ext cx="2133600" cy="304271"/>
          </a:xfrm>
        </p:spPr>
        <p:txBody>
          <a:bodyPr/>
          <a:lstStyle/>
          <a:p>
            <a:r>
              <a:rPr lang="en-US"/>
              <a:t>September 3rd 2019</a:t>
            </a:r>
            <a:endParaRPr lang="en-GB" dirty="0"/>
          </a:p>
        </p:txBody>
      </p:sp>
      <p:sp>
        <p:nvSpPr>
          <p:cNvPr id="5" name="Footer Placeholder 4">
            <a:extLst>
              <a:ext uri="{FF2B5EF4-FFF2-40B4-BE49-F238E27FC236}">
                <a16:creationId xmlns:a16="http://schemas.microsoft.com/office/drawing/2014/main" id="{B4CCED23-CB4C-FF4A-9E67-5D7D43305C3A}"/>
              </a:ext>
            </a:extLst>
          </p:cNvPr>
          <p:cNvSpPr>
            <a:spLocks noGrp="1"/>
          </p:cNvSpPr>
          <p:nvPr>
            <p:ph type="ftr" sz="quarter" idx="11"/>
          </p:nvPr>
        </p:nvSpPr>
        <p:spPr>
          <a:xfrm>
            <a:off x="3307262" y="5291213"/>
            <a:ext cx="1871674" cy="304271"/>
          </a:xfrm>
        </p:spPr>
        <p:txBody>
          <a:bodyPr/>
          <a:lstStyle/>
          <a:p>
            <a:r>
              <a:rPr lang="en-GB"/>
              <a:t>TWEPP Santiago de Compostela 2019</a:t>
            </a:r>
            <a:endParaRPr lang="en-GB" dirty="0"/>
          </a:p>
        </p:txBody>
      </p:sp>
      <p:sp>
        <p:nvSpPr>
          <p:cNvPr id="6" name="Slide Number Placeholder 5">
            <a:extLst>
              <a:ext uri="{FF2B5EF4-FFF2-40B4-BE49-F238E27FC236}">
                <a16:creationId xmlns:a16="http://schemas.microsoft.com/office/drawing/2014/main" id="{DC275920-D771-334B-A862-8046AD177823}"/>
              </a:ext>
            </a:extLst>
          </p:cNvPr>
          <p:cNvSpPr>
            <a:spLocks noGrp="1"/>
          </p:cNvSpPr>
          <p:nvPr>
            <p:ph type="sldNum" sz="quarter" idx="12"/>
          </p:nvPr>
        </p:nvSpPr>
        <p:spPr/>
        <p:txBody>
          <a:bodyPr/>
          <a:lstStyle/>
          <a:p>
            <a:fld id="{E9676D24-1C10-7F46-81DA-8C959901AACB}" type="slidenum">
              <a:rPr lang="en-GB" smtClean="0"/>
              <a:pPr/>
              <a:t>4</a:t>
            </a:fld>
            <a:endParaRPr lang="en-GB"/>
          </a:p>
        </p:txBody>
      </p:sp>
      <p:sp>
        <p:nvSpPr>
          <p:cNvPr id="17" name="TextBox 16">
            <a:extLst>
              <a:ext uri="{FF2B5EF4-FFF2-40B4-BE49-F238E27FC236}">
                <a16:creationId xmlns:a16="http://schemas.microsoft.com/office/drawing/2014/main" id="{7F9C1E73-2434-7244-96C6-F5725E1D587C}"/>
              </a:ext>
            </a:extLst>
          </p:cNvPr>
          <p:cNvSpPr txBox="1"/>
          <p:nvPr/>
        </p:nvSpPr>
        <p:spPr>
          <a:xfrm>
            <a:off x="629357" y="657176"/>
            <a:ext cx="7828135"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rgbClr val="007F3D"/>
                </a:solidFill>
              </a:rPr>
              <a:t>Mitigate effects of 200 </a:t>
            </a:r>
            <a:r>
              <a:rPr lang="en-US" sz="2000" dirty="0" err="1">
                <a:solidFill>
                  <a:srgbClr val="007F3D"/>
                </a:solidFill>
              </a:rPr>
              <a:t>interations</a:t>
            </a:r>
            <a:r>
              <a:rPr lang="en-US" sz="2000" dirty="0">
                <a:solidFill>
                  <a:srgbClr val="007F3D"/>
                </a:solidFill>
              </a:rPr>
              <a:t> in a bunch crossing.</a:t>
            </a:r>
          </a:p>
          <a:p>
            <a:pPr marL="642366" lvl="1" indent="-285750">
              <a:buFont typeface="Arial" panose="020B0604020202020204" pitchFamily="34" charset="0"/>
              <a:buChar char="•"/>
            </a:pPr>
            <a:r>
              <a:rPr lang="en-US" sz="2000" dirty="0">
                <a:solidFill>
                  <a:srgbClr val="C00000"/>
                </a:solidFill>
              </a:rPr>
              <a:t>Improve missing </a:t>
            </a:r>
            <a:r>
              <a:rPr lang="en-US" sz="2000" dirty="0" err="1">
                <a:solidFill>
                  <a:srgbClr val="C00000"/>
                </a:solidFill>
              </a:rPr>
              <a:t>p</a:t>
            </a:r>
            <a:r>
              <a:rPr lang="en-US" sz="2000" baseline="-25000" dirty="0" err="1">
                <a:solidFill>
                  <a:srgbClr val="C00000"/>
                </a:solidFill>
              </a:rPr>
              <a:t>T</a:t>
            </a:r>
            <a:r>
              <a:rPr lang="en-US" sz="2000" dirty="0">
                <a:solidFill>
                  <a:srgbClr val="C00000"/>
                </a:solidFill>
              </a:rPr>
              <a:t> , b tagging, jet energy resolution etc.</a:t>
            </a:r>
          </a:p>
          <a:p>
            <a:pPr marL="285750" indent="-285750">
              <a:buFont typeface="Arial" panose="020B0604020202020204" pitchFamily="34" charset="0"/>
              <a:buChar char="•"/>
            </a:pPr>
            <a:r>
              <a:rPr lang="en-US" sz="2000" dirty="0">
                <a:solidFill>
                  <a:srgbClr val="007F3D"/>
                </a:solidFill>
              </a:rPr>
              <a:t>Particle identification in nuclear collision events in heavy-ion running. </a:t>
            </a:r>
          </a:p>
        </p:txBody>
      </p:sp>
      <p:pic>
        <p:nvPicPr>
          <p:cNvPr id="21" name="Picture 20">
            <a:extLst>
              <a:ext uri="{FF2B5EF4-FFF2-40B4-BE49-F238E27FC236}">
                <a16:creationId xmlns:a16="http://schemas.microsoft.com/office/drawing/2014/main" id="{8D5C1030-FD17-934F-B61F-EFD7949EC408}"/>
              </a:ext>
            </a:extLst>
          </p:cNvPr>
          <p:cNvPicPr>
            <a:picLocks noChangeAspect="1"/>
          </p:cNvPicPr>
          <p:nvPr/>
        </p:nvPicPr>
        <p:blipFill>
          <a:blip r:embed="rId2"/>
          <a:stretch>
            <a:fillRect/>
          </a:stretch>
        </p:blipFill>
        <p:spPr>
          <a:xfrm>
            <a:off x="3776209" y="2250478"/>
            <a:ext cx="2397112" cy="2585689"/>
          </a:xfrm>
          <a:prstGeom prst="rect">
            <a:avLst/>
          </a:prstGeom>
        </p:spPr>
      </p:pic>
      <p:pic>
        <p:nvPicPr>
          <p:cNvPr id="22" name="Picture 21">
            <a:extLst>
              <a:ext uri="{FF2B5EF4-FFF2-40B4-BE49-F238E27FC236}">
                <a16:creationId xmlns:a16="http://schemas.microsoft.com/office/drawing/2014/main" id="{7E00AD27-425C-2843-A9EF-6ECAAE8FE228}"/>
              </a:ext>
            </a:extLst>
          </p:cNvPr>
          <p:cNvPicPr>
            <a:picLocks noChangeAspect="1"/>
          </p:cNvPicPr>
          <p:nvPr/>
        </p:nvPicPr>
        <p:blipFill>
          <a:blip r:embed="rId3"/>
          <a:stretch>
            <a:fillRect/>
          </a:stretch>
        </p:blipFill>
        <p:spPr>
          <a:xfrm>
            <a:off x="344113" y="2689532"/>
            <a:ext cx="3331947" cy="2492188"/>
          </a:xfrm>
          <a:prstGeom prst="rect">
            <a:avLst/>
          </a:prstGeom>
        </p:spPr>
      </p:pic>
      <p:sp>
        <p:nvSpPr>
          <p:cNvPr id="23" name="TextBox 22">
            <a:extLst>
              <a:ext uri="{FF2B5EF4-FFF2-40B4-BE49-F238E27FC236}">
                <a16:creationId xmlns:a16="http://schemas.microsoft.com/office/drawing/2014/main" id="{0788C9BF-C02E-4147-90F0-87BDEA5A2B89}"/>
              </a:ext>
            </a:extLst>
          </p:cNvPr>
          <p:cNvSpPr txBox="1"/>
          <p:nvPr/>
        </p:nvSpPr>
        <p:spPr>
          <a:xfrm>
            <a:off x="878207" y="2464722"/>
            <a:ext cx="2116385" cy="308418"/>
          </a:xfrm>
          <a:prstGeom prst="rect">
            <a:avLst/>
          </a:prstGeom>
          <a:noFill/>
        </p:spPr>
        <p:txBody>
          <a:bodyPr wrap="square" rtlCol="0">
            <a:spAutoFit/>
          </a:bodyPr>
          <a:lstStyle/>
          <a:p>
            <a:r>
              <a:rPr lang="en-US" dirty="0"/>
              <a:t>Pile-up Jet rate</a:t>
            </a:r>
          </a:p>
        </p:txBody>
      </p:sp>
      <p:sp>
        <p:nvSpPr>
          <p:cNvPr id="24" name="TextBox 23">
            <a:extLst>
              <a:ext uri="{FF2B5EF4-FFF2-40B4-BE49-F238E27FC236}">
                <a16:creationId xmlns:a16="http://schemas.microsoft.com/office/drawing/2014/main" id="{A8E5460B-C950-C64B-8D59-B9D11047E025}"/>
              </a:ext>
            </a:extLst>
          </p:cNvPr>
          <p:cNvSpPr txBox="1"/>
          <p:nvPr/>
        </p:nvSpPr>
        <p:spPr>
          <a:xfrm>
            <a:off x="3980380" y="1872767"/>
            <a:ext cx="2556623" cy="308418"/>
          </a:xfrm>
          <a:prstGeom prst="rect">
            <a:avLst/>
          </a:prstGeom>
          <a:noFill/>
        </p:spPr>
        <p:txBody>
          <a:bodyPr wrap="square" rtlCol="0">
            <a:spAutoFit/>
          </a:bodyPr>
          <a:lstStyle/>
          <a:p>
            <a:r>
              <a:rPr lang="en-US" dirty="0"/>
              <a:t>Missing </a:t>
            </a:r>
            <a:r>
              <a:rPr lang="en-US" i="1" dirty="0" err="1"/>
              <a:t>p</a:t>
            </a:r>
            <a:r>
              <a:rPr lang="en-US" baseline="-25000" dirty="0" err="1"/>
              <a:t>T</a:t>
            </a:r>
            <a:r>
              <a:rPr lang="en-US" baseline="-25000" dirty="0"/>
              <a:t> </a:t>
            </a:r>
            <a:r>
              <a:rPr lang="en-US" dirty="0"/>
              <a:t> resolution and tails </a:t>
            </a:r>
          </a:p>
        </p:txBody>
      </p:sp>
      <p:pic>
        <p:nvPicPr>
          <p:cNvPr id="25" name="Picture 24">
            <a:extLst>
              <a:ext uri="{FF2B5EF4-FFF2-40B4-BE49-F238E27FC236}">
                <a16:creationId xmlns:a16="http://schemas.microsoft.com/office/drawing/2014/main" id="{30A77259-07AC-AA4A-B02D-B1D1A62C52B2}"/>
              </a:ext>
            </a:extLst>
          </p:cNvPr>
          <p:cNvPicPr>
            <a:picLocks noChangeAspect="1"/>
          </p:cNvPicPr>
          <p:nvPr/>
        </p:nvPicPr>
        <p:blipFill>
          <a:blip r:embed="rId4"/>
          <a:stretch>
            <a:fillRect/>
          </a:stretch>
        </p:blipFill>
        <p:spPr>
          <a:xfrm>
            <a:off x="6273470" y="2893044"/>
            <a:ext cx="2870530" cy="2205490"/>
          </a:xfrm>
          <a:prstGeom prst="rect">
            <a:avLst/>
          </a:prstGeom>
        </p:spPr>
      </p:pic>
      <p:sp>
        <p:nvSpPr>
          <p:cNvPr id="26" name="TextBox 25">
            <a:extLst>
              <a:ext uri="{FF2B5EF4-FFF2-40B4-BE49-F238E27FC236}">
                <a16:creationId xmlns:a16="http://schemas.microsoft.com/office/drawing/2014/main" id="{1795C53E-942B-F64D-8844-18357536AC9E}"/>
              </a:ext>
            </a:extLst>
          </p:cNvPr>
          <p:cNvSpPr txBox="1"/>
          <p:nvPr/>
        </p:nvSpPr>
        <p:spPr>
          <a:xfrm>
            <a:off x="6747362" y="2292887"/>
            <a:ext cx="1922745" cy="524503"/>
          </a:xfrm>
          <a:prstGeom prst="rect">
            <a:avLst/>
          </a:prstGeom>
          <a:noFill/>
        </p:spPr>
        <p:txBody>
          <a:bodyPr wrap="square" rtlCol="0">
            <a:spAutoFit/>
          </a:bodyPr>
          <a:lstStyle/>
          <a:p>
            <a:pPr algn="ctr"/>
            <a:r>
              <a:rPr lang="en-US" dirty="0"/>
              <a:t>Restores Run 2 performance in H ⇾</a:t>
            </a:r>
            <a:r>
              <a:rPr lang="en-US" dirty="0" err="1"/>
              <a:t>γγ</a:t>
            </a:r>
            <a:endParaRPr lang="en-US" dirty="0"/>
          </a:p>
        </p:txBody>
      </p:sp>
    </p:spTree>
    <p:extLst>
      <p:ext uri="{BB962C8B-B14F-4D97-AF65-F5344CB8AC3E}">
        <p14:creationId xmlns:p14="http://schemas.microsoft.com/office/powerpoint/2010/main" val="768738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D1055-6F36-6246-B981-41C25D291BDF}"/>
              </a:ext>
            </a:extLst>
          </p:cNvPr>
          <p:cNvSpPr>
            <a:spLocks noGrp="1"/>
          </p:cNvSpPr>
          <p:nvPr>
            <p:ph type="title"/>
          </p:nvPr>
        </p:nvSpPr>
        <p:spPr/>
        <p:txBody>
          <a:bodyPr>
            <a:normAutofit fontScale="90000"/>
          </a:bodyPr>
          <a:lstStyle/>
          <a:p>
            <a:r>
              <a:rPr lang="en-US" dirty="0"/>
              <a:t>Figures of Merit </a:t>
            </a:r>
          </a:p>
        </p:txBody>
      </p:sp>
      <p:sp>
        <p:nvSpPr>
          <p:cNvPr id="6" name="Content Placeholder 5">
            <a:extLst>
              <a:ext uri="{FF2B5EF4-FFF2-40B4-BE49-F238E27FC236}">
                <a16:creationId xmlns:a16="http://schemas.microsoft.com/office/drawing/2014/main" id="{105BB552-71D6-0A4A-9702-8E35A7B464DD}"/>
              </a:ext>
            </a:extLst>
          </p:cNvPr>
          <p:cNvSpPr>
            <a:spLocks noGrp="1"/>
          </p:cNvSpPr>
          <p:nvPr>
            <p:ph idx="1"/>
          </p:nvPr>
        </p:nvSpPr>
        <p:spPr>
          <a:xfrm>
            <a:off x="1008814" y="479272"/>
            <a:ext cx="7126371" cy="2441728"/>
          </a:xfrm>
        </p:spPr>
        <p:txBody>
          <a:bodyPr>
            <a:normAutofit/>
          </a:bodyPr>
          <a:lstStyle/>
          <a:p>
            <a:r>
              <a:rPr lang="en-US" dirty="0">
                <a:solidFill>
                  <a:srgbClr val="002060"/>
                </a:solidFill>
              </a:rPr>
              <a:t>We need to identify by timing which tracks or energy deposits are associated with a vertex and reject those that are out of time.  Overall hit resolution is 30 ps.</a:t>
            </a:r>
          </a:p>
          <a:p>
            <a:pPr lvl="1"/>
            <a:r>
              <a:rPr lang="en-US" dirty="0">
                <a:solidFill>
                  <a:srgbClr val="007F3D"/>
                </a:solidFill>
              </a:rPr>
              <a:t>All detector signals in need to be referenced against a clock that is aligned to better than 10 ps.  (</a:t>
            </a:r>
            <a:r>
              <a:rPr lang="en-US" i="1" dirty="0">
                <a:solidFill>
                  <a:srgbClr val="007F3D"/>
                </a:solidFill>
              </a:rPr>
              <a:t>TIE</a:t>
            </a:r>
            <a:r>
              <a:rPr lang="en-US" baseline="-25000" dirty="0">
                <a:solidFill>
                  <a:srgbClr val="007F3D"/>
                </a:solidFill>
              </a:rPr>
              <a:t>SS</a:t>
            </a:r>
            <a:r>
              <a:rPr lang="en-US" dirty="0">
                <a:solidFill>
                  <a:srgbClr val="007F3D"/>
                </a:solidFill>
              </a:rPr>
              <a:t> &lt; 10 </a:t>
            </a:r>
            <a:r>
              <a:rPr lang="en-US" dirty="0" err="1">
                <a:solidFill>
                  <a:srgbClr val="007F3D"/>
                </a:solidFill>
              </a:rPr>
              <a:t>ps</a:t>
            </a:r>
            <a:r>
              <a:rPr lang="en-US" dirty="0">
                <a:solidFill>
                  <a:srgbClr val="007F3D"/>
                </a:solidFill>
              </a:rPr>
              <a:t>)</a:t>
            </a:r>
            <a:endParaRPr lang="en-US" dirty="0">
              <a:solidFill>
                <a:srgbClr val="002060"/>
              </a:solidFill>
            </a:endParaRPr>
          </a:p>
          <a:p>
            <a:r>
              <a:rPr lang="en-US" dirty="0">
                <a:solidFill>
                  <a:srgbClr val="002060"/>
                </a:solidFill>
              </a:rPr>
              <a:t>Low phase noise at high frequency in a clock for data link stability. </a:t>
            </a:r>
            <a:r>
              <a:rPr lang="en-US" dirty="0">
                <a:solidFill>
                  <a:srgbClr val="007F3D"/>
                </a:solidFill>
              </a:rPr>
              <a:t>(</a:t>
            </a:r>
            <a:r>
              <a:rPr lang="en-US" i="1" dirty="0">
                <a:solidFill>
                  <a:srgbClr val="007F3D"/>
                </a:solidFill>
              </a:rPr>
              <a:t>TIE</a:t>
            </a:r>
            <a:r>
              <a:rPr lang="en-US" i="1" baseline="-25000" dirty="0">
                <a:solidFill>
                  <a:srgbClr val="007F3D"/>
                </a:solidFill>
              </a:rPr>
              <a:t>M</a:t>
            </a:r>
            <a:r>
              <a:rPr lang="en-US" baseline="-25000" dirty="0">
                <a:solidFill>
                  <a:srgbClr val="007F3D"/>
                </a:solidFill>
              </a:rPr>
              <a:t>S</a:t>
            </a:r>
            <a:r>
              <a:rPr lang="en-US" dirty="0">
                <a:solidFill>
                  <a:srgbClr val="007F3D"/>
                </a:solidFill>
              </a:rPr>
              <a:t>)</a:t>
            </a:r>
            <a:endParaRPr lang="en-US" dirty="0">
              <a:solidFill>
                <a:srgbClr val="002060"/>
              </a:solidFill>
            </a:endParaRPr>
          </a:p>
          <a:p>
            <a:endParaRPr lang="en-US" dirty="0">
              <a:solidFill>
                <a:srgbClr val="002060"/>
              </a:solidFill>
            </a:endParaRPr>
          </a:p>
        </p:txBody>
      </p:sp>
      <p:sp>
        <p:nvSpPr>
          <p:cNvPr id="3" name="Slide Number Placeholder 2">
            <a:extLst>
              <a:ext uri="{FF2B5EF4-FFF2-40B4-BE49-F238E27FC236}">
                <a16:creationId xmlns:a16="http://schemas.microsoft.com/office/drawing/2014/main" id="{FEB5DA72-BF13-9E4A-B666-0B567EB9392C}"/>
              </a:ext>
            </a:extLst>
          </p:cNvPr>
          <p:cNvSpPr>
            <a:spLocks noGrp="1"/>
          </p:cNvSpPr>
          <p:nvPr>
            <p:ph type="sldNum" sz="quarter" idx="12"/>
          </p:nvPr>
        </p:nvSpPr>
        <p:spPr/>
        <p:txBody>
          <a:bodyPr/>
          <a:lstStyle/>
          <a:p>
            <a:fld id="{19F05ACF-1A9E-1542-B2B1-6AF804BB2947}" type="slidenum">
              <a:rPr lang="en-US" smtClean="0"/>
              <a:t>5</a:t>
            </a:fld>
            <a:endParaRPr lang="en-US" dirty="0"/>
          </a:p>
        </p:txBody>
      </p:sp>
      <p:sp>
        <p:nvSpPr>
          <p:cNvPr id="4" name="Date Placeholder 3">
            <a:extLst>
              <a:ext uri="{FF2B5EF4-FFF2-40B4-BE49-F238E27FC236}">
                <a16:creationId xmlns:a16="http://schemas.microsoft.com/office/drawing/2014/main" id="{1198F8ED-E224-CC42-BFBD-32AA623E224F}"/>
              </a:ext>
            </a:extLst>
          </p:cNvPr>
          <p:cNvSpPr>
            <a:spLocks noGrp="1"/>
          </p:cNvSpPr>
          <p:nvPr>
            <p:ph type="dt" sz="half" idx="10"/>
          </p:nvPr>
        </p:nvSpPr>
        <p:spPr/>
        <p:txBody>
          <a:bodyPr/>
          <a:lstStyle/>
          <a:p>
            <a:r>
              <a:rPr lang="en-US"/>
              <a:t>September 3rd 2019</a:t>
            </a:r>
            <a:endParaRPr lang="en-GB"/>
          </a:p>
        </p:txBody>
      </p:sp>
      <p:sp>
        <p:nvSpPr>
          <p:cNvPr id="5" name="Footer Placeholder 4">
            <a:extLst>
              <a:ext uri="{FF2B5EF4-FFF2-40B4-BE49-F238E27FC236}">
                <a16:creationId xmlns:a16="http://schemas.microsoft.com/office/drawing/2014/main" id="{4B1AD264-029D-784D-AAA6-B2CA42010E1F}"/>
              </a:ext>
            </a:extLst>
          </p:cNvPr>
          <p:cNvSpPr>
            <a:spLocks noGrp="1"/>
          </p:cNvSpPr>
          <p:nvPr>
            <p:ph type="ftr" sz="quarter" idx="11"/>
          </p:nvPr>
        </p:nvSpPr>
        <p:spPr/>
        <p:txBody>
          <a:bodyPr/>
          <a:lstStyle/>
          <a:p>
            <a:r>
              <a:rPr lang="en-GB"/>
              <a:t>TWEPP Santiago de Compostela 2019</a:t>
            </a:r>
          </a:p>
        </p:txBody>
      </p:sp>
      <p:sp>
        <p:nvSpPr>
          <p:cNvPr id="9" name="TextBox 8">
            <a:extLst>
              <a:ext uri="{FF2B5EF4-FFF2-40B4-BE49-F238E27FC236}">
                <a16:creationId xmlns:a16="http://schemas.microsoft.com/office/drawing/2014/main" id="{87E0DE75-472A-4642-BF3E-954CE159677C}"/>
              </a:ext>
            </a:extLst>
          </p:cNvPr>
          <p:cNvSpPr txBox="1"/>
          <p:nvPr/>
        </p:nvSpPr>
        <p:spPr>
          <a:xfrm>
            <a:off x="1387570" y="3381762"/>
            <a:ext cx="6118680" cy="646331"/>
          </a:xfrm>
          <a:prstGeom prst="rect">
            <a:avLst/>
          </a:prstGeom>
          <a:noFill/>
        </p:spPr>
        <p:txBody>
          <a:bodyPr wrap="square" rtlCol="0">
            <a:spAutoFit/>
          </a:bodyPr>
          <a:lstStyle/>
          <a:p>
            <a:pPr algn="ctr"/>
            <a:r>
              <a:rPr lang="en-US" sz="1800" dirty="0">
                <a:solidFill>
                  <a:srgbClr val="002060"/>
                </a:solidFill>
              </a:rPr>
              <a:t>In principle with data it is possible to correct for low frequency wander using particles in the detector in intervals of 1 second.</a:t>
            </a:r>
          </a:p>
        </p:txBody>
      </p:sp>
      <p:sp>
        <p:nvSpPr>
          <p:cNvPr id="10" name="TextBox 9">
            <a:extLst>
              <a:ext uri="{FF2B5EF4-FFF2-40B4-BE49-F238E27FC236}">
                <a16:creationId xmlns:a16="http://schemas.microsoft.com/office/drawing/2014/main" id="{8135AA5F-511E-3041-A37B-A40668A0F852}"/>
              </a:ext>
            </a:extLst>
          </p:cNvPr>
          <p:cNvSpPr txBox="1"/>
          <p:nvPr/>
        </p:nvSpPr>
        <p:spPr>
          <a:xfrm>
            <a:off x="357187" y="4719317"/>
            <a:ext cx="8408193" cy="369332"/>
          </a:xfrm>
          <a:prstGeom prst="rect">
            <a:avLst/>
          </a:prstGeom>
          <a:noFill/>
        </p:spPr>
        <p:txBody>
          <a:bodyPr wrap="square" rtlCol="0">
            <a:spAutoFit/>
          </a:bodyPr>
          <a:lstStyle/>
          <a:p>
            <a:r>
              <a:rPr lang="en-US" sz="1800" dirty="0">
                <a:solidFill>
                  <a:srgbClr val="C00000"/>
                </a:solidFill>
              </a:rPr>
              <a:t>~10,000 precision clocks distributed to CMS detectors at 320 MHz, 160 MHz &amp; 40 </a:t>
            </a:r>
            <a:r>
              <a:rPr lang="en-US" sz="1800" dirty="0" err="1">
                <a:solidFill>
                  <a:srgbClr val="C00000"/>
                </a:solidFill>
              </a:rPr>
              <a:t>MHz.</a:t>
            </a:r>
            <a:endParaRPr lang="en-US" sz="1800" dirty="0">
              <a:solidFill>
                <a:srgbClr val="C00000"/>
              </a:solidFill>
            </a:endParaRPr>
          </a:p>
        </p:txBody>
      </p:sp>
    </p:spTree>
    <p:extLst>
      <p:ext uri="{BB962C8B-B14F-4D97-AF65-F5344CB8AC3E}">
        <p14:creationId xmlns:p14="http://schemas.microsoft.com/office/powerpoint/2010/main" val="1020810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3EDFD-C860-5A49-8DBD-55197DE5655E}"/>
              </a:ext>
            </a:extLst>
          </p:cNvPr>
          <p:cNvSpPr>
            <a:spLocks noGrp="1"/>
          </p:cNvSpPr>
          <p:nvPr>
            <p:ph type="title"/>
          </p:nvPr>
        </p:nvSpPr>
        <p:spPr/>
        <p:txBody>
          <a:bodyPr>
            <a:normAutofit fontScale="90000"/>
          </a:bodyPr>
          <a:lstStyle/>
          <a:p>
            <a:r>
              <a:rPr lang="en-US" dirty="0"/>
              <a:t>Pure Clock Demonstrator System</a:t>
            </a:r>
          </a:p>
        </p:txBody>
      </p:sp>
      <p:sp>
        <p:nvSpPr>
          <p:cNvPr id="4" name="Date Placeholder 3">
            <a:extLst>
              <a:ext uri="{FF2B5EF4-FFF2-40B4-BE49-F238E27FC236}">
                <a16:creationId xmlns:a16="http://schemas.microsoft.com/office/drawing/2014/main" id="{2863E18C-C5AA-3F45-A113-46D57DEC43E0}"/>
              </a:ext>
            </a:extLst>
          </p:cNvPr>
          <p:cNvSpPr>
            <a:spLocks noGrp="1"/>
          </p:cNvSpPr>
          <p:nvPr>
            <p:ph type="dt" sz="half" idx="10"/>
          </p:nvPr>
        </p:nvSpPr>
        <p:spPr/>
        <p:txBody>
          <a:bodyPr/>
          <a:lstStyle/>
          <a:p>
            <a:r>
              <a:rPr lang="en-US"/>
              <a:t>September 3rd 2019</a:t>
            </a:r>
            <a:endParaRPr lang="en-GB"/>
          </a:p>
        </p:txBody>
      </p:sp>
      <p:sp>
        <p:nvSpPr>
          <p:cNvPr id="5" name="Footer Placeholder 4">
            <a:extLst>
              <a:ext uri="{FF2B5EF4-FFF2-40B4-BE49-F238E27FC236}">
                <a16:creationId xmlns:a16="http://schemas.microsoft.com/office/drawing/2014/main" id="{A8003C42-3B21-EB40-AB4D-FD94A6DB82F9}"/>
              </a:ext>
            </a:extLst>
          </p:cNvPr>
          <p:cNvSpPr>
            <a:spLocks noGrp="1"/>
          </p:cNvSpPr>
          <p:nvPr>
            <p:ph type="ftr" sz="quarter" idx="11"/>
          </p:nvPr>
        </p:nvSpPr>
        <p:spPr/>
        <p:txBody>
          <a:bodyPr/>
          <a:lstStyle/>
          <a:p>
            <a:r>
              <a:rPr lang="en-GB"/>
              <a:t>TWEPP Santiago de Compostela 2019</a:t>
            </a:r>
          </a:p>
        </p:txBody>
      </p:sp>
      <p:sp>
        <p:nvSpPr>
          <p:cNvPr id="6" name="Slide Number Placeholder 5">
            <a:extLst>
              <a:ext uri="{FF2B5EF4-FFF2-40B4-BE49-F238E27FC236}">
                <a16:creationId xmlns:a16="http://schemas.microsoft.com/office/drawing/2014/main" id="{3F295747-AD8A-144C-ABC1-958707D60F83}"/>
              </a:ext>
            </a:extLst>
          </p:cNvPr>
          <p:cNvSpPr>
            <a:spLocks noGrp="1"/>
          </p:cNvSpPr>
          <p:nvPr>
            <p:ph type="sldNum" sz="quarter" idx="12"/>
          </p:nvPr>
        </p:nvSpPr>
        <p:spPr/>
        <p:txBody>
          <a:bodyPr/>
          <a:lstStyle/>
          <a:p>
            <a:fld id="{E9676D24-1C10-7F46-81DA-8C959901AACB}" type="slidenum">
              <a:rPr lang="en-GB" smtClean="0"/>
              <a:pPr/>
              <a:t>6</a:t>
            </a:fld>
            <a:endParaRPr lang="en-GB"/>
          </a:p>
        </p:txBody>
      </p:sp>
      <p:sp>
        <p:nvSpPr>
          <p:cNvPr id="11" name="TextBox 10">
            <a:extLst>
              <a:ext uri="{FF2B5EF4-FFF2-40B4-BE49-F238E27FC236}">
                <a16:creationId xmlns:a16="http://schemas.microsoft.com/office/drawing/2014/main" id="{70719CFE-CB0F-6D41-B260-B8A1B8A21615}"/>
              </a:ext>
            </a:extLst>
          </p:cNvPr>
          <p:cNvSpPr txBox="1"/>
          <p:nvPr/>
        </p:nvSpPr>
        <p:spPr>
          <a:xfrm>
            <a:off x="220375" y="610603"/>
            <a:ext cx="8466425" cy="4247317"/>
          </a:xfrm>
          <a:prstGeom prst="rect">
            <a:avLst/>
          </a:prstGeom>
          <a:noFill/>
        </p:spPr>
        <p:txBody>
          <a:bodyPr wrap="square" rtlCol="0">
            <a:spAutoFit/>
          </a:bodyPr>
          <a:lstStyle/>
          <a:p>
            <a:r>
              <a:rPr lang="en-US" sz="1800" dirty="0">
                <a:solidFill>
                  <a:srgbClr val="002060"/>
                </a:solidFill>
              </a:rPr>
              <a:t>Concerns:</a:t>
            </a:r>
          </a:p>
          <a:p>
            <a:pPr marL="642366" lvl="1" indent="-285750">
              <a:buFont typeface="Arial" panose="020B0604020202020204" pitchFamily="34" charset="0"/>
              <a:buChar char="•"/>
            </a:pPr>
            <a:r>
              <a:rPr lang="en-US" sz="1800" dirty="0">
                <a:solidFill>
                  <a:srgbClr val="002060"/>
                </a:solidFill>
              </a:rPr>
              <a:t>A clock distribution system that uses clock recovery from the encoded downlink control signal is a complex network with multiple frequency modifications, encoding and decoding in the FPGAs and the </a:t>
            </a:r>
            <a:r>
              <a:rPr lang="en-US" sz="1800" dirty="0" err="1">
                <a:solidFill>
                  <a:srgbClr val="002060"/>
                </a:solidFill>
              </a:rPr>
              <a:t>LpGBT</a:t>
            </a:r>
            <a:r>
              <a:rPr lang="en-US" sz="1800" dirty="0">
                <a:solidFill>
                  <a:srgbClr val="002060"/>
                </a:solidFill>
              </a:rPr>
              <a:t>, has various connectors and media (ATCA backplane, optical fibers etc.) and may not meet the requirements of CMS.</a:t>
            </a:r>
          </a:p>
          <a:p>
            <a:pPr marL="642366" lvl="1" indent="-285750">
              <a:buFont typeface="Arial" panose="020B0604020202020204" pitchFamily="34" charset="0"/>
              <a:buChar char="•"/>
            </a:pPr>
            <a:r>
              <a:rPr lang="en-US" sz="1800" dirty="0">
                <a:solidFill>
                  <a:srgbClr val="002060"/>
                </a:solidFill>
              </a:rPr>
              <a:t>Jitter cleaning PLLs in different clock branches will partially move noise power randomly, from high frequency to low frequency and introduce noise in </a:t>
            </a:r>
            <a:r>
              <a:rPr lang="en-US" sz="1800" i="1" dirty="0">
                <a:solidFill>
                  <a:srgbClr val="002060"/>
                </a:solidFill>
              </a:rPr>
              <a:t>TIE</a:t>
            </a:r>
            <a:r>
              <a:rPr lang="en-US" sz="1800" i="1" baseline="-25000" dirty="0">
                <a:solidFill>
                  <a:srgbClr val="002060"/>
                </a:solidFill>
              </a:rPr>
              <a:t>SS</a:t>
            </a:r>
            <a:r>
              <a:rPr lang="en-US" sz="1800" dirty="0">
                <a:solidFill>
                  <a:srgbClr val="002060"/>
                </a:solidFill>
              </a:rPr>
              <a:t>. </a:t>
            </a:r>
          </a:p>
          <a:p>
            <a:pPr lvl="1"/>
            <a:endParaRPr lang="en-US" sz="1800" dirty="0">
              <a:solidFill>
                <a:srgbClr val="002060"/>
              </a:solidFill>
            </a:endParaRPr>
          </a:p>
          <a:p>
            <a:pPr marL="285750" indent="-285750">
              <a:buFont typeface="Arial" panose="020B0604020202020204" pitchFamily="34" charset="0"/>
              <a:buChar char="•"/>
            </a:pPr>
            <a:r>
              <a:rPr lang="en-US" sz="1800" dirty="0">
                <a:solidFill>
                  <a:srgbClr val="002060"/>
                </a:solidFill>
              </a:rPr>
              <a:t>Demonstrator system to investigate what can be achieved in a pure clock distribution.</a:t>
            </a:r>
          </a:p>
          <a:p>
            <a:endParaRPr lang="en-US" sz="1800" i="1" dirty="0">
              <a:solidFill>
                <a:srgbClr val="002060"/>
              </a:solidFill>
            </a:endParaRPr>
          </a:p>
          <a:p>
            <a:pPr lvl="2"/>
            <a:r>
              <a:rPr lang="en-US" sz="1800" i="1" dirty="0">
                <a:solidFill>
                  <a:srgbClr val="007F3D"/>
                </a:solidFill>
              </a:rPr>
              <a:t>Overall design philosophy: </a:t>
            </a:r>
          </a:p>
          <a:p>
            <a:pPr marL="998982" lvl="2" indent="-285750">
              <a:buFont typeface="Arial" panose="020B0604020202020204" pitchFamily="34" charset="0"/>
              <a:buChar char="•"/>
            </a:pPr>
            <a:r>
              <a:rPr lang="en-US" sz="1800" i="1" dirty="0">
                <a:solidFill>
                  <a:srgbClr val="007F3D"/>
                </a:solidFill>
              </a:rPr>
              <a:t>Use modern high-speed RF components.</a:t>
            </a:r>
          </a:p>
          <a:p>
            <a:pPr marL="998982" lvl="2" indent="-285750">
              <a:buFont typeface="Arial" panose="020B0604020202020204" pitchFamily="34" charset="0"/>
              <a:buChar char="•"/>
            </a:pPr>
            <a:r>
              <a:rPr lang="en-US" sz="1800" i="1" dirty="0">
                <a:solidFill>
                  <a:srgbClr val="007F3D"/>
                </a:solidFill>
              </a:rPr>
              <a:t>Make it realistically </a:t>
            </a:r>
            <a:r>
              <a:rPr lang="en-US" sz="1800" i="1" dirty="0" err="1">
                <a:solidFill>
                  <a:srgbClr val="007F3D"/>
                </a:solidFill>
              </a:rPr>
              <a:t>scaleable</a:t>
            </a:r>
            <a:endParaRPr lang="en-US" sz="1800" i="1" dirty="0">
              <a:solidFill>
                <a:srgbClr val="007F3D"/>
              </a:solidFill>
            </a:endParaRPr>
          </a:p>
          <a:p>
            <a:pPr marL="998982" lvl="2" indent="-285750">
              <a:buFont typeface="Arial" panose="020B0604020202020204" pitchFamily="34" charset="0"/>
              <a:buChar char="•"/>
            </a:pPr>
            <a:r>
              <a:rPr lang="en-US" sz="1800" i="1" dirty="0">
                <a:solidFill>
                  <a:srgbClr val="007F3D"/>
                </a:solidFill>
              </a:rPr>
              <a:t>Explore different distribution techniques.</a:t>
            </a:r>
          </a:p>
        </p:txBody>
      </p:sp>
    </p:spTree>
    <p:extLst>
      <p:ext uri="{BB962C8B-B14F-4D97-AF65-F5344CB8AC3E}">
        <p14:creationId xmlns:p14="http://schemas.microsoft.com/office/powerpoint/2010/main" val="748020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82331A-ED36-B541-ABE6-76664D355F71}"/>
              </a:ext>
            </a:extLst>
          </p:cNvPr>
          <p:cNvPicPr>
            <a:picLocks noChangeAspect="1"/>
          </p:cNvPicPr>
          <p:nvPr/>
        </p:nvPicPr>
        <p:blipFill>
          <a:blip r:embed="rId2"/>
          <a:stretch>
            <a:fillRect/>
          </a:stretch>
        </p:blipFill>
        <p:spPr>
          <a:xfrm>
            <a:off x="2162757" y="0"/>
            <a:ext cx="6981243" cy="5651482"/>
          </a:xfrm>
          <a:prstGeom prst="rect">
            <a:avLst/>
          </a:prstGeom>
          <a:solidFill>
            <a:schemeClr val="accent1">
              <a:lumMod val="40000"/>
              <a:lumOff val="60000"/>
            </a:schemeClr>
          </a:solidFill>
        </p:spPr>
      </p:pic>
      <p:sp>
        <p:nvSpPr>
          <p:cNvPr id="3" name="Date Placeholder 2">
            <a:extLst>
              <a:ext uri="{FF2B5EF4-FFF2-40B4-BE49-F238E27FC236}">
                <a16:creationId xmlns:a16="http://schemas.microsoft.com/office/drawing/2014/main" id="{1A7540ED-6B0C-D54C-B7AA-803A26A16103}"/>
              </a:ext>
            </a:extLst>
          </p:cNvPr>
          <p:cNvSpPr>
            <a:spLocks noGrp="1"/>
          </p:cNvSpPr>
          <p:nvPr>
            <p:ph type="dt" sz="half" idx="10"/>
          </p:nvPr>
        </p:nvSpPr>
        <p:spPr/>
        <p:txBody>
          <a:bodyPr/>
          <a:lstStyle/>
          <a:p>
            <a:r>
              <a:rPr lang="en-US"/>
              <a:t>September 3rd 2019</a:t>
            </a:r>
            <a:endParaRPr lang="en-GB"/>
          </a:p>
        </p:txBody>
      </p:sp>
      <p:sp>
        <p:nvSpPr>
          <p:cNvPr id="4" name="Footer Placeholder 3">
            <a:extLst>
              <a:ext uri="{FF2B5EF4-FFF2-40B4-BE49-F238E27FC236}">
                <a16:creationId xmlns:a16="http://schemas.microsoft.com/office/drawing/2014/main" id="{6E6E79B4-D8A9-1645-98A4-98A6AF7EE237}"/>
              </a:ext>
            </a:extLst>
          </p:cNvPr>
          <p:cNvSpPr>
            <a:spLocks noGrp="1"/>
          </p:cNvSpPr>
          <p:nvPr>
            <p:ph type="ftr" sz="quarter" idx="11"/>
          </p:nvPr>
        </p:nvSpPr>
        <p:spPr/>
        <p:txBody>
          <a:bodyPr/>
          <a:lstStyle/>
          <a:p>
            <a:r>
              <a:rPr lang="en-GB"/>
              <a:t>TWEPP Santiago de Compostela 2019</a:t>
            </a:r>
          </a:p>
        </p:txBody>
      </p:sp>
      <p:sp>
        <p:nvSpPr>
          <p:cNvPr id="5" name="Slide Number Placeholder 4">
            <a:extLst>
              <a:ext uri="{FF2B5EF4-FFF2-40B4-BE49-F238E27FC236}">
                <a16:creationId xmlns:a16="http://schemas.microsoft.com/office/drawing/2014/main" id="{5E70DC7E-6470-0947-B9D9-B507973EE976}"/>
              </a:ext>
            </a:extLst>
          </p:cNvPr>
          <p:cNvSpPr>
            <a:spLocks noGrp="1"/>
          </p:cNvSpPr>
          <p:nvPr>
            <p:ph type="sldNum" sz="quarter" idx="12"/>
          </p:nvPr>
        </p:nvSpPr>
        <p:spPr/>
        <p:txBody>
          <a:bodyPr/>
          <a:lstStyle/>
          <a:p>
            <a:fld id="{E9676D24-1C10-7F46-81DA-8C959901AACB}" type="slidenum">
              <a:rPr lang="en-GB" smtClean="0"/>
              <a:pPr/>
              <a:t>7</a:t>
            </a:fld>
            <a:endParaRPr lang="en-GB"/>
          </a:p>
        </p:txBody>
      </p:sp>
      <p:sp>
        <p:nvSpPr>
          <p:cNvPr id="10" name="TextBox 9">
            <a:extLst>
              <a:ext uri="{FF2B5EF4-FFF2-40B4-BE49-F238E27FC236}">
                <a16:creationId xmlns:a16="http://schemas.microsoft.com/office/drawing/2014/main" id="{C0094E5C-1E2E-C24C-ACD9-2B83C71AD821}"/>
              </a:ext>
            </a:extLst>
          </p:cNvPr>
          <p:cNvSpPr txBox="1"/>
          <p:nvPr/>
        </p:nvSpPr>
        <p:spPr>
          <a:xfrm>
            <a:off x="0" y="0"/>
            <a:ext cx="2770360" cy="461665"/>
          </a:xfrm>
          <a:prstGeom prst="rect">
            <a:avLst/>
          </a:prstGeom>
          <a:solidFill>
            <a:srgbClr val="002060"/>
          </a:solidFill>
        </p:spPr>
        <p:txBody>
          <a:bodyPr wrap="square" rtlCol="0">
            <a:spAutoFit/>
          </a:bodyPr>
          <a:lstStyle/>
          <a:p>
            <a:r>
              <a:rPr lang="en-US" sz="2400" dirty="0">
                <a:solidFill>
                  <a:schemeClr val="bg1"/>
                </a:solidFill>
              </a:rPr>
              <a:t>Overall architecture </a:t>
            </a:r>
          </a:p>
        </p:txBody>
      </p:sp>
      <p:sp>
        <p:nvSpPr>
          <p:cNvPr id="11" name="TextBox 10">
            <a:extLst>
              <a:ext uri="{FF2B5EF4-FFF2-40B4-BE49-F238E27FC236}">
                <a16:creationId xmlns:a16="http://schemas.microsoft.com/office/drawing/2014/main" id="{30428A4E-4538-BB4A-B83C-149A11D3D602}"/>
              </a:ext>
            </a:extLst>
          </p:cNvPr>
          <p:cNvSpPr txBox="1"/>
          <p:nvPr/>
        </p:nvSpPr>
        <p:spPr>
          <a:xfrm>
            <a:off x="818506" y="742383"/>
            <a:ext cx="1410987" cy="524503"/>
          </a:xfrm>
          <a:prstGeom prst="rect">
            <a:avLst/>
          </a:prstGeom>
          <a:solidFill>
            <a:schemeClr val="accent1">
              <a:lumMod val="40000"/>
              <a:lumOff val="60000"/>
            </a:schemeClr>
          </a:solidFill>
        </p:spPr>
        <p:txBody>
          <a:bodyPr wrap="square" rtlCol="0">
            <a:spAutoFit/>
          </a:bodyPr>
          <a:lstStyle/>
          <a:p>
            <a:pPr algn="ctr"/>
            <a:r>
              <a:rPr lang="en-US" dirty="0"/>
              <a:t>Custom 640 MHz clock board</a:t>
            </a:r>
          </a:p>
        </p:txBody>
      </p:sp>
      <p:sp>
        <p:nvSpPr>
          <p:cNvPr id="12" name="TextBox 11">
            <a:extLst>
              <a:ext uri="{FF2B5EF4-FFF2-40B4-BE49-F238E27FC236}">
                <a16:creationId xmlns:a16="http://schemas.microsoft.com/office/drawing/2014/main" id="{E36ADAF1-ABDF-CB42-ABE1-365B4434E5FE}"/>
              </a:ext>
            </a:extLst>
          </p:cNvPr>
          <p:cNvSpPr txBox="1"/>
          <p:nvPr/>
        </p:nvSpPr>
        <p:spPr>
          <a:xfrm>
            <a:off x="908363" y="2657456"/>
            <a:ext cx="1231271" cy="740587"/>
          </a:xfrm>
          <a:prstGeom prst="rect">
            <a:avLst/>
          </a:prstGeom>
          <a:solidFill>
            <a:schemeClr val="accent1">
              <a:lumMod val="40000"/>
              <a:lumOff val="60000"/>
            </a:schemeClr>
          </a:solidFill>
        </p:spPr>
        <p:txBody>
          <a:bodyPr wrap="square" rtlCol="0">
            <a:spAutoFit/>
          </a:bodyPr>
          <a:lstStyle>
            <a:defPPr>
              <a:defRPr lang="en-US"/>
            </a:defPPr>
            <a:lvl1pPr algn="ctr"/>
          </a:lstStyle>
          <a:p>
            <a:r>
              <a:rPr lang="en-US" dirty="0"/>
              <a:t>Input here to alternative clock sources.</a:t>
            </a:r>
          </a:p>
        </p:txBody>
      </p:sp>
      <p:sp>
        <p:nvSpPr>
          <p:cNvPr id="13" name="TextBox 12">
            <a:extLst>
              <a:ext uri="{FF2B5EF4-FFF2-40B4-BE49-F238E27FC236}">
                <a16:creationId xmlns:a16="http://schemas.microsoft.com/office/drawing/2014/main" id="{B8F0BBD3-BC93-3843-A859-D195C680DCFF}"/>
              </a:ext>
            </a:extLst>
          </p:cNvPr>
          <p:cNvSpPr txBox="1"/>
          <p:nvPr/>
        </p:nvSpPr>
        <p:spPr>
          <a:xfrm>
            <a:off x="4543425" y="27260"/>
            <a:ext cx="1342889" cy="308418"/>
          </a:xfrm>
          <a:prstGeom prst="rect">
            <a:avLst/>
          </a:prstGeom>
          <a:solidFill>
            <a:schemeClr val="accent1">
              <a:lumMod val="40000"/>
              <a:lumOff val="60000"/>
            </a:schemeClr>
          </a:solidFill>
        </p:spPr>
        <p:txBody>
          <a:bodyPr wrap="square" rtlCol="0">
            <a:spAutoFit/>
          </a:bodyPr>
          <a:lstStyle>
            <a:defPPr>
              <a:defRPr lang="en-US"/>
            </a:defPPr>
            <a:lvl1pPr algn="ctr"/>
          </a:lstStyle>
          <a:p>
            <a:r>
              <a:rPr lang="en-US" dirty="0"/>
              <a:t>1 – 48 Fan Outs</a:t>
            </a:r>
          </a:p>
        </p:txBody>
      </p:sp>
      <p:sp>
        <p:nvSpPr>
          <p:cNvPr id="14" name="TextBox 13">
            <a:extLst>
              <a:ext uri="{FF2B5EF4-FFF2-40B4-BE49-F238E27FC236}">
                <a16:creationId xmlns:a16="http://schemas.microsoft.com/office/drawing/2014/main" id="{C44C4A0A-1F25-8149-ACA8-3B1EB1C6BE92}"/>
              </a:ext>
            </a:extLst>
          </p:cNvPr>
          <p:cNvSpPr txBox="1"/>
          <p:nvPr/>
        </p:nvSpPr>
        <p:spPr>
          <a:xfrm>
            <a:off x="6700225" y="2498442"/>
            <a:ext cx="1773819" cy="308418"/>
          </a:xfrm>
          <a:prstGeom prst="rect">
            <a:avLst/>
          </a:prstGeom>
          <a:solidFill>
            <a:schemeClr val="accent1">
              <a:lumMod val="40000"/>
              <a:lumOff val="60000"/>
            </a:schemeClr>
          </a:solidFill>
        </p:spPr>
        <p:txBody>
          <a:bodyPr wrap="square" rtlCol="0">
            <a:spAutoFit/>
          </a:bodyPr>
          <a:lstStyle>
            <a:defPPr>
              <a:defRPr lang="en-US"/>
            </a:defPPr>
            <a:lvl1pPr algn="ctr"/>
          </a:lstStyle>
          <a:p>
            <a:r>
              <a:rPr lang="en-US" dirty="0"/>
              <a:t>Front-end emulators</a:t>
            </a:r>
          </a:p>
        </p:txBody>
      </p:sp>
      <p:sp>
        <p:nvSpPr>
          <p:cNvPr id="15" name="TextBox 14">
            <a:extLst>
              <a:ext uri="{FF2B5EF4-FFF2-40B4-BE49-F238E27FC236}">
                <a16:creationId xmlns:a16="http://schemas.microsoft.com/office/drawing/2014/main" id="{B0D73988-232F-6448-B954-FC09901C1975}"/>
              </a:ext>
            </a:extLst>
          </p:cNvPr>
          <p:cNvSpPr txBox="1"/>
          <p:nvPr/>
        </p:nvSpPr>
        <p:spPr>
          <a:xfrm>
            <a:off x="5886313" y="3211635"/>
            <a:ext cx="943337" cy="524503"/>
          </a:xfrm>
          <a:prstGeom prst="rect">
            <a:avLst/>
          </a:prstGeom>
          <a:solidFill>
            <a:schemeClr val="accent1">
              <a:lumMod val="40000"/>
              <a:lumOff val="60000"/>
            </a:schemeClr>
          </a:solidFill>
        </p:spPr>
        <p:txBody>
          <a:bodyPr wrap="square" rtlCol="0">
            <a:spAutoFit/>
          </a:bodyPr>
          <a:lstStyle>
            <a:defPPr>
              <a:defRPr lang="en-US"/>
            </a:defPPr>
            <a:lvl1pPr algn="ctr"/>
          </a:lstStyle>
          <a:p>
            <a:r>
              <a:rPr lang="en-US" dirty="0"/>
              <a:t>90 m MM Fiber</a:t>
            </a:r>
          </a:p>
        </p:txBody>
      </p:sp>
      <p:sp>
        <p:nvSpPr>
          <p:cNvPr id="16" name="TextBox 15">
            <a:extLst>
              <a:ext uri="{FF2B5EF4-FFF2-40B4-BE49-F238E27FC236}">
                <a16:creationId xmlns:a16="http://schemas.microsoft.com/office/drawing/2014/main" id="{D1690A7A-9ED8-B14C-8DF0-87C02F55FF78}"/>
              </a:ext>
            </a:extLst>
          </p:cNvPr>
          <p:cNvSpPr txBox="1"/>
          <p:nvPr/>
        </p:nvSpPr>
        <p:spPr>
          <a:xfrm>
            <a:off x="8347294" y="1266886"/>
            <a:ext cx="796705" cy="740587"/>
          </a:xfrm>
          <a:prstGeom prst="rect">
            <a:avLst/>
          </a:prstGeom>
          <a:solidFill>
            <a:schemeClr val="accent1">
              <a:lumMod val="40000"/>
              <a:lumOff val="60000"/>
            </a:schemeClr>
          </a:solidFill>
        </p:spPr>
        <p:txBody>
          <a:bodyPr wrap="square" rtlCol="0">
            <a:spAutoFit/>
          </a:bodyPr>
          <a:lstStyle>
            <a:defPPr>
              <a:defRPr lang="en-US"/>
            </a:defPPr>
            <a:lvl1pPr algn="ctr"/>
          </a:lstStyle>
          <a:p>
            <a:r>
              <a:rPr lang="en-US" dirty="0"/>
              <a:t>160 MHz Output</a:t>
            </a:r>
          </a:p>
        </p:txBody>
      </p:sp>
      <p:sp>
        <p:nvSpPr>
          <p:cNvPr id="18" name="TextBox 17">
            <a:extLst>
              <a:ext uri="{FF2B5EF4-FFF2-40B4-BE49-F238E27FC236}">
                <a16:creationId xmlns:a16="http://schemas.microsoft.com/office/drawing/2014/main" id="{AF4C361C-63B9-6441-BD41-1B0AC12861C3}"/>
              </a:ext>
            </a:extLst>
          </p:cNvPr>
          <p:cNvSpPr txBox="1"/>
          <p:nvPr/>
        </p:nvSpPr>
        <p:spPr>
          <a:xfrm>
            <a:off x="8347295" y="3601171"/>
            <a:ext cx="796705" cy="740587"/>
          </a:xfrm>
          <a:prstGeom prst="rect">
            <a:avLst/>
          </a:prstGeom>
          <a:solidFill>
            <a:schemeClr val="accent1">
              <a:lumMod val="40000"/>
              <a:lumOff val="60000"/>
            </a:schemeClr>
          </a:solidFill>
        </p:spPr>
        <p:txBody>
          <a:bodyPr wrap="square" rtlCol="0">
            <a:spAutoFit/>
          </a:bodyPr>
          <a:lstStyle>
            <a:defPPr>
              <a:defRPr lang="en-US"/>
            </a:defPPr>
            <a:lvl1pPr algn="ctr"/>
          </a:lstStyle>
          <a:p>
            <a:r>
              <a:rPr lang="en-US" dirty="0"/>
              <a:t>160 MHz Output</a:t>
            </a:r>
          </a:p>
        </p:txBody>
      </p:sp>
      <p:sp>
        <p:nvSpPr>
          <p:cNvPr id="19" name="TextBox 18">
            <a:extLst>
              <a:ext uri="{FF2B5EF4-FFF2-40B4-BE49-F238E27FC236}">
                <a16:creationId xmlns:a16="http://schemas.microsoft.com/office/drawing/2014/main" id="{C8CC37D8-B0E7-FD49-AB5C-03BCE2D8B5B8}"/>
              </a:ext>
            </a:extLst>
          </p:cNvPr>
          <p:cNvSpPr txBox="1"/>
          <p:nvPr/>
        </p:nvSpPr>
        <p:spPr>
          <a:xfrm>
            <a:off x="5816292" y="506595"/>
            <a:ext cx="955211" cy="524503"/>
          </a:xfrm>
          <a:prstGeom prst="rect">
            <a:avLst/>
          </a:prstGeom>
          <a:solidFill>
            <a:schemeClr val="accent1">
              <a:lumMod val="40000"/>
              <a:lumOff val="60000"/>
            </a:schemeClr>
          </a:solidFill>
        </p:spPr>
        <p:txBody>
          <a:bodyPr wrap="square" rtlCol="0">
            <a:spAutoFit/>
          </a:bodyPr>
          <a:lstStyle>
            <a:defPPr>
              <a:defRPr lang="en-US"/>
            </a:defPPr>
            <a:lvl1pPr algn="ctr"/>
          </a:lstStyle>
          <a:p>
            <a:r>
              <a:rPr lang="en-US" dirty="0"/>
              <a:t>90 m MM Fiber</a:t>
            </a:r>
          </a:p>
        </p:txBody>
      </p:sp>
    </p:spTree>
    <p:extLst>
      <p:ext uri="{BB962C8B-B14F-4D97-AF65-F5344CB8AC3E}">
        <p14:creationId xmlns:p14="http://schemas.microsoft.com/office/powerpoint/2010/main" val="3522497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E6397-3F4F-0F46-970E-F0E0C4B8AFFE}"/>
              </a:ext>
            </a:extLst>
          </p:cNvPr>
          <p:cNvSpPr>
            <a:spLocks noGrp="1"/>
          </p:cNvSpPr>
          <p:nvPr>
            <p:ph type="title"/>
          </p:nvPr>
        </p:nvSpPr>
        <p:spPr/>
        <p:txBody>
          <a:bodyPr>
            <a:normAutofit fontScale="90000"/>
          </a:bodyPr>
          <a:lstStyle/>
          <a:p>
            <a:r>
              <a:rPr lang="en-US" dirty="0"/>
              <a:t>Design</a:t>
            </a:r>
          </a:p>
        </p:txBody>
      </p:sp>
      <p:sp>
        <p:nvSpPr>
          <p:cNvPr id="4" name="Content Placeholder 3">
            <a:extLst>
              <a:ext uri="{FF2B5EF4-FFF2-40B4-BE49-F238E27FC236}">
                <a16:creationId xmlns:a16="http://schemas.microsoft.com/office/drawing/2014/main" id="{72D2A90B-4A7D-B54F-A4B5-80768D38AF8E}"/>
              </a:ext>
            </a:extLst>
          </p:cNvPr>
          <p:cNvSpPr>
            <a:spLocks noGrp="1"/>
          </p:cNvSpPr>
          <p:nvPr>
            <p:ph idx="1"/>
          </p:nvPr>
        </p:nvSpPr>
        <p:spPr>
          <a:xfrm>
            <a:off x="457200" y="556732"/>
            <a:ext cx="8383693" cy="4900705"/>
          </a:xfrm>
        </p:spPr>
        <p:txBody>
          <a:bodyPr>
            <a:normAutofit fontScale="92500" lnSpcReduction="10000"/>
          </a:bodyPr>
          <a:lstStyle/>
          <a:p>
            <a:r>
              <a:rPr lang="en-US" dirty="0"/>
              <a:t>All boards are custom boards.</a:t>
            </a:r>
          </a:p>
          <a:p>
            <a:pPr lvl="1"/>
            <a:r>
              <a:rPr lang="en-US" dirty="0"/>
              <a:t>PCB material – medium quality with a dissipation factor  of 0.006.</a:t>
            </a:r>
          </a:p>
          <a:p>
            <a:pPr lvl="1"/>
            <a:r>
              <a:rPr lang="en-US" dirty="0"/>
              <a:t>Used microstrip traces on the top layer, avoiding </a:t>
            </a:r>
            <a:r>
              <a:rPr lang="en-US" dirty="0" err="1"/>
              <a:t>vias</a:t>
            </a:r>
            <a:r>
              <a:rPr lang="en-US" dirty="0"/>
              <a:t> for the high performance signals.</a:t>
            </a:r>
          </a:p>
          <a:p>
            <a:pPr lvl="1"/>
            <a:r>
              <a:rPr lang="en-US" dirty="0"/>
              <a:t>Inter-board electrical signals are on differential pairs of SMA connectors.</a:t>
            </a:r>
          </a:p>
          <a:p>
            <a:pPr lvl="1"/>
            <a:r>
              <a:rPr lang="en-US" dirty="0"/>
              <a:t>Optical signals transmitted with 12-channel </a:t>
            </a:r>
            <a:r>
              <a:rPr lang="en-US" dirty="0" err="1"/>
              <a:t>Firefly_TX</a:t>
            </a:r>
            <a:r>
              <a:rPr lang="en-US" dirty="0"/>
              <a:t>, alternated 6 in-phase with 6 out of phase by 180 degrees.</a:t>
            </a:r>
          </a:p>
          <a:p>
            <a:pPr lvl="1"/>
            <a:r>
              <a:rPr lang="en-US" dirty="0"/>
              <a:t>Optical signals received with SFP+ and </a:t>
            </a:r>
            <a:r>
              <a:rPr lang="en-US" dirty="0" err="1"/>
              <a:t>VTRx</a:t>
            </a:r>
            <a:r>
              <a:rPr lang="en-US" dirty="0"/>
              <a:t>. </a:t>
            </a:r>
          </a:p>
          <a:p>
            <a:pPr lvl="1"/>
            <a:r>
              <a:rPr lang="en-US" dirty="0"/>
              <a:t>Pure clock signals transmitted at 640 or 160 </a:t>
            </a:r>
            <a:r>
              <a:rPr lang="en-US" dirty="0" err="1"/>
              <a:t>MHz.</a:t>
            </a:r>
            <a:endParaRPr lang="en-US" dirty="0"/>
          </a:p>
          <a:p>
            <a:pPr lvl="2"/>
            <a:r>
              <a:rPr lang="en-US" dirty="0"/>
              <a:t>Investigate frequency division by two (or 4) at the destination to reduce phase noise from imperfect waveform duty cycle.</a:t>
            </a:r>
            <a:endParaRPr lang="en-US" sz="2280" dirty="0"/>
          </a:p>
          <a:p>
            <a:pPr lvl="1"/>
            <a:r>
              <a:rPr lang="en-US" dirty="0"/>
              <a:t>Use mid-range RF quality components (~10 GHz) to generate, fanout and divide down the signals. </a:t>
            </a:r>
          </a:p>
          <a:p>
            <a:pPr lvl="1"/>
            <a:r>
              <a:rPr lang="en-US" dirty="0"/>
              <a:t>Design with sufficient fanout to be realistic for an experiment. 1 - 1000</a:t>
            </a:r>
          </a:p>
          <a:p>
            <a:pPr lvl="1"/>
            <a:r>
              <a:rPr lang="en-US" dirty="0"/>
              <a:t>Measure phase noise and </a:t>
            </a:r>
            <a:r>
              <a:rPr lang="en-US" dirty="0" err="1"/>
              <a:t>TIE</a:t>
            </a:r>
            <a:r>
              <a:rPr lang="en-US" baseline="-25000" dirty="0" err="1"/>
              <a:t>ss</a:t>
            </a:r>
            <a:r>
              <a:rPr lang="en-US" dirty="0"/>
              <a:t> between two ends of independent branches.</a:t>
            </a:r>
          </a:p>
          <a:p>
            <a:pPr lvl="1"/>
            <a:endParaRPr lang="en-US" dirty="0"/>
          </a:p>
        </p:txBody>
      </p:sp>
      <p:sp>
        <p:nvSpPr>
          <p:cNvPr id="3" name="Slide Number Placeholder 2">
            <a:extLst>
              <a:ext uri="{FF2B5EF4-FFF2-40B4-BE49-F238E27FC236}">
                <a16:creationId xmlns:a16="http://schemas.microsoft.com/office/drawing/2014/main" id="{AB576B4D-4E90-0440-A8E6-DBC86FA02F49}"/>
              </a:ext>
            </a:extLst>
          </p:cNvPr>
          <p:cNvSpPr>
            <a:spLocks noGrp="1"/>
          </p:cNvSpPr>
          <p:nvPr>
            <p:ph type="sldNum" sz="quarter" idx="12"/>
          </p:nvPr>
        </p:nvSpPr>
        <p:spPr/>
        <p:txBody>
          <a:bodyPr/>
          <a:lstStyle/>
          <a:p>
            <a:fld id="{19F05ACF-1A9E-1542-B2B1-6AF804BB2947}" type="slidenum">
              <a:rPr lang="en-US" smtClean="0"/>
              <a:t>8</a:t>
            </a:fld>
            <a:endParaRPr lang="en-US" dirty="0"/>
          </a:p>
        </p:txBody>
      </p:sp>
      <p:sp>
        <p:nvSpPr>
          <p:cNvPr id="5" name="Date Placeholder 4">
            <a:extLst>
              <a:ext uri="{FF2B5EF4-FFF2-40B4-BE49-F238E27FC236}">
                <a16:creationId xmlns:a16="http://schemas.microsoft.com/office/drawing/2014/main" id="{FDDBD0EE-3142-874A-8447-1FB31E535880}"/>
              </a:ext>
            </a:extLst>
          </p:cNvPr>
          <p:cNvSpPr>
            <a:spLocks noGrp="1"/>
          </p:cNvSpPr>
          <p:nvPr>
            <p:ph type="dt" sz="half" idx="10"/>
          </p:nvPr>
        </p:nvSpPr>
        <p:spPr/>
        <p:txBody>
          <a:bodyPr/>
          <a:lstStyle/>
          <a:p>
            <a:r>
              <a:rPr lang="en-US"/>
              <a:t>September 3rd 2019</a:t>
            </a:r>
            <a:endParaRPr lang="en-GB"/>
          </a:p>
        </p:txBody>
      </p:sp>
      <p:sp>
        <p:nvSpPr>
          <p:cNvPr id="6" name="Footer Placeholder 5">
            <a:extLst>
              <a:ext uri="{FF2B5EF4-FFF2-40B4-BE49-F238E27FC236}">
                <a16:creationId xmlns:a16="http://schemas.microsoft.com/office/drawing/2014/main" id="{D0D867B3-5AA2-ED4F-9410-B9A3869DA92B}"/>
              </a:ext>
            </a:extLst>
          </p:cNvPr>
          <p:cNvSpPr>
            <a:spLocks noGrp="1"/>
          </p:cNvSpPr>
          <p:nvPr>
            <p:ph type="ftr" sz="quarter" idx="11"/>
          </p:nvPr>
        </p:nvSpPr>
        <p:spPr/>
        <p:txBody>
          <a:bodyPr/>
          <a:lstStyle/>
          <a:p>
            <a:r>
              <a:rPr lang="en-GB"/>
              <a:t>TWEPP Santiago de Compostela 2019</a:t>
            </a:r>
          </a:p>
        </p:txBody>
      </p:sp>
    </p:spTree>
    <p:extLst>
      <p:ext uri="{BB962C8B-B14F-4D97-AF65-F5344CB8AC3E}">
        <p14:creationId xmlns:p14="http://schemas.microsoft.com/office/powerpoint/2010/main" val="3998026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9259A29-67E9-3A47-ADF8-D5B12A62A2EB}"/>
              </a:ext>
            </a:extLst>
          </p:cNvPr>
          <p:cNvSpPr>
            <a:spLocks noGrp="1"/>
          </p:cNvSpPr>
          <p:nvPr>
            <p:ph type="title"/>
          </p:nvPr>
        </p:nvSpPr>
        <p:spPr/>
        <p:txBody>
          <a:bodyPr>
            <a:normAutofit fontScale="90000"/>
          </a:bodyPr>
          <a:lstStyle/>
          <a:p>
            <a:r>
              <a:rPr lang="en-US" dirty="0"/>
              <a:t>RF Components</a:t>
            </a:r>
          </a:p>
        </p:txBody>
      </p:sp>
      <p:sp>
        <p:nvSpPr>
          <p:cNvPr id="4" name="Slide Number Placeholder 3">
            <a:extLst>
              <a:ext uri="{FF2B5EF4-FFF2-40B4-BE49-F238E27FC236}">
                <a16:creationId xmlns:a16="http://schemas.microsoft.com/office/drawing/2014/main" id="{3A2A7EDC-4A28-FA42-8924-1E9E048E3D10}"/>
              </a:ext>
            </a:extLst>
          </p:cNvPr>
          <p:cNvSpPr>
            <a:spLocks noGrp="1"/>
          </p:cNvSpPr>
          <p:nvPr>
            <p:ph type="sldNum" sz="quarter" idx="12"/>
          </p:nvPr>
        </p:nvSpPr>
        <p:spPr/>
        <p:txBody>
          <a:bodyPr/>
          <a:lstStyle/>
          <a:p>
            <a:fld id="{19F05ACF-1A9E-1542-B2B1-6AF804BB2947}" type="slidenum">
              <a:rPr lang="en-US" smtClean="0"/>
              <a:t>9</a:t>
            </a:fld>
            <a:endParaRPr lang="en-US"/>
          </a:p>
        </p:txBody>
      </p:sp>
      <p:sp>
        <p:nvSpPr>
          <p:cNvPr id="7" name="TextBox 6">
            <a:extLst>
              <a:ext uri="{FF2B5EF4-FFF2-40B4-BE49-F238E27FC236}">
                <a16:creationId xmlns:a16="http://schemas.microsoft.com/office/drawing/2014/main" id="{A1B5C979-29BB-A047-ABF0-C6D0A6BBC6EE}"/>
              </a:ext>
            </a:extLst>
          </p:cNvPr>
          <p:cNvSpPr txBox="1"/>
          <p:nvPr/>
        </p:nvSpPr>
        <p:spPr>
          <a:xfrm>
            <a:off x="0" y="433295"/>
            <a:ext cx="4087906" cy="757130"/>
          </a:xfrm>
          <a:prstGeom prst="rect">
            <a:avLst/>
          </a:prstGeom>
          <a:noFill/>
        </p:spPr>
        <p:txBody>
          <a:bodyPr wrap="square" rtlCol="0">
            <a:spAutoFit/>
          </a:bodyPr>
          <a:lstStyle/>
          <a:p>
            <a:r>
              <a:rPr lang="en-US" sz="2160" dirty="0"/>
              <a:t>ON Semiconductor Fanout: NB7VQ1005MMNG </a:t>
            </a:r>
          </a:p>
        </p:txBody>
      </p:sp>
      <p:sp>
        <p:nvSpPr>
          <p:cNvPr id="10" name="Rectangle 9">
            <a:extLst>
              <a:ext uri="{FF2B5EF4-FFF2-40B4-BE49-F238E27FC236}">
                <a16:creationId xmlns:a16="http://schemas.microsoft.com/office/drawing/2014/main" id="{2CFC2E89-9D5B-DB41-A2A5-E7BF4BD5C894}"/>
              </a:ext>
            </a:extLst>
          </p:cNvPr>
          <p:cNvSpPr/>
          <p:nvPr/>
        </p:nvSpPr>
        <p:spPr>
          <a:xfrm>
            <a:off x="4754246" y="364066"/>
            <a:ext cx="4470019" cy="757130"/>
          </a:xfrm>
          <a:prstGeom prst="rect">
            <a:avLst/>
          </a:prstGeom>
        </p:spPr>
        <p:txBody>
          <a:bodyPr wrap="square">
            <a:spAutoFit/>
          </a:bodyPr>
          <a:lstStyle/>
          <a:p>
            <a:r>
              <a:rPr lang="en-US" sz="2160" dirty="0"/>
              <a:t>ON Semiconductor D-Type Flip-Flop:</a:t>
            </a:r>
          </a:p>
          <a:p>
            <a:r>
              <a:rPr lang="en-US" sz="2160" dirty="0"/>
              <a:t>NB7V52MMNG</a:t>
            </a:r>
          </a:p>
        </p:txBody>
      </p:sp>
      <p:pic>
        <p:nvPicPr>
          <p:cNvPr id="12" name="Picture 11">
            <a:extLst>
              <a:ext uri="{FF2B5EF4-FFF2-40B4-BE49-F238E27FC236}">
                <a16:creationId xmlns:a16="http://schemas.microsoft.com/office/drawing/2014/main" id="{67B683E6-351C-3648-90E6-D4901383CB3A}"/>
              </a:ext>
            </a:extLst>
          </p:cNvPr>
          <p:cNvPicPr>
            <a:picLocks noChangeAspect="1"/>
          </p:cNvPicPr>
          <p:nvPr/>
        </p:nvPicPr>
        <p:blipFill>
          <a:blip r:embed="rId2"/>
          <a:stretch>
            <a:fillRect/>
          </a:stretch>
        </p:blipFill>
        <p:spPr>
          <a:xfrm>
            <a:off x="4754246" y="1274218"/>
            <a:ext cx="4941904" cy="2134005"/>
          </a:xfrm>
          <a:prstGeom prst="rect">
            <a:avLst/>
          </a:prstGeom>
          <a:ln>
            <a:solidFill>
              <a:schemeClr val="accent1"/>
            </a:solidFill>
          </a:ln>
        </p:spPr>
      </p:pic>
      <p:sp>
        <p:nvSpPr>
          <p:cNvPr id="14" name="TextBox 13">
            <a:extLst>
              <a:ext uri="{FF2B5EF4-FFF2-40B4-BE49-F238E27FC236}">
                <a16:creationId xmlns:a16="http://schemas.microsoft.com/office/drawing/2014/main" id="{FE480222-3840-8548-BF75-CDBD7FFFAAC3}"/>
              </a:ext>
            </a:extLst>
          </p:cNvPr>
          <p:cNvSpPr txBox="1"/>
          <p:nvPr/>
        </p:nvSpPr>
        <p:spPr>
          <a:xfrm>
            <a:off x="4754246" y="3555680"/>
            <a:ext cx="4129003" cy="757130"/>
          </a:xfrm>
          <a:prstGeom prst="rect">
            <a:avLst/>
          </a:prstGeom>
          <a:solidFill>
            <a:schemeClr val="bg1"/>
          </a:solidFill>
          <a:ln>
            <a:solidFill>
              <a:schemeClr val="accent1"/>
            </a:solidFill>
          </a:ln>
        </p:spPr>
        <p:txBody>
          <a:bodyPr wrap="square" rtlCol="0">
            <a:spAutoFit/>
          </a:bodyPr>
          <a:lstStyle/>
          <a:p>
            <a:pPr algn="l"/>
            <a:r>
              <a:rPr lang="en-US" sz="2160" dirty="0">
                <a:solidFill>
                  <a:srgbClr val="002060"/>
                </a:solidFill>
              </a:rPr>
              <a:t>Setup time (</a:t>
            </a:r>
            <a:r>
              <a:rPr lang="en-US" sz="2160" dirty="0" err="1">
                <a:solidFill>
                  <a:srgbClr val="002060"/>
                </a:solidFill>
              </a:rPr>
              <a:t>t</a:t>
            </a:r>
            <a:r>
              <a:rPr lang="en-US" sz="2160" baseline="-25000" dirty="0" err="1">
                <a:solidFill>
                  <a:srgbClr val="002060"/>
                </a:solidFill>
              </a:rPr>
              <a:t>su</a:t>
            </a:r>
            <a:r>
              <a:rPr lang="en-US" sz="2160" dirty="0">
                <a:solidFill>
                  <a:srgbClr val="002060"/>
                </a:solidFill>
              </a:rPr>
              <a:t>) &lt; 40 ps.</a:t>
            </a:r>
          </a:p>
          <a:p>
            <a:pPr algn="l"/>
            <a:r>
              <a:rPr lang="en-US" sz="2160" dirty="0">
                <a:solidFill>
                  <a:srgbClr val="002060"/>
                </a:solidFill>
              </a:rPr>
              <a:t>Toggle frequency 12 GHz.</a:t>
            </a:r>
          </a:p>
        </p:txBody>
      </p:sp>
      <p:sp>
        <p:nvSpPr>
          <p:cNvPr id="8" name="Rectangle 7">
            <a:extLst>
              <a:ext uri="{FF2B5EF4-FFF2-40B4-BE49-F238E27FC236}">
                <a16:creationId xmlns:a16="http://schemas.microsoft.com/office/drawing/2014/main" id="{3D0B9C7F-1B95-1B41-9F07-D14C31C9B353}"/>
              </a:ext>
            </a:extLst>
          </p:cNvPr>
          <p:cNvSpPr/>
          <p:nvPr/>
        </p:nvSpPr>
        <p:spPr>
          <a:xfrm>
            <a:off x="1879878" y="2672449"/>
            <a:ext cx="6843540" cy="424732"/>
          </a:xfrm>
          <a:prstGeom prst="rect">
            <a:avLst/>
          </a:prstGeom>
        </p:spPr>
        <p:txBody>
          <a:bodyPr wrap="none">
            <a:spAutoFit/>
          </a:bodyPr>
          <a:lstStyle/>
          <a:p>
            <a:r>
              <a:rPr lang="en-US" sz="2160" dirty="0">
                <a:solidFill>
                  <a:srgbClr val="FFFFFF"/>
                </a:solidFill>
                <a:latin typeface="Helvetica" pitchFamily="2" charset="0"/>
              </a:rPr>
              <a:t>RF-quality SMA connectors are qualified up to 12 GHz</a:t>
            </a:r>
            <a:endParaRPr lang="en-US" sz="2160" dirty="0"/>
          </a:p>
        </p:txBody>
      </p:sp>
      <p:pic>
        <p:nvPicPr>
          <p:cNvPr id="15" name="Picture 14">
            <a:extLst>
              <a:ext uri="{FF2B5EF4-FFF2-40B4-BE49-F238E27FC236}">
                <a16:creationId xmlns:a16="http://schemas.microsoft.com/office/drawing/2014/main" id="{4B4F0149-9FBF-DB42-8B97-7CB611B34418}"/>
              </a:ext>
            </a:extLst>
          </p:cNvPr>
          <p:cNvPicPr>
            <a:picLocks noChangeAspect="1"/>
          </p:cNvPicPr>
          <p:nvPr/>
        </p:nvPicPr>
        <p:blipFill>
          <a:blip r:embed="rId3"/>
          <a:stretch>
            <a:fillRect/>
          </a:stretch>
        </p:blipFill>
        <p:spPr>
          <a:xfrm>
            <a:off x="112835" y="1221969"/>
            <a:ext cx="4459165" cy="2333552"/>
          </a:xfrm>
          <a:prstGeom prst="rect">
            <a:avLst/>
          </a:prstGeom>
          <a:ln>
            <a:solidFill>
              <a:schemeClr val="accent1"/>
            </a:solidFill>
          </a:ln>
        </p:spPr>
      </p:pic>
      <p:sp>
        <p:nvSpPr>
          <p:cNvPr id="16" name="TextBox 15">
            <a:extLst>
              <a:ext uri="{FF2B5EF4-FFF2-40B4-BE49-F238E27FC236}">
                <a16:creationId xmlns:a16="http://schemas.microsoft.com/office/drawing/2014/main" id="{1AB99FB3-58DD-E347-B612-B3435C245FE4}"/>
              </a:ext>
            </a:extLst>
          </p:cNvPr>
          <p:cNvSpPr txBox="1"/>
          <p:nvPr/>
        </p:nvSpPr>
        <p:spPr>
          <a:xfrm>
            <a:off x="991568" y="4640343"/>
            <a:ext cx="7525356" cy="424732"/>
          </a:xfrm>
          <a:prstGeom prst="rect">
            <a:avLst/>
          </a:prstGeom>
          <a:solidFill>
            <a:schemeClr val="bg1"/>
          </a:solidFill>
          <a:ln>
            <a:solidFill>
              <a:schemeClr val="accent1"/>
            </a:solidFill>
          </a:ln>
        </p:spPr>
        <p:txBody>
          <a:bodyPr wrap="square" rtlCol="0">
            <a:spAutoFit/>
          </a:bodyPr>
          <a:lstStyle/>
          <a:p>
            <a:r>
              <a:rPr lang="en-US" sz="2160" dirty="0"/>
              <a:t>SMA connectors:       RF-quality up to 12 GHz</a:t>
            </a:r>
            <a:endParaRPr lang="en-US" sz="2160" dirty="0">
              <a:solidFill>
                <a:srgbClr val="002060"/>
              </a:solidFill>
            </a:endParaRPr>
          </a:p>
        </p:txBody>
      </p:sp>
      <p:sp>
        <p:nvSpPr>
          <p:cNvPr id="6" name="Date Placeholder 5">
            <a:extLst>
              <a:ext uri="{FF2B5EF4-FFF2-40B4-BE49-F238E27FC236}">
                <a16:creationId xmlns:a16="http://schemas.microsoft.com/office/drawing/2014/main" id="{6268DD88-3E6A-0547-83D9-3A03CE5FE612}"/>
              </a:ext>
            </a:extLst>
          </p:cNvPr>
          <p:cNvSpPr>
            <a:spLocks noGrp="1"/>
          </p:cNvSpPr>
          <p:nvPr>
            <p:ph type="dt" sz="half" idx="10"/>
          </p:nvPr>
        </p:nvSpPr>
        <p:spPr/>
        <p:txBody>
          <a:bodyPr/>
          <a:lstStyle/>
          <a:p>
            <a:r>
              <a:rPr lang="en-US"/>
              <a:t>September 3rd 2019</a:t>
            </a:r>
            <a:endParaRPr lang="en-GB"/>
          </a:p>
        </p:txBody>
      </p:sp>
      <p:sp>
        <p:nvSpPr>
          <p:cNvPr id="9" name="Footer Placeholder 8">
            <a:extLst>
              <a:ext uri="{FF2B5EF4-FFF2-40B4-BE49-F238E27FC236}">
                <a16:creationId xmlns:a16="http://schemas.microsoft.com/office/drawing/2014/main" id="{34E12028-13FC-AB4A-AFA3-948BB41280CE}"/>
              </a:ext>
            </a:extLst>
          </p:cNvPr>
          <p:cNvSpPr>
            <a:spLocks noGrp="1"/>
          </p:cNvSpPr>
          <p:nvPr>
            <p:ph type="ftr" sz="quarter" idx="11"/>
          </p:nvPr>
        </p:nvSpPr>
        <p:spPr/>
        <p:txBody>
          <a:bodyPr/>
          <a:lstStyle/>
          <a:p>
            <a:r>
              <a:rPr lang="en-GB"/>
              <a:t>TWEPP Santiago de Compostela 2019</a:t>
            </a:r>
          </a:p>
        </p:txBody>
      </p:sp>
    </p:spTree>
    <p:extLst>
      <p:ext uri="{BB962C8B-B14F-4D97-AF65-F5344CB8AC3E}">
        <p14:creationId xmlns:p14="http://schemas.microsoft.com/office/powerpoint/2010/main" val="525300650"/>
      </p:ext>
    </p:extLst>
  </p:cSld>
  <p:clrMapOvr>
    <a:masterClrMapping/>
  </p:clrMapOvr>
</p:sld>
</file>

<file path=ppt/theme/theme1.xml><?xml version="1.0" encoding="utf-8"?>
<a:theme xmlns:a="http://schemas.openxmlformats.org/drawingml/2006/main" name="CMS-2016">
  <a:themeElements>
    <a:clrScheme name="Custom 1">
      <a:dk1>
        <a:sysClr val="windowText" lastClr="000000"/>
      </a:dk1>
      <a:lt1>
        <a:sysClr val="window" lastClr="FFFFFF"/>
      </a:lt1>
      <a:dk2>
        <a:srgbClr val="5A6378"/>
      </a:dk2>
      <a:lt2>
        <a:srgbClr val="D4D4D6"/>
      </a:lt2>
      <a:accent1>
        <a:srgbClr val="A678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MS-2019" id="{70C9AF11-E154-9F4E-81B4-E64EA6F46841}" vid="{E9A8C0AF-8817-3E4D-818D-AA772BA929A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1101</Template>
  <TotalTime>5015</TotalTime>
  <Words>1956</Words>
  <Application>Microsoft Macintosh PowerPoint</Application>
  <PresentationFormat>On-screen Show (16:10)</PresentationFormat>
  <Paragraphs>345</Paragraphs>
  <Slides>36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Calibri-Light</vt:lpstr>
      <vt:lpstr>Courier New</vt:lpstr>
      <vt:lpstr>Helvetica</vt:lpstr>
      <vt:lpstr>Wingdings</vt:lpstr>
      <vt:lpstr>CMS-2016</vt:lpstr>
      <vt:lpstr>A Precision PURE Clock Distribution System</vt:lpstr>
      <vt:lpstr>Collaborators</vt:lpstr>
      <vt:lpstr>The Problem to be Solved</vt:lpstr>
      <vt:lpstr>Physics Motivation</vt:lpstr>
      <vt:lpstr>Figures of Merit </vt:lpstr>
      <vt:lpstr>Pure Clock Demonstrator System</vt:lpstr>
      <vt:lpstr>PowerPoint Presentation</vt:lpstr>
      <vt:lpstr>Design</vt:lpstr>
      <vt:lpstr>RF Components</vt:lpstr>
      <vt:lpstr>Tests made </vt:lpstr>
      <vt:lpstr>Electrical-to-Optical Fan out board – FLY640.</vt:lpstr>
      <vt:lpstr>FLY640</vt:lpstr>
      <vt:lpstr>Front-End Board Emulator</vt:lpstr>
      <vt:lpstr>Reality</vt:lpstr>
      <vt:lpstr>TIESS of 160 MHz Clock</vt:lpstr>
      <vt:lpstr>Test Setup at CERN</vt:lpstr>
      <vt:lpstr>Tests at CERN</vt:lpstr>
      <vt:lpstr>Custom DDMTD</vt:lpstr>
      <vt:lpstr>DDMTD Performance</vt:lpstr>
      <vt:lpstr>DDMTD Measurements</vt:lpstr>
      <vt:lpstr>Phase variation with temperature</vt:lpstr>
      <vt:lpstr>Test with VTRx</vt:lpstr>
      <vt:lpstr>Next Steps</vt:lpstr>
      <vt:lpstr>PCDM Demonstrator</vt:lpstr>
      <vt:lpstr>Next Step PCDM Demonstrator</vt:lpstr>
      <vt:lpstr>Summary</vt:lpstr>
      <vt:lpstr>Acknowledgement</vt:lpstr>
      <vt:lpstr>PowerPoint Presentation</vt:lpstr>
      <vt:lpstr>Instruments</vt:lpstr>
      <vt:lpstr>Using simple clock</vt:lpstr>
      <vt:lpstr>PowerPoint Presentation</vt:lpstr>
      <vt:lpstr>PowerPoint Presentation</vt:lpstr>
      <vt:lpstr>PowerPoint Presentation</vt:lpstr>
      <vt:lpstr>PowerPoint Presentation</vt:lpstr>
      <vt:lpstr>PowerPoint Presentation</vt:lpstr>
      <vt:lpstr>VTRx Test Setup</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Roger Rusack</dc:creator>
  <cp:lastModifiedBy>Roger Rusack</cp:lastModifiedBy>
  <cp:revision>109</cp:revision>
  <cp:lastPrinted>2019-09-03T09:20:04Z</cp:lastPrinted>
  <dcterms:created xsi:type="dcterms:W3CDTF">2019-06-24T14:08:52Z</dcterms:created>
  <dcterms:modified xsi:type="dcterms:W3CDTF">2019-09-03T09:25:47Z</dcterms:modified>
</cp:coreProperties>
</file>