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81"/>
    <p:restoredTop sz="94686"/>
  </p:normalViewPr>
  <p:slideViewPr>
    <p:cSldViewPr snapToGrid="0" snapToObjects="1">
      <p:cViewPr varScale="1">
        <p:scale>
          <a:sx n="110" d="100"/>
          <a:sy n="110" d="100"/>
        </p:scale>
        <p:origin x="4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4FA61-8214-1D45-9B1C-D33353574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F5FD96-33E5-E84B-B9E2-643DE91E58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29E7A-6EB2-5D40-9F9F-EF073073B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5EEC0-4761-EE44-8FDA-114B65F45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69282-36A0-F946-93A9-67F5BCC6E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59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0773C-878D-9E4F-868B-93575A747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1A167-6525-CD45-A9EC-6467A55E2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C06AB-654B-2E42-BEC7-48099B675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9BB69-11C6-DA46-865C-2B9DE380F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601A4-F6AD-3342-9F8D-9BF29FDD4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3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D973BF-8D6E-7E4B-A6FC-04280294BA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149FAD-6BF7-3C4E-A8BA-D102E68E6A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2A0C9-F2DC-014A-9F7C-0FBF0ADA1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774CA-DA7F-3B4D-B4D2-DBF6FDF86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BE3A8-5BAA-5146-8D4D-3D308321E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59D8-BC8E-134E-9E97-E5040C17A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0A9A9-A8CE-0444-B7AB-A433C87C29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636FC-2EE4-634B-BB75-6A4E114F7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B9395-B412-AF45-A300-6AE219C0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A2AF7-74EF-9C41-B64F-D8C59A22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9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41D29-D4F7-294F-A206-555DB6647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2F11B-4993-5946-9558-97F4A778D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AC063-A407-2548-B737-8E0FB855A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F4EDF-E9D2-2449-A2EE-50EAA56B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52B49-BDFB-5144-B42A-D24B36FB1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2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9731C-B542-4D49-AEC7-091CAC4B7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F422A-7DED-2F46-B22C-25D66E1862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755E49-2664-B14E-A4F0-C5CBE7C51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F716D1-92F6-9B4C-BB8C-15A5E15C5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4940F-7B8B-BF4D-BED8-8DB57EE67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DEA8A-34F1-1343-B5DE-4E0658B41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0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C3751-743A-9243-BB9D-134D50A5F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01F616-991A-E14A-8F9F-61FC04AC7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369E0E-7AEF-C44D-9174-EBA114CA4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4FD519-9E96-544F-ADB0-2C71DCFBFA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E51A6B-E816-024B-B732-DF292329E2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E64BB5-5986-9241-8797-6555E237B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1FA7A1-5B04-624D-8F59-F2AE819F0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F83B7-5752-EB4F-BDEC-6E3BF7117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64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438C2-8FFB-0D42-8A14-5FE5A83EF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BC410-5DFA-4443-AF47-6E757D70C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37BBB-CF0B-0542-9CF5-6B3C2CD40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4BB75-FD44-844F-8192-B799B9BC6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FBA5FD-F606-2E42-A804-4FAED3A99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CF60C3-A060-1840-A47B-FE1E4F93C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4DA04C-716C-A140-9648-116107B1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849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B208B-09FA-ED46-B917-9E90FF87F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3EAF6-7F4F-0E40-A105-83832DDB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6122E2-BAA6-2A45-A717-7A52B58B73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2BD22-575F-CF4D-BEB7-4BB6B3490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D7967-CCD5-B841-AE17-1CBFF91F2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840CC-01AF-C54D-AC75-EA9AFBCF4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80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7B922-E45B-AF40-98C0-26CC36768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5A8B7A-AFE6-F54A-B9D4-1AFE8F9C77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BA8D36-25ED-4F4C-894E-CAA6FE7A68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DF85C8-79B8-8440-8266-D66CD2139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8B880-876D-9648-A8DD-8D904E5F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D0CC9-E091-2D4B-9B4E-D3A96EA90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1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C6200F-5067-7847-B5BB-409BDC97E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4D278-8D8E-7846-AEE5-91F0A1570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02EEF-37B5-4A4B-8CD7-7E649F0059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DA4E-2DB3-8F45-BDA5-6DBF68B84521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DE0FC-D37E-6340-95C9-DDADF96A1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57A81-9489-A24F-84CB-58CCCCA346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03BA9-C92D-9B4A-87C7-6F2DE36E5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325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F96B060-FB19-594F-B857-D15CA804D3B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j-ea"/>
                <a:cs typeface="Arial" panose="020B0604020202020204" pitchFamily="34" charset="0"/>
              </a:rPr>
              <a:t>Budget follow-up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C9595F-27A4-0043-AC97-8A268091C6EC}"/>
              </a:ext>
            </a:extLst>
          </p:cNvPr>
          <p:cNvSpPr txBox="1">
            <a:spLocks/>
          </p:cNvSpPr>
          <p:nvPr/>
        </p:nvSpPr>
        <p:spPr>
          <a:xfrm>
            <a:off x="5981075" y="1326511"/>
            <a:ext cx="5723932" cy="4727048"/>
          </a:xfrm>
          <a:prstGeom prst="rect">
            <a:avLst/>
          </a:prstGeom>
          <a:solidFill>
            <a:srgbClr val="E8BE28">
              <a:lumMod val="20000"/>
              <a:lumOff val="80000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marL="493776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975594" marR="0" indent="-527538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78433" marR="0" indent="-428625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56766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1942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1792223" marR="0" indent="-27431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-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042159" marR="0" indent="-3047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2299715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2491739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Arial"/>
              <a:buNone/>
              <a:tabLst/>
              <a:defRPr/>
            </a:pPr>
            <a:r>
              <a:rPr kumimoji="0" lang="en-US" sz="3200" b="1" i="0" u="none" strike="noStrike" kern="0" cap="small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Principles 1/2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1A4670">
                  <a:lumMod val="50000"/>
                </a:srgbClr>
              </a:solidFill>
              <a:effectLst/>
              <a:uLnTx/>
              <a:uFillTx/>
              <a:latin typeface="Tw Cen MT" charset="0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Ongoing and future works will be broken down into </a:t>
            </a:r>
            <a:r>
              <a:rPr kumimoji="0" lang="en-US" sz="1600" b="1" i="0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work packages </a:t>
            </a: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(WP), e.g. ISR, B.225, office building.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An </a:t>
            </a:r>
            <a:r>
              <a:rPr kumimoji="0" lang="en-US" sz="1600" b="1" i="0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expenditure profile </a:t>
            </a: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a table will be drafted for each WP. </a:t>
            </a:r>
            <a:b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</a:b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SMB will be the editor and HSE the checker of this document.</a:t>
            </a:r>
            <a:endParaRPr kumimoji="0" lang="en-US" sz="1600" i="0" strike="noStrike" kern="0" cap="none" spc="0" normalizeH="0" baseline="0" noProof="0" dirty="0">
              <a:ln>
                <a:noFill/>
              </a:ln>
              <a:solidFill>
                <a:srgbClr val="1A4670">
                  <a:lumMod val="50000"/>
                </a:srgbClr>
              </a:solidFill>
              <a:effectLst/>
              <a:uLnTx/>
              <a:uFillTx/>
              <a:latin typeface="Tw Cen MT" charset="0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The principle of </a:t>
            </a:r>
            <a:r>
              <a:rPr kumimoji="0" lang="en-US" sz="1600" b="1" i="0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a</a:t>
            </a:r>
            <a:r>
              <a:rPr lang="en-US" sz="1600" b="1" kern="0" dirty="0" err="1">
                <a:solidFill>
                  <a:schemeClr val="accent4">
                    <a:lumMod val="75000"/>
                  </a:schemeClr>
                </a:solidFill>
                <a:latin typeface="Tw Cen MT" charset="0"/>
              </a:rPr>
              <a:t>ccruals</a:t>
            </a: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 is retained.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For each WP, the rows of the </a:t>
            </a:r>
            <a:r>
              <a:rPr kumimoji="0" lang="en-US" sz="1600" b="1" i="0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table</a:t>
            </a:r>
            <a:r>
              <a:rPr kumimoji="0" lang="en-US" sz="1600" i="0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 will present the cost </a:t>
            </a: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by sub-WP (usually the CE domain) and the columns the expenses by year. For the current year, each quartal will be detailed. A column of “remarks” will be added.</a:t>
            </a:r>
          </a:p>
          <a:p>
            <a:pPr marL="285750" lvl="0" indent="-285750">
              <a:spcBef>
                <a:spcPts val="900"/>
              </a:spcBef>
              <a:buClr>
                <a:srgbClr val="0000FF"/>
              </a:buClr>
              <a:buSzPct val="90000"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The </a:t>
            </a:r>
            <a:r>
              <a:rPr lang="en-US" sz="1600" b="1" kern="0" dirty="0">
                <a:solidFill>
                  <a:schemeClr val="accent4">
                    <a:lumMod val="75000"/>
                  </a:schemeClr>
                </a:solidFill>
                <a:latin typeface="Tw Cen MT" charset="0"/>
              </a:rPr>
              <a:t>sub-WP</a:t>
            </a: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 will be such to allow an easy follow up of the budget.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Contingency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 will be integrated in each sub-WP, declared and followed-up in each steering board.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Wingdings" pitchFamily="2" charset="2"/>
              <a:buChar char="Ø"/>
              <a:tabLst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The tables will be </a:t>
            </a:r>
            <a:r>
              <a:rPr lang="en-US" sz="1600" b="1" kern="0" dirty="0">
                <a:solidFill>
                  <a:schemeClr val="accent4">
                    <a:lumMod val="75000"/>
                  </a:schemeClr>
                </a:solidFill>
                <a:latin typeface="Tw Cen MT" charset="0"/>
              </a:rPr>
              <a:t>updated </a:t>
            </a: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four times in a year: Feb, May, Aug and Nov.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14EA9F3-31BE-A842-A171-C3A5E48B2FF8}"/>
              </a:ext>
            </a:extLst>
          </p:cNvPr>
          <p:cNvGraphicFramePr>
            <a:graphicFrameLocks noGrp="1" noChangeAspect="1"/>
          </p:cNvGraphicFramePr>
          <p:nvPr>
            <p:extLst/>
          </p:nvPr>
        </p:nvGraphicFramePr>
        <p:xfrm>
          <a:off x="838200" y="1326511"/>
          <a:ext cx="4888046" cy="4727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916">
                  <a:extLst>
                    <a:ext uri="{9D8B030D-6E8A-4147-A177-3AD203B41FA5}">
                      <a16:colId xmlns:a16="http://schemas.microsoft.com/office/drawing/2014/main" val="2630201537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2483183704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3602219678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1104914228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1103405843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357114298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1458539906"/>
                    </a:ext>
                  </a:extLst>
                </a:gridCol>
                <a:gridCol w="887854">
                  <a:extLst>
                    <a:ext uri="{9D8B030D-6E8A-4147-A177-3AD203B41FA5}">
                      <a16:colId xmlns:a16="http://schemas.microsoft.com/office/drawing/2014/main" val="3323730960"/>
                    </a:ext>
                  </a:extLst>
                </a:gridCol>
              </a:tblGrid>
              <a:tr h="968191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/>
                        <a:t>Work Package 1  -  Budget in </a:t>
                      </a:r>
                      <a:r>
                        <a:rPr lang="en-US" dirty="0" err="1"/>
                        <a:t>kCHF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545051"/>
                  </a:ext>
                </a:extLst>
              </a:tr>
              <a:tr h="626476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Sub WP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2019</a:t>
                      </a:r>
                    </a:p>
                  </a:txBody>
                  <a:tcPr marL="0" marR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2020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2021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Remarks</a:t>
                      </a:r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3859482689"/>
                  </a:ext>
                </a:extLst>
              </a:tr>
              <a:tr h="62647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Q1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Q2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Q3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Q4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1884668355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1103276451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HVAC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1266293727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Elec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3339882294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4081742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9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F96B060-FB19-594F-B857-D15CA804D3B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j-ea"/>
                <a:cs typeface="Arial" panose="020B0604020202020204" pitchFamily="34" charset="0"/>
              </a:rPr>
              <a:t>Budget follow-up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C9595F-27A4-0043-AC97-8A268091C6EC}"/>
              </a:ext>
            </a:extLst>
          </p:cNvPr>
          <p:cNvSpPr txBox="1">
            <a:spLocks/>
          </p:cNvSpPr>
          <p:nvPr/>
        </p:nvSpPr>
        <p:spPr>
          <a:xfrm>
            <a:off x="5981075" y="1326511"/>
            <a:ext cx="5723932" cy="4727048"/>
          </a:xfrm>
          <a:prstGeom prst="rect">
            <a:avLst/>
          </a:prstGeom>
          <a:solidFill>
            <a:srgbClr val="E8BE28">
              <a:lumMod val="20000"/>
              <a:lumOff val="80000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marL="493776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975594" marR="0" indent="-527538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78433" marR="0" indent="-428625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56766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1942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1792223" marR="0" indent="-27431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-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042159" marR="0" indent="-3047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2299715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2491739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FF"/>
              </a:buClr>
              <a:buSzPct val="90000"/>
              <a:buFont typeface="Arial"/>
              <a:buNone/>
              <a:tabLst/>
              <a:defRPr/>
            </a:pPr>
            <a:r>
              <a:rPr kumimoji="0" lang="en-US" sz="3200" b="1" i="0" u="none" strike="noStrike" kern="0" cap="small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Principles 2/2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1A4670">
                  <a:lumMod val="50000"/>
                </a:srgbClr>
              </a:solidFill>
              <a:effectLst/>
              <a:uLnTx/>
              <a:uFillTx/>
              <a:latin typeface="Tw Cen MT" charset="0"/>
              <a:cs typeface="Arial"/>
              <a:sym typeface="Arial"/>
            </a:endParaRPr>
          </a:p>
          <a:p>
            <a:pPr marL="285750" lvl="0" indent="-285750">
              <a:spcBef>
                <a:spcPts val="900"/>
              </a:spcBef>
              <a:buClr>
                <a:srgbClr val="0000FF"/>
              </a:buClr>
              <a:buSzPct val="90000"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  <a:ea typeface="+mn-ea"/>
              </a:rPr>
              <a:t>To allow an easy follow-up of the budget, the following </a:t>
            </a:r>
            <a:r>
              <a:rPr lang="en-US" sz="1600" b="1" kern="0" dirty="0">
                <a:solidFill>
                  <a:srgbClr val="FFC000">
                    <a:lumMod val="75000"/>
                  </a:srgbClr>
                </a:solidFill>
                <a:latin typeface="Tw Cen MT" charset="0"/>
                <a:ea typeface="+mn-ea"/>
              </a:rPr>
              <a:t>rules</a:t>
            </a: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  <a:ea typeface="+mn-ea"/>
              </a:rPr>
              <a:t> are retained: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  <a:ea typeface="+mn-ea"/>
                <a:cs typeface="+mn-cs"/>
              </a:rPr>
              <a:t>There will be one budget code (BC) per WP;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  <a:ea typeface="+mn-ea"/>
              </a:rPr>
              <a:t>Each sub-</a:t>
            </a: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  <a:ea typeface="+mn-ea"/>
                <a:cs typeface="+mn-cs"/>
              </a:rPr>
              <a:t>WP will be given unique unambiguous acronym (naming convention);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  <a:ea typeface="+mn-ea"/>
              </a:rPr>
              <a:t>The description field of the EDH orders will start with the sub-WP acronym.</a:t>
            </a:r>
          </a:p>
          <a:p>
            <a:pPr marL="285750" indent="-285750">
              <a:spcBef>
                <a:spcPts val="900"/>
              </a:spcBef>
              <a:buClr>
                <a:srgbClr val="0000FF"/>
              </a:buClr>
              <a:buSzPct val="90000"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HSE will ask SMB to </a:t>
            </a:r>
            <a:r>
              <a:rPr lang="en-US" sz="1600" b="1" kern="0" dirty="0">
                <a:solidFill>
                  <a:schemeClr val="accent4">
                    <a:lumMod val="75000"/>
                  </a:schemeClr>
                </a:solidFill>
                <a:latin typeface="Tw Cen MT" charset="0"/>
              </a:rPr>
              <a:t>modify</a:t>
            </a: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 an EDH order if: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The budget code is wrong;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The naming convention is not respected;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If applicable, attachments are missing (e.g. cost estimates);</a:t>
            </a:r>
          </a:p>
          <a:p>
            <a:pPr marL="285750" lvl="1" indent="-285750">
              <a:spcBef>
                <a:spcPts val="900"/>
              </a:spcBef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HSE will </a:t>
            </a:r>
            <a:r>
              <a:rPr lang="en-US" sz="1600" b="1" kern="0" dirty="0">
                <a:solidFill>
                  <a:schemeClr val="accent4">
                    <a:lumMod val="75000"/>
                  </a:schemeClr>
                </a:solidFill>
                <a:latin typeface="Tw Cen MT" charset="0"/>
              </a:rPr>
              <a:t>reject</a:t>
            </a: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 an EDH order if :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The (sub-)WP scope of works is not respected;</a:t>
            </a:r>
          </a:p>
          <a:p>
            <a:pPr marL="767568" lvl="1" indent="-285750">
              <a:spcBef>
                <a:spcPts val="300"/>
              </a:spcBef>
              <a:buClr>
                <a:srgbClr val="0000FF"/>
              </a:buClr>
              <a:buFont typeface="Courier New" panose="02070309020205020404" pitchFamily="49" charset="0"/>
              <a:buChar char="o"/>
              <a:defRPr/>
            </a:pPr>
            <a:r>
              <a:rPr lang="en-US" sz="1600" kern="0" dirty="0">
                <a:solidFill>
                  <a:srgbClr val="1A4670">
                    <a:lumMod val="50000"/>
                  </a:srgbClr>
                </a:solidFill>
                <a:latin typeface="Tw Cen MT" charset="0"/>
              </a:rPr>
              <a:t>The (sub-)WP budget envelope is not respected.</a:t>
            </a:r>
          </a:p>
          <a:p>
            <a:pPr marL="481818" lvl="1" indent="0">
              <a:spcBef>
                <a:spcPts val="300"/>
              </a:spcBef>
              <a:buClr>
                <a:srgbClr val="0000FF"/>
              </a:buClr>
              <a:buNone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A4670">
                    <a:lumMod val="50000"/>
                  </a:srgbClr>
                </a:solidFill>
                <a:effectLst/>
                <a:uLnTx/>
                <a:uFillTx/>
                <a:latin typeface="Tw Cen MT" charset="0"/>
                <a:cs typeface="Arial"/>
                <a:sym typeface="Arial"/>
              </a:rPr>
              <a:t> 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1A4670">
                  <a:lumMod val="50000"/>
                </a:srgbClr>
              </a:solidFill>
              <a:effectLst/>
              <a:uLnTx/>
              <a:uFillTx/>
              <a:latin typeface="Tw Cen MT" charset="0"/>
              <a:cs typeface="Arial"/>
              <a:sym typeface="Arial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14EA9F3-31BE-A842-A171-C3A5E48B2FF8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63768344"/>
              </p:ext>
            </p:extLst>
          </p:nvPr>
        </p:nvGraphicFramePr>
        <p:xfrm>
          <a:off x="838200" y="1326511"/>
          <a:ext cx="4888046" cy="4727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916">
                  <a:extLst>
                    <a:ext uri="{9D8B030D-6E8A-4147-A177-3AD203B41FA5}">
                      <a16:colId xmlns:a16="http://schemas.microsoft.com/office/drawing/2014/main" val="2630201537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2483183704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3602219678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1104914228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1103405843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357114298"/>
                    </a:ext>
                  </a:extLst>
                </a:gridCol>
                <a:gridCol w="549046">
                  <a:extLst>
                    <a:ext uri="{9D8B030D-6E8A-4147-A177-3AD203B41FA5}">
                      <a16:colId xmlns:a16="http://schemas.microsoft.com/office/drawing/2014/main" val="1458539906"/>
                    </a:ext>
                  </a:extLst>
                </a:gridCol>
                <a:gridCol w="887854">
                  <a:extLst>
                    <a:ext uri="{9D8B030D-6E8A-4147-A177-3AD203B41FA5}">
                      <a16:colId xmlns:a16="http://schemas.microsoft.com/office/drawing/2014/main" val="3323730960"/>
                    </a:ext>
                  </a:extLst>
                </a:gridCol>
              </a:tblGrid>
              <a:tr h="968191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/>
                        <a:t>Work Package 1  -  Budget in </a:t>
                      </a:r>
                      <a:r>
                        <a:rPr lang="en-US" dirty="0" err="1"/>
                        <a:t>kCHF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545051"/>
                  </a:ext>
                </a:extLst>
              </a:tr>
              <a:tr h="626476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Sub WP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2019</a:t>
                      </a:r>
                    </a:p>
                  </a:txBody>
                  <a:tcPr marL="0" marR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2020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2021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Remarks</a:t>
                      </a:r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3859482689"/>
                  </a:ext>
                </a:extLst>
              </a:tr>
              <a:tr h="62647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Q1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Q2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Q3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Q4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1884668355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1103276451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HVAC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1266293727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Elec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3339882294"/>
                  </a:ext>
                </a:extLst>
              </a:tr>
              <a:tr h="626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anchor="ctr"/>
                </a:tc>
                <a:extLst>
                  <a:ext uri="{0D108BD9-81ED-4DB2-BD59-A6C34878D82A}">
                    <a16:rowId xmlns:a16="http://schemas.microsoft.com/office/drawing/2014/main" val="4081742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292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3906</TotalTime>
  <Words>212</Words>
  <Application>Microsoft Macintosh PowerPoint</Application>
  <PresentationFormat>Widescreen</PresentationFormat>
  <Paragraphs>51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Tw Cen MT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</cp:revision>
  <cp:lastPrinted>2019-03-18T09:03:51Z</cp:lastPrinted>
  <dcterms:created xsi:type="dcterms:W3CDTF">2019-03-15T15:06:32Z</dcterms:created>
  <dcterms:modified xsi:type="dcterms:W3CDTF">2019-03-19T07:48:20Z</dcterms:modified>
</cp:coreProperties>
</file>