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0" r:id="rId5"/>
    <p:sldMasterId id="2147483658" r:id="rId6"/>
  </p:sldMasterIdLst>
  <p:notesMasterIdLst>
    <p:notesMasterId r:id="rId21"/>
  </p:notesMasterIdLst>
  <p:handoutMasterIdLst>
    <p:handoutMasterId r:id="rId22"/>
  </p:handoutMasterIdLst>
  <p:sldIdLst>
    <p:sldId id="508" r:id="rId7"/>
    <p:sldId id="494" r:id="rId8"/>
    <p:sldId id="509" r:id="rId9"/>
    <p:sldId id="437" r:id="rId10"/>
    <p:sldId id="469" r:id="rId11"/>
    <p:sldId id="501" r:id="rId12"/>
    <p:sldId id="507" r:id="rId13"/>
    <p:sldId id="515" r:id="rId14"/>
    <p:sldId id="502" r:id="rId15"/>
    <p:sldId id="503" r:id="rId16"/>
    <p:sldId id="516" r:id="rId17"/>
    <p:sldId id="514" r:id="rId18"/>
    <p:sldId id="517" r:id="rId19"/>
    <p:sldId id="486" r:id="rId20"/>
  </p:sldIdLst>
  <p:sldSz cx="9906000" cy="6858000" type="A4"/>
  <p:notesSz cx="6797675" cy="9872663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EAEAEA"/>
    <a:srgbClr val="90B8E9"/>
    <a:srgbClr val="EEEEEE"/>
    <a:srgbClr val="FF3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72" autoAdjust="0"/>
    <p:restoredTop sz="94674" autoAdjust="0"/>
  </p:normalViewPr>
  <p:slideViewPr>
    <p:cSldViewPr>
      <p:cViewPr varScale="1">
        <p:scale>
          <a:sx n="132" d="100"/>
          <a:sy n="132" d="100"/>
        </p:scale>
        <p:origin x="1162" y="11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936" y="-120"/>
      </p:cViewPr>
      <p:guideLst>
        <p:guide orient="horz" pos="3110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654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85CCE-0940-C249-9796-69B9BAE2855C}" type="datetime1">
              <a:rPr lang="en-US" smtClean="0"/>
              <a:t>22-Mar-19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654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654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42BB5-9E63-D044-AA93-3E2E066D91C1}" type="datetime1">
              <a:rPr lang="en-US" smtClean="0"/>
              <a:t>22-Mar-19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41363"/>
            <a:ext cx="53467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83" y="4689840"/>
            <a:ext cx="5437510" cy="4441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654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E6473-BF89-4EBE-8C6F-A034231626B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028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E6473-BF89-4EBE-8C6F-A034231626B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207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663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446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092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7264400" cy="792162"/>
          </a:xfrm>
        </p:spPr>
        <p:txBody>
          <a:bodyPr>
            <a:noAutofit/>
          </a:bodyPr>
          <a:lstStyle>
            <a:lvl1pPr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25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95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528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1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56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6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84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98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5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4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9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11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27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81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4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93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046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84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52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80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59700" cy="685800"/>
          </a:xfrm>
        </p:spPr>
        <p:txBody>
          <a:bodyPr>
            <a:normAutofit/>
          </a:bodyPr>
          <a:lstStyle>
            <a:lvl1pPr>
              <a:defRPr sz="37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22 mars 2019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/>
              <a:t>22 mars 2019</a:t>
            </a:r>
            <a:endParaRPr lang="it-IT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M. </a:t>
            </a:r>
            <a:r>
              <a:rPr lang="fr-CH" err="1"/>
              <a:t>Nonis</a:t>
            </a:r>
            <a:r>
              <a:rPr lang="fr-CH"/>
              <a:t> – Réunion Annuelle TS/FM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89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72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22 mars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1611"/>
            <a:ext cx="7924800" cy="639762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82550" y="68592"/>
            <a:ext cx="74295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10/10/2016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mars 2019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9137420" y="76200"/>
            <a:ext cx="768580" cy="609600"/>
            <a:chOff x="8493185" y="2057400"/>
            <a:chExt cx="768580" cy="609600"/>
          </a:xfrm>
        </p:grpSpPr>
        <p:sp>
          <p:nvSpPr>
            <p:cNvPr id="15" name="Oval 14"/>
            <p:cNvSpPr/>
            <p:nvPr/>
          </p:nvSpPr>
          <p:spPr>
            <a:xfrm>
              <a:off x="8534400" y="2057400"/>
              <a:ext cx="609600" cy="6096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93185" y="2172950"/>
              <a:ext cx="76858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b="1" i="0" dirty="0" smtClean="0">
                  <a:solidFill>
                    <a:srgbClr val="FFFFFF"/>
                  </a:solidFill>
                  <a:latin typeface="Arial"/>
                  <a:cs typeface="Arial"/>
                </a:rPr>
                <a:t>SMB</a:t>
              </a:r>
              <a:endParaRPr lang="en-US" sz="1900" b="1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6" r:id="rId5"/>
    <p:sldLayoutId id="2147483657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957472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52" indent="-359052" algn="l" defTabSz="9574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45" indent="-299209" algn="l" defTabSz="9574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838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571" indent="-239368" algn="l" defTabSz="9574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307" indent="-239368" algn="l" defTabSz="9574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7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4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2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5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mars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6D3D5-5103-2C48-89DF-7417138B4B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22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10/10/2016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mars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71C12-FDFB-7B4D-8ECC-4709177199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54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\\cern.ch\dfs\Departments\SMB\Groups\SE\RWTC\Plannings\EXEC_PO_RWTC%20v64.mp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file:///\\cern.ch\dfs\Departments\SMB\Groups\SE\RWTC\Plannings\EXEC_PO_RWTC%20v62.mp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943" y="1976437"/>
            <a:ext cx="8610599" cy="3052763"/>
          </a:xfrm>
        </p:spPr>
        <p:txBody>
          <a:bodyPr>
            <a:normAutofit/>
          </a:bodyPr>
          <a:lstStyle/>
          <a:p>
            <a:r>
              <a:rPr lang="en-US" sz="5000" dirty="0" smtClean="0">
                <a:solidFill>
                  <a:schemeClr val="accent1">
                    <a:lumMod val="75000"/>
                  </a:schemeClr>
                </a:solidFill>
              </a:rPr>
              <a:t>RWTCS and </a:t>
            </a:r>
            <a:r>
              <a:rPr lang="en-US" sz="5000" dirty="0" err="1" smtClean="0">
                <a:solidFill>
                  <a:schemeClr val="accent1">
                    <a:lumMod val="75000"/>
                  </a:schemeClr>
                </a:solidFill>
              </a:rPr>
              <a:t>bldg</a:t>
            </a:r>
            <a:r>
              <a:rPr lang="en-US" sz="5000" dirty="0" smtClean="0">
                <a:solidFill>
                  <a:schemeClr val="accent1">
                    <a:lumMod val="75000"/>
                  </a:schemeClr>
                </a:solidFill>
              </a:rPr>
              <a:t> 573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300" dirty="0" smtClean="0">
                <a:solidFill>
                  <a:schemeClr val="accent1">
                    <a:lumMod val="75000"/>
                  </a:schemeClr>
                </a:solidFill>
              </a:rPr>
              <a:t>C. Colloca</a:t>
            </a:r>
            <a:endParaRPr 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D59E-5D35-4904-BE78-303A6777FC03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-2280513" y="152400"/>
            <a:ext cx="14091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>
                <a:solidFill>
                  <a:schemeClr val="accent1">
                    <a:lumMod val="75000"/>
                  </a:schemeClr>
                </a:solidFill>
              </a:rPr>
              <a:t>RWTCS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Steering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Commitee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404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On </a:t>
            </a:r>
            <a:r>
              <a:rPr lang="fr-CH" sz="3000" dirty="0" err="1" smtClean="0"/>
              <a:t>going</a:t>
            </a:r>
            <a:r>
              <a:rPr lang="fr-CH" sz="3000" dirty="0" smtClean="0"/>
              <a:t>/</a:t>
            </a:r>
            <a:r>
              <a:rPr lang="fr-CH" sz="3000" dirty="0" err="1" smtClean="0"/>
              <a:t>starting</a:t>
            </a:r>
            <a:r>
              <a:rPr lang="fr-CH" sz="3000" dirty="0" smtClean="0"/>
              <a:t> </a:t>
            </a:r>
            <a:r>
              <a:rPr lang="fr-CH" sz="3000" dirty="0" err="1" smtClean="0"/>
              <a:t>STUDIES</a:t>
            </a:r>
            <a:endParaRPr lang="en-GB" sz="3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838200" y="1905000"/>
            <a:ext cx="8420100" cy="32988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RWTCS: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phase 2-5 civil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</a:rPr>
              <a:t>eng.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 for foundation HVAC surface (ISR3-ISR7)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DO preparation for 10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</a:rPr>
              <a:t>bldgs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 for HVAC surface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estimate for DI, IT &amp;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</a:rPr>
              <a:t>elec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 for HVAC surface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BLDG 573: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fire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protection wall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evaporators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BLDG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225: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input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from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BE/ICS for predesign of sprinkler system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53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BUDGET - SPENDING PROFILE</a:t>
            </a:r>
            <a:endParaRPr lang="en-GB" dirty="0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09037" y="1051495"/>
            <a:ext cx="1997663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HVAC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2019 : 1200 </a:t>
            </a:r>
            <a:r>
              <a:rPr lang="en-GB" sz="2000" dirty="0" err="1" smtClean="0">
                <a:solidFill>
                  <a:schemeClr val="tx2"/>
                </a:solidFill>
              </a:rPr>
              <a:t>kCHF</a:t>
            </a:r>
            <a:endParaRPr lang="en-GB" sz="2000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chemeClr val="tx2"/>
                </a:solidFill>
              </a:rPr>
              <a:t>2020: 500 </a:t>
            </a:r>
            <a:r>
              <a:rPr lang="en-GB" sz="2000" dirty="0" err="1" smtClean="0">
                <a:solidFill>
                  <a:schemeClr val="tx2"/>
                </a:solidFill>
              </a:rPr>
              <a:t>kCHF</a:t>
            </a: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9767" y="4173141"/>
            <a:ext cx="5103833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 smtClean="0"/>
              <a:t>Possible </a:t>
            </a:r>
            <a:r>
              <a:rPr lang="en-GB" dirty="0"/>
              <a:t>reports to </a:t>
            </a:r>
            <a:r>
              <a:rPr lang="en-GB" dirty="0" smtClean="0"/>
              <a:t>2020 (160 </a:t>
            </a:r>
            <a:r>
              <a:rPr lang="en-GB" dirty="0" err="1" smtClean="0"/>
              <a:t>kCHF</a:t>
            </a:r>
            <a:r>
              <a:rPr lang="en-GB" dirty="0" smtClean="0"/>
              <a:t>)</a:t>
            </a:r>
            <a:endParaRPr lang="en-US" dirty="0"/>
          </a:p>
          <a:p>
            <a:r>
              <a:rPr lang="fr-CH" dirty="0" smtClean="0"/>
              <a:t>-</a:t>
            </a:r>
            <a:r>
              <a:rPr lang="fr-CH" dirty="0"/>
              <a:t>          </a:t>
            </a:r>
            <a:r>
              <a:rPr lang="fr-CH" dirty="0" err="1"/>
              <a:t>Masonry</a:t>
            </a:r>
            <a:r>
              <a:rPr lang="fr-CH" dirty="0"/>
              <a:t> </a:t>
            </a:r>
            <a:r>
              <a:rPr lang="fr-CH" dirty="0" smtClean="0"/>
              <a:t>&amp; </a:t>
            </a:r>
            <a:r>
              <a:rPr lang="fr-CH" dirty="0" err="1" smtClean="0"/>
              <a:t>fire</a:t>
            </a:r>
            <a:r>
              <a:rPr lang="fr-CH" dirty="0" smtClean="0"/>
              <a:t> </a:t>
            </a:r>
            <a:r>
              <a:rPr lang="fr-CH" dirty="0" err="1"/>
              <a:t>walls</a:t>
            </a:r>
            <a:r>
              <a:rPr lang="fr-CH" dirty="0"/>
              <a:t> </a:t>
            </a:r>
            <a:r>
              <a:rPr lang="fr-CH" dirty="0" err="1" smtClean="0"/>
              <a:t>parallel</a:t>
            </a:r>
            <a:r>
              <a:rPr lang="fr-CH" dirty="0" smtClean="0"/>
              <a:t> </a:t>
            </a:r>
            <a:r>
              <a:rPr lang="fr-CH" dirty="0"/>
              <a:t>galeries</a:t>
            </a:r>
            <a:endParaRPr lang="en-US" dirty="0"/>
          </a:p>
          <a:p>
            <a:r>
              <a:rPr lang="fr-CH" dirty="0"/>
              <a:t>-          </a:t>
            </a:r>
            <a:r>
              <a:rPr lang="fr-CH" dirty="0" err="1"/>
              <a:t>Sealing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(</a:t>
            </a:r>
            <a:r>
              <a:rPr lang="fr-CH" dirty="0" err="1"/>
              <a:t>walls</a:t>
            </a:r>
            <a:r>
              <a:rPr lang="fr-CH" dirty="0"/>
              <a:t>)</a:t>
            </a:r>
            <a:endParaRPr lang="en-US" dirty="0"/>
          </a:p>
          <a:p>
            <a:r>
              <a:rPr lang="fr-CH" dirty="0"/>
              <a:t>-          </a:t>
            </a:r>
            <a:r>
              <a:rPr lang="en-GB" dirty="0"/>
              <a:t>4 ducts dismantling in ISR4</a:t>
            </a:r>
          </a:p>
          <a:p>
            <a:r>
              <a:rPr lang="en-GB" dirty="0"/>
              <a:t>-          Ventilation unit dismantling ISR2 (entrance</a:t>
            </a:r>
            <a:r>
              <a:rPr lang="en-GB" dirty="0" smtClean="0"/>
              <a:t>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94289" y="2160062"/>
            <a:ext cx="5228483" cy="19236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New estimate for surface work for HVAC (685kCHF)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chemeClr val="tx2"/>
                </a:solidFill>
              </a:rPr>
              <a:t>PHASE </a:t>
            </a:r>
            <a:r>
              <a:rPr lang="en-GB" sz="2000" dirty="0" smtClean="0">
                <a:solidFill>
                  <a:schemeClr val="tx2"/>
                </a:solidFill>
              </a:rPr>
              <a:t>1 : 70 </a:t>
            </a:r>
            <a:r>
              <a:rPr lang="en-GB" sz="2000" dirty="0" err="1" smtClean="0">
                <a:solidFill>
                  <a:schemeClr val="tx2"/>
                </a:solidFill>
              </a:rPr>
              <a:t>kCHF</a:t>
            </a:r>
            <a:r>
              <a:rPr lang="en-GB" sz="2000" dirty="0" smtClean="0">
                <a:solidFill>
                  <a:schemeClr val="tx2"/>
                </a:solidFill>
              </a:rPr>
              <a:t> </a:t>
            </a:r>
            <a:r>
              <a:rPr lang="en-GB" sz="2000" i="1" dirty="0" smtClean="0">
                <a:solidFill>
                  <a:schemeClr val="tx2"/>
                </a:solidFill>
              </a:rPr>
              <a:t>+ 40 </a:t>
            </a:r>
            <a:r>
              <a:rPr lang="en-GB" sz="2000" i="1" dirty="0" err="1" smtClean="0">
                <a:solidFill>
                  <a:schemeClr val="tx2"/>
                </a:solidFill>
              </a:rPr>
              <a:t>kCHF</a:t>
            </a:r>
            <a:endParaRPr lang="en-GB" sz="2000" i="1" dirty="0" smtClean="0">
              <a:solidFill>
                <a:schemeClr val="tx2"/>
              </a:solidFill>
            </a:endParaRPr>
          </a:p>
          <a:p>
            <a:r>
              <a:rPr lang="en-GB" sz="2000" i="1" dirty="0" smtClean="0">
                <a:solidFill>
                  <a:schemeClr val="tx2"/>
                </a:solidFill>
              </a:rPr>
              <a:t>PHASE </a:t>
            </a:r>
            <a:r>
              <a:rPr lang="en-GB" sz="2000" i="1" dirty="0">
                <a:solidFill>
                  <a:schemeClr val="tx2"/>
                </a:solidFill>
              </a:rPr>
              <a:t>2 </a:t>
            </a:r>
            <a:r>
              <a:rPr lang="en-GB" sz="2000" i="1" dirty="0" smtClean="0">
                <a:solidFill>
                  <a:schemeClr val="tx2"/>
                </a:solidFill>
              </a:rPr>
              <a:t>: 135 </a:t>
            </a:r>
            <a:r>
              <a:rPr lang="en-GB" sz="2000" i="1" dirty="0" err="1">
                <a:solidFill>
                  <a:schemeClr val="tx2"/>
                </a:solidFill>
              </a:rPr>
              <a:t>kCHF</a:t>
            </a:r>
            <a:r>
              <a:rPr lang="en-GB" sz="2000" i="1" dirty="0">
                <a:solidFill>
                  <a:schemeClr val="tx2"/>
                </a:solidFill>
              </a:rPr>
              <a:t> + 40 </a:t>
            </a:r>
            <a:r>
              <a:rPr lang="en-GB" sz="2000" i="1" dirty="0" err="1">
                <a:solidFill>
                  <a:schemeClr val="tx2"/>
                </a:solidFill>
              </a:rPr>
              <a:t>kCHF</a:t>
            </a:r>
            <a:endParaRPr lang="en-GB" sz="2000" i="1" dirty="0">
              <a:solidFill>
                <a:schemeClr val="tx2"/>
              </a:solidFill>
            </a:endParaRPr>
          </a:p>
          <a:p>
            <a:r>
              <a:rPr lang="en-GB" sz="2000" i="1" dirty="0">
                <a:solidFill>
                  <a:schemeClr val="tx2"/>
                </a:solidFill>
              </a:rPr>
              <a:t>PHASE 3: </a:t>
            </a:r>
            <a:r>
              <a:rPr lang="en-GB" sz="2000" i="1" dirty="0" smtClean="0">
                <a:solidFill>
                  <a:schemeClr val="tx2"/>
                </a:solidFill>
              </a:rPr>
              <a:t>135 </a:t>
            </a:r>
            <a:r>
              <a:rPr lang="en-GB" sz="2000" i="1" dirty="0" err="1">
                <a:solidFill>
                  <a:schemeClr val="tx2"/>
                </a:solidFill>
              </a:rPr>
              <a:t>kCHF</a:t>
            </a:r>
            <a:r>
              <a:rPr lang="en-GB" sz="2000" i="1" dirty="0">
                <a:solidFill>
                  <a:schemeClr val="tx2"/>
                </a:solidFill>
              </a:rPr>
              <a:t> + 40 </a:t>
            </a:r>
            <a:r>
              <a:rPr lang="en-GB" sz="2000" i="1" dirty="0" err="1" smtClean="0">
                <a:solidFill>
                  <a:schemeClr val="tx2"/>
                </a:solidFill>
              </a:rPr>
              <a:t>kCHF</a:t>
            </a:r>
            <a:endParaRPr lang="en-GB" sz="2000" i="1" dirty="0" smtClean="0">
              <a:solidFill>
                <a:schemeClr val="tx2"/>
              </a:solidFill>
            </a:endParaRPr>
          </a:p>
          <a:p>
            <a:r>
              <a:rPr lang="en-GB" sz="2000" i="1" dirty="0" smtClean="0">
                <a:solidFill>
                  <a:schemeClr val="tx2"/>
                </a:solidFill>
              </a:rPr>
              <a:t>PHASE </a:t>
            </a:r>
            <a:r>
              <a:rPr lang="en-GB" sz="2000" i="1" dirty="0">
                <a:solidFill>
                  <a:schemeClr val="tx2"/>
                </a:solidFill>
              </a:rPr>
              <a:t>4 : 70 </a:t>
            </a:r>
            <a:r>
              <a:rPr lang="en-GB" sz="2000" i="1" dirty="0" err="1">
                <a:solidFill>
                  <a:schemeClr val="tx2"/>
                </a:solidFill>
              </a:rPr>
              <a:t>kCHF</a:t>
            </a:r>
            <a:r>
              <a:rPr lang="en-GB" sz="2000" i="1" dirty="0">
                <a:solidFill>
                  <a:schemeClr val="tx2"/>
                </a:solidFill>
              </a:rPr>
              <a:t> + 40 </a:t>
            </a:r>
            <a:r>
              <a:rPr lang="en-GB" sz="2000" i="1" dirty="0" err="1">
                <a:solidFill>
                  <a:schemeClr val="tx2"/>
                </a:solidFill>
              </a:rPr>
              <a:t>kCHF</a:t>
            </a:r>
            <a:endParaRPr lang="en-GB" sz="2000" i="1" dirty="0">
              <a:solidFill>
                <a:schemeClr val="tx2"/>
              </a:solidFill>
            </a:endParaRPr>
          </a:p>
          <a:p>
            <a:r>
              <a:rPr lang="en-GB" sz="2000" i="1" dirty="0">
                <a:solidFill>
                  <a:schemeClr val="tx2"/>
                </a:solidFill>
              </a:rPr>
              <a:t>PHASE 5 : </a:t>
            </a:r>
            <a:r>
              <a:rPr lang="en-GB" sz="2000" i="1" dirty="0" smtClean="0">
                <a:solidFill>
                  <a:schemeClr val="tx2"/>
                </a:solidFill>
              </a:rPr>
              <a:t>75 </a:t>
            </a:r>
            <a:r>
              <a:rPr lang="en-GB" sz="2000" i="1" dirty="0" err="1">
                <a:solidFill>
                  <a:schemeClr val="tx2"/>
                </a:solidFill>
              </a:rPr>
              <a:t>kCHF</a:t>
            </a:r>
            <a:r>
              <a:rPr lang="en-GB" sz="2000" i="1" dirty="0">
                <a:solidFill>
                  <a:schemeClr val="tx2"/>
                </a:solidFill>
              </a:rPr>
              <a:t> + 40 </a:t>
            </a:r>
            <a:r>
              <a:rPr lang="en-GB" sz="2000" i="1" dirty="0" err="1" smtClean="0">
                <a:solidFill>
                  <a:schemeClr val="tx2"/>
                </a:solidFill>
              </a:rPr>
              <a:t>kCHF</a:t>
            </a:r>
            <a:endParaRPr lang="en-US" sz="2000" i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3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SPENDING PROFILE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473464"/>
              </p:ext>
            </p:extLst>
          </p:nvPr>
        </p:nvGraphicFramePr>
        <p:xfrm>
          <a:off x="1447800" y="1373986"/>
          <a:ext cx="6084284" cy="2135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1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1199736050"/>
                    </a:ext>
                  </a:extLst>
                </a:gridCol>
              </a:tblGrid>
              <a:tr h="809144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EXPENDITURES </a:t>
                      </a:r>
                    </a:p>
                    <a:p>
                      <a:pPr algn="ctr"/>
                      <a:r>
                        <a:rPr lang="en-GB" sz="1500" dirty="0" smtClean="0"/>
                        <a:t>(FOR TUNNEL WORK ONLY – NO SECURITY)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 smtClean="0"/>
                    </a:p>
                    <a:p>
                      <a:pPr algn="ctr"/>
                      <a:r>
                        <a:rPr lang="en-GB" sz="1500" dirty="0" smtClean="0"/>
                        <a:t>2019</a:t>
                      </a:r>
                    </a:p>
                    <a:p>
                      <a:pPr algn="ctr"/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GLOBAL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BUDGET*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en-GB" sz="15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kCHF</a:t>
                      </a:r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2’400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1’070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390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340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944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TOTAL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4’245</a:t>
                      </a:r>
                      <a:endParaRPr lang="en-GB" sz="1800" b="1" i="0" u="none" strike="noStrike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2292552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21500" y="6096000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*Without ‘Access control’, ‘Human resources’</a:t>
            </a:r>
            <a:endParaRPr 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" y="3860120"/>
            <a:ext cx="7628114" cy="22006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 Includes: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New estimate for dry </a:t>
            </a:r>
            <a:r>
              <a:rPr lang="en-US" sz="2000" dirty="0" smtClean="0">
                <a:solidFill>
                  <a:schemeClr val="tx2"/>
                </a:solidFill>
              </a:rPr>
              <a:t>risers </a:t>
            </a:r>
            <a:r>
              <a:rPr lang="en-US" sz="2000" dirty="0" smtClean="0">
                <a:solidFill>
                  <a:schemeClr val="tx2"/>
                </a:solidFill>
              </a:rPr>
              <a:t>(incl. civil </a:t>
            </a:r>
            <a:r>
              <a:rPr lang="en-US" sz="2000" dirty="0" err="1" smtClean="0">
                <a:solidFill>
                  <a:schemeClr val="tx2"/>
                </a:solidFill>
              </a:rPr>
              <a:t>eng.</a:t>
            </a:r>
            <a:r>
              <a:rPr lang="en-US" sz="2000" dirty="0" smtClean="0">
                <a:solidFill>
                  <a:schemeClr val="tx2"/>
                </a:solidFill>
              </a:rPr>
              <a:t> 2020)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solidFill>
                  <a:schemeClr val="tx2"/>
                </a:solidFill>
              </a:rPr>
              <a:t>New estimate fire door ISR2 + motorised fire door ISR2/ISR3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342900" indent="-342900">
              <a:buFontTx/>
              <a:buChar char="-"/>
            </a:pPr>
            <a:r>
              <a:rPr lang="en-GB" sz="2000" dirty="0" smtClean="0">
                <a:solidFill>
                  <a:schemeClr val="tx2"/>
                </a:solidFill>
              </a:rPr>
              <a:t>Fast opening doors (2019)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New estimate of civil </a:t>
            </a:r>
            <a:r>
              <a:rPr lang="en-US" sz="2000" dirty="0" err="1" smtClean="0">
                <a:solidFill>
                  <a:schemeClr val="tx2"/>
                </a:solidFill>
              </a:rPr>
              <a:t>eng</a:t>
            </a:r>
            <a:r>
              <a:rPr lang="en-US" sz="2000" dirty="0" err="1">
                <a:solidFill>
                  <a:schemeClr val="tx2"/>
                </a:solidFill>
              </a:rPr>
              <a:t>.</a:t>
            </a:r>
            <a:r>
              <a:rPr lang="en-US" sz="2000" dirty="0" smtClean="0">
                <a:solidFill>
                  <a:schemeClr val="tx2"/>
                </a:solidFill>
              </a:rPr>
              <a:t> Works and services (</a:t>
            </a:r>
            <a:r>
              <a:rPr lang="en-US" sz="2000" dirty="0" err="1" smtClean="0">
                <a:solidFill>
                  <a:schemeClr val="tx2"/>
                </a:solidFill>
              </a:rPr>
              <a:t>DI+elec</a:t>
            </a:r>
            <a:r>
              <a:rPr lang="en-US" sz="2000" dirty="0" smtClean="0">
                <a:solidFill>
                  <a:schemeClr val="tx2"/>
                </a:solidFill>
              </a:rPr>
              <a:t>.+ IT) for HVAC</a:t>
            </a:r>
          </a:p>
          <a:p>
            <a:pPr marL="342900" indent="-342900">
              <a:buFontTx/>
              <a:buChar char="-"/>
            </a:pP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  <a:hlinkClick r:id="rId2" action="ppaction://hlinkfile"/>
              </a:rPr>
              <a:t>Planning v 64 </a:t>
            </a:r>
            <a:endParaRPr lang="en-US" dirty="0" smtClean="0">
              <a:solidFill>
                <a:schemeClr val="tx2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800600" y="3581400"/>
            <a:ext cx="33020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850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TO BE FIXED</a:t>
            </a:r>
            <a:endParaRPr lang="en-GB" dirty="0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646911" y="3899765"/>
            <a:ext cx="176336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 smtClean="0"/>
              <a:t>Reports </a:t>
            </a:r>
            <a:r>
              <a:rPr lang="en-GB" dirty="0"/>
              <a:t>to </a:t>
            </a:r>
            <a:r>
              <a:rPr lang="en-GB" dirty="0" smtClean="0"/>
              <a:t>2020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09600" y="1371600"/>
            <a:ext cx="739140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Surface work for HVAC -&gt; IT ?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sz="2000" dirty="0" smtClean="0">
                <a:solidFill>
                  <a:schemeClr val="tx2"/>
                </a:solidFill>
              </a:rPr>
              <a:t>PHASE 2, PHASE 3, PHASE 4, PHASE 5 = 415 </a:t>
            </a:r>
            <a:r>
              <a:rPr lang="en-GB" sz="2000" dirty="0" err="1" smtClean="0">
                <a:solidFill>
                  <a:schemeClr val="tx2"/>
                </a:solidFill>
              </a:rPr>
              <a:t>kCHF</a:t>
            </a:r>
            <a:endParaRPr lang="en-GB" sz="2000" dirty="0" smtClean="0">
              <a:solidFill>
                <a:schemeClr val="tx2"/>
              </a:solidFill>
            </a:endParaRPr>
          </a:p>
          <a:p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2828702"/>
            <a:ext cx="475963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 smtClean="0"/>
              <a:t>Roof (‘</a:t>
            </a:r>
            <a:r>
              <a:rPr lang="en-GB" dirty="0" err="1" smtClean="0"/>
              <a:t>toles</a:t>
            </a:r>
            <a:r>
              <a:rPr lang="en-GB" dirty="0" smtClean="0"/>
              <a:t>’) replacement bldg. 573 = 20 </a:t>
            </a:r>
            <a:r>
              <a:rPr lang="en-GB" dirty="0" err="1" smtClean="0"/>
              <a:t>kCHF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4299" y="3414832"/>
            <a:ext cx="4561120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 smtClean="0"/>
              <a:t>Fire wall between ISR1 and ISR2 -&gt; needed ?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17132" y="2256047"/>
            <a:ext cx="577318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 smtClean="0"/>
              <a:t>Fire door ISR2 (+pedestrian fire door IS2/ISR3) = 62 </a:t>
            </a:r>
            <a:r>
              <a:rPr lang="en-GB" dirty="0" err="1" smtClean="0"/>
              <a:t>kCHF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6911" y="4396696"/>
            <a:ext cx="5989653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Contribution/collaboration with </a:t>
            </a:r>
            <a:r>
              <a:rPr lang="en-GB" dirty="0" smtClean="0"/>
              <a:t>HSE-OHS : 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- anticipation / suggestions (active presence) of HSE CO </a:t>
            </a:r>
            <a:br>
              <a:rPr lang="en-GB" sz="2000" dirty="0"/>
            </a:br>
            <a:r>
              <a:rPr lang="en-GB" sz="2000" dirty="0"/>
              <a:t>- re-set (or respect) SLA</a:t>
            </a:r>
            <a:br>
              <a:rPr lang="en-GB" sz="2000" dirty="0"/>
            </a:br>
            <a:r>
              <a:rPr lang="en-GB" sz="2000" dirty="0"/>
              <a:t>- clarify MSI (yes or no, and where)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7696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SPENDING PROFILE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839672"/>
              </p:ext>
            </p:extLst>
          </p:nvPr>
        </p:nvGraphicFramePr>
        <p:xfrm>
          <a:off x="1315224" y="1456824"/>
          <a:ext cx="6948741" cy="2135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1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1199736050"/>
                    </a:ext>
                  </a:extLst>
                </a:gridCol>
              </a:tblGrid>
              <a:tr h="809144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EXPENDITURES </a:t>
                      </a:r>
                    </a:p>
                    <a:p>
                      <a:pPr algn="ctr"/>
                      <a:r>
                        <a:rPr lang="en-GB" sz="1500" dirty="0" smtClean="0"/>
                        <a:t>(FOR TUNNEL WORK ONLY – NO SECURITY)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 smtClean="0"/>
                    </a:p>
                    <a:p>
                      <a:pPr algn="ctr"/>
                      <a:r>
                        <a:rPr lang="en-GB" sz="1500" dirty="0" smtClean="0"/>
                        <a:t>2018</a:t>
                      </a:r>
                    </a:p>
                    <a:p>
                      <a:pPr algn="ctr"/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 smtClean="0"/>
                    </a:p>
                    <a:p>
                      <a:pPr algn="ctr"/>
                      <a:r>
                        <a:rPr lang="en-GB" sz="1500" dirty="0" smtClean="0"/>
                        <a:t>2019</a:t>
                      </a:r>
                    </a:p>
                    <a:p>
                      <a:pPr algn="ctr"/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GLOBAL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BUDGET*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en-GB" sz="15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kCHF</a:t>
                      </a:r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890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2’750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944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TOTAL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4’745</a:t>
                      </a:r>
                      <a:endParaRPr lang="en-GB" sz="1800" b="1" i="0" u="none" strike="noStrike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2292552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21500" y="6096000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*Without ‘Access control’, ‘Human resources’</a:t>
            </a:r>
            <a:endParaRPr 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2750" y="4197593"/>
            <a:ext cx="5962786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 Includes: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New estimate for dry raisers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Finalization of civil </a:t>
            </a:r>
            <a:r>
              <a:rPr lang="en-US" sz="2000" dirty="0" err="1" smtClean="0">
                <a:solidFill>
                  <a:schemeClr val="tx2"/>
                </a:solidFill>
              </a:rPr>
              <a:t>eng</a:t>
            </a:r>
            <a:r>
              <a:rPr lang="en-US" sz="2000" dirty="0" err="1">
                <a:solidFill>
                  <a:schemeClr val="tx2"/>
                </a:solidFill>
              </a:rPr>
              <a:t>.</a:t>
            </a:r>
            <a:r>
              <a:rPr lang="en-US" sz="2000" dirty="0" smtClean="0">
                <a:solidFill>
                  <a:schemeClr val="tx2"/>
                </a:solidFill>
              </a:rPr>
              <a:t> works for HVAC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solidFill>
                  <a:schemeClr val="tx2"/>
                </a:solidFill>
              </a:rPr>
              <a:t>Floor reparation included (out of the waterproofing)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342900" indent="-342900">
              <a:buFontTx/>
              <a:buChar char="-"/>
            </a:pP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  <a:hlinkClick r:id="rId2" action="ppaction://hlinkfile"/>
              </a:rPr>
              <a:t>Planning v 62 </a:t>
            </a:r>
            <a:endParaRPr lang="en-US" dirty="0" smtClean="0">
              <a:solidFill>
                <a:schemeClr val="tx2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105400" y="3657600"/>
            <a:ext cx="457200" cy="810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528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BLDG. </a:t>
            </a:r>
            <a:r>
              <a:rPr lang="fr-CH" dirty="0" smtClean="0"/>
              <a:t>573 </a:t>
            </a:r>
            <a:r>
              <a:rPr lang="fr-CH" dirty="0" err="1" smtClean="0"/>
              <a:t>Layout</a:t>
            </a:r>
            <a:endParaRPr lang="fr-CH" dirty="0" smtClean="0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22020"/>
            <a:ext cx="6705601" cy="53302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6742" y="940063"/>
            <a:ext cx="2477111" cy="529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5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BLDG. 573 </a:t>
            </a:r>
            <a:r>
              <a:rPr lang="fr-CH" dirty="0" err="1" smtClean="0"/>
              <a:t>Cost</a:t>
            </a:r>
            <a:endParaRPr lang="fr-CH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1" y="879100"/>
            <a:ext cx="5725494" cy="552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1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838200"/>
            <a:ext cx="2836249" cy="2743200"/>
          </a:xfrm>
          <a:prstGeom prst="rect">
            <a:avLst/>
          </a:prstGeom>
          <a:scene3d>
            <a:camera prst="isometricTopUp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" y="1961492"/>
            <a:ext cx="8610599" cy="30527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Work </a:t>
            </a:r>
            <a:r>
              <a:rPr lang="en-GB" dirty="0">
                <a:solidFill>
                  <a:schemeClr val="tx2"/>
                </a:solidFill>
              </a:rPr>
              <a:t>progress </a:t>
            </a:r>
            <a:r>
              <a:rPr lang="en-GB" dirty="0" smtClean="0">
                <a:solidFill>
                  <a:schemeClr val="tx2"/>
                </a:solidFill>
              </a:rPr>
              <a:t/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vs</a:t>
            </a:r>
            <a:r>
              <a:rPr lang="en-GB" dirty="0">
                <a:solidFill>
                  <a:schemeClr val="tx2"/>
                </a:solidFill>
              </a:rPr>
              <a:t>. </a:t>
            </a:r>
            <a:r>
              <a:rPr lang="en-GB" dirty="0" smtClean="0">
                <a:solidFill>
                  <a:schemeClr val="tx2"/>
                </a:solidFill>
              </a:rPr>
              <a:t>expenditures</a:t>
            </a:r>
            <a:endParaRPr 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D59E-5D35-4904-BE78-303A6777FC03}" type="slidenum">
              <a:rPr lang="en-GB" smtClean="0"/>
              <a:t>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-2280513" y="152400"/>
            <a:ext cx="14091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>
                <a:solidFill>
                  <a:schemeClr val="accent1">
                    <a:lumMod val="75000"/>
                  </a:schemeClr>
                </a:solidFill>
              </a:rPr>
              <a:t>RWTCS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Steering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Commitee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185605"/>
              </p:ext>
            </p:extLst>
          </p:nvPr>
        </p:nvGraphicFramePr>
        <p:xfrm>
          <a:off x="495300" y="1095856"/>
          <a:ext cx="8724900" cy="405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9144">
                <a:tc>
                  <a:txBody>
                    <a:bodyPr/>
                    <a:lstStyle/>
                    <a:p>
                      <a:r>
                        <a:rPr lang="en-GB" dirty="0" smtClean="0"/>
                        <a:t>WORK PACKAGES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WORK PACKAGE</a:t>
                      </a:r>
                      <a:r>
                        <a:rPr lang="en-GB" baseline="0" dirty="0" smtClean="0"/>
                        <a:t> OWNER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WORK PACKAGE</a:t>
                      </a:r>
                      <a:r>
                        <a:rPr lang="en-GB" baseline="0" dirty="0" smtClean="0"/>
                        <a:t> TEAM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Civil engineering &amp; building </a:t>
                      </a:r>
                      <a:r>
                        <a:rPr lang="fr-CH" dirty="0" err="1" smtClean="0">
                          <a:solidFill>
                            <a:schemeClr val="tx2"/>
                          </a:solidFill>
                        </a:rPr>
                        <a:t>work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C.</a:t>
                      </a: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 Colloca SMB/SE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L. Maricalva, R. Ortega, </a:t>
                      </a:r>
                      <a:r>
                        <a:rPr lang="en-GB" i="1" baseline="0" dirty="0" smtClean="0">
                          <a:solidFill>
                            <a:srgbClr val="FF0000"/>
                          </a:solidFill>
                        </a:rPr>
                        <a:t>Draughtsmen</a:t>
                      </a:r>
                      <a:r>
                        <a:rPr lang="en-GB" baseline="0" dirty="0" smtClean="0">
                          <a:solidFill>
                            <a:srgbClr val="FF0000"/>
                          </a:solidFill>
                        </a:rPr>
                        <a:t> SMB/SE</a:t>
                      </a:r>
                      <a:endParaRPr lang="en-GB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solidFill>
                            <a:schemeClr val="tx2"/>
                          </a:solidFill>
                        </a:rPr>
                        <a:t>Electricity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J. Gomez SMB/SE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F. Vincent</a:t>
                      </a: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 SMB/SE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HVAC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 smtClean="0">
                          <a:solidFill>
                            <a:schemeClr val="tx2"/>
                          </a:solidFill>
                        </a:rPr>
                        <a:t>G. Rouge </a:t>
                      </a: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SMB/SE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L. Fertin</a:t>
                      </a:r>
                      <a:r>
                        <a:rPr lang="en-GB" baseline="0" dirty="0" smtClean="0">
                          <a:solidFill>
                            <a:srgbClr val="FF0000"/>
                          </a:solidFill>
                        </a:rPr>
                        <a:t> SMB/SE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Cranes &amp; handling/lifting </a:t>
                      </a:r>
                      <a:r>
                        <a:rPr lang="fr-CH" dirty="0" err="1" smtClean="0">
                          <a:solidFill>
                            <a:schemeClr val="tx2"/>
                          </a:solidFill>
                        </a:rPr>
                        <a:t>equipment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? </a:t>
                      </a:r>
                      <a:r>
                        <a:rPr lang="en-GB" sz="19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EN/HE</a:t>
                      </a:r>
                      <a:endParaRPr lang="en-GB" sz="190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Y.</a:t>
                      </a: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 Seraphin</a:t>
                      </a:r>
                      <a:r>
                        <a:rPr lang="en-GB" sz="19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EN/HE</a:t>
                      </a:r>
                      <a:endParaRPr lang="en-GB" sz="1900" kern="1200" baseline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IT networks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L. Borakiewicz IT/CS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smtClean="0">
                          <a:solidFill>
                            <a:schemeClr val="tx2"/>
                          </a:solidFill>
                        </a:rPr>
                        <a:t>Access control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solidFill>
                            <a:schemeClr val="tx2"/>
                          </a:solidFill>
                        </a:rPr>
                        <a:t>R.</a:t>
                      </a:r>
                      <a:r>
                        <a:rPr lang="en-GB" i="1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GB" i="1" baseline="0" dirty="0" err="1" smtClean="0">
                          <a:solidFill>
                            <a:schemeClr val="tx2"/>
                          </a:solidFill>
                        </a:rPr>
                        <a:t>Nunes</a:t>
                      </a:r>
                      <a:r>
                        <a:rPr lang="en-GB" i="1" baseline="0" dirty="0" smtClean="0">
                          <a:solidFill>
                            <a:schemeClr val="tx2"/>
                          </a:solidFill>
                        </a:rPr>
                        <a:t> BE/ICS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solidFill>
                            <a:schemeClr val="tx2"/>
                          </a:solidFill>
                        </a:rPr>
                        <a:t>N. Rama BE/ICS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Fire detection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D. Raffourt BE/ICS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P. </a:t>
                      </a:r>
                      <a:r>
                        <a:rPr lang="fr-CH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Thome</a:t>
                      </a:r>
                      <a:r>
                        <a:rPr lang="fr-CH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BE/ICS</a:t>
                      </a:r>
                      <a:endParaRPr lang="en-GB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itle 3"/>
          <p:cNvSpPr txBox="1">
            <a:spLocks/>
          </p:cNvSpPr>
          <p:nvPr/>
        </p:nvSpPr>
        <p:spPr>
          <a:xfrm>
            <a:off x="1219200" y="76200"/>
            <a:ext cx="7264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dirty="0" smtClean="0"/>
              <a:t>INFRASTRUCTURE </a:t>
            </a:r>
            <a:r>
              <a:rPr lang="fr-CH" dirty="0" err="1" smtClean="0"/>
              <a:t>WORK</a:t>
            </a:r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7700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7700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05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00400"/>
            <a:ext cx="842010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Retention b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asin waterproofing ISR2 entrance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Rails repairs &amp; replacement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ISR2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TT1 Shaft (empting) + last floor slab sealing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IT network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Fire wall ISR2-ISR3</a:t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- Fire detection installation ISR2</a:t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HVAC installation ISR2 and ISR1 (CMS side)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Phase 1 of civil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</a:rPr>
              <a:t>eng.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 foundation for HVAC surface (sector ISR1-2)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fast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opening doors installation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- n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ew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meeting room bldg. 184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FINISHED WORK (OCT 18 – MAR 19)</a:t>
            </a:r>
            <a:endParaRPr lang="en-GB" sz="3000" dirty="0"/>
          </a:p>
        </p:txBody>
      </p:sp>
      <p:sp>
        <p:nvSpPr>
          <p:cNvPr id="8" name="TextBox 7"/>
          <p:cNvSpPr txBox="1"/>
          <p:nvPr/>
        </p:nvSpPr>
        <p:spPr>
          <a:xfrm rot="19906420">
            <a:off x="6530758" y="2348829"/>
            <a:ext cx="25929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00" b="1" dirty="0" smtClean="0">
                <a:solidFill>
                  <a:schemeClr val="accent1"/>
                </a:solidFill>
              </a:rPr>
              <a:t>ISR2 </a:t>
            </a:r>
            <a:r>
              <a:rPr lang="fr-CH" sz="2100" b="1" dirty="0" err="1" smtClean="0">
                <a:solidFill>
                  <a:schemeClr val="accent1"/>
                </a:solidFill>
              </a:rPr>
              <a:t>sector</a:t>
            </a:r>
            <a:r>
              <a:rPr lang="fr-CH" sz="2100" b="1" dirty="0" smtClean="0">
                <a:solidFill>
                  <a:schemeClr val="accent1"/>
                </a:solidFill>
              </a:rPr>
              <a:t>…</a:t>
            </a:r>
            <a:r>
              <a:rPr lang="fr-CH" sz="2100" b="1" dirty="0" err="1" smtClean="0">
                <a:solidFill>
                  <a:schemeClr val="accent1"/>
                </a:solidFill>
              </a:rPr>
              <a:t>finished</a:t>
            </a:r>
            <a:r>
              <a:rPr lang="fr-CH" sz="2100" b="1" dirty="0" smtClean="0">
                <a:solidFill>
                  <a:schemeClr val="accent1"/>
                </a:solidFill>
              </a:rPr>
              <a:t>!</a:t>
            </a:r>
            <a:endParaRPr lang="en-GB" sz="2100" b="1" dirty="0">
              <a:solidFill>
                <a:schemeClr val="accent1"/>
              </a:solidFill>
            </a:endParaRP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441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685800" y="1600200"/>
            <a:ext cx="8420100" cy="2971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endParaRPr lang="en-US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Bldg. 574: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    </a:t>
            </a: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separation wall &amp; door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loor </a:t>
            </a:r>
            <a:r>
              <a:rPr lang="en-GB" sz="2600" dirty="0" smtClean="0">
                <a:solidFill>
                  <a:schemeClr val="tx2">
                    <a:lumMod val="50000"/>
                  </a:schemeClr>
                </a:solidFill>
              </a:rPr>
              <a:t>resin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>
                <a:solidFill>
                  <a:schemeClr val="tx2">
                    <a:lumMod val="50000"/>
                  </a:schemeClr>
                </a:solidFill>
              </a:rPr>
              <a:t>class C cell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electrical installation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>
                <a:solidFill>
                  <a:schemeClr val="accent1">
                    <a:lumMod val="50000"/>
                  </a:schemeClr>
                </a:solidFill>
              </a:rPr>
              <a:t>e</a:t>
            </a: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nvelope repairs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95% HVAC installation (filter missing)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table for cupboard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racks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endParaRPr lang="en-GB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935936" lvl="1" indent="-457200">
              <a:buFontTx/>
              <a:buChar char="-"/>
              <a:defRPr/>
            </a:pPr>
            <a:endParaRPr lang="en-US" sz="1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FINISHED WORK (OCT 18 – MAR 19)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381675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685800" y="1600200"/>
            <a:ext cx="8420100" cy="2971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endParaRPr lang="en-US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Bldg. 573: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    old </a:t>
            </a: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SAS demolition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all technical installation dismantling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>
                <a:solidFill>
                  <a:schemeClr val="accent1">
                    <a:lumMod val="50000"/>
                  </a:schemeClr>
                </a:solidFill>
              </a:rPr>
              <a:t>f</a:t>
            </a: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loor decontamination &amp; repairs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>
                <a:solidFill>
                  <a:schemeClr val="accent1">
                    <a:lumMod val="50000"/>
                  </a:schemeClr>
                </a:solidFill>
              </a:rPr>
              <a:t>c</a:t>
            </a: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oncrete retention </a:t>
            </a: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basin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shock protection metallic system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painting</a:t>
            </a: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endParaRPr lang="en-GB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935936" lvl="1" indent="-457200">
              <a:buFontTx/>
              <a:buChar char="-"/>
              <a:defRPr/>
            </a:pPr>
            <a:endParaRPr lang="en-US" sz="1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FINISHED WORK (OCT 18 – MAR 19)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97797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87575"/>
            <a:ext cx="8420100" cy="32988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RWTCS: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- DO for motorized fire door IRS2/ISR3</a:t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- fire manual doors ISR2</a:t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- green space cleaning for HVAC surface </a:t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BLDG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573 (1 month) :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- retention basin for evaporators</a:t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- resins</a:t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- electrical installation</a:t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- HVAC installation</a:t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doors (new and replacements)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roof replacement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waterproofing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barrier</a:t>
            </a:r>
            <a:b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fire detection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On </a:t>
            </a:r>
            <a:r>
              <a:rPr lang="fr-CH" sz="3000" dirty="0" err="1" smtClean="0"/>
              <a:t>going</a:t>
            </a:r>
            <a:r>
              <a:rPr lang="fr-CH" sz="3000" dirty="0" smtClean="0"/>
              <a:t>/</a:t>
            </a:r>
            <a:r>
              <a:rPr lang="fr-CH" sz="3000" dirty="0" err="1" smtClean="0"/>
              <a:t>starting</a:t>
            </a:r>
            <a:r>
              <a:rPr lang="fr-CH" sz="3000" dirty="0" smtClean="0"/>
              <a:t> </a:t>
            </a:r>
            <a:r>
              <a:rPr lang="fr-CH" sz="3000" dirty="0" err="1" smtClean="0"/>
              <a:t>WORK</a:t>
            </a:r>
            <a:endParaRPr lang="en-GB" sz="3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smtClean="0"/>
              <a:t>22 mars 2019</a:t>
            </a:r>
            <a:endParaRPr lang="fr-FR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smtClean="0"/>
              <a:t>10/10/2016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098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A549806-FAAB-4268-AEBA-06ACB6437F19}">
  <ds:schemaRefs>
    <ds:schemaRef ds:uri="http://purl.org/dc/elements/1.1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157259</TotalTime>
  <Words>528</Words>
  <Application>Microsoft Office PowerPoint</Application>
  <PresentationFormat>A4 Paper (210x297 mm)</PresentationFormat>
  <Paragraphs>181</Paragraphs>
  <Slides>14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Verdana</vt:lpstr>
      <vt:lpstr>Office Theme</vt:lpstr>
      <vt:lpstr>1_Custom Design</vt:lpstr>
      <vt:lpstr>Custom Design</vt:lpstr>
      <vt:lpstr>RWTCS and bldg 573 C. Colloca</vt:lpstr>
      <vt:lpstr>PowerPoint Presentation</vt:lpstr>
      <vt:lpstr>PowerPoint Presentation</vt:lpstr>
      <vt:lpstr>Work progress  vs. expenditures</vt:lpstr>
      <vt:lpstr>PowerPoint Presentation</vt:lpstr>
      <vt:lpstr>- Retention basin waterproofing ISR2 entrance - Rails repairs &amp; replacement ISR2 - TT1 Shaft (empting) + last floor slab sealing - IT network - Fire wall ISR2-ISR3 - Fire detection installation ISR2 - HVAC installation ISR2 and ISR1 (CMS side) - Phase 1 of civil eng. foundation for HVAC surface (sector ISR1-2) - fast opening doors installation  - new meeting room bldg. 184  </vt:lpstr>
      <vt:lpstr>PowerPoint Presentation</vt:lpstr>
      <vt:lpstr>PowerPoint Presentation</vt:lpstr>
      <vt:lpstr>RWTCS: - DO for motorized fire door IRS2/ISR3 - fire manual doors ISR2 - green space cleaning for HVAC surface    BLDG 573 (1 month) : - retention basin for evaporators - resins - electrical installation - HVAC installation - doors (new and replacements) - roof replacement - waterproofing barrier - fire detection   </vt:lpstr>
      <vt:lpstr>RWTCS: - phase 2-5 civil eng. for foundation HVAC surface (ISR3-ISR7) - DO preparation for 10 bldgs for HVAC surface - estimate for DI, IT &amp; elec for HVAC surface  BLDG 573: - fire protection wall evaporators  BLDG 225: - input from BE/ICS for predesign of sprinkler system  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Tools for consolidation projects</dc:title>
  <dc:subject/>
  <dc:creator>Luigi SCIBILE</dc:creator>
  <cp:keywords/>
  <dc:description/>
  <cp:lastModifiedBy>Cristiana Colloca</cp:lastModifiedBy>
  <cp:revision>1033</cp:revision>
  <cp:lastPrinted>2017-04-05T11:08:56Z</cp:lastPrinted>
  <dcterms:created xsi:type="dcterms:W3CDTF">2011-12-06T21:21:22Z</dcterms:created>
  <dcterms:modified xsi:type="dcterms:W3CDTF">2019-03-22T12:51:05Z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XXXXXX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