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0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27"/>
  </p:normalViewPr>
  <p:slideViewPr>
    <p:cSldViewPr snapToGrid="0" snapToObjects="1">
      <p:cViewPr varScale="1">
        <p:scale>
          <a:sx n="56" d="100"/>
          <a:sy n="56" d="100"/>
        </p:scale>
        <p:origin x="2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6" name="Shape 27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605255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3559175" y="3055143"/>
            <a:ext cx="5886451" cy="1857376"/>
          </a:xfrm>
          <a:prstGeom prst="rect">
            <a:avLst/>
          </a:prstGeom>
        </p:spPr>
        <p:txBody>
          <a:bodyPr lIns="28575" tIns="28575" rIns="28575" bIns="28575" anchor="b">
            <a:normAutofit/>
          </a:bodyPr>
          <a:lstStyle>
            <a:lvl1pPr>
              <a:defRPr sz="76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559175" y="4962525"/>
            <a:ext cx="5886451" cy="635794"/>
          </a:xfrm>
          <a:prstGeom prst="rect">
            <a:avLst/>
          </a:prstGeom>
        </p:spPr>
        <p:txBody>
          <a:bodyPr lIns="28575" tIns="28575" rIns="28575" bIns="28575" anchor="t">
            <a:normAutofit/>
          </a:bodyPr>
          <a:lstStyle>
            <a:lvl1pPr marL="0" indent="0" algn="ctr" defTabSz="584200">
              <a:spcBef>
                <a:spcPts val="0"/>
              </a:spcBef>
              <a:buSzTx/>
              <a:buNone/>
              <a:tabLst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 defTabSz="584200">
              <a:spcBef>
                <a:spcPts val="0"/>
              </a:spcBef>
              <a:buSzTx/>
              <a:buNone/>
              <a:tabLst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 defTabSz="584200">
              <a:spcBef>
                <a:spcPts val="0"/>
              </a:spcBef>
              <a:buSzTx/>
              <a:buNone/>
              <a:tabLst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 defTabSz="584200">
              <a:spcBef>
                <a:spcPts val="0"/>
              </a:spcBef>
              <a:buSzTx/>
              <a:buNone/>
              <a:tabLst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 defTabSz="584200">
              <a:spcBef>
                <a:spcPts val="0"/>
              </a:spcBef>
              <a:buSzTx/>
              <a:buNone/>
              <a:tabLst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65046" y="7337821"/>
            <a:ext cx="267564" cy="273051"/>
          </a:xfrm>
          <a:prstGeom prst="rect">
            <a:avLst/>
          </a:prstGeom>
        </p:spPr>
        <p:txBody>
          <a:bodyPr lIns="28575" tIns="28575" rIns="28575" bIns="28575"/>
          <a:lstStyle>
            <a:lvl1pPr>
              <a:defRPr sz="1400" spc="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Image"/>
          <p:cNvSpPr>
            <a:spLocks noGrp="1"/>
          </p:cNvSpPr>
          <p:nvPr>
            <p:ph type="pic" sz="quarter" idx="13"/>
          </p:nvPr>
        </p:nvSpPr>
        <p:spPr>
          <a:xfrm>
            <a:off x="5395118" y="3598068"/>
            <a:ext cx="5304236" cy="3536158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3380580" y="2383631"/>
            <a:ext cx="6243640" cy="1214438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76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380580" y="3598068"/>
            <a:ext cx="3000377" cy="3536158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 marL="293914" indent="-293914" defTabSz="584200">
              <a:spcBef>
                <a:spcPts val="3200"/>
              </a:spcBef>
              <a:buSzPct val="75000"/>
              <a:buChar char="•"/>
              <a:tabLst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  <a:lvl2pPr marL="636814" indent="-293914" defTabSz="584200">
              <a:spcBef>
                <a:spcPts val="3200"/>
              </a:spcBef>
              <a:buSzPct val="75000"/>
              <a:buChar char="•"/>
              <a:tabLst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2pPr>
            <a:lvl3pPr marL="979714" indent="-293914" defTabSz="584200">
              <a:spcBef>
                <a:spcPts val="3200"/>
              </a:spcBef>
              <a:buSzPct val="75000"/>
              <a:buChar char="•"/>
              <a:tabLst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3pPr>
            <a:lvl4pPr marL="1322614" indent="-293914" defTabSz="584200">
              <a:spcBef>
                <a:spcPts val="3200"/>
              </a:spcBef>
              <a:buSzPct val="75000"/>
              <a:buChar char="•"/>
              <a:tabLst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4pPr>
            <a:lvl5pPr marL="1665514" indent="-293914" defTabSz="584200">
              <a:spcBef>
                <a:spcPts val="3200"/>
              </a:spcBef>
              <a:buSzPct val="75000"/>
              <a:buChar char="•"/>
              <a:tabLst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65046" y="7337821"/>
            <a:ext cx="267564" cy="273051"/>
          </a:xfrm>
          <a:prstGeom prst="rect">
            <a:avLst/>
          </a:prstGeom>
        </p:spPr>
        <p:txBody>
          <a:bodyPr lIns="28575" tIns="28575" rIns="28575" bIns="28575"/>
          <a:lstStyle>
            <a:lvl1pPr>
              <a:defRPr sz="1400" spc="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380580" y="2847974"/>
            <a:ext cx="6243640" cy="4057652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 marL="395111" indent="-395111" defTabSz="584200">
              <a:spcBef>
                <a:spcPts val="4200"/>
              </a:spcBef>
              <a:buSzPct val="75000"/>
              <a:buChar char="•"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  <a:lvl2pPr marL="839611" indent="-395111" defTabSz="584200">
              <a:spcBef>
                <a:spcPts val="4200"/>
              </a:spcBef>
              <a:buSzPct val="75000"/>
              <a:buChar char="•"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2pPr>
            <a:lvl3pPr marL="1284111" indent="-395111" defTabSz="584200">
              <a:spcBef>
                <a:spcPts val="4200"/>
              </a:spcBef>
              <a:buSzPct val="75000"/>
              <a:buChar char="•"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3pPr>
            <a:lvl4pPr marL="1728611" indent="-395111" defTabSz="584200">
              <a:spcBef>
                <a:spcPts val="4200"/>
              </a:spcBef>
              <a:buSzPct val="75000"/>
              <a:buChar char="•"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4pPr>
            <a:lvl5pPr marL="2173111" indent="-395111" defTabSz="584200">
              <a:spcBef>
                <a:spcPts val="4200"/>
              </a:spcBef>
              <a:buSzPct val="75000"/>
              <a:buChar char="•"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65046" y="7337821"/>
            <a:ext cx="267564" cy="273051"/>
          </a:xfrm>
          <a:prstGeom prst="rect">
            <a:avLst/>
          </a:prstGeom>
        </p:spPr>
        <p:txBody>
          <a:bodyPr lIns="28575" tIns="28575" rIns="28575" bIns="28575"/>
          <a:lstStyle>
            <a:lvl1pPr>
              <a:defRPr sz="1400" spc="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Image"/>
          <p:cNvSpPr>
            <a:spLocks noGrp="1"/>
          </p:cNvSpPr>
          <p:nvPr>
            <p:ph type="pic" sz="quarter" idx="13"/>
          </p:nvPr>
        </p:nvSpPr>
        <p:spPr>
          <a:xfrm>
            <a:off x="6602412" y="4961258"/>
            <a:ext cx="3407571" cy="2272897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119" name="Image"/>
          <p:cNvSpPr>
            <a:spLocks noGrp="1"/>
          </p:cNvSpPr>
          <p:nvPr>
            <p:ph type="pic" sz="quarter" idx="14"/>
          </p:nvPr>
        </p:nvSpPr>
        <p:spPr>
          <a:xfrm>
            <a:off x="6502400" y="2632395"/>
            <a:ext cx="3300413" cy="2200276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120" name="Image"/>
          <p:cNvSpPr>
            <a:spLocks noGrp="1"/>
          </p:cNvSpPr>
          <p:nvPr>
            <p:ph type="pic" sz="half" idx="15"/>
          </p:nvPr>
        </p:nvSpPr>
        <p:spPr>
          <a:xfrm>
            <a:off x="1508918" y="2633662"/>
            <a:ext cx="6736558" cy="4491039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1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65046" y="7337821"/>
            <a:ext cx="267564" cy="273051"/>
          </a:xfrm>
          <a:prstGeom prst="rect">
            <a:avLst/>
          </a:prstGeom>
        </p:spPr>
        <p:txBody>
          <a:bodyPr lIns="28575" tIns="28575" rIns="28575" bIns="28575"/>
          <a:lstStyle>
            <a:lvl1pPr>
              <a:defRPr sz="1400" spc="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3559175" y="5712618"/>
            <a:ext cx="5886451" cy="361951"/>
          </a:xfrm>
          <a:prstGeom prst="rect">
            <a:avLst/>
          </a:prstGeom>
        </p:spPr>
        <p:txBody>
          <a:bodyPr lIns="28575" tIns="28575" rIns="28575" bIns="28575" anchor="t">
            <a:spAutoFit/>
          </a:bodyPr>
          <a:lstStyle>
            <a:lvl1pPr marL="0" indent="0" algn="ctr" defTabSz="584200">
              <a:spcBef>
                <a:spcPts val="0"/>
              </a:spcBef>
              <a:buSzTx/>
              <a:buNone/>
              <a:tabLst/>
              <a:defRPr sz="20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129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3559175" y="4437856"/>
            <a:ext cx="5886451" cy="577851"/>
          </a:xfrm>
          <a:prstGeom prst="rect">
            <a:avLst/>
          </a:prstGeom>
        </p:spPr>
        <p:txBody>
          <a:bodyPr lIns="28575" tIns="28575" rIns="28575" bIns="28575">
            <a:spAutoFit/>
          </a:bodyPr>
          <a:lstStyle>
            <a:lvl1pPr marL="0" indent="0" algn="ctr" defTabSz="584200">
              <a:spcBef>
                <a:spcPts val="0"/>
              </a:spcBef>
              <a:buSzTx/>
              <a:buNone/>
              <a:tabLst/>
              <a:defRPr sz="3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1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65046" y="7337821"/>
            <a:ext cx="267564" cy="273051"/>
          </a:xfrm>
          <a:prstGeom prst="rect">
            <a:avLst/>
          </a:prstGeom>
        </p:spPr>
        <p:txBody>
          <a:bodyPr lIns="28575" tIns="28575" rIns="28575" bIns="28575"/>
          <a:lstStyle>
            <a:lvl1pPr>
              <a:defRPr sz="1400" spc="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Image"/>
          <p:cNvSpPr>
            <a:spLocks noGrp="1"/>
          </p:cNvSpPr>
          <p:nvPr>
            <p:ph type="pic" sz="half" idx="13"/>
          </p:nvPr>
        </p:nvSpPr>
        <p:spPr>
          <a:xfrm>
            <a:off x="2387599" y="2133599"/>
            <a:ext cx="8568039" cy="5715002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65046" y="7337821"/>
            <a:ext cx="267564" cy="273051"/>
          </a:xfrm>
          <a:prstGeom prst="rect">
            <a:avLst/>
          </a:prstGeom>
        </p:spPr>
        <p:txBody>
          <a:bodyPr lIns="28575" tIns="28575" rIns="28575" bIns="28575"/>
          <a:lstStyle>
            <a:lvl1pPr>
              <a:defRPr sz="1400" spc="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65046" y="7337821"/>
            <a:ext cx="267564" cy="273051"/>
          </a:xfrm>
          <a:prstGeom prst="rect">
            <a:avLst/>
          </a:prstGeom>
        </p:spPr>
        <p:txBody>
          <a:bodyPr lIns="28575" tIns="28575" rIns="28575" bIns="28575"/>
          <a:lstStyle>
            <a:lvl1pPr>
              <a:defRPr sz="1400" spc="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BFD2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Rectangle"/>
          <p:cNvGrpSpPr/>
          <p:nvPr/>
        </p:nvGrpSpPr>
        <p:grpSpPr>
          <a:xfrm>
            <a:off x="3029743" y="2304256"/>
            <a:ext cx="6945314" cy="5137945"/>
            <a:chOff x="0" y="0"/>
            <a:chExt cx="6945313" cy="5137944"/>
          </a:xfrm>
        </p:grpSpPr>
        <p:sp>
          <p:nvSpPr>
            <p:cNvPr id="153" name="Rectangle"/>
            <p:cNvSpPr/>
            <p:nvPr/>
          </p:nvSpPr>
          <p:spPr>
            <a:xfrm>
              <a:off x="50800" y="50800"/>
              <a:ext cx="6843714" cy="50363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>
                <a:defRPr sz="3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pic>
          <p:nvPicPr>
            <p:cNvPr id="152" name="Rectangle" descr="Rectangle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" y="0"/>
              <a:ext cx="6945315" cy="5137945"/>
            </a:xfrm>
            <a:prstGeom prst="rect">
              <a:avLst/>
            </a:prstGeom>
            <a:effectLst/>
          </p:spPr>
        </p:pic>
      </p:grpSp>
      <p:sp>
        <p:nvSpPr>
          <p:cNvPr id="155" name="Title Text"/>
          <p:cNvSpPr txBox="1">
            <a:spLocks noGrp="1"/>
          </p:cNvSpPr>
          <p:nvPr>
            <p:ph type="title"/>
          </p:nvPr>
        </p:nvSpPr>
        <p:spPr>
          <a:xfrm>
            <a:off x="3559175" y="2690812"/>
            <a:ext cx="5886451" cy="1107282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8000">
                <a:solidFill>
                  <a:srgbClr val="4E6D85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Title Text</a:t>
            </a:r>
          </a:p>
        </p:txBody>
      </p:sp>
      <p:sp>
        <p:nvSpPr>
          <p:cNvPr id="15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559175" y="3840956"/>
            <a:ext cx="5886451" cy="3214689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 marL="778328" indent="-448128" defTabSz="584200">
              <a:spcBef>
                <a:spcPts val="2400"/>
              </a:spcBef>
              <a:buSzPct val="135000"/>
              <a:buFont typeface="Lucida Grande"/>
              <a:buChar char="‣"/>
              <a:tabLst/>
              <a:defRPr sz="3800">
                <a:solidFill>
                  <a:srgbClr val="96ADAC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  <a:lvl2pPr marL="778328" indent="-448128" defTabSz="584200">
              <a:spcBef>
                <a:spcPts val="2400"/>
              </a:spcBef>
              <a:buSzPct val="135000"/>
              <a:buFont typeface="Lucida Grande"/>
              <a:buChar char="‣"/>
              <a:tabLst/>
              <a:defRPr sz="3800">
                <a:solidFill>
                  <a:srgbClr val="96ADAC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2pPr>
            <a:lvl3pPr marL="778328" indent="-448128" defTabSz="584200">
              <a:spcBef>
                <a:spcPts val="2400"/>
              </a:spcBef>
              <a:buSzPct val="135000"/>
              <a:buFont typeface="Lucida Grande"/>
              <a:buChar char="‣"/>
              <a:tabLst/>
              <a:defRPr sz="3800">
                <a:solidFill>
                  <a:srgbClr val="96ADAC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3pPr>
            <a:lvl4pPr marL="778328" indent="-448128" defTabSz="584200">
              <a:spcBef>
                <a:spcPts val="2400"/>
              </a:spcBef>
              <a:buSzPct val="135000"/>
              <a:buFont typeface="Lucida Grande"/>
              <a:buChar char="‣"/>
              <a:tabLst/>
              <a:defRPr sz="3800">
                <a:solidFill>
                  <a:srgbClr val="96ADAC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4pPr>
            <a:lvl5pPr marL="778328" indent="-448128" defTabSz="584200">
              <a:spcBef>
                <a:spcPts val="2400"/>
              </a:spcBef>
              <a:buSzPct val="135000"/>
              <a:buFont typeface="Lucida Grande"/>
              <a:buChar char="‣"/>
              <a:tabLst/>
              <a:defRPr sz="3800">
                <a:solidFill>
                  <a:srgbClr val="96ADAC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75003" y="7341393"/>
            <a:ext cx="247651" cy="260351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1400" spc="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bg>
      <p:bgPr>
        <a:solidFill>
          <a:srgbClr val="00D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" name="Rectangle"/>
          <p:cNvGrpSpPr/>
          <p:nvPr/>
        </p:nvGrpSpPr>
        <p:grpSpPr>
          <a:xfrm>
            <a:off x="2930113" y="2210996"/>
            <a:ext cx="7144574" cy="5231205"/>
            <a:chOff x="0" y="0"/>
            <a:chExt cx="7144573" cy="5231203"/>
          </a:xfrm>
        </p:grpSpPr>
        <p:sp>
          <p:nvSpPr>
            <p:cNvPr id="165" name="Rectangle"/>
            <p:cNvSpPr/>
            <p:nvPr/>
          </p:nvSpPr>
          <p:spPr>
            <a:xfrm>
              <a:off x="50800" y="50800"/>
              <a:ext cx="7042974" cy="51296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>
                <a:defRPr sz="3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pic>
          <p:nvPicPr>
            <p:cNvPr id="164" name="Rectangle" descr="Rectangle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144574" cy="5231204"/>
            </a:xfrm>
            <a:prstGeom prst="rect">
              <a:avLst/>
            </a:prstGeom>
            <a:effectLst/>
          </p:spPr>
        </p:pic>
      </p:grpSp>
      <p:sp>
        <p:nvSpPr>
          <p:cNvPr id="167" name="Title Text"/>
          <p:cNvSpPr txBox="1">
            <a:spLocks noGrp="1"/>
          </p:cNvSpPr>
          <p:nvPr>
            <p:ph type="title"/>
          </p:nvPr>
        </p:nvSpPr>
        <p:spPr>
          <a:xfrm>
            <a:off x="3559175" y="2182060"/>
            <a:ext cx="5886451" cy="574399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6600">
                <a:solidFill>
                  <a:srgbClr val="00AAD6"/>
                </a:solidFill>
                <a:latin typeface="Hannotate SC Bold"/>
                <a:ea typeface="Hannotate SC Bold"/>
                <a:cs typeface="Hannotate SC Bold"/>
                <a:sym typeface="Hannotate SC Bold"/>
              </a:defRPr>
            </a:lvl1pPr>
          </a:lstStyle>
          <a:p>
            <a:r>
              <a:t>Title Text</a:t>
            </a:r>
          </a:p>
        </p:txBody>
      </p:sp>
      <p:sp>
        <p:nvSpPr>
          <p:cNvPr id="168" name="Vladimir Pascalutsa — Hadronic Contributions to proton radius puzzle  — Confinement — Aug 30, 2016"/>
          <p:cNvSpPr txBox="1"/>
          <p:nvPr/>
        </p:nvSpPr>
        <p:spPr>
          <a:xfrm>
            <a:off x="2841428" y="7434471"/>
            <a:ext cx="7321943" cy="22280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normAutofit/>
          </a:bodyPr>
          <a:lstStyle>
            <a:lvl1pPr defTabSz="461518">
              <a:defRPr sz="948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t>Vladimir Pascalutsa — Hadronic Contributions to proton radius puzzle  — Confinement — Aug 30, 2016                  </a:t>
            </a:r>
          </a:p>
        </p:txBody>
      </p:sp>
      <p:sp>
        <p:nvSpPr>
          <p:cNvPr id="1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75003" y="7341393"/>
            <a:ext cx="247651" cy="260351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1400" spc="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bg>
      <p:bgPr>
        <a:solidFill>
          <a:srgbClr val="00D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" name="Rectangle"/>
          <p:cNvGrpSpPr/>
          <p:nvPr/>
        </p:nvGrpSpPr>
        <p:grpSpPr>
          <a:xfrm>
            <a:off x="2930113" y="2210996"/>
            <a:ext cx="7144574" cy="5231205"/>
            <a:chOff x="0" y="0"/>
            <a:chExt cx="7144573" cy="5231203"/>
          </a:xfrm>
        </p:grpSpPr>
        <p:sp>
          <p:nvSpPr>
            <p:cNvPr id="177" name="Rectangle"/>
            <p:cNvSpPr/>
            <p:nvPr/>
          </p:nvSpPr>
          <p:spPr>
            <a:xfrm>
              <a:off x="50800" y="50800"/>
              <a:ext cx="7042974" cy="51296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>
                <a:defRPr sz="3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pic>
          <p:nvPicPr>
            <p:cNvPr id="176" name="Rectangle" descr="Rectangle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144574" cy="5231204"/>
            </a:xfrm>
            <a:prstGeom prst="rect">
              <a:avLst/>
            </a:prstGeom>
            <a:effectLst/>
          </p:spPr>
        </p:pic>
      </p:grpSp>
      <p:sp>
        <p:nvSpPr>
          <p:cNvPr id="179" name="Title Text"/>
          <p:cNvSpPr txBox="1">
            <a:spLocks noGrp="1"/>
          </p:cNvSpPr>
          <p:nvPr>
            <p:ph type="title"/>
          </p:nvPr>
        </p:nvSpPr>
        <p:spPr>
          <a:xfrm>
            <a:off x="3559175" y="2182060"/>
            <a:ext cx="5886451" cy="574399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6600">
                <a:solidFill>
                  <a:srgbClr val="00AAD6"/>
                </a:solidFill>
                <a:latin typeface="Hannotate SC Bold"/>
                <a:ea typeface="Hannotate SC Bold"/>
                <a:cs typeface="Hannotate SC Bold"/>
                <a:sym typeface="Hannotate SC Bold"/>
              </a:defRPr>
            </a:lvl1pPr>
          </a:lstStyle>
          <a:p>
            <a:r>
              <a:t>Title Text</a:t>
            </a:r>
          </a:p>
        </p:txBody>
      </p:sp>
      <p:sp>
        <p:nvSpPr>
          <p:cNvPr id="180" name="Vladimir Pascalutsa — Polarizabilities — EINN15 — Paphos, Nov 4, 2015"/>
          <p:cNvSpPr txBox="1"/>
          <p:nvPr/>
        </p:nvSpPr>
        <p:spPr>
          <a:xfrm>
            <a:off x="2841428" y="7434471"/>
            <a:ext cx="7321943" cy="22280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normAutofit/>
          </a:bodyPr>
          <a:lstStyle>
            <a:lvl1pPr defTabSz="461518">
              <a:defRPr sz="948">
                <a:solidFill>
                  <a:srgbClr val="007600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t>Vladimir Pascalutsa — Polarizabilities — EINN15 — Paphos, Nov 4, 2015                  </a:t>
            </a:r>
          </a:p>
        </p:txBody>
      </p:sp>
      <p:sp>
        <p:nvSpPr>
          <p:cNvPr id="1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75003" y="7341393"/>
            <a:ext cx="247651" cy="260351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1400" spc="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52460" y="7269956"/>
            <a:ext cx="292736" cy="336551"/>
          </a:xfrm>
          <a:prstGeom prst="rect">
            <a:avLst/>
          </a:prstGeom>
        </p:spPr>
        <p:txBody>
          <a:bodyPr lIns="28575" tIns="28575" rIns="28575" bIns="28575"/>
          <a:lstStyle>
            <a:lvl1pPr>
              <a:defRPr spc="0">
                <a:solidFill>
                  <a:srgbClr val="5E5E5E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sz="quarter" idx="13"/>
          </p:nvPr>
        </p:nvSpPr>
        <p:spPr>
          <a:xfrm>
            <a:off x="3748484" y="2490787"/>
            <a:ext cx="5500689" cy="3669036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3559175" y="5912643"/>
            <a:ext cx="5886451" cy="800101"/>
          </a:xfrm>
          <a:prstGeom prst="rect">
            <a:avLst/>
          </a:prstGeom>
        </p:spPr>
        <p:txBody>
          <a:bodyPr lIns="28575" tIns="28575" rIns="28575" bIns="28575" anchor="b">
            <a:normAutofit/>
          </a:bodyPr>
          <a:lstStyle>
            <a:lvl1pPr>
              <a:defRPr sz="76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559175" y="6741318"/>
            <a:ext cx="5886451" cy="635795"/>
          </a:xfrm>
          <a:prstGeom prst="rect">
            <a:avLst/>
          </a:prstGeom>
        </p:spPr>
        <p:txBody>
          <a:bodyPr lIns="28575" tIns="28575" rIns="28575" bIns="28575" anchor="t">
            <a:normAutofit/>
          </a:bodyPr>
          <a:lstStyle>
            <a:lvl1pPr marL="0" indent="0" algn="ctr" defTabSz="584200">
              <a:spcBef>
                <a:spcPts val="0"/>
              </a:spcBef>
              <a:buSzTx/>
              <a:buNone/>
              <a:tabLst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 defTabSz="584200">
              <a:spcBef>
                <a:spcPts val="0"/>
              </a:spcBef>
              <a:buSzTx/>
              <a:buNone/>
              <a:tabLst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 defTabSz="584200">
              <a:spcBef>
                <a:spcPts val="0"/>
              </a:spcBef>
              <a:buSzTx/>
              <a:buNone/>
              <a:tabLst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 defTabSz="584200">
              <a:spcBef>
                <a:spcPts val="0"/>
              </a:spcBef>
              <a:buSzTx/>
              <a:buNone/>
              <a:tabLst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 defTabSz="584200">
              <a:spcBef>
                <a:spcPts val="0"/>
              </a:spcBef>
              <a:buSzTx/>
              <a:buNone/>
              <a:tabLst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65046" y="7334250"/>
            <a:ext cx="267564" cy="273050"/>
          </a:xfrm>
          <a:prstGeom prst="rect">
            <a:avLst/>
          </a:prstGeom>
        </p:spPr>
        <p:txBody>
          <a:bodyPr lIns="28575" tIns="28575" rIns="28575" bIns="28575"/>
          <a:lstStyle>
            <a:lvl1pPr>
              <a:defRPr sz="1400" spc="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 copy 1">
    <p:bg>
      <p:bgPr>
        <a:solidFill>
          <a:srgbClr val="00D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Rectangle"/>
          <p:cNvGrpSpPr/>
          <p:nvPr/>
        </p:nvGrpSpPr>
        <p:grpSpPr>
          <a:xfrm>
            <a:off x="1671591" y="1247655"/>
            <a:ext cx="9629116" cy="7185921"/>
            <a:chOff x="0" y="0"/>
            <a:chExt cx="9629115" cy="7185920"/>
          </a:xfrm>
        </p:grpSpPr>
        <p:sp>
          <p:nvSpPr>
            <p:cNvPr id="196" name="Rectangle"/>
            <p:cNvSpPr/>
            <p:nvPr/>
          </p:nvSpPr>
          <p:spPr>
            <a:xfrm>
              <a:off x="50800" y="50800"/>
              <a:ext cx="9527516" cy="70843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>
                <a:defRPr sz="3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pic>
          <p:nvPicPr>
            <p:cNvPr id="195" name="Rectangle" descr="Rectangle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" y="-1"/>
              <a:ext cx="9629117" cy="7185922"/>
            </a:xfrm>
            <a:prstGeom prst="rect">
              <a:avLst/>
            </a:prstGeom>
            <a:effectLst/>
          </p:spPr>
        </p:pic>
      </p:grpSp>
      <p:sp>
        <p:nvSpPr>
          <p:cNvPr id="198" name="Title Text"/>
          <p:cNvSpPr txBox="1">
            <a:spLocks noGrp="1"/>
          </p:cNvSpPr>
          <p:nvPr>
            <p:ph type="title"/>
          </p:nvPr>
        </p:nvSpPr>
        <p:spPr>
          <a:xfrm>
            <a:off x="2330303" y="1543267"/>
            <a:ext cx="8311693" cy="408462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6600">
                <a:solidFill>
                  <a:srgbClr val="00AAD6"/>
                </a:solidFill>
                <a:latin typeface="Hannotate SC Bold"/>
                <a:ea typeface="Hannotate SC Bold"/>
                <a:cs typeface="Hannotate SC Bold"/>
                <a:sym typeface="Hannotate SC Bold"/>
              </a:defRPr>
            </a:lvl1pPr>
          </a:lstStyle>
          <a:p>
            <a:r>
              <a:t>Title Text</a:t>
            </a:r>
          </a:p>
        </p:txBody>
      </p:sp>
      <p:sp>
        <p:nvSpPr>
          <p:cNvPr id="1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76003" y="8225370"/>
            <a:ext cx="247651" cy="260351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1400" spc="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Line"/>
          <p:cNvSpPr/>
          <p:nvPr/>
        </p:nvSpPr>
        <p:spPr>
          <a:xfrm>
            <a:off x="508000" y="1600200"/>
            <a:ext cx="11997292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7" name="Line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8" name="Line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09" name="Title Text"/>
          <p:cNvSpPr txBox="1">
            <a:spLocks noGrp="1"/>
          </p:cNvSpPr>
          <p:nvPr>
            <p:ph type="title"/>
          </p:nvPr>
        </p:nvSpPr>
        <p:spPr>
          <a:xfrm>
            <a:off x="508000" y="129390"/>
            <a:ext cx="11988800" cy="190500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6400" cap="all">
                <a:solidFill>
                  <a:srgbClr val="606060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2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185751" y="9351680"/>
            <a:ext cx="304801" cy="317501"/>
          </a:xfrm>
          <a:prstGeom prst="rect">
            <a:avLst/>
          </a:prstGeom>
        </p:spPr>
        <p:txBody>
          <a:bodyPr/>
          <a:lstStyle>
            <a:lvl1pPr>
              <a:defRPr sz="1500" spc="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 copy 1">
    <p:bg>
      <p:bgPr>
        <a:gradFill flip="none" rotWithShape="1">
          <a:gsLst>
            <a:gs pos="0">
              <a:schemeClr val="accent3">
                <a:satOff val="18648"/>
                <a:lumOff val="5971"/>
              </a:schemeClr>
            </a:gs>
            <a:gs pos="100000">
              <a:schemeClr val="accent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Rectangle"/>
          <p:cNvGrpSpPr/>
          <p:nvPr/>
        </p:nvGrpSpPr>
        <p:grpSpPr>
          <a:xfrm>
            <a:off x="104692" y="62271"/>
            <a:ext cx="12795417" cy="9512835"/>
            <a:chOff x="0" y="0"/>
            <a:chExt cx="12795415" cy="9512834"/>
          </a:xfrm>
        </p:grpSpPr>
        <p:sp>
          <p:nvSpPr>
            <p:cNvPr id="218" name="Rectangle"/>
            <p:cNvSpPr/>
            <p:nvPr/>
          </p:nvSpPr>
          <p:spPr>
            <a:xfrm>
              <a:off x="50800" y="50800"/>
              <a:ext cx="12693816" cy="94112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>
                <a:defRPr sz="3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pic>
          <p:nvPicPr>
            <p:cNvPr id="217" name="Rectangle" descr="Rectangle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795416" cy="9512835"/>
            </a:xfrm>
            <a:prstGeom prst="rect">
              <a:avLst/>
            </a:prstGeom>
            <a:effectLst/>
          </p:spPr>
        </p:pic>
      </p:grpSp>
      <p:sp>
        <p:nvSpPr>
          <p:cNvPr id="220" name="Title Text"/>
          <p:cNvSpPr txBox="1">
            <a:spLocks noGrp="1"/>
          </p:cNvSpPr>
          <p:nvPr>
            <p:ph type="title"/>
          </p:nvPr>
        </p:nvSpPr>
        <p:spPr>
          <a:xfrm>
            <a:off x="2107294" y="756164"/>
            <a:ext cx="8311693" cy="408462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6800">
                <a:solidFill>
                  <a:srgbClr val="0069D9"/>
                </a:solidFill>
                <a:latin typeface="Apple SD 산돌고딕 Neo 볼드체"/>
                <a:ea typeface="Apple SD 산돌고딕 Neo 볼드체"/>
                <a:cs typeface="Apple SD 산돌고딕 Neo 볼드체"/>
                <a:sym typeface="Apple SD 산돌고딕 Neo 볼드체"/>
              </a:defRPr>
            </a:lvl1pPr>
          </a:lstStyle>
          <a:p>
            <a:r>
              <a:t>Title Text</a:t>
            </a:r>
          </a:p>
        </p:txBody>
      </p:sp>
      <p:sp>
        <p:nvSpPr>
          <p:cNvPr id="221" name="Vladimir Pascalutsa — Polarizability effect —  Proton Radius —- MITP, Mainz —  July 24,  2018"/>
          <p:cNvSpPr txBox="1"/>
          <p:nvPr/>
        </p:nvSpPr>
        <p:spPr>
          <a:xfrm>
            <a:off x="3569387" y="9562166"/>
            <a:ext cx="6926185" cy="18099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normAutofit/>
          </a:bodyPr>
          <a:lstStyle>
            <a:lvl1pPr defTabSz="233679">
              <a:defRPr sz="72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Vladimir Pascalutsa — Polarizability effect —  Proton Radius —- MITP, Mainz —  July 24,  2018             </a:t>
            </a:r>
          </a:p>
        </p:txBody>
      </p:sp>
      <p:sp>
        <p:nvSpPr>
          <p:cNvPr id="2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07619" y="9296279"/>
            <a:ext cx="247651" cy="260351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1400" spc="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 copy 1">
    <p:bg>
      <p:bgPr>
        <a:gradFill flip="none" rotWithShape="1">
          <a:gsLst>
            <a:gs pos="0">
              <a:schemeClr val="accent3">
                <a:satOff val="18648"/>
                <a:lumOff val="5971"/>
              </a:schemeClr>
            </a:gs>
            <a:gs pos="100000">
              <a:schemeClr val="accent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1" name="Rectangle"/>
          <p:cNvGrpSpPr/>
          <p:nvPr/>
        </p:nvGrpSpPr>
        <p:grpSpPr>
          <a:xfrm>
            <a:off x="104692" y="62271"/>
            <a:ext cx="12795417" cy="9512835"/>
            <a:chOff x="0" y="0"/>
            <a:chExt cx="12795415" cy="9512834"/>
          </a:xfrm>
        </p:grpSpPr>
        <p:sp>
          <p:nvSpPr>
            <p:cNvPr id="230" name="Rectangle"/>
            <p:cNvSpPr/>
            <p:nvPr/>
          </p:nvSpPr>
          <p:spPr>
            <a:xfrm>
              <a:off x="50800" y="50800"/>
              <a:ext cx="12693816" cy="94112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>
                <a:defRPr sz="3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pic>
          <p:nvPicPr>
            <p:cNvPr id="229" name="Rectangle" descr="Rectangle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795416" cy="9512835"/>
            </a:xfrm>
            <a:prstGeom prst="rect">
              <a:avLst/>
            </a:prstGeom>
            <a:effectLst/>
          </p:spPr>
        </p:pic>
      </p:grpSp>
      <p:sp>
        <p:nvSpPr>
          <p:cNvPr id="232" name="Title Text"/>
          <p:cNvSpPr txBox="1">
            <a:spLocks noGrp="1"/>
          </p:cNvSpPr>
          <p:nvPr>
            <p:ph type="title"/>
          </p:nvPr>
        </p:nvSpPr>
        <p:spPr>
          <a:xfrm>
            <a:off x="2107294" y="756164"/>
            <a:ext cx="8311693" cy="408462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6800">
                <a:solidFill>
                  <a:srgbClr val="0069D9"/>
                </a:solidFill>
                <a:latin typeface="Apple SD 산돌고딕 Neo 볼드체"/>
                <a:ea typeface="Apple SD 산돌고딕 Neo 볼드체"/>
                <a:cs typeface="Apple SD 산돌고딕 Neo 볼드체"/>
                <a:sym typeface="Apple SD 산돌고딕 Neo 볼드체"/>
              </a:defRPr>
            </a:lvl1pPr>
          </a:lstStyle>
          <a:p>
            <a:r>
              <a:t>Title Text</a:t>
            </a:r>
          </a:p>
        </p:txBody>
      </p:sp>
      <p:sp>
        <p:nvSpPr>
          <p:cNvPr id="233" name="Vladimir Pascalutsa — Chiral PT Review —  Hyperfine Vuew —- Trento —  July 2,  2018"/>
          <p:cNvSpPr txBox="1"/>
          <p:nvPr/>
        </p:nvSpPr>
        <p:spPr>
          <a:xfrm>
            <a:off x="3569387" y="9562166"/>
            <a:ext cx="6926185" cy="18099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normAutofit/>
          </a:bodyPr>
          <a:lstStyle>
            <a:lvl1pPr defTabSz="233679">
              <a:defRPr sz="72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Vladimir Pascalutsa — Chiral PT Review —  Hyperfine Vuew —- Trento —  July 2,  2018                </a:t>
            </a:r>
          </a:p>
        </p:txBody>
      </p:sp>
      <p:sp>
        <p:nvSpPr>
          <p:cNvPr id="2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07619" y="9296279"/>
            <a:ext cx="247651" cy="260351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1400" spc="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 #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Rectangle"/>
          <p:cNvSpPr/>
          <p:nvPr/>
        </p:nvSpPr>
        <p:spPr>
          <a:xfrm>
            <a:off x="-18063" y="9500728"/>
            <a:ext cx="13040926" cy="397370"/>
          </a:xfrm>
          <a:prstGeom prst="rect">
            <a:avLst/>
          </a:prstGeom>
          <a:solidFill>
            <a:srgbClr val="5A879C"/>
          </a:solidFill>
          <a:ln w="3175">
            <a:miter lim="400000"/>
          </a:ln>
        </p:spPr>
        <p:txBody>
          <a:bodyPr lIns="72248" tIns="72248" rIns="72248" bIns="72248" anchor="ctr"/>
          <a:lstStyle/>
          <a:p>
            <a:pPr defTabSz="577991">
              <a:defRPr sz="3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42" name="Vladimir Pascalutsa                                                                                          S1 &amp; S2: Nucleon  structure                                                                                                Boppard, Sep 7, 2018"/>
          <p:cNvSpPr txBox="1"/>
          <p:nvPr/>
        </p:nvSpPr>
        <p:spPr>
          <a:xfrm>
            <a:off x="254698" y="9472365"/>
            <a:ext cx="12480292" cy="3095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2248" tIns="72248" rIns="72248" bIns="72248" anchor="ctr">
            <a:spAutoFit/>
          </a:bodyPr>
          <a:lstStyle>
            <a:lvl1pPr defTabSz="577991">
              <a:defRPr sz="1100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1pPr>
          </a:lstStyle>
          <a:p>
            <a:r>
              <a:t>Vladimir Pascalutsa                                                                                          S1 &amp; S2: Nucleon  structure                                                                                                Boppard, Sep 7, 2018</a:t>
            </a:r>
          </a:p>
        </p:txBody>
      </p:sp>
      <p:pic>
        <p:nvPicPr>
          <p:cNvPr id="243" name="image1.png" descr="image1.png"/>
          <p:cNvPicPr>
            <a:picLocks noChangeAspect="1"/>
          </p:cNvPicPr>
          <p:nvPr/>
        </p:nvPicPr>
        <p:blipFill>
          <a:blip r:embed="rId2"/>
          <a:srcRect l="40102" t="25314" r="23756" b="33469"/>
          <a:stretch>
            <a:fillRect/>
          </a:stretch>
        </p:blipFill>
        <p:spPr>
          <a:xfrm>
            <a:off x="-96034" y="-122204"/>
            <a:ext cx="1777193" cy="1378682"/>
          </a:xfrm>
          <a:prstGeom prst="rect">
            <a:avLst/>
          </a:prstGeom>
        </p:spPr>
      </p:pic>
      <p:grpSp>
        <p:nvGrpSpPr>
          <p:cNvPr id="246" name="Group"/>
          <p:cNvGrpSpPr/>
          <p:nvPr/>
        </p:nvGrpSpPr>
        <p:grpSpPr>
          <a:xfrm>
            <a:off x="-267040" y="2619"/>
            <a:ext cx="13352557" cy="931117"/>
            <a:chOff x="0" y="0"/>
            <a:chExt cx="13352555" cy="931115"/>
          </a:xfrm>
        </p:grpSpPr>
        <p:pic>
          <p:nvPicPr>
            <p:cNvPr id="244" name="image2.jpg" descr="image2.jpg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25078" y="0"/>
              <a:ext cx="12037619" cy="906431"/>
            </a:xfrm>
            <a:prstGeom prst="rect">
              <a:avLst/>
            </a:prstGeom>
            <a:ln w="9525" cap="flat">
              <a:noFill/>
              <a:round/>
            </a:ln>
            <a:effectLst/>
          </p:spPr>
        </p:pic>
        <p:sp>
          <p:nvSpPr>
            <p:cNvPr id="245" name="Rectangle"/>
            <p:cNvSpPr/>
            <p:nvPr/>
          </p:nvSpPr>
          <p:spPr>
            <a:xfrm>
              <a:off x="0" y="901049"/>
              <a:ext cx="13352556" cy="30067"/>
            </a:xfrm>
            <a:prstGeom prst="rect">
              <a:avLst/>
            </a:prstGeom>
            <a:solidFill>
              <a:srgbClr val="456581"/>
            </a:solidFill>
            <a:ln w="12700" cap="flat">
              <a:noFill/>
              <a:round/>
            </a:ln>
            <a:effectLst/>
          </p:spPr>
          <p:txBody>
            <a:bodyPr wrap="square" lIns="288995" tIns="288995" rIns="288995" bIns="288995" numCol="1" anchor="ctr">
              <a:noAutofit/>
            </a:bodyPr>
            <a:lstStyle/>
            <a:p>
              <a:pPr defTabSz="1300480">
                <a:buClr>
                  <a:srgbClr val="FFFFFF"/>
                </a:buClr>
                <a:defRPr sz="24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47" name="CRC-1044 Subprojects S1 &amp; S2"/>
          <p:cNvSpPr txBox="1"/>
          <p:nvPr/>
        </p:nvSpPr>
        <p:spPr>
          <a:xfrm>
            <a:off x="672817" y="51109"/>
            <a:ext cx="11695290" cy="700364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algn="r" defTabSz="650240">
              <a:buClr>
                <a:srgbClr val="FFFFFF"/>
              </a:buClr>
              <a:buFont typeface="Calibri"/>
              <a:defRPr sz="3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4400" i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CRC-1044 Subprojects </a:t>
            </a:r>
            <a:r>
              <a:rPr sz="4400" b="1" i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S1 &amp; S2 </a:t>
            </a:r>
          </a:p>
        </p:txBody>
      </p:sp>
      <p:sp>
        <p:nvSpPr>
          <p:cNvPr id="2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62411" y="9428480"/>
            <a:ext cx="341596" cy="423899"/>
          </a:xfrm>
          <a:prstGeom prst="rect">
            <a:avLst/>
          </a:prstGeom>
        </p:spPr>
        <p:txBody>
          <a:bodyPr lIns="72248" tIns="72248" rIns="72248" bIns="72248">
            <a:normAutofit/>
          </a:bodyPr>
          <a:lstStyle>
            <a:lvl1pPr defTabSz="577991">
              <a:defRPr sz="1400" spc="0">
                <a:solidFill>
                  <a:srgbClr val="FFFFFF"/>
                </a:solidFill>
                <a:latin typeface="Gujarati MT"/>
                <a:ea typeface="Gujarati MT"/>
                <a:cs typeface="Gujarati MT"/>
                <a:sym typeface="Gujarati M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 #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Rectangle"/>
          <p:cNvSpPr/>
          <p:nvPr/>
        </p:nvSpPr>
        <p:spPr>
          <a:xfrm>
            <a:off x="-18063" y="9500729"/>
            <a:ext cx="13040926" cy="397369"/>
          </a:xfrm>
          <a:prstGeom prst="rect">
            <a:avLst/>
          </a:prstGeom>
          <a:solidFill>
            <a:srgbClr val="5A879C"/>
          </a:solidFill>
          <a:ln w="3175">
            <a:miter lim="400000"/>
          </a:ln>
        </p:spPr>
        <p:txBody>
          <a:bodyPr lIns="72248" tIns="72248" rIns="72248" bIns="72248" anchor="ctr"/>
          <a:lstStyle/>
          <a:p>
            <a:pPr defTabSz="577991">
              <a:defRPr sz="3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263" name="Vladimir Pascalutsa                                                                                          S2: Polarizabilities                                                                                                May 16, 2019"/>
          <p:cNvSpPr txBox="1"/>
          <p:nvPr/>
        </p:nvSpPr>
        <p:spPr>
          <a:xfrm>
            <a:off x="254698" y="9472365"/>
            <a:ext cx="12480292" cy="3095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2248" tIns="72248" rIns="72248" bIns="72248" anchor="ctr">
            <a:spAutoFit/>
          </a:bodyPr>
          <a:lstStyle>
            <a:lvl1pPr defTabSz="577991">
              <a:defRPr sz="1100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1pPr>
          </a:lstStyle>
          <a:p>
            <a:r>
              <a:t>Vladimir Pascalutsa                                                                                          S2: Polarizabilities                                                                                                May 16, 2019</a:t>
            </a:r>
          </a:p>
        </p:txBody>
      </p:sp>
      <p:pic>
        <p:nvPicPr>
          <p:cNvPr id="264" name="image1.png" descr="image1.png"/>
          <p:cNvPicPr>
            <a:picLocks noChangeAspect="1"/>
          </p:cNvPicPr>
          <p:nvPr/>
        </p:nvPicPr>
        <p:blipFill>
          <a:blip r:embed="rId2"/>
          <a:srcRect l="40102" t="25314" r="23756" b="33469"/>
          <a:stretch>
            <a:fillRect/>
          </a:stretch>
        </p:blipFill>
        <p:spPr>
          <a:xfrm>
            <a:off x="-96034" y="-122204"/>
            <a:ext cx="1777193" cy="1378682"/>
          </a:xfrm>
          <a:prstGeom prst="rect">
            <a:avLst/>
          </a:prstGeom>
        </p:spPr>
      </p:pic>
      <p:grpSp>
        <p:nvGrpSpPr>
          <p:cNvPr id="267" name="Group"/>
          <p:cNvGrpSpPr/>
          <p:nvPr/>
        </p:nvGrpSpPr>
        <p:grpSpPr>
          <a:xfrm>
            <a:off x="-267040" y="2619"/>
            <a:ext cx="13352557" cy="931117"/>
            <a:chOff x="0" y="0"/>
            <a:chExt cx="13352555" cy="931115"/>
          </a:xfrm>
        </p:grpSpPr>
        <p:pic>
          <p:nvPicPr>
            <p:cNvPr id="265" name="image2.jpg" descr="image2.jpg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25078" y="0"/>
              <a:ext cx="12037619" cy="906431"/>
            </a:xfrm>
            <a:prstGeom prst="rect">
              <a:avLst/>
            </a:prstGeom>
            <a:ln w="9525" cap="flat">
              <a:noFill/>
              <a:round/>
            </a:ln>
            <a:effectLst/>
          </p:spPr>
        </p:pic>
        <p:sp>
          <p:nvSpPr>
            <p:cNvPr id="266" name="Rectangle"/>
            <p:cNvSpPr/>
            <p:nvPr/>
          </p:nvSpPr>
          <p:spPr>
            <a:xfrm>
              <a:off x="0" y="901049"/>
              <a:ext cx="13352556" cy="30067"/>
            </a:xfrm>
            <a:prstGeom prst="rect">
              <a:avLst/>
            </a:prstGeom>
            <a:solidFill>
              <a:srgbClr val="456581"/>
            </a:solidFill>
            <a:ln w="12700" cap="flat">
              <a:noFill/>
              <a:round/>
            </a:ln>
            <a:effectLst/>
          </p:spPr>
          <p:txBody>
            <a:bodyPr wrap="square" lIns="288995" tIns="288995" rIns="288995" bIns="288995" numCol="1" anchor="ctr">
              <a:noAutofit/>
            </a:bodyPr>
            <a:lstStyle/>
            <a:p>
              <a:pPr defTabSz="1300480">
                <a:buClr>
                  <a:srgbClr val="FFFFFF"/>
                </a:buClr>
                <a:defRPr sz="24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268" name="CRC-1044 Subproject S2"/>
          <p:cNvSpPr txBox="1"/>
          <p:nvPr/>
        </p:nvSpPr>
        <p:spPr>
          <a:xfrm>
            <a:off x="672817" y="51109"/>
            <a:ext cx="11695290" cy="700364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algn="r" defTabSz="650240">
              <a:buClr>
                <a:srgbClr val="FFFFFF"/>
              </a:buClr>
              <a:buFont typeface="Calibri"/>
              <a:defRPr sz="3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4400" i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CRC-1044 Subproject </a:t>
            </a:r>
            <a:r>
              <a:rPr sz="4400" b="1" i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S2 </a:t>
            </a:r>
          </a:p>
        </p:txBody>
      </p:sp>
      <p:sp>
        <p:nvSpPr>
          <p:cNvPr id="2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62411" y="9428480"/>
            <a:ext cx="341596" cy="423898"/>
          </a:xfrm>
          <a:prstGeom prst="rect">
            <a:avLst/>
          </a:prstGeom>
        </p:spPr>
        <p:txBody>
          <a:bodyPr lIns="72248" tIns="72248" rIns="72248" bIns="72248">
            <a:normAutofit/>
          </a:bodyPr>
          <a:lstStyle>
            <a:lvl1pPr defTabSz="577991">
              <a:defRPr sz="1400" spc="0">
                <a:solidFill>
                  <a:srgbClr val="FFFFFF"/>
                </a:solidFill>
                <a:latin typeface="Gujarati MT"/>
                <a:ea typeface="Gujarati MT"/>
                <a:cs typeface="Gujarati MT"/>
                <a:sym typeface="Gujarati M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3559175" y="3948112"/>
            <a:ext cx="5886451" cy="1857376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76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65046" y="7337821"/>
            <a:ext cx="267564" cy="273051"/>
          </a:xfrm>
          <a:prstGeom prst="rect">
            <a:avLst/>
          </a:prstGeom>
        </p:spPr>
        <p:txBody>
          <a:bodyPr lIns="28575" tIns="28575" rIns="28575" bIns="28575"/>
          <a:lstStyle>
            <a:lvl1pPr>
              <a:defRPr sz="1400" spc="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4373562" y="2490787"/>
            <a:ext cx="6950871" cy="4633914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3380580" y="2490787"/>
            <a:ext cx="3000377" cy="2243139"/>
          </a:xfrm>
          <a:prstGeom prst="rect">
            <a:avLst/>
          </a:prstGeom>
        </p:spPr>
        <p:txBody>
          <a:bodyPr lIns="28575" tIns="28575" rIns="28575" bIns="28575" anchor="b">
            <a:normAutofit/>
          </a:bodyPr>
          <a:lstStyle>
            <a:lvl1pPr>
              <a:defRPr sz="56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380580" y="4812506"/>
            <a:ext cx="3000377" cy="2307432"/>
          </a:xfrm>
          <a:prstGeom prst="rect">
            <a:avLst/>
          </a:prstGeom>
        </p:spPr>
        <p:txBody>
          <a:bodyPr lIns="28575" tIns="28575" rIns="28575" bIns="28575" anchor="t">
            <a:normAutofit/>
          </a:bodyPr>
          <a:lstStyle>
            <a:lvl1pPr marL="0" indent="0" algn="ctr" defTabSz="584200">
              <a:spcBef>
                <a:spcPts val="0"/>
              </a:spcBef>
              <a:buSzTx/>
              <a:buNone/>
              <a:tabLst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 defTabSz="584200">
              <a:spcBef>
                <a:spcPts val="0"/>
              </a:spcBef>
              <a:buSzTx/>
              <a:buNone/>
              <a:tabLst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 defTabSz="584200">
              <a:spcBef>
                <a:spcPts val="0"/>
              </a:spcBef>
              <a:buSzTx/>
              <a:buNone/>
              <a:tabLst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 defTabSz="584200">
              <a:spcBef>
                <a:spcPts val="0"/>
              </a:spcBef>
              <a:buSzTx/>
              <a:buNone/>
              <a:tabLst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 defTabSz="584200">
              <a:spcBef>
                <a:spcPts val="0"/>
              </a:spcBef>
              <a:buSzTx/>
              <a:buNone/>
              <a:tabLst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65046" y="7337821"/>
            <a:ext cx="267564" cy="273051"/>
          </a:xfrm>
          <a:prstGeom prst="rect">
            <a:avLst/>
          </a:prstGeom>
        </p:spPr>
        <p:txBody>
          <a:bodyPr lIns="28575" tIns="28575" rIns="28575" bIns="28575"/>
          <a:lstStyle>
            <a:lvl1pPr>
              <a:defRPr sz="1400" spc="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3380580" y="2383631"/>
            <a:ext cx="6243640" cy="1214438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76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65046" y="7337821"/>
            <a:ext cx="267564" cy="273051"/>
          </a:xfrm>
          <a:prstGeom prst="rect">
            <a:avLst/>
          </a:prstGeom>
        </p:spPr>
        <p:txBody>
          <a:bodyPr lIns="28575" tIns="28575" rIns="28575" bIns="28575"/>
          <a:lstStyle>
            <a:lvl1pPr>
              <a:defRPr sz="1400" spc="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 copy">
    <p:bg>
      <p:bgPr>
        <a:gradFill flip="none" rotWithShape="1">
          <a:gsLst>
            <a:gs pos="0">
              <a:schemeClr val="accent1">
                <a:satOff val="-3355"/>
                <a:lumOff val="26614"/>
              </a:schemeClr>
            </a:gs>
            <a:gs pos="23372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"/>
          <p:cNvSpPr/>
          <p:nvPr/>
        </p:nvSpPr>
        <p:spPr>
          <a:xfrm>
            <a:off x="2844799" y="7434262"/>
            <a:ext cx="7336634" cy="264320"/>
          </a:xfrm>
          <a:prstGeom prst="rect">
            <a:avLst/>
          </a:prstGeom>
          <a:solidFill>
            <a:schemeClr val="accent1">
              <a:satOff val="-3355"/>
              <a:lumOff val="26614"/>
            </a:schemeClr>
          </a:solidFill>
          <a:ln w="3175">
            <a:miter lim="400000"/>
          </a:ln>
        </p:spPr>
        <p:txBody>
          <a:bodyPr lIns="28575" tIns="28575" rIns="28575" bIns="28575" anchor="ctr"/>
          <a:lstStyle/>
          <a:p>
            <a:pPr defTabSz="415431">
              <a:defRPr sz="3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7" name="Vladimir Pascalutsa ``Polarizabilities”  @ EINN’13, Paphos, Cyprus                                                                                          Oct 29, 2013"/>
          <p:cNvSpPr txBox="1"/>
          <p:nvPr/>
        </p:nvSpPr>
        <p:spPr>
          <a:xfrm>
            <a:off x="2894303" y="7291784"/>
            <a:ext cx="6850775" cy="4635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>
            <a:lvl1pPr algn="l" defTabSz="415431">
              <a:defRPr sz="1200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t>Vladimir Pascalutsa ``Polarizabilities”  @ EINN’13, Paphos, Cyprus                                                                                          Oct 29, 2013</a:t>
            </a:r>
          </a:p>
        </p:txBody>
      </p:sp>
      <p:sp>
        <p:nvSpPr>
          <p:cNvPr id="58" name="Title Text"/>
          <p:cNvSpPr txBox="1">
            <a:spLocks noGrp="1"/>
          </p:cNvSpPr>
          <p:nvPr>
            <p:ph type="title"/>
          </p:nvPr>
        </p:nvSpPr>
        <p:spPr>
          <a:xfrm>
            <a:off x="3494881" y="2283618"/>
            <a:ext cx="5765008" cy="835820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 defTabSz="415431">
              <a:defRPr sz="5000">
                <a:solidFill>
                  <a:srgbClr val="FFFFFF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t>Title Text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939734" y="7419975"/>
            <a:ext cx="247651" cy="260350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 defTabSz="415431">
              <a:defRPr sz="1400" spc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0" name="Vladimir Pascalutsa, S2: Polarizabilities (Mainz, Oct 25, 2013)"/>
          <p:cNvSpPr txBox="1"/>
          <p:nvPr/>
        </p:nvSpPr>
        <p:spPr>
          <a:xfrm>
            <a:off x="2845243" y="5841206"/>
            <a:ext cx="5157789" cy="1714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>
            <a:lvl1pPr defTabSz="288995">
              <a:defRPr sz="700">
                <a:solidFill>
                  <a:srgbClr val="FFFFFF"/>
                </a:solidFill>
                <a:latin typeface="Candara"/>
                <a:ea typeface="Candara"/>
                <a:cs typeface="Candara"/>
                <a:sym typeface="Candara"/>
              </a:defRPr>
            </a:lvl1pPr>
          </a:lstStyle>
          <a:p>
            <a:r>
              <a:t>Vladimir Pascalutsa, S2: Polarizabilities (Mainz, Oct 25, 2013)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 copy 1">
    <p:bg>
      <p:bgPr>
        <a:gradFill flip="none" rotWithShape="1">
          <a:gsLst>
            <a:gs pos="0">
              <a:schemeClr val="accent3">
                <a:satOff val="18648"/>
                <a:lumOff val="5971"/>
              </a:schemeClr>
            </a:gs>
            <a:gs pos="100000">
              <a:schemeClr val="accent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Rectangle"/>
          <p:cNvGrpSpPr/>
          <p:nvPr/>
        </p:nvGrpSpPr>
        <p:grpSpPr>
          <a:xfrm>
            <a:off x="104692" y="62271"/>
            <a:ext cx="12795417" cy="9512835"/>
            <a:chOff x="0" y="0"/>
            <a:chExt cx="12795415" cy="9512834"/>
          </a:xfrm>
        </p:grpSpPr>
        <p:sp>
          <p:nvSpPr>
            <p:cNvPr id="68" name="Rectangle"/>
            <p:cNvSpPr/>
            <p:nvPr/>
          </p:nvSpPr>
          <p:spPr>
            <a:xfrm>
              <a:off x="50800" y="50800"/>
              <a:ext cx="12693816" cy="94112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>
                <a:defRPr sz="3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pic>
          <p:nvPicPr>
            <p:cNvPr id="67" name="Rectangle" descr="Rectangle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795416" cy="9512835"/>
            </a:xfrm>
            <a:prstGeom prst="rect">
              <a:avLst/>
            </a:prstGeom>
            <a:effectLst/>
          </p:spPr>
        </p:pic>
      </p:grpSp>
      <p:sp>
        <p:nvSpPr>
          <p:cNvPr id="70" name="Title Text"/>
          <p:cNvSpPr txBox="1">
            <a:spLocks noGrp="1"/>
          </p:cNvSpPr>
          <p:nvPr>
            <p:ph type="title"/>
          </p:nvPr>
        </p:nvSpPr>
        <p:spPr>
          <a:xfrm>
            <a:off x="2346554" y="767944"/>
            <a:ext cx="8311692" cy="514678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7200">
                <a:solidFill>
                  <a:srgbClr val="005493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lvl1pPr>
          </a:lstStyle>
          <a:p>
            <a:r>
              <a:t>Title Text</a:t>
            </a:r>
          </a:p>
        </p:txBody>
      </p:sp>
      <p:sp>
        <p:nvSpPr>
          <p:cNvPr id="71" name="Vladimir Pascalutsa — Mainz Laborotory Highlights — KPHTH —  Aug 12,  2019"/>
          <p:cNvSpPr txBox="1"/>
          <p:nvPr/>
        </p:nvSpPr>
        <p:spPr>
          <a:xfrm>
            <a:off x="3569387" y="9562166"/>
            <a:ext cx="6926185" cy="18099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normAutofit/>
          </a:bodyPr>
          <a:lstStyle>
            <a:lvl1pPr defTabSz="233679">
              <a:defRPr sz="720">
                <a:solidFill>
                  <a:srgbClr val="FFFFF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Vladimir Pascalutsa — Mainz Laborotory Highlights — KPHTH —  Aug 12,  2019               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07619" y="9296279"/>
            <a:ext cx="247651" cy="260351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1400" spc="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3380580" y="2383631"/>
            <a:ext cx="6243640" cy="1214438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76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380580" y="3598068"/>
            <a:ext cx="6243640" cy="3536158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 marL="395111" indent="-395111" defTabSz="584200">
              <a:spcBef>
                <a:spcPts val="4200"/>
              </a:spcBef>
              <a:buSzPct val="75000"/>
              <a:buChar char="•"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  <a:lvl2pPr marL="839611" indent="-395111" defTabSz="584200">
              <a:spcBef>
                <a:spcPts val="4200"/>
              </a:spcBef>
              <a:buSzPct val="75000"/>
              <a:buChar char="•"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2pPr>
            <a:lvl3pPr marL="1284111" indent="-395111" defTabSz="584200">
              <a:spcBef>
                <a:spcPts val="4200"/>
              </a:spcBef>
              <a:buSzPct val="75000"/>
              <a:buChar char="•"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3pPr>
            <a:lvl4pPr marL="1728611" indent="-395111" defTabSz="584200">
              <a:spcBef>
                <a:spcPts val="4200"/>
              </a:spcBef>
              <a:buSzPct val="75000"/>
              <a:buChar char="•"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4pPr>
            <a:lvl5pPr marL="2173111" indent="-395111" defTabSz="584200">
              <a:spcBef>
                <a:spcPts val="4200"/>
              </a:spcBef>
              <a:buSzPct val="75000"/>
              <a:buChar char="•"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65046" y="7337821"/>
            <a:ext cx="267564" cy="273051"/>
          </a:xfrm>
          <a:prstGeom prst="rect">
            <a:avLst/>
          </a:prstGeom>
        </p:spPr>
        <p:txBody>
          <a:bodyPr lIns="28575" tIns="28575" rIns="28575" bIns="28575"/>
          <a:lstStyle>
            <a:lvl1pPr>
              <a:defRPr sz="1400" spc="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 copy 2">
    <p:bg>
      <p:bgPr>
        <a:solidFill>
          <a:srgbClr val="00D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Rectangle"/>
          <p:cNvGrpSpPr/>
          <p:nvPr/>
        </p:nvGrpSpPr>
        <p:grpSpPr>
          <a:xfrm>
            <a:off x="1671591" y="1270836"/>
            <a:ext cx="9661618" cy="7054843"/>
            <a:chOff x="0" y="0"/>
            <a:chExt cx="9661617" cy="7054842"/>
          </a:xfrm>
        </p:grpSpPr>
        <p:sp>
          <p:nvSpPr>
            <p:cNvPr id="89" name="Rectangle"/>
            <p:cNvSpPr/>
            <p:nvPr/>
          </p:nvSpPr>
          <p:spPr>
            <a:xfrm>
              <a:off x="50800" y="50800"/>
              <a:ext cx="9560018" cy="695324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txBody>
            <a:bodyPr wrap="square" lIns="28575" tIns="28575" rIns="28575" bIns="28575" numCol="1" anchor="ctr">
              <a:noAutofit/>
            </a:bodyPr>
            <a:lstStyle/>
            <a:p>
              <a:pPr>
                <a:defRPr sz="3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 Black"/>
                  <a:ea typeface="Arial Black"/>
                  <a:cs typeface="Arial Black"/>
                  <a:sym typeface="Arial Black"/>
                </a:defRPr>
              </a:pPr>
              <a:endParaRPr/>
            </a:p>
          </p:txBody>
        </p:sp>
        <p:pic>
          <p:nvPicPr>
            <p:cNvPr id="88" name="Rectangle" descr="Rectangle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1"/>
              <a:ext cx="9661618" cy="7054844"/>
            </a:xfrm>
            <a:prstGeom prst="rect">
              <a:avLst/>
            </a:prstGeom>
            <a:effectLst/>
          </p:spPr>
        </p:pic>
      </p:grpSp>
      <p:sp>
        <p:nvSpPr>
          <p:cNvPr id="91" name="Title Text"/>
          <p:cNvSpPr txBox="1">
            <a:spLocks noGrp="1"/>
          </p:cNvSpPr>
          <p:nvPr>
            <p:ph type="title"/>
          </p:nvPr>
        </p:nvSpPr>
        <p:spPr>
          <a:xfrm>
            <a:off x="2346553" y="1420263"/>
            <a:ext cx="8311693" cy="408462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6600">
                <a:solidFill>
                  <a:srgbClr val="00AAD6"/>
                </a:solidFill>
                <a:latin typeface="Hannotate SC Bold"/>
                <a:ea typeface="Hannotate SC Bold"/>
                <a:cs typeface="Hannotate SC Bold"/>
                <a:sym typeface="Hannotate SC Bold"/>
              </a:defRPr>
            </a:lvl1pPr>
          </a:lstStyle>
          <a:p>
            <a:r>
              <a:t>Title Text</a:t>
            </a:r>
          </a:p>
        </p:txBody>
      </p:sp>
      <p:sp>
        <p:nvSpPr>
          <p:cNvPr id="92" name="Vladimir Pascalutsa — Chiral EFT of the nucleon spin structure — APS Meeting —- Washinton DC — Jan 28, 2017"/>
          <p:cNvSpPr txBox="1"/>
          <p:nvPr/>
        </p:nvSpPr>
        <p:spPr>
          <a:xfrm>
            <a:off x="3696900" y="8313015"/>
            <a:ext cx="5866027" cy="1809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normAutofit/>
          </a:bodyPr>
          <a:lstStyle>
            <a:lvl1pPr defTabSz="280415">
              <a:defRPr sz="672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t>Vladimir Pascalutsa — Chiral EFT of the nucleon spin structure — APS Meeting —- Washinton DC — Jan 28, 2017                  </a:t>
            </a:r>
          </a:p>
        </p:txBody>
      </p:sp>
      <p:sp>
        <p:nvSpPr>
          <p:cNvPr id="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33153" y="8284449"/>
            <a:ext cx="247651" cy="260351"/>
          </a:xfrm>
          <a:prstGeom prst="rect">
            <a:avLst/>
          </a:prstGeom>
        </p:spPr>
        <p:txBody>
          <a:bodyPr lIns="28575" tIns="28575" rIns="28575" bIns="28575">
            <a:normAutofit/>
          </a:bodyPr>
          <a:lstStyle>
            <a:lvl1pPr>
              <a:defRPr sz="1400" spc="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282229" y="9220200"/>
            <a:ext cx="337585" cy="406400"/>
          </a:xfrm>
          <a:prstGeom prst="rect">
            <a:avLst/>
          </a:prstGeom>
          <a:ln w="3175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 spc="-20"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444500" y="152400"/>
            <a:ext cx="12115800" cy="135890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444500" y="2374900"/>
            <a:ext cx="12115800" cy="650240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buBlip>
                <a:blip r:embed="rId29"/>
              </a:buBlip>
            </a:lvl1pPr>
            <a:lvl2pPr>
              <a:buBlip>
                <a:blip r:embed="rId29"/>
              </a:buBlip>
              <a:tabLst>
                <a:tab pos="1981200" algn="l"/>
              </a:tabLst>
            </a:lvl2pPr>
            <a:lvl3pPr>
              <a:buBlip>
                <a:blip r:embed="rId29"/>
              </a:buBlip>
              <a:tabLst>
                <a:tab pos="2425700" algn="l"/>
              </a:tabLst>
            </a:lvl3pPr>
            <a:lvl4pPr>
              <a:buBlip>
                <a:blip r:embed="rId29"/>
              </a:buBlip>
              <a:tabLst>
                <a:tab pos="2882900" algn="l"/>
              </a:tabLst>
            </a:lvl4pPr>
            <a:lvl5pPr>
              <a:buBlip>
                <a:blip r:embed="rId29"/>
              </a:buBlip>
              <a:tabLst>
                <a:tab pos="3340100" algn="l"/>
              </a:tabLst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ransition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800" b="0" i="0" u="none" strike="noStrike" cap="none" spc="0" baseline="0">
          <a:solidFill>
            <a:srgbClr val="515151"/>
          </a:solidFill>
          <a:uFillTx/>
          <a:latin typeface="Herculanum"/>
          <a:ea typeface="Herculanum"/>
          <a:cs typeface="Herculanum"/>
          <a:sym typeface="Herculanum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800" b="0" i="0" u="none" strike="noStrike" cap="none" spc="0" baseline="0">
          <a:solidFill>
            <a:srgbClr val="515151"/>
          </a:solidFill>
          <a:uFillTx/>
          <a:latin typeface="Herculanum"/>
          <a:ea typeface="Herculanum"/>
          <a:cs typeface="Herculanum"/>
          <a:sym typeface="Herculanum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800" b="0" i="0" u="none" strike="noStrike" cap="none" spc="0" baseline="0">
          <a:solidFill>
            <a:srgbClr val="515151"/>
          </a:solidFill>
          <a:uFillTx/>
          <a:latin typeface="Herculanum"/>
          <a:ea typeface="Herculanum"/>
          <a:cs typeface="Herculanum"/>
          <a:sym typeface="Herculanum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800" b="0" i="0" u="none" strike="noStrike" cap="none" spc="0" baseline="0">
          <a:solidFill>
            <a:srgbClr val="515151"/>
          </a:solidFill>
          <a:uFillTx/>
          <a:latin typeface="Herculanum"/>
          <a:ea typeface="Herculanum"/>
          <a:cs typeface="Herculanum"/>
          <a:sym typeface="Herculanum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800" b="0" i="0" u="none" strike="noStrike" cap="none" spc="0" baseline="0">
          <a:solidFill>
            <a:srgbClr val="515151"/>
          </a:solidFill>
          <a:uFillTx/>
          <a:latin typeface="Herculanum"/>
          <a:ea typeface="Herculanum"/>
          <a:cs typeface="Herculanum"/>
          <a:sym typeface="Herculanum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800" b="0" i="0" u="none" strike="noStrike" cap="none" spc="0" baseline="0">
          <a:solidFill>
            <a:srgbClr val="515151"/>
          </a:solidFill>
          <a:uFillTx/>
          <a:latin typeface="Herculanum"/>
          <a:ea typeface="Herculanum"/>
          <a:cs typeface="Herculanum"/>
          <a:sym typeface="Herculanum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800" b="0" i="0" u="none" strike="noStrike" cap="none" spc="0" baseline="0">
          <a:solidFill>
            <a:srgbClr val="515151"/>
          </a:solidFill>
          <a:uFillTx/>
          <a:latin typeface="Herculanum"/>
          <a:ea typeface="Herculanum"/>
          <a:cs typeface="Herculanum"/>
          <a:sym typeface="Herculanum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800" b="0" i="0" u="none" strike="noStrike" cap="none" spc="0" baseline="0">
          <a:solidFill>
            <a:srgbClr val="515151"/>
          </a:solidFill>
          <a:uFillTx/>
          <a:latin typeface="Herculanum"/>
          <a:ea typeface="Herculanum"/>
          <a:cs typeface="Herculanum"/>
          <a:sym typeface="Herculanum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800" b="0" i="0" u="none" strike="noStrike" cap="none" spc="0" baseline="0">
          <a:solidFill>
            <a:srgbClr val="515151"/>
          </a:solidFill>
          <a:uFillTx/>
          <a:latin typeface="Herculanum"/>
          <a:ea typeface="Herculanum"/>
          <a:cs typeface="Herculanum"/>
          <a:sym typeface="Herculanum"/>
        </a:defRPr>
      </a:lvl9pPr>
    </p:titleStyle>
    <p:bodyStyle>
      <a:lvl1pPr marL="877652" marR="0" indent="-395052" algn="l" defTabSz="457200" latinLnBrk="0">
        <a:lnSpc>
          <a:spcPct val="100000"/>
        </a:lnSpc>
        <a:spcBef>
          <a:spcPts val="3000"/>
        </a:spcBef>
        <a:spcAft>
          <a:spcPts val="0"/>
        </a:spcAft>
        <a:buClrTx/>
        <a:buSzPct val="34000"/>
        <a:buFontTx/>
        <a:buBlip>
          <a:blip r:embed="rId29"/>
        </a:buBlip>
        <a:tabLst>
          <a:tab pos="1524000" algn="l"/>
        </a:tabLst>
        <a:defRPr sz="4200" b="0" i="0" u="none" strike="noStrike" cap="none" spc="0" baseline="0">
          <a:solidFill>
            <a:srgbClr val="728FBC"/>
          </a:solidFill>
          <a:uFillTx/>
          <a:latin typeface="Palatino"/>
          <a:ea typeface="Palatino"/>
          <a:cs typeface="Palatino"/>
          <a:sym typeface="Palatino"/>
        </a:defRPr>
      </a:lvl1pPr>
      <a:lvl2pPr marL="1334852" marR="0" indent="-395052" algn="l" defTabSz="457200" latinLnBrk="0">
        <a:lnSpc>
          <a:spcPct val="100000"/>
        </a:lnSpc>
        <a:spcBef>
          <a:spcPts val="3000"/>
        </a:spcBef>
        <a:spcAft>
          <a:spcPts val="0"/>
        </a:spcAft>
        <a:buClrTx/>
        <a:buSzPct val="34000"/>
        <a:buFontTx/>
        <a:buBlip>
          <a:blip r:embed="rId29"/>
        </a:buBlip>
        <a:tabLst>
          <a:tab pos="1524000" algn="l"/>
        </a:tabLst>
        <a:defRPr sz="4200" b="0" i="0" u="none" strike="noStrike" cap="none" spc="0" baseline="0">
          <a:solidFill>
            <a:srgbClr val="728FBC"/>
          </a:solidFill>
          <a:uFillTx/>
          <a:latin typeface="Palatino"/>
          <a:ea typeface="Palatino"/>
          <a:cs typeface="Palatino"/>
          <a:sym typeface="Palatino"/>
        </a:defRPr>
      </a:lvl2pPr>
      <a:lvl3pPr marL="1779352" marR="0" indent="-395052" algn="l" defTabSz="457200" latinLnBrk="0">
        <a:lnSpc>
          <a:spcPct val="100000"/>
        </a:lnSpc>
        <a:spcBef>
          <a:spcPts val="3000"/>
        </a:spcBef>
        <a:spcAft>
          <a:spcPts val="0"/>
        </a:spcAft>
        <a:buClrTx/>
        <a:buSzPct val="34000"/>
        <a:buFontTx/>
        <a:buBlip>
          <a:blip r:embed="rId29"/>
        </a:buBlip>
        <a:tabLst>
          <a:tab pos="1524000" algn="l"/>
        </a:tabLst>
        <a:defRPr sz="4200" b="0" i="0" u="none" strike="noStrike" cap="none" spc="0" baseline="0">
          <a:solidFill>
            <a:srgbClr val="728FBC"/>
          </a:solidFill>
          <a:uFillTx/>
          <a:latin typeface="Palatino"/>
          <a:ea typeface="Palatino"/>
          <a:cs typeface="Palatino"/>
          <a:sym typeface="Palatino"/>
        </a:defRPr>
      </a:lvl3pPr>
      <a:lvl4pPr marL="2236552" marR="0" indent="-395052" algn="l" defTabSz="457200" latinLnBrk="0">
        <a:lnSpc>
          <a:spcPct val="100000"/>
        </a:lnSpc>
        <a:spcBef>
          <a:spcPts val="3000"/>
        </a:spcBef>
        <a:spcAft>
          <a:spcPts val="0"/>
        </a:spcAft>
        <a:buClrTx/>
        <a:buSzPct val="34000"/>
        <a:buFontTx/>
        <a:buBlip>
          <a:blip r:embed="rId29"/>
        </a:buBlip>
        <a:tabLst>
          <a:tab pos="1524000" algn="l"/>
        </a:tabLst>
        <a:defRPr sz="4200" b="0" i="0" u="none" strike="noStrike" cap="none" spc="0" baseline="0">
          <a:solidFill>
            <a:srgbClr val="728FBC"/>
          </a:solidFill>
          <a:uFillTx/>
          <a:latin typeface="Palatino"/>
          <a:ea typeface="Palatino"/>
          <a:cs typeface="Palatino"/>
          <a:sym typeface="Palatino"/>
        </a:defRPr>
      </a:lvl4pPr>
      <a:lvl5pPr marL="2693752" marR="0" indent="-395052" algn="l" defTabSz="457200" latinLnBrk="0">
        <a:lnSpc>
          <a:spcPct val="100000"/>
        </a:lnSpc>
        <a:spcBef>
          <a:spcPts val="3000"/>
        </a:spcBef>
        <a:spcAft>
          <a:spcPts val="0"/>
        </a:spcAft>
        <a:buClrTx/>
        <a:buSzPct val="34000"/>
        <a:buFontTx/>
        <a:buBlip>
          <a:blip r:embed="rId29"/>
        </a:buBlip>
        <a:tabLst>
          <a:tab pos="1524000" algn="l"/>
        </a:tabLst>
        <a:defRPr sz="4200" b="0" i="0" u="none" strike="noStrike" cap="none" spc="0" baseline="0">
          <a:solidFill>
            <a:srgbClr val="728FBC"/>
          </a:solidFill>
          <a:uFillTx/>
          <a:latin typeface="Palatino"/>
          <a:ea typeface="Palatino"/>
          <a:cs typeface="Palatino"/>
          <a:sym typeface="Palatino"/>
        </a:defRPr>
      </a:lvl5pPr>
      <a:lvl6pPr marL="3049352" marR="0" indent="-395052" algn="l" defTabSz="457200" latinLnBrk="0">
        <a:lnSpc>
          <a:spcPct val="100000"/>
        </a:lnSpc>
        <a:spcBef>
          <a:spcPts val="3000"/>
        </a:spcBef>
        <a:spcAft>
          <a:spcPts val="0"/>
        </a:spcAft>
        <a:buClrTx/>
        <a:buSzPct val="34000"/>
        <a:buFontTx/>
        <a:buBlip>
          <a:blip r:embed="rId29"/>
        </a:buBlip>
        <a:tabLst>
          <a:tab pos="1524000" algn="l"/>
        </a:tabLst>
        <a:defRPr sz="4200" b="0" i="0" u="none" strike="noStrike" cap="none" spc="0" baseline="0">
          <a:solidFill>
            <a:srgbClr val="728FBC"/>
          </a:solidFill>
          <a:uFillTx/>
          <a:latin typeface="Palatino"/>
          <a:ea typeface="Palatino"/>
          <a:cs typeface="Palatino"/>
          <a:sym typeface="Palatino"/>
        </a:defRPr>
      </a:lvl6pPr>
      <a:lvl7pPr marL="3404952" marR="0" indent="-395052" algn="l" defTabSz="457200" latinLnBrk="0">
        <a:lnSpc>
          <a:spcPct val="100000"/>
        </a:lnSpc>
        <a:spcBef>
          <a:spcPts val="3000"/>
        </a:spcBef>
        <a:spcAft>
          <a:spcPts val="0"/>
        </a:spcAft>
        <a:buClrTx/>
        <a:buSzPct val="34000"/>
        <a:buFontTx/>
        <a:buBlip>
          <a:blip r:embed="rId29"/>
        </a:buBlip>
        <a:tabLst>
          <a:tab pos="1524000" algn="l"/>
        </a:tabLst>
        <a:defRPr sz="4200" b="0" i="0" u="none" strike="noStrike" cap="none" spc="0" baseline="0">
          <a:solidFill>
            <a:srgbClr val="728FBC"/>
          </a:solidFill>
          <a:uFillTx/>
          <a:latin typeface="Palatino"/>
          <a:ea typeface="Palatino"/>
          <a:cs typeface="Palatino"/>
          <a:sym typeface="Palatino"/>
        </a:defRPr>
      </a:lvl7pPr>
      <a:lvl8pPr marL="3760552" marR="0" indent="-395052" algn="l" defTabSz="457200" latinLnBrk="0">
        <a:lnSpc>
          <a:spcPct val="100000"/>
        </a:lnSpc>
        <a:spcBef>
          <a:spcPts val="3000"/>
        </a:spcBef>
        <a:spcAft>
          <a:spcPts val="0"/>
        </a:spcAft>
        <a:buClrTx/>
        <a:buSzPct val="34000"/>
        <a:buFontTx/>
        <a:buBlip>
          <a:blip r:embed="rId29"/>
        </a:buBlip>
        <a:tabLst>
          <a:tab pos="1524000" algn="l"/>
        </a:tabLst>
        <a:defRPr sz="4200" b="0" i="0" u="none" strike="noStrike" cap="none" spc="0" baseline="0">
          <a:solidFill>
            <a:srgbClr val="728FBC"/>
          </a:solidFill>
          <a:uFillTx/>
          <a:latin typeface="Palatino"/>
          <a:ea typeface="Palatino"/>
          <a:cs typeface="Palatino"/>
          <a:sym typeface="Palatino"/>
        </a:defRPr>
      </a:lvl8pPr>
      <a:lvl9pPr marL="4116152" marR="0" indent="-395052" algn="l" defTabSz="457200" latinLnBrk="0">
        <a:lnSpc>
          <a:spcPct val="100000"/>
        </a:lnSpc>
        <a:spcBef>
          <a:spcPts val="3000"/>
        </a:spcBef>
        <a:spcAft>
          <a:spcPts val="0"/>
        </a:spcAft>
        <a:buClrTx/>
        <a:buSzPct val="34000"/>
        <a:buFontTx/>
        <a:buBlip>
          <a:blip r:embed="rId29"/>
        </a:buBlip>
        <a:tabLst>
          <a:tab pos="1524000" algn="l"/>
        </a:tabLst>
        <a:defRPr sz="4200" b="0" i="0" u="none" strike="noStrike" cap="none" spc="0" baseline="0">
          <a:solidFill>
            <a:srgbClr val="728FBC"/>
          </a:solidFill>
          <a:uFillTx/>
          <a:latin typeface="Palatino"/>
          <a:ea typeface="Palatino"/>
          <a:cs typeface="Palatino"/>
          <a:sym typeface="Palatino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-2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-2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-2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-2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-2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-2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-2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-2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-20" baseline="0"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2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arxiv.org/abs/arXiv:1905.11182" TargetMode="External"/><Relationship Id="rId3" Type="http://schemas.openxmlformats.org/officeDocument/2006/relationships/image" Target="../media/image52.png"/><Relationship Id="rId7" Type="http://schemas.openxmlformats.org/officeDocument/2006/relationships/hyperlink" Target="http://inspirehep.net/record/1736997" TargetMode="Externa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nspirehep.net/author/profile/Mihovilovi%C4%8D,%20M.?recid=1736997&amp;ln=en" TargetMode="Externa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5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sciencedirect.com/science/journal/03702693/797/supp/C" TargetMode="Externa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30.png"/><Relationship Id="rId7" Type="http://schemas.openxmlformats.org/officeDocument/2006/relationships/image" Target="../media/image6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inspirehep.net/record/1745913" TargetMode="External"/><Relationship Id="rId2" Type="http://schemas.openxmlformats.org/officeDocument/2006/relationships/hyperlink" Target="http://inspirehep.net/author/profile/Beri%C4%8Di%C4%8D,%20J.?recid=1745913&amp;ln=en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3.png"/><Relationship Id="rId4" Type="http://schemas.openxmlformats.org/officeDocument/2006/relationships/hyperlink" Target="http://arxiv.org/abs/arXiv:1907.09954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10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tif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3.jpeg"/><Relationship Id="rId4" Type="http://schemas.openxmlformats.org/officeDocument/2006/relationships/image" Target="../media/image11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7" Type="http://schemas.openxmlformats.org/officeDocument/2006/relationships/image" Target="../media/image119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7" Type="http://schemas.openxmlformats.org/officeDocument/2006/relationships/image" Target="../media/image1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7" Type="http://schemas.openxmlformats.org/officeDocument/2006/relationships/image" Target="../media/image13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9.png"/><Relationship Id="rId5" Type="http://schemas.openxmlformats.org/officeDocument/2006/relationships/image" Target="../media/image122.png"/><Relationship Id="rId4" Type="http://schemas.openxmlformats.org/officeDocument/2006/relationships/image" Target="../media/image12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2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png"/><Relationship Id="rId3" Type="http://schemas.openxmlformats.org/officeDocument/2006/relationships/image" Target="../media/image134.png"/><Relationship Id="rId7" Type="http://schemas.openxmlformats.org/officeDocument/2006/relationships/image" Target="../media/image21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png"/><Relationship Id="rId11" Type="http://schemas.openxmlformats.org/officeDocument/2006/relationships/image" Target="../media/image141.png"/><Relationship Id="rId5" Type="http://schemas.openxmlformats.org/officeDocument/2006/relationships/image" Target="../media/image136.png"/><Relationship Id="rId10" Type="http://schemas.openxmlformats.org/officeDocument/2006/relationships/image" Target="../media/image140.png"/><Relationship Id="rId4" Type="http://schemas.openxmlformats.org/officeDocument/2006/relationships/image" Target="../media/image135.tif"/><Relationship Id="rId9" Type="http://schemas.openxmlformats.org/officeDocument/2006/relationships/image" Target="../media/image13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png"/><Relationship Id="rId3" Type="http://schemas.openxmlformats.org/officeDocument/2006/relationships/image" Target="../media/image143.png"/><Relationship Id="rId7" Type="http://schemas.openxmlformats.org/officeDocument/2006/relationships/image" Target="../media/image146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5.png"/><Relationship Id="rId5" Type="http://schemas.openxmlformats.org/officeDocument/2006/relationships/image" Target="../media/image21.png"/><Relationship Id="rId10" Type="http://schemas.openxmlformats.org/officeDocument/2006/relationships/image" Target="../media/image149.png"/><Relationship Id="rId4" Type="http://schemas.openxmlformats.org/officeDocument/2006/relationships/image" Target="../media/image144.png"/><Relationship Id="rId9" Type="http://schemas.openxmlformats.org/officeDocument/2006/relationships/image" Target="../media/image148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png"/><Relationship Id="rId3" Type="http://schemas.openxmlformats.org/officeDocument/2006/relationships/image" Target="../media/image151.png"/><Relationship Id="rId7" Type="http://schemas.openxmlformats.org/officeDocument/2006/relationships/image" Target="../media/image154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3.png"/><Relationship Id="rId5" Type="http://schemas.openxmlformats.org/officeDocument/2006/relationships/image" Target="../media/image152.png"/><Relationship Id="rId10" Type="http://schemas.openxmlformats.org/officeDocument/2006/relationships/image" Target="../media/image21.png"/><Relationship Id="rId4" Type="http://schemas.openxmlformats.org/officeDocument/2006/relationships/image" Target="../media/image144.png"/><Relationship Id="rId9" Type="http://schemas.openxmlformats.org/officeDocument/2006/relationships/image" Target="../media/image15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9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5.png"/><Relationship Id="rId13" Type="http://schemas.openxmlformats.org/officeDocument/2006/relationships/image" Target="../media/image169.png"/><Relationship Id="rId3" Type="http://schemas.openxmlformats.org/officeDocument/2006/relationships/image" Target="../media/image161.png"/><Relationship Id="rId7" Type="http://schemas.openxmlformats.org/officeDocument/2006/relationships/image" Target="../media/image138.png"/><Relationship Id="rId12" Type="http://schemas.openxmlformats.org/officeDocument/2006/relationships/image" Target="../media/image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4.png"/><Relationship Id="rId11" Type="http://schemas.openxmlformats.org/officeDocument/2006/relationships/image" Target="../media/image168.png"/><Relationship Id="rId5" Type="http://schemas.openxmlformats.org/officeDocument/2006/relationships/image" Target="../media/image163.png"/><Relationship Id="rId10" Type="http://schemas.openxmlformats.org/officeDocument/2006/relationships/image" Target="../media/image167.png"/><Relationship Id="rId4" Type="http://schemas.openxmlformats.org/officeDocument/2006/relationships/image" Target="../media/image162.png"/><Relationship Id="rId9" Type="http://schemas.openxmlformats.org/officeDocument/2006/relationships/image" Target="../media/image166.png"/><Relationship Id="rId14" Type="http://schemas.openxmlformats.org/officeDocument/2006/relationships/image" Target="../media/image17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3.png"/><Relationship Id="rId5" Type="http://schemas.openxmlformats.org/officeDocument/2006/relationships/image" Target="../media/image161.png"/><Relationship Id="rId4" Type="http://schemas.openxmlformats.org/officeDocument/2006/relationships/image" Target="../media/image17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4.png"/><Relationship Id="rId5" Type="http://schemas.openxmlformats.org/officeDocument/2006/relationships/image" Target="../media/image163.png"/><Relationship Id="rId4" Type="http://schemas.openxmlformats.org/officeDocument/2006/relationships/image" Target="../media/image17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1.png"/><Relationship Id="rId4" Type="http://schemas.openxmlformats.org/officeDocument/2006/relationships/image" Target="../media/image18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5.png"/><Relationship Id="rId5" Type="http://schemas.openxmlformats.org/officeDocument/2006/relationships/image" Target="../media/image142.png"/><Relationship Id="rId4" Type="http://schemas.openxmlformats.org/officeDocument/2006/relationships/image" Target="../media/image184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image" Target="../media/image18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1.png"/><Relationship Id="rId5" Type="http://schemas.openxmlformats.org/officeDocument/2006/relationships/image" Target="../media/image132.png"/><Relationship Id="rId4" Type="http://schemas.openxmlformats.org/officeDocument/2006/relationships/image" Target="../media/image21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3" Type="http://schemas.openxmlformats.org/officeDocument/2006/relationships/image" Target="../media/image123.png"/><Relationship Id="rId7" Type="http://schemas.openxmlformats.org/officeDocument/2006/relationships/image" Target="../media/image189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21.png"/><Relationship Id="rId4" Type="http://schemas.openxmlformats.org/officeDocument/2006/relationships/image" Target="../media/image188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7" Type="http://schemas.openxmlformats.org/officeDocument/2006/relationships/image" Target="../media/image190.png"/><Relationship Id="rId2" Type="http://schemas.openxmlformats.org/officeDocument/2006/relationships/image" Target="../media/image135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2.png"/><Relationship Id="rId5" Type="http://schemas.openxmlformats.org/officeDocument/2006/relationships/image" Target="../media/image21.png"/><Relationship Id="rId4" Type="http://schemas.openxmlformats.org/officeDocument/2006/relationships/image" Target="../media/image138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3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png"/><Relationship Id="rId2" Type="http://schemas.openxmlformats.org/officeDocument/2006/relationships/image" Target="../media/image19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2.png"/><Relationship Id="rId4" Type="http://schemas.openxmlformats.org/officeDocument/2006/relationships/image" Target="../media/image196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8.png"/><Relationship Id="rId2" Type="http://schemas.openxmlformats.org/officeDocument/2006/relationships/image" Target="../media/image19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0.png"/><Relationship Id="rId4" Type="http://schemas.openxmlformats.org/officeDocument/2006/relationships/image" Target="../media/image199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3.png"/><Relationship Id="rId5" Type="http://schemas.openxmlformats.org/officeDocument/2006/relationships/image" Target="../media/image202.png"/><Relationship Id="rId4" Type="http://schemas.openxmlformats.org/officeDocument/2006/relationships/image" Target="../media/image138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8.png"/><Relationship Id="rId3" Type="http://schemas.openxmlformats.org/officeDocument/2006/relationships/image" Target="../media/image144.png"/><Relationship Id="rId7" Type="http://schemas.openxmlformats.org/officeDocument/2006/relationships/image" Target="../media/image207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6.png"/><Relationship Id="rId11" Type="http://schemas.openxmlformats.org/officeDocument/2006/relationships/image" Target="../media/image209.png"/><Relationship Id="rId5" Type="http://schemas.openxmlformats.org/officeDocument/2006/relationships/image" Target="../media/image205.png"/><Relationship Id="rId10" Type="http://schemas.openxmlformats.org/officeDocument/2006/relationships/image" Target="../media/image143.png"/><Relationship Id="rId4" Type="http://schemas.openxmlformats.org/officeDocument/2006/relationships/image" Target="../media/image204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Vladimir Pascalutsa…"/>
          <p:cNvSpPr txBox="1">
            <a:spLocks noGrp="1"/>
          </p:cNvSpPr>
          <p:nvPr>
            <p:ph type="subTitle" sz="quarter" idx="1"/>
          </p:nvPr>
        </p:nvSpPr>
        <p:spPr>
          <a:xfrm>
            <a:off x="3735692" y="5683270"/>
            <a:ext cx="6422213" cy="2361881"/>
          </a:xfrm>
          <a:prstGeom prst="rect">
            <a:avLst/>
          </a:prstGeom>
        </p:spPr>
        <p:txBody>
          <a:bodyPr/>
          <a:lstStyle/>
          <a:p>
            <a:pPr>
              <a:defRPr sz="2600">
                <a:solidFill>
                  <a:srgbClr val="53585F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t>Vladimir Pascalutsa</a:t>
            </a:r>
          </a:p>
          <a:p>
            <a:pPr>
              <a:defRPr>
                <a:solidFill>
                  <a:srgbClr val="53585F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endParaRPr/>
          </a:p>
          <a:p>
            <a:pPr defTabSz="457200">
              <a:lnSpc>
                <a:spcPts val="1900"/>
              </a:lnSpc>
              <a:spcBef>
                <a:spcPts val="200"/>
              </a:spcBef>
              <a:tabLst>
                <a:tab pos="1244600" algn="l"/>
              </a:tabLst>
              <a:defRPr sz="1400">
                <a:solidFill>
                  <a:schemeClr val="accent5">
                    <a:hueOff val="-176146"/>
                    <a:satOff val="3665"/>
                    <a:lumOff val="-13986"/>
                  </a:schemeClr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t>I</a:t>
            </a:r>
            <a:r>
              <a:rPr sz="1600"/>
              <a:t>nstitute for Nuclear Physics</a:t>
            </a:r>
          </a:p>
          <a:p>
            <a:pPr defTabSz="457200">
              <a:lnSpc>
                <a:spcPts val="2100"/>
              </a:lnSpc>
              <a:spcBef>
                <a:spcPts val="200"/>
              </a:spcBef>
              <a:tabLst>
                <a:tab pos="1244600" algn="l"/>
              </a:tabLst>
              <a:defRPr sz="1800">
                <a:solidFill>
                  <a:schemeClr val="accent5">
                    <a:hueOff val="-176146"/>
                    <a:satOff val="3665"/>
                    <a:lumOff val="-13986"/>
                  </a:schemeClr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t>University of Mainz, Germany</a:t>
            </a:r>
          </a:p>
        </p:txBody>
      </p:sp>
      <p:sp>
        <p:nvSpPr>
          <p:cNvPr id="279" name="@ HiX Workshop, KPHTH, Greece…"/>
          <p:cNvSpPr txBox="1"/>
          <p:nvPr/>
        </p:nvSpPr>
        <p:spPr>
          <a:xfrm>
            <a:off x="5846276" y="8709178"/>
            <a:ext cx="2201046" cy="115265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/>
          <a:lstStyle/>
          <a:p>
            <a:pPr>
              <a:defRPr sz="1400">
                <a:solidFill>
                  <a:srgbClr val="53585F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t>@ HiX Workshop, KPHTH, Greece</a:t>
            </a:r>
          </a:p>
          <a:p>
            <a:pPr>
              <a:defRPr sz="1400">
                <a:solidFill>
                  <a:srgbClr val="53585F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t>Aug 17, 2019</a:t>
            </a:r>
          </a:p>
        </p:txBody>
      </p:sp>
      <p:sp>
        <p:nvSpPr>
          <p:cNvPr id="280" name="Mainz Laboratory Highlights…"/>
          <p:cNvSpPr txBox="1"/>
          <p:nvPr/>
        </p:nvSpPr>
        <p:spPr>
          <a:xfrm>
            <a:off x="1446207" y="1848671"/>
            <a:ext cx="11001184" cy="236283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/>
          <a:p>
            <a:pPr>
              <a:defRPr sz="3900">
                <a:solidFill>
                  <a:srgbClr val="0096FF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endParaRPr/>
          </a:p>
          <a:p>
            <a:pPr>
              <a:defRPr sz="4100">
                <a:solidFill>
                  <a:srgbClr val="005493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t>Mainz Laboratory Highlights</a:t>
            </a:r>
            <a:endParaRPr b="1">
              <a:latin typeface="Optima"/>
              <a:ea typeface="Optima"/>
              <a:cs typeface="Optima"/>
              <a:sym typeface="Optima"/>
            </a:endParaRPr>
          </a:p>
          <a:p>
            <a:pPr>
              <a:defRPr sz="4100">
                <a:solidFill>
                  <a:srgbClr val="0096FF"/>
                </a:solidFill>
              </a:defRPr>
            </a:pPr>
            <a:endParaRPr>
              <a:latin typeface="Optima"/>
              <a:ea typeface="Optima"/>
              <a:cs typeface="Optima"/>
              <a:sym typeface="Optima"/>
            </a:endParaRPr>
          </a:p>
          <a:p>
            <a:pPr>
              <a:defRPr sz="2500" b="1">
                <a:solidFill>
                  <a:srgbClr val="0096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i="1">
                <a:latin typeface="Optima"/>
                <a:ea typeface="Optima"/>
                <a:cs typeface="Optima"/>
                <a:sym typeface="Optima"/>
              </a:rPr>
              <a:t>proton radius, polarizabilities, …, muon</a:t>
            </a:r>
            <a:r>
              <a:rPr>
                <a:latin typeface="Optima"/>
                <a:ea typeface="Optima"/>
                <a:cs typeface="Optima"/>
                <a:sym typeface="Optima"/>
              </a:rPr>
              <a:t> </a:t>
            </a:r>
            <a:r>
              <a:rPr i="1">
                <a:latin typeface="Optima"/>
                <a:ea typeface="Optima"/>
                <a:cs typeface="Optima"/>
                <a:sym typeface="Optima"/>
              </a:rPr>
              <a:t>g—2, dark photons</a:t>
            </a:r>
          </a:p>
        </p:txBody>
      </p:sp>
      <p:pic>
        <p:nvPicPr>
          <p:cNvPr id="281" name="jgu_logo_kasten.pdf" descr="jgu_logo_kasten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3741" y="7679869"/>
            <a:ext cx="646116" cy="646117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10</a:t>
            </a:fld>
            <a:endParaRPr/>
          </a:p>
        </p:txBody>
      </p:sp>
      <p:pic>
        <p:nvPicPr>
          <p:cNvPr id="35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73" y="659604"/>
            <a:ext cx="11709255" cy="8434392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11</a:t>
            </a:fld>
            <a:endParaRPr/>
          </a:p>
        </p:txBody>
      </p:sp>
      <p:pic>
        <p:nvPicPr>
          <p:cNvPr id="35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33" y="178465"/>
            <a:ext cx="11988823" cy="9396641"/>
          </a:xfrm>
          <a:prstGeom prst="rect">
            <a:avLst/>
          </a:prstGeom>
          <a:ln w="3175">
            <a:miter lim="400000"/>
          </a:ln>
        </p:spPr>
      </p:pic>
      <p:sp>
        <p:nvSpPr>
          <p:cNvPr id="360" name="Rectangle"/>
          <p:cNvSpPr/>
          <p:nvPr/>
        </p:nvSpPr>
        <p:spPr>
          <a:xfrm>
            <a:off x="128181" y="9157881"/>
            <a:ext cx="12331047" cy="423756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roton polarizability in muonic-H…"/>
          <p:cNvSpPr txBox="1">
            <a:spLocks noGrp="1"/>
          </p:cNvSpPr>
          <p:nvPr>
            <p:ph type="title"/>
          </p:nvPr>
        </p:nvSpPr>
        <p:spPr>
          <a:xfrm>
            <a:off x="2346554" y="628244"/>
            <a:ext cx="8311692" cy="1010672"/>
          </a:xfrm>
          <a:prstGeom prst="rect">
            <a:avLst/>
          </a:prstGeom>
        </p:spPr>
        <p:txBody>
          <a:bodyPr/>
          <a:lstStyle/>
          <a:p>
            <a:pPr defTabSz="239522">
              <a:defRPr sz="2952"/>
            </a:pPr>
            <a:r>
              <a:t>Proton polarizability in muonic-H </a:t>
            </a:r>
          </a:p>
          <a:p>
            <a:pPr defTabSz="239522">
              <a:defRPr sz="2952"/>
            </a:pPr>
            <a:r>
              <a:t>Lamb shift</a:t>
            </a:r>
          </a:p>
        </p:txBody>
      </p:sp>
      <p:sp>
        <p:nvSpPr>
          <p:cNvPr id="3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12</a:t>
            </a:fld>
            <a:endParaRPr/>
          </a:p>
        </p:txBody>
      </p:sp>
      <p:pic>
        <p:nvPicPr>
          <p:cNvPr id="36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1059" y="2755461"/>
            <a:ext cx="8455099" cy="6250986"/>
          </a:xfrm>
          <a:prstGeom prst="rect">
            <a:avLst/>
          </a:prstGeom>
          <a:ln w="3175">
            <a:miter lim="400000"/>
          </a:ln>
        </p:spPr>
      </p:pic>
      <p:sp>
        <p:nvSpPr>
          <p:cNvPr id="365" name="Compiled by:  Hagelstein, Miskimen &amp; VP,…"/>
          <p:cNvSpPr txBox="1"/>
          <p:nvPr/>
        </p:nvSpPr>
        <p:spPr>
          <a:xfrm>
            <a:off x="8568474" y="8785831"/>
            <a:ext cx="3191769" cy="4889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 algn="l">
              <a:defRPr sz="1400">
                <a:latin typeface="Corbel"/>
                <a:ea typeface="Corbel"/>
                <a:cs typeface="Corbel"/>
                <a:sym typeface="Corbel"/>
              </a:defRPr>
            </a:pPr>
            <a:r>
              <a:t>Compiled by:  </a:t>
            </a:r>
            <a:r>
              <a:rPr>
                <a:solidFill>
                  <a:srgbClr val="FF2600"/>
                </a:solidFill>
              </a:rPr>
              <a:t>Hagelstein, Miskimen &amp; VP, </a:t>
            </a:r>
          </a:p>
          <a:p>
            <a:pPr algn="l">
              <a:defRPr sz="1400">
                <a:solidFill>
                  <a:srgbClr val="FF2600"/>
                </a:solidFill>
                <a:latin typeface="Corbel"/>
                <a:ea typeface="Corbel"/>
                <a:cs typeface="Corbel"/>
                <a:sym typeface="Corbel"/>
              </a:defRPr>
            </a:pPr>
            <a:r>
              <a:t>                             </a:t>
            </a:r>
            <a:r>
              <a:rPr i="1"/>
              <a:t>Prog. Part. Nucl. Phys. (2016)</a:t>
            </a:r>
          </a:p>
        </p:txBody>
      </p:sp>
      <p:pic>
        <p:nvPicPr>
          <p:cNvPr id="366" name="droppedImage.pdf" descr="dropped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797" y="6217680"/>
            <a:ext cx="3708620" cy="2583986"/>
          </a:xfrm>
          <a:prstGeom prst="rect">
            <a:avLst/>
          </a:prstGeom>
          <a:ln w="3175">
            <a:miter lim="400000"/>
          </a:ln>
        </p:spPr>
      </p:pic>
      <p:sp>
        <p:nvSpPr>
          <p:cNvPr id="367" name="vs.…"/>
          <p:cNvSpPr txBox="1"/>
          <p:nvPr/>
        </p:nvSpPr>
        <p:spPr>
          <a:xfrm>
            <a:off x="305730" y="5055995"/>
            <a:ext cx="3300140" cy="103861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>
              <a:defRPr sz="2200" i="1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vs. </a:t>
            </a:r>
          </a:p>
          <a:p>
            <a:pPr>
              <a:defRPr sz="2200" i="1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Chiral perturbation theory</a:t>
            </a:r>
          </a:p>
          <a:p>
            <a:pPr>
              <a:defRPr sz="2200" i="1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predictive at LO</a:t>
            </a:r>
          </a:p>
        </p:txBody>
      </p:sp>
      <p:pic>
        <p:nvPicPr>
          <p:cNvPr id="368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751" y="1534228"/>
            <a:ext cx="4193143" cy="1364938"/>
          </a:xfrm>
          <a:prstGeom prst="rect">
            <a:avLst/>
          </a:prstGeom>
          <a:ln w="3175">
            <a:miter lim="400000"/>
          </a:ln>
        </p:spPr>
      </p:pic>
      <p:sp>
        <p:nvSpPr>
          <p:cNvPr id="369" name="— model dependent"/>
          <p:cNvSpPr txBox="1"/>
          <p:nvPr/>
        </p:nvSpPr>
        <p:spPr>
          <a:xfrm>
            <a:off x="4718702" y="2553348"/>
            <a:ext cx="2586225" cy="37821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 algn="l">
              <a:defRPr sz="22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— model dependent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Hyperfine splitting In 𝜇h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280415">
              <a:lnSpc>
                <a:spcPct val="160000"/>
              </a:lnSpc>
              <a:defRPr sz="2016" cap="all">
                <a:solidFill>
                  <a:srgbClr val="941751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2400">
                <a:solidFill>
                  <a:srgbClr val="3E8D27"/>
                </a:solidFill>
              </a:rPr>
              <a:t>Hyperfine splitting</a:t>
            </a:r>
            <a:r>
              <a:rPr sz="2400">
                <a:solidFill>
                  <a:srgbClr val="882550"/>
                </a:solidFill>
              </a:rPr>
              <a:t> </a:t>
            </a:r>
            <a:r>
              <a:rPr sz="2400">
                <a:solidFill>
                  <a:srgbClr val="000000"/>
                </a:solidFill>
              </a:rPr>
              <a:t>In</a:t>
            </a:r>
            <a:r>
              <a:rPr sz="2400">
                <a:solidFill>
                  <a:srgbClr val="882550"/>
                </a:solidFill>
              </a:rPr>
              <a:t> </a:t>
            </a:r>
            <a:r>
              <a:rPr sz="2400">
                <a:solidFill>
                  <a:srgbClr val="3E8D27"/>
                </a:solidFill>
              </a:rPr>
              <a:t>𝜇h </a:t>
            </a:r>
          </a:p>
        </p:txBody>
      </p:sp>
      <p:sp>
        <p:nvSpPr>
          <p:cNvPr id="3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13</a:t>
            </a:fld>
            <a:endParaRPr/>
          </a:p>
        </p:txBody>
      </p:sp>
      <p:grpSp>
        <p:nvGrpSpPr>
          <p:cNvPr id="387" name="Group"/>
          <p:cNvGrpSpPr/>
          <p:nvPr/>
        </p:nvGrpSpPr>
        <p:grpSpPr>
          <a:xfrm>
            <a:off x="724299" y="1801367"/>
            <a:ext cx="7921189" cy="4145011"/>
            <a:chOff x="0" y="0"/>
            <a:chExt cx="7921187" cy="4145010"/>
          </a:xfrm>
        </p:grpSpPr>
        <p:sp>
          <p:nvSpPr>
            <p:cNvPr id="373" name="Line"/>
            <p:cNvSpPr/>
            <p:nvPr/>
          </p:nvSpPr>
          <p:spPr>
            <a:xfrm>
              <a:off x="3603167" y="1238260"/>
              <a:ext cx="1" cy="357054"/>
            </a:xfrm>
            <a:prstGeom prst="line">
              <a:avLst/>
            </a:prstGeom>
            <a:noFill/>
            <a:ln w="38100" cap="flat">
              <a:solidFill>
                <a:srgbClr val="FF9300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737373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/>
            </a:p>
          </p:txBody>
        </p:sp>
        <p:grpSp>
          <p:nvGrpSpPr>
            <p:cNvPr id="379" name="Group"/>
            <p:cNvGrpSpPr/>
            <p:nvPr/>
          </p:nvGrpSpPr>
          <p:grpSpPr>
            <a:xfrm>
              <a:off x="251154" y="1744710"/>
              <a:ext cx="7202069" cy="2400301"/>
              <a:chOff x="0" y="0"/>
              <a:chExt cx="7202068" cy="2400300"/>
            </a:xfrm>
          </p:grpSpPr>
          <p:pic>
            <p:nvPicPr>
              <p:cNvPr id="374" name="Image" descr="Image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4359" y="667596"/>
                <a:ext cx="7002319" cy="645811"/>
              </a:xfrm>
              <a:prstGeom prst="rect">
                <a:avLst/>
              </a:prstGeom>
              <a:ln w="3175" cap="flat">
                <a:noFill/>
                <a:miter lim="400000"/>
              </a:ln>
              <a:effectLst/>
            </p:spPr>
          </p:pic>
          <p:sp>
            <p:nvSpPr>
              <p:cNvPr id="375" name="Zemach radius:…"/>
              <p:cNvSpPr/>
              <p:nvPr/>
            </p:nvSpPr>
            <p:spPr>
              <a:xfrm>
                <a:off x="55263" y="968391"/>
                <a:ext cx="3209069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algn="l">
                  <a:defRPr sz="3000"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rPr>
                    <a:solidFill>
                      <a:srgbClr val="4397C8"/>
                    </a:solidFill>
                  </a:rPr>
                  <a:t>Zemach radius</a:t>
                </a:r>
                <a:r>
                  <a:t>:</a:t>
                </a:r>
              </a:p>
              <a:p>
                <a:pPr algn="l">
                  <a:defRPr sz="1600" u="sng"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  <a:p>
                <a:pPr algn="l">
                  <a:defRPr sz="2000"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  <a:p>
                <a:pPr algn="l">
                  <a:defRPr sz="2900"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  <a:p>
                <a:pPr algn="l">
                  <a:defRPr sz="2500" u="sng"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rPr u="none"/>
                  <a:t>experimental value:</a:t>
                </a:r>
                <a:r>
                  <a:t> </a:t>
                </a:r>
              </a:p>
            </p:txBody>
          </p:sp>
          <p:pic>
            <p:nvPicPr>
              <p:cNvPr id="376" name="Image" descr="Image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70790" y="1549515"/>
                <a:ext cx="2632931" cy="337089"/>
              </a:xfrm>
              <a:prstGeom prst="rect">
                <a:avLst/>
              </a:prstGeom>
              <a:ln w="3175" cap="flat">
                <a:noFill/>
                <a:miter lim="400000"/>
              </a:ln>
              <a:effectLst/>
            </p:spPr>
          </p:pic>
          <p:sp>
            <p:nvSpPr>
              <p:cNvPr id="377" name="A. Antognini, et al., Science 339 (2013) 417–420"/>
              <p:cNvSpPr txBox="1"/>
              <p:nvPr/>
            </p:nvSpPr>
            <p:spPr>
              <a:xfrm>
                <a:off x="73405" y="1605572"/>
                <a:ext cx="6300709" cy="701150"/>
              </a:xfrm>
              <a:prstGeom prst="rect">
                <a:avLst/>
              </a:prstGeom>
              <a:noFill/>
              <a:ln w="3175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b">
                <a:normAutofit/>
              </a:bodyPr>
              <a:lstStyle/>
              <a:p>
                <a:pPr marL="274320" indent="-274320" algn="l" defTabSz="457200">
                  <a:defRPr sz="1700">
                    <a:latin typeface="Georgia"/>
                    <a:ea typeface="Georgia"/>
                    <a:cs typeface="Georgia"/>
                    <a:sym typeface="Georgia"/>
                  </a:defRPr>
                </a:pPr>
                <a:r>
                  <a:t>A. Antognini, et al., Science </a:t>
                </a:r>
                <a:r>
                  <a:rPr b="1"/>
                  <a:t>339</a:t>
                </a:r>
                <a:r>
                  <a:t> (2013) 417–420</a:t>
                </a:r>
              </a:p>
            </p:txBody>
          </p:sp>
          <p:sp>
            <p:nvSpPr>
              <p:cNvPr id="378" name="Rectangle"/>
              <p:cNvSpPr/>
              <p:nvPr/>
            </p:nvSpPr>
            <p:spPr>
              <a:xfrm>
                <a:off x="0" y="0"/>
                <a:ext cx="7202069" cy="2400300"/>
              </a:xfrm>
              <a:prstGeom prst="rect">
                <a:avLst/>
              </a:prstGeom>
              <a:noFill/>
              <a:ln w="38100" cap="flat">
                <a:solidFill>
                  <a:srgbClr val="FF93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008F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/>
              </a:p>
            </p:txBody>
          </p:sp>
        </p:grpSp>
        <p:grpSp>
          <p:nvGrpSpPr>
            <p:cNvPr id="386" name="Group"/>
            <p:cNvGrpSpPr/>
            <p:nvPr/>
          </p:nvGrpSpPr>
          <p:grpSpPr>
            <a:xfrm>
              <a:off x="0" y="0"/>
              <a:ext cx="7921188" cy="2124202"/>
              <a:chOff x="0" y="0"/>
              <a:chExt cx="7921187" cy="2124201"/>
            </a:xfrm>
          </p:grpSpPr>
          <p:grpSp>
            <p:nvGrpSpPr>
              <p:cNvPr id="384" name="Group"/>
              <p:cNvGrpSpPr/>
              <p:nvPr/>
            </p:nvGrpSpPr>
            <p:grpSpPr>
              <a:xfrm>
                <a:off x="0" y="0"/>
                <a:ext cx="7921188" cy="2124202"/>
                <a:chOff x="0" y="0"/>
                <a:chExt cx="7921187" cy="2124201"/>
              </a:xfrm>
            </p:grpSpPr>
            <p:sp>
              <p:nvSpPr>
                <p:cNvPr id="380" name="with"/>
                <p:cNvSpPr/>
                <p:nvPr/>
              </p:nvSpPr>
              <p:spPr>
                <a:xfrm>
                  <a:off x="1094040" y="854201"/>
                  <a:ext cx="1270001" cy="1270001"/>
                </a:xfrm>
                <a:prstGeom prst="line">
                  <a:avLst/>
                </a:prstGeom>
                <a:noFill/>
                <a:ln w="3175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>
                  <a:lvl1pPr>
                    <a:defRPr sz="2500">
                      <a:latin typeface="Gill Sans"/>
                      <a:ea typeface="Gill Sans"/>
                      <a:cs typeface="Gill Sans"/>
                      <a:sym typeface="Gill Sans"/>
                    </a:defRPr>
                  </a:lvl1pPr>
                </a:lstStyle>
                <a:p>
                  <a:r>
                    <a:t>with</a:t>
                  </a:r>
                </a:p>
              </p:txBody>
            </p:sp>
            <p:sp>
              <p:nvSpPr>
                <p:cNvPr id="381" name="Rectangle"/>
                <p:cNvSpPr/>
                <p:nvPr/>
              </p:nvSpPr>
              <p:spPr>
                <a:xfrm>
                  <a:off x="5607293" y="652680"/>
                  <a:ext cx="758935" cy="462634"/>
                </a:xfrm>
                <a:prstGeom prst="rect">
                  <a:avLst/>
                </a:prstGeom>
                <a:noFill/>
                <a:ln w="38100" cap="flat">
                  <a:solidFill>
                    <a:srgbClr val="FF26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577198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pPr>
                  <a:endParaRPr/>
                </a:p>
              </p:txBody>
            </p:sp>
            <p:sp>
              <p:nvSpPr>
                <p:cNvPr id="382" name="Rectangle"/>
                <p:cNvSpPr/>
                <p:nvPr/>
              </p:nvSpPr>
              <p:spPr>
                <a:xfrm>
                  <a:off x="3307269" y="595479"/>
                  <a:ext cx="595617" cy="503601"/>
                </a:xfrm>
                <a:prstGeom prst="rect">
                  <a:avLst/>
                </a:prstGeom>
                <a:noFill/>
                <a:ln w="38100" cap="flat">
                  <a:solidFill>
                    <a:srgbClr val="FF93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008F00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pPr>
                  <a:endParaRPr/>
                </a:p>
              </p:txBody>
            </p:sp>
            <p:pic>
              <p:nvPicPr>
                <p:cNvPr id="383" name="Delta_E_mathrm_H.pdf" descr="Delta_E_mathrm_H.pdf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0" y="0"/>
                  <a:ext cx="7921188" cy="348790"/>
                </a:xfrm>
                <a:prstGeom prst="rect">
                  <a:avLst/>
                </a:prstGeom>
                <a:ln w="3175" cap="flat">
                  <a:noFill/>
                  <a:miter lim="400000"/>
                </a:ln>
                <a:effectLst/>
              </p:spPr>
            </p:pic>
          </p:grpSp>
          <p:pic>
            <p:nvPicPr>
              <p:cNvPr id="385" name="Delta_mathrm_str.pdf" descr="Delta_mathrm_str.pdf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58491" y="729220"/>
                <a:ext cx="4702606" cy="347994"/>
              </a:xfrm>
              <a:prstGeom prst="rect">
                <a:avLst/>
              </a:prstGeom>
              <a:ln w="3175" cap="flat">
                <a:noFill/>
                <a:miter lim="400000"/>
              </a:ln>
              <a:effectLst/>
            </p:spPr>
          </p:pic>
        </p:grpSp>
      </p:grpSp>
      <p:pic>
        <p:nvPicPr>
          <p:cNvPr id="388" name="Image" descr="Image"/>
          <p:cNvPicPr>
            <a:picLocks noChangeAspect="1"/>
          </p:cNvPicPr>
          <p:nvPr/>
        </p:nvPicPr>
        <p:blipFill>
          <a:blip r:embed="rId6"/>
          <a:srcRect t="1" r="275"/>
          <a:stretch>
            <a:fillRect/>
          </a:stretch>
        </p:blipFill>
        <p:spPr>
          <a:xfrm>
            <a:off x="9188753" y="1536889"/>
            <a:ext cx="3396784" cy="47382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600" y="0"/>
                </a:moveTo>
                <a:lnTo>
                  <a:pt x="661" y="4914"/>
                </a:lnTo>
                <a:lnTo>
                  <a:pt x="0" y="13079"/>
                </a:lnTo>
                <a:lnTo>
                  <a:pt x="0" y="21600"/>
                </a:lnTo>
                <a:lnTo>
                  <a:pt x="16452" y="21600"/>
                </a:lnTo>
                <a:lnTo>
                  <a:pt x="21600" y="21529"/>
                </a:lnTo>
                <a:lnTo>
                  <a:pt x="21156" y="0"/>
                </a:lnTo>
                <a:lnTo>
                  <a:pt x="5600" y="0"/>
                </a:lnTo>
                <a:close/>
              </a:path>
            </a:pathLst>
          </a:custGeom>
          <a:ln w="3175">
            <a:miter lim="400000"/>
          </a:ln>
        </p:spPr>
      </p:pic>
      <p:grpSp>
        <p:nvGrpSpPr>
          <p:cNvPr id="391" name="Group"/>
          <p:cNvGrpSpPr/>
          <p:nvPr/>
        </p:nvGrpSpPr>
        <p:grpSpPr>
          <a:xfrm>
            <a:off x="570272" y="6409524"/>
            <a:ext cx="12037348" cy="1032924"/>
            <a:chOff x="0" y="0"/>
            <a:chExt cx="12037348" cy="1032922"/>
          </a:xfrm>
        </p:grpSpPr>
        <p:sp>
          <p:nvSpPr>
            <p:cNvPr id="389" name="Measurements of the μH ground-state HFS planned by the CREMA, FAMU…"/>
            <p:cNvSpPr txBox="1"/>
            <p:nvPr/>
          </p:nvSpPr>
          <p:spPr>
            <a:xfrm>
              <a:off x="635748" y="0"/>
              <a:ext cx="11401600" cy="1032922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l" defTabSz="457200">
                <a:lnSpc>
                  <a:spcPts val="5000"/>
                </a:lnSpc>
                <a:defRPr sz="2800"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rPr dirty="0"/>
                <a:t>Measurements of the </a:t>
              </a:r>
              <a:r>
                <a:rPr dirty="0" err="1">
                  <a:solidFill>
                    <a:srgbClr val="7E2D4F"/>
                  </a:solidFill>
                </a:rPr>
                <a:t>μH</a:t>
              </a:r>
              <a:r>
                <a:rPr dirty="0">
                  <a:solidFill>
                    <a:srgbClr val="7E2D4F"/>
                  </a:solidFill>
                </a:rPr>
                <a:t> ground-state HFS</a:t>
              </a:r>
              <a:r>
                <a:rPr dirty="0"/>
                <a:t> planned </a:t>
              </a:r>
              <a:r>
                <a:rPr dirty="0" smtClean="0"/>
                <a:t>by </a:t>
              </a:r>
              <a:r>
                <a:rPr dirty="0"/>
                <a:t>CREMA, FAMU  </a:t>
              </a:r>
            </a:p>
            <a:p>
              <a:pPr algn="l" defTabSz="457200">
                <a:lnSpc>
                  <a:spcPts val="5000"/>
                </a:lnSpc>
                <a:defRPr sz="2800"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rPr dirty="0"/>
                <a:t>and J-PARC / Riken-RAL collaborations </a:t>
              </a:r>
            </a:p>
          </p:txBody>
        </p:sp>
        <p:sp>
          <p:nvSpPr>
            <p:cNvPr id="390" name="⏰"/>
            <p:cNvSpPr txBox="1"/>
            <p:nvPr/>
          </p:nvSpPr>
          <p:spPr>
            <a:xfrm>
              <a:off x="0" y="173560"/>
              <a:ext cx="622082" cy="685801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 defTabSz="457200">
                <a:lnSpc>
                  <a:spcPts val="5900"/>
                </a:lnSpc>
                <a:defRPr sz="3500">
                  <a:latin typeface="Apple Color Emoji"/>
                  <a:ea typeface="Apple Color Emoji"/>
                  <a:cs typeface="Apple Color Emoji"/>
                  <a:sym typeface="Apple Color Emoji"/>
                </a:defRPr>
              </a:lvl1pPr>
            </a:lstStyle>
            <a:p>
              <a:pPr>
                <a:defRPr>
                  <a:latin typeface="+mn-lt"/>
                  <a:ea typeface="+mn-ea"/>
                  <a:cs typeface="+mn-cs"/>
                  <a:sym typeface="Helvetica Light"/>
                </a:defRPr>
              </a:pPr>
              <a:r>
                <a:rPr>
                  <a:latin typeface="Apple Color Emoji"/>
                  <a:ea typeface="Apple Color Emoji"/>
                  <a:cs typeface="Apple Color Emoji"/>
                  <a:sym typeface="Apple Color Emoji"/>
                </a:rPr>
                <a:t>⏰</a:t>
              </a:r>
            </a:p>
          </p:txBody>
        </p:sp>
      </p:grpSp>
      <p:sp>
        <p:nvSpPr>
          <p:cNvPr id="392" name="Very precise input for the 2𝛾 polarizability effect needed to find the μH ground-state HFS transition in experiment…"/>
          <p:cNvSpPr txBox="1"/>
          <p:nvPr/>
        </p:nvSpPr>
        <p:spPr>
          <a:xfrm>
            <a:off x="766396" y="7848205"/>
            <a:ext cx="12038560" cy="16256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19100" indent="-419100" algn="l">
              <a:spcBef>
                <a:spcPts val="2500"/>
              </a:spcBef>
              <a:buSzPct val="30000"/>
              <a:buBlip>
                <a:blip r:embed="rId7"/>
              </a:buBlip>
              <a:defRPr sz="2800">
                <a:solidFill>
                  <a:srgbClr val="FF26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dirty="0">
                <a:solidFill>
                  <a:srgbClr val="000000"/>
                </a:solidFill>
              </a:rPr>
              <a:t>Very</a:t>
            </a:r>
            <a:r>
              <a:rPr dirty="0"/>
              <a:t> precise input for the 2𝛾 </a:t>
            </a:r>
            <a:r>
              <a:rPr dirty="0" err="1"/>
              <a:t>polarizability</a:t>
            </a:r>
            <a:r>
              <a:rPr dirty="0"/>
              <a:t> effect needed </a:t>
            </a:r>
            <a:r>
              <a:rPr dirty="0">
                <a:solidFill>
                  <a:srgbClr val="000000"/>
                </a:solidFill>
              </a:rPr>
              <a:t>to find the </a:t>
            </a:r>
            <a:r>
              <a:rPr dirty="0" err="1">
                <a:solidFill>
                  <a:srgbClr val="000000"/>
                </a:solidFill>
              </a:rPr>
              <a:t>μH</a:t>
            </a:r>
            <a:r>
              <a:rPr dirty="0">
                <a:solidFill>
                  <a:srgbClr val="000000"/>
                </a:solidFill>
              </a:rPr>
              <a:t> ground-state HFS transition in experiment</a:t>
            </a:r>
          </a:p>
          <a:p>
            <a:pPr marL="419100" indent="-419100" algn="l">
              <a:spcBef>
                <a:spcPts val="1300"/>
              </a:spcBef>
              <a:buSzPct val="30000"/>
              <a:buBlip>
                <a:blip r:embed="rId7"/>
              </a:buBlip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r>
              <a:rPr dirty="0" err="1"/>
              <a:t>Zemach</a:t>
            </a:r>
            <a:r>
              <a:rPr dirty="0"/>
              <a:t> radius involves </a:t>
            </a:r>
            <a:r>
              <a:rPr dirty="0">
                <a:solidFill>
                  <a:srgbClr val="FF9300"/>
                </a:solidFill>
              </a:rPr>
              <a:t>magnetic properties</a:t>
            </a:r>
            <a:r>
              <a:rPr dirty="0"/>
              <a:t> of the proton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14</a:t>
            </a:fld>
            <a:endParaRPr/>
          </a:p>
        </p:txBody>
      </p:sp>
      <p:pic>
        <p:nvPicPr>
          <p:cNvPr id="395" name="Image" descr="Image"/>
          <p:cNvPicPr>
            <a:picLocks noChangeAspect="1"/>
          </p:cNvPicPr>
          <p:nvPr/>
        </p:nvPicPr>
        <p:blipFill>
          <a:blip r:embed="rId2"/>
          <a:srcRect b="23020"/>
          <a:stretch>
            <a:fillRect/>
          </a:stretch>
        </p:blipFill>
        <p:spPr>
          <a:xfrm>
            <a:off x="565577" y="111711"/>
            <a:ext cx="11875135" cy="6591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7313"/>
                </a:lnTo>
                <a:lnTo>
                  <a:pt x="9526" y="17508"/>
                </a:lnTo>
                <a:lnTo>
                  <a:pt x="9651" y="21600"/>
                </a:lnTo>
                <a:lnTo>
                  <a:pt x="21600" y="20794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3175">
            <a:miter lim="400000"/>
          </a:ln>
        </p:spPr>
      </p:pic>
      <p:sp>
        <p:nvSpPr>
          <p:cNvPr id="396" name="Polarizability correction is fully expressed…"/>
          <p:cNvSpPr txBox="1"/>
          <p:nvPr/>
        </p:nvSpPr>
        <p:spPr>
          <a:xfrm>
            <a:off x="7304788" y="6630795"/>
            <a:ext cx="5240797" cy="169901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 algn="l">
              <a:defRPr sz="22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Polarizability correction is fully expressed</a:t>
            </a:r>
          </a:p>
          <a:p>
            <a:pPr algn="l">
              <a:defRPr sz="22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in terms of spin structure functions </a:t>
            </a:r>
          </a:p>
          <a:p>
            <a:pPr algn="l">
              <a:defRPr sz="22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(no subtractions), </a:t>
            </a:r>
          </a:p>
          <a:p>
            <a:pPr algn="l">
              <a:defRPr sz="22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yet their poor knowledge leads</a:t>
            </a:r>
          </a:p>
          <a:p>
            <a:pPr algn="l">
              <a:defRPr sz="220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disagreement with ChPT !</a:t>
            </a:r>
          </a:p>
        </p:txBody>
      </p:sp>
      <p:sp>
        <p:nvSpPr>
          <p:cNvPr id="397" name="Hagelstein et al"/>
          <p:cNvSpPr txBox="1"/>
          <p:nvPr/>
        </p:nvSpPr>
        <p:spPr>
          <a:xfrm>
            <a:off x="1498885" y="7815609"/>
            <a:ext cx="1518742" cy="2984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 algn="l">
              <a:defRPr sz="1600" b="1">
                <a:solidFill>
                  <a:srgbClr val="FF2600"/>
                </a:solidFill>
                <a:latin typeface="Corbel"/>
                <a:ea typeface="Corbel"/>
                <a:cs typeface="Corbel"/>
                <a:sym typeface="Corbel"/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2600"/>
                </a:solidFill>
              </a:rPr>
              <a:t>Hagelstein et al  </a:t>
            </a:r>
          </a:p>
        </p:txBody>
      </p:sp>
      <p:pic>
        <p:nvPicPr>
          <p:cNvPr id="398" name="HFSmuH.pdf" descr="HFSmuH.pdf"/>
          <p:cNvPicPr>
            <a:picLocks noChangeAspect="1"/>
          </p:cNvPicPr>
          <p:nvPr/>
        </p:nvPicPr>
        <p:blipFill>
          <a:blip r:embed="rId3"/>
          <a:srcRect b="3494"/>
          <a:stretch>
            <a:fillRect/>
          </a:stretch>
        </p:blipFill>
        <p:spPr>
          <a:xfrm>
            <a:off x="-117050" y="6194559"/>
            <a:ext cx="6691150" cy="3156930"/>
          </a:xfrm>
          <a:prstGeom prst="rect">
            <a:avLst/>
          </a:prstGeom>
          <a:ln w="3175">
            <a:miter lim="400000"/>
          </a:ln>
        </p:spPr>
      </p:pic>
      <p:sp>
        <p:nvSpPr>
          <p:cNvPr id="399" name="Rectangle"/>
          <p:cNvSpPr/>
          <p:nvPr/>
        </p:nvSpPr>
        <p:spPr>
          <a:xfrm>
            <a:off x="5821140" y="2046437"/>
            <a:ext cx="3756731" cy="3156744"/>
          </a:xfrm>
          <a:prstGeom prst="rect">
            <a:avLst/>
          </a:prstGeom>
          <a:solidFill>
            <a:srgbClr val="F8F8F8"/>
          </a:solidFill>
          <a:ln w="3175">
            <a:miter lim="400000"/>
          </a:ln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Radius from elastic e-p scatter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Radius from elastic e-p scattering</a:t>
            </a:r>
          </a:p>
        </p:txBody>
      </p:sp>
      <p:sp>
        <p:nvSpPr>
          <p:cNvPr id="40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15</a:t>
            </a:fld>
            <a:endParaRPr/>
          </a:p>
        </p:txBody>
      </p:sp>
      <p:pic>
        <p:nvPicPr>
          <p:cNvPr id="40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284" y="1929632"/>
            <a:ext cx="1532247" cy="2871736"/>
          </a:xfrm>
          <a:prstGeom prst="rect">
            <a:avLst/>
          </a:prstGeom>
          <a:ln w="3175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4" name="Equation"/>
              <p:cNvSpPr txBox="1"/>
              <p:nvPr/>
            </p:nvSpPr>
            <p:spPr>
              <a:xfrm>
                <a:off x="875683" y="5063466"/>
                <a:ext cx="1694449" cy="29354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  <m:r>
                        <a:rPr sz="2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2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),</m:t>
                      </m:r>
                      <m:sSub>
                        <m:sSubPr>
                          <m:ctrlP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r>
                        <a:rPr sz="2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2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2100"/>
              </a:p>
            </p:txBody>
          </p:sp>
        </mc:Choice>
        <mc:Fallback xmlns="">
          <p:sp>
            <p:nvSpPr>
              <p:cNvPr id="40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683" y="5063466"/>
                <a:ext cx="1694449" cy="293549"/>
              </a:xfrm>
              <a:prstGeom prst="rect">
                <a:avLst/>
              </a:prstGeom>
              <a:blipFill>
                <a:blip r:embed="rId3"/>
                <a:stretch>
                  <a:fillRect l="-5224" r="-14925" b="-4583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5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5830" y="2039347"/>
            <a:ext cx="7889204" cy="950506"/>
          </a:xfrm>
          <a:prstGeom prst="rect">
            <a:avLst/>
          </a:prstGeom>
          <a:ln w="3175">
            <a:miter lim="400000"/>
          </a:ln>
        </p:spPr>
      </p:pic>
      <p:pic>
        <p:nvPicPr>
          <p:cNvPr id="406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5329" y="4057088"/>
            <a:ext cx="8568654" cy="4962305"/>
          </a:xfrm>
          <a:prstGeom prst="rect">
            <a:avLst/>
          </a:prstGeom>
          <a:ln w="3175">
            <a:miter lim="400000"/>
          </a:ln>
        </p:spPr>
      </p:pic>
      <p:pic>
        <p:nvPicPr>
          <p:cNvPr id="407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75711" y="9152182"/>
            <a:ext cx="4926336" cy="327995"/>
          </a:xfrm>
          <a:prstGeom prst="rect">
            <a:avLst/>
          </a:prstGeom>
          <a:ln w="3175">
            <a:miter lim="400000"/>
          </a:ln>
        </p:spPr>
      </p:pic>
      <p:sp>
        <p:nvSpPr>
          <p:cNvPr id="408" name="Caveat:…"/>
          <p:cNvSpPr txBox="1"/>
          <p:nvPr/>
        </p:nvSpPr>
        <p:spPr>
          <a:xfrm>
            <a:off x="9969350" y="5933126"/>
            <a:ext cx="2712741" cy="162114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>
              <a:defRPr sz="2600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Caveat:</a:t>
            </a:r>
          </a:p>
          <a:p>
            <a:pPr>
              <a:defRPr sz="2600" i="1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Radius extraction</a:t>
            </a:r>
          </a:p>
          <a:p>
            <a:pPr>
              <a:defRPr sz="2600" i="1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involves </a:t>
            </a:r>
          </a:p>
          <a:p>
            <a:pPr>
              <a:defRPr sz="2600" i="1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extrapolation to 0</a:t>
            </a:r>
          </a:p>
        </p:txBody>
      </p:sp>
      <p:sp>
        <p:nvSpPr>
          <p:cNvPr id="409" name="data points:"/>
          <p:cNvSpPr txBox="1"/>
          <p:nvPr/>
        </p:nvSpPr>
        <p:spPr>
          <a:xfrm>
            <a:off x="3740773" y="9080126"/>
            <a:ext cx="1306854" cy="3746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>
              <a:defRPr sz="2100">
                <a:solidFill>
                  <a:schemeClr val="accent5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data points: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0" name="Equation"/>
              <p:cNvSpPr txBox="1"/>
              <p:nvPr/>
            </p:nvSpPr>
            <p:spPr>
              <a:xfrm>
                <a:off x="2073751" y="3346330"/>
                <a:ext cx="1706547" cy="30961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sz="2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sz="2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2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sz="2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sz="2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2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sz="2300"/>
              </a:p>
            </p:txBody>
          </p:sp>
        </mc:Choice>
        <mc:Fallback xmlns="">
          <p:sp>
            <p:nvSpPr>
              <p:cNvPr id="410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3751" y="3346330"/>
                <a:ext cx="1706547" cy="309615"/>
              </a:xfrm>
              <a:prstGeom prst="rect">
                <a:avLst/>
              </a:prstGeom>
              <a:blipFill>
                <a:blip r:embed="rId7"/>
                <a:stretch>
                  <a:fillRect l="-6618" r="-10294" b="-4230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1" name="Equation"/>
              <p:cNvSpPr txBox="1"/>
              <p:nvPr/>
            </p:nvSpPr>
            <p:spPr>
              <a:xfrm>
                <a:off x="4642074" y="3105965"/>
                <a:ext cx="3011556" cy="33236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sz="2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with</m:t>
                      </m:r>
                      <m:r>
                        <a:rPr sz="2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sz="2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2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/4</m:t>
                      </m:r>
                      <m:sSubSup>
                        <m:sSubSupPr>
                          <m:ctrlP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2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sz="2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sz="2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≲1</m:t>
                      </m:r>
                    </m:oMath>
                  </m:oMathPara>
                </a14:m>
                <a:endParaRPr sz="2100"/>
              </a:p>
            </p:txBody>
          </p:sp>
        </mc:Choice>
        <mc:Fallback xmlns="">
          <p:sp>
            <p:nvSpPr>
              <p:cNvPr id="41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2074" y="3105965"/>
                <a:ext cx="3011556" cy="332368"/>
              </a:xfrm>
              <a:prstGeom prst="rect">
                <a:avLst/>
              </a:prstGeom>
              <a:blipFill>
                <a:blip r:embed="rId8"/>
                <a:stretch>
                  <a:fillRect b="-2592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Initial State Radiation (ISR) Expt @ MAMI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Initial State Radiation (ISR) Expt @ MAMI</a:t>
            </a:r>
          </a:p>
        </p:txBody>
      </p:sp>
      <p:sp>
        <p:nvSpPr>
          <p:cNvPr id="4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16</a:t>
            </a:fld>
            <a:endParaRPr/>
          </a:p>
        </p:txBody>
      </p:sp>
      <p:pic>
        <p:nvPicPr>
          <p:cNvPr id="41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9876" y="1568700"/>
            <a:ext cx="6229335" cy="3879239"/>
          </a:xfrm>
          <a:prstGeom prst="rect">
            <a:avLst/>
          </a:prstGeom>
          <a:ln w="3175">
            <a:miter lim="400000"/>
          </a:ln>
        </p:spPr>
      </p:pic>
      <p:pic>
        <p:nvPicPr>
          <p:cNvPr id="416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9837" y="5373392"/>
            <a:ext cx="6229335" cy="4257881"/>
          </a:xfrm>
          <a:prstGeom prst="rect">
            <a:avLst/>
          </a:prstGeom>
          <a:ln w="3175">
            <a:miter lim="400000"/>
          </a:ln>
        </p:spPr>
      </p:pic>
      <p:pic>
        <p:nvPicPr>
          <p:cNvPr id="417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911" y="2686653"/>
            <a:ext cx="5840050" cy="6643108"/>
          </a:xfrm>
          <a:prstGeom prst="rect">
            <a:avLst/>
          </a:prstGeom>
          <a:ln w="3175">
            <a:miter lim="400000"/>
          </a:ln>
        </p:spPr>
      </p:pic>
      <p:pic>
        <p:nvPicPr>
          <p:cNvPr id="418" name="Image" descr="Image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59983" y="1828654"/>
            <a:ext cx="4843758" cy="311967"/>
          </a:xfrm>
          <a:prstGeom prst="rect">
            <a:avLst/>
          </a:prstGeom>
          <a:ln w="3175">
            <a:miter lim="400000"/>
          </a:ln>
        </p:spPr>
      </p:pic>
      <p:sp>
        <p:nvSpPr>
          <p:cNvPr id="419" name="M. Mihovilovič  et al.., arXiv:1905.11182 [nucl-ex] |"/>
          <p:cNvSpPr txBox="1"/>
          <p:nvPr/>
        </p:nvSpPr>
        <p:spPr>
          <a:xfrm>
            <a:off x="377738" y="2079617"/>
            <a:ext cx="4939455" cy="31665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 algn="l" defTabSz="457200">
              <a:defRPr sz="1733">
                <a:solidFill>
                  <a:srgbClr val="0066CC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u="sng">
                <a:hlinkClick r:id="rId6"/>
              </a:rPr>
              <a:t>M. Mihovilovič</a:t>
            </a:r>
            <a:r>
              <a:rPr>
                <a:solidFill>
                  <a:srgbClr val="000000"/>
                </a:solidFill>
              </a:rPr>
              <a:t> </a:t>
            </a:r>
            <a:r>
              <a:rPr i="1">
                <a:solidFill>
                  <a:srgbClr val="6699CC"/>
                </a:solidFill>
                <a:hlinkClick r:id="rId7"/>
              </a:rPr>
              <a:t> et al.</a:t>
            </a:r>
            <a:r>
              <a:rPr>
                <a:solidFill>
                  <a:srgbClr val="000000"/>
                </a:solidFill>
              </a:rPr>
              <a:t>., </a:t>
            </a:r>
            <a:r>
              <a:rPr u="sng">
                <a:hlinkClick r:id="rId8"/>
              </a:rPr>
              <a:t>arXiv:1905.11182</a:t>
            </a:r>
            <a:r>
              <a:rPr>
                <a:solidFill>
                  <a:srgbClr val="000000"/>
                </a:solidFill>
              </a:rPr>
              <a:t> [nucl-ex] |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Lower bound directly from e-p dat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Lower bound directly from e-p data</a:t>
            </a:r>
          </a:p>
        </p:txBody>
      </p:sp>
      <p:sp>
        <p:nvSpPr>
          <p:cNvPr id="4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17</a:t>
            </a:fld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3" name="Text"/>
              <p:cNvSpPr txBox="1"/>
              <p:nvPr/>
            </p:nvSpPr>
            <p:spPr>
              <a:xfrm>
                <a:off x="3617829" y="1875152"/>
                <a:ext cx="5769143" cy="1024896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28575" tIns="28575" rIns="28575" bIns="28575" anchor="ctr">
                <a:spAutoFit/>
              </a:bodyPr>
              <a:lstStyle>
                <a:lvl1pPr>
                  <a:defRPr sz="2600">
                    <a:solidFill>
                      <a:srgbClr val="005493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ar-AE" sz="3100" i="1" smtClean="0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ar-AE" sz="31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ar-AE" sz="31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  <m:sup>
                          <m:r>
                            <a:rPr lang="ar-AE" sz="31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ar-AE" sz="31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ar-AE" sz="3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3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ar-AE" sz="3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ar-AE" sz="3100" i="1">
                          <a:solidFill>
                            <a:srgbClr val="005392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ar-AE" sz="31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ar-AE" sz="31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sSup>
                            <m:sSupPr>
                              <m:ctrlPr>
                                <a:rPr lang="ar-AE" sz="3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3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ar-AE" sz="3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m:rPr>
                          <m:sty m:val="p"/>
                        </m:rPr>
                        <a:rPr lang="en-US" sz="3100" i="1">
                          <a:solidFill>
                            <a:srgbClr val="005392"/>
                          </a:solidFill>
                          <a:latin typeface="Cambria Math" panose="02040503050406030204" pitchFamily="18" charset="0"/>
                        </a:rPr>
                        <m:t>log</m:t>
                      </m:r>
                      <m:sSub>
                        <m:sSubPr>
                          <m:ctrlPr>
                            <a:rPr lang="ar-AE" sz="31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ar-AE" sz="31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ar-AE" sz="31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  <m:d>
                        <m:dPr>
                          <m:ctrlPr>
                            <a:rPr lang="ar-AE" sz="31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ar-AE" sz="3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3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ar-AE" sz="3100" i="1">
                                  <a:solidFill>
                                    <a:srgbClr val="00539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ar-AE" sz="3100" i="1">
                          <a:solidFill>
                            <a:srgbClr val="005392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ar-AE" sz="31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3100" b="0" i="1" smtClean="0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ar-AE" sz="31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ar-AE" sz="31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  <m:sup>
                          <m:r>
                            <a:rPr lang="ar-AE" sz="3100" i="1">
                              <a:solidFill>
                                <a:srgbClr val="00539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dirty="0"/>
              </a:p>
            </p:txBody>
          </p:sp>
        </mc:Choice>
        <mc:Fallback>
          <p:sp>
            <p:nvSpPr>
              <p:cNvPr id="423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7829" y="1875152"/>
                <a:ext cx="5769143" cy="102489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 w="3175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4" name="Equation"/>
              <p:cNvSpPr txBox="1"/>
              <p:nvPr/>
            </p:nvSpPr>
            <p:spPr>
              <a:xfrm>
                <a:off x="8221968" y="2262973"/>
                <a:ext cx="672638" cy="24925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sz="1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sz="1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sz="1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sz="1900" dirty="0"/>
              </a:p>
            </p:txBody>
          </p:sp>
        </mc:Choice>
        <mc:Fallback xmlns="">
          <p:sp>
            <p:nvSpPr>
              <p:cNvPr id="42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1968" y="2262973"/>
                <a:ext cx="672638" cy="249254"/>
              </a:xfrm>
              <a:prstGeom prst="rect">
                <a:avLst/>
              </a:prstGeom>
              <a:blipFill>
                <a:blip r:embed="rId3"/>
                <a:stretch>
                  <a:fillRect l="-14815" r="-20370" b="-4761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5" name="Equation"/>
              <p:cNvSpPr txBox="1"/>
              <p:nvPr/>
            </p:nvSpPr>
            <p:spPr>
              <a:xfrm>
                <a:off x="4286684" y="3767630"/>
                <a:ext cx="4431432" cy="46574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  <m:sup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)≤</m:t>
                      </m:r>
                      <m:sSubSup>
                        <m:sSubSupPr>
                          <m:ctrlP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  <m:sup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nor/>
                        </m:rPr>
                        <a:rPr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for</m:t>
                      </m:r>
                      <m:sSup>
                        <m:sSupPr>
                          <m:ctrlP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sz="3200"/>
              </a:p>
            </p:txBody>
          </p:sp>
        </mc:Choice>
        <mc:Fallback xmlns="">
          <p:sp>
            <p:nvSpPr>
              <p:cNvPr id="425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6684" y="3767630"/>
                <a:ext cx="4431432" cy="465740"/>
              </a:xfrm>
              <a:prstGeom prst="rect">
                <a:avLst/>
              </a:prstGeom>
              <a:blipFill>
                <a:blip r:embed="rId4"/>
                <a:stretch>
                  <a:fillRect r="-287" b="-4054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6" name="Rectangle" descr="Rectangle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735473" y="3520992"/>
            <a:ext cx="6926185" cy="959016"/>
          </a:xfrm>
          <a:prstGeom prst="rect">
            <a:avLst/>
          </a:prstGeom>
        </p:spPr>
      </p:pic>
      <p:sp>
        <p:nvSpPr>
          <p:cNvPr id="428" name="Hagelstein &amp; VP,…"/>
          <p:cNvSpPr txBox="1"/>
          <p:nvPr/>
        </p:nvSpPr>
        <p:spPr>
          <a:xfrm>
            <a:off x="10311458" y="708025"/>
            <a:ext cx="2501851" cy="9715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 marL="457200" indent="-457200" algn="l" defTabSz="457200">
              <a:lnSpc>
                <a:spcPts val="31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1800">
                <a:solidFill>
                  <a:srgbClr val="005493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Hagelstein &amp; VP, </a:t>
            </a:r>
          </a:p>
          <a:p>
            <a:pPr marL="457200" indent="-457200" algn="l" defTabSz="457200">
              <a:lnSpc>
                <a:spcPts val="31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1800">
                <a:latin typeface="Times"/>
                <a:ea typeface="Times"/>
                <a:cs typeface="Times"/>
                <a:sym typeface="Times"/>
              </a:defRPr>
            </a:pPr>
            <a:r>
              <a:rPr>
                <a:solidFill>
                  <a:srgbClr val="005493"/>
                </a:solidFill>
              </a:rPr>
              <a:t>Phys. Lett. B </a:t>
            </a:r>
            <a:r>
              <a:rPr>
                <a:solidFill>
                  <a:srgbClr val="005493"/>
                </a:solidFill>
                <a:hlinkClick r:id="rId6"/>
              </a:rPr>
              <a:t>797</a:t>
            </a:r>
            <a:r>
              <a:rPr>
                <a:solidFill>
                  <a:srgbClr val="005493"/>
                </a:solidFill>
              </a:rPr>
              <a:t> (2019).</a:t>
            </a:r>
            <a:r>
              <a:t> </a:t>
            </a:r>
          </a:p>
        </p:txBody>
      </p:sp>
      <p:sp>
        <p:nvSpPr>
          <p:cNvPr id="429" name="This function sets a lower bound:"/>
          <p:cNvSpPr txBox="1"/>
          <p:nvPr/>
        </p:nvSpPr>
        <p:spPr>
          <a:xfrm>
            <a:off x="2174254" y="2949143"/>
            <a:ext cx="4897092" cy="44004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>
              <a:defRPr sz="2600" i="1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This function sets a lower bound:</a:t>
            </a:r>
          </a:p>
        </p:txBody>
      </p:sp>
      <p:pic>
        <p:nvPicPr>
          <p:cNvPr id="430" name="R2ofQ2.pdf" descr="R2ofQ2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4766" y="4611809"/>
            <a:ext cx="7732734" cy="4940358"/>
          </a:xfrm>
          <a:prstGeom prst="rect">
            <a:avLst/>
          </a:prstGeom>
          <a:ln w="3175">
            <a:miter lim="400000"/>
          </a:ln>
        </p:spPr>
      </p:pic>
      <p:sp>
        <p:nvSpPr>
          <p:cNvPr id="431" name="Data points from A1 Coll.:…"/>
          <p:cNvSpPr txBox="1"/>
          <p:nvPr/>
        </p:nvSpPr>
        <p:spPr>
          <a:xfrm>
            <a:off x="9028758" y="5488773"/>
            <a:ext cx="3149030" cy="13398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 marL="457200" indent="-457200" algn="l" defTabSz="457200">
              <a:lnSpc>
                <a:spcPts val="31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1800">
                <a:latin typeface="Times"/>
                <a:ea typeface="Times"/>
                <a:cs typeface="Times"/>
                <a:sym typeface="Times"/>
              </a:defRPr>
            </a:pPr>
            <a:r>
              <a:t>Data points from A1 Coll.:</a:t>
            </a:r>
          </a:p>
          <a:p>
            <a:pPr marL="457200" indent="-457200" algn="l" defTabSz="457200">
              <a:lnSpc>
                <a:spcPts val="31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1800">
                <a:latin typeface="Times"/>
                <a:ea typeface="Times"/>
                <a:cs typeface="Times"/>
                <a:sym typeface="Times"/>
              </a:defRPr>
            </a:pPr>
            <a:r>
              <a:t> </a:t>
            </a:r>
            <a:r>
              <a:rPr>
                <a:solidFill>
                  <a:schemeClr val="accent1"/>
                </a:solidFill>
              </a:rPr>
              <a:t>Bernauer et al (2010), (2014)</a:t>
            </a:r>
          </a:p>
          <a:p>
            <a:pPr marL="457200" indent="-457200" algn="l" defTabSz="457200">
              <a:lnSpc>
                <a:spcPts val="31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18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 Mihovilovic et al (2017), (2019)</a:t>
            </a:r>
          </a:p>
        </p:txBody>
      </p:sp>
      <p:sp>
        <p:nvSpPr>
          <p:cNvPr id="432" name="No extrapolation…"/>
          <p:cNvSpPr txBox="1"/>
          <p:nvPr/>
        </p:nvSpPr>
        <p:spPr>
          <a:xfrm>
            <a:off x="9574442" y="7507926"/>
            <a:ext cx="2566182" cy="83374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>
              <a:defRPr sz="2600" i="1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No extrapolation</a:t>
            </a:r>
          </a:p>
          <a:p>
            <a:pPr>
              <a:defRPr sz="2600" i="1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required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Various extrac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Various extractions</a:t>
            </a:r>
          </a:p>
        </p:txBody>
      </p:sp>
      <p:sp>
        <p:nvSpPr>
          <p:cNvPr id="4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18</a:t>
            </a:fld>
            <a:endParaRPr/>
          </a:p>
        </p:txBody>
      </p:sp>
      <p:pic>
        <p:nvPicPr>
          <p:cNvPr id="436" name="REPlotSummary.pdf" descr="REPlotSummary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309" y="3557482"/>
            <a:ext cx="8311692" cy="5976812"/>
          </a:xfrm>
          <a:prstGeom prst="rect">
            <a:avLst/>
          </a:prstGeom>
          <a:ln w="3175">
            <a:miter lim="400000"/>
          </a:ln>
        </p:spPr>
      </p:pic>
      <p:pic>
        <p:nvPicPr>
          <p:cNvPr id="437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2625" y="1500021"/>
            <a:ext cx="6028150" cy="1351455"/>
          </a:xfrm>
          <a:prstGeom prst="rect">
            <a:avLst/>
          </a:prstGeom>
          <a:ln w="3175">
            <a:miter lim="400000"/>
          </a:ln>
        </p:spPr>
      </p:pic>
      <p:pic>
        <p:nvPicPr>
          <p:cNvPr id="438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6325" y="2730084"/>
            <a:ext cx="387150" cy="153232"/>
          </a:xfrm>
          <a:prstGeom prst="rect">
            <a:avLst/>
          </a:prstGeom>
          <a:ln w="3175">
            <a:miter lim="400000"/>
          </a:ln>
        </p:spPr>
      </p:pic>
      <p:sp>
        <p:nvSpPr>
          <p:cNvPr id="439" name="Circle"/>
          <p:cNvSpPr/>
          <p:nvPr/>
        </p:nvSpPr>
        <p:spPr>
          <a:xfrm>
            <a:off x="8877300" y="2720957"/>
            <a:ext cx="150267" cy="153232"/>
          </a:xfrm>
          <a:prstGeom prst="ellipse">
            <a:avLst/>
          </a:prstGeom>
          <a:blipFill>
            <a:blip r:embed="rId5"/>
          </a:blipFill>
          <a:ln w="3175">
            <a:miter lim="400000"/>
          </a:ln>
          <a:effectLst>
            <a:outerShdw blurRad="12700" rotWithShape="0">
              <a:srgbClr val="000000">
                <a:alpha val="50000"/>
              </a:srgbClr>
            </a:outerShdw>
          </a:effectLst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40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9680" y="2720208"/>
            <a:ext cx="817240" cy="155681"/>
          </a:xfrm>
          <a:prstGeom prst="rect">
            <a:avLst/>
          </a:prstGeom>
          <a:ln w="3175">
            <a:miter lim="400000"/>
          </a:ln>
        </p:spPr>
      </p:pic>
      <p:pic>
        <p:nvPicPr>
          <p:cNvPr id="441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57191" y="2738584"/>
            <a:ext cx="705819" cy="136232"/>
          </a:xfrm>
          <a:prstGeom prst="rect">
            <a:avLst/>
          </a:prstGeom>
          <a:ln w="3175">
            <a:miter lim="400000"/>
          </a:ln>
        </p:spPr>
      </p:pic>
      <p:pic>
        <p:nvPicPr>
          <p:cNvPr id="442" name="Image" descr="Imag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86551" y="2729236"/>
            <a:ext cx="304098" cy="154927"/>
          </a:xfrm>
          <a:prstGeom prst="rect">
            <a:avLst/>
          </a:prstGeom>
          <a:ln w="3175">
            <a:miter lim="400000"/>
          </a:ln>
        </p:spPr>
      </p:pic>
      <p:pic>
        <p:nvPicPr>
          <p:cNvPr id="443" name="Image" descr="Image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07925" y="2723835"/>
            <a:ext cx="540550" cy="165731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Rounded Rectangle"/>
          <p:cNvSpPr/>
          <p:nvPr/>
        </p:nvSpPr>
        <p:spPr>
          <a:xfrm>
            <a:off x="7122428" y="6782944"/>
            <a:ext cx="5539472" cy="533401"/>
          </a:xfrm>
          <a:prstGeom prst="roundRect">
            <a:avLst>
              <a:gd name="adj" fmla="val 35714"/>
            </a:avLst>
          </a:prstGeom>
          <a:solidFill>
            <a:srgbClr val="FFFC66"/>
          </a:solidFill>
          <a:ln w="25400">
            <a:solidFill>
              <a:srgbClr val="FF93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600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446" name="Rounded Rectangle"/>
          <p:cNvSpPr/>
          <p:nvPr/>
        </p:nvSpPr>
        <p:spPr>
          <a:xfrm>
            <a:off x="519757" y="4514574"/>
            <a:ext cx="6365330" cy="4663740"/>
          </a:xfrm>
          <a:prstGeom prst="roundRect">
            <a:avLst>
              <a:gd name="adj" fmla="val 12632"/>
            </a:avLst>
          </a:prstGeom>
          <a:solidFill>
            <a:srgbClr val="FFFFFF"/>
          </a:solidFill>
          <a:ln w="38100">
            <a:solidFill>
              <a:srgbClr val="728FBC">
                <a:alpha val="5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600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447" name="Low-Q2 proton FF: PRAD@JLab"/>
          <p:cNvSpPr txBox="1"/>
          <p:nvPr/>
        </p:nvSpPr>
        <p:spPr>
          <a:xfrm>
            <a:off x="1878359" y="368300"/>
            <a:ext cx="10003236" cy="8382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4800"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Low-Q</a:t>
            </a:r>
            <a:r>
              <a:rPr baseline="31999"/>
              <a:t>2</a:t>
            </a:r>
            <a:r>
              <a:t> proton FF: PRAD@JLab</a:t>
            </a:r>
          </a:p>
        </p:txBody>
      </p:sp>
      <p:sp>
        <p:nvSpPr>
          <p:cNvPr id="4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280900" y="9220200"/>
            <a:ext cx="340243" cy="4064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pic>
        <p:nvPicPr>
          <p:cNvPr id="44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1167" y="1399488"/>
            <a:ext cx="8120203" cy="2672144"/>
          </a:xfrm>
          <a:prstGeom prst="rect">
            <a:avLst/>
          </a:prstGeom>
          <a:ln w="3175">
            <a:miter lim="400000"/>
          </a:ln>
        </p:spPr>
      </p:pic>
      <p:pic>
        <p:nvPicPr>
          <p:cNvPr id="45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676" y="4664441"/>
            <a:ext cx="5918566" cy="4364006"/>
          </a:xfrm>
          <a:prstGeom prst="rect">
            <a:avLst/>
          </a:prstGeom>
          <a:ln w="3175">
            <a:miter lim="400000"/>
          </a:ln>
        </p:spPr>
      </p:pic>
      <p:pic>
        <p:nvPicPr>
          <p:cNvPr id="451" name="latex-image-1.pdf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8329" y="6906593"/>
            <a:ext cx="5247670" cy="286101"/>
          </a:xfrm>
          <a:prstGeom prst="rect">
            <a:avLst/>
          </a:prstGeom>
          <a:ln w="3175">
            <a:miter lim="400000"/>
          </a:ln>
        </p:spPr>
      </p:pic>
      <p:sp>
        <p:nvSpPr>
          <p:cNvPr id="452" name="Preliminary PRAD@JLab…"/>
          <p:cNvSpPr txBox="1"/>
          <p:nvPr/>
        </p:nvSpPr>
        <p:spPr>
          <a:xfrm>
            <a:off x="8001000" y="5135547"/>
            <a:ext cx="3851077" cy="15748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2400" b="1">
                <a:solidFill>
                  <a:srgbClr val="2C1376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Preliminary PRAD@JLab</a:t>
            </a:r>
          </a:p>
          <a:p>
            <a:pPr>
              <a:lnSpc>
                <a:spcPct val="150000"/>
              </a:lnSpc>
              <a:defRPr sz="2400" b="1">
                <a:solidFill>
                  <a:srgbClr val="2C1376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[H. Gao, A. Gasparyan, et al.]  proton charge radius value</a:t>
            </a:r>
            <a:r>
              <a:rPr>
                <a:solidFill>
                  <a:srgbClr val="002E7A"/>
                </a:solidFill>
              </a:rPr>
              <a:t>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KernPHhysik Inst. — THeorie (KPHTH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KernPHhysik Inst. — THeorie (KPHTH)</a:t>
            </a:r>
          </a:p>
        </p:txBody>
      </p:sp>
      <p:sp>
        <p:nvSpPr>
          <p:cNvPr id="28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52069" y="9296279"/>
            <a:ext cx="158751" cy="26035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2</a:t>
            </a:fld>
            <a:endParaRPr/>
          </a:p>
        </p:txBody>
      </p:sp>
      <p:pic>
        <p:nvPicPr>
          <p:cNvPr id="285" name="08a54bac39b49b941688537bc61cf46e.jpg" descr="08a54bac39b49b941688537bc61cf46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846" y="1246692"/>
            <a:ext cx="11421108" cy="8291726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" grpId="1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Planned ep-scattering  experiment by A2@MAMI  [V. Sokhoyan et al.]"/>
          <p:cNvSpPr txBox="1">
            <a:spLocks noGrp="1"/>
          </p:cNvSpPr>
          <p:nvPr>
            <p:ph type="title"/>
          </p:nvPr>
        </p:nvSpPr>
        <p:spPr>
          <a:xfrm>
            <a:off x="2346554" y="767944"/>
            <a:ext cx="8311692" cy="1078290"/>
          </a:xfrm>
          <a:prstGeom prst="rect">
            <a:avLst/>
          </a:prstGeom>
        </p:spPr>
        <p:txBody>
          <a:bodyPr/>
          <a:lstStyle/>
          <a:p>
            <a:pPr defTabSz="262889">
              <a:defRPr sz="3239"/>
            </a:pPr>
            <a:r>
              <a:t>Planned ep-scattering  experiment by A2@MAMI  </a:t>
            </a:r>
            <a:r>
              <a:rPr sz="3330">
                <a:latin typeface="Arial Narrow"/>
                <a:ea typeface="Arial Narrow"/>
                <a:cs typeface="Arial Narrow"/>
                <a:sym typeface="Arial Narrow"/>
              </a:rPr>
              <a:t>[V. Sokhoyan et al.]</a:t>
            </a:r>
          </a:p>
        </p:txBody>
      </p:sp>
      <p:sp>
        <p:nvSpPr>
          <p:cNvPr id="4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20</a:t>
            </a:fld>
            <a:endParaRPr/>
          </a:p>
        </p:txBody>
      </p:sp>
      <p:pic>
        <p:nvPicPr>
          <p:cNvPr id="45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684" y="3934761"/>
            <a:ext cx="9167432" cy="5527055"/>
          </a:xfrm>
          <a:prstGeom prst="rect">
            <a:avLst/>
          </a:prstGeom>
          <a:ln w="3175">
            <a:miter lim="400000"/>
          </a:ln>
        </p:spPr>
      </p:pic>
      <p:sp>
        <p:nvSpPr>
          <p:cNvPr id="457" name="Newly built active target: Time Projection Chamber (TPC)…"/>
          <p:cNvSpPr txBox="1"/>
          <p:nvPr/>
        </p:nvSpPr>
        <p:spPr>
          <a:xfrm>
            <a:off x="1121494" y="2079923"/>
            <a:ext cx="9583552" cy="162114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 marL="228600" indent="-228600" algn="l">
              <a:buSzPct val="100000"/>
              <a:buChar char="•"/>
              <a:defRPr sz="2600" b="1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Newly built active target: Time Projection Chamber (TPC) </a:t>
            </a:r>
          </a:p>
          <a:p>
            <a:pPr marL="228600" indent="-228600" algn="l">
              <a:buSzPct val="100000"/>
              <a:buChar char="•"/>
              <a:defRPr sz="2600" b="1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New beam line in A2 Hall</a:t>
            </a:r>
          </a:p>
          <a:p>
            <a:pPr marL="228600" indent="-228600" algn="l">
              <a:buSzPct val="100000"/>
              <a:buChar char="•"/>
              <a:defRPr sz="2600" b="1">
                <a:solidFill>
                  <a:srgbClr val="0054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Overcomplete kinematics: both scattered </a:t>
            </a:r>
            <a:r>
              <a:rPr i="1"/>
              <a:t>e-</a:t>
            </a:r>
            <a:r>
              <a:t> and recoiled </a:t>
            </a:r>
            <a:r>
              <a:rPr i="1"/>
              <a:t>p</a:t>
            </a:r>
          </a:p>
          <a:p>
            <a:pPr marL="228600" indent="-228600" algn="l">
              <a:buSzPct val="100000"/>
              <a:buChar char="•"/>
              <a:defRPr sz="2600" b="1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Projected data </a:t>
            </a:r>
            <a:r>
              <a:rPr>
                <a:solidFill>
                  <a:srgbClr val="005493"/>
                </a:solidFill>
              </a:rPr>
              <a:t>vs Bernauer’s [A1 Coll.] data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Rounded Rectangle"/>
          <p:cNvSpPr/>
          <p:nvPr/>
        </p:nvSpPr>
        <p:spPr>
          <a:xfrm>
            <a:off x="408657" y="1855412"/>
            <a:ext cx="12187486" cy="7286935"/>
          </a:xfrm>
          <a:prstGeom prst="roundRect">
            <a:avLst>
              <a:gd name="adj" fmla="val 12632"/>
            </a:avLst>
          </a:prstGeom>
          <a:solidFill>
            <a:srgbClr val="FFFFFF"/>
          </a:solidFill>
          <a:ln w="38100">
            <a:solidFill>
              <a:srgbClr val="728FBC">
                <a:alpha val="5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600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460" name="New facility MESA"/>
          <p:cNvSpPr txBox="1"/>
          <p:nvPr/>
        </p:nvSpPr>
        <p:spPr>
          <a:xfrm>
            <a:off x="-197874" y="363798"/>
            <a:ext cx="8826501" cy="8382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4800"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New facility </a:t>
            </a:r>
            <a:r>
              <a:rPr b="1" i="1">
                <a:solidFill>
                  <a:schemeClr val="accent5"/>
                </a:solidFill>
              </a:rPr>
              <a:t>MESA</a:t>
            </a:r>
          </a:p>
        </p:txBody>
      </p:sp>
      <p:sp>
        <p:nvSpPr>
          <p:cNvPr id="4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280900" y="9232900"/>
            <a:ext cx="340243" cy="4064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pic>
        <p:nvPicPr>
          <p:cNvPr id="46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446" y="1070402"/>
            <a:ext cx="10629018" cy="907543"/>
          </a:xfrm>
          <a:prstGeom prst="rect">
            <a:avLst/>
          </a:prstGeom>
          <a:ln w="3175">
            <a:miter lim="400000"/>
          </a:ln>
        </p:spPr>
      </p:pic>
      <p:pic>
        <p:nvPicPr>
          <p:cNvPr id="463" name="MESA_MX_P2_darkMESA_v2_svg.png" descr="MESA_MX_P2_darkMESA_v2_sv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150" y="2540000"/>
            <a:ext cx="10375900" cy="6436737"/>
          </a:xfrm>
          <a:prstGeom prst="rect">
            <a:avLst/>
          </a:prstGeom>
          <a:ln w="3175">
            <a:miter lim="400000"/>
          </a:ln>
        </p:spPr>
      </p:pic>
      <p:sp>
        <p:nvSpPr>
          <p:cNvPr id="464" name="commissioning 2022"/>
          <p:cNvSpPr txBox="1"/>
          <p:nvPr/>
        </p:nvSpPr>
        <p:spPr>
          <a:xfrm>
            <a:off x="9796034" y="2146299"/>
            <a:ext cx="2510298" cy="1041401"/>
          </a:xfrm>
          <a:prstGeom prst="rect">
            <a:avLst/>
          </a:prstGeom>
          <a:solidFill>
            <a:srgbClr val="FFF35D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>
                <a:solidFill>
                  <a:srgbClr val="B51A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b="1"/>
              <a:t>commissioning 2022</a:t>
            </a:r>
            <a:r>
              <a:t> </a:t>
            </a:r>
          </a:p>
        </p:txBody>
      </p:sp>
      <p:pic>
        <p:nvPicPr>
          <p:cNvPr id="465" name="Image" descr="Image"/>
          <p:cNvPicPr>
            <a:picLocks noChangeAspect="1"/>
          </p:cNvPicPr>
          <p:nvPr/>
        </p:nvPicPr>
        <p:blipFill>
          <a:blip r:embed="rId4"/>
          <a:srcRect r="16591"/>
          <a:stretch>
            <a:fillRect/>
          </a:stretch>
        </p:blipFill>
        <p:spPr>
          <a:xfrm>
            <a:off x="1436082" y="1839999"/>
            <a:ext cx="3075560" cy="1552571"/>
          </a:xfrm>
          <a:prstGeom prst="rect">
            <a:avLst/>
          </a:prstGeom>
          <a:ln w="3175">
            <a:miter lim="400000"/>
          </a:ln>
        </p:spPr>
      </p:pic>
      <p:pic>
        <p:nvPicPr>
          <p:cNvPr id="466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5924" y="325698"/>
            <a:ext cx="3472318" cy="838201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Low-Q2 proton FF: MAGIX@MESA"/>
          <p:cNvSpPr txBox="1">
            <a:spLocks noGrp="1"/>
          </p:cNvSpPr>
          <p:nvPr>
            <p:ph type="title"/>
          </p:nvPr>
        </p:nvSpPr>
        <p:spPr>
          <a:xfrm>
            <a:off x="2346554" y="463144"/>
            <a:ext cx="8311692" cy="51467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362204">
              <a:lnSpc>
                <a:spcPct val="150000"/>
              </a:lnSpc>
              <a:defRPr sz="2976">
                <a:solidFill>
                  <a:srgbClr val="000000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Low-Q</a:t>
            </a:r>
            <a:r>
              <a:rPr baseline="31999"/>
              <a:t>2</a:t>
            </a:r>
            <a:r>
              <a:t> proton FF: MAGIX@MESA</a:t>
            </a:r>
          </a:p>
        </p:txBody>
      </p:sp>
      <p:sp>
        <p:nvSpPr>
          <p:cNvPr id="469" name="Rectangle"/>
          <p:cNvSpPr/>
          <p:nvPr/>
        </p:nvSpPr>
        <p:spPr>
          <a:xfrm>
            <a:off x="1397080" y="4870959"/>
            <a:ext cx="9699478" cy="4707176"/>
          </a:xfrm>
          <a:prstGeom prst="rect">
            <a:avLst/>
          </a:prstGeom>
          <a:solidFill>
            <a:srgbClr val="FFFFFF"/>
          </a:solidFill>
          <a:ln w="25400">
            <a:solidFill>
              <a:srgbClr val="728FBC">
                <a:alpha val="50000"/>
              </a:srgbClr>
            </a:solidFill>
            <a:miter lim="400000"/>
          </a:ln>
          <a:effectLst>
            <a:outerShdw blurRad="190500" dist="8455" dir="5400000" rotWithShape="0">
              <a:srgbClr val="000000"/>
            </a:outerShdw>
          </a:effectLst>
        </p:spPr>
        <p:txBody>
          <a:bodyPr lIns="50800" tIns="50800" rIns="50800" bIns="50800" anchor="ctr"/>
          <a:lstStyle/>
          <a:p>
            <a:pPr>
              <a:defRPr sz="3600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/>
          </a:p>
        </p:txBody>
      </p:sp>
      <p:sp>
        <p:nvSpPr>
          <p:cNvPr id="47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22</a:t>
            </a:fld>
            <a:endParaRPr/>
          </a:p>
        </p:txBody>
      </p:sp>
      <p:pic>
        <p:nvPicPr>
          <p:cNvPr id="47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499" y="2294402"/>
            <a:ext cx="4966551" cy="2467255"/>
          </a:xfrm>
          <a:prstGeom prst="rect">
            <a:avLst/>
          </a:prstGeom>
          <a:ln w="3175">
            <a:miter lim="400000"/>
          </a:ln>
        </p:spPr>
      </p:pic>
      <p:pic>
        <p:nvPicPr>
          <p:cNvPr id="472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0453" y="1279137"/>
            <a:ext cx="10598895" cy="918663"/>
          </a:xfrm>
          <a:prstGeom prst="rect">
            <a:avLst/>
          </a:prstGeom>
          <a:ln w="3175">
            <a:miter lim="400000"/>
          </a:ln>
        </p:spPr>
      </p:pic>
      <p:pic>
        <p:nvPicPr>
          <p:cNvPr id="473" name="MagixOverview.pdf" descr="MagixOverview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1490" y="2061782"/>
            <a:ext cx="3333505" cy="2825146"/>
          </a:xfrm>
          <a:prstGeom prst="rect">
            <a:avLst/>
          </a:prstGeom>
          <a:ln w="3175">
            <a:miter lim="400000"/>
          </a:ln>
        </p:spPr>
      </p:pic>
      <p:pic>
        <p:nvPicPr>
          <p:cNvPr id="474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7056" y="4938825"/>
            <a:ext cx="9000258" cy="4571444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Zemach radius vs the rms charge radiu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233679">
              <a:defRPr sz="2720"/>
            </a:lvl1pPr>
          </a:lstStyle>
          <a:p>
            <a:r>
              <a:t>Zemach radius vs the rms charge radius</a:t>
            </a:r>
          </a:p>
        </p:txBody>
      </p:sp>
      <p:sp>
        <p:nvSpPr>
          <p:cNvPr id="4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33577" y="9296279"/>
            <a:ext cx="195735" cy="26035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23</a:t>
            </a:fld>
            <a:endParaRPr/>
          </a:p>
        </p:txBody>
      </p:sp>
      <p:pic>
        <p:nvPicPr>
          <p:cNvPr id="478" name="RadiiCorrelation.pdf" descr="RadiiCorrelation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1351" y="1889426"/>
            <a:ext cx="9194335" cy="5268712"/>
          </a:xfrm>
          <a:prstGeom prst="rect">
            <a:avLst/>
          </a:prstGeom>
          <a:ln w="3175">
            <a:miter lim="400000"/>
          </a:ln>
        </p:spPr>
      </p:pic>
      <p:sp>
        <p:nvSpPr>
          <p:cNvPr id="479" name="Hagelstein et al, in prep."/>
          <p:cNvSpPr txBox="1"/>
          <p:nvPr/>
        </p:nvSpPr>
        <p:spPr>
          <a:xfrm>
            <a:off x="7859326" y="1338221"/>
            <a:ext cx="3141296" cy="4381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 defTabSz="821531">
              <a:defRPr sz="2200">
                <a:solidFill>
                  <a:srgbClr val="0096FF"/>
                </a:solidFill>
                <a:latin typeface="Hannotate SC Regular"/>
                <a:ea typeface="Hannotate SC Regular"/>
                <a:cs typeface="Hannotate SC Regular"/>
                <a:sym typeface="Hannotate SC Regular"/>
              </a:defRPr>
            </a:lvl1pPr>
          </a:lstStyle>
          <a:p>
            <a:r>
              <a:t>Hagelstein et al, in prep.</a:t>
            </a:r>
          </a:p>
        </p:txBody>
      </p:sp>
      <p:sp>
        <p:nvSpPr>
          <p:cNvPr id="480" name="An extraction of Zemach radius from muonic H hfs should be consistent…"/>
          <p:cNvSpPr txBox="1"/>
          <p:nvPr/>
        </p:nvSpPr>
        <p:spPr>
          <a:xfrm>
            <a:off x="-990574" y="7432094"/>
            <a:ext cx="13944197" cy="8191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/>
          <a:p>
            <a:pPr defTabSz="821531">
              <a:defRPr sz="2200">
                <a:solidFill>
                  <a:srgbClr val="011993"/>
                </a:solidFill>
                <a:latin typeface="Hannotate SC Regular"/>
                <a:ea typeface="Hannotate SC Regular"/>
                <a:cs typeface="Hannotate SC Regular"/>
                <a:sym typeface="Hannotate SC Regular"/>
              </a:defRPr>
            </a:pPr>
            <a:r>
              <a:t>An extraction of Zemach radius from muonic H hfs should be consistent </a:t>
            </a:r>
          </a:p>
          <a:p>
            <a:pPr defTabSz="821531">
              <a:defRPr sz="2200">
                <a:solidFill>
                  <a:srgbClr val="011993"/>
                </a:solidFill>
                <a:latin typeface="Hannotate SC Regular"/>
                <a:ea typeface="Hannotate SC Regular"/>
                <a:cs typeface="Hannotate SC Regular"/>
                <a:sym typeface="Hannotate SC Regular"/>
              </a:defRPr>
            </a:pPr>
            <a:r>
              <a:t>with the charge radius extraction from muH Lamb shift?!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33577" y="9296279"/>
            <a:ext cx="195735" cy="26035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24</a:t>
            </a:fld>
            <a:endParaRPr/>
          </a:p>
        </p:txBody>
      </p:sp>
      <p:pic>
        <p:nvPicPr>
          <p:cNvPr id="483" name="AldoTPESummary.pdf" descr="AldoTPESummary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38" y="146148"/>
            <a:ext cx="12460107" cy="9345080"/>
          </a:xfrm>
          <a:prstGeom prst="rect">
            <a:avLst/>
          </a:prstGeom>
          <a:ln w="3175">
            <a:miter lim="400000"/>
          </a:ln>
        </p:spPr>
      </p:pic>
      <p:sp>
        <p:nvSpPr>
          <p:cNvPr id="484" name="Rectangle"/>
          <p:cNvSpPr/>
          <p:nvPr/>
        </p:nvSpPr>
        <p:spPr>
          <a:xfrm>
            <a:off x="5219700" y="9017049"/>
            <a:ext cx="7583984" cy="469851"/>
          </a:xfrm>
          <a:prstGeom prst="rect">
            <a:avLst/>
          </a:prstGeom>
          <a:blipFill>
            <a:blip r:embed="rId3"/>
          </a:blipFill>
          <a:ln w="3175">
            <a:miter lim="400000"/>
          </a:ln>
          <a:effectLst>
            <a:outerShdw blurRad="12700" dir="5400000" rotWithShape="0">
              <a:srgbClr val="000000">
                <a:alpha val="50000"/>
              </a:srgbClr>
            </a:outerShdw>
          </a:effectLst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Nucleon Polarizabilities…"/>
          <p:cNvSpPr txBox="1">
            <a:spLocks noGrp="1"/>
          </p:cNvSpPr>
          <p:nvPr>
            <p:ph type="title"/>
          </p:nvPr>
        </p:nvSpPr>
        <p:spPr>
          <a:xfrm>
            <a:off x="2346554" y="767944"/>
            <a:ext cx="8311692" cy="1788349"/>
          </a:xfrm>
          <a:prstGeom prst="rect">
            <a:avLst/>
          </a:prstGeom>
        </p:spPr>
        <p:txBody>
          <a:bodyPr/>
          <a:lstStyle/>
          <a:p>
            <a:pPr defTabSz="292100">
              <a:defRPr sz="3600"/>
            </a:pPr>
            <a:r>
              <a:t>Nucleon Polarizabilities</a:t>
            </a:r>
          </a:p>
          <a:p>
            <a:pPr defTabSz="292100">
              <a:defRPr sz="3600"/>
            </a:pPr>
            <a:r>
              <a:t>and Compton scattering  </a:t>
            </a:r>
          </a:p>
          <a:p>
            <a:pPr defTabSz="292100">
              <a:defRPr sz="3600"/>
            </a:pPr>
            <a:r>
              <a:t>by A2 @ MAMI</a:t>
            </a:r>
          </a:p>
        </p:txBody>
      </p:sp>
      <p:sp>
        <p:nvSpPr>
          <p:cNvPr id="4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25</a:t>
            </a:fld>
            <a:endParaRPr/>
          </a:p>
        </p:txBody>
      </p:sp>
      <p:grpSp>
        <p:nvGrpSpPr>
          <p:cNvPr id="490" name="Group"/>
          <p:cNvGrpSpPr/>
          <p:nvPr/>
        </p:nvGrpSpPr>
        <p:grpSpPr>
          <a:xfrm>
            <a:off x="113407" y="3800841"/>
            <a:ext cx="7080421" cy="3480346"/>
            <a:chOff x="0" y="0"/>
            <a:chExt cx="7080419" cy="3480345"/>
          </a:xfrm>
        </p:grpSpPr>
        <p:sp>
          <p:nvSpPr>
            <p:cNvPr id="488" name="Rectangle"/>
            <p:cNvSpPr/>
            <p:nvPr/>
          </p:nvSpPr>
          <p:spPr>
            <a:xfrm>
              <a:off x="1887" y="0"/>
              <a:ext cx="7076646" cy="3480346"/>
            </a:xfrm>
            <a:prstGeom prst="rect">
              <a:avLst/>
            </a:prstGeom>
            <a:blipFill rotWithShape="1">
              <a:blip r:embed="rId2"/>
              <a:srcRect/>
              <a:stretch>
                <a:fillRect/>
              </a:stretch>
            </a:blipFill>
            <a:ln w="3175" cap="flat">
              <a:noFill/>
              <a:round/>
            </a:ln>
            <a:effectLst/>
          </p:spPr>
          <p:txBody>
            <a:bodyPr wrap="square" lIns="35718" tIns="35718" rIns="35718" bIns="35718" numCol="1" anchor="ctr">
              <a:noAutofit/>
            </a:bodyPr>
            <a:lstStyle/>
            <a:p>
              <a:pPr marL="28574" marR="28574" algn="l" defTabSz="321468">
                <a:lnSpc>
                  <a:spcPct val="96000"/>
                </a:lnSpc>
                <a:defRPr sz="12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89" name="h"/>
            <p:cNvSpPr txBox="1"/>
            <p:nvPr/>
          </p:nvSpPr>
          <p:spPr>
            <a:xfrm>
              <a:off x="0" y="0"/>
              <a:ext cx="7080420" cy="567229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5718" tIns="35718" rIns="35718" bIns="35718" numCol="1" anchor="t">
              <a:noAutofit/>
            </a:bodyPr>
            <a:lstStyle>
              <a:lvl1pPr marL="27562" marR="27562" defTabSz="321468">
                <a:lnSpc>
                  <a:spcPct val="96000"/>
                </a:lnSpc>
                <a:buClr>
                  <a:srgbClr val="000000"/>
                </a:buClr>
                <a:buFont typeface="Wingdings"/>
                <a:tabLst>
                  <a:tab pos="533400" algn="l"/>
                  <a:tab pos="1041400" algn="l"/>
                  <a:tab pos="1549400" algn="l"/>
                  <a:tab pos="2057400" algn="l"/>
                  <a:tab pos="2565400" algn="l"/>
                  <a:tab pos="3073400" algn="l"/>
                  <a:tab pos="3581400" algn="l"/>
                  <a:tab pos="4089400" algn="l"/>
                  <a:tab pos="4203700" algn="l"/>
                </a:tabLst>
                <a:defRPr sz="1600">
                  <a:uFill>
                    <a:solidFill>
                      <a:srgbClr val="000000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h</a:t>
              </a:r>
            </a:p>
          </p:txBody>
        </p:sp>
      </p:grpSp>
      <p:pic>
        <p:nvPicPr>
          <p:cNvPr id="491" name="droppedImage.pdf" descr="dropped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5719" y="7640244"/>
            <a:ext cx="2917847" cy="607390"/>
          </a:xfrm>
          <a:prstGeom prst="rect">
            <a:avLst/>
          </a:prstGeom>
          <a:ln w="3175">
            <a:miter lim="400000"/>
          </a:ln>
        </p:spPr>
      </p:pic>
      <p:pic>
        <p:nvPicPr>
          <p:cNvPr id="492" name="total.png" descr="total.png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7222802" y="5232401"/>
            <a:ext cx="4930875" cy="4297661"/>
          </a:xfrm>
          <a:prstGeom prst="rect">
            <a:avLst/>
          </a:prstGeom>
          <a:ln w="3175">
            <a:miter lim="400000"/>
          </a:ln>
        </p:spPr>
      </p:pic>
      <p:sp>
        <p:nvSpPr>
          <p:cNvPr id="493" name="Δ (1232) M1/E2"/>
          <p:cNvSpPr txBox="1"/>
          <p:nvPr/>
        </p:nvSpPr>
        <p:spPr>
          <a:xfrm>
            <a:off x="8619003" y="6064999"/>
            <a:ext cx="1687712" cy="33040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8" tIns="35718" rIns="35718" bIns="35718">
            <a:spAutoFit/>
          </a:bodyPr>
          <a:lstStyle/>
          <a:p>
            <a:pPr marL="35152" marR="35152" algn="l" defTabSz="708793">
              <a:spcBef>
                <a:spcPts val="900"/>
              </a:spcBef>
              <a:buClr>
                <a:srgbClr val="00F900"/>
              </a:buClr>
              <a:buFont typeface="Comic Sans MS"/>
              <a:defRPr sz="1200">
                <a:solidFill>
                  <a:srgbClr val="0061FF"/>
                </a:solidFill>
                <a:uFill>
                  <a:solidFill>
                    <a:srgbClr val="0061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1400">
                <a:latin typeface="Symbol"/>
                <a:ea typeface="Symbol"/>
                <a:cs typeface="Symbol"/>
                <a:sym typeface="Symbol"/>
              </a:rPr>
              <a:t>D</a:t>
            </a:r>
            <a:r>
              <a:rPr sz="1400">
                <a:latin typeface="Comic Sans MS"/>
                <a:ea typeface="Comic Sans MS"/>
                <a:cs typeface="Comic Sans MS"/>
                <a:sym typeface="Comic Sans MS"/>
              </a:rPr>
              <a:t> (1232) M1/E2</a:t>
            </a:r>
          </a:p>
        </p:txBody>
      </p:sp>
      <p:sp>
        <p:nvSpPr>
          <p:cNvPr id="494" name="N*(1520) E1/M2"/>
          <p:cNvSpPr txBox="1"/>
          <p:nvPr/>
        </p:nvSpPr>
        <p:spPr>
          <a:xfrm>
            <a:off x="9255422" y="7083227"/>
            <a:ext cx="1687712" cy="3214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8" tIns="35718" rIns="35718" bIns="35718">
            <a:spAutoFit/>
          </a:bodyPr>
          <a:lstStyle/>
          <a:p>
            <a:pPr marL="35152" marR="35152" algn="l" defTabSz="708793">
              <a:spcBef>
                <a:spcPts val="900"/>
              </a:spcBef>
              <a:buClr>
                <a:srgbClr val="00F900"/>
              </a:buClr>
              <a:buFont typeface="Comic Sans MS"/>
              <a:defRPr sz="1200">
                <a:solidFill>
                  <a:srgbClr val="0061FF"/>
                </a:solidFill>
                <a:uFill>
                  <a:solidFill>
                    <a:srgbClr val="0061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1400">
                <a:latin typeface="Comic Sans MS"/>
                <a:ea typeface="Comic Sans MS"/>
                <a:cs typeface="Comic Sans MS"/>
                <a:sym typeface="Comic Sans MS"/>
              </a:rPr>
              <a:t>N</a:t>
            </a:r>
            <a:r>
              <a:rPr sz="1400" baseline="29142">
                <a:latin typeface="Comic Sans MS"/>
                <a:ea typeface="Comic Sans MS"/>
                <a:cs typeface="Comic Sans MS"/>
                <a:sym typeface="Comic Sans MS"/>
              </a:rPr>
              <a:t>*</a:t>
            </a:r>
            <a:r>
              <a:rPr sz="1400">
                <a:latin typeface="Comic Sans MS"/>
                <a:ea typeface="Comic Sans MS"/>
                <a:cs typeface="Comic Sans MS"/>
                <a:sym typeface="Comic Sans MS"/>
              </a:rPr>
              <a:t>(1520) E1/M2</a:t>
            </a:r>
          </a:p>
        </p:txBody>
      </p:sp>
      <p:sp>
        <p:nvSpPr>
          <p:cNvPr id="495" name="N*(1680) E2/M3"/>
          <p:cNvSpPr txBox="1"/>
          <p:nvPr/>
        </p:nvSpPr>
        <p:spPr>
          <a:xfrm>
            <a:off x="9734705" y="7602148"/>
            <a:ext cx="1741290" cy="32146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8" tIns="35718" rIns="35718" bIns="35718">
            <a:spAutoFit/>
          </a:bodyPr>
          <a:lstStyle/>
          <a:p>
            <a:pPr marL="35152" marR="35152" algn="l" defTabSz="708793">
              <a:spcBef>
                <a:spcPts val="900"/>
              </a:spcBef>
              <a:buClr>
                <a:srgbClr val="00F900"/>
              </a:buClr>
              <a:buFont typeface="Comic Sans MS"/>
              <a:defRPr sz="1200">
                <a:solidFill>
                  <a:srgbClr val="0061FF"/>
                </a:solidFill>
                <a:uFill>
                  <a:solidFill>
                    <a:srgbClr val="0061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1400">
                <a:latin typeface="Comic Sans MS"/>
                <a:ea typeface="Comic Sans MS"/>
                <a:cs typeface="Comic Sans MS"/>
                <a:sym typeface="Comic Sans MS"/>
              </a:rPr>
              <a:t>N</a:t>
            </a:r>
            <a:r>
              <a:rPr sz="1400" baseline="29142">
                <a:latin typeface="Comic Sans MS"/>
                <a:ea typeface="Comic Sans MS"/>
                <a:cs typeface="Comic Sans MS"/>
                <a:sym typeface="Comic Sans MS"/>
              </a:rPr>
              <a:t>*</a:t>
            </a:r>
            <a:r>
              <a:rPr sz="1400">
                <a:latin typeface="Comic Sans MS"/>
                <a:ea typeface="Comic Sans MS"/>
                <a:cs typeface="Comic Sans MS"/>
                <a:sym typeface="Comic Sans MS"/>
              </a:rPr>
              <a:t>(1680) E2/M3</a:t>
            </a:r>
          </a:p>
        </p:txBody>
      </p:sp>
      <p:sp>
        <p:nvSpPr>
          <p:cNvPr id="496" name="[Baldin sum rule (1960)]"/>
          <p:cNvSpPr txBox="1"/>
          <p:nvPr/>
        </p:nvSpPr>
        <p:spPr>
          <a:xfrm>
            <a:off x="9578061" y="4905091"/>
            <a:ext cx="2454025" cy="34825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algn="l" defTabSz="410765">
              <a:spcBef>
                <a:spcPts val="2600"/>
              </a:spcBef>
              <a:defRPr sz="1600">
                <a:solidFill>
                  <a:srgbClr val="535353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r>
              <a:t>[Baldin sum rule (1960)]</a:t>
            </a:r>
          </a:p>
        </p:txBody>
      </p:sp>
      <p:pic>
        <p:nvPicPr>
          <p:cNvPr id="497" name="droppedImage.pdf" descr="droppedImage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9544" y="3960011"/>
            <a:ext cx="5526783" cy="892789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0" grpId="1" animBg="1" advAuto="0"/>
      <p:bldP spid="491" grpId="2" animBg="1" advAuto="0"/>
      <p:bldP spid="492" grpId="3" animBg="1" advAuto="0"/>
      <p:bldP spid="493" grpId="4" animBg="1" advAuto="0"/>
      <p:bldP spid="494" grpId="5" animBg="1" advAuto="0"/>
      <p:bldP spid="495" grpId="6" animBg="1" advAuto="0"/>
      <p:bldP spid="496" grpId="7" animBg="1" advAuto="0"/>
      <p:bldP spid="497" grpId="8" animBg="1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Magnetic vs Electric polarizability"/>
          <p:cNvSpPr txBox="1">
            <a:spLocks noGrp="1"/>
          </p:cNvSpPr>
          <p:nvPr>
            <p:ph type="title"/>
          </p:nvPr>
        </p:nvSpPr>
        <p:spPr>
          <a:xfrm>
            <a:off x="3057754" y="704444"/>
            <a:ext cx="8311692" cy="514678"/>
          </a:xfrm>
          <a:prstGeom prst="rect">
            <a:avLst/>
          </a:prstGeom>
        </p:spPr>
        <p:txBody>
          <a:bodyPr/>
          <a:lstStyle/>
          <a:p>
            <a:pPr lvl="1" algn="l" defTabSz="650240">
              <a:defRPr sz="2800">
                <a:solidFill>
                  <a:srgbClr val="92B1BE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t>Magnetic vs Electric polarizability</a:t>
            </a:r>
          </a:p>
        </p:txBody>
      </p:sp>
      <p:sp>
        <p:nvSpPr>
          <p:cNvPr id="5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26</a:t>
            </a:fld>
            <a:endParaRPr/>
          </a:p>
        </p:txBody>
      </p:sp>
      <p:pic>
        <p:nvPicPr>
          <p:cNvPr id="50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528" y="1948065"/>
            <a:ext cx="8721428" cy="4324716"/>
          </a:xfrm>
          <a:prstGeom prst="rect">
            <a:avLst/>
          </a:prstGeom>
          <a:ln w="3175">
            <a:miter lim="400000"/>
          </a:ln>
        </p:spPr>
      </p:pic>
      <p:sp>
        <p:nvSpPr>
          <p:cNvPr id="502" name="TAPS:   fit to TAPS/MAMI data based on fixed-t DRs of L’vov et al.                                                    Olmos de Leon et al., EPJA (2001)…"/>
          <p:cNvSpPr txBox="1"/>
          <p:nvPr/>
        </p:nvSpPr>
        <p:spPr>
          <a:xfrm>
            <a:off x="8109411" y="1713443"/>
            <a:ext cx="4854390" cy="57658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6200" tIns="76200" rIns="76200" bIns="76200" anchor="ctr">
            <a:spAutoFit/>
          </a:bodyPr>
          <a:lstStyle/>
          <a:p>
            <a:pPr marL="215152" indent="-215152" algn="l" defTabSz="1168400">
              <a:spcBef>
                <a:spcPts val="7600"/>
              </a:spcBef>
              <a:buSzPct val="78000"/>
              <a:buChar char="•"/>
              <a:defRPr sz="2400">
                <a:solidFill>
                  <a:srgbClr val="444444"/>
                </a:solidFill>
                <a:latin typeface="Candara"/>
                <a:ea typeface="Candara"/>
                <a:cs typeface="Candara"/>
                <a:sym typeface="Candara"/>
              </a:defRPr>
            </a:pPr>
            <a:r>
              <a:rPr b="1"/>
              <a:t>TAPS:</a:t>
            </a:r>
            <a:r>
              <a:t>   fit to TAPS/MAMI data </a:t>
            </a:r>
            <a:r>
              <a:rPr>
                <a:solidFill>
                  <a:srgbClr val="A6AAA9"/>
                </a:solidFill>
              </a:rPr>
              <a:t>based on fixed-</a:t>
            </a:r>
            <a:r>
              <a:rPr i="1">
                <a:solidFill>
                  <a:srgbClr val="A6AAA9"/>
                </a:solidFill>
              </a:rPr>
              <a:t>t</a:t>
            </a:r>
            <a:r>
              <a:rPr>
                <a:solidFill>
                  <a:srgbClr val="A6AAA9"/>
                </a:solidFill>
              </a:rPr>
              <a:t> DRs of L’vov et al.</a:t>
            </a:r>
            <a:r>
              <a:t>                                                    Olmos de Leon et al., </a:t>
            </a:r>
            <a:r>
              <a:rPr i="1"/>
              <a:t>EPJA (2001) </a:t>
            </a:r>
            <a:r>
              <a:t>               </a:t>
            </a:r>
            <a:endParaRPr b="1">
              <a:solidFill>
                <a:srgbClr val="A6AAA9"/>
              </a:solidFill>
            </a:endParaRPr>
          </a:p>
          <a:p>
            <a:pPr marL="215152" indent="-215152" algn="l" defTabSz="1168400">
              <a:spcBef>
                <a:spcPts val="7600"/>
              </a:spcBef>
              <a:buSzPct val="78000"/>
              <a:buChar char="•"/>
              <a:defRPr sz="2400">
                <a:solidFill>
                  <a:srgbClr val="444444"/>
                </a:solidFill>
                <a:latin typeface="Candara"/>
                <a:ea typeface="Candara"/>
                <a:cs typeface="Candara"/>
                <a:sym typeface="Candara"/>
              </a:defRPr>
            </a:pPr>
            <a:r>
              <a:rPr b="1">
                <a:solidFill>
                  <a:srgbClr val="E32400"/>
                </a:solidFill>
              </a:rPr>
              <a:t>BChPT:</a:t>
            </a:r>
            <a:r>
              <a:rPr>
                <a:solidFill>
                  <a:srgbClr val="E32400"/>
                </a:solidFill>
              </a:rPr>
              <a:t>  “postdiction’’                                             Lensky &amp; VP, </a:t>
            </a:r>
            <a:r>
              <a:rPr i="1">
                <a:solidFill>
                  <a:srgbClr val="E32400"/>
                </a:solidFill>
              </a:rPr>
              <a:t>EPJC (2010)</a:t>
            </a:r>
            <a:r>
              <a:rPr>
                <a:solidFill>
                  <a:srgbClr val="E32400"/>
                </a:solidFill>
              </a:rPr>
              <a:t>                    Lensky, McGovern &amp; VP, </a:t>
            </a:r>
            <a:r>
              <a:rPr i="1">
                <a:solidFill>
                  <a:srgbClr val="E32400"/>
                </a:solidFill>
              </a:rPr>
              <a:t>EPJC (2015)</a:t>
            </a:r>
            <a:r>
              <a:rPr>
                <a:solidFill>
                  <a:srgbClr val="E32400"/>
                </a:solidFill>
              </a:rPr>
              <a:t>         </a:t>
            </a:r>
          </a:p>
          <a:p>
            <a:pPr marL="215152" indent="-215152" algn="l" defTabSz="1168400">
              <a:spcBef>
                <a:spcPts val="7600"/>
              </a:spcBef>
              <a:buSzPct val="78000"/>
              <a:buChar char="•"/>
              <a:defRPr sz="2400">
                <a:solidFill>
                  <a:srgbClr val="444444"/>
                </a:solidFill>
                <a:latin typeface="Candara"/>
                <a:ea typeface="Candara"/>
                <a:cs typeface="Candara"/>
                <a:sym typeface="Candara"/>
              </a:defRPr>
            </a:pPr>
            <a:r>
              <a:rPr b="1">
                <a:solidFill>
                  <a:schemeClr val="accent1"/>
                </a:solidFill>
              </a:rPr>
              <a:t>HBChPT:</a:t>
            </a:r>
            <a:r>
              <a:rPr>
                <a:solidFill>
                  <a:schemeClr val="accent1"/>
                </a:solidFill>
              </a:rPr>
              <a:t>    fit to world data                         Grieβhammer, McGovern &amp; Phillips, </a:t>
            </a:r>
            <a:r>
              <a:rPr i="1">
                <a:solidFill>
                  <a:schemeClr val="accent1"/>
                </a:solidFill>
              </a:rPr>
              <a:t>EPJA (2013)   </a:t>
            </a:r>
          </a:p>
        </p:txBody>
      </p:sp>
      <p:pic>
        <p:nvPicPr>
          <p:cNvPr id="50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24177" y="9572977"/>
            <a:ext cx="9066834" cy="6017308"/>
          </a:xfrm>
          <a:prstGeom prst="rect">
            <a:avLst/>
          </a:prstGeom>
          <a:ln w="3175">
            <a:miter lim="400000"/>
          </a:ln>
        </p:spPr>
      </p:pic>
      <p:pic>
        <p:nvPicPr>
          <p:cNvPr id="504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363" y="6065211"/>
            <a:ext cx="5328406" cy="3536258"/>
          </a:xfrm>
          <a:prstGeom prst="rect">
            <a:avLst/>
          </a:prstGeom>
          <a:ln w="3175">
            <a:miter lim="400000"/>
          </a:ln>
        </p:spPr>
      </p:pic>
      <p:sp>
        <p:nvSpPr>
          <p:cNvPr id="505" name="systematic discrepancies between DR and ChPT extractions/predictions"/>
          <p:cNvSpPr/>
          <p:nvPr/>
        </p:nvSpPr>
        <p:spPr>
          <a:xfrm>
            <a:off x="5481748" y="7589405"/>
            <a:ext cx="5832715" cy="1818942"/>
          </a:xfrm>
          <a:prstGeom prst="roundRect">
            <a:avLst>
              <a:gd name="adj" fmla="val 14895"/>
            </a:avLst>
          </a:prstGeom>
          <a:gradFill>
            <a:gsLst>
              <a:gs pos="0">
                <a:schemeClr val="accent4">
                  <a:hueOff val="495547"/>
                  <a:lumOff val="5161"/>
                </a:schemeClr>
              </a:gs>
              <a:gs pos="100000">
                <a:schemeClr val="accent4"/>
              </a:gs>
            </a:gsLst>
            <a:lin ang="5400000"/>
          </a:gradFill>
          <a:ln w="3175">
            <a:miter lim="400000"/>
          </a:ln>
          <a:effectLst>
            <a:outerShdw blurRad="127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0640" tIns="40640" rIns="40640" bIns="40640" anchor="ctr"/>
          <a:lstStyle>
            <a:lvl1pPr indent="152400" defTabSz="830862">
              <a:defRPr sz="2800" b="1">
                <a:solidFill>
                  <a:srgbClr val="FFFFFF"/>
                </a:solidFill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t>systematic discrepancies between DR and ChPT extractions/predictions</a:t>
            </a:r>
          </a:p>
        </p:txBody>
      </p:sp>
      <p:sp>
        <p:nvSpPr>
          <p:cNvPr id="506" name="Proton"/>
          <p:cNvSpPr txBox="1"/>
          <p:nvPr/>
        </p:nvSpPr>
        <p:spPr>
          <a:xfrm>
            <a:off x="1594515" y="1837149"/>
            <a:ext cx="975079" cy="4873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 algn="l" defTabSz="577991">
              <a:spcBef>
                <a:spcPts val="800"/>
              </a:spcBef>
              <a:buClr>
                <a:srgbClr val="021CA1"/>
              </a:buClr>
              <a:defRPr sz="2000">
                <a:solidFill>
                  <a:srgbClr val="006D8F"/>
                </a:solidFill>
                <a:uFill>
                  <a:solidFill>
                    <a:srgbClr val="006D8F"/>
                  </a:solidFill>
                </a:u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>
              <a:defRPr>
                <a:latin typeface="Avenir Book"/>
                <a:ea typeface="Avenir Book"/>
                <a:cs typeface="Avenir Book"/>
                <a:sym typeface="Avenir Book"/>
              </a:defRPr>
            </a:pPr>
            <a:r>
              <a:rPr>
                <a:latin typeface="Avenir Black"/>
                <a:ea typeface="Avenir Black"/>
                <a:cs typeface="Avenir Black"/>
                <a:sym typeface="Avenir Black"/>
              </a:rPr>
              <a:t>Proton</a:t>
            </a:r>
          </a:p>
        </p:txBody>
      </p:sp>
      <p:sp>
        <p:nvSpPr>
          <p:cNvPr id="507" name="Neutron"/>
          <p:cNvSpPr txBox="1"/>
          <p:nvPr/>
        </p:nvSpPr>
        <p:spPr>
          <a:xfrm>
            <a:off x="5891755" y="1837149"/>
            <a:ext cx="1158721" cy="4873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 algn="l" defTabSz="577991">
              <a:spcBef>
                <a:spcPts val="800"/>
              </a:spcBef>
              <a:buClr>
                <a:srgbClr val="021CA1"/>
              </a:buClr>
              <a:defRPr sz="2000">
                <a:solidFill>
                  <a:srgbClr val="006D8F"/>
                </a:solidFill>
                <a:uFill>
                  <a:solidFill>
                    <a:srgbClr val="006D8F"/>
                  </a:solidFill>
                </a:u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>
              <a:defRPr>
                <a:latin typeface="Avenir Book"/>
                <a:ea typeface="Avenir Book"/>
                <a:cs typeface="Avenir Book"/>
                <a:sym typeface="Avenir Book"/>
              </a:defRPr>
            </a:pPr>
            <a:r>
              <a:rPr>
                <a:latin typeface="Avenir Black"/>
                <a:ea typeface="Avenir Black"/>
                <a:cs typeface="Avenir Black"/>
                <a:sym typeface="Avenir Black"/>
              </a:rPr>
              <a:t>Neutron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3" grpId="1" animBg="1" advAuto="0"/>
      <p:bldP spid="504" grpId="2" animBg="1" advAuto="0"/>
      <p:bldP spid="505" grpId="3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World database of Compton scattering"/>
          <p:cNvSpPr txBox="1">
            <a:spLocks noGrp="1"/>
          </p:cNvSpPr>
          <p:nvPr>
            <p:ph type="title"/>
          </p:nvPr>
        </p:nvSpPr>
        <p:spPr>
          <a:xfrm>
            <a:off x="2346554" y="412344"/>
            <a:ext cx="8311692" cy="514678"/>
          </a:xfrm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World database of Compton scattering</a:t>
            </a:r>
          </a:p>
        </p:txBody>
      </p:sp>
      <p:sp>
        <p:nvSpPr>
          <p:cNvPr id="5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27</a:t>
            </a:fld>
            <a:endParaRPr/>
          </a:p>
        </p:txBody>
      </p:sp>
      <p:pic>
        <p:nvPicPr>
          <p:cNvPr id="511" name="UnpolXS33.pdf" descr="UnpolXS33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468" y="983804"/>
            <a:ext cx="10304226" cy="8430732"/>
          </a:xfrm>
          <a:prstGeom prst="rect">
            <a:avLst/>
          </a:prstGeom>
          <a:ln w="3175">
            <a:miter lim="400000"/>
          </a:ln>
        </p:spPr>
      </p:pic>
      <p:sp>
        <p:nvSpPr>
          <p:cNvPr id="512" name="full database  refined database"/>
          <p:cNvSpPr txBox="1"/>
          <p:nvPr/>
        </p:nvSpPr>
        <p:spPr>
          <a:xfrm>
            <a:off x="9586180" y="1719715"/>
            <a:ext cx="1640638" cy="6270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2248" tIns="72248" rIns="72248" bIns="72248" anchor="ctr">
            <a:spAutoFit/>
          </a:bodyPr>
          <a:lstStyle/>
          <a:p>
            <a:pPr algn="l" defTabSz="577991">
              <a:spcBef>
                <a:spcPts val="800"/>
              </a:spcBef>
              <a:buClr>
                <a:srgbClr val="021CA1"/>
              </a:buClr>
              <a:defRPr sz="1400">
                <a:solidFill>
                  <a:srgbClr val="006D8F"/>
                </a:solidFill>
                <a:uFill>
                  <a:solidFill>
                    <a:srgbClr val="006D8F"/>
                  </a:solidFill>
                </a:u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Avenir Black"/>
                <a:ea typeface="Avenir Black"/>
                <a:cs typeface="Avenir Black"/>
                <a:sym typeface="Avenir Black"/>
              </a:rPr>
              <a:t>full database </a:t>
            </a:r>
            <a:r>
              <a:rPr>
                <a:solidFill>
                  <a:schemeClr val="accent5"/>
                </a:solidFill>
                <a:latin typeface="Avenir Black"/>
                <a:ea typeface="Avenir Black"/>
                <a:cs typeface="Avenir Black"/>
                <a:sym typeface="Avenir Black"/>
              </a:rPr>
              <a:t> refined database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28</a:t>
            </a:fld>
            <a:endParaRPr/>
          </a:p>
        </p:txBody>
      </p:sp>
      <p:pic>
        <p:nvPicPr>
          <p:cNvPr id="51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915" y="1350479"/>
            <a:ext cx="11306824" cy="5460698"/>
          </a:xfrm>
          <a:prstGeom prst="rect">
            <a:avLst/>
          </a:prstGeom>
          <a:ln w="3175">
            <a:miter lim="400000"/>
          </a:ln>
        </p:spPr>
      </p:pic>
      <p:pic>
        <p:nvPicPr>
          <p:cNvPr id="516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359" y="6833107"/>
            <a:ext cx="5516311" cy="2579582"/>
          </a:xfrm>
          <a:prstGeom prst="rect">
            <a:avLst/>
          </a:prstGeom>
          <a:ln w="3175">
            <a:miter lim="400000"/>
          </a:ln>
        </p:spPr>
      </p:pic>
      <p:sp>
        <p:nvSpPr>
          <p:cNvPr id="517" name="Database of Compton scattering (below pion production)"/>
          <p:cNvSpPr txBox="1"/>
          <p:nvPr/>
        </p:nvSpPr>
        <p:spPr>
          <a:xfrm>
            <a:off x="841735" y="599756"/>
            <a:ext cx="11987655" cy="7286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 algn="l" defTabSz="577991">
              <a:spcBef>
                <a:spcPts val="800"/>
              </a:spcBef>
              <a:buClr>
                <a:srgbClr val="021CA1"/>
              </a:buClr>
              <a:defRPr sz="3400">
                <a:solidFill>
                  <a:srgbClr val="006D8F"/>
                </a:solidFill>
                <a:uFill>
                  <a:solidFill>
                    <a:srgbClr val="006D8F"/>
                  </a:solidFill>
                </a:u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>
              <a:defRPr>
                <a:latin typeface="Avenir Book"/>
                <a:ea typeface="Avenir Book"/>
                <a:cs typeface="Avenir Book"/>
                <a:sym typeface="Avenir Book"/>
              </a:defRPr>
            </a:pPr>
            <a:r>
              <a:rPr>
                <a:latin typeface="Avenir Black"/>
                <a:ea typeface="Avenir Black"/>
                <a:cs typeface="Avenir Black"/>
                <a:sym typeface="Avenir Black"/>
              </a:rPr>
              <a:t>Database of Compton scattering (below pion production)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Electric vs magnetic polarizability of the proton"/>
          <p:cNvSpPr txBox="1">
            <a:spLocks noGrp="1"/>
          </p:cNvSpPr>
          <p:nvPr>
            <p:ph type="title"/>
          </p:nvPr>
        </p:nvSpPr>
        <p:spPr>
          <a:xfrm>
            <a:off x="1498184" y="653644"/>
            <a:ext cx="9363262" cy="1098382"/>
          </a:xfrm>
          <a:prstGeom prst="rect">
            <a:avLst/>
          </a:prstGeom>
        </p:spPr>
        <p:txBody>
          <a:bodyPr/>
          <a:lstStyle>
            <a:lvl1pPr defTabSz="239522">
              <a:defRPr sz="2952"/>
            </a:lvl1pPr>
          </a:lstStyle>
          <a:p>
            <a:r>
              <a:t>Electric vs magnetic polarizability of the proton</a:t>
            </a:r>
            <a:endParaRPr>
              <a:latin typeface="Optima"/>
              <a:ea typeface="Optima"/>
              <a:cs typeface="Optima"/>
              <a:sym typeface="Optima"/>
            </a:endParaRPr>
          </a:p>
        </p:txBody>
      </p:sp>
      <p:sp>
        <p:nvSpPr>
          <p:cNvPr id="520" name="Partial-Wave Analysis (PWA):…"/>
          <p:cNvSpPr/>
          <p:nvPr/>
        </p:nvSpPr>
        <p:spPr>
          <a:xfrm>
            <a:off x="810993" y="7871660"/>
            <a:ext cx="11382814" cy="1521176"/>
          </a:xfrm>
          <a:prstGeom prst="roundRect">
            <a:avLst>
              <a:gd name="adj" fmla="val 12523"/>
            </a:avLst>
          </a:prstGeom>
          <a:gradFill>
            <a:gsLst>
              <a:gs pos="0">
                <a:schemeClr val="accent4">
                  <a:hueOff val="495547"/>
                  <a:lumOff val="5161"/>
                </a:schemeClr>
              </a:gs>
              <a:gs pos="100000">
                <a:schemeClr val="accent4"/>
              </a:gs>
            </a:gsLst>
            <a:lin ang="5400000"/>
          </a:gra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/>
          <a:lstStyle/>
          <a:p>
            <a:pPr indent="152400" algn="l">
              <a:defRPr sz="2400">
                <a:solidFill>
                  <a:srgbClr val="FFFFFF"/>
                </a:solidFill>
                <a:latin typeface="Optima"/>
                <a:ea typeface="Optima"/>
                <a:cs typeface="Optima"/>
                <a:sym typeface="Optima"/>
              </a:defRPr>
            </a:pPr>
            <a:r>
              <a:t>Partial-Wave Analysis (PWA):</a:t>
            </a:r>
          </a:p>
          <a:p>
            <a:pPr indent="152400" algn="l">
              <a:defRPr sz="2400" b="1">
                <a:solidFill>
                  <a:srgbClr val="FFFFFF"/>
                </a:solidFill>
                <a:latin typeface="Optima"/>
                <a:ea typeface="Optima"/>
                <a:cs typeface="Optima"/>
                <a:sym typeface="Optima"/>
              </a:defRPr>
            </a:pPr>
            <a:r>
              <a:t>differences between DR and ChPT extractions are due to database inconsistencies, improvements — new experiments — are needed</a:t>
            </a:r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29</a:t>
            </a:fld>
            <a:endParaRPr/>
          </a:p>
        </p:txBody>
      </p:sp>
      <p:pic>
        <p:nvPicPr>
          <p:cNvPr id="522" name="alphabetav2 (2).pdf" descr="alphabetav2 (2)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04534" y="1579489"/>
            <a:ext cx="10485225" cy="6291136"/>
          </a:xfrm>
          <a:prstGeom prst="rect">
            <a:avLst/>
          </a:prstGeom>
          <a:ln w="3175">
            <a:miter lim="400000"/>
          </a:ln>
        </p:spPr>
      </p:pic>
      <p:sp>
        <p:nvSpPr>
          <p:cNvPr id="523" name="TAPS:   fit to TAPS/MAMI data based on fixed-t DRs of L’vov et al.                                                    Olmos de Leon et al., EPJA (2001)…"/>
          <p:cNvSpPr txBox="1"/>
          <p:nvPr/>
        </p:nvSpPr>
        <p:spPr>
          <a:xfrm>
            <a:off x="7027242" y="1819652"/>
            <a:ext cx="4747383" cy="580786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255587" indent="-255587" algn="l" defTabSz="821531">
              <a:spcBef>
                <a:spcPts val="5300"/>
              </a:spcBef>
              <a:buSzPct val="78000"/>
              <a:buChar char="•"/>
              <a:defRPr sz="2200">
                <a:solidFill>
                  <a:srgbClr val="444444"/>
                </a:solidFill>
                <a:latin typeface="Candara"/>
                <a:ea typeface="Candara"/>
                <a:cs typeface="Candara"/>
                <a:sym typeface="Candara"/>
              </a:defRPr>
            </a:pPr>
            <a:r>
              <a:rPr b="1"/>
              <a:t>TAPS:</a:t>
            </a:r>
            <a:r>
              <a:t>   fit to TAPS/MAMI data </a:t>
            </a:r>
            <a:r>
              <a:rPr>
                <a:solidFill>
                  <a:srgbClr val="A6AAA9"/>
                </a:solidFill>
              </a:rPr>
              <a:t>based on fixed-</a:t>
            </a:r>
            <a:r>
              <a:rPr i="1">
                <a:solidFill>
                  <a:srgbClr val="A6AAA9"/>
                </a:solidFill>
              </a:rPr>
              <a:t>t</a:t>
            </a:r>
            <a:r>
              <a:rPr>
                <a:solidFill>
                  <a:srgbClr val="A6AAA9"/>
                </a:solidFill>
              </a:rPr>
              <a:t> DRs of L’vov et al.</a:t>
            </a:r>
            <a:r>
              <a:t>                                                    Olmos de Leon et al., </a:t>
            </a:r>
            <a:r>
              <a:rPr i="1"/>
              <a:t>EPJA (2001) </a:t>
            </a:r>
            <a:r>
              <a:t>               </a:t>
            </a:r>
            <a:endParaRPr b="1">
              <a:solidFill>
                <a:srgbClr val="A6AAA9"/>
              </a:solidFill>
            </a:endParaRPr>
          </a:p>
          <a:p>
            <a:pPr marL="255587" indent="-255587" algn="l" defTabSz="821531">
              <a:spcBef>
                <a:spcPts val="5300"/>
              </a:spcBef>
              <a:buSzPct val="78000"/>
              <a:buChar char="•"/>
              <a:defRPr sz="2200">
                <a:solidFill>
                  <a:srgbClr val="444444"/>
                </a:solidFill>
                <a:latin typeface="Candara"/>
                <a:ea typeface="Candara"/>
                <a:cs typeface="Candara"/>
                <a:sym typeface="Candara"/>
              </a:defRPr>
            </a:pPr>
            <a:r>
              <a:rPr b="1">
                <a:solidFill>
                  <a:srgbClr val="E32400"/>
                </a:solidFill>
              </a:rPr>
              <a:t>BChPT:</a:t>
            </a:r>
            <a:r>
              <a:rPr>
                <a:solidFill>
                  <a:srgbClr val="E32400"/>
                </a:solidFill>
              </a:rPr>
              <a:t>  “postdiction’’                                             Lensky &amp; VP, </a:t>
            </a:r>
            <a:r>
              <a:rPr i="1">
                <a:solidFill>
                  <a:srgbClr val="E32400"/>
                </a:solidFill>
              </a:rPr>
              <a:t>EPJC (2010)</a:t>
            </a:r>
            <a:r>
              <a:rPr>
                <a:solidFill>
                  <a:srgbClr val="E32400"/>
                </a:solidFill>
              </a:rPr>
              <a:t>                    Lensky, McGovern &amp; VP, </a:t>
            </a:r>
            <a:r>
              <a:rPr i="1">
                <a:solidFill>
                  <a:srgbClr val="E32400"/>
                </a:solidFill>
              </a:rPr>
              <a:t>EPJC (2015)</a:t>
            </a:r>
            <a:r>
              <a:rPr>
                <a:solidFill>
                  <a:srgbClr val="E32400"/>
                </a:solidFill>
              </a:rPr>
              <a:t>         </a:t>
            </a:r>
          </a:p>
          <a:p>
            <a:pPr marL="255587" indent="-255587" algn="l" defTabSz="12700">
              <a:spcBef>
                <a:spcPts val="5300"/>
              </a:spcBef>
              <a:buSzPct val="78000"/>
              <a:buChar char="•"/>
              <a:defRPr sz="2200">
                <a:solidFill>
                  <a:srgbClr val="444444"/>
                </a:solidFill>
                <a:latin typeface="Candara"/>
                <a:ea typeface="Candara"/>
                <a:cs typeface="Candara"/>
                <a:sym typeface="Candara"/>
              </a:defRPr>
            </a:pPr>
            <a:r>
              <a:rPr b="1">
                <a:solidFill>
                  <a:schemeClr val="accent1"/>
                </a:solidFill>
              </a:rPr>
              <a:t>HBChPT:</a:t>
            </a:r>
            <a:r>
              <a:rPr>
                <a:solidFill>
                  <a:schemeClr val="accent1"/>
                </a:solidFill>
              </a:rPr>
              <a:t>    fit to world data                         Grieβhammer, McGovern &amp; Phillips, </a:t>
            </a:r>
            <a:r>
              <a:rPr i="1">
                <a:solidFill>
                  <a:schemeClr val="accent1"/>
                </a:solidFill>
              </a:rPr>
              <a:t>EPJA (2013)   </a:t>
            </a:r>
            <a:r>
              <a:rPr i="1">
                <a:solidFill>
                  <a:srgbClr val="008CB4"/>
                </a:solidFill>
              </a:rPr>
              <a:t>    </a:t>
            </a:r>
          </a:p>
          <a:p>
            <a:pPr marL="255587" indent="-255587" algn="l" defTabSz="12700">
              <a:spcBef>
                <a:spcPts val="5300"/>
              </a:spcBef>
              <a:buSzPct val="78000"/>
              <a:buChar char="•"/>
              <a:defRPr sz="2200">
                <a:solidFill>
                  <a:schemeClr val="accent2"/>
                </a:solidFill>
                <a:latin typeface="Candara"/>
                <a:ea typeface="Candara"/>
                <a:cs typeface="Candara"/>
                <a:sym typeface="Candara"/>
              </a:defRPr>
            </a:pPr>
            <a:r>
              <a:rPr b="1"/>
              <a:t>PWA:</a:t>
            </a:r>
            <a:r>
              <a:t>     fit to world data                                           Krupina, Lensky &amp; VP, </a:t>
            </a:r>
            <a:r>
              <a:rPr i="1"/>
              <a:t>PLB (2018)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" grpId="1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52069" y="9296279"/>
            <a:ext cx="158751" cy="26035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3</a:t>
            </a:fld>
            <a:endParaRPr/>
          </a:p>
        </p:txBody>
      </p:sp>
      <p:pic>
        <p:nvPicPr>
          <p:cNvPr id="28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87" y="71772"/>
            <a:ext cx="12682761" cy="9493832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New (preliminary) data…"/>
          <p:cNvSpPr txBox="1">
            <a:spLocks noGrp="1"/>
          </p:cNvSpPr>
          <p:nvPr>
            <p:ph type="title"/>
          </p:nvPr>
        </p:nvSpPr>
        <p:spPr>
          <a:xfrm>
            <a:off x="533292" y="398199"/>
            <a:ext cx="5680502" cy="1222841"/>
          </a:xfrm>
          <a:prstGeom prst="rect">
            <a:avLst/>
          </a:prstGeom>
        </p:spPr>
        <p:txBody>
          <a:bodyPr/>
          <a:lstStyle/>
          <a:p>
            <a:pPr defTabSz="292100">
              <a:defRPr sz="3600"/>
            </a:pPr>
            <a:r>
              <a:t>New (preliminary) data</a:t>
            </a:r>
          </a:p>
          <a:p>
            <a:pPr defTabSz="292100">
              <a:defRPr sz="3600"/>
            </a:pPr>
            <a:r>
              <a:t> from A2@MAMI</a:t>
            </a:r>
          </a:p>
        </p:txBody>
      </p:sp>
      <p:sp>
        <p:nvSpPr>
          <p:cNvPr id="5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30</a:t>
            </a:fld>
            <a:endParaRPr/>
          </a:p>
        </p:txBody>
      </p:sp>
      <p:pic>
        <p:nvPicPr>
          <p:cNvPr id="52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626" y="182833"/>
            <a:ext cx="6977317" cy="9387934"/>
          </a:xfrm>
          <a:prstGeom prst="rect">
            <a:avLst/>
          </a:prstGeom>
          <a:ln w="3175">
            <a:miter lim="400000"/>
          </a:ln>
        </p:spPr>
      </p:pic>
      <p:sp>
        <p:nvSpPr>
          <p:cNvPr id="528" name="[ E. Mornacchi et al. ]"/>
          <p:cNvSpPr txBox="1"/>
          <p:nvPr/>
        </p:nvSpPr>
        <p:spPr>
          <a:xfrm>
            <a:off x="1798191" y="1817108"/>
            <a:ext cx="3023159" cy="8953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 marL="457200" indent="-457200" algn="l" defTabSz="457200">
              <a:lnSpc>
                <a:spcPts val="40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2500">
                <a:solidFill>
                  <a:srgbClr val="531B93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[ E. Mornacchi et al. ] </a:t>
            </a:r>
          </a:p>
        </p:txBody>
      </p:sp>
      <p:sp>
        <p:nvSpPr>
          <p:cNvPr id="529" name="Higher statistics,…"/>
          <p:cNvSpPr txBox="1"/>
          <p:nvPr/>
        </p:nvSpPr>
        <p:spPr>
          <a:xfrm>
            <a:off x="876603" y="3582010"/>
            <a:ext cx="4640567" cy="36639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 marL="457200" indent="-457200" algn="l" defTabSz="457200">
              <a:lnSpc>
                <a:spcPts val="43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2800" b="1">
                <a:solidFill>
                  <a:srgbClr val="005493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Higher statistics, </a:t>
            </a:r>
          </a:p>
          <a:p>
            <a:pPr marL="457200" indent="-457200" algn="l" defTabSz="457200">
              <a:lnSpc>
                <a:spcPts val="43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2300">
                <a:solidFill>
                  <a:srgbClr val="005493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rPr sz="2800" b="1"/>
              <a:t>better systematics </a:t>
            </a:r>
            <a:r>
              <a:t> </a:t>
            </a:r>
          </a:p>
          <a:p>
            <a:pPr marL="457200" indent="-457200" algn="l" defTabSz="457200">
              <a:lnSpc>
                <a:spcPts val="37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2300">
                <a:solidFill>
                  <a:srgbClr val="005493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than any other dataset</a:t>
            </a:r>
          </a:p>
          <a:p>
            <a:pPr marL="457200" indent="-457200" algn="l" defTabSz="457200">
              <a:lnSpc>
                <a:spcPts val="37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2300" b="1">
                <a:solidFill>
                  <a:srgbClr val="E93739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No outliers seen</a:t>
            </a:r>
          </a:p>
          <a:p>
            <a:pPr marL="457200" indent="-457200" algn="l" defTabSz="457200">
              <a:lnSpc>
                <a:spcPts val="37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2300" b="1">
                <a:solidFill>
                  <a:srgbClr val="E93739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previous MAMI data!</a:t>
            </a:r>
          </a:p>
          <a:p>
            <a:pPr marL="457200" indent="-457200" algn="l" defTabSz="457200">
              <a:lnSpc>
                <a:spcPts val="2800"/>
              </a:lnSpc>
              <a:spcBef>
                <a:spcPts val="500"/>
              </a:spcBef>
              <a:tabLst>
                <a:tab pos="139700" algn="l"/>
                <a:tab pos="457200" algn="l"/>
              </a:tabLst>
              <a:defRPr sz="2300">
                <a:latin typeface="Times"/>
                <a:ea typeface="Times"/>
                <a:cs typeface="Times"/>
                <a:sym typeface="Times"/>
              </a:defRPr>
            </a:pPr>
            <a:endParaRPr/>
          </a:p>
          <a:p>
            <a:pPr marL="457200" indent="-457200" algn="l" defTabSz="457200">
              <a:lnSpc>
                <a:spcPts val="3300"/>
              </a:lnSpc>
              <a:spcBef>
                <a:spcPts val="500"/>
              </a:spcBef>
              <a:tabLst>
                <a:tab pos="139700" algn="l"/>
                <a:tab pos="457200" algn="l"/>
              </a:tabLst>
              <a:defRPr sz="2700">
                <a:latin typeface="Times"/>
                <a:ea typeface="Times"/>
                <a:cs typeface="Times"/>
                <a:sym typeface="Times"/>
              </a:defRPr>
            </a:pPr>
            <a:r>
              <a:t>Impact on proton polarizabilities</a:t>
            </a:r>
          </a:p>
          <a:p>
            <a:pPr marL="457200" indent="-457200" algn="l" defTabSz="457200">
              <a:lnSpc>
                <a:spcPts val="3300"/>
              </a:lnSpc>
              <a:spcBef>
                <a:spcPts val="500"/>
              </a:spcBef>
              <a:tabLst>
                <a:tab pos="139700" algn="l"/>
                <a:tab pos="457200" algn="l"/>
              </a:tabLst>
              <a:defRPr sz="2700">
                <a:latin typeface="Times"/>
                <a:ea typeface="Times"/>
                <a:cs typeface="Times"/>
                <a:sym typeface="Times"/>
              </a:defRPr>
            </a:pPr>
            <a:r>
              <a:t>yet to be analyzed…</a:t>
            </a:r>
          </a:p>
        </p:txBody>
      </p:sp>
      <p:sp>
        <p:nvSpPr>
          <p:cNvPr id="530" name="Circle"/>
          <p:cNvSpPr/>
          <p:nvPr/>
        </p:nvSpPr>
        <p:spPr>
          <a:xfrm>
            <a:off x="8890000" y="366328"/>
            <a:ext cx="378342" cy="382972"/>
          </a:xfrm>
          <a:prstGeom prst="ellipse">
            <a:avLst/>
          </a:prstGeom>
          <a:ln w="25400">
            <a:solidFill>
              <a:srgbClr val="FF93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4064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31" name="Circle"/>
          <p:cNvSpPr/>
          <p:nvPr/>
        </p:nvSpPr>
        <p:spPr>
          <a:xfrm>
            <a:off x="8534400" y="4557328"/>
            <a:ext cx="378342" cy="382972"/>
          </a:xfrm>
          <a:prstGeom prst="ellipse">
            <a:avLst/>
          </a:prstGeom>
          <a:ln w="25400">
            <a:solidFill>
              <a:srgbClr val="FF93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4064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32" name="Circle"/>
          <p:cNvSpPr/>
          <p:nvPr/>
        </p:nvSpPr>
        <p:spPr>
          <a:xfrm>
            <a:off x="11899900" y="3350828"/>
            <a:ext cx="378342" cy="382972"/>
          </a:xfrm>
          <a:prstGeom prst="ellipse">
            <a:avLst/>
          </a:prstGeom>
          <a:ln w="25400">
            <a:solidFill>
              <a:srgbClr val="FF93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4064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33" name="Circle"/>
          <p:cNvSpPr/>
          <p:nvPr/>
        </p:nvSpPr>
        <p:spPr>
          <a:xfrm>
            <a:off x="11557000" y="6983028"/>
            <a:ext cx="378342" cy="382972"/>
          </a:xfrm>
          <a:prstGeom prst="ellipse">
            <a:avLst/>
          </a:prstGeom>
          <a:ln w="25400">
            <a:solidFill>
              <a:srgbClr val="FF93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4064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34" name="Circle"/>
          <p:cNvSpPr/>
          <p:nvPr/>
        </p:nvSpPr>
        <p:spPr>
          <a:xfrm>
            <a:off x="8102600" y="6932228"/>
            <a:ext cx="378342" cy="382972"/>
          </a:xfrm>
          <a:prstGeom prst="ellipse">
            <a:avLst/>
          </a:prstGeom>
          <a:ln w="25400">
            <a:solidFill>
              <a:srgbClr val="FF9300"/>
            </a:solidFill>
            <a:miter lim="400000"/>
          </a:ln>
        </p:spPr>
        <p:txBody>
          <a:bodyPr lIns="50800" tIns="50800" rIns="50800" bIns="50800" anchor="ctr"/>
          <a:lstStyle/>
          <a:p>
            <a:pPr defTabSz="406400">
              <a:defRPr sz="2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0" grpId="1" animBg="1" advAuto="0"/>
      <p:bldP spid="531" grpId="3" animBg="1" advAuto="0"/>
      <p:bldP spid="532" grpId="2" animBg="1" advAuto="0"/>
      <p:bldP spid="533" grpId="5" animBg="1" advAuto="0"/>
      <p:bldP spid="534" grpId="4" animBg="1" advAuto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Beam asymmetry (polarized photon beam)…"/>
          <p:cNvSpPr txBox="1">
            <a:spLocks noGrp="1"/>
          </p:cNvSpPr>
          <p:nvPr>
            <p:ph type="title"/>
          </p:nvPr>
        </p:nvSpPr>
        <p:spPr>
          <a:xfrm>
            <a:off x="2346554" y="767944"/>
            <a:ext cx="8311692" cy="1463692"/>
          </a:xfrm>
          <a:prstGeom prst="rect">
            <a:avLst/>
          </a:prstGeom>
        </p:spPr>
        <p:txBody>
          <a:bodyPr/>
          <a:lstStyle/>
          <a:p>
            <a:pPr defTabSz="233679">
              <a:defRPr sz="2880"/>
            </a:pPr>
            <a:r>
              <a:t>Beam asymmetry (polarized photon beam) </a:t>
            </a:r>
          </a:p>
          <a:p>
            <a:pPr defTabSz="233679">
              <a:defRPr sz="2880">
                <a:solidFill>
                  <a:srgbClr val="64A0D6"/>
                </a:solidFill>
              </a:defRPr>
            </a:pPr>
            <a:r>
              <a:t>cleaner separation of magnetic from electric </a:t>
            </a:r>
            <a:r>
              <a:rPr sz="20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[N. Krupina &amp; VP, PRL (2013)] </a:t>
            </a:r>
          </a:p>
        </p:txBody>
      </p:sp>
      <p:sp>
        <p:nvSpPr>
          <p:cNvPr id="5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31</a:t>
            </a:fld>
            <a:endParaRPr/>
          </a:p>
        </p:txBody>
      </p:sp>
      <p:pic>
        <p:nvPicPr>
          <p:cNvPr id="53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291" y="3027897"/>
            <a:ext cx="13274990" cy="5351679"/>
          </a:xfrm>
          <a:prstGeom prst="rect">
            <a:avLst/>
          </a:prstGeom>
          <a:ln w="3175">
            <a:miter lim="400000"/>
          </a:ln>
        </p:spPr>
      </p:pic>
      <p:sp>
        <p:nvSpPr>
          <p:cNvPr id="539" name="Pilot expt: V. Sokhoyan et al., EPJA (2017)…"/>
          <p:cNvSpPr txBox="1"/>
          <p:nvPr/>
        </p:nvSpPr>
        <p:spPr>
          <a:xfrm>
            <a:off x="7090150" y="7746879"/>
            <a:ext cx="5641294" cy="18097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 marL="457200" indent="-457200" algn="l" defTabSz="457200">
              <a:lnSpc>
                <a:spcPts val="40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2500">
                <a:solidFill>
                  <a:srgbClr val="531B93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 </a:t>
            </a:r>
          </a:p>
          <a:p>
            <a:pPr marL="457200" indent="-457200" algn="l" defTabSz="457200">
              <a:lnSpc>
                <a:spcPts val="40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2500">
                <a:solidFill>
                  <a:srgbClr val="212121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Pilot </a:t>
            </a:r>
            <a:r>
              <a:rPr dirty="0" err="1"/>
              <a:t>expt</a:t>
            </a:r>
            <a:r>
              <a:rPr dirty="0"/>
              <a:t>: V. </a:t>
            </a:r>
            <a:r>
              <a:rPr dirty="0" err="1"/>
              <a:t>Sokhoyan</a:t>
            </a:r>
            <a:r>
              <a:rPr dirty="0"/>
              <a:t> et al., EPJA (2017)</a:t>
            </a:r>
          </a:p>
          <a:p>
            <a:pPr marL="457200" indent="-457200" algn="l" defTabSz="457200">
              <a:lnSpc>
                <a:spcPts val="40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2500">
                <a:solidFill>
                  <a:srgbClr val="531B93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rPr dirty="0"/>
              <a:t>New expt.: E. </a:t>
            </a:r>
            <a:r>
              <a:rPr dirty="0" err="1"/>
              <a:t>Mornacchi</a:t>
            </a:r>
            <a:r>
              <a:rPr dirty="0"/>
              <a:t> et al.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eneralzied polarizabilities from Virtual Compton Scattering (VCS)— new results from A1…"/>
          <p:cNvSpPr txBox="1">
            <a:spLocks noGrp="1"/>
          </p:cNvSpPr>
          <p:nvPr>
            <p:ph type="title"/>
          </p:nvPr>
        </p:nvSpPr>
        <p:spPr>
          <a:xfrm>
            <a:off x="2346554" y="767944"/>
            <a:ext cx="8311692" cy="2321724"/>
          </a:xfrm>
          <a:prstGeom prst="rect">
            <a:avLst/>
          </a:prstGeom>
        </p:spPr>
        <p:txBody>
          <a:bodyPr/>
          <a:lstStyle/>
          <a:p>
            <a:pPr defTabSz="292100">
              <a:defRPr sz="3600"/>
            </a:pPr>
            <a:r>
              <a:t>Generalzied polarizabilities from Virtual Compton Scattering (VCS)— new results from A1</a:t>
            </a:r>
          </a:p>
          <a:p>
            <a:pPr defTabSz="228600">
              <a:defRPr sz="191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0066CC"/>
                </a:solidFill>
                <a:hlinkClick r:id="rId2"/>
              </a:rPr>
              <a:t>J. Beričič</a:t>
            </a:r>
            <a:r>
              <a:rPr i="1">
                <a:solidFill>
                  <a:srgbClr val="6699CC"/>
                </a:solidFill>
                <a:hlinkClick r:id="rId3"/>
              </a:rPr>
              <a:t> et al.</a:t>
            </a:r>
            <a:r>
              <a:t>. Jul 23, 2019. 5 pp. </a:t>
            </a:r>
          </a:p>
          <a:p>
            <a:pPr defTabSz="228600">
              <a:defRPr sz="1916" b="1" u="sng">
                <a:solidFill>
                  <a:srgbClr val="0066CC"/>
                </a:solidFill>
                <a:uFill>
                  <a:solidFill>
                    <a:srgbClr val="0066CC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b="0" u="none">
                <a:solidFill>
                  <a:srgbClr val="000000"/>
                </a:solidFill>
              </a:rPr>
              <a:t>e-Print: </a:t>
            </a:r>
            <a:r>
              <a:rPr>
                <a:hlinkClick r:id="rId4"/>
              </a:rPr>
              <a:t>arXiv:1907.09954</a:t>
            </a:r>
            <a:r>
              <a:rPr u="none">
                <a:solidFill>
                  <a:srgbClr val="000000"/>
                </a:solidFill>
              </a:rPr>
              <a:t> [nucl-ex] </a:t>
            </a:r>
          </a:p>
        </p:txBody>
      </p:sp>
      <p:sp>
        <p:nvSpPr>
          <p:cNvPr id="5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32</a:t>
            </a:fld>
            <a:endParaRPr/>
          </a:p>
        </p:txBody>
      </p:sp>
      <p:pic>
        <p:nvPicPr>
          <p:cNvPr id="543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888" y="3866782"/>
            <a:ext cx="12481024" cy="4826844"/>
          </a:xfrm>
          <a:prstGeom prst="rect">
            <a:avLst/>
          </a:prstGeom>
          <a:ln w="3175">
            <a:miter lim="400000"/>
          </a:ln>
        </p:spPr>
      </p:pic>
      <p:sp>
        <p:nvSpPr>
          <p:cNvPr id="544" name="Rectangle"/>
          <p:cNvSpPr/>
          <p:nvPr/>
        </p:nvSpPr>
        <p:spPr>
          <a:xfrm>
            <a:off x="6606362" y="8324992"/>
            <a:ext cx="5177246" cy="501518"/>
          </a:xfrm>
          <a:prstGeom prst="rect">
            <a:avLst/>
          </a:prstGeom>
          <a:solidFill>
            <a:srgbClr val="FDFDFE"/>
          </a:solidFill>
          <a:ln w="3175">
            <a:miter lim="400000"/>
          </a:ln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45" name="[from V. Lensky, VP &amp; M. Vanderhaeghen, EPJC (2017)]"/>
          <p:cNvSpPr txBox="1"/>
          <p:nvPr/>
        </p:nvSpPr>
        <p:spPr>
          <a:xfrm>
            <a:off x="225017" y="8745008"/>
            <a:ext cx="6675036" cy="4000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>
              <a:defRPr sz="2200">
                <a:solidFill>
                  <a:srgbClr val="64A0D6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rPr sz="21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[from V. Lensky, VP &amp; M. Vanderhaeghen, EPJC (2017)]</a:t>
            </a:r>
            <a:r>
              <a:rPr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33</a:t>
            </a:fld>
            <a:endParaRPr/>
          </a:p>
        </p:txBody>
      </p:sp>
      <p:sp>
        <p:nvSpPr>
          <p:cNvPr id="548" name="Spin polarizabilities…"/>
          <p:cNvSpPr txBox="1"/>
          <p:nvPr/>
        </p:nvSpPr>
        <p:spPr>
          <a:xfrm>
            <a:off x="2346554" y="385450"/>
            <a:ext cx="8311692" cy="232172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normAutofit/>
          </a:bodyPr>
          <a:lstStyle/>
          <a:p>
            <a:pPr defTabSz="549148">
              <a:defRPr sz="5452">
                <a:solidFill>
                  <a:srgbClr val="005493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t>Spin polarizabilities</a:t>
            </a:r>
          </a:p>
          <a:p>
            <a:pPr defTabSz="549148">
              <a:defRPr sz="5452">
                <a:solidFill>
                  <a:srgbClr val="005493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t> — new results from A2</a:t>
            </a:r>
          </a:p>
          <a:p>
            <a:pPr defTabSz="429768">
              <a:defRPr sz="3603">
                <a:latin typeface="Arial"/>
                <a:ea typeface="Arial"/>
                <a:cs typeface="Arial"/>
                <a:sym typeface="Arial"/>
              </a:defRPr>
            </a:pPr>
            <a:r>
              <a:t>(doubly)-polarized Compton scattering </a:t>
            </a:r>
          </a:p>
        </p:txBody>
      </p:sp>
      <p:pic>
        <p:nvPicPr>
          <p:cNvPr id="54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294" y="6507487"/>
            <a:ext cx="10879999" cy="841905"/>
          </a:xfrm>
          <a:prstGeom prst="rect">
            <a:avLst/>
          </a:prstGeom>
          <a:ln w="3175">
            <a:miter lim="400000"/>
          </a:ln>
        </p:spPr>
      </p:pic>
      <p:pic>
        <p:nvPicPr>
          <p:cNvPr id="55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294" y="7215179"/>
            <a:ext cx="10879999" cy="841905"/>
          </a:xfrm>
          <a:prstGeom prst="rect">
            <a:avLst/>
          </a:prstGeom>
          <a:ln w="3175">
            <a:miter lim="400000"/>
          </a:ln>
        </p:spPr>
      </p:pic>
      <p:pic>
        <p:nvPicPr>
          <p:cNvPr id="551" name="Image" descr="Image"/>
          <p:cNvPicPr>
            <a:picLocks noChangeAspect="1"/>
          </p:cNvPicPr>
          <p:nvPr/>
        </p:nvPicPr>
        <p:blipFill>
          <a:blip r:embed="rId4"/>
          <a:srcRect t="11664"/>
          <a:stretch>
            <a:fillRect/>
          </a:stretch>
        </p:blipFill>
        <p:spPr>
          <a:xfrm>
            <a:off x="648994" y="5516222"/>
            <a:ext cx="11299995" cy="772406"/>
          </a:xfrm>
          <a:prstGeom prst="rect">
            <a:avLst/>
          </a:prstGeom>
          <a:ln w="3175">
            <a:miter lim="400000"/>
          </a:ln>
        </p:spPr>
      </p:pic>
      <p:sp>
        <p:nvSpPr>
          <p:cNvPr id="552" name="[P.Martel et al, PRL (2015)]"/>
          <p:cNvSpPr txBox="1"/>
          <p:nvPr/>
        </p:nvSpPr>
        <p:spPr>
          <a:xfrm>
            <a:off x="-68321" y="6062569"/>
            <a:ext cx="5923354" cy="3937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83540" indent="-383540" defTabSz="410765">
              <a:buClr>
                <a:srgbClr val="011890"/>
              </a:buClr>
              <a:buFont typeface="Wingdings"/>
              <a:defRPr sz="2000" b="1">
                <a:solidFill>
                  <a:srgbClr val="D82679"/>
                </a:solidFill>
                <a:uFill>
                  <a:solidFill>
                    <a:srgbClr val="D82679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r>
              <a:t>[P.Martel et al, PRL (2015)]</a:t>
            </a:r>
          </a:p>
        </p:txBody>
      </p:sp>
      <p:pic>
        <p:nvPicPr>
          <p:cNvPr id="553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2067" y="2659877"/>
            <a:ext cx="5232204" cy="6882799"/>
          </a:xfrm>
          <a:prstGeom prst="rect">
            <a:avLst/>
          </a:prstGeom>
          <a:ln w="3175">
            <a:miter lim="400000"/>
          </a:ln>
        </p:spPr>
      </p:pic>
      <p:sp>
        <p:nvSpPr>
          <p:cNvPr id="554" name="275 MeV"/>
          <p:cNvSpPr txBox="1"/>
          <p:nvPr/>
        </p:nvSpPr>
        <p:spPr>
          <a:xfrm>
            <a:off x="9217730" y="3266630"/>
            <a:ext cx="1560877" cy="47676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 defTabSz="457200">
              <a:defRPr sz="2933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275 MeV</a:t>
            </a:r>
          </a:p>
        </p:txBody>
      </p:sp>
      <p:sp>
        <p:nvSpPr>
          <p:cNvPr id="555" name="295 MeV"/>
          <p:cNvSpPr txBox="1"/>
          <p:nvPr/>
        </p:nvSpPr>
        <p:spPr>
          <a:xfrm>
            <a:off x="9217730" y="6932082"/>
            <a:ext cx="1560877" cy="47676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 defTabSz="457200">
              <a:defRPr sz="2933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295 MeV</a:t>
            </a:r>
          </a:p>
        </p:txBody>
      </p:sp>
      <p:pic>
        <p:nvPicPr>
          <p:cNvPr id="556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8206" y="3656581"/>
            <a:ext cx="5323026" cy="638132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Summary and outlook"/>
          <p:cNvSpPr txBox="1">
            <a:spLocks noGrp="1"/>
          </p:cNvSpPr>
          <p:nvPr>
            <p:ph type="title"/>
          </p:nvPr>
        </p:nvSpPr>
        <p:spPr>
          <a:xfrm>
            <a:off x="2346554" y="539344"/>
            <a:ext cx="8311692" cy="514678"/>
          </a:xfrm>
          <a:prstGeom prst="rect">
            <a:avLst/>
          </a:prstGeom>
        </p:spPr>
        <p:txBody>
          <a:bodyPr/>
          <a:lstStyle>
            <a:lvl1pPr defTabSz="233679">
              <a:defRPr sz="2920"/>
            </a:lvl1pPr>
          </a:lstStyle>
          <a:p>
            <a:r>
              <a:t>Summary and outlook</a:t>
            </a:r>
          </a:p>
        </p:txBody>
      </p:sp>
      <p:sp>
        <p:nvSpPr>
          <p:cNvPr id="55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34</a:t>
            </a:fld>
            <a:endParaRPr/>
          </a:p>
        </p:txBody>
      </p:sp>
      <p:sp>
        <p:nvSpPr>
          <p:cNvPr id="560" name="MAMI is up and running, with recent results on…"/>
          <p:cNvSpPr txBox="1"/>
          <p:nvPr/>
        </p:nvSpPr>
        <p:spPr>
          <a:xfrm>
            <a:off x="657993" y="1824170"/>
            <a:ext cx="9367389" cy="66675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2500"/>
              </a:spcBef>
              <a:defRPr sz="3100">
                <a:solidFill>
                  <a:srgbClr val="256A1C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b="1" dirty="0"/>
              <a:t>MAMI</a:t>
            </a:r>
            <a:r>
              <a:rPr dirty="0"/>
              <a:t> is up and running, with recent results on</a:t>
            </a:r>
          </a:p>
          <a:p>
            <a:pPr algn="l">
              <a:spcBef>
                <a:spcPts val="2500"/>
              </a:spcBef>
              <a:defRPr sz="3100">
                <a:solidFill>
                  <a:srgbClr val="7E2C51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 dirty="0"/>
          </a:p>
          <a:p>
            <a:pPr algn="l">
              <a:spcBef>
                <a:spcPts val="2500"/>
              </a:spcBef>
              <a:defRPr sz="3100">
                <a:solidFill>
                  <a:srgbClr val="7E2C51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 dirty="0"/>
          </a:p>
          <a:p>
            <a:pPr algn="l">
              <a:spcBef>
                <a:spcPts val="2500"/>
              </a:spcBef>
              <a:defRPr sz="3100">
                <a:solidFill>
                  <a:srgbClr val="7E2C51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 dirty="0"/>
          </a:p>
          <a:p>
            <a:pPr algn="l">
              <a:spcBef>
                <a:spcPts val="2500"/>
              </a:spcBef>
              <a:defRPr sz="3100">
                <a:solidFill>
                  <a:srgbClr val="7E2C51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 dirty="0"/>
          </a:p>
          <a:p>
            <a:pPr algn="l">
              <a:spcBef>
                <a:spcPts val="2500"/>
              </a:spcBef>
              <a:defRPr sz="3100">
                <a:solidFill>
                  <a:srgbClr val="7E2F2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 dirty="0"/>
          </a:p>
          <a:p>
            <a:pPr algn="l">
              <a:spcBef>
                <a:spcPts val="2500"/>
              </a:spcBef>
              <a:defRPr sz="3100">
                <a:solidFill>
                  <a:srgbClr val="7E2F2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 dirty="0"/>
          </a:p>
          <a:p>
            <a:pPr algn="l">
              <a:spcBef>
                <a:spcPts val="2500"/>
              </a:spcBef>
              <a:defRPr sz="3100">
                <a:solidFill>
                  <a:srgbClr val="7E2F2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 dirty="0"/>
          </a:p>
          <a:p>
            <a:pPr algn="l">
              <a:spcBef>
                <a:spcPts val="2500"/>
              </a:spcBef>
              <a:defRPr sz="3100">
                <a:solidFill>
                  <a:srgbClr val="7E2F2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b="1" dirty="0"/>
              <a:t>MESA</a:t>
            </a:r>
            <a:r>
              <a:rPr dirty="0"/>
              <a:t> under construction..</a:t>
            </a:r>
          </a:p>
        </p:txBody>
      </p:sp>
      <p:pic>
        <p:nvPicPr>
          <p:cNvPr id="56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6811" y="5158526"/>
            <a:ext cx="5068062" cy="4397749"/>
          </a:xfrm>
          <a:prstGeom prst="rect">
            <a:avLst/>
          </a:prstGeom>
          <a:ln w="3175">
            <a:miter lim="400000"/>
          </a:ln>
        </p:spPr>
      </p:pic>
      <p:sp>
        <p:nvSpPr>
          <p:cNvPr id="562" name="Oval"/>
          <p:cNvSpPr/>
          <p:nvPr/>
        </p:nvSpPr>
        <p:spPr>
          <a:xfrm>
            <a:off x="459341" y="2507308"/>
            <a:ext cx="3358612" cy="1529405"/>
          </a:xfrm>
          <a:prstGeom prst="ellipse">
            <a:avLst/>
          </a:prstGeom>
          <a:gradFill>
            <a:gsLst>
              <a:gs pos="0">
                <a:srgbClr val="FEFF54"/>
              </a:gs>
              <a:gs pos="100000">
                <a:srgbClr val="FFFFFF"/>
              </a:gs>
            </a:gsLst>
            <a:lin ang="5400000"/>
          </a:gradFill>
          <a:ln w="3175">
            <a:miter lim="400000"/>
          </a:ln>
          <a:effectLst>
            <a:outerShdw blurRad="12700" dir="5400000" rotWithShape="0">
              <a:srgbClr val="000000">
                <a:alpha val="50000"/>
              </a:srgbClr>
            </a:outerShdw>
          </a:effectLst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EFF54"/>
                </a:solidFill>
              </a:defRPr>
            </a:pPr>
            <a:endParaRPr/>
          </a:p>
        </p:txBody>
      </p:sp>
      <p:sp>
        <p:nvSpPr>
          <p:cNvPr id="563" name="elastic ep ISR@A1, TPC@A2"/>
          <p:cNvSpPr txBox="1"/>
          <p:nvPr/>
        </p:nvSpPr>
        <p:spPr>
          <a:xfrm>
            <a:off x="1305499" y="2530259"/>
            <a:ext cx="2433646" cy="136544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/>
          <a:p>
            <a:pPr algn="l">
              <a:spcBef>
                <a:spcPts val="2500"/>
              </a:spcBef>
              <a:defRPr sz="3100"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dirty="0"/>
              <a:t>elastic </a:t>
            </a:r>
            <a:r>
              <a:rPr i="1" dirty="0"/>
              <a:t>ep </a:t>
            </a:r>
            <a:r>
              <a:rPr sz="2800" dirty="0">
                <a:latin typeface="Tahoma"/>
                <a:ea typeface="Tahoma"/>
                <a:cs typeface="Tahoma"/>
                <a:sym typeface="Tahoma"/>
              </a:rPr>
              <a:t>ISR@A1, TPC@A2</a:t>
            </a:r>
          </a:p>
        </p:txBody>
      </p:sp>
      <p:sp>
        <p:nvSpPr>
          <p:cNvPr id="564" name="Oval"/>
          <p:cNvSpPr/>
          <p:nvPr/>
        </p:nvSpPr>
        <p:spPr>
          <a:xfrm>
            <a:off x="395841" y="4075219"/>
            <a:ext cx="3358612" cy="1529405"/>
          </a:xfrm>
          <a:prstGeom prst="ellipse">
            <a:avLst/>
          </a:prstGeom>
          <a:gradFill>
            <a:gsLst>
              <a:gs pos="0">
                <a:srgbClr val="FEFF54"/>
              </a:gs>
              <a:gs pos="100000">
                <a:srgbClr val="FFFFFF"/>
              </a:gs>
            </a:gsLst>
            <a:lin ang="5400000"/>
          </a:gradFill>
          <a:ln w="3175">
            <a:miter lim="400000"/>
          </a:ln>
          <a:effectLst>
            <a:outerShdw blurRad="12700" dir="5400000" rotWithShape="0">
              <a:srgbClr val="000000">
                <a:alpha val="50000"/>
              </a:srgbClr>
            </a:outerShdw>
          </a:effectLst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EFF54"/>
                </a:solidFill>
              </a:defRPr>
            </a:pPr>
            <a:endParaRPr/>
          </a:p>
        </p:txBody>
      </p:sp>
      <p:sp>
        <p:nvSpPr>
          <p:cNvPr id="565" name="Compton Real @ A2 Virtual @ A1"/>
          <p:cNvSpPr txBox="1"/>
          <p:nvPr/>
        </p:nvSpPr>
        <p:spPr>
          <a:xfrm>
            <a:off x="1044869" y="4174281"/>
            <a:ext cx="1934550" cy="12888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8575" tIns="28575" rIns="28575" bIns="28575" anchor="ctr">
            <a:spAutoFit/>
          </a:bodyPr>
          <a:lstStyle/>
          <a:p>
            <a:pPr algn="l">
              <a:spcBef>
                <a:spcPts val="2500"/>
              </a:spcBef>
              <a:defRPr sz="2800"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dirty="0"/>
              <a:t>Compton</a:t>
            </a:r>
            <a:r>
              <a:rPr i="1" dirty="0"/>
              <a:t> </a:t>
            </a:r>
            <a:r>
              <a:rPr sz="2600" dirty="0">
                <a:latin typeface="Tahoma"/>
                <a:ea typeface="Tahoma"/>
                <a:cs typeface="Tahoma"/>
                <a:sym typeface="Tahoma"/>
              </a:rPr>
              <a:t>Real @ A2 Virtual @ A1</a:t>
            </a:r>
          </a:p>
        </p:txBody>
      </p:sp>
      <p:sp>
        <p:nvSpPr>
          <p:cNvPr id="566" name="Oval"/>
          <p:cNvSpPr/>
          <p:nvPr/>
        </p:nvSpPr>
        <p:spPr>
          <a:xfrm>
            <a:off x="4606348" y="2507308"/>
            <a:ext cx="4541051" cy="1529405"/>
          </a:xfrm>
          <a:prstGeom prst="ellipse">
            <a:avLst/>
          </a:prstGeom>
          <a:gradFill>
            <a:gsLst>
              <a:gs pos="0">
                <a:srgbClr val="FFA019"/>
              </a:gs>
              <a:gs pos="100000">
                <a:srgbClr val="FFFFFF"/>
              </a:gs>
            </a:gsLst>
            <a:lin ang="5400000"/>
          </a:gradFill>
          <a:ln w="3175">
            <a:miter lim="400000"/>
          </a:ln>
          <a:effectLst>
            <a:outerShdw blurRad="12700" dir="5400000" rotWithShape="0">
              <a:srgbClr val="000000">
                <a:alpha val="50000"/>
              </a:srgbClr>
            </a:outerShdw>
          </a:effectLst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EFF54"/>
                </a:solidFill>
              </a:defRPr>
            </a:pPr>
            <a:endParaRPr/>
          </a:p>
        </p:txBody>
      </p:sp>
      <p:sp>
        <p:nvSpPr>
          <p:cNvPr id="567" name="Form factors, radius (lower bound)"/>
          <p:cNvSpPr txBox="1"/>
          <p:nvPr/>
        </p:nvSpPr>
        <p:spPr>
          <a:xfrm>
            <a:off x="5181348" y="2784663"/>
            <a:ext cx="3792105" cy="9461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>
            <a:lvl1pPr algn="l">
              <a:spcBef>
                <a:spcPts val="2500"/>
              </a:spcBef>
              <a:defRPr sz="3100">
                <a:solidFill>
                  <a:srgbClr val="32607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/>
              <a:t>Form factors, radius (lower bound)</a:t>
            </a:r>
          </a:p>
        </p:txBody>
      </p:sp>
      <p:sp>
        <p:nvSpPr>
          <p:cNvPr id="568" name="Oval"/>
          <p:cNvSpPr/>
          <p:nvPr/>
        </p:nvSpPr>
        <p:spPr>
          <a:xfrm>
            <a:off x="4466100" y="4053986"/>
            <a:ext cx="3358611" cy="1529404"/>
          </a:xfrm>
          <a:prstGeom prst="ellipse">
            <a:avLst/>
          </a:prstGeom>
          <a:gradFill>
            <a:gsLst>
              <a:gs pos="0">
                <a:srgbClr val="FFA019"/>
              </a:gs>
              <a:gs pos="100000">
                <a:srgbClr val="FFFFFF"/>
              </a:gs>
            </a:gsLst>
            <a:lin ang="5400000"/>
          </a:gradFill>
          <a:ln w="3175">
            <a:miter lim="400000"/>
          </a:ln>
          <a:effectLst>
            <a:outerShdw blurRad="12700" dir="5400000" rotWithShape="0">
              <a:srgbClr val="000000">
                <a:alpha val="50000"/>
              </a:srgbClr>
            </a:outerShdw>
          </a:effectLst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EFF54"/>
                </a:solidFill>
              </a:defRPr>
            </a:pPr>
            <a:endParaRPr/>
          </a:p>
        </p:txBody>
      </p:sp>
      <p:sp>
        <p:nvSpPr>
          <p:cNvPr id="569" name="Polarizabilities, spin, generalized"/>
          <p:cNvSpPr txBox="1"/>
          <p:nvPr/>
        </p:nvSpPr>
        <p:spPr>
          <a:xfrm>
            <a:off x="4802336" y="4302688"/>
            <a:ext cx="3129765" cy="10118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8575" tIns="28575" rIns="28575" bIns="28575" anchor="ctr">
            <a:spAutoFit/>
          </a:bodyPr>
          <a:lstStyle>
            <a:lvl1pPr algn="l">
              <a:spcBef>
                <a:spcPts val="2500"/>
              </a:spcBef>
              <a:defRPr sz="3100">
                <a:solidFill>
                  <a:srgbClr val="32607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/>
              <a:t>Polarizabilities, spin, generalized</a:t>
            </a:r>
          </a:p>
        </p:txBody>
      </p:sp>
      <p:sp>
        <p:nvSpPr>
          <p:cNvPr id="570" name="Arrow"/>
          <p:cNvSpPr/>
          <p:nvPr/>
        </p:nvSpPr>
        <p:spPr>
          <a:xfrm>
            <a:off x="3857301" y="3014671"/>
            <a:ext cx="735098" cy="514678"/>
          </a:xfrm>
          <a:prstGeom prst="rightArrow">
            <a:avLst>
              <a:gd name="adj1" fmla="val 36142"/>
              <a:gd name="adj2" fmla="val 56418"/>
            </a:avLst>
          </a:prstGeom>
          <a:blipFill>
            <a:blip r:embed="rId3"/>
          </a:blipFill>
          <a:ln w="3175">
            <a:miter lim="400000"/>
          </a:ln>
          <a:effectLst>
            <a:outerShdw blurRad="12700" dir="5400000" rotWithShape="0">
              <a:srgbClr val="000000">
                <a:alpha val="50000"/>
              </a:srgbClr>
            </a:outerShdw>
          </a:effectLst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1" name="Arrow"/>
          <p:cNvSpPr/>
          <p:nvPr/>
        </p:nvSpPr>
        <p:spPr>
          <a:xfrm>
            <a:off x="3844601" y="4586749"/>
            <a:ext cx="569450" cy="514678"/>
          </a:xfrm>
          <a:prstGeom prst="rightArrow">
            <a:avLst>
              <a:gd name="adj1" fmla="val 36142"/>
              <a:gd name="adj2" fmla="val 56418"/>
            </a:avLst>
          </a:prstGeom>
          <a:blipFill>
            <a:blip r:embed="rId3"/>
          </a:blipFill>
          <a:ln w="3175">
            <a:miter lim="400000"/>
          </a:ln>
          <a:effectLst>
            <a:outerShdw blurRad="12700" dir="5400000" rotWithShape="0">
              <a:srgbClr val="000000">
                <a:alpha val="50000"/>
              </a:srgbClr>
            </a:outerShdw>
          </a:effectLst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2" name="Arrow"/>
          <p:cNvSpPr/>
          <p:nvPr/>
        </p:nvSpPr>
        <p:spPr>
          <a:xfrm>
            <a:off x="8023042" y="4045349"/>
            <a:ext cx="934267" cy="514678"/>
          </a:xfrm>
          <a:prstGeom prst="rightArrow">
            <a:avLst>
              <a:gd name="adj1" fmla="val 28903"/>
              <a:gd name="adj2" fmla="val 44970"/>
            </a:avLst>
          </a:prstGeom>
          <a:blipFill>
            <a:blip r:embed="rId3"/>
          </a:blipFill>
          <a:ln w="3175">
            <a:miter lim="400000"/>
          </a:ln>
          <a:effectLst>
            <a:outerShdw blurRad="12700" dir="2879926" rotWithShape="0">
              <a:srgbClr val="000000">
                <a:alpha val="50000"/>
              </a:srgbClr>
            </a:outerShdw>
          </a:effectLst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3" name="Oval"/>
          <p:cNvSpPr/>
          <p:nvPr/>
        </p:nvSpPr>
        <p:spPr>
          <a:xfrm>
            <a:off x="9193621" y="3317133"/>
            <a:ext cx="3358612" cy="1529404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rgbClr val="FFFFFF"/>
              </a:gs>
            </a:gsLst>
            <a:lin ang="5400000"/>
          </a:gradFill>
          <a:ln w="3175">
            <a:miter lim="400000"/>
          </a:ln>
          <a:effectLst>
            <a:outerShdw blurRad="12700" dir="5400000" rotWithShape="0">
              <a:srgbClr val="000000">
                <a:alpha val="50000"/>
              </a:srgbClr>
            </a:outerShdw>
          </a:effectLst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EFF54"/>
                </a:solidFill>
              </a:defRPr>
            </a:pPr>
            <a:endParaRPr/>
          </a:p>
        </p:txBody>
      </p:sp>
      <p:sp>
        <p:nvSpPr>
          <p:cNvPr id="574" name="(muonic) Hydrogen"/>
          <p:cNvSpPr txBox="1"/>
          <p:nvPr/>
        </p:nvSpPr>
        <p:spPr>
          <a:xfrm>
            <a:off x="9940990" y="3572273"/>
            <a:ext cx="2666629" cy="9461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>
            <a:lvl1pPr algn="l">
              <a:spcBef>
                <a:spcPts val="2500"/>
              </a:spcBef>
              <a:defRPr sz="3100">
                <a:solidFill>
                  <a:srgbClr val="62407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/>
              <a:t>(muonic) Hydrogen</a:t>
            </a:r>
          </a:p>
        </p:txBody>
      </p:sp>
      <p:sp>
        <p:nvSpPr>
          <p:cNvPr id="575" name="Oval"/>
          <p:cNvSpPr/>
          <p:nvPr/>
        </p:nvSpPr>
        <p:spPr>
          <a:xfrm>
            <a:off x="5341688" y="6110750"/>
            <a:ext cx="2526621" cy="1085752"/>
          </a:xfrm>
          <a:prstGeom prst="ellipse">
            <a:avLst/>
          </a:prstGeom>
          <a:gradFill>
            <a:gsLst>
              <a:gs pos="0">
                <a:schemeClr val="accent3">
                  <a:satOff val="18648"/>
                  <a:lumOff val="5971"/>
                </a:schemeClr>
              </a:gs>
              <a:gs pos="100000">
                <a:schemeClr val="accent4">
                  <a:hueOff val="384618"/>
                  <a:satOff val="3869"/>
                  <a:lumOff val="5802"/>
                </a:schemeClr>
              </a:gs>
            </a:gsLst>
            <a:lin ang="5400000"/>
          </a:gradFill>
          <a:ln w="3175">
            <a:miter lim="400000"/>
          </a:ln>
          <a:effectLst>
            <a:outerShdw blurRad="12700" dir="5400000" rotWithShape="0">
              <a:srgbClr val="000000">
                <a:alpha val="50000"/>
              </a:srgbClr>
            </a:outerShdw>
          </a:effectLst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6" name="Dark photon searches"/>
          <p:cNvSpPr txBox="1"/>
          <p:nvPr/>
        </p:nvSpPr>
        <p:spPr>
          <a:xfrm>
            <a:off x="5613562" y="6180550"/>
            <a:ext cx="2526621" cy="9461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>
            <a:lvl1pPr algn="l">
              <a:spcBef>
                <a:spcPts val="2500"/>
              </a:spcBef>
              <a:defRPr sz="3100" i="1">
                <a:solidFill>
                  <a:srgbClr val="402F5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/>
              <a:t>Dark photon searches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35</a:t>
            </a:fld>
            <a:endParaRPr/>
          </a:p>
        </p:txBody>
      </p:sp>
      <p:pic>
        <p:nvPicPr>
          <p:cNvPr id="57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60" y="-8731"/>
            <a:ext cx="13004801" cy="9771062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233679">
              <a:defRPr sz="2880"/>
            </a:pPr>
            <a:endParaRPr/>
          </a:p>
        </p:txBody>
      </p:sp>
      <p:sp>
        <p:nvSpPr>
          <p:cNvPr id="58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36</a:t>
            </a:fld>
            <a:endParaRPr/>
          </a:p>
        </p:txBody>
      </p:sp>
      <p:pic>
        <p:nvPicPr>
          <p:cNvPr id="583" name="Image" descr="Image"/>
          <p:cNvPicPr>
            <a:picLocks noChangeAspect="1"/>
          </p:cNvPicPr>
          <p:nvPr/>
        </p:nvPicPr>
        <p:blipFill>
          <a:blip r:embed="rId2">
            <a:alphaModFix amt="74450"/>
          </a:blip>
          <a:stretch>
            <a:fillRect/>
          </a:stretch>
        </p:blipFill>
        <p:spPr>
          <a:xfrm>
            <a:off x="-90710" y="-1416282"/>
            <a:ext cx="13352556" cy="13700281"/>
          </a:xfrm>
          <a:prstGeom prst="rect">
            <a:avLst/>
          </a:prstGeom>
          <a:ln w="3175">
            <a:miter lim="400000"/>
          </a:ln>
        </p:spPr>
      </p:pic>
      <p:sp>
        <p:nvSpPr>
          <p:cNvPr id="584" name="Start running in 2022 ?"/>
          <p:cNvSpPr txBox="1"/>
          <p:nvPr/>
        </p:nvSpPr>
        <p:spPr>
          <a:xfrm>
            <a:off x="285557" y="584733"/>
            <a:ext cx="10658640" cy="881099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2248" tIns="72248" rIns="72248" bIns="72248" anchor="ctr">
            <a:spAutoFit/>
          </a:bodyPr>
          <a:lstStyle>
            <a:lvl1pPr algn="l" defTabSz="650240">
              <a:defRPr sz="4600">
                <a:solidFill>
                  <a:srgbClr val="507C92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lvl1pPr>
          </a:lstStyle>
          <a:p>
            <a:pPr>
              <a:defRPr>
                <a:solidFill>
                  <a:srgbClr val="FF9300"/>
                </a:solidFill>
              </a:defRPr>
            </a:pPr>
            <a:r>
              <a:rPr>
                <a:solidFill>
                  <a:srgbClr val="507C92"/>
                </a:solidFill>
              </a:rPr>
              <a:t>Start running in 2022 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Thank you!"/>
          <p:cNvSpPr txBox="1">
            <a:spLocks noGrp="1"/>
          </p:cNvSpPr>
          <p:nvPr>
            <p:ph type="title"/>
          </p:nvPr>
        </p:nvSpPr>
        <p:spPr>
          <a:xfrm>
            <a:off x="2105254" y="8572215"/>
            <a:ext cx="8311692" cy="514678"/>
          </a:xfrm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Thank you!</a:t>
            </a:r>
          </a:p>
        </p:txBody>
      </p:sp>
      <p:pic>
        <p:nvPicPr>
          <p:cNvPr id="587" name="gb2017_thumb.png" descr="gb2017_thum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92" y="917971"/>
            <a:ext cx="12795416" cy="6925573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Backup"/>
          <p:cNvSpPr txBox="1">
            <a:spLocks noGrp="1"/>
          </p:cNvSpPr>
          <p:nvPr>
            <p:ph type="title"/>
          </p:nvPr>
        </p:nvSpPr>
        <p:spPr>
          <a:xfrm>
            <a:off x="2016354" y="4438244"/>
            <a:ext cx="8311692" cy="514678"/>
          </a:xfrm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Backup</a:t>
            </a:r>
          </a:p>
        </p:txBody>
      </p:sp>
      <p:sp>
        <p:nvSpPr>
          <p:cNvPr id="59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38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07619" y="9256522"/>
            <a:ext cx="247651" cy="26035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39</a:t>
            </a:fld>
            <a:endParaRPr/>
          </a:p>
        </p:txBody>
      </p:sp>
      <p:pic>
        <p:nvPicPr>
          <p:cNvPr id="593" name="images-30.jpg" descr="images-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490" y="2064455"/>
            <a:ext cx="4186726" cy="3001804"/>
          </a:xfrm>
          <a:prstGeom prst="rect">
            <a:avLst/>
          </a:prstGeom>
          <a:ln w="3175">
            <a:miter lim="400000"/>
          </a:ln>
        </p:spPr>
      </p:pic>
      <p:sp>
        <p:nvSpPr>
          <p:cNvPr id="594" name="Rectangle"/>
          <p:cNvSpPr/>
          <p:nvPr/>
        </p:nvSpPr>
        <p:spPr>
          <a:xfrm>
            <a:off x="7536515" y="1006677"/>
            <a:ext cx="1414695" cy="4169669"/>
          </a:xfrm>
          <a:prstGeom prst="rect">
            <a:avLst/>
          </a:prstGeom>
          <a:gradFill>
            <a:gsLst>
              <a:gs pos="0">
                <a:schemeClr val="accent2">
                  <a:hueOff val="-554920"/>
                  <a:satOff val="-21482"/>
                  <a:lumOff val="-6228"/>
                  <a:alpha val="26352"/>
                </a:schemeClr>
              </a:gs>
              <a:gs pos="100000">
                <a:srgbClr val="FBFBFB">
                  <a:alpha val="26352"/>
                </a:srgbClr>
              </a:gs>
            </a:gsLst>
            <a:lin ang="5400000"/>
          </a:gradFill>
          <a:ln w="3175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595" name="Standard Model…"/>
          <p:cNvSpPr/>
          <p:nvPr/>
        </p:nvSpPr>
        <p:spPr>
          <a:xfrm>
            <a:off x="4591038" y="392037"/>
            <a:ext cx="4225545" cy="1333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000">
                <a:solidFill>
                  <a:srgbClr val="FF0021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iti SC Light"/>
                <a:ea typeface="Heiti SC Light"/>
                <a:cs typeface="Heiti SC Light"/>
                <a:sym typeface="Heiti SC Light"/>
              </a:defRPr>
            </a:pPr>
            <a:r>
              <a:t>Standard Model</a:t>
            </a:r>
          </a:p>
          <a:p>
            <a:pPr>
              <a:defRPr sz="4000">
                <a:solidFill>
                  <a:srgbClr val="240922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anziPen SC Regular"/>
                <a:ea typeface="HanziPen SC Regular"/>
                <a:cs typeface="HanziPen SC Regular"/>
                <a:sym typeface="HanziPen SC Regular"/>
              </a:defRPr>
            </a:pPr>
            <a:r>
              <a:t>Electroweak   QCD</a:t>
            </a:r>
          </a:p>
        </p:txBody>
      </p:sp>
      <p:sp>
        <p:nvSpPr>
          <p:cNvPr id="596" name="Rectangle"/>
          <p:cNvSpPr/>
          <p:nvPr/>
        </p:nvSpPr>
        <p:spPr>
          <a:xfrm>
            <a:off x="4603347" y="1023076"/>
            <a:ext cx="2949853" cy="4136871"/>
          </a:xfrm>
          <a:prstGeom prst="rect">
            <a:avLst/>
          </a:prstGeom>
          <a:gradFill>
            <a:gsLst>
              <a:gs pos="0">
                <a:srgbClr val="D6D6D6">
                  <a:alpha val="26352"/>
                </a:srgbClr>
              </a:gs>
              <a:gs pos="100000">
                <a:srgbClr val="FFFFFF">
                  <a:alpha val="26352"/>
                </a:srgbClr>
              </a:gs>
            </a:gsLst>
            <a:lin ang="5400000"/>
          </a:gradFill>
          <a:ln w="3175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pic>
        <p:nvPicPr>
          <p:cNvPr id="597" name="1_no-glowing.jpg" descr="1_no-glow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018" y="6404312"/>
            <a:ext cx="5551458" cy="3122695"/>
          </a:xfrm>
          <a:prstGeom prst="rect">
            <a:avLst/>
          </a:prstGeom>
          <a:ln w="3175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598" name="Cruise-the-cosmos.jpg" descr="Cruise-the-cosmo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8943" y="6332071"/>
            <a:ext cx="4824565" cy="3216377"/>
          </a:xfrm>
          <a:prstGeom prst="rect">
            <a:avLst/>
          </a:prstGeom>
          <a:ln w="3175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599" name="is presently the best theory of (nearly) everything"/>
          <p:cNvSpPr/>
          <p:nvPr/>
        </p:nvSpPr>
        <p:spPr>
          <a:xfrm>
            <a:off x="1916037" y="5485465"/>
            <a:ext cx="9859633" cy="5208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>
                <a:solidFill>
                  <a:srgbClr val="FF0021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Heiti SC Light"/>
                <a:ea typeface="Heiti SC Light"/>
                <a:cs typeface="Heiti SC Light"/>
                <a:sym typeface="Heiti SC Light"/>
              </a:defRPr>
            </a:lvl1pPr>
          </a:lstStyle>
          <a:p>
            <a:r>
              <a:t>is presently the best theory of (nearly) everything</a:t>
            </a:r>
          </a:p>
        </p:txBody>
      </p:sp>
      <p:sp>
        <p:nvSpPr>
          <p:cNvPr id="600" name="Microscope"/>
          <p:cNvSpPr/>
          <p:nvPr/>
        </p:nvSpPr>
        <p:spPr>
          <a:xfrm>
            <a:off x="195617" y="6523958"/>
            <a:ext cx="731178" cy="10473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758" y="0"/>
                </a:moveTo>
                <a:lnTo>
                  <a:pt x="5450" y="778"/>
                </a:lnTo>
                <a:lnTo>
                  <a:pt x="6641" y="3247"/>
                </a:lnTo>
                <a:lnTo>
                  <a:pt x="5792" y="3446"/>
                </a:lnTo>
                <a:lnTo>
                  <a:pt x="6104" y="4092"/>
                </a:lnTo>
                <a:cubicBezTo>
                  <a:pt x="6260" y="4416"/>
                  <a:pt x="6045" y="4765"/>
                  <a:pt x="5610" y="4922"/>
                </a:cubicBezTo>
                <a:cubicBezTo>
                  <a:pt x="2282" y="6123"/>
                  <a:pt x="0" y="8548"/>
                  <a:pt x="0" y="11338"/>
                </a:cubicBezTo>
                <a:cubicBezTo>
                  <a:pt x="0" y="13653"/>
                  <a:pt x="1568" y="15716"/>
                  <a:pt x="4002" y="17038"/>
                </a:cubicBezTo>
                <a:cubicBezTo>
                  <a:pt x="4586" y="17355"/>
                  <a:pt x="4834" y="17888"/>
                  <a:pt x="4600" y="18378"/>
                </a:cubicBezTo>
                <a:lnTo>
                  <a:pt x="4184" y="19249"/>
                </a:lnTo>
                <a:lnTo>
                  <a:pt x="1504" y="19249"/>
                </a:lnTo>
                <a:lnTo>
                  <a:pt x="383" y="21600"/>
                </a:lnTo>
                <a:lnTo>
                  <a:pt x="21600" y="21600"/>
                </a:lnTo>
                <a:lnTo>
                  <a:pt x="20479" y="19249"/>
                </a:lnTo>
                <a:lnTo>
                  <a:pt x="11598" y="19249"/>
                </a:lnTo>
                <a:lnTo>
                  <a:pt x="10562" y="17077"/>
                </a:lnTo>
                <a:lnTo>
                  <a:pt x="11571" y="16839"/>
                </a:lnTo>
                <a:lnTo>
                  <a:pt x="11765" y="17236"/>
                </a:lnTo>
                <a:cubicBezTo>
                  <a:pt x="11884" y="17482"/>
                  <a:pt x="13400" y="17349"/>
                  <a:pt x="15152" y="16937"/>
                </a:cubicBezTo>
                <a:cubicBezTo>
                  <a:pt x="16905" y="16524"/>
                  <a:pt x="18230" y="15990"/>
                  <a:pt x="18111" y="15743"/>
                </a:cubicBezTo>
                <a:lnTo>
                  <a:pt x="17339" y="14141"/>
                </a:lnTo>
                <a:lnTo>
                  <a:pt x="9985" y="15870"/>
                </a:lnTo>
                <a:lnTo>
                  <a:pt x="9392" y="14628"/>
                </a:lnTo>
                <a:lnTo>
                  <a:pt x="18738" y="12430"/>
                </a:lnTo>
                <a:lnTo>
                  <a:pt x="18157" y="11225"/>
                </a:lnTo>
                <a:lnTo>
                  <a:pt x="8816" y="13422"/>
                </a:lnTo>
                <a:cubicBezTo>
                  <a:pt x="8484" y="12824"/>
                  <a:pt x="7243" y="12835"/>
                  <a:pt x="6947" y="13456"/>
                </a:cubicBezTo>
                <a:lnTo>
                  <a:pt x="6503" y="14386"/>
                </a:lnTo>
                <a:cubicBezTo>
                  <a:pt x="6304" y="14804"/>
                  <a:pt x="5529" y="14924"/>
                  <a:pt x="5109" y="14596"/>
                </a:cubicBezTo>
                <a:cubicBezTo>
                  <a:pt x="4000" y="13729"/>
                  <a:pt x="3324" y="12589"/>
                  <a:pt x="3324" y="11338"/>
                </a:cubicBezTo>
                <a:cubicBezTo>
                  <a:pt x="3324" y="9736"/>
                  <a:pt x="4435" y="8310"/>
                  <a:pt x="6145" y="7417"/>
                </a:cubicBezTo>
                <a:cubicBezTo>
                  <a:pt x="6760" y="7095"/>
                  <a:pt x="7648" y="7292"/>
                  <a:pt x="7893" y="7801"/>
                </a:cubicBezTo>
                <a:lnTo>
                  <a:pt x="8198" y="8499"/>
                </a:lnTo>
                <a:cubicBezTo>
                  <a:pt x="7412" y="8705"/>
                  <a:pt x="6996" y="9308"/>
                  <a:pt x="7266" y="9868"/>
                </a:cubicBezTo>
                <a:lnTo>
                  <a:pt x="7411" y="10170"/>
                </a:lnTo>
                <a:lnTo>
                  <a:pt x="10048" y="9550"/>
                </a:lnTo>
                <a:lnTo>
                  <a:pt x="11155" y="11844"/>
                </a:lnTo>
                <a:lnTo>
                  <a:pt x="13852" y="11208"/>
                </a:lnTo>
                <a:lnTo>
                  <a:pt x="12745" y="8916"/>
                </a:lnTo>
                <a:lnTo>
                  <a:pt x="15302" y="8314"/>
                </a:lnTo>
                <a:lnTo>
                  <a:pt x="15157" y="8012"/>
                </a:lnTo>
                <a:cubicBezTo>
                  <a:pt x="14886" y="7450"/>
                  <a:pt x="14024" y="7146"/>
                  <a:pt x="13218" y="7317"/>
                </a:cubicBezTo>
                <a:lnTo>
                  <a:pt x="10821" y="2265"/>
                </a:lnTo>
                <a:lnTo>
                  <a:pt x="9949" y="2469"/>
                </a:lnTo>
                <a:lnTo>
                  <a:pt x="8758" y="0"/>
                </a:lnTo>
                <a:close/>
                <a:moveTo>
                  <a:pt x="7777" y="15736"/>
                </a:moveTo>
                <a:cubicBezTo>
                  <a:pt x="8266" y="15736"/>
                  <a:pt x="8661" y="16014"/>
                  <a:pt x="8661" y="16355"/>
                </a:cubicBezTo>
                <a:cubicBezTo>
                  <a:pt x="8661" y="16696"/>
                  <a:pt x="8266" y="16972"/>
                  <a:pt x="7777" y="16972"/>
                </a:cubicBezTo>
                <a:cubicBezTo>
                  <a:pt x="7288" y="16972"/>
                  <a:pt x="6891" y="16696"/>
                  <a:pt x="6891" y="16355"/>
                </a:cubicBezTo>
                <a:cubicBezTo>
                  <a:pt x="6891" y="16014"/>
                  <a:pt x="7288" y="15736"/>
                  <a:pt x="7777" y="15736"/>
                </a:cubicBezTo>
                <a:close/>
              </a:path>
            </a:pathLst>
          </a:custGeom>
          <a:blipFill>
            <a:blip r:embed="rId5"/>
          </a:blipFill>
          <a:ln w="3175">
            <a:miter lim="400000"/>
          </a:ln>
          <a:effectLst>
            <a:outerShdw blurRad="12700" dir="5400000" rotWithShape="0">
              <a:srgbClr val="000000">
                <a:alpha val="50000"/>
              </a:srgbClr>
            </a:outerShdw>
          </a:effectLst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1" name="Telescope"/>
          <p:cNvSpPr/>
          <p:nvPr/>
        </p:nvSpPr>
        <p:spPr>
          <a:xfrm>
            <a:off x="6837499" y="8441658"/>
            <a:ext cx="876121" cy="10473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326" y="0"/>
                </a:moveTo>
                <a:lnTo>
                  <a:pt x="16276" y="1451"/>
                </a:lnTo>
                <a:lnTo>
                  <a:pt x="18550" y="4798"/>
                </a:lnTo>
                <a:lnTo>
                  <a:pt x="21600" y="3348"/>
                </a:lnTo>
                <a:lnTo>
                  <a:pt x="19326" y="0"/>
                </a:lnTo>
                <a:close/>
                <a:moveTo>
                  <a:pt x="15925" y="2086"/>
                </a:moveTo>
                <a:lnTo>
                  <a:pt x="2336" y="8535"/>
                </a:lnTo>
                <a:lnTo>
                  <a:pt x="2887" y="9345"/>
                </a:lnTo>
                <a:lnTo>
                  <a:pt x="1596" y="9345"/>
                </a:lnTo>
                <a:lnTo>
                  <a:pt x="1001" y="8453"/>
                </a:lnTo>
                <a:lnTo>
                  <a:pt x="0" y="8929"/>
                </a:lnTo>
                <a:lnTo>
                  <a:pt x="978" y="10383"/>
                </a:lnTo>
                <a:lnTo>
                  <a:pt x="3593" y="10383"/>
                </a:lnTo>
                <a:lnTo>
                  <a:pt x="4111" y="11144"/>
                </a:lnTo>
                <a:lnTo>
                  <a:pt x="9812" y="8436"/>
                </a:lnTo>
                <a:lnTo>
                  <a:pt x="9812" y="10059"/>
                </a:lnTo>
                <a:lnTo>
                  <a:pt x="13335" y="10059"/>
                </a:lnTo>
                <a:lnTo>
                  <a:pt x="13335" y="6762"/>
                </a:lnTo>
                <a:lnTo>
                  <a:pt x="17700" y="4696"/>
                </a:lnTo>
                <a:lnTo>
                  <a:pt x="15925" y="2086"/>
                </a:lnTo>
                <a:close/>
                <a:moveTo>
                  <a:pt x="7753" y="10636"/>
                </a:moveTo>
                <a:lnTo>
                  <a:pt x="7753" y="11932"/>
                </a:lnTo>
                <a:lnTo>
                  <a:pt x="8695" y="11932"/>
                </a:lnTo>
                <a:lnTo>
                  <a:pt x="3938" y="21600"/>
                </a:lnTo>
                <a:lnTo>
                  <a:pt x="4852" y="21600"/>
                </a:lnTo>
                <a:lnTo>
                  <a:pt x="10589" y="11932"/>
                </a:lnTo>
                <a:lnTo>
                  <a:pt x="10591" y="11932"/>
                </a:lnTo>
                <a:lnTo>
                  <a:pt x="10997" y="21600"/>
                </a:lnTo>
                <a:lnTo>
                  <a:pt x="11911" y="21600"/>
                </a:lnTo>
                <a:lnTo>
                  <a:pt x="12483" y="11983"/>
                </a:lnTo>
                <a:lnTo>
                  <a:pt x="18189" y="21600"/>
                </a:lnTo>
                <a:lnTo>
                  <a:pt x="19105" y="21600"/>
                </a:lnTo>
                <a:lnTo>
                  <a:pt x="14348" y="11932"/>
                </a:lnTo>
                <a:lnTo>
                  <a:pt x="15183" y="11932"/>
                </a:lnTo>
                <a:lnTo>
                  <a:pt x="15183" y="10636"/>
                </a:lnTo>
                <a:lnTo>
                  <a:pt x="7753" y="10636"/>
                </a:lnTo>
                <a:close/>
              </a:path>
            </a:pathLst>
          </a:custGeom>
          <a:blipFill>
            <a:blip r:embed="rId5"/>
          </a:blipFill>
          <a:ln w="3175">
            <a:miter lim="400000"/>
          </a:ln>
          <a:effectLst>
            <a:outerShdw blurRad="12700" dir="5400000" rotWithShape="0">
              <a:srgbClr val="000000">
                <a:alpha val="50000"/>
              </a:srgbClr>
            </a:outerShdw>
          </a:effectLst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Oval"/>
          <p:cNvSpPr/>
          <p:nvPr/>
        </p:nvSpPr>
        <p:spPr>
          <a:xfrm>
            <a:off x="9664700" y="6124019"/>
            <a:ext cx="1667917" cy="806550"/>
          </a:xfrm>
          <a:prstGeom prst="ellipse">
            <a:avLst/>
          </a:prstGeom>
          <a:gradFill>
            <a:gsLst>
              <a:gs pos="0">
                <a:srgbClr val="FEFF54"/>
              </a:gs>
              <a:gs pos="100000">
                <a:srgbClr val="FFFFFF"/>
              </a:gs>
            </a:gsLst>
            <a:lin ang="5400000"/>
          </a:gradFill>
          <a:ln w="3175">
            <a:miter lim="400000"/>
          </a:ln>
          <a:effectLst>
            <a:outerShdw blurRad="12700" dir="5400000" rotWithShape="0">
              <a:srgbClr val="000000">
                <a:alpha val="50000"/>
              </a:srgbClr>
            </a:outerShdw>
          </a:effectLst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EFF54"/>
                </a:solidFill>
              </a:defRPr>
            </a:pPr>
            <a:endParaRPr/>
          </a:p>
        </p:txBody>
      </p:sp>
      <p:sp>
        <p:nvSpPr>
          <p:cNvPr id="291" name="Oval"/>
          <p:cNvSpPr/>
          <p:nvPr/>
        </p:nvSpPr>
        <p:spPr>
          <a:xfrm>
            <a:off x="10198100" y="5019119"/>
            <a:ext cx="1667917" cy="806550"/>
          </a:xfrm>
          <a:prstGeom prst="ellipse">
            <a:avLst/>
          </a:prstGeom>
          <a:gradFill>
            <a:gsLst>
              <a:gs pos="0">
                <a:schemeClr val="accent3">
                  <a:satOff val="18648"/>
                  <a:lumOff val="5971"/>
                </a:schemeClr>
              </a:gs>
              <a:gs pos="100000">
                <a:schemeClr val="accent4">
                  <a:hueOff val="384618"/>
                  <a:satOff val="3869"/>
                  <a:lumOff val="5802"/>
                </a:schemeClr>
              </a:gs>
            </a:gsLst>
            <a:lin ang="5400000"/>
          </a:gradFill>
          <a:ln w="3175">
            <a:miter lim="400000"/>
          </a:ln>
          <a:effectLst>
            <a:outerShdw blurRad="12700" dir="5400000" rotWithShape="0">
              <a:srgbClr val="000000">
                <a:alpha val="50000"/>
              </a:srgbClr>
            </a:outerShdw>
          </a:effectLst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2" name="Collaborative Research Centre 1044…"/>
          <p:cNvSpPr txBox="1">
            <a:spLocks noGrp="1"/>
          </p:cNvSpPr>
          <p:nvPr>
            <p:ph type="title"/>
          </p:nvPr>
        </p:nvSpPr>
        <p:spPr>
          <a:xfrm>
            <a:off x="2346554" y="767944"/>
            <a:ext cx="8311692" cy="1276001"/>
          </a:xfrm>
          <a:prstGeom prst="rect">
            <a:avLst/>
          </a:prstGeom>
        </p:spPr>
        <p:txBody>
          <a:bodyPr/>
          <a:lstStyle/>
          <a:p>
            <a:pPr defTabSz="280415">
              <a:defRPr sz="3455"/>
            </a:pPr>
            <a:r>
              <a:t>Collaborative Research Centre 1044</a:t>
            </a:r>
          </a:p>
          <a:p>
            <a:pPr defTabSz="280415">
              <a:defRPr sz="2208">
                <a:latin typeface="Stone Sans Sem ITC TT-Semi"/>
                <a:ea typeface="Stone Sans Sem ITC TT-Semi"/>
                <a:cs typeface="Stone Sans Sem ITC TT-Semi"/>
                <a:sym typeface="Stone Sans Sem ITC TT-Semi"/>
              </a:defRPr>
            </a:pPr>
            <a:r>
              <a:t>coordinators: Achim Denig, Marc Vanderhaeghen</a:t>
            </a:r>
          </a:p>
        </p:txBody>
      </p:sp>
      <p:sp>
        <p:nvSpPr>
          <p:cNvPr id="2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52069" y="9296279"/>
            <a:ext cx="158751" cy="26035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4</a:t>
            </a:fld>
            <a:endParaRPr/>
          </a:p>
        </p:txBody>
      </p:sp>
      <p:pic>
        <p:nvPicPr>
          <p:cNvPr id="29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055" y="2336800"/>
            <a:ext cx="11431090" cy="6932511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layers of complexi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layers of complexity</a:t>
            </a:r>
          </a:p>
        </p:txBody>
      </p:sp>
      <p:sp>
        <p:nvSpPr>
          <p:cNvPr id="6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33577" y="9296279"/>
            <a:ext cx="195735" cy="26035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40</a:t>
            </a:fld>
            <a:endParaRPr/>
          </a:p>
        </p:txBody>
      </p:sp>
      <p:pic>
        <p:nvPicPr>
          <p:cNvPr id="605" name="heart2quarks.jpg" descr="heart2quark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454" y="1828562"/>
            <a:ext cx="7998281" cy="6917993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River"/>
          <p:cNvSpPr/>
          <p:nvPr/>
        </p:nvSpPr>
        <p:spPr>
          <a:xfrm>
            <a:off x="5853535" y="2440790"/>
            <a:ext cx="4431118" cy="44245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37" h="21568" extrusionOk="0">
                <a:moveTo>
                  <a:pt x="9496" y="0"/>
                </a:moveTo>
                <a:cubicBezTo>
                  <a:pt x="9451" y="0"/>
                  <a:pt x="9440" y="80"/>
                  <a:pt x="9485" y="86"/>
                </a:cubicBezTo>
                <a:cubicBezTo>
                  <a:pt x="10244" y="237"/>
                  <a:pt x="13119" y="378"/>
                  <a:pt x="13758" y="1230"/>
                </a:cubicBezTo>
                <a:cubicBezTo>
                  <a:pt x="14311" y="1963"/>
                  <a:pt x="11009" y="2372"/>
                  <a:pt x="8344" y="3505"/>
                </a:cubicBezTo>
                <a:cubicBezTo>
                  <a:pt x="5499" y="4718"/>
                  <a:pt x="4439" y="6939"/>
                  <a:pt x="5504" y="8303"/>
                </a:cubicBezTo>
                <a:cubicBezTo>
                  <a:pt x="6570" y="9668"/>
                  <a:pt x="12015" y="11545"/>
                  <a:pt x="11075" y="13416"/>
                </a:cubicBezTo>
                <a:cubicBezTo>
                  <a:pt x="10135" y="15287"/>
                  <a:pt x="6566" y="15729"/>
                  <a:pt x="3434" y="17923"/>
                </a:cubicBezTo>
                <a:cubicBezTo>
                  <a:pt x="302" y="20118"/>
                  <a:pt x="0" y="21568"/>
                  <a:pt x="0" y="21568"/>
                </a:cubicBezTo>
                <a:lnTo>
                  <a:pt x="12371" y="21568"/>
                </a:lnTo>
                <a:cubicBezTo>
                  <a:pt x="13215" y="20851"/>
                  <a:pt x="14849" y="19670"/>
                  <a:pt x="16317" y="18651"/>
                </a:cubicBezTo>
                <a:cubicBezTo>
                  <a:pt x="18523" y="17120"/>
                  <a:pt x="21600" y="14381"/>
                  <a:pt x="19353" y="12014"/>
                </a:cubicBezTo>
                <a:cubicBezTo>
                  <a:pt x="16035" y="8531"/>
                  <a:pt x="10018" y="7796"/>
                  <a:pt x="10566" y="6152"/>
                </a:cubicBezTo>
                <a:cubicBezTo>
                  <a:pt x="11114" y="4507"/>
                  <a:pt x="17457" y="3457"/>
                  <a:pt x="16397" y="1365"/>
                </a:cubicBezTo>
                <a:cubicBezTo>
                  <a:pt x="15683" y="-32"/>
                  <a:pt x="11024" y="0"/>
                  <a:pt x="9496" y="0"/>
                </a:cubicBezTo>
                <a:close/>
                <a:moveTo>
                  <a:pt x="8475" y="987"/>
                </a:moveTo>
                <a:cubicBezTo>
                  <a:pt x="8394" y="987"/>
                  <a:pt x="8329" y="1056"/>
                  <a:pt x="8329" y="1142"/>
                </a:cubicBezTo>
                <a:cubicBezTo>
                  <a:pt x="8329" y="1228"/>
                  <a:pt x="8394" y="1299"/>
                  <a:pt x="8475" y="1299"/>
                </a:cubicBezTo>
                <a:lnTo>
                  <a:pt x="11653" y="1299"/>
                </a:lnTo>
                <a:cubicBezTo>
                  <a:pt x="11733" y="1299"/>
                  <a:pt x="11797" y="1228"/>
                  <a:pt x="11797" y="1142"/>
                </a:cubicBezTo>
                <a:cubicBezTo>
                  <a:pt x="11797" y="1056"/>
                  <a:pt x="11733" y="987"/>
                  <a:pt x="11653" y="987"/>
                </a:cubicBezTo>
                <a:lnTo>
                  <a:pt x="8475" y="987"/>
                </a:lnTo>
                <a:close/>
                <a:moveTo>
                  <a:pt x="7595" y="1708"/>
                </a:moveTo>
                <a:cubicBezTo>
                  <a:pt x="7515" y="1708"/>
                  <a:pt x="7449" y="1779"/>
                  <a:pt x="7449" y="1865"/>
                </a:cubicBezTo>
                <a:cubicBezTo>
                  <a:pt x="7449" y="1951"/>
                  <a:pt x="7515" y="2022"/>
                  <a:pt x="7595" y="2022"/>
                </a:cubicBezTo>
                <a:lnTo>
                  <a:pt x="10773" y="2022"/>
                </a:lnTo>
                <a:cubicBezTo>
                  <a:pt x="10853" y="2022"/>
                  <a:pt x="10917" y="1951"/>
                  <a:pt x="10917" y="1865"/>
                </a:cubicBezTo>
                <a:cubicBezTo>
                  <a:pt x="10917" y="1779"/>
                  <a:pt x="10853" y="1708"/>
                  <a:pt x="10773" y="1708"/>
                </a:cubicBezTo>
                <a:lnTo>
                  <a:pt x="7595" y="1708"/>
                </a:lnTo>
                <a:close/>
                <a:moveTo>
                  <a:pt x="13677" y="5105"/>
                </a:moveTo>
                <a:cubicBezTo>
                  <a:pt x="13572" y="5105"/>
                  <a:pt x="13481" y="5197"/>
                  <a:pt x="13481" y="5316"/>
                </a:cubicBezTo>
                <a:cubicBezTo>
                  <a:pt x="13481" y="5435"/>
                  <a:pt x="13567" y="5527"/>
                  <a:pt x="13677" y="5527"/>
                </a:cubicBezTo>
                <a:lnTo>
                  <a:pt x="17488" y="5527"/>
                </a:lnTo>
                <a:cubicBezTo>
                  <a:pt x="17599" y="5527"/>
                  <a:pt x="17685" y="5435"/>
                  <a:pt x="17685" y="5316"/>
                </a:cubicBezTo>
                <a:cubicBezTo>
                  <a:pt x="17685" y="5197"/>
                  <a:pt x="17599" y="5105"/>
                  <a:pt x="17488" y="5105"/>
                </a:cubicBezTo>
                <a:lnTo>
                  <a:pt x="13677" y="5105"/>
                </a:lnTo>
                <a:close/>
                <a:moveTo>
                  <a:pt x="12507" y="6103"/>
                </a:moveTo>
                <a:cubicBezTo>
                  <a:pt x="12397" y="6103"/>
                  <a:pt x="12311" y="6195"/>
                  <a:pt x="12311" y="6313"/>
                </a:cubicBezTo>
                <a:cubicBezTo>
                  <a:pt x="12311" y="6432"/>
                  <a:pt x="12397" y="6524"/>
                  <a:pt x="12507" y="6524"/>
                </a:cubicBezTo>
                <a:lnTo>
                  <a:pt x="16317" y="6524"/>
                </a:lnTo>
                <a:cubicBezTo>
                  <a:pt x="16422" y="6524"/>
                  <a:pt x="16513" y="6427"/>
                  <a:pt x="16513" y="6313"/>
                </a:cubicBezTo>
                <a:cubicBezTo>
                  <a:pt x="16513" y="6195"/>
                  <a:pt x="16427" y="6103"/>
                  <a:pt x="16317" y="6103"/>
                </a:cubicBezTo>
                <a:lnTo>
                  <a:pt x="12507" y="6103"/>
                </a:lnTo>
                <a:close/>
                <a:moveTo>
                  <a:pt x="13657" y="7095"/>
                </a:moveTo>
                <a:cubicBezTo>
                  <a:pt x="13546" y="7095"/>
                  <a:pt x="13462" y="7187"/>
                  <a:pt x="13462" y="7306"/>
                </a:cubicBezTo>
                <a:cubicBezTo>
                  <a:pt x="13462" y="7425"/>
                  <a:pt x="13546" y="7517"/>
                  <a:pt x="13657" y="7517"/>
                </a:cubicBezTo>
                <a:lnTo>
                  <a:pt x="17468" y="7517"/>
                </a:lnTo>
                <a:cubicBezTo>
                  <a:pt x="17579" y="7517"/>
                  <a:pt x="17664" y="7425"/>
                  <a:pt x="17664" y="7306"/>
                </a:cubicBezTo>
                <a:cubicBezTo>
                  <a:pt x="17664" y="7187"/>
                  <a:pt x="17579" y="7095"/>
                  <a:pt x="17468" y="7095"/>
                </a:cubicBezTo>
                <a:lnTo>
                  <a:pt x="13657" y="7095"/>
                </a:lnTo>
                <a:close/>
                <a:moveTo>
                  <a:pt x="3786" y="11502"/>
                </a:moveTo>
                <a:cubicBezTo>
                  <a:pt x="3650" y="11502"/>
                  <a:pt x="3539" y="11619"/>
                  <a:pt x="3539" y="11765"/>
                </a:cubicBezTo>
                <a:cubicBezTo>
                  <a:pt x="3539" y="11910"/>
                  <a:pt x="3650" y="12029"/>
                  <a:pt x="3786" y="12029"/>
                </a:cubicBezTo>
                <a:lnTo>
                  <a:pt x="7595" y="12029"/>
                </a:lnTo>
                <a:cubicBezTo>
                  <a:pt x="7731" y="12029"/>
                  <a:pt x="7842" y="11910"/>
                  <a:pt x="7842" y="11765"/>
                </a:cubicBezTo>
                <a:cubicBezTo>
                  <a:pt x="7842" y="11619"/>
                  <a:pt x="7731" y="11502"/>
                  <a:pt x="7595" y="11502"/>
                </a:cubicBezTo>
                <a:lnTo>
                  <a:pt x="3786" y="11502"/>
                </a:lnTo>
                <a:close/>
                <a:moveTo>
                  <a:pt x="5193" y="12796"/>
                </a:moveTo>
                <a:cubicBezTo>
                  <a:pt x="5058" y="12796"/>
                  <a:pt x="4947" y="12913"/>
                  <a:pt x="4947" y="13059"/>
                </a:cubicBezTo>
                <a:cubicBezTo>
                  <a:pt x="4947" y="13204"/>
                  <a:pt x="5058" y="13323"/>
                  <a:pt x="5193" y="13323"/>
                </a:cubicBezTo>
                <a:lnTo>
                  <a:pt x="9003" y="13323"/>
                </a:lnTo>
                <a:cubicBezTo>
                  <a:pt x="9138" y="13323"/>
                  <a:pt x="9249" y="13204"/>
                  <a:pt x="9249" y="13059"/>
                </a:cubicBezTo>
                <a:cubicBezTo>
                  <a:pt x="9249" y="12913"/>
                  <a:pt x="9138" y="12796"/>
                  <a:pt x="9003" y="12796"/>
                </a:cubicBezTo>
                <a:lnTo>
                  <a:pt x="5193" y="12796"/>
                </a:lnTo>
                <a:close/>
                <a:moveTo>
                  <a:pt x="3871" y="14090"/>
                </a:moveTo>
                <a:cubicBezTo>
                  <a:pt x="3735" y="14090"/>
                  <a:pt x="3624" y="14207"/>
                  <a:pt x="3624" y="14353"/>
                </a:cubicBezTo>
                <a:cubicBezTo>
                  <a:pt x="3624" y="14498"/>
                  <a:pt x="3735" y="14617"/>
                  <a:pt x="3871" y="14617"/>
                </a:cubicBezTo>
                <a:lnTo>
                  <a:pt x="7682" y="14617"/>
                </a:lnTo>
                <a:cubicBezTo>
                  <a:pt x="7817" y="14617"/>
                  <a:pt x="7927" y="14498"/>
                  <a:pt x="7927" y="14353"/>
                </a:cubicBezTo>
                <a:cubicBezTo>
                  <a:pt x="7927" y="14207"/>
                  <a:pt x="7817" y="14090"/>
                  <a:pt x="7682" y="14090"/>
                </a:cubicBezTo>
                <a:lnTo>
                  <a:pt x="3871" y="14090"/>
                </a:lnTo>
                <a:close/>
              </a:path>
            </a:pathLst>
          </a:custGeom>
          <a:blipFill>
            <a:blip r:embed="rId2">
              <a:alphaModFix amt="36659"/>
            </a:blip>
          </a:blipFill>
          <a:ln w="3175">
            <a:miter lim="400000"/>
          </a:ln>
          <a:effectLst>
            <a:outerShdw blurRad="304800" dir="10950645" rotWithShape="0">
              <a:srgbClr val="000000">
                <a:alpha val="93076"/>
              </a:srgbClr>
            </a:outerShdw>
          </a:effectLst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8" name="Approaches to hadronic effects in the S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Approaches to hadronic effects in the SM</a:t>
            </a:r>
          </a:p>
        </p:txBody>
      </p:sp>
      <p:sp>
        <p:nvSpPr>
          <p:cNvPr id="60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41</a:t>
            </a:fld>
            <a:endParaRPr/>
          </a:p>
        </p:txBody>
      </p:sp>
      <p:sp>
        <p:nvSpPr>
          <p:cNvPr id="610" name="Empirical…"/>
          <p:cNvSpPr txBox="1"/>
          <p:nvPr/>
        </p:nvSpPr>
        <p:spPr>
          <a:xfrm>
            <a:off x="7497703" y="2747245"/>
            <a:ext cx="4535354" cy="19922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>
              <a:defRPr u="sng">
                <a:solidFill>
                  <a:srgbClr val="005493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t>Empirical</a:t>
            </a:r>
          </a:p>
          <a:p>
            <a:pPr>
              <a:defRPr>
                <a:solidFill>
                  <a:srgbClr val="005493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endParaRPr/>
          </a:p>
          <a:p>
            <a:pPr>
              <a:defRPr>
                <a:solidFill>
                  <a:srgbClr val="005493"/>
                </a:solidFill>
                <a:latin typeface="Al Nile"/>
                <a:ea typeface="Al Nile"/>
                <a:cs typeface="Al Nile"/>
                <a:sym typeface="Al Nile"/>
              </a:defRPr>
            </a:pPr>
            <a:r>
              <a:t>Dispersive data-driven</a:t>
            </a:r>
          </a:p>
        </p:txBody>
      </p:sp>
      <p:sp>
        <p:nvSpPr>
          <p:cNvPr id="611" name="QCD Based…"/>
          <p:cNvSpPr txBox="1"/>
          <p:nvPr/>
        </p:nvSpPr>
        <p:spPr>
          <a:xfrm>
            <a:off x="1402169" y="2887724"/>
            <a:ext cx="4334535" cy="32669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>
              <a:defRPr u="sng">
                <a:solidFill>
                  <a:srgbClr val="941100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t>QCD Based</a:t>
            </a:r>
          </a:p>
          <a:p>
            <a:pPr>
              <a:defRPr>
                <a:solidFill>
                  <a:srgbClr val="941100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endParaRPr/>
          </a:p>
          <a:p>
            <a:pPr algn="l">
              <a:defRPr>
                <a:solidFill>
                  <a:srgbClr val="941100"/>
                </a:solidFill>
                <a:latin typeface="Al Nile"/>
                <a:ea typeface="Al Nile"/>
                <a:cs typeface="Al Nile"/>
                <a:sym typeface="Al Nile"/>
              </a:defRPr>
            </a:pPr>
            <a:r>
              <a:t>Lattice QCD,</a:t>
            </a:r>
          </a:p>
          <a:p>
            <a:pPr algn="l">
              <a:defRPr>
                <a:solidFill>
                  <a:srgbClr val="941100"/>
                </a:solidFill>
                <a:latin typeface="Al Nile"/>
                <a:ea typeface="Al Nile"/>
                <a:cs typeface="Al Nile"/>
                <a:sym typeface="Al Nile"/>
              </a:defRPr>
            </a:pPr>
            <a:r>
              <a:t>Dyson-Schwinger eqs</a:t>
            </a:r>
          </a:p>
          <a:p>
            <a:endParaRPr/>
          </a:p>
        </p:txBody>
      </p:sp>
      <p:sp>
        <p:nvSpPr>
          <p:cNvPr id="612" name="Effective-field theories…"/>
          <p:cNvSpPr txBox="1"/>
          <p:nvPr/>
        </p:nvSpPr>
        <p:spPr>
          <a:xfrm>
            <a:off x="2869147" y="5728555"/>
            <a:ext cx="8550316" cy="307315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 lvl="8" algn="l">
              <a:defRPr b="1">
                <a:solidFill>
                  <a:srgbClr val="009193"/>
                </a:solidFill>
                <a:latin typeface="Al Nile"/>
                <a:ea typeface="Al Nile"/>
                <a:cs typeface="Al Nile"/>
                <a:sym typeface="Al Nile"/>
              </a:defRPr>
            </a:pPr>
            <a:r>
              <a:t>Effective-field theories</a:t>
            </a:r>
          </a:p>
          <a:p>
            <a:pPr lvl="8" algn="l">
              <a:defRPr b="1">
                <a:solidFill>
                  <a:srgbClr val="009193"/>
                </a:solidFill>
                <a:latin typeface="Al Nile"/>
                <a:ea typeface="Al Nile"/>
                <a:cs typeface="Al Nile"/>
                <a:sym typeface="Al Nile"/>
              </a:defRPr>
            </a:pPr>
            <a:r>
              <a:t>(ChPT, SCET, …)</a:t>
            </a:r>
          </a:p>
          <a:p>
            <a:pPr lvl="8" algn="l">
              <a:defRPr>
                <a:solidFill>
                  <a:srgbClr val="009193"/>
                </a:solidFill>
                <a:latin typeface="Al Nile"/>
                <a:ea typeface="Al Nile"/>
                <a:cs typeface="Al Nile"/>
                <a:sym typeface="Al Nile"/>
              </a:defRPr>
            </a:pPr>
            <a:endParaRPr/>
          </a:p>
          <a:p>
            <a:pPr lvl="8" algn="l">
              <a:defRPr>
                <a:solidFill>
                  <a:srgbClr val="929000"/>
                </a:solidFill>
                <a:latin typeface="Al Nile"/>
                <a:ea typeface="Al Nile"/>
                <a:cs typeface="Al Nile"/>
                <a:sym typeface="Al Nile"/>
              </a:defRPr>
            </a:pPr>
            <a:r>
              <a:t>           Constituent quark models</a:t>
            </a:r>
          </a:p>
          <a:p>
            <a:pPr lvl="8" algn="l">
              <a:defRPr>
                <a:solidFill>
                  <a:srgbClr val="9437FF"/>
                </a:solidFill>
                <a:latin typeface="Al Nile"/>
                <a:ea typeface="Al Nile"/>
                <a:cs typeface="Al Nile"/>
                <a:sym typeface="Al Nile"/>
              </a:defRPr>
            </a:pPr>
            <a:r>
              <a:t>           Other “QCD-inspired” models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7" grpId="1" animBg="1" advAuto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Muon anomalies toda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Muon anomalies today</a:t>
            </a:r>
          </a:p>
        </p:txBody>
      </p:sp>
      <p:sp>
        <p:nvSpPr>
          <p:cNvPr id="6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42</a:t>
            </a:fld>
            <a:endParaRPr/>
          </a:p>
        </p:txBody>
      </p:sp>
      <p:pic>
        <p:nvPicPr>
          <p:cNvPr id="616" name="ProtonRadius.jpg" descr="ProtonRadiu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28" y="2273981"/>
            <a:ext cx="6413713" cy="4183809"/>
          </a:xfrm>
          <a:prstGeom prst="rect">
            <a:avLst/>
          </a:prstGeom>
          <a:ln w="3175">
            <a:miter lim="400000"/>
          </a:ln>
        </p:spPr>
      </p:pic>
      <p:grpSp>
        <p:nvGrpSpPr>
          <p:cNvPr id="621" name="Group"/>
          <p:cNvGrpSpPr/>
          <p:nvPr/>
        </p:nvGrpSpPr>
        <p:grpSpPr>
          <a:xfrm>
            <a:off x="7116249" y="1478482"/>
            <a:ext cx="5699925" cy="6095959"/>
            <a:chOff x="0" y="0"/>
            <a:chExt cx="5699923" cy="6095957"/>
          </a:xfrm>
        </p:grpSpPr>
        <p:grpSp>
          <p:nvGrpSpPr>
            <p:cNvPr id="619" name="Group"/>
            <p:cNvGrpSpPr/>
            <p:nvPr/>
          </p:nvGrpSpPr>
          <p:grpSpPr>
            <a:xfrm>
              <a:off x="0" y="0"/>
              <a:ext cx="5699924" cy="5357015"/>
              <a:chOff x="0" y="0"/>
              <a:chExt cx="5699923" cy="5357014"/>
            </a:xfrm>
          </p:grpSpPr>
          <p:pic>
            <p:nvPicPr>
              <p:cNvPr id="617" name="Image" descr="Image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5699924" cy="5357015"/>
              </a:xfrm>
              <a:prstGeom prst="rect">
                <a:avLst/>
              </a:prstGeom>
              <a:ln w="3175" cap="flat">
                <a:noFill/>
                <a:miter lim="400000"/>
              </a:ln>
              <a:effectLst/>
            </p:spPr>
          </p:pic>
          <p:sp>
            <p:nvSpPr>
              <p:cNvPr id="618" name="~3-4 𝜎 discrepancy"/>
              <p:cNvSpPr txBox="1"/>
              <p:nvPr/>
            </p:nvSpPr>
            <p:spPr>
              <a:xfrm>
                <a:off x="539086" y="2442904"/>
                <a:ext cx="3179870" cy="542159"/>
              </a:xfrm>
              <a:prstGeom prst="rect">
                <a:avLst/>
              </a:prstGeom>
              <a:noFill/>
              <a:ln w="3175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 algn="l">
                  <a:spcBef>
                    <a:spcPts val="2700"/>
                  </a:spcBef>
                  <a:defRPr sz="2600">
                    <a:solidFill>
                      <a:srgbClr val="FF2600"/>
                    </a:solidFill>
                    <a:latin typeface="Gill Sans"/>
                    <a:ea typeface="Gill Sans"/>
                    <a:cs typeface="Gill Sans"/>
                    <a:sym typeface="Gill Sans"/>
                  </a:defRPr>
                </a:lvl1pPr>
              </a:lstStyle>
              <a:p>
                <a:r>
                  <a:t>~3-4 𝜎 discrepancy</a:t>
                </a:r>
              </a:p>
            </p:txBody>
          </p:sp>
        </p:grpSp>
        <p:sp>
          <p:nvSpPr>
            <p:cNvPr id="620" name="Muon g-2"/>
            <p:cNvSpPr txBox="1"/>
            <p:nvPr/>
          </p:nvSpPr>
          <p:spPr>
            <a:xfrm>
              <a:off x="1987304" y="5528891"/>
              <a:ext cx="1725316" cy="567067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1" indent="0" algn="l">
                <a:spcBef>
                  <a:spcPts val="2500"/>
                </a:spcBef>
                <a:defRPr sz="2800"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rPr>
                  <a:solidFill>
                    <a:srgbClr val="7E2C4F"/>
                  </a:solidFill>
                </a:rPr>
                <a:t>Muon g-2</a:t>
              </a:r>
            </a:p>
          </p:txBody>
        </p:sp>
      </p:grpSp>
      <p:sp>
        <p:nvSpPr>
          <p:cNvPr id="622" name="Proton radius puzzle"/>
          <p:cNvSpPr txBox="1"/>
          <p:nvPr/>
        </p:nvSpPr>
        <p:spPr>
          <a:xfrm>
            <a:off x="1908682" y="7065164"/>
            <a:ext cx="3112044" cy="5080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 indent="0" algn="l">
              <a:spcBef>
                <a:spcPts val="2500"/>
              </a:spcBef>
              <a:defRPr sz="2800"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solidFill>
                  <a:srgbClr val="7E2C4F"/>
                </a:solidFill>
              </a:rPr>
              <a:t>Proton radius puzzle</a:t>
            </a:r>
          </a:p>
        </p:txBody>
      </p:sp>
      <p:sp>
        <p:nvSpPr>
          <p:cNvPr id="623" name="~5-6 𝜎 discrepancy"/>
          <p:cNvSpPr txBox="1"/>
          <p:nvPr/>
        </p:nvSpPr>
        <p:spPr>
          <a:xfrm>
            <a:off x="495097" y="4123042"/>
            <a:ext cx="2848651" cy="48568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spcBef>
                <a:spcPts val="2700"/>
              </a:spcBef>
              <a:defRPr sz="2600">
                <a:solidFill>
                  <a:srgbClr val="FF26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~5-6 𝜎 discrepancy</a:t>
            </a:r>
          </a:p>
        </p:txBody>
      </p:sp>
      <p:sp>
        <p:nvSpPr>
          <p:cNvPr id="624" name="Hadronic effects are the main sources of uncertainty"/>
          <p:cNvSpPr txBox="1"/>
          <p:nvPr/>
        </p:nvSpPr>
        <p:spPr>
          <a:xfrm>
            <a:off x="1350167" y="8369015"/>
            <a:ext cx="9786159" cy="65463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>
              <a:defRPr sz="3100">
                <a:solidFill>
                  <a:srgbClr val="005493"/>
                </a:solidFill>
                <a:latin typeface="Al Nile"/>
                <a:ea typeface="Al Nile"/>
                <a:cs typeface="Al Nile"/>
                <a:sym typeface="Al Nile"/>
              </a:defRPr>
            </a:lvl1pPr>
          </a:lstStyle>
          <a:p>
            <a:r>
              <a:t>Hadronic effects are the main sources of uncertainty</a:t>
            </a:r>
          </a:p>
        </p:txBody>
      </p:sp>
      <p:sp>
        <p:nvSpPr>
          <p:cNvPr id="625" name="projection"/>
          <p:cNvSpPr txBox="1"/>
          <p:nvPr/>
        </p:nvSpPr>
        <p:spPr>
          <a:xfrm>
            <a:off x="7676506" y="5575416"/>
            <a:ext cx="2848651" cy="48568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>
              <a:spcBef>
                <a:spcPts val="2700"/>
              </a:spcBef>
              <a:defRPr sz="1700" i="1">
                <a:solidFill>
                  <a:srgbClr val="2E49F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projection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" grpId="1" animBg="1" advAuto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Muon  g—2…"/>
          <p:cNvSpPr txBox="1">
            <a:spLocks noGrp="1"/>
          </p:cNvSpPr>
          <p:nvPr>
            <p:ph type="title"/>
          </p:nvPr>
        </p:nvSpPr>
        <p:spPr>
          <a:xfrm>
            <a:off x="2164111" y="519426"/>
            <a:ext cx="8381161" cy="941788"/>
          </a:xfrm>
          <a:prstGeom prst="rect">
            <a:avLst/>
          </a:prstGeom>
        </p:spPr>
        <p:txBody>
          <a:bodyPr/>
          <a:lstStyle/>
          <a:p>
            <a:pPr defTabSz="292100">
              <a:defRPr sz="3600"/>
            </a:pPr>
            <a:r>
              <a:t>Muon  </a:t>
            </a:r>
            <a:r>
              <a:rPr sz="3200" b="1" i="1">
                <a:latin typeface="Optima"/>
                <a:ea typeface="Optima"/>
                <a:cs typeface="Optima"/>
                <a:sym typeface="Optima"/>
              </a:rPr>
              <a:t>g</a:t>
            </a:r>
            <a:r>
              <a:rPr sz="2550" b="1" i="1">
                <a:latin typeface="Optima"/>
                <a:ea typeface="Optima"/>
                <a:cs typeface="Optima"/>
                <a:sym typeface="Optima"/>
              </a:rPr>
              <a:t>—</a:t>
            </a:r>
            <a:r>
              <a:rPr>
                <a:latin typeface="Optima"/>
                <a:ea typeface="Optima"/>
                <a:cs typeface="Optima"/>
                <a:sym typeface="Optima"/>
              </a:rPr>
              <a:t>2                 </a:t>
            </a:r>
          </a:p>
          <a:p>
            <a:pPr defTabSz="292100">
              <a:defRPr sz="1900"/>
            </a:pPr>
            <a:r>
              <a:rPr>
                <a:latin typeface="Optima"/>
                <a:ea typeface="Optima"/>
                <a:cs typeface="Optima"/>
                <a:sym typeface="Optima"/>
              </a:rPr>
              <a:t>or, anomalous magnetic moment:</a:t>
            </a:r>
          </a:p>
        </p:txBody>
      </p:sp>
      <p:sp>
        <p:nvSpPr>
          <p:cNvPr id="6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43</a:t>
            </a:fld>
            <a:endParaRPr/>
          </a:p>
        </p:txBody>
      </p:sp>
      <p:grpSp>
        <p:nvGrpSpPr>
          <p:cNvPr id="631" name="Image"/>
          <p:cNvGrpSpPr/>
          <p:nvPr/>
        </p:nvGrpSpPr>
        <p:grpSpPr>
          <a:xfrm>
            <a:off x="1315330" y="1742124"/>
            <a:ext cx="10757484" cy="5964552"/>
            <a:chOff x="0" y="0"/>
            <a:chExt cx="10757482" cy="5964550"/>
          </a:xfrm>
        </p:grpSpPr>
        <p:pic>
          <p:nvPicPr>
            <p:cNvPr id="630" name="Image" descr="Imag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200" y="50800"/>
              <a:ext cx="10605083" cy="574865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29" name="Image" descr="Imag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0757483" cy="5964551"/>
            </a:xfrm>
            <a:prstGeom prst="rect">
              <a:avLst/>
            </a:prstGeom>
            <a:effectLst/>
          </p:spPr>
        </p:pic>
      </p:grpSp>
      <p:pic>
        <p:nvPicPr>
          <p:cNvPr id="632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6507" y="1165667"/>
            <a:ext cx="1730821" cy="303612"/>
          </a:xfrm>
          <a:prstGeom prst="rect">
            <a:avLst/>
          </a:prstGeom>
          <a:ln w="3175">
            <a:miter lim="400000"/>
          </a:ln>
        </p:spPr>
      </p:pic>
      <p:pic>
        <p:nvPicPr>
          <p:cNvPr id="633" name="CCg25_09_14-2.jpg" descr="CCg25_09_14-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5655" y="7562046"/>
            <a:ext cx="7692688" cy="1989111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Dispersive “data-driven” evaluation of HVP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Dispersive “data-driven” evaluation of HVP</a:t>
            </a:r>
          </a:p>
        </p:txBody>
      </p:sp>
      <p:sp>
        <p:nvSpPr>
          <p:cNvPr id="6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44</a:t>
            </a:fld>
            <a:endParaRPr/>
          </a:p>
        </p:txBody>
      </p:sp>
      <p:pic>
        <p:nvPicPr>
          <p:cNvPr id="637" name="The-cut-hadronic-vacuum-polarization-diagram-and-the-electroproduction-of-hadrons.png" descr="The-cut-hadronic-vacuum-polarization-diagram-and-the-electroproduction-of-hadron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115" y="1351797"/>
            <a:ext cx="4892131" cy="2565386"/>
          </a:xfrm>
          <a:prstGeom prst="rect">
            <a:avLst/>
          </a:prstGeom>
          <a:ln w="3175">
            <a:miter lim="400000"/>
          </a:ln>
        </p:spPr>
      </p:pic>
      <p:pic>
        <p:nvPicPr>
          <p:cNvPr id="638" name="Rectangle" descr="Rectangl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505275" y="3682649"/>
            <a:ext cx="7264975" cy="1199289"/>
          </a:xfrm>
          <a:prstGeom prst="rect">
            <a:avLst/>
          </a:prstGeom>
        </p:spPr>
      </p:pic>
      <p:sp>
        <p:nvSpPr>
          <p:cNvPr id="640" name="Reviews:…"/>
          <p:cNvSpPr txBox="1"/>
          <p:nvPr/>
        </p:nvSpPr>
        <p:spPr>
          <a:xfrm>
            <a:off x="7515293" y="1893251"/>
            <a:ext cx="5243179" cy="11303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indent="-457200" algn="l" defTabSz="457200">
              <a:lnSpc>
                <a:spcPts val="31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1800">
                <a:latin typeface="Times"/>
                <a:ea typeface="Times"/>
                <a:cs typeface="Times"/>
                <a:sym typeface="Times"/>
              </a:defRPr>
            </a:pPr>
            <a:r>
              <a:t>Reviews:</a:t>
            </a:r>
          </a:p>
          <a:p>
            <a:pPr marL="457200" indent="-457200" algn="l" defTabSz="457200">
              <a:lnSpc>
                <a:spcPts val="31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1800">
                <a:latin typeface="Times"/>
                <a:ea typeface="Times"/>
                <a:cs typeface="Times"/>
                <a:sym typeface="Times"/>
              </a:defRPr>
            </a:pPr>
            <a:r>
              <a:t>F. Jegerlehner, Springer Tracts Mod. Phys. 274 (2017). </a:t>
            </a:r>
          </a:p>
          <a:p>
            <a:pPr marL="457200" indent="-457200" algn="l" defTabSz="457200">
              <a:lnSpc>
                <a:spcPts val="2200"/>
              </a:lnSpc>
              <a:spcBef>
                <a:spcPts val="500"/>
              </a:spcBef>
              <a:tabLst>
                <a:tab pos="139700" algn="l"/>
                <a:tab pos="457200" algn="l"/>
              </a:tabLst>
              <a:defRPr sz="1200">
                <a:latin typeface="Times"/>
                <a:ea typeface="Times"/>
                <a:cs typeface="Times"/>
                <a:sym typeface="Times"/>
              </a:defRPr>
            </a:pPr>
            <a:r>
              <a:rPr sz="1800"/>
              <a:t>M. Davier, Nucl. Part. Phys. Proc. 287-288, 70 (2017). </a:t>
            </a:r>
          </a:p>
        </p:txBody>
      </p:sp>
      <p:pic>
        <p:nvPicPr>
          <p:cNvPr id="641" name="a^mathrm_HVP_=_f.pdf" descr="a^mathrm_HVP_=_f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5442" y="3781635"/>
            <a:ext cx="6804641" cy="1001317"/>
          </a:xfrm>
          <a:prstGeom prst="rect">
            <a:avLst/>
          </a:prstGeom>
          <a:ln w="3175">
            <a:miter lim="400000"/>
          </a:ln>
        </p:spPr>
      </p:pic>
      <p:pic>
        <p:nvPicPr>
          <p:cNvPr id="642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63" y="6653451"/>
            <a:ext cx="6676315" cy="2901882"/>
          </a:xfrm>
          <a:prstGeom prst="rect">
            <a:avLst/>
          </a:prstGeom>
          <a:ln w="3175">
            <a:miter lim="400000"/>
          </a:ln>
        </p:spPr>
      </p:pic>
      <p:pic>
        <p:nvPicPr>
          <p:cNvPr id="643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6351" y="6701127"/>
            <a:ext cx="6221487" cy="2850408"/>
          </a:xfrm>
          <a:prstGeom prst="rect">
            <a:avLst/>
          </a:prstGeom>
          <a:ln w="3175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44" name="Equation"/>
              <p:cNvSpPr txBox="1"/>
              <p:nvPr/>
            </p:nvSpPr>
            <p:spPr>
              <a:xfrm>
                <a:off x="2624067" y="5089399"/>
                <a:ext cx="7268099" cy="98323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Im</m:t>
                      </m:r>
                      <m:sSup>
                        <m:sSupPr>
                          <m:ctrlP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Π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had</m:t>
                          </m:r>
                        </m:sup>
                      </m:sSup>
                      <m:r>
                        <a:rPr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𝜋𝛼</m:t>
                          </m:r>
                        </m:den>
                      </m:f>
                      <m:r>
                        <a:rPr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sz="3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𝜋𝛼</m:t>
                          </m:r>
                        </m:den>
                      </m:f>
                      <m:f>
                        <m:fPr>
                          <m:ctrlP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m:rPr>
                              <m:sty m:val="p"/>
                            </m:rP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had</m:t>
                          </m:r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sSup>
                            <m:sSupPr>
                              <m:ctrlP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sz="3200"/>
              </a:p>
            </p:txBody>
          </p:sp>
        </mc:Choice>
        <mc:Fallback xmlns="">
          <p:sp>
            <p:nvSpPr>
              <p:cNvPr id="64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4067" y="5089399"/>
                <a:ext cx="7268099" cy="983232"/>
              </a:xfrm>
              <a:prstGeom prst="rect">
                <a:avLst/>
              </a:prstGeom>
              <a:blipFill>
                <a:blip r:embed="rId7"/>
                <a:stretch>
                  <a:fillRect l="-1920" r="-9250" b="-2564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And the result, for HVP contribu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And the result, for HVP contribution</a:t>
            </a:r>
          </a:p>
        </p:txBody>
      </p:sp>
      <p:sp>
        <p:nvSpPr>
          <p:cNvPr id="6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45</a:t>
            </a:fld>
            <a:endParaRPr/>
          </a:p>
        </p:txBody>
      </p:sp>
      <p:pic>
        <p:nvPicPr>
          <p:cNvPr id="64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2869" y="4637606"/>
            <a:ext cx="6548046" cy="3110095"/>
          </a:xfrm>
          <a:prstGeom prst="rect">
            <a:avLst/>
          </a:prstGeom>
          <a:ln w="3175">
            <a:miter lim="400000"/>
          </a:ln>
        </p:spPr>
      </p:pic>
      <p:pic>
        <p:nvPicPr>
          <p:cNvPr id="64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4252" y="1998303"/>
            <a:ext cx="8819982" cy="2238563"/>
          </a:xfrm>
          <a:prstGeom prst="rect">
            <a:avLst/>
          </a:prstGeom>
          <a:ln w="3175">
            <a:miter lim="400000"/>
          </a:ln>
        </p:spPr>
      </p:pic>
      <p:sp>
        <p:nvSpPr>
          <p:cNvPr id="650" name="(from M. Knecht’s talk in Feb’18):"/>
          <p:cNvSpPr txBox="1"/>
          <p:nvPr/>
        </p:nvSpPr>
        <p:spPr>
          <a:xfrm>
            <a:off x="7432007" y="2079642"/>
            <a:ext cx="3509517" cy="3619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>
              <a:defRPr sz="2000">
                <a:latin typeface="Corbel"/>
                <a:ea typeface="Corbel"/>
                <a:cs typeface="Corbel"/>
                <a:sym typeface="Corbel"/>
              </a:defRPr>
            </a:lvl1pPr>
          </a:lstStyle>
          <a:p>
            <a:r>
              <a:t>(from M. Knecht’s talk in Feb’18):</a:t>
            </a:r>
          </a:p>
        </p:txBody>
      </p:sp>
      <p:sp>
        <p:nvSpPr>
          <p:cNvPr id="651" name="What about hadronic light-by-light (HLbL), etc.?"/>
          <p:cNvSpPr txBox="1"/>
          <p:nvPr/>
        </p:nvSpPr>
        <p:spPr>
          <a:xfrm>
            <a:off x="3061634" y="8327616"/>
            <a:ext cx="8936828" cy="65463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>
              <a:defRPr sz="3100">
                <a:solidFill>
                  <a:srgbClr val="005493"/>
                </a:solidFill>
                <a:latin typeface="Al Nile"/>
                <a:ea typeface="Al Nile"/>
                <a:cs typeface="Al Nile"/>
                <a:sym typeface="Al Nile"/>
              </a:defRPr>
            </a:lvl1pPr>
          </a:lstStyle>
          <a:p>
            <a:r>
              <a:t>What about hadronic light-by-light (HLbL), etc.?</a:t>
            </a:r>
          </a:p>
        </p:txBody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Universal dispersive formula:…"/>
          <p:cNvSpPr txBox="1">
            <a:spLocks noGrp="1"/>
          </p:cNvSpPr>
          <p:nvPr>
            <p:ph type="title"/>
          </p:nvPr>
        </p:nvSpPr>
        <p:spPr>
          <a:xfrm>
            <a:off x="2239669" y="554174"/>
            <a:ext cx="8311692" cy="1007996"/>
          </a:xfrm>
          <a:prstGeom prst="rect">
            <a:avLst/>
          </a:prstGeom>
        </p:spPr>
        <p:txBody>
          <a:bodyPr/>
          <a:lstStyle/>
          <a:p>
            <a:pPr defTabSz="239522">
              <a:defRPr sz="2952"/>
            </a:pPr>
            <a:r>
              <a:t>Universal dispersive formula:</a:t>
            </a:r>
          </a:p>
          <a:p>
            <a:pPr defTabSz="239522">
              <a:defRPr sz="2952"/>
            </a:pPr>
            <a:r>
              <a:rPr>
                <a:solidFill>
                  <a:srgbClr val="129ACA"/>
                </a:solidFill>
              </a:rPr>
              <a:t>Schwinger Sum Rule</a:t>
            </a:r>
          </a:p>
        </p:txBody>
      </p:sp>
      <p:sp>
        <p:nvSpPr>
          <p:cNvPr id="6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46</a:t>
            </a:fld>
            <a:endParaRPr/>
          </a:p>
        </p:txBody>
      </p:sp>
      <p:sp>
        <p:nvSpPr>
          <p:cNvPr id="655" name="σLT is inclusive cross section of polarized photo-absorption on muon:"/>
          <p:cNvSpPr txBox="1">
            <a:spLocks noGrp="1"/>
          </p:cNvSpPr>
          <p:nvPr>
            <p:ph type="body" sz="quarter" idx="4294967295"/>
          </p:nvPr>
        </p:nvSpPr>
        <p:spPr>
          <a:xfrm>
            <a:off x="835786" y="6715856"/>
            <a:ext cx="4833984" cy="1761564"/>
          </a:xfrm>
          <a:prstGeom prst="rect">
            <a:avLst/>
          </a:prstGeom>
        </p:spPr>
        <p:txBody>
          <a:bodyPr anchor="t"/>
          <a:lstStyle/>
          <a:p>
            <a:pPr marL="419100" indent="-419100" defTabSz="584200">
              <a:spcBef>
                <a:spcPts val="3400"/>
              </a:spcBef>
              <a:buSzPct val="30000"/>
              <a:buBlip>
                <a:blip r:embed="rId2"/>
              </a:buBlip>
              <a:tabLst/>
              <a:defRPr sz="28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σ</a:t>
            </a:r>
            <a:r>
              <a:rPr baseline="-5999"/>
              <a:t>LT </a:t>
            </a:r>
            <a:r>
              <a:t>is inclusive cross section of polarized photo-absorption on muon: </a:t>
            </a:r>
          </a:p>
        </p:txBody>
      </p:sp>
      <p:pic>
        <p:nvPicPr>
          <p:cNvPr id="656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3400" y="3542505"/>
            <a:ext cx="7010400" cy="1219201"/>
          </a:xfrm>
          <a:prstGeom prst="rect">
            <a:avLst/>
          </a:prstGeom>
          <a:ln w="3175">
            <a:miter lim="400000"/>
          </a:ln>
        </p:spPr>
      </p:pic>
      <p:grpSp>
        <p:nvGrpSpPr>
          <p:cNvPr id="665" name="Group"/>
          <p:cNvGrpSpPr/>
          <p:nvPr/>
        </p:nvGrpSpPr>
        <p:grpSpPr>
          <a:xfrm>
            <a:off x="4333115" y="2698235"/>
            <a:ext cx="4910596" cy="4060911"/>
            <a:chOff x="1797099" y="438149"/>
            <a:chExt cx="4910595" cy="4060910"/>
          </a:xfrm>
        </p:grpSpPr>
        <p:sp>
          <p:nvSpPr>
            <p:cNvPr id="657" name="muon mass m"/>
            <p:cNvSpPr/>
            <p:nvPr/>
          </p:nvSpPr>
          <p:spPr>
            <a:xfrm>
              <a:off x="1797099" y="603249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000">
                  <a:solidFill>
                    <a:srgbClr val="5B5854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r>
                <a:t>muon mass m</a:t>
              </a:r>
            </a:p>
          </p:txBody>
        </p:sp>
        <p:sp>
          <p:nvSpPr>
            <p:cNvPr id="658" name="photon lab-frame energy 𝜈…"/>
            <p:cNvSpPr/>
            <p:nvPr/>
          </p:nvSpPr>
          <p:spPr>
            <a:xfrm>
              <a:off x="5437694" y="438149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000">
                  <a:solidFill>
                    <a:srgbClr val="5B5854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photon lab-frame energy 𝜈 </a:t>
              </a:r>
            </a:p>
            <a:p>
              <a:pPr>
                <a:defRPr sz="2000">
                  <a:solidFill>
                    <a:srgbClr val="5B5854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and virtuality Q</a:t>
              </a:r>
              <a:r>
                <a:rPr baseline="31999"/>
                <a:t>2 </a:t>
              </a:r>
              <a:r>
                <a:rPr>
                  <a:latin typeface="Papyrus"/>
                  <a:ea typeface="Papyrus"/>
                  <a:cs typeface="Papyrus"/>
                  <a:sym typeface="Papyrus"/>
                </a:rPr>
                <a:t>= -</a:t>
              </a:r>
              <a:r>
                <a:t>q</a:t>
              </a:r>
              <a:r>
                <a:rPr baseline="31999"/>
                <a:t>2</a:t>
              </a:r>
            </a:p>
          </p:txBody>
        </p:sp>
        <p:sp>
          <p:nvSpPr>
            <p:cNvPr id="659" name="photo-absorption threshold ν0"/>
            <p:cNvSpPr/>
            <p:nvPr/>
          </p:nvSpPr>
          <p:spPr>
            <a:xfrm>
              <a:off x="2590087" y="3208291"/>
              <a:ext cx="3428559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algn="l">
                <a:defRPr sz="2000">
                  <a:solidFill>
                    <a:srgbClr val="5B5854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photo-absorption threshold ν</a:t>
              </a:r>
              <a:r>
                <a:rPr baseline="-5999"/>
                <a:t>0</a:t>
              </a:r>
            </a:p>
          </p:txBody>
        </p:sp>
        <p:sp>
          <p:nvSpPr>
            <p:cNvPr id="660" name="Line"/>
            <p:cNvSpPr/>
            <p:nvPr/>
          </p:nvSpPr>
          <p:spPr>
            <a:xfrm>
              <a:off x="1797099" y="780076"/>
              <a:ext cx="1" cy="419102"/>
            </a:xfrm>
            <a:prstGeom prst="line">
              <a:avLst/>
            </a:prstGeom>
            <a:noFill/>
            <a:ln w="25400" cap="flat">
              <a:solidFill>
                <a:srgbClr val="6F6A5A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606060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61" name="Line"/>
            <p:cNvSpPr/>
            <p:nvPr/>
          </p:nvSpPr>
          <p:spPr>
            <a:xfrm>
              <a:off x="5497032" y="780076"/>
              <a:ext cx="1" cy="419102"/>
            </a:xfrm>
            <a:prstGeom prst="line">
              <a:avLst/>
            </a:prstGeom>
            <a:noFill/>
            <a:ln w="25400" cap="flat">
              <a:solidFill>
                <a:srgbClr val="6F6A5A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606060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62" name="Line"/>
            <p:cNvSpPr/>
            <p:nvPr/>
          </p:nvSpPr>
          <p:spPr>
            <a:xfrm>
              <a:off x="2762299" y="2554984"/>
              <a:ext cx="1" cy="419101"/>
            </a:xfrm>
            <a:prstGeom prst="line">
              <a:avLst/>
            </a:prstGeom>
            <a:noFill/>
            <a:ln w="25400" cap="flat">
              <a:solidFill>
                <a:srgbClr val="6F6A5A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606060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63" name="fine-structure…"/>
            <p:cNvSpPr/>
            <p:nvPr/>
          </p:nvSpPr>
          <p:spPr>
            <a:xfrm>
              <a:off x="2267203" y="3229060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r">
                <a:defRPr sz="2000">
                  <a:solidFill>
                    <a:srgbClr val="5B5854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fine-structure </a:t>
              </a:r>
            </a:p>
            <a:p>
              <a:pPr>
                <a:defRPr sz="2000">
                  <a:solidFill>
                    <a:srgbClr val="5B5854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constant 𝛼 ≈ 1/137</a:t>
              </a:r>
            </a:p>
          </p:txBody>
        </p:sp>
        <p:sp>
          <p:nvSpPr>
            <p:cNvPr id="664" name="Line"/>
            <p:cNvSpPr/>
            <p:nvPr/>
          </p:nvSpPr>
          <p:spPr>
            <a:xfrm>
              <a:off x="2084966" y="2406817"/>
              <a:ext cx="1" cy="419101"/>
            </a:xfrm>
            <a:prstGeom prst="line">
              <a:avLst/>
            </a:prstGeom>
            <a:noFill/>
            <a:ln w="25400" cap="flat">
              <a:solidFill>
                <a:srgbClr val="6F6A5A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606060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</p:grpSp>
      <p:grpSp>
        <p:nvGrpSpPr>
          <p:cNvPr id="669" name="Group"/>
          <p:cNvGrpSpPr/>
          <p:nvPr/>
        </p:nvGrpSpPr>
        <p:grpSpPr>
          <a:xfrm>
            <a:off x="8494993" y="4517420"/>
            <a:ext cx="4246055" cy="2105630"/>
            <a:chOff x="-121952" y="-73940"/>
            <a:chExt cx="4246053" cy="2105629"/>
          </a:xfrm>
        </p:grpSpPr>
        <p:sp>
          <p:nvSpPr>
            <p:cNvPr id="666" name="longitudinal-transverse…"/>
            <p:cNvSpPr txBox="1"/>
            <p:nvPr/>
          </p:nvSpPr>
          <p:spPr>
            <a:xfrm>
              <a:off x="163276" y="596589"/>
              <a:ext cx="3960826" cy="1435101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800">
                  <a:solidFill>
                    <a:srgbClr val="129ACA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longitudinal-transverse</a:t>
              </a:r>
            </a:p>
            <a:p>
              <a:pPr>
                <a:defRPr sz="2800">
                  <a:solidFill>
                    <a:srgbClr val="129ACA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photo-absorption </a:t>
              </a:r>
            </a:p>
            <a:p>
              <a:pPr>
                <a:defRPr sz="2800">
                  <a:solidFill>
                    <a:srgbClr val="129ACA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cross section σ</a:t>
              </a:r>
              <a:r>
                <a:rPr baseline="-5999"/>
                <a:t>LT</a:t>
              </a:r>
            </a:p>
          </p:txBody>
        </p:sp>
        <p:pic>
          <p:nvPicPr>
            <p:cNvPr id="667" name="Line" descr="Lin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5144998">
              <a:off x="-253056" y="184415"/>
              <a:ext cx="734171" cy="262439"/>
            </a:xfrm>
            <a:prstGeom prst="rect">
              <a:avLst/>
            </a:prstGeom>
            <a:effectLst/>
          </p:spPr>
        </p:pic>
      </p:grpSp>
      <p:pic>
        <p:nvPicPr>
          <p:cNvPr id="670" name="inelastic.pdf" descr="inelastic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1444" y="6490915"/>
            <a:ext cx="2855438" cy="2211447"/>
          </a:xfrm>
          <a:prstGeom prst="rect">
            <a:avLst/>
          </a:prstGeom>
          <a:ln w="3175">
            <a:miter lim="400000"/>
          </a:ln>
        </p:spPr>
      </p:pic>
      <p:pic>
        <p:nvPicPr>
          <p:cNvPr id="671" name="Image" descr="Image"/>
          <p:cNvPicPr>
            <a:picLocks/>
          </p:cNvPicPr>
          <p:nvPr/>
        </p:nvPicPr>
        <p:blipFill>
          <a:blip r:embed="rId6">
            <a:alphaModFix amt="71780"/>
          </a:blip>
          <a:stretch>
            <a:fillRect/>
          </a:stretch>
        </p:blipFill>
        <p:spPr>
          <a:xfrm>
            <a:off x="522096" y="467145"/>
            <a:ext cx="1589290" cy="2258231"/>
          </a:xfrm>
          <a:prstGeom prst="rect">
            <a:avLst/>
          </a:prstGeom>
        </p:spPr>
      </p:pic>
      <p:sp>
        <p:nvSpPr>
          <p:cNvPr id="672" name="J. S. Schwinger, Proc. Nat. Acad. Sci. 72, 1 (1975); ibid. 72, 1559 (1975) [Acta Phys. Austriaca Suppl. 14, 471 (1975)].…"/>
          <p:cNvSpPr txBox="1"/>
          <p:nvPr/>
        </p:nvSpPr>
        <p:spPr>
          <a:xfrm>
            <a:off x="2907682" y="1684519"/>
            <a:ext cx="9915427" cy="6604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lnSpc>
                <a:spcPts val="2900"/>
              </a:lnSpc>
              <a:spcBef>
                <a:spcPts val="600"/>
              </a:spcBef>
              <a:defRPr sz="1600">
                <a:latin typeface="Times"/>
                <a:ea typeface="Times"/>
                <a:cs typeface="Times"/>
                <a:sym typeface="Times"/>
              </a:defRPr>
            </a:pPr>
            <a:r>
              <a:t>J. S. Schwinger, Proc. Nat. Acad. Sci. 72, 1 (1975); ibid. 72, 1559 (1975) [Acta Phys. Austriaca Suppl. 14, 471 (1975)]. </a:t>
            </a:r>
          </a:p>
          <a:p>
            <a:pPr algn="l" defTabSz="457200">
              <a:lnSpc>
                <a:spcPts val="3300"/>
              </a:lnSpc>
              <a:spcBef>
                <a:spcPts val="1200"/>
              </a:spcBef>
              <a:defRPr sz="1600">
                <a:latin typeface="Times"/>
                <a:ea typeface="Times"/>
                <a:cs typeface="Times"/>
                <a:sym typeface="Times"/>
              </a:defRPr>
            </a:pPr>
            <a:r>
              <a:t>A. M. Harun ar-Rashid, Nuovo Cim. A 33, 447 (1976).</a:t>
            </a:r>
          </a:p>
        </p:txBody>
      </p:sp>
      <p:sp>
        <p:nvSpPr>
          <p:cNvPr id="673" name="=𝛾𝜇, 𝛾𝛾𝜇, π0𝜇, 𝛾π0𝜇, …"/>
          <p:cNvSpPr txBox="1"/>
          <p:nvPr/>
        </p:nvSpPr>
        <p:spPr>
          <a:xfrm>
            <a:off x="8929101" y="7301156"/>
            <a:ext cx="3817887" cy="6477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800">
                <a:solidFill>
                  <a:srgbClr val="009051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=𝛾𝜇, 𝛾𝛾𝜇, π</a:t>
            </a:r>
            <a:r>
              <a:rPr baseline="31999"/>
              <a:t>0</a:t>
            </a:r>
            <a:r>
              <a:t>𝜇, 𝛾π</a:t>
            </a:r>
            <a:r>
              <a:rPr baseline="31999"/>
              <a:t>0</a:t>
            </a:r>
            <a:r>
              <a:t>𝜇, …</a:t>
            </a:r>
          </a:p>
        </p:txBody>
      </p:sp>
      <p:sp>
        <p:nvSpPr>
          <p:cNvPr id="674" name="anomalous…"/>
          <p:cNvSpPr txBox="1"/>
          <p:nvPr/>
        </p:nvSpPr>
        <p:spPr>
          <a:xfrm>
            <a:off x="167631" y="3117059"/>
            <a:ext cx="3160726" cy="14351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800">
                <a:solidFill>
                  <a:srgbClr val="CC0001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anomalous </a:t>
            </a:r>
          </a:p>
          <a:p>
            <a:pPr algn="l">
              <a:defRPr sz="2800">
                <a:solidFill>
                  <a:srgbClr val="CC0001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magnetic moment </a:t>
            </a:r>
          </a:p>
          <a:p>
            <a:pPr algn="l">
              <a:defRPr sz="2800">
                <a:solidFill>
                  <a:srgbClr val="CC0001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a=½(g−2)</a:t>
            </a:r>
          </a:p>
        </p:txBody>
      </p:sp>
      <p:pic>
        <p:nvPicPr>
          <p:cNvPr id="675" name="Line" descr="Line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2221449" y="4063543"/>
            <a:ext cx="725816" cy="262439"/>
          </a:xfrm>
          <a:prstGeom prst="rect">
            <a:avLst/>
          </a:prstGeom>
        </p:spPr>
      </p:pic>
      <p:sp>
        <p:nvSpPr>
          <p:cNvPr id="677" name="𝜇"/>
          <p:cNvSpPr txBox="1"/>
          <p:nvPr/>
        </p:nvSpPr>
        <p:spPr>
          <a:xfrm>
            <a:off x="6710638" y="8233444"/>
            <a:ext cx="693811" cy="64770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r>
              <a:t>𝜇</a:t>
            </a:r>
          </a:p>
        </p:txBody>
      </p:sp>
      <p:sp>
        <p:nvSpPr>
          <p:cNvPr id="678" name="a"/>
          <p:cNvSpPr txBox="1"/>
          <p:nvPr/>
        </p:nvSpPr>
        <p:spPr>
          <a:xfrm>
            <a:off x="3041113" y="3696815"/>
            <a:ext cx="423330" cy="75565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>
            <a:lvl1pPr>
              <a:defRPr sz="4500" i="1">
                <a:solidFill>
                  <a:srgbClr val="797979"/>
                </a:solidFill>
                <a:latin typeface="Corbel"/>
                <a:ea typeface="Corbel"/>
                <a:cs typeface="Corbel"/>
                <a:sym typeface="Corbel"/>
              </a:defRPr>
            </a:lvl1pPr>
          </a:lstStyle>
          <a:p>
            <a:pPr>
              <a:defRPr i="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rPr i="1">
                <a:latin typeface="Corbel"/>
                <a:ea typeface="Corbel"/>
                <a:cs typeface="Corbel"/>
                <a:sym typeface="Corbel"/>
              </a:rPr>
              <a:t>a</a:t>
            </a:r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Origin of sum rules"/>
          <p:cNvSpPr txBox="1">
            <a:spLocks noGrp="1"/>
          </p:cNvSpPr>
          <p:nvPr>
            <p:ph type="title"/>
          </p:nvPr>
        </p:nvSpPr>
        <p:spPr>
          <a:xfrm>
            <a:off x="2346554" y="767944"/>
            <a:ext cx="8311692" cy="526553"/>
          </a:xfrm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Origin of sum rules</a:t>
            </a:r>
          </a:p>
        </p:txBody>
      </p:sp>
      <p:sp>
        <p:nvSpPr>
          <p:cNvPr id="6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47</a:t>
            </a:fld>
            <a:endParaRPr/>
          </a:p>
        </p:txBody>
      </p:sp>
      <p:sp>
        <p:nvSpPr>
          <p:cNvPr id="682" name="Sum rules are model-independent relations based on general principles of:…"/>
          <p:cNvSpPr txBox="1">
            <a:spLocks noGrp="1"/>
          </p:cNvSpPr>
          <p:nvPr>
            <p:ph type="body" sz="half" idx="4294967295"/>
          </p:nvPr>
        </p:nvSpPr>
        <p:spPr>
          <a:xfrm>
            <a:off x="441430" y="1623455"/>
            <a:ext cx="8758316" cy="3574958"/>
          </a:xfrm>
          <a:prstGeom prst="rect">
            <a:avLst/>
          </a:prstGeom>
        </p:spPr>
        <p:txBody>
          <a:bodyPr anchor="t"/>
          <a:lstStyle/>
          <a:p>
            <a:pPr marL="419100" indent="-419100" defTabSz="584200">
              <a:spcBef>
                <a:spcPts val="3400"/>
              </a:spcBef>
              <a:buSzPct val="30000"/>
              <a:buBlip>
                <a:blip r:embed="rId2"/>
              </a:buBlip>
              <a:tabLst/>
              <a:defRPr sz="28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Sum rules are model-independent relations based on general principles of: </a:t>
            </a:r>
          </a:p>
          <a:p>
            <a:pPr marL="685800" lvl="1" indent="-228600" defTabSz="584200">
              <a:spcBef>
                <a:spcPts val="1300"/>
              </a:spcBef>
              <a:buClr>
                <a:srgbClr val="9A958E"/>
              </a:buClr>
              <a:buSzPct val="100000"/>
              <a:buChar char="•"/>
              <a:tabLst/>
              <a:defRPr sz="26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Analyticity/causality (dispersion relations),  </a:t>
            </a:r>
          </a:p>
          <a:p>
            <a:pPr marL="685800" lvl="1" indent="-228600" defTabSz="584200">
              <a:spcBef>
                <a:spcPts val="1300"/>
              </a:spcBef>
              <a:buClr>
                <a:srgbClr val="9A958E"/>
              </a:buClr>
              <a:buSzPct val="100000"/>
              <a:buChar char="•"/>
              <a:tabLst/>
              <a:defRPr sz="26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unitarity (optical theorem) </a:t>
            </a:r>
          </a:p>
          <a:p>
            <a:pPr marL="685800" lvl="1" indent="-228600" defTabSz="584200">
              <a:spcBef>
                <a:spcPts val="1300"/>
              </a:spcBef>
              <a:buClr>
                <a:srgbClr val="9A958E"/>
              </a:buClr>
              <a:buSzPct val="100000"/>
              <a:buChar char="•"/>
              <a:tabLst/>
              <a:defRPr sz="26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crossing symmetry</a:t>
            </a:r>
          </a:p>
          <a:p>
            <a:pPr marL="419100" indent="-419100" defTabSz="584200">
              <a:spcBef>
                <a:spcPts val="2500"/>
              </a:spcBef>
              <a:buSzPct val="30000"/>
              <a:buBlip>
                <a:blip r:embed="rId2"/>
              </a:buBlip>
              <a:tabLst/>
              <a:defRPr sz="28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Examples of sum rules include:  </a:t>
            </a:r>
          </a:p>
        </p:txBody>
      </p:sp>
      <p:pic>
        <p:nvPicPr>
          <p:cNvPr id="683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708" y="6396080"/>
            <a:ext cx="3831375" cy="839254"/>
          </a:xfrm>
          <a:prstGeom prst="rect">
            <a:avLst/>
          </a:prstGeom>
          <a:ln w="3175">
            <a:miter lim="400000"/>
          </a:ln>
        </p:spPr>
      </p:pic>
      <p:grpSp>
        <p:nvGrpSpPr>
          <p:cNvPr id="688" name="Group"/>
          <p:cNvGrpSpPr/>
          <p:nvPr/>
        </p:nvGrpSpPr>
        <p:grpSpPr>
          <a:xfrm>
            <a:off x="942624" y="5342997"/>
            <a:ext cx="10071268" cy="1920758"/>
            <a:chOff x="0" y="0"/>
            <a:chExt cx="10071266" cy="1920757"/>
          </a:xfrm>
        </p:grpSpPr>
        <p:pic>
          <p:nvPicPr>
            <p:cNvPr id="684" name="Image" descr="Image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9583"/>
              <a:ext cx="5843417" cy="829835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sp>
          <p:nvSpPr>
            <p:cNvPr id="685" name="Burkhardt—Cottingham…"/>
            <p:cNvSpPr txBox="1"/>
            <p:nvPr/>
          </p:nvSpPr>
          <p:spPr>
            <a:xfrm>
              <a:off x="5920747" y="0"/>
              <a:ext cx="3652839" cy="889001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500">
                  <a:solidFill>
                    <a:srgbClr val="129ACA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Burkhardt—Cottingham</a:t>
              </a:r>
            </a:p>
            <a:p>
              <a:pPr>
                <a:defRPr sz="2500">
                  <a:solidFill>
                    <a:srgbClr val="129ACA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sum rule (1970)</a:t>
              </a:r>
            </a:p>
          </p:txBody>
        </p:sp>
        <p:sp>
          <p:nvSpPr>
            <p:cNvPr id="686" name="Gerasimov—Drell—Hearn…"/>
            <p:cNvSpPr txBox="1"/>
            <p:nvPr/>
          </p:nvSpPr>
          <p:spPr>
            <a:xfrm>
              <a:off x="6312066" y="1031757"/>
              <a:ext cx="3759201" cy="889001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defRPr sz="2500">
                  <a:solidFill>
                    <a:srgbClr val="CC0001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Gerasimov—Drell—Hearn</a:t>
              </a:r>
            </a:p>
            <a:p>
              <a:pPr algn="l">
                <a:defRPr sz="2500">
                  <a:solidFill>
                    <a:srgbClr val="CC0001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sum rule (1966)</a:t>
              </a:r>
            </a:p>
          </p:txBody>
        </p:sp>
        <p:sp>
          <p:nvSpPr>
            <p:cNvPr id="687" name="a"/>
            <p:cNvSpPr txBox="1"/>
            <p:nvPr/>
          </p:nvSpPr>
          <p:spPr>
            <a:xfrm>
              <a:off x="594361" y="174625"/>
              <a:ext cx="266066" cy="539751"/>
            </a:xfrm>
            <a:prstGeom prst="rect">
              <a:avLst/>
            </a:prstGeom>
            <a:solidFill>
              <a:srgbClr val="FFFFFF"/>
            </a:solidFill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28575" tIns="28575" rIns="28575" bIns="28575" numCol="1" anchor="ctr">
              <a:spAutoFit/>
            </a:bodyPr>
            <a:lstStyle>
              <a:lvl1pPr algn="l">
                <a:defRPr sz="3000">
                  <a:solidFill>
                    <a:srgbClr val="CC0001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r>
                <a:t>a</a:t>
              </a:r>
            </a:p>
          </p:txBody>
        </p:sp>
      </p:grpSp>
      <p:grpSp>
        <p:nvGrpSpPr>
          <p:cNvPr id="693" name="Group"/>
          <p:cNvGrpSpPr/>
          <p:nvPr/>
        </p:nvGrpSpPr>
        <p:grpSpPr>
          <a:xfrm>
            <a:off x="230632" y="6540500"/>
            <a:ext cx="11061309" cy="1935380"/>
            <a:chOff x="0" y="0"/>
            <a:chExt cx="11061308" cy="1935380"/>
          </a:xfrm>
        </p:grpSpPr>
        <p:pic>
          <p:nvPicPr>
            <p:cNvPr id="689" name="Image" descr="Image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80717" y="1105545"/>
              <a:ext cx="4771549" cy="829836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sp>
          <p:nvSpPr>
            <p:cNvPr id="690" name="Schwinger sum rule (1975)"/>
            <p:cNvSpPr txBox="1"/>
            <p:nvPr/>
          </p:nvSpPr>
          <p:spPr>
            <a:xfrm>
              <a:off x="6878167" y="1272813"/>
              <a:ext cx="4050984" cy="495301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500">
                  <a:solidFill>
                    <a:srgbClr val="009051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r>
                <a:t>Schwinger sum rule (1975)</a:t>
              </a:r>
            </a:p>
          </p:txBody>
        </p:sp>
        <p:sp>
          <p:nvSpPr>
            <p:cNvPr id="691" name="Line"/>
            <p:cNvSpPr/>
            <p:nvPr/>
          </p:nvSpPr>
          <p:spPr>
            <a:xfrm>
              <a:off x="51302" y="905119"/>
              <a:ext cx="11010007" cy="1"/>
            </a:xfrm>
            <a:prstGeom prst="line">
              <a:avLst/>
            </a:prstGeom>
            <a:noFill/>
            <a:ln w="19050" cap="flat">
              <a:solidFill>
                <a:srgbClr val="6F6A5A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606060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692" name="⊖"/>
            <p:cNvSpPr txBox="1"/>
            <p:nvPr/>
          </p:nvSpPr>
          <p:spPr>
            <a:xfrm>
              <a:off x="0" y="0"/>
              <a:ext cx="683587" cy="625382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4500">
                  <a:solidFill>
                    <a:srgbClr val="009051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t>⊖</a:t>
              </a:r>
            </a:p>
          </p:txBody>
        </p:sp>
      </p:grpSp>
      <p:pic>
        <p:nvPicPr>
          <p:cNvPr id="694" name="frwCSgeneric-eps-converted-to.pdf" descr="frwCSgeneric-eps-converted-to.pdf"/>
          <p:cNvPicPr>
            <a:picLocks noChangeAspect="1"/>
          </p:cNvPicPr>
          <p:nvPr/>
        </p:nvPicPr>
        <p:blipFill>
          <a:blip r:embed="rId6">
            <a:alphaModFix amt="70000"/>
          </a:blip>
          <a:stretch>
            <a:fillRect/>
          </a:stretch>
        </p:blipFill>
        <p:spPr>
          <a:xfrm>
            <a:off x="9006456" y="2550956"/>
            <a:ext cx="3498726" cy="1436045"/>
          </a:xfrm>
          <a:prstGeom prst="rect">
            <a:avLst/>
          </a:prstGeom>
          <a:ln w="3175">
            <a:miter lim="400000"/>
          </a:ln>
        </p:spPr>
      </p:pic>
      <p:pic>
        <p:nvPicPr>
          <p:cNvPr id="695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76023" y="5462014"/>
            <a:ext cx="2180232" cy="632971"/>
          </a:xfrm>
          <a:prstGeom prst="rect">
            <a:avLst/>
          </a:prstGeom>
          <a:ln w="3175">
            <a:miter lim="400000"/>
          </a:ln>
        </p:spPr>
      </p:pic>
      <p:sp>
        <p:nvSpPr>
          <p:cNvPr id="696" name="a"/>
          <p:cNvSpPr txBox="1"/>
          <p:nvPr/>
        </p:nvSpPr>
        <p:spPr>
          <a:xfrm>
            <a:off x="1910193" y="5527371"/>
            <a:ext cx="266066" cy="53975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 algn="l">
              <a:defRPr sz="3000">
                <a:solidFill>
                  <a:srgbClr val="CC0001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r>
              <a:t>a</a:t>
            </a:r>
          </a:p>
        </p:txBody>
      </p:sp>
      <p:sp>
        <p:nvSpPr>
          <p:cNvPr id="697" name="a"/>
          <p:cNvSpPr txBox="1"/>
          <p:nvPr/>
        </p:nvSpPr>
        <p:spPr>
          <a:xfrm>
            <a:off x="1743698" y="6526782"/>
            <a:ext cx="158752" cy="57785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>
            <a:lvl1pPr algn="l">
              <a:defRPr sz="3300">
                <a:solidFill>
                  <a:srgbClr val="CC0001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r>
              <a:t>a</a:t>
            </a:r>
          </a:p>
        </p:txBody>
      </p:sp>
      <p:sp>
        <p:nvSpPr>
          <p:cNvPr id="698" name="a"/>
          <p:cNvSpPr txBox="1"/>
          <p:nvPr/>
        </p:nvSpPr>
        <p:spPr>
          <a:xfrm>
            <a:off x="1910193" y="7775263"/>
            <a:ext cx="266066" cy="53975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 algn="l">
              <a:defRPr sz="3000">
                <a:solidFill>
                  <a:srgbClr val="CC0001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r>
              <a:t>a</a:t>
            </a:r>
          </a:p>
        </p:txBody>
      </p:sp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48</a:t>
            </a:fld>
            <a:endParaRPr/>
          </a:p>
        </p:txBody>
      </p:sp>
      <p:pic>
        <p:nvPicPr>
          <p:cNvPr id="70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5565" y="2563356"/>
            <a:ext cx="6196332" cy="2044687"/>
          </a:xfrm>
          <a:prstGeom prst="rect">
            <a:avLst/>
          </a:prstGeom>
          <a:ln w="3175">
            <a:miter lim="400000"/>
          </a:ln>
        </p:spPr>
      </p:pic>
      <p:grpSp>
        <p:nvGrpSpPr>
          <p:cNvPr id="705" name="Group"/>
          <p:cNvGrpSpPr/>
          <p:nvPr/>
        </p:nvGrpSpPr>
        <p:grpSpPr>
          <a:xfrm>
            <a:off x="8609356" y="4382839"/>
            <a:ext cx="1413035" cy="2489453"/>
            <a:chOff x="2385891" y="-34654"/>
            <a:chExt cx="1413034" cy="2489452"/>
          </a:xfrm>
        </p:grpSpPr>
        <p:sp>
          <p:nvSpPr>
            <p:cNvPr id="702" name="muon spin structure functions…"/>
            <p:cNvSpPr/>
            <p:nvPr/>
          </p:nvSpPr>
          <p:spPr>
            <a:xfrm>
              <a:off x="2528925" y="1184797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800">
                  <a:solidFill>
                    <a:srgbClr val="129ACA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muon spin structure functions</a:t>
              </a:r>
            </a:p>
            <a:p>
              <a:pPr>
                <a:defRPr sz="2800">
                  <a:solidFill>
                    <a:srgbClr val="129ACA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g</a:t>
              </a:r>
              <a:r>
                <a:rPr baseline="-5999"/>
                <a:t>1 </a:t>
              </a:r>
              <a:r>
                <a:t>and g</a:t>
              </a:r>
              <a:r>
                <a:rPr baseline="-5999"/>
                <a:t>2</a:t>
              </a:r>
            </a:p>
          </p:txBody>
        </p:sp>
        <p:pic>
          <p:nvPicPr>
            <p:cNvPr id="703" name="Line" descr="Lin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84998">
              <a:off x="2159060" y="204343"/>
              <a:ext cx="734171" cy="262439"/>
            </a:xfrm>
            <a:prstGeom prst="rect">
              <a:avLst/>
            </a:prstGeom>
            <a:effectLst/>
          </p:spPr>
        </p:pic>
      </p:grpSp>
      <p:grpSp>
        <p:nvGrpSpPr>
          <p:cNvPr id="712" name="Group"/>
          <p:cNvGrpSpPr/>
          <p:nvPr/>
        </p:nvGrpSpPr>
        <p:grpSpPr>
          <a:xfrm>
            <a:off x="4494748" y="6288691"/>
            <a:ext cx="5239106" cy="2667053"/>
            <a:chOff x="0" y="0"/>
            <a:chExt cx="5239104" cy="2667051"/>
          </a:xfrm>
        </p:grpSpPr>
        <p:sp>
          <p:nvSpPr>
            <p:cNvPr id="706" name="e-"/>
            <p:cNvSpPr txBox="1"/>
            <p:nvPr/>
          </p:nvSpPr>
          <p:spPr>
            <a:xfrm>
              <a:off x="112104" y="567565"/>
              <a:ext cx="852219" cy="423862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3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e</a:t>
              </a:r>
              <a:r>
                <a:rPr baseline="31999"/>
                <a:t>-</a:t>
              </a:r>
            </a:p>
          </p:txBody>
        </p:sp>
        <p:sp>
          <p:nvSpPr>
            <p:cNvPr id="707" name="𝛾*"/>
            <p:cNvSpPr txBox="1"/>
            <p:nvPr/>
          </p:nvSpPr>
          <p:spPr>
            <a:xfrm>
              <a:off x="1556937" y="1161301"/>
              <a:ext cx="1144836" cy="521507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3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𝛾</a:t>
              </a:r>
              <a:r>
                <a:rPr baseline="31999"/>
                <a:t>*</a:t>
              </a:r>
            </a:p>
          </p:txBody>
        </p:sp>
        <p:sp>
          <p:nvSpPr>
            <p:cNvPr id="708" name="e-"/>
            <p:cNvSpPr txBox="1"/>
            <p:nvPr/>
          </p:nvSpPr>
          <p:spPr>
            <a:xfrm rot="20580000">
              <a:off x="2468691" y="131047"/>
              <a:ext cx="963753" cy="450381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3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e</a:t>
              </a:r>
              <a:r>
                <a:rPr baseline="31999"/>
                <a:t>-</a:t>
              </a:r>
            </a:p>
          </p:txBody>
        </p:sp>
        <p:sp>
          <p:nvSpPr>
            <p:cNvPr id="709" name="𝜇"/>
            <p:cNvSpPr txBox="1"/>
            <p:nvPr/>
          </p:nvSpPr>
          <p:spPr>
            <a:xfrm>
              <a:off x="0" y="2043554"/>
              <a:ext cx="1006398" cy="466941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r>
                <a:t>𝜇</a:t>
              </a:r>
            </a:p>
          </p:txBody>
        </p:sp>
        <p:sp>
          <p:nvSpPr>
            <p:cNvPr id="710" name="hadrons"/>
            <p:cNvSpPr txBox="1"/>
            <p:nvPr/>
          </p:nvSpPr>
          <p:spPr>
            <a:xfrm rot="21060000">
              <a:off x="3757119" y="1273038"/>
              <a:ext cx="1443008" cy="611900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2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r>
                <a:t>hadrons</a:t>
              </a:r>
            </a:p>
          </p:txBody>
        </p:sp>
        <p:pic>
          <p:nvPicPr>
            <p:cNvPr id="711" name="MUonE.pdf" descr="MUonE.pd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9430" y="449254"/>
              <a:ext cx="3439850" cy="2217798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</p:grpSp>
      <p:sp>
        <p:nvSpPr>
          <p:cNvPr id="713" name="Expression in terms of…"/>
          <p:cNvSpPr txBox="1"/>
          <p:nvPr/>
        </p:nvSpPr>
        <p:spPr>
          <a:xfrm>
            <a:off x="2595244" y="711025"/>
            <a:ext cx="8349103" cy="11790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normAutofit/>
          </a:bodyPr>
          <a:lstStyle/>
          <a:p>
            <a:pPr defTabSz="286258">
              <a:defRPr sz="3528">
                <a:solidFill>
                  <a:srgbClr val="0096FF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t>Expression in terms of </a:t>
            </a:r>
          </a:p>
          <a:p>
            <a:pPr defTabSz="286258">
              <a:defRPr sz="3528">
                <a:solidFill>
                  <a:srgbClr val="0096FF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t>spin structure functions</a:t>
            </a:r>
          </a:p>
        </p:txBody>
      </p:sp>
      <p:sp>
        <p:nvSpPr>
          <p:cNvPr id="714" name="a"/>
          <p:cNvSpPr txBox="1"/>
          <p:nvPr/>
        </p:nvSpPr>
        <p:spPr>
          <a:xfrm>
            <a:off x="4184190" y="2615265"/>
            <a:ext cx="423330" cy="75565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>
            <a:lvl1pPr>
              <a:defRPr sz="4500" i="1">
                <a:solidFill>
                  <a:srgbClr val="797979"/>
                </a:solidFill>
                <a:latin typeface="Corbel"/>
                <a:ea typeface="Corbel"/>
                <a:cs typeface="Corbel"/>
                <a:sym typeface="Corbel"/>
              </a:defRPr>
            </a:lvl1pPr>
          </a:lstStyle>
          <a:p>
            <a:pPr>
              <a:defRPr i="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rPr i="1">
                <a:latin typeface="Corbel"/>
                <a:ea typeface="Corbel"/>
                <a:cs typeface="Corbel"/>
                <a:sym typeface="Corbel"/>
              </a:rPr>
              <a:t>a</a:t>
            </a:r>
          </a:p>
        </p:txBody>
      </p:sp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Verifying the Schwinger sum rule in QED"/>
          <p:cNvSpPr txBox="1">
            <a:spLocks noGrp="1"/>
          </p:cNvSpPr>
          <p:nvPr>
            <p:ph type="title"/>
          </p:nvPr>
        </p:nvSpPr>
        <p:spPr>
          <a:xfrm>
            <a:off x="2346554" y="767944"/>
            <a:ext cx="8311692" cy="581928"/>
          </a:xfrm>
          <a:prstGeom prst="rect">
            <a:avLst/>
          </a:prstGeom>
        </p:spPr>
        <p:txBody>
          <a:bodyPr/>
          <a:lstStyle>
            <a:lvl1pPr defTabSz="251206">
              <a:defRPr sz="3096"/>
            </a:lvl1pPr>
          </a:lstStyle>
          <a:p>
            <a:r>
              <a:t>Verifying the Schwinger sum rule in QED</a:t>
            </a:r>
          </a:p>
        </p:txBody>
      </p:sp>
      <p:sp>
        <p:nvSpPr>
          <p:cNvPr id="7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49</a:t>
            </a:fld>
            <a:endParaRPr/>
          </a:p>
        </p:txBody>
      </p:sp>
      <p:pic>
        <p:nvPicPr>
          <p:cNvPr id="718" name="vertex_corrections-eps-converted-to.pdf" descr="vertex_corrections-eps-converted-to.pdf"/>
          <p:cNvPicPr>
            <a:picLocks noChangeAspect="1"/>
          </p:cNvPicPr>
          <p:nvPr/>
        </p:nvPicPr>
        <p:blipFill>
          <a:blip r:embed="rId2"/>
          <a:srcRect r="52095"/>
          <a:stretch>
            <a:fillRect/>
          </a:stretch>
        </p:blipFill>
        <p:spPr>
          <a:xfrm>
            <a:off x="1185887" y="2070570"/>
            <a:ext cx="6319352" cy="1465743"/>
          </a:xfrm>
          <a:prstGeom prst="rect">
            <a:avLst/>
          </a:prstGeom>
          <a:ln w="3175">
            <a:miter lim="400000"/>
          </a:ln>
        </p:spPr>
      </p:pic>
      <p:sp>
        <p:nvSpPr>
          <p:cNvPr id="719" name="F2(0)=a"/>
          <p:cNvSpPr txBox="1"/>
          <p:nvPr/>
        </p:nvSpPr>
        <p:spPr>
          <a:xfrm>
            <a:off x="1315997" y="3558507"/>
            <a:ext cx="1291803" cy="4953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500">
                <a:solidFill>
                  <a:srgbClr val="2DA2CB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F</a:t>
            </a:r>
            <a:r>
              <a:rPr baseline="-5999"/>
              <a:t>2</a:t>
            </a:r>
            <a:r>
              <a:t>(0)=a</a:t>
            </a:r>
          </a:p>
        </p:txBody>
      </p:sp>
      <p:sp>
        <p:nvSpPr>
          <p:cNvPr id="720" name="a(1) = 𝛼/2π"/>
          <p:cNvSpPr txBox="1"/>
          <p:nvPr/>
        </p:nvSpPr>
        <p:spPr>
          <a:xfrm>
            <a:off x="5826948" y="3520407"/>
            <a:ext cx="1655870" cy="5715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500">
                <a:solidFill>
                  <a:srgbClr val="011993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a</a:t>
            </a:r>
            <a:r>
              <a:rPr baseline="31999"/>
              <a:t>(1) </a:t>
            </a:r>
            <a:r>
              <a:t>= 𝛼/2π</a:t>
            </a:r>
          </a:p>
        </p:txBody>
      </p:sp>
      <p:sp>
        <p:nvSpPr>
          <p:cNvPr id="721" name="a(0)=0"/>
          <p:cNvSpPr txBox="1"/>
          <p:nvPr/>
        </p:nvSpPr>
        <p:spPr>
          <a:xfrm>
            <a:off x="3707552" y="3587584"/>
            <a:ext cx="1007640" cy="4953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500">
                <a:solidFill>
                  <a:srgbClr val="009051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a</a:t>
            </a:r>
            <a:r>
              <a:rPr baseline="31999"/>
              <a:t>(0)</a:t>
            </a:r>
            <a:r>
              <a:t>=0</a:t>
            </a:r>
          </a:p>
        </p:txBody>
      </p:sp>
      <p:grpSp>
        <p:nvGrpSpPr>
          <p:cNvPr id="726" name="Group"/>
          <p:cNvGrpSpPr/>
          <p:nvPr/>
        </p:nvGrpSpPr>
        <p:grpSpPr>
          <a:xfrm>
            <a:off x="8569173" y="1752451"/>
            <a:ext cx="3516711" cy="2474597"/>
            <a:chOff x="-25400" y="0"/>
            <a:chExt cx="3516709" cy="2474596"/>
          </a:xfrm>
        </p:grpSpPr>
        <p:grpSp>
          <p:nvGrpSpPr>
            <p:cNvPr id="724" name="Schwinger term —…"/>
            <p:cNvGrpSpPr/>
            <p:nvPr/>
          </p:nvGrpSpPr>
          <p:grpSpPr>
            <a:xfrm>
              <a:off x="-25400" y="1458596"/>
              <a:ext cx="3516710" cy="1016001"/>
              <a:chOff x="0" y="0"/>
              <a:chExt cx="3516709" cy="1016000"/>
            </a:xfrm>
          </p:grpSpPr>
          <p:sp>
            <p:nvSpPr>
              <p:cNvPr id="723" name="Schwinger term —…"/>
              <p:cNvSpPr txBox="1"/>
              <p:nvPr/>
            </p:nvSpPr>
            <p:spPr>
              <a:xfrm>
                <a:off x="25400" y="25400"/>
                <a:ext cx="3465910" cy="965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algn="l">
                  <a:defRPr sz="2600">
                    <a:solidFill>
                      <a:srgbClr val="011993"/>
                    </a:solidFill>
                    <a:latin typeface="Bradley Hand ITC TT-Bold"/>
                    <a:ea typeface="Bradley Hand ITC TT-Bold"/>
                    <a:cs typeface="Bradley Hand ITC TT-Bold"/>
                    <a:sym typeface="Bradley Hand ITC TT-Bold"/>
                  </a:defRPr>
                </a:pPr>
                <a:r>
                  <a:t>Schwinger term — </a:t>
                </a:r>
              </a:p>
              <a:p>
                <a:pPr algn="l">
                  <a:defRPr sz="2600">
                    <a:solidFill>
                      <a:srgbClr val="011993"/>
                    </a:solidFill>
                    <a:latin typeface="Bradley Hand ITC TT-Bold"/>
                    <a:ea typeface="Bradley Hand ITC TT-Bold"/>
                    <a:cs typeface="Bradley Hand ITC TT-Bold"/>
                    <a:sym typeface="Bradley Hand ITC TT-Bold"/>
                  </a:defRPr>
                </a:pPr>
                <a:r>
                  <a:t>the leading QED result</a:t>
                </a:r>
              </a:p>
            </p:txBody>
          </p:sp>
          <p:pic>
            <p:nvPicPr>
              <p:cNvPr id="722" name="Schwinger term —… Schwinger term — &#10;the leading QED result" descr="Schwinger term —… Schwinger term — the leading QED result"/>
              <p:cNvPicPr>
                <a:picLocks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3516710" cy="1016000"/>
              </a:xfrm>
              <a:prstGeom prst="rect">
                <a:avLst/>
              </a:prstGeom>
              <a:effectLst/>
            </p:spPr>
          </p:pic>
        </p:grpSp>
        <p:pic>
          <p:nvPicPr>
            <p:cNvPr id="725" name="Image" descr="Image"/>
            <p:cNvPicPr>
              <a:picLocks noChangeAspect="1"/>
            </p:cNvPicPr>
            <p:nvPr/>
          </p:nvPicPr>
          <p:blipFill>
            <a:blip r:embed="rId4"/>
            <a:srcRect l="1996" t="14172" b="25921"/>
            <a:stretch>
              <a:fillRect/>
            </a:stretch>
          </p:blipFill>
          <p:spPr>
            <a:xfrm>
              <a:off x="310753" y="0"/>
              <a:ext cx="2844402" cy="1302327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</p:grpSp>
      <p:pic>
        <p:nvPicPr>
          <p:cNvPr id="727" name="&amp;_sigma^gamma^*_.pdf" descr="&amp;_sigma^gamma^*_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9103" y="7939903"/>
            <a:ext cx="10946595" cy="872846"/>
          </a:xfrm>
          <a:prstGeom prst="rect">
            <a:avLst/>
          </a:prstGeom>
          <a:ln w="3175">
            <a:miter lim="400000"/>
          </a:ln>
        </p:spPr>
      </p:pic>
      <p:pic>
        <p:nvPicPr>
          <p:cNvPr id="728" name="a_=_frac_m^2_pi^.pdf" descr="a_=_frac_m^2_pi^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3742" y="4539273"/>
            <a:ext cx="5397541" cy="947284"/>
          </a:xfrm>
          <a:prstGeom prst="rect">
            <a:avLst/>
          </a:prstGeom>
          <a:ln w="3175">
            <a:miter lim="400000"/>
          </a:ln>
        </p:spPr>
      </p:pic>
      <p:sp>
        <p:nvSpPr>
          <p:cNvPr id="729" name="Input:"/>
          <p:cNvSpPr txBox="1"/>
          <p:nvPr/>
        </p:nvSpPr>
        <p:spPr>
          <a:xfrm>
            <a:off x="520700" y="5701759"/>
            <a:ext cx="9616220" cy="10414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marL="419099" indent="-419099" algn="l">
              <a:spcBef>
                <a:spcPts val="3400"/>
              </a:spcBef>
              <a:buSzPct val="30000"/>
              <a:buBlip>
                <a:blip r:embed="rId7"/>
              </a:buBlip>
              <a:defRPr sz="28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>
              <a:defRPr>
                <a:solidFill>
                  <a:srgbClr val="606060"/>
                </a:solidFill>
              </a:defRPr>
            </a:pPr>
            <a:r>
              <a:rPr>
                <a:solidFill>
                  <a:srgbClr val="000000"/>
                </a:solidFill>
              </a:rPr>
              <a:t>Input:</a:t>
            </a:r>
          </a:p>
        </p:txBody>
      </p:sp>
      <p:sp>
        <p:nvSpPr>
          <p:cNvPr id="730" name="Schwinger sum rule:"/>
          <p:cNvSpPr txBox="1"/>
          <p:nvPr/>
        </p:nvSpPr>
        <p:spPr>
          <a:xfrm>
            <a:off x="647700" y="4714604"/>
            <a:ext cx="4826358" cy="10414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419099" indent="-419099" algn="l">
              <a:spcBef>
                <a:spcPts val="3400"/>
              </a:spcBef>
              <a:buSzPct val="30000"/>
              <a:buBlip>
                <a:blip r:embed="rId7"/>
              </a:buBlip>
              <a:defRPr sz="28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solidFill>
                  <a:srgbClr val="2DA2CB"/>
                </a:solidFill>
              </a:rPr>
              <a:t>Schwinger sum rule</a:t>
            </a:r>
            <a:r>
              <a:t>:</a:t>
            </a:r>
          </a:p>
        </p:txBody>
      </p:sp>
      <p:grpSp>
        <p:nvGrpSpPr>
          <p:cNvPr id="735" name="Group"/>
          <p:cNvGrpSpPr/>
          <p:nvPr/>
        </p:nvGrpSpPr>
        <p:grpSpPr>
          <a:xfrm>
            <a:off x="973890" y="6505479"/>
            <a:ext cx="7559350" cy="1892624"/>
            <a:chOff x="0" y="228600"/>
            <a:chExt cx="7559349" cy="1892623"/>
          </a:xfrm>
        </p:grpSpPr>
        <p:pic>
          <p:nvPicPr>
            <p:cNvPr id="731" name="treeLevelCS-eps-converted-to.pdf" descr="treeLevelCS-eps-converted-to.pdf"/>
            <p:cNvPicPr>
              <a:picLocks noChangeAspect="1"/>
            </p:cNvPicPr>
            <p:nvPr/>
          </p:nvPicPr>
          <p:blipFill>
            <a:blip r:embed="rId8"/>
            <a:srcRect l="54506"/>
            <a:stretch>
              <a:fillRect/>
            </a:stretch>
          </p:blipFill>
          <p:spPr>
            <a:xfrm>
              <a:off x="5146426" y="385703"/>
              <a:ext cx="2412924" cy="979607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pic>
          <p:nvPicPr>
            <p:cNvPr id="732" name="treeLevelCS-eps-converted-to.pdf" descr="treeLevelCS-eps-converted-to.pdf"/>
            <p:cNvPicPr>
              <a:picLocks noChangeAspect="1"/>
            </p:cNvPicPr>
            <p:nvPr/>
          </p:nvPicPr>
          <p:blipFill>
            <a:blip r:embed="rId8"/>
            <a:srcRect r="49426"/>
            <a:stretch>
              <a:fillRect/>
            </a:stretch>
          </p:blipFill>
          <p:spPr>
            <a:xfrm>
              <a:off x="3051809" y="397808"/>
              <a:ext cx="2615348" cy="955136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sp>
          <p:nvSpPr>
            <p:cNvPr id="733" name="tree-level QED…"/>
            <p:cNvSpPr/>
            <p:nvPr/>
          </p:nvSpPr>
          <p:spPr>
            <a:xfrm>
              <a:off x="0" y="851223"/>
              <a:ext cx="1270000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defRPr sz="25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tree-level QED</a:t>
              </a:r>
            </a:p>
            <a:p>
              <a:pPr algn="l">
                <a:defRPr sz="25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Compton scattering</a:t>
              </a:r>
            </a:p>
          </p:txBody>
        </p:sp>
        <p:sp>
          <p:nvSpPr>
            <p:cNvPr id="734" name="q’2 =0"/>
            <p:cNvSpPr/>
            <p:nvPr/>
          </p:nvSpPr>
          <p:spPr>
            <a:xfrm>
              <a:off x="5006726" y="228600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000">
                  <a:solidFill>
                    <a:srgbClr val="009051"/>
                  </a:solidFill>
                  <a:latin typeface="Arial Black"/>
                  <a:ea typeface="Arial Black"/>
                  <a:cs typeface="Arial Black"/>
                  <a:sym typeface="Arial Black"/>
                </a:defRPr>
              </a:pPr>
              <a:r>
                <a:t>q’</a:t>
              </a:r>
              <a:r>
                <a:rPr baseline="31999"/>
                <a:t>2 </a:t>
              </a:r>
              <a:r>
                <a:t>=0</a:t>
              </a:r>
            </a:p>
          </p:txBody>
        </p:sp>
      </p:grpSp>
      <p:sp>
        <p:nvSpPr>
          <p:cNvPr id="736" name="q2 = -Q2"/>
          <p:cNvSpPr txBox="1"/>
          <p:nvPr/>
        </p:nvSpPr>
        <p:spPr>
          <a:xfrm>
            <a:off x="3527332" y="6320597"/>
            <a:ext cx="1114633" cy="4572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00905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q</a:t>
            </a:r>
            <a:r>
              <a:rPr baseline="31999"/>
              <a:t>2 </a:t>
            </a:r>
            <a:r>
              <a:t>= -Q</a:t>
            </a:r>
            <a:r>
              <a:rPr baseline="31999"/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7" name="Equation"/>
              <p:cNvSpPr txBox="1"/>
              <p:nvPr/>
            </p:nvSpPr>
            <p:spPr>
              <a:xfrm>
                <a:off x="1105451" y="8978923"/>
                <a:ext cx="2840224" cy="27549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sz="2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with</m:t>
                      </m:r>
                      <m:r>
                        <a:rPr sz="2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sz="2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2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sz="2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sz="2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sz="2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sz="2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sz="2100"/>
              </a:p>
            </p:txBody>
          </p:sp>
        </mc:Choice>
        <mc:Fallback xmlns="">
          <p:sp>
            <p:nvSpPr>
              <p:cNvPr id="737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5451" y="8978923"/>
                <a:ext cx="2840224" cy="275491"/>
              </a:xfrm>
              <a:prstGeom prst="rect">
                <a:avLst/>
              </a:prstGeom>
              <a:blipFill>
                <a:blip r:embed="rId9"/>
                <a:stretch>
                  <a:fillRect l="-2667" r="-889" b="-4782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40" name="Connection Line" descr="Connection Line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8505120" y="5230992"/>
            <a:ext cx="1240457" cy="2648227"/>
          </a:xfrm>
          <a:prstGeom prst="rect">
            <a:avLst/>
          </a:prstGeom>
        </p:spPr>
      </p:pic>
      <p:pic>
        <p:nvPicPr>
          <p:cNvPr id="742" name="Connection Line" descr="Connection Line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4401092" y="3989955"/>
            <a:ext cx="1438557" cy="86676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C7F38F2-F14B-AB4B-BFCC-E43617C67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36" y="195944"/>
            <a:ext cx="13009336" cy="93562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8A7D95B-160F-854C-9FF0-A19E8496F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227" y="1893729"/>
            <a:ext cx="7592785" cy="726266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50</a:t>
            </a:fld>
            <a:endParaRPr/>
          </a:p>
        </p:txBody>
      </p:sp>
      <p:pic>
        <p:nvPicPr>
          <p:cNvPr id="746" name="hadronicLbLandVP-eps-converted-to.pdf" descr="hadronicLbLandVP-eps-converted-to.pdf"/>
          <p:cNvPicPr>
            <a:picLocks noChangeAspect="1"/>
          </p:cNvPicPr>
          <p:nvPr/>
        </p:nvPicPr>
        <p:blipFill>
          <a:blip r:embed="rId2">
            <a:alphaModFix amt="70000"/>
          </a:blip>
          <a:srcRect r="46820" b="18838"/>
          <a:stretch>
            <a:fillRect/>
          </a:stretch>
        </p:blipFill>
        <p:spPr>
          <a:xfrm>
            <a:off x="10197243" y="541243"/>
            <a:ext cx="2428615" cy="1565700"/>
          </a:xfrm>
          <a:prstGeom prst="rect">
            <a:avLst/>
          </a:prstGeom>
          <a:ln w="3175">
            <a:miter lim="400000"/>
          </a:ln>
        </p:spPr>
      </p:pic>
      <p:pic>
        <p:nvPicPr>
          <p:cNvPr id="747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6392" y="4781042"/>
            <a:ext cx="6653501" cy="727369"/>
          </a:xfrm>
          <a:prstGeom prst="rect">
            <a:avLst/>
          </a:prstGeom>
          <a:ln w="3175">
            <a:miter lim="400000"/>
          </a:ln>
        </p:spPr>
      </p:pic>
      <p:pic>
        <p:nvPicPr>
          <p:cNvPr id="748" name="Figure1_XProd-eps-converted-to.pdf" descr="Figure1_XProd-eps-converted-to.pdf"/>
          <p:cNvPicPr>
            <a:picLocks noChangeAspect="1"/>
          </p:cNvPicPr>
          <p:nvPr/>
        </p:nvPicPr>
        <p:blipFill>
          <a:blip r:embed="rId4">
            <a:alphaModFix amt="70000"/>
          </a:blip>
          <a:srcRect r="40865" b="19517"/>
          <a:stretch>
            <a:fillRect/>
          </a:stretch>
        </p:blipFill>
        <p:spPr>
          <a:xfrm>
            <a:off x="1045374" y="1752425"/>
            <a:ext cx="4597772" cy="2289346"/>
          </a:xfrm>
          <a:prstGeom prst="rect">
            <a:avLst/>
          </a:prstGeom>
          <a:ln w="3175">
            <a:miter lim="400000"/>
          </a:ln>
        </p:spPr>
      </p:pic>
      <p:sp>
        <p:nvSpPr>
          <p:cNvPr id="749" name="q2 = -Q2"/>
          <p:cNvSpPr txBox="1"/>
          <p:nvPr/>
        </p:nvSpPr>
        <p:spPr>
          <a:xfrm>
            <a:off x="713888" y="2162360"/>
            <a:ext cx="1364716" cy="5588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500">
                <a:solidFill>
                  <a:srgbClr val="00905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q</a:t>
            </a:r>
            <a:r>
              <a:rPr baseline="31999"/>
              <a:t>2 </a:t>
            </a:r>
            <a:r>
              <a:t>= -Q</a:t>
            </a:r>
            <a:r>
              <a:rPr baseline="31999"/>
              <a:t>2</a:t>
            </a:r>
          </a:p>
        </p:txBody>
      </p:sp>
      <p:sp>
        <p:nvSpPr>
          <p:cNvPr id="750" name="Cross section of hadron production through timelike Compton scattering:"/>
          <p:cNvSpPr txBox="1"/>
          <p:nvPr/>
        </p:nvSpPr>
        <p:spPr>
          <a:xfrm>
            <a:off x="520700" y="4229561"/>
            <a:ext cx="11275571" cy="4699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19100" indent="-419100" algn="l">
              <a:spcBef>
                <a:spcPts val="500"/>
              </a:spcBef>
              <a:buSzPct val="30000"/>
              <a:buBlip>
                <a:blip r:embed="rId5"/>
              </a:buBlip>
              <a:defRPr sz="25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Cross section of hadron production through timelike Compton scattering:</a:t>
            </a:r>
          </a:p>
        </p:txBody>
      </p:sp>
      <p:sp>
        <p:nvSpPr>
          <p:cNvPr id="751" name="timelike…"/>
          <p:cNvSpPr txBox="1"/>
          <p:nvPr/>
        </p:nvSpPr>
        <p:spPr>
          <a:xfrm>
            <a:off x="5221751" y="5750113"/>
            <a:ext cx="2298447" cy="8001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spcBef>
                <a:spcPts val="500"/>
              </a:spcBef>
              <a:defRPr sz="2000">
                <a:solidFill>
                  <a:srgbClr val="129ACA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timelike </a:t>
            </a:r>
          </a:p>
          <a:p>
            <a:pPr algn="r">
              <a:spcBef>
                <a:spcPts val="500"/>
              </a:spcBef>
              <a:defRPr sz="2000">
                <a:solidFill>
                  <a:srgbClr val="129ACA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Compton scattering</a:t>
            </a:r>
          </a:p>
        </p:txBody>
      </p:sp>
      <p:sp>
        <p:nvSpPr>
          <p:cNvPr id="752" name="virtual-photon…"/>
          <p:cNvSpPr txBox="1"/>
          <p:nvPr/>
        </p:nvSpPr>
        <p:spPr>
          <a:xfrm>
            <a:off x="7743960" y="5750113"/>
            <a:ext cx="2246631" cy="8001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500"/>
              </a:spcBef>
              <a:defRPr sz="2000">
                <a:solidFill>
                  <a:srgbClr val="D11C20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 virtual-photon </a:t>
            </a:r>
          </a:p>
          <a:p>
            <a:pPr algn="l">
              <a:spcBef>
                <a:spcPts val="500"/>
              </a:spcBef>
              <a:defRPr sz="2000">
                <a:solidFill>
                  <a:srgbClr val="D11C20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decay into hadrons</a:t>
            </a:r>
          </a:p>
        </p:txBody>
      </p:sp>
      <p:sp>
        <p:nvSpPr>
          <p:cNvPr id="753" name="factorizes as:"/>
          <p:cNvSpPr txBox="1"/>
          <p:nvPr/>
        </p:nvSpPr>
        <p:spPr>
          <a:xfrm>
            <a:off x="444529" y="4957651"/>
            <a:ext cx="1634999" cy="4191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500"/>
              </a:spcBef>
              <a:defRPr sz="2000">
                <a:solidFill>
                  <a:srgbClr val="009051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r>
              <a:t>factorizes as: </a:t>
            </a:r>
          </a:p>
        </p:txBody>
      </p:sp>
      <p:sp>
        <p:nvSpPr>
          <p:cNvPr id="754" name="Line"/>
          <p:cNvSpPr/>
          <p:nvPr/>
        </p:nvSpPr>
        <p:spPr>
          <a:xfrm flipV="1">
            <a:off x="6809806" y="5355435"/>
            <a:ext cx="1" cy="419101"/>
          </a:xfrm>
          <a:prstGeom prst="line">
            <a:avLst/>
          </a:prstGeom>
          <a:ln w="25400">
            <a:solidFill>
              <a:srgbClr val="129ACA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55" name="Line"/>
          <p:cNvSpPr/>
          <p:nvPr/>
        </p:nvSpPr>
        <p:spPr>
          <a:xfrm flipV="1">
            <a:off x="8202539" y="5359399"/>
            <a:ext cx="1" cy="419101"/>
          </a:xfrm>
          <a:prstGeom prst="line">
            <a:avLst/>
          </a:prstGeom>
          <a:ln w="25400">
            <a:solidFill>
              <a:srgbClr val="D11C2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pic>
        <p:nvPicPr>
          <p:cNvPr id="756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7965" y="7327782"/>
            <a:ext cx="9217224" cy="789852"/>
          </a:xfrm>
          <a:prstGeom prst="rect">
            <a:avLst/>
          </a:prstGeom>
          <a:ln w="3175">
            <a:miter lim="400000"/>
          </a:ln>
        </p:spPr>
      </p:pic>
      <p:sp>
        <p:nvSpPr>
          <p:cNvPr id="757" name="Timelike Compton scattering cross section:"/>
          <p:cNvSpPr txBox="1"/>
          <p:nvPr/>
        </p:nvSpPr>
        <p:spPr>
          <a:xfrm>
            <a:off x="520700" y="6680199"/>
            <a:ext cx="11275571" cy="4699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19100" indent="-419100" algn="l">
              <a:spcBef>
                <a:spcPts val="500"/>
              </a:spcBef>
              <a:buSzPct val="30000"/>
              <a:buBlip>
                <a:blip r:embed="rId5"/>
              </a:buBlip>
              <a:defRPr sz="25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Timelike Compton scattering cross section:</a:t>
            </a:r>
          </a:p>
        </p:txBody>
      </p:sp>
      <p:grpSp>
        <p:nvGrpSpPr>
          <p:cNvPr id="761" name="Group"/>
          <p:cNvGrpSpPr/>
          <p:nvPr/>
        </p:nvGrpSpPr>
        <p:grpSpPr>
          <a:xfrm>
            <a:off x="7160354" y="8371516"/>
            <a:ext cx="5323916" cy="666682"/>
            <a:chOff x="0" y="0"/>
            <a:chExt cx="5323914" cy="666681"/>
          </a:xfrm>
        </p:grpSpPr>
        <p:pic>
          <p:nvPicPr>
            <p:cNvPr id="758" name="Image" descr="Image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589349" y="0"/>
              <a:ext cx="1653271" cy="258324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pic>
          <p:nvPicPr>
            <p:cNvPr id="759" name="Image" descr="Image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4319"/>
              <a:ext cx="2657680" cy="300180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pic>
          <p:nvPicPr>
            <p:cNvPr id="760" name="Image" descr="Image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7834" y="341102"/>
              <a:ext cx="5296081" cy="325580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</p:grpSp>
      <p:pic>
        <p:nvPicPr>
          <p:cNvPr id="762" name="Rectangle" descr="Rectangle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855873" y="7243200"/>
            <a:ext cx="9461408" cy="959015"/>
          </a:xfrm>
          <a:prstGeom prst="rect">
            <a:avLst/>
          </a:prstGeom>
        </p:spPr>
      </p:pic>
      <p:sp>
        <p:nvSpPr>
          <p:cNvPr id="764" name="q’2 = Mx2"/>
          <p:cNvSpPr txBox="1"/>
          <p:nvPr/>
        </p:nvSpPr>
        <p:spPr>
          <a:xfrm>
            <a:off x="3439758" y="3095855"/>
            <a:ext cx="1523569" cy="5588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500">
                <a:solidFill>
                  <a:srgbClr val="009051"/>
                </a:solidFill>
                <a:latin typeface="Arial Black"/>
                <a:ea typeface="Arial Black"/>
                <a:cs typeface="Arial Black"/>
                <a:sym typeface="Arial Black"/>
              </a:defRPr>
            </a:pPr>
            <a:r>
              <a:t>q’</a:t>
            </a:r>
            <a:r>
              <a:rPr baseline="31999"/>
              <a:t>2 </a:t>
            </a:r>
            <a:r>
              <a:t>= M</a:t>
            </a:r>
            <a:r>
              <a:rPr baseline="-5999"/>
              <a:t>x</a:t>
            </a:r>
            <a:r>
              <a:rPr baseline="31999"/>
              <a:t>2</a:t>
            </a:r>
          </a:p>
        </p:txBody>
      </p:sp>
      <p:sp>
        <p:nvSpPr>
          <p:cNvPr id="765" name="+  crossed diagram"/>
          <p:cNvSpPr txBox="1"/>
          <p:nvPr/>
        </p:nvSpPr>
        <p:spPr>
          <a:xfrm>
            <a:off x="5385388" y="2943394"/>
            <a:ext cx="2563144" cy="4699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+  crossed diagram</a:t>
            </a:r>
          </a:p>
        </p:txBody>
      </p:sp>
      <p:sp>
        <p:nvSpPr>
          <p:cNvPr id="766" name="HVP from Schwinger sum rule"/>
          <p:cNvSpPr txBox="1"/>
          <p:nvPr/>
        </p:nvSpPr>
        <p:spPr>
          <a:xfrm>
            <a:off x="2215128" y="841271"/>
            <a:ext cx="8311693" cy="5397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normAutofit/>
          </a:bodyPr>
          <a:lstStyle>
            <a:lvl1pPr defTabSz="239522">
              <a:defRPr sz="2952">
                <a:solidFill>
                  <a:srgbClr val="0096FF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lvl1pPr>
          </a:lstStyle>
          <a:p>
            <a:r>
              <a:t>HVP from Schwinger sum rule</a:t>
            </a:r>
          </a:p>
        </p:txBody>
      </p:sp>
    </p:spTree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HVP from Schwinger sum rule"/>
          <p:cNvSpPr txBox="1">
            <a:spLocks noGrp="1"/>
          </p:cNvSpPr>
          <p:nvPr>
            <p:ph type="title"/>
          </p:nvPr>
        </p:nvSpPr>
        <p:spPr>
          <a:xfrm>
            <a:off x="2190392" y="714615"/>
            <a:ext cx="8311693" cy="539751"/>
          </a:xfrm>
          <a:prstGeom prst="rect">
            <a:avLst/>
          </a:prstGeom>
        </p:spPr>
        <p:txBody>
          <a:bodyPr/>
          <a:lstStyle>
            <a:lvl1pPr defTabSz="239522">
              <a:defRPr sz="2952"/>
            </a:lvl1pPr>
          </a:lstStyle>
          <a:p>
            <a:r>
              <a:t>HVP from Schwinger sum rule </a:t>
            </a:r>
          </a:p>
        </p:txBody>
      </p:sp>
      <p:sp>
        <p:nvSpPr>
          <p:cNvPr id="7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51</a:t>
            </a:fld>
            <a:endParaRPr/>
          </a:p>
        </p:txBody>
      </p:sp>
      <p:pic>
        <p:nvPicPr>
          <p:cNvPr id="77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449" y="2254326"/>
            <a:ext cx="8452236" cy="2373000"/>
          </a:xfrm>
          <a:prstGeom prst="rect">
            <a:avLst/>
          </a:prstGeom>
          <a:ln w="3175">
            <a:miter lim="400000"/>
          </a:ln>
        </p:spPr>
      </p:pic>
      <p:pic>
        <p:nvPicPr>
          <p:cNvPr id="771" name="Image" descr="Image"/>
          <p:cNvPicPr>
            <a:picLocks noChangeAspect="1"/>
          </p:cNvPicPr>
          <p:nvPr/>
        </p:nvPicPr>
        <p:blipFill>
          <a:blip r:embed="rId3"/>
          <a:srcRect l="41021"/>
          <a:stretch>
            <a:fillRect/>
          </a:stretch>
        </p:blipFill>
        <p:spPr>
          <a:xfrm>
            <a:off x="5216931" y="4891911"/>
            <a:ext cx="6285872" cy="886232"/>
          </a:xfrm>
          <a:prstGeom prst="rect">
            <a:avLst/>
          </a:prstGeom>
          <a:ln w="3175">
            <a:miter lim="400000"/>
          </a:ln>
        </p:spPr>
      </p:pic>
      <p:pic>
        <p:nvPicPr>
          <p:cNvPr id="772" name="Figure1_XProd-eps-converted-to.pdf" descr="Figure1_XProd-eps-converted-to.pdf"/>
          <p:cNvPicPr>
            <a:picLocks noChangeAspect="1"/>
          </p:cNvPicPr>
          <p:nvPr/>
        </p:nvPicPr>
        <p:blipFill>
          <a:blip r:embed="rId4">
            <a:alphaModFix amt="70000"/>
          </a:blip>
          <a:srcRect r="40865" b="19517"/>
          <a:stretch>
            <a:fillRect/>
          </a:stretch>
        </p:blipFill>
        <p:spPr>
          <a:xfrm>
            <a:off x="9495666" y="1915680"/>
            <a:ext cx="3141330" cy="1564148"/>
          </a:xfrm>
          <a:prstGeom prst="rect">
            <a:avLst/>
          </a:prstGeom>
          <a:ln w="3175">
            <a:miter lim="400000"/>
          </a:ln>
        </p:spPr>
      </p:pic>
      <p:grpSp>
        <p:nvGrpSpPr>
          <p:cNvPr id="776" name="Group"/>
          <p:cNvGrpSpPr/>
          <p:nvPr/>
        </p:nvGrpSpPr>
        <p:grpSpPr>
          <a:xfrm>
            <a:off x="2522731" y="8040758"/>
            <a:ext cx="7132040" cy="885494"/>
            <a:chOff x="-19050" y="-19050"/>
            <a:chExt cx="7132039" cy="885492"/>
          </a:xfrm>
        </p:grpSpPr>
        <p:pic>
          <p:nvPicPr>
            <p:cNvPr id="773" name="Image" descr="Image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318" y="51864"/>
              <a:ext cx="6915303" cy="743664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pic>
          <p:nvPicPr>
            <p:cNvPr id="774" name="Rectangle" descr="Rectangl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19050" y="-19050"/>
              <a:ext cx="7132040" cy="885493"/>
            </a:xfrm>
            <a:prstGeom prst="rect">
              <a:avLst/>
            </a:prstGeom>
            <a:effectLst/>
          </p:spPr>
        </p:pic>
      </p:grpSp>
      <p:pic>
        <p:nvPicPr>
          <p:cNvPr id="777" name="Rectangle" descr="Rectangle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1016814" y="2146028"/>
            <a:ext cx="6908883" cy="1287805"/>
          </a:xfrm>
          <a:prstGeom prst="rect">
            <a:avLst/>
          </a:prstGeom>
        </p:spPr>
      </p:pic>
      <p:pic>
        <p:nvPicPr>
          <p:cNvPr id="779" name="Line" descr="Line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5131656" y="4637374"/>
            <a:ext cx="4557712" cy="25401"/>
          </a:xfrm>
          <a:prstGeom prst="rect">
            <a:avLst/>
          </a:prstGeom>
        </p:spPr>
      </p:pic>
      <p:pic>
        <p:nvPicPr>
          <p:cNvPr id="781" name="Line" descr="Line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4847117" y="4375888"/>
            <a:ext cx="586473" cy="25401"/>
          </a:xfrm>
          <a:prstGeom prst="rect">
            <a:avLst/>
          </a:prstGeom>
        </p:spPr>
      </p:pic>
      <p:pic>
        <p:nvPicPr>
          <p:cNvPr id="783" name="Line" descr="Line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9334305" y="4375888"/>
            <a:ext cx="586473" cy="25401"/>
          </a:xfrm>
          <a:prstGeom prst="rect">
            <a:avLst/>
          </a:prstGeom>
        </p:spPr>
      </p:pic>
      <p:sp>
        <p:nvSpPr>
          <p:cNvPr id="785" name="kernel function:"/>
          <p:cNvSpPr txBox="1"/>
          <p:nvPr/>
        </p:nvSpPr>
        <p:spPr>
          <a:xfrm>
            <a:off x="3131014" y="5087372"/>
            <a:ext cx="2006855" cy="4191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500"/>
              </a:spcBef>
              <a:defRPr sz="2000">
                <a:solidFill>
                  <a:srgbClr val="009051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r>
              <a:t>kernel function: </a:t>
            </a:r>
          </a:p>
        </p:txBody>
      </p:sp>
      <p:sp>
        <p:nvSpPr>
          <p:cNvPr id="786" name="Line"/>
          <p:cNvSpPr/>
          <p:nvPr/>
        </p:nvSpPr>
        <p:spPr>
          <a:xfrm flipV="1">
            <a:off x="5344566" y="4743679"/>
            <a:ext cx="1" cy="419101"/>
          </a:xfrm>
          <a:prstGeom prst="line">
            <a:avLst/>
          </a:prstGeom>
          <a:ln w="25400">
            <a:solidFill>
              <a:srgbClr val="00905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787" name="reproduces the HVP standard dispersion formula"/>
          <p:cNvSpPr txBox="1"/>
          <p:nvPr/>
        </p:nvSpPr>
        <p:spPr>
          <a:xfrm>
            <a:off x="450965" y="7416496"/>
            <a:ext cx="11275572" cy="4699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19100" indent="-419100" algn="l">
              <a:spcBef>
                <a:spcPts val="500"/>
              </a:spcBef>
              <a:buSzPct val="30000"/>
              <a:buBlip>
                <a:blip r:embed="rId10"/>
              </a:buBlip>
              <a:defRPr sz="25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reproduces the HVP </a:t>
            </a:r>
            <a:r>
              <a:rPr>
                <a:solidFill>
                  <a:srgbClr val="D01619"/>
                </a:solidFill>
              </a:rPr>
              <a:t>standard dispersion formula</a:t>
            </a:r>
          </a:p>
        </p:txBody>
      </p:sp>
      <p:sp>
        <p:nvSpPr>
          <p:cNvPr id="788" name="for Mx=0, we find K(0)=1/2, and therefore the Schwinger term: a(1) = 𝛼/2π"/>
          <p:cNvSpPr txBox="1"/>
          <p:nvPr/>
        </p:nvSpPr>
        <p:spPr>
          <a:xfrm>
            <a:off x="5776319" y="5823792"/>
            <a:ext cx="4938332" cy="8001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500"/>
              </a:spcBef>
              <a:defRPr sz="2000">
                <a:solidFill>
                  <a:srgbClr val="011993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for M</a:t>
            </a:r>
            <a:r>
              <a:rPr baseline="-5999"/>
              <a:t>x</a:t>
            </a:r>
            <a:r>
              <a:t>=0, we find K(0)=1/2, and therefore the Schwinger term: a</a:t>
            </a:r>
            <a:r>
              <a:rPr baseline="31999"/>
              <a:t>(1) </a:t>
            </a:r>
            <a:r>
              <a:t>= 𝛼/2π </a:t>
            </a:r>
          </a:p>
        </p:txBody>
      </p:sp>
      <p:sp>
        <p:nvSpPr>
          <p:cNvPr id="789" name="a"/>
          <p:cNvSpPr txBox="1"/>
          <p:nvPr/>
        </p:nvSpPr>
        <p:spPr>
          <a:xfrm>
            <a:off x="1082449" y="2520055"/>
            <a:ext cx="266066" cy="53975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 algn="l">
              <a:defRPr sz="3000">
                <a:solidFill>
                  <a:srgbClr val="CC0001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r>
              <a:t>a</a:t>
            </a:r>
          </a:p>
        </p:txBody>
      </p:sp>
      <p:sp>
        <p:nvSpPr>
          <p:cNvPr id="790" name="a"/>
          <p:cNvSpPr txBox="1"/>
          <p:nvPr/>
        </p:nvSpPr>
        <p:spPr>
          <a:xfrm>
            <a:off x="2569163" y="8292189"/>
            <a:ext cx="266066" cy="53975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 algn="l">
              <a:defRPr sz="3000">
                <a:solidFill>
                  <a:srgbClr val="CC0001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r>
              <a:t>a</a:t>
            </a:r>
          </a:p>
        </p:txBody>
      </p:sp>
      <p:sp>
        <p:nvSpPr>
          <p:cNvPr id="791" name="Hagelstein &amp; VP,  Phys. Rev. Lett. 120, 072002 (2018)."/>
          <p:cNvSpPr txBox="1"/>
          <p:nvPr/>
        </p:nvSpPr>
        <p:spPr>
          <a:xfrm>
            <a:off x="6256058" y="1280402"/>
            <a:ext cx="5264027" cy="6032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 marL="457200" indent="-457200" algn="l" defTabSz="457200">
              <a:lnSpc>
                <a:spcPts val="31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18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Hagelstein &amp; VP,  Phys. Rev. Lett. 120, 072002 (2018).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6" grpId="2" animBg="1" advAuto="0"/>
      <p:bldP spid="787" grpId="1" animBg="1" advAuto="0"/>
      <p:bldP spid="790" grpId="3" animBg="1" advAuto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Hadronic Contributions beyond HVP:…"/>
          <p:cNvSpPr txBox="1">
            <a:spLocks noGrp="1"/>
          </p:cNvSpPr>
          <p:nvPr>
            <p:ph type="title"/>
          </p:nvPr>
        </p:nvSpPr>
        <p:spPr>
          <a:xfrm>
            <a:off x="2346553" y="1067781"/>
            <a:ext cx="8311694" cy="1156341"/>
          </a:xfrm>
          <a:prstGeom prst="rect">
            <a:avLst/>
          </a:prstGeom>
        </p:spPr>
        <p:txBody>
          <a:bodyPr/>
          <a:lstStyle/>
          <a:p>
            <a:pPr defTabSz="245363">
              <a:defRPr sz="3024"/>
            </a:pPr>
            <a:r>
              <a:t>Hadronic Contributions beyond HVP: </a:t>
            </a:r>
          </a:p>
          <a:p>
            <a:pPr defTabSz="245363">
              <a:defRPr sz="3024"/>
            </a:pPr>
            <a:r>
              <a:t>4 channels to order </a:t>
            </a:r>
            <a:r>
              <a:rPr sz="3108">
                <a:solidFill>
                  <a:srgbClr val="AC1E55"/>
                </a:solidFill>
              </a:rPr>
              <a:t>𝛼</a:t>
            </a:r>
            <a:r>
              <a:rPr sz="3108" baseline="31999">
                <a:solidFill>
                  <a:srgbClr val="AC1E55"/>
                </a:solidFill>
              </a:rPr>
              <a:t>3</a:t>
            </a:r>
          </a:p>
        </p:txBody>
      </p:sp>
      <p:sp>
        <p:nvSpPr>
          <p:cNvPr id="7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52</a:t>
            </a:fld>
            <a:endParaRPr/>
          </a:p>
        </p:txBody>
      </p:sp>
      <p:pic>
        <p:nvPicPr>
          <p:cNvPr id="79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4" y="2520716"/>
            <a:ext cx="13691120" cy="4914053"/>
          </a:xfrm>
          <a:prstGeom prst="rect">
            <a:avLst/>
          </a:prstGeom>
          <a:ln w="3175">
            <a:miter lim="400000"/>
          </a:ln>
        </p:spPr>
      </p:pic>
      <p:pic>
        <p:nvPicPr>
          <p:cNvPr id="796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99" y="4880209"/>
            <a:ext cx="989956" cy="430213"/>
          </a:xfrm>
          <a:prstGeom prst="rect">
            <a:avLst/>
          </a:prstGeom>
          <a:ln w="3175">
            <a:miter lim="400000"/>
          </a:ln>
        </p:spPr>
      </p:pic>
      <p:pic>
        <p:nvPicPr>
          <p:cNvPr id="797" name="The-hadronic-light-by-light-contribution-to-a-m-The-blob-represents-the-hadronic.png" descr="The-hadronic-light-by-light-contribution-to-a-m-The-blob-represents-the-hadronic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0577" y="718594"/>
            <a:ext cx="1930198" cy="1854715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" name="Light-by-Light meson-exchange contributions"/>
          <p:cNvSpPr txBox="1">
            <a:spLocks noGrp="1"/>
          </p:cNvSpPr>
          <p:nvPr>
            <p:ph type="title"/>
          </p:nvPr>
        </p:nvSpPr>
        <p:spPr>
          <a:xfrm>
            <a:off x="540197" y="714501"/>
            <a:ext cx="8311693" cy="541669"/>
          </a:xfrm>
          <a:prstGeom prst="rect">
            <a:avLst/>
          </a:prstGeom>
        </p:spPr>
        <p:txBody>
          <a:bodyPr/>
          <a:lstStyle>
            <a:lvl1pPr defTabSz="251206">
              <a:defRPr sz="3096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r>
              <a:t>Light-by-Light meson-exchange contributions</a:t>
            </a:r>
          </a:p>
        </p:txBody>
      </p:sp>
      <p:sp>
        <p:nvSpPr>
          <p:cNvPr id="8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53</a:t>
            </a:fld>
            <a:endParaRPr/>
          </a:p>
        </p:txBody>
      </p:sp>
      <p:sp>
        <p:nvSpPr>
          <p:cNvPr id="801" name="Hadron photo-production channels…"/>
          <p:cNvSpPr txBox="1"/>
          <p:nvPr/>
        </p:nvSpPr>
        <p:spPr>
          <a:xfrm>
            <a:off x="469531" y="1089603"/>
            <a:ext cx="9948486" cy="70231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spcBef>
                <a:spcPts val="3000"/>
              </a:spcBef>
              <a:defRPr sz="26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 </a:t>
            </a:r>
          </a:p>
          <a:p>
            <a:pPr marL="228600" indent="-228600" algn="l">
              <a:spcBef>
                <a:spcPts val="1300"/>
              </a:spcBef>
              <a:buClr>
                <a:srgbClr val="BEBEBE"/>
              </a:buClr>
              <a:buSzPct val="100000"/>
              <a:buAutoNum type="romanUcPeriod"/>
              <a:defRPr sz="26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   Hadron photo-production channels</a:t>
            </a:r>
          </a:p>
          <a:p>
            <a:pPr algn="l">
              <a:spcBef>
                <a:spcPts val="1300"/>
              </a:spcBef>
              <a:defRPr sz="26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  <a:p>
            <a:pPr algn="l">
              <a:spcBef>
                <a:spcPts val="1300"/>
              </a:spcBef>
              <a:defRPr sz="26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  <a:p>
            <a:pPr algn="l">
              <a:spcBef>
                <a:spcPts val="1300"/>
              </a:spcBef>
              <a:defRPr sz="26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  <a:p>
            <a:pPr algn="l">
              <a:spcBef>
                <a:spcPts val="1300"/>
              </a:spcBef>
              <a:defRPr sz="26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  <a:p>
            <a:pPr marL="228600" indent="-228600" algn="l">
              <a:spcBef>
                <a:spcPts val="12000"/>
              </a:spcBef>
              <a:buClr>
                <a:srgbClr val="BEBEBE"/>
              </a:buClr>
              <a:buSzPct val="100000"/>
              <a:buAutoNum type="romanUcPeriod" startAt="2"/>
              <a:defRPr sz="26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   Electromagnetic channels</a:t>
            </a:r>
          </a:p>
        </p:txBody>
      </p:sp>
      <p:pic>
        <p:nvPicPr>
          <p:cNvPr id="802" name="Figure6_LbL_PionExchange-eps-converted-to.pdf" descr="Figure6_LbL_PionExchange-eps-converted-to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8766" y="875610"/>
            <a:ext cx="2573338" cy="1677007"/>
          </a:xfrm>
          <a:prstGeom prst="rect">
            <a:avLst/>
          </a:prstGeom>
          <a:ln w="3175">
            <a:miter lim="400000"/>
          </a:ln>
        </p:spPr>
      </p:pic>
      <p:pic>
        <p:nvPicPr>
          <p:cNvPr id="803" name="Figure3_PionProduction-eps-converted-to.pdf" descr="Figure3_PionProduction-eps-converted-to.pdf"/>
          <p:cNvPicPr>
            <a:picLocks noChangeAspect="1"/>
          </p:cNvPicPr>
          <p:nvPr/>
        </p:nvPicPr>
        <p:blipFill>
          <a:blip r:embed="rId3">
            <a:alphaModFix amt="70000"/>
          </a:blip>
          <a:srcRect l="70820"/>
          <a:stretch>
            <a:fillRect/>
          </a:stretch>
        </p:blipFill>
        <p:spPr>
          <a:xfrm>
            <a:off x="947951" y="2480509"/>
            <a:ext cx="2064280" cy="1058132"/>
          </a:xfrm>
          <a:prstGeom prst="rect">
            <a:avLst/>
          </a:prstGeom>
          <a:ln w="3175">
            <a:miter lim="400000"/>
          </a:ln>
        </p:spPr>
      </p:pic>
      <p:pic>
        <p:nvPicPr>
          <p:cNvPr id="804" name="Figure4_oneLoopPionExchange-eps-converted-to.pdf" descr="Figure4_oneLoopPionExchange-eps-converted-to.pdf"/>
          <p:cNvPicPr>
            <a:picLocks noChangeAspect="1"/>
          </p:cNvPicPr>
          <p:nvPr/>
        </p:nvPicPr>
        <p:blipFill>
          <a:blip r:embed="rId4">
            <a:alphaModFix amt="70000"/>
          </a:blip>
          <a:srcRect l="33668" r="32035" b="23319"/>
          <a:stretch>
            <a:fillRect/>
          </a:stretch>
        </p:blipFill>
        <p:spPr>
          <a:xfrm>
            <a:off x="916877" y="6243426"/>
            <a:ext cx="2177432" cy="1175506"/>
          </a:xfrm>
          <a:prstGeom prst="rect">
            <a:avLst/>
          </a:prstGeom>
          <a:ln w="3175">
            <a:miter lim="400000"/>
          </a:ln>
        </p:spPr>
      </p:pic>
      <p:pic>
        <p:nvPicPr>
          <p:cNvPr id="805" name="Figure7_OneLoopPionProduction-eps-converted-to.pdf" descr="Figure7_OneLoopPionProduction-eps-converted-to.pdf"/>
          <p:cNvPicPr>
            <a:picLocks noChangeAspect="1"/>
          </p:cNvPicPr>
          <p:nvPr/>
        </p:nvPicPr>
        <p:blipFill>
          <a:blip r:embed="rId5">
            <a:alphaModFix amt="70000"/>
          </a:blip>
          <a:srcRect r="48096"/>
          <a:stretch>
            <a:fillRect/>
          </a:stretch>
        </p:blipFill>
        <p:spPr>
          <a:xfrm>
            <a:off x="1137222" y="3980838"/>
            <a:ext cx="2200901" cy="1175451"/>
          </a:xfrm>
          <a:prstGeom prst="rect">
            <a:avLst/>
          </a:prstGeom>
          <a:ln w="3175">
            <a:miter lim="400000"/>
          </a:ln>
        </p:spPr>
      </p:pic>
      <p:pic>
        <p:nvPicPr>
          <p:cNvPr id="806" name="PhotonPion0Final.pdf" descr="PhotonPion0Final.pdf"/>
          <p:cNvPicPr>
            <a:picLocks noChangeAspect="1"/>
          </p:cNvPicPr>
          <p:nvPr/>
        </p:nvPicPr>
        <p:blipFill>
          <a:blip r:embed="rId6">
            <a:alphaModFix amt="70000"/>
          </a:blip>
          <a:stretch>
            <a:fillRect/>
          </a:stretch>
        </p:blipFill>
        <p:spPr>
          <a:xfrm>
            <a:off x="4040282" y="4057038"/>
            <a:ext cx="1899072" cy="1088232"/>
          </a:xfrm>
          <a:prstGeom prst="rect">
            <a:avLst/>
          </a:prstGeom>
          <a:ln w="3175">
            <a:miter lim="400000"/>
          </a:ln>
        </p:spPr>
      </p:pic>
      <p:pic>
        <p:nvPicPr>
          <p:cNvPr id="807" name="treeLevelCS-eps-converted-to.pdf" descr="treeLevelCS-eps-converted-to.pdf"/>
          <p:cNvPicPr>
            <a:picLocks noChangeAspect="1"/>
          </p:cNvPicPr>
          <p:nvPr/>
        </p:nvPicPr>
        <p:blipFill>
          <a:blip r:embed="rId7">
            <a:alphaModFix amt="70000"/>
          </a:blip>
          <a:srcRect r="50660"/>
          <a:stretch>
            <a:fillRect/>
          </a:stretch>
        </p:blipFill>
        <p:spPr>
          <a:xfrm>
            <a:off x="3934935" y="6379580"/>
            <a:ext cx="2514977" cy="941459"/>
          </a:xfrm>
          <a:prstGeom prst="rect">
            <a:avLst/>
          </a:prstGeom>
          <a:ln w="3175">
            <a:miter lim="400000"/>
          </a:ln>
        </p:spPr>
      </p:pic>
      <p:pic>
        <p:nvPicPr>
          <p:cNvPr id="808" name="Pion2Photons.pdf" descr="Pion2Photons.pdf"/>
          <p:cNvPicPr>
            <a:picLocks noChangeAspect="1"/>
          </p:cNvPicPr>
          <p:nvPr/>
        </p:nvPicPr>
        <p:blipFill>
          <a:blip r:embed="rId8">
            <a:alphaModFix amt="70000"/>
          </a:blip>
          <a:srcRect/>
          <a:stretch>
            <a:fillRect/>
          </a:stretch>
        </p:blipFill>
        <p:spPr>
          <a:xfrm>
            <a:off x="3968063" y="2516228"/>
            <a:ext cx="2094440" cy="1011921"/>
          </a:xfrm>
          <a:prstGeom prst="rect">
            <a:avLst/>
          </a:prstGeom>
          <a:ln w="3175">
            <a:miter lim="400000"/>
          </a:ln>
        </p:spPr>
      </p:pic>
      <p:pic>
        <p:nvPicPr>
          <p:cNvPr id="809" name="Fig2gamma-eps-converted-to.pdf" descr="Fig2gamma-eps-converted-to.pdf"/>
          <p:cNvPicPr>
            <a:picLocks noChangeAspect="1"/>
          </p:cNvPicPr>
          <p:nvPr/>
        </p:nvPicPr>
        <p:blipFill>
          <a:blip r:embed="rId9">
            <a:alphaModFix amt="70000"/>
          </a:blip>
          <a:srcRect r="55900"/>
          <a:stretch>
            <a:fillRect/>
          </a:stretch>
        </p:blipFill>
        <p:spPr>
          <a:xfrm>
            <a:off x="3943071" y="7614273"/>
            <a:ext cx="2303074" cy="1237549"/>
          </a:xfrm>
          <a:prstGeom prst="rect">
            <a:avLst/>
          </a:prstGeom>
          <a:ln w="3175">
            <a:miter lim="400000"/>
          </a:ln>
        </p:spPr>
      </p:pic>
      <p:pic>
        <p:nvPicPr>
          <p:cNvPr id="810" name="LbLoneVertex.pdf" descr="LbLoneVertex.pdf"/>
          <p:cNvPicPr>
            <a:picLocks noChangeAspect="1"/>
          </p:cNvPicPr>
          <p:nvPr/>
        </p:nvPicPr>
        <p:blipFill>
          <a:blip r:embed="rId10">
            <a:alphaModFix amt="70000"/>
          </a:blip>
          <a:stretch>
            <a:fillRect/>
          </a:stretch>
        </p:blipFill>
        <p:spPr>
          <a:xfrm>
            <a:off x="1152432" y="7678832"/>
            <a:ext cx="1831137" cy="1175545"/>
          </a:xfrm>
          <a:prstGeom prst="rect">
            <a:avLst/>
          </a:prstGeom>
          <a:ln w="3175">
            <a:miter lim="400000"/>
          </a:ln>
        </p:spPr>
      </p:pic>
      <p:pic>
        <p:nvPicPr>
          <p:cNvPr id="811" name="Rounded Rectangle" descr="Rounded Rectangle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8914963" y="688417"/>
            <a:ext cx="3020945" cy="2083146"/>
          </a:xfrm>
          <a:prstGeom prst="rect">
            <a:avLst/>
          </a:prstGeom>
        </p:spPr>
      </p:pic>
      <p:sp>
        <p:nvSpPr>
          <p:cNvPr id="813" name="(pseudo-)scalar…"/>
          <p:cNvSpPr txBox="1"/>
          <p:nvPr/>
        </p:nvSpPr>
        <p:spPr>
          <a:xfrm>
            <a:off x="9342068" y="2803941"/>
            <a:ext cx="2166734" cy="80137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90000"/>
              </a:lnSpc>
              <a:defRPr sz="2500">
                <a:solidFill>
                  <a:srgbClr val="129ACA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(pseudo-)scalar</a:t>
            </a:r>
          </a:p>
          <a:p>
            <a:pPr>
              <a:lnSpc>
                <a:spcPct val="90000"/>
              </a:lnSpc>
              <a:defRPr sz="2500">
                <a:solidFill>
                  <a:srgbClr val="129ACA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contribution</a:t>
            </a:r>
          </a:p>
        </p:txBody>
      </p:sp>
      <p:sp>
        <p:nvSpPr>
          <p:cNvPr id="814" name="+"/>
          <p:cNvSpPr txBox="1"/>
          <p:nvPr/>
        </p:nvSpPr>
        <p:spPr>
          <a:xfrm>
            <a:off x="3321043" y="2934751"/>
            <a:ext cx="338075" cy="5397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r>
              <a:t>+</a:t>
            </a:r>
          </a:p>
        </p:txBody>
      </p:sp>
      <p:sp>
        <p:nvSpPr>
          <p:cNvPr id="815" name="+"/>
          <p:cNvSpPr txBox="1"/>
          <p:nvPr/>
        </p:nvSpPr>
        <p:spPr>
          <a:xfrm>
            <a:off x="3321044" y="4548813"/>
            <a:ext cx="338075" cy="5397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r>
              <a:t>+</a:t>
            </a:r>
          </a:p>
        </p:txBody>
      </p:sp>
      <p:sp>
        <p:nvSpPr>
          <p:cNvPr id="816" name="x"/>
          <p:cNvSpPr txBox="1"/>
          <p:nvPr/>
        </p:nvSpPr>
        <p:spPr>
          <a:xfrm>
            <a:off x="3382131" y="6643899"/>
            <a:ext cx="215901" cy="4127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>
              <a:defRPr sz="2300"/>
            </a:lvl1pPr>
          </a:lstStyle>
          <a:p>
            <a:r>
              <a:t>x</a:t>
            </a:r>
          </a:p>
        </p:txBody>
      </p:sp>
      <p:sp>
        <p:nvSpPr>
          <p:cNvPr id="817" name="x"/>
          <p:cNvSpPr txBox="1"/>
          <p:nvPr/>
        </p:nvSpPr>
        <p:spPr>
          <a:xfrm>
            <a:off x="3382130" y="8245885"/>
            <a:ext cx="215901" cy="4127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>
              <a:defRPr sz="2300"/>
            </a:lvl1pPr>
          </a:lstStyle>
          <a:p>
            <a:r>
              <a:t>x</a:t>
            </a:r>
          </a:p>
        </p:txBody>
      </p:sp>
      <p:sp>
        <p:nvSpPr>
          <p:cNvPr id="818" name="Arrow"/>
          <p:cNvSpPr/>
          <p:nvPr/>
        </p:nvSpPr>
        <p:spPr>
          <a:xfrm rot="13003462">
            <a:off x="6355827" y="4466863"/>
            <a:ext cx="3206301" cy="197641"/>
          </a:xfrm>
          <a:prstGeom prst="rightArrow">
            <a:avLst>
              <a:gd name="adj1" fmla="val 24798"/>
              <a:gd name="adj2" fmla="val 216711"/>
            </a:avLst>
          </a:prstGeom>
          <a:blipFill>
            <a:blip r:embed="rId12"/>
          </a:blipFill>
          <a:ln w="3175">
            <a:miter lim="400000"/>
          </a:ln>
          <a:effectLst>
            <a:outerShdw blurRad="12700" dir="1128653" rotWithShape="0">
              <a:srgbClr val="000000">
                <a:alpha val="50000"/>
              </a:srgbClr>
            </a:outerShdw>
          </a:effectLst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19" name="Arrow"/>
          <p:cNvSpPr/>
          <p:nvPr/>
        </p:nvSpPr>
        <p:spPr>
          <a:xfrm rot="8400360">
            <a:off x="5790484" y="6662047"/>
            <a:ext cx="3867630" cy="197641"/>
          </a:xfrm>
          <a:prstGeom prst="rightArrow">
            <a:avLst>
              <a:gd name="adj1" fmla="val 24798"/>
              <a:gd name="adj2" fmla="val 216711"/>
            </a:avLst>
          </a:prstGeom>
          <a:blipFill>
            <a:blip r:embed="rId12"/>
          </a:blipFill>
          <a:ln w="3175">
            <a:miter lim="400000"/>
          </a:ln>
          <a:effectLst>
            <a:outerShdw blurRad="12700" dir="1128653" rotWithShape="0">
              <a:srgbClr val="000000">
                <a:alpha val="50000"/>
              </a:srgbClr>
            </a:outerShdw>
          </a:effectLst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20" name="Double-counting…"/>
          <p:cNvSpPr txBox="1"/>
          <p:nvPr/>
        </p:nvSpPr>
        <p:spPr>
          <a:xfrm>
            <a:off x="9533290" y="4769139"/>
            <a:ext cx="2785052" cy="13335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3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rPr>
                <a:solidFill>
                  <a:schemeClr val="accent5"/>
                </a:solidFill>
              </a:rPr>
              <a:t>Double-counting</a:t>
            </a:r>
          </a:p>
          <a:p>
            <a:pPr algn="l">
              <a:defRPr sz="23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rPr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</a:rPr>
              <a:t>as </a:t>
            </a:r>
            <a:r>
              <a:t>𝜇π</a:t>
            </a:r>
            <a:r>
              <a:rPr baseline="31999"/>
              <a:t>0 </a:t>
            </a:r>
            <a:r>
              <a:t> is contained in 𝜇𝛾𝛾 </a:t>
            </a:r>
          </a:p>
        </p:txBody>
      </p:sp>
      <p:pic>
        <p:nvPicPr>
          <p:cNvPr id="821" name="Line" descr="Line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 rot="20984191">
            <a:off x="1175006" y="8430910"/>
            <a:ext cx="4990607" cy="63501"/>
          </a:xfrm>
          <a:prstGeom prst="rect">
            <a:avLst/>
          </a:prstGeom>
        </p:spPr>
      </p:pic>
      <p:pic>
        <p:nvPicPr>
          <p:cNvPr id="823" name="Line" descr="Line"/>
          <p:cNvPicPr>
            <a:picLocks/>
          </p:cNvPicPr>
          <p:nvPr/>
        </p:nvPicPr>
        <p:blipFill>
          <a:blip r:embed="rId14"/>
          <a:stretch>
            <a:fillRect/>
          </a:stretch>
        </p:blipFill>
        <p:spPr>
          <a:xfrm rot="526271">
            <a:off x="1219135" y="8487902"/>
            <a:ext cx="4902349" cy="6350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8" grpId="1" animBg="1" advAuto="0"/>
      <p:bldP spid="819" grpId="3" animBg="1" advAuto="0"/>
      <p:bldP spid="820" grpId="2" animBg="1" advAuto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Pseudoscalar meson-photoproduction channel"/>
          <p:cNvSpPr txBox="1">
            <a:spLocks noGrp="1"/>
          </p:cNvSpPr>
          <p:nvPr>
            <p:ph type="title"/>
          </p:nvPr>
        </p:nvSpPr>
        <p:spPr>
          <a:xfrm>
            <a:off x="1822817" y="703813"/>
            <a:ext cx="9130314" cy="466209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233679">
              <a:defRPr sz="2880"/>
            </a:lvl1pPr>
          </a:lstStyle>
          <a:p>
            <a:r>
              <a:t>Pseudoscalar meson-photoproduction channel</a:t>
            </a:r>
          </a:p>
        </p:txBody>
      </p:sp>
      <p:sp>
        <p:nvSpPr>
          <p:cNvPr id="8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54</a:t>
            </a:fld>
            <a:endParaRPr/>
          </a:p>
        </p:txBody>
      </p:sp>
      <p:pic>
        <p:nvPicPr>
          <p:cNvPr id="828" name="Figure6_LbL_PionExchange.pdf" descr="Figure6_LbL_PionExchan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2136" y="6811759"/>
            <a:ext cx="2135705" cy="1391808"/>
          </a:xfrm>
          <a:prstGeom prst="rect">
            <a:avLst/>
          </a:prstGeom>
          <a:ln w="3175">
            <a:miter lim="400000"/>
          </a:ln>
        </p:spPr>
      </p:pic>
      <p:sp>
        <p:nvSpPr>
          <p:cNvPr id="829" name="1 out of 4 channels at 𝒪(α3): 𝜇 + 𝛾 → 𝜇 + (π0,𝜂,𝜂’)"/>
          <p:cNvSpPr txBox="1"/>
          <p:nvPr/>
        </p:nvSpPr>
        <p:spPr>
          <a:xfrm>
            <a:off x="2185116" y="3617274"/>
            <a:ext cx="8634567" cy="75025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000">
                <a:solidFill>
                  <a:srgbClr val="009051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1 out of 4 channels at 𝒪(</a:t>
            </a:r>
            <a:r>
              <a:rPr>
                <a:latin typeface="Al Nile"/>
                <a:ea typeface="Al Nile"/>
                <a:cs typeface="Al Nile"/>
                <a:sym typeface="Al Nile"/>
              </a:rPr>
              <a:t>α</a:t>
            </a:r>
            <a:r>
              <a:rPr sz="3500" baseline="31999">
                <a:latin typeface="Al Nile"/>
                <a:ea typeface="Al Nile"/>
                <a:cs typeface="Al Nile"/>
                <a:sym typeface="Al Nile"/>
              </a:rPr>
              <a:t>3</a:t>
            </a:r>
            <a:r>
              <a:t>): 𝜇 + 𝛾 → 𝜇 + (π</a:t>
            </a:r>
            <a:r>
              <a:rPr baseline="31999"/>
              <a:t>0</a:t>
            </a:r>
            <a:r>
              <a:t>,𝜂,𝜂’)</a:t>
            </a:r>
          </a:p>
        </p:txBody>
      </p:sp>
      <p:sp>
        <p:nvSpPr>
          <p:cNvPr id="830" name="Compare with the conventional (π0,𝜂,𝜂’)-pole contributions:"/>
          <p:cNvSpPr txBox="1"/>
          <p:nvPr/>
        </p:nvSpPr>
        <p:spPr>
          <a:xfrm>
            <a:off x="362597" y="6690374"/>
            <a:ext cx="9434507" cy="5715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19100" indent="-419100" algn="l">
              <a:spcBef>
                <a:spcPts val="500"/>
              </a:spcBef>
              <a:buSzPct val="30000"/>
              <a:buBlip>
                <a:blip r:embed="rId3"/>
              </a:buBlip>
              <a:defRPr sz="2700">
                <a:latin typeface="Gill Sans"/>
                <a:ea typeface="Gill Sans"/>
                <a:cs typeface="Gill Sans"/>
                <a:sym typeface="Gill Sans"/>
              </a:defRPr>
            </a:pPr>
            <a:r>
              <a:t>Compare with the conventional </a:t>
            </a:r>
            <a:r>
              <a:rPr sz="2500"/>
              <a:t>(π</a:t>
            </a:r>
            <a:r>
              <a:rPr sz="2500" baseline="31999"/>
              <a:t>0</a:t>
            </a:r>
            <a:r>
              <a:rPr sz="2500"/>
              <a:t>,𝜂,𝜂’)</a:t>
            </a:r>
            <a:r>
              <a:t>-pole contributions:</a:t>
            </a:r>
          </a:p>
        </p:txBody>
      </p:sp>
      <p:pic>
        <p:nvPicPr>
          <p:cNvPr id="831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718" y="7281079"/>
            <a:ext cx="8536584" cy="982891"/>
          </a:xfrm>
          <a:prstGeom prst="rect">
            <a:avLst/>
          </a:prstGeom>
          <a:ln w="3175">
            <a:miter lim="400000"/>
          </a:ln>
        </p:spPr>
      </p:pic>
      <p:grpSp>
        <p:nvGrpSpPr>
          <p:cNvPr id="834" name="Group"/>
          <p:cNvGrpSpPr/>
          <p:nvPr/>
        </p:nvGrpSpPr>
        <p:grpSpPr>
          <a:xfrm>
            <a:off x="2729900" y="2505679"/>
            <a:ext cx="7545000" cy="1118759"/>
            <a:chOff x="0" y="0"/>
            <a:chExt cx="7544998" cy="1118757"/>
          </a:xfrm>
        </p:grpSpPr>
        <p:pic>
          <p:nvPicPr>
            <p:cNvPr id="832" name="Figure3_PionProduction-eps-converted-to.pdf" descr="Figure3_PionProduction-eps-converted-to.pdf"/>
            <p:cNvPicPr>
              <a:picLocks noChangeAspect="1"/>
            </p:cNvPicPr>
            <p:nvPr/>
          </p:nvPicPr>
          <p:blipFill>
            <a:blip r:embed="rId5"/>
            <a:srcRect r="30800"/>
            <a:stretch>
              <a:fillRect/>
            </a:stretch>
          </p:blipFill>
          <p:spPr>
            <a:xfrm>
              <a:off x="0" y="2008"/>
              <a:ext cx="5166588" cy="1116750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pic>
          <p:nvPicPr>
            <p:cNvPr id="833" name="Figure3_PionProduction-eps-converted-to.pdf" descr="Figure3_PionProduction-eps-converted-to.pdf"/>
            <p:cNvPicPr>
              <a:picLocks noChangeAspect="1"/>
            </p:cNvPicPr>
            <p:nvPr/>
          </p:nvPicPr>
          <p:blipFill>
            <a:blip r:embed="rId5"/>
            <a:srcRect l="68281"/>
            <a:stretch>
              <a:fillRect/>
            </a:stretch>
          </p:blipFill>
          <p:spPr>
            <a:xfrm>
              <a:off x="5176798" y="-1"/>
              <a:ext cx="2368201" cy="1116751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</p:grpSp>
      <p:sp>
        <p:nvSpPr>
          <p:cNvPr id="835" name="Pseudoscalar production gives a contribution to aμ which is a factor of 2 to 3 larger than the conventional pseudoscalar-pole calculations"/>
          <p:cNvSpPr txBox="1"/>
          <p:nvPr/>
        </p:nvSpPr>
        <p:spPr>
          <a:xfrm>
            <a:off x="372901" y="8467354"/>
            <a:ext cx="12258998" cy="90839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19100" indent="-419100" algn="l">
              <a:spcBef>
                <a:spcPts val="1700"/>
              </a:spcBef>
              <a:buSzPct val="30000"/>
              <a:buBlip>
                <a:blip r:embed="rId3"/>
              </a:buBlip>
              <a:defRPr sz="2700">
                <a:solidFill>
                  <a:srgbClr val="011993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solidFill>
                  <a:srgbClr val="009051"/>
                </a:solidFill>
              </a:rPr>
              <a:t>Pseudoscalar production</a:t>
            </a:r>
            <a:r>
              <a:t> </a:t>
            </a:r>
            <a:r>
              <a:rPr>
                <a:solidFill>
                  <a:srgbClr val="000000"/>
                </a:solidFill>
              </a:rPr>
              <a:t>gives a contribution to a</a:t>
            </a:r>
            <a:r>
              <a:rPr baseline="-5999">
                <a:solidFill>
                  <a:srgbClr val="000000"/>
                </a:solidFill>
              </a:rPr>
              <a:t>μ </a:t>
            </a:r>
            <a:r>
              <a:rPr>
                <a:solidFill>
                  <a:srgbClr val="000000"/>
                </a:solidFill>
              </a:rPr>
              <a:t>which is a factor of 2 to 3 larger than the conventional</a:t>
            </a:r>
            <a:r>
              <a:t> </a:t>
            </a:r>
            <a:r>
              <a:rPr>
                <a:solidFill>
                  <a:srgbClr val="FF40FF"/>
                </a:solidFill>
              </a:rPr>
              <a:t>pseudoscalar-pole calculations</a:t>
            </a:r>
          </a:p>
        </p:txBody>
      </p:sp>
      <p:pic>
        <p:nvPicPr>
          <p:cNvPr id="836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266" y="4475258"/>
            <a:ext cx="9130314" cy="1798671"/>
          </a:xfrm>
          <a:prstGeom prst="rect">
            <a:avLst/>
          </a:prstGeom>
          <a:ln w="3175">
            <a:miter lim="400000"/>
          </a:ln>
        </p:spPr>
      </p:pic>
      <p:sp>
        <p:nvSpPr>
          <p:cNvPr id="837" name="Hagelstein &amp; VP,…"/>
          <p:cNvSpPr txBox="1"/>
          <p:nvPr/>
        </p:nvSpPr>
        <p:spPr>
          <a:xfrm>
            <a:off x="8393758" y="5285413"/>
            <a:ext cx="2577753" cy="9715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 marL="457200" indent="-457200" algn="l" defTabSz="457200">
              <a:lnSpc>
                <a:spcPts val="31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1800">
                <a:solidFill>
                  <a:schemeClr val="accent5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Hagelstein &amp; VP,  </a:t>
            </a:r>
          </a:p>
          <a:p>
            <a:pPr marL="457200" indent="-457200" algn="l" defTabSz="457200">
              <a:lnSpc>
                <a:spcPts val="31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1800">
                <a:solidFill>
                  <a:schemeClr val="accent5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arXiv:1907.06927 (2019). </a:t>
            </a:r>
          </a:p>
        </p:txBody>
      </p:sp>
      <p:sp>
        <p:nvSpPr>
          <p:cNvPr id="838" name="No data yet. We use chiral EFT to compute:"/>
          <p:cNvSpPr txBox="1"/>
          <p:nvPr/>
        </p:nvSpPr>
        <p:spPr>
          <a:xfrm>
            <a:off x="492742" y="1612426"/>
            <a:ext cx="6565045" cy="4508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 marL="419100" indent="-419100" algn="l">
              <a:spcBef>
                <a:spcPts val="500"/>
              </a:spcBef>
              <a:buSzPct val="30000"/>
              <a:buBlip>
                <a:blip r:embed="rId3"/>
              </a:buBlip>
              <a:defRPr sz="27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No data yet. We use chiral EFT to compute:</a:t>
            </a:r>
          </a:p>
        </p:txBody>
      </p:sp>
    </p:spTree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Other channels 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Other channels ?</a:t>
            </a:r>
          </a:p>
        </p:txBody>
      </p:sp>
      <p:sp>
        <p:nvSpPr>
          <p:cNvPr id="8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55</a:t>
            </a:fld>
            <a:endParaRPr/>
          </a:p>
        </p:txBody>
      </p:sp>
      <p:sp>
        <p:nvSpPr>
          <p:cNvPr id="842" name="Compton scattering channel contribution is nearly two orders of magnitude smaller than the pseudoscalar production contribution."/>
          <p:cNvSpPr txBox="1"/>
          <p:nvPr/>
        </p:nvSpPr>
        <p:spPr>
          <a:xfrm>
            <a:off x="328601" y="4109648"/>
            <a:ext cx="10195265" cy="8445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/>
          <a:p>
            <a:pPr marL="419100" indent="-419100" algn="l">
              <a:spcBef>
                <a:spcPts val="1700"/>
              </a:spcBef>
              <a:buSzPct val="30000"/>
              <a:buBlip>
                <a:blip r:embed="rId2"/>
              </a:buBlip>
              <a:defRPr sz="2700">
                <a:solidFill>
                  <a:srgbClr val="011993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solidFill>
                  <a:srgbClr val="FF2600"/>
                </a:solidFill>
              </a:rPr>
              <a:t>Compton scattering channel</a:t>
            </a:r>
            <a:r>
              <a:rPr>
                <a:solidFill>
                  <a:srgbClr val="FF40FF"/>
                </a:solidFill>
              </a:rPr>
              <a:t> </a:t>
            </a:r>
            <a:r>
              <a:rPr>
                <a:solidFill>
                  <a:srgbClr val="000000"/>
                </a:solidFill>
              </a:rPr>
              <a:t>contribution is nearly two orders of magnitude smaller than the </a:t>
            </a:r>
            <a:r>
              <a:rPr>
                <a:solidFill>
                  <a:srgbClr val="009051"/>
                </a:solidFill>
              </a:rPr>
              <a:t>pseudoscalar production</a:t>
            </a:r>
            <a:r>
              <a:t> </a:t>
            </a:r>
            <a:r>
              <a:rPr>
                <a:solidFill>
                  <a:srgbClr val="000000"/>
                </a:solidFill>
              </a:rPr>
              <a:t>contribution.</a:t>
            </a:r>
          </a:p>
        </p:txBody>
      </p:sp>
      <p:pic>
        <p:nvPicPr>
          <p:cNvPr id="843" name="Figure4_oneLoopPionExchange-eps-converted-to.pdf" descr="Figure4_oneLoopPionExchange-eps-converted-to.pdf"/>
          <p:cNvPicPr>
            <a:picLocks noChangeAspect="1"/>
          </p:cNvPicPr>
          <p:nvPr/>
        </p:nvPicPr>
        <p:blipFill>
          <a:blip r:embed="rId3">
            <a:alphaModFix amt="70000"/>
          </a:blip>
          <a:srcRect l="33668" r="32035" b="23319"/>
          <a:stretch>
            <a:fillRect/>
          </a:stretch>
        </p:blipFill>
        <p:spPr>
          <a:xfrm>
            <a:off x="4754048" y="2084128"/>
            <a:ext cx="2953482" cy="1594463"/>
          </a:xfrm>
          <a:prstGeom prst="rect">
            <a:avLst/>
          </a:prstGeom>
          <a:ln w="3175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44" name="~ 0.5"/>
              <p:cNvSpPr txBox="1"/>
              <p:nvPr/>
            </p:nvSpPr>
            <p:spPr>
              <a:xfrm>
                <a:off x="8123217" y="2561899"/>
                <a:ext cx="1986694" cy="455598"/>
              </a:xfrm>
              <a:prstGeom prst="rect">
                <a:avLst/>
              </a:prstGeom>
              <a:ln w="3175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none" lIns="28575" tIns="28575" rIns="28575" bIns="28575" anchor="ctr">
                <a:spAutoFit/>
              </a:bodyPr>
              <a:lstStyle/>
              <a:p>
                <a:pPr algn="l">
                  <a:spcBef>
                    <a:spcPts val="2700"/>
                  </a:spcBef>
                  <a:defRPr sz="2600">
                    <a:solidFill>
                      <a:srgbClr val="FF2600"/>
                    </a:solidFill>
                    <a:latin typeface="Gill Sans"/>
                    <a:ea typeface="Gill Sans"/>
                    <a:cs typeface="Gill Sans"/>
                    <a:sym typeface="Gill Sans"/>
                  </a:defRPr>
                </a:pPr>
                <a:r>
                  <a:t>~ 0.5 </a:t>
                </a:r>
                <a14:m>
                  <m:oMath xmlns:m="http://schemas.openxmlformats.org/officeDocument/2006/math">
                    <m:r>
                      <a:rPr sz="2950" i="1">
                        <a:solidFill>
                          <a:srgbClr val="FF2600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sz="295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95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sz="2950" i="1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</m:oMath>
                </a14:m>
                <a:endParaRPr/>
              </a:p>
            </p:txBody>
          </p:sp>
        </mc:Choice>
        <mc:Fallback xmlns="">
          <p:sp>
            <p:nvSpPr>
              <p:cNvPr id="844" name="~ 0.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3217" y="2561899"/>
                <a:ext cx="1986694" cy="455598"/>
              </a:xfrm>
              <a:prstGeom prst="rect">
                <a:avLst/>
              </a:prstGeom>
              <a:blipFill>
                <a:blip r:embed="rId4"/>
                <a:stretch>
                  <a:fillRect l="-8917" t="-13514" r="-5096" b="-35135"/>
                </a:stretch>
              </a:blipFill>
              <a:ln w="3175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5" name="Biloshytskyi, Hagelstein &amp; VP,  in preparation."/>
          <p:cNvSpPr txBox="1"/>
          <p:nvPr/>
        </p:nvSpPr>
        <p:spPr>
          <a:xfrm>
            <a:off x="8212053" y="3261947"/>
            <a:ext cx="4491386" cy="6032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 marL="457200" indent="-457200" algn="l" defTabSz="457200">
              <a:lnSpc>
                <a:spcPts val="31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18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Biloshytskyi, Hagelstein &amp; VP,  in preparation. </a:t>
            </a:r>
          </a:p>
        </p:txBody>
      </p:sp>
      <p:pic>
        <p:nvPicPr>
          <p:cNvPr id="846" name="Figure7_OneLoopPionProduction-eps-converted-to.pdf" descr="Figure7_OneLoopPionProduction-eps-converted-to.pdf"/>
          <p:cNvPicPr>
            <a:picLocks noChangeAspect="1"/>
          </p:cNvPicPr>
          <p:nvPr/>
        </p:nvPicPr>
        <p:blipFill>
          <a:blip r:embed="rId5">
            <a:alphaModFix amt="70000"/>
          </a:blip>
          <a:srcRect r="48096"/>
          <a:stretch>
            <a:fillRect/>
          </a:stretch>
        </p:blipFill>
        <p:spPr>
          <a:xfrm>
            <a:off x="3285610" y="6268177"/>
            <a:ext cx="2200902" cy="1175451"/>
          </a:xfrm>
          <a:prstGeom prst="rect">
            <a:avLst/>
          </a:prstGeom>
          <a:ln w="3175">
            <a:miter lim="400000"/>
          </a:ln>
        </p:spPr>
      </p:pic>
      <p:pic>
        <p:nvPicPr>
          <p:cNvPr id="847" name="PhotonPion0Final.pdf" descr="PhotonPion0Final.pdf"/>
          <p:cNvPicPr>
            <a:picLocks noChangeAspect="1"/>
          </p:cNvPicPr>
          <p:nvPr/>
        </p:nvPicPr>
        <p:blipFill>
          <a:blip r:embed="rId6">
            <a:alphaModFix amt="70000"/>
          </a:blip>
          <a:stretch>
            <a:fillRect/>
          </a:stretch>
        </p:blipFill>
        <p:spPr>
          <a:xfrm>
            <a:off x="6188671" y="6344377"/>
            <a:ext cx="1899071" cy="1088232"/>
          </a:xfrm>
          <a:prstGeom prst="rect">
            <a:avLst/>
          </a:prstGeom>
          <a:ln w="3175">
            <a:miter lim="400000"/>
          </a:ln>
        </p:spPr>
      </p:pic>
      <p:sp>
        <p:nvSpPr>
          <p:cNvPr id="848" name="+"/>
          <p:cNvSpPr txBox="1"/>
          <p:nvPr/>
        </p:nvSpPr>
        <p:spPr>
          <a:xfrm>
            <a:off x="5469432" y="6836151"/>
            <a:ext cx="338075" cy="5397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r>
              <a:t>+</a:t>
            </a:r>
          </a:p>
        </p:txBody>
      </p:sp>
      <p:sp>
        <p:nvSpPr>
          <p:cNvPr id="849" name="Radiative pseudoscalar-production channel not calculated yet, but is expected to increase the discrepancy."/>
          <p:cNvSpPr txBox="1"/>
          <p:nvPr/>
        </p:nvSpPr>
        <p:spPr>
          <a:xfrm>
            <a:off x="557194" y="7741959"/>
            <a:ext cx="10162552" cy="14541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/>
          <a:p>
            <a:pPr marL="419100" indent="-419100" algn="l">
              <a:spcBef>
                <a:spcPts val="1700"/>
              </a:spcBef>
              <a:buSzPct val="30000"/>
              <a:buBlip>
                <a:blip r:embed="rId2"/>
              </a:buBlip>
              <a:defRPr sz="2700">
                <a:solidFill>
                  <a:srgbClr val="011993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solidFill>
                  <a:srgbClr val="FF2600"/>
                </a:solidFill>
              </a:rPr>
              <a:t>Radiative pseudoscalar-production channel</a:t>
            </a:r>
            <a:r>
              <a:rPr>
                <a:solidFill>
                  <a:srgbClr val="000000"/>
                </a:solidFill>
              </a:rPr>
              <a:t> not calculated yet, but is expected to increase the discrepancy.</a:t>
            </a:r>
          </a:p>
        </p:txBody>
      </p:sp>
    </p:spTree>
  </p:cSld>
  <p:clrMapOvr>
    <a:masterClrMapping/>
  </p:clrMapOvr>
  <p:transition spd="med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Prospects for neutral-pion production measurement at COMPASS…"/>
          <p:cNvSpPr txBox="1">
            <a:spLocks noGrp="1"/>
          </p:cNvSpPr>
          <p:nvPr>
            <p:ph type="title"/>
          </p:nvPr>
        </p:nvSpPr>
        <p:spPr>
          <a:xfrm>
            <a:off x="2097208" y="391707"/>
            <a:ext cx="8522312" cy="1613117"/>
          </a:xfrm>
          <a:prstGeom prst="rect">
            <a:avLst/>
          </a:prstGeom>
        </p:spPr>
        <p:txBody>
          <a:bodyPr/>
          <a:lstStyle/>
          <a:p>
            <a:pPr defTabSz="262889">
              <a:defRPr sz="3239"/>
            </a:pPr>
            <a:r>
              <a:t>Prospects for neutral-pion production measurement at COMPASS</a:t>
            </a:r>
          </a:p>
          <a:p>
            <a:pPr defTabSz="262889">
              <a:defRPr sz="3239">
                <a:solidFill>
                  <a:schemeClr val="accent2"/>
                </a:solidFill>
              </a:defRPr>
            </a:pPr>
            <a:r>
              <a:t>(as part of MUonE experiment)</a:t>
            </a:r>
          </a:p>
        </p:txBody>
      </p:sp>
      <p:sp>
        <p:nvSpPr>
          <p:cNvPr id="8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56</a:t>
            </a:fld>
            <a:endParaRPr/>
          </a:p>
        </p:txBody>
      </p:sp>
      <p:pic>
        <p:nvPicPr>
          <p:cNvPr id="85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874" y="2632784"/>
            <a:ext cx="6526269" cy="4371808"/>
          </a:xfrm>
          <a:prstGeom prst="rect">
            <a:avLst/>
          </a:prstGeom>
          <a:ln w="3175">
            <a:miter lim="400000"/>
          </a:ln>
        </p:spPr>
      </p:pic>
      <p:pic>
        <p:nvPicPr>
          <p:cNvPr id="854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4727" y="4440088"/>
            <a:ext cx="7634418" cy="4816721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4" grpId="1" animBg="1" advAuto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Rounded Rectangle"/>
          <p:cNvSpPr/>
          <p:nvPr/>
        </p:nvSpPr>
        <p:spPr>
          <a:xfrm>
            <a:off x="1535504" y="5151130"/>
            <a:ext cx="6638236" cy="260351"/>
          </a:xfrm>
          <a:prstGeom prst="roundRect">
            <a:avLst>
              <a:gd name="adj" fmla="val 50000"/>
            </a:avLst>
          </a:prstGeom>
          <a:solidFill>
            <a:schemeClr val="accent3">
              <a:satOff val="18648"/>
              <a:lumOff val="5971"/>
            </a:schemeClr>
          </a:solidFill>
          <a:ln w="3175">
            <a:miter lim="400000"/>
          </a:ln>
          <a:effectLst>
            <a:outerShdw blurRad="12700" dir="5400000" rotWithShape="0">
              <a:srgbClr val="000000">
                <a:alpha val="50000"/>
              </a:srgbClr>
            </a:outerShdw>
          </a:effectLst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57" name="Present status of muon g—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233679">
              <a:defRPr sz="2880"/>
            </a:pPr>
            <a:r>
              <a:t>Present status of muon g—2</a:t>
            </a:r>
          </a:p>
        </p:txBody>
      </p:sp>
      <p:sp>
        <p:nvSpPr>
          <p:cNvPr id="8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57</a:t>
            </a:fld>
            <a:endParaRPr/>
          </a:p>
        </p:txBody>
      </p:sp>
      <p:pic>
        <p:nvPicPr>
          <p:cNvPr id="85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850" y="2469656"/>
            <a:ext cx="11102473" cy="3485211"/>
          </a:xfrm>
          <a:prstGeom prst="rect">
            <a:avLst/>
          </a:prstGeom>
          <a:ln w="3175">
            <a:miter lim="400000"/>
          </a:ln>
        </p:spPr>
      </p:pic>
      <p:pic>
        <p:nvPicPr>
          <p:cNvPr id="860" name="Group" descr="Grou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5167" y="2529462"/>
            <a:ext cx="1475218" cy="335221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6" grpId="2" animBg="1" advAuto="0"/>
      <p:bldP spid="860" grpId="1" animBg="1" advAuto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58</a:t>
            </a:fld>
            <a:endParaRPr/>
          </a:p>
        </p:txBody>
      </p:sp>
      <p:pic>
        <p:nvPicPr>
          <p:cNvPr id="86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5330" y="1890896"/>
            <a:ext cx="6926185" cy="7444206"/>
          </a:xfrm>
          <a:prstGeom prst="rect">
            <a:avLst/>
          </a:prstGeom>
          <a:ln w="3175">
            <a:miter lim="400000"/>
          </a:ln>
        </p:spPr>
      </p:pic>
      <p:pic>
        <p:nvPicPr>
          <p:cNvPr id="864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999" y="1163160"/>
            <a:ext cx="1730822" cy="303611"/>
          </a:xfrm>
          <a:prstGeom prst="rect">
            <a:avLst/>
          </a:prstGeom>
          <a:ln w="3175">
            <a:miter lim="400000"/>
          </a:ln>
        </p:spPr>
      </p:pic>
      <p:sp>
        <p:nvSpPr>
          <p:cNvPr id="865" name="Muon  g—2…"/>
          <p:cNvSpPr txBox="1"/>
          <p:nvPr/>
        </p:nvSpPr>
        <p:spPr>
          <a:xfrm>
            <a:off x="2311820" y="524984"/>
            <a:ext cx="8381160" cy="94178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normAutofit/>
          </a:bodyPr>
          <a:lstStyle/>
          <a:p>
            <a:pPr defTabSz="292100">
              <a:defRPr sz="3600">
                <a:solidFill>
                  <a:srgbClr val="0096FF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t>Muon  </a:t>
            </a:r>
            <a:r>
              <a:rPr sz="3200" b="1" i="1">
                <a:latin typeface="Optima"/>
                <a:ea typeface="Optima"/>
                <a:cs typeface="Optima"/>
                <a:sym typeface="Optima"/>
              </a:rPr>
              <a:t>g</a:t>
            </a:r>
            <a:r>
              <a:rPr sz="2550" b="1" i="1">
                <a:latin typeface="Optima"/>
                <a:ea typeface="Optima"/>
                <a:cs typeface="Optima"/>
                <a:sym typeface="Optima"/>
              </a:rPr>
              <a:t>—</a:t>
            </a:r>
            <a:r>
              <a:rPr>
                <a:latin typeface="Optima"/>
                <a:ea typeface="Optima"/>
                <a:cs typeface="Optima"/>
                <a:sym typeface="Optima"/>
              </a:rPr>
              <a:t>2                 </a:t>
            </a:r>
          </a:p>
          <a:p>
            <a:pPr defTabSz="292100">
              <a:defRPr sz="1900">
                <a:solidFill>
                  <a:srgbClr val="0096FF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rPr>
                <a:latin typeface="Optima"/>
                <a:ea typeface="Optima"/>
                <a:cs typeface="Optima"/>
                <a:sym typeface="Optima"/>
              </a:rPr>
              <a:t>or, anomalous magnetic moment:</a:t>
            </a:r>
          </a:p>
        </p:txBody>
      </p:sp>
    </p:spTree>
  </p:cSld>
  <p:clrMapOvr>
    <a:masterClrMapping/>
  </p:clrMapOvr>
  <p:transition spd="med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Hadronic Contributions to g-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328612">
              <a:defRPr sz="2880"/>
            </a:pPr>
            <a:r>
              <a:t>Hadronic Contributions to g-2</a:t>
            </a:r>
          </a:p>
        </p:txBody>
      </p:sp>
      <p:sp>
        <p:nvSpPr>
          <p:cNvPr id="8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59</a:t>
            </a:fld>
            <a:endParaRPr/>
          </a:p>
        </p:txBody>
      </p:sp>
      <p:pic>
        <p:nvPicPr>
          <p:cNvPr id="86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784" y="1901647"/>
            <a:ext cx="9393099" cy="7502993"/>
          </a:xfrm>
          <a:prstGeom prst="rect">
            <a:avLst/>
          </a:prstGeom>
          <a:ln w="3175">
            <a:miter lim="400000"/>
          </a:ln>
        </p:spPr>
      </p:pic>
      <p:pic>
        <p:nvPicPr>
          <p:cNvPr id="87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062" y="7831173"/>
            <a:ext cx="4911170" cy="1443204"/>
          </a:xfrm>
          <a:prstGeom prst="rect">
            <a:avLst/>
          </a:prstGeom>
          <a:ln w="3175">
            <a:miter lim="400000"/>
          </a:ln>
        </p:spPr>
      </p:pic>
      <p:pic>
        <p:nvPicPr>
          <p:cNvPr id="871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6373" y="6563332"/>
            <a:ext cx="5166800" cy="767235"/>
          </a:xfrm>
          <a:prstGeom prst="rect">
            <a:avLst/>
          </a:prstGeom>
          <a:ln w="3175">
            <a:miter lim="400000"/>
          </a:ln>
        </p:spPr>
      </p:pic>
      <p:pic>
        <p:nvPicPr>
          <p:cNvPr id="872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262" y="1996031"/>
            <a:ext cx="6133707" cy="1556771"/>
          </a:xfrm>
          <a:prstGeom prst="rect">
            <a:avLst/>
          </a:prstGeom>
          <a:ln w="3175">
            <a:miter lim="400000"/>
          </a:ln>
        </p:spPr>
      </p:pic>
      <p:sp>
        <p:nvSpPr>
          <p:cNvPr id="873" name="(from M. Knecht’s talk in Feb’18):"/>
          <p:cNvSpPr txBox="1"/>
          <p:nvPr/>
        </p:nvSpPr>
        <p:spPr>
          <a:xfrm>
            <a:off x="9518011" y="2048689"/>
            <a:ext cx="2821584" cy="2984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>
              <a:defRPr sz="1600">
                <a:latin typeface="Corbel"/>
                <a:ea typeface="Corbel"/>
                <a:cs typeface="Corbel"/>
                <a:sym typeface="Corbel"/>
              </a:defRPr>
            </a:lvl1pPr>
          </a:lstStyle>
          <a:p>
            <a:r>
              <a:t>(from M. Knecht’s talk in Feb’18):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E5878FC-5531-AF49-A40D-FDD82D0E3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85665" y="326571"/>
            <a:ext cx="14859687" cy="90297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Motiv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Motivation</a:t>
            </a:r>
          </a:p>
        </p:txBody>
      </p:sp>
      <p:sp>
        <p:nvSpPr>
          <p:cNvPr id="8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60</a:t>
            </a:fld>
            <a:endParaRPr/>
          </a:p>
        </p:txBody>
      </p:sp>
      <p:sp>
        <p:nvSpPr>
          <p:cNvPr id="877" name="Uncertainty of the SM prediction for the muon anomaly (g−2)μ is dominated by hadronic contributions (HVP and HLbL)…"/>
          <p:cNvSpPr txBox="1"/>
          <p:nvPr/>
        </p:nvSpPr>
        <p:spPr>
          <a:xfrm>
            <a:off x="586552" y="1369348"/>
            <a:ext cx="11353177" cy="363914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19100" indent="-419100" algn="l">
              <a:spcBef>
                <a:spcPts val="500"/>
              </a:spcBef>
              <a:buSzPct val="30000"/>
              <a:buBlip>
                <a:blip r:embed="rId2"/>
              </a:buBlip>
              <a:defRPr sz="28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Uncertainty of the SM prediction for the muon anomaly (g−2)</a:t>
            </a:r>
            <a:r>
              <a:rPr baseline="-5999"/>
              <a:t>μ </a:t>
            </a:r>
            <a:r>
              <a:t>is dominated by hadronic contributions (HVP and HLbL)</a:t>
            </a:r>
          </a:p>
          <a:p>
            <a:pPr algn="l">
              <a:spcBef>
                <a:spcPts val="500"/>
              </a:spcBef>
              <a:defRPr sz="28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  <a:p>
            <a:pPr algn="l">
              <a:spcBef>
                <a:spcPts val="500"/>
              </a:spcBef>
              <a:defRPr sz="28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  <a:p>
            <a:pPr algn="l">
              <a:spcBef>
                <a:spcPts val="500"/>
              </a:spcBef>
              <a:defRPr sz="35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  <a:p>
            <a:pPr algn="l">
              <a:spcBef>
                <a:spcPts val="500"/>
              </a:spcBef>
              <a:defRPr sz="28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  <a:p>
            <a:pPr marL="419100" indent="-419100" algn="l">
              <a:spcBef>
                <a:spcPts val="2500"/>
              </a:spcBef>
              <a:buSzPct val="30000"/>
              <a:buBlip>
                <a:blip r:embed="rId2"/>
              </a:buBlip>
              <a:defRPr sz="28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HVP is calculated with a data-driven dispersive approach:</a:t>
            </a:r>
          </a:p>
        </p:txBody>
      </p:sp>
      <p:pic>
        <p:nvPicPr>
          <p:cNvPr id="878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077" y="5255016"/>
            <a:ext cx="6598838" cy="961900"/>
          </a:xfrm>
          <a:prstGeom prst="rect">
            <a:avLst/>
          </a:prstGeom>
          <a:ln w="3175">
            <a:miter lim="400000"/>
          </a:ln>
        </p:spPr>
      </p:pic>
      <p:pic>
        <p:nvPicPr>
          <p:cNvPr id="879" name="Rectangle" descr="Rectangle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128700" y="5160620"/>
            <a:ext cx="7161974" cy="1145738"/>
          </a:xfrm>
          <a:prstGeom prst="rect">
            <a:avLst/>
          </a:prstGeom>
        </p:spPr>
      </p:pic>
      <p:sp>
        <p:nvSpPr>
          <p:cNvPr id="881" name="F. Jegerlehner, Springer Tracts Mod. Phys. 274 (2017).…"/>
          <p:cNvSpPr txBox="1"/>
          <p:nvPr/>
        </p:nvSpPr>
        <p:spPr>
          <a:xfrm>
            <a:off x="8524960" y="6418384"/>
            <a:ext cx="8081273" cy="6985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indent="-457200" algn="l" defTabSz="457200">
              <a:lnSpc>
                <a:spcPts val="2600"/>
              </a:lnSpc>
              <a:spcBef>
                <a:spcPts val="600"/>
              </a:spcBef>
              <a:tabLst>
                <a:tab pos="139700" algn="l"/>
                <a:tab pos="457200" algn="l"/>
              </a:tabLst>
              <a:defRPr sz="1400">
                <a:latin typeface="Times"/>
                <a:ea typeface="Times"/>
                <a:cs typeface="Times"/>
                <a:sym typeface="Times"/>
              </a:defRPr>
            </a:pPr>
            <a:r>
              <a:t>F. Jegerlehner, Springer Tracts Mod. Phys. 274 (2017).</a:t>
            </a:r>
          </a:p>
          <a:p>
            <a:pPr marL="457200" indent="-457200" algn="l" defTabSz="457200">
              <a:lnSpc>
                <a:spcPts val="2200"/>
              </a:lnSpc>
              <a:spcBef>
                <a:spcPts val="500"/>
              </a:spcBef>
              <a:tabLst>
                <a:tab pos="139700" algn="l"/>
                <a:tab pos="457200" algn="l"/>
              </a:tabLst>
              <a:defRPr sz="1200">
                <a:latin typeface="Times"/>
                <a:ea typeface="Times"/>
                <a:cs typeface="Times"/>
                <a:sym typeface="Times"/>
              </a:defRPr>
            </a:pPr>
            <a:r>
              <a:rPr sz="1400"/>
              <a:t>M. Davier, Nucl. Part. Phys. Proc. 287-288, 70 (2017) </a:t>
            </a:r>
            <a:r>
              <a:rPr sz="1800"/>
              <a:t> </a:t>
            </a:r>
          </a:p>
        </p:txBody>
      </p:sp>
      <p:pic>
        <p:nvPicPr>
          <p:cNvPr id="882" name="hadronicLbLandVP-eps-converted-to.pdf" descr="hadronicLbLandVP-eps-converted-to.pdf"/>
          <p:cNvPicPr>
            <a:picLocks noChangeAspect="1"/>
          </p:cNvPicPr>
          <p:nvPr/>
        </p:nvPicPr>
        <p:blipFill>
          <a:blip r:embed="rId5"/>
          <a:srcRect b="18595"/>
          <a:stretch>
            <a:fillRect/>
          </a:stretch>
        </p:blipFill>
        <p:spPr>
          <a:xfrm>
            <a:off x="2222844" y="2524941"/>
            <a:ext cx="5183738" cy="1782500"/>
          </a:xfrm>
          <a:prstGeom prst="rect">
            <a:avLst/>
          </a:prstGeom>
          <a:ln w="3175">
            <a:miter lim="400000"/>
          </a:ln>
        </p:spPr>
      </p:pic>
      <p:pic>
        <p:nvPicPr>
          <p:cNvPr id="883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5589" y="6463438"/>
            <a:ext cx="5254307" cy="608394"/>
          </a:xfrm>
          <a:prstGeom prst="rect">
            <a:avLst/>
          </a:prstGeom>
          <a:ln w="3175">
            <a:miter lim="400000"/>
          </a:ln>
        </p:spPr>
      </p:pic>
      <p:sp>
        <p:nvSpPr>
          <p:cNvPr id="884" name="HLbL is not as simple, data-driven, systematic"/>
          <p:cNvSpPr txBox="1"/>
          <p:nvPr/>
        </p:nvSpPr>
        <p:spPr>
          <a:xfrm>
            <a:off x="740104" y="7657766"/>
            <a:ext cx="6981255" cy="4635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 marL="419100" indent="-419100" algn="l">
              <a:spcBef>
                <a:spcPts val="2500"/>
              </a:spcBef>
              <a:buSzPct val="30000"/>
              <a:buBlip>
                <a:blip r:embed="rId2"/>
              </a:buBlip>
              <a:defRPr sz="28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HLbL is not as simple, data-driven, systematic</a:t>
            </a:r>
          </a:p>
        </p:txBody>
      </p:sp>
      <p:sp>
        <p:nvSpPr>
          <p:cNvPr id="885" name="Is there an exact dispersive formula which treats HVP and HLbL (and everything else) in the same way?"/>
          <p:cNvSpPr txBox="1"/>
          <p:nvPr/>
        </p:nvSpPr>
        <p:spPr>
          <a:xfrm>
            <a:off x="760878" y="8400416"/>
            <a:ext cx="11834457" cy="8826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/>
          <a:p>
            <a:pPr marL="419100" indent="-419100" algn="l">
              <a:spcBef>
                <a:spcPts val="2500"/>
              </a:spcBef>
              <a:buSzPct val="30000"/>
              <a:buBlip>
                <a:blip r:embed="rId2"/>
              </a:buBlip>
              <a:defRPr sz="2800">
                <a:solidFill>
                  <a:srgbClr val="005493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Is there an exact dispersive formula which treats HVP and HLbL (and everything else) in</a:t>
            </a:r>
            <a:r>
              <a:rPr b="1"/>
              <a:t> </a:t>
            </a:r>
            <a:r>
              <a:t>the same way?</a:t>
            </a:r>
          </a:p>
        </p:txBody>
      </p:sp>
      <p:sp>
        <p:nvSpPr>
          <p:cNvPr id="886" name="a"/>
          <p:cNvSpPr txBox="1"/>
          <p:nvPr/>
        </p:nvSpPr>
        <p:spPr>
          <a:xfrm>
            <a:off x="1255570" y="5425514"/>
            <a:ext cx="282677" cy="61595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>
            <a:lvl1pPr>
              <a:defRPr sz="3600" i="1">
                <a:solidFill>
                  <a:srgbClr val="797979"/>
                </a:solidFill>
                <a:latin typeface="Corbel"/>
                <a:ea typeface="Corbel"/>
                <a:cs typeface="Corbel"/>
                <a:sym typeface="Corbel"/>
              </a:defRPr>
            </a:lvl1pPr>
          </a:lstStyle>
          <a:p>
            <a:pPr>
              <a:defRPr i="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rPr i="1">
                <a:latin typeface="Corbel"/>
                <a:ea typeface="Corbel"/>
                <a:cs typeface="Corbel"/>
                <a:sym typeface="Corbel"/>
              </a:rPr>
              <a:t>a</a:t>
            </a:r>
          </a:p>
        </p:txBody>
      </p:sp>
    </p:spTree>
  </p:cSld>
  <p:clrMapOvr>
    <a:masterClrMapping/>
  </p:clrMapOvr>
  <p:transition spd="med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Outline of this talk"/>
          <p:cNvSpPr txBox="1">
            <a:spLocks noGrp="1"/>
          </p:cNvSpPr>
          <p:nvPr>
            <p:ph type="title"/>
          </p:nvPr>
        </p:nvSpPr>
        <p:spPr>
          <a:xfrm>
            <a:off x="-762466" y="891308"/>
            <a:ext cx="8311693" cy="51467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233679">
              <a:defRPr sz="3160"/>
            </a:lvl1pPr>
          </a:lstStyle>
          <a:p>
            <a:r>
              <a:t>Outline of this talk</a:t>
            </a:r>
          </a:p>
        </p:txBody>
      </p:sp>
      <p:sp>
        <p:nvSpPr>
          <p:cNvPr id="8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61</a:t>
            </a:fld>
            <a:endParaRPr/>
          </a:p>
        </p:txBody>
      </p:sp>
      <p:grpSp>
        <p:nvGrpSpPr>
          <p:cNvPr id="894" name="Group"/>
          <p:cNvGrpSpPr/>
          <p:nvPr/>
        </p:nvGrpSpPr>
        <p:grpSpPr>
          <a:xfrm>
            <a:off x="6499906" y="96419"/>
            <a:ext cx="6357362" cy="1649669"/>
            <a:chOff x="0" y="0"/>
            <a:chExt cx="6357361" cy="1649668"/>
          </a:xfrm>
        </p:grpSpPr>
        <p:sp>
          <p:nvSpPr>
            <p:cNvPr id="890" name="Rectangle"/>
            <p:cNvSpPr/>
            <p:nvPr/>
          </p:nvSpPr>
          <p:spPr>
            <a:xfrm>
              <a:off x="0" y="0"/>
              <a:ext cx="6357362" cy="1649669"/>
            </a:xfrm>
            <a:prstGeom prst="rect">
              <a:avLst/>
            </a:prstGeom>
            <a:solidFill>
              <a:srgbClr val="FFFFFF"/>
            </a:solidFill>
            <a:ln w="3175" cap="flat">
              <a:noFill/>
              <a:miter lim="400000"/>
            </a:ln>
            <a:effectLst/>
          </p:spPr>
          <p:txBody>
            <a:bodyPr wrap="square" lIns="27093" tIns="27093" rIns="27093" bIns="27093" numCol="1" anchor="ctr">
              <a:noAutofit/>
            </a:bodyPr>
            <a:lstStyle/>
            <a:p>
              <a:pPr defTabSz="415431">
                <a:defRPr sz="2000">
                  <a:solidFill>
                    <a:srgbClr val="FFFFFF"/>
                  </a:solidFill>
                  <a:effectLst>
                    <a:outerShdw blurRad="254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grpSp>
          <p:nvGrpSpPr>
            <p:cNvPr id="893" name="Image"/>
            <p:cNvGrpSpPr/>
            <p:nvPr/>
          </p:nvGrpSpPr>
          <p:grpSpPr>
            <a:xfrm>
              <a:off x="81991" y="66614"/>
              <a:ext cx="6193380" cy="1516441"/>
              <a:chOff x="0" y="0"/>
              <a:chExt cx="6193378" cy="1516440"/>
            </a:xfrm>
          </p:grpSpPr>
          <p:pic>
            <p:nvPicPr>
              <p:cNvPr id="892" name="Image" descr="Image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0800" y="50800"/>
                <a:ext cx="6091779" cy="1414841"/>
              </a:xfrm>
              <a:prstGeom prst="rect">
                <a:avLst/>
              </a:prstGeom>
              <a:ln>
                <a:noFill/>
              </a:ln>
              <a:effectLst/>
            </p:spPr>
          </p:pic>
          <p:pic>
            <p:nvPicPr>
              <p:cNvPr id="891" name="Image" descr="Image"/>
              <p:cNvPicPr>
                <a:picLocks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6193379" cy="1516441"/>
              </a:xfrm>
              <a:prstGeom prst="rect">
                <a:avLst/>
              </a:prstGeom>
              <a:effectLst/>
            </p:spPr>
          </p:pic>
        </p:grpSp>
      </p:grpSp>
      <p:sp>
        <p:nvSpPr>
          <p:cNvPr id="895" name="The Schwinger Sum Rule:…"/>
          <p:cNvSpPr txBox="1">
            <a:spLocks noGrp="1"/>
          </p:cNvSpPr>
          <p:nvPr>
            <p:ph type="body" sz="half" idx="4294967295"/>
          </p:nvPr>
        </p:nvSpPr>
        <p:spPr>
          <a:xfrm>
            <a:off x="703463" y="2275409"/>
            <a:ext cx="7669444" cy="5781345"/>
          </a:xfrm>
          <a:prstGeom prst="rect">
            <a:avLst/>
          </a:prstGeom>
        </p:spPr>
        <p:txBody>
          <a:bodyPr lIns="27093" tIns="27093" rIns="27093" bIns="27093">
            <a:normAutofit/>
          </a:bodyPr>
          <a:lstStyle/>
          <a:p>
            <a:pPr marL="291547" indent="-291547" defTabSz="415431">
              <a:spcBef>
                <a:spcPts val="2400"/>
              </a:spcBef>
              <a:buSzPct val="30000"/>
              <a:buBlip>
                <a:blip r:embed="rId4"/>
              </a:buBlip>
              <a:tabLst/>
              <a:defRPr sz="3200" cap="small">
                <a:solidFill>
                  <a:srgbClr val="09332B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The Schwinger Sum Rule:    </a:t>
            </a:r>
          </a:p>
          <a:p>
            <a:pPr marL="291547" indent="-291547" defTabSz="415431">
              <a:spcBef>
                <a:spcPts val="2400"/>
              </a:spcBef>
              <a:buSzPct val="30000"/>
              <a:buBlip>
                <a:blip r:embed="rId4"/>
              </a:buBlip>
              <a:tabLst/>
              <a:defRPr sz="3200">
                <a:solidFill>
                  <a:srgbClr val="09332B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Reproducing</a:t>
            </a:r>
            <a:r>
              <a:rPr cap="small"/>
              <a:t> </a:t>
            </a:r>
            <a:r>
              <a:rPr>
                <a:latin typeface="Bradley Hand ITC TT-Bold"/>
                <a:ea typeface="Bradley Hand ITC TT-Bold"/>
                <a:cs typeface="Bradley Hand ITC TT-Bold"/>
                <a:sym typeface="Bradley Hand ITC TT-Bold"/>
              </a:rPr>
              <a:t>𝛼/2π</a:t>
            </a:r>
            <a:endParaRPr cap="small">
              <a:latin typeface="Bradley Hand ITC TT-Bold"/>
              <a:ea typeface="Bradley Hand ITC TT-Bold"/>
              <a:cs typeface="Bradley Hand ITC TT-Bold"/>
              <a:sym typeface="Bradley Hand ITC TT-Bold"/>
            </a:endParaRPr>
          </a:p>
          <a:p>
            <a:pPr marL="291547" indent="-291547" defTabSz="415431">
              <a:spcBef>
                <a:spcPts val="2400"/>
              </a:spcBef>
              <a:buSzPct val="30000"/>
              <a:buBlip>
                <a:blip r:embed="rId4"/>
              </a:buBlip>
              <a:tabLst/>
              <a:defRPr sz="3200">
                <a:solidFill>
                  <a:srgbClr val="09332B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cap="small">
                <a:latin typeface="Bradley Hand ITC TT-Bold"/>
                <a:ea typeface="Bradley Hand ITC TT-Bold"/>
                <a:cs typeface="Bradley Hand ITC TT-Bold"/>
                <a:sym typeface="Bradley Hand ITC TT-Bold"/>
              </a:rPr>
              <a:t>Hadronic</a:t>
            </a:r>
            <a:r>
              <a:rPr i="1" cap="small"/>
              <a:t> Vacuum Polarization</a:t>
            </a:r>
            <a:r>
              <a:rPr cap="small"/>
              <a:t> and </a:t>
            </a:r>
            <a:r>
              <a:rPr i="1" cap="small"/>
              <a:t>Light-by-light</a:t>
            </a:r>
            <a:r>
              <a:rPr cap="small"/>
              <a:t> contributions </a:t>
            </a:r>
            <a:r>
              <a:rPr cap="small">
                <a:solidFill>
                  <a:srgbClr val="96191E"/>
                </a:solidFill>
              </a:rPr>
              <a:t>on the same footing</a:t>
            </a:r>
          </a:p>
          <a:p>
            <a:pPr marL="291547" indent="-291547" defTabSz="415431">
              <a:spcBef>
                <a:spcPts val="2400"/>
              </a:spcBef>
              <a:buSzPct val="30000"/>
              <a:buBlip>
                <a:blip r:embed="rId4"/>
              </a:buBlip>
              <a:tabLst/>
              <a:defRPr sz="3200" cap="small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Pseudoscalar-meson contribution </a:t>
            </a:r>
          </a:p>
          <a:p>
            <a:pPr marL="291547" indent="-291547" defTabSz="415431">
              <a:spcBef>
                <a:spcPts val="2400"/>
              </a:spcBef>
              <a:buSzPct val="30000"/>
              <a:buBlip>
                <a:blip r:embed="rId4"/>
              </a:buBlip>
              <a:tabLst/>
              <a:defRPr sz="3200" cap="small">
                <a:solidFill>
                  <a:srgbClr val="09332B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i="1"/>
              <a:t>Muon Structure Functions </a:t>
            </a:r>
            <a:r>
              <a:t>from inelastic muon-electron scattering</a:t>
            </a:r>
          </a:p>
        </p:txBody>
      </p:sp>
      <p:grpSp>
        <p:nvGrpSpPr>
          <p:cNvPr id="902" name="Group"/>
          <p:cNvGrpSpPr/>
          <p:nvPr/>
        </p:nvGrpSpPr>
        <p:grpSpPr>
          <a:xfrm>
            <a:off x="7959556" y="4393563"/>
            <a:ext cx="5150204" cy="2621795"/>
            <a:chOff x="0" y="0"/>
            <a:chExt cx="5150202" cy="2621794"/>
          </a:xfrm>
        </p:grpSpPr>
        <p:sp>
          <p:nvSpPr>
            <p:cNvPr id="896" name="e-"/>
            <p:cNvSpPr txBox="1"/>
            <p:nvPr/>
          </p:nvSpPr>
          <p:spPr>
            <a:xfrm>
              <a:off x="110202" y="557934"/>
              <a:ext cx="837758" cy="416669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7093" tIns="27093" rIns="27093" bIns="27093" numCol="1" anchor="ctr">
              <a:noAutofit/>
            </a:bodyPr>
            <a:lstStyle/>
            <a:p>
              <a:pPr defTabSz="415431">
                <a:defRPr sz="16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e</a:t>
              </a:r>
              <a:r>
                <a:rPr baseline="31999"/>
                <a:t>-</a:t>
              </a:r>
            </a:p>
          </p:txBody>
        </p:sp>
        <p:sp>
          <p:nvSpPr>
            <p:cNvPr id="897" name="𝛾*"/>
            <p:cNvSpPr txBox="1"/>
            <p:nvPr/>
          </p:nvSpPr>
          <p:spPr>
            <a:xfrm>
              <a:off x="1530517" y="1141595"/>
              <a:ext cx="1125409" cy="512657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7093" tIns="27093" rIns="27093" bIns="27093" numCol="1" anchor="ctr">
              <a:noAutofit/>
            </a:bodyPr>
            <a:lstStyle/>
            <a:p>
              <a:pPr defTabSz="415431">
                <a:defRPr sz="16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𝛾</a:t>
              </a:r>
              <a:r>
                <a:rPr baseline="31999"/>
                <a:t>*</a:t>
              </a:r>
            </a:p>
          </p:txBody>
        </p:sp>
        <p:sp>
          <p:nvSpPr>
            <p:cNvPr id="898" name="e-"/>
            <p:cNvSpPr txBox="1"/>
            <p:nvPr/>
          </p:nvSpPr>
          <p:spPr>
            <a:xfrm rot="20580000">
              <a:off x="2414315" y="128823"/>
              <a:ext cx="947399" cy="442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7093" tIns="27093" rIns="27093" bIns="27093" numCol="1" anchor="ctr">
              <a:noAutofit/>
            </a:bodyPr>
            <a:lstStyle/>
            <a:p>
              <a:pPr defTabSz="415431">
                <a:defRPr sz="16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e</a:t>
              </a:r>
              <a:r>
                <a:rPr baseline="31999"/>
                <a:t>-</a:t>
              </a:r>
            </a:p>
          </p:txBody>
        </p:sp>
        <p:sp>
          <p:nvSpPr>
            <p:cNvPr id="899" name="𝜇"/>
            <p:cNvSpPr txBox="1"/>
            <p:nvPr/>
          </p:nvSpPr>
          <p:spPr>
            <a:xfrm>
              <a:off x="0" y="2008877"/>
              <a:ext cx="989320" cy="459017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7093" tIns="27093" rIns="27093" bIns="27093" numCol="1" anchor="ctr">
              <a:noAutofit/>
            </a:bodyPr>
            <a:lstStyle>
              <a:lvl1pPr defTabSz="415431">
                <a:defRPr sz="16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r>
                <a:t>𝜇</a:t>
              </a:r>
            </a:p>
          </p:txBody>
        </p:sp>
        <p:sp>
          <p:nvSpPr>
            <p:cNvPr id="900" name="hadrons"/>
            <p:cNvSpPr txBox="1"/>
            <p:nvPr/>
          </p:nvSpPr>
          <p:spPr>
            <a:xfrm rot="21060000">
              <a:off x="3693364" y="1251435"/>
              <a:ext cx="1418522" cy="601517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7093" tIns="27093" rIns="27093" bIns="27093" numCol="1" anchor="ctr">
              <a:noAutofit/>
            </a:bodyPr>
            <a:lstStyle>
              <a:lvl1pPr defTabSz="415431">
                <a:defRPr sz="14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r>
                <a:t>hadrons</a:t>
              </a:r>
            </a:p>
          </p:txBody>
        </p:sp>
        <p:pic>
          <p:nvPicPr>
            <p:cNvPr id="901" name="MUonE.pdf" descr="MUonE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2482" y="441631"/>
              <a:ext cx="3381479" cy="2180164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</p:grpSp>
      <p:grpSp>
        <p:nvGrpSpPr>
          <p:cNvPr id="905" name="Group"/>
          <p:cNvGrpSpPr/>
          <p:nvPr/>
        </p:nvGrpSpPr>
        <p:grpSpPr>
          <a:xfrm>
            <a:off x="6645102" y="1948901"/>
            <a:ext cx="5237641" cy="1699536"/>
            <a:chOff x="0" y="0"/>
            <a:chExt cx="5237640" cy="1699534"/>
          </a:xfrm>
        </p:grpSpPr>
        <p:pic>
          <p:nvPicPr>
            <p:cNvPr id="903" name="Image" descr="Image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87273" y="0"/>
              <a:ext cx="5150368" cy="1699535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sp>
          <p:nvSpPr>
            <p:cNvPr id="904" name="a"/>
            <p:cNvSpPr txBox="1"/>
            <p:nvPr/>
          </p:nvSpPr>
          <p:spPr>
            <a:xfrm>
              <a:off x="-1" y="15695"/>
              <a:ext cx="320645" cy="654051"/>
            </a:xfrm>
            <a:prstGeom prst="rect">
              <a:avLst/>
            </a:prstGeom>
            <a:solidFill>
              <a:srgbClr val="FFFFFF"/>
            </a:solidFill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28575" tIns="28575" rIns="28575" bIns="28575" numCol="1" anchor="ctr">
              <a:spAutoFit/>
            </a:bodyPr>
            <a:lstStyle>
              <a:lvl1pPr>
                <a:defRPr sz="3900" i="1">
                  <a:solidFill>
                    <a:srgbClr val="797979"/>
                  </a:solidFill>
                  <a:latin typeface="Corbel"/>
                  <a:ea typeface="Corbel"/>
                  <a:cs typeface="Corbel"/>
                  <a:sym typeface="Corbel"/>
                </a:defRPr>
              </a:lvl1pPr>
            </a:lstStyle>
            <a:p>
              <a:pPr>
                <a:defRPr i="0">
                  <a:latin typeface="Apple SD 산돌고딕 Neo 일반체"/>
                  <a:ea typeface="Apple SD 산돌고딕 Neo 일반체"/>
                  <a:cs typeface="Apple SD 산돌고딕 Neo 일반체"/>
                  <a:sym typeface="Apple SD 산돌고딕 Neo 일반체"/>
                </a:defRPr>
              </a:pPr>
              <a:r>
                <a:rPr i="1">
                  <a:latin typeface="Corbel"/>
                  <a:ea typeface="Corbel"/>
                  <a:cs typeface="Corbel"/>
                  <a:sym typeface="Corbel"/>
                </a:rPr>
                <a:t>a</a:t>
              </a:r>
            </a:p>
          </p:txBody>
        </p:sp>
      </p:grpSp>
    </p:spTree>
  </p:cSld>
  <p:clrMapOvr>
    <a:masterClrMapping/>
  </p:clrMapOvr>
  <p:transition spd="med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Spin structure functions"/>
          <p:cNvSpPr txBox="1">
            <a:spLocks noGrp="1"/>
          </p:cNvSpPr>
          <p:nvPr>
            <p:ph type="title"/>
          </p:nvPr>
        </p:nvSpPr>
        <p:spPr>
          <a:xfrm>
            <a:off x="2616621" y="636481"/>
            <a:ext cx="8311693" cy="514678"/>
          </a:xfrm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Spin structure functions</a:t>
            </a:r>
          </a:p>
        </p:txBody>
      </p:sp>
      <p:sp>
        <p:nvSpPr>
          <p:cNvPr id="9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62</a:t>
            </a:fld>
            <a:endParaRPr/>
          </a:p>
        </p:txBody>
      </p:sp>
      <p:pic>
        <p:nvPicPr>
          <p:cNvPr id="90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1565" y="1890256"/>
            <a:ext cx="6196332" cy="2044687"/>
          </a:xfrm>
          <a:prstGeom prst="rect">
            <a:avLst/>
          </a:prstGeom>
          <a:ln w="3175">
            <a:miter lim="400000"/>
          </a:ln>
        </p:spPr>
      </p:pic>
      <p:grpSp>
        <p:nvGrpSpPr>
          <p:cNvPr id="913" name="Group"/>
          <p:cNvGrpSpPr/>
          <p:nvPr/>
        </p:nvGrpSpPr>
        <p:grpSpPr>
          <a:xfrm>
            <a:off x="9625356" y="3709739"/>
            <a:ext cx="1413035" cy="2489453"/>
            <a:chOff x="2385891" y="-34654"/>
            <a:chExt cx="1413034" cy="2489452"/>
          </a:xfrm>
        </p:grpSpPr>
        <p:sp>
          <p:nvSpPr>
            <p:cNvPr id="910" name="muon spin structure functions…"/>
            <p:cNvSpPr/>
            <p:nvPr/>
          </p:nvSpPr>
          <p:spPr>
            <a:xfrm>
              <a:off x="2528925" y="1184797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800">
                  <a:solidFill>
                    <a:srgbClr val="129ACA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muon spin structure functions</a:t>
              </a:r>
            </a:p>
            <a:p>
              <a:pPr>
                <a:defRPr sz="2800">
                  <a:solidFill>
                    <a:srgbClr val="129ACA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g</a:t>
              </a:r>
              <a:r>
                <a:rPr baseline="-5999"/>
                <a:t>1 </a:t>
              </a:r>
              <a:r>
                <a:t>and g</a:t>
              </a:r>
              <a:r>
                <a:rPr baseline="-5999"/>
                <a:t>2</a:t>
              </a:r>
            </a:p>
          </p:txBody>
        </p:sp>
        <p:pic>
          <p:nvPicPr>
            <p:cNvPr id="911" name="Line" descr="Lin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84998">
              <a:off x="2159060" y="204343"/>
              <a:ext cx="734171" cy="262439"/>
            </a:xfrm>
            <a:prstGeom prst="rect">
              <a:avLst/>
            </a:prstGeom>
            <a:effectLst/>
          </p:spPr>
        </p:pic>
      </p:grpSp>
      <p:grpSp>
        <p:nvGrpSpPr>
          <p:cNvPr id="916" name="Group"/>
          <p:cNvGrpSpPr/>
          <p:nvPr/>
        </p:nvGrpSpPr>
        <p:grpSpPr>
          <a:xfrm>
            <a:off x="520700" y="5740400"/>
            <a:ext cx="10514097" cy="1112622"/>
            <a:chOff x="0" y="0"/>
            <a:chExt cx="10514096" cy="1112621"/>
          </a:xfrm>
        </p:grpSpPr>
        <p:pic>
          <p:nvPicPr>
            <p:cNvPr id="914" name="Image" descr="Image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9429" y="509041"/>
              <a:ext cx="6333771" cy="603581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sp>
          <p:nvSpPr>
            <p:cNvPr id="915" name="Spin-dependent forward doubly-virtual Compton scattering:"/>
            <p:cNvSpPr txBox="1"/>
            <p:nvPr/>
          </p:nvSpPr>
          <p:spPr>
            <a:xfrm>
              <a:off x="0" y="0"/>
              <a:ext cx="10514097" cy="573114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rmAutofit/>
            </a:bodyPr>
            <a:lstStyle/>
            <a:p>
              <a:pPr marL="419099" indent="-419099" algn="l">
                <a:spcBef>
                  <a:spcPts val="3400"/>
                </a:spcBef>
                <a:buSzPct val="30000"/>
                <a:buBlip>
                  <a:blip r:embed="rId5"/>
                </a:buBlip>
                <a:defRPr sz="2500">
                  <a:solidFill>
                    <a:srgbClr val="606060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Spin-dependent </a:t>
              </a:r>
              <a:r>
                <a:rPr>
                  <a:solidFill>
                    <a:srgbClr val="44AACC"/>
                  </a:solidFill>
                </a:rPr>
                <a:t>forward doubly-virtual Compton scattering</a:t>
              </a:r>
              <a:r>
                <a:t>: </a:t>
              </a:r>
            </a:p>
          </p:txBody>
        </p:sp>
      </p:grpSp>
      <p:pic>
        <p:nvPicPr>
          <p:cNvPr id="917" name="OpticalTheorem.pdf" descr="OpticalTheorem.pdf"/>
          <p:cNvPicPr>
            <a:picLocks noChangeAspect="1"/>
          </p:cNvPicPr>
          <p:nvPr/>
        </p:nvPicPr>
        <p:blipFill>
          <a:blip r:embed="rId6">
            <a:alphaModFix amt="70000"/>
          </a:blip>
          <a:stretch>
            <a:fillRect/>
          </a:stretch>
        </p:blipFill>
        <p:spPr>
          <a:xfrm>
            <a:off x="7915341" y="6348028"/>
            <a:ext cx="4584714" cy="1118891"/>
          </a:xfrm>
          <a:prstGeom prst="rect">
            <a:avLst/>
          </a:prstGeom>
          <a:ln w="3175">
            <a:miter lim="400000"/>
          </a:ln>
        </p:spPr>
      </p:pic>
      <p:sp>
        <p:nvSpPr>
          <p:cNvPr id="918" name="Optical theorem:"/>
          <p:cNvSpPr txBox="1"/>
          <p:nvPr/>
        </p:nvSpPr>
        <p:spPr>
          <a:xfrm>
            <a:off x="520700" y="7035835"/>
            <a:ext cx="10514097" cy="5731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>
            <a:lvl1pPr marL="419099" indent="-419099" algn="l">
              <a:spcBef>
                <a:spcPts val="3400"/>
              </a:spcBef>
              <a:buSzPct val="30000"/>
              <a:buBlip>
                <a:blip r:embed="rId5"/>
              </a:buBlip>
              <a:defRPr sz="25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Optical theorem:</a:t>
            </a:r>
          </a:p>
        </p:txBody>
      </p:sp>
      <p:pic>
        <p:nvPicPr>
          <p:cNvPr id="919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1720" y="7587735"/>
            <a:ext cx="7488768" cy="1347412"/>
          </a:xfrm>
          <a:prstGeom prst="rect">
            <a:avLst/>
          </a:prstGeom>
          <a:ln w="3175">
            <a:miter lim="400000"/>
          </a:ln>
        </p:spPr>
      </p:pic>
      <p:grpSp>
        <p:nvGrpSpPr>
          <p:cNvPr id="926" name="Group"/>
          <p:cNvGrpSpPr/>
          <p:nvPr/>
        </p:nvGrpSpPr>
        <p:grpSpPr>
          <a:xfrm>
            <a:off x="689642" y="2836581"/>
            <a:ext cx="5239106" cy="2667053"/>
            <a:chOff x="0" y="0"/>
            <a:chExt cx="5239104" cy="2667051"/>
          </a:xfrm>
        </p:grpSpPr>
        <p:sp>
          <p:nvSpPr>
            <p:cNvPr id="920" name="e-"/>
            <p:cNvSpPr txBox="1"/>
            <p:nvPr/>
          </p:nvSpPr>
          <p:spPr>
            <a:xfrm>
              <a:off x="112104" y="567565"/>
              <a:ext cx="852219" cy="423862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3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e</a:t>
              </a:r>
              <a:r>
                <a:rPr baseline="31999"/>
                <a:t>-</a:t>
              </a:r>
            </a:p>
          </p:txBody>
        </p:sp>
        <p:sp>
          <p:nvSpPr>
            <p:cNvPr id="921" name="𝛾*"/>
            <p:cNvSpPr txBox="1"/>
            <p:nvPr/>
          </p:nvSpPr>
          <p:spPr>
            <a:xfrm>
              <a:off x="1556937" y="1161301"/>
              <a:ext cx="1144836" cy="521507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3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𝛾</a:t>
              </a:r>
              <a:r>
                <a:rPr baseline="31999"/>
                <a:t>*</a:t>
              </a:r>
            </a:p>
          </p:txBody>
        </p:sp>
        <p:sp>
          <p:nvSpPr>
            <p:cNvPr id="922" name="e-"/>
            <p:cNvSpPr txBox="1"/>
            <p:nvPr/>
          </p:nvSpPr>
          <p:spPr>
            <a:xfrm rot="20580000">
              <a:off x="2468691" y="131047"/>
              <a:ext cx="963753" cy="450381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3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e</a:t>
              </a:r>
              <a:r>
                <a:rPr baseline="31999"/>
                <a:t>-</a:t>
              </a:r>
            </a:p>
          </p:txBody>
        </p:sp>
        <p:sp>
          <p:nvSpPr>
            <p:cNvPr id="923" name="𝜇"/>
            <p:cNvSpPr txBox="1"/>
            <p:nvPr/>
          </p:nvSpPr>
          <p:spPr>
            <a:xfrm>
              <a:off x="0" y="2043554"/>
              <a:ext cx="1006398" cy="466941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3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r>
                <a:t>𝜇</a:t>
              </a:r>
            </a:p>
          </p:txBody>
        </p:sp>
        <p:sp>
          <p:nvSpPr>
            <p:cNvPr id="924" name="hadrons"/>
            <p:cNvSpPr txBox="1"/>
            <p:nvPr/>
          </p:nvSpPr>
          <p:spPr>
            <a:xfrm rot="21060000">
              <a:off x="3757119" y="1273038"/>
              <a:ext cx="1443008" cy="611900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2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r>
                <a:t>hadrons</a:t>
              </a:r>
            </a:p>
          </p:txBody>
        </p:sp>
        <p:pic>
          <p:nvPicPr>
            <p:cNvPr id="925" name="MUonE.pdf" descr="MUonE.pdf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09430" y="449254"/>
              <a:ext cx="3439850" cy="2217798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</p:grpSp>
      <p:sp>
        <p:nvSpPr>
          <p:cNvPr id="927" name="a"/>
          <p:cNvSpPr txBox="1"/>
          <p:nvPr/>
        </p:nvSpPr>
        <p:spPr>
          <a:xfrm>
            <a:off x="5206599" y="1974791"/>
            <a:ext cx="423330" cy="67945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>
            <a:lvl1pPr>
              <a:defRPr sz="4000" i="1">
                <a:solidFill>
                  <a:srgbClr val="797979"/>
                </a:solidFill>
                <a:latin typeface="Corbel"/>
                <a:ea typeface="Corbel"/>
                <a:cs typeface="Corbel"/>
                <a:sym typeface="Corbel"/>
              </a:defRPr>
            </a:lvl1pPr>
          </a:lstStyle>
          <a:p>
            <a:pPr>
              <a:defRPr i="0">
                <a:latin typeface="Apple SD 산돌고딕 Neo 일반체"/>
                <a:ea typeface="Apple SD 산돌고딕 Neo 일반체"/>
                <a:cs typeface="Apple SD 산돌고딕 Neo 일반체"/>
                <a:sym typeface="Apple SD 산돌고딕 Neo 일반체"/>
              </a:defRPr>
            </a:pPr>
            <a:r>
              <a:rPr i="1">
                <a:latin typeface="Corbel"/>
                <a:ea typeface="Corbel"/>
                <a:cs typeface="Corbel"/>
                <a:sym typeface="Corbel"/>
              </a:rPr>
              <a:t>a</a:t>
            </a:r>
          </a:p>
        </p:txBody>
      </p:sp>
    </p:spTree>
  </p:cSld>
  <p:clrMapOvr>
    <a:masterClrMapping/>
  </p:clrMapOvr>
  <p:transition spd="med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Reproducing the leading QED resul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Reproducing the leading QED result</a:t>
            </a:r>
          </a:p>
        </p:txBody>
      </p:sp>
      <p:sp>
        <p:nvSpPr>
          <p:cNvPr id="9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63</a:t>
            </a:fld>
            <a:endParaRPr/>
          </a:p>
        </p:txBody>
      </p:sp>
      <p:pic>
        <p:nvPicPr>
          <p:cNvPr id="93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0322" y="6654678"/>
            <a:ext cx="2800899" cy="2097971"/>
          </a:xfrm>
          <a:prstGeom prst="rect">
            <a:avLst/>
          </a:prstGeom>
          <a:ln w="3175">
            <a:miter lim="400000"/>
          </a:ln>
        </p:spPr>
      </p:pic>
      <p:pic>
        <p:nvPicPr>
          <p:cNvPr id="932" name="vertex_corrections-eps-converted-to.pdf" descr="vertex_corrections-eps-converted-to.pdf"/>
          <p:cNvPicPr>
            <a:picLocks noChangeAspect="1"/>
          </p:cNvPicPr>
          <p:nvPr/>
        </p:nvPicPr>
        <p:blipFill>
          <a:blip r:embed="rId3"/>
          <a:srcRect r="52095"/>
          <a:stretch>
            <a:fillRect/>
          </a:stretch>
        </p:blipFill>
        <p:spPr>
          <a:xfrm>
            <a:off x="1433830" y="6714821"/>
            <a:ext cx="6319352" cy="1465744"/>
          </a:xfrm>
          <a:prstGeom prst="rect">
            <a:avLst/>
          </a:prstGeom>
          <a:ln w="3175">
            <a:miter lim="400000"/>
          </a:ln>
        </p:spPr>
      </p:pic>
      <p:sp>
        <p:nvSpPr>
          <p:cNvPr id="933" name="F2(0)=a"/>
          <p:cNvSpPr txBox="1"/>
          <p:nvPr/>
        </p:nvSpPr>
        <p:spPr>
          <a:xfrm>
            <a:off x="1563939" y="8317058"/>
            <a:ext cx="1291803" cy="4953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500">
                <a:solidFill>
                  <a:srgbClr val="2DA2CB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F</a:t>
            </a:r>
            <a:r>
              <a:rPr baseline="-5999"/>
              <a:t>2</a:t>
            </a:r>
            <a:r>
              <a:t>(0)=a</a:t>
            </a:r>
          </a:p>
        </p:txBody>
      </p:sp>
      <p:sp>
        <p:nvSpPr>
          <p:cNvPr id="934" name="a(1) = 𝛼/2π"/>
          <p:cNvSpPr txBox="1"/>
          <p:nvPr/>
        </p:nvSpPr>
        <p:spPr>
          <a:xfrm>
            <a:off x="6074890" y="8278959"/>
            <a:ext cx="1655870" cy="5715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500">
                <a:solidFill>
                  <a:srgbClr val="C71518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a</a:t>
            </a:r>
            <a:r>
              <a:rPr baseline="31999"/>
              <a:t>(1) </a:t>
            </a:r>
            <a:r>
              <a:t>= 𝛼/2π</a:t>
            </a:r>
          </a:p>
        </p:txBody>
      </p:sp>
      <p:pic>
        <p:nvPicPr>
          <p:cNvPr id="935" name="treeLevelCS-eps-converted-to.pdf" descr="treeLevelCS-eps-converted-to.pdf"/>
          <p:cNvPicPr>
            <a:picLocks noChangeAspect="1"/>
          </p:cNvPicPr>
          <p:nvPr/>
        </p:nvPicPr>
        <p:blipFill>
          <a:blip r:embed="rId4">
            <a:alphaModFix amt="70000"/>
          </a:blip>
          <a:srcRect l="54506"/>
          <a:stretch>
            <a:fillRect/>
          </a:stretch>
        </p:blipFill>
        <p:spPr>
          <a:xfrm>
            <a:off x="6906006" y="3897793"/>
            <a:ext cx="2412923" cy="979606"/>
          </a:xfrm>
          <a:prstGeom prst="rect">
            <a:avLst/>
          </a:prstGeom>
          <a:ln w="3175">
            <a:miter lim="400000"/>
          </a:ln>
        </p:spPr>
      </p:pic>
      <p:pic>
        <p:nvPicPr>
          <p:cNvPr id="936" name="treeLevelCS-eps-converted-to.pdf" descr="treeLevelCS-eps-converted-to.pdf"/>
          <p:cNvPicPr>
            <a:picLocks noChangeAspect="1"/>
          </p:cNvPicPr>
          <p:nvPr/>
        </p:nvPicPr>
        <p:blipFill>
          <a:blip r:embed="rId4">
            <a:alphaModFix amt="70000"/>
          </a:blip>
          <a:srcRect r="49426"/>
          <a:stretch>
            <a:fillRect/>
          </a:stretch>
        </p:blipFill>
        <p:spPr>
          <a:xfrm>
            <a:off x="4811389" y="3909897"/>
            <a:ext cx="2615348" cy="955136"/>
          </a:xfrm>
          <a:prstGeom prst="rect">
            <a:avLst/>
          </a:prstGeom>
          <a:ln w="3175">
            <a:miter lim="400000"/>
          </a:ln>
        </p:spPr>
      </p:pic>
      <p:sp>
        <p:nvSpPr>
          <p:cNvPr id="937" name="Input: longitudinal-transverse photo-absorption cross section"/>
          <p:cNvSpPr txBox="1"/>
          <p:nvPr/>
        </p:nvSpPr>
        <p:spPr>
          <a:xfrm>
            <a:off x="768642" y="2992710"/>
            <a:ext cx="9616220" cy="10414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419099" indent="-419099" algn="l">
              <a:spcBef>
                <a:spcPts val="3400"/>
              </a:spcBef>
              <a:buSzPct val="30000"/>
              <a:buBlip>
                <a:blip r:embed="rId5"/>
              </a:buBlip>
              <a:defRPr sz="28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Input: </a:t>
            </a:r>
            <a:r>
              <a:rPr>
                <a:solidFill>
                  <a:srgbClr val="C71518"/>
                </a:solidFill>
              </a:rPr>
              <a:t>longitudinal-transverse photo-absorption cross section</a:t>
            </a:r>
          </a:p>
        </p:txBody>
      </p:sp>
      <p:sp>
        <p:nvSpPr>
          <p:cNvPr id="938" name="a(0)=0"/>
          <p:cNvSpPr txBox="1"/>
          <p:nvPr/>
        </p:nvSpPr>
        <p:spPr>
          <a:xfrm>
            <a:off x="3955495" y="8346136"/>
            <a:ext cx="1007640" cy="4953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500">
                <a:solidFill>
                  <a:srgbClr val="009051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a</a:t>
            </a:r>
            <a:r>
              <a:rPr baseline="31999"/>
              <a:t>(0)</a:t>
            </a:r>
            <a:r>
              <a:t>=0</a:t>
            </a:r>
          </a:p>
        </p:txBody>
      </p:sp>
      <p:pic>
        <p:nvPicPr>
          <p:cNvPr id="939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8139" y="1876332"/>
            <a:ext cx="4960059" cy="862620"/>
          </a:xfrm>
          <a:prstGeom prst="rect">
            <a:avLst/>
          </a:prstGeom>
          <a:ln w="3175">
            <a:miter lim="400000"/>
          </a:ln>
        </p:spPr>
      </p:pic>
      <p:sp>
        <p:nvSpPr>
          <p:cNvPr id="940" name="Schwinger sum rule:"/>
          <p:cNvSpPr txBox="1"/>
          <p:nvPr/>
        </p:nvSpPr>
        <p:spPr>
          <a:xfrm>
            <a:off x="768642" y="2005556"/>
            <a:ext cx="4826359" cy="10414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419099" indent="-419099" algn="l">
              <a:spcBef>
                <a:spcPts val="3400"/>
              </a:spcBef>
              <a:buSzPct val="30000"/>
              <a:buBlip>
                <a:blip r:embed="rId5"/>
              </a:buBlip>
              <a:defRPr sz="28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solidFill>
                  <a:srgbClr val="2DA2CB"/>
                </a:solidFill>
              </a:rPr>
              <a:t>Schwinger sum rule</a:t>
            </a:r>
            <a:r>
              <a:t>:</a:t>
            </a:r>
          </a:p>
        </p:txBody>
      </p:sp>
      <p:sp>
        <p:nvSpPr>
          <p:cNvPr id="941" name="tree-level QED…"/>
          <p:cNvSpPr txBox="1"/>
          <p:nvPr/>
        </p:nvSpPr>
        <p:spPr>
          <a:xfrm>
            <a:off x="1385640" y="3929688"/>
            <a:ext cx="2844483" cy="8890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500">
                <a:solidFill>
                  <a:srgbClr val="606060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tree-level QED</a:t>
            </a:r>
          </a:p>
          <a:p>
            <a:pPr algn="l">
              <a:defRPr sz="2500">
                <a:solidFill>
                  <a:srgbClr val="606060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Compton scattering</a:t>
            </a:r>
          </a:p>
        </p:txBody>
      </p:sp>
      <p:pic>
        <p:nvPicPr>
          <p:cNvPr id="942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45654" y="5327806"/>
            <a:ext cx="10990504" cy="876347"/>
          </a:xfrm>
          <a:prstGeom prst="rect">
            <a:avLst/>
          </a:prstGeom>
          <a:ln w="3175">
            <a:miter lim="400000"/>
          </a:ln>
        </p:spPr>
      </p:pic>
      <p:sp>
        <p:nvSpPr>
          <p:cNvPr id="943" name="a"/>
          <p:cNvSpPr txBox="1"/>
          <p:nvPr/>
        </p:nvSpPr>
        <p:spPr>
          <a:xfrm>
            <a:off x="4326282" y="1980616"/>
            <a:ext cx="266066" cy="654051"/>
          </a:xfrm>
          <a:prstGeom prst="rect">
            <a:avLst/>
          </a:prstGeom>
          <a:solidFill>
            <a:srgbClr val="FFFFFF"/>
          </a:solidFill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>
            <a:lvl1pPr algn="l">
              <a:defRPr sz="3800">
                <a:solidFill>
                  <a:srgbClr val="53585F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r>
              <a:t>a</a:t>
            </a:r>
          </a:p>
        </p:txBody>
      </p:sp>
    </p:spTree>
  </p:cSld>
  <p:clrMapOvr>
    <a:masterClrMapping/>
  </p:clrMapOvr>
  <p:transition spd="med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" name="Pseudo-scalar contribution in full glo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Pseudo-scalar contribution in full glory</a:t>
            </a:r>
          </a:p>
        </p:txBody>
      </p:sp>
      <p:sp>
        <p:nvSpPr>
          <p:cNvPr id="9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64</a:t>
            </a:fld>
            <a:endParaRPr/>
          </a:p>
        </p:txBody>
      </p:sp>
      <p:pic>
        <p:nvPicPr>
          <p:cNvPr id="9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32" y="1757616"/>
            <a:ext cx="12696536" cy="4400996"/>
          </a:xfrm>
          <a:prstGeom prst="rect">
            <a:avLst/>
          </a:prstGeom>
          <a:ln w="3175">
            <a:miter lim="400000"/>
          </a:ln>
        </p:spPr>
      </p:pic>
      <p:pic>
        <p:nvPicPr>
          <p:cNvPr id="948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9316" y="7371036"/>
            <a:ext cx="7034540" cy="1716270"/>
          </a:xfrm>
          <a:prstGeom prst="rect">
            <a:avLst/>
          </a:prstGeom>
          <a:ln w="3175">
            <a:miter lim="400000"/>
          </a:ln>
        </p:spPr>
      </p:pic>
      <p:pic>
        <p:nvPicPr>
          <p:cNvPr id="949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4829" y="8991351"/>
            <a:ext cx="4254575" cy="334527"/>
          </a:xfrm>
          <a:prstGeom prst="rect">
            <a:avLst/>
          </a:prstGeom>
          <a:ln w="3175">
            <a:miter lim="400000"/>
          </a:ln>
        </p:spPr>
      </p:pic>
      <p:sp>
        <p:nvSpPr>
          <p:cNvPr id="950" name="No doubly-virtual transition form factors needed, if hadronic channels are measured"/>
          <p:cNvSpPr txBox="1"/>
          <p:nvPr/>
        </p:nvSpPr>
        <p:spPr>
          <a:xfrm>
            <a:off x="365902" y="6380649"/>
            <a:ext cx="9072052" cy="7683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/>
          <a:p>
            <a:pPr marL="1158747" lvl="2" indent="-320547" algn="l">
              <a:spcBef>
                <a:spcPts val="1500"/>
              </a:spcBef>
              <a:buClr>
                <a:srgbClr val="BEBEBE"/>
              </a:buClr>
              <a:buSzPct val="125000"/>
              <a:buChar char="•"/>
              <a:defRPr sz="2400" b="1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No doubly-virtual transition form factors needed, if hadronic channels are measured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8" grpId="2" animBg="1" advAuto="0"/>
      <p:bldP spid="949" grpId="3" animBg="1" advAuto="0"/>
      <p:bldP spid="950" grpId="1" animBg="1" advAuto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Alternative way of accessing the HVP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Alternative way of accessing the HVP </a:t>
            </a:r>
          </a:p>
        </p:txBody>
      </p:sp>
      <p:sp>
        <p:nvSpPr>
          <p:cNvPr id="9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65</a:t>
            </a:fld>
            <a:endParaRPr/>
          </a:p>
        </p:txBody>
      </p:sp>
      <p:grpSp>
        <p:nvGrpSpPr>
          <p:cNvPr id="962" name="Group"/>
          <p:cNvGrpSpPr/>
          <p:nvPr/>
        </p:nvGrpSpPr>
        <p:grpSpPr>
          <a:xfrm>
            <a:off x="2460466" y="2591865"/>
            <a:ext cx="7605349" cy="1742239"/>
            <a:chOff x="0" y="0"/>
            <a:chExt cx="7605348" cy="1742238"/>
          </a:xfrm>
        </p:grpSpPr>
        <p:pic>
          <p:nvPicPr>
            <p:cNvPr id="954" name="HVP_Standard.pdf" descr="HVP_Standard.pdf"/>
            <p:cNvPicPr>
              <a:picLocks noChangeAspect="1"/>
            </p:cNvPicPr>
            <p:nvPr/>
          </p:nvPicPr>
          <p:blipFill>
            <a:blip r:embed="rId2">
              <a:alphaModFix amt="70000"/>
            </a:blip>
            <a:stretch>
              <a:fillRect/>
            </a:stretch>
          </p:blipFill>
          <p:spPr>
            <a:xfrm>
              <a:off x="0" y="0"/>
              <a:ext cx="7431672" cy="1508566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pic>
          <p:nvPicPr>
            <p:cNvPr id="955" name="Line" descr="Lin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13256" y="1716838"/>
              <a:ext cx="3868972" cy="25401"/>
            </a:xfrm>
            <a:prstGeom prst="rect">
              <a:avLst/>
            </a:prstGeom>
            <a:effectLst/>
          </p:spPr>
        </p:pic>
        <p:pic>
          <p:nvPicPr>
            <p:cNvPr id="957" name="Line" descr="Lin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2906339" y="909709"/>
              <a:ext cx="1618994" cy="25401"/>
            </a:xfrm>
            <a:prstGeom prst="rect">
              <a:avLst/>
            </a:prstGeom>
            <a:effectLst/>
          </p:spPr>
        </p:pic>
        <p:sp>
          <p:nvSpPr>
            <p:cNvPr id="959" name="size of the effect: 𝛼 ∼ 1%"/>
            <p:cNvSpPr/>
            <p:nvPr/>
          </p:nvSpPr>
          <p:spPr>
            <a:xfrm>
              <a:off x="4400219" y="1346890"/>
              <a:ext cx="3205130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>
                <a:spcBef>
                  <a:spcPts val="500"/>
                </a:spcBef>
                <a:defRPr sz="2000">
                  <a:solidFill>
                    <a:srgbClr val="009051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size of the effect:</a:t>
              </a:r>
              <a:r>
                <a:rPr>
                  <a:latin typeface="Cambria"/>
                  <a:ea typeface="Cambria"/>
                  <a:cs typeface="Cambria"/>
                  <a:sym typeface="Cambria"/>
                </a:rPr>
                <a:t> </a:t>
              </a:r>
              <a:r>
                <a:rPr b="1">
                  <a:latin typeface="Cambria"/>
                  <a:ea typeface="Cambria"/>
                  <a:cs typeface="Cambria"/>
                  <a:sym typeface="Cambria"/>
                </a:rPr>
                <a:t>𝛼 </a:t>
              </a:r>
              <a:r>
                <a:rPr>
                  <a:latin typeface="Cambria"/>
                  <a:ea typeface="Cambria"/>
                  <a:cs typeface="Cambria"/>
                  <a:sym typeface="Cambria"/>
                </a:rPr>
                <a:t>∼</a:t>
              </a:r>
              <a:r>
                <a:t> 1%</a:t>
              </a:r>
            </a:p>
          </p:txBody>
        </p:sp>
        <p:pic>
          <p:nvPicPr>
            <p:cNvPr id="960" name="Line" descr="Line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6739533" y="909709"/>
              <a:ext cx="1618995" cy="25401"/>
            </a:xfrm>
            <a:prstGeom prst="rect">
              <a:avLst/>
            </a:prstGeom>
            <a:effectLst/>
          </p:spPr>
        </p:pic>
      </p:grpSp>
      <p:sp>
        <p:nvSpPr>
          <p:cNvPr id="963" name="vs."/>
          <p:cNvSpPr txBox="1"/>
          <p:nvPr/>
        </p:nvSpPr>
        <p:spPr>
          <a:xfrm>
            <a:off x="6210147" y="5508300"/>
            <a:ext cx="584506" cy="5651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>
              <a:defRPr sz="3300">
                <a:solidFill>
                  <a:srgbClr val="0069D9"/>
                </a:solidFill>
                <a:latin typeface="Apple SD 산돌고딕 Neo 볼드체"/>
                <a:ea typeface="Apple SD 산돌고딕 Neo 볼드체"/>
                <a:cs typeface="Apple SD 산돌고딕 Neo 볼드체"/>
                <a:sym typeface="Apple SD 산돌고딕 Neo 볼드체"/>
              </a:defRPr>
            </a:lvl1pPr>
          </a:lstStyle>
          <a:p>
            <a:r>
              <a:t>vs.</a:t>
            </a:r>
          </a:p>
        </p:txBody>
      </p:sp>
      <p:grpSp>
        <p:nvGrpSpPr>
          <p:cNvPr id="970" name="Group"/>
          <p:cNvGrpSpPr/>
          <p:nvPr/>
        </p:nvGrpSpPr>
        <p:grpSpPr>
          <a:xfrm>
            <a:off x="4754494" y="6141460"/>
            <a:ext cx="5150203" cy="2621795"/>
            <a:chOff x="0" y="0"/>
            <a:chExt cx="5150202" cy="2621794"/>
          </a:xfrm>
        </p:grpSpPr>
        <p:sp>
          <p:nvSpPr>
            <p:cNvPr id="964" name="e-"/>
            <p:cNvSpPr txBox="1"/>
            <p:nvPr/>
          </p:nvSpPr>
          <p:spPr>
            <a:xfrm>
              <a:off x="110202" y="557934"/>
              <a:ext cx="837758" cy="416669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7093" tIns="27093" rIns="27093" bIns="27093" numCol="1" anchor="ctr">
              <a:noAutofit/>
            </a:bodyPr>
            <a:lstStyle/>
            <a:p>
              <a:pPr defTabSz="415431">
                <a:defRPr sz="16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e</a:t>
              </a:r>
              <a:r>
                <a:rPr baseline="31999"/>
                <a:t>-</a:t>
              </a:r>
            </a:p>
          </p:txBody>
        </p:sp>
        <p:sp>
          <p:nvSpPr>
            <p:cNvPr id="965" name="𝛾*"/>
            <p:cNvSpPr txBox="1"/>
            <p:nvPr/>
          </p:nvSpPr>
          <p:spPr>
            <a:xfrm>
              <a:off x="1530517" y="1141595"/>
              <a:ext cx="1125409" cy="512657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7093" tIns="27093" rIns="27093" bIns="27093" numCol="1" anchor="ctr">
              <a:noAutofit/>
            </a:bodyPr>
            <a:lstStyle/>
            <a:p>
              <a:pPr defTabSz="415431">
                <a:defRPr sz="16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𝛾</a:t>
              </a:r>
              <a:r>
                <a:rPr baseline="31999"/>
                <a:t>*</a:t>
              </a:r>
            </a:p>
          </p:txBody>
        </p:sp>
        <p:sp>
          <p:nvSpPr>
            <p:cNvPr id="966" name="e-"/>
            <p:cNvSpPr txBox="1"/>
            <p:nvPr/>
          </p:nvSpPr>
          <p:spPr>
            <a:xfrm rot="20580000">
              <a:off x="2414315" y="128823"/>
              <a:ext cx="947399" cy="442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7093" tIns="27093" rIns="27093" bIns="27093" numCol="1" anchor="ctr">
              <a:noAutofit/>
            </a:bodyPr>
            <a:lstStyle/>
            <a:p>
              <a:pPr defTabSz="415431">
                <a:defRPr sz="16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e</a:t>
              </a:r>
              <a:r>
                <a:rPr baseline="31999"/>
                <a:t>-</a:t>
              </a:r>
            </a:p>
          </p:txBody>
        </p:sp>
        <p:sp>
          <p:nvSpPr>
            <p:cNvPr id="967" name="𝜇"/>
            <p:cNvSpPr txBox="1"/>
            <p:nvPr/>
          </p:nvSpPr>
          <p:spPr>
            <a:xfrm>
              <a:off x="0" y="2008877"/>
              <a:ext cx="989320" cy="459017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7093" tIns="27093" rIns="27093" bIns="27093" numCol="1" anchor="ctr">
              <a:noAutofit/>
            </a:bodyPr>
            <a:lstStyle>
              <a:lvl1pPr defTabSz="415431">
                <a:defRPr sz="16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r>
                <a:t>𝜇</a:t>
              </a:r>
            </a:p>
          </p:txBody>
        </p:sp>
        <p:sp>
          <p:nvSpPr>
            <p:cNvPr id="968" name="hadrons"/>
            <p:cNvSpPr txBox="1"/>
            <p:nvPr/>
          </p:nvSpPr>
          <p:spPr>
            <a:xfrm rot="21060000">
              <a:off x="3693364" y="1251435"/>
              <a:ext cx="1418522" cy="601517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7093" tIns="27093" rIns="27093" bIns="27093" numCol="1" anchor="ctr">
              <a:noAutofit/>
            </a:bodyPr>
            <a:lstStyle>
              <a:lvl1pPr defTabSz="415431">
                <a:defRPr sz="1400"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r>
                <a:t>hadrons</a:t>
              </a:r>
            </a:p>
          </p:txBody>
        </p:sp>
        <p:pic>
          <p:nvPicPr>
            <p:cNvPr id="969" name="MUonE.pdf" descr="MUonE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2482" y="441631"/>
              <a:ext cx="3381479" cy="2180164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" name="Summary and Conclusions"/>
          <p:cNvSpPr txBox="1">
            <a:spLocks noGrp="1"/>
          </p:cNvSpPr>
          <p:nvPr>
            <p:ph type="title"/>
          </p:nvPr>
        </p:nvSpPr>
        <p:spPr>
          <a:xfrm>
            <a:off x="2346554" y="386707"/>
            <a:ext cx="8311692" cy="514678"/>
          </a:xfrm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Summary and Conclusions</a:t>
            </a:r>
          </a:p>
        </p:txBody>
      </p:sp>
      <p:sp>
        <p:nvSpPr>
          <p:cNvPr id="9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66</a:t>
            </a:fld>
            <a:endParaRPr/>
          </a:p>
        </p:txBody>
      </p:sp>
      <p:sp>
        <p:nvSpPr>
          <p:cNvPr id="974" name="1. Schwinger sum rule — dispersive formula applying equally to HVP and HLbL"/>
          <p:cNvSpPr txBox="1"/>
          <p:nvPr/>
        </p:nvSpPr>
        <p:spPr>
          <a:xfrm>
            <a:off x="1056927" y="1107932"/>
            <a:ext cx="10782335" cy="8191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>
            <a:lvl1pPr>
              <a:defRPr sz="2600" b="1">
                <a:solidFill>
                  <a:srgbClr val="0069D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1. Schwinger sum rule — dispersive formula applying equally to HVP and HLbL </a:t>
            </a:r>
          </a:p>
        </p:txBody>
      </p:sp>
      <p:sp>
        <p:nvSpPr>
          <p:cNvPr id="975" name="2. Reproduces 𝛼/2π and HVP formula:"/>
          <p:cNvSpPr txBox="1"/>
          <p:nvPr/>
        </p:nvSpPr>
        <p:spPr>
          <a:xfrm>
            <a:off x="1207005" y="2135910"/>
            <a:ext cx="6600197" cy="7683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>
              <a:defRPr sz="2600" b="1">
                <a:solidFill>
                  <a:srgbClr val="0069D9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2. Reproduces </a:t>
            </a:r>
            <a:r>
              <a:rPr sz="3700"/>
              <a:t>𝛼</a:t>
            </a:r>
            <a:r>
              <a:t>/2π and HVP formula: </a:t>
            </a:r>
          </a:p>
        </p:txBody>
      </p:sp>
      <p:pic>
        <p:nvPicPr>
          <p:cNvPr id="97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3592" y="2763517"/>
            <a:ext cx="8359624" cy="2002894"/>
          </a:xfrm>
          <a:prstGeom prst="rect">
            <a:avLst/>
          </a:prstGeom>
          <a:ln w="3175">
            <a:miter lim="400000"/>
          </a:ln>
        </p:spPr>
      </p:pic>
      <p:sp>
        <p:nvSpPr>
          <p:cNvPr id="977" name="3. Splits contributions into hadron production and e.m. (LbL) channels"/>
          <p:cNvSpPr txBox="1"/>
          <p:nvPr/>
        </p:nvSpPr>
        <p:spPr>
          <a:xfrm>
            <a:off x="557279" y="5046286"/>
            <a:ext cx="11781632" cy="4381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>
              <a:defRPr sz="2600" b="1">
                <a:solidFill>
                  <a:srgbClr val="0069D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3. Splits contributions into hadron production and e.m. (LbL) channels</a:t>
            </a:r>
          </a:p>
        </p:txBody>
      </p:sp>
      <p:pic>
        <p:nvPicPr>
          <p:cNvPr id="978" name="Image" descr="Image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94670" y="5470757"/>
            <a:ext cx="5020639" cy="1366136"/>
          </a:xfrm>
          <a:prstGeom prst="rect">
            <a:avLst/>
          </a:prstGeom>
          <a:ln w="3175">
            <a:miter lim="400000"/>
          </a:ln>
        </p:spPr>
      </p:pic>
      <p:pic>
        <p:nvPicPr>
          <p:cNvPr id="979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9548" y="5679071"/>
            <a:ext cx="2514965" cy="1040005"/>
          </a:xfrm>
          <a:prstGeom prst="rect">
            <a:avLst/>
          </a:prstGeom>
          <a:ln w="3175">
            <a:miter lim="400000"/>
          </a:ln>
        </p:spPr>
      </p:pic>
      <p:pic>
        <p:nvPicPr>
          <p:cNvPr id="980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501" y="6611883"/>
            <a:ext cx="7978555" cy="1464635"/>
          </a:xfrm>
          <a:prstGeom prst="rect">
            <a:avLst/>
          </a:prstGeom>
          <a:ln w="3175">
            <a:miter lim="400000"/>
          </a:ln>
        </p:spPr>
      </p:pic>
      <p:sp>
        <p:nvSpPr>
          <p:cNvPr id="981" name="measurable…"/>
          <p:cNvSpPr txBox="1"/>
          <p:nvPr/>
        </p:nvSpPr>
        <p:spPr>
          <a:xfrm>
            <a:off x="9363111" y="5700598"/>
            <a:ext cx="3269774" cy="9969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/>
          <a:p>
            <a:pPr algn="l">
              <a:lnSpc>
                <a:spcPct val="150000"/>
              </a:lnSpc>
              <a:defRPr sz="2600">
                <a:solidFill>
                  <a:srgbClr val="38683E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meas</a:t>
            </a:r>
            <a:r>
              <a:rPr sz="2500"/>
              <a:t>urable</a:t>
            </a:r>
          </a:p>
          <a:p>
            <a:pPr algn="l">
              <a:lnSpc>
                <a:spcPct val="150000"/>
              </a:lnSpc>
              <a:defRPr sz="2600">
                <a:solidFill>
                  <a:srgbClr val="38683E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2500"/>
              <a:t>spin structure functions</a:t>
            </a:r>
          </a:p>
        </p:txBody>
      </p:sp>
      <p:sp>
        <p:nvSpPr>
          <p:cNvPr id="982" name="LQCD ?"/>
          <p:cNvSpPr txBox="1"/>
          <p:nvPr/>
        </p:nvSpPr>
        <p:spPr>
          <a:xfrm>
            <a:off x="4066125" y="7071695"/>
            <a:ext cx="1346183" cy="4381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 algn="l">
              <a:lnSpc>
                <a:spcPct val="150000"/>
              </a:lnSpc>
              <a:defRPr sz="2600">
                <a:solidFill>
                  <a:srgbClr val="38683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LQCD ?</a:t>
            </a:r>
          </a:p>
        </p:txBody>
      </p:sp>
      <p:sp>
        <p:nvSpPr>
          <p:cNvPr id="983" name="4. Partial calculation of PS-meson contributions: a factor of 2 to 3 larger than the conventional model calculations."/>
          <p:cNvSpPr txBox="1"/>
          <p:nvPr/>
        </p:nvSpPr>
        <p:spPr>
          <a:xfrm>
            <a:off x="86582" y="8219266"/>
            <a:ext cx="12723024" cy="12001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8575" tIns="28575" rIns="28575" bIns="28575" anchor="ctr">
            <a:spAutoFit/>
          </a:bodyPr>
          <a:lstStyle/>
          <a:p>
            <a:pPr>
              <a:defRPr sz="2600" b="1">
                <a:solidFill>
                  <a:srgbClr val="0069D9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4. </a:t>
            </a:r>
            <a:r>
              <a:rPr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Partial</a:t>
            </a:r>
            <a:r>
              <a:t> calculation of PS-meson contributions: a factor of 2 to 3 larger than the conventional model calculations.</a:t>
            </a:r>
          </a:p>
        </p:txBody>
      </p:sp>
      <p:sp>
        <p:nvSpPr>
          <p:cNvPr id="984" name="direct LbL scattering (ATLAS)"/>
          <p:cNvSpPr txBox="1"/>
          <p:nvPr/>
        </p:nvSpPr>
        <p:spPr>
          <a:xfrm>
            <a:off x="8782456" y="7078045"/>
            <a:ext cx="4051431" cy="4254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8575" tIns="28575" rIns="28575" bIns="28575" anchor="ctr">
            <a:spAutoFit/>
          </a:bodyPr>
          <a:lstStyle>
            <a:lvl1pPr algn="l">
              <a:lnSpc>
                <a:spcPct val="150000"/>
              </a:lnSpc>
              <a:defRPr sz="2500">
                <a:solidFill>
                  <a:srgbClr val="38683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>
              <a:defRPr sz="2600"/>
            </a:pPr>
            <a:r>
              <a:rPr sz="2500"/>
              <a:t>direct LbL scattering (ATLAS)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" grpId="1" animBg="1" advAuto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67</a:t>
            </a:fld>
            <a:endParaRPr/>
          </a:p>
        </p:txBody>
      </p:sp>
      <p:sp>
        <p:nvSpPr>
          <p:cNvPr id="987" name="The Cross section σLT"/>
          <p:cNvSpPr txBox="1">
            <a:spLocks noGrp="1"/>
          </p:cNvSpPr>
          <p:nvPr>
            <p:ph type="title"/>
          </p:nvPr>
        </p:nvSpPr>
        <p:spPr>
          <a:xfrm>
            <a:off x="508000" y="129390"/>
            <a:ext cx="11988800" cy="1905001"/>
          </a:xfrm>
          <a:prstGeom prst="rect">
            <a:avLst/>
          </a:prstGeom>
        </p:spPr>
        <p:txBody>
          <a:bodyPr lIns="50800" tIns="50800" rIns="50800" bIns="50800"/>
          <a:lstStyle/>
          <a:p>
            <a:r>
              <a:t>The Cross section </a:t>
            </a:r>
            <a:r>
              <a:rPr>
                <a:solidFill>
                  <a:srgbClr val="CD080C"/>
                </a:solidFill>
              </a:rPr>
              <a:t>σ</a:t>
            </a:r>
            <a:r>
              <a:rPr baseline="-5999">
                <a:solidFill>
                  <a:srgbClr val="CD080C"/>
                </a:solidFill>
              </a:rPr>
              <a:t>LT</a:t>
            </a:r>
          </a:p>
        </p:txBody>
      </p:sp>
      <p:sp>
        <p:nvSpPr>
          <p:cNvPr id="988" name="Example: tree-level QED Compton scattering cross section…"/>
          <p:cNvSpPr txBox="1">
            <a:spLocks noGrp="1"/>
          </p:cNvSpPr>
          <p:nvPr>
            <p:ph type="body" sz="half" idx="4294967295"/>
          </p:nvPr>
        </p:nvSpPr>
        <p:spPr>
          <a:xfrm>
            <a:off x="520700" y="1735328"/>
            <a:ext cx="10514097" cy="2821531"/>
          </a:xfrm>
          <a:prstGeom prst="rect">
            <a:avLst/>
          </a:prstGeom>
        </p:spPr>
        <p:txBody>
          <a:bodyPr anchor="t"/>
          <a:lstStyle/>
          <a:p>
            <a:pPr marL="419099" indent="-419099" defTabSz="584200">
              <a:spcBef>
                <a:spcPts val="3400"/>
              </a:spcBef>
              <a:buSzPct val="30000"/>
              <a:buBlip>
                <a:blip r:embed="rId2"/>
              </a:buBlip>
              <a:tabLst/>
              <a:defRPr sz="25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Example: tree-level QED Compton scattering cross section</a:t>
            </a:r>
          </a:p>
          <a:p>
            <a:pPr marL="419099" indent="-419099" defTabSz="584200">
              <a:spcBef>
                <a:spcPts val="3400"/>
              </a:spcBef>
              <a:buSzPct val="30000"/>
              <a:buBlip>
                <a:blip r:embed="rId2"/>
              </a:buBlip>
              <a:tabLst/>
              <a:defRPr sz="35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  <a:p>
            <a:pPr marL="0" lvl="2" indent="457200" defTabSz="584200">
              <a:spcBef>
                <a:spcPts val="3400"/>
              </a:spcBef>
              <a:buSzTx/>
              <a:buNone/>
              <a:tabLst/>
              <a:defRPr sz="25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with conserved helicity:</a:t>
            </a:r>
          </a:p>
        </p:txBody>
      </p:sp>
      <p:pic>
        <p:nvPicPr>
          <p:cNvPr id="98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5729" y="2234288"/>
            <a:ext cx="9966663" cy="1053114"/>
          </a:xfrm>
          <a:prstGeom prst="rect">
            <a:avLst/>
          </a:prstGeom>
          <a:ln w="3175">
            <a:miter lim="400000"/>
          </a:ln>
        </p:spPr>
      </p:pic>
      <p:grpSp>
        <p:nvGrpSpPr>
          <p:cNvPr id="1011" name="Group"/>
          <p:cNvGrpSpPr/>
          <p:nvPr/>
        </p:nvGrpSpPr>
        <p:grpSpPr>
          <a:xfrm>
            <a:off x="811904" y="4340497"/>
            <a:ext cx="12415543" cy="2285295"/>
            <a:chOff x="0" y="200354"/>
            <a:chExt cx="12415542" cy="2285294"/>
          </a:xfrm>
        </p:grpSpPr>
        <p:pic>
          <p:nvPicPr>
            <p:cNvPr id="990" name="treeLevelCS-eps-converted-to.pdf" descr="treeLevelCS-eps-converted-to.pdf"/>
            <p:cNvPicPr>
              <a:picLocks noChangeAspect="1"/>
            </p:cNvPicPr>
            <p:nvPr/>
          </p:nvPicPr>
          <p:blipFill>
            <a:blip r:embed="rId4">
              <a:alphaModFix amt="70000"/>
            </a:blip>
            <a:srcRect r="50660"/>
            <a:stretch>
              <a:fillRect/>
            </a:stretch>
          </p:blipFill>
          <p:spPr>
            <a:xfrm>
              <a:off x="4644424" y="342531"/>
              <a:ext cx="2655469" cy="994050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pic>
          <p:nvPicPr>
            <p:cNvPr id="991" name="treeLevelCS-eps-converted-to.pdf" descr="treeLevelCS-eps-converted-to.pdf"/>
            <p:cNvPicPr>
              <a:picLocks noChangeAspect="1"/>
            </p:cNvPicPr>
            <p:nvPr/>
          </p:nvPicPr>
          <p:blipFill>
            <a:blip r:embed="rId4">
              <a:alphaModFix amt="70000"/>
            </a:blip>
            <a:srcRect r="50660"/>
            <a:stretch>
              <a:fillRect/>
            </a:stretch>
          </p:blipFill>
          <p:spPr>
            <a:xfrm>
              <a:off x="8540706" y="342730"/>
              <a:ext cx="2654795" cy="993797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sp>
          <p:nvSpPr>
            <p:cNvPr id="992" name="𝜆𝛾"/>
            <p:cNvSpPr/>
            <p:nvPr/>
          </p:nvSpPr>
          <p:spPr>
            <a:xfrm>
              <a:off x="4417750" y="311185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500">
                  <a:solidFill>
                    <a:srgbClr val="D01619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𝜆</a:t>
              </a:r>
              <a:r>
                <a:rPr baseline="-5999"/>
                <a:t>𝛾</a:t>
              </a:r>
            </a:p>
          </p:txBody>
        </p:sp>
        <p:sp>
          <p:nvSpPr>
            <p:cNvPr id="993" name="𝜆𝜇"/>
            <p:cNvSpPr/>
            <p:nvPr/>
          </p:nvSpPr>
          <p:spPr>
            <a:xfrm>
              <a:off x="4417750" y="1215649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500">
                  <a:solidFill>
                    <a:srgbClr val="D01619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𝜆</a:t>
              </a:r>
              <a:r>
                <a:rPr baseline="-5999"/>
                <a:t>𝜇</a:t>
              </a:r>
            </a:p>
          </p:txBody>
        </p:sp>
        <p:sp>
          <p:nvSpPr>
            <p:cNvPr id="994" name="𝜆’𝛾"/>
            <p:cNvSpPr/>
            <p:nvPr/>
          </p:nvSpPr>
          <p:spPr>
            <a:xfrm>
              <a:off x="11145542" y="311185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500">
                  <a:solidFill>
                    <a:srgbClr val="44AACC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𝜆’</a:t>
              </a:r>
              <a:r>
                <a:rPr baseline="-5999"/>
                <a:t>𝛾</a:t>
              </a:r>
            </a:p>
          </p:txBody>
        </p:sp>
        <p:sp>
          <p:nvSpPr>
            <p:cNvPr id="995" name="𝜆’𝜇"/>
            <p:cNvSpPr/>
            <p:nvPr/>
          </p:nvSpPr>
          <p:spPr>
            <a:xfrm>
              <a:off x="11145542" y="1215649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500">
                  <a:solidFill>
                    <a:srgbClr val="44AACC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𝜆’</a:t>
              </a:r>
              <a:r>
                <a:rPr baseline="-5999"/>
                <a:t>𝜇</a:t>
              </a:r>
            </a:p>
          </p:txBody>
        </p:sp>
        <p:sp>
          <p:nvSpPr>
            <p:cNvPr id="996" name="𝜆’’𝛾"/>
            <p:cNvSpPr/>
            <p:nvPr/>
          </p:nvSpPr>
          <p:spPr>
            <a:xfrm>
              <a:off x="7295230" y="311185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500">
                  <a:solidFill>
                    <a:srgbClr val="009051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𝜆’’</a:t>
              </a:r>
              <a:r>
                <a:rPr baseline="-5999"/>
                <a:t>𝛾</a:t>
              </a:r>
            </a:p>
          </p:txBody>
        </p:sp>
        <p:sp>
          <p:nvSpPr>
            <p:cNvPr id="997" name="𝜆’’𝜇"/>
            <p:cNvSpPr/>
            <p:nvPr/>
          </p:nvSpPr>
          <p:spPr>
            <a:xfrm>
              <a:off x="7295230" y="1215649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500">
                  <a:solidFill>
                    <a:srgbClr val="009051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𝜆’’</a:t>
              </a:r>
              <a:r>
                <a:rPr baseline="-5999"/>
                <a:t>𝜇</a:t>
              </a:r>
            </a:p>
          </p:txBody>
        </p:sp>
        <p:sp>
          <p:nvSpPr>
            <p:cNvPr id="998" name="𝜆’’𝛾"/>
            <p:cNvSpPr/>
            <p:nvPr/>
          </p:nvSpPr>
          <p:spPr>
            <a:xfrm>
              <a:off x="8192527" y="311185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500">
                  <a:solidFill>
                    <a:srgbClr val="009051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𝜆’’</a:t>
              </a:r>
              <a:r>
                <a:rPr baseline="-5999"/>
                <a:t>𝛾</a:t>
              </a:r>
            </a:p>
          </p:txBody>
        </p:sp>
        <p:sp>
          <p:nvSpPr>
            <p:cNvPr id="999" name="𝜆’’𝜇"/>
            <p:cNvSpPr/>
            <p:nvPr/>
          </p:nvSpPr>
          <p:spPr>
            <a:xfrm>
              <a:off x="8192527" y="1215649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500">
                  <a:solidFill>
                    <a:srgbClr val="009051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𝜆’’</a:t>
              </a:r>
              <a:r>
                <a:rPr baseline="-5999"/>
                <a:t>𝜇</a:t>
              </a:r>
            </a:p>
          </p:txBody>
        </p:sp>
        <p:sp>
          <p:nvSpPr>
            <p:cNvPr id="1000" name="𝜆𝛾"/>
            <p:cNvSpPr/>
            <p:nvPr/>
          </p:nvSpPr>
          <p:spPr>
            <a:xfrm>
              <a:off x="4417750" y="311185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500">
                  <a:solidFill>
                    <a:srgbClr val="D01619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𝜆</a:t>
              </a:r>
              <a:r>
                <a:rPr baseline="-5999"/>
                <a:t>𝛾</a:t>
              </a:r>
            </a:p>
          </p:txBody>
        </p:sp>
        <p:sp>
          <p:nvSpPr>
            <p:cNvPr id="1001" name="𝜆𝜇"/>
            <p:cNvSpPr/>
            <p:nvPr/>
          </p:nvSpPr>
          <p:spPr>
            <a:xfrm>
              <a:off x="4417750" y="1215649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500">
                  <a:solidFill>
                    <a:srgbClr val="D01619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𝜆</a:t>
              </a:r>
              <a:r>
                <a:rPr baseline="-5999"/>
                <a:t>𝜇</a:t>
              </a:r>
            </a:p>
          </p:txBody>
        </p:sp>
        <p:sp>
          <p:nvSpPr>
            <p:cNvPr id="1002" name="𝜆𝛾"/>
            <p:cNvSpPr/>
            <p:nvPr/>
          </p:nvSpPr>
          <p:spPr>
            <a:xfrm>
              <a:off x="4417750" y="311185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500">
                  <a:solidFill>
                    <a:srgbClr val="D01619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𝜆</a:t>
              </a:r>
              <a:r>
                <a:rPr baseline="-5999"/>
                <a:t>𝛾</a:t>
              </a:r>
            </a:p>
          </p:txBody>
        </p:sp>
        <p:sp>
          <p:nvSpPr>
            <p:cNvPr id="1003" name="𝜆𝜇"/>
            <p:cNvSpPr/>
            <p:nvPr/>
          </p:nvSpPr>
          <p:spPr>
            <a:xfrm>
              <a:off x="4417750" y="1215649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500">
                  <a:solidFill>
                    <a:srgbClr val="D01619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𝜆</a:t>
              </a:r>
              <a:r>
                <a:rPr baseline="-5999"/>
                <a:t>𝜇</a:t>
              </a:r>
            </a:p>
          </p:txBody>
        </p:sp>
        <p:pic>
          <p:nvPicPr>
            <p:cNvPr id="1004" name="treeLevelCS-eps-converted-to.pdf" descr="treeLevelCS-eps-converted-to.pdf"/>
            <p:cNvPicPr>
              <a:picLocks noChangeAspect="1"/>
            </p:cNvPicPr>
            <p:nvPr/>
          </p:nvPicPr>
          <p:blipFill>
            <a:blip r:embed="rId4">
              <a:alphaModFix amt="70000"/>
            </a:blip>
            <a:srcRect r="50660"/>
            <a:stretch>
              <a:fillRect/>
            </a:stretch>
          </p:blipFill>
          <p:spPr>
            <a:xfrm>
              <a:off x="202959" y="342531"/>
              <a:ext cx="2655469" cy="994050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sp>
          <p:nvSpPr>
            <p:cNvPr id="1005" name="Line"/>
            <p:cNvSpPr/>
            <p:nvPr/>
          </p:nvSpPr>
          <p:spPr>
            <a:xfrm flipV="1">
              <a:off x="-1" y="200354"/>
              <a:ext cx="2" cy="1270001"/>
            </a:xfrm>
            <a:prstGeom prst="line">
              <a:avLst/>
            </a:prstGeom>
            <a:noFill/>
            <a:ln w="25400" cap="flat">
              <a:solidFill>
                <a:srgbClr val="000000">
                  <a:alpha val="7000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606060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06" name="Line"/>
            <p:cNvSpPr/>
            <p:nvPr/>
          </p:nvSpPr>
          <p:spPr>
            <a:xfrm flipV="1">
              <a:off x="2712342" y="200354"/>
              <a:ext cx="1" cy="1270001"/>
            </a:xfrm>
            <a:prstGeom prst="line">
              <a:avLst/>
            </a:prstGeom>
            <a:noFill/>
            <a:ln w="25400" cap="flat">
              <a:solidFill>
                <a:srgbClr val="000000">
                  <a:alpha val="7000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606060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007" name="2"/>
            <p:cNvSpPr/>
            <p:nvPr/>
          </p:nvSpPr>
          <p:spPr>
            <a:xfrm>
              <a:off x="2871634" y="215900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300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t>2</a:t>
              </a:r>
            </a:p>
          </p:txBody>
        </p:sp>
        <p:grpSp>
          <p:nvGrpSpPr>
            <p:cNvPr id="1010" name="Group"/>
            <p:cNvGrpSpPr/>
            <p:nvPr/>
          </p:nvGrpSpPr>
          <p:grpSpPr>
            <a:xfrm>
              <a:off x="3439655" y="725316"/>
              <a:ext cx="317501" cy="127001"/>
              <a:chOff x="0" y="0"/>
              <a:chExt cx="317499" cy="127000"/>
            </a:xfrm>
          </p:grpSpPr>
          <p:sp>
            <p:nvSpPr>
              <p:cNvPr id="1008" name="Line"/>
              <p:cNvSpPr/>
              <p:nvPr/>
            </p:nvSpPr>
            <p:spPr>
              <a:xfrm>
                <a:off x="0" y="0"/>
                <a:ext cx="317500" cy="0"/>
              </a:xfrm>
              <a:prstGeom prst="line">
                <a:avLst/>
              </a:prstGeom>
              <a:noFill/>
              <a:ln w="38100" cap="flat">
                <a:solidFill>
                  <a:srgbClr val="6F6A5A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606060"/>
                    </a:solidFill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009" name="Line"/>
              <p:cNvSpPr/>
              <p:nvPr/>
            </p:nvSpPr>
            <p:spPr>
              <a:xfrm>
                <a:off x="0" y="127000"/>
                <a:ext cx="317500" cy="0"/>
              </a:xfrm>
              <a:prstGeom prst="line">
                <a:avLst/>
              </a:prstGeom>
              <a:noFill/>
              <a:ln w="38100" cap="flat">
                <a:solidFill>
                  <a:srgbClr val="6F6A5A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606060"/>
                    </a:solidFill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</p:grpSp>
      <p:sp>
        <p:nvSpPr>
          <p:cNvPr id="1012" name="H=𝜆’𝛾-𝜆’𝜇=𝜆𝛾-𝜆𝜇"/>
          <p:cNvSpPr txBox="1"/>
          <p:nvPr/>
        </p:nvSpPr>
        <p:spPr>
          <a:xfrm>
            <a:off x="4169696" y="3485693"/>
            <a:ext cx="2014983" cy="5080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100">
                <a:solidFill>
                  <a:srgbClr val="606060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H=𝜆’</a:t>
            </a:r>
            <a:r>
              <a:rPr baseline="-5999"/>
              <a:t>𝛾</a:t>
            </a:r>
            <a:r>
              <a:t>-𝜆’</a:t>
            </a:r>
            <a:r>
              <a:rPr baseline="-5999"/>
              <a:t>𝜇</a:t>
            </a:r>
            <a:r>
              <a:t>=𝜆</a:t>
            </a:r>
            <a:r>
              <a:rPr baseline="-5999"/>
              <a:t>𝛾</a:t>
            </a:r>
            <a:r>
              <a:t>-𝜆</a:t>
            </a:r>
            <a:r>
              <a:rPr baseline="-5999"/>
              <a:t>𝜇</a:t>
            </a:r>
          </a:p>
        </p:txBody>
      </p:sp>
      <p:grpSp>
        <p:nvGrpSpPr>
          <p:cNvPr id="1016" name="Group"/>
          <p:cNvGrpSpPr/>
          <p:nvPr/>
        </p:nvGrpSpPr>
        <p:grpSpPr>
          <a:xfrm>
            <a:off x="7528539" y="6007100"/>
            <a:ext cx="2821841" cy="466262"/>
            <a:chOff x="-12699" y="-12699"/>
            <a:chExt cx="2821839" cy="466261"/>
          </a:xfrm>
        </p:grpSpPr>
        <p:pic>
          <p:nvPicPr>
            <p:cNvPr id="1013" name="Image" descr="Image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778" y="88816"/>
              <a:ext cx="2660884" cy="304739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pic>
          <p:nvPicPr>
            <p:cNvPr id="1014" name="Rectangle" descr="Rectangle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12700" y="-12700"/>
              <a:ext cx="2821840" cy="466262"/>
            </a:xfrm>
            <a:prstGeom prst="rect">
              <a:avLst/>
            </a:prstGeom>
            <a:effectLst/>
          </p:spPr>
        </p:pic>
      </p:grpSp>
      <p:sp>
        <p:nvSpPr>
          <p:cNvPr id="1017" name="longitudinal-transverse photo-absorption cross section:"/>
          <p:cNvSpPr txBox="1"/>
          <p:nvPr/>
        </p:nvSpPr>
        <p:spPr>
          <a:xfrm>
            <a:off x="520700" y="6630339"/>
            <a:ext cx="8061229" cy="10414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419099" indent="-419099" algn="l">
              <a:spcBef>
                <a:spcPts val="3400"/>
              </a:spcBef>
              <a:buSzPct val="30000"/>
              <a:buBlip>
                <a:blip r:embed="rId2"/>
              </a:buBlip>
              <a:defRPr sz="25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solidFill>
                  <a:srgbClr val="C71518"/>
                </a:solidFill>
              </a:rPr>
              <a:t>longitudinal-transverse photo-absorption cross section</a:t>
            </a:r>
            <a:r>
              <a:t>:</a:t>
            </a:r>
          </a:p>
        </p:txBody>
      </p:sp>
      <p:sp>
        <p:nvSpPr>
          <p:cNvPr id="1018" name="𝛾*(𝜆𝛾=0) + 𝜇(𝜆𝜇=-1/2) → 𝛾(𝜆’𝛾=1) + 𝜇(𝜆’𝜇=1/2)"/>
          <p:cNvSpPr txBox="1"/>
          <p:nvPr/>
        </p:nvSpPr>
        <p:spPr>
          <a:xfrm>
            <a:off x="996609" y="7094858"/>
            <a:ext cx="5984813" cy="5080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100">
                <a:solidFill>
                  <a:srgbClr val="606060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𝛾*(</a:t>
            </a:r>
            <a:r>
              <a:rPr>
                <a:solidFill>
                  <a:srgbClr val="C71518"/>
                </a:solidFill>
              </a:rPr>
              <a:t>𝜆</a:t>
            </a:r>
            <a:r>
              <a:rPr baseline="-5999">
                <a:solidFill>
                  <a:srgbClr val="C71518"/>
                </a:solidFill>
              </a:rPr>
              <a:t>𝛾</a:t>
            </a:r>
            <a:r>
              <a:rPr>
                <a:solidFill>
                  <a:srgbClr val="C71518"/>
                </a:solidFill>
              </a:rPr>
              <a:t>=0</a:t>
            </a:r>
            <a:r>
              <a:t>) + 𝜇(</a:t>
            </a:r>
            <a:r>
              <a:rPr>
                <a:solidFill>
                  <a:srgbClr val="C71518"/>
                </a:solidFill>
              </a:rPr>
              <a:t>𝜆</a:t>
            </a:r>
            <a:r>
              <a:rPr baseline="-5999">
                <a:solidFill>
                  <a:srgbClr val="C71518"/>
                </a:solidFill>
              </a:rPr>
              <a:t>𝜇</a:t>
            </a:r>
            <a:r>
              <a:rPr>
                <a:solidFill>
                  <a:srgbClr val="C71518"/>
                </a:solidFill>
              </a:rPr>
              <a:t>=-1/2</a:t>
            </a:r>
            <a:r>
              <a:t>) → 𝛾(</a:t>
            </a:r>
            <a:r>
              <a:rPr>
                <a:solidFill>
                  <a:srgbClr val="44AACC"/>
                </a:solidFill>
              </a:rPr>
              <a:t>𝜆’</a:t>
            </a:r>
            <a:r>
              <a:rPr baseline="-5999">
                <a:solidFill>
                  <a:srgbClr val="44AACC"/>
                </a:solidFill>
              </a:rPr>
              <a:t>𝛾</a:t>
            </a:r>
            <a:r>
              <a:rPr>
                <a:solidFill>
                  <a:srgbClr val="44AACC"/>
                </a:solidFill>
              </a:rPr>
              <a:t>=1</a:t>
            </a:r>
            <a:r>
              <a:t>) + 𝜇(</a:t>
            </a:r>
            <a:r>
              <a:rPr>
                <a:solidFill>
                  <a:srgbClr val="44AACC"/>
                </a:solidFill>
              </a:rPr>
              <a:t>𝜆’</a:t>
            </a:r>
            <a:r>
              <a:rPr baseline="-5999">
                <a:solidFill>
                  <a:srgbClr val="44AACC"/>
                </a:solidFill>
              </a:rPr>
              <a:t>𝜇</a:t>
            </a:r>
            <a:r>
              <a:rPr>
                <a:solidFill>
                  <a:srgbClr val="44AACC"/>
                </a:solidFill>
              </a:rPr>
              <a:t>=1/2</a:t>
            </a:r>
            <a:r>
              <a:t>)</a:t>
            </a:r>
          </a:p>
        </p:txBody>
      </p:sp>
      <p:grpSp>
        <p:nvGrpSpPr>
          <p:cNvPr id="1031" name="Group"/>
          <p:cNvGrpSpPr/>
          <p:nvPr/>
        </p:nvGrpSpPr>
        <p:grpSpPr>
          <a:xfrm>
            <a:off x="1868707" y="7749310"/>
            <a:ext cx="5522606" cy="2348857"/>
            <a:chOff x="428308" y="0"/>
            <a:chExt cx="5522605" cy="2348855"/>
          </a:xfrm>
        </p:grpSpPr>
        <p:grpSp>
          <p:nvGrpSpPr>
            <p:cNvPr id="1028" name="Group"/>
            <p:cNvGrpSpPr/>
            <p:nvPr/>
          </p:nvGrpSpPr>
          <p:grpSpPr>
            <a:xfrm>
              <a:off x="428308" y="212445"/>
              <a:ext cx="5522607" cy="2136411"/>
              <a:chOff x="432765" y="0"/>
              <a:chExt cx="5522605" cy="2136410"/>
            </a:xfrm>
          </p:grpSpPr>
          <p:grpSp>
            <p:nvGrpSpPr>
              <p:cNvPr id="1026" name="Group"/>
              <p:cNvGrpSpPr/>
              <p:nvPr/>
            </p:nvGrpSpPr>
            <p:grpSpPr>
              <a:xfrm>
                <a:off x="432765" y="178502"/>
                <a:ext cx="5522606" cy="1957909"/>
                <a:chOff x="432765" y="177340"/>
                <a:chExt cx="5522605" cy="1957908"/>
              </a:xfrm>
            </p:grpSpPr>
            <p:sp>
              <p:nvSpPr>
                <p:cNvPr id="1019" name="𝜆𝛾=0"/>
                <p:cNvSpPr/>
                <p:nvPr/>
              </p:nvSpPr>
              <p:spPr>
                <a:xfrm>
                  <a:off x="570144" y="203199"/>
                  <a:ext cx="1270001" cy="1270001"/>
                </a:xfrm>
                <a:prstGeom prst="line">
                  <a:avLst/>
                </a:prstGeom>
                <a:noFill/>
                <a:ln w="3175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/>
                <a:p>
                  <a:pPr>
                    <a:defRPr sz="1600">
                      <a:solidFill>
                        <a:srgbClr val="606060"/>
                      </a:solidFill>
                      <a:latin typeface="Bradley Hand ITC TT-Bold"/>
                      <a:ea typeface="Bradley Hand ITC TT-Bold"/>
                      <a:cs typeface="Bradley Hand ITC TT-Bold"/>
                      <a:sym typeface="Bradley Hand ITC TT-Bold"/>
                    </a:defRPr>
                  </a:pPr>
                  <a:r>
                    <a:rPr>
                      <a:solidFill>
                        <a:srgbClr val="C71518"/>
                      </a:solidFill>
                    </a:rPr>
                    <a:t>𝜆</a:t>
                  </a:r>
                  <a:r>
                    <a:rPr baseline="-5999">
                      <a:solidFill>
                        <a:srgbClr val="C71518"/>
                      </a:solidFill>
                    </a:rPr>
                    <a:t>𝛾</a:t>
                  </a:r>
                  <a:r>
                    <a:rPr>
                      <a:solidFill>
                        <a:srgbClr val="C71518"/>
                      </a:solidFill>
                    </a:rPr>
                    <a:t>=0</a:t>
                  </a:r>
                </a:p>
              </p:txBody>
            </p:sp>
            <p:sp>
              <p:nvSpPr>
                <p:cNvPr id="1020" name="𝜆𝜇=-1/2"/>
                <p:cNvSpPr/>
                <p:nvPr/>
              </p:nvSpPr>
              <p:spPr>
                <a:xfrm>
                  <a:off x="432765" y="865248"/>
                  <a:ext cx="1270001" cy="1270001"/>
                </a:xfrm>
                <a:prstGeom prst="line">
                  <a:avLst/>
                </a:prstGeom>
                <a:noFill/>
                <a:ln w="3175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/>
                <a:p>
                  <a:pPr>
                    <a:defRPr sz="1600">
                      <a:solidFill>
                        <a:srgbClr val="606060"/>
                      </a:solidFill>
                      <a:latin typeface="Bradley Hand ITC TT-Bold"/>
                      <a:ea typeface="Bradley Hand ITC TT-Bold"/>
                      <a:cs typeface="Bradley Hand ITC TT-Bold"/>
                      <a:sym typeface="Bradley Hand ITC TT-Bold"/>
                    </a:defRPr>
                  </a:pPr>
                  <a:r>
                    <a:rPr>
                      <a:solidFill>
                        <a:srgbClr val="C71518"/>
                      </a:solidFill>
                    </a:rPr>
                    <a:t>𝜆</a:t>
                  </a:r>
                  <a:r>
                    <a:rPr baseline="-5999">
                      <a:solidFill>
                        <a:srgbClr val="C71518"/>
                      </a:solidFill>
                    </a:rPr>
                    <a:t>𝜇</a:t>
                  </a:r>
                  <a:r>
                    <a:rPr>
                      <a:solidFill>
                        <a:srgbClr val="C71518"/>
                      </a:solidFill>
                    </a:rPr>
                    <a:t>=-1/2</a:t>
                  </a:r>
                </a:p>
              </p:txBody>
            </p:sp>
            <p:sp>
              <p:nvSpPr>
                <p:cNvPr id="1021" name="𝜆’𝛾=1"/>
                <p:cNvSpPr/>
                <p:nvPr/>
              </p:nvSpPr>
              <p:spPr>
                <a:xfrm>
                  <a:off x="4573383" y="203199"/>
                  <a:ext cx="1270001" cy="1270001"/>
                </a:xfrm>
                <a:prstGeom prst="line">
                  <a:avLst/>
                </a:prstGeom>
                <a:noFill/>
                <a:ln w="3175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/>
                <a:p>
                  <a:pPr>
                    <a:defRPr sz="1600">
                      <a:solidFill>
                        <a:srgbClr val="606060"/>
                      </a:solidFill>
                      <a:latin typeface="Bradley Hand ITC TT-Bold"/>
                      <a:ea typeface="Bradley Hand ITC TT-Bold"/>
                      <a:cs typeface="Bradley Hand ITC TT-Bold"/>
                      <a:sym typeface="Bradley Hand ITC TT-Bold"/>
                    </a:defRPr>
                  </a:pPr>
                  <a:r>
                    <a:rPr>
                      <a:solidFill>
                        <a:srgbClr val="44AACC"/>
                      </a:solidFill>
                    </a:rPr>
                    <a:t>𝜆’</a:t>
                  </a:r>
                  <a:r>
                    <a:rPr baseline="-5999">
                      <a:solidFill>
                        <a:srgbClr val="44AACC"/>
                      </a:solidFill>
                    </a:rPr>
                    <a:t>𝛾</a:t>
                  </a:r>
                  <a:r>
                    <a:rPr>
                      <a:solidFill>
                        <a:srgbClr val="44AACC"/>
                      </a:solidFill>
                    </a:rPr>
                    <a:t>=1</a:t>
                  </a:r>
                </a:p>
              </p:txBody>
            </p:sp>
            <p:sp>
              <p:nvSpPr>
                <p:cNvPr id="1022" name="𝜆’𝜇=1/2"/>
                <p:cNvSpPr/>
                <p:nvPr/>
              </p:nvSpPr>
              <p:spPr>
                <a:xfrm>
                  <a:off x="4685370" y="865248"/>
                  <a:ext cx="1270001" cy="1270001"/>
                </a:xfrm>
                <a:prstGeom prst="line">
                  <a:avLst/>
                </a:prstGeom>
                <a:noFill/>
                <a:ln w="3175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50800" tIns="50800" rIns="50800" bIns="50800" numCol="1" anchor="ctr">
                  <a:spAutoFit/>
                </a:bodyPr>
                <a:lstStyle/>
                <a:p>
                  <a:pPr>
                    <a:defRPr sz="1600">
                      <a:solidFill>
                        <a:srgbClr val="606060"/>
                      </a:solidFill>
                      <a:latin typeface="Bradley Hand ITC TT-Bold"/>
                      <a:ea typeface="Bradley Hand ITC TT-Bold"/>
                      <a:cs typeface="Bradley Hand ITC TT-Bold"/>
                      <a:sym typeface="Bradley Hand ITC TT-Bold"/>
                    </a:defRPr>
                  </a:pPr>
                  <a:r>
                    <a:rPr>
                      <a:solidFill>
                        <a:srgbClr val="44AACC"/>
                      </a:solidFill>
                    </a:rPr>
                    <a:t>𝜆’</a:t>
                  </a:r>
                  <a:r>
                    <a:rPr baseline="-5999">
                      <a:solidFill>
                        <a:srgbClr val="44AACC"/>
                      </a:solidFill>
                    </a:rPr>
                    <a:t>𝜇</a:t>
                  </a:r>
                  <a:r>
                    <a:rPr>
                      <a:solidFill>
                        <a:srgbClr val="44AACC"/>
                      </a:solidFill>
                    </a:rPr>
                    <a:t>=1/2</a:t>
                  </a:r>
                </a:p>
              </p:txBody>
            </p:sp>
            <p:grpSp>
              <p:nvGrpSpPr>
                <p:cNvPr id="1025" name="Group"/>
                <p:cNvGrpSpPr/>
                <p:nvPr/>
              </p:nvGrpSpPr>
              <p:grpSpPr>
                <a:xfrm>
                  <a:off x="875709" y="177340"/>
                  <a:ext cx="3631523" cy="734852"/>
                  <a:chOff x="0" y="0"/>
                  <a:chExt cx="3631522" cy="734851"/>
                </a:xfrm>
              </p:grpSpPr>
              <p:pic>
                <p:nvPicPr>
                  <p:cNvPr id="1023" name="treeLevelCS-eps-converted-to.pdf" descr="treeLevelCS-eps-converted-to.pdf"/>
                  <p:cNvPicPr>
                    <a:picLocks noChangeAspect="1"/>
                  </p:cNvPicPr>
                  <p:nvPr/>
                </p:nvPicPr>
                <p:blipFill>
                  <a:blip r:embed="rId4">
                    <a:alphaModFix amt="70000"/>
                  </a:blip>
                  <a:srcRect r="50660"/>
                  <a:stretch>
                    <a:fillRect/>
                  </a:stretch>
                </p:blipFill>
                <p:spPr>
                  <a:xfrm>
                    <a:off x="0" y="0"/>
                    <a:ext cx="1963058" cy="734852"/>
                  </a:xfrm>
                  <a:prstGeom prst="rect">
                    <a:avLst/>
                  </a:prstGeom>
                  <a:ln w="3175" cap="flat">
                    <a:noFill/>
                    <a:miter lim="400000"/>
                  </a:ln>
                  <a:effectLst/>
                </p:spPr>
              </p:pic>
              <p:pic>
                <p:nvPicPr>
                  <p:cNvPr id="1024" name="treeLevelCS-eps-converted-to.pdf" descr="treeLevelCS-eps-converted-to.pdf"/>
                  <p:cNvPicPr>
                    <a:picLocks noChangeAspect="1"/>
                  </p:cNvPicPr>
                  <p:nvPr/>
                </p:nvPicPr>
                <p:blipFill>
                  <a:blip r:embed="rId4"/>
                  <a:srcRect r="50660"/>
                  <a:stretch>
                    <a:fillRect/>
                  </a:stretch>
                </p:blipFill>
                <p:spPr>
                  <a:xfrm>
                    <a:off x="1668465" y="0"/>
                    <a:ext cx="1963058" cy="734852"/>
                  </a:xfrm>
                  <a:prstGeom prst="rect">
                    <a:avLst/>
                  </a:prstGeom>
                  <a:ln w="3175" cap="flat">
                    <a:noFill/>
                    <a:miter lim="400000"/>
                  </a:ln>
                  <a:effectLst/>
                </p:spPr>
              </p:pic>
            </p:grpSp>
          </p:grpSp>
          <p:sp>
            <p:nvSpPr>
              <p:cNvPr id="1027" name="Line"/>
              <p:cNvSpPr/>
              <p:nvPr/>
            </p:nvSpPr>
            <p:spPr>
              <a:xfrm flipV="1">
                <a:off x="2552324" y="-1"/>
                <a:ext cx="1" cy="1070774"/>
              </a:xfrm>
              <a:prstGeom prst="line">
                <a:avLst/>
              </a:prstGeom>
              <a:noFill/>
              <a:ln w="25400" cap="flat">
                <a:solidFill>
                  <a:srgbClr val="009051"/>
                </a:solidFill>
                <a:custDash>
                  <a:ds d="600000" sp="6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000">
                    <a:solidFill>
                      <a:srgbClr val="606060"/>
                    </a:solidFill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029" name="spin flip"/>
            <p:cNvSpPr txBox="1"/>
            <p:nvPr/>
          </p:nvSpPr>
          <p:spPr>
            <a:xfrm rot="20768300">
              <a:off x="1290868" y="513415"/>
              <a:ext cx="962407" cy="381001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800">
                  <a:solidFill>
                    <a:srgbClr val="009051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r>
                <a:t>spin flip</a:t>
              </a:r>
            </a:p>
          </p:txBody>
        </p:sp>
        <p:sp>
          <p:nvSpPr>
            <p:cNvPr id="1033" name="Connection Line"/>
            <p:cNvSpPr/>
            <p:nvPr/>
          </p:nvSpPr>
          <p:spPr>
            <a:xfrm>
              <a:off x="2015752" y="-1"/>
              <a:ext cx="1087926" cy="4018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216" extrusionOk="0">
                  <a:moveTo>
                    <a:pt x="0" y="14238"/>
                  </a:moveTo>
                  <a:cubicBezTo>
                    <a:pt x="7072" y="-5384"/>
                    <a:pt x="14272" y="-4725"/>
                    <a:pt x="21600" y="16216"/>
                  </a:cubicBezTo>
                </a:path>
              </a:pathLst>
            </a:custGeom>
            <a:noFill/>
            <a:ln w="25400" cap="flat">
              <a:solidFill>
                <a:srgbClr val="00905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/>
            <a:lstStyle/>
            <a:p>
              <a:endParaRPr/>
            </a:p>
          </p:txBody>
        </p:sp>
      </p:grpSp>
      <p:sp>
        <p:nvSpPr>
          <p:cNvPr id="1032" name="helicity difference photo-absorption cross section:"/>
          <p:cNvSpPr txBox="1"/>
          <p:nvPr/>
        </p:nvSpPr>
        <p:spPr>
          <a:xfrm>
            <a:off x="520700" y="6019800"/>
            <a:ext cx="8061229" cy="104140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419099" indent="-419099" algn="l">
              <a:spcBef>
                <a:spcPts val="3400"/>
              </a:spcBef>
              <a:buSzPct val="30000"/>
              <a:buBlip>
                <a:blip r:embed="rId2"/>
              </a:buBlip>
              <a:defRPr sz="25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helicity difference</a:t>
            </a:r>
            <a:r>
              <a:rPr>
                <a:solidFill>
                  <a:srgbClr val="5B5854"/>
                </a:solidFill>
              </a:rPr>
              <a:t> photo-absorption cross section:</a:t>
            </a:r>
          </a:p>
        </p:txBody>
      </p:sp>
    </p:spTree>
  </p:cSld>
  <p:clrMapOvr>
    <a:masterClrMapping/>
  </p:clrMapOvr>
  <p:transition spd="med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Timelike CS mechanis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Timelike CS mechanism</a:t>
            </a:r>
          </a:p>
        </p:txBody>
      </p:sp>
      <p:sp>
        <p:nvSpPr>
          <p:cNvPr id="10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68</a:t>
            </a:fld>
            <a:endParaRPr/>
          </a:p>
        </p:txBody>
      </p:sp>
      <p:pic>
        <p:nvPicPr>
          <p:cNvPr id="1037" name="hadronicLbLandVP-eps-converted-to.pdf" descr="hadronicLbLandVP-eps-converted-to.pdf"/>
          <p:cNvPicPr>
            <a:picLocks noChangeAspect="1"/>
          </p:cNvPicPr>
          <p:nvPr/>
        </p:nvPicPr>
        <p:blipFill>
          <a:blip r:embed="rId2">
            <a:alphaModFix amt="70000"/>
          </a:blip>
          <a:srcRect r="46820" b="18838"/>
          <a:stretch>
            <a:fillRect/>
          </a:stretch>
        </p:blipFill>
        <p:spPr>
          <a:xfrm>
            <a:off x="11141990" y="555426"/>
            <a:ext cx="1586579" cy="1022850"/>
          </a:xfrm>
          <a:prstGeom prst="rect">
            <a:avLst/>
          </a:prstGeom>
          <a:ln w="3175">
            <a:miter lim="400000"/>
          </a:ln>
        </p:spPr>
      </p:pic>
      <p:grpSp>
        <p:nvGrpSpPr>
          <p:cNvPr id="1046" name="Group"/>
          <p:cNvGrpSpPr/>
          <p:nvPr/>
        </p:nvGrpSpPr>
        <p:grpSpPr>
          <a:xfrm>
            <a:off x="7684" y="1660326"/>
            <a:ext cx="4010830" cy="2933300"/>
            <a:chOff x="0" y="0"/>
            <a:chExt cx="4010828" cy="2933298"/>
          </a:xfrm>
        </p:grpSpPr>
        <p:pic>
          <p:nvPicPr>
            <p:cNvPr id="1038" name="Figure1_XProd-eps-converted-to.pdf" descr="Figure1_XProd-eps-converted-to.pdf"/>
            <p:cNvPicPr>
              <a:picLocks noChangeAspect="1"/>
            </p:cNvPicPr>
            <p:nvPr/>
          </p:nvPicPr>
          <p:blipFill>
            <a:blip r:embed="rId3">
              <a:alphaModFix amt="80000"/>
            </a:blip>
            <a:srcRect r="40865" b="19517"/>
            <a:stretch>
              <a:fillRect/>
            </a:stretch>
          </p:blipFill>
          <p:spPr>
            <a:xfrm>
              <a:off x="330686" y="0"/>
              <a:ext cx="3680143" cy="1832435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sp>
          <p:nvSpPr>
            <p:cNvPr id="1039" name="+ crossed diagram"/>
            <p:cNvSpPr txBox="1"/>
            <p:nvPr/>
          </p:nvSpPr>
          <p:spPr>
            <a:xfrm>
              <a:off x="383776" y="2196815"/>
              <a:ext cx="2375429" cy="736484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606060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r>
                <a:t>+ crossed diagram</a:t>
              </a:r>
            </a:p>
          </p:txBody>
        </p:sp>
        <p:sp>
          <p:nvSpPr>
            <p:cNvPr id="1040" name="q2 = -Q2…"/>
            <p:cNvSpPr txBox="1"/>
            <p:nvPr/>
          </p:nvSpPr>
          <p:spPr>
            <a:xfrm>
              <a:off x="927360" y="1622524"/>
              <a:ext cx="1288261" cy="893465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000">
                  <a:solidFill>
                    <a:srgbClr val="009051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q</a:t>
              </a:r>
              <a:r>
                <a:rPr baseline="31999"/>
                <a:t>2 </a:t>
              </a:r>
              <a:r>
                <a:t>= -Q</a:t>
              </a:r>
              <a:r>
                <a:rPr baseline="31999"/>
                <a:t>2</a:t>
              </a:r>
            </a:p>
            <a:p>
              <a:pPr>
                <a:defRPr sz="2000">
                  <a:solidFill>
                    <a:srgbClr val="009051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q’</a:t>
              </a:r>
              <a:r>
                <a:rPr baseline="31999"/>
                <a:t>2 </a:t>
              </a:r>
              <a:r>
                <a:t>= M</a:t>
              </a:r>
              <a:r>
                <a:rPr baseline="-5999"/>
                <a:t>x</a:t>
              </a:r>
              <a:r>
                <a:rPr baseline="31999"/>
                <a:t>2</a:t>
              </a:r>
            </a:p>
          </p:txBody>
        </p:sp>
        <p:sp>
          <p:nvSpPr>
            <p:cNvPr id="1041" name="q"/>
            <p:cNvSpPr txBox="1"/>
            <p:nvPr/>
          </p:nvSpPr>
          <p:spPr>
            <a:xfrm>
              <a:off x="234105" y="483287"/>
              <a:ext cx="393701" cy="496114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09051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r>
                <a:t>q</a:t>
              </a:r>
            </a:p>
          </p:txBody>
        </p:sp>
        <p:sp>
          <p:nvSpPr>
            <p:cNvPr id="1042" name="q’"/>
            <p:cNvSpPr txBox="1"/>
            <p:nvPr/>
          </p:nvSpPr>
          <p:spPr>
            <a:xfrm>
              <a:off x="2123533" y="983769"/>
              <a:ext cx="594759" cy="58334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09051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r>
                <a:t>q’</a:t>
              </a:r>
            </a:p>
          </p:txBody>
        </p:sp>
        <p:sp>
          <p:nvSpPr>
            <p:cNvPr id="1043" name="p"/>
            <p:cNvSpPr txBox="1"/>
            <p:nvPr/>
          </p:nvSpPr>
          <p:spPr>
            <a:xfrm>
              <a:off x="0" y="1406612"/>
              <a:ext cx="393700" cy="49611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09051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r>
                <a:t>p</a:t>
              </a:r>
            </a:p>
          </p:txBody>
        </p:sp>
        <p:sp>
          <p:nvSpPr>
            <p:cNvPr id="1044" name="p’"/>
            <p:cNvSpPr txBox="1"/>
            <p:nvPr/>
          </p:nvSpPr>
          <p:spPr>
            <a:xfrm>
              <a:off x="2749280" y="1415346"/>
              <a:ext cx="594759" cy="496114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000">
                  <a:solidFill>
                    <a:srgbClr val="009051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r>
                <a:t>p’</a:t>
              </a:r>
            </a:p>
          </p:txBody>
        </p:sp>
        <p:sp>
          <p:nvSpPr>
            <p:cNvPr id="1045" name="ki"/>
            <p:cNvSpPr txBox="1"/>
            <p:nvPr/>
          </p:nvSpPr>
          <p:spPr>
            <a:xfrm>
              <a:off x="2821868" y="562499"/>
              <a:ext cx="594759" cy="496114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000">
                  <a:solidFill>
                    <a:srgbClr val="009051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k</a:t>
              </a:r>
              <a:r>
                <a:rPr baseline="-5999"/>
                <a:t>i</a:t>
              </a:r>
            </a:p>
          </p:txBody>
        </p:sp>
      </p:grpSp>
      <p:pic>
        <p:nvPicPr>
          <p:cNvPr id="1047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4811" y="7270817"/>
            <a:ext cx="8536158" cy="651560"/>
          </a:xfrm>
          <a:prstGeom prst="rect">
            <a:avLst/>
          </a:prstGeom>
          <a:ln w="3175">
            <a:miter lim="400000"/>
          </a:ln>
        </p:spPr>
      </p:pic>
      <p:pic>
        <p:nvPicPr>
          <p:cNvPr id="1048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7578" y="2477145"/>
            <a:ext cx="9107564" cy="547450"/>
          </a:xfrm>
          <a:prstGeom prst="rect">
            <a:avLst/>
          </a:prstGeom>
          <a:ln w="3175">
            <a:miter lim="400000"/>
          </a:ln>
        </p:spPr>
      </p:pic>
      <p:pic>
        <p:nvPicPr>
          <p:cNvPr id="1049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2477" y="5080454"/>
            <a:ext cx="6998071" cy="1512296"/>
          </a:xfrm>
          <a:prstGeom prst="rect">
            <a:avLst/>
          </a:prstGeom>
          <a:ln w="3175">
            <a:miter lim="400000"/>
          </a:ln>
        </p:spPr>
      </p:pic>
      <p:pic>
        <p:nvPicPr>
          <p:cNvPr id="1050" name="Line" descr="Line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6072510" y="3066929"/>
            <a:ext cx="2740760" cy="25401"/>
          </a:xfrm>
          <a:prstGeom prst="rect">
            <a:avLst/>
          </a:prstGeom>
        </p:spPr>
      </p:pic>
      <p:pic>
        <p:nvPicPr>
          <p:cNvPr id="1052" name="Line" descr="Line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5932445" y="2930952"/>
            <a:ext cx="303952" cy="25401"/>
          </a:xfrm>
          <a:prstGeom prst="rect">
            <a:avLst/>
          </a:prstGeom>
        </p:spPr>
      </p:pic>
      <p:sp>
        <p:nvSpPr>
          <p:cNvPr id="1054" name="phase space of the final state"/>
          <p:cNvSpPr txBox="1"/>
          <p:nvPr/>
        </p:nvSpPr>
        <p:spPr>
          <a:xfrm>
            <a:off x="6397230" y="3416548"/>
            <a:ext cx="2091321" cy="7366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spcBef>
                <a:spcPts val="500"/>
              </a:spcBef>
              <a:defRPr sz="2000">
                <a:solidFill>
                  <a:srgbClr val="009051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r>
              <a:t>phase space of the final state</a:t>
            </a:r>
          </a:p>
        </p:txBody>
      </p:sp>
      <p:sp>
        <p:nvSpPr>
          <p:cNvPr id="1055" name="Line"/>
          <p:cNvSpPr/>
          <p:nvPr/>
        </p:nvSpPr>
        <p:spPr>
          <a:xfrm flipV="1">
            <a:off x="7442890" y="3157573"/>
            <a:ext cx="1" cy="303952"/>
          </a:xfrm>
          <a:prstGeom prst="line">
            <a:avLst/>
          </a:prstGeom>
          <a:ln w="25400">
            <a:solidFill>
              <a:srgbClr val="00905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pic>
        <p:nvPicPr>
          <p:cNvPr id="1056" name="Line" descr="Line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8609283" y="2930952"/>
            <a:ext cx="303953" cy="25401"/>
          </a:xfrm>
          <a:prstGeom prst="rect">
            <a:avLst/>
          </a:prstGeom>
        </p:spPr>
      </p:pic>
      <p:sp>
        <p:nvSpPr>
          <p:cNvPr id="1058" name="initial flux factor…"/>
          <p:cNvSpPr txBox="1"/>
          <p:nvPr/>
        </p:nvSpPr>
        <p:spPr>
          <a:xfrm>
            <a:off x="3553383" y="3384798"/>
            <a:ext cx="2091322" cy="8001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spcBef>
                <a:spcPts val="500"/>
              </a:spcBef>
              <a:defRPr sz="2000">
                <a:solidFill>
                  <a:srgbClr val="011993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initial flux factor</a:t>
            </a:r>
          </a:p>
          <a:p>
            <a:pPr>
              <a:spcBef>
                <a:spcPts val="500"/>
              </a:spcBef>
              <a:defRPr sz="2000">
                <a:solidFill>
                  <a:srgbClr val="011993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I</a:t>
            </a:r>
            <a:r>
              <a:rPr baseline="31999"/>
              <a:t>2</a:t>
            </a:r>
            <a:r>
              <a:t>=(p·q)</a:t>
            </a:r>
            <a:r>
              <a:rPr baseline="31999"/>
              <a:t>2 </a:t>
            </a:r>
            <a:r>
              <a:t>- p</a:t>
            </a:r>
            <a:r>
              <a:rPr baseline="31999"/>
              <a:t>2 </a:t>
            </a:r>
            <a:r>
              <a:t>q</a:t>
            </a:r>
            <a:r>
              <a:rPr baseline="31999"/>
              <a:t>2</a:t>
            </a:r>
          </a:p>
        </p:txBody>
      </p:sp>
      <p:sp>
        <p:nvSpPr>
          <p:cNvPr id="1059" name="ρ𝜇𝜈: squared matrix element of timelike CS"/>
          <p:cNvSpPr txBox="1"/>
          <p:nvPr/>
        </p:nvSpPr>
        <p:spPr>
          <a:xfrm>
            <a:off x="9028230" y="3394556"/>
            <a:ext cx="3012306" cy="8001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spcBef>
                <a:spcPts val="500"/>
              </a:spcBef>
              <a:defRPr sz="2000">
                <a:solidFill>
                  <a:srgbClr val="129ACA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ρ</a:t>
            </a:r>
            <a:r>
              <a:rPr baseline="-999"/>
              <a:t>𝜇𝜈</a:t>
            </a:r>
            <a:r>
              <a:t>: squared matrix element of timelike CS</a:t>
            </a:r>
          </a:p>
        </p:txBody>
      </p:sp>
      <p:sp>
        <p:nvSpPr>
          <p:cNvPr id="1060" name="𝛬𝜈: virtual-photon decay vertex"/>
          <p:cNvSpPr txBox="1"/>
          <p:nvPr/>
        </p:nvSpPr>
        <p:spPr>
          <a:xfrm>
            <a:off x="7341957" y="1575094"/>
            <a:ext cx="2091321" cy="8636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spcBef>
                <a:spcPts val="500"/>
              </a:spcBef>
              <a:defRPr sz="2000">
                <a:solidFill>
                  <a:srgbClr val="D01619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𝛬</a:t>
            </a:r>
            <a:r>
              <a:rPr baseline="56999"/>
              <a:t>𝜈</a:t>
            </a:r>
            <a:r>
              <a:t>: virtual-photon decay vertex</a:t>
            </a:r>
          </a:p>
        </p:txBody>
      </p:sp>
      <p:sp>
        <p:nvSpPr>
          <p:cNvPr id="1061" name="Line"/>
          <p:cNvSpPr/>
          <p:nvPr/>
        </p:nvSpPr>
        <p:spPr>
          <a:xfrm flipV="1">
            <a:off x="4889816" y="3028950"/>
            <a:ext cx="294972" cy="294972"/>
          </a:xfrm>
          <a:prstGeom prst="line">
            <a:avLst/>
          </a:prstGeom>
          <a:ln w="25400">
            <a:solidFill>
              <a:srgbClr val="011993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62" name="Line"/>
          <p:cNvSpPr/>
          <p:nvPr/>
        </p:nvSpPr>
        <p:spPr>
          <a:xfrm flipV="1">
            <a:off x="9666662" y="2925727"/>
            <a:ext cx="1" cy="561198"/>
          </a:xfrm>
          <a:prstGeom prst="line">
            <a:avLst/>
          </a:prstGeom>
          <a:ln w="25400">
            <a:solidFill>
              <a:srgbClr val="129ACA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63" name="Line"/>
          <p:cNvSpPr/>
          <p:nvPr/>
        </p:nvSpPr>
        <p:spPr>
          <a:xfrm>
            <a:off x="9222813" y="2044033"/>
            <a:ext cx="1" cy="303952"/>
          </a:xfrm>
          <a:prstGeom prst="line">
            <a:avLst/>
          </a:prstGeom>
          <a:ln w="25400">
            <a:solidFill>
              <a:srgbClr val="D016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sp>
        <p:nvSpPr>
          <p:cNvPr id="1064" name="Virtual-photon decay width into hadronic state X:"/>
          <p:cNvSpPr txBox="1"/>
          <p:nvPr/>
        </p:nvSpPr>
        <p:spPr>
          <a:xfrm>
            <a:off x="520700" y="4570340"/>
            <a:ext cx="11275571" cy="4699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19100" indent="-419100" algn="l">
              <a:spcBef>
                <a:spcPts val="500"/>
              </a:spcBef>
              <a:buSzPct val="30000"/>
              <a:buBlip>
                <a:blip r:embed="rId9"/>
              </a:buBlip>
              <a:defRPr sz="25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Virtual-photon decay width into hadronic state X:</a:t>
            </a:r>
          </a:p>
        </p:txBody>
      </p:sp>
      <p:sp>
        <p:nvSpPr>
          <p:cNvPr id="1065" name="Im ΠX: contribution of state X to the VP"/>
          <p:cNvSpPr txBox="1"/>
          <p:nvPr/>
        </p:nvSpPr>
        <p:spPr>
          <a:xfrm>
            <a:off x="5601880" y="6696833"/>
            <a:ext cx="4810882" cy="4191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spcBef>
                <a:spcPts val="500"/>
              </a:spcBef>
              <a:defRPr sz="2000">
                <a:solidFill>
                  <a:srgbClr val="D01619"/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Im Π</a:t>
            </a:r>
            <a:r>
              <a:rPr baseline="-5999"/>
              <a:t>X</a:t>
            </a:r>
            <a:r>
              <a:t>: contribution of state X to the VP</a:t>
            </a:r>
          </a:p>
        </p:txBody>
      </p:sp>
      <p:sp>
        <p:nvSpPr>
          <p:cNvPr id="1066" name="Line"/>
          <p:cNvSpPr/>
          <p:nvPr/>
        </p:nvSpPr>
        <p:spPr>
          <a:xfrm flipV="1">
            <a:off x="6187853" y="6402139"/>
            <a:ext cx="1" cy="303952"/>
          </a:xfrm>
          <a:prstGeom prst="line">
            <a:avLst/>
          </a:prstGeom>
          <a:ln w="25400">
            <a:solidFill>
              <a:srgbClr val="D01619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endParaRPr/>
          </a:p>
        </p:txBody>
      </p:sp>
      <p:pic>
        <p:nvPicPr>
          <p:cNvPr id="1067" name="Image" descr="Image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66455" y="8262222"/>
            <a:ext cx="6242325" cy="682418"/>
          </a:xfrm>
          <a:prstGeom prst="rect">
            <a:avLst/>
          </a:prstGeom>
          <a:ln w="3175">
            <a:miter lim="400000"/>
          </a:ln>
        </p:spPr>
      </p:pic>
      <p:sp>
        <p:nvSpPr>
          <p:cNvPr id="1068" name="Final factorized cross section:"/>
          <p:cNvSpPr txBox="1"/>
          <p:nvPr/>
        </p:nvSpPr>
        <p:spPr>
          <a:xfrm>
            <a:off x="520700" y="8304980"/>
            <a:ext cx="4436187" cy="4699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19100" indent="-419100" algn="l">
              <a:spcBef>
                <a:spcPts val="500"/>
              </a:spcBef>
              <a:buSzPct val="30000"/>
              <a:buBlip>
                <a:blip r:embed="rId9"/>
              </a:buBlip>
              <a:defRPr sz="25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Final factorized cross section:</a:t>
            </a:r>
          </a:p>
        </p:txBody>
      </p:sp>
      <p:sp>
        <p:nvSpPr>
          <p:cNvPr id="1069" name="Combine into:"/>
          <p:cNvSpPr txBox="1"/>
          <p:nvPr/>
        </p:nvSpPr>
        <p:spPr>
          <a:xfrm>
            <a:off x="520700" y="7321467"/>
            <a:ext cx="2459236" cy="4699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19100" indent="-419100" algn="l">
              <a:spcBef>
                <a:spcPts val="500"/>
              </a:spcBef>
              <a:buSzPct val="30000"/>
              <a:buBlip>
                <a:blip r:embed="rId9"/>
              </a:buBlip>
              <a:defRPr sz="2500">
                <a:solidFill>
                  <a:srgbClr val="5B585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Combine into:</a:t>
            </a:r>
          </a:p>
        </p:txBody>
      </p:sp>
      <p:pic>
        <p:nvPicPr>
          <p:cNvPr id="1070" name="Rectangle" descr="Rectangle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5140227" y="8164983"/>
            <a:ext cx="6494782" cy="88606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52069" y="9296279"/>
            <a:ext cx="158751" cy="26035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7</a:t>
            </a:fld>
            <a:endParaRPr/>
          </a:p>
        </p:txBody>
      </p:sp>
      <p:pic>
        <p:nvPicPr>
          <p:cNvPr id="324" name="OpticalTheorem.pdf" descr="OpticalTheorem.pdf"/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4882971" y="2288667"/>
            <a:ext cx="6061485" cy="1479295"/>
          </a:xfrm>
          <a:prstGeom prst="rect">
            <a:avLst/>
          </a:prstGeom>
          <a:ln w="3175">
            <a:miter lim="400000"/>
          </a:ln>
        </p:spPr>
      </p:pic>
      <p:sp>
        <p:nvSpPr>
          <p:cNvPr id="325" name="Optical theorem:"/>
          <p:cNvSpPr txBox="1"/>
          <p:nvPr/>
        </p:nvSpPr>
        <p:spPr>
          <a:xfrm>
            <a:off x="573557" y="2455446"/>
            <a:ext cx="10293838" cy="81509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2248" tIns="72248" rIns="72248" bIns="72248">
            <a:normAutofit/>
          </a:bodyPr>
          <a:lstStyle>
            <a:lvl1pPr marL="569975" indent="-569975" algn="l" defTabSz="830862">
              <a:spcBef>
                <a:spcPts val="4800"/>
              </a:spcBef>
              <a:buSzPct val="30000"/>
              <a:buBlip>
                <a:blip r:embed="rId3"/>
              </a:buBlip>
              <a:defRPr sz="3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Optical theorem:</a:t>
            </a:r>
          </a:p>
        </p:txBody>
      </p:sp>
      <p:sp>
        <p:nvSpPr>
          <p:cNvPr id="326" name="Relation to forward Compton scattering"/>
          <p:cNvSpPr txBox="1"/>
          <p:nvPr/>
        </p:nvSpPr>
        <p:spPr>
          <a:xfrm>
            <a:off x="529222" y="864883"/>
            <a:ext cx="10148467" cy="7540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 algn="l" defTabSz="650240">
              <a:defRPr sz="3800">
                <a:solidFill>
                  <a:srgbClr val="92B1BE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lvl1pPr>
          </a:lstStyle>
          <a:p>
            <a:r>
              <a:t>Relation to forward Compton scattering</a:t>
            </a:r>
          </a:p>
        </p:txBody>
      </p:sp>
      <p:sp>
        <p:nvSpPr>
          <p:cNvPr id="327" name="Causality (analyticity, Cauchi formula):"/>
          <p:cNvSpPr txBox="1"/>
          <p:nvPr/>
        </p:nvSpPr>
        <p:spPr>
          <a:xfrm>
            <a:off x="573557" y="4469252"/>
            <a:ext cx="10293838" cy="81509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2248" tIns="72248" rIns="72248" bIns="72248">
            <a:normAutofit/>
          </a:bodyPr>
          <a:lstStyle>
            <a:lvl1pPr marL="569975" indent="-569975" algn="l" defTabSz="830862">
              <a:spcBef>
                <a:spcPts val="4800"/>
              </a:spcBef>
              <a:buSzPct val="30000"/>
              <a:buBlip>
                <a:blip r:embed="rId3"/>
              </a:buBlip>
              <a:defRPr sz="3400">
                <a:solidFill>
                  <a:srgbClr val="60606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Causality (analyticity, Cauchi formula):</a:t>
            </a:r>
          </a:p>
        </p:txBody>
      </p:sp>
      <p:pic>
        <p:nvPicPr>
          <p:cNvPr id="328" name="OpticalTheorem.pdf" descr="OpticalTheorem.pdf"/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18779283" y="2916061"/>
            <a:ext cx="6520481" cy="1591312"/>
          </a:xfrm>
          <a:prstGeom prst="rect">
            <a:avLst/>
          </a:prstGeom>
          <a:ln w="3175">
            <a:miter lim="400000"/>
          </a:ln>
        </p:spPr>
      </p:pic>
      <p:pic>
        <p:nvPicPr>
          <p:cNvPr id="329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5" y="5779243"/>
            <a:ext cx="2425488" cy="1249195"/>
          </a:xfrm>
          <a:prstGeom prst="rect">
            <a:avLst/>
          </a:prstGeom>
          <a:ln w="3175">
            <a:miter lim="400000"/>
          </a:ln>
        </p:spPr>
      </p:pic>
      <p:pic>
        <p:nvPicPr>
          <p:cNvPr id="330" name="Image052.jpg" descr="Image05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90459" y="4437647"/>
            <a:ext cx="3577553" cy="1486922"/>
          </a:xfrm>
          <a:prstGeom prst="rect">
            <a:avLst/>
          </a:prstGeom>
          <a:ln w="3175">
            <a:miter lim="400000"/>
          </a:ln>
        </p:spPr>
      </p:pic>
      <p:pic>
        <p:nvPicPr>
          <p:cNvPr id="331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59098" y="5985638"/>
            <a:ext cx="3300082" cy="3153684"/>
          </a:xfrm>
          <a:prstGeom prst="rect">
            <a:avLst/>
          </a:prstGeom>
          <a:ln w="3175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2" name="Equation"/>
              <p:cNvSpPr txBox="1"/>
              <p:nvPr/>
            </p:nvSpPr>
            <p:spPr>
              <a:xfrm>
                <a:off x="2886976" y="5985638"/>
                <a:ext cx="3943634" cy="94245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80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280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sz="280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280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sSubSup>
                        <m:sSubSupPr>
                          <m:ctrlP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∫</m:t>
                          </m:r>
                        </m:e>
                        <m:sub>
                          <m:sSub>
                            <m:sSubPr>
                              <m:ctrlPr>
                                <a:rPr sz="28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28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sz="28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</m:sSubSup>
                      <m:r>
                        <a:rPr sz="280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p>
                          <m: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f>
                        <m:fPr>
                          <m:ctrlP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sz="28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28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p>
                              <m:r>
                                <a:rPr sz="28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sz="28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28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p>
                              <m:r>
                                <a:rPr sz="28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′2</m:t>
                              </m:r>
                            </m:sup>
                          </m:sSup>
                          <m: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sz="28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28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p>
                              <m:r>
                                <a:rPr sz="2800" i="1">
                                  <a:solidFill>
                                    <a:srgbClr val="521B9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sz="2800">
                  <a:solidFill>
                    <a:srgbClr val="531B93"/>
                  </a:solidFill>
                </a:endParaRPr>
              </a:p>
            </p:txBody>
          </p:sp>
        </mc:Choice>
        <mc:Fallback xmlns="">
          <p:sp>
            <p:nvSpPr>
              <p:cNvPr id="332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6976" y="5985638"/>
                <a:ext cx="3943634" cy="942452"/>
              </a:xfrm>
              <a:prstGeom prst="rect">
                <a:avLst/>
              </a:prstGeom>
              <a:blipFill>
                <a:blip r:embed="rId7"/>
                <a:stretch>
                  <a:fillRect l="-3846" r="-641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3" name="Image" descr="Imag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0208" y="5740650"/>
            <a:ext cx="1947011" cy="1163614"/>
          </a:xfrm>
          <a:prstGeom prst="rect">
            <a:avLst/>
          </a:prstGeom>
          <a:ln w="3175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4" name="Equation"/>
              <p:cNvSpPr txBox="1"/>
              <p:nvPr/>
            </p:nvSpPr>
            <p:spPr>
              <a:xfrm>
                <a:off x="8720450" y="6217265"/>
                <a:ext cx="989415" cy="36732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280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p>
                          <m: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sz="280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sz="2800" i="1">
                              <a:solidFill>
                                <a:srgbClr val="521B9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2800" i="1">
                          <a:solidFill>
                            <a:srgbClr val="521B9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2800">
                  <a:solidFill>
                    <a:srgbClr val="531B93"/>
                  </a:solidFill>
                </a:endParaRPr>
              </a:p>
            </p:txBody>
          </p:sp>
        </mc:Choice>
        <mc:Fallback xmlns="">
          <p:sp>
            <p:nvSpPr>
              <p:cNvPr id="33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0450" y="6217265"/>
                <a:ext cx="989415" cy="367321"/>
              </a:xfrm>
              <a:prstGeom prst="rect">
                <a:avLst/>
              </a:prstGeom>
              <a:blipFill>
                <a:blip r:embed="rId9"/>
                <a:stretch>
                  <a:fillRect l="-16456" t="-3448" r="-31646" b="-55172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8" name="Group"/>
          <p:cNvGrpSpPr/>
          <p:nvPr/>
        </p:nvGrpSpPr>
        <p:grpSpPr>
          <a:xfrm>
            <a:off x="7817116" y="6948706"/>
            <a:ext cx="1465247" cy="2916727"/>
            <a:chOff x="1090970" y="-48378"/>
            <a:chExt cx="1465245" cy="2916726"/>
          </a:xfrm>
        </p:grpSpPr>
        <p:sp>
          <p:nvSpPr>
            <p:cNvPr id="335" name="Structure…"/>
            <p:cNvSpPr/>
            <p:nvPr/>
          </p:nvSpPr>
          <p:spPr>
            <a:xfrm>
              <a:off x="1286216" y="1598347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72248" tIns="72248" rIns="72248" bIns="72248" numCol="1" anchor="ctr">
              <a:spAutoFit/>
            </a:bodyPr>
            <a:lstStyle/>
            <a:p>
              <a:pPr defTabSz="830862">
                <a:defRPr sz="4200">
                  <a:solidFill>
                    <a:srgbClr val="129ACA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Structure</a:t>
              </a:r>
            </a:p>
            <a:p>
              <a:pPr defTabSz="830862">
                <a:defRPr sz="4200">
                  <a:solidFill>
                    <a:srgbClr val="129ACA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t>functions</a:t>
              </a:r>
            </a:p>
          </p:txBody>
        </p:sp>
        <p:pic>
          <p:nvPicPr>
            <p:cNvPr id="336" name="Line" descr="Line"/>
            <p:cNvPicPr>
              <a:picLocks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16284998">
              <a:off x="759967" y="299689"/>
              <a:ext cx="1042743" cy="355065"/>
            </a:xfrm>
            <a:prstGeom prst="rect">
              <a:avLst/>
            </a:prstGeom>
            <a:effectLst/>
          </p:spPr>
        </p:pic>
      </p:grpSp>
      <p:grpSp>
        <p:nvGrpSpPr>
          <p:cNvPr id="342" name="Group"/>
          <p:cNvGrpSpPr/>
          <p:nvPr/>
        </p:nvGrpSpPr>
        <p:grpSpPr>
          <a:xfrm>
            <a:off x="1455449" y="6965071"/>
            <a:ext cx="1970989" cy="2844478"/>
            <a:chOff x="1139964" y="-48378"/>
            <a:chExt cx="1970987" cy="2844477"/>
          </a:xfrm>
        </p:grpSpPr>
        <p:sp>
          <p:nvSpPr>
            <p:cNvPr id="339" name="Polarizabilities"/>
            <p:cNvSpPr/>
            <p:nvPr/>
          </p:nvSpPr>
          <p:spPr>
            <a:xfrm>
              <a:off x="1840952" y="1526098"/>
              <a:ext cx="1270001" cy="1270001"/>
            </a:xfrm>
            <a:prstGeom prst="line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72248" tIns="72248" rIns="72248" bIns="72248" numCol="1" anchor="ctr">
              <a:spAutoFit/>
            </a:bodyPr>
            <a:lstStyle>
              <a:lvl1pPr defTabSz="830862">
                <a:defRPr sz="4200">
                  <a:solidFill>
                    <a:srgbClr val="129ACA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r>
                <a:t>Polarizabilities</a:t>
              </a:r>
            </a:p>
          </p:txBody>
        </p:sp>
        <p:pic>
          <p:nvPicPr>
            <p:cNvPr id="340" name="Line" descr="Line"/>
            <p:cNvPicPr>
              <a:picLocks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16284998">
              <a:off x="808960" y="299689"/>
              <a:ext cx="1042743" cy="355065"/>
            </a:xfrm>
            <a:prstGeom prst="rect">
              <a:avLst/>
            </a:prstGeom>
            <a:effectLst/>
          </p:spPr>
        </p:pic>
      </p:grpSp>
      <p:sp>
        <p:nvSpPr>
          <p:cNvPr id="343" name="Sum…"/>
          <p:cNvSpPr txBox="1"/>
          <p:nvPr/>
        </p:nvSpPr>
        <p:spPr>
          <a:xfrm>
            <a:off x="4555949" y="7306261"/>
            <a:ext cx="1620442" cy="204949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 defTabSz="650240">
              <a:defRPr sz="3800">
                <a:solidFill>
                  <a:srgbClr val="FF7E79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t>Sum</a:t>
            </a:r>
          </a:p>
          <a:p>
            <a:pPr defTabSz="650240">
              <a:defRPr sz="3800">
                <a:solidFill>
                  <a:srgbClr val="FF7E79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t>Rules</a:t>
            </a:r>
          </a:p>
          <a:p>
            <a:pPr defTabSz="650240">
              <a:defRPr sz="1400">
                <a:solidFill>
                  <a:srgbClr val="FF7E79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rPr>
                <a:solidFill>
                  <a:srgbClr val="797979"/>
                </a:solidFill>
              </a:rPr>
              <a:t>eg: GDH,</a:t>
            </a:r>
          </a:p>
          <a:p>
            <a:pPr defTabSz="650240">
              <a:defRPr sz="1400">
                <a:solidFill>
                  <a:srgbClr val="FF7E79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rPr>
                <a:solidFill>
                  <a:srgbClr val="797979"/>
                </a:solidFill>
              </a:rPr>
              <a:t>Baldin,</a:t>
            </a:r>
          </a:p>
          <a:p>
            <a:pPr defTabSz="650240">
              <a:defRPr sz="1400">
                <a:solidFill>
                  <a:srgbClr val="FF7E79"/>
                </a:solidFill>
                <a:latin typeface="Stone Sans ITC TT"/>
                <a:ea typeface="Stone Sans ITC TT"/>
                <a:cs typeface="Stone Sans ITC TT"/>
                <a:sym typeface="Stone Sans ITC TT"/>
              </a:defRPr>
            </a:pPr>
            <a:r>
              <a:rPr>
                <a:solidFill>
                  <a:srgbClr val="797979"/>
                </a:solidFill>
              </a:rPr>
              <a:t>Schwinger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52069" y="9296279"/>
            <a:ext cx="158751" cy="26035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8</a:t>
            </a:fld>
            <a:endParaRPr/>
          </a:p>
        </p:txBody>
      </p:sp>
      <p:pic>
        <p:nvPicPr>
          <p:cNvPr id="34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7060" y="1292806"/>
            <a:ext cx="5755679" cy="4117110"/>
          </a:xfrm>
          <a:prstGeom prst="rect">
            <a:avLst/>
          </a:prstGeom>
          <a:ln w="3175">
            <a:miter lim="400000"/>
          </a:ln>
        </p:spPr>
      </p:pic>
      <p:pic>
        <p:nvPicPr>
          <p:cNvPr id="347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572" y="5582178"/>
            <a:ext cx="11442039" cy="2565198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roton radius puzz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3679">
              <a:defRPr sz="2880"/>
            </a:lvl1pPr>
          </a:lstStyle>
          <a:p>
            <a:r>
              <a:t>Proton radius puzzle</a:t>
            </a:r>
          </a:p>
        </p:txBody>
      </p:sp>
      <p:sp>
        <p:nvSpPr>
          <p:cNvPr id="3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652069" y="9296279"/>
            <a:ext cx="158751" cy="26035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fld id="{86CB4B4D-7CA3-9044-876B-883B54F8677D}" type="slidenum">
              <a:t>9</a:t>
            </a:fld>
            <a:endParaRPr/>
          </a:p>
        </p:txBody>
      </p:sp>
      <p:pic>
        <p:nvPicPr>
          <p:cNvPr id="35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598" y="1917614"/>
            <a:ext cx="11524319" cy="7543575"/>
          </a:xfrm>
          <a:prstGeom prst="rect">
            <a:avLst/>
          </a:prstGeom>
          <a:ln w="3175">
            <a:miter lim="400000"/>
          </a:ln>
        </p:spPr>
      </p:pic>
      <p:sp>
        <p:nvSpPr>
          <p:cNvPr id="352" name="Rectangle"/>
          <p:cNvSpPr/>
          <p:nvPr/>
        </p:nvSpPr>
        <p:spPr>
          <a:xfrm>
            <a:off x="698500" y="8096250"/>
            <a:ext cx="3097461" cy="1270000"/>
          </a:xfrm>
          <a:prstGeom prst="rect">
            <a:avLst/>
          </a:prstGeom>
          <a:solidFill>
            <a:srgbClr val="FDFDFE"/>
          </a:solidFill>
          <a:ln w="3175">
            <a:miter lim="400000"/>
          </a:ln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53" name="Rectangle"/>
          <p:cNvSpPr/>
          <p:nvPr/>
        </p:nvSpPr>
        <p:spPr>
          <a:xfrm>
            <a:off x="9570591" y="8691860"/>
            <a:ext cx="2617391" cy="610890"/>
          </a:xfrm>
          <a:prstGeom prst="rect">
            <a:avLst/>
          </a:prstGeom>
          <a:solidFill>
            <a:srgbClr val="FDFDFE"/>
          </a:solidFill>
          <a:ln w="3175">
            <a:miter lim="400000"/>
          </a:ln>
        </p:spPr>
        <p:txBody>
          <a:bodyPr lIns="28575" tIns="28575" rIns="28575" bIns="28575" anchor="ctr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127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3175" cap="flat">
          <a:noFill/>
          <a:miter lim="400000"/>
        </a:ln>
        <a:effectLst>
          <a:outerShdw blurRad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127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3175" cap="flat">
          <a:noFill/>
          <a:miter lim="400000"/>
        </a:ln>
        <a:effectLst>
          <a:outerShdw blurRad="127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2168</Words>
  <Application>Microsoft Office PowerPoint</Application>
  <PresentationFormat>Custom</PresentationFormat>
  <Paragraphs>483</Paragraphs>
  <Slides>68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43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112" baseType="lpstr">
      <vt:lpstr>Arial Unicode MS</vt:lpstr>
      <vt:lpstr>Al Nile</vt:lpstr>
      <vt:lpstr>Apple Color Emoji</vt:lpstr>
      <vt:lpstr>Apple SD 산돌고딕 Neo 볼드체</vt:lpstr>
      <vt:lpstr>Arial</vt:lpstr>
      <vt:lpstr>Arial Black</vt:lpstr>
      <vt:lpstr>Arial Narrow</vt:lpstr>
      <vt:lpstr>Avenir Black</vt:lpstr>
      <vt:lpstr>Avenir Book</vt:lpstr>
      <vt:lpstr>Avenir Heavy</vt:lpstr>
      <vt:lpstr>Book Antiqua</vt:lpstr>
      <vt:lpstr>Bradley Hand ITC TT-Bold</vt:lpstr>
      <vt:lpstr>Calibri</vt:lpstr>
      <vt:lpstr>Cambria</vt:lpstr>
      <vt:lpstr>Cambria Math</vt:lpstr>
      <vt:lpstr>Candara</vt:lpstr>
      <vt:lpstr>Comic Sans MS</vt:lpstr>
      <vt:lpstr>Corbel</vt:lpstr>
      <vt:lpstr>Courier New</vt:lpstr>
      <vt:lpstr>Futura</vt:lpstr>
      <vt:lpstr>Georgia</vt:lpstr>
      <vt:lpstr>Gill Sans</vt:lpstr>
      <vt:lpstr>Gill Sans Light</vt:lpstr>
      <vt:lpstr>Gujarati MT</vt:lpstr>
      <vt:lpstr>Hannotate SC Bold</vt:lpstr>
      <vt:lpstr>Hannotate SC Regular</vt:lpstr>
      <vt:lpstr>HanziPen SC Regular</vt:lpstr>
      <vt:lpstr>Heiti SC Light</vt:lpstr>
      <vt:lpstr>Helvetica</vt:lpstr>
      <vt:lpstr>Helvetica Light</vt:lpstr>
      <vt:lpstr>Helvetica Neue</vt:lpstr>
      <vt:lpstr>Herculanum</vt:lpstr>
      <vt:lpstr>Hoefler Text</vt:lpstr>
      <vt:lpstr>Lucida Grande</vt:lpstr>
      <vt:lpstr>Optima</vt:lpstr>
      <vt:lpstr>Palatino</vt:lpstr>
      <vt:lpstr>Papyrus</vt:lpstr>
      <vt:lpstr>Stone Sans ITC TT</vt:lpstr>
      <vt:lpstr>Stone Sans Sem ITC TT-Semi</vt:lpstr>
      <vt:lpstr>Symbol</vt:lpstr>
      <vt:lpstr>Tahoma</vt:lpstr>
      <vt:lpstr>Times</vt:lpstr>
      <vt:lpstr>Wingdings</vt:lpstr>
      <vt:lpstr>White</vt:lpstr>
      <vt:lpstr>PowerPoint Presentation</vt:lpstr>
      <vt:lpstr>KernPHhysik Inst. — THeorie (KPHTH)</vt:lpstr>
      <vt:lpstr>PowerPoint Presentation</vt:lpstr>
      <vt:lpstr>Collaborative Research Centre 1044 coordinators: Achim Denig, Marc Vanderhaeghen</vt:lpstr>
      <vt:lpstr>PowerPoint Presentation</vt:lpstr>
      <vt:lpstr>PowerPoint Presentation</vt:lpstr>
      <vt:lpstr>PowerPoint Presentation</vt:lpstr>
      <vt:lpstr>PowerPoint Presentation</vt:lpstr>
      <vt:lpstr>Proton radius puzzle</vt:lpstr>
      <vt:lpstr>PowerPoint Presentation</vt:lpstr>
      <vt:lpstr>PowerPoint Presentation</vt:lpstr>
      <vt:lpstr>Proton polarizability in muonic-H  Lamb shift</vt:lpstr>
      <vt:lpstr>Hyperfine splitting In 𝜇h </vt:lpstr>
      <vt:lpstr>PowerPoint Presentation</vt:lpstr>
      <vt:lpstr>Radius from elastic e-p scattering</vt:lpstr>
      <vt:lpstr>Initial State Radiation (ISR) Expt @ MAMI</vt:lpstr>
      <vt:lpstr>Lower bound directly from e-p data</vt:lpstr>
      <vt:lpstr>Various extractions</vt:lpstr>
      <vt:lpstr>PowerPoint Presentation</vt:lpstr>
      <vt:lpstr>Planned ep-scattering  experiment by A2@MAMI  [V. Sokhoyan et al.]</vt:lpstr>
      <vt:lpstr>PowerPoint Presentation</vt:lpstr>
      <vt:lpstr>Low-Q2 proton FF: MAGIX@MESA</vt:lpstr>
      <vt:lpstr>Zemach radius vs the rms charge radius</vt:lpstr>
      <vt:lpstr>PowerPoint Presentation</vt:lpstr>
      <vt:lpstr>Nucleon Polarizabilities and Compton scattering   by A2 @ MAMI</vt:lpstr>
      <vt:lpstr>Magnetic vs Electric polarizability</vt:lpstr>
      <vt:lpstr>World database of Compton scattering</vt:lpstr>
      <vt:lpstr>PowerPoint Presentation</vt:lpstr>
      <vt:lpstr>Electric vs magnetic polarizability of the proton</vt:lpstr>
      <vt:lpstr>New (preliminary) data  from A2@MAMI</vt:lpstr>
      <vt:lpstr>Beam asymmetry (polarized photon beam)  cleaner separation of magnetic from electric [N. Krupina &amp; VP, PRL (2013)] </vt:lpstr>
      <vt:lpstr>Generalzied polarizabilities from Virtual Compton Scattering (VCS)— new results from A1 J. Beričič et al.. Jul 23, 2019. 5 pp.  e-Print: arXiv:1907.09954 [nucl-ex] </vt:lpstr>
      <vt:lpstr>PowerPoint Presentation</vt:lpstr>
      <vt:lpstr>Summary and outlook</vt:lpstr>
      <vt:lpstr>PowerPoint Presentation</vt:lpstr>
      <vt:lpstr>PowerPoint Presentation</vt:lpstr>
      <vt:lpstr>Thank you!</vt:lpstr>
      <vt:lpstr>Backup</vt:lpstr>
      <vt:lpstr>PowerPoint Presentation</vt:lpstr>
      <vt:lpstr>layers of complexity</vt:lpstr>
      <vt:lpstr>Approaches to hadronic effects in the SM</vt:lpstr>
      <vt:lpstr>Muon anomalies today</vt:lpstr>
      <vt:lpstr>Muon  g—2                  or, anomalous magnetic moment:</vt:lpstr>
      <vt:lpstr>Dispersive “data-driven” evaluation of HVP</vt:lpstr>
      <vt:lpstr>And the result, for HVP contribution</vt:lpstr>
      <vt:lpstr>Universal dispersive formula: Schwinger Sum Rule</vt:lpstr>
      <vt:lpstr>Origin of sum rules</vt:lpstr>
      <vt:lpstr>PowerPoint Presentation</vt:lpstr>
      <vt:lpstr>Verifying the Schwinger sum rule in QED</vt:lpstr>
      <vt:lpstr>PowerPoint Presentation</vt:lpstr>
      <vt:lpstr>HVP from Schwinger sum rule </vt:lpstr>
      <vt:lpstr>Hadronic Contributions beyond HVP:  4 channels to order 𝛼3</vt:lpstr>
      <vt:lpstr>Light-by-Light meson-exchange contributions</vt:lpstr>
      <vt:lpstr>Pseudoscalar meson-photoproduction channel</vt:lpstr>
      <vt:lpstr>Other channels ?</vt:lpstr>
      <vt:lpstr>Prospects for neutral-pion production measurement at COMPASS (as part of MUonE experiment)</vt:lpstr>
      <vt:lpstr>Present status of muon g—2</vt:lpstr>
      <vt:lpstr>PowerPoint Presentation</vt:lpstr>
      <vt:lpstr>Hadronic Contributions to g-2</vt:lpstr>
      <vt:lpstr>Motivation</vt:lpstr>
      <vt:lpstr>Outline of this talk</vt:lpstr>
      <vt:lpstr>Spin structure functions</vt:lpstr>
      <vt:lpstr>Reproducing the leading QED result</vt:lpstr>
      <vt:lpstr>Pseudo-scalar contribution in full glory</vt:lpstr>
      <vt:lpstr>Alternative way of accessing the HVP </vt:lpstr>
      <vt:lpstr>Summary and Conclusions</vt:lpstr>
      <vt:lpstr>The Cross section σLT</vt:lpstr>
      <vt:lpstr>Timelike CS mechanism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user</cp:lastModifiedBy>
  <cp:revision>8</cp:revision>
  <dcterms:modified xsi:type="dcterms:W3CDTF">2019-08-17T13:02:38Z</dcterms:modified>
</cp:coreProperties>
</file>