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</p:sldMasterIdLst>
  <p:notesMasterIdLst>
    <p:notesMasterId r:id="rId14"/>
  </p:notesMasterIdLst>
  <p:handoutMasterIdLst>
    <p:handoutMasterId r:id="rId15"/>
  </p:handoutMasterIdLst>
  <p:sldIdLst>
    <p:sldId id="258" r:id="rId10"/>
    <p:sldId id="259" r:id="rId11"/>
    <p:sldId id="260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30"/>
  </p:normalViewPr>
  <p:slideViewPr>
    <p:cSldViewPr snapToGrid="0" snapToObjects="1">
      <p:cViewPr varScale="1">
        <p:scale>
          <a:sx n="120" d="100"/>
          <a:sy n="120" d="100"/>
        </p:scale>
        <p:origin x="14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1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95F4F14-39E1-6349-9D49-7A2B73D4B905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163174" cy="273274"/>
          </a:xfrm>
          <a:prstGeom prst="rect">
            <a:avLst/>
          </a:prstGeom>
          <a:noFill/>
          <a:ln>
            <a:noFill/>
          </a:ln>
        </p:spPr>
        <p:txBody>
          <a:bodyPr vert="horz" wrap="none" lIns="80766" tIns="40383" rIns="80766" bIns="40383" anchorCtr="0" compatLnSpc="0">
            <a:spAutoFit/>
          </a:bodyPr>
          <a:lstStyle/>
          <a:p>
            <a:pPr hangingPunct="0">
              <a:defRPr sz="1400"/>
            </a:pPr>
            <a:endParaRPr lang="en-US" sz="1300"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658DD9-9CC9-1F42-BE70-054FCAAA241F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6694509" y="0"/>
            <a:ext cx="163173" cy="273274"/>
          </a:xfrm>
          <a:prstGeom prst="rect">
            <a:avLst/>
          </a:prstGeom>
          <a:noFill/>
          <a:ln>
            <a:noFill/>
          </a:ln>
        </p:spPr>
        <p:txBody>
          <a:bodyPr vert="horz" wrap="none" lIns="80766" tIns="40383" rIns="80766" bIns="40383" anchorCtr="0" compatLnSpc="0">
            <a:spAutoFit/>
          </a:bodyPr>
          <a:lstStyle/>
          <a:p>
            <a:pPr algn="r" hangingPunct="0">
              <a:defRPr sz="1400"/>
            </a:pPr>
            <a:endParaRPr lang="en-US" sz="1300"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F49AD0-E046-6E48-93D7-1AA468835B77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8870399"/>
            <a:ext cx="163174" cy="273274"/>
          </a:xfrm>
          <a:prstGeom prst="rect">
            <a:avLst/>
          </a:prstGeom>
          <a:noFill/>
          <a:ln>
            <a:noFill/>
          </a:ln>
        </p:spPr>
        <p:txBody>
          <a:bodyPr vert="horz" wrap="none" lIns="80766" tIns="40383" rIns="80766" bIns="40383" anchor="b" anchorCtr="0" compatLnSpc="0">
            <a:spAutoFit/>
          </a:bodyPr>
          <a:lstStyle/>
          <a:p>
            <a:pPr hangingPunct="0">
              <a:defRPr sz="1400"/>
            </a:pPr>
            <a:endParaRPr lang="en-US" sz="1300"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9E5CB6-9A1D-2547-897F-5AE2F14B8F02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5934621" y="8870399"/>
            <a:ext cx="923061" cy="273274"/>
          </a:xfrm>
          <a:prstGeom prst="rect">
            <a:avLst/>
          </a:prstGeom>
          <a:noFill/>
          <a:ln>
            <a:noFill/>
          </a:ln>
        </p:spPr>
        <p:txBody>
          <a:bodyPr vert="horz" wrap="none" lIns="80766" tIns="40383" rIns="80766" bIns="40383" anchor="b" anchorCtr="0" compatLnSpc="0">
            <a:spAutoFit/>
          </a:bodyPr>
          <a:lstStyle/>
          <a:p>
            <a:pPr algn="r" hangingPunct="0">
              <a:defRPr sz="1400"/>
            </a:pPr>
            <a:fld id="{5A1E6BF3-04BF-994A-B8E3-ABE57D0ECFF7}" type="slidenum">
              <a:t>‹#›</a:t>
            </a:fld>
            <a:endParaRPr lang="en-US" sz="1300"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37382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2C37CE-CE42-DE42-AD8F-F6869E378E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6E9CC32-CBF6-D741-AA84-C61321F40931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BDA19BDE-E03D-AB49-B178-3713528F1EAD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sp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D1289C-5EBB-064D-9B8D-3B28234AC814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sp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D37A88-81C4-0047-80BD-04715D43C854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sp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052778-C7F3-5F4A-A663-1F460B5E756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sp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EAAA656F-59FE-CC4B-80B3-0933DD4811A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46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 cap="none">
        <a:ln>
          <a:noFill/>
        </a:ln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30B21-363E-8846-A5FF-5F0F3A9110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3C5551-EBEC-4B4F-BA5F-77834753B9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87168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F1B5D-7C49-6349-B2B1-D233564F9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4DBAF2-4C31-1C4E-B1B9-CFF94C4B6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421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3468DB-58A2-5D4E-B5AF-BF54814F4D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2660EB-33CE-BD42-9456-F48417B17D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2894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A201D-77EA-AA4D-8AC1-19A40CA0CB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972B13-EE04-7549-BAA1-2682F77024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09383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FF3ED-5D26-4645-B4EF-4F3ADF779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D513D-9744-B340-A150-19FD0F8541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3246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7F57B-3845-D440-B4D1-B2AC6803B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A10E52-BD35-DC41-99FE-7C47F1458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09188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3B6C8-8293-704E-8690-789C3F01E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1B0A4-0F56-5149-9717-4E19724A4C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D306A6-1983-044B-B196-E405247774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28232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93706-7691-344A-A9D6-7433FBF8B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62B43B-F875-444C-A51C-95FA4C6D8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2D15A8-4751-6349-89AB-C258F11AA2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98610B-DD4D-594F-99A8-C86DC18E05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F81A17-0216-0D49-9055-53EB46CA6B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727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EC7E5-2CD8-2248-BD75-C3D464810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7740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7991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6E176-F6FF-A848-A1D9-3E4FFA122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7D97C-C214-EC43-90DD-711820391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F7B5F-C12A-7D4E-8582-52E02921EA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3429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6987C-D89A-C54F-A962-3BF04B5F8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71566-B472-D744-94EF-FD2C45980A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93602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F681C-E131-E34F-811D-6E33B476B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E0742A-4400-3B44-B5CA-AF638BC895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E93983-B706-6947-9B6E-2D34D3193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36681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9E676-E36A-CB47-9192-F411D314B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642D2-A5B2-C94E-95A6-4B241FC898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543211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E95374-FDF2-074C-8347-0404173269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C75483-5EA8-4846-8F03-83CA05943A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50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269CF-CF94-7844-A387-5BA1334EEC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3BB8C4-AE29-FC41-AB89-1A968A95B5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74494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780C4-8AAE-5B40-BB6A-333B746E7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4B4FE-D4FD-7646-8943-01538CAD5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05696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D439F-C15E-5A43-AD2B-0728E85F5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3EAA42-F62F-9E41-8A6C-881829EAA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1573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09BFD-68A1-1341-BF9C-A06A5F586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1FACB-673C-FE4E-BA61-CF1B00AA00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3EB812-2B99-9942-BEB3-2116EFBE78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52257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F7A1C-5086-FA4B-AEA3-335FEC7A6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0E87D8-B6E4-9546-A3A1-759C90931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501987-21C1-5046-A64D-E6951557E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547A26-0267-874B-AFBC-8ABCD7D2BE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0D1863-A3B7-9B48-ADD5-AEBB493B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59631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F221E-7DE6-C346-B9AD-7AC40319C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695015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8020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E1D74-FE70-3B46-966E-87C4B5DD8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BDF5D-B604-8A4C-8425-8693DE7E27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8692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D8DBF-451C-C14B-B711-B72F8A8F2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15F71-C2A8-0B4D-A25A-1F6A4DABD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B821A4-8A66-5B4A-BF7D-92D444453C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55828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5D767-3E45-F648-943E-DACE4ABE8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0D4C69-EFF4-EB47-856F-91E929CF07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6F4308-EF16-454C-8CC6-394ACDF7D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50331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D6EEA-1C8C-2E43-AEF0-90B709A7C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3DBAF8-E505-8040-8250-AC2EEAAB9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25172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47FE3A-6F1D-554E-9221-34581DEB6D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B879A3-FDCA-A847-BDF6-F97FABF3BF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446162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6DDDD-C3D7-654F-9688-FCDEF9BEEB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916F8A-BBE7-E941-99D9-4BB5A7D2A5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039404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5A6AA-C027-6E44-9B3F-39DD0D2D7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2896BE-6258-924F-891A-0036A31FB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05527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CF44E-0748-E542-9B96-10462ABC5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EC26E-76FB-CE4D-92DC-A5C1B0986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67377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0EFF5-3F57-3949-8643-F8CBA9D5C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01D7E-1C33-D84D-8965-385133F1D6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E46E7B-BA59-7A4B-AF73-95475C8B01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99495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0060E-1D80-4443-ABF7-E2357346A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C1FD08-73EC-7342-B5EA-AC0367600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892E84-B7FE-9144-8821-62DACD16DD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F1F3D9-5060-534B-996C-B217CDEF25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33604A-985F-D243-98F0-DAF314286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74798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C792A-1DAC-D74E-A816-5E8EE445C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4663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876C4-36E0-9E4E-BDF7-E8063278E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99B0F-79D1-DA4A-8584-61EDB9BC07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528986-5854-0D46-A4EB-52EBA42290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52775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29469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BEE02-5786-7C40-B176-89035FF76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81D65-3DAB-104E-B0CA-536B4C55F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FC499A-C9E3-324B-94FC-AB04EE42B1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5763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5CF8E-C39E-8E49-A63C-2B6B4A463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F1964E-F232-2741-84CD-28FF945013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90619E-9F37-CC48-B7D8-E914284C6D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79900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5085E-F219-6645-BF6F-18308430E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5922BF-0E0C-AC4E-B0B4-7FD2A1B1E6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932697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4084E9-EBC0-A149-9EAE-2237EBAFE2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AB6D14-D909-4044-A50A-C383092BE3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383569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53D1A-B86C-614E-83D1-7D0CC85F10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D8DB77-EC30-2544-B57B-34C8BE0CB1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09817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3EC35-50D6-D64A-B431-7BB8A046A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8759C-6A2D-9047-9942-B376181EF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51046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43513-DA84-DB45-97DB-D59E87107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F54388-DE4B-6942-AB4D-9BD2F7CDC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02481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8B9D3-1866-ED4E-9722-A2F19EFDC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C25DF-9947-4944-AE22-C4778D55D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3B3F57-C3C3-2146-A97F-75A3E629A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387684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E247B-003C-2140-A671-C0A9FDB26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068A6B-0CE8-264D-AE07-1882FC6C0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A017A3-44C7-2E48-9DEC-F16E395E94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0E026F-9D82-6046-874B-6AD8798078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C5E5EE-5795-E349-BDF9-510D91E47C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650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B94C9-67EC-9344-82CC-8C53906D7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11208B-935F-AF47-A487-3E71FDFCF3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347C6F-65E2-8E41-9EF7-536C2174D8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12ADF-01C0-7747-9E32-9343892798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373AB4-A327-594D-8B40-6DCD9C2A09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94750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3C129-3DCD-B742-BB53-B46203568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903553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49599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FD090-5134-6E46-A85E-88B80E4B7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22E80-A8F6-4846-9E22-78AC21219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8EF020-C7BB-7849-BD29-3E700F8608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80101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39AC9-63BD-7841-AEE6-85092F985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23A90-9EAE-2E4D-983C-256E782C5F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CBD414-F4F2-4748-BD59-3AFAB11D6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452136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F501A-FCEB-7649-983E-F1BC855E0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506FFF-E42E-B146-8FBD-3A93C77F37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8186486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B60AE-8D5A-4E4F-9AE8-E1CB440307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3FF5A2-1EAF-F34B-A5CF-440A05114E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06697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97A02-B517-2740-BE64-25B2E12856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7BAF9A-9C4F-BC4C-892A-BFA3BF6F66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8316488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F427F-DD1F-E840-8A9D-F37C239D7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56174E-083B-7548-8425-EE311C85A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795981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6BAF5-16B5-864C-A392-344C51539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AE511B-683F-6048-AC5C-CB778193AA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997761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9ACBE-3DDE-3E4B-9F1B-9BB8E43C3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6BDD22-D621-B74B-B870-2EA42C4092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9AAB9E-8E03-7142-8CFD-156BC37CF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3998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43E7C-CE6E-8944-8EE3-9579823AE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967070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294F7-9B6D-E542-B831-D05BB7558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DCF59F-2FBE-534E-A628-F45845F6DA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B283A5-985D-124B-A598-0CBC61694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DD80D0-2FD4-4C4A-9D39-28978AE694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3BF3C1-0DAD-584E-8952-0F2D80B3F3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05970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CCFD4-B5B5-7C41-BDEE-11CFA675C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6720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4411396"/>
      </p:ext>
    </p:extLst>
  </p:cSld>
  <p:clrMapOvr>
    <a:masterClrMapping/>
  </p:clrMapOvr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9045C-C8A5-9840-AABA-E8D50C4D6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84FEC-B229-4745-A41C-4311EE806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D0E7E8-0A17-8946-9A03-408CD80AB1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34349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0B315-859F-534F-BBF8-EF25588F2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1C5DE5-D8BA-A949-8D86-E5CDE5B89B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EA573-E8CB-FE41-B2F8-1FE8D1967F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504907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1F241-7EB2-974B-A767-E212E97B1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7C2999-A83B-2B4A-A2CC-EBD00B6273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210415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483B3D-03F8-6349-9DA5-D165024A3B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AAF861-DC85-7441-9424-DCFFD1FE0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926401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B85BE-16A0-2A40-8FBA-E4C22B858A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ABB230-A5DF-DC4D-ABCE-33CDBDAACD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1997069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87176-7513-AE4B-8EC6-29DEAFF56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5C3F2-FCEB-C344-9D15-DDFC7AD06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698269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41487-A2A5-F64A-ADA8-99BFA623D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39FADF-4562-F844-BB20-3666FF737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8995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928515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59E28-A20E-8F4A-9C02-5AED2106E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C2873-2A15-144F-90A6-671FD86571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5F0D5C-0544-B14D-A8CB-A42229DD03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493626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6FBF0-ACAE-9645-9549-EFAF8CE75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D9BFB7-021E-9142-883A-6E8EE972B8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0715FC-5723-734F-AFB6-DF1DE46A3C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1E79FD-D6F2-BA48-8233-224BF0963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32B405-2723-2147-B2E3-5B3E2E5750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9807017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3F4E2-9B2C-A749-8C14-0250A1BA1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639922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74911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9B664-5DCA-E741-8BAC-5D5909F3C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7B0E3-CF75-3747-B725-C9240CDC30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FC30FF-445D-4B44-84F3-8A2ED400E6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595689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A5D20-AE7D-EF4C-9AB8-B98AEF6AE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EF3315-866D-364C-ADC4-1FE6D6F2B1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040BF3-6FD0-BF45-A159-D351F2EA5B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265701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C3959-C269-B349-83CC-F4C267960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91BB1-DE52-8341-B748-00FB42EB93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156433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ABD329-1254-6241-8F89-688B1B1737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D95D4D-3419-9D44-914F-121AEA2633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294895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AE0CD-3E23-4840-B8A7-91BC2EF34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A5E45A-B754-7D49-87EE-7F24B3E355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4889696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4612D-2FFB-9F44-B09A-B9432B9FC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EA8D0F-DE7C-5642-BB12-933E4A364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2263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174B-DCC7-754D-A9CC-0BC39A36D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CC14C-DEB4-AF47-8F5B-DEE026A74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03155D-66D2-CE4E-8E56-5E4569B494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296622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6B6D-EC37-E84E-9AB3-2277CBA80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093872-4133-3B42-875D-40ED3D9859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72657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FDD3D-87C5-4843-990E-39E4D1B28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527C15-BD14-3C45-8B2B-5DF6423E2C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D9891A-332D-C946-BF97-E179F0CDBD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320432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B8CC3-9C11-1447-8C9B-0F872BA8B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511410-1F92-C24F-B541-C8F2B8C13A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1D2F28-2EEA-7B43-B235-3BB333E79D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A6AFF7-83C1-294B-82D0-B46C169842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341209-1EDE-8142-820D-2CC7BA5FFB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2007398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1CF7F-9E90-454A-B61A-CC1E6C5F3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00410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9361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E7CC7-6688-4C40-AD13-21823482B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830F6-0AB2-9648-BA75-07514D319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8E26FE-E80C-FA41-B282-FD6426CB8D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7268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08705-D35D-AA49-B9A9-FCD8D4D29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55801D-3B71-5E41-B6B3-0AA0ED407B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7DD535-001D-4C4B-8FE7-E13EF5EE5D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36098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0E3D6-B9C0-6644-AD9D-5D28B41D9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E6B49E-E29C-374B-BC81-24557DADA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0356604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9315C8-EBB3-DC40-B851-326E2DCE28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C44544-58FC-854D-8AB3-A7EE901D2D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507213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359A4-F2BF-624A-8E54-17274951DB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21A231-BB58-DB40-9886-740CFAB500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76295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FB4B6-EA52-694E-956E-9D34EC1F9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F71BBD-0B55-E347-9AB1-47CA1E9F6B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4B42B-4905-5E47-8AEA-31D8661448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205978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C42A7-A770-0341-9DC8-D5C16050B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BC700-F0C1-004D-9CF4-86240EC18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947968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63098-48BA-E14B-B388-3BA43F1FA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4B975-B008-634D-8CE1-F4BDD3929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165751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D510C-F8E6-AE40-B4C5-109D2D06F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895F5-3765-8F46-9C17-1200649CA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BE04C8-AB52-414F-ADF0-284800D29D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164094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D9D06-D81D-7048-95C1-0DD72FF57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8D4CDA-2CA8-B844-93E3-C925EBC9A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031B2E-57A4-AD43-86D3-F06E0D05D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DA3AC2-2F5D-4A4C-B6EE-8F986698A2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9DA5A1-10BE-8347-99B2-606234E0ED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14731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23E6C-DC72-DC49-BAD6-FD6452229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77409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63235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0EE3D-93DA-1649-8A40-73086F105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B78D2-E51F-9047-B143-0D7B02EBD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BE43B5-17A0-0F4E-9CF1-C047107EA3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407966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000B9-A9E8-6140-815F-5F743935C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DBE3F8-7756-4D4D-A413-02FC18BE46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B9963D-31BA-1E4E-B5F3-AD3A86866C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0954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63284-DC26-644C-AD34-7BD56953F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BF09A3-01E3-4F4F-83AF-3F11B613C9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734949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A09258-F3E5-CC42-8760-745D08DA58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2414B2-E02C-894D-B900-25E06922D0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290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099297-11D8-F441-92E0-B0CB91F25988}"/>
              </a:ext>
            </a:extLst>
          </p:cNvPr>
          <p:cNvSpPr txBox="1">
            <a:spLocks/>
          </p:cNvSpPr>
          <p:nvPr/>
        </p:nvSpPr>
        <p:spPr>
          <a:xfrm>
            <a:off x="333720" y="626400"/>
            <a:ext cx="8353080" cy="4154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3000" b="1" dirty="0">
                <a:solidFill>
                  <a:srgbClr val="0000FF"/>
                </a:solidFill>
                <a:latin typeface="Arial"/>
              </a:rPr>
              <a:t>ML4RECO offline: day 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A61D16-3177-D643-812A-5AB983C47917}"/>
              </a:ext>
            </a:extLst>
          </p:cNvPr>
          <p:cNvSpPr txBox="1"/>
          <p:nvPr/>
        </p:nvSpPr>
        <p:spPr>
          <a:xfrm>
            <a:off x="6035040" y="91800"/>
            <a:ext cx="2645253" cy="62179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6</a:t>
            </a:r>
            <a:r>
              <a:rPr lang="en-US" sz="1800" b="0" i="0" u="none" strike="noStrike" kern="1200" cap="none" baseline="30000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th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err="1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Patatrack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Hackathon</a:t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Day 4           </a:t>
            </a:r>
            <a:r>
              <a:rPr lang="en-US" dirty="0">
                <a:solidFill>
                  <a:srgbClr val="666666"/>
                </a:solidFill>
                <a:latin typeface="Liberation Sans" pitchFamily="18"/>
                <a:ea typeface="Droid Sans Fallback" pitchFamily="2"/>
                <a:cs typeface="FreeSans" pitchFamily="2"/>
              </a:rPr>
              <a:t>4</a:t>
            </a:r>
            <a:r>
              <a:rPr lang="en-US" sz="1800" b="0" i="0" u="none" strike="noStrike" kern="1200" cap="none" dirty="0">
                <a:ln>
                  <a:noFill/>
                </a:ln>
                <a:solidFill>
                  <a:srgbClr val="666666"/>
                </a:solidFill>
                <a:latin typeface="Liberation Sans" pitchFamily="18"/>
                <a:ea typeface="Droid Sans Fallback" pitchFamily="2"/>
                <a:cs typeface="FreeSans" pitchFamily="2"/>
              </a:rPr>
              <a:t> July 2019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CD34BF-6D2D-F54C-9892-9998B428D02D}"/>
              </a:ext>
            </a:extLst>
          </p:cNvPr>
          <p:cNvSpPr txBox="1"/>
          <p:nvPr/>
        </p:nvSpPr>
        <p:spPr>
          <a:xfrm>
            <a:off x="91440" y="91440"/>
            <a:ext cx="612648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666666"/>
                </a:solidFill>
              </a:defRPr>
            </a:pPr>
            <a:r>
              <a:rPr lang="en-US" sz="1800" b="0" i="0" u="none" strike="noStrike" kern="1200" cap="none" dirty="0">
                <a:ln>
                  <a:noFill/>
                </a:ln>
                <a:solidFill>
                  <a:srgbClr val="666666"/>
                </a:solidFill>
                <a:latin typeface="Liberation Sans" pitchFamily="18"/>
                <a:ea typeface="Droid Sans Fallback" pitchFamily="2"/>
                <a:cs typeface="FreeSans" pitchFamily="2"/>
              </a:rPr>
              <a:t>Kinga, Jan, Maurizio, Gerrit, Marcel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FC3E68-21E9-454C-B5AE-57ACD7E8DCE6}"/>
              </a:ext>
            </a:extLst>
          </p:cNvPr>
          <p:cNvSpPr txBox="1"/>
          <p:nvPr/>
        </p:nvSpPr>
        <p:spPr>
          <a:xfrm>
            <a:off x="435935" y="1360967"/>
            <a:ext cx="84635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Fix in adapted </a:t>
            </a:r>
            <a:r>
              <a:rPr lang="en-US" dirty="0" err="1"/>
              <a:t>CloseByParticleGun</a:t>
            </a:r>
            <a:r>
              <a:rPr lang="en-US" dirty="0"/>
              <a:t> validated</a:t>
            </a:r>
          </a:p>
          <a:p>
            <a:pPr marL="285750" indent="-285750">
              <a:buFontTx/>
              <a:buChar char="-"/>
            </a:pPr>
            <a:r>
              <a:rPr lang="en-US" dirty="0"/>
              <a:t>Investigated ‘good’ setting for production of a training sample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1-10 particles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EM shower, muons, charged </a:t>
            </a:r>
            <a:r>
              <a:rPr lang="en-US" dirty="0" err="1"/>
              <a:t>pions</a:t>
            </a:r>
            <a:r>
              <a:rPr lang="en-US" dirty="0"/>
              <a:t> (25%, 25%, 50%)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Shot in DR = 0.05, 0.1, 0.2</a:t>
            </a:r>
          </a:p>
          <a:p>
            <a:pPr marL="285750" indent="-285750">
              <a:buFontTx/>
              <a:buChar char="-"/>
            </a:pPr>
            <a:r>
              <a:rPr lang="en-US" dirty="0"/>
              <a:t>Worked on more visualization tools</a:t>
            </a:r>
          </a:p>
          <a:p>
            <a:pPr marL="285750" indent="-285750">
              <a:buFontTx/>
              <a:buChar char="-"/>
            </a:pPr>
            <a:r>
              <a:rPr lang="en-US" dirty="0"/>
              <a:t>Added sensor ‘radius’ to </a:t>
            </a:r>
            <a:r>
              <a:rPr lang="en-US" dirty="0" err="1"/>
              <a:t>ntuple</a:t>
            </a:r>
            <a:r>
              <a:rPr lang="en-US" dirty="0"/>
              <a:t>, is there anything for </a:t>
            </a:r>
            <a:r>
              <a:rPr lang="en-US"/>
              <a:t>the scintillator part?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1666F4C-6991-E945-A380-A7D17B737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935" y="3615069"/>
            <a:ext cx="4403781" cy="298422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EC33ED3-3640-2E4C-AC7A-7B3DC80564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360" y="3615069"/>
            <a:ext cx="4376640" cy="2965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561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E230C8-55F7-7545-A4BB-03E547475746}"/>
              </a:ext>
            </a:extLst>
          </p:cNvPr>
          <p:cNvSpPr txBox="1">
            <a:spLocks/>
          </p:cNvSpPr>
          <p:nvPr/>
        </p:nvSpPr>
        <p:spPr>
          <a:xfrm>
            <a:off x="333720" y="626400"/>
            <a:ext cx="8353080" cy="4154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3000" b="1" dirty="0">
                <a:solidFill>
                  <a:srgbClr val="0000FF"/>
                </a:solidFill>
                <a:latin typeface="Arial"/>
              </a:rPr>
              <a:t>ML4RECO offline: day 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13BF1B-3925-E047-B4A3-27D8E6354018}"/>
              </a:ext>
            </a:extLst>
          </p:cNvPr>
          <p:cNvSpPr txBox="1"/>
          <p:nvPr/>
        </p:nvSpPr>
        <p:spPr>
          <a:xfrm>
            <a:off x="6035040" y="91800"/>
            <a:ext cx="2645253" cy="62179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6</a:t>
            </a:r>
            <a:r>
              <a:rPr lang="en-US" sz="1800" b="0" i="0" u="none" strike="noStrike" kern="1200" cap="none" baseline="30000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th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err="1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Patatrack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Hackathon</a:t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Day 4           </a:t>
            </a:r>
            <a:r>
              <a:rPr lang="en-US" dirty="0">
                <a:solidFill>
                  <a:srgbClr val="666666"/>
                </a:solidFill>
                <a:latin typeface="Liberation Sans" pitchFamily="18"/>
                <a:ea typeface="Droid Sans Fallback" pitchFamily="2"/>
                <a:cs typeface="FreeSans" pitchFamily="2"/>
              </a:rPr>
              <a:t>4</a:t>
            </a:r>
            <a:r>
              <a:rPr lang="en-US" sz="1800" b="0" i="0" u="none" strike="noStrike" kern="1200" cap="none" dirty="0">
                <a:ln>
                  <a:noFill/>
                </a:ln>
                <a:solidFill>
                  <a:srgbClr val="666666"/>
                </a:solidFill>
                <a:latin typeface="Liberation Sans" pitchFamily="18"/>
                <a:ea typeface="Droid Sans Fallback" pitchFamily="2"/>
                <a:cs typeface="FreeSans" pitchFamily="2"/>
              </a:rPr>
              <a:t> July 2019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533E3C-871F-7448-84D9-B4428E49F4B5}"/>
              </a:ext>
            </a:extLst>
          </p:cNvPr>
          <p:cNvSpPr txBox="1"/>
          <p:nvPr/>
        </p:nvSpPr>
        <p:spPr>
          <a:xfrm>
            <a:off x="91440" y="91440"/>
            <a:ext cx="612648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666666"/>
                </a:solidFill>
              </a:defRPr>
            </a:pPr>
            <a:r>
              <a:rPr lang="en-US" sz="1800" b="0" i="0" u="none" strike="noStrike" kern="1200" cap="none" dirty="0">
                <a:ln>
                  <a:noFill/>
                </a:ln>
                <a:solidFill>
                  <a:srgbClr val="666666"/>
                </a:solidFill>
                <a:latin typeface="Liberation Sans" pitchFamily="18"/>
                <a:ea typeface="Droid Sans Fallback" pitchFamily="2"/>
                <a:cs typeface="FreeSans" pitchFamily="2"/>
              </a:rPr>
              <a:t>Kinga, Jan, Maurizio, Gerrit, Marcel</a:t>
            </a:r>
          </a:p>
        </p:txBody>
      </p:sp>
      <p:pic>
        <p:nvPicPr>
          <p:cNvPr id="5" name="mm__movie">
            <a:hlinkClick r:id="" action="ppaction://media"/>
            <a:extLst>
              <a:ext uri="{FF2B5EF4-FFF2-40B4-BE49-F238E27FC236}">
                <a16:creationId xmlns:a16="http://schemas.microsoft.com/office/drawing/2014/main" id="{1BF64622-069F-264F-8959-B898CEEC43D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50639" y="1541721"/>
            <a:ext cx="6519241" cy="48894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3A69278-A37A-5B42-A260-77D9F2DF63A3}"/>
              </a:ext>
            </a:extLst>
          </p:cNvPr>
          <p:cNvSpPr txBox="1"/>
          <p:nvPr/>
        </p:nvSpPr>
        <p:spPr>
          <a:xfrm>
            <a:off x="435935" y="1541721"/>
            <a:ext cx="6379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 Relatively simple events:</a:t>
            </a:r>
          </a:p>
        </p:txBody>
      </p:sp>
    </p:spTree>
    <p:extLst>
      <p:ext uri="{BB962C8B-B14F-4D97-AF65-F5344CB8AC3E}">
        <p14:creationId xmlns:p14="http://schemas.microsoft.com/office/powerpoint/2010/main" val="1968230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m__movie">
            <a:hlinkClick r:id="" action="ppaction://media"/>
            <a:extLst>
              <a:ext uri="{FF2B5EF4-FFF2-40B4-BE49-F238E27FC236}">
                <a16:creationId xmlns:a16="http://schemas.microsoft.com/office/drawing/2014/main" id="{39D39E48-8864-6648-86C4-6A7A0162441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37564" y="713593"/>
            <a:ext cx="6373320" cy="47799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4C0A24-CF44-5E4B-BC97-86B6EB4A657C}"/>
              </a:ext>
            </a:extLst>
          </p:cNvPr>
          <p:cNvSpPr txBox="1"/>
          <p:nvPr/>
        </p:nvSpPr>
        <p:spPr>
          <a:xfrm>
            <a:off x="6035040" y="91800"/>
            <a:ext cx="2645253" cy="62179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6</a:t>
            </a:r>
            <a:r>
              <a:rPr lang="en-US" sz="1800" b="0" i="0" u="none" strike="noStrike" kern="1200" cap="none" baseline="30000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th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err="1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Patatrack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Hackathon</a:t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Day 4           </a:t>
            </a:r>
            <a:r>
              <a:rPr lang="en-US" dirty="0">
                <a:solidFill>
                  <a:srgbClr val="666666"/>
                </a:solidFill>
                <a:latin typeface="Liberation Sans" pitchFamily="18"/>
                <a:ea typeface="Droid Sans Fallback" pitchFamily="2"/>
                <a:cs typeface="FreeSans" pitchFamily="2"/>
              </a:rPr>
              <a:t>4</a:t>
            </a:r>
            <a:r>
              <a:rPr lang="en-US" sz="1800" b="0" i="0" u="none" strike="noStrike" kern="1200" cap="none" dirty="0">
                <a:ln>
                  <a:noFill/>
                </a:ln>
                <a:solidFill>
                  <a:srgbClr val="666666"/>
                </a:solidFill>
                <a:latin typeface="Liberation Sans" pitchFamily="18"/>
                <a:ea typeface="Droid Sans Fallback" pitchFamily="2"/>
                <a:cs typeface="FreeSans" pitchFamily="2"/>
              </a:rPr>
              <a:t> July 2019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9898035-9079-6042-9678-3579E1A32BFD}"/>
              </a:ext>
            </a:extLst>
          </p:cNvPr>
          <p:cNvSpPr txBox="1">
            <a:spLocks/>
          </p:cNvSpPr>
          <p:nvPr/>
        </p:nvSpPr>
        <p:spPr>
          <a:xfrm>
            <a:off x="333720" y="626400"/>
            <a:ext cx="8353080" cy="4154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3000" b="1" dirty="0">
                <a:solidFill>
                  <a:srgbClr val="0000FF"/>
                </a:solidFill>
                <a:latin typeface="Arial"/>
              </a:rPr>
              <a:t>ML4RECO offline: day 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513267-D9A1-CE45-8C6A-8972C58BFFBF}"/>
              </a:ext>
            </a:extLst>
          </p:cNvPr>
          <p:cNvSpPr txBox="1"/>
          <p:nvPr/>
        </p:nvSpPr>
        <p:spPr>
          <a:xfrm>
            <a:off x="91440" y="91440"/>
            <a:ext cx="612648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666666"/>
                </a:solidFill>
              </a:defRPr>
            </a:pPr>
            <a:r>
              <a:rPr lang="en-US" sz="1800" b="0" i="0" u="none" strike="noStrike" kern="1200" cap="none" dirty="0">
                <a:ln>
                  <a:noFill/>
                </a:ln>
                <a:solidFill>
                  <a:srgbClr val="666666"/>
                </a:solidFill>
                <a:latin typeface="Liberation Sans" pitchFamily="18"/>
                <a:ea typeface="Droid Sans Fallback" pitchFamily="2"/>
                <a:cs typeface="FreeSans" pitchFamily="2"/>
              </a:rPr>
              <a:t>Kinga, Jan, Maurizio, Gerrit, Marcel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ED38EB-6052-1146-BC3F-32417B8AC1EB}"/>
              </a:ext>
            </a:extLst>
          </p:cNvPr>
          <p:cNvSpPr txBox="1"/>
          <p:nvPr/>
        </p:nvSpPr>
        <p:spPr>
          <a:xfrm>
            <a:off x="637954" y="5233771"/>
            <a:ext cx="75916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Started to add truth information to plots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A few things should be checked, e.g. why we get up to 16 </a:t>
            </a:r>
            <a:r>
              <a:rPr lang="en-US" dirty="0" err="1"/>
              <a:t>SimCluster</a:t>
            </a:r>
            <a:r>
              <a:rPr lang="en-US" dirty="0"/>
              <a:t> with 10 </a:t>
            </a:r>
            <a:r>
              <a:rPr lang="en-US" dirty="0" err="1"/>
              <a:t>CloseBy</a:t>
            </a:r>
            <a:r>
              <a:rPr lang="en-US" dirty="0"/>
              <a:t> particles</a:t>
            </a:r>
          </a:p>
        </p:txBody>
      </p:sp>
    </p:spTree>
    <p:extLst>
      <p:ext uri="{BB962C8B-B14F-4D97-AF65-F5344CB8AC3E}">
        <p14:creationId xmlns:p14="http://schemas.microsoft.com/office/powerpoint/2010/main" val="362215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m__movie">
            <a:hlinkClick r:id="" action="ppaction://media"/>
            <a:extLst>
              <a:ext uri="{FF2B5EF4-FFF2-40B4-BE49-F238E27FC236}">
                <a16:creationId xmlns:a16="http://schemas.microsoft.com/office/drawing/2014/main" id="{CBF88084-BFAF-BB4F-AAED-CF3293F83B5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80135" y="3561906"/>
            <a:ext cx="4162745" cy="31220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30C474B-CB5F-6543-9B1C-06033A63B66A}"/>
              </a:ext>
            </a:extLst>
          </p:cNvPr>
          <p:cNvSpPr txBox="1"/>
          <p:nvPr/>
        </p:nvSpPr>
        <p:spPr>
          <a:xfrm>
            <a:off x="6035040" y="91800"/>
            <a:ext cx="2645253" cy="62179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6</a:t>
            </a:r>
            <a:r>
              <a:rPr lang="en-US" sz="1800" b="0" i="0" u="none" strike="noStrike" kern="1200" cap="none" baseline="30000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th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</a:t>
            </a:r>
            <a:r>
              <a:rPr lang="en-US" sz="1800" b="0" i="0" u="none" strike="noStrike" kern="1200" cap="none" dirty="0" err="1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Patatrack</a:t>
            </a: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 Hackathon</a:t>
            </a:r>
            <a:b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</a:b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rPr>
              <a:t>Day 4           </a:t>
            </a:r>
            <a:r>
              <a:rPr lang="en-US" dirty="0">
                <a:solidFill>
                  <a:srgbClr val="666666"/>
                </a:solidFill>
                <a:latin typeface="Liberation Sans" pitchFamily="18"/>
                <a:ea typeface="Droid Sans Fallback" pitchFamily="2"/>
                <a:cs typeface="FreeSans" pitchFamily="2"/>
              </a:rPr>
              <a:t>4</a:t>
            </a:r>
            <a:r>
              <a:rPr lang="en-US" sz="1800" b="0" i="0" u="none" strike="noStrike" kern="1200" cap="none" dirty="0">
                <a:ln>
                  <a:noFill/>
                </a:ln>
                <a:solidFill>
                  <a:srgbClr val="666666"/>
                </a:solidFill>
                <a:latin typeface="Liberation Sans" pitchFamily="18"/>
                <a:ea typeface="Droid Sans Fallback" pitchFamily="2"/>
                <a:cs typeface="FreeSans" pitchFamily="2"/>
              </a:rPr>
              <a:t> July 2019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6692CF50-D1B7-0742-B4B1-79EC3305C915}"/>
              </a:ext>
            </a:extLst>
          </p:cNvPr>
          <p:cNvSpPr txBox="1">
            <a:spLocks/>
          </p:cNvSpPr>
          <p:nvPr/>
        </p:nvSpPr>
        <p:spPr>
          <a:xfrm>
            <a:off x="333720" y="626400"/>
            <a:ext cx="8353080" cy="4154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US" sz="3000" b="1" dirty="0">
                <a:solidFill>
                  <a:srgbClr val="0000FF"/>
                </a:solidFill>
                <a:latin typeface="Arial"/>
              </a:rPr>
              <a:t>ML4RECO offline: day 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EBCFDB-30D4-BC4E-AD79-1EBAE2DDC5B1}"/>
              </a:ext>
            </a:extLst>
          </p:cNvPr>
          <p:cNvSpPr txBox="1"/>
          <p:nvPr/>
        </p:nvSpPr>
        <p:spPr>
          <a:xfrm>
            <a:off x="91440" y="91440"/>
            <a:ext cx="612648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666666"/>
                </a:solidFill>
              </a:defRPr>
            </a:pPr>
            <a:r>
              <a:rPr lang="en-US" sz="1800" b="0" i="0" u="none" strike="noStrike" kern="1200" cap="none" dirty="0">
                <a:ln>
                  <a:noFill/>
                </a:ln>
                <a:solidFill>
                  <a:srgbClr val="666666"/>
                </a:solidFill>
                <a:latin typeface="Liberation Sans" pitchFamily="18"/>
                <a:ea typeface="Droid Sans Fallback" pitchFamily="2"/>
                <a:cs typeface="FreeSans" pitchFamily="2"/>
              </a:rPr>
              <a:t>Kinga, Jan, Maurizio, Gerrit, Marcel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9ACC55-7725-6546-9BEB-4436CFAA644F}"/>
              </a:ext>
            </a:extLst>
          </p:cNvPr>
          <p:cNvSpPr txBox="1"/>
          <p:nvPr/>
        </p:nvSpPr>
        <p:spPr>
          <a:xfrm>
            <a:off x="180752" y="1562986"/>
            <a:ext cx="833592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b="1" dirty="0"/>
              <a:t>Preprocessing</a:t>
            </a:r>
            <a:r>
              <a:rPr lang="en-US" dirty="0"/>
              <a:t>:</a:t>
            </a:r>
          </a:p>
          <a:p>
            <a:pPr marL="285750" indent="-285750">
              <a:buFontTx/>
              <a:buChar char="-"/>
            </a:pPr>
            <a:r>
              <a:rPr lang="en-US" dirty="0"/>
              <a:t>Adding (eta, phi) window selection to preprocessing conversion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Avoid processing many noise </a:t>
            </a:r>
            <a:r>
              <a:rPr lang="en-US" dirty="0" err="1"/>
              <a:t>rechits</a:t>
            </a:r>
            <a:r>
              <a:rPr lang="en-US" dirty="0"/>
              <a:t> far away from the actual showers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But include noise in the proximity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Adding tracks </a:t>
            </a:r>
          </a:p>
          <a:p>
            <a:pPr marL="1200150" lvl="2" indent="-285750">
              <a:buFontTx/>
              <a:buChar char="-"/>
            </a:pPr>
            <a:r>
              <a:rPr lang="en-US" dirty="0"/>
              <a:t>(what are track </a:t>
            </a:r>
            <a:r>
              <a:rPr lang="en-US" dirty="0" err="1"/>
              <a:t>x,y,z</a:t>
            </a:r>
            <a:r>
              <a:rPr lang="en-US" dirty="0"/>
              <a:t> in </a:t>
            </a:r>
            <a:r>
              <a:rPr lang="en-US" dirty="0" err="1"/>
              <a:t>reco-ntuples</a:t>
            </a:r>
            <a:r>
              <a:rPr lang="en-US" dirty="0"/>
              <a:t>? At entry point?)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CMSSW</a:t>
            </a:r>
          </a:p>
          <a:p>
            <a:pPr marL="285750" indent="-285750">
              <a:buFontTx/>
              <a:buChar char="-"/>
            </a:pPr>
            <a:r>
              <a:rPr lang="en-US" dirty="0"/>
              <a:t>Work on sliding window approach in CMSSW 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No need to make this part </a:t>
            </a:r>
            <a:r>
              <a:rPr lang="en-US" dirty="0" err="1"/>
              <a:t>parallisable</a:t>
            </a:r>
            <a:r>
              <a:rPr lang="en-US" dirty="0"/>
              <a:t>, huge (10k) amount of </a:t>
            </a:r>
            <a:r>
              <a:rPr lang="en-US" dirty="0" err="1"/>
              <a:t>parallalisable</a:t>
            </a:r>
            <a:r>
              <a:rPr lang="en-US" dirty="0"/>
              <a:t> operations already within DNN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Becomes separate class that bins </a:t>
            </a:r>
            <a:r>
              <a:rPr lang="en-US" dirty="0" err="1"/>
              <a:t>rechits</a:t>
            </a:r>
            <a:endParaRPr lang="en-US" dirty="0"/>
          </a:p>
          <a:p>
            <a:pPr marL="1200150" lvl="2" indent="-285750">
              <a:buFontTx/>
              <a:buChar char="-"/>
            </a:pPr>
            <a:r>
              <a:rPr lang="en-US" dirty="0"/>
              <a:t>Stores overlap </a:t>
            </a:r>
            <a:r>
              <a:rPr lang="en-US" dirty="0" err="1"/>
              <a:t>rechits</a:t>
            </a:r>
            <a:endParaRPr lang="en-US" dirty="0"/>
          </a:p>
          <a:p>
            <a:pPr marL="742950" lvl="1" indent="-285750">
              <a:buFontTx/>
              <a:buChar char="-"/>
            </a:pPr>
            <a:r>
              <a:rPr lang="en-US" dirty="0"/>
              <a:t>Applies DNN to window</a:t>
            </a:r>
          </a:p>
          <a:p>
            <a:pPr marL="1200150" lvl="2" indent="-285750">
              <a:buFontTx/>
              <a:buChar char="-"/>
            </a:pPr>
            <a:r>
              <a:rPr lang="en-US" dirty="0"/>
              <a:t>Stitch together using similarities in overlaps, only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ID could be applied also in each window</a:t>
            </a:r>
          </a:p>
          <a:p>
            <a:pPr marL="1200150" lvl="2" indent="-285750">
              <a:buFontTx/>
              <a:buChar char="-"/>
            </a:pPr>
            <a:r>
              <a:rPr lang="en-US" dirty="0"/>
              <a:t>Multiply output probabilities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Energy regression not (or does anyone have an idea?)</a:t>
            </a:r>
          </a:p>
        </p:txBody>
      </p:sp>
    </p:spTree>
    <p:extLst>
      <p:ext uri="{BB962C8B-B14F-4D97-AF65-F5344CB8AC3E}">
        <p14:creationId xmlns:p14="http://schemas.microsoft.com/office/powerpoint/2010/main" val="145497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2855</TotalTime>
  <Words>282</Words>
  <Application>Microsoft Macintosh PowerPoint</Application>
  <PresentationFormat>On-screen Show (4:3)</PresentationFormat>
  <Paragraphs>38</Paragraphs>
  <Slides>4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4</vt:i4>
      </vt:variant>
    </vt:vector>
  </HeadingPairs>
  <TitlesOfParts>
    <vt:vector size="21" baseType="lpstr">
      <vt:lpstr>Arial</vt:lpstr>
      <vt:lpstr>Calibri</vt:lpstr>
      <vt:lpstr>Calibri Light</vt:lpstr>
      <vt:lpstr>DejaVu Sans</vt:lpstr>
      <vt:lpstr>Droid Sans Fallback</vt:lpstr>
      <vt:lpstr>FreeSans</vt:lpstr>
      <vt:lpstr>Liberation Sans</vt:lpstr>
      <vt:lpstr>Liberation Serif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Gerrit Van Onsem</dc:creator>
  <cp:lastModifiedBy>Microsoft Office User</cp:lastModifiedBy>
  <cp:revision>325</cp:revision>
  <dcterms:created xsi:type="dcterms:W3CDTF">2018-05-29T18:34:53Z</dcterms:created>
  <dcterms:modified xsi:type="dcterms:W3CDTF">2019-07-04T15:02:42Z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15.0023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otes">
    <vt:r8>1</vt:r8>
  </property>
  <property fmtid="{D5CDD505-2E9C-101B-9397-08002B2CF9AE}" pid="8" name="PresentationFormat">
    <vt:lpwstr>Bildschirmpräsentation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r8>11</vt:r8>
  </property>
</Properties>
</file>