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756" r:id="rId1"/>
  </p:sldMasterIdLst>
  <p:notesMasterIdLst>
    <p:notesMasterId r:id="rId11"/>
  </p:notesMasterIdLst>
  <p:handoutMasterIdLst>
    <p:handoutMasterId r:id="rId12"/>
  </p:handoutMasterIdLst>
  <p:sldIdLst>
    <p:sldId id="273" r:id="rId2"/>
    <p:sldId id="381" r:id="rId3"/>
    <p:sldId id="382" r:id="rId4"/>
    <p:sldId id="383" r:id="rId5"/>
    <p:sldId id="384" r:id="rId6"/>
    <p:sldId id="385" r:id="rId7"/>
    <p:sldId id="386" r:id="rId8"/>
    <p:sldId id="387" r:id="rId9"/>
    <p:sldId id="388" r:id="rId10"/>
  </p:sldIdLst>
  <p:sldSz cx="9144000" cy="6858000" type="screen4x3"/>
  <p:notesSz cx="6669088" cy="9926638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SimSun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SimSun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SimSun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SimSun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SimSun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SimSun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SimSun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SimSun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SimSun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79">
          <p15:clr>
            <a:srgbClr val="A4A3A4"/>
          </p15:clr>
        </p15:guide>
        <p15:guide id="2" pos="285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FFFF"/>
    <a:srgbClr val="CC0000"/>
    <a:srgbClr val="0766D4"/>
    <a:srgbClr val="346EAD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858" autoAdjust="0"/>
    <p:restoredTop sz="90918" autoAdjust="0"/>
  </p:normalViewPr>
  <p:slideViewPr>
    <p:cSldViewPr snapToGrid="0" snapToObjects="1">
      <p:cViewPr varScale="1">
        <p:scale>
          <a:sx n="105" d="100"/>
          <a:sy n="105" d="100"/>
        </p:scale>
        <p:origin x="2244" y="78"/>
      </p:cViewPr>
      <p:guideLst>
        <p:guide orient="horz" pos="2279"/>
        <p:guide pos="2856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2" y="1"/>
            <a:ext cx="2890665" cy="496413"/>
          </a:xfrm>
          <a:prstGeom prst="rect">
            <a:avLst/>
          </a:prstGeom>
        </p:spPr>
        <p:txBody>
          <a:bodyPr vert="horz" lIns="91432" tIns="45716" rIns="91432" bIns="45716" rtlCol="0"/>
          <a:lstStyle>
            <a:lvl1pPr algn="l">
              <a:defRPr sz="1200">
                <a:latin typeface="Arial" charset="0"/>
                <a:ea typeface="SimSun" panose="02010600030101010101" pitchFamily="2" charset="-122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776867" y="1"/>
            <a:ext cx="2890665" cy="496413"/>
          </a:xfrm>
          <a:prstGeom prst="rect">
            <a:avLst/>
          </a:prstGeom>
        </p:spPr>
        <p:txBody>
          <a:bodyPr vert="horz" wrap="square" lIns="91432" tIns="45716" rIns="91432" bIns="45716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EED3C72A-B002-4367-B025-D662B1731178}" type="datetime1">
              <a:rPr lang="en-GB" altLang="en-US"/>
              <a:pPr>
                <a:defRPr/>
              </a:pPr>
              <a:t>19/02/2019</a:t>
            </a:fld>
            <a:endParaRPr lang="en-GB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2" y="9428631"/>
            <a:ext cx="2890665" cy="496412"/>
          </a:xfrm>
          <a:prstGeom prst="rect">
            <a:avLst/>
          </a:prstGeom>
        </p:spPr>
        <p:txBody>
          <a:bodyPr vert="horz" lIns="91432" tIns="45716" rIns="91432" bIns="45716" rtlCol="0" anchor="b"/>
          <a:lstStyle>
            <a:lvl1pPr algn="l">
              <a:defRPr sz="1200">
                <a:latin typeface="Arial" charset="0"/>
                <a:ea typeface="SimSun" panose="02010600030101010101" pitchFamily="2" charset="-122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776867" y="9428631"/>
            <a:ext cx="2890665" cy="496412"/>
          </a:xfrm>
          <a:prstGeom prst="rect">
            <a:avLst/>
          </a:prstGeom>
        </p:spPr>
        <p:txBody>
          <a:bodyPr vert="horz" wrap="square" lIns="91432" tIns="45716" rIns="91432" bIns="45716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40300AEB-A38E-42D8-8E3C-2FE44EB2D342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56637792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2" y="1"/>
            <a:ext cx="2890665" cy="496413"/>
          </a:xfrm>
          <a:prstGeom prst="rect">
            <a:avLst/>
          </a:prstGeom>
        </p:spPr>
        <p:txBody>
          <a:bodyPr vert="horz" lIns="91432" tIns="45716" rIns="91432" bIns="45716" rtlCol="0"/>
          <a:lstStyle>
            <a:lvl1pPr algn="l">
              <a:defRPr sz="1200">
                <a:latin typeface="Arial" pitchFamily="1" charset="0"/>
                <a:ea typeface="SimSun" panose="02010600030101010101" pitchFamily="2" charset="-122"/>
                <a:cs typeface="SimSun" pitchFamily="2" charset="-122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776867" y="1"/>
            <a:ext cx="2890665" cy="496413"/>
          </a:xfrm>
          <a:prstGeom prst="rect">
            <a:avLst/>
          </a:prstGeom>
        </p:spPr>
        <p:txBody>
          <a:bodyPr vert="horz" wrap="square" lIns="91432" tIns="45716" rIns="91432" bIns="45716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603057B8-775A-4B4E-95C0-B49F932DCE06}" type="datetime1">
              <a:rPr lang="en-US" altLang="en-US"/>
              <a:pPr>
                <a:defRPr/>
              </a:pPr>
              <a:t>2/19/2019</a:t>
            </a:fld>
            <a:endParaRPr lang="en-US" alt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852488" y="742950"/>
            <a:ext cx="4964112" cy="3724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2" tIns="45716" rIns="91432" bIns="45716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66600" y="4715115"/>
            <a:ext cx="5335893" cy="4467706"/>
          </a:xfrm>
          <a:prstGeom prst="rect">
            <a:avLst/>
          </a:prstGeom>
        </p:spPr>
        <p:txBody>
          <a:bodyPr vert="horz" wrap="square" lIns="91432" tIns="45716" rIns="91432" bIns="45716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GB" altLang="en-US" noProof="0" smtClean="0"/>
              <a:t>Click to edit Master text styles</a:t>
            </a:r>
          </a:p>
          <a:p>
            <a:pPr lvl="1"/>
            <a:r>
              <a:rPr lang="en-GB" altLang="en-US" noProof="0" smtClean="0"/>
              <a:t>Second level</a:t>
            </a:r>
          </a:p>
          <a:p>
            <a:pPr lvl="2"/>
            <a:r>
              <a:rPr lang="en-GB" altLang="en-US" noProof="0" smtClean="0"/>
              <a:t>Third level</a:t>
            </a:r>
          </a:p>
          <a:p>
            <a:pPr lvl="3"/>
            <a:r>
              <a:rPr lang="en-GB" altLang="en-US" noProof="0" smtClean="0"/>
              <a:t>Fourth level</a:t>
            </a:r>
          </a:p>
          <a:p>
            <a:pPr lvl="4"/>
            <a:r>
              <a:rPr lang="en-GB" altLang="en-US" noProof="0" smtClean="0"/>
              <a:t>Fifth level</a:t>
            </a:r>
            <a:endParaRPr lang="en-US" altLang="en-US" noProof="0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2" y="9428631"/>
            <a:ext cx="2890665" cy="496412"/>
          </a:xfrm>
          <a:prstGeom prst="rect">
            <a:avLst/>
          </a:prstGeom>
        </p:spPr>
        <p:txBody>
          <a:bodyPr vert="horz" lIns="91432" tIns="45716" rIns="91432" bIns="45716" rtlCol="0" anchor="b"/>
          <a:lstStyle>
            <a:lvl1pPr algn="l">
              <a:defRPr sz="1200">
                <a:latin typeface="Arial" pitchFamily="1" charset="0"/>
                <a:ea typeface="SimSun" panose="02010600030101010101" pitchFamily="2" charset="-122"/>
                <a:cs typeface="SimSun" pitchFamily="2" charset="-122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776867" y="9428631"/>
            <a:ext cx="2890665" cy="496412"/>
          </a:xfrm>
          <a:prstGeom prst="rect">
            <a:avLst/>
          </a:prstGeom>
        </p:spPr>
        <p:txBody>
          <a:bodyPr vert="horz" wrap="square" lIns="91432" tIns="45716" rIns="91432" bIns="45716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063A263A-64C5-4B20-9D9E-8B711ED11AC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0599780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SimSun" pitchFamily="2" charset="-122"/>
        <a:cs typeface="SimSun" charset="0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SimSun" pitchFamily="2" charset="-122"/>
        <a:cs typeface="SimSun" charset="0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SimSun" pitchFamily="2" charset="-122"/>
        <a:cs typeface="SimSun" charset="0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SimSun" pitchFamily="2" charset="-122"/>
        <a:cs typeface="SimSun" charset="0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SimSun" pitchFamily="2" charset="-122"/>
        <a:cs typeface="SimSun" charset="0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638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  <p:sp>
        <p:nvSpPr>
          <p:cNvPr id="1638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1pPr>
            <a:lvl2pPr marL="742883" indent="-285725"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2pPr>
            <a:lvl3pPr marL="1142897" indent="-228580"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3pPr>
            <a:lvl4pPr marL="1600056" indent="-228580"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4pPr>
            <a:lvl5pPr marL="2057214" indent="-228580"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5pPr>
            <a:lvl6pPr marL="2514373" indent="-22858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6pPr>
            <a:lvl7pPr marL="2971532" indent="-22858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7pPr>
            <a:lvl8pPr marL="3428691" indent="-22858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8pPr>
            <a:lvl9pPr marL="3885849" indent="-22858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9pPr>
          </a:lstStyle>
          <a:p>
            <a:fld id="{84E1421C-7287-440F-A5A4-38C31C1A94F4}" type="slidenum">
              <a:rPr lang="en-US" altLang="en-US" smtClean="0"/>
              <a:pPr/>
              <a:t>1</a:t>
            </a:fld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27549543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945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1946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1pPr>
            <a:lvl2pPr marL="742883" indent="-285725"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2pPr>
            <a:lvl3pPr marL="1142897" indent="-228580"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3pPr>
            <a:lvl4pPr marL="1600056" indent="-228580"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4pPr>
            <a:lvl5pPr marL="2057214" indent="-228580"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5pPr>
            <a:lvl6pPr marL="2514373" indent="-22858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6pPr>
            <a:lvl7pPr marL="2971532" indent="-22858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7pPr>
            <a:lvl8pPr marL="3428691" indent="-22858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8pPr>
            <a:lvl9pPr marL="3885849" indent="-22858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9pPr>
          </a:lstStyle>
          <a:p>
            <a:fld id="{3EFB57BA-4615-4DCC-9026-A917AD965C2C}" type="slidenum">
              <a:rPr lang="en-US" altLang="en-US" smtClean="0"/>
              <a:pPr/>
              <a:t>2</a:t>
            </a:fld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321205720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945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 smtClean="0"/>
          </a:p>
        </p:txBody>
      </p:sp>
      <p:sp>
        <p:nvSpPr>
          <p:cNvPr id="1946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1pPr>
            <a:lvl2pPr marL="742883" indent="-285725"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2pPr>
            <a:lvl3pPr marL="1142897" indent="-228580"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3pPr>
            <a:lvl4pPr marL="1600056" indent="-228580"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4pPr>
            <a:lvl5pPr marL="2057214" indent="-228580"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5pPr>
            <a:lvl6pPr marL="2514373" indent="-22858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6pPr>
            <a:lvl7pPr marL="2971532" indent="-22858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7pPr>
            <a:lvl8pPr marL="3428691" indent="-22858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8pPr>
            <a:lvl9pPr marL="3885849" indent="-22858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9pPr>
          </a:lstStyle>
          <a:p>
            <a:fld id="{3EFB57BA-4615-4DCC-9026-A917AD965C2C}" type="slidenum">
              <a:rPr lang="en-US" altLang="en-US" smtClean="0"/>
              <a:pPr/>
              <a:t>3</a:t>
            </a:fld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248983564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945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 smtClean="0"/>
          </a:p>
        </p:txBody>
      </p:sp>
      <p:sp>
        <p:nvSpPr>
          <p:cNvPr id="1946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1pPr>
            <a:lvl2pPr marL="742883" indent="-285725"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2pPr>
            <a:lvl3pPr marL="1142897" indent="-228580"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3pPr>
            <a:lvl4pPr marL="1600056" indent="-228580"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4pPr>
            <a:lvl5pPr marL="2057214" indent="-228580"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5pPr>
            <a:lvl6pPr marL="2514373" indent="-22858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6pPr>
            <a:lvl7pPr marL="2971532" indent="-22858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7pPr>
            <a:lvl8pPr marL="3428691" indent="-22858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8pPr>
            <a:lvl9pPr marL="3885849" indent="-22858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9pPr>
          </a:lstStyle>
          <a:p>
            <a:fld id="{3EFB57BA-4615-4DCC-9026-A917AD965C2C}" type="slidenum">
              <a:rPr lang="en-US" altLang="en-US" smtClean="0"/>
              <a:pPr/>
              <a:t>4</a:t>
            </a:fld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279860425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945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 smtClean="0"/>
          </a:p>
        </p:txBody>
      </p:sp>
      <p:sp>
        <p:nvSpPr>
          <p:cNvPr id="1946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1pPr>
            <a:lvl2pPr marL="742883" indent="-285725"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2pPr>
            <a:lvl3pPr marL="1142897" indent="-228580"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3pPr>
            <a:lvl4pPr marL="1600056" indent="-228580"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4pPr>
            <a:lvl5pPr marL="2057214" indent="-228580"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5pPr>
            <a:lvl6pPr marL="2514373" indent="-22858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6pPr>
            <a:lvl7pPr marL="2971532" indent="-22858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7pPr>
            <a:lvl8pPr marL="3428691" indent="-22858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8pPr>
            <a:lvl9pPr marL="3885849" indent="-22858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9pPr>
          </a:lstStyle>
          <a:p>
            <a:fld id="{3EFB57BA-4615-4DCC-9026-A917AD965C2C}" type="slidenum">
              <a:rPr lang="en-US" altLang="en-US" smtClean="0"/>
              <a:pPr/>
              <a:t>5</a:t>
            </a:fld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413091470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945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 smtClean="0"/>
          </a:p>
        </p:txBody>
      </p:sp>
      <p:sp>
        <p:nvSpPr>
          <p:cNvPr id="1946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1pPr>
            <a:lvl2pPr marL="742883" indent="-285725"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2pPr>
            <a:lvl3pPr marL="1142897" indent="-228580"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3pPr>
            <a:lvl4pPr marL="1600056" indent="-228580"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4pPr>
            <a:lvl5pPr marL="2057214" indent="-228580"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5pPr>
            <a:lvl6pPr marL="2514373" indent="-22858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6pPr>
            <a:lvl7pPr marL="2971532" indent="-22858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7pPr>
            <a:lvl8pPr marL="3428691" indent="-22858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8pPr>
            <a:lvl9pPr marL="3885849" indent="-22858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9pPr>
          </a:lstStyle>
          <a:p>
            <a:fld id="{3EFB57BA-4615-4DCC-9026-A917AD965C2C}" type="slidenum">
              <a:rPr lang="en-US" altLang="en-US" smtClean="0"/>
              <a:pPr/>
              <a:t>6</a:t>
            </a:fld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397214427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945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 smtClean="0"/>
          </a:p>
        </p:txBody>
      </p:sp>
      <p:sp>
        <p:nvSpPr>
          <p:cNvPr id="1946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1pPr>
            <a:lvl2pPr marL="742883" indent="-285725"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2pPr>
            <a:lvl3pPr marL="1142897" indent="-228580"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3pPr>
            <a:lvl4pPr marL="1600056" indent="-228580"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4pPr>
            <a:lvl5pPr marL="2057214" indent="-228580"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5pPr>
            <a:lvl6pPr marL="2514373" indent="-22858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6pPr>
            <a:lvl7pPr marL="2971532" indent="-22858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7pPr>
            <a:lvl8pPr marL="3428691" indent="-22858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8pPr>
            <a:lvl9pPr marL="3885849" indent="-22858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9pPr>
          </a:lstStyle>
          <a:p>
            <a:fld id="{3EFB57BA-4615-4DCC-9026-A917AD965C2C}" type="slidenum">
              <a:rPr lang="en-US" altLang="en-US" smtClean="0"/>
              <a:pPr/>
              <a:t>7</a:t>
            </a:fld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29622312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945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 smtClean="0"/>
          </a:p>
        </p:txBody>
      </p:sp>
      <p:sp>
        <p:nvSpPr>
          <p:cNvPr id="1946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1pPr>
            <a:lvl2pPr marL="742883" indent="-285725"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2pPr>
            <a:lvl3pPr marL="1142897" indent="-228580"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3pPr>
            <a:lvl4pPr marL="1600056" indent="-228580"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4pPr>
            <a:lvl5pPr marL="2057214" indent="-228580"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5pPr>
            <a:lvl6pPr marL="2514373" indent="-22858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6pPr>
            <a:lvl7pPr marL="2971532" indent="-22858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7pPr>
            <a:lvl8pPr marL="3428691" indent="-22858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8pPr>
            <a:lvl9pPr marL="3885849" indent="-22858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9pPr>
          </a:lstStyle>
          <a:p>
            <a:fld id="{3EFB57BA-4615-4DCC-9026-A917AD965C2C}" type="slidenum">
              <a:rPr lang="en-US" altLang="en-US" smtClean="0"/>
              <a:pPr/>
              <a:t>8</a:t>
            </a:fld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221599726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945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 smtClean="0"/>
          </a:p>
        </p:txBody>
      </p:sp>
      <p:sp>
        <p:nvSpPr>
          <p:cNvPr id="1946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1pPr>
            <a:lvl2pPr marL="742883" indent="-285725"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2pPr>
            <a:lvl3pPr marL="1142897" indent="-228580"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3pPr>
            <a:lvl4pPr marL="1600056" indent="-228580"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4pPr>
            <a:lvl5pPr marL="2057214" indent="-228580"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5pPr>
            <a:lvl6pPr marL="2514373" indent="-22858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6pPr>
            <a:lvl7pPr marL="2971532" indent="-22858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7pPr>
            <a:lvl8pPr marL="3428691" indent="-22858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8pPr>
            <a:lvl9pPr marL="3885849" indent="-22858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9pPr>
          </a:lstStyle>
          <a:p>
            <a:fld id="{3EFB57BA-4615-4DCC-9026-A917AD965C2C}" type="slidenum">
              <a:rPr lang="en-US" altLang="en-US" smtClean="0"/>
              <a:pPr/>
              <a:t>9</a:t>
            </a:fld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13021223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771CE8-2580-4423-A1CB-326EFDD4F24D}" type="datetime1">
              <a:rPr lang="en-US" altLang="en-US"/>
              <a:pPr>
                <a:defRPr/>
              </a:pPr>
              <a:t>2/19/2019</a:t>
            </a:fld>
            <a:endParaRPr lang="en-US" altLang="en-US" sz="1800">
              <a:solidFill>
                <a:schemeClr val="tx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F167E5-87A1-4B9C-A447-A01E22E71C29}" type="slidenum">
              <a:rPr lang="en-US" altLang="en-US"/>
              <a:pPr>
                <a:defRPr/>
              </a:pPr>
              <a:t>‹#›</a:t>
            </a:fld>
            <a:endParaRPr lang="en-US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59377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B67EB4-5F02-46C4-B9FF-305ED317AC71}" type="datetime1">
              <a:rPr lang="en-US" altLang="en-US"/>
              <a:pPr>
                <a:defRPr/>
              </a:pPr>
              <a:t>2/19/2019</a:t>
            </a:fld>
            <a:endParaRPr lang="en-US" altLang="en-US" sz="1800">
              <a:solidFill>
                <a:schemeClr val="tx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A6A84E-68A7-4BFA-BCBD-ED3537EB5CCE}" type="slidenum">
              <a:rPr lang="en-US" altLang="en-US"/>
              <a:pPr>
                <a:defRPr/>
              </a:pPr>
              <a:t>‹#›</a:t>
            </a:fld>
            <a:endParaRPr lang="en-US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6681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5F7AC7-1235-4EC1-9B49-91F1F6C544E8}" type="datetime1">
              <a:rPr lang="en-US" altLang="en-US"/>
              <a:pPr>
                <a:defRPr/>
              </a:pPr>
              <a:t>2/19/2019</a:t>
            </a:fld>
            <a:endParaRPr lang="en-US" altLang="en-US" sz="1800">
              <a:solidFill>
                <a:schemeClr val="tx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E0374B-F5C9-46B1-AA1B-D09AD791CA69}" type="slidenum">
              <a:rPr lang="en-US" altLang="en-US"/>
              <a:pPr>
                <a:defRPr/>
              </a:pPr>
              <a:t>‹#›</a:t>
            </a:fld>
            <a:endParaRPr lang="en-US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30582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7B7578-71C2-41C0-84C8-75977419DAC8}" type="datetime1">
              <a:rPr lang="en-US" altLang="en-US"/>
              <a:pPr>
                <a:defRPr/>
              </a:pPr>
              <a:t>2/19/2019</a:t>
            </a:fld>
            <a:endParaRPr lang="en-US" altLang="en-US" sz="1800">
              <a:solidFill>
                <a:schemeClr val="tx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30F37E-89AD-4270-B2D1-D155B9E4706A}" type="slidenum">
              <a:rPr lang="en-US" altLang="en-US"/>
              <a:pPr>
                <a:defRPr/>
              </a:pPr>
              <a:t>‹#›</a:t>
            </a:fld>
            <a:endParaRPr lang="en-US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89999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5EF608-DF5F-4B02-8600-6728C53F5713}" type="datetime1">
              <a:rPr lang="en-US" altLang="en-US"/>
              <a:pPr>
                <a:defRPr/>
              </a:pPr>
              <a:t>2/19/2019</a:t>
            </a:fld>
            <a:endParaRPr lang="en-US" altLang="en-US" sz="1800">
              <a:solidFill>
                <a:schemeClr val="tx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E8897A-1CC1-4930-880A-09B6C5D8A99F}" type="slidenum">
              <a:rPr lang="en-US" altLang="en-US"/>
              <a:pPr>
                <a:defRPr/>
              </a:pPr>
              <a:t>‹#›</a:t>
            </a:fld>
            <a:endParaRPr lang="en-US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46673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2E5AFA-4035-4C55-8DB8-5CF0D1F4853B}" type="datetime1">
              <a:rPr lang="en-US" altLang="en-US"/>
              <a:pPr>
                <a:defRPr/>
              </a:pPr>
              <a:t>2/19/2019</a:t>
            </a:fld>
            <a:endParaRPr lang="en-US" altLang="en-US" sz="1800">
              <a:solidFill>
                <a:schemeClr val="tx1"/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BF50E3-C052-493B-BE09-0B4740519F50}" type="slidenum">
              <a:rPr lang="en-US" altLang="en-US"/>
              <a:pPr>
                <a:defRPr/>
              </a:pPr>
              <a:t>‹#›</a:t>
            </a:fld>
            <a:endParaRPr lang="en-US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28659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F390D0-FEEB-41B8-BF4A-18C1828B8487}" type="datetime1">
              <a:rPr lang="en-US" altLang="en-US"/>
              <a:pPr>
                <a:defRPr/>
              </a:pPr>
              <a:t>2/19/2019</a:t>
            </a:fld>
            <a:endParaRPr lang="en-US" altLang="en-US" sz="1800">
              <a:solidFill>
                <a:schemeClr val="tx1"/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A189B6-37AF-4A48-90E4-9EEDA571B4F0}" type="slidenum">
              <a:rPr lang="en-US" altLang="en-US"/>
              <a:pPr>
                <a:defRPr/>
              </a:pPr>
              <a:t>‹#›</a:t>
            </a:fld>
            <a:endParaRPr lang="en-US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1356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82BBE6-D2A9-41A6-8A8E-3B125CCD1266}" type="datetime1">
              <a:rPr lang="en-US" altLang="en-US"/>
              <a:pPr>
                <a:defRPr/>
              </a:pPr>
              <a:t>2/19/2019</a:t>
            </a:fld>
            <a:endParaRPr lang="en-US" altLang="en-US" sz="1800">
              <a:solidFill>
                <a:schemeClr val="tx1"/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0E842A-8908-43C2-9ECE-85933831912D}" type="slidenum">
              <a:rPr lang="en-US" altLang="en-US"/>
              <a:pPr>
                <a:defRPr/>
              </a:pPr>
              <a:t>‹#›</a:t>
            </a:fld>
            <a:endParaRPr lang="en-US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76062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18CEDA-7A57-48D0-8611-762A51BB02A3}" type="datetime1">
              <a:rPr lang="en-US" altLang="en-US"/>
              <a:pPr>
                <a:defRPr/>
              </a:pPr>
              <a:t>2/19/2019</a:t>
            </a:fld>
            <a:endParaRPr lang="en-US" altLang="en-US" sz="1800">
              <a:solidFill>
                <a:schemeClr val="tx1"/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53C3E8-7F71-446A-9965-665687BE0BF1}" type="slidenum">
              <a:rPr lang="en-US" altLang="en-US"/>
              <a:pPr>
                <a:defRPr/>
              </a:pPr>
              <a:t>‹#›</a:t>
            </a:fld>
            <a:endParaRPr lang="en-US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18174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892526-2C9B-442B-A461-989841EF883F}" type="datetime1">
              <a:rPr lang="en-US" altLang="en-US"/>
              <a:pPr>
                <a:defRPr/>
              </a:pPr>
              <a:t>2/19/2019</a:t>
            </a:fld>
            <a:endParaRPr lang="en-US" altLang="en-US" sz="1800">
              <a:solidFill>
                <a:schemeClr val="tx1"/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35209C-6384-49D9-B858-47B2B84B0DB2}" type="slidenum">
              <a:rPr lang="en-US" altLang="en-US"/>
              <a:pPr>
                <a:defRPr/>
              </a:pPr>
              <a:t>‹#›</a:t>
            </a:fld>
            <a:endParaRPr lang="en-US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83257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rtlCol="0">
            <a:normAutofit/>
          </a:bodyPr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BF1BB5-FF13-4F66-9E26-FC6C88D3CA60}" type="datetime1">
              <a:rPr lang="en-US" altLang="en-US"/>
              <a:pPr>
                <a:defRPr/>
              </a:pPr>
              <a:t>2/19/2019</a:t>
            </a:fld>
            <a:endParaRPr lang="en-US" altLang="en-US" sz="1800">
              <a:solidFill>
                <a:schemeClr val="tx1"/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DC3252-34F1-4949-8083-EA91FC2F6104}" type="slidenum">
              <a:rPr lang="en-US" altLang="en-US"/>
              <a:pPr>
                <a:defRPr/>
              </a:pPr>
              <a:t>‹#›</a:t>
            </a:fld>
            <a:endParaRPr lang="en-US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07320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628650" y="365125"/>
            <a:ext cx="78867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28650" y="1825625"/>
            <a:ext cx="78867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buFont typeface="Arial" panose="020B0604020202020204" pitchFamily="34" charset="0"/>
              <a:buNone/>
              <a:defRPr sz="9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9A6B2468-1304-49F4-A9A7-99471680C88B}" type="datetime1">
              <a:rPr lang="en-US" altLang="en-US"/>
              <a:pPr>
                <a:defRPr/>
              </a:pPr>
              <a:t>2/19/2019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hangingPunct="1">
              <a:buFont typeface="Arial" panose="020B0604020202020204" pitchFamily="34" charset="0"/>
              <a:buNone/>
              <a:defRPr sz="9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SimSun" panose="02010600030101010101" pitchFamily="2" charset="-122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buFont typeface="Arial" panose="020B0604020202020204" pitchFamily="34" charset="0"/>
              <a:buNone/>
              <a:defRPr sz="9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C2508862-0A44-467B-ADBC-F40E186967C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811" r:id="rId1"/>
    <p:sldLayoutId id="2147484812" r:id="rId2"/>
    <p:sldLayoutId id="2147484813" r:id="rId3"/>
    <p:sldLayoutId id="2147484814" r:id="rId4"/>
    <p:sldLayoutId id="2147484815" r:id="rId5"/>
    <p:sldLayoutId id="2147484816" r:id="rId6"/>
    <p:sldLayoutId id="2147484817" r:id="rId7"/>
    <p:sldLayoutId id="2147484818" r:id="rId8"/>
    <p:sldLayoutId id="2147484819" r:id="rId9"/>
    <p:sldLayoutId id="2147484820" r:id="rId10"/>
    <p:sldLayoutId id="2147484821" r:id="rId11"/>
  </p:sldLayoutIdLst>
  <p:hf hdr="0" ftr="0" dt="0"/>
  <p:txStyles>
    <p:titleStyle>
      <a:lvl1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SimSun" panose="02010600030101010101" pitchFamily="2" charset="-122"/>
          <a:cs typeface="SimSun" pitchFamily="2" charset="-122"/>
        </a:defRPr>
      </a:lvl1pPr>
      <a:lvl2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  <a:ea typeface="SimSun" panose="02010600030101010101" pitchFamily="2" charset="-122"/>
          <a:cs typeface="SimSun" pitchFamily="2" charset="-122"/>
        </a:defRPr>
      </a:lvl2pPr>
      <a:lvl3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  <a:ea typeface="SimSun" panose="02010600030101010101" pitchFamily="2" charset="-122"/>
          <a:cs typeface="SimSun" pitchFamily="2" charset="-122"/>
        </a:defRPr>
      </a:lvl3pPr>
      <a:lvl4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  <a:ea typeface="SimSun" panose="02010600030101010101" pitchFamily="2" charset="-122"/>
          <a:cs typeface="SimSun" pitchFamily="2" charset="-122"/>
        </a:defRPr>
      </a:lvl4pPr>
      <a:lvl5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  <a:ea typeface="SimSun" panose="02010600030101010101" pitchFamily="2" charset="-122"/>
          <a:cs typeface="SimSun" pitchFamily="2" charset="-122"/>
        </a:defRPr>
      </a:lvl5pPr>
      <a:lvl6pPr marL="4572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  <a:ea typeface="SimSun" panose="02010600030101010101" pitchFamily="2" charset="-122"/>
        </a:defRPr>
      </a:lvl6pPr>
      <a:lvl7pPr marL="9144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  <a:ea typeface="SimSun" panose="02010600030101010101" pitchFamily="2" charset="-122"/>
        </a:defRPr>
      </a:lvl7pPr>
      <a:lvl8pPr marL="13716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  <a:ea typeface="SimSun" panose="02010600030101010101" pitchFamily="2" charset="-122"/>
        </a:defRPr>
      </a:lvl8pPr>
      <a:lvl9pPr marL="18288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  <a:ea typeface="SimSun" panose="02010600030101010101" pitchFamily="2" charset="-122"/>
        </a:defRPr>
      </a:lvl9pPr>
    </p:titleStyle>
    <p:bodyStyle>
      <a:lvl1pPr marL="171450" indent="-171450" algn="l" defTabSz="685800" rtl="0" eaLnBrk="0" fontAlgn="base" hangingPunct="0">
        <a:lnSpc>
          <a:spcPct val="90000"/>
        </a:lnSpc>
        <a:spcBef>
          <a:spcPts val="750"/>
        </a:spcBef>
        <a:spcAft>
          <a:spcPct val="0"/>
        </a:spcAft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SimSun" panose="02010600030101010101" pitchFamily="2" charset="-122"/>
          <a:cs typeface="SimSun" pitchFamily="2" charset="-122"/>
        </a:defRPr>
      </a:lvl1pPr>
      <a:lvl2pPr marL="5143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SimSun" panose="02010600030101010101" pitchFamily="2" charset="-122"/>
          <a:cs typeface="SimSun" pitchFamily="2" charset="-122"/>
        </a:defRPr>
      </a:lvl2pPr>
      <a:lvl3pPr marL="8572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SimSun" panose="02010600030101010101" pitchFamily="2" charset="-122"/>
          <a:cs typeface="SimSun" pitchFamily="2" charset="-122"/>
        </a:defRPr>
      </a:lvl3pPr>
      <a:lvl4pPr marL="12001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SimSun" panose="02010600030101010101" pitchFamily="2" charset="-122"/>
          <a:cs typeface="SimSun" pitchFamily="2" charset="-122"/>
        </a:defRPr>
      </a:lvl4pPr>
      <a:lvl5pPr marL="15430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SimSun" panose="02010600030101010101" pitchFamily="2" charset="-122"/>
          <a:cs typeface="SimSun" pitchFamily="2" charset="-122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 noChangeArrowheads="1"/>
          </p:cNvSpPr>
          <p:nvPr>
            <p:ph type="ctrTitle"/>
          </p:nvPr>
        </p:nvSpPr>
        <p:spPr>
          <a:xfrm>
            <a:off x="1565757" y="1353146"/>
            <a:ext cx="5567560" cy="1322676"/>
          </a:xfrm>
        </p:spPr>
        <p:txBody>
          <a:bodyPr/>
          <a:lstStyle/>
          <a:p>
            <a:pPr eaLnBrk="1" hangingPunct="1">
              <a:defRPr/>
            </a:pPr>
            <a:r>
              <a:rPr lang="en-GB" altLang="en-US" sz="32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Arial" pitchFamily="34" charset="0"/>
              </a:rPr>
              <a:t>HL-</a:t>
            </a:r>
            <a:r>
              <a:rPr lang="en-GB" altLang="en-US" sz="3200" b="1" i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Arial" pitchFamily="34" charset="0"/>
              </a:rPr>
              <a:t>LHC</a:t>
            </a:r>
            <a:r>
              <a:rPr lang="en-GB" altLang="en-US" sz="32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Arial" pitchFamily="34" charset="0"/>
              </a:rPr>
              <a:t>-related </a:t>
            </a:r>
            <a:r>
              <a:rPr lang="en-GB" altLang="en-US" sz="32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Arial" pitchFamily="34" charset="0"/>
              </a:rPr>
              <a:t>STEAM protection studies 2019</a:t>
            </a:r>
            <a:endParaRPr lang="en-US" altLang="zh-CN" sz="3200" i="1" dirty="0" smtClean="0">
              <a:latin typeface="+mn-lt"/>
              <a:cs typeface="Arial" pitchFamily="34" charset="0"/>
            </a:endParaRPr>
          </a:p>
        </p:txBody>
      </p:sp>
      <p:pic>
        <p:nvPicPr>
          <p:cNvPr id="15363" name="Picture 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2213" y="0"/>
            <a:ext cx="1047750" cy="1047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</p:pic>
      <p:sp>
        <p:nvSpPr>
          <p:cNvPr id="15364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8316913" y="6580188"/>
            <a:ext cx="827087" cy="27781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9pPr>
          </a:lstStyle>
          <a:p>
            <a:fld id="{BB4DBF4F-7238-4A0B-B4F7-EF9CF53C4DE0}" type="slidenum">
              <a:rPr lang="en-US" altLang="en-US" sz="1200" smtClean="0">
                <a:latin typeface="+mn-lt"/>
              </a:rPr>
              <a:pPr/>
              <a:t>1</a:t>
            </a:fld>
            <a:endParaRPr lang="en-US" altLang="en-US" sz="1200" dirty="0" smtClean="0">
              <a:latin typeface="+mn-lt"/>
            </a:endParaRPr>
          </a:p>
        </p:txBody>
      </p:sp>
      <p:sp>
        <p:nvSpPr>
          <p:cNvPr id="15365" name="Subtitle 1"/>
          <p:cNvSpPr>
            <a:spLocks noGrp="1"/>
          </p:cNvSpPr>
          <p:nvPr>
            <p:ph type="subTitle" idx="1"/>
          </p:nvPr>
        </p:nvSpPr>
        <p:spPr>
          <a:xfrm>
            <a:off x="1565757" y="3165912"/>
            <a:ext cx="5788191" cy="2866948"/>
          </a:xfrm>
        </p:spPr>
        <p:txBody>
          <a:bodyPr/>
          <a:lstStyle/>
          <a:p>
            <a:r>
              <a:rPr lang="en-GB" altLang="en-US" sz="2000" dirty="0" smtClean="0">
                <a:cs typeface="Arial" panose="020B0604020202020204" pitchFamily="34" charset="0"/>
              </a:rPr>
              <a:t>Matthias Mentink,</a:t>
            </a:r>
          </a:p>
          <a:p>
            <a:r>
              <a:rPr lang="en-GB" altLang="en-US" sz="2000" dirty="0" smtClean="0">
                <a:cs typeface="Arial" panose="020B0604020202020204" pitchFamily="34" charset="0"/>
              </a:rPr>
              <a:t>February 20th, 2019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36783" y="254901"/>
            <a:ext cx="1824467" cy="60815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itle 3"/>
          <p:cNvSpPr txBox="1">
            <a:spLocks noChangeArrowheads="1"/>
          </p:cNvSpPr>
          <p:nvPr/>
        </p:nvSpPr>
        <p:spPr bwMode="auto">
          <a:xfrm>
            <a:off x="-7375" y="-15974"/>
            <a:ext cx="9144000" cy="417513"/>
          </a:xfrm>
          <a:prstGeom prst="rect">
            <a:avLst/>
          </a:prstGeom>
          <a:solidFill>
            <a:srgbClr val="F2F2F2"/>
          </a:solidFill>
          <a:ln>
            <a:noFill/>
          </a:ln>
          <a:extLst/>
        </p:spPr>
        <p:txBody>
          <a:bodyPr anchor="ctr"/>
          <a:lstStyle>
            <a:lvl1pPr algn="l" defTabSz="685800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300" kern="1200">
                <a:solidFill>
                  <a:schemeClr val="tx1"/>
                </a:solidFill>
                <a:latin typeface="+mj-lt"/>
                <a:ea typeface="SimSun" panose="02010600030101010101" pitchFamily="2" charset="-122"/>
                <a:cs typeface="SimSun" pitchFamily="2" charset="-122"/>
              </a:defRPr>
            </a:lvl1pPr>
            <a:lvl2pPr algn="l" defTabSz="685800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300">
                <a:solidFill>
                  <a:schemeClr val="tx1"/>
                </a:solidFill>
                <a:latin typeface="Calibri Light" panose="020F0302020204030204" pitchFamily="34" charset="0"/>
                <a:ea typeface="SimSun" panose="02010600030101010101" pitchFamily="2" charset="-122"/>
                <a:cs typeface="SimSun" pitchFamily="2" charset="-122"/>
              </a:defRPr>
            </a:lvl2pPr>
            <a:lvl3pPr algn="l" defTabSz="685800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300">
                <a:solidFill>
                  <a:schemeClr val="tx1"/>
                </a:solidFill>
                <a:latin typeface="Calibri Light" panose="020F0302020204030204" pitchFamily="34" charset="0"/>
                <a:ea typeface="SimSun" panose="02010600030101010101" pitchFamily="2" charset="-122"/>
                <a:cs typeface="SimSun" pitchFamily="2" charset="-122"/>
              </a:defRPr>
            </a:lvl3pPr>
            <a:lvl4pPr algn="l" defTabSz="685800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300">
                <a:solidFill>
                  <a:schemeClr val="tx1"/>
                </a:solidFill>
                <a:latin typeface="Calibri Light" panose="020F0302020204030204" pitchFamily="34" charset="0"/>
                <a:ea typeface="SimSun" panose="02010600030101010101" pitchFamily="2" charset="-122"/>
                <a:cs typeface="SimSun" pitchFamily="2" charset="-122"/>
              </a:defRPr>
            </a:lvl4pPr>
            <a:lvl5pPr algn="l" defTabSz="685800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300">
                <a:solidFill>
                  <a:schemeClr val="tx1"/>
                </a:solidFill>
                <a:latin typeface="Calibri Light" panose="020F0302020204030204" pitchFamily="34" charset="0"/>
                <a:ea typeface="SimSun" panose="02010600030101010101" pitchFamily="2" charset="-122"/>
                <a:cs typeface="SimSun" pitchFamily="2" charset="-122"/>
              </a:defRPr>
            </a:lvl5pPr>
            <a:lvl6pPr marL="457200" algn="l" defTabSz="685800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300">
                <a:solidFill>
                  <a:schemeClr val="tx1"/>
                </a:solidFill>
                <a:latin typeface="Calibri Light" panose="020F0302020204030204" pitchFamily="34" charset="0"/>
                <a:ea typeface="SimSun" panose="02010600030101010101" pitchFamily="2" charset="-122"/>
              </a:defRPr>
            </a:lvl6pPr>
            <a:lvl7pPr marL="914400" algn="l" defTabSz="685800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300">
                <a:solidFill>
                  <a:schemeClr val="tx1"/>
                </a:solidFill>
                <a:latin typeface="Calibri Light" panose="020F0302020204030204" pitchFamily="34" charset="0"/>
                <a:ea typeface="SimSun" panose="02010600030101010101" pitchFamily="2" charset="-122"/>
              </a:defRPr>
            </a:lvl7pPr>
            <a:lvl8pPr marL="1371600" algn="l" defTabSz="685800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300">
                <a:solidFill>
                  <a:schemeClr val="tx1"/>
                </a:solidFill>
                <a:latin typeface="Calibri Light" panose="020F0302020204030204" pitchFamily="34" charset="0"/>
                <a:ea typeface="SimSun" panose="02010600030101010101" pitchFamily="2" charset="-122"/>
              </a:defRPr>
            </a:lvl8pPr>
            <a:lvl9pPr marL="1828800" algn="l" defTabSz="685800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300">
                <a:solidFill>
                  <a:schemeClr val="tx1"/>
                </a:solidFill>
                <a:latin typeface="Calibri Light" panose="020F0302020204030204" pitchFamily="34" charset="0"/>
                <a:ea typeface="SimSun" panose="02010600030101010101" pitchFamily="2" charset="-122"/>
              </a:defRPr>
            </a:lvl9pPr>
          </a:lstStyle>
          <a:p>
            <a:pPr marL="354013" algn="ctr" eaLnBrk="1" hangingPunct="1">
              <a:defRPr/>
            </a:pPr>
            <a:r>
              <a:rPr lang="en-US" altLang="zh-CN" sz="2400" b="1" dirty="0" smtClean="0">
                <a:solidFill>
                  <a:srgbClr val="FF0000"/>
                </a:solidFill>
                <a:latin typeface="+mn-lt"/>
                <a:cs typeface="Arial" panose="020B0604020202020204" pitchFamily="34" charset="0"/>
              </a:rPr>
              <a:t>Overview of HL-</a:t>
            </a:r>
            <a:r>
              <a:rPr lang="en-US" altLang="zh-CN" sz="2400" b="1" dirty="0" err="1" smtClean="0">
                <a:solidFill>
                  <a:srgbClr val="FF0000"/>
                </a:solidFill>
                <a:latin typeface="+mn-lt"/>
                <a:cs typeface="Arial" panose="020B0604020202020204" pitchFamily="34" charset="0"/>
              </a:rPr>
              <a:t>LHC</a:t>
            </a:r>
            <a:r>
              <a:rPr lang="en-US" altLang="zh-CN" sz="2400" b="1" dirty="0" smtClean="0">
                <a:solidFill>
                  <a:srgbClr val="FF0000"/>
                </a:solidFill>
                <a:latin typeface="+mn-lt"/>
                <a:cs typeface="Arial" panose="020B0604020202020204" pitchFamily="34" charset="0"/>
              </a:rPr>
              <a:t> circuits</a:t>
            </a:r>
            <a:endParaRPr lang="en-GB" altLang="zh-CN" sz="2400" b="1" dirty="0">
              <a:solidFill>
                <a:srgbClr val="FF0000"/>
              </a:solidFill>
              <a:latin typeface="+mn-lt"/>
              <a:cs typeface="Arial" panose="020B0604020202020204" pitchFamily="34" charset="0"/>
            </a:endParaRPr>
          </a:p>
        </p:txBody>
      </p:sp>
      <p:sp>
        <p:nvSpPr>
          <p:cNvPr id="22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8316913" y="6589519"/>
            <a:ext cx="827087" cy="27781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9pPr>
          </a:lstStyle>
          <a:p>
            <a:fld id="{BB4DBF4F-7238-4A0B-B4F7-EF9CF53C4DE0}" type="slidenum">
              <a:rPr lang="en-US" altLang="en-US" sz="1200" smtClean="0">
                <a:latin typeface="+mn-lt"/>
              </a:rPr>
              <a:pPr/>
              <a:t>2</a:t>
            </a:fld>
            <a:endParaRPr lang="en-US" altLang="en-US" sz="1200" dirty="0" smtClean="0">
              <a:latin typeface="+mn-lt"/>
            </a:endParaRPr>
          </a:p>
        </p:txBody>
      </p:sp>
      <p:sp>
        <p:nvSpPr>
          <p:cNvPr id="11" name="Content Placeholder 3"/>
          <p:cNvSpPr>
            <a:spLocks noGrp="1"/>
          </p:cNvSpPr>
          <p:nvPr>
            <p:ph idx="1"/>
          </p:nvPr>
        </p:nvSpPr>
        <p:spPr>
          <a:xfrm>
            <a:off x="1235242" y="4736656"/>
            <a:ext cx="6394283" cy="1860884"/>
          </a:xfrm>
        </p:spPr>
        <p:txBody>
          <a:bodyPr/>
          <a:lstStyle/>
          <a:p>
            <a:pPr lvl="1"/>
            <a:r>
              <a:rPr lang="en-US" sz="1800" dirty="0" smtClean="0"/>
              <a:t>What are the </a:t>
            </a:r>
            <a:r>
              <a:rPr lang="en-US" sz="1800" dirty="0" smtClean="0"/>
              <a:t>foreseen </a:t>
            </a:r>
            <a:r>
              <a:rPr lang="en-US" sz="1800" dirty="0" smtClean="0"/>
              <a:t>protection </a:t>
            </a:r>
            <a:r>
              <a:rPr lang="en-US" sz="1800" dirty="0" smtClean="0"/>
              <a:t>study needs </a:t>
            </a:r>
            <a:r>
              <a:rPr lang="en-US" sz="1800" dirty="0" smtClean="0"/>
              <a:t>for 2019?</a:t>
            </a:r>
          </a:p>
          <a:p>
            <a:pPr lvl="1"/>
            <a:r>
              <a:rPr lang="en-US" sz="1800" dirty="0" smtClean="0"/>
              <a:t>Who will work on these various studies</a:t>
            </a:r>
            <a:r>
              <a:rPr lang="en-US" sz="1800" dirty="0" smtClean="0"/>
              <a:t>?</a:t>
            </a:r>
          </a:p>
          <a:p>
            <a:pPr lvl="1"/>
            <a:r>
              <a:rPr lang="en-US" sz="1800" dirty="0" smtClean="0"/>
              <a:t>Time estimates?</a:t>
            </a:r>
            <a:endParaRPr lang="en-US" sz="1800" dirty="0" smtClean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4339" y="713552"/>
            <a:ext cx="3530901" cy="237129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66701" y="3377559"/>
            <a:ext cx="3878579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/>
              <a:t>Magnet Circuit Forum circuit table</a:t>
            </a:r>
            <a:endParaRPr lang="en-GB" sz="1000" dirty="0" smtClean="0"/>
          </a:p>
          <a:p>
            <a:pPr algn="ctr"/>
            <a:r>
              <a:rPr lang="en-GB" sz="1000" dirty="0" smtClean="0"/>
              <a:t>https</a:t>
            </a:r>
            <a:r>
              <a:rPr lang="en-GB" sz="1000" dirty="0"/>
              <a:t>://espace.cern.ch/project-HL-LHC-Technical-coordination/MCF/_layouts/15/start.aspx#/Circuits%20Table/</a:t>
            </a:r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23541342"/>
              </p:ext>
            </p:extLst>
          </p:nvPr>
        </p:nvGraphicFramePr>
        <p:xfrm>
          <a:off x="4272756" y="789752"/>
          <a:ext cx="4538504" cy="3078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35054">
                  <a:extLst>
                    <a:ext uri="{9D8B030D-6E8A-4147-A177-3AD203B41FA5}">
                      <a16:colId xmlns:a16="http://schemas.microsoft.com/office/drawing/2014/main" val="2968260793"/>
                    </a:ext>
                  </a:extLst>
                </a:gridCol>
                <a:gridCol w="2203450">
                  <a:extLst>
                    <a:ext uri="{9D8B030D-6E8A-4147-A177-3AD203B41FA5}">
                      <a16:colId xmlns:a16="http://schemas.microsoft.com/office/drawing/2014/main" val="4141401309"/>
                    </a:ext>
                  </a:extLst>
                </a:gridCol>
              </a:tblGrid>
              <a:tr h="338008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smtClean="0"/>
                        <a:t>HL-</a:t>
                      </a:r>
                      <a:r>
                        <a:rPr lang="en-US" sz="1000" dirty="0" err="1" smtClean="0"/>
                        <a:t>LHC</a:t>
                      </a:r>
                      <a:r>
                        <a:rPr lang="en-US" sz="1000" dirty="0" smtClean="0"/>
                        <a:t> circuits (Neglecting types already used in </a:t>
                      </a:r>
                      <a:r>
                        <a:rPr lang="en-US" sz="1000" dirty="0" err="1" smtClean="0"/>
                        <a:t>LHC</a:t>
                      </a:r>
                      <a:r>
                        <a:rPr lang="en-US" sz="1000" dirty="0" smtClean="0"/>
                        <a:t>)</a:t>
                      </a:r>
                      <a:endParaRPr lang="en-GB" sz="10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smtClean="0"/>
                        <a:t>Magnet types</a:t>
                      </a:r>
                      <a:endParaRPr lang="en-GB" sz="1000" dirty="0" smtClean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6359222"/>
                  </a:ext>
                </a:extLst>
              </a:tr>
              <a:tr h="1692135"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Inner triplet (</a:t>
                      </a:r>
                      <a:r>
                        <a:rPr lang="en-US" sz="1000" dirty="0" err="1" smtClean="0"/>
                        <a:t>RQX</a:t>
                      </a:r>
                      <a:r>
                        <a:rPr lang="en-US" sz="1000" dirty="0" smtClean="0"/>
                        <a:t>)</a:t>
                      </a:r>
                    </a:p>
                    <a:p>
                      <a:endParaRPr lang="en-US" sz="1000" dirty="0" smtClean="0"/>
                    </a:p>
                    <a:p>
                      <a:r>
                        <a:rPr lang="en-US" sz="1000" dirty="0" err="1" smtClean="0"/>
                        <a:t>RCBXV</a:t>
                      </a:r>
                      <a:r>
                        <a:rPr lang="en-US" sz="1000" dirty="0" smtClean="0"/>
                        <a:t>/H</a:t>
                      </a:r>
                    </a:p>
                    <a:p>
                      <a:endParaRPr lang="en-US" sz="1000" dirty="0" smtClean="0"/>
                    </a:p>
                    <a:p>
                      <a:r>
                        <a:rPr lang="en-US" sz="1000" dirty="0" smtClean="0"/>
                        <a:t>High order correctors (</a:t>
                      </a:r>
                      <a:r>
                        <a:rPr lang="en-US" sz="1000" dirty="0" err="1" smtClean="0"/>
                        <a:t>RQSX3</a:t>
                      </a:r>
                      <a:r>
                        <a:rPr lang="en-US" sz="1000" dirty="0" smtClean="0"/>
                        <a:t>,</a:t>
                      </a:r>
                      <a:r>
                        <a:rPr lang="en-US" sz="1000" baseline="0" dirty="0" smtClean="0"/>
                        <a:t> </a:t>
                      </a:r>
                      <a:r>
                        <a:rPr lang="en-US" sz="1000" baseline="0" dirty="0" err="1" smtClean="0"/>
                        <a:t>RCSX3</a:t>
                      </a:r>
                      <a:r>
                        <a:rPr lang="en-US" sz="1000" baseline="0" dirty="0" smtClean="0"/>
                        <a:t>, </a:t>
                      </a:r>
                      <a:r>
                        <a:rPr lang="en-US" sz="1000" baseline="0" dirty="0" err="1" smtClean="0"/>
                        <a:t>RCOX3</a:t>
                      </a:r>
                      <a:r>
                        <a:rPr lang="en-US" sz="1000" baseline="0" dirty="0" smtClean="0"/>
                        <a:t>, </a:t>
                      </a:r>
                      <a:r>
                        <a:rPr lang="en-US" sz="1000" baseline="0" dirty="0" err="1" smtClean="0"/>
                        <a:t>RCDX3</a:t>
                      </a:r>
                      <a:r>
                        <a:rPr lang="en-US" sz="1000" baseline="0" dirty="0" smtClean="0"/>
                        <a:t>, </a:t>
                      </a:r>
                      <a:r>
                        <a:rPr lang="en-US" sz="1000" baseline="0" dirty="0" err="1" smtClean="0"/>
                        <a:t>RCTX3</a:t>
                      </a:r>
                      <a:r>
                        <a:rPr lang="en-US" sz="1000" baseline="0" dirty="0" smtClean="0"/>
                        <a:t>) (+ skews)</a:t>
                      </a:r>
                    </a:p>
                    <a:p>
                      <a:endParaRPr lang="en-US" sz="1000" baseline="0" dirty="0" smtClean="0"/>
                    </a:p>
                    <a:p>
                      <a:r>
                        <a:rPr lang="en-US" sz="1000" baseline="0" dirty="0" err="1" smtClean="0"/>
                        <a:t>RD1</a:t>
                      </a:r>
                      <a:endParaRPr lang="en-US" sz="1000" baseline="0" dirty="0" smtClean="0"/>
                    </a:p>
                    <a:p>
                      <a:endParaRPr lang="en-US" sz="1000" baseline="0" dirty="0" smtClean="0"/>
                    </a:p>
                    <a:p>
                      <a:r>
                        <a:rPr lang="en-US" sz="1000" baseline="0" dirty="0" err="1" smtClean="0"/>
                        <a:t>RD2</a:t>
                      </a:r>
                      <a:endParaRPr lang="en-US" sz="1000" baseline="0" dirty="0" smtClean="0"/>
                    </a:p>
                    <a:p>
                      <a:endParaRPr lang="en-US" sz="1000" baseline="0" dirty="0" smtClean="0"/>
                    </a:p>
                    <a:p>
                      <a:r>
                        <a:rPr lang="en-US" sz="1000" baseline="0" dirty="0" smtClean="0"/>
                        <a:t>Orbit correctors </a:t>
                      </a:r>
                      <a:r>
                        <a:rPr lang="en-US" sz="1000" baseline="0" dirty="0" err="1" smtClean="0"/>
                        <a:t>D2</a:t>
                      </a:r>
                      <a:r>
                        <a:rPr lang="en-US" sz="1000" baseline="0" dirty="0" smtClean="0"/>
                        <a:t> (</a:t>
                      </a:r>
                      <a:r>
                        <a:rPr lang="en-US" sz="1000" baseline="0" dirty="0" err="1" smtClean="0"/>
                        <a:t>RCBRD</a:t>
                      </a:r>
                      <a:r>
                        <a:rPr lang="en-US" sz="1000" baseline="0" dirty="0" smtClean="0"/>
                        <a:t> [</a:t>
                      </a:r>
                      <a:r>
                        <a:rPr lang="en-US" sz="1000" baseline="0" dirty="0" err="1" smtClean="0"/>
                        <a:t>V,H</a:t>
                      </a:r>
                      <a:r>
                        <a:rPr lang="en-US" sz="1000" baseline="0" dirty="0" smtClean="0"/>
                        <a:t>])</a:t>
                      </a:r>
                    </a:p>
                    <a:p>
                      <a:endParaRPr lang="en-US" sz="1000" baseline="0" dirty="0" smtClean="0"/>
                    </a:p>
                    <a:p>
                      <a:r>
                        <a:rPr lang="en-US" sz="1000" baseline="0" dirty="0" smtClean="0"/>
                        <a:t>Modified </a:t>
                      </a:r>
                      <a:r>
                        <a:rPr lang="en-US" sz="1000" baseline="0" dirty="0" err="1" smtClean="0"/>
                        <a:t>RB</a:t>
                      </a:r>
                      <a:r>
                        <a:rPr lang="en-US" sz="1000" baseline="0" dirty="0" smtClean="0"/>
                        <a:t> (</a:t>
                      </a:r>
                      <a:r>
                        <a:rPr lang="en-US" sz="1000" baseline="0" dirty="0" err="1" smtClean="0"/>
                        <a:t>RB.A67</a:t>
                      </a:r>
                      <a:r>
                        <a:rPr lang="en-US" sz="1000" baseline="0" dirty="0" smtClean="0"/>
                        <a:t> – </a:t>
                      </a:r>
                      <a:r>
                        <a:rPr lang="en-US" sz="1000" baseline="0" dirty="0" err="1" smtClean="0"/>
                        <a:t>RB.A78</a:t>
                      </a:r>
                      <a:r>
                        <a:rPr lang="en-US" sz="1000" baseline="0" dirty="0" smtClean="0"/>
                        <a:t>)</a:t>
                      </a:r>
                    </a:p>
                    <a:p>
                      <a:r>
                        <a:rPr lang="en-US" sz="1000" baseline="0" dirty="0" smtClean="0"/>
                        <a:t>Trim circuit (</a:t>
                      </a:r>
                      <a:r>
                        <a:rPr lang="en-US" sz="1000" baseline="0" dirty="0" err="1" smtClean="0"/>
                        <a:t>RTB8</a:t>
                      </a:r>
                      <a:r>
                        <a:rPr lang="en-US" sz="1000" baseline="0" dirty="0" smtClean="0"/>
                        <a:t>)</a:t>
                      </a:r>
                    </a:p>
                    <a:p>
                      <a:endParaRPr lang="en-US" sz="1000" baseline="0" dirty="0" smtClean="0"/>
                    </a:p>
                    <a:p>
                      <a:r>
                        <a:rPr lang="en-US" sz="1000" baseline="0" dirty="0" smtClean="0"/>
                        <a:t>Hollow electron lens (not yet baseline)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 err="1" smtClean="0"/>
                        <a:t>MQXF</a:t>
                      </a:r>
                      <a:r>
                        <a:rPr lang="en-US" sz="1000" dirty="0" smtClean="0"/>
                        <a:t> (aka quadrupole)</a:t>
                      </a:r>
                    </a:p>
                    <a:p>
                      <a:endParaRPr lang="en-US" sz="1000" dirty="0" smtClean="0"/>
                    </a:p>
                    <a:p>
                      <a:r>
                        <a:rPr lang="en-US" sz="1000" dirty="0" err="1" smtClean="0"/>
                        <a:t>MCBXFA</a:t>
                      </a:r>
                      <a:r>
                        <a:rPr lang="en-US" sz="1000" dirty="0" smtClean="0"/>
                        <a:t>/B (aka</a:t>
                      </a:r>
                      <a:r>
                        <a:rPr lang="en-US" sz="1000" baseline="0" dirty="0" smtClean="0"/>
                        <a:t> Spanish motors)</a:t>
                      </a:r>
                      <a:endParaRPr lang="en-US" sz="1000" dirty="0" smtClean="0"/>
                    </a:p>
                    <a:p>
                      <a:endParaRPr lang="en-US" sz="1000" dirty="0" smtClean="0"/>
                    </a:p>
                    <a:p>
                      <a:r>
                        <a:rPr lang="en-US" sz="1000" dirty="0" err="1" smtClean="0"/>
                        <a:t>MQSXF</a:t>
                      </a:r>
                      <a:r>
                        <a:rPr lang="en-US" sz="1000" dirty="0" smtClean="0"/>
                        <a:t>,</a:t>
                      </a:r>
                      <a:r>
                        <a:rPr lang="en-US" sz="1000" baseline="0" dirty="0" smtClean="0"/>
                        <a:t> </a:t>
                      </a:r>
                      <a:r>
                        <a:rPr lang="en-US" sz="1000" baseline="0" dirty="0" err="1" smtClean="0"/>
                        <a:t>MCSXF</a:t>
                      </a:r>
                      <a:r>
                        <a:rPr lang="en-US" sz="1000" baseline="0" dirty="0" smtClean="0"/>
                        <a:t>, </a:t>
                      </a:r>
                      <a:r>
                        <a:rPr lang="en-US" sz="1000" baseline="0" dirty="0" err="1" smtClean="0"/>
                        <a:t>MCOXF</a:t>
                      </a:r>
                      <a:r>
                        <a:rPr lang="en-US" sz="1000" baseline="0" dirty="0" smtClean="0"/>
                        <a:t>, </a:t>
                      </a:r>
                      <a:r>
                        <a:rPr lang="en-US" sz="1000" baseline="0" dirty="0" err="1" smtClean="0"/>
                        <a:t>MCDXF</a:t>
                      </a:r>
                      <a:r>
                        <a:rPr lang="en-US" sz="1000" baseline="0" dirty="0" smtClean="0"/>
                        <a:t>, </a:t>
                      </a:r>
                      <a:r>
                        <a:rPr lang="en-US" sz="1000" baseline="0" dirty="0" err="1" smtClean="0"/>
                        <a:t>MCTXF</a:t>
                      </a:r>
                      <a:r>
                        <a:rPr lang="en-US" sz="1000" baseline="0" dirty="0" smtClean="0"/>
                        <a:t> (aka high-order correctors)</a:t>
                      </a:r>
                    </a:p>
                    <a:p>
                      <a:endParaRPr lang="en-US" sz="1000" baseline="0" dirty="0" smtClean="0"/>
                    </a:p>
                    <a:p>
                      <a:r>
                        <a:rPr lang="en-US" sz="1000" baseline="0" dirty="0" err="1" smtClean="0"/>
                        <a:t>MBXF</a:t>
                      </a:r>
                      <a:r>
                        <a:rPr lang="en-US" sz="1000" baseline="0" dirty="0" smtClean="0"/>
                        <a:t> (aka </a:t>
                      </a:r>
                      <a:r>
                        <a:rPr lang="en-US" sz="1000" baseline="0" dirty="0" err="1" smtClean="0"/>
                        <a:t>D1</a:t>
                      </a:r>
                      <a:r>
                        <a:rPr lang="en-US" sz="1000" baseline="0" dirty="0" smtClean="0"/>
                        <a:t>)</a:t>
                      </a:r>
                    </a:p>
                    <a:p>
                      <a:endParaRPr lang="en-US" sz="1000" baseline="0" dirty="0" smtClean="0"/>
                    </a:p>
                    <a:p>
                      <a:r>
                        <a:rPr lang="en-US" sz="1000" baseline="0" dirty="0" err="1" smtClean="0"/>
                        <a:t>MBRD</a:t>
                      </a:r>
                      <a:r>
                        <a:rPr lang="en-US" sz="1000" baseline="0" dirty="0" smtClean="0"/>
                        <a:t> (aka </a:t>
                      </a:r>
                      <a:r>
                        <a:rPr lang="en-US" sz="1000" baseline="0" dirty="0" err="1" smtClean="0"/>
                        <a:t>D2</a:t>
                      </a:r>
                      <a:r>
                        <a:rPr lang="en-US" sz="1000" baseline="0" dirty="0" smtClean="0"/>
                        <a:t>)</a:t>
                      </a:r>
                      <a:endParaRPr lang="en-GB" sz="1000" baseline="0" dirty="0" smtClean="0"/>
                    </a:p>
                    <a:p>
                      <a:endParaRPr lang="en-US" sz="1000" baseline="0" dirty="0" smtClean="0"/>
                    </a:p>
                    <a:p>
                      <a:r>
                        <a:rPr lang="en-US" sz="1000" baseline="0" dirty="0" err="1" smtClean="0"/>
                        <a:t>MCBRD</a:t>
                      </a:r>
                      <a:r>
                        <a:rPr lang="en-US" sz="1000" baseline="0" dirty="0" smtClean="0"/>
                        <a:t> (aka </a:t>
                      </a:r>
                      <a:r>
                        <a:rPr lang="en-US" sz="1000" baseline="0" dirty="0" err="1" smtClean="0"/>
                        <a:t>CCT</a:t>
                      </a:r>
                      <a:r>
                        <a:rPr lang="en-US" sz="1000" baseline="0" dirty="0" smtClean="0"/>
                        <a:t>)</a:t>
                      </a:r>
                    </a:p>
                    <a:p>
                      <a:endParaRPr lang="en-US" sz="1000" dirty="0" smtClean="0"/>
                    </a:p>
                    <a:p>
                      <a:r>
                        <a:rPr lang="en-US" sz="1000" dirty="0" err="1" smtClean="0"/>
                        <a:t>MBH</a:t>
                      </a:r>
                      <a:r>
                        <a:rPr lang="en-US" sz="1000" dirty="0" smtClean="0"/>
                        <a:t> (aka 11</a:t>
                      </a:r>
                      <a:r>
                        <a:rPr lang="en-US" sz="1000" baseline="0" dirty="0" smtClean="0"/>
                        <a:t> T)</a:t>
                      </a:r>
                    </a:p>
                    <a:p>
                      <a:endParaRPr lang="en-US" sz="1000" baseline="0" dirty="0" smtClean="0"/>
                    </a:p>
                    <a:p>
                      <a:endParaRPr lang="en-US" sz="1000" baseline="0" dirty="0" smtClean="0"/>
                    </a:p>
                    <a:p>
                      <a:r>
                        <a:rPr lang="en-US" sz="1000" baseline="0" dirty="0" smtClean="0"/>
                        <a:t>Solenoids, correctors, </a:t>
                      </a:r>
                      <a:r>
                        <a:rPr lang="en-US" sz="1000" baseline="0" dirty="0" err="1" smtClean="0"/>
                        <a:t>CCT</a:t>
                      </a:r>
                      <a:endParaRPr lang="en-GB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6166985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55482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itle 3"/>
          <p:cNvSpPr txBox="1">
            <a:spLocks noChangeArrowheads="1"/>
          </p:cNvSpPr>
          <p:nvPr/>
        </p:nvSpPr>
        <p:spPr bwMode="auto">
          <a:xfrm>
            <a:off x="-7375" y="-15974"/>
            <a:ext cx="9144000" cy="417513"/>
          </a:xfrm>
          <a:prstGeom prst="rect">
            <a:avLst/>
          </a:prstGeom>
          <a:solidFill>
            <a:srgbClr val="F2F2F2"/>
          </a:solidFill>
          <a:ln>
            <a:noFill/>
          </a:ln>
          <a:extLst/>
        </p:spPr>
        <p:txBody>
          <a:bodyPr anchor="ctr"/>
          <a:lstStyle>
            <a:lvl1pPr algn="l" defTabSz="685800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300" kern="1200">
                <a:solidFill>
                  <a:schemeClr val="tx1"/>
                </a:solidFill>
                <a:latin typeface="+mj-lt"/>
                <a:ea typeface="SimSun" panose="02010600030101010101" pitchFamily="2" charset="-122"/>
                <a:cs typeface="SimSun" pitchFamily="2" charset="-122"/>
              </a:defRPr>
            </a:lvl1pPr>
            <a:lvl2pPr algn="l" defTabSz="685800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300">
                <a:solidFill>
                  <a:schemeClr val="tx1"/>
                </a:solidFill>
                <a:latin typeface="Calibri Light" panose="020F0302020204030204" pitchFamily="34" charset="0"/>
                <a:ea typeface="SimSun" panose="02010600030101010101" pitchFamily="2" charset="-122"/>
                <a:cs typeface="SimSun" pitchFamily="2" charset="-122"/>
              </a:defRPr>
            </a:lvl2pPr>
            <a:lvl3pPr algn="l" defTabSz="685800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300">
                <a:solidFill>
                  <a:schemeClr val="tx1"/>
                </a:solidFill>
                <a:latin typeface="Calibri Light" panose="020F0302020204030204" pitchFamily="34" charset="0"/>
                <a:ea typeface="SimSun" panose="02010600030101010101" pitchFamily="2" charset="-122"/>
                <a:cs typeface="SimSun" pitchFamily="2" charset="-122"/>
              </a:defRPr>
            </a:lvl3pPr>
            <a:lvl4pPr algn="l" defTabSz="685800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300">
                <a:solidFill>
                  <a:schemeClr val="tx1"/>
                </a:solidFill>
                <a:latin typeface="Calibri Light" panose="020F0302020204030204" pitchFamily="34" charset="0"/>
                <a:ea typeface="SimSun" panose="02010600030101010101" pitchFamily="2" charset="-122"/>
                <a:cs typeface="SimSun" pitchFamily="2" charset="-122"/>
              </a:defRPr>
            </a:lvl4pPr>
            <a:lvl5pPr algn="l" defTabSz="685800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300">
                <a:solidFill>
                  <a:schemeClr val="tx1"/>
                </a:solidFill>
                <a:latin typeface="Calibri Light" panose="020F0302020204030204" pitchFamily="34" charset="0"/>
                <a:ea typeface="SimSun" panose="02010600030101010101" pitchFamily="2" charset="-122"/>
                <a:cs typeface="SimSun" pitchFamily="2" charset="-122"/>
              </a:defRPr>
            </a:lvl5pPr>
            <a:lvl6pPr marL="457200" algn="l" defTabSz="685800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300">
                <a:solidFill>
                  <a:schemeClr val="tx1"/>
                </a:solidFill>
                <a:latin typeface="Calibri Light" panose="020F0302020204030204" pitchFamily="34" charset="0"/>
                <a:ea typeface="SimSun" panose="02010600030101010101" pitchFamily="2" charset="-122"/>
              </a:defRPr>
            </a:lvl6pPr>
            <a:lvl7pPr marL="914400" algn="l" defTabSz="685800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300">
                <a:solidFill>
                  <a:schemeClr val="tx1"/>
                </a:solidFill>
                <a:latin typeface="Calibri Light" panose="020F0302020204030204" pitchFamily="34" charset="0"/>
                <a:ea typeface="SimSun" panose="02010600030101010101" pitchFamily="2" charset="-122"/>
              </a:defRPr>
            </a:lvl7pPr>
            <a:lvl8pPr marL="1371600" algn="l" defTabSz="685800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300">
                <a:solidFill>
                  <a:schemeClr val="tx1"/>
                </a:solidFill>
                <a:latin typeface="Calibri Light" panose="020F0302020204030204" pitchFamily="34" charset="0"/>
                <a:ea typeface="SimSun" panose="02010600030101010101" pitchFamily="2" charset="-122"/>
              </a:defRPr>
            </a:lvl8pPr>
            <a:lvl9pPr marL="1828800" algn="l" defTabSz="685800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300">
                <a:solidFill>
                  <a:schemeClr val="tx1"/>
                </a:solidFill>
                <a:latin typeface="Calibri Light" panose="020F0302020204030204" pitchFamily="34" charset="0"/>
                <a:ea typeface="SimSun" panose="02010600030101010101" pitchFamily="2" charset="-122"/>
              </a:defRPr>
            </a:lvl9pPr>
          </a:lstStyle>
          <a:p>
            <a:pPr marL="354013" algn="ctr" eaLnBrk="1" hangingPunct="1">
              <a:defRPr/>
            </a:pPr>
            <a:r>
              <a:rPr lang="en-US" altLang="zh-CN" sz="2400" b="1" dirty="0" smtClean="0">
                <a:solidFill>
                  <a:srgbClr val="FF0000"/>
                </a:solidFill>
                <a:latin typeface="+mn-lt"/>
                <a:cs typeface="Arial" panose="020B0604020202020204" pitchFamily="34" charset="0"/>
              </a:rPr>
              <a:t>HL-</a:t>
            </a:r>
            <a:r>
              <a:rPr lang="en-US" altLang="zh-CN" sz="2400" b="1" dirty="0" err="1" smtClean="0">
                <a:solidFill>
                  <a:srgbClr val="FF0000"/>
                </a:solidFill>
                <a:latin typeface="+mn-lt"/>
                <a:cs typeface="Arial" panose="020B0604020202020204" pitchFamily="34" charset="0"/>
              </a:rPr>
              <a:t>LHC</a:t>
            </a:r>
            <a:r>
              <a:rPr lang="en-US" altLang="zh-CN" sz="2400" b="1" dirty="0" smtClean="0">
                <a:solidFill>
                  <a:srgbClr val="FF0000"/>
                </a:solidFill>
                <a:latin typeface="+mn-lt"/>
                <a:cs typeface="Arial" panose="020B0604020202020204" pitchFamily="34" charset="0"/>
              </a:rPr>
              <a:t> inner triplet </a:t>
            </a:r>
            <a:r>
              <a:rPr lang="en-US" altLang="zh-CN" sz="2400" b="1" dirty="0" err="1" smtClean="0">
                <a:solidFill>
                  <a:srgbClr val="FF0000"/>
                </a:solidFill>
                <a:latin typeface="+mn-lt"/>
                <a:cs typeface="Arial" panose="020B0604020202020204" pitchFamily="34" charset="0"/>
              </a:rPr>
              <a:t>RQX</a:t>
            </a:r>
            <a:endParaRPr lang="en-GB" altLang="zh-CN" sz="2400" b="1" dirty="0">
              <a:solidFill>
                <a:srgbClr val="FF0000"/>
              </a:solidFill>
              <a:latin typeface="+mn-lt"/>
              <a:cs typeface="Arial" panose="020B0604020202020204" pitchFamily="34" charset="0"/>
            </a:endParaRPr>
          </a:p>
        </p:txBody>
      </p:sp>
      <p:sp>
        <p:nvSpPr>
          <p:cNvPr id="22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8316913" y="6589519"/>
            <a:ext cx="827087" cy="27781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9pPr>
          </a:lstStyle>
          <a:p>
            <a:fld id="{BB4DBF4F-7238-4A0B-B4F7-EF9CF53C4DE0}" type="slidenum">
              <a:rPr lang="en-US" altLang="en-US" sz="1200" smtClean="0">
                <a:latin typeface="+mn-lt"/>
              </a:rPr>
              <a:pPr/>
              <a:t>3</a:t>
            </a:fld>
            <a:endParaRPr lang="en-US" altLang="en-US" sz="1200" dirty="0" smtClean="0">
              <a:latin typeface="+mn-lt"/>
            </a:endParaRPr>
          </a:p>
        </p:txBody>
      </p:sp>
      <p:sp>
        <p:nvSpPr>
          <p:cNvPr id="11" name="Content Placeholder 3"/>
          <p:cNvSpPr>
            <a:spLocks noGrp="1"/>
          </p:cNvSpPr>
          <p:nvPr>
            <p:ph idx="1"/>
          </p:nvPr>
        </p:nvSpPr>
        <p:spPr>
          <a:xfrm>
            <a:off x="286754" y="3182650"/>
            <a:ext cx="8171446" cy="3140466"/>
          </a:xfrm>
        </p:spPr>
        <p:txBody>
          <a:bodyPr/>
          <a:lstStyle/>
          <a:p>
            <a:pPr lvl="1"/>
            <a:r>
              <a:rPr lang="en-US" sz="1600" dirty="0" smtClean="0"/>
              <a:t>Circuit protected by </a:t>
            </a:r>
            <a:r>
              <a:rPr lang="en-US" sz="1600" dirty="0" err="1" smtClean="0"/>
              <a:t>CLIQ</a:t>
            </a:r>
            <a:r>
              <a:rPr lang="en-US" sz="1600" dirty="0" smtClean="0"/>
              <a:t> + </a:t>
            </a:r>
            <a:r>
              <a:rPr lang="en-US" sz="1600" dirty="0" err="1" smtClean="0"/>
              <a:t>QHs</a:t>
            </a:r>
            <a:endParaRPr lang="en-US" sz="1600" dirty="0" smtClean="0"/>
          </a:p>
          <a:p>
            <a:pPr lvl="1"/>
            <a:endParaRPr lang="en-US" sz="1600" dirty="0" smtClean="0"/>
          </a:p>
          <a:p>
            <a:pPr lvl="1"/>
            <a:r>
              <a:rPr lang="en-US" sz="1600" dirty="0" smtClean="0"/>
              <a:t>Already done:</a:t>
            </a:r>
          </a:p>
          <a:p>
            <a:pPr lvl="2"/>
            <a:r>
              <a:rPr lang="en-US" sz="1600" dirty="0" smtClean="0"/>
              <a:t>Validated magnet simulation models: (</a:t>
            </a:r>
            <a:r>
              <a:rPr lang="en-US" sz="1600" dirty="0" err="1" smtClean="0"/>
              <a:t>Emmanuele</a:t>
            </a:r>
            <a:r>
              <a:rPr lang="en-US" sz="1600" dirty="0" smtClean="0"/>
              <a:t> / Matthias, both </a:t>
            </a:r>
            <a:r>
              <a:rPr lang="en-US" sz="1600" dirty="0" err="1" smtClean="0"/>
              <a:t>LEDET</a:t>
            </a:r>
            <a:r>
              <a:rPr lang="en-US" sz="1600" dirty="0" smtClean="0"/>
              <a:t> + </a:t>
            </a:r>
            <a:r>
              <a:rPr lang="en-US" sz="1600" dirty="0" err="1" smtClean="0"/>
              <a:t>Comsol</a:t>
            </a:r>
            <a:r>
              <a:rPr lang="en-US" sz="1600" dirty="0" smtClean="0"/>
              <a:t>)</a:t>
            </a:r>
          </a:p>
          <a:p>
            <a:pPr lvl="2"/>
            <a:r>
              <a:rPr lang="en-US" sz="1600" dirty="0" smtClean="0"/>
              <a:t>Circuit simulations: TALES (</a:t>
            </a:r>
            <a:r>
              <a:rPr lang="en-US" sz="1600" dirty="0" err="1" smtClean="0"/>
              <a:t>Emmanuele</a:t>
            </a:r>
            <a:r>
              <a:rPr lang="en-US" sz="1600" dirty="0" smtClean="0"/>
              <a:t>), co-sim (Matthias, responsibility transferred to </a:t>
            </a:r>
            <a:r>
              <a:rPr lang="en-US" sz="1600" dirty="0" err="1" smtClean="0"/>
              <a:t>Emmanuele</a:t>
            </a:r>
            <a:r>
              <a:rPr lang="en-US" sz="1600" dirty="0" smtClean="0"/>
              <a:t>, Oct 2018)</a:t>
            </a:r>
          </a:p>
          <a:p>
            <a:pPr lvl="1"/>
            <a:endParaRPr lang="en-US" sz="1600" dirty="0"/>
          </a:p>
          <a:p>
            <a:pPr lvl="1"/>
            <a:r>
              <a:rPr lang="en-US" sz="1600" dirty="0" smtClean="0"/>
              <a:t>Challenges / issues: </a:t>
            </a:r>
            <a:r>
              <a:rPr lang="en-US" sz="1600" dirty="0" err="1" smtClean="0"/>
              <a:t>CLIQ</a:t>
            </a:r>
            <a:r>
              <a:rPr lang="en-US" sz="1600" dirty="0" smtClean="0"/>
              <a:t>/k-mod Feeders (?), superconducting links, cold diodes, quench heater insulation, effect of </a:t>
            </a:r>
            <a:r>
              <a:rPr lang="en-US" sz="1600" dirty="0" err="1" smtClean="0"/>
              <a:t>QHs</a:t>
            </a:r>
            <a:r>
              <a:rPr lang="en-US" sz="1600" dirty="0" smtClean="0"/>
              <a:t> and </a:t>
            </a:r>
            <a:r>
              <a:rPr lang="en-US" sz="1600" dirty="0" err="1" smtClean="0"/>
              <a:t>CLIQ</a:t>
            </a:r>
            <a:r>
              <a:rPr lang="en-US" sz="1600" dirty="0" smtClean="0"/>
              <a:t> on beam</a:t>
            </a:r>
          </a:p>
          <a:p>
            <a:pPr lvl="1"/>
            <a:endParaRPr lang="en-US" sz="1600" dirty="0"/>
          </a:p>
          <a:p>
            <a:pPr lvl="1"/>
            <a:r>
              <a:rPr lang="en-US" sz="1600" dirty="0" smtClean="0"/>
              <a:t>(Proposed) distribution of work:</a:t>
            </a:r>
          </a:p>
          <a:p>
            <a:pPr lvl="2"/>
            <a:r>
              <a:rPr lang="en-US" sz="1600" dirty="0" smtClean="0"/>
              <a:t>Main responsible person: </a:t>
            </a:r>
            <a:r>
              <a:rPr lang="en-US" sz="1600" dirty="0" err="1" smtClean="0"/>
              <a:t>Emmanuele</a:t>
            </a:r>
            <a:endParaRPr lang="en-US" sz="1600" dirty="0" smtClean="0"/>
          </a:p>
          <a:p>
            <a:pPr lvl="2"/>
            <a:r>
              <a:rPr lang="en-US" sz="1600" dirty="0" smtClean="0"/>
              <a:t>Busbars: Matthias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3605" y="577850"/>
            <a:ext cx="5241045" cy="2232297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84061" y="577850"/>
            <a:ext cx="3369467" cy="24373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1922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itle 3"/>
          <p:cNvSpPr txBox="1">
            <a:spLocks noChangeArrowheads="1"/>
          </p:cNvSpPr>
          <p:nvPr/>
        </p:nvSpPr>
        <p:spPr bwMode="auto">
          <a:xfrm>
            <a:off x="-7375" y="-15974"/>
            <a:ext cx="9144000" cy="417513"/>
          </a:xfrm>
          <a:prstGeom prst="rect">
            <a:avLst/>
          </a:prstGeom>
          <a:solidFill>
            <a:srgbClr val="F2F2F2"/>
          </a:solidFill>
          <a:ln>
            <a:noFill/>
          </a:ln>
          <a:extLst/>
        </p:spPr>
        <p:txBody>
          <a:bodyPr anchor="ctr"/>
          <a:lstStyle>
            <a:lvl1pPr algn="l" defTabSz="685800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300" kern="1200">
                <a:solidFill>
                  <a:schemeClr val="tx1"/>
                </a:solidFill>
                <a:latin typeface="+mj-lt"/>
                <a:ea typeface="SimSun" panose="02010600030101010101" pitchFamily="2" charset="-122"/>
                <a:cs typeface="SimSun" pitchFamily="2" charset="-122"/>
              </a:defRPr>
            </a:lvl1pPr>
            <a:lvl2pPr algn="l" defTabSz="685800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300">
                <a:solidFill>
                  <a:schemeClr val="tx1"/>
                </a:solidFill>
                <a:latin typeface="Calibri Light" panose="020F0302020204030204" pitchFamily="34" charset="0"/>
                <a:ea typeface="SimSun" panose="02010600030101010101" pitchFamily="2" charset="-122"/>
                <a:cs typeface="SimSun" pitchFamily="2" charset="-122"/>
              </a:defRPr>
            </a:lvl2pPr>
            <a:lvl3pPr algn="l" defTabSz="685800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300">
                <a:solidFill>
                  <a:schemeClr val="tx1"/>
                </a:solidFill>
                <a:latin typeface="Calibri Light" panose="020F0302020204030204" pitchFamily="34" charset="0"/>
                <a:ea typeface="SimSun" panose="02010600030101010101" pitchFamily="2" charset="-122"/>
                <a:cs typeface="SimSun" pitchFamily="2" charset="-122"/>
              </a:defRPr>
            </a:lvl3pPr>
            <a:lvl4pPr algn="l" defTabSz="685800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300">
                <a:solidFill>
                  <a:schemeClr val="tx1"/>
                </a:solidFill>
                <a:latin typeface="Calibri Light" panose="020F0302020204030204" pitchFamily="34" charset="0"/>
                <a:ea typeface="SimSun" panose="02010600030101010101" pitchFamily="2" charset="-122"/>
                <a:cs typeface="SimSun" pitchFamily="2" charset="-122"/>
              </a:defRPr>
            </a:lvl4pPr>
            <a:lvl5pPr algn="l" defTabSz="685800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300">
                <a:solidFill>
                  <a:schemeClr val="tx1"/>
                </a:solidFill>
                <a:latin typeface="Calibri Light" panose="020F0302020204030204" pitchFamily="34" charset="0"/>
                <a:ea typeface="SimSun" panose="02010600030101010101" pitchFamily="2" charset="-122"/>
                <a:cs typeface="SimSun" pitchFamily="2" charset="-122"/>
              </a:defRPr>
            </a:lvl5pPr>
            <a:lvl6pPr marL="457200" algn="l" defTabSz="685800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300">
                <a:solidFill>
                  <a:schemeClr val="tx1"/>
                </a:solidFill>
                <a:latin typeface="Calibri Light" panose="020F0302020204030204" pitchFamily="34" charset="0"/>
                <a:ea typeface="SimSun" panose="02010600030101010101" pitchFamily="2" charset="-122"/>
              </a:defRPr>
            </a:lvl6pPr>
            <a:lvl7pPr marL="914400" algn="l" defTabSz="685800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300">
                <a:solidFill>
                  <a:schemeClr val="tx1"/>
                </a:solidFill>
                <a:latin typeface="Calibri Light" panose="020F0302020204030204" pitchFamily="34" charset="0"/>
                <a:ea typeface="SimSun" panose="02010600030101010101" pitchFamily="2" charset="-122"/>
              </a:defRPr>
            </a:lvl7pPr>
            <a:lvl8pPr marL="1371600" algn="l" defTabSz="685800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300">
                <a:solidFill>
                  <a:schemeClr val="tx1"/>
                </a:solidFill>
                <a:latin typeface="Calibri Light" panose="020F0302020204030204" pitchFamily="34" charset="0"/>
                <a:ea typeface="SimSun" panose="02010600030101010101" pitchFamily="2" charset="-122"/>
              </a:defRPr>
            </a:lvl8pPr>
            <a:lvl9pPr marL="1828800" algn="l" defTabSz="685800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300">
                <a:solidFill>
                  <a:schemeClr val="tx1"/>
                </a:solidFill>
                <a:latin typeface="Calibri Light" panose="020F0302020204030204" pitchFamily="34" charset="0"/>
                <a:ea typeface="SimSun" panose="02010600030101010101" pitchFamily="2" charset="-122"/>
              </a:defRPr>
            </a:lvl9pPr>
          </a:lstStyle>
          <a:p>
            <a:pPr marL="354013" algn="ctr" eaLnBrk="1" hangingPunct="1">
              <a:defRPr/>
            </a:pPr>
            <a:r>
              <a:rPr lang="en-US" altLang="zh-CN" sz="2400" b="1" dirty="0" err="1" smtClean="0">
                <a:solidFill>
                  <a:srgbClr val="FF0000"/>
                </a:solidFill>
                <a:latin typeface="+mn-lt"/>
                <a:cs typeface="Arial" panose="020B0604020202020204" pitchFamily="34" charset="0"/>
              </a:rPr>
              <a:t>RCBXV</a:t>
            </a:r>
            <a:r>
              <a:rPr lang="en-US" altLang="zh-CN" sz="2400" b="1" dirty="0" smtClean="0">
                <a:solidFill>
                  <a:srgbClr val="FF0000"/>
                </a:solidFill>
                <a:latin typeface="+mn-lt"/>
                <a:cs typeface="Arial" panose="020B0604020202020204" pitchFamily="34" charset="0"/>
              </a:rPr>
              <a:t>/H (aka </a:t>
            </a:r>
            <a:r>
              <a:rPr lang="en-US" altLang="zh-CN" sz="2400" b="1" dirty="0">
                <a:solidFill>
                  <a:srgbClr val="FF0000"/>
                </a:solidFill>
                <a:latin typeface="+mn-lt"/>
                <a:cs typeface="Arial" panose="020B0604020202020204" pitchFamily="34" charset="0"/>
              </a:rPr>
              <a:t>S</a:t>
            </a:r>
            <a:r>
              <a:rPr lang="en-US" altLang="zh-CN" sz="2400" b="1" dirty="0" smtClean="0">
                <a:solidFill>
                  <a:srgbClr val="FF0000"/>
                </a:solidFill>
                <a:latin typeface="+mn-lt"/>
                <a:cs typeface="Arial" panose="020B0604020202020204" pitchFamily="34" charset="0"/>
              </a:rPr>
              <a:t>panish motors)</a:t>
            </a:r>
            <a:endParaRPr lang="en-GB" altLang="zh-CN" sz="2400" b="1" dirty="0">
              <a:solidFill>
                <a:srgbClr val="FF0000"/>
              </a:solidFill>
              <a:latin typeface="+mn-lt"/>
              <a:cs typeface="Arial" panose="020B0604020202020204" pitchFamily="34" charset="0"/>
            </a:endParaRPr>
          </a:p>
        </p:txBody>
      </p:sp>
      <p:sp>
        <p:nvSpPr>
          <p:cNvPr id="22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8316913" y="6589519"/>
            <a:ext cx="827087" cy="27781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9pPr>
          </a:lstStyle>
          <a:p>
            <a:fld id="{BB4DBF4F-7238-4A0B-B4F7-EF9CF53C4DE0}" type="slidenum">
              <a:rPr lang="en-US" altLang="en-US" sz="1200" smtClean="0">
                <a:latin typeface="+mn-lt"/>
              </a:rPr>
              <a:pPr/>
              <a:t>4</a:t>
            </a:fld>
            <a:endParaRPr lang="en-US" altLang="en-US" sz="1200" dirty="0" smtClean="0">
              <a:latin typeface="+mn-lt"/>
            </a:endParaRPr>
          </a:p>
        </p:txBody>
      </p:sp>
      <p:sp>
        <p:nvSpPr>
          <p:cNvPr id="11" name="Content Placeholder 3"/>
          <p:cNvSpPr>
            <a:spLocks noGrp="1"/>
          </p:cNvSpPr>
          <p:nvPr>
            <p:ph idx="1"/>
          </p:nvPr>
        </p:nvSpPr>
        <p:spPr>
          <a:xfrm>
            <a:off x="249298" y="3160456"/>
            <a:ext cx="8630653" cy="3140466"/>
          </a:xfrm>
        </p:spPr>
        <p:txBody>
          <a:bodyPr/>
          <a:lstStyle/>
          <a:p>
            <a:pPr lvl="1"/>
            <a:r>
              <a:rPr lang="en-US" sz="1600" dirty="0" smtClean="0"/>
              <a:t>Circuit protected by energy-extraction, crowbar (?), single magnet per circuit</a:t>
            </a:r>
          </a:p>
          <a:p>
            <a:pPr lvl="1"/>
            <a:endParaRPr lang="en-US" sz="1600" dirty="0"/>
          </a:p>
          <a:p>
            <a:pPr lvl="1"/>
            <a:r>
              <a:rPr lang="en-US" sz="1600" dirty="0" smtClean="0"/>
              <a:t>Status:</a:t>
            </a:r>
          </a:p>
          <a:p>
            <a:pPr lvl="2"/>
            <a:r>
              <a:rPr lang="en-US" sz="1600" dirty="0" smtClean="0"/>
              <a:t>Roxie simulation model available (Susana), </a:t>
            </a:r>
            <a:r>
              <a:rPr lang="en-US" sz="1600" dirty="0" smtClean="0"/>
              <a:t>questions </a:t>
            </a:r>
            <a:r>
              <a:rPr lang="en-US" sz="1600" dirty="0" smtClean="0"/>
              <a:t>on whether magnets are indeed self-protected</a:t>
            </a:r>
          </a:p>
          <a:p>
            <a:pPr lvl="1"/>
            <a:endParaRPr lang="en-US" sz="1600" dirty="0"/>
          </a:p>
          <a:p>
            <a:pPr lvl="1"/>
            <a:r>
              <a:rPr lang="en-US" sz="1600" dirty="0"/>
              <a:t>Challenges / issues</a:t>
            </a:r>
            <a:r>
              <a:rPr lang="en-US" sz="1600" dirty="0" smtClean="0"/>
              <a:t>:</a:t>
            </a:r>
          </a:p>
          <a:p>
            <a:pPr lvl="2"/>
            <a:r>
              <a:rPr lang="en-US" sz="1600" dirty="0" smtClean="0"/>
              <a:t>For the shorter </a:t>
            </a:r>
            <a:r>
              <a:rPr lang="en-US" sz="1600" dirty="0" err="1" smtClean="0"/>
              <a:t>MCBXF</a:t>
            </a:r>
            <a:r>
              <a:rPr lang="en-US" sz="1600" dirty="0" smtClean="0"/>
              <a:t> magnets, busbar </a:t>
            </a:r>
            <a:r>
              <a:rPr lang="en-US" sz="1600" dirty="0" smtClean="0"/>
              <a:t>is </a:t>
            </a:r>
            <a:r>
              <a:rPr lang="en-US" sz="1600" dirty="0" smtClean="0"/>
              <a:t>solely </a:t>
            </a:r>
            <a:r>
              <a:rPr lang="en-US" sz="1600" dirty="0" smtClean="0"/>
              <a:t>protected by crowbar, even though from CERN perspective crowbar does not guarantee minimum resistance </a:t>
            </a:r>
            <a:r>
              <a:rPr lang="en-US" sz="1600" dirty="0" smtClean="0">
                <a:sym typeface="Wingdings" panose="05000000000000000000" pitchFamily="2" charset="2"/>
              </a:rPr>
              <a:t> Energy extraction to be added to </a:t>
            </a:r>
            <a:r>
              <a:rPr lang="en-US" sz="1600" dirty="0" smtClean="0">
                <a:sym typeface="Wingdings" panose="05000000000000000000" pitchFamily="2" charset="2"/>
              </a:rPr>
              <a:t>baseline for all </a:t>
            </a:r>
            <a:r>
              <a:rPr lang="en-US" sz="1600" dirty="0" err="1" smtClean="0">
                <a:sym typeface="Wingdings" panose="05000000000000000000" pitchFamily="2" charset="2"/>
              </a:rPr>
              <a:t>RCBXV</a:t>
            </a:r>
            <a:r>
              <a:rPr lang="en-US" sz="1600" dirty="0" smtClean="0">
                <a:sym typeface="Wingdings" panose="05000000000000000000" pitchFamily="2" charset="2"/>
              </a:rPr>
              <a:t>/H circuits?</a:t>
            </a:r>
            <a:endParaRPr lang="en-US" sz="1600" dirty="0" smtClean="0"/>
          </a:p>
          <a:p>
            <a:pPr lvl="2"/>
            <a:endParaRPr lang="en-US" sz="1600" dirty="0"/>
          </a:p>
          <a:p>
            <a:pPr lvl="1"/>
            <a:r>
              <a:rPr lang="en-US" sz="1600" dirty="0" smtClean="0"/>
              <a:t>(Proposed) distribution of work:</a:t>
            </a:r>
          </a:p>
          <a:p>
            <a:pPr lvl="2"/>
            <a:r>
              <a:rPr lang="en-US" sz="1600" dirty="0" smtClean="0"/>
              <a:t>Magnet study: Susana</a:t>
            </a:r>
          </a:p>
          <a:p>
            <a:pPr lvl="2"/>
            <a:r>
              <a:rPr lang="en-US" sz="1600" dirty="0" smtClean="0"/>
              <a:t>Busbar study: Matthias (in progress)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67249" y="401539"/>
            <a:ext cx="2688646" cy="26040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8119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itle 3"/>
          <p:cNvSpPr txBox="1">
            <a:spLocks noChangeArrowheads="1"/>
          </p:cNvSpPr>
          <p:nvPr/>
        </p:nvSpPr>
        <p:spPr bwMode="auto">
          <a:xfrm>
            <a:off x="-7375" y="-15974"/>
            <a:ext cx="9144000" cy="417513"/>
          </a:xfrm>
          <a:prstGeom prst="rect">
            <a:avLst/>
          </a:prstGeom>
          <a:solidFill>
            <a:srgbClr val="F2F2F2"/>
          </a:solidFill>
          <a:ln>
            <a:noFill/>
          </a:ln>
          <a:extLst/>
        </p:spPr>
        <p:txBody>
          <a:bodyPr anchor="ctr"/>
          <a:lstStyle>
            <a:lvl1pPr algn="l" defTabSz="685800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300" kern="1200">
                <a:solidFill>
                  <a:schemeClr val="tx1"/>
                </a:solidFill>
                <a:latin typeface="+mj-lt"/>
                <a:ea typeface="SimSun" panose="02010600030101010101" pitchFamily="2" charset="-122"/>
                <a:cs typeface="SimSun" pitchFamily="2" charset="-122"/>
              </a:defRPr>
            </a:lvl1pPr>
            <a:lvl2pPr algn="l" defTabSz="685800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300">
                <a:solidFill>
                  <a:schemeClr val="tx1"/>
                </a:solidFill>
                <a:latin typeface="Calibri Light" panose="020F0302020204030204" pitchFamily="34" charset="0"/>
                <a:ea typeface="SimSun" panose="02010600030101010101" pitchFamily="2" charset="-122"/>
                <a:cs typeface="SimSun" pitchFamily="2" charset="-122"/>
              </a:defRPr>
            </a:lvl2pPr>
            <a:lvl3pPr algn="l" defTabSz="685800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300">
                <a:solidFill>
                  <a:schemeClr val="tx1"/>
                </a:solidFill>
                <a:latin typeface="Calibri Light" panose="020F0302020204030204" pitchFamily="34" charset="0"/>
                <a:ea typeface="SimSun" panose="02010600030101010101" pitchFamily="2" charset="-122"/>
                <a:cs typeface="SimSun" pitchFamily="2" charset="-122"/>
              </a:defRPr>
            </a:lvl3pPr>
            <a:lvl4pPr algn="l" defTabSz="685800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300">
                <a:solidFill>
                  <a:schemeClr val="tx1"/>
                </a:solidFill>
                <a:latin typeface="Calibri Light" panose="020F0302020204030204" pitchFamily="34" charset="0"/>
                <a:ea typeface="SimSun" panose="02010600030101010101" pitchFamily="2" charset="-122"/>
                <a:cs typeface="SimSun" pitchFamily="2" charset="-122"/>
              </a:defRPr>
            </a:lvl4pPr>
            <a:lvl5pPr algn="l" defTabSz="685800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300">
                <a:solidFill>
                  <a:schemeClr val="tx1"/>
                </a:solidFill>
                <a:latin typeface="Calibri Light" panose="020F0302020204030204" pitchFamily="34" charset="0"/>
                <a:ea typeface="SimSun" panose="02010600030101010101" pitchFamily="2" charset="-122"/>
                <a:cs typeface="SimSun" pitchFamily="2" charset="-122"/>
              </a:defRPr>
            </a:lvl5pPr>
            <a:lvl6pPr marL="457200" algn="l" defTabSz="685800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300">
                <a:solidFill>
                  <a:schemeClr val="tx1"/>
                </a:solidFill>
                <a:latin typeface="Calibri Light" panose="020F0302020204030204" pitchFamily="34" charset="0"/>
                <a:ea typeface="SimSun" panose="02010600030101010101" pitchFamily="2" charset="-122"/>
              </a:defRPr>
            </a:lvl6pPr>
            <a:lvl7pPr marL="914400" algn="l" defTabSz="685800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300">
                <a:solidFill>
                  <a:schemeClr val="tx1"/>
                </a:solidFill>
                <a:latin typeface="Calibri Light" panose="020F0302020204030204" pitchFamily="34" charset="0"/>
                <a:ea typeface="SimSun" panose="02010600030101010101" pitchFamily="2" charset="-122"/>
              </a:defRPr>
            </a:lvl7pPr>
            <a:lvl8pPr marL="1371600" algn="l" defTabSz="685800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300">
                <a:solidFill>
                  <a:schemeClr val="tx1"/>
                </a:solidFill>
                <a:latin typeface="Calibri Light" panose="020F0302020204030204" pitchFamily="34" charset="0"/>
                <a:ea typeface="SimSun" panose="02010600030101010101" pitchFamily="2" charset="-122"/>
              </a:defRPr>
            </a:lvl8pPr>
            <a:lvl9pPr marL="1828800" algn="l" defTabSz="685800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300">
                <a:solidFill>
                  <a:schemeClr val="tx1"/>
                </a:solidFill>
                <a:latin typeface="Calibri Light" panose="020F0302020204030204" pitchFamily="34" charset="0"/>
                <a:ea typeface="SimSun" panose="02010600030101010101" pitchFamily="2" charset="-122"/>
              </a:defRPr>
            </a:lvl9pPr>
          </a:lstStyle>
          <a:p>
            <a:pPr marL="354013" algn="ctr" eaLnBrk="1" hangingPunct="1">
              <a:defRPr/>
            </a:pPr>
            <a:r>
              <a:rPr lang="en-US" altLang="zh-CN" sz="2400" b="1" dirty="0" smtClean="0">
                <a:solidFill>
                  <a:srgbClr val="FF0000"/>
                </a:solidFill>
                <a:latin typeface="+mn-lt"/>
                <a:cs typeface="Arial" panose="020B0604020202020204" pitchFamily="34" charset="0"/>
              </a:rPr>
              <a:t>High order correctors</a:t>
            </a:r>
            <a:endParaRPr lang="en-GB" altLang="zh-CN" sz="2400" b="1" dirty="0">
              <a:solidFill>
                <a:srgbClr val="FF0000"/>
              </a:solidFill>
              <a:latin typeface="+mn-lt"/>
              <a:cs typeface="Arial" panose="020B0604020202020204" pitchFamily="34" charset="0"/>
            </a:endParaRPr>
          </a:p>
        </p:txBody>
      </p:sp>
      <p:sp>
        <p:nvSpPr>
          <p:cNvPr id="22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8316913" y="6589519"/>
            <a:ext cx="827087" cy="27781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9pPr>
          </a:lstStyle>
          <a:p>
            <a:fld id="{BB4DBF4F-7238-4A0B-B4F7-EF9CF53C4DE0}" type="slidenum">
              <a:rPr lang="en-US" altLang="en-US" sz="1200" smtClean="0">
                <a:latin typeface="+mn-lt"/>
              </a:rPr>
              <a:pPr/>
              <a:t>5</a:t>
            </a:fld>
            <a:endParaRPr lang="en-US" altLang="en-US" sz="1200" dirty="0" smtClean="0">
              <a:latin typeface="+mn-lt"/>
            </a:endParaRPr>
          </a:p>
        </p:txBody>
      </p:sp>
      <p:sp>
        <p:nvSpPr>
          <p:cNvPr id="11" name="Content Placeholder 3"/>
          <p:cNvSpPr>
            <a:spLocks noGrp="1"/>
          </p:cNvSpPr>
          <p:nvPr>
            <p:ph idx="1"/>
          </p:nvPr>
        </p:nvSpPr>
        <p:spPr>
          <a:xfrm>
            <a:off x="561474" y="3057206"/>
            <a:ext cx="8341895" cy="3170223"/>
          </a:xfrm>
        </p:spPr>
        <p:txBody>
          <a:bodyPr/>
          <a:lstStyle/>
          <a:p>
            <a:pPr lvl="1"/>
            <a:r>
              <a:rPr lang="en-US" sz="1500" dirty="0" smtClean="0"/>
              <a:t>Circuits self-protected, with exception of </a:t>
            </a:r>
            <a:r>
              <a:rPr lang="en-US" sz="1500" dirty="0" err="1" smtClean="0"/>
              <a:t>MCQSXFP1</a:t>
            </a:r>
            <a:r>
              <a:rPr lang="en-US" sz="1500" dirty="0" smtClean="0"/>
              <a:t> (energy extraction), single magnet per circuit</a:t>
            </a:r>
          </a:p>
          <a:p>
            <a:pPr lvl="1"/>
            <a:endParaRPr lang="en-US" sz="1500" dirty="0"/>
          </a:p>
          <a:p>
            <a:pPr lvl="1"/>
            <a:r>
              <a:rPr lang="en-US" sz="1500" dirty="0" smtClean="0"/>
              <a:t>Status:</a:t>
            </a:r>
          </a:p>
          <a:p>
            <a:pPr lvl="2"/>
            <a:r>
              <a:rPr lang="en-US" dirty="0" smtClean="0"/>
              <a:t>Experimental studies on magnets highly advanced (aka, the quench behavior is already known)</a:t>
            </a:r>
          </a:p>
          <a:p>
            <a:pPr lvl="2"/>
            <a:r>
              <a:rPr lang="en-US" dirty="0" smtClean="0"/>
              <a:t>Validated </a:t>
            </a:r>
            <a:r>
              <a:rPr lang="en-US" dirty="0" err="1" smtClean="0"/>
              <a:t>QLASA</a:t>
            </a:r>
            <a:r>
              <a:rPr lang="en-US" dirty="0" smtClean="0"/>
              <a:t> simulation models done by </a:t>
            </a:r>
            <a:r>
              <a:rPr lang="en-US" dirty="0" err="1" smtClean="0"/>
              <a:t>INFN</a:t>
            </a:r>
            <a:r>
              <a:rPr lang="en-US" dirty="0" smtClean="0"/>
              <a:t> are available (Matthias)</a:t>
            </a:r>
          </a:p>
          <a:p>
            <a:pPr lvl="1"/>
            <a:endParaRPr lang="en-US" sz="1500" dirty="0" smtClean="0"/>
          </a:p>
          <a:p>
            <a:pPr lvl="1"/>
            <a:r>
              <a:rPr lang="en-US" sz="1500" dirty="0"/>
              <a:t>Challenges / issues</a:t>
            </a:r>
            <a:r>
              <a:rPr lang="en-US" sz="1500" dirty="0" smtClean="0"/>
              <a:t>:</a:t>
            </a:r>
          </a:p>
          <a:p>
            <a:pPr lvl="2"/>
            <a:r>
              <a:rPr lang="en-US" dirty="0" smtClean="0"/>
              <a:t>For the most part, these circuits are to be self-protected, requiring </a:t>
            </a:r>
            <a:r>
              <a:rPr lang="en-US" dirty="0" err="1" smtClean="0"/>
              <a:t>cryo</a:t>
            </a:r>
            <a:r>
              <a:rPr lang="en-US" dirty="0" smtClean="0"/>
              <a:t>-stable busbars (ordinarily discharge with crowbars)</a:t>
            </a:r>
          </a:p>
          <a:p>
            <a:pPr lvl="1"/>
            <a:endParaRPr lang="en-US" sz="1500" dirty="0"/>
          </a:p>
          <a:p>
            <a:pPr lvl="1"/>
            <a:r>
              <a:rPr lang="en-US" sz="1500" dirty="0" smtClean="0"/>
              <a:t>Proposed distribution of work:</a:t>
            </a:r>
          </a:p>
          <a:p>
            <a:pPr lvl="2"/>
            <a:r>
              <a:rPr lang="en-US" dirty="0" smtClean="0"/>
              <a:t>Magnet side: Michal W (Useful for developing </a:t>
            </a:r>
            <a:r>
              <a:rPr lang="en-US" dirty="0" err="1" smtClean="0"/>
              <a:t>Ansys</a:t>
            </a:r>
            <a:r>
              <a:rPr lang="en-US" dirty="0" smtClean="0"/>
              <a:t> 3D quench, given that experimental data is already available + </a:t>
            </a:r>
            <a:r>
              <a:rPr lang="en-US" dirty="0" err="1" smtClean="0"/>
              <a:t>INFN</a:t>
            </a:r>
            <a:r>
              <a:rPr lang="en-US" dirty="0" smtClean="0"/>
              <a:t> collaboration (Marco </a:t>
            </a:r>
            <a:r>
              <a:rPr lang="en-US" dirty="0" err="1" smtClean="0"/>
              <a:t>Prioli</a:t>
            </a:r>
            <a:r>
              <a:rPr lang="en-US" dirty="0" smtClean="0"/>
              <a:t>))</a:t>
            </a:r>
          </a:p>
          <a:p>
            <a:pPr lvl="2"/>
            <a:r>
              <a:rPr lang="en-US" dirty="0" smtClean="0"/>
              <a:t>Busbars: Matthias</a:t>
            </a:r>
            <a:endParaRPr lang="en-US" dirty="0"/>
          </a:p>
          <a:p>
            <a:pPr lvl="1"/>
            <a:endParaRPr lang="en-US" sz="1500" dirty="0" smtClean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64233" y="465195"/>
            <a:ext cx="4508758" cy="23713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5178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itle 3"/>
          <p:cNvSpPr txBox="1">
            <a:spLocks noChangeArrowheads="1"/>
          </p:cNvSpPr>
          <p:nvPr/>
        </p:nvSpPr>
        <p:spPr bwMode="auto">
          <a:xfrm>
            <a:off x="-7375" y="-15974"/>
            <a:ext cx="9144000" cy="417513"/>
          </a:xfrm>
          <a:prstGeom prst="rect">
            <a:avLst/>
          </a:prstGeom>
          <a:solidFill>
            <a:srgbClr val="F2F2F2"/>
          </a:solidFill>
          <a:ln>
            <a:noFill/>
          </a:ln>
          <a:extLst/>
        </p:spPr>
        <p:txBody>
          <a:bodyPr anchor="ctr"/>
          <a:lstStyle>
            <a:lvl1pPr algn="l" defTabSz="685800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300" kern="1200">
                <a:solidFill>
                  <a:schemeClr val="tx1"/>
                </a:solidFill>
                <a:latin typeface="+mj-lt"/>
                <a:ea typeface="SimSun" panose="02010600030101010101" pitchFamily="2" charset="-122"/>
                <a:cs typeface="SimSun" pitchFamily="2" charset="-122"/>
              </a:defRPr>
            </a:lvl1pPr>
            <a:lvl2pPr algn="l" defTabSz="685800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300">
                <a:solidFill>
                  <a:schemeClr val="tx1"/>
                </a:solidFill>
                <a:latin typeface="Calibri Light" panose="020F0302020204030204" pitchFamily="34" charset="0"/>
                <a:ea typeface="SimSun" panose="02010600030101010101" pitchFamily="2" charset="-122"/>
                <a:cs typeface="SimSun" pitchFamily="2" charset="-122"/>
              </a:defRPr>
            </a:lvl2pPr>
            <a:lvl3pPr algn="l" defTabSz="685800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300">
                <a:solidFill>
                  <a:schemeClr val="tx1"/>
                </a:solidFill>
                <a:latin typeface="Calibri Light" panose="020F0302020204030204" pitchFamily="34" charset="0"/>
                <a:ea typeface="SimSun" panose="02010600030101010101" pitchFamily="2" charset="-122"/>
                <a:cs typeface="SimSun" pitchFamily="2" charset="-122"/>
              </a:defRPr>
            </a:lvl3pPr>
            <a:lvl4pPr algn="l" defTabSz="685800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300">
                <a:solidFill>
                  <a:schemeClr val="tx1"/>
                </a:solidFill>
                <a:latin typeface="Calibri Light" panose="020F0302020204030204" pitchFamily="34" charset="0"/>
                <a:ea typeface="SimSun" panose="02010600030101010101" pitchFamily="2" charset="-122"/>
                <a:cs typeface="SimSun" pitchFamily="2" charset="-122"/>
              </a:defRPr>
            </a:lvl4pPr>
            <a:lvl5pPr algn="l" defTabSz="685800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300">
                <a:solidFill>
                  <a:schemeClr val="tx1"/>
                </a:solidFill>
                <a:latin typeface="Calibri Light" panose="020F0302020204030204" pitchFamily="34" charset="0"/>
                <a:ea typeface="SimSun" panose="02010600030101010101" pitchFamily="2" charset="-122"/>
                <a:cs typeface="SimSun" pitchFamily="2" charset="-122"/>
              </a:defRPr>
            </a:lvl5pPr>
            <a:lvl6pPr marL="457200" algn="l" defTabSz="685800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300">
                <a:solidFill>
                  <a:schemeClr val="tx1"/>
                </a:solidFill>
                <a:latin typeface="Calibri Light" panose="020F0302020204030204" pitchFamily="34" charset="0"/>
                <a:ea typeface="SimSun" panose="02010600030101010101" pitchFamily="2" charset="-122"/>
              </a:defRPr>
            </a:lvl6pPr>
            <a:lvl7pPr marL="914400" algn="l" defTabSz="685800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300">
                <a:solidFill>
                  <a:schemeClr val="tx1"/>
                </a:solidFill>
                <a:latin typeface="Calibri Light" panose="020F0302020204030204" pitchFamily="34" charset="0"/>
                <a:ea typeface="SimSun" panose="02010600030101010101" pitchFamily="2" charset="-122"/>
              </a:defRPr>
            </a:lvl7pPr>
            <a:lvl8pPr marL="1371600" algn="l" defTabSz="685800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300">
                <a:solidFill>
                  <a:schemeClr val="tx1"/>
                </a:solidFill>
                <a:latin typeface="Calibri Light" panose="020F0302020204030204" pitchFamily="34" charset="0"/>
                <a:ea typeface="SimSun" panose="02010600030101010101" pitchFamily="2" charset="-122"/>
              </a:defRPr>
            </a:lvl8pPr>
            <a:lvl9pPr marL="1828800" algn="l" defTabSz="685800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300">
                <a:solidFill>
                  <a:schemeClr val="tx1"/>
                </a:solidFill>
                <a:latin typeface="Calibri Light" panose="020F0302020204030204" pitchFamily="34" charset="0"/>
                <a:ea typeface="SimSun" panose="02010600030101010101" pitchFamily="2" charset="-122"/>
              </a:defRPr>
            </a:lvl9pPr>
          </a:lstStyle>
          <a:p>
            <a:pPr marL="354013" algn="ctr" eaLnBrk="1" hangingPunct="1">
              <a:defRPr/>
            </a:pPr>
            <a:r>
              <a:rPr lang="en-US" altLang="zh-CN" sz="2400" b="1" dirty="0" err="1" smtClean="0">
                <a:solidFill>
                  <a:srgbClr val="FF0000"/>
                </a:solidFill>
                <a:latin typeface="+mn-lt"/>
                <a:cs typeface="Arial" panose="020B0604020202020204" pitchFamily="34" charset="0"/>
              </a:rPr>
              <a:t>RD1</a:t>
            </a:r>
            <a:r>
              <a:rPr lang="en-US" altLang="zh-CN" sz="2400" b="1" dirty="0" smtClean="0">
                <a:solidFill>
                  <a:srgbClr val="FF0000"/>
                </a:solidFill>
                <a:latin typeface="+mn-lt"/>
                <a:cs typeface="Arial" panose="020B0604020202020204" pitchFamily="34" charset="0"/>
              </a:rPr>
              <a:t> (aka </a:t>
            </a:r>
            <a:r>
              <a:rPr lang="en-US" altLang="zh-CN" sz="2400" b="1" dirty="0" err="1" smtClean="0">
                <a:solidFill>
                  <a:srgbClr val="FF0000"/>
                </a:solidFill>
                <a:latin typeface="+mn-lt"/>
                <a:cs typeface="Arial" panose="020B0604020202020204" pitchFamily="34" charset="0"/>
              </a:rPr>
              <a:t>D1</a:t>
            </a:r>
            <a:r>
              <a:rPr lang="en-US" altLang="zh-CN" sz="2400" b="1" dirty="0" smtClean="0">
                <a:solidFill>
                  <a:srgbClr val="FF0000"/>
                </a:solidFill>
                <a:latin typeface="+mn-lt"/>
                <a:cs typeface="Arial" panose="020B0604020202020204" pitchFamily="34" charset="0"/>
              </a:rPr>
              <a:t>) + </a:t>
            </a:r>
            <a:r>
              <a:rPr lang="en-US" altLang="zh-CN" sz="2400" b="1" dirty="0" err="1" smtClean="0">
                <a:solidFill>
                  <a:srgbClr val="FF0000"/>
                </a:solidFill>
                <a:latin typeface="+mn-lt"/>
                <a:cs typeface="Arial" panose="020B0604020202020204" pitchFamily="34" charset="0"/>
              </a:rPr>
              <a:t>RD2</a:t>
            </a:r>
            <a:r>
              <a:rPr lang="en-US" altLang="zh-CN" sz="2400" b="1" dirty="0" smtClean="0">
                <a:solidFill>
                  <a:srgbClr val="FF0000"/>
                </a:solidFill>
                <a:latin typeface="+mn-lt"/>
                <a:cs typeface="Arial" panose="020B0604020202020204" pitchFamily="34" charset="0"/>
              </a:rPr>
              <a:t> (aka </a:t>
            </a:r>
            <a:r>
              <a:rPr lang="en-US" altLang="zh-CN" sz="2400" b="1" dirty="0" err="1" smtClean="0">
                <a:solidFill>
                  <a:srgbClr val="FF0000"/>
                </a:solidFill>
                <a:latin typeface="+mn-lt"/>
                <a:cs typeface="Arial" panose="020B0604020202020204" pitchFamily="34" charset="0"/>
              </a:rPr>
              <a:t>D2</a:t>
            </a:r>
            <a:r>
              <a:rPr lang="en-US" altLang="zh-CN" sz="2400" b="1" dirty="0" smtClean="0">
                <a:solidFill>
                  <a:srgbClr val="FF0000"/>
                </a:solidFill>
                <a:latin typeface="+mn-lt"/>
                <a:cs typeface="Arial" panose="020B0604020202020204" pitchFamily="34" charset="0"/>
              </a:rPr>
              <a:t>)</a:t>
            </a:r>
            <a:endParaRPr lang="en-GB" altLang="zh-CN" sz="2400" b="1" dirty="0">
              <a:solidFill>
                <a:srgbClr val="FF0000"/>
              </a:solidFill>
              <a:latin typeface="+mn-lt"/>
              <a:cs typeface="Arial" panose="020B0604020202020204" pitchFamily="34" charset="0"/>
            </a:endParaRPr>
          </a:p>
        </p:txBody>
      </p:sp>
      <p:sp>
        <p:nvSpPr>
          <p:cNvPr id="22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8316913" y="6589519"/>
            <a:ext cx="827087" cy="27781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9pPr>
          </a:lstStyle>
          <a:p>
            <a:fld id="{BB4DBF4F-7238-4A0B-B4F7-EF9CF53C4DE0}" type="slidenum">
              <a:rPr lang="en-US" altLang="en-US" sz="1200" smtClean="0">
                <a:latin typeface="+mn-lt"/>
              </a:rPr>
              <a:pPr/>
              <a:t>6</a:t>
            </a:fld>
            <a:endParaRPr lang="en-US" altLang="en-US" sz="1200" dirty="0" smtClean="0">
              <a:latin typeface="+mn-lt"/>
            </a:endParaRPr>
          </a:p>
        </p:txBody>
      </p:sp>
      <p:sp>
        <p:nvSpPr>
          <p:cNvPr id="11" name="Content Placeholder 3"/>
          <p:cNvSpPr>
            <a:spLocks noGrp="1"/>
          </p:cNvSpPr>
          <p:nvPr>
            <p:ph idx="1"/>
          </p:nvPr>
        </p:nvSpPr>
        <p:spPr>
          <a:xfrm>
            <a:off x="505326" y="4138863"/>
            <a:ext cx="8254626" cy="2486020"/>
          </a:xfrm>
        </p:spPr>
        <p:txBody>
          <a:bodyPr/>
          <a:lstStyle/>
          <a:p>
            <a:pPr lvl="1"/>
            <a:r>
              <a:rPr lang="en-US" sz="1600" dirty="0" err="1" smtClean="0"/>
              <a:t>RD1</a:t>
            </a:r>
            <a:r>
              <a:rPr lang="en-US" sz="1600" dirty="0" smtClean="0"/>
              <a:t> and </a:t>
            </a:r>
            <a:r>
              <a:rPr lang="en-US" sz="1600" dirty="0" err="1" smtClean="0"/>
              <a:t>RD2</a:t>
            </a:r>
            <a:r>
              <a:rPr lang="en-US" sz="1600" dirty="0" smtClean="0"/>
              <a:t> circuits, with a single </a:t>
            </a:r>
            <a:r>
              <a:rPr lang="en-US" sz="1600" dirty="0" smtClean="0"/>
              <a:t>magnet per </a:t>
            </a:r>
            <a:r>
              <a:rPr lang="en-US" sz="1600" dirty="0" smtClean="0"/>
              <a:t>circuit, </a:t>
            </a:r>
            <a:r>
              <a:rPr lang="en-US" sz="1600" dirty="0" smtClean="0"/>
              <a:t>protected by </a:t>
            </a:r>
            <a:r>
              <a:rPr lang="en-US" sz="1600" dirty="0" err="1" smtClean="0"/>
              <a:t>QHs</a:t>
            </a:r>
            <a:r>
              <a:rPr lang="en-US" sz="1600" dirty="0" smtClean="0"/>
              <a:t> on magnet</a:t>
            </a:r>
          </a:p>
          <a:p>
            <a:pPr lvl="1"/>
            <a:endParaRPr lang="en-US" sz="1600" dirty="0"/>
          </a:p>
          <a:p>
            <a:pPr lvl="1"/>
            <a:r>
              <a:rPr lang="en-US" sz="1600" dirty="0" smtClean="0"/>
              <a:t>(Proposed) distribution of work:</a:t>
            </a:r>
          </a:p>
          <a:p>
            <a:pPr lvl="2"/>
            <a:r>
              <a:rPr lang="en-US" sz="1600" dirty="0" smtClean="0"/>
              <a:t>Magnet side: Susana</a:t>
            </a:r>
          </a:p>
          <a:p>
            <a:pPr lvl="2"/>
            <a:r>
              <a:rPr lang="en-US" sz="1600" dirty="0" smtClean="0"/>
              <a:t>Busbars: Matthias</a:t>
            </a:r>
          </a:p>
          <a:p>
            <a:pPr lvl="1"/>
            <a:endParaRPr lang="en-US" sz="1600" dirty="0"/>
          </a:p>
          <a:p>
            <a:pPr lvl="1"/>
            <a:r>
              <a:rPr lang="en-US" sz="1600" dirty="0" smtClean="0"/>
              <a:t>These circuits seem to be in fairly good shape</a:t>
            </a:r>
          </a:p>
          <a:p>
            <a:pPr lvl="2"/>
            <a:endParaRPr lang="en-US" sz="1600" dirty="0" smtClean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6906" y="557545"/>
            <a:ext cx="3892128" cy="2860297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998016" y="3404571"/>
            <a:ext cx="106990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 smtClean="0">
                <a:latin typeface="+mn-lt"/>
              </a:rPr>
              <a:t>MBXF</a:t>
            </a:r>
            <a:r>
              <a:rPr lang="en-US" sz="1600" dirty="0" smtClean="0">
                <a:latin typeface="+mn-lt"/>
              </a:rPr>
              <a:t> (</a:t>
            </a:r>
            <a:r>
              <a:rPr lang="en-US" sz="1600" dirty="0" err="1" smtClean="0">
                <a:latin typeface="+mn-lt"/>
              </a:rPr>
              <a:t>D1</a:t>
            </a:r>
            <a:r>
              <a:rPr lang="en-US" sz="1600" dirty="0" smtClean="0">
                <a:latin typeface="+mn-lt"/>
              </a:rPr>
              <a:t>)</a:t>
            </a:r>
            <a:endParaRPr lang="en-GB" sz="1600" dirty="0">
              <a:latin typeface="+mn-lt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77446" y="477895"/>
            <a:ext cx="3504554" cy="2926676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5966432" y="3429403"/>
            <a:ext cx="111280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 smtClean="0">
                <a:latin typeface="+mn-lt"/>
              </a:rPr>
              <a:t>MBRD</a:t>
            </a:r>
            <a:r>
              <a:rPr lang="en-US" sz="1600" dirty="0" smtClean="0">
                <a:latin typeface="+mn-lt"/>
              </a:rPr>
              <a:t> (</a:t>
            </a:r>
            <a:r>
              <a:rPr lang="en-US" sz="1600" dirty="0" err="1" smtClean="0">
                <a:latin typeface="+mn-lt"/>
              </a:rPr>
              <a:t>D2</a:t>
            </a:r>
            <a:r>
              <a:rPr lang="en-US" sz="1600" dirty="0" smtClean="0">
                <a:latin typeface="+mn-lt"/>
              </a:rPr>
              <a:t>)</a:t>
            </a:r>
            <a:endParaRPr lang="en-GB" sz="16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357378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itle 3"/>
          <p:cNvSpPr txBox="1">
            <a:spLocks noChangeArrowheads="1"/>
          </p:cNvSpPr>
          <p:nvPr/>
        </p:nvSpPr>
        <p:spPr bwMode="auto">
          <a:xfrm>
            <a:off x="-7375" y="-15974"/>
            <a:ext cx="9144000" cy="417513"/>
          </a:xfrm>
          <a:prstGeom prst="rect">
            <a:avLst/>
          </a:prstGeom>
          <a:solidFill>
            <a:srgbClr val="F2F2F2"/>
          </a:solidFill>
          <a:ln>
            <a:noFill/>
          </a:ln>
          <a:extLst/>
        </p:spPr>
        <p:txBody>
          <a:bodyPr anchor="ctr"/>
          <a:lstStyle>
            <a:lvl1pPr algn="l" defTabSz="685800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300" kern="1200">
                <a:solidFill>
                  <a:schemeClr val="tx1"/>
                </a:solidFill>
                <a:latin typeface="+mj-lt"/>
                <a:ea typeface="SimSun" panose="02010600030101010101" pitchFamily="2" charset="-122"/>
                <a:cs typeface="SimSun" pitchFamily="2" charset="-122"/>
              </a:defRPr>
            </a:lvl1pPr>
            <a:lvl2pPr algn="l" defTabSz="685800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300">
                <a:solidFill>
                  <a:schemeClr val="tx1"/>
                </a:solidFill>
                <a:latin typeface="Calibri Light" panose="020F0302020204030204" pitchFamily="34" charset="0"/>
                <a:ea typeface="SimSun" panose="02010600030101010101" pitchFamily="2" charset="-122"/>
                <a:cs typeface="SimSun" pitchFamily="2" charset="-122"/>
              </a:defRPr>
            </a:lvl2pPr>
            <a:lvl3pPr algn="l" defTabSz="685800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300">
                <a:solidFill>
                  <a:schemeClr val="tx1"/>
                </a:solidFill>
                <a:latin typeface="Calibri Light" panose="020F0302020204030204" pitchFamily="34" charset="0"/>
                <a:ea typeface="SimSun" panose="02010600030101010101" pitchFamily="2" charset="-122"/>
                <a:cs typeface="SimSun" pitchFamily="2" charset="-122"/>
              </a:defRPr>
            </a:lvl3pPr>
            <a:lvl4pPr algn="l" defTabSz="685800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300">
                <a:solidFill>
                  <a:schemeClr val="tx1"/>
                </a:solidFill>
                <a:latin typeface="Calibri Light" panose="020F0302020204030204" pitchFamily="34" charset="0"/>
                <a:ea typeface="SimSun" panose="02010600030101010101" pitchFamily="2" charset="-122"/>
                <a:cs typeface="SimSun" pitchFamily="2" charset="-122"/>
              </a:defRPr>
            </a:lvl4pPr>
            <a:lvl5pPr algn="l" defTabSz="685800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300">
                <a:solidFill>
                  <a:schemeClr val="tx1"/>
                </a:solidFill>
                <a:latin typeface="Calibri Light" panose="020F0302020204030204" pitchFamily="34" charset="0"/>
                <a:ea typeface="SimSun" panose="02010600030101010101" pitchFamily="2" charset="-122"/>
                <a:cs typeface="SimSun" pitchFamily="2" charset="-122"/>
              </a:defRPr>
            </a:lvl5pPr>
            <a:lvl6pPr marL="457200" algn="l" defTabSz="685800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300">
                <a:solidFill>
                  <a:schemeClr val="tx1"/>
                </a:solidFill>
                <a:latin typeface="Calibri Light" panose="020F0302020204030204" pitchFamily="34" charset="0"/>
                <a:ea typeface="SimSun" panose="02010600030101010101" pitchFamily="2" charset="-122"/>
              </a:defRPr>
            </a:lvl6pPr>
            <a:lvl7pPr marL="914400" algn="l" defTabSz="685800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300">
                <a:solidFill>
                  <a:schemeClr val="tx1"/>
                </a:solidFill>
                <a:latin typeface="Calibri Light" panose="020F0302020204030204" pitchFamily="34" charset="0"/>
                <a:ea typeface="SimSun" panose="02010600030101010101" pitchFamily="2" charset="-122"/>
              </a:defRPr>
            </a:lvl7pPr>
            <a:lvl8pPr marL="1371600" algn="l" defTabSz="685800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300">
                <a:solidFill>
                  <a:schemeClr val="tx1"/>
                </a:solidFill>
                <a:latin typeface="Calibri Light" panose="020F0302020204030204" pitchFamily="34" charset="0"/>
                <a:ea typeface="SimSun" panose="02010600030101010101" pitchFamily="2" charset="-122"/>
              </a:defRPr>
            </a:lvl8pPr>
            <a:lvl9pPr marL="1828800" algn="l" defTabSz="685800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300">
                <a:solidFill>
                  <a:schemeClr val="tx1"/>
                </a:solidFill>
                <a:latin typeface="Calibri Light" panose="020F0302020204030204" pitchFamily="34" charset="0"/>
                <a:ea typeface="SimSun" panose="02010600030101010101" pitchFamily="2" charset="-122"/>
              </a:defRPr>
            </a:lvl9pPr>
          </a:lstStyle>
          <a:p>
            <a:pPr marL="354013" algn="ctr" eaLnBrk="1" hangingPunct="1">
              <a:defRPr/>
            </a:pPr>
            <a:r>
              <a:rPr lang="en-US" altLang="zh-CN" sz="2400" b="1" dirty="0" err="1" smtClean="0">
                <a:solidFill>
                  <a:srgbClr val="FF0000"/>
                </a:solidFill>
                <a:latin typeface="+mn-lt"/>
                <a:cs typeface="Arial" panose="020B0604020202020204" pitchFamily="34" charset="0"/>
              </a:rPr>
              <a:t>D2</a:t>
            </a:r>
            <a:r>
              <a:rPr lang="en-US" altLang="zh-CN" sz="2400" b="1" dirty="0" smtClean="0">
                <a:solidFill>
                  <a:srgbClr val="FF0000"/>
                </a:solidFill>
                <a:latin typeface="+mn-lt"/>
                <a:cs typeface="Arial" panose="020B0604020202020204" pitchFamily="34" charset="0"/>
              </a:rPr>
              <a:t> orbit correctors (</a:t>
            </a:r>
            <a:r>
              <a:rPr lang="en-US" altLang="zh-CN" sz="2400" b="1" dirty="0" err="1" smtClean="0">
                <a:solidFill>
                  <a:srgbClr val="FF0000"/>
                </a:solidFill>
                <a:latin typeface="+mn-lt"/>
                <a:cs typeface="Arial" panose="020B0604020202020204" pitchFamily="34" charset="0"/>
              </a:rPr>
              <a:t>MCBRD</a:t>
            </a:r>
            <a:r>
              <a:rPr lang="en-US" altLang="zh-CN" sz="2400" b="1" dirty="0" smtClean="0">
                <a:solidFill>
                  <a:srgbClr val="FF0000"/>
                </a:solidFill>
                <a:latin typeface="+mn-lt"/>
                <a:cs typeface="Arial" panose="020B0604020202020204" pitchFamily="34" charset="0"/>
              </a:rPr>
              <a:t> </a:t>
            </a:r>
            <a:r>
              <a:rPr lang="en-US" altLang="zh-CN" sz="2400" b="1" dirty="0" err="1" smtClean="0">
                <a:solidFill>
                  <a:srgbClr val="FF0000"/>
                </a:solidFill>
                <a:latin typeface="+mn-lt"/>
                <a:cs typeface="Arial" panose="020B0604020202020204" pitchFamily="34" charset="0"/>
              </a:rPr>
              <a:t>CCT</a:t>
            </a:r>
            <a:r>
              <a:rPr lang="en-US" altLang="zh-CN" sz="2400" b="1" dirty="0" smtClean="0">
                <a:solidFill>
                  <a:srgbClr val="FF0000"/>
                </a:solidFill>
                <a:latin typeface="+mn-lt"/>
                <a:cs typeface="Arial" panose="020B0604020202020204" pitchFamily="34" charset="0"/>
              </a:rPr>
              <a:t>)</a:t>
            </a:r>
            <a:endParaRPr lang="en-GB" altLang="zh-CN" sz="2400" b="1" dirty="0">
              <a:solidFill>
                <a:srgbClr val="FF0000"/>
              </a:solidFill>
              <a:latin typeface="+mn-lt"/>
              <a:cs typeface="Arial" panose="020B0604020202020204" pitchFamily="34" charset="0"/>
            </a:endParaRPr>
          </a:p>
        </p:txBody>
      </p:sp>
      <p:sp>
        <p:nvSpPr>
          <p:cNvPr id="22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8316913" y="6589519"/>
            <a:ext cx="827087" cy="27781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9pPr>
          </a:lstStyle>
          <a:p>
            <a:fld id="{BB4DBF4F-7238-4A0B-B4F7-EF9CF53C4DE0}" type="slidenum">
              <a:rPr lang="en-US" altLang="en-US" sz="1200" smtClean="0">
                <a:latin typeface="+mn-lt"/>
              </a:rPr>
              <a:pPr/>
              <a:t>7</a:t>
            </a:fld>
            <a:endParaRPr lang="en-US" altLang="en-US" sz="1200" dirty="0" smtClean="0">
              <a:latin typeface="+mn-lt"/>
            </a:endParaRPr>
          </a:p>
        </p:txBody>
      </p:sp>
      <p:sp>
        <p:nvSpPr>
          <p:cNvPr id="11" name="Content Placeholder 3"/>
          <p:cNvSpPr>
            <a:spLocks noGrp="1"/>
          </p:cNvSpPr>
          <p:nvPr>
            <p:ph idx="1"/>
          </p:nvPr>
        </p:nvSpPr>
        <p:spPr>
          <a:xfrm>
            <a:off x="3256547" y="3934991"/>
            <a:ext cx="5880078" cy="2551269"/>
          </a:xfrm>
        </p:spPr>
        <p:txBody>
          <a:bodyPr/>
          <a:lstStyle/>
          <a:p>
            <a:pPr lvl="1"/>
            <a:r>
              <a:rPr lang="en-US" sz="1600" dirty="0" smtClean="0"/>
              <a:t>Circuits (single magnet per circuit) protected by energy extraction + quench back in formers + current transformation to formers</a:t>
            </a:r>
          </a:p>
          <a:p>
            <a:pPr lvl="1"/>
            <a:endParaRPr lang="en-US" sz="1600" dirty="0"/>
          </a:p>
          <a:p>
            <a:pPr lvl="1"/>
            <a:r>
              <a:rPr lang="en-US" sz="1600" dirty="0" smtClean="0"/>
              <a:t>Status: Complex physics for relatively novel type of magnet, but experimental results are available (validation with respect to experimental data on-going)</a:t>
            </a:r>
          </a:p>
          <a:p>
            <a:pPr lvl="1"/>
            <a:endParaRPr lang="en-US" sz="1600" dirty="0"/>
          </a:p>
          <a:p>
            <a:pPr lvl="1"/>
            <a:r>
              <a:rPr lang="en-US" sz="1600" dirty="0" smtClean="0"/>
              <a:t>Multiple additional </a:t>
            </a:r>
            <a:r>
              <a:rPr lang="en-US" sz="1600" dirty="0" err="1" smtClean="0"/>
              <a:t>CCT</a:t>
            </a:r>
            <a:r>
              <a:rPr lang="en-US" sz="1600" dirty="0" smtClean="0"/>
              <a:t> magnet designs are underway</a:t>
            </a:r>
          </a:p>
          <a:p>
            <a:pPr lvl="1"/>
            <a:endParaRPr lang="en-US" sz="1600" dirty="0"/>
          </a:p>
          <a:p>
            <a:pPr lvl="1"/>
            <a:r>
              <a:rPr lang="en-US" sz="1600" dirty="0" smtClean="0"/>
              <a:t>(Proposed) distribution of work, magnet + busbar: Matthias</a:t>
            </a:r>
          </a:p>
          <a:p>
            <a:pPr lvl="2"/>
            <a:endParaRPr lang="en-US" sz="300" dirty="0" smtClean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40242" y="1333500"/>
            <a:ext cx="3471189" cy="1362074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5808" y="692943"/>
            <a:ext cx="4584502" cy="2459831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5174157" y="2981949"/>
            <a:ext cx="184590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mtClean="0">
                <a:latin typeface="+mn-lt"/>
                <a:sym typeface="Wingdings" panose="05000000000000000000" pitchFamily="2" charset="2"/>
              </a:rPr>
              <a:t>Insulated NbTi</a:t>
            </a:r>
            <a:r>
              <a:rPr lang="en-US" dirty="0" smtClean="0">
                <a:latin typeface="+mn-lt"/>
                <a:sym typeface="Wingdings" panose="05000000000000000000" pitchFamily="2" charset="2"/>
              </a:rPr>
              <a:t>/Cu strand</a:t>
            </a:r>
            <a:endParaRPr lang="en-GB">
              <a:latin typeface="+mn-lt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7015834" y="2992246"/>
            <a:ext cx="195578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mtClean="0">
                <a:latin typeface="+mn-lt"/>
                <a:sym typeface="Wingdings" panose="05000000000000000000" pitchFamily="2" charset="2"/>
              </a:rPr>
              <a:t>Former </a:t>
            </a:r>
          </a:p>
          <a:p>
            <a:pPr algn="ctr"/>
            <a:r>
              <a:rPr lang="en-US" dirty="0" smtClean="0">
                <a:latin typeface="+mn-lt"/>
                <a:sym typeface="Wingdings" panose="05000000000000000000" pitchFamily="2" charset="2"/>
              </a:rPr>
              <a:t>(aluminum alloy)</a:t>
            </a:r>
            <a:endParaRPr lang="en-GB">
              <a:latin typeface="+mn-lt"/>
            </a:endParaRPr>
          </a:p>
        </p:txBody>
      </p:sp>
      <p:cxnSp>
        <p:nvCxnSpPr>
          <p:cNvPr id="15" name="Straight Arrow Connector 14"/>
          <p:cNvCxnSpPr/>
          <p:nvPr/>
        </p:nvCxnSpPr>
        <p:spPr>
          <a:xfrm flipV="1">
            <a:off x="6267003" y="2400300"/>
            <a:ext cx="495747" cy="629395"/>
          </a:xfrm>
          <a:prstGeom prst="straightConnector1">
            <a:avLst/>
          </a:prstGeom>
          <a:ln w="158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flipV="1">
            <a:off x="8149569" y="2695574"/>
            <a:ext cx="170105" cy="319461"/>
          </a:xfrm>
          <a:prstGeom prst="straightConnector1">
            <a:avLst/>
          </a:prstGeom>
          <a:ln w="158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6311236" y="846223"/>
            <a:ext cx="17892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smtClean="0">
                <a:latin typeface="+mn-lt"/>
              </a:rPr>
              <a:t>Coil cross-section</a:t>
            </a:r>
            <a:endParaRPr lang="en-GB" i="1">
              <a:latin typeface="+mn-lt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75808" y="3934991"/>
            <a:ext cx="3110528" cy="2425523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026468" y="4315326"/>
            <a:ext cx="108318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 smtClean="0">
                <a:latin typeface="+mn-lt"/>
              </a:rPr>
              <a:t>Meas</a:t>
            </a:r>
            <a:r>
              <a:rPr lang="en-US" sz="1400" dirty="0" smtClean="0">
                <a:latin typeface="+mn-lt"/>
              </a:rPr>
              <a:t> vs Sim</a:t>
            </a:r>
            <a:endParaRPr lang="en-GB" sz="14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071267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itle 3"/>
          <p:cNvSpPr txBox="1">
            <a:spLocks noChangeArrowheads="1"/>
          </p:cNvSpPr>
          <p:nvPr/>
        </p:nvSpPr>
        <p:spPr bwMode="auto">
          <a:xfrm>
            <a:off x="-7375" y="-15974"/>
            <a:ext cx="9144000" cy="417513"/>
          </a:xfrm>
          <a:prstGeom prst="rect">
            <a:avLst/>
          </a:prstGeom>
          <a:solidFill>
            <a:srgbClr val="F2F2F2"/>
          </a:solidFill>
          <a:ln>
            <a:noFill/>
          </a:ln>
          <a:extLst/>
        </p:spPr>
        <p:txBody>
          <a:bodyPr anchor="ctr"/>
          <a:lstStyle>
            <a:lvl1pPr algn="l" defTabSz="685800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300" kern="1200">
                <a:solidFill>
                  <a:schemeClr val="tx1"/>
                </a:solidFill>
                <a:latin typeface="+mj-lt"/>
                <a:ea typeface="SimSun" panose="02010600030101010101" pitchFamily="2" charset="-122"/>
                <a:cs typeface="SimSun" pitchFamily="2" charset="-122"/>
              </a:defRPr>
            </a:lvl1pPr>
            <a:lvl2pPr algn="l" defTabSz="685800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300">
                <a:solidFill>
                  <a:schemeClr val="tx1"/>
                </a:solidFill>
                <a:latin typeface="Calibri Light" panose="020F0302020204030204" pitchFamily="34" charset="0"/>
                <a:ea typeface="SimSun" panose="02010600030101010101" pitchFamily="2" charset="-122"/>
                <a:cs typeface="SimSun" pitchFamily="2" charset="-122"/>
              </a:defRPr>
            </a:lvl2pPr>
            <a:lvl3pPr algn="l" defTabSz="685800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300">
                <a:solidFill>
                  <a:schemeClr val="tx1"/>
                </a:solidFill>
                <a:latin typeface="Calibri Light" panose="020F0302020204030204" pitchFamily="34" charset="0"/>
                <a:ea typeface="SimSun" panose="02010600030101010101" pitchFamily="2" charset="-122"/>
                <a:cs typeface="SimSun" pitchFamily="2" charset="-122"/>
              </a:defRPr>
            </a:lvl3pPr>
            <a:lvl4pPr algn="l" defTabSz="685800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300">
                <a:solidFill>
                  <a:schemeClr val="tx1"/>
                </a:solidFill>
                <a:latin typeface="Calibri Light" panose="020F0302020204030204" pitchFamily="34" charset="0"/>
                <a:ea typeface="SimSun" panose="02010600030101010101" pitchFamily="2" charset="-122"/>
                <a:cs typeface="SimSun" pitchFamily="2" charset="-122"/>
              </a:defRPr>
            </a:lvl4pPr>
            <a:lvl5pPr algn="l" defTabSz="685800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300">
                <a:solidFill>
                  <a:schemeClr val="tx1"/>
                </a:solidFill>
                <a:latin typeface="Calibri Light" panose="020F0302020204030204" pitchFamily="34" charset="0"/>
                <a:ea typeface="SimSun" panose="02010600030101010101" pitchFamily="2" charset="-122"/>
                <a:cs typeface="SimSun" pitchFamily="2" charset="-122"/>
              </a:defRPr>
            </a:lvl5pPr>
            <a:lvl6pPr marL="457200" algn="l" defTabSz="685800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300">
                <a:solidFill>
                  <a:schemeClr val="tx1"/>
                </a:solidFill>
                <a:latin typeface="Calibri Light" panose="020F0302020204030204" pitchFamily="34" charset="0"/>
                <a:ea typeface="SimSun" panose="02010600030101010101" pitchFamily="2" charset="-122"/>
              </a:defRPr>
            </a:lvl6pPr>
            <a:lvl7pPr marL="914400" algn="l" defTabSz="685800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300">
                <a:solidFill>
                  <a:schemeClr val="tx1"/>
                </a:solidFill>
                <a:latin typeface="Calibri Light" panose="020F0302020204030204" pitchFamily="34" charset="0"/>
                <a:ea typeface="SimSun" panose="02010600030101010101" pitchFamily="2" charset="-122"/>
              </a:defRPr>
            </a:lvl7pPr>
            <a:lvl8pPr marL="1371600" algn="l" defTabSz="685800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300">
                <a:solidFill>
                  <a:schemeClr val="tx1"/>
                </a:solidFill>
                <a:latin typeface="Calibri Light" panose="020F0302020204030204" pitchFamily="34" charset="0"/>
                <a:ea typeface="SimSun" panose="02010600030101010101" pitchFamily="2" charset="-122"/>
              </a:defRPr>
            </a:lvl8pPr>
            <a:lvl9pPr marL="1828800" algn="l" defTabSz="685800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300">
                <a:solidFill>
                  <a:schemeClr val="tx1"/>
                </a:solidFill>
                <a:latin typeface="Calibri Light" panose="020F0302020204030204" pitchFamily="34" charset="0"/>
                <a:ea typeface="SimSun" panose="02010600030101010101" pitchFamily="2" charset="-122"/>
              </a:defRPr>
            </a:lvl9pPr>
          </a:lstStyle>
          <a:p>
            <a:pPr marL="354013" algn="ctr" eaLnBrk="1" hangingPunct="1">
              <a:defRPr/>
            </a:pPr>
            <a:r>
              <a:rPr lang="en-US" altLang="zh-CN" sz="2400" b="1" dirty="0" smtClean="0">
                <a:solidFill>
                  <a:srgbClr val="FF0000"/>
                </a:solidFill>
                <a:latin typeface="+mn-lt"/>
                <a:cs typeface="Arial" panose="020B0604020202020204" pitchFamily="34" charset="0"/>
              </a:rPr>
              <a:t>Modified </a:t>
            </a:r>
            <a:r>
              <a:rPr lang="en-US" altLang="zh-CN" sz="2400" b="1" dirty="0" err="1" smtClean="0">
                <a:solidFill>
                  <a:srgbClr val="FF0000"/>
                </a:solidFill>
                <a:latin typeface="+mn-lt"/>
                <a:cs typeface="Arial" panose="020B0604020202020204" pitchFamily="34" charset="0"/>
              </a:rPr>
              <a:t>RB</a:t>
            </a:r>
            <a:endParaRPr lang="en-GB" altLang="zh-CN" sz="2400" b="1" dirty="0">
              <a:solidFill>
                <a:srgbClr val="FF0000"/>
              </a:solidFill>
              <a:latin typeface="+mn-lt"/>
              <a:cs typeface="Arial" panose="020B0604020202020204" pitchFamily="34" charset="0"/>
            </a:endParaRPr>
          </a:p>
        </p:txBody>
      </p:sp>
      <p:sp>
        <p:nvSpPr>
          <p:cNvPr id="22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8316913" y="6589519"/>
            <a:ext cx="827087" cy="27781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9pPr>
          </a:lstStyle>
          <a:p>
            <a:fld id="{BB4DBF4F-7238-4A0B-B4F7-EF9CF53C4DE0}" type="slidenum">
              <a:rPr lang="en-US" altLang="en-US" sz="1200" smtClean="0">
                <a:latin typeface="+mn-lt"/>
              </a:rPr>
              <a:pPr/>
              <a:t>8</a:t>
            </a:fld>
            <a:endParaRPr lang="en-US" altLang="en-US" sz="1200" dirty="0" smtClean="0">
              <a:latin typeface="+mn-lt"/>
            </a:endParaRPr>
          </a:p>
        </p:txBody>
      </p:sp>
      <p:sp>
        <p:nvSpPr>
          <p:cNvPr id="11" name="Content Placeholder 3"/>
          <p:cNvSpPr>
            <a:spLocks noGrp="1"/>
          </p:cNvSpPr>
          <p:nvPr>
            <p:ph idx="1"/>
          </p:nvPr>
        </p:nvSpPr>
        <p:spPr>
          <a:xfrm>
            <a:off x="4152900" y="2529998"/>
            <a:ext cx="4819650" cy="4059521"/>
          </a:xfrm>
        </p:spPr>
        <p:txBody>
          <a:bodyPr/>
          <a:lstStyle/>
          <a:p>
            <a:pPr lvl="1"/>
            <a:r>
              <a:rPr lang="en-US" sz="1600" dirty="0" smtClean="0"/>
              <a:t>Circuits protected by </a:t>
            </a:r>
            <a:r>
              <a:rPr lang="en-US" sz="1600" dirty="0" err="1" smtClean="0"/>
              <a:t>QHs</a:t>
            </a:r>
            <a:r>
              <a:rPr lang="en-US" sz="1600" dirty="0" smtClean="0"/>
              <a:t> + EE</a:t>
            </a:r>
          </a:p>
          <a:p>
            <a:pPr lvl="1"/>
            <a:endParaRPr lang="en-US" sz="1600" dirty="0"/>
          </a:p>
          <a:p>
            <a:pPr lvl="1"/>
            <a:r>
              <a:rPr lang="en-US" sz="1600" dirty="0" smtClean="0"/>
              <a:t>Already done:</a:t>
            </a:r>
          </a:p>
          <a:p>
            <a:pPr lvl="2"/>
            <a:r>
              <a:rPr lang="en-US" sz="1600" dirty="0" smtClean="0"/>
              <a:t>Validated magnet simulation models available, both </a:t>
            </a:r>
            <a:r>
              <a:rPr lang="en-US" sz="1600" dirty="0" err="1" smtClean="0"/>
              <a:t>LEDET</a:t>
            </a:r>
            <a:r>
              <a:rPr lang="en-US" sz="1600" dirty="0" smtClean="0"/>
              <a:t> and </a:t>
            </a:r>
            <a:r>
              <a:rPr lang="en-US" sz="1600" dirty="0" err="1" smtClean="0"/>
              <a:t>Comsol</a:t>
            </a:r>
            <a:r>
              <a:rPr lang="en-US" sz="1600" dirty="0"/>
              <a:t> </a:t>
            </a:r>
            <a:r>
              <a:rPr lang="en-US" sz="1600" dirty="0" smtClean="0"/>
              <a:t>(Matthias + </a:t>
            </a:r>
            <a:r>
              <a:rPr lang="en-US" sz="1600" dirty="0" err="1" smtClean="0"/>
              <a:t>Emmanuele</a:t>
            </a:r>
            <a:r>
              <a:rPr lang="en-US" sz="1600" dirty="0" smtClean="0"/>
              <a:t>)</a:t>
            </a:r>
          </a:p>
          <a:p>
            <a:pPr lvl="2"/>
            <a:r>
              <a:rPr lang="en-US" sz="1600" dirty="0" smtClean="0"/>
              <a:t>Circuit co-simulation (Michal), previous investigation of trim circuit (Matthias, transfer of responsibility in 2018)</a:t>
            </a:r>
          </a:p>
          <a:p>
            <a:pPr lvl="1"/>
            <a:endParaRPr lang="en-US" sz="1600" dirty="0"/>
          </a:p>
          <a:p>
            <a:pPr lvl="1"/>
            <a:r>
              <a:rPr lang="en-US" sz="1600" dirty="0" smtClean="0"/>
              <a:t>Issues / challenges:</a:t>
            </a:r>
          </a:p>
          <a:p>
            <a:pPr lvl="2"/>
            <a:r>
              <a:rPr lang="en-US" sz="1600" dirty="0" smtClean="0"/>
              <a:t>Quench heater insulation revised (revision of simulations?)</a:t>
            </a:r>
          </a:p>
          <a:p>
            <a:pPr lvl="1"/>
            <a:endParaRPr lang="en-US" sz="1600" dirty="0"/>
          </a:p>
          <a:p>
            <a:pPr lvl="1"/>
            <a:r>
              <a:rPr lang="en-US" sz="1600" dirty="0" smtClean="0"/>
              <a:t>(Proposed) distribution of work:</a:t>
            </a:r>
          </a:p>
          <a:p>
            <a:pPr lvl="2"/>
            <a:r>
              <a:rPr lang="en-US" sz="1600" dirty="0" smtClean="0"/>
              <a:t>Main responsible person: Michal</a:t>
            </a:r>
          </a:p>
          <a:p>
            <a:pPr lvl="2"/>
            <a:endParaRPr lang="en-US" sz="1600" dirty="0"/>
          </a:p>
          <a:p>
            <a:pPr lvl="2"/>
            <a:endParaRPr lang="en-US" sz="1600" dirty="0" smtClean="0"/>
          </a:p>
          <a:p>
            <a:pPr lvl="2"/>
            <a:endParaRPr lang="en-US" sz="1600" dirty="0" smtClean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2185" y="620971"/>
            <a:ext cx="5471229" cy="1590788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2185" y="2800221"/>
            <a:ext cx="3676643" cy="2776537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719969" y="2143165"/>
            <a:ext cx="177022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+mn-lt"/>
              </a:rPr>
              <a:t>Modified </a:t>
            </a:r>
            <a:r>
              <a:rPr lang="en-US" sz="1600" dirty="0" err="1" smtClean="0">
                <a:latin typeface="+mn-lt"/>
              </a:rPr>
              <a:t>RB</a:t>
            </a:r>
            <a:r>
              <a:rPr lang="en-US" sz="1600" dirty="0" smtClean="0">
                <a:latin typeface="+mn-lt"/>
              </a:rPr>
              <a:t> circuit</a:t>
            </a:r>
            <a:endParaRPr lang="en-GB" sz="1600" dirty="0">
              <a:latin typeface="+mn-lt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719969" y="5742414"/>
            <a:ext cx="3074791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 smtClean="0">
                <a:latin typeface="+mn-lt"/>
              </a:rPr>
              <a:t>Simulation versus experimental observations on </a:t>
            </a:r>
            <a:r>
              <a:rPr lang="en-US" sz="1600" dirty="0" err="1" smtClean="0">
                <a:latin typeface="+mn-lt"/>
              </a:rPr>
              <a:t>MBHDP102</a:t>
            </a:r>
            <a:endParaRPr lang="en-GB" sz="16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861387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itle 3"/>
          <p:cNvSpPr txBox="1">
            <a:spLocks noChangeArrowheads="1"/>
          </p:cNvSpPr>
          <p:nvPr/>
        </p:nvSpPr>
        <p:spPr bwMode="auto">
          <a:xfrm>
            <a:off x="-7375" y="-15974"/>
            <a:ext cx="9144000" cy="417513"/>
          </a:xfrm>
          <a:prstGeom prst="rect">
            <a:avLst/>
          </a:prstGeom>
          <a:solidFill>
            <a:srgbClr val="F2F2F2"/>
          </a:solidFill>
          <a:ln>
            <a:noFill/>
          </a:ln>
          <a:extLst/>
        </p:spPr>
        <p:txBody>
          <a:bodyPr anchor="ctr"/>
          <a:lstStyle>
            <a:lvl1pPr algn="l" defTabSz="685800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300" kern="1200">
                <a:solidFill>
                  <a:schemeClr val="tx1"/>
                </a:solidFill>
                <a:latin typeface="+mj-lt"/>
                <a:ea typeface="SimSun" panose="02010600030101010101" pitchFamily="2" charset="-122"/>
                <a:cs typeface="SimSun" pitchFamily="2" charset="-122"/>
              </a:defRPr>
            </a:lvl1pPr>
            <a:lvl2pPr algn="l" defTabSz="685800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300">
                <a:solidFill>
                  <a:schemeClr val="tx1"/>
                </a:solidFill>
                <a:latin typeface="Calibri Light" panose="020F0302020204030204" pitchFamily="34" charset="0"/>
                <a:ea typeface="SimSun" panose="02010600030101010101" pitchFamily="2" charset="-122"/>
                <a:cs typeface="SimSun" pitchFamily="2" charset="-122"/>
              </a:defRPr>
            </a:lvl2pPr>
            <a:lvl3pPr algn="l" defTabSz="685800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300">
                <a:solidFill>
                  <a:schemeClr val="tx1"/>
                </a:solidFill>
                <a:latin typeface="Calibri Light" panose="020F0302020204030204" pitchFamily="34" charset="0"/>
                <a:ea typeface="SimSun" panose="02010600030101010101" pitchFamily="2" charset="-122"/>
                <a:cs typeface="SimSun" pitchFamily="2" charset="-122"/>
              </a:defRPr>
            </a:lvl3pPr>
            <a:lvl4pPr algn="l" defTabSz="685800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300">
                <a:solidFill>
                  <a:schemeClr val="tx1"/>
                </a:solidFill>
                <a:latin typeface="Calibri Light" panose="020F0302020204030204" pitchFamily="34" charset="0"/>
                <a:ea typeface="SimSun" panose="02010600030101010101" pitchFamily="2" charset="-122"/>
                <a:cs typeface="SimSun" pitchFamily="2" charset="-122"/>
              </a:defRPr>
            </a:lvl4pPr>
            <a:lvl5pPr algn="l" defTabSz="685800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300">
                <a:solidFill>
                  <a:schemeClr val="tx1"/>
                </a:solidFill>
                <a:latin typeface="Calibri Light" panose="020F0302020204030204" pitchFamily="34" charset="0"/>
                <a:ea typeface="SimSun" panose="02010600030101010101" pitchFamily="2" charset="-122"/>
                <a:cs typeface="SimSun" pitchFamily="2" charset="-122"/>
              </a:defRPr>
            </a:lvl5pPr>
            <a:lvl6pPr marL="457200" algn="l" defTabSz="685800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300">
                <a:solidFill>
                  <a:schemeClr val="tx1"/>
                </a:solidFill>
                <a:latin typeface="Calibri Light" panose="020F0302020204030204" pitchFamily="34" charset="0"/>
                <a:ea typeface="SimSun" panose="02010600030101010101" pitchFamily="2" charset="-122"/>
              </a:defRPr>
            </a:lvl6pPr>
            <a:lvl7pPr marL="914400" algn="l" defTabSz="685800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300">
                <a:solidFill>
                  <a:schemeClr val="tx1"/>
                </a:solidFill>
                <a:latin typeface="Calibri Light" panose="020F0302020204030204" pitchFamily="34" charset="0"/>
                <a:ea typeface="SimSun" panose="02010600030101010101" pitchFamily="2" charset="-122"/>
              </a:defRPr>
            </a:lvl7pPr>
            <a:lvl8pPr marL="1371600" algn="l" defTabSz="685800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300">
                <a:solidFill>
                  <a:schemeClr val="tx1"/>
                </a:solidFill>
                <a:latin typeface="Calibri Light" panose="020F0302020204030204" pitchFamily="34" charset="0"/>
                <a:ea typeface="SimSun" panose="02010600030101010101" pitchFamily="2" charset="-122"/>
              </a:defRPr>
            </a:lvl8pPr>
            <a:lvl9pPr marL="1828800" algn="l" defTabSz="685800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300">
                <a:solidFill>
                  <a:schemeClr val="tx1"/>
                </a:solidFill>
                <a:latin typeface="Calibri Light" panose="020F0302020204030204" pitchFamily="34" charset="0"/>
                <a:ea typeface="SimSun" panose="02010600030101010101" pitchFamily="2" charset="-122"/>
              </a:defRPr>
            </a:lvl9pPr>
          </a:lstStyle>
          <a:p>
            <a:pPr marL="354013" algn="ctr" eaLnBrk="1" hangingPunct="1">
              <a:defRPr/>
            </a:pPr>
            <a:r>
              <a:rPr lang="en-US" altLang="zh-CN" sz="2400" b="1" dirty="0" smtClean="0">
                <a:solidFill>
                  <a:srgbClr val="FF0000"/>
                </a:solidFill>
                <a:latin typeface="+mn-lt"/>
                <a:cs typeface="Arial" panose="020B0604020202020204" pitchFamily="34" charset="0"/>
              </a:rPr>
              <a:t>Hollow electron lens (currently not in </a:t>
            </a:r>
            <a:r>
              <a:rPr lang="en-US" altLang="zh-CN" sz="2400" b="1" dirty="0" smtClean="0">
                <a:solidFill>
                  <a:srgbClr val="FF0000"/>
                </a:solidFill>
                <a:latin typeface="+mn-lt"/>
                <a:cs typeface="Arial" panose="020B0604020202020204" pitchFamily="34" charset="0"/>
              </a:rPr>
              <a:t>the HL-</a:t>
            </a:r>
            <a:r>
              <a:rPr lang="en-US" altLang="zh-CN" sz="2400" b="1" dirty="0" err="1" smtClean="0">
                <a:solidFill>
                  <a:srgbClr val="FF0000"/>
                </a:solidFill>
                <a:latin typeface="+mn-lt"/>
                <a:cs typeface="Arial" panose="020B0604020202020204" pitchFamily="34" charset="0"/>
              </a:rPr>
              <a:t>LHC</a:t>
            </a:r>
            <a:r>
              <a:rPr lang="en-US" altLang="zh-CN" sz="2400" b="1" dirty="0" smtClean="0">
                <a:solidFill>
                  <a:srgbClr val="FF0000"/>
                </a:solidFill>
                <a:latin typeface="+mn-lt"/>
                <a:cs typeface="Arial" panose="020B0604020202020204" pitchFamily="34" charset="0"/>
              </a:rPr>
              <a:t> </a:t>
            </a:r>
            <a:r>
              <a:rPr lang="en-US" altLang="zh-CN" sz="2400" b="1" dirty="0" smtClean="0">
                <a:solidFill>
                  <a:srgbClr val="FF0000"/>
                </a:solidFill>
                <a:latin typeface="+mn-lt"/>
                <a:cs typeface="Arial" panose="020B0604020202020204" pitchFamily="34" charset="0"/>
              </a:rPr>
              <a:t>baseline)</a:t>
            </a:r>
            <a:endParaRPr lang="en-GB" altLang="zh-CN" sz="2400" b="1" dirty="0">
              <a:solidFill>
                <a:srgbClr val="FF0000"/>
              </a:solidFill>
              <a:latin typeface="+mn-lt"/>
              <a:cs typeface="Arial" panose="020B0604020202020204" pitchFamily="34" charset="0"/>
            </a:endParaRPr>
          </a:p>
        </p:txBody>
      </p:sp>
      <p:sp>
        <p:nvSpPr>
          <p:cNvPr id="22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8316913" y="6589519"/>
            <a:ext cx="827087" cy="27781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9pPr>
          </a:lstStyle>
          <a:p>
            <a:fld id="{BB4DBF4F-7238-4A0B-B4F7-EF9CF53C4DE0}" type="slidenum">
              <a:rPr lang="en-US" altLang="en-US" sz="1200" smtClean="0">
                <a:latin typeface="+mn-lt"/>
              </a:rPr>
              <a:pPr/>
              <a:t>9</a:t>
            </a:fld>
            <a:endParaRPr lang="en-US" altLang="en-US" sz="1200" dirty="0" smtClean="0">
              <a:latin typeface="+mn-lt"/>
            </a:endParaRPr>
          </a:p>
        </p:txBody>
      </p:sp>
      <p:sp>
        <p:nvSpPr>
          <p:cNvPr id="11" name="Content Placeholder 3"/>
          <p:cNvSpPr>
            <a:spLocks noGrp="1"/>
          </p:cNvSpPr>
          <p:nvPr>
            <p:ph idx="1"/>
          </p:nvPr>
        </p:nvSpPr>
        <p:spPr>
          <a:xfrm>
            <a:off x="157956" y="3241539"/>
            <a:ext cx="8572500" cy="2845586"/>
          </a:xfrm>
        </p:spPr>
        <p:txBody>
          <a:bodyPr/>
          <a:lstStyle/>
          <a:p>
            <a:pPr lvl="1"/>
            <a:r>
              <a:rPr lang="en-US" sz="1600" dirty="0" smtClean="0"/>
              <a:t>Many different circuits + magnets, but single conductor type, protected by EE and crowbars</a:t>
            </a:r>
          </a:p>
          <a:p>
            <a:pPr lvl="1"/>
            <a:endParaRPr lang="en-US" sz="1600" dirty="0"/>
          </a:p>
          <a:p>
            <a:pPr lvl="1"/>
            <a:r>
              <a:rPr lang="en-US" sz="1600" dirty="0" smtClean="0"/>
              <a:t>Status:</a:t>
            </a:r>
          </a:p>
          <a:p>
            <a:pPr lvl="2"/>
            <a:r>
              <a:rPr lang="en-US" sz="1600" dirty="0" smtClean="0"/>
              <a:t>Previous work: Similar solenoid type modeled in </a:t>
            </a:r>
            <a:r>
              <a:rPr lang="en-US" sz="1600" dirty="0" err="1" smtClean="0"/>
              <a:t>QLASA</a:t>
            </a:r>
            <a:r>
              <a:rPr lang="en-US" sz="1600" dirty="0" smtClean="0"/>
              <a:t> (</a:t>
            </a:r>
            <a:r>
              <a:rPr lang="en-US" sz="1600" dirty="0" err="1" smtClean="0"/>
              <a:t>Edvard</a:t>
            </a:r>
            <a:r>
              <a:rPr lang="en-US" sz="1600" dirty="0" smtClean="0"/>
              <a:t>), Quench 2.7 (Matthias), but no validation</a:t>
            </a:r>
          </a:p>
          <a:p>
            <a:pPr lvl="2"/>
            <a:r>
              <a:rPr lang="en-US" sz="1600" dirty="0" smtClean="0"/>
              <a:t>Many magnets, </a:t>
            </a:r>
            <a:r>
              <a:rPr lang="en-US" sz="1600" dirty="0" smtClean="0"/>
              <a:t>some of which are (presumably</a:t>
            </a:r>
            <a:r>
              <a:rPr lang="en-US" sz="1600" dirty="0" smtClean="0"/>
              <a:t>) finalized</a:t>
            </a:r>
          </a:p>
          <a:p>
            <a:pPr lvl="2"/>
            <a:r>
              <a:rPr lang="en-US" sz="1600" dirty="0" smtClean="0"/>
              <a:t>Other components (busbars, current leads, etcetera) to be </a:t>
            </a:r>
            <a:r>
              <a:rPr lang="en-US" sz="1600" dirty="0" smtClean="0"/>
              <a:t>determined</a:t>
            </a:r>
            <a:endParaRPr lang="en-US" sz="1600" dirty="0" smtClean="0"/>
          </a:p>
          <a:p>
            <a:pPr lvl="2"/>
            <a:endParaRPr lang="en-US" sz="1600" dirty="0"/>
          </a:p>
          <a:p>
            <a:pPr lvl="1"/>
            <a:r>
              <a:rPr lang="en-US" sz="1600" dirty="0" smtClean="0"/>
              <a:t>(Proposed) distribution of work:</a:t>
            </a:r>
          </a:p>
          <a:p>
            <a:pPr lvl="2"/>
            <a:r>
              <a:rPr lang="en-US" sz="1600" dirty="0" smtClean="0"/>
              <a:t>Light-weight conceptual study by Michal (tau = L/R, </a:t>
            </a:r>
            <a:r>
              <a:rPr lang="en-US" sz="1600" dirty="0" err="1" smtClean="0"/>
              <a:t>QL</a:t>
            </a:r>
            <a:r>
              <a:rPr lang="en-US" sz="1600" dirty="0" smtClean="0"/>
              <a:t> </a:t>
            </a:r>
            <a:r>
              <a:rPr lang="en-US" sz="1600" dirty="0" smtClean="0">
                <a:sym typeface="Wingdings" panose="05000000000000000000" pitchFamily="2" charset="2"/>
              </a:rPr>
              <a:t> </a:t>
            </a:r>
            <a:r>
              <a:rPr lang="en-US" sz="1600" i="1" dirty="0" err="1" smtClean="0">
                <a:sym typeface="Wingdings" panose="05000000000000000000" pitchFamily="2" charset="2"/>
              </a:rPr>
              <a:t>T</a:t>
            </a:r>
            <a:r>
              <a:rPr lang="en-US" sz="1600" baseline="-25000" dirty="0" err="1" smtClean="0">
                <a:sym typeface="Wingdings" panose="05000000000000000000" pitchFamily="2" charset="2"/>
              </a:rPr>
              <a:t>max</a:t>
            </a:r>
            <a:r>
              <a:rPr lang="en-US" sz="1600" dirty="0" smtClean="0">
                <a:sym typeface="Wingdings" panose="05000000000000000000" pitchFamily="2" charset="2"/>
              </a:rPr>
              <a:t>) </a:t>
            </a:r>
            <a:r>
              <a:rPr lang="en-US" sz="1600" dirty="0" smtClean="0"/>
              <a:t>where some circuits are </a:t>
            </a:r>
            <a:r>
              <a:rPr lang="en-US" sz="1600" dirty="0" smtClean="0"/>
              <a:t>solely protected </a:t>
            </a:r>
            <a:r>
              <a:rPr lang="en-US" sz="1600" dirty="0" smtClean="0"/>
              <a:t>by (not inherently reliable) crowbars and resulting risk </a:t>
            </a:r>
            <a:r>
              <a:rPr lang="en-US" sz="1600" dirty="0" smtClean="0"/>
              <a:t>to superconducting components is </a:t>
            </a:r>
            <a:r>
              <a:rPr lang="en-US" sz="1600" dirty="0" smtClean="0"/>
              <a:t>accepted</a:t>
            </a:r>
          </a:p>
          <a:p>
            <a:pPr marL="342900" lvl="1" indent="0">
              <a:buNone/>
            </a:pPr>
            <a:r>
              <a:rPr lang="en-US" sz="1600" dirty="0" smtClean="0"/>
              <a:t> </a:t>
            </a:r>
          </a:p>
          <a:p>
            <a:pPr lvl="2"/>
            <a:endParaRPr lang="en-US" sz="1600" dirty="0" smtClean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31081" y="515062"/>
            <a:ext cx="5523698" cy="1829225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104900" y="2450190"/>
            <a:ext cx="6591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CCT</a:t>
            </a:r>
            <a:endParaRPr lang="en-GB" dirty="0"/>
          </a:p>
        </p:txBody>
      </p:sp>
      <p:cxnSp>
        <p:nvCxnSpPr>
          <p:cNvPr id="12" name="Straight Arrow Connector 11"/>
          <p:cNvCxnSpPr/>
          <p:nvPr/>
        </p:nvCxnSpPr>
        <p:spPr>
          <a:xfrm flipV="1">
            <a:off x="1691640" y="2125981"/>
            <a:ext cx="236220" cy="32016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2800585" y="2450190"/>
            <a:ext cx="11977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Solenoids</a:t>
            </a:r>
            <a:endParaRPr lang="en-GB" dirty="0"/>
          </a:p>
        </p:txBody>
      </p:sp>
      <p:cxnSp>
        <p:nvCxnSpPr>
          <p:cNvPr id="18" name="Straight Arrow Connector 17"/>
          <p:cNvCxnSpPr/>
          <p:nvPr/>
        </p:nvCxnSpPr>
        <p:spPr>
          <a:xfrm flipH="1" flipV="1">
            <a:off x="2665968" y="2184206"/>
            <a:ext cx="420197" cy="251197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 flipV="1">
            <a:off x="3086165" y="2184206"/>
            <a:ext cx="195158" cy="25119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4272192" y="2470053"/>
            <a:ext cx="12618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Correctors</a:t>
            </a:r>
            <a:endParaRPr lang="en-GB" dirty="0"/>
          </a:p>
        </p:txBody>
      </p:sp>
      <p:cxnSp>
        <p:nvCxnSpPr>
          <p:cNvPr id="32" name="Straight Arrow Connector 31"/>
          <p:cNvCxnSpPr/>
          <p:nvPr/>
        </p:nvCxnSpPr>
        <p:spPr>
          <a:xfrm flipV="1">
            <a:off x="4773495" y="2133446"/>
            <a:ext cx="261384" cy="37763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32575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60544</TotalTime>
  <Pages>0</Pages>
  <Words>813</Words>
  <Characters>0</Characters>
  <Application>Microsoft Office PowerPoint</Application>
  <DocSecurity>0</DocSecurity>
  <PresentationFormat>On-screen Show (4:3)</PresentationFormat>
  <Lines>0</Lines>
  <Paragraphs>150</Paragraphs>
  <Slides>9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5" baseType="lpstr">
      <vt:lpstr>SimSun</vt:lpstr>
      <vt:lpstr>Arial</vt:lpstr>
      <vt:lpstr>Calibri</vt:lpstr>
      <vt:lpstr>Calibri Light</vt:lpstr>
      <vt:lpstr>Wingdings</vt:lpstr>
      <vt:lpstr>Office Theme</vt:lpstr>
      <vt:lpstr>HL-LHC-related STEAM protection studies 2019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CharactersWithSpaces>0</CharactersWithSpaces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Helder Filipe Pais Da Silva</dc:creator>
  <cp:lastModifiedBy>Matthias Mentink</cp:lastModifiedBy>
  <cp:revision>1414</cp:revision>
  <cp:lastPrinted>2018-05-14T15:10:41Z</cp:lastPrinted>
  <dcterms:created xsi:type="dcterms:W3CDTF">2015-02-02T00:00:48Z</dcterms:created>
  <dcterms:modified xsi:type="dcterms:W3CDTF">2019-02-19T18:31:25Z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1033-9.1.0.4937</vt:lpwstr>
  </property>
</Properties>
</file>