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62" r:id="rId1"/>
    <p:sldMasterId id="2147483672" r:id="rId2"/>
    <p:sldMasterId id="2147483658" r:id="rId3"/>
  </p:sldMasterIdLst>
  <p:notesMasterIdLst>
    <p:notesMasterId r:id="rId8"/>
  </p:notesMasterIdLst>
  <p:handoutMasterIdLst>
    <p:handoutMasterId r:id="rId9"/>
  </p:handoutMasterIdLst>
  <p:sldIdLst>
    <p:sldId id="257" r:id="rId4"/>
    <p:sldId id="256" r:id="rId5"/>
    <p:sldId id="281" r:id="rId6"/>
    <p:sldId id="283" r:id="rId7"/>
  </p:sldIdLst>
  <p:sldSz cx="12192000" cy="6858000"/>
  <p:notesSz cx="7099300" cy="10234613"/>
  <p:embeddedFontLst>
    <p:embeddedFont>
      <p:font typeface="PT Sans" panose="020B0604020202020204" charset="0"/>
      <p:regular r:id="rId10"/>
      <p:bold r:id="rId11"/>
      <p:italic r:id="rId12"/>
      <p:boldItalic r:id="rId13"/>
    </p:embeddedFont>
    <p:embeddedFont>
      <p:font typeface="Trebuchet MS" panose="020B0603020202020204" pitchFamily="34" charset="0"/>
      <p:regular r:id="rId14"/>
      <p:bold r:id="rId15"/>
      <p:italic r:id="rId16"/>
      <p:boldItalic r:id="rId17"/>
    </p:embeddedFon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erine Spencer" initials="CS" lastIdx="2" clrIdx="0">
    <p:extLst>
      <p:ext uri="{19B8F6BF-5375-455C-9EA6-DF929625EA0E}">
        <p15:presenceInfo xmlns:p15="http://schemas.microsoft.com/office/powerpoint/2012/main" userId="S-1-5-21-1526224874-1540688658-1361462980-3252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76744" autoAdjust="0"/>
  </p:normalViewPr>
  <p:slideViewPr>
    <p:cSldViewPr snapToGrid="0">
      <p:cViewPr varScale="1">
        <p:scale>
          <a:sx n="106" d="100"/>
          <a:sy n="106" d="100"/>
        </p:scale>
        <p:origin x="144" y="17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12300"/>
    </p:cViewPr>
  </p:sorterViewPr>
  <p:notesViewPr>
    <p:cSldViewPr snapToGrid="0">
      <p:cViewPr varScale="1">
        <p:scale>
          <a:sx n="98" d="100"/>
          <a:sy n="98" d="100"/>
        </p:scale>
        <p:origin x="244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12.fntdata"/><Relationship Id="rId7" Type="http://schemas.openxmlformats.org/officeDocument/2006/relationships/slide" Target="slides/slide4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font" Target="fonts/font2.fntdata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font" Target="fonts/font6.fntdata"/><Relationship Id="rId23" Type="http://schemas.openxmlformats.org/officeDocument/2006/relationships/presProps" Target="pres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1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AEB6EB1-2154-45F7-A04B-12ADBA09526E}" type="datetimeFigureOut">
              <a:rPr lang="en-GB" smtClean="0"/>
              <a:t>15/04/2019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4EA3D55-8465-430F-B084-53E5EA3E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540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CB1E0F6-951C-425C-9332-0C102B531294}" type="datetimeFigureOut">
              <a:rPr lang="en-GB" smtClean="0"/>
              <a:t>15/04/2019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928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395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178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15/04/2019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7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15/04/2019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896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15/04/2019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20040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15/04/2019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42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15/04/2019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945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15/04/2019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697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15/04/2019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623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15/04/2019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442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15/04/2019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443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15/04/2019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17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22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15/04/2019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224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15/04/2019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7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15/04/2019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834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15/04/2019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5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15/04/2019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748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15/04/2019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14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15/04/2019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31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15/04/2019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28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15/04/2019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9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15/04/2019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61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9" r:id="rId2"/>
    <p:sldLayoutId id="2147483660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38200" y="1171574"/>
            <a:ext cx="10515600" cy="3335111"/>
          </a:xfrm>
        </p:spPr>
        <p:txBody>
          <a:bodyPr>
            <a:normAutofit fontScale="90000"/>
          </a:bodyPr>
          <a:lstStyle/>
          <a:p>
            <a:r>
              <a:rPr lang="en-US" sz="5400" b="0" dirty="0" smtClean="0">
                <a:solidFill>
                  <a:schemeClr val="tx2"/>
                </a:solidFill>
              </a:rPr>
              <a:t>TOTEM</a:t>
            </a:r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4800" dirty="0">
                <a:solidFill>
                  <a:schemeClr val="tx2"/>
                </a:solidFill>
              </a:rPr>
              <a:t>Resources Review </a:t>
            </a:r>
            <a:r>
              <a:rPr lang="en-US" sz="4800" dirty="0" smtClean="0">
                <a:solidFill>
                  <a:schemeClr val="tx2"/>
                </a:solidFill>
              </a:rPr>
              <a:t>Board</a:t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4800" dirty="0" smtClean="0">
                <a:solidFill>
                  <a:schemeClr val="tx2"/>
                </a:solidFill>
              </a:rPr>
              <a:t/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2200" dirty="0" smtClean="0">
                <a:solidFill>
                  <a:schemeClr val="tx2"/>
                </a:solidFill>
              </a:rPr>
              <a:t>CERN-RRB-2019-051</a:t>
            </a:r>
            <a:br>
              <a:rPr lang="en-US" sz="2200" dirty="0" smtClean="0">
                <a:solidFill>
                  <a:schemeClr val="tx2"/>
                </a:solidFill>
              </a:rPr>
            </a:b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16 April 2019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310742"/>
            <a:ext cx="10515600" cy="947057"/>
          </a:xfrm>
        </p:spPr>
        <p:txBody>
          <a:bodyPr/>
          <a:lstStyle/>
          <a:p>
            <a:endParaRPr lang="fr-CH" dirty="0" smtClean="0"/>
          </a:p>
          <a:p>
            <a:r>
              <a:rPr lang="fr-CH" dirty="0" smtClean="0"/>
              <a:t>Updates to Financial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68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700" dirty="0" smtClean="0"/>
              <a:t>TOTEM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        </a:t>
            </a:r>
            <a:r>
              <a:rPr lang="fr-CH" sz="2200" dirty="0" smtClean="0"/>
              <a:t>CERN-RRB-2019-051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487465" y="1170606"/>
            <a:ext cx="3689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31 </a:t>
            </a:r>
            <a:r>
              <a:rPr lang="en-GB" sz="14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December 2018</a:t>
            </a:r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46708"/>
              </p:ext>
            </p:extLst>
          </p:nvPr>
        </p:nvGraphicFramePr>
        <p:xfrm>
          <a:off x="487465" y="1727744"/>
          <a:ext cx="5207000" cy="3448050"/>
        </p:xfrm>
        <a:graphic>
          <a:graphicData uri="http://schemas.openxmlformats.org/drawingml/2006/table">
            <a:tbl>
              <a:tblPr/>
              <a:tblGrid>
                <a:gridCol w="3871953">
                  <a:extLst>
                    <a:ext uri="{9D8B030D-6E8A-4147-A177-3AD203B41FA5}">
                      <a16:colId xmlns:a16="http://schemas.microsoft.com/office/drawing/2014/main" val="382975892"/>
                    </a:ext>
                  </a:extLst>
                </a:gridCol>
                <a:gridCol w="180755">
                  <a:extLst>
                    <a:ext uri="{9D8B030D-6E8A-4147-A177-3AD203B41FA5}">
                      <a16:colId xmlns:a16="http://schemas.microsoft.com/office/drawing/2014/main" val="863901660"/>
                    </a:ext>
                  </a:extLst>
                </a:gridCol>
                <a:gridCol w="1154292">
                  <a:extLst>
                    <a:ext uri="{9D8B030D-6E8A-4147-A177-3AD203B41FA5}">
                      <a16:colId xmlns:a16="http://schemas.microsoft.com/office/drawing/2014/main" val="3775309834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Revenues and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2446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5440613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6805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 January 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88046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36691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1" i="0" u="sng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1" i="0" u="sng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sng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74504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8638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492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920854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55909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85722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Expenses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- 479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723063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515655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31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December 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53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6381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77803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Commitments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48251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19704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Contributions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63947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275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468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100" dirty="0" smtClean="0"/>
              <a:t>TOTEM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sz="1600" dirty="0" smtClean="0"/>
              <a:t>   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sz="2200" dirty="0" err="1" smtClean="0"/>
              <a:t>Expected</a:t>
            </a:r>
            <a:r>
              <a:rPr lang="fr-CH" sz="2200" dirty="0" smtClean="0"/>
              <a:t> and </a:t>
            </a:r>
            <a:r>
              <a:rPr lang="fr-CH" sz="2200" dirty="0" err="1" smtClean="0"/>
              <a:t>outstanding</a:t>
            </a:r>
            <a:r>
              <a:rPr lang="fr-CH" sz="2200" dirty="0" smtClean="0"/>
              <a:t> Contributions as of 15 April 2019			        CERN-RRB-2019-051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154570"/>
              </p:ext>
            </p:extLst>
          </p:nvPr>
        </p:nvGraphicFramePr>
        <p:xfrm>
          <a:off x="1118507" y="1494069"/>
          <a:ext cx="9911443" cy="4024992"/>
        </p:xfrm>
        <a:graphic>
          <a:graphicData uri="http://schemas.openxmlformats.org/drawingml/2006/table">
            <a:tbl>
              <a:tblPr/>
              <a:tblGrid>
                <a:gridCol w="2465773">
                  <a:extLst>
                    <a:ext uri="{9D8B030D-6E8A-4147-A177-3AD203B41FA5}">
                      <a16:colId xmlns:a16="http://schemas.microsoft.com/office/drawing/2014/main" val="2112577847"/>
                    </a:ext>
                  </a:extLst>
                </a:gridCol>
                <a:gridCol w="1240945">
                  <a:extLst>
                    <a:ext uri="{9D8B030D-6E8A-4147-A177-3AD203B41FA5}">
                      <a16:colId xmlns:a16="http://schemas.microsoft.com/office/drawing/2014/main" val="526810667"/>
                    </a:ext>
                  </a:extLst>
                </a:gridCol>
                <a:gridCol w="1240945">
                  <a:extLst>
                    <a:ext uri="{9D8B030D-6E8A-4147-A177-3AD203B41FA5}">
                      <a16:colId xmlns:a16="http://schemas.microsoft.com/office/drawing/2014/main" val="227132531"/>
                    </a:ext>
                  </a:extLst>
                </a:gridCol>
                <a:gridCol w="1240945">
                  <a:extLst>
                    <a:ext uri="{9D8B030D-6E8A-4147-A177-3AD203B41FA5}">
                      <a16:colId xmlns:a16="http://schemas.microsoft.com/office/drawing/2014/main" val="2122327496"/>
                    </a:ext>
                  </a:extLst>
                </a:gridCol>
                <a:gridCol w="1240945">
                  <a:extLst>
                    <a:ext uri="{9D8B030D-6E8A-4147-A177-3AD203B41FA5}">
                      <a16:colId xmlns:a16="http://schemas.microsoft.com/office/drawing/2014/main" val="762560835"/>
                    </a:ext>
                  </a:extLst>
                </a:gridCol>
                <a:gridCol w="1240945">
                  <a:extLst>
                    <a:ext uri="{9D8B030D-6E8A-4147-A177-3AD203B41FA5}">
                      <a16:colId xmlns:a16="http://schemas.microsoft.com/office/drawing/2014/main" val="4187947999"/>
                    </a:ext>
                  </a:extLst>
                </a:gridCol>
                <a:gridCol w="1240945">
                  <a:extLst>
                    <a:ext uri="{9D8B030D-6E8A-4147-A177-3AD203B41FA5}">
                      <a16:colId xmlns:a16="http://schemas.microsoft.com/office/drawing/2014/main" val="3868055789"/>
                    </a:ext>
                  </a:extLst>
                </a:gridCol>
              </a:tblGrid>
              <a:tr h="248969">
                <a:tc>
                  <a:txBody>
                    <a:bodyPr/>
                    <a:lstStyle/>
                    <a:p>
                      <a:pPr algn="l" fontAlgn="b"/>
                      <a:endParaRPr lang="fr-CH" sz="10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1 Jan. </a:t>
                      </a:r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15 April 2019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6314899"/>
                  </a:ext>
                </a:extLst>
              </a:tr>
              <a:tr h="290463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 in advance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Expected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</a:t>
                      </a:r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advance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9339203"/>
                  </a:ext>
                </a:extLst>
              </a:tr>
              <a:tr h="318126">
                <a:tc>
                  <a:txBody>
                    <a:bodyPr/>
                    <a:lstStyle/>
                    <a:p>
                      <a:pPr algn="l" fontAlgn="b"/>
                      <a:r>
                        <a:rPr lang="fr-CH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0982306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106,500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-106,500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2151077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CZECH REPUBLIC - PRAGUE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35,500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-35,500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3884261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CZECH REPUBLIC - WEST BOHEMIA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35,500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-35,500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0154331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FINLAND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35,500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-35,500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837186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HUNGARY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24,650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23,667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-48,317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3477792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ITALY - INFN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94,667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-94,667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7542191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23,667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-23,667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1677705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RUSSIA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23,667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-23,667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9453301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USA - CWRU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23,667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-23,667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2264615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USA - KANSAS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23,667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-23,667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2183148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430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303539"/>
                  </a:ext>
                </a:extLst>
              </a:tr>
              <a:tr h="235137"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346665"/>
                  </a:ext>
                </a:extLst>
              </a:tr>
              <a:tr h="345790">
                <a:tc>
                  <a:txBody>
                    <a:bodyPr/>
                    <a:lstStyle/>
                    <a:p>
                      <a:pPr algn="l" fontAlgn="b"/>
                      <a:r>
                        <a:rPr lang="fr-CH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fr-CH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24,650</a:t>
                      </a:r>
                      <a:endParaRPr lang="fr-CH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fr-CH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fr-CH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426,002</a:t>
                      </a:r>
                      <a:endParaRPr lang="fr-CH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-450,652</a:t>
                      </a:r>
                      <a:endParaRPr lang="fr-CH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1143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3676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515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4019528C-9201-4061-A929-54B254F1EF26}"/>
    </a:ext>
  </a:extLst>
</a:theme>
</file>

<file path=ppt/theme/theme2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31D2D662-5F4E-4AFA-9357-439862E8D0F0}"/>
    </a:ext>
  </a:extLst>
</a:theme>
</file>

<file path=ppt/theme/theme3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62A1A4B6-34EF-40D5-9685-0842B0E276E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GBAC FRC June 2016</Template>
  <TotalTime>759</TotalTime>
  <Words>153</Words>
  <Application>Microsoft Office PowerPoint</Application>
  <PresentationFormat>Widescreen</PresentationFormat>
  <Paragraphs>138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PT Sans</vt:lpstr>
      <vt:lpstr>Trebuchet MS</vt:lpstr>
      <vt:lpstr>Calibri</vt:lpstr>
      <vt:lpstr>1_CERNCorporate16-9</vt:lpstr>
      <vt:lpstr>AIS_CERNCorporate16-9</vt:lpstr>
      <vt:lpstr>End Slides</vt:lpstr>
      <vt:lpstr>PowerPoint Presentation</vt:lpstr>
      <vt:lpstr>TOTEM  Resources Review Board  CERN-RRB-2019-051  16 April 2019</vt:lpstr>
      <vt:lpstr>TOTEM Maintenance &amp; Operation Cat. A                                                                              CERN-RRB-2019-051</vt:lpstr>
      <vt:lpstr>TOTEM Maintenance &amp; Operation Cat. A         Expected and outstanding Contributions as of 15 April 2019           CERN-RRB-2019-051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 Macchioni</dc:creator>
  <cp:lastModifiedBy>Eva Renee Lauri Planten</cp:lastModifiedBy>
  <cp:revision>102</cp:revision>
  <cp:lastPrinted>2016-03-21T17:04:46Z</cp:lastPrinted>
  <dcterms:created xsi:type="dcterms:W3CDTF">2016-08-23T15:07:51Z</dcterms:created>
  <dcterms:modified xsi:type="dcterms:W3CDTF">2019-04-15T09:44:28Z</dcterms:modified>
</cp:coreProperties>
</file>