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62" r:id="rId1"/>
    <p:sldMasterId id="2147483672" r:id="rId2"/>
    <p:sldMasterId id="2147483658" r:id="rId3"/>
  </p:sldMasterIdLst>
  <p:notesMasterIdLst>
    <p:notesMasterId r:id="rId11"/>
  </p:notesMasterIdLst>
  <p:handoutMasterIdLst>
    <p:handoutMasterId r:id="rId12"/>
  </p:handoutMasterIdLst>
  <p:sldIdLst>
    <p:sldId id="257" r:id="rId4"/>
    <p:sldId id="256" r:id="rId5"/>
    <p:sldId id="281" r:id="rId6"/>
    <p:sldId id="287" r:id="rId7"/>
    <p:sldId id="286" r:id="rId8"/>
    <p:sldId id="283" r:id="rId9"/>
    <p:sldId id="284" r:id="rId10"/>
  </p:sldIdLst>
  <p:sldSz cx="12192000" cy="6858000"/>
  <p:notesSz cx="7099300" cy="10234613"/>
  <p:embeddedFontLst>
    <p:embeddedFont>
      <p:font typeface="PT Sans" panose="020B0604020202020204" charset="0"/>
      <p:regular r:id="rId13"/>
      <p:bold r:id="rId14"/>
      <p:italic r:id="rId15"/>
      <p:boldItalic r:id="rId16"/>
    </p:embeddedFont>
    <p:embeddedFont>
      <p:font typeface="Trebuchet MS" panose="020B0603020202020204" pitchFamily="34" charset="0"/>
      <p:regular r:id="rId17"/>
      <p:bold r:id="rId18"/>
      <p:italic r:id="rId19"/>
      <p:bold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therine Spencer" initials="CS" lastIdx="2" clrIdx="0">
    <p:extLst>
      <p:ext uri="{19B8F6BF-5375-455C-9EA6-DF929625EA0E}">
        <p15:presenceInfo xmlns:p15="http://schemas.microsoft.com/office/powerpoint/2012/main" userId="S-1-5-21-1526224874-1540688658-1361462980-3252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76744" autoAdjust="0"/>
  </p:normalViewPr>
  <p:slideViewPr>
    <p:cSldViewPr snapToGrid="0">
      <p:cViewPr varScale="1">
        <p:scale>
          <a:sx n="106" d="100"/>
          <a:sy n="106" d="100"/>
        </p:scale>
        <p:origin x="198" y="174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200" d="100"/>
        <a:sy n="200" d="100"/>
      </p:scale>
      <p:origin x="0" y="-12300"/>
    </p:cViewPr>
  </p:sorterViewPr>
  <p:notesViewPr>
    <p:cSldViewPr snapToGrid="0">
      <p:cViewPr varScale="1">
        <p:scale>
          <a:sx n="98" d="100"/>
          <a:sy n="98" d="100"/>
        </p:scale>
        <p:origin x="2448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font" Target="fonts/font9.fntdata"/><Relationship Id="rId7" Type="http://schemas.openxmlformats.org/officeDocument/2006/relationships/slide" Target="slides/slide4.xml"/><Relationship Id="rId12" Type="http://schemas.openxmlformats.org/officeDocument/2006/relationships/handoutMaster" Target="handoutMasters/handoutMaster1.xml"/><Relationship Id="rId17" Type="http://schemas.openxmlformats.org/officeDocument/2006/relationships/font" Target="fonts/font5.fntdata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24" Type="http://schemas.openxmlformats.org/officeDocument/2006/relationships/font" Target="fonts/font12.fntdata"/><Relationship Id="rId5" Type="http://schemas.openxmlformats.org/officeDocument/2006/relationships/slide" Target="slides/slide2.xml"/><Relationship Id="rId15" Type="http://schemas.openxmlformats.org/officeDocument/2006/relationships/font" Target="fonts/font3.fntdata"/><Relationship Id="rId23" Type="http://schemas.openxmlformats.org/officeDocument/2006/relationships/font" Target="fonts/font11.fntdata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font" Target="fonts/font7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2.fntdata"/><Relationship Id="rId22" Type="http://schemas.openxmlformats.org/officeDocument/2006/relationships/font" Target="fonts/font10.fntdata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7AEB6EB1-2154-45F7-A04B-12ADBA09526E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4EA3D55-8465-430F-B084-53E5EA3E720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54046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CB1E0F6-951C-425C-9332-0C102B531294}" type="datetimeFigureOut">
              <a:rPr lang="en-GB" smtClean="0"/>
              <a:t>16/04/2019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AAFAC84-B53D-4C74-88DB-C6F7F1D6CFF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014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282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395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920692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5267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31784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FAC84-B53D-4C74-88DB-C6F7F1D6CFF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1552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22363"/>
            <a:ext cx="10515600" cy="2387600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370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171575"/>
            <a:ext cx="10515600" cy="2338388"/>
          </a:xfrm>
        </p:spPr>
        <p:txBody>
          <a:bodyPr anchor="b">
            <a:normAutofit/>
          </a:bodyPr>
          <a:lstStyle>
            <a:lvl1pPr algn="l">
              <a:defRPr sz="46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602038"/>
            <a:ext cx="10515600" cy="165576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41087-ADE3-46BE-A671-D029C86BBE44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7896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70E6A0D-B971-47F6-B20D-619954E64387}" type="datetime1">
              <a:rPr lang="en-GB" smtClean="0"/>
              <a:t>16/04/2019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7"/>
          </p:nvPr>
        </p:nvSpPr>
        <p:spPr>
          <a:xfrm>
            <a:off x="266400" y="1171575"/>
            <a:ext cx="11642400" cy="4818259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5200403"/>
      </p:ext>
    </p:extLst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879231"/>
            <a:ext cx="10515600" cy="2540244"/>
          </a:xfrm>
        </p:spPr>
        <p:txBody>
          <a:bodyPr anchor="b">
            <a:normAutofit/>
          </a:bodyPr>
          <a:lstStyle>
            <a:lvl1pPr>
              <a:defRPr sz="4000" b="0" cap="none" spc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01422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79451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845999"/>
            <a:ext cx="5997575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1691999"/>
            <a:ext cx="5997575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845999"/>
            <a:ext cx="601980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1691999"/>
            <a:ext cx="6019800" cy="43216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6978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8623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442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84435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4170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lideMaster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917" y="-92293"/>
            <a:ext cx="12369166" cy="702289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22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C6077-A970-44A0-AF59-C84E61B47504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42244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580" y="2603638"/>
            <a:ext cx="1668840" cy="165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217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i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5248625" y="2582248"/>
            <a:ext cx="1694751" cy="1693505"/>
            <a:chOff x="5002612" y="2336416"/>
            <a:chExt cx="2186777" cy="2185169"/>
          </a:xfrm>
        </p:grpSpPr>
        <p:sp>
          <p:nvSpPr>
            <p:cNvPr id="7" name="Rectangle 6"/>
            <p:cNvSpPr/>
            <p:nvPr userDrawn="1"/>
          </p:nvSpPr>
          <p:spPr>
            <a:xfrm>
              <a:off x="5002612" y="2336416"/>
              <a:ext cx="2186777" cy="2185169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61580" y="2603638"/>
              <a:ext cx="1668840" cy="1650725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0042" y="4300467"/>
            <a:ext cx="1671914" cy="227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14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>
            <a:grpSpLocks noChangeAspect="1"/>
          </p:cNvGrpSpPr>
          <p:nvPr userDrawn="1"/>
        </p:nvGrpSpPr>
        <p:grpSpPr bwMode="auto">
          <a:xfrm>
            <a:off x="5260975" y="2603500"/>
            <a:ext cx="1670050" cy="1651000"/>
            <a:chOff x="3314" y="1640"/>
            <a:chExt cx="1052" cy="1040"/>
          </a:xfrm>
          <a:solidFill>
            <a:schemeClr val="tx1"/>
          </a:solidFill>
        </p:grpSpPr>
        <p:sp>
          <p:nvSpPr>
            <p:cNvPr id="4" name="Freeform 5"/>
            <p:cNvSpPr>
              <a:spLocks/>
            </p:cNvSpPr>
            <p:nvPr userDrawn="1"/>
          </p:nvSpPr>
          <p:spPr bwMode="auto">
            <a:xfrm>
              <a:off x="3400" y="1928"/>
              <a:ext cx="137" cy="159"/>
            </a:xfrm>
            <a:custGeom>
              <a:avLst/>
              <a:gdLst>
                <a:gd name="T0" fmla="*/ 134 w 137"/>
                <a:gd name="T1" fmla="*/ 143 h 159"/>
                <a:gd name="T2" fmla="*/ 117 w 137"/>
                <a:gd name="T3" fmla="*/ 151 h 159"/>
                <a:gd name="T4" fmla="*/ 92 w 137"/>
                <a:gd name="T5" fmla="*/ 157 h 159"/>
                <a:gd name="T6" fmla="*/ 82 w 137"/>
                <a:gd name="T7" fmla="*/ 159 h 159"/>
                <a:gd name="T8" fmla="*/ 48 w 137"/>
                <a:gd name="T9" fmla="*/ 153 h 159"/>
                <a:gd name="T10" fmla="*/ 22 w 137"/>
                <a:gd name="T11" fmla="*/ 137 h 159"/>
                <a:gd name="T12" fmla="*/ 5 w 137"/>
                <a:gd name="T13" fmla="*/ 111 h 159"/>
                <a:gd name="T14" fmla="*/ 0 w 137"/>
                <a:gd name="T15" fmla="*/ 79 h 159"/>
                <a:gd name="T16" fmla="*/ 1 w 137"/>
                <a:gd name="T17" fmla="*/ 62 h 159"/>
                <a:gd name="T18" fmla="*/ 12 w 137"/>
                <a:gd name="T19" fmla="*/ 33 h 159"/>
                <a:gd name="T20" fmla="*/ 35 w 137"/>
                <a:gd name="T21" fmla="*/ 13 h 159"/>
                <a:gd name="T22" fmla="*/ 67 w 137"/>
                <a:gd name="T23" fmla="*/ 2 h 159"/>
                <a:gd name="T24" fmla="*/ 84 w 137"/>
                <a:gd name="T25" fmla="*/ 0 h 159"/>
                <a:gd name="T26" fmla="*/ 112 w 137"/>
                <a:gd name="T27" fmla="*/ 3 h 159"/>
                <a:gd name="T28" fmla="*/ 137 w 137"/>
                <a:gd name="T29" fmla="*/ 10 h 159"/>
                <a:gd name="T30" fmla="*/ 134 w 137"/>
                <a:gd name="T31" fmla="*/ 20 h 159"/>
                <a:gd name="T32" fmla="*/ 130 w 137"/>
                <a:gd name="T33" fmla="*/ 29 h 159"/>
                <a:gd name="T34" fmla="*/ 122 w 137"/>
                <a:gd name="T35" fmla="*/ 22 h 159"/>
                <a:gd name="T36" fmla="*/ 98 w 137"/>
                <a:gd name="T37" fmla="*/ 12 h 159"/>
                <a:gd name="T38" fmla="*/ 82 w 137"/>
                <a:gd name="T39" fmla="*/ 10 h 159"/>
                <a:gd name="T40" fmla="*/ 61 w 137"/>
                <a:gd name="T41" fmla="*/ 14 h 159"/>
                <a:gd name="T42" fmla="*/ 42 w 137"/>
                <a:gd name="T43" fmla="*/ 27 h 159"/>
                <a:gd name="T44" fmla="*/ 28 w 137"/>
                <a:gd name="T45" fmla="*/ 49 h 159"/>
                <a:gd name="T46" fmla="*/ 22 w 137"/>
                <a:gd name="T47" fmla="*/ 79 h 159"/>
                <a:gd name="T48" fmla="*/ 24 w 137"/>
                <a:gd name="T49" fmla="*/ 94 h 159"/>
                <a:gd name="T50" fmla="*/ 34 w 137"/>
                <a:gd name="T51" fmla="*/ 120 h 159"/>
                <a:gd name="T52" fmla="*/ 52 w 137"/>
                <a:gd name="T53" fmla="*/ 137 h 159"/>
                <a:gd name="T54" fmla="*/ 74 w 137"/>
                <a:gd name="T55" fmla="*/ 146 h 159"/>
                <a:gd name="T56" fmla="*/ 85 w 137"/>
                <a:gd name="T57" fmla="*/ 147 h 159"/>
                <a:gd name="T58" fmla="*/ 102 w 137"/>
                <a:gd name="T59" fmla="*/ 144 h 159"/>
                <a:gd name="T60" fmla="*/ 117 w 137"/>
                <a:gd name="T61" fmla="*/ 139 h 159"/>
                <a:gd name="T62" fmla="*/ 137 w 137"/>
                <a:gd name="T63" fmla="*/ 124 h 159"/>
                <a:gd name="T64" fmla="*/ 134 w 137"/>
                <a:gd name="T65" fmla="*/ 143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7" h="159">
                  <a:moveTo>
                    <a:pt x="134" y="143"/>
                  </a:moveTo>
                  <a:lnTo>
                    <a:pt x="134" y="143"/>
                  </a:lnTo>
                  <a:lnTo>
                    <a:pt x="127" y="147"/>
                  </a:lnTo>
                  <a:lnTo>
                    <a:pt x="117" y="151"/>
                  </a:lnTo>
                  <a:lnTo>
                    <a:pt x="101" y="156"/>
                  </a:lnTo>
                  <a:lnTo>
                    <a:pt x="92" y="157"/>
                  </a:lnTo>
                  <a:lnTo>
                    <a:pt x="82" y="159"/>
                  </a:lnTo>
                  <a:lnTo>
                    <a:pt x="82" y="159"/>
                  </a:lnTo>
                  <a:lnTo>
                    <a:pt x="65" y="157"/>
                  </a:lnTo>
                  <a:lnTo>
                    <a:pt x="48" y="153"/>
                  </a:lnTo>
                  <a:lnTo>
                    <a:pt x="34" y="146"/>
                  </a:lnTo>
                  <a:lnTo>
                    <a:pt x="22" y="137"/>
                  </a:lnTo>
                  <a:lnTo>
                    <a:pt x="12" y="124"/>
                  </a:lnTo>
                  <a:lnTo>
                    <a:pt x="5" y="111"/>
                  </a:lnTo>
                  <a:lnTo>
                    <a:pt x="1" y="96"/>
                  </a:lnTo>
                  <a:lnTo>
                    <a:pt x="0" y="79"/>
                  </a:lnTo>
                  <a:lnTo>
                    <a:pt x="0" y="79"/>
                  </a:lnTo>
                  <a:lnTo>
                    <a:pt x="1" y="62"/>
                  </a:lnTo>
                  <a:lnTo>
                    <a:pt x="5" y="46"/>
                  </a:lnTo>
                  <a:lnTo>
                    <a:pt x="12" y="33"/>
                  </a:lnTo>
                  <a:lnTo>
                    <a:pt x="22" y="22"/>
                  </a:lnTo>
                  <a:lnTo>
                    <a:pt x="35" y="13"/>
                  </a:lnTo>
                  <a:lnTo>
                    <a:pt x="50" y="6"/>
                  </a:lnTo>
                  <a:lnTo>
                    <a:pt x="67" y="2"/>
                  </a:lnTo>
                  <a:lnTo>
                    <a:pt x="84" y="0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112" y="3"/>
                  </a:lnTo>
                  <a:lnTo>
                    <a:pt x="127" y="7"/>
                  </a:lnTo>
                  <a:lnTo>
                    <a:pt x="137" y="10"/>
                  </a:lnTo>
                  <a:lnTo>
                    <a:pt x="137" y="10"/>
                  </a:lnTo>
                  <a:lnTo>
                    <a:pt x="134" y="20"/>
                  </a:lnTo>
                  <a:lnTo>
                    <a:pt x="131" y="29"/>
                  </a:lnTo>
                  <a:lnTo>
                    <a:pt x="130" y="29"/>
                  </a:lnTo>
                  <a:lnTo>
                    <a:pt x="130" y="29"/>
                  </a:lnTo>
                  <a:lnTo>
                    <a:pt x="122" y="22"/>
                  </a:lnTo>
                  <a:lnTo>
                    <a:pt x="111" y="16"/>
                  </a:lnTo>
                  <a:lnTo>
                    <a:pt x="98" y="12"/>
                  </a:lnTo>
                  <a:lnTo>
                    <a:pt x="82" y="10"/>
                  </a:lnTo>
                  <a:lnTo>
                    <a:pt x="82" y="10"/>
                  </a:lnTo>
                  <a:lnTo>
                    <a:pt x="72" y="10"/>
                  </a:lnTo>
                  <a:lnTo>
                    <a:pt x="61" y="14"/>
                  </a:lnTo>
                  <a:lnTo>
                    <a:pt x="51" y="19"/>
                  </a:lnTo>
                  <a:lnTo>
                    <a:pt x="42" y="27"/>
                  </a:lnTo>
                  <a:lnTo>
                    <a:pt x="34" y="36"/>
                  </a:lnTo>
                  <a:lnTo>
                    <a:pt x="28" y="49"/>
                  </a:lnTo>
                  <a:lnTo>
                    <a:pt x="24" y="63"/>
                  </a:lnTo>
                  <a:lnTo>
                    <a:pt x="22" y="79"/>
                  </a:lnTo>
                  <a:lnTo>
                    <a:pt x="22" y="79"/>
                  </a:lnTo>
                  <a:lnTo>
                    <a:pt x="24" y="94"/>
                  </a:lnTo>
                  <a:lnTo>
                    <a:pt x="28" y="107"/>
                  </a:lnTo>
                  <a:lnTo>
                    <a:pt x="34" y="120"/>
                  </a:lnTo>
                  <a:lnTo>
                    <a:pt x="42" y="129"/>
                  </a:lnTo>
                  <a:lnTo>
                    <a:pt x="52" y="137"/>
                  </a:lnTo>
                  <a:lnTo>
                    <a:pt x="62" y="143"/>
                  </a:lnTo>
                  <a:lnTo>
                    <a:pt x="74" y="146"/>
                  </a:lnTo>
                  <a:lnTo>
                    <a:pt x="85" y="147"/>
                  </a:lnTo>
                  <a:lnTo>
                    <a:pt x="85" y="147"/>
                  </a:lnTo>
                  <a:lnTo>
                    <a:pt x="94" y="146"/>
                  </a:lnTo>
                  <a:lnTo>
                    <a:pt x="102" y="144"/>
                  </a:lnTo>
                  <a:lnTo>
                    <a:pt x="110" y="143"/>
                  </a:lnTo>
                  <a:lnTo>
                    <a:pt x="117" y="139"/>
                  </a:lnTo>
                  <a:lnTo>
                    <a:pt x="127" y="131"/>
                  </a:lnTo>
                  <a:lnTo>
                    <a:pt x="137" y="124"/>
                  </a:lnTo>
                  <a:lnTo>
                    <a:pt x="137" y="126"/>
                  </a:lnTo>
                  <a:lnTo>
                    <a:pt x="134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5" name="Freeform 6"/>
            <p:cNvSpPr>
              <a:spLocks/>
            </p:cNvSpPr>
            <p:nvPr userDrawn="1"/>
          </p:nvSpPr>
          <p:spPr bwMode="auto">
            <a:xfrm>
              <a:off x="3562" y="1931"/>
              <a:ext cx="96" cy="153"/>
            </a:xfrm>
            <a:custGeom>
              <a:avLst/>
              <a:gdLst>
                <a:gd name="T0" fmla="*/ 95 w 96"/>
                <a:gd name="T1" fmla="*/ 144 h 153"/>
                <a:gd name="T2" fmla="*/ 95 w 96"/>
                <a:gd name="T3" fmla="*/ 144 h 153"/>
                <a:gd name="T4" fmla="*/ 96 w 96"/>
                <a:gd name="T5" fmla="*/ 136 h 153"/>
                <a:gd name="T6" fmla="*/ 96 w 96"/>
                <a:gd name="T7" fmla="*/ 136 h 153"/>
                <a:gd name="T8" fmla="*/ 59 w 96"/>
                <a:gd name="T9" fmla="*/ 137 h 153"/>
                <a:gd name="T10" fmla="*/ 23 w 96"/>
                <a:gd name="T11" fmla="*/ 138 h 153"/>
                <a:gd name="T12" fmla="*/ 23 w 96"/>
                <a:gd name="T13" fmla="*/ 138 h 153"/>
                <a:gd name="T14" fmla="*/ 23 w 96"/>
                <a:gd name="T15" fmla="*/ 80 h 153"/>
                <a:gd name="T16" fmla="*/ 23 w 96"/>
                <a:gd name="T17" fmla="*/ 80 h 153"/>
                <a:gd name="T18" fmla="*/ 47 w 96"/>
                <a:gd name="T19" fmla="*/ 80 h 153"/>
                <a:gd name="T20" fmla="*/ 79 w 96"/>
                <a:gd name="T21" fmla="*/ 81 h 153"/>
                <a:gd name="T22" fmla="*/ 79 w 96"/>
                <a:gd name="T23" fmla="*/ 81 h 153"/>
                <a:gd name="T24" fmla="*/ 77 w 96"/>
                <a:gd name="T25" fmla="*/ 74 h 153"/>
                <a:gd name="T26" fmla="*/ 77 w 96"/>
                <a:gd name="T27" fmla="*/ 74 h 153"/>
                <a:gd name="T28" fmla="*/ 79 w 96"/>
                <a:gd name="T29" fmla="*/ 66 h 153"/>
                <a:gd name="T30" fmla="*/ 79 w 96"/>
                <a:gd name="T31" fmla="*/ 66 h 153"/>
                <a:gd name="T32" fmla="*/ 56 w 96"/>
                <a:gd name="T33" fmla="*/ 67 h 153"/>
                <a:gd name="T34" fmla="*/ 23 w 96"/>
                <a:gd name="T35" fmla="*/ 67 h 153"/>
                <a:gd name="T36" fmla="*/ 23 w 96"/>
                <a:gd name="T37" fmla="*/ 67 h 153"/>
                <a:gd name="T38" fmla="*/ 23 w 96"/>
                <a:gd name="T39" fmla="*/ 11 h 153"/>
                <a:gd name="T40" fmla="*/ 23 w 96"/>
                <a:gd name="T41" fmla="*/ 11 h 153"/>
                <a:gd name="T42" fmla="*/ 63 w 96"/>
                <a:gd name="T43" fmla="*/ 13 h 153"/>
                <a:gd name="T44" fmla="*/ 93 w 96"/>
                <a:gd name="T45" fmla="*/ 14 h 153"/>
                <a:gd name="T46" fmla="*/ 93 w 96"/>
                <a:gd name="T47" fmla="*/ 14 h 153"/>
                <a:gd name="T48" fmla="*/ 92 w 96"/>
                <a:gd name="T49" fmla="*/ 7 h 153"/>
                <a:gd name="T50" fmla="*/ 92 w 96"/>
                <a:gd name="T51" fmla="*/ 7 h 153"/>
                <a:gd name="T52" fmla="*/ 93 w 96"/>
                <a:gd name="T53" fmla="*/ 0 h 153"/>
                <a:gd name="T54" fmla="*/ 93 w 96"/>
                <a:gd name="T55" fmla="*/ 0 h 153"/>
                <a:gd name="T56" fmla="*/ 47 w 96"/>
                <a:gd name="T57" fmla="*/ 1 h 153"/>
                <a:gd name="T58" fmla="*/ 47 w 96"/>
                <a:gd name="T59" fmla="*/ 1 h 153"/>
                <a:gd name="T60" fmla="*/ 0 w 96"/>
                <a:gd name="T61" fmla="*/ 0 h 153"/>
                <a:gd name="T62" fmla="*/ 0 w 96"/>
                <a:gd name="T63" fmla="*/ 0 h 153"/>
                <a:gd name="T64" fmla="*/ 0 w 96"/>
                <a:gd name="T65" fmla="*/ 29 h 153"/>
                <a:gd name="T66" fmla="*/ 2 w 96"/>
                <a:gd name="T67" fmla="*/ 57 h 153"/>
                <a:gd name="T68" fmla="*/ 2 w 96"/>
                <a:gd name="T69" fmla="*/ 94 h 153"/>
                <a:gd name="T70" fmla="*/ 2 w 96"/>
                <a:gd name="T71" fmla="*/ 94 h 153"/>
                <a:gd name="T72" fmla="*/ 0 w 96"/>
                <a:gd name="T73" fmla="*/ 124 h 153"/>
                <a:gd name="T74" fmla="*/ 0 w 96"/>
                <a:gd name="T75" fmla="*/ 153 h 153"/>
                <a:gd name="T76" fmla="*/ 0 w 96"/>
                <a:gd name="T77" fmla="*/ 153 h 153"/>
                <a:gd name="T78" fmla="*/ 47 w 96"/>
                <a:gd name="T79" fmla="*/ 151 h 153"/>
                <a:gd name="T80" fmla="*/ 47 w 96"/>
                <a:gd name="T81" fmla="*/ 151 h 153"/>
                <a:gd name="T82" fmla="*/ 49 w 96"/>
                <a:gd name="T83" fmla="*/ 151 h 153"/>
                <a:gd name="T84" fmla="*/ 49 w 96"/>
                <a:gd name="T85" fmla="*/ 151 h 153"/>
                <a:gd name="T86" fmla="*/ 66 w 96"/>
                <a:gd name="T87" fmla="*/ 151 h 153"/>
                <a:gd name="T88" fmla="*/ 66 w 96"/>
                <a:gd name="T89" fmla="*/ 151 h 153"/>
                <a:gd name="T90" fmla="*/ 96 w 96"/>
                <a:gd name="T91" fmla="*/ 153 h 153"/>
                <a:gd name="T92" fmla="*/ 96 w 96"/>
                <a:gd name="T93" fmla="*/ 153 h 153"/>
                <a:gd name="T94" fmla="*/ 96 w 96"/>
                <a:gd name="T95" fmla="*/ 153 h 153"/>
                <a:gd name="T96" fmla="*/ 96 w 96"/>
                <a:gd name="T97" fmla="*/ 153 h 153"/>
                <a:gd name="T98" fmla="*/ 95 w 96"/>
                <a:gd name="T99" fmla="*/ 144 h 153"/>
                <a:gd name="T100" fmla="*/ 95 w 96"/>
                <a:gd name="T101" fmla="*/ 144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6" h="153">
                  <a:moveTo>
                    <a:pt x="95" y="144"/>
                  </a:moveTo>
                  <a:lnTo>
                    <a:pt x="95" y="144"/>
                  </a:lnTo>
                  <a:lnTo>
                    <a:pt x="96" y="136"/>
                  </a:lnTo>
                  <a:lnTo>
                    <a:pt x="96" y="136"/>
                  </a:lnTo>
                  <a:lnTo>
                    <a:pt x="59" y="137"/>
                  </a:lnTo>
                  <a:lnTo>
                    <a:pt x="23" y="138"/>
                  </a:lnTo>
                  <a:lnTo>
                    <a:pt x="23" y="138"/>
                  </a:lnTo>
                  <a:lnTo>
                    <a:pt x="23" y="80"/>
                  </a:lnTo>
                  <a:lnTo>
                    <a:pt x="23" y="80"/>
                  </a:lnTo>
                  <a:lnTo>
                    <a:pt x="47" y="80"/>
                  </a:lnTo>
                  <a:lnTo>
                    <a:pt x="79" y="81"/>
                  </a:lnTo>
                  <a:lnTo>
                    <a:pt x="79" y="81"/>
                  </a:lnTo>
                  <a:lnTo>
                    <a:pt x="77" y="74"/>
                  </a:lnTo>
                  <a:lnTo>
                    <a:pt x="77" y="74"/>
                  </a:lnTo>
                  <a:lnTo>
                    <a:pt x="79" y="66"/>
                  </a:lnTo>
                  <a:lnTo>
                    <a:pt x="79" y="66"/>
                  </a:lnTo>
                  <a:lnTo>
                    <a:pt x="56" y="67"/>
                  </a:lnTo>
                  <a:lnTo>
                    <a:pt x="23" y="67"/>
                  </a:lnTo>
                  <a:lnTo>
                    <a:pt x="23" y="67"/>
                  </a:lnTo>
                  <a:lnTo>
                    <a:pt x="23" y="11"/>
                  </a:lnTo>
                  <a:lnTo>
                    <a:pt x="23" y="11"/>
                  </a:lnTo>
                  <a:lnTo>
                    <a:pt x="63" y="13"/>
                  </a:lnTo>
                  <a:lnTo>
                    <a:pt x="93" y="14"/>
                  </a:lnTo>
                  <a:lnTo>
                    <a:pt x="93" y="14"/>
                  </a:lnTo>
                  <a:lnTo>
                    <a:pt x="92" y="7"/>
                  </a:lnTo>
                  <a:lnTo>
                    <a:pt x="92" y="7"/>
                  </a:lnTo>
                  <a:lnTo>
                    <a:pt x="93" y="0"/>
                  </a:lnTo>
                  <a:lnTo>
                    <a:pt x="93" y="0"/>
                  </a:lnTo>
                  <a:lnTo>
                    <a:pt x="47" y="1"/>
                  </a:lnTo>
                  <a:lnTo>
                    <a:pt x="47" y="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9"/>
                  </a:lnTo>
                  <a:lnTo>
                    <a:pt x="2" y="57"/>
                  </a:lnTo>
                  <a:lnTo>
                    <a:pt x="2" y="94"/>
                  </a:lnTo>
                  <a:lnTo>
                    <a:pt x="2" y="94"/>
                  </a:lnTo>
                  <a:lnTo>
                    <a:pt x="0" y="124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47" y="151"/>
                  </a:lnTo>
                  <a:lnTo>
                    <a:pt x="47" y="151"/>
                  </a:lnTo>
                  <a:lnTo>
                    <a:pt x="49" y="151"/>
                  </a:lnTo>
                  <a:lnTo>
                    <a:pt x="49" y="151"/>
                  </a:lnTo>
                  <a:lnTo>
                    <a:pt x="66" y="151"/>
                  </a:lnTo>
                  <a:lnTo>
                    <a:pt x="66" y="151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6" y="153"/>
                  </a:lnTo>
                  <a:lnTo>
                    <a:pt x="95" y="144"/>
                  </a:lnTo>
                  <a:lnTo>
                    <a:pt x="9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6" name="Freeform 7"/>
            <p:cNvSpPr>
              <a:spLocks noEditPoints="1"/>
            </p:cNvSpPr>
            <p:nvPr userDrawn="1"/>
          </p:nvSpPr>
          <p:spPr bwMode="auto">
            <a:xfrm>
              <a:off x="3684" y="1931"/>
              <a:ext cx="117" cy="153"/>
            </a:xfrm>
            <a:custGeom>
              <a:avLst/>
              <a:gdLst>
                <a:gd name="T0" fmla="*/ 23 w 117"/>
                <a:gd name="T1" fmla="*/ 96 h 153"/>
                <a:gd name="T2" fmla="*/ 23 w 117"/>
                <a:gd name="T3" fmla="*/ 124 h 153"/>
                <a:gd name="T4" fmla="*/ 24 w 117"/>
                <a:gd name="T5" fmla="*/ 153 h 153"/>
                <a:gd name="T6" fmla="*/ 13 w 117"/>
                <a:gd name="T7" fmla="*/ 151 h 153"/>
                <a:gd name="T8" fmla="*/ 0 w 117"/>
                <a:gd name="T9" fmla="*/ 153 h 153"/>
                <a:gd name="T10" fmla="*/ 3 w 117"/>
                <a:gd name="T11" fmla="*/ 96 h 153"/>
                <a:gd name="T12" fmla="*/ 3 w 117"/>
                <a:gd name="T13" fmla="*/ 57 h 153"/>
                <a:gd name="T14" fmla="*/ 0 w 117"/>
                <a:gd name="T15" fmla="*/ 0 h 153"/>
                <a:gd name="T16" fmla="*/ 28 w 117"/>
                <a:gd name="T17" fmla="*/ 1 h 153"/>
                <a:gd name="T18" fmla="*/ 53 w 117"/>
                <a:gd name="T19" fmla="*/ 0 h 153"/>
                <a:gd name="T20" fmla="*/ 63 w 117"/>
                <a:gd name="T21" fmla="*/ 0 h 153"/>
                <a:gd name="T22" fmla="*/ 80 w 117"/>
                <a:gd name="T23" fmla="*/ 3 h 153"/>
                <a:gd name="T24" fmla="*/ 92 w 117"/>
                <a:gd name="T25" fmla="*/ 11 h 153"/>
                <a:gd name="T26" fmla="*/ 100 w 117"/>
                <a:gd name="T27" fmla="*/ 26 h 153"/>
                <a:gd name="T28" fmla="*/ 101 w 117"/>
                <a:gd name="T29" fmla="*/ 34 h 153"/>
                <a:gd name="T30" fmla="*/ 97 w 117"/>
                <a:gd name="T31" fmla="*/ 54 h 153"/>
                <a:gd name="T32" fmla="*/ 84 w 117"/>
                <a:gd name="T33" fmla="*/ 66 h 153"/>
                <a:gd name="T34" fmla="*/ 70 w 117"/>
                <a:gd name="T35" fmla="*/ 74 h 153"/>
                <a:gd name="T36" fmla="*/ 55 w 117"/>
                <a:gd name="T37" fmla="*/ 77 h 153"/>
                <a:gd name="T38" fmla="*/ 117 w 117"/>
                <a:gd name="T39" fmla="*/ 153 h 153"/>
                <a:gd name="T40" fmla="*/ 104 w 117"/>
                <a:gd name="T41" fmla="*/ 151 h 153"/>
                <a:gd name="T42" fmla="*/ 90 w 117"/>
                <a:gd name="T43" fmla="*/ 153 h 153"/>
                <a:gd name="T44" fmla="*/ 65 w 117"/>
                <a:gd name="T45" fmla="*/ 117 h 153"/>
                <a:gd name="T46" fmla="*/ 34 w 117"/>
                <a:gd name="T47" fmla="*/ 77 h 153"/>
                <a:gd name="T48" fmla="*/ 23 w 117"/>
                <a:gd name="T49" fmla="*/ 77 h 153"/>
                <a:gd name="T50" fmla="*/ 37 w 117"/>
                <a:gd name="T51" fmla="*/ 70 h 153"/>
                <a:gd name="T52" fmla="*/ 51 w 117"/>
                <a:gd name="T53" fmla="*/ 69 h 153"/>
                <a:gd name="T54" fmla="*/ 65 w 117"/>
                <a:gd name="T55" fmla="*/ 63 h 153"/>
                <a:gd name="T56" fmla="*/ 75 w 117"/>
                <a:gd name="T57" fmla="*/ 53 h 153"/>
                <a:gd name="T58" fmla="*/ 80 w 117"/>
                <a:gd name="T59" fmla="*/ 39 h 153"/>
                <a:gd name="T60" fmla="*/ 78 w 117"/>
                <a:gd name="T61" fmla="*/ 30 h 153"/>
                <a:gd name="T62" fmla="*/ 72 w 117"/>
                <a:gd name="T63" fmla="*/ 19 h 153"/>
                <a:gd name="T64" fmla="*/ 63 w 117"/>
                <a:gd name="T65" fmla="*/ 13 h 153"/>
                <a:gd name="T66" fmla="*/ 45 w 117"/>
                <a:gd name="T67" fmla="*/ 9 h 153"/>
                <a:gd name="T68" fmla="*/ 24 w 117"/>
                <a:gd name="T69" fmla="*/ 10 h 153"/>
                <a:gd name="T70" fmla="*/ 23 w 117"/>
                <a:gd name="T71" fmla="*/ 57 h 153"/>
                <a:gd name="T72" fmla="*/ 23 w 117"/>
                <a:gd name="T73" fmla="*/ 69 h 153"/>
                <a:gd name="T74" fmla="*/ 37 w 117"/>
                <a:gd name="T75" fmla="*/ 70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17" h="153">
                  <a:moveTo>
                    <a:pt x="23" y="77"/>
                  </a:moveTo>
                  <a:lnTo>
                    <a:pt x="23" y="96"/>
                  </a:lnTo>
                  <a:lnTo>
                    <a:pt x="23" y="96"/>
                  </a:lnTo>
                  <a:lnTo>
                    <a:pt x="23" y="124"/>
                  </a:lnTo>
                  <a:lnTo>
                    <a:pt x="24" y="153"/>
                  </a:lnTo>
                  <a:lnTo>
                    <a:pt x="24" y="153"/>
                  </a:lnTo>
                  <a:lnTo>
                    <a:pt x="13" y="151"/>
                  </a:lnTo>
                  <a:lnTo>
                    <a:pt x="13" y="151"/>
                  </a:lnTo>
                  <a:lnTo>
                    <a:pt x="0" y="153"/>
                  </a:lnTo>
                  <a:lnTo>
                    <a:pt x="0" y="153"/>
                  </a:lnTo>
                  <a:lnTo>
                    <a:pt x="1" y="124"/>
                  </a:lnTo>
                  <a:lnTo>
                    <a:pt x="3" y="96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1" y="29"/>
                  </a:lnTo>
                  <a:lnTo>
                    <a:pt x="0" y="0"/>
                  </a:lnTo>
                  <a:lnTo>
                    <a:pt x="0" y="0"/>
                  </a:lnTo>
                  <a:lnTo>
                    <a:pt x="28" y="1"/>
                  </a:lnTo>
                  <a:lnTo>
                    <a:pt x="28" y="1"/>
                  </a:lnTo>
                  <a:lnTo>
                    <a:pt x="53" y="0"/>
                  </a:lnTo>
                  <a:lnTo>
                    <a:pt x="53" y="0"/>
                  </a:lnTo>
                  <a:lnTo>
                    <a:pt x="63" y="0"/>
                  </a:lnTo>
                  <a:lnTo>
                    <a:pt x="71" y="1"/>
                  </a:lnTo>
                  <a:lnTo>
                    <a:pt x="80" y="3"/>
                  </a:lnTo>
                  <a:lnTo>
                    <a:pt x="87" y="7"/>
                  </a:lnTo>
                  <a:lnTo>
                    <a:pt x="92" y="11"/>
                  </a:lnTo>
                  <a:lnTo>
                    <a:pt x="97" y="17"/>
                  </a:lnTo>
                  <a:lnTo>
                    <a:pt x="100" y="26"/>
                  </a:lnTo>
                  <a:lnTo>
                    <a:pt x="101" y="34"/>
                  </a:lnTo>
                  <a:lnTo>
                    <a:pt x="101" y="34"/>
                  </a:lnTo>
                  <a:lnTo>
                    <a:pt x="100" y="46"/>
                  </a:lnTo>
                  <a:lnTo>
                    <a:pt x="97" y="54"/>
                  </a:lnTo>
                  <a:lnTo>
                    <a:pt x="91" y="61"/>
                  </a:lnTo>
                  <a:lnTo>
                    <a:pt x="84" y="66"/>
                  </a:lnTo>
                  <a:lnTo>
                    <a:pt x="77" y="70"/>
                  </a:lnTo>
                  <a:lnTo>
                    <a:pt x="70" y="74"/>
                  </a:lnTo>
                  <a:lnTo>
                    <a:pt x="55" y="77"/>
                  </a:lnTo>
                  <a:lnTo>
                    <a:pt x="55" y="77"/>
                  </a:lnTo>
                  <a:lnTo>
                    <a:pt x="85" y="114"/>
                  </a:lnTo>
                  <a:lnTo>
                    <a:pt x="117" y="153"/>
                  </a:lnTo>
                  <a:lnTo>
                    <a:pt x="117" y="153"/>
                  </a:lnTo>
                  <a:lnTo>
                    <a:pt x="104" y="151"/>
                  </a:lnTo>
                  <a:lnTo>
                    <a:pt x="104" y="151"/>
                  </a:lnTo>
                  <a:lnTo>
                    <a:pt x="90" y="153"/>
                  </a:lnTo>
                  <a:lnTo>
                    <a:pt x="90" y="153"/>
                  </a:lnTo>
                  <a:lnTo>
                    <a:pt x="65" y="117"/>
                  </a:lnTo>
                  <a:lnTo>
                    <a:pt x="50" y="96"/>
                  </a:lnTo>
                  <a:lnTo>
                    <a:pt x="34" y="77"/>
                  </a:lnTo>
                  <a:lnTo>
                    <a:pt x="34" y="77"/>
                  </a:lnTo>
                  <a:lnTo>
                    <a:pt x="23" y="77"/>
                  </a:lnTo>
                  <a:lnTo>
                    <a:pt x="23" y="77"/>
                  </a:lnTo>
                  <a:close/>
                  <a:moveTo>
                    <a:pt x="37" y="70"/>
                  </a:moveTo>
                  <a:lnTo>
                    <a:pt x="37" y="70"/>
                  </a:lnTo>
                  <a:lnTo>
                    <a:pt x="51" y="69"/>
                  </a:lnTo>
                  <a:lnTo>
                    <a:pt x="58" y="66"/>
                  </a:lnTo>
                  <a:lnTo>
                    <a:pt x="65" y="63"/>
                  </a:lnTo>
                  <a:lnTo>
                    <a:pt x="71" y="59"/>
                  </a:lnTo>
                  <a:lnTo>
                    <a:pt x="75" y="53"/>
                  </a:lnTo>
                  <a:lnTo>
                    <a:pt x="78" y="47"/>
                  </a:lnTo>
                  <a:lnTo>
                    <a:pt x="80" y="39"/>
                  </a:lnTo>
                  <a:lnTo>
                    <a:pt x="80" y="39"/>
                  </a:lnTo>
                  <a:lnTo>
                    <a:pt x="78" y="30"/>
                  </a:lnTo>
                  <a:lnTo>
                    <a:pt x="77" y="24"/>
                  </a:lnTo>
                  <a:lnTo>
                    <a:pt x="72" y="19"/>
                  </a:lnTo>
                  <a:lnTo>
                    <a:pt x="68" y="16"/>
                  </a:lnTo>
                  <a:lnTo>
                    <a:pt x="63" y="13"/>
                  </a:lnTo>
                  <a:lnTo>
                    <a:pt x="57" y="10"/>
                  </a:lnTo>
                  <a:lnTo>
                    <a:pt x="45" y="9"/>
                  </a:lnTo>
                  <a:lnTo>
                    <a:pt x="45" y="9"/>
                  </a:lnTo>
                  <a:lnTo>
                    <a:pt x="24" y="10"/>
                  </a:lnTo>
                  <a:lnTo>
                    <a:pt x="24" y="10"/>
                  </a:lnTo>
                  <a:lnTo>
                    <a:pt x="23" y="57"/>
                  </a:lnTo>
                  <a:lnTo>
                    <a:pt x="23" y="57"/>
                  </a:lnTo>
                  <a:lnTo>
                    <a:pt x="23" y="69"/>
                  </a:lnTo>
                  <a:lnTo>
                    <a:pt x="23" y="69"/>
                  </a:lnTo>
                  <a:lnTo>
                    <a:pt x="37" y="70"/>
                  </a:lnTo>
                  <a:lnTo>
                    <a:pt x="3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9" name="Freeform 8"/>
            <p:cNvSpPr>
              <a:spLocks/>
            </p:cNvSpPr>
            <p:nvPr userDrawn="1"/>
          </p:nvSpPr>
          <p:spPr bwMode="auto">
            <a:xfrm>
              <a:off x="3821" y="1930"/>
              <a:ext cx="135" cy="155"/>
            </a:xfrm>
            <a:custGeom>
              <a:avLst/>
              <a:gdLst>
                <a:gd name="T0" fmla="*/ 135 w 135"/>
                <a:gd name="T1" fmla="*/ 1 h 155"/>
                <a:gd name="T2" fmla="*/ 135 w 135"/>
                <a:gd name="T3" fmla="*/ 1 h 155"/>
                <a:gd name="T4" fmla="*/ 125 w 135"/>
                <a:gd name="T5" fmla="*/ 1 h 155"/>
                <a:gd name="T6" fmla="*/ 125 w 135"/>
                <a:gd name="T7" fmla="*/ 1 h 155"/>
                <a:gd name="T8" fmla="*/ 117 w 135"/>
                <a:gd name="T9" fmla="*/ 1 h 155"/>
                <a:gd name="T10" fmla="*/ 117 w 135"/>
                <a:gd name="T11" fmla="*/ 1 h 155"/>
                <a:gd name="T12" fmla="*/ 118 w 135"/>
                <a:gd name="T13" fmla="*/ 37 h 155"/>
                <a:gd name="T14" fmla="*/ 120 w 135"/>
                <a:gd name="T15" fmla="*/ 74 h 155"/>
                <a:gd name="T16" fmla="*/ 120 w 135"/>
                <a:gd name="T17" fmla="*/ 74 h 155"/>
                <a:gd name="T18" fmla="*/ 118 w 135"/>
                <a:gd name="T19" fmla="*/ 114 h 155"/>
                <a:gd name="T20" fmla="*/ 118 w 135"/>
                <a:gd name="T21" fmla="*/ 114 h 155"/>
                <a:gd name="T22" fmla="*/ 10 w 135"/>
                <a:gd name="T23" fmla="*/ 0 h 155"/>
                <a:gd name="T24" fmla="*/ 1 w 135"/>
                <a:gd name="T25" fmla="*/ 0 h 155"/>
                <a:gd name="T26" fmla="*/ 1 w 135"/>
                <a:gd name="T27" fmla="*/ 0 h 155"/>
                <a:gd name="T28" fmla="*/ 3 w 135"/>
                <a:gd name="T29" fmla="*/ 57 h 155"/>
                <a:gd name="T30" fmla="*/ 3 w 135"/>
                <a:gd name="T31" fmla="*/ 57 h 155"/>
                <a:gd name="T32" fmla="*/ 3 w 135"/>
                <a:gd name="T33" fmla="*/ 109 h 155"/>
                <a:gd name="T34" fmla="*/ 0 w 135"/>
                <a:gd name="T35" fmla="*/ 154 h 155"/>
                <a:gd name="T36" fmla="*/ 0 w 135"/>
                <a:gd name="T37" fmla="*/ 154 h 155"/>
                <a:gd name="T38" fmla="*/ 10 w 135"/>
                <a:gd name="T39" fmla="*/ 152 h 155"/>
                <a:gd name="T40" fmla="*/ 10 w 135"/>
                <a:gd name="T41" fmla="*/ 152 h 155"/>
                <a:gd name="T42" fmla="*/ 20 w 135"/>
                <a:gd name="T43" fmla="*/ 154 h 155"/>
                <a:gd name="T44" fmla="*/ 20 w 135"/>
                <a:gd name="T45" fmla="*/ 154 h 155"/>
                <a:gd name="T46" fmla="*/ 18 w 135"/>
                <a:gd name="T47" fmla="*/ 118 h 155"/>
                <a:gd name="T48" fmla="*/ 17 w 135"/>
                <a:gd name="T49" fmla="*/ 79 h 155"/>
                <a:gd name="T50" fmla="*/ 17 w 135"/>
                <a:gd name="T51" fmla="*/ 79 h 155"/>
                <a:gd name="T52" fmla="*/ 17 w 135"/>
                <a:gd name="T53" fmla="*/ 38 h 155"/>
                <a:gd name="T54" fmla="*/ 17 w 135"/>
                <a:gd name="T55" fmla="*/ 38 h 155"/>
                <a:gd name="T56" fmla="*/ 71 w 135"/>
                <a:gd name="T57" fmla="*/ 95 h 155"/>
                <a:gd name="T58" fmla="*/ 107 w 135"/>
                <a:gd name="T59" fmla="*/ 134 h 155"/>
                <a:gd name="T60" fmla="*/ 127 w 135"/>
                <a:gd name="T61" fmla="*/ 155 h 155"/>
                <a:gd name="T62" fmla="*/ 134 w 135"/>
                <a:gd name="T63" fmla="*/ 155 h 155"/>
                <a:gd name="T64" fmla="*/ 134 w 135"/>
                <a:gd name="T65" fmla="*/ 155 h 155"/>
                <a:gd name="T66" fmla="*/ 132 w 135"/>
                <a:gd name="T67" fmla="*/ 98 h 155"/>
                <a:gd name="T68" fmla="*/ 132 w 135"/>
                <a:gd name="T69" fmla="*/ 98 h 155"/>
                <a:gd name="T70" fmla="*/ 134 w 135"/>
                <a:gd name="T71" fmla="*/ 45 h 155"/>
                <a:gd name="T72" fmla="*/ 135 w 135"/>
                <a:gd name="T73" fmla="*/ 1 h 155"/>
                <a:gd name="T74" fmla="*/ 135 w 135"/>
                <a:gd name="T75" fmla="*/ 1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5" h="155">
                  <a:moveTo>
                    <a:pt x="135" y="1"/>
                  </a:moveTo>
                  <a:lnTo>
                    <a:pt x="135" y="1"/>
                  </a:lnTo>
                  <a:lnTo>
                    <a:pt x="125" y="1"/>
                  </a:lnTo>
                  <a:lnTo>
                    <a:pt x="125" y="1"/>
                  </a:lnTo>
                  <a:lnTo>
                    <a:pt x="117" y="1"/>
                  </a:lnTo>
                  <a:lnTo>
                    <a:pt x="117" y="1"/>
                  </a:lnTo>
                  <a:lnTo>
                    <a:pt x="118" y="37"/>
                  </a:lnTo>
                  <a:lnTo>
                    <a:pt x="120" y="74"/>
                  </a:lnTo>
                  <a:lnTo>
                    <a:pt x="120" y="74"/>
                  </a:lnTo>
                  <a:lnTo>
                    <a:pt x="118" y="114"/>
                  </a:lnTo>
                  <a:lnTo>
                    <a:pt x="118" y="114"/>
                  </a:lnTo>
                  <a:lnTo>
                    <a:pt x="10" y="0"/>
                  </a:lnTo>
                  <a:lnTo>
                    <a:pt x="1" y="0"/>
                  </a:lnTo>
                  <a:lnTo>
                    <a:pt x="1" y="0"/>
                  </a:lnTo>
                  <a:lnTo>
                    <a:pt x="3" y="57"/>
                  </a:lnTo>
                  <a:lnTo>
                    <a:pt x="3" y="57"/>
                  </a:lnTo>
                  <a:lnTo>
                    <a:pt x="3" y="109"/>
                  </a:lnTo>
                  <a:lnTo>
                    <a:pt x="0" y="154"/>
                  </a:lnTo>
                  <a:lnTo>
                    <a:pt x="0" y="154"/>
                  </a:lnTo>
                  <a:lnTo>
                    <a:pt x="10" y="152"/>
                  </a:lnTo>
                  <a:lnTo>
                    <a:pt x="10" y="152"/>
                  </a:lnTo>
                  <a:lnTo>
                    <a:pt x="20" y="154"/>
                  </a:lnTo>
                  <a:lnTo>
                    <a:pt x="20" y="154"/>
                  </a:lnTo>
                  <a:lnTo>
                    <a:pt x="18" y="118"/>
                  </a:lnTo>
                  <a:lnTo>
                    <a:pt x="17" y="79"/>
                  </a:lnTo>
                  <a:lnTo>
                    <a:pt x="17" y="79"/>
                  </a:lnTo>
                  <a:lnTo>
                    <a:pt x="17" y="38"/>
                  </a:lnTo>
                  <a:lnTo>
                    <a:pt x="17" y="38"/>
                  </a:lnTo>
                  <a:lnTo>
                    <a:pt x="71" y="95"/>
                  </a:lnTo>
                  <a:lnTo>
                    <a:pt x="107" y="134"/>
                  </a:lnTo>
                  <a:lnTo>
                    <a:pt x="127" y="155"/>
                  </a:lnTo>
                  <a:lnTo>
                    <a:pt x="134" y="155"/>
                  </a:lnTo>
                  <a:lnTo>
                    <a:pt x="134" y="155"/>
                  </a:lnTo>
                  <a:lnTo>
                    <a:pt x="132" y="98"/>
                  </a:lnTo>
                  <a:lnTo>
                    <a:pt x="132" y="98"/>
                  </a:lnTo>
                  <a:lnTo>
                    <a:pt x="134" y="45"/>
                  </a:lnTo>
                  <a:lnTo>
                    <a:pt x="135" y="1"/>
                  </a:lnTo>
                  <a:lnTo>
                    <a:pt x="135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0" name="Freeform 9"/>
            <p:cNvSpPr>
              <a:spLocks/>
            </p:cNvSpPr>
            <p:nvPr userDrawn="1"/>
          </p:nvSpPr>
          <p:spPr bwMode="auto">
            <a:xfrm>
              <a:off x="3477" y="2144"/>
              <a:ext cx="77" cy="185"/>
            </a:xfrm>
            <a:custGeom>
              <a:avLst/>
              <a:gdLst>
                <a:gd name="T0" fmla="*/ 77 w 77"/>
                <a:gd name="T1" fmla="*/ 185 h 185"/>
                <a:gd name="T2" fmla="*/ 77 w 77"/>
                <a:gd name="T3" fmla="*/ 185 h 185"/>
                <a:gd name="T4" fmla="*/ 63 w 77"/>
                <a:gd name="T5" fmla="*/ 159 h 185"/>
                <a:gd name="T6" fmla="*/ 50 w 77"/>
                <a:gd name="T7" fmla="*/ 134 h 185"/>
                <a:gd name="T8" fmla="*/ 40 w 77"/>
                <a:gd name="T9" fmla="*/ 109 h 185"/>
                <a:gd name="T10" fmla="*/ 33 w 77"/>
                <a:gd name="T11" fmla="*/ 85 h 185"/>
                <a:gd name="T12" fmla="*/ 27 w 77"/>
                <a:gd name="T13" fmla="*/ 62 h 185"/>
                <a:gd name="T14" fmla="*/ 23 w 77"/>
                <a:gd name="T15" fmla="*/ 40 h 185"/>
                <a:gd name="T16" fmla="*/ 20 w 77"/>
                <a:gd name="T17" fmla="*/ 18 h 185"/>
                <a:gd name="T18" fmla="*/ 20 w 77"/>
                <a:gd name="T19" fmla="*/ 0 h 185"/>
                <a:gd name="T20" fmla="*/ 20 w 77"/>
                <a:gd name="T21" fmla="*/ 0 h 185"/>
                <a:gd name="T22" fmla="*/ 0 w 77"/>
                <a:gd name="T23" fmla="*/ 0 h 185"/>
                <a:gd name="T24" fmla="*/ 0 w 77"/>
                <a:gd name="T25" fmla="*/ 0 h 185"/>
                <a:gd name="T26" fmla="*/ 0 w 77"/>
                <a:gd name="T27" fmla="*/ 20 h 185"/>
                <a:gd name="T28" fmla="*/ 3 w 77"/>
                <a:gd name="T29" fmla="*/ 41 h 185"/>
                <a:gd name="T30" fmla="*/ 7 w 77"/>
                <a:gd name="T31" fmla="*/ 62 h 185"/>
                <a:gd name="T32" fmla="*/ 11 w 77"/>
                <a:gd name="T33" fmla="*/ 84 h 185"/>
                <a:gd name="T34" fmla="*/ 17 w 77"/>
                <a:gd name="T35" fmla="*/ 105 h 185"/>
                <a:gd name="T36" fmla="*/ 25 w 77"/>
                <a:gd name="T37" fmla="*/ 127 h 185"/>
                <a:gd name="T38" fmla="*/ 34 w 77"/>
                <a:gd name="T39" fmla="*/ 148 h 185"/>
                <a:gd name="T40" fmla="*/ 44 w 77"/>
                <a:gd name="T41" fmla="*/ 169 h 185"/>
                <a:gd name="T42" fmla="*/ 44 w 77"/>
                <a:gd name="T43" fmla="*/ 169 h 185"/>
                <a:gd name="T44" fmla="*/ 51 w 77"/>
                <a:gd name="T45" fmla="*/ 174 h 185"/>
                <a:gd name="T46" fmla="*/ 60 w 77"/>
                <a:gd name="T47" fmla="*/ 178 h 185"/>
                <a:gd name="T48" fmla="*/ 77 w 77"/>
                <a:gd name="T49" fmla="*/ 185 h 185"/>
                <a:gd name="T50" fmla="*/ 77 w 77"/>
                <a:gd name="T51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7" h="185">
                  <a:moveTo>
                    <a:pt x="77" y="185"/>
                  </a:moveTo>
                  <a:lnTo>
                    <a:pt x="77" y="185"/>
                  </a:lnTo>
                  <a:lnTo>
                    <a:pt x="63" y="159"/>
                  </a:lnTo>
                  <a:lnTo>
                    <a:pt x="50" y="134"/>
                  </a:lnTo>
                  <a:lnTo>
                    <a:pt x="40" y="109"/>
                  </a:lnTo>
                  <a:lnTo>
                    <a:pt x="33" y="85"/>
                  </a:lnTo>
                  <a:lnTo>
                    <a:pt x="27" y="62"/>
                  </a:lnTo>
                  <a:lnTo>
                    <a:pt x="23" y="40"/>
                  </a:lnTo>
                  <a:lnTo>
                    <a:pt x="20" y="18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3" y="41"/>
                  </a:lnTo>
                  <a:lnTo>
                    <a:pt x="7" y="62"/>
                  </a:lnTo>
                  <a:lnTo>
                    <a:pt x="11" y="84"/>
                  </a:lnTo>
                  <a:lnTo>
                    <a:pt x="17" y="105"/>
                  </a:lnTo>
                  <a:lnTo>
                    <a:pt x="25" y="127"/>
                  </a:lnTo>
                  <a:lnTo>
                    <a:pt x="34" y="148"/>
                  </a:lnTo>
                  <a:lnTo>
                    <a:pt x="44" y="169"/>
                  </a:lnTo>
                  <a:lnTo>
                    <a:pt x="44" y="169"/>
                  </a:lnTo>
                  <a:lnTo>
                    <a:pt x="51" y="174"/>
                  </a:lnTo>
                  <a:lnTo>
                    <a:pt x="60" y="178"/>
                  </a:lnTo>
                  <a:lnTo>
                    <a:pt x="77" y="185"/>
                  </a:lnTo>
                  <a:lnTo>
                    <a:pt x="77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10"/>
            <p:cNvSpPr>
              <a:spLocks/>
            </p:cNvSpPr>
            <p:nvPr userDrawn="1"/>
          </p:nvSpPr>
          <p:spPr bwMode="auto">
            <a:xfrm>
              <a:off x="3314" y="1640"/>
              <a:ext cx="1052" cy="1040"/>
            </a:xfrm>
            <a:custGeom>
              <a:avLst/>
              <a:gdLst>
                <a:gd name="T0" fmla="*/ 393 w 1052"/>
                <a:gd name="T1" fmla="*/ 0 h 1040"/>
                <a:gd name="T2" fmla="*/ 345 w 1052"/>
                <a:gd name="T3" fmla="*/ 1 h 1040"/>
                <a:gd name="T4" fmla="*/ 274 w 1052"/>
                <a:gd name="T5" fmla="*/ 14 h 1040"/>
                <a:gd name="T6" fmla="*/ 208 w 1052"/>
                <a:gd name="T7" fmla="*/ 39 h 1040"/>
                <a:gd name="T8" fmla="*/ 98 w 1052"/>
                <a:gd name="T9" fmla="*/ 123 h 1040"/>
                <a:gd name="T10" fmla="*/ 26 w 1052"/>
                <a:gd name="T11" fmla="*/ 240 h 1040"/>
                <a:gd name="T12" fmla="*/ 0 w 1052"/>
                <a:gd name="T13" fmla="*/ 375 h 1040"/>
                <a:gd name="T14" fmla="*/ 6 w 1052"/>
                <a:gd name="T15" fmla="*/ 441 h 1040"/>
                <a:gd name="T16" fmla="*/ 37 w 1052"/>
                <a:gd name="T17" fmla="*/ 575 h 1040"/>
                <a:gd name="T18" fmla="*/ 53 w 1052"/>
                <a:gd name="T19" fmla="*/ 562 h 1040"/>
                <a:gd name="T20" fmla="*/ 90 w 1052"/>
                <a:gd name="T21" fmla="*/ 618 h 1040"/>
                <a:gd name="T22" fmla="*/ 160 w 1052"/>
                <a:gd name="T23" fmla="*/ 682 h 1040"/>
                <a:gd name="T24" fmla="*/ 247 w 1052"/>
                <a:gd name="T25" fmla="*/ 728 h 1040"/>
                <a:gd name="T26" fmla="*/ 347 w 1052"/>
                <a:gd name="T27" fmla="*/ 749 h 1040"/>
                <a:gd name="T28" fmla="*/ 430 w 1052"/>
                <a:gd name="T29" fmla="*/ 746 h 1040"/>
                <a:gd name="T30" fmla="*/ 532 w 1052"/>
                <a:gd name="T31" fmla="*/ 716 h 1040"/>
                <a:gd name="T32" fmla="*/ 248 w 1052"/>
                <a:gd name="T33" fmla="*/ 1040 h 1040"/>
                <a:gd name="T34" fmla="*/ 584 w 1052"/>
                <a:gd name="T35" fmla="*/ 710 h 1040"/>
                <a:gd name="T36" fmla="*/ 688 w 1052"/>
                <a:gd name="T37" fmla="*/ 585 h 1040"/>
                <a:gd name="T38" fmla="*/ 725 w 1052"/>
                <a:gd name="T39" fmla="*/ 515 h 1040"/>
                <a:gd name="T40" fmla="*/ 748 w 1052"/>
                <a:gd name="T41" fmla="*/ 424 h 1040"/>
                <a:gd name="T42" fmla="*/ 894 w 1052"/>
                <a:gd name="T43" fmla="*/ 1039 h 1040"/>
                <a:gd name="T44" fmla="*/ 802 w 1052"/>
                <a:gd name="T45" fmla="*/ 541 h 1040"/>
                <a:gd name="T46" fmla="*/ 752 w 1052"/>
                <a:gd name="T47" fmla="*/ 318 h 1040"/>
                <a:gd name="T48" fmla="*/ 712 w 1052"/>
                <a:gd name="T49" fmla="*/ 210 h 1040"/>
                <a:gd name="T50" fmla="*/ 672 w 1052"/>
                <a:gd name="T51" fmla="*/ 167 h 1040"/>
                <a:gd name="T52" fmla="*/ 687 w 1052"/>
                <a:gd name="T53" fmla="*/ 207 h 1040"/>
                <a:gd name="T54" fmla="*/ 725 w 1052"/>
                <a:gd name="T55" fmla="*/ 315 h 1040"/>
                <a:gd name="T56" fmla="*/ 731 w 1052"/>
                <a:gd name="T57" fmla="*/ 394 h 1040"/>
                <a:gd name="T58" fmla="*/ 721 w 1052"/>
                <a:gd name="T59" fmla="*/ 464 h 1040"/>
                <a:gd name="T60" fmla="*/ 688 w 1052"/>
                <a:gd name="T61" fmla="*/ 545 h 1040"/>
                <a:gd name="T62" fmla="*/ 602 w 1052"/>
                <a:gd name="T63" fmla="*/ 649 h 1040"/>
                <a:gd name="T64" fmla="*/ 498 w 1052"/>
                <a:gd name="T65" fmla="*/ 709 h 1040"/>
                <a:gd name="T66" fmla="*/ 430 w 1052"/>
                <a:gd name="T67" fmla="*/ 726 h 1040"/>
                <a:gd name="T68" fmla="*/ 375 w 1052"/>
                <a:gd name="T69" fmla="*/ 730 h 1040"/>
                <a:gd name="T70" fmla="*/ 304 w 1052"/>
                <a:gd name="T71" fmla="*/ 723 h 1040"/>
                <a:gd name="T72" fmla="*/ 237 w 1052"/>
                <a:gd name="T73" fmla="*/ 703 h 1040"/>
                <a:gd name="T74" fmla="*/ 124 w 1052"/>
                <a:gd name="T75" fmla="*/ 626 h 1040"/>
                <a:gd name="T76" fmla="*/ 49 w 1052"/>
                <a:gd name="T77" fmla="*/ 514 h 1040"/>
                <a:gd name="T78" fmla="*/ 27 w 1052"/>
                <a:gd name="T79" fmla="*/ 447 h 1040"/>
                <a:gd name="T80" fmla="*/ 20 w 1052"/>
                <a:gd name="T81" fmla="*/ 375 h 1040"/>
                <a:gd name="T82" fmla="*/ 24 w 1052"/>
                <a:gd name="T83" fmla="*/ 321 h 1040"/>
                <a:gd name="T84" fmla="*/ 41 w 1052"/>
                <a:gd name="T85" fmla="*/ 253 h 1040"/>
                <a:gd name="T86" fmla="*/ 101 w 1052"/>
                <a:gd name="T87" fmla="*/ 150 h 1040"/>
                <a:gd name="T88" fmla="*/ 207 w 1052"/>
                <a:gd name="T89" fmla="*/ 63 h 1040"/>
                <a:gd name="T90" fmla="*/ 287 w 1052"/>
                <a:gd name="T91" fmla="*/ 31 h 1040"/>
                <a:gd name="T92" fmla="*/ 358 w 1052"/>
                <a:gd name="T93" fmla="*/ 20 h 1040"/>
                <a:gd name="T94" fmla="*/ 440 w 1052"/>
                <a:gd name="T95" fmla="*/ 26 h 1040"/>
                <a:gd name="T96" fmla="*/ 555 w 1052"/>
                <a:gd name="T97" fmla="*/ 68 h 1040"/>
                <a:gd name="T98" fmla="*/ 625 w 1052"/>
                <a:gd name="T99" fmla="*/ 108 h 1040"/>
                <a:gd name="T100" fmla="*/ 625 w 1052"/>
                <a:gd name="T101" fmla="*/ 97 h 1040"/>
                <a:gd name="T102" fmla="*/ 548 w 1052"/>
                <a:gd name="T103" fmla="*/ 44 h 1040"/>
                <a:gd name="T104" fmla="*/ 481 w 1052"/>
                <a:gd name="T105" fmla="*/ 19 h 10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52" h="1040">
                  <a:moveTo>
                    <a:pt x="1052" y="4"/>
                  </a:moveTo>
                  <a:lnTo>
                    <a:pt x="1052" y="4"/>
                  </a:lnTo>
                  <a:lnTo>
                    <a:pt x="782" y="1"/>
                  </a:lnTo>
                  <a:lnTo>
                    <a:pt x="393" y="0"/>
                  </a:lnTo>
                  <a:lnTo>
                    <a:pt x="393" y="0"/>
                  </a:lnTo>
                  <a:lnTo>
                    <a:pt x="361" y="0"/>
                  </a:lnTo>
                  <a:lnTo>
                    <a:pt x="345" y="1"/>
                  </a:lnTo>
                  <a:lnTo>
                    <a:pt x="345" y="1"/>
                  </a:lnTo>
                  <a:lnTo>
                    <a:pt x="327" y="3"/>
                  </a:lnTo>
                  <a:lnTo>
                    <a:pt x="308" y="6"/>
                  </a:lnTo>
                  <a:lnTo>
                    <a:pt x="291" y="10"/>
                  </a:lnTo>
                  <a:lnTo>
                    <a:pt x="274" y="14"/>
                  </a:lnTo>
                  <a:lnTo>
                    <a:pt x="257" y="19"/>
                  </a:lnTo>
                  <a:lnTo>
                    <a:pt x="240" y="24"/>
                  </a:lnTo>
                  <a:lnTo>
                    <a:pt x="224" y="31"/>
                  </a:lnTo>
                  <a:lnTo>
                    <a:pt x="208" y="39"/>
                  </a:lnTo>
                  <a:lnTo>
                    <a:pt x="178" y="56"/>
                  </a:lnTo>
                  <a:lnTo>
                    <a:pt x="150" y="76"/>
                  </a:lnTo>
                  <a:lnTo>
                    <a:pt x="123" y="98"/>
                  </a:lnTo>
                  <a:lnTo>
                    <a:pt x="98" y="123"/>
                  </a:lnTo>
                  <a:lnTo>
                    <a:pt x="77" y="150"/>
                  </a:lnTo>
                  <a:lnTo>
                    <a:pt x="57" y="178"/>
                  </a:lnTo>
                  <a:lnTo>
                    <a:pt x="40" y="208"/>
                  </a:lnTo>
                  <a:lnTo>
                    <a:pt x="26" y="240"/>
                  </a:lnTo>
                  <a:lnTo>
                    <a:pt x="14" y="272"/>
                  </a:lnTo>
                  <a:lnTo>
                    <a:pt x="7" y="305"/>
                  </a:lnTo>
                  <a:lnTo>
                    <a:pt x="1" y="340"/>
                  </a:lnTo>
                  <a:lnTo>
                    <a:pt x="0" y="375"/>
                  </a:lnTo>
                  <a:lnTo>
                    <a:pt x="0" y="375"/>
                  </a:lnTo>
                  <a:lnTo>
                    <a:pt x="0" y="397"/>
                  </a:lnTo>
                  <a:lnTo>
                    <a:pt x="3" y="418"/>
                  </a:lnTo>
                  <a:lnTo>
                    <a:pt x="6" y="441"/>
                  </a:lnTo>
                  <a:lnTo>
                    <a:pt x="10" y="465"/>
                  </a:lnTo>
                  <a:lnTo>
                    <a:pt x="21" y="516"/>
                  </a:lnTo>
                  <a:lnTo>
                    <a:pt x="37" y="575"/>
                  </a:lnTo>
                  <a:lnTo>
                    <a:pt x="37" y="575"/>
                  </a:lnTo>
                  <a:lnTo>
                    <a:pt x="106" y="810"/>
                  </a:lnTo>
                  <a:lnTo>
                    <a:pt x="126" y="810"/>
                  </a:lnTo>
                  <a:lnTo>
                    <a:pt x="51" y="562"/>
                  </a:lnTo>
                  <a:lnTo>
                    <a:pt x="53" y="562"/>
                  </a:lnTo>
                  <a:lnTo>
                    <a:pt x="53" y="562"/>
                  </a:lnTo>
                  <a:lnTo>
                    <a:pt x="63" y="581"/>
                  </a:lnTo>
                  <a:lnTo>
                    <a:pt x="76" y="599"/>
                  </a:lnTo>
                  <a:lnTo>
                    <a:pt x="90" y="618"/>
                  </a:lnTo>
                  <a:lnTo>
                    <a:pt x="106" y="635"/>
                  </a:lnTo>
                  <a:lnTo>
                    <a:pt x="123" y="652"/>
                  </a:lnTo>
                  <a:lnTo>
                    <a:pt x="140" y="668"/>
                  </a:lnTo>
                  <a:lnTo>
                    <a:pt x="160" y="682"/>
                  </a:lnTo>
                  <a:lnTo>
                    <a:pt x="180" y="695"/>
                  </a:lnTo>
                  <a:lnTo>
                    <a:pt x="201" y="708"/>
                  </a:lnTo>
                  <a:lnTo>
                    <a:pt x="224" y="719"/>
                  </a:lnTo>
                  <a:lnTo>
                    <a:pt x="247" y="728"/>
                  </a:lnTo>
                  <a:lnTo>
                    <a:pt x="271" y="736"/>
                  </a:lnTo>
                  <a:lnTo>
                    <a:pt x="295" y="742"/>
                  </a:lnTo>
                  <a:lnTo>
                    <a:pt x="321" y="746"/>
                  </a:lnTo>
                  <a:lnTo>
                    <a:pt x="347" y="749"/>
                  </a:lnTo>
                  <a:lnTo>
                    <a:pt x="374" y="750"/>
                  </a:lnTo>
                  <a:lnTo>
                    <a:pt x="374" y="750"/>
                  </a:lnTo>
                  <a:lnTo>
                    <a:pt x="401" y="749"/>
                  </a:lnTo>
                  <a:lnTo>
                    <a:pt x="430" y="746"/>
                  </a:lnTo>
                  <a:lnTo>
                    <a:pt x="457" y="742"/>
                  </a:lnTo>
                  <a:lnTo>
                    <a:pt x="482" y="735"/>
                  </a:lnTo>
                  <a:lnTo>
                    <a:pt x="508" y="726"/>
                  </a:lnTo>
                  <a:lnTo>
                    <a:pt x="532" y="716"/>
                  </a:lnTo>
                  <a:lnTo>
                    <a:pt x="555" y="703"/>
                  </a:lnTo>
                  <a:lnTo>
                    <a:pt x="577" y="689"/>
                  </a:lnTo>
                  <a:lnTo>
                    <a:pt x="577" y="690"/>
                  </a:lnTo>
                  <a:lnTo>
                    <a:pt x="248" y="1040"/>
                  </a:lnTo>
                  <a:lnTo>
                    <a:pt x="274" y="1040"/>
                  </a:lnTo>
                  <a:lnTo>
                    <a:pt x="274" y="1040"/>
                  </a:lnTo>
                  <a:lnTo>
                    <a:pt x="584" y="710"/>
                  </a:lnTo>
                  <a:lnTo>
                    <a:pt x="584" y="710"/>
                  </a:lnTo>
                  <a:lnTo>
                    <a:pt x="624" y="668"/>
                  </a:lnTo>
                  <a:lnTo>
                    <a:pt x="654" y="632"/>
                  </a:lnTo>
                  <a:lnTo>
                    <a:pt x="675" y="605"/>
                  </a:lnTo>
                  <a:lnTo>
                    <a:pt x="688" y="585"/>
                  </a:lnTo>
                  <a:lnTo>
                    <a:pt x="688" y="585"/>
                  </a:lnTo>
                  <a:lnTo>
                    <a:pt x="704" y="558"/>
                  </a:lnTo>
                  <a:lnTo>
                    <a:pt x="714" y="538"/>
                  </a:lnTo>
                  <a:lnTo>
                    <a:pt x="725" y="515"/>
                  </a:lnTo>
                  <a:lnTo>
                    <a:pt x="734" y="488"/>
                  </a:lnTo>
                  <a:lnTo>
                    <a:pt x="742" y="457"/>
                  </a:lnTo>
                  <a:lnTo>
                    <a:pt x="745" y="441"/>
                  </a:lnTo>
                  <a:lnTo>
                    <a:pt x="748" y="424"/>
                  </a:lnTo>
                  <a:lnTo>
                    <a:pt x="748" y="405"/>
                  </a:lnTo>
                  <a:lnTo>
                    <a:pt x="749" y="385"/>
                  </a:lnTo>
                  <a:lnTo>
                    <a:pt x="749" y="385"/>
                  </a:lnTo>
                  <a:lnTo>
                    <a:pt x="894" y="1039"/>
                  </a:lnTo>
                  <a:lnTo>
                    <a:pt x="914" y="1039"/>
                  </a:lnTo>
                  <a:lnTo>
                    <a:pt x="914" y="1039"/>
                  </a:lnTo>
                  <a:lnTo>
                    <a:pt x="851" y="758"/>
                  </a:lnTo>
                  <a:lnTo>
                    <a:pt x="802" y="541"/>
                  </a:lnTo>
                  <a:lnTo>
                    <a:pt x="769" y="392"/>
                  </a:lnTo>
                  <a:lnTo>
                    <a:pt x="769" y="392"/>
                  </a:lnTo>
                  <a:lnTo>
                    <a:pt x="761" y="354"/>
                  </a:lnTo>
                  <a:lnTo>
                    <a:pt x="752" y="318"/>
                  </a:lnTo>
                  <a:lnTo>
                    <a:pt x="742" y="285"/>
                  </a:lnTo>
                  <a:lnTo>
                    <a:pt x="732" y="257"/>
                  </a:lnTo>
                  <a:lnTo>
                    <a:pt x="722" y="233"/>
                  </a:lnTo>
                  <a:lnTo>
                    <a:pt x="712" y="210"/>
                  </a:lnTo>
                  <a:lnTo>
                    <a:pt x="701" y="191"/>
                  </a:lnTo>
                  <a:lnTo>
                    <a:pt x="691" y="175"/>
                  </a:lnTo>
                  <a:lnTo>
                    <a:pt x="691" y="175"/>
                  </a:lnTo>
                  <a:lnTo>
                    <a:pt x="672" y="167"/>
                  </a:lnTo>
                  <a:lnTo>
                    <a:pt x="657" y="161"/>
                  </a:lnTo>
                  <a:lnTo>
                    <a:pt x="657" y="161"/>
                  </a:lnTo>
                  <a:lnTo>
                    <a:pt x="672" y="183"/>
                  </a:lnTo>
                  <a:lnTo>
                    <a:pt x="687" y="207"/>
                  </a:lnTo>
                  <a:lnTo>
                    <a:pt x="699" y="231"/>
                  </a:lnTo>
                  <a:lnTo>
                    <a:pt x="711" y="258"/>
                  </a:lnTo>
                  <a:lnTo>
                    <a:pt x="719" y="287"/>
                  </a:lnTo>
                  <a:lnTo>
                    <a:pt x="725" y="315"/>
                  </a:lnTo>
                  <a:lnTo>
                    <a:pt x="729" y="345"/>
                  </a:lnTo>
                  <a:lnTo>
                    <a:pt x="731" y="375"/>
                  </a:lnTo>
                  <a:lnTo>
                    <a:pt x="731" y="375"/>
                  </a:lnTo>
                  <a:lnTo>
                    <a:pt x="731" y="394"/>
                  </a:lnTo>
                  <a:lnTo>
                    <a:pt x="729" y="412"/>
                  </a:lnTo>
                  <a:lnTo>
                    <a:pt x="728" y="429"/>
                  </a:lnTo>
                  <a:lnTo>
                    <a:pt x="724" y="447"/>
                  </a:lnTo>
                  <a:lnTo>
                    <a:pt x="721" y="464"/>
                  </a:lnTo>
                  <a:lnTo>
                    <a:pt x="715" y="481"/>
                  </a:lnTo>
                  <a:lnTo>
                    <a:pt x="709" y="498"/>
                  </a:lnTo>
                  <a:lnTo>
                    <a:pt x="704" y="514"/>
                  </a:lnTo>
                  <a:lnTo>
                    <a:pt x="688" y="545"/>
                  </a:lnTo>
                  <a:lnTo>
                    <a:pt x="671" y="573"/>
                  </a:lnTo>
                  <a:lnTo>
                    <a:pt x="649" y="602"/>
                  </a:lnTo>
                  <a:lnTo>
                    <a:pt x="627" y="626"/>
                  </a:lnTo>
                  <a:lnTo>
                    <a:pt x="602" y="649"/>
                  </a:lnTo>
                  <a:lnTo>
                    <a:pt x="574" y="671"/>
                  </a:lnTo>
                  <a:lnTo>
                    <a:pt x="545" y="688"/>
                  </a:lnTo>
                  <a:lnTo>
                    <a:pt x="514" y="703"/>
                  </a:lnTo>
                  <a:lnTo>
                    <a:pt x="498" y="709"/>
                  </a:lnTo>
                  <a:lnTo>
                    <a:pt x="481" y="715"/>
                  </a:lnTo>
                  <a:lnTo>
                    <a:pt x="464" y="719"/>
                  </a:lnTo>
                  <a:lnTo>
                    <a:pt x="447" y="723"/>
                  </a:lnTo>
                  <a:lnTo>
                    <a:pt x="430" y="726"/>
                  </a:lnTo>
                  <a:lnTo>
                    <a:pt x="413" y="729"/>
                  </a:lnTo>
                  <a:lnTo>
                    <a:pt x="394" y="730"/>
                  </a:lnTo>
                  <a:lnTo>
                    <a:pt x="375" y="730"/>
                  </a:lnTo>
                  <a:lnTo>
                    <a:pt x="375" y="730"/>
                  </a:lnTo>
                  <a:lnTo>
                    <a:pt x="357" y="730"/>
                  </a:lnTo>
                  <a:lnTo>
                    <a:pt x="340" y="729"/>
                  </a:lnTo>
                  <a:lnTo>
                    <a:pt x="321" y="726"/>
                  </a:lnTo>
                  <a:lnTo>
                    <a:pt x="304" y="723"/>
                  </a:lnTo>
                  <a:lnTo>
                    <a:pt x="287" y="719"/>
                  </a:lnTo>
                  <a:lnTo>
                    <a:pt x="270" y="715"/>
                  </a:lnTo>
                  <a:lnTo>
                    <a:pt x="254" y="709"/>
                  </a:lnTo>
                  <a:lnTo>
                    <a:pt x="237" y="703"/>
                  </a:lnTo>
                  <a:lnTo>
                    <a:pt x="207" y="688"/>
                  </a:lnTo>
                  <a:lnTo>
                    <a:pt x="177" y="671"/>
                  </a:lnTo>
                  <a:lnTo>
                    <a:pt x="150" y="649"/>
                  </a:lnTo>
                  <a:lnTo>
                    <a:pt x="124" y="626"/>
                  </a:lnTo>
                  <a:lnTo>
                    <a:pt x="101" y="602"/>
                  </a:lnTo>
                  <a:lnTo>
                    <a:pt x="81" y="573"/>
                  </a:lnTo>
                  <a:lnTo>
                    <a:pt x="63" y="545"/>
                  </a:lnTo>
                  <a:lnTo>
                    <a:pt x="49" y="514"/>
                  </a:lnTo>
                  <a:lnTo>
                    <a:pt x="41" y="498"/>
                  </a:lnTo>
                  <a:lnTo>
                    <a:pt x="36" y="481"/>
                  </a:lnTo>
                  <a:lnTo>
                    <a:pt x="31" y="464"/>
                  </a:lnTo>
                  <a:lnTo>
                    <a:pt x="27" y="447"/>
                  </a:lnTo>
                  <a:lnTo>
                    <a:pt x="24" y="429"/>
                  </a:lnTo>
                  <a:lnTo>
                    <a:pt x="21" y="412"/>
                  </a:lnTo>
                  <a:lnTo>
                    <a:pt x="20" y="394"/>
                  </a:lnTo>
                  <a:lnTo>
                    <a:pt x="20" y="375"/>
                  </a:lnTo>
                  <a:lnTo>
                    <a:pt x="20" y="375"/>
                  </a:lnTo>
                  <a:lnTo>
                    <a:pt x="20" y="357"/>
                  </a:lnTo>
                  <a:lnTo>
                    <a:pt x="21" y="340"/>
                  </a:lnTo>
                  <a:lnTo>
                    <a:pt x="24" y="321"/>
                  </a:lnTo>
                  <a:lnTo>
                    <a:pt x="27" y="304"/>
                  </a:lnTo>
                  <a:lnTo>
                    <a:pt x="31" y="287"/>
                  </a:lnTo>
                  <a:lnTo>
                    <a:pt x="36" y="270"/>
                  </a:lnTo>
                  <a:lnTo>
                    <a:pt x="41" y="253"/>
                  </a:lnTo>
                  <a:lnTo>
                    <a:pt x="49" y="237"/>
                  </a:lnTo>
                  <a:lnTo>
                    <a:pt x="63" y="205"/>
                  </a:lnTo>
                  <a:lnTo>
                    <a:pt x="81" y="177"/>
                  </a:lnTo>
                  <a:lnTo>
                    <a:pt x="101" y="150"/>
                  </a:lnTo>
                  <a:lnTo>
                    <a:pt x="124" y="124"/>
                  </a:lnTo>
                  <a:lnTo>
                    <a:pt x="150" y="101"/>
                  </a:lnTo>
                  <a:lnTo>
                    <a:pt x="177" y="80"/>
                  </a:lnTo>
                  <a:lnTo>
                    <a:pt x="207" y="63"/>
                  </a:lnTo>
                  <a:lnTo>
                    <a:pt x="237" y="47"/>
                  </a:lnTo>
                  <a:lnTo>
                    <a:pt x="254" y="41"/>
                  </a:lnTo>
                  <a:lnTo>
                    <a:pt x="270" y="36"/>
                  </a:lnTo>
                  <a:lnTo>
                    <a:pt x="287" y="31"/>
                  </a:lnTo>
                  <a:lnTo>
                    <a:pt x="304" y="27"/>
                  </a:lnTo>
                  <a:lnTo>
                    <a:pt x="321" y="24"/>
                  </a:lnTo>
                  <a:lnTo>
                    <a:pt x="340" y="21"/>
                  </a:lnTo>
                  <a:lnTo>
                    <a:pt x="358" y="20"/>
                  </a:lnTo>
                  <a:lnTo>
                    <a:pt x="375" y="20"/>
                  </a:lnTo>
                  <a:lnTo>
                    <a:pt x="375" y="20"/>
                  </a:lnTo>
                  <a:lnTo>
                    <a:pt x="408" y="21"/>
                  </a:lnTo>
                  <a:lnTo>
                    <a:pt x="440" y="26"/>
                  </a:lnTo>
                  <a:lnTo>
                    <a:pt x="471" y="33"/>
                  </a:lnTo>
                  <a:lnTo>
                    <a:pt x="500" y="43"/>
                  </a:lnTo>
                  <a:lnTo>
                    <a:pt x="528" y="54"/>
                  </a:lnTo>
                  <a:lnTo>
                    <a:pt x="555" y="68"/>
                  </a:lnTo>
                  <a:lnTo>
                    <a:pt x="581" y="86"/>
                  </a:lnTo>
                  <a:lnTo>
                    <a:pt x="605" y="104"/>
                  </a:lnTo>
                  <a:lnTo>
                    <a:pt x="605" y="104"/>
                  </a:lnTo>
                  <a:lnTo>
                    <a:pt x="625" y="108"/>
                  </a:lnTo>
                  <a:lnTo>
                    <a:pt x="642" y="113"/>
                  </a:lnTo>
                  <a:lnTo>
                    <a:pt x="644" y="113"/>
                  </a:lnTo>
                  <a:lnTo>
                    <a:pt x="644" y="113"/>
                  </a:lnTo>
                  <a:lnTo>
                    <a:pt x="625" y="97"/>
                  </a:lnTo>
                  <a:lnTo>
                    <a:pt x="608" y="81"/>
                  </a:lnTo>
                  <a:lnTo>
                    <a:pt x="588" y="68"/>
                  </a:lnTo>
                  <a:lnTo>
                    <a:pt x="568" y="56"/>
                  </a:lnTo>
                  <a:lnTo>
                    <a:pt x="548" y="44"/>
                  </a:lnTo>
                  <a:lnTo>
                    <a:pt x="527" y="34"/>
                  </a:lnTo>
                  <a:lnTo>
                    <a:pt x="504" y="26"/>
                  </a:lnTo>
                  <a:lnTo>
                    <a:pt x="481" y="19"/>
                  </a:lnTo>
                  <a:lnTo>
                    <a:pt x="481" y="19"/>
                  </a:lnTo>
                  <a:lnTo>
                    <a:pt x="481" y="17"/>
                  </a:lnTo>
                  <a:lnTo>
                    <a:pt x="1052" y="21"/>
                  </a:lnTo>
                  <a:lnTo>
                    <a:pt x="105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2" name="Freeform 11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3" name="Freeform 12"/>
            <p:cNvSpPr>
              <a:spLocks/>
            </p:cNvSpPr>
            <p:nvPr userDrawn="1"/>
          </p:nvSpPr>
          <p:spPr bwMode="auto">
            <a:xfrm>
              <a:off x="3565" y="2382"/>
              <a:ext cx="176" cy="110"/>
            </a:xfrm>
            <a:custGeom>
              <a:avLst/>
              <a:gdLst>
                <a:gd name="T0" fmla="*/ 39 w 176"/>
                <a:gd name="T1" fmla="*/ 10 h 110"/>
                <a:gd name="T2" fmla="*/ 39 w 176"/>
                <a:gd name="T3" fmla="*/ 10 h 110"/>
                <a:gd name="T4" fmla="*/ 19 w 176"/>
                <a:gd name="T5" fmla="*/ 6 h 110"/>
                <a:gd name="T6" fmla="*/ 0 w 176"/>
                <a:gd name="T7" fmla="*/ 0 h 110"/>
                <a:gd name="T8" fmla="*/ 0 w 176"/>
                <a:gd name="T9" fmla="*/ 0 h 110"/>
                <a:gd name="T10" fmla="*/ 17 w 176"/>
                <a:gd name="T11" fmla="*/ 17 h 110"/>
                <a:gd name="T12" fmla="*/ 36 w 176"/>
                <a:gd name="T13" fmla="*/ 34 h 110"/>
                <a:gd name="T14" fmla="*/ 54 w 176"/>
                <a:gd name="T15" fmla="*/ 50 h 110"/>
                <a:gd name="T16" fmla="*/ 74 w 176"/>
                <a:gd name="T17" fmla="*/ 64 h 110"/>
                <a:gd name="T18" fmla="*/ 96 w 176"/>
                <a:gd name="T19" fmla="*/ 78 h 110"/>
                <a:gd name="T20" fmla="*/ 117 w 176"/>
                <a:gd name="T21" fmla="*/ 90 h 110"/>
                <a:gd name="T22" fmla="*/ 139 w 176"/>
                <a:gd name="T23" fmla="*/ 100 h 110"/>
                <a:gd name="T24" fmla="*/ 160 w 176"/>
                <a:gd name="T25" fmla="*/ 110 h 110"/>
                <a:gd name="T26" fmla="*/ 176 w 176"/>
                <a:gd name="T27" fmla="*/ 93 h 110"/>
                <a:gd name="T28" fmla="*/ 176 w 176"/>
                <a:gd name="T29" fmla="*/ 93 h 110"/>
                <a:gd name="T30" fmla="*/ 153 w 176"/>
                <a:gd name="T31" fmla="*/ 84 h 110"/>
                <a:gd name="T32" fmla="*/ 132 w 176"/>
                <a:gd name="T33" fmla="*/ 75 h 110"/>
                <a:gd name="T34" fmla="*/ 112 w 176"/>
                <a:gd name="T35" fmla="*/ 65 h 110"/>
                <a:gd name="T36" fmla="*/ 94 w 176"/>
                <a:gd name="T37" fmla="*/ 54 h 110"/>
                <a:gd name="T38" fmla="*/ 77 w 176"/>
                <a:gd name="T39" fmla="*/ 43 h 110"/>
                <a:gd name="T40" fmla="*/ 63 w 176"/>
                <a:gd name="T41" fmla="*/ 31 h 110"/>
                <a:gd name="T42" fmla="*/ 50 w 176"/>
                <a:gd name="T43" fmla="*/ 21 h 110"/>
                <a:gd name="T44" fmla="*/ 39 w 176"/>
                <a:gd name="T45" fmla="*/ 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76" h="110">
                  <a:moveTo>
                    <a:pt x="39" y="10"/>
                  </a:moveTo>
                  <a:lnTo>
                    <a:pt x="39" y="10"/>
                  </a:lnTo>
                  <a:lnTo>
                    <a:pt x="19" y="6"/>
                  </a:lnTo>
                  <a:lnTo>
                    <a:pt x="0" y="0"/>
                  </a:lnTo>
                  <a:lnTo>
                    <a:pt x="0" y="0"/>
                  </a:lnTo>
                  <a:lnTo>
                    <a:pt x="17" y="17"/>
                  </a:lnTo>
                  <a:lnTo>
                    <a:pt x="36" y="34"/>
                  </a:lnTo>
                  <a:lnTo>
                    <a:pt x="54" y="50"/>
                  </a:lnTo>
                  <a:lnTo>
                    <a:pt x="74" y="64"/>
                  </a:lnTo>
                  <a:lnTo>
                    <a:pt x="96" y="78"/>
                  </a:lnTo>
                  <a:lnTo>
                    <a:pt x="117" y="90"/>
                  </a:lnTo>
                  <a:lnTo>
                    <a:pt x="139" y="100"/>
                  </a:lnTo>
                  <a:lnTo>
                    <a:pt x="160" y="110"/>
                  </a:lnTo>
                  <a:lnTo>
                    <a:pt x="176" y="93"/>
                  </a:lnTo>
                  <a:lnTo>
                    <a:pt x="176" y="93"/>
                  </a:lnTo>
                  <a:lnTo>
                    <a:pt x="153" y="84"/>
                  </a:lnTo>
                  <a:lnTo>
                    <a:pt x="132" y="75"/>
                  </a:lnTo>
                  <a:lnTo>
                    <a:pt x="112" y="65"/>
                  </a:lnTo>
                  <a:lnTo>
                    <a:pt x="94" y="54"/>
                  </a:lnTo>
                  <a:lnTo>
                    <a:pt x="77" y="43"/>
                  </a:lnTo>
                  <a:lnTo>
                    <a:pt x="63" y="31"/>
                  </a:lnTo>
                  <a:lnTo>
                    <a:pt x="50" y="21"/>
                  </a:lnTo>
                  <a:lnTo>
                    <a:pt x="39" y="1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4" name="Freeform 13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Freeform 14"/>
            <p:cNvSpPr>
              <a:spLocks/>
            </p:cNvSpPr>
            <p:nvPr userDrawn="1"/>
          </p:nvSpPr>
          <p:spPr bwMode="auto">
            <a:xfrm>
              <a:off x="3768" y="2363"/>
              <a:ext cx="364" cy="152"/>
            </a:xfrm>
            <a:custGeom>
              <a:avLst/>
              <a:gdLst>
                <a:gd name="T0" fmla="*/ 360 w 364"/>
                <a:gd name="T1" fmla="*/ 0 h 152"/>
                <a:gd name="T2" fmla="*/ 360 w 364"/>
                <a:gd name="T3" fmla="*/ 0 h 152"/>
                <a:gd name="T4" fmla="*/ 347 w 364"/>
                <a:gd name="T5" fmla="*/ 15 h 152"/>
                <a:gd name="T6" fmla="*/ 334 w 364"/>
                <a:gd name="T7" fmla="*/ 29 h 152"/>
                <a:gd name="T8" fmla="*/ 320 w 364"/>
                <a:gd name="T9" fmla="*/ 42 h 152"/>
                <a:gd name="T10" fmla="*/ 305 w 364"/>
                <a:gd name="T11" fmla="*/ 55 h 152"/>
                <a:gd name="T12" fmla="*/ 290 w 364"/>
                <a:gd name="T13" fmla="*/ 66 h 152"/>
                <a:gd name="T14" fmla="*/ 274 w 364"/>
                <a:gd name="T15" fmla="*/ 76 h 152"/>
                <a:gd name="T16" fmla="*/ 257 w 364"/>
                <a:gd name="T17" fmla="*/ 86 h 152"/>
                <a:gd name="T18" fmla="*/ 240 w 364"/>
                <a:gd name="T19" fmla="*/ 94 h 152"/>
                <a:gd name="T20" fmla="*/ 223 w 364"/>
                <a:gd name="T21" fmla="*/ 103 h 152"/>
                <a:gd name="T22" fmla="*/ 204 w 364"/>
                <a:gd name="T23" fmla="*/ 110 h 152"/>
                <a:gd name="T24" fmla="*/ 185 w 364"/>
                <a:gd name="T25" fmla="*/ 116 h 152"/>
                <a:gd name="T26" fmla="*/ 165 w 364"/>
                <a:gd name="T27" fmla="*/ 122 h 152"/>
                <a:gd name="T28" fmla="*/ 146 w 364"/>
                <a:gd name="T29" fmla="*/ 126 h 152"/>
                <a:gd name="T30" fmla="*/ 126 w 364"/>
                <a:gd name="T31" fmla="*/ 129 h 152"/>
                <a:gd name="T32" fmla="*/ 104 w 364"/>
                <a:gd name="T33" fmla="*/ 130 h 152"/>
                <a:gd name="T34" fmla="*/ 84 w 364"/>
                <a:gd name="T35" fmla="*/ 130 h 152"/>
                <a:gd name="T36" fmla="*/ 84 w 364"/>
                <a:gd name="T37" fmla="*/ 130 h 152"/>
                <a:gd name="T38" fmla="*/ 66 w 364"/>
                <a:gd name="T39" fmla="*/ 130 h 152"/>
                <a:gd name="T40" fmla="*/ 48 w 364"/>
                <a:gd name="T41" fmla="*/ 129 h 152"/>
                <a:gd name="T42" fmla="*/ 16 w 364"/>
                <a:gd name="T43" fmla="*/ 124 h 152"/>
                <a:gd name="T44" fmla="*/ 0 w 364"/>
                <a:gd name="T45" fmla="*/ 142 h 152"/>
                <a:gd name="T46" fmla="*/ 0 w 364"/>
                <a:gd name="T47" fmla="*/ 142 h 152"/>
                <a:gd name="T48" fmla="*/ 23 w 364"/>
                <a:gd name="T49" fmla="*/ 146 h 152"/>
                <a:gd name="T50" fmla="*/ 44 w 364"/>
                <a:gd name="T51" fmla="*/ 149 h 152"/>
                <a:gd name="T52" fmla="*/ 64 w 364"/>
                <a:gd name="T53" fmla="*/ 150 h 152"/>
                <a:gd name="T54" fmla="*/ 84 w 364"/>
                <a:gd name="T55" fmla="*/ 152 h 152"/>
                <a:gd name="T56" fmla="*/ 84 w 364"/>
                <a:gd name="T57" fmla="*/ 152 h 152"/>
                <a:gd name="T58" fmla="*/ 107 w 364"/>
                <a:gd name="T59" fmla="*/ 150 h 152"/>
                <a:gd name="T60" fmla="*/ 128 w 364"/>
                <a:gd name="T61" fmla="*/ 149 h 152"/>
                <a:gd name="T62" fmla="*/ 148 w 364"/>
                <a:gd name="T63" fmla="*/ 146 h 152"/>
                <a:gd name="T64" fmla="*/ 168 w 364"/>
                <a:gd name="T65" fmla="*/ 142 h 152"/>
                <a:gd name="T66" fmla="*/ 188 w 364"/>
                <a:gd name="T67" fmla="*/ 136 h 152"/>
                <a:gd name="T68" fmla="*/ 208 w 364"/>
                <a:gd name="T69" fmla="*/ 130 h 152"/>
                <a:gd name="T70" fmla="*/ 227 w 364"/>
                <a:gd name="T71" fmla="*/ 123 h 152"/>
                <a:gd name="T72" fmla="*/ 244 w 364"/>
                <a:gd name="T73" fmla="*/ 114 h 152"/>
                <a:gd name="T74" fmla="*/ 263 w 364"/>
                <a:gd name="T75" fmla="*/ 106 h 152"/>
                <a:gd name="T76" fmla="*/ 278 w 364"/>
                <a:gd name="T77" fmla="*/ 96 h 152"/>
                <a:gd name="T78" fmla="*/ 295 w 364"/>
                <a:gd name="T79" fmla="*/ 86 h 152"/>
                <a:gd name="T80" fmla="*/ 311 w 364"/>
                <a:gd name="T81" fmla="*/ 74 h 152"/>
                <a:gd name="T82" fmla="*/ 325 w 364"/>
                <a:gd name="T83" fmla="*/ 63 h 152"/>
                <a:gd name="T84" fmla="*/ 340 w 364"/>
                <a:gd name="T85" fmla="*/ 52 h 152"/>
                <a:gd name="T86" fmla="*/ 352 w 364"/>
                <a:gd name="T87" fmla="*/ 39 h 152"/>
                <a:gd name="T88" fmla="*/ 364 w 364"/>
                <a:gd name="T89" fmla="*/ 25 h 152"/>
                <a:gd name="T90" fmla="*/ 360 w 364"/>
                <a:gd name="T9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64" h="152">
                  <a:moveTo>
                    <a:pt x="360" y="0"/>
                  </a:moveTo>
                  <a:lnTo>
                    <a:pt x="360" y="0"/>
                  </a:lnTo>
                  <a:lnTo>
                    <a:pt x="347" y="15"/>
                  </a:lnTo>
                  <a:lnTo>
                    <a:pt x="334" y="29"/>
                  </a:lnTo>
                  <a:lnTo>
                    <a:pt x="320" y="42"/>
                  </a:lnTo>
                  <a:lnTo>
                    <a:pt x="305" y="55"/>
                  </a:lnTo>
                  <a:lnTo>
                    <a:pt x="290" y="66"/>
                  </a:lnTo>
                  <a:lnTo>
                    <a:pt x="274" y="76"/>
                  </a:lnTo>
                  <a:lnTo>
                    <a:pt x="257" y="86"/>
                  </a:lnTo>
                  <a:lnTo>
                    <a:pt x="240" y="94"/>
                  </a:lnTo>
                  <a:lnTo>
                    <a:pt x="223" y="103"/>
                  </a:lnTo>
                  <a:lnTo>
                    <a:pt x="204" y="110"/>
                  </a:lnTo>
                  <a:lnTo>
                    <a:pt x="185" y="116"/>
                  </a:lnTo>
                  <a:lnTo>
                    <a:pt x="165" y="122"/>
                  </a:lnTo>
                  <a:lnTo>
                    <a:pt x="146" y="126"/>
                  </a:lnTo>
                  <a:lnTo>
                    <a:pt x="126" y="129"/>
                  </a:lnTo>
                  <a:lnTo>
                    <a:pt x="104" y="130"/>
                  </a:lnTo>
                  <a:lnTo>
                    <a:pt x="84" y="130"/>
                  </a:lnTo>
                  <a:lnTo>
                    <a:pt x="84" y="130"/>
                  </a:lnTo>
                  <a:lnTo>
                    <a:pt x="66" y="130"/>
                  </a:lnTo>
                  <a:lnTo>
                    <a:pt x="48" y="129"/>
                  </a:lnTo>
                  <a:lnTo>
                    <a:pt x="16" y="124"/>
                  </a:lnTo>
                  <a:lnTo>
                    <a:pt x="0" y="142"/>
                  </a:lnTo>
                  <a:lnTo>
                    <a:pt x="0" y="142"/>
                  </a:lnTo>
                  <a:lnTo>
                    <a:pt x="23" y="146"/>
                  </a:lnTo>
                  <a:lnTo>
                    <a:pt x="44" y="149"/>
                  </a:lnTo>
                  <a:lnTo>
                    <a:pt x="64" y="150"/>
                  </a:lnTo>
                  <a:lnTo>
                    <a:pt x="84" y="152"/>
                  </a:lnTo>
                  <a:lnTo>
                    <a:pt x="84" y="152"/>
                  </a:lnTo>
                  <a:lnTo>
                    <a:pt x="107" y="150"/>
                  </a:lnTo>
                  <a:lnTo>
                    <a:pt x="128" y="149"/>
                  </a:lnTo>
                  <a:lnTo>
                    <a:pt x="148" y="146"/>
                  </a:lnTo>
                  <a:lnTo>
                    <a:pt x="168" y="142"/>
                  </a:lnTo>
                  <a:lnTo>
                    <a:pt x="188" y="136"/>
                  </a:lnTo>
                  <a:lnTo>
                    <a:pt x="208" y="130"/>
                  </a:lnTo>
                  <a:lnTo>
                    <a:pt x="227" y="123"/>
                  </a:lnTo>
                  <a:lnTo>
                    <a:pt x="244" y="114"/>
                  </a:lnTo>
                  <a:lnTo>
                    <a:pt x="263" y="106"/>
                  </a:lnTo>
                  <a:lnTo>
                    <a:pt x="278" y="96"/>
                  </a:lnTo>
                  <a:lnTo>
                    <a:pt x="295" y="86"/>
                  </a:lnTo>
                  <a:lnTo>
                    <a:pt x="311" y="74"/>
                  </a:lnTo>
                  <a:lnTo>
                    <a:pt x="325" y="63"/>
                  </a:lnTo>
                  <a:lnTo>
                    <a:pt x="340" y="52"/>
                  </a:lnTo>
                  <a:lnTo>
                    <a:pt x="352" y="39"/>
                  </a:lnTo>
                  <a:lnTo>
                    <a:pt x="364" y="25"/>
                  </a:lnTo>
                  <a:lnTo>
                    <a:pt x="360" y="0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Freeform 15"/>
            <p:cNvSpPr>
              <a:spLocks/>
            </p:cNvSpPr>
            <p:nvPr userDrawn="1"/>
          </p:nvSpPr>
          <p:spPr bwMode="auto">
            <a:xfrm>
              <a:off x="3571" y="1733"/>
              <a:ext cx="708" cy="613"/>
            </a:xfrm>
            <a:custGeom>
              <a:avLst/>
              <a:gdLst>
                <a:gd name="T0" fmla="*/ 654 w 708"/>
                <a:gd name="T1" fmla="*/ 354 h 613"/>
                <a:gd name="T2" fmla="*/ 654 w 708"/>
                <a:gd name="T3" fmla="*/ 354 h 613"/>
                <a:gd name="T4" fmla="*/ 645 w 708"/>
                <a:gd name="T5" fmla="*/ 302 h 613"/>
                <a:gd name="T6" fmla="*/ 628 w 708"/>
                <a:gd name="T7" fmla="*/ 249 h 613"/>
                <a:gd name="T8" fmla="*/ 604 w 708"/>
                <a:gd name="T9" fmla="*/ 199 h 613"/>
                <a:gd name="T10" fmla="*/ 574 w 708"/>
                <a:gd name="T11" fmla="*/ 157 h 613"/>
                <a:gd name="T12" fmla="*/ 561 w 708"/>
                <a:gd name="T13" fmla="*/ 141 h 613"/>
                <a:gd name="T14" fmla="*/ 531 w 708"/>
                <a:gd name="T15" fmla="*/ 111 h 613"/>
                <a:gd name="T16" fmla="*/ 498 w 708"/>
                <a:gd name="T17" fmla="*/ 85 h 613"/>
                <a:gd name="T18" fmla="*/ 462 w 708"/>
                <a:gd name="T19" fmla="*/ 63 h 613"/>
                <a:gd name="T20" fmla="*/ 425 w 708"/>
                <a:gd name="T21" fmla="*/ 45 h 613"/>
                <a:gd name="T22" fmla="*/ 387 w 708"/>
                <a:gd name="T23" fmla="*/ 31 h 613"/>
                <a:gd name="T24" fmla="*/ 345 w 708"/>
                <a:gd name="T25" fmla="*/ 21 h 613"/>
                <a:gd name="T26" fmla="*/ 303 w 708"/>
                <a:gd name="T27" fmla="*/ 17 h 613"/>
                <a:gd name="T28" fmla="*/ 281 w 708"/>
                <a:gd name="T29" fmla="*/ 17 h 613"/>
                <a:gd name="T30" fmla="*/ 238 w 708"/>
                <a:gd name="T31" fmla="*/ 18 h 613"/>
                <a:gd name="T32" fmla="*/ 198 w 708"/>
                <a:gd name="T33" fmla="*/ 25 h 613"/>
                <a:gd name="T34" fmla="*/ 160 w 708"/>
                <a:gd name="T35" fmla="*/ 35 h 613"/>
                <a:gd name="T36" fmla="*/ 124 w 708"/>
                <a:gd name="T37" fmla="*/ 51 h 613"/>
                <a:gd name="T38" fmla="*/ 88 w 708"/>
                <a:gd name="T39" fmla="*/ 70 h 613"/>
                <a:gd name="T40" fmla="*/ 57 w 708"/>
                <a:gd name="T41" fmla="*/ 91 h 613"/>
                <a:gd name="T42" fmla="*/ 27 w 708"/>
                <a:gd name="T43" fmla="*/ 117 h 613"/>
                <a:gd name="T44" fmla="*/ 0 w 708"/>
                <a:gd name="T45" fmla="*/ 144 h 613"/>
                <a:gd name="T46" fmla="*/ 16 w 708"/>
                <a:gd name="T47" fmla="*/ 157 h 613"/>
                <a:gd name="T48" fmla="*/ 41 w 708"/>
                <a:gd name="T49" fmla="*/ 130 h 613"/>
                <a:gd name="T50" fmla="*/ 68 w 708"/>
                <a:gd name="T51" fmla="*/ 107 h 613"/>
                <a:gd name="T52" fmla="*/ 100 w 708"/>
                <a:gd name="T53" fmla="*/ 85 h 613"/>
                <a:gd name="T54" fmla="*/ 133 w 708"/>
                <a:gd name="T55" fmla="*/ 68 h 613"/>
                <a:gd name="T56" fmla="*/ 167 w 708"/>
                <a:gd name="T57" fmla="*/ 55 h 613"/>
                <a:gd name="T58" fmla="*/ 203 w 708"/>
                <a:gd name="T59" fmla="*/ 44 h 613"/>
                <a:gd name="T60" fmla="*/ 241 w 708"/>
                <a:gd name="T61" fmla="*/ 38 h 613"/>
                <a:gd name="T62" fmla="*/ 281 w 708"/>
                <a:gd name="T63" fmla="*/ 35 h 613"/>
                <a:gd name="T64" fmla="*/ 304 w 708"/>
                <a:gd name="T65" fmla="*/ 37 h 613"/>
                <a:gd name="T66" fmla="*/ 351 w 708"/>
                <a:gd name="T67" fmla="*/ 43 h 613"/>
                <a:gd name="T68" fmla="*/ 395 w 708"/>
                <a:gd name="T69" fmla="*/ 54 h 613"/>
                <a:gd name="T70" fmla="*/ 435 w 708"/>
                <a:gd name="T71" fmla="*/ 71 h 613"/>
                <a:gd name="T72" fmla="*/ 474 w 708"/>
                <a:gd name="T73" fmla="*/ 91 h 613"/>
                <a:gd name="T74" fmla="*/ 508 w 708"/>
                <a:gd name="T75" fmla="*/ 117 h 613"/>
                <a:gd name="T76" fmla="*/ 538 w 708"/>
                <a:gd name="T77" fmla="*/ 145 h 613"/>
                <a:gd name="T78" fmla="*/ 565 w 708"/>
                <a:gd name="T79" fmla="*/ 177 h 613"/>
                <a:gd name="T80" fmla="*/ 577 w 708"/>
                <a:gd name="T81" fmla="*/ 194 h 613"/>
                <a:gd name="T82" fmla="*/ 595 w 708"/>
                <a:gd name="T83" fmla="*/ 225 h 613"/>
                <a:gd name="T84" fmla="*/ 609 w 708"/>
                <a:gd name="T85" fmla="*/ 258 h 613"/>
                <a:gd name="T86" fmla="*/ 629 w 708"/>
                <a:gd name="T87" fmla="*/ 326 h 613"/>
                <a:gd name="T88" fmla="*/ 638 w 708"/>
                <a:gd name="T89" fmla="*/ 393 h 613"/>
                <a:gd name="T90" fmla="*/ 635 w 708"/>
                <a:gd name="T91" fmla="*/ 455 h 613"/>
                <a:gd name="T92" fmla="*/ 631 w 708"/>
                <a:gd name="T93" fmla="*/ 478 h 613"/>
                <a:gd name="T94" fmla="*/ 617 w 708"/>
                <a:gd name="T95" fmla="*/ 526 h 613"/>
                <a:gd name="T96" fmla="*/ 599 w 708"/>
                <a:gd name="T97" fmla="*/ 566 h 613"/>
                <a:gd name="T98" fmla="*/ 594 w 708"/>
                <a:gd name="T99" fmla="*/ 613 h 613"/>
                <a:gd name="T100" fmla="*/ 608 w 708"/>
                <a:gd name="T101" fmla="*/ 589 h 613"/>
                <a:gd name="T102" fmla="*/ 632 w 708"/>
                <a:gd name="T103" fmla="*/ 538 h 613"/>
                <a:gd name="T104" fmla="*/ 651 w 708"/>
                <a:gd name="T105" fmla="*/ 476 h 613"/>
                <a:gd name="T106" fmla="*/ 667 w 708"/>
                <a:gd name="T107" fmla="*/ 393 h 613"/>
                <a:gd name="T108" fmla="*/ 674 w 708"/>
                <a:gd name="T109" fmla="*/ 342 h 613"/>
                <a:gd name="T110" fmla="*/ 708 w 708"/>
                <a:gd name="T111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08" h="613">
                  <a:moveTo>
                    <a:pt x="688" y="0"/>
                  </a:moveTo>
                  <a:lnTo>
                    <a:pt x="654" y="354"/>
                  </a:lnTo>
                  <a:lnTo>
                    <a:pt x="654" y="354"/>
                  </a:lnTo>
                  <a:lnTo>
                    <a:pt x="654" y="354"/>
                  </a:lnTo>
                  <a:lnTo>
                    <a:pt x="651" y="328"/>
                  </a:lnTo>
                  <a:lnTo>
                    <a:pt x="645" y="302"/>
                  </a:lnTo>
                  <a:lnTo>
                    <a:pt x="637" y="275"/>
                  </a:lnTo>
                  <a:lnTo>
                    <a:pt x="628" y="249"/>
                  </a:lnTo>
                  <a:lnTo>
                    <a:pt x="617" y="224"/>
                  </a:lnTo>
                  <a:lnTo>
                    <a:pt x="604" y="199"/>
                  </a:lnTo>
                  <a:lnTo>
                    <a:pt x="589" y="177"/>
                  </a:lnTo>
                  <a:lnTo>
                    <a:pt x="574" y="157"/>
                  </a:lnTo>
                  <a:lnTo>
                    <a:pt x="574" y="157"/>
                  </a:lnTo>
                  <a:lnTo>
                    <a:pt x="561" y="141"/>
                  </a:lnTo>
                  <a:lnTo>
                    <a:pt x="545" y="125"/>
                  </a:lnTo>
                  <a:lnTo>
                    <a:pt x="531" y="111"/>
                  </a:lnTo>
                  <a:lnTo>
                    <a:pt x="515" y="98"/>
                  </a:lnTo>
                  <a:lnTo>
                    <a:pt x="498" y="85"/>
                  </a:lnTo>
                  <a:lnTo>
                    <a:pt x="481" y="74"/>
                  </a:lnTo>
                  <a:lnTo>
                    <a:pt x="462" y="63"/>
                  </a:lnTo>
                  <a:lnTo>
                    <a:pt x="445" y="54"/>
                  </a:lnTo>
                  <a:lnTo>
                    <a:pt x="425" y="45"/>
                  </a:lnTo>
                  <a:lnTo>
                    <a:pt x="407" y="37"/>
                  </a:lnTo>
                  <a:lnTo>
                    <a:pt x="387" y="31"/>
                  </a:lnTo>
                  <a:lnTo>
                    <a:pt x="365" y="25"/>
                  </a:lnTo>
                  <a:lnTo>
                    <a:pt x="345" y="21"/>
                  </a:lnTo>
                  <a:lnTo>
                    <a:pt x="324" y="18"/>
                  </a:lnTo>
                  <a:lnTo>
                    <a:pt x="303" y="17"/>
                  </a:lnTo>
                  <a:lnTo>
                    <a:pt x="281" y="17"/>
                  </a:lnTo>
                  <a:lnTo>
                    <a:pt x="281" y="17"/>
                  </a:lnTo>
                  <a:lnTo>
                    <a:pt x="260" y="17"/>
                  </a:lnTo>
                  <a:lnTo>
                    <a:pt x="238" y="18"/>
                  </a:lnTo>
                  <a:lnTo>
                    <a:pt x="218" y="21"/>
                  </a:lnTo>
                  <a:lnTo>
                    <a:pt x="198" y="25"/>
                  </a:lnTo>
                  <a:lnTo>
                    <a:pt x="180" y="30"/>
                  </a:lnTo>
                  <a:lnTo>
                    <a:pt x="160" y="35"/>
                  </a:lnTo>
                  <a:lnTo>
                    <a:pt x="141" y="43"/>
                  </a:lnTo>
                  <a:lnTo>
                    <a:pt x="124" y="51"/>
                  </a:lnTo>
                  <a:lnTo>
                    <a:pt x="106" y="60"/>
                  </a:lnTo>
                  <a:lnTo>
                    <a:pt x="88" y="70"/>
                  </a:lnTo>
                  <a:lnTo>
                    <a:pt x="73" y="80"/>
                  </a:lnTo>
                  <a:lnTo>
                    <a:pt x="57" y="91"/>
                  </a:lnTo>
                  <a:lnTo>
                    <a:pt x="41" y="102"/>
                  </a:lnTo>
                  <a:lnTo>
                    <a:pt x="27" y="117"/>
                  </a:lnTo>
                  <a:lnTo>
                    <a:pt x="13" y="130"/>
                  </a:lnTo>
                  <a:lnTo>
                    <a:pt x="0" y="144"/>
                  </a:lnTo>
                  <a:lnTo>
                    <a:pt x="16" y="157"/>
                  </a:lnTo>
                  <a:lnTo>
                    <a:pt x="16" y="157"/>
                  </a:lnTo>
                  <a:lnTo>
                    <a:pt x="28" y="142"/>
                  </a:lnTo>
                  <a:lnTo>
                    <a:pt x="41" y="130"/>
                  </a:lnTo>
                  <a:lnTo>
                    <a:pt x="54" y="118"/>
                  </a:lnTo>
                  <a:lnTo>
                    <a:pt x="68" y="107"/>
                  </a:lnTo>
                  <a:lnTo>
                    <a:pt x="84" y="95"/>
                  </a:lnTo>
                  <a:lnTo>
                    <a:pt x="100" y="85"/>
                  </a:lnTo>
                  <a:lnTo>
                    <a:pt x="116" y="77"/>
                  </a:lnTo>
                  <a:lnTo>
                    <a:pt x="133" y="68"/>
                  </a:lnTo>
                  <a:lnTo>
                    <a:pt x="150" y="61"/>
                  </a:lnTo>
                  <a:lnTo>
                    <a:pt x="167" y="55"/>
                  </a:lnTo>
                  <a:lnTo>
                    <a:pt x="184" y="50"/>
                  </a:lnTo>
                  <a:lnTo>
                    <a:pt x="203" y="44"/>
                  </a:lnTo>
                  <a:lnTo>
                    <a:pt x="221" y="41"/>
                  </a:lnTo>
                  <a:lnTo>
                    <a:pt x="241" y="38"/>
                  </a:lnTo>
                  <a:lnTo>
                    <a:pt x="261" y="37"/>
                  </a:lnTo>
                  <a:lnTo>
                    <a:pt x="281" y="35"/>
                  </a:lnTo>
                  <a:lnTo>
                    <a:pt x="281" y="35"/>
                  </a:lnTo>
                  <a:lnTo>
                    <a:pt x="304" y="37"/>
                  </a:lnTo>
                  <a:lnTo>
                    <a:pt x="328" y="38"/>
                  </a:lnTo>
                  <a:lnTo>
                    <a:pt x="351" y="43"/>
                  </a:lnTo>
                  <a:lnTo>
                    <a:pt x="374" y="48"/>
                  </a:lnTo>
                  <a:lnTo>
                    <a:pt x="395" y="54"/>
                  </a:lnTo>
                  <a:lnTo>
                    <a:pt x="415" y="63"/>
                  </a:lnTo>
                  <a:lnTo>
                    <a:pt x="435" y="71"/>
                  </a:lnTo>
                  <a:lnTo>
                    <a:pt x="455" y="81"/>
                  </a:lnTo>
                  <a:lnTo>
                    <a:pt x="474" y="91"/>
                  </a:lnTo>
                  <a:lnTo>
                    <a:pt x="491" y="104"/>
                  </a:lnTo>
                  <a:lnTo>
                    <a:pt x="508" y="117"/>
                  </a:lnTo>
                  <a:lnTo>
                    <a:pt x="524" y="131"/>
                  </a:lnTo>
                  <a:lnTo>
                    <a:pt x="538" y="145"/>
                  </a:lnTo>
                  <a:lnTo>
                    <a:pt x="552" y="161"/>
                  </a:lnTo>
                  <a:lnTo>
                    <a:pt x="565" y="177"/>
                  </a:lnTo>
                  <a:lnTo>
                    <a:pt x="577" y="194"/>
                  </a:lnTo>
                  <a:lnTo>
                    <a:pt x="577" y="194"/>
                  </a:lnTo>
                  <a:lnTo>
                    <a:pt x="587" y="209"/>
                  </a:lnTo>
                  <a:lnTo>
                    <a:pt x="595" y="225"/>
                  </a:lnTo>
                  <a:lnTo>
                    <a:pt x="602" y="241"/>
                  </a:lnTo>
                  <a:lnTo>
                    <a:pt x="609" y="258"/>
                  </a:lnTo>
                  <a:lnTo>
                    <a:pt x="621" y="292"/>
                  </a:lnTo>
                  <a:lnTo>
                    <a:pt x="629" y="326"/>
                  </a:lnTo>
                  <a:lnTo>
                    <a:pt x="635" y="359"/>
                  </a:lnTo>
                  <a:lnTo>
                    <a:pt x="638" y="393"/>
                  </a:lnTo>
                  <a:lnTo>
                    <a:pt x="638" y="425"/>
                  </a:lnTo>
                  <a:lnTo>
                    <a:pt x="635" y="455"/>
                  </a:lnTo>
                  <a:lnTo>
                    <a:pt x="635" y="455"/>
                  </a:lnTo>
                  <a:lnTo>
                    <a:pt x="631" y="478"/>
                  </a:lnTo>
                  <a:lnTo>
                    <a:pt x="622" y="509"/>
                  </a:lnTo>
                  <a:lnTo>
                    <a:pt x="617" y="526"/>
                  </a:lnTo>
                  <a:lnTo>
                    <a:pt x="608" y="546"/>
                  </a:lnTo>
                  <a:lnTo>
                    <a:pt x="599" y="566"/>
                  </a:lnTo>
                  <a:lnTo>
                    <a:pt x="587" y="586"/>
                  </a:lnTo>
                  <a:lnTo>
                    <a:pt x="594" y="613"/>
                  </a:lnTo>
                  <a:lnTo>
                    <a:pt x="594" y="613"/>
                  </a:lnTo>
                  <a:lnTo>
                    <a:pt x="608" y="589"/>
                  </a:lnTo>
                  <a:lnTo>
                    <a:pt x="621" y="565"/>
                  </a:lnTo>
                  <a:lnTo>
                    <a:pt x="632" y="538"/>
                  </a:lnTo>
                  <a:lnTo>
                    <a:pt x="642" y="509"/>
                  </a:lnTo>
                  <a:lnTo>
                    <a:pt x="651" y="476"/>
                  </a:lnTo>
                  <a:lnTo>
                    <a:pt x="659" y="438"/>
                  </a:lnTo>
                  <a:lnTo>
                    <a:pt x="667" y="393"/>
                  </a:lnTo>
                  <a:lnTo>
                    <a:pt x="674" y="342"/>
                  </a:lnTo>
                  <a:lnTo>
                    <a:pt x="674" y="342"/>
                  </a:lnTo>
                  <a:lnTo>
                    <a:pt x="695" y="128"/>
                  </a:lnTo>
                  <a:lnTo>
                    <a:pt x="708" y="0"/>
                  </a:lnTo>
                  <a:lnTo>
                    <a:pt x="68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987003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566738"/>
            <a:ext cx="10515600" cy="285273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3446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5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86A4B-E4E5-499D-B879-558CF738CFAC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3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25563"/>
            <a:ext cx="6019800" cy="469629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D1DF7-C02B-4FAF-9CB5-9EBA55B0C227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5834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5997575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0" y="2149475"/>
            <a:ext cx="5997575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325563"/>
            <a:ext cx="6019800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149475"/>
            <a:ext cx="6019800" cy="386414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0B127-BA04-43F6-B7C9-84BA7296C5A8}" type="datetime1">
              <a:rPr lang="en-GB" smtClean="0"/>
              <a:t>16/04/2019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755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9B9B73-30B4-4E09-B086-0E7BE54EB26A}" type="datetime1">
              <a:rPr lang="en-GB" smtClean="0"/>
              <a:t>16/04/2019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4748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D6C8D-D950-48EE-A424-976A5AB4C0D8}" type="datetime1">
              <a:rPr lang="en-GB" smtClean="0"/>
              <a:t>16/04/2019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91441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  <a:lvl2pPr>
              <a:defRPr sz="28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1DCF47-207F-4B8A-9E7B-BC96AAF80379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93129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A1B49-66FA-439E-9832-A76EA3CDC064}" type="datetime1">
              <a:rPr lang="en-GB" smtClean="0"/>
              <a:t>16/04/2019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283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w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1.wmf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image" Target="../media/image2.jpeg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192000" cy="46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16/04/2019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994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9E92CA36-9356-49BF-BFB3-93EEC924C43D" descr="cid:image003.jpg@01D17F18.BCB7A670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59654"/>
            <a:ext cx="12192000" cy="1178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 userDrawn="1"/>
        </p:nvSpPr>
        <p:spPr>
          <a:xfrm>
            <a:off x="0" y="6010918"/>
            <a:ext cx="12192000" cy="84708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" y="6116247"/>
            <a:ext cx="643409" cy="636425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7128" y="0"/>
            <a:ext cx="11640620" cy="845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002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0E6A0D-B971-47F6-B20D-619954E64387}" type="datetime1">
              <a:rPr lang="en-GB" smtClean="0"/>
              <a:t>16/04/2019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19600" y="626230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2623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D55979-00CC-4874-A80E-0959E76EB92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267128" y="1171575"/>
            <a:ext cx="11640620" cy="483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8613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600" b="1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PT Sans" panose="020B0503020203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T Sans" panose="020B0503020203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71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59" r:id="rId2"/>
    <p:sldLayoutId id="2147483660" r:id="rId3"/>
    <p:sldLayoutId id="2147483661" r:id="rId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723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838200" y="1171574"/>
            <a:ext cx="10515600" cy="3335111"/>
          </a:xfrm>
        </p:spPr>
        <p:txBody>
          <a:bodyPr>
            <a:normAutofit fontScale="90000"/>
          </a:bodyPr>
          <a:lstStyle/>
          <a:p>
            <a:r>
              <a:rPr lang="en-US" sz="5400" b="0" dirty="0" err="1" smtClean="0">
                <a:solidFill>
                  <a:schemeClr val="tx2"/>
                </a:solidFill>
              </a:rPr>
              <a:t>LHCb</a:t>
            </a:r>
            <a:r>
              <a:rPr lang="en-US" sz="5400" dirty="0" smtClean="0">
                <a:solidFill>
                  <a:schemeClr val="tx2"/>
                </a:solidFill>
              </a:rPr>
              <a:t> </a:t>
            </a: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4800" dirty="0">
                <a:solidFill>
                  <a:schemeClr val="tx2"/>
                </a:solidFill>
              </a:rPr>
              <a:t>Resources Review </a:t>
            </a:r>
            <a:r>
              <a:rPr lang="en-US" sz="4800" dirty="0" smtClean="0">
                <a:solidFill>
                  <a:schemeClr val="tx2"/>
                </a:solidFill>
              </a:rPr>
              <a:t>Board</a:t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4800" dirty="0" smtClean="0">
                <a:solidFill>
                  <a:schemeClr val="tx2"/>
                </a:solidFill>
              </a:rPr>
              <a:t/>
            </a:r>
            <a:br>
              <a:rPr lang="en-US" sz="4800" dirty="0" smtClean="0">
                <a:solidFill>
                  <a:schemeClr val="tx2"/>
                </a:solidFill>
              </a:rPr>
            </a:br>
            <a:r>
              <a:rPr lang="en-US" sz="2200" dirty="0" smtClean="0">
                <a:solidFill>
                  <a:schemeClr val="tx2"/>
                </a:solidFill>
              </a:rPr>
              <a:t>CERN-RRB-2019-042</a:t>
            </a:r>
            <a:br>
              <a:rPr lang="en-US" sz="2200" dirty="0" smtClean="0">
                <a:solidFill>
                  <a:schemeClr val="tx2"/>
                </a:solidFill>
              </a:rPr>
            </a:br>
            <a:r>
              <a:rPr lang="en-US" sz="5400" dirty="0">
                <a:solidFill>
                  <a:schemeClr val="tx2"/>
                </a:solidFill>
              </a:rPr>
              <a:t/>
            </a:r>
            <a:br>
              <a:rPr lang="en-US" sz="5400" dirty="0">
                <a:solidFill>
                  <a:schemeClr val="tx2"/>
                </a:solidFill>
              </a:rPr>
            </a:br>
            <a:r>
              <a:rPr lang="en-US" sz="3200" dirty="0" smtClean="0">
                <a:solidFill>
                  <a:schemeClr val="tx2"/>
                </a:solidFill>
              </a:rPr>
              <a:t>17 April 2019</a:t>
            </a:r>
            <a:endParaRPr lang="en-GB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310742"/>
            <a:ext cx="10515600" cy="947057"/>
          </a:xfrm>
        </p:spPr>
        <p:txBody>
          <a:bodyPr/>
          <a:lstStyle/>
          <a:p>
            <a:endParaRPr lang="fr-CH" dirty="0" smtClean="0"/>
          </a:p>
          <a:p>
            <a:r>
              <a:rPr lang="fr-CH" dirty="0" smtClean="0"/>
              <a:t>Updates to Financial Report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868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Construction CF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CERN-RRB-2019-042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3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60943" y="1072567"/>
            <a:ext cx="3744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b="1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December 2018</a:t>
            </a:r>
            <a:r>
              <a:rPr lang="en-GB" b="1" dirty="0" smtClean="0"/>
              <a:t> 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2550410"/>
              </p:ext>
            </p:extLst>
          </p:nvPr>
        </p:nvGraphicFramePr>
        <p:xfrm>
          <a:off x="560943" y="1717222"/>
          <a:ext cx="5820606" cy="3257550"/>
        </p:xfrm>
        <a:graphic>
          <a:graphicData uri="http://schemas.openxmlformats.org/drawingml/2006/table">
            <a:tbl>
              <a:tblPr/>
              <a:tblGrid>
                <a:gridCol w="3377718">
                  <a:extLst>
                    <a:ext uri="{9D8B030D-6E8A-4147-A177-3AD203B41FA5}">
                      <a16:colId xmlns:a16="http://schemas.microsoft.com/office/drawing/2014/main" val="1007219136"/>
                    </a:ext>
                  </a:extLst>
                </a:gridCol>
                <a:gridCol w="2442888">
                  <a:extLst>
                    <a:ext uri="{9D8B030D-6E8A-4147-A177-3AD203B41FA5}">
                      <a16:colId xmlns:a16="http://schemas.microsoft.com/office/drawing/2014/main" val="1524254287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442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2694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93964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 January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37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694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66871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1794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76681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9667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7958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- 37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1403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253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December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0330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7432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6670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5012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0380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3449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4686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Upgrade CF</a:t>
            </a:r>
            <a:r>
              <a:rPr lang="fr-CH" dirty="0" smtClean="0"/>
              <a:t>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CERN-RRB-2019-042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4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560943" y="1072567"/>
            <a:ext cx="3744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b="1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December 2018</a:t>
            </a:r>
            <a:r>
              <a:rPr lang="en-GB" b="1" dirty="0" smtClean="0"/>
              <a:t> 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9445558"/>
              </p:ext>
            </p:extLst>
          </p:nvPr>
        </p:nvGraphicFramePr>
        <p:xfrm>
          <a:off x="560943" y="1717222"/>
          <a:ext cx="5820606" cy="3257550"/>
        </p:xfrm>
        <a:graphic>
          <a:graphicData uri="http://schemas.openxmlformats.org/drawingml/2006/table">
            <a:tbl>
              <a:tblPr/>
              <a:tblGrid>
                <a:gridCol w="3377718">
                  <a:extLst>
                    <a:ext uri="{9D8B030D-6E8A-4147-A177-3AD203B41FA5}">
                      <a16:colId xmlns:a16="http://schemas.microsoft.com/office/drawing/2014/main" val="1007219136"/>
                    </a:ext>
                  </a:extLst>
                </a:gridCol>
                <a:gridCol w="2442888">
                  <a:extLst>
                    <a:ext uri="{9D8B030D-6E8A-4147-A177-3AD203B41FA5}">
                      <a16:colId xmlns:a16="http://schemas.microsoft.com/office/drawing/2014/main" val="1524254287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7442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2694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11430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</a:p>
                  </a:txBody>
                  <a:tcPr marL="0" marR="11430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939648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 January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8,235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8694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66871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7317943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766814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1,353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796672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279588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- 1,444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14036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8253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December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8,144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90330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174322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-392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6670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5012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5,579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03808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114300" marT="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34491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486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dirty="0"/>
              <a:t> </a:t>
            </a:r>
            <a:r>
              <a:rPr lang="fr-CH" dirty="0" smtClean="0"/>
              <a:t>                                                                        </a:t>
            </a:r>
            <a:r>
              <a:rPr lang="fr-CH" sz="2200" dirty="0" smtClean="0"/>
              <a:t>CERN-RRB-2019-042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5</a:t>
            </a:fld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30000" y="1036055"/>
            <a:ext cx="3744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i="1" dirty="0">
                <a:solidFill>
                  <a:srgbClr val="4F81BD"/>
                </a:solidFill>
                <a:latin typeface="Calibri" panose="020F0502020204030204" pitchFamily="34" charset="0"/>
              </a:rPr>
              <a:t>Statement of Accounts as of 31 </a:t>
            </a:r>
            <a:r>
              <a:rPr lang="en-GB" sz="1400" b="1" i="1" dirty="0" smtClean="0">
                <a:solidFill>
                  <a:srgbClr val="4F81BD"/>
                </a:solidFill>
                <a:latin typeface="Calibri" panose="020F0502020204030204" pitchFamily="34" charset="0"/>
              </a:rPr>
              <a:t>December 2018</a:t>
            </a:r>
            <a:r>
              <a:rPr lang="en-GB" b="1" dirty="0" smtClean="0"/>
              <a:t> </a:t>
            </a:r>
            <a:endParaRPr lang="en-GB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604867"/>
              </p:ext>
            </p:extLst>
          </p:nvPr>
        </p:nvGraphicFramePr>
        <p:xfrm>
          <a:off x="730000" y="1458648"/>
          <a:ext cx="5932506" cy="4470517"/>
        </p:xfrm>
        <a:graphic>
          <a:graphicData uri="http://schemas.openxmlformats.org/drawingml/2006/table">
            <a:tbl>
              <a:tblPr/>
              <a:tblGrid>
                <a:gridCol w="3881915">
                  <a:extLst>
                    <a:ext uri="{9D8B030D-6E8A-4147-A177-3AD203B41FA5}">
                      <a16:colId xmlns:a16="http://schemas.microsoft.com/office/drawing/2014/main" val="4015381666"/>
                    </a:ext>
                  </a:extLst>
                </a:gridCol>
                <a:gridCol w="2050591">
                  <a:extLst>
                    <a:ext uri="{9D8B030D-6E8A-4147-A177-3AD203B41FA5}">
                      <a16:colId xmlns:a16="http://schemas.microsoft.com/office/drawing/2014/main" val="4179619360"/>
                    </a:ext>
                  </a:extLst>
                </a:gridCol>
              </a:tblGrid>
              <a:tr h="186860"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Revenues and Expenses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59014612"/>
                  </a:ext>
                </a:extLst>
              </a:tr>
              <a:tr h="18686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7723510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1234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r>
                        <a:rPr lang="en-GB" sz="1100" b="1" i="0" u="none" strike="noStrike" dirty="0" err="1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endParaRPr lang="en-GB" sz="1100" b="1" i="0" u="none" strike="noStrike" dirty="0" smtClean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4740898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738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8564527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265369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1" i="0" u="sng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410480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182383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2,439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600891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6160988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Transfer to deferred online HW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- 83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8662692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565337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- 2,418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151558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774963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December 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676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5601566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873778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- 79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640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9198960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 Contributions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453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1159343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5542791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283702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Deferred online hardware equipment</a:t>
                      </a:r>
                    </a:p>
                  </a:txBody>
                  <a:tcPr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2909112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1 January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- 50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801448"/>
                  </a:ext>
                </a:extLst>
              </a:tr>
              <a:tr h="16658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Transfer from M&amp;O A funds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 smtClean="0">
                          <a:effectLst/>
                          <a:latin typeface="Calibri" panose="020F0502020204030204" pitchFamily="34" charset="0"/>
                        </a:rPr>
                        <a:t>83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7855862"/>
                  </a:ext>
                </a:extLst>
              </a:tr>
              <a:tr h="16658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>
                          <a:effectLst/>
                          <a:latin typeface="Calibri" panose="020F0502020204030204" pitchFamily="34" charset="0"/>
                        </a:rPr>
                        <a:t>Expenses</a:t>
                      </a:r>
                    </a:p>
                  </a:txBody>
                  <a:tcPr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 smtClean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GB" sz="1000" b="0" i="1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02049"/>
                  </a:ext>
                </a:extLst>
              </a:tr>
              <a:tr h="171288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effectLst/>
                          <a:latin typeface="Calibri" panose="020F0502020204030204" pitchFamily="34" charset="0"/>
                        </a:rPr>
                        <a:t>Balance 31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December</a:t>
                      </a:r>
                      <a:r>
                        <a:rPr lang="en-GB" sz="1100" b="1" i="0" u="none" strike="noStrike" baseline="0" dirty="0" smtClean="0"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2018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smtClean="0">
                          <a:effectLst/>
                          <a:latin typeface="Calibri" panose="020F0502020204030204" pitchFamily="34" charset="0"/>
                        </a:rPr>
                        <a:t>33</a:t>
                      </a:r>
                      <a:endParaRPr lang="en-GB" sz="11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5552812"/>
                  </a:ext>
                </a:extLst>
              </a:tr>
              <a:tr h="166583">
                <a:tc>
                  <a:txBody>
                    <a:bodyPr/>
                    <a:lstStyle/>
                    <a:p>
                      <a:pPr algn="l" fontAlgn="t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Outstanding commitments</a:t>
                      </a:r>
                    </a:p>
                  </a:txBody>
                  <a:tcPr marR="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000" b="0" i="1" u="none" strike="noStrike" dirty="0"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6459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973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2000" dirty="0" err="1" smtClean="0"/>
              <a:t>Additional</a:t>
            </a:r>
            <a:r>
              <a:rPr lang="fr-CH" sz="2000" dirty="0" smtClean="0"/>
              <a:t> Contributions as of 16 April 2019</a:t>
            </a:r>
            <a:r>
              <a:rPr lang="fr-CH" dirty="0" smtClean="0"/>
              <a:t>                                      </a:t>
            </a:r>
            <a:r>
              <a:rPr lang="fr-CH" sz="2200" dirty="0" smtClean="0"/>
              <a:t>CERN-RRB-2019-042</a:t>
            </a:r>
            <a:br>
              <a:rPr lang="fr-CH" sz="2200" dirty="0" smtClean="0"/>
            </a:b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6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0008030"/>
              </p:ext>
            </p:extLst>
          </p:nvPr>
        </p:nvGraphicFramePr>
        <p:xfrm>
          <a:off x="567891" y="1647785"/>
          <a:ext cx="5438274" cy="2510472"/>
        </p:xfrm>
        <a:graphic>
          <a:graphicData uri="http://schemas.openxmlformats.org/drawingml/2006/table">
            <a:tbl>
              <a:tblPr/>
              <a:tblGrid>
                <a:gridCol w="2984594">
                  <a:extLst>
                    <a:ext uri="{9D8B030D-6E8A-4147-A177-3AD203B41FA5}">
                      <a16:colId xmlns:a16="http://schemas.microsoft.com/office/drawing/2014/main" val="2587382541"/>
                    </a:ext>
                  </a:extLst>
                </a:gridCol>
                <a:gridCol w="2453680">
                  <a:extLst>
                    <a:ext uri="{9D8B030D-6E8A-4147-A177-3AD203B41FA5}">
                      <a16:colId xmlns:a16="http://schemas.microsoft.com/office/drawing/2014/main" val="712511298"/>
                    </a:ext>
                  </a:extLst>
                </a:gridCol>
              </a:tblGrid>
              <a:tr h="178569">
                <a:tc>
                  <a:txBody>
                    <a:bodyPr/>
                    <a:lstStyle/>
                    <a:p>
                      <a:pPr algn="l" fontAlgn="b"/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Contributions</a:t>
                      </a:r>
                      <a:r>
                        <a:rPr lang="en-GB" sz="11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GB" sz="11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en-GB" sz="11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5569415"/>
                  </a:ext>
                </a:extLst>
              </a:tr>
              <a:tr h="220586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Cash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7532819"/>
                  </a:ext>
                </a:extLst>
              </a:tr>
              <a:tr h="241594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0222700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350,140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882421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253,724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210494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GERMANY - BMBF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131,937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6417754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235,263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7424854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91,872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8790380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405,959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5028389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USA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38,298</a:t>
                      </a:r>
                      <a:endParaRPr lang="en-GB" sz="11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1430814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8179900"/>
                  </a:ext>
                </a:extLst>
              </a:tr>
              <a:tr h="178569">
                <a:tc>
                  <a:txBody>
                    <a:bodyPr/>
                    <a:lstStyle/>
                    <a:p>
                      <a:pPr algn="l" fontAlgn="ctr"/>
                      <a:r>
                        <a:rPr lang="en-GB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911201"/>
                  </a:ext>
                </a:extLst>
              </a:tr>
              <a:tr h="262602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1,507,193</a:t>
                      </a:r>
                      <a:endParaRPr lang="en-GB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2559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515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138793"/>
            <a:ext cx="12192000" cy="1121593"/>
          </a:xfrm>
        </p:spPr>
        <p:txBody>
          <a:bodyPr anchor="t">
            <a:normAutofit fontScale="90000"/>
          </a:bodyPr>
          <a:lstStyle/>
          <a:p>
            <a:r>
              <a:rPr lang="fr-CH" sz="4100" dirty="0" err="1" smtClean="0"/>
              <a:t>LHCb</a:t>
            </a:r>
            <a:r>
              <a:rPr lang="fr-CH" sz="4700" dirty="0" smtClean="0"/>
              <a:t> </a:t>
            </a:r>
            <a:r>
              <a:rPr lang="fr-CH" sz="3200" dirty="0" smtClean="0"/>
              <a:t>Maintenance &amp; </a:t>
            </a:r>
            <a:r>
              <a:rPr lang="fr-CH" sz="3200" dirty="0" err="1" smtClean="0"/>
              <a:t>Operation</a:t>
            </a:r>
            <a:r>
              <a:rPr lang="fr-CH" sz="3200" dirty="0" smtClean="0"/>
              <a:t> Cat. A</a:t>
            </a:r>
            <a:r>
              <a:rPr lang="fr-CH" dirty="0" smtClean="0"/>
              <a:t>				</a:t>
            </a:r>
            <a:br>
              <a:rPr lang="fr-CH" dirty="0" smtClean="0"/>
            </a:br>
            <a:r>
              <a:rPr lang="fr-CH" sz="2000" dirty="0" err="1" smtClean="0"/>
              <a:t>Expected</a:t>
            </a:r>
            <a:r>
              <a:rPr lang="fr-CH" sz="2000" dirty="0" smtClean="0"/>
              <a:t> and </a:t>
            </a:r>
            <a:r>
              <a:rPr lang="fr-CH" sz="2000" dirty="0" err="1"/>
              <a:t>o</a:t>
            </a:r>
            <a:r>
              <a:rPr lang="fr-CH" sz="2000" dirty="0" err="1" smtClean="0"/>
              <a:t>utstanding</a:t>
            </a:r>
            <a:r>
              <a:rPr lang="fr-CH" sz="2000" dirty="0" smtClean="0"/>
              <a:t> Contributions as of 16 April 2019 </a:t>
            </a:r>
            <a:r>
              <a:rPr lang="fr-CH" dirty="0" smtClean="0"/>
              <a:t>                          </a:t>
            </a:r>
            <a:r>
              <a:rPr lang="fr-CH" sz="2200" dirty="0" smtClean="0"/>
              <a:t>CERN-RRB-2019-042</a:t>
            </a:r>
            <a:endParaRPr lang="en-GB" sz="2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fr-CH" dirty="0" smtClean="0"/>
          </a:p>
          <a:p>
            <a:r>
              <a:rPr lang="fr-CH" dirty="0" smtClean="0"/>
              <a:t>CERN </a:t>
            </a:r>
            <a:r>
              <a:rPr lang="fr-CH" dirty="0"/>
              <a:t>Finance and Administrative </a:t>
            </a:r>
            <a:r>
              <a:rPr lang="fr-CH" dirty="0" err="1"/>
              <a:t>Processes</a:t>
            </a:r>
            <a:r>
              <a:rPr lang="fr-CH" dirty="0"/>
              <a:t> </a:t>
            </a:r>
            <a:r>
              <a:rPr lang="fr-CH" dirty="0" err="1"/>
              <a:t>Department</a:t>
            </a:r>
            <a:endParaRPr lang="en-GB" dirty="0"/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BCD55979-00CC-4874-A80E-0959E76EB92F}" type="slidenum">
              <a:rPr lang="en-GB" smtClean="0"/>
              <a:t>7</a:t>
            </a:fld>
            <a:endParaRPr lang="en-GB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136668"/>
              </p:ext>
            </p:extLst>
          </p:nvPr>
        </p:nvGraphicFramePr>
        <p:xfrm>
          <a:off x="1712118" y="1118513"/>
          <a:ext cx="8750301" cy="4810648"/>
        </p:xfrm>
        <a:graphic>
          <a:graphicData uri="http://schemas.openxmlformats.org/drawingml/2006/table">
            <a:tbl>
              <a:tblPr/>
              <a:tblGrid>
                <a:gridCol w="1738659">
                  <a:extLst>
                    <a:ext uri="{9D8B030D-6E8A-4147-A177-3AD203B41FA5}">
                      <a16:colId xmlns:a16="http://schemas.microsoft.com/office/drawing/2014/main" val="4003863817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2306127325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723123772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2237257814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1321657894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2819010866"/>
                    </a:ext>
                  </a:extLst>
                </a:gridCol>
                <a:gridCol w="1168607">
                  <a:extLst>
                    <a:ext uri="{9D8B030D-6E8A-4147-A177-3AD203B41FA5}">
                      <a16:colId xmlns:a16="http://schemas.microsoft.com/office/drawing/2014/main" val="579832524"/>
                    </a:ext>
                  </a:extLst>
                </a:gridCol>
              </a:tblGrid>
              <a:tr h="214337">
                <a:tc>
                  <a:txBody>
                    <a:bodyPr/>
                    <a:lstStyle/>
                    <a:p>
                      <a:pPr algn="l" fontAlgn="b"/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1 Jan.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Balance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16 Apr.</a:t>
                      </a:r>
                      <a:r>
                        <a:rPr lang="fr-CH" sz="1000" b="1" i="0" u="none" strike="noStrike" baseline="0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fr-CH" sz="1000" b="1" i="0" u="none" strike="noStrike" dirty="0" smtClean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2019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CE6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CH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822249"/>
                  </a:ext>
                </a:extLst>
              </a:tr>
              <a:tr h="250060">
                <a:tc>
                  <a:txBody>
                    <a:bodyPr/>
                    <a:lstStyle/>
                    <a:p>
                      <a:pPr algn="l" fontAlgn="ctr"/>
                      <a:r>
                        <a:rPr lang="fr-CH" sz="1000" b="1" i="0" u="none" strike="noStrike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CHF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Received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Expected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Outstanding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Paid</a:t>
                      </a:r>
                      <a:r>
                        <a:rPr lang="fr-CH" sz="10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 in </a:t>
                      </a:r>
                      <a:r>
                        <a:rPr lang="fr-CH" sz="1000" b="1" i="0" u="none" strike="noStrike" dirty="0" err="1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advance</a:t>
                      </a:r>
                      <a:endParaRPr lang="fr-CH" sz="1000" b="1" i="0" u="none" strike="noStrike" dirty="0">
                        <a:solidFill>
                          <a:srgbClr val="1F497D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1316654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ALGERIA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6,750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-6,750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0305811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BRAZIL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121,508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-121,508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546755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CERN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350,140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350,140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5456074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4,389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222,765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-218,376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1092101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COLOMBIA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1,571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13,501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-11,930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8773525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3,000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253,724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253,724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 3,000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7247089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GERMANY - BMBF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1,812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131,937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131,937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1,812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6715784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GERMANY - MPI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2,925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15,223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-12,298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585154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IRELAND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-13,212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13,501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-26,713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244936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6,372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235,263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461,778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-220,143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261932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NETHERLANDS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86,266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-86,266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5049045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POLAND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11,001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101,490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-90,489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7444708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ROMANIA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25,372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-25,372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385582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RUSSIA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14,639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237,169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-222,530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587385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-119,298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91,872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116,713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-144,139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6722313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147,160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-147,160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1295905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UKRAINE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-318,437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13,501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-331,938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2408860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UNITED KINGDOM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405,959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405,959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0395909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r>
                        <a:rPr lang="fr-CH" sz="1000" b="0" i="0" u="none" strike="noStrike">
                          <a:effectLst/>
                          <a:latin typeface="Calibri" panose="020F0502020204030204" pitchFamily="34" charset="0"/>
                        </a:rPr>
                        <a:t>USA</a:t>
                      </a:r>
                    </a:p>
                  </a:txBody>
                  <a:tcPr marL="11430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-2,394</a:t>
                      </a: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38,298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166,541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 smtClean="0">
                          <a:effectLst/>
                          <a:latin typeface="Calibri" panose="020F0502020204030204" pitchFamily="34" charset="0"/>
                        </a:rPr>
                        <a:t>-130,637</a:t>
                      </a:r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000" b="0" i="0" u="none" strike="noStrike" dirty="0"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0" marR="228600" marT="0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7830959"/>
                  </a:ext>
                </a:extLst>
              </a:tr>
              <a:tr h="202428"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CH" sz="1000" b="0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831940"/>
                  </a:ext>
                </a:extLst>
              </a:tr>
              <a:tr h="297691">
                <a:tc>
                  <a:txBody>
                    <a:bodyPr/>
                    <a:lstStyle/>
                    <a:p>
                      <a:pPr algn="l" fontAlgn="b"/>
                      <a:r>
                        <a:rPr lang="fr-CH" sz="1300" b="1" i="0" u="none" strike="noStrike" dirty="0">
                          <a:solidFill>
                            <a:srgbClr val="1F497D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453,341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45,709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smtClean="0">
                          <a:effectLst/>
                          <a:latin typeface="Calibri" panose="020F0502020204030204" pitchFamily="34" charset="0"/>
                        </a:rPr>
                        <a:t>1,507,193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2,890,998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-</a:t>
                      </a:r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1,796,249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 w="635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fr-CH" sz="1400" b="1" i="0" u="none" strike="noStrike" dirty="0" smtClean="0">
                          <a:effectLst/>
                          <a:latin typeface="Calibri" panose="020F0502020204030204" pitchFamily="34" charset="0"/>
                        </a:rPr>
                        <a:t>4,812</a:t>
                      </a:r>
                      <a:endParaRPr lang="fr-CH" sz="1400" b="1" i="0" u="none" strike="noStrik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228600" marT="0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6631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95953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ERNCorporate16-9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4019528C-9201-4061-A929-54B254F1EF26}"/>
    </a:ext>
  </a:extLst>
</a:theme>
</file>

<file path=ppt/theme/theme2.xml><?xml version="1.0" encoding="utf-8"?>
<a:theme xmlns:a="http://schemas.openxmlformats.org/drawingml/2006/main" name="AIS_CERNCorporate16-9">
  <a:themeElements>
    <a:clrScheme name="CERN1">
      <a:dk1>
        <a:srgbClr val="0050A0"/>
      </a:dk1>
      <a:lt1>
        <a:sysClr val="window" lastClr="FFFFFF"/>
      </a:lt1>
      <a:dk2>
        <a:srgbClr val="0050A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31D2D662-5F4E-4AFA-9357-439862E8D0F0}"/>
    </a:ext>
  </a:extLst>
</a:theme>
</file>

<file path=ppt/theme/theme3.xml><?xml version="1.0" encoding="utf-8"?>
<a:theme xmlns:a="http://schemas.openxmlformats.org/drawingml/2006/main" name="End Slides">
  <a:themeElements>
    <a:clrScheme name="CERN">
      <a:dk1>
        <a:srgbClr val="0053A1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des GBAC FRC June 2016" id="{4095DF9F-2D61-4902-80A3-F8F3797B1277}" vid="{62A1A4B6-34EF-40D5-9685-0842B0E276E1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Slides GBAC FRC June 2016</Template>
  <TotalTime>1226</TotalTime>
  <Words>359</Words>
  <Application>Microsoft Office PowerPoint</Application>
  <PresentationFormat>Widescreen</PresentationFormat>
  <Paragraphs>309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PT Sans</vt:lpstr>
      <vt:lpstr>Trebuchet MS</vt:lpstr>
      <vt:lpstr>Calibri</vt:lpstr>
      <vt:lpstr>1_CERNCorporate16-9</vt:lpstr>
      <vt:lpstr>AIS_CERNCorporate16-9</vt:lpstr>
      <vt:lpstr>End Slides</vt:lpstr>
      <vt:lpstr>PowerPoint Presentation</vt:lpstr>
      <vt:lpstr>LHCb  Resources Review Board  CERN-RRB-2019-042  17 April 2019</vt:lpstr>
      <vt:lpstr>LHCb Construction CF                                                                              CERN-RRB-2019-042</vt:lpstr>
      <vt:lpstr>LHCb Upgrade CF                                                                             CERN-RRB-2019-042</vt:lpstr>
      <vt:lpstr>LHCb Maintenance &amp; Operation Cat. A                                                                              CERN-RRB-2019-042</vt:lpstr>
      <vt:lpstr>LHCb Maintenance &amp; Operation Cat. A     Additional Contributions as of 16 April 2019                                      CERN-RRB-2019-042 </vt:lpstr>
      <vt:lpstr>LHCb Maintenance &amp; Operation Cat. A     Expected and outstanding Contributions as of 16 April 2019                           CERN-RRB-2019-042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Isabel Macchioni</dc:creator>
  <cp:lastModifiedBy>Eva Renee Lauri Planten</cp:lastModifiedBy>
  <cp:revision>145</cp:revision>
  <cp:lastPrinted>2016-03-21T17:04:46Z</cp:lastPrinted>
  <dcterms:created xsi:type="dcterms:W3CDTF">2016-08-23T15:07:51Z</dcterms:created>
  <dcterms:modified xsi:type="dcterms:W3CDTF">2019-04-16T10:02:06Z</dcterms:modified>
</cp:coreProperties>
</file>