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3" r:id="rId2"/>
    <p:sldMasterId id="2147483695" r:id="rId3"/>
  </p:sldMasterIdLst>
  <p:notesMasterIdLst>
    <p:notesMasterId r:id="rId22"/>
  </p:notesMasterIdLst>
  <p:sldIdLst>
    <p:sldId id="257" r:id="rId4"/>
    <p:sldId id="258" r:id="rId5"/>
    <p:sldId id="263" r:id="rId6"/>
    <p:sldId id="265" r:id="rId7"/>
    <p:sldId id="334" r:id="rId8"/>
    <p:sldId id="261" r:id="rId9"/>
    <p:sldId id="451" r:id="rId10"/>
    <p:sldId id="270" r:id="rId11"/>
    <p:sldId id="452" r:id="rId12"/>
    <p:sldId id="453" r:id="rId13"/>
    <p:sldId id="335" r:id="rId14"/>
    <p:sldId id="341" r:id="rId15"/>
    <p:sldId id="446" r:id="rId16"/>
    <p:sldId id="454" r:id="rId17"/>
    <p:sldId id="330" r:id="rId18"/>
    <p:sldId id="339" r:id="rId19"/>
    <p:sldId id="455" r:id="rId20"/>
    <p:sldId id="278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F161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64"/>
    <p:restoredTop sz="94362"/>
  </p:normalViewPr>
  <p:slideViewPr>
    <p:cSldViewPr snapToGrid="0" snapToObjects="1">
      <p:cViewPr varScale="1">
        <p:scale>
          <a:sx n="209" d="100"/>
          <a:sy n="209" d="100"/>
        </p:scale>
        <p:origin x="200" y="440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-1819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15/04/2019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678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60EA63-43D2-E842-92EA-B304A8820AD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2908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606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409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54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29B2D-5D7C-F149-BA08-69566BD62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E468F-4CFD-254B-B489-535D105B2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C55B8-01C4-9B44-B3CF-5F67A7D8C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94725-E211-6843-A8AB-803F0B5DA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B2629-8123-6A4F-B74E-16CF0416C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939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7BA18-35E8-B24F-AC7D-C4765FDF0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F4F81-58B7-E946-AE41-F9CCC8B32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24264-DF30-2941-B3C0-0DC8FA225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0EB6-68F3-0547-B1EC-34DFE0777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0AAED-C94C-E94E-8D9D-E039BDA04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28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DF80C-2B23-7449-8DB9-B5B5E5AFC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57A6-093C-5747-834B-CA5030262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30C33-7704-294D-B642-62A634CD7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0EA23-B317-7E49-BAEB-82BFE491E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33533-2BF1-E34F-AFF6-1078B911E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20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AD7EE-17F0-1C43-8421-A7F81E1AF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5E706-89BA-B94E-AAEA-278111E456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D5D4E-CC22-D049-AD2B-927480D463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AE11C-C433-8D47-8A76-E7153FC4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C0284-A4B9-084E-AEAE-9ED742C31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D7AF66-18E7-C646-BFB3-B39C77BD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165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39EC7-8C6D-B24A-87AC-2DF17087C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2E4A1-18EB-6A45-B42C-4CB8369FC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F3B6F2-9C6A-7149-B249-D1D503D30A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BF779C-9D5C-434A-B439-F9FF861FF7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6CE2EC-18FF-184D-8033-D6DF96B121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9C7FF6-2AC1-7047-95C7-4B9E8E673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D0C58D-46DC-A84E-8FC0-2D0539653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035743-E3EA-384B-9C45-97CB8C1F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46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028AB-0DA3-1641-9007-70AFC1225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47896B-9E9A-2446-89F4-82434B28C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D59A86-06FA-A447-B323-355F5AAA6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C84193-E56F-1E46-9C66-22292D103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84707-A6BA-264C-A86C-9B570F19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0F3B46-2B47-BB47-B250-57AC1F54E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F0813-75DD-7240-B951-808AC0536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832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74A11-BC66-5A4A-BA75-EFA28F1EE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CF0F8-20BE-D24B-B0D7-F5A33264D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347757-9D65-954D-82FB-A756A2C802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6DAAE-C1B2-BF46-8EF6-12565BEB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592130-3587-7A47-AEFC-85D7A92E8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6E44D6-0458-8B4A-BCDC-4B906727D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13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834DD-84D7-0B4B-8A07-93BD18EFA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100E99-E2BF-2A45-91BB-C17B3AB9A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40379C-E489-4245-9B8A-2FA51BEC72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F6D897-45D8-EA46-B16F-44B0A98D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3A915-E192-7D4A-9D32-E1A256205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AC212-6558-1B4B-87BA-CAA93FB68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298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601DE-1C51-364F-B6EC-22D4A2A38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EC85FC-FE97-F44D-8934-911F3D8FC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276B2-7085-F94F-AFDA-E0998395C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6C11E-165D-E24D-A781-D48E35002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24910-2216-694F-AFB3-6BE00A63E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45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6D61F7-828D-054C-8043-4B01CBA7CB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025461-B56E-9247-B8DF-7677671278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6BD96-8D89-3140-B8A6-2EF015012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RRB; 16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6AF09-D64D-EA49-8345-EF90C85E1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370A5-D204-704A-8E2B-2025D9B02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5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898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61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66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82570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115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2356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61060"/>
            <a:ext cx="8229600" cy="36194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Ian Bird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298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420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0270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1297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0452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6293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875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68744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61060"/>
            <a:ext cx="8229600" cy="36194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Ian Bird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42"/>
          <a:stretch/>
        </p:blipFill>
        <p:spPr>
          <a:xfrm>
            <a:off x="6649" y="4527550"/>
            <a:ext cx="1579248" cy="615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85" y="4527550"/>
            <a:ext cx="829911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00B050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9C121E-2280-7347-BB3C-868E3F359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184DB-8449-A54D-AC68-5248929E2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41022-04C4-8044-AA3F-A19084D2FD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334F1-202A-DC4B-8FDE-811016247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15922-C3EA-EF47-83E3-87E7020627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0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42"/>
          <a:stretch/>
        </p:blipFill>
        <p:spPr>
          <a:xfrm>
            <a:off x="6649" y="4527550"/>
            <a:ext cx="1579248" cy="615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85" y="4527550"/>
            <a:ext cx="829911" cy="61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26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00B050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emf"/><Relationship Id="rId7" Type="http://schemas.openxmlformats.org/officeDocument/2006/relationships/image" Target="../media/image35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10" Type="http://schemas.openxmlformats.org/officeDocument/2006/relationships/image" Target="../media/image38.jpg"/><Relationship Id="rId4" Type="http://schemas.openxmlformats.org/officeDocument/2006/relationships/image" Target="../media/image32.jpeg"/><Relationship Id="rId9" Type="http://schemas.openxmlformats.org/officeDocument/2006/relationships/image" Target="../media/image3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75938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WLCG Status Report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862521"/>
            <a:ext cx="2743200" cy="976234"/>
          </a:xfrm>
        </p:spPr>
        <p:txBody>
          <a:bodyPr>
            <a:normAutofit/>
          </a:bodyPr>
          <a:lstStyle/>
          <a:p>
            <a:r>
              <a:rPr lang="en-US" dirty="0"/>
              <a:t>Ian Bird</a:t>
            </a:r>
          </a:p>
          <a:p>
            <a:r>
              <a:rPr lang="en-US" dirty="0"/>
              <a:t>Computing RRB</a:t>
            </a:r>
          </a:p>
          <a:p>
            <a:r>
              <a:rPr lang="en-US" dirty="0"/>
              <a:t>CERN, 16</a:t>
            </a:r>
            <a:r>
              <a:rPr lang="en-US" baseline="30000" dirty="0"/>
              <a:t>th</a:t>
            </a:r>
            <a:r>
              <a:rPr lang="en-US" dirty="0"/>
              <a:t> April 2019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9482" y="70338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CERN-RRB-2019-054</a:t>
            </a:r>
          </a:p>
        </p:txBody>
      </p:sp>
    </p:spTree>
    <p:extLst>
      <p:ext uri="{BB962C8B-B14F-4D97-AF65-F5344CB8AC3E}">
        <p14:creationId xmlns:p14="http://schemas.microsoft.com/office/powerpoint/2010/main" val="231613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C92A054-0DA9-B247-A7DD-4AE813D37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 4 Requirements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872D58-E2BC-D747-88DD-2A11126FF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54" y="4199385"/>
            <a:ext cx="8229600" cy="58570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Lots of work in the experiments to manage the requirements for HL-LHC, significant improvements in the estimates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A91389-6EE8-F546-A175-20A683E0E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99" y="1177907"/>
            <a:ext cx="2655956" cy="20046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4C66D0-DC4A-4847-8742-4FDAAC31CC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024" y="42048"/>
            <a:ext cx="2514560" cy="1413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BC9D47-8EB8-A94B-8217-96F8B46968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4188" y="717620"/>
            <a:ext cx="2213094" cy="1659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120FFB-B004-A14F-BCBF-59E5FAC3D6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3402" y="1271893"/>
            <a:ext cx="2524797" cy="14201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903A05-3987-BD45-9330-D155B09C25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0531" y="2581584"/>
            <a:ext cx="2698716" cy="15180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619A92A-F983-F642-AD4C-535D3C8B8D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621" y="2297255"/>
            <a:ext cx="3050677" cy="1770589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3FF8C0A-BF3A-194D-B3A0-90AA2CDC00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6AB463B5-EB19-7D47-99FF-B8BAC00FA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B173082-6243-174D-8E16-2E0DE0FEA4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E9532-8B6B-654A-A3EA-962E29B04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R&amp;D projects - DOMA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F2F42-D28D-9046-AD95-530FB199C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488" y="776956"/>
            <a:ext cx="8229600" cy="369768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</a:t>
            </a:r>
            <a:r>
              <a:rPr lang="en-US" dirty="0" err="1"/>
              <a:t>Organisation</a:t>
            </a:r>
            <a:r>
              <a:rPr lang="en-US" dirty="0"/>
              <a:t>, Management, Access</a:t>
            </a:r>
          </a:p>
          <a:p>
            <a:pPr lvl="1"/>
            <a:r>
              <a:rPr lang="en-US" dirty="0"/>
              <a:t> 3 groups – Access, 3rd party copy, QoS</a:t>
            </a:r>
          </a:p>
          <a:p>
            <a:pPr lvl="1"/>
            <a:r>
              <a:rPr lang="en-US" dirty="0"/>
              <a:t>Investigates new workflows, e.g. based on tape carousel</a:t>
            </a:r>
          </a:p>
          <a:p>
            <a:pPr lvl="1"/>
            <a:r>
              <a:rPr lang="en-US" dirty="0"/>
              <a:t>R&amp;D to optimize data movements in data lake environment</a:t>
            </a:r>
          </a:p>
          <a:p>
            <a:pPr lvl="1"/>
            <a:r>
              <a:rPr lang="en-US" dirty="0"/>
              <a:t>Supporting common DM solutions, e.g. </a:t>
            </a:r>
            <a:r>
              <a:rPr lang="en-US" dirty="0" err="1"/>
              <a:t>Rucio</a:t>
            </a:r>
            <a:r>
              <a:rPr lang="en-US" dirty="0"/>
              <a:t>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Access – propose a strawman model for content delivery system for distributed analysis</a:t>
            </a:r>
          </a:p>
          <a:p>
            <a:pPr lvl="1"/>
            <a:r>
              <a:rPr lang="en-US" dirty="0"/>
              <a:t>Locality of processing not guaranteed</a:t>
            </a:r>
          </a:p>
          <a:p>
            <a:pPr lvl="1"/>
            <a:r>
              <a:rPr lang="en-US" dirty="0"/>
              <a:t>Components identified – prototyping starting to show effect of network latency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party copy – commissioning alternatives to </a:t>
            </a:r>
            <a:r>
              <a:rPr lang="en-US" dirty="0" err="1"/>
              <a:t>gridFTP</a:t>
            </a:r>
            <a:endParaRPr lang="en-US" dirty="0"/>
          </a:p>
          <a:p>
            <a:pPr lvl="1"/>
            <a:r>
              <a:rPr lang="en-US" dirty="0" err="1"/>
              <a:t>xroot</a:t>
            </a:r>
            <a:r>
              <a:rPr lang="en-US" dirty="0"/>
              <a:t> and http/WebDAV as main alternatives</a:t>
            </a:r>
          </a:p>
          <a:p>
            <a:pPr lvl="1"/>
            <a:r>
              <a:rPr lang="en-US" dirty="0"/>
              <a:t>Prototyping token-based authentication for </a:t>
            </a:r>
            <a:br>
              <a:rPr lang="en-US" dirty="0"/>
            </a:br>
            <a:r>
              <a:rPr lang="en-US" dirty="0"/>
              <a:t>storage solutions – we expect to replace X509 </a:t>
            </a:r>
            <a:br>
              <a:rPr lang="en-US" dirty="0"/>
            </a:br>
            <a:r>
              <a:rPr lang="en-US" dirty="0"/>
              <a:t>infra with modern solutions such as OAuth2 </a:t>
            </a:r>
            <a:br>
              <a:rPr lang="en-US" dirty="0"/>
            </a:br>
            <a:r>
              <a:rPr lang="en-US" dirty="0"/>
              <a:t>and federated identities – long term </a:t>
            </a:r>
            <a:br>
              <a:rPr lang="en-US" dirty="0"/>
            </a:br>
            <a:r>
              <a:rPr lang="en-US" dirty="0"/>
              <a:t>supportability</a:t>
            </a:r>
          </a:p>
          <a:p>
            <a:r>
              <a:rPr lang="en-US" dirty="0"/>
              <a:t>QoS – define solutions to optimize cost of </a:t>
            </a:r>
            <a:br>
              <a:rPr lang="en-US" dirty="0"/>
            </a:br>
            <a:r>
              <a:rPr lang="en-US" dirty="0"/>
              <a:t>storage hardware –</a:t>
            </a:r>
          </a:p>
          <a:p>
            <a:pPr lvl="1"/>
            <a:r>
              <a:rPr lang="en-US" dirty="0"/>
              <a:t>Define storage classes based on use cases </a:t>
            </a:r>
          </a:p>
          <a:p>
            <a:pPr lvl="1"/>
            <a:r>
              <a:rPr lang="en-US" dirty="0"/>
              <a:t>DM systems can then optimize between </a:t>
            </a:r>
            <a:br>
              <a:rPr lang="en-US" dirty="0"/>
            </a:br>
            <a:r>
              <a:rPr lang="en-US" dirty="0"/>
              <a:t>performance, reliability, cost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E2FE5-9825-8841-A8C0-3B28465740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9CFAD-4705-524C-BA7D-49FD3CCEB6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F4818-11CD-394C-85B0-B1F8DD2FA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DC3093-78B7-3541-9A2B-F946BCCF7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979" y="2625800"/>
            <a:ext cx="4477732" cy="2517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0569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AC611-B371-5443-B7C2-9FC9F2CEE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DOMA</a:t>
            </a:r>
            <a:r>
              <a:rPr lang="en-US" baseline="0" dirty="0"/>
              <a:t> – 2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C561F-2CE2-4640-B4B7-B53E37D6C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61060"/>
            <a:ext cx="8229600" cy="3906203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/>
              <a:t>Rucio</a:t>
            </a:r>
            <a:r>
              <a:rPr lang="en-US" dirty="0"/>
              <a:t> now seems like a real potential common high-level DM tool</a:t>
            </a:r>
          </a:p>
          <a:p>
            <a:pPr lvl="1"/>
            <a:r>
              <a:rPr lang="en-US" dirty="0"/>
              <a:t>ATLAS+CMS, DUNE, SKA  are interested, will be part of ESCAPE prototype</a:t>
            </a:r>
          </a:p>
          <a:p>
            <a:r>
              <a:rPr lang="en-US" dirty="0"/>
              <a:t>Want to initiate discussions with national efforts to understand how they see storage evolving over the next 5 years</a:t>
            </a:r>
          </a:p>
          <a:p>
            <a:pPr lvl="1"/>
            <a:r>
              <a:rPr lang="en-US" dirty="0"/>
              <a:t>How will archive storage look, how much consolidation and/or federation will there be, </a:t>
            </a:r>
            <a:r>
              <a:rPr lang="en-US" dirty="0" err="1"/>
              <a:t>etc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Storage costs stagnating – potential to lost “cheap” tapes, future models may be very different</a:t>
            </a:r>
          </a:p>
          <a:p>
            <a:pPr lvl="1"/>
            <a:r>
              <a:rPr lang="en-US" dirty="0"/>
              <a:t>All goes in the direction of needing a storage lake that serves data (streaming, caching, </a:t>
            </a:r>
            <a:r>
              <a:rPr lang="en-US" dirty="0" err="1"/>
              <a:t>etc</a:t>
            </a:r>
            <a:r>
              <a:rPr lang="en-US" dirty="0"/>
              <a:t>), rather than data distribution and management to expensive storage systems</a:t>
            </a:r>
          </a:p>
          <a:p>
            <a:r>
              <a:rPr lang="en-US" dirty="0"/>
              <a:t>Networking activity</a:t>
            </a:r>
          </a:p>
          <a:p>
            <a:pPr lvl="1"/>
            <a:r>
              <a:rPr lang="en-US" dirty="0"/>
              <a:t>At protocol level, SDN, bandwidth on demand, etc.</a:t>
            </a:r>
          </a:p>
          <a:p>
            <a:pPr lvl="1"/>
            <a:r>
              <a:rPr lang="en-US" dirty="0"/>
              <a:t>Together with SKA </a:t>
            </a:r>
            <a:r>
              <a:rPr lang="en-US" dirty="0" err="1"/>
              <a:t>w.g</a:t>
            </a:r>
            <a:r>
              <a:rPr lang="en-US" dirty="0"/>
              <a:t>.</a:t>
            </a:r>
          </a:p>
          <a:p>
            <a:r>
              <a:rPr lang="en-US" dirty="0"/>
              <a:t>WG on storage archiving</a:t>
            </a:r>
          </a:p>
          <a:p>
            <a:pPr lvl="1"/>
            <a:r>
              <a:rPr lang="en-US" dirty="0"/>
              <a:t>Ongoing work</a:t>
            </a:r>
          </a:p>
          <a:p>
            <a:pPr lvl="2"/>
            <a:r>
              <a:rPr lang="en-US" dirty="0"/>
              <a:t>ATLAS testing on tape carousels</a:t>
            </a:r>
          </a:p>
          <a:p>
            <a:pPr lvl="2"/>
            <a:r>
              <a:rPr lang="en-US" dirty="0"/>
              <a:t>Investigations of </a:t>
            </a:r>
            <a:r>
              <a:rPr lang="en-US" dirty="0" err="1"/>
              <a:t>xcache</a:t>
            </a:r>
            <a:r>
              <a:rPr lang="en-US" dirty="0"/>
              <a:t> – proposing test deployments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5C6F9-615F-F84A-82B3-1294454D0F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61541-4EBE-A543-9344-957ED6CB5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4E242-CE31-A446-92E4-89E6507A7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810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20808-2967-9544-A2C5-1A0646179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549744"/>
          </a:xfrm>
        </p:spPr>
        <p:txBody>
          <a:bodyPr>
            <a:normAutofit fontScale="90000"/>
          </a:bodyPr>
          <a:lstStyle/>
          <a:p>
            <a:r>
              <a:rPr lang="en-US" dirty="0"/>
              <a:t>Software-related aspects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F602713-07A3-F14B-B4A1-1BC36141B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654" y="779658"/>
            <a:ext cx="8229600" cy="3748799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dirty="0"/>
              <a:t>The software challenges are key to addressing the current mismatch between requirements and affordability (given expected technology)</a:t>
            </a:r>
          </a:p>
          <a:p>
            <a:r>
              <a:rPr lang="en-US" dirty="0"/>
              <a:t>New working groups are active:</a:t>
            </a:r>
          </a:p>
          <a:p>
            <a:pPr lvl="1"/>
            <a:r>
              <a:rPr lang="en-US" dirty="0"/>
              <a:t>Data analysis</a:t>
            </a:r>
          </a:p>
          <a:p>
            <a:pPr lvl="1"/>
            <a:r>
              <a:rPr lang="en-US" dirty="0"/>
              <a:t>Detector simulation</a:t>
            </a:r>
          </a:p>
          <a:p>
            <a:pPr lvl="1"/>
            <a:r>
              <a:rPr lang="en-US" dirty="0"/>
              <a:t>Reconstruction and software triggers</a:t>
            </a:r>
          </a:p>
          <a:p>
            <a:r>
              <a:rPr lang="en-US" dirty="0"/>
              <a:t>Physics event generator workshop was held in November</a:t>
            </a:r>
          </a:p>
          <a:p>
            <a:pPr lvl="1"/>
            <a:r>
              <a:rPr lang="en-US" dirty="0"/>
              <a:t>Brought together generator community, experiments, programming experts</a:t>
            </a:r>
          </a:p>
          <a:p>
            <a:pPr lvl="1"/>
            <a:r>
              <a:rPr lang="en-US" dirty="0"/>
              <a:t>Focused on long term needs of software and performance optimization</a:t>
            </a:r>
          </a:p>
          <a:p>
            <a:pPr lvl="2"/>
            <a:r>
              <a:rPr lang="en-US" dirty="0"/>
              <a:t>Need to make NNLO and N3LO calculations feasible</a:t>
            </a:r>
          </a:p>
          <a:p>
            <a:pPr lvl="1"/>
            <a:r>
              <a:rPr lang="en-US" dirty="0"/>
              <a:t>Set up and active HSF working group</a:t>
            </a:r>
          </a:p>
          <a:p>
            <a:r>
              <a:rPr lang="en-US" dirty="0"/>
              <a:t>ATLAS software is now open (Apache2); CMS software also licensed as Apache2 – was already open</a:t>
            </a:r>
          </a:p>
          <a:p>
            <a:endParaRPr lang="en-US" dirty="0"/>
          </a:p>
          <a:p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0B7A3F-F93B-EB4F-8453-19E4982FD4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2CC71D-DBD6-8E46-96C6-BD3A82DF0E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5AB463-1340-EA4A-BEDA-EEA1E21D66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861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B5C35-735E-8D4C-910A-8D272B60D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Heterogenous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1F26B-AEF8-F54B-8BEE-E86173F4E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286" y="772438"/>
            <a:ext cx="8229600" cy="253494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Work invested in enabling straightforward access to new types of resource:</a:t>
            </a:r>
          </a:p>
          <a:p>
            <a:pPr lvl="1"/>
            <a:r>
              <a:rPr lang="en-US" dirty="0"/>
              <a:t>HPC</a:t>
            </a:r>
          </a:p>
          <a:p>
            <a:pPr lvl="1"/>
            <a:r>
              <a:rPr lang="en-US" dirty="0"/>
              <a:t>Clouds (</a:t>
            </a:r>
            <a:r>
              <a:rPr lang="en-US" dirty="0" err="1"/>
              <a:t>inc.</a:t>
            </a:r>
            <a:r>
              <a:rPr lang="en-US" dirty="0"/>
              <a:t> access to GPU and FPGA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Recognition of the need to enable opportunistic use of (non-local) resources of many non-traditional types</a:t>
            </a:r>
          </a:p>
          <a:p>
            <a:pPr lvl="1"/>
            <a:r>
              <a:rPr lang="en-US" dirty="0"/>
              <a:t>This is natural in a data-lake model (+ the need to make the software portable)</a:t>
            </a:r>
          </a:p>
          <a:p>
            <a:pPr lvl="1"/>
            <a:r>
              <a:rPr lang="en-US" dirty="0"/>
              <a:t>Efficient remote delivery of data is essential</a:t>
            </a:r>
          </a:p>
          <a:p>
            <a:pPr lvl="1"/>
            <a:r>
              <a:rPr lang="en-US" dirty="0"/>
              <a:t>Use of certain resource types for specific </a:t>
            </a:r>
            <a:br>
              <a:rPr lang="en-US" dirty="0"/>
            </a:br>
            <a:r>
              <a:rPr lang="en-US" dirty="0"/>
              <a:t>(suited) activities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966C1-C1AA-A24D-BC36-072B2B95C0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934E9-7254-BB47-925A-8578C796F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5ABBB-BCC7-D540-A00A-724B88A1C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4290F0-E003-C742-A3B3-8872B3B3C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4570" y="2719727"/>
            <a:ext cx="3095173" cy="232138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0F0325-756E-6246-AC57-B02DF13B75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620" y="3311186"/>
            <a:ext cx="3107029" cy="172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236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Macintosh HD:Users:lamanna:COMMON:DIREZIONE LAPP:2018:EINFRAEOSC04:DRAFTS:DraftRepos:WPdraftsForPartners:logoESCAPE.jpg">
            <a:extLst>
              <a:ext uri="{FF2B5EF4-FFF2-40B4-BE49-F238E27FC236}">
                <a16:creationId xmlns:a16="http://schemas.microsoft.com/office/drawing/2014/main" id="{9ED15B7B-5BFD-0346-8D57-868F0FAB2F6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41" y="52716"/>
            <a:ext cx="2589910" cy="1396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3FE51A-0452-9B4A-91B9-0FD273E57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88" y="3575544"/>
            <a:ext cx="5202621" cy="146609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2CF89A-5F8D-3847-B6D0-9713B5FAD1BE}"/>
              </a:ext>
            </a:extLst>
          </p:cNvPr>
          <p:cNvSpPr txBox="1"/>
          <p:nvPr/>
        </p:nvSpPr>
        <p:spPr>
          <a:xfrm>
            <a:off x="153713" y="56754"/>
            <a:ext cx="2388346" cy="15465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ESFRI Science Projects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HL-LHC		SKA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FAIR		CTA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KM3Net		JIVE-ERIC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ELT		EST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EURO-VO		EGO-VIRGO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(LSST)		(CERN,ESO)</a:t>
            </a:r>
          </a:p>
        </p:txBody>
      </p:sp>
      <p:grpSp>
        <p:nvGrpSpPr>
          <p:cNvPr id="5" name="Grouper 14">
            <a:extLst>
              <a:ext uri="{FF2B5EF4-FFF2-40B4-BE49-F238E27FC236}">
                <a16:creationId xmlns:a16="http://schemas.microsoft.com/office/drawing/2014/main" id="{ED8C58DB-72F1-1341-A72F-91F83EB25E8E}"/>
              </a:ext>
            </a:extLst>
          </p:cNvPr>
          <p:cNvGrpSpPr/>
          <p:nvPr/>
        </p:nvGrpSpPr>
        <p:grpSpPr>
          <a:xfrm>
            <a:off x="153713" y="1651100"/>
            <a:ext cx="3976853" cy="1896516"/>
            <a:chOff x="0" y="0"/>
            <a:chExt cx="6807726" cy="2959199"/>
          </a:xfrm>
        </p:grpSpPr>
        <p:pic>
          <p:nvPicPr>
            <p:cNvPr id="6" name="Image 2" descr="ésultat de recherche d'images pour &quot;HL-LHC&quot;">
              <a:extLst>
                <a:ext uri="{FF2B5EF4-FFF2-40B4-BE49-F238E27FC236}">
                  <a16:creationId xmlns:a16="http://schemas.microsoft.com/office/drawing/2014/main" id="{F15B4837-89C3-7845-9C39-9ACF2DE6F7FC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8889" y="1511864"/>
              <a:ext cx="2046255" cy="14473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Image 3" descr="ttp://www.fair-center.eu/typo3temp/pics/00dff353e1.jpg">
              <a:extLst>
                <a:ext uri="{FF2B5EF4-FFF2-40B4-BE49-F238E27FC236}">
                  <a16:creationId xmlns:a16="http://schemas.microsoft.com/office/drawing/2014/main" id="{6BD0FFD4-06A0-1743-B710-6DFD1A7BF6C9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144" y="1511864"/>
              <a:ext cx="2172582" cy="14473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Image 4">
              <a:extLst>
                <a:ext uri="{FF2B5EF4-FFF2-40B4-BE49-F238E27FC236}">
                  <a16:creationId xmlns:a16="http://schemas.microsoft.com/office/drawing/2014/main" id="{3D5CC928-EA23-8B45-9943-C6AE3A767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75" y="1511864"/>
              <a:ext cx="2583415" cy="14473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Image 5" descr="km3net.jpg">
              <a:extLst>
                <a:ext uri="{FF2B5EF4-FFF2-40B4-BE49-F238E27FC236}">
                  <a16:creationId xmlns:a16="http://schemas.microsoft.com/office/drawing/2014/main" id="{EA1207C1-8752-3B4F-B25F-2B2E78B54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6494" y="2"/>
              <a:ext cx="1691232" cy="15545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Image 6">
              <a:extLst>
                <a:ext uri="{FF2B5EF4-FFF2-40B4-BE49-F238E27FC236}">
                  <a16:creationId xmlns:a16="http://schemas.microsoft.com/office/drawing/2014/main" id="{0CE87462-ED09-954C-9E3A-66434B8ED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1"/>
              <a:ext cx="1774078" cy="1554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Image 8" descr="cta.jpg">
              <a:extLst>
                <a:ext uri="{FF2B5EF4-FFF2-40B4-BE49-F238E27FC236}">
                  <a16:creationId xmlns:a16="http://schemas.microsoft.com/office/drawing/2014/main" id="{D74D9D30-C950-2048-954F-6CDD6D06F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5083" y="0"/>
              <a:ext cx="1641231" cy="1554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Image 9" descr="ska.jpg">
              <a:extLst>
                <a:ext uri="{FF2B5EF4-FFF2-40B4-BE49-F238E27FC236}">
                  <a16:creationId xmlns:a16="http://schemas.microsoft.com/office/drawing/2014/main" id="{2876A137-5F1A-4943-82AC-13023AB10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6313" y="1"/>
              <a:ext cx="1780181" cy="15545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93F93E7-D867-5E44-9CC0-9C4D11C84B6E}"/>
              </a:ext>
            </a:extLst>
          </p:cNvPr>
          <p:cNvSpPr txBox="1"/>
          <p:nvPr/>
        </p:nvSpPr>
        <p:spPr>
          <a:xfrm>
            <a:off x="5359562" y="61517"/>
            <a:ext cx="3672132" cy="240065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Goals: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Prototype an infrastructure for the EOSC that is adapted to the Exabyte-scale needs of the large ESFRI science projects.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Ensure that the science communities drive the development of the EOSC.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Has to address </a:t>
            </a:r>
            <a:r>
              <a:rPr kumimoji="0" lang="en-US" sz="135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FAIR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data management, long term preservation, open access, open science, and contribute to the EOSC catalogue of services.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C6934E-1AD8-314D-B3C9-3367008A4F51}"/>
              </a:ext>
            </a:extLst>
          </p:cNvPr>
          <p:cNvSpPr txBox="1"/>
          <p:nvPr/>
        </p:nvSpPr>
        <p:spPr>
          <a:xfrm>
            <a:off x="5359562" y="2657689"/>
            <a:ext cx="3672132" cy="15465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Packages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WP2 – Data Infrastructure for Open Science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WP3 – </a:t>
            </a: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Open-source scientific Software and 	Service Repository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WP4 – Connecting ESFRI projects to EOSC through 	VO framework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WP5 –  ESFRI Science Analysis Platform 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BBD3C2-C215-8249-B35D-0B9DA0CCEE50}"/>
              </a:ext>
            </a:extLst>
          </p:cNvPr>
          <p:cNvSpPr txBox="1"/>
          <p:nvPr/>
        </p:nvSpPr>
        <p:spPr>
          <a:xfrm>
            <a:off x="5285610" y="4349136"/>
            <a:ext cx="3430219" cy="7155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</a:t>
            </a:r>
            <a:r>
              <a:rPr kumimoji="0" lang="en-US" sz="1350" b="1" i="0" u="sng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centres</a:t>
            </a:r>
            <a:r>
              <a:rPr kumimoji="0" lang="en-US" sz="135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(funded in WP2)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CERN, INFN, DESY, GSI,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Nikhef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SURFSara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RUG, CCIN2P3, PIC, LAPP, INAF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82688203-516F-6E40-BFFF-C49D2C1F1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RRB; 16 April 2019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2DCB087B-251D-CF4C-8E9A-ACA00ABCA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Ian Bird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0F2205A9-188E-BC4F-8264-25D903D65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2F9AFF-AE3E-6045-8490-7792041EEFB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3433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FFC10-96A7-974A-857D-BAFE5C64B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Cost evolution – new concerns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73E6D-A500-F843-AA0E-E24A5903B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61060"/>
            <a:ext cx="8229600" cy="373156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Concern raised by several countries – looking at planning for next years</a:t>
            </a:r>
          </a:p>
          <a:p>
            <a:pPr lvl="1"/>
            <a:r>
              <a:rPr lang="en-US" dirty="0"/>
              <a:t>The “20%” per year capacity improvement/[€$￡] does not seem realistic</a:t>
            </a:r>
          </a:p>
          <a:p>
            <a:r>
              <a:rPr lang="en-US" dirty="0"/>
              <a:t>Ongoing investigations – Cost Model working group looking at real costs where possible and trends</a:t>
            </a:r>
          </a:p>
          <a:p>
            <a:pPr lvl="1"/>
            <a:r>
              <a:rPr lang="en-US" dirty="0"/>
              <a:t>Until now the outlook has been based on CERN figures tracked over last 20 years</a:t>
            </a:r>
          </a:p>
          <a:p>
            <a:pPr lvl="1"/>
            <a:r>
              <a:rPr lang="en-US" dirty="0"/>
              <a:t>We have remarked that “Moore’s law” is no longer a reality</a:t>
            </a:r>
          </a:p>
          <a:p>
            <a:pPr lvl="2"/>
            <a:r>
              <a:rPr lang="en-US" dirty="0"/>
              <a:t>But indications are that actual cost trends in several countries are significantly different from that of CERN</a:t>
            </a:r>
          </a:p>
          <a:p>
            <a:r>
              <a:rPr lang="en-US" dirty="0"/>
              <a:t>In addition, the dominating factors are market drivers, not technology</a:t>
            </a:r>
          </a:p>
          <a:p>
            <a:r>
              <a:rPr lang="en-US" dirty="0"/>
              <a:t>We enter a regime of unpredictable pricing, availability and evolution</a:t>
            </a:r>
          </a:p>
          <a:p>
            <a:pPr lvl="1"/>
            <a:r>
              <a:rPr lang="en-US" dirty="0"/>
              <a:t>Forecasting costs over 5-10 years is not possible. We will have to update the outlook ~yearly</a:t>
            </a:r>
          </a:p>
          <a:p>
            <a:pPr lvl="1"/>
            <a:r>
              <a:rPr lang="en-US" dirty="0"/>
              <a:t>“Flat budget” does not help understand what capacity may be available!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ABAA1-0EB0-E949-A8B4-D7FAA29496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RRB; 16 April 2019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AA6C7-3BED-0A41-995A-C540935108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7003-62D1-054F-9CC2-818D564436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505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46486-F5A5-6F44-B932-4D89A358A1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800" dirty="0"/>
              <a:t>RRB; 16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53393-20BA-2748-A14B-8D612F8D4A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800" dirty="0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79A87-C597-114D-B7AF-88138F726D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800" smtClean="0"/>
              <a:pPr/>
              <a:t>17</a:t>
            </a:fld>
            <a:endParaRPr lang="en-US" sz="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E6AAEB-3CE1-A34E-9518-30C9D05FF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29"/>
            <a:ext cx="4468368" cy="251345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760F8F-5398-3349-963D-ECDF9456F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824" y="25529"/>
            <a:ext cx="4456176" cy="2506599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1795FC-80E2-854F-903F-1FBA729B008D}"/>
              </a:ext>
            </a:extLst>
          </p:cNvPr>
          <p:cNvSpPr txBox="1"/>
          <p:nvPr/>
        </p:nvSpPr>
        <p:spPr>
          <a:xfrm>
            <a:off x="220980" y="2743200"/>
            <a:ext cx="8609076" cy="1813560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r>
              <a:rPr lang="en-US" sz="1600" b="1" dirty="0"/>
              <a:t>The WLCG Cost and Performance Modeling  working group received numbers from several Tier 1 sites and the they show a similar picture:</a:t>
            </a:r>
            <a:br>
              <a:rPr lang="en-US" sz="1600" b="1" dirty="0"/>
            </a:br>
            <a:r>
              <a:rPr lang="en-US" sz="1600" b="1" dirty="0"/>
              <a:t>- 20% is too optimistic</a:t>
            </a:r>
          </a:p>
          <a:p>
            <a:r>
              <a:rPr lang="en-US" sz="1600" b="1" dirty="0"/>
              <a:t>- The large variance points to strong site dependencies</a:t>
            </a:r>
          </a:p>
          <a:p>
            <a:endParaRPr lang="en-US" sz="1600" b="1" dirty="0"/>
          </a:p>
          <a:p>
            <a:endParaRPr lang="en-US" sz="1600" b="1" dirty="0"/>
          </a:p>
          <a:p>
            <a:r>
              <a:rPr lang="en-US" sz="1600" b="1" dirty="0">
                <a:solidFill>
                  <a:srgbClr val="C00000"/>
                </a:solidFill>
              </a:rPr>
              <a:t>Proposal for the future assumptions of cost improvements:</a:t>
            </a:r>
          </a:p>
          <a:p>
            <a:endParaRPr lang="en-US" sz="1600" b="1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C00000"/>
                </a:solidFill>
              </a:rPr>
              <a:t> ~10 % for CPUs</a:t>
            </a:r>
          </a:p>
          <a:p>
            <a:endParaRPr lang="en-US" sz="1600" b="1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C00000"/>
                </a:solidFill>
              </a:rPr>
              <a:t> ~15 % for disk space</a:t>
            </a:r>
          </a:p>
          <a:p>
            <a:endParaRPr lang="en-US" sz="1600" b="1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C00000"/>
                </a:solidFill>
              </a:rPr>
              <a:t> ~20 % for tape space (stays the same as before), BUT the future of tape per se is problematic !</a:t>
            </a:r>
          </a:p>
          <a:p>
            <a:r>
              <a:rPr lang="en-US" sz="1600" b="1" dirty="0">
                <a:solidFill>
                  <a:srgbClr val="C00000"/>
                </a:solidFill>
              </a:rPr>
              <a:t>                      There are strong tendencies in the computing models to ‘replace’ disk space with tape</a:t>
            </a:r>
          </a:p>
          <a:p>
            <a:r>
              <a:rPr lang="en-US" sz="1600" b="1" dirty="0">
                <a:solidFill>
                  <a:srgbClr val="C00000"/>
                </a:solidFill>
              </a:rPr>
              <a:t>         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2AC0533F-A639-3344-8635-1A6C788DC149}"/>
              </a:ext>
            </a:extLst>
          </p:cNvPr>
          <p:cNvSpPr/>
          <p:nvPr/>
        </p:nvSpPr>
        <p:spPr>
          <a:xfrm>
            <a:off x="3249168" y="3578352"/>
            <a:ext cx="195072" cy="432816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E7C57D-4AA3-C548-B94A-51DE843CD9BE}"/>
              </a:ext>
            </a:extLst>
          </p:cNvPr>
          <p:cNvSpPr txBox="1"/>
          <p:nvPr/>
        </p:nvSpPr>
        <p:spPr>
          <a:xfrm>
            <a:off x="3553968" y="3679344"/>
            <a:ext cx="43268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Unfortunately this will be country/region/policy dependent &amp; likely to change often</a:t>
            </a:r>
          </a:p>
        </p:txBody>
      </p:sp>
    </p:spTree>
    <p:extLst>
      <p:ext uri="{BB962C8B-B14F-4D97-AF65-F5344CB8AC3E}">
        <p14:creationId xmlns:p14="http://schemas.microsoft.com/office/powerpoint/2010/main" val="1292376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1059"/>
            <a:ext cx="8229600" cy="390620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2018 pp run has been very smooth and productive, record levels of data acquired</a:t>
            </a:r>
          </a:p>
          <a:p>
            <a:pPr lvl="1"/>
            <a:r>
              <a:rPr lang="en-US" dirty="0"/>
              <a:t>HI run will be a further step in performance</a:t>
            </a:r>
          </a:p>
          <a:p>
            <a:r>
              <a:rPr lang="en-US" dirty="0"/>
              <a:t>Planning for Run 3 and Run 4 is ongoing</a:t>
            </a:r>
          </a:p>
          <a:p>
            <a:pPr lvl="1"/>
            <a:r>
              <a:rPr lang="en-US" dirty="0"/>
              <a:t>Still uncertainties in Run 3 needs and costs</a:t>
            </a:r>
          </a:p>
          <a:p>
            <a:pPr lvl="1"/>
            <a:r>
              <a:rPr lang="en-US" dirty="0"/>
              <a:t>Longer term strategies set out</a:t>
            </a:r>
          </a:p>
          <a:p>
            <a:pPr lvl="1"/>
            <a:r>
              <a:rPr lang="en-US" dirty="0"/>
              <a:t>R&amp;D working groups are organized and active</a:t>
            </a:r>
          </a:p>
          <a:p>
            <a:r>
              <a:rPr lang="en-US" dirty="0"/>
              <a:t>Very concerned over outlook for costs and “flat budget” assumptions</a:t>
            </a:r>
          </a:p>
          <a:p>
            <a:pPr lvl="1"/>
            <a:r>
              <a:rPr lang="en-US" dirty="0"/>
              <a:t>Costs are not only technology driven any longer</a:t>
            </a:r>
          </a:p>
          <a:p>
            <a:pPr marL="448056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3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60947" y="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WLCG Collaboration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 descr="../../../../Desktop/Screen%20Shot%202016-04-14%20at%2016.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9925"/>
            <a:ext cx="9143999" cy="446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6749067" y="679925"/>
            <a:ext cx="2394932" cy="769441"/>
          </a:xfrm>
          <a:prstGeom prst="rect">
            <a:avLst/>
          </a:prstGeom>
          <a:solidFill>
            <a:schemeClr val="bg2">
              <a:alpha val="78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/>
              <a:t>April 2019: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63 MoU’s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167 sites; 42 countries</a:t>
            </a:r>
          </a:p>
        </p:txBody>
      </p:sp>
    </p:spTree>
    <p:extLst>
      <p:ext uri="{BB962C8B-B14F-4D97-AF65-F5344CB8AC3E}">
        <p14:creationId xmlns:p14="http://schemas.microsoft.com/office/powerpoint/2010/main" val="149496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36E6B70-219D-4B44-9B5F-E27F02B7F4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0" y="3369676"/>
            <a:ext cx="4062549" cy="17556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838184-59EA-DB43-A66F-5E2B0BC157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29" y="180561"/>
            <a:ext cx="8365005" cy="23436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D139619-B06A-5145-882D-49347EDD6D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966" y="3451772"/>
            <a:ext cx="5265034" cy="1726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471" y="-30761"/>
            <a:ext cx="7118003" cy="65991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/>
              <a:t>Data - 2018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0399CE-F360-574D-8D27-747CA013E760}"/>
              </a:ext>
            </a:extLst>
          </p:cNvPr>
          <p:cNvSpPr txBox="1"/>
          <p:nvPr/>
        </p:nvSpPr>
        <p:spPr>
          <a:xfrm>
            <a:off x="3109095" y="578716"/>
            <a:ext cx="1056700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2018: 88 PB</a:t>
            </a:r>
          </a:p>
          <a:p>
            <a:r>
              <a:rPr lang="en-US" sz="1200" dirty="0"/>
              <a:t>ATLAS: 24.7</a:t>
            </a:r>
          </a:p>
          <a:p>
            <a:r>
              <a:rPr lang="en-US" sz="1200" dirty="0"/>
              <a:t>CMS:    43.6</a:t>
            </a:r>
          </a:p>
          <a:p>
            <a:r>
              <a:rPr lang="en-US" sz="1200" dirty="0" err="1"/>
              <a:t>LHCb</a:t>
            </a:r>
            <a:r>
              <a:rPr lang="en-US" sz="1200" dirty="0"/>
              <a:t>:     7.3</a:t>
            </a:r>
          </a:p>
          <a:p>
            <a:r>
              <a:rPr lang="en-US" sz="1200" dirty="0"/>
              <a:t>ALICE:  12.4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5A8DF6-B920-4F45-8995-59E4FF8B5231}"/>
              </a:ext>
            </a:extLst>
          </p:cNvPr>
          <p:cNvSpPr txBox="1"/>
          <p:nvPr/>
        </p:nvSpPr>
        <p:spPr>
          <a:xfrm>
            <a:off x="4488718" y="865546"/>
            <a:ext cx="1672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inc.</a:t>
            </a:r>
            <a:r>
              <a:rPr lang="en-US" sz="1000" dirty="0"/>
              <a:t> parked b-physics data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A1C0717-D731-014B-8555-54EA763BE719}"/>
              </a:ext>
            </a:extLst>
          </p:cNvPr>
          <p:cNvCxnSpPr/>
          <p:nvPr/>
        </p:nvCxnSpPr>
        <p:spPr>
          <a:xfrm flipH="1">
            <a:off x="4121623" y="1048162"/>
            <a:ext cx="367095" cy="33483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78D6D5D-F5A1-C44E-9F45-61C94D2B95B2}"/>
              </a:ext>
            </a:extLst>
          </p:cNvPr>
          <p:cNvSpPr txBox="1"/>
          <p:nvPr/>
        </p:nvSpPr>
        <p:spPr>
          <a:xfrm>
            <a:off x="233868" y="2715131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transfers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2C264C-E2DD-E641-AAFA-10E1619D9E95}"/>
              </a:ext>
            </a:extLst>
          </p:cNvPr>
          <p:cNvSpPr txBox="1"/>
          <p:nvPr/>
        </p:nvSpPr>
        <p:spPr>
          <a:xfrm>
            <a:off x="4737984" y="2616781"/>
            <a:ext cx="1173719" cy="10156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2018: 19.8 PB</a:t>
            </a:r>
          </a:p>
          <a:p>
            <a:r>
              <a:rPr lang="en-US" sz="1200" dirty="0"/>
              <a:t>ATLAS: 5.2</a:t>
            </a:r>
          </a:p>
          <a:p>
            <a:r>
              <a:rPr lang="en-US" sz="1200" dirty="0"/>
              <a:t>CMS:    7.7</a:t>
            </a:r>
          </a:p>
          <a:p>
            <a:r>
              <a:rPr lang="en-US" sz="1200" dirty="0" err="1"/>
              <a:t>LHCb</a:t>
            </a:r>
            <a:r>
              <a:rPr lang="en-US" sz="1200" dirty="0"/>
              <a:t>:   1.2</a:t>
            </a:r>
          </a:p>
          <a:p>
            <a:r>
              <a:rPr lang="en-US" sz="1200" dirty="0"/>
              <a:t>ALICE:  5.7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131A66-73E8-A54A-988C-3AAAB65F5AF2}"/>
              </a:ext>
            </a:extLst>
          </p:cNvPr>
          <p:cNvSpPr txBox="1"/>
          <p:nvPr/>
        </p:nvSpPr>
        <p:spPr>
          <a:xfrm>
            <a:off x="6112192" y="270239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 Run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03226140-E5A2-5846-82A0-878B430118DC}"/>
              </a:ext>
            </a:extLst>
          </p:cNvPr>
          <p:cNvSpPr/>
          <p:nvPr/>
        </p:nvSpPr>
        <p:spPr>
          <a:xfrm rot="16200000">
            <a:off x="3360134" y="3293146"/>
            <a:ext cx="212136" cy="368488"/>
          </a:xfrm>
          <a:prstGeom prst="rightBrac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F883E4-4263-0E48-97C0-5187DAA5A9E4}"/>
              </a:ext>
            </a:extLst>
          </p:cNvPr>
          <p:cNvSpPr txBox="1"/>
          <p:nvPr/>
        </p:nvSpPr>
        <p:spPr>
          <a:xfrm>
            <a:off x="3010487" y="3084463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HI Run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8131A3-0AD7-C442-8E36-18511523629B}"/>
              </a:ext>
            </a:extLst>
          </p:cNvPr>
          <p:cNvSpPr txBox="1"/>
          <p:nvPr/>
        </p:nvSpPr>
        <p:spPr>
          <a:xfrm>
            <a:off x="6090432" y="532701"/>
            <a:ext cx="1460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14 PB in August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65E0B8-1826-4D4C-B969-01C97BDD26B5}"/>
              </a:ext>
            </a:extLst>
          </p:cNvPr>
          <p:cNvSpPr txBox="1"/>
          <p:nvPr/>
        </p:nvSpPr>
        <p:spPr>
          <a:xfrm>
            <a:off x="6503423" y="3096026"/>
            <a:ext cx="1887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18.6 PB in November</a:t>
            </a:r>
          </a:p>
        </p:txBody>
      </p:sp>
    </p:spTree>
    <p:extLst>
      <p:ext uri="{BB962C8B-B14F-4D97-AF65-F5344CB8AC3E}">
        <p14:creationId xmlns:p14="http://schemas.microsoft.com/office/powerpoint/2010/main" val="383198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453ACE3-2D09-B140-B247-5BEF16ADF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808" y="2579319"/>
            <a:ext cx="4814192" cy="25641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484" y="238803"/>
            <a:ext cx="2863516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CPU Delivered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7144" y="3140607"/>
            <a:ext cx="3799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peak: </a:t>
            </a:r>
            <a:r>
              <a:rPr lang="en-US" sz="1600" dirty="0"/>
              <a:t>~270 M HS06-days/month</a:t>
            </a:r>
            <a:endParaRPr lang="en-US" dirty="0"/>
          </a:p>
          <a:p>
            <a:r>
              <a:rPr lang="en-US" dirty="0"/>
              <a:t>	    </a:t>
            </a:r>
            <a:r>
              <a:rPr lang="en-US" sz="1600" dirty="0"/>
              <a:t>~ 860 k cores continuous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4034B1E-CBDA-0C4E-BF04-540A32694CB0}"/>
              </a:ext>
            </a:extLst>
          </p:cNvPr>
          <p:cNvCxnSpPr/>
          <p:nvPr/>
        </p:nvCxnSpPr>
        <p:spPr>
          <a:xfrm>
            <a:off x="4198017" y="3639572"/>
            <a:ext cx="486507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FADD0ED-95AC-3F45-8087-5E6E6D7294B0}"/>
              </a:ext>
            </a:extLst>
          </p:cNvPr>
          <p:cNvCxnSpPr/>
          <p:nvPr/>
        </p:nvCxnSpPr>
        <p:spPr>
          <a:xfrm>
            <a:off x="5896879" y="2717428"/>
            <a:ext cx="0" cy="5297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7764905-E6EF-1943-BFCC-266A3B9EFEB7}"/>
              </a:ext>
            </a:extLst>
          </p:cNvPr>
          <p:cNvSpPr txBox="1"/>
          <p:nvPr/>
        </p:nvSpPr>
        <p:spPr>
          <a:xfrm>
            <a:off x="4936936" y="2782307"/>
            <a:ext cx="10326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2018 pledges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0E10FD-2492-2845-ACDB-2634CBD71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5575369" cy="2520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1061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2019 Pledge situation – no change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RRB; 16 April 2019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4863" y="3263369"/>
            <a:ext cx="301877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2019 pledges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requests: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 given in REBUS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A77E2E-9F36-424D-93C5-42936E43A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72438"/>
            <a:ext cx="3109652" cy="22934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05E99D-7BFB-554F-AE75-CABA8C2F0F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8010" y="772438"/>
            <a:ext cx="3109652" cy="22934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BFAA2A-CF7A-0D46-B189-6E4BCEC33D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7662" y="772438"/>
            <a:ext cx="2878031" cy="22934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3A6B55-B352-9D4D-B883-7F7317EBD8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1559" y="3064204"/>
            <a:ext cx="1761702" cy="11304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51D6A0-22FD-EB4B-B36F-DF603815F5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3261" y="3064204"/>
            <a:ext cx="1754107" cy="11304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A2DBA4-35DB-914C-95AC-C17283EADF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9464" y="4102049"/>
            <a:ext cx="1761702" cy="113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204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02EFF8A-BB87-9B43-8CD7-A950C0B408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01" y="772438"/>
            <a:ext cx="5290744" cy="36782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WLCG Funding &amp; Expenditure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8629" y="832473"/>
            <a:ext cx="3284220" cy="2977623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1400" dirty="0"/>
              <a:t>Personnel:  balanced situation</a:t>
            </a:r>
          </a:p>
          <a:p>
            <a:pPr marL="36576" indent="0">
              <a:buNone/>
            </a:pPr>
            <a:r>
              <a:rPr lang="en-US" sz="1400" dirty="0"/>
              <a:t>Materials planning based on currently understood parameters:</a:t>
            </a:r>
          </a:p>
          <a:p>
            <a:pPr>
              <a:buFont typeface="Wingdings" charset="2"/>
              <a:buChar char="§"/>
            </a:pPr>
            <a:r>
              <a:rPr lang="en-US" sz="1400" dirty="0"/>
              <a:t>CERN plan for 2019,20 is minimal purchases –</a:t>
            </a:r>
          </a:p>
          <a:p>
            <a:pPr>
              <a:buFont typeface="Wingdings" charset="2"/>
              <a:buChar char="§"/>
            </a:pPr>
            <a:r>
              <a:rPr lang="en-US" sz="1400" dirty="0"/>
              <a:t>2021 assumes 1.3 x 2018 (partial year)</a:t>
            </a:r>
          </a:p>
          <a:p>
            <a:pPr>
              <a:buFont typeface="Wingdings" charset="2"/>
              <a:buChar char="§"/>
            </a:pPr>
            <a:r>
              <a:rPr lang="en-US" sz="1400" dirty="0"/>
              <a:t>2022 assumes 1.5 x 2018</a:t>
            </a:r>
          </a:p>
          <a:p>
            <a:pPr>
              <a:buFont typeface="Wingdings" charset="2"/>
              <a:buChar char="§"/>
            </a:pPr>
            <a:r>
              <a:rPr lang="en-US" sz="1400" dirty="0"/>
              <a:t>Cost extrapolations updated based on recent experience; </a:t>
            </a:r>
          </a:p>
          <a:p>
            <a:pPr>
              <a:buFont typeface="Wingdings" charset="2"/>
              <a:buChar char="§"/>
            </a:pPr>
            <a:r>
              <a:rPr lang="en-US" sz="1400" dirty="0"/>
              <a:t>Large uncertainties and variations</a:t>
            </a:r>
          </a:p>
          <a:p>
            <a:pPr>
              <a:buFont typeface="Wingdings" charset="2"/>
              <a:buChar char="§"/>
            </a:pPr>
            <a:r>
              <a:rPr lang="en-US" sz="1400" dirty="0"/>
              <a:t>Savings in LS2 have been re-profiled – overall balance for ramp up to Run 3 now 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32247A7-A3DB-4545-994F-B569A8DEBDF3}"/>
              </a:ext>
            </a:extLst>
          </p:cNvPr>
          <p:cNvSpPr txBox="1">
            <a:spLocks/>
          </p:cNvSpPr>
          <p:nvPr/>
        </p:nvSpPr>
        <p:spPr>
          <a:xfrm>
            <a:off x="5575832" y="3916980"/>
            <a:ext cx="3316091" cy="691983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charset="2"/>
              <a:buChar char="q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charset="2"/>
              <a:buChar char="§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B050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Wingdings" charset="2"/>
              <a:buNone/>
            </a:pPr>
            <a:r>
              <a:rPr lang="en-US" sz="1400" dirty="0"/>
              <a:t>Assumptions on Run 3 running conditions have not changed – still many uncertainties</a:t>
            </a:r>
          </a:p>
        </p:txBody>
      </p:sp>
    </p:spTree>
    <p:extLst>
      <p:ext uri="{BB962C8B-B14F-4D97-AF65-F5344CB8AC3E}">
        <p14:creationId xmlns:p14="http://schemas.microsoft.com/office/powerpoint/2010/main" val="2016921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73491-C539-DA40-8865-8D4C6F6B8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Tier 0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DE2DC-5548-BF44-A1E2-D1991C331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Wigner contract will end at the end of 2019</a:t>
            </a:r>
          </a:p>
          <a:p>
            <a:pPr lvl="1"/>
            <a:r>
              <a:rPr lang="en-US" dirty="0"/>
              <a:t>Currently moving (some) equipment back to CERN – will keep operating during LS2</a:t>
            </a:r>
          </a:p>
          <a:p>
            <a:r>
              <a:rPr lang="en-US" dirty="0"/>
              <a:t>The Tier 0 is using spare container capacity originally purchased for </a:t>
            </a:r>
            <a:r>
              <a:rPr lang="en-US" dirty="0" err="1"/>
              <a:t>LHCb</a:t>
            </a:r>
            <a:endParaRPr lang="en-US" dirty="0"/>
          </a:p>
          <a:p>
            <a:pPr lvl="1"/>
            <a:r>
              <a:rPr lang="en-US" dirty="0"/>
              <a:t>This will provide the needed contingency during Run 3, but longer term will not be available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0BF39-D02E-1540-B252-F8B94CB475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913574-B147-464C-867E-83B9F61AF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37DDC8-69E4-8A4D-99DB-71766C23E9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290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Longer term planning</a:t>
            </a:r>
          </a:p>
        </p:txBody>
      </p:sp>
    </p:spTree>
    <p:extLst>
      <p:ext uri="{BB962C8B-B14F-4D97-AF65-F5344CB8AC3E}">
        <p14:creationId xmlns:p14="http://schemas.microsoft.com/office/powerpoint/2010/main" val="2024864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73D6DE-25C7-C148-A000-3D86634A4D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44" b="10146"/>
          <a:stretch/>
        </p:blipFill>
        <p:spPr>
          <a:xfrm>
            <a:off x="1" y="0"/>
            <a:ext cx="5179952" cy="2762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3117B4-F92C-6743-9967-21738DE79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4113" y="2630238"/>
            <a:ext cx="4928053" cy="2441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500A5E2-5D08-6D45-BC66-FAB5A7512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5825" y="75170"/>
            <a:ext cx="3474721" cy="282619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Workshop in JLAB in March</a:t>
            </a:r>
          </a:p>
          <a:p>
            <a:pPr lvl="1"/>
            <a:r>
              <a:rPr lang="en-US" dirty="0"/>
              <a:t>WLCG, HSF, OSG</a:t>
            </a:r>
          </a:p>
          <a:p>
            <a:r>
              <a:rPr lang="en-US" dirty="0"/>
              <a:t>Collaborative discussions on long-term computing challenges </a:t>
            </a:r>
          </a:p>
          <a:p>
            <a:r>
              <a:rPr lang="en-US" dirty="0"/>
              <a:t>Focused around the CWP and WLCG strategy actions – all aspects, also including input from other HEP (&amp; related) experiments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sz="2000" dirty="0">
                <a:hlinkClick r:id="rId4"/>
              </a:rPr>
              <a:t>https://indico.cern.ch/event/759388</a:t>
            </a:r>
            <a:endParaRPr lang="en-US" sz="20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22500F6-36B7-4A45-B733-55DA3EB35C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RRB; 16 April 2019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F61173F-BA00-5647-976B-866AF8AC2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D1E8071-EE30-584D-B7AC-3F41B90B31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8645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CERN-cobranding_16-9</Template>
  <TotalTime>7219</TotalTime>
  <Words>1246</Words>
  <Application>Microsoft Macintosh PowerPoint</Application>
  <PresentationFormat>On-screen Show (16:9)</PresentationFormat>
  <Paragraphs>213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Optima</vt:lpstr>
      <vt:lpstr>Wingdings</vt:lpstr>
      <vt:lpstr>CERNcobrandi16-9</vt:lpstr>
      <vt:lpstr>1_Office Theme</vt:lpstr>
      <vt:lpstr>1_CERNcobrandi16-9</vt:lpstr>
      <vt:lpstr>WLCG Status Report</vt:lpstr>
      <vt:lpstr>WLCG Collaboration</vt:lpstr>
      <vt:lpstr>Data - 2018</vt:lpstr>
      <vt:lpstr>CPU Delivered</vt:lpstr>
      <vt:lpstr>2019 Pledge situation – no change</vt:lpstr>
      <vt:lpstr>WLCG Funding &amp; Expenditure</vt:lpstr>
      <vt:lpstr>Tier 0 updates</vt:lpstr>
      <vt:lpstr>Longer term planning</vt:lpstr>
      <vt:lpstr>PowerPoint Presentation</vt:lpstr>
      <vt:lpstr>Run 4 Requirements</vt:lpstr>
      <vt:lpstr>R&amp;D projects - DOMA </vt:lpstr>
      <vt:lpstr>DOMA – 2 </vt:lpstr>
      <vt:lpstr>Software-related aspects</vt:lpstr>
      <vt:lpstr>Heterogenous computing</vt:lpstr>
      <vt:lpstr>PowerPoint Presentation</vt:lpstr>
      <vt:lpstr>Cost evolution – new concerns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Status Report</dc:title>
  <dc:creator>Ian Bird</dc:creator>
  <cp:lastModifiedBy>Microsoft Office User</cp:lastModifiedBy>
  <cp:revision>163</cp:revision>
  <dcterms:created xsi:type="dcterms:W3CDTF">2017-04-19T06:41:28Z</dcterms:created>
  <dcterms:modified xsi:type="dcterms:W3CDTF">2019-04-15T15:30:21Z</dcterms:modified>
</cp:coreProperties>
</file>